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32"/>
  </p:notesMasterIdLst>
  <p:sldIdLst>
    <p:sldId id="256" r:id="rId2"/>
    <p:sldId id="293" r:id="rId3"/>
    <p:sldId id="294" r:id="rId4"/>
    <p:sldId id="273" r:id="rId5"/>
    <p:sldId id="274" r:id="rId6"/>
    <p:sldId id="337" r:id="rId7"/>
    <p:sldId id="275" r:id="rId8"/>
    <p:sldId id="301" r:id="rId9"/>
    <p:sldId id="280" r:id="rId10"/>
    <p:sldId id="303" r:id="rId11"/>
    <p:sldId id="314" r:id="rId12"/>
    <p:sldId id="315" r:id="rId13"/>
    <p:sldId id="316" r:id="rId14"/>
    <p:sldId id="317" r:id="rId15"/>
    <p:sldId id="319" r:id="rId16"/>
    <p:sldId id="304" r:id="rId17"/>
    <p:sldId id="305" r:id="rId18"/>
    <p:sldId id="307" r:id="rId19"/>
    <p:sldId id="308" r:id="rId20"/>
    <p:sldId id="309" r:id="rId21"/>
    <p:sldId id="310" r:id="rId22"/>
    <p:sldId id="311" r:id="rId23"/>
    <p:sldId id="470" r:id="rId24"/>
    <p:sldId id="312" r:id="rId25"/>
    <p:sldId id="278" r:id="rId26"/>
    <p:sldId id="279" r:id="rId27"/>
    <p:sldId id="302" r:id="rId28"/>
    <p:sldId id="371" r:id="rId29"/>
    <p:sldId id="372" r:id="rId30"/>
    <p:sldId id="357" r:id="rId31"/>
    <p:sldId id="352" r:id="rId32"/>
    <p:sldId id="353" r:id="rId33"/>
    <p:sldId id="296" r:id="rId34"/>
    <p:sldId id="342" r:id="rId35"/>
    <p:sldId id="343" r:id="rId36"/>
    <p:sldId id="359" r:id="rId37"/>
    <p:sldId id="360" r:id="rId38"/>
    <p:sldId id="361" r:id="rId39"/>
    <p:sldId id="362" r:id="rId40"/>
    <p:sldId id="363" r:id="rId41"/>
    <p:sldId id="364" r:id="rId42"/>
    <p:sldId id="365" r:id="rId43"/>
    <p:sldId id="346" r:id="rId44"/>
    <p:sldId id="347" r:id="rId45"/>
    <p:sldId id="366" r:id="rId46"/>
    <p:sldId id="367" r:id="rId47"/>
    <p:sldId id="368" r:id="rId48"/>
    <p:sldId id="413" r:id="rId49"/>
    <p:sldId id="321" r:id="rId50"/>
    <p:sldId id="322" r:id="rId51"/>
    <p:sldId id="323" r:id="rId52"/>
    <p:sldId id="324" r:id="rId53"/>
    <p:sldId id="325" r:id="rId54"/>
    <p:sldId id="326" r:id="rId55"/>
    <p:sldId id="327" r:id="rId56"/>
    <p:sldId id="328" r:id="rId57"/>
    <p:sldId id="405" r:id="rId58"/>
    <p:sldId id="406" r:id="rId59"/>
    <p:sldId id="407" r:id="rId60"/>
    <p:sldId id="408" r:id="rId61"/>
    <p:sldId id="409" r:id="rId62"/>
    <p:sldId id="410" r:id="rId63"/>
    <p:sldId id="411" r:id="rId64"/>
    <p:sldId id="412" r:id="rId65"/>
    <p:sldId id="300" r:id="rId66"/>
    <p:sldId id="414" r:id="rId67"/>
    <p:sldId id="415" r:id="rId68"/>
    <p:sldId id="373" r:id="rId69"/>
    <p:sldId id="378" r:id="rId70"/>
    <p:sldId id="480" r:id="rId71"/>
    <p:sldId id="380" r:id="rId72"/>
    <p:sldId id="377" r:id="rId73"/>
    <p:sldId id="336" r:id="rId74"/>
    <p:sldId id="379" r:id="rId75"/>
    <p:sldId id="375" r:id="rId76"/>
    <p:sldId id="376" r:id="rId77"/>
    <p:sldId id="384" r:id="rId78"/>
    <p:sldId id="385" r:id="rId79"/>
    <p:sldId id="381" r:id="rId80"/>
    <p:sldId id="417" r:id="rId81"/>
    <p:sldId id="418" r:id="rId82"/>
    <p:sldId id="420" r:id="rId83"/>
    <p:sldId id="421" r:id="rId84"/>
    <p:sldId id="422" r:id="rId85"/>
    <p:sldId id="425" r:id="rId86"/>
    <p:sldId id="427" r:id="rId87"/>
    <p:sldId id="430" r:id="rId88"/>
    <p:sldId id="439" r:id="rId89"/>
    <p:sldId id="441" r:id="rId90"/>
    <p:sldId id="442" r:id="rId91"/>
    <p:sldId id="443" r:id="rId92"/>
    <p:sldId id="444" r:id="rId93"/>
    <p:sldId id="447" r:id="rId94"/>
    <p:sldId id="448" r:id="rId95"/>
    <p:sldId id="449" r:id="rId96"/>
    <p:sldId id="471" r:id="rId97"/>
    <p:sldId id="472" r:id="rId98"/>
    <p:sldId id="475" r:id="rId99"/>
    <p:sldId id="473" r:id="rId100"/>
    <p:sldId id="474" r:id="rId101"/>
    <p:sldId id="476" r:id="rId102"/>
    <p:sldId id="477" r:id="rId103"/>
    <p:sldId id="478" r:id="rId104"/>
    <p:sldId id="479" r:id="rId105"/>
    <p:sldId id="469" r:id="rId106"/>
    <p:sldId id="451" r:id="rId107"/>
    <p:sldId id="452" r:id="rId108"/>
    <p:sldId id="453" r:id="rId109"/>
    <p:sldId id="454" r:id="rId110"/>
    <p:sldId id="455" r:id="rId111"/>
    <p:sldId id="456" r:id="rId112"/>
    <p:sldId id="457" r:id="rId113"/>
    <p:sldId id="458" r:id="rId114"/>
    <p:sldId id="459" r:id="rId115"/>
    <p:sldId id="460" r:id="rId116"/>
    <p:sldId id="461" r:id="rId117"/>
    <p:sldId id="462" r:id="rId118"/>
    <p:sldId id="463" r:id="rId119"/>
    <p:sldId id="464" r:id="rId120"/>
    <p:sldId id="465" r:id="rId121"/>
    <p:sldId id="466" r:id="rId122"/>
    <p:sldId id="467" r:id="rId123"/>
    <p:sldId id="468" r:id="rId124"/>
    <p:sldId id="484" r:id="rId125"/>
    <p:sldId id="485" r:id="rId126"/>
    <p:sldId id="486" r:id="rId127"/>
    <p:sldId id="487" r:id="rId128"/>
    <p:sldId id="488" r:id="rId129"/>
    <p:sldId id="489" r:id="rId130"/>
    <p:sldId id="490"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11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7B1F84-DCEF-45B0-9778-0C9EC2231E9A}" type="datetimeFigureOut">
              <a:rPr lang="en-US" smtClean="0"/>
              <a:pPr/>
              <a:t>1/28/2017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966583-14D4-4495-8289-D8807D5156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966583-14D4-4495-8289-D8807D5156B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51202" name="Rectangle 2"/>
          <p:cNvSpPr txBox="1">
            <a:spLocks noGrp="1" noChangeArrowheads="1"/>
          </p:cNvSpPr>
          <p:nvPr>
            <p:ph type="body" idx="1"/>
          </p:nvPr>
        </p:nvSpPr>
        <p:spPr bwMode="auto">
          <a:xfrm>
            <a:off x="685800" y="4343400"/>
            <a:ext cx="5481638"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685800" y="4343400"/>
            <a:ext cx="5481638" cy="4111625"/>
          </a:xfrm>
          <a:prstGeom prst="rect">
            <a:avLst/>
          </a:prstGeom>
          <a:noFill/>
          <a:ln>
            <a:round/>
            <a:headEnd/>
            <a:tailEnd/>
          </a:ln>
        </p:spPr>
        <p:txBody>
          <a:bodyPr wrap="none" anchor="ctr"/>
          <a:lstStyle/>
          <a:p>
            <a:r>
              <a:rPr lang="en-US" dirty="0" err="1" smtClean="0"/>
              <a:t>ng</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3010" name="Rectangle 2"/>
          <p:cNvSpPr txBox="1">
            <a:spLocks noGrp="1" noChangeArrowheads="1"/>
          </p:cNvSpPr>
          <p:nvPr>
            <p:ph type="body" idx="1"/>
          </p:nvPr>
        </p:nvSpPr>
        <p:spPr bwMode="auto">
          <a:xfrm>
            <a:off x="685800" y="4343400"/>
            <a:ext cx="5481638"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F5979-0940-4A41-AE27-29F1C37E6062}" type="slidenum">
              <a:rPr lang="en-US"/>
              <a:pPr/>
              <a:t>33</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308955-1E11-47EC-BA94-7CE9B91BA579}" type="slidenum">
              <a:rPr lang="en-US"/>
              <a:pPr/>
              <a:t>34</a:t>
            </a:fld>
            <a:endParaRPr lang="en-US"/>
          </a:p>
        </p:txBody>
      </p:sp>
      <p:sp>
        <p:nvSpPr>
          <p:cNvPr id="32770" name="Rectangle 2"/>
          <p:cNvSpPr>
            <a:spLocks noGrp="1" noRot="1" noChangeAspect="1" noChangeArrowheads="1"/>
          </p:cNvSpPr>
          <p:nvPr>
            <p:ph type="sldImg"/>
          </p:nvPr>
        </p:nvSpPr>
        <p:spPr bwMode="auto">
          <a:xfrm>
            <a:off x="1163638" y="587375"/>
            <a:ext cx="4554537" cy="3416300"/>
          </a:xfrm>
          <a:prstGeom prst="rect">
            <a:avLst/>
          </a:prstGeom>
          <a:solidFill>
            <a:srgbClr val="FFFFFF"/>
          </a:solidFill>
          <a:ln>
            <a:solidFill>
              <a:srgbClr val="000000"/>
            </a:solidFill>
            <a:miter lim="800000"/>
            <a:headEnd/>
            <a:tailEnd/>
          </a:ln>
        </p:spPr>
      </p:sp>
      <p:sp>
        <p:nvSpPr>
          <p:cNvPr id="32771" name="Rectangle 3"/>
          <p:cNvSpPr>
            <a:spLocks noGrp="1" noChangeArrowheads="1"/>
          </p:cNvSpPr>
          <p:nvPr>
            <p:ph type="body" idx="1"/>
          </p:nvPr>
        </p:nvSpPr>
        <p:spPr bwMode="auto">
          <a:xfrm>
            <a:off x="515938" y="4344988"/>
            <a:ext cx="5908675" cy="4113212"/>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AA07E7-0933-4CEE-A210-25FAA5F692AC}" type="slidenum">
              <a:rPr lang="en-US"/>
              <a:pPr/>
              <a:t>35</a:t>
            </a:fld>
            <a:endParaRPr lang="en-US"/>
          </a:p>
        </p:txBody>
      </p:sp>
      <p:sp>
        <p:nvSpPr>
          <p:cNvPr id="36866" name="Rectangle 2"/>
          <p:cNvSpPr>
            <a:spLocks noGrp="1" noRot="1" noChangeAspect="1" noChangeArrowheads="1"/>
          </p:cNvSpPr>
          <p:nvPr>
            <p:ph type="sldImg"/>
          </p:nvPr>
        </p:nvSpPr>
        <p:spPr bwMode="auto">
          <a:xfrm>
            <a:off x="1163638" y="587375"/>
            <a:ext cx="4554537" cy="3416300"/>
          </a:xfrm>
          <a:prstGeom prst="rect">
            <a:avLst/>
          </a:prstGeom>
          <a:solidFill>
            <a:srgbClr val="FFFFFF"/>
          </a:solidFill>
          <a:ln>
            <a:solidFill>
              <a:srgbClr val="000000"/>
            </a:solidFill>
            <a:miter lim="800000"/>
            <a:headEnd/>
            <a:tailEnd/>
          </a:ln>
        </p:spPr>
      </p:sp>
      <p:sp>
        <p:nvSpPr>
          <p:cNvPr id="36867" name="Rectangle 3"/>
          <p:cNvSpPr>
            <a:spLocks noGrp="1" noChangeArrowheads="1"/>
          </p:cNvSpPr>
          <p:nvPr>
            <p:ph type="body" idx="1"/>
          </p:nvPr>
        </p:nvSpPr>
        <p:spPr bwMode="auto">
          <a:xfrm>
            <a:off x="515938" y="4344988"/>
            <a:ext cx="5908675" cy="4113212"/>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2A58EA-4A62-4BF7-AA5F-25149FF379FC}" type="slidenum">
              <a:rPr lang="en-US"/>
              <a:pPr/>
              <a:t>43</a:t>
            </a:fld>
            <a:endParaRPr lang="en-US"/>
          </a:p>
        </p:txBody>
      </p:sp>
      <p:sp>
        <p:nvSpPr>
          <p:cNvPr id="26626" name="Rectangle 2"/>
          <p:cNvSpPr>
            <a:spLocks noGrp="1" noRot="1" noChangeAspect="1" noChangeArrowheads="1"/>
          </p:cNvSpPr>
          <p:nvPr>
            <p:ph type="sldImg"/>
          </p:nvPr>
        </p:nvSpPr>
        <p:spPr bwMode="auto">
          <a:xfrm>
            <a:off x="1163638" y="587375"/>
            <a:ext cx="4554537" cy="3416300"/>
          </a:xfrm>
          <a:prstGeom prst="rect">
            <a:avLst/>
          </a:prstGeom>
          <a:solidFill>
            <a:srgbClr val="FFFFFF"/>
          </a:solidFill>
          <a:ln>
            <a:solidFill>
              <a:srgbClr val="000000"/>
            </a:solidFill>
            <a:miter lim="800000"/>
            <a:headEnd/>
            <a:tailEnd/>
          </a:ln>
        </p:spPr>
      </p:sp>
      <p:sp>
        <p:nvSpPr>
          <p:cNvPr id="26627" name="Rectangle 3"/>
          <p:cNvSpPr>
            <a:spLocks noGrp="1" noChangeArrowheads="1"/>
          </p:cNvSpPr>
          <p:nvPr>
            <p:ph type="body" idx="1"/>
          </p:nvPr>
        </p:nvSpPr>
        <p:spPr bwMode="auto">
          <a:xfrm>
            <a:off x="515938" y="4344988"/>
            <a:ext cx="5908675" cy="4113212"/>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B62F17-285A-4C6E-A8AD-B1C294BEE920}" type="slidenum">
              <a:rPr lang="en-US"/>
              <a:pPr/>
              <a:t>65</a:t>
            </a:fld>
            <a:endParaRPr 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D55A31-3F3E-49C1-A7DC-3DF9534450E5}" type="slidenum">
              <a:rPr lang="tr-TR"/>
              <a:pPr/>
              <a:t>71</a:t>
            </a:fld>
            <a:endParaRPr lang="tr-T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tr-TR" dirty="0"/>
              <a:t>Slots are used to understand the evolution to the SMT.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401763" y="877888"/>
            <a:ext cx="4059237" cy="3044825"/>
          </a:xfrm>
          <a:ln/>
        </p:spPr>
      </p:sp>
      <p:sp>
        <p:nvSpPr>
          <p:cNvPr id="41987" name="Rectangle 3"/>
          <p:cNvSpPr>
            <a:spLocks noGrp="1" noChangeArrowheads="1"/>
          </p:cNvSpPr>
          <p:nvPr>
            <p:ph type="body" idx="1"/>
          </p:nvPr>
        </p:nvSpPr>
        <p:spPr>
          <a:xfrm>
            <a:off x="915525" y="4342939"/>
            <a:ext cx="5026951" cy="4116005"/>
          </a:xfrm>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D5D08C-F0EB-4B22-AB31-37931238EC77}" type="slidenum">
              <a:rPr lang="en-US"/>
              <a:pPr/>
              <a:t>2</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966583-14D4-4495-8289-D8807D5156BA}" type="slidenum">
              <a:rPr lang="en-US" smtClean="0"/>
              <a:pPr/>
              <a:t>90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5214E5-432C-4513-B1C0-50014CF3538D}" type="slidenum">
              <a:rPr lang="zh-CN" altLang="en-US"/>
              <a:pPr/>
              <a:t>93</a:t>
            </a:fld>
            <a:endParaRPr lang="en-US" altLang="zh-CN"/>
          </a:p>
        </p:txBody>
      </p:sp>
      <p:sp>
        <p:nvSpPr>
          <p:cNvPr id="531458" name="Rectangle 2"/>
          <p:cNvSpPr>
            <a:spLocks noGrp="1" noRot="1" noChangeAspect="1" noChangeArrowheads="1" noTextEdit="1"/>
          </p:cNvSpPr>
          <p:nvPr>
            <p:ph type="sldImg"/>
          </p:nvPr>
        </p:nvSpPr>
        <p:spPr>
          <a:xfrm>
            <a:off x="1143000" y="687388"/>
            <a:ext cx="4572000" cy="3429000"/>
          </a:xfrm>
          <a:ln/>
        </p:spPr>
      </p:sp>
      <p:sp>
        <p:nvSpPr>
          <p:cNvPr id="531459" name="Rectangle 3"/>
          <p:cNvSpPr>
            <a:spLocks noGrp="1" noChangeArrowheads="1"/>
          </p:cNvSpPr>
          <p:nvPr>
            <p:ph type="body" idx="1"/>
          </p:nvPr>
        </p:nvSpPr>
        <p:spPr>
          <a:xfrm>
            <a:off x="687404" y="4343985"/>
            <a:ext cx="5483195" cy="4113046"/>
          </a:xfrm>
        </p:spPr>
        <p:txBody>
          <a:bodyPr/>
          <a:lstStyle/>
          <a:p>
            <a:r>
              <a:rPr lang="en-US" dirty="0"/>
              <a:t>BUILD SLIDE</a:t>
            </a:r>
          </a:p>
          <a:p>
            <a:r>
              <a:rPr lang="en-US" dirty="0"/>
              <a:t>Before we get into too much detail on  our next generation </a:t>
            </a:r>
            <a:r>
              <a:rPr lang="en-US" dirty="0" err="1"/>
              <a:t>Microarchitecture</a:t>
            </a:r>
            <a:r>
              <a:rPr lang="en-US" dirty="0"/>
              <a:t>, want to level set on what a </a:t>
            </a:r>
            <a:r>
              <a:rPr lang="en-US" dirty="0" err="1"/>
              <a:t>Microarchitecture</a:t>
            </a:r>
            <a:r>
              <a:rPr lang="en-US" dirty="0"/>
              <a:t> is and how it compares to a higher level architecture</a:t>
            </a:r>
          </a:p>
          <a:p>
            <a:endParaRPr lang="en-US" dirty="0"/>
          </a:p>
          <a:p>
            <a:r>
              <a:rPr lang="en-US" dirty="0"/>
              <a:t>The Architecture typically refers to the high level description of the ‘Instruction Set Architecture” . The architecture generally defines an instruction set for software to write to and, in turn, the software could then be run on all processor implementations of the particular architecture.   Examples of Intel Architectures are the Explicitly Parallel Instruction Capability or EPIC architecture that is used in the Itanium family of processors and the </a:t>
            </a:r>
            <a:r>
              <a:rPr lang="en-US" dirty="0" err="1"/>
              <a:t>the</a:t>
            </a:r>
            <a:r>
              <a:rPr lang="en-US" dirty="0"/>
              <a:t> Intel Internet Exchange Architecture or IXA that is the foundation for the XSCALE </a:t>
            </a:r>
            <a:r>
              <a:rPr lang="en-US" dirty="0" err="1"/>
              <a:t>Microarchitecture</a:t>
            </a:r>
            <a:r>
              <a:rPr lang="en-US" dirty="0"/>
              <a:t> and IXP processors.</a:t>
            </a:r>
          </a:p>
          <a:p>
            <a:endParaRPr lang="en-US" dirty="0"/>
          </a:p>
          <a:p>
            <a:r>
              <a:rPr lang="en-US" dirty="0"/>
              <a:t>The </a:t>
            </a:r>
            <a:r>
              <a:rPr lang="en-US" dirty="0" err="1"/>
              <a:t>Microarchitecture</a:t>
            </a:r>
            <a:r>
              <a:rPr lang="en-US" dirty="0"/>
              <a:t> then defines a specific means of implementing compatible hardware that supports the higher level architecture. New </a:t>
            </a:r>
            <a:r>
              <a:rPr lang="en-US" dirty="0" err="1"/>
              <a:t>Microarchitectures</a:t>
            </a:r>
            <a:r>
              <a:rPr lang="en-US" dirty="0"/>
              <a:t> typically define improvements that ultimately increase the user benefits when running software that is compatible with the high-level architecture.   As we build the slide out we see examples of historic </a:t>
            </a:r>
            <a:r>
              <a:rPr lang="en-US" dirty="0" err="1"/>
              <a:t>Microarchitectures</a:t>
            </a:r>
            <a:r>
              <a:rPr lang="en-US" dirty="0"/>
              <a:t> that are compatible with the higher level IA-32 architecture.</a:t>
            </a:r>
          </a:p>
          <a:p>
            <a:endParaRPr lang="en-US" dirty="0"/>
          </a:p>
          <a:p>
            <a:r>
              <a:rPr lang="en-US" dirty="0"/>
              <a:t>And then as we further build out we see the specific products that have been </a:t>
            </a:r>
            <a:r>
              <a:rPr lang="en-US" dirty="0" err="1"/>
              <a:t>implemted</a:t>
            </a:r>
            <a:r>
              <a:rPr lang="en-US" dirty="0"/>
              <a:t> based upon the individual </a:t>
            </a:r>
            <a:r>
              <a:rPr lang="en-US" dirty="0" err="1"/>
              <a:t>Microarchitectures</a:t>
            </a:r>
            <a:endParaRPr lang="en-US" dirty="0"/>
          </a:p>
          <a:p>
            <a:endParaRPr lang="en-US" dirty="0"/>
          </a:p>
          <a:p>
            <a:r>
              <a:rPr lang="en-US" dirty="0"/>
              <a:t>Now as we move forward we will be delivering a new IA-32 </a:t>
            </a:r>
            <a:r>
              <a:rPr lang="en-US" dirty="0" err="1"/>
              <a:t>Microarchitecture</a:t>
            </a:r>
            <a:r>
              <a:rPr lang="en-US" dirty="0"/>
              <a:t>.. Next slide</a:t>
            </a:r>
          </a:p>
          <a:p>
            <a:r>
              <a:rPr lang="en-US" dirty="0"/>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96C123-2282-477E-9645-E2F6F21BDCEE}" type="slidenum">
              <a:rPr lang="zh-CN" altLang="en-US"/>
              <a:pPr/>
              <a:t>94</a:t>
            </a:fld>
            <a:endParaRPr lang="en-US" altLang="zh-CN"/>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a:xfrm>
            <a:off x="687404" y="4342524"/>
            <a:ext cx="5483195" cy="4115969"/>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F2548D-93B3-4B82-A46B-8E11B8B752C9}" type="slidenum">
              <a:rPr lang="zh-CN" altLang="en-US"/>
              <a:pPr/>
              <a:t>95</a:t>
            </a:fld>
            <a:endParaRPr lang="en-US" altLang="zh-CN"/>
          </a:p>
        </p:txBody>
      </p:sp>
      <p:sp>
        <p:nvSpPr>
          <p:cNvPr id="643074" name="Rectangle 2"/>
          <p:cNvSpPr>
            <a:spLocks noGrp="1" noRot="1" noChangeAspect="1" noChangeArrowheads="1" noTextEdit="1"/>
          </p:cNvSpPr>
          <p:nvPr>
            <p:ph type="sldImg"/>
          </p:nvPr>
        </p:nvSpPr>
        <p:spPr>
          <a:ln/>
        </p:spPr>
      </p:sp>
      <p:sp>
        <p:nvSpPr>
          <p:cNvPr id="64307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F5E53-4F30-4774-ABA3-B8E47A4DF9D2}" type="slidenum">
              <a:rPr lang="en-US"/>
              <a:pPr/>
              <a:t>3</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Rectangle 1"/>
          <p:cNvSpPr txBox="1">
            <a:spLocks noGrp="1" noRot="1" noChangeAspect="1" noChangeArrowheads="1"/>
          </p:cNvSpPr>
          <p:nvPr>
            <p:ph type="sldImg"/>
          </p:nvPr>
        </p:nvSpPr>
        <p:spPr bwMode="auto">
          <a:xfrm>
            <a:off x="-14227175" y="-11796713"/>
            <a:ext cx="16656050" cy="12492038"/>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685800" y="4343400"/>
            <a:ext cx="5481638"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8FCAB2-581E-4EBE-9308-523E7BB27F41}" type="slidenum">
              <a:rPr lang="en-US"/>
              <a:pPr/>
              <a:t>11</a:t>
            </a:fld>
            <a:endParaRPr lang="en-US"/>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BCDC4B-1EBC-4E01-8615-9AA6CB60D8EB}" type="slidenum">
              <a:rPr lang="en-US"/>
              <a:pPr/>
              <a:t>12</a:t>
            </a:fld>
            <a:endParaRPr 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3954ED-3AF7-4873-9288-CA50A2CBA5B1}" type="slidenum">
              <a:rPr lang="en-US"/>
              <a:pPr/>
              <a:t>13</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A3340A-D90C-48DB-BA3A-181AF2F25344}" type="slidenum">
              <a:rPr lang="en-US"/>
              <a:pPr/>
              <a:t>14</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635567-B3B5-4A0B-8868-C9DE5968657D}" type="slidenum">
              <a:rPr lang="en-US"/>
              <a:pPr/>
              <a:t>15</a:t>
            </a:fld>
            <a:endParaRPr lang="en-US"/>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9AAF55-7188-4257-8C0F-D7A5CFFC6178}" type="datetimeFigureOut">
              <a:rPr lang="en-US" smtClean="0"/>
              <a:pPr/>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60162-8461-4126-BA3A-862C22DB13B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AAF55-7188-4257-8C0F-D7A5CFFC6178}" type="datetimeFigureOut">
              <a:rPr lang="en-US" smtClean="0"/>
              <a:pPr/>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60162-8461-4126-BA3A-862C22DB13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AAF55-7188-4257-8C0F-D7A5CFFC6178}" type="datetimeFigureOut">
              <a:rPr lang="en-US" smtClean="0"/>
              <a:pPr/>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60162-8461-4126-BA3A-862C22DB13B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AAF55-7188-4257-8C0F-D7A5CFFC6178}" type="datetimeFigureOut">
              <a:rPr lang="en-US" smtClean="0"/>
              <a:pPr/>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60162-8461-4126-BA3A-862C22DB13B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AAF55-7188-4257-8C0F-D7A5CFFC6178}" type="datetimeFigureOut">
              <a:rPr lang="en-US" smtClean="0"/>
              <a:pPr/>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60162-8461-4126-BA3A-862C22DB13B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9AAF55-7188-4257-8C0F-D7A5CFFC6178}" type="datetimeFigureOut">
              <a:rPr lang="en-US" smtClean="0"/>
              <a:pPr/>
              <a:t>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60162-8461-4126-BA3A-862C22DB13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9AAF55-7188-4257-8C0F-D7A5CFFC6178}" type="datetimeFigureOut">
              <a:rPr lang="en-US" smtClean="0"/>
              <a:pPr/>
              <a:t>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E60162-8461-4126-BA3A-862C22DB13B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9AAF55-7188-4257-8C0F-D7A5CFFC6178}" type="datetimeFigureOut">
              <a:rPr lang="en-US" smtClean="0"/>
              <a:pPr/>
              <a:t>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E60162-8461-4126-BA3A-862C22DB13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AAF55-7188-4257-8C0F-D7A5CFFC6178}" type="datetimeFigureOut">
              <a:rPr lang="en-US" smtClean="0"/>
              <a:pPr/>
              <a:t>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E60162-8461-4126-BA3A-862C22DB13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AAF55-7188-4257-8C0F-D7A5CFFC6178}" type="datetimeFigureOut">
              <a:rPr lang="en-US" smtClean="0"/>
              <a:pPr/>
              <a:t>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60162-8461-4126-BA3A-862C22DB13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AAF55-7188-4257-8C0F-D7A5CFFC6178}" type="datetimeFigureOut">
              <a:rPr lang="en-US" smtClean="0"/>
              <a:pPr/>
              <a:t>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60162-8461-4126-BA3A-862C22DB13B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AAF55-7188-4257-8C0F-D7A5CFFC6178}" type="datetimeFigureOut">
              <a:rPr lang="en-US" smtClean="0"/>
              <a:pPr/>
              <a:t>1/28/2017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60162-8461-4126-BA3A-862C22DB13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upload.wikimedia.org/wikipedia/commons/c/ce/Superscalarpipeline.png"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Multi-Core Technology</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Unit – 1</a:t>
            </a:r>
          </a:p>
          <a:p>
            <a:r>
              <a:rPr lang="en-US" dirty="0" smtClean="0"/>
              <a:t>By</a:t>
            </a:r>
          </a:p>
          <a:p>
            <a:r>
              <a:rPr lang="en-US" dirty="0" err="1" smtClean="0"/>
              <a:t>Raju</a:t>
            </a:r>
            <a:r>
              <a:rPr lang="en-US" dirty="0" smtClean="0"/>
              <a:t> K</a:t>
            </a:r>
          </a:p>
          <a:p>
            <a:r>
              <a:rPr lang="en-US" dirty="0" smtClean="0"/>
              <a:t>CSE Dept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CA" dirty="0" smtClean="0"/>
              <a:t>Multi-Cores</a:t>
            </a:r>
          </a:p>
        </p:txBody>
      </p:sp>
      <p:sp>
        <p:nvSpPr>
          <p:cNvPr id="6147" name="Content Placeholder 2"/>
          <p:cNvSpPr>
            <a:spLocks noGrp="1"/>
          </p:cNvSpPr>
          <p:nvPr>
            <p:ph idx="1"/>
          </p:nvPr>
        </p:nvSpPr>
        <p:spPr>
          <a:xfrm>
            <a:off x="457200" y="1676400"/>
            <a:ext cx="8229600" cy="4572000"/>
          </a:xfrm>
        </p:spPr>
        <p:txBody>
          <a:bodyPr/>
          <a:lstStyle/>
          <a:p>
            <a:r>
              <a:rPr lang="en-US" sz="2800" dirty="0" err="1" smtClean="0"/>
              <a:t>Multicore</a:t>
            </a:r>
            <a:r>
              <a:rPr lang="en-US" sz="2800" dirty="0" smtClean="0"/>
              <a:t> processors</a:t>
            </a:r>
          </a:p>
          <a:p>
            <a:pPr lvl="1"/>
            <a:r>
              <a:rPr lang="en-US" sz="2400" dirty="0" smtClean="0"/>
              <a:t>New type of computer architecture</a:t>
            </a:r>
          </a:p>
          <a:p>
            <a:pPr lvl="1"/>
            <a:r>
              <a:rPr lang="en-US" sz="2400" dirty="0" smtClean="0"/>
              <a:t>Dominates new processor market</a:t>
            </a:r>
          </a:p>
          <a:p>
            <a:pPr lvl="1"/>
            <a:r>
              <a:rPr lang="en-US" sz="2400" dirty="0" smtClean="0"/>
              <a:t>Desktops, servers, mobile devices, etc. </a:t>
            </a:r>
          </a:p>
          <a:p>
            <a:pPr lvl="1"/>
            <a:r>
              <a:rPr lang="en-US" sz="2400" dirty="0" smtClean="0"/>
              <a:t>Almost  all chips will be </a:t>
            </a:r>
            <a:r>
              <a:rPr lang="en-US" sz="2400" dirty="0" err="1" smtClean="0"/>
              <a:t>multicore</a:t>
            </a:r>
            <a:r>
              <a:rPr lang="en-US" sz="2400" dirty="0" smtClean="0"/>
              <a:t> soon</a:t>
            </a:r>
          </a:p>
          <a:p>
            <a:pPr lvl="1"/>
            <a:endParaRPr lang="en-US" sz="2400" dirty="0" smtClean="0"/>
          </a:p>
          <a:p>
            <a:r>
              <a:rPr lang="en-US" sz="2800" dirty="0" smtClean="0"/>
              <a:t>Challenges</a:t>
            </a:r>
          </a:p>
          <a:p>
            <a:pPr lvl="1"/>
            <a:r>
              <a:rPr lang="en-US" sz="2400" dirty="0" smtClean="0"/>
              <a:t>How to design software for these chips? </a:t>
            </a:r>
          </a:p>
          <a:p>
            <a:pPr lvl="1"/>
            <a:r>
              <a:rPr lang="en-US" sz="2400" dirty="0" smtClean="0"/>
              <a:t>How to design the chips themselves?</a:t>
            </a:r>
          </a:p>
          <a:p>
            <a:pPr lvl="1"/>
            <a:r>
              <a:rPr lang="en-US" sz="2400" dirty="0" smtClean="0"/>
              <a:t>How to structure hardware/software interaction?</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Core 2 Duo</a:t>
            </a:r>
            <a:endParaRPr lang="en-US" dirty="0"/>
          </a:p>
        </p:txBody>
      </p:sp>
      <p:sp>
        <p:nvSpPr>
          <p:cNvPr id="3" name="Content Placeholder 2"/>
          <p:cNvSpPr>
            <a:spLocks noGrp="1"/>
          </p:cNvSpPr>
          <p:nvPr>
            <p:ph idx="1"/>
          </p:nvPr>
        </p:nvSpPr>
        <p:spPr/>
        <p:txBody>
          <a:bodyPr/>
          <a:lstStyle/>
          <a:p>
            <a:r>
              <a:rPr lang="en-US" dirty="0" smtClean="0"/>
              <a:t>Each core has a private L1 cache </a:t>
            </a:r>
          </a:p>
          <a:p>
            <a:r>
              <a:rPr lang="en-US" dirty="0" smtClean="0"/>
              <a:t>The L2 cache is shared by the two cores</a:t>
            </a:r>
          </a:p>
          <a:p>
            <a:pPr algn="just"/>
            <a:r>
              <a:rPr lang="en-US" dirty="0" smtClean="0"/>
              <a:t>If a L1 cache miss occurs both the L2 cache and the other core’s L1 cache are searched in parallel for the required block. </a:t>
            </a:r>
          </a:p>
          <a:p>
            <a:pPr algn="just"/>
            <a:r>
              <a:rPr lang="en-US" dirty="0" smtClean="0"/>
              <a:t>The Core 2 Duo also has on-chip thermal and power control units</a:t>
            </a:r>
          </a:p>
          <a:p>
            <a:pPr algn="just"/>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Core 2 Duo</a:t>
            </a:r>
            <a:endParaRPr lang="en-US" dirty="0"/>
          </a:p>
        </p:txBody>
      </p:sp>
      <p:sp>
        <p:nvSpPr>
          <p:cNvPr id="3" name="Content Placeholder 2"/>
          <p:cNvSpPr>
            <a:spLocks noGrp="1"/>
          </p:cNvSpPr>
          <p:nvPr>
            <p:ph idx="1"/>
          </p:nvPr>
        </p:nvSpPr>
        <p:spPr/>
        <p:txBody>
          <a:bodyPr/>
          <a:lstStyle/>
          <a:p>
            <a:r>
              <a:rPr lang="en-US" dirty="0" smtClean="0"/>
              <a:t>no internal data links between two cores</a:t>
            </a:r>
          </a:p>
          <a:p>
            <a:r>
              <a:rPr lang="en-US" dirty="0" smtClean="0"/>
              <a:t>communication between the cores, all memory accesses, system I/O, and cache coherency updates must happen over its shared off chip front-side bus.</a:t>
            </a:r>
          </a:p>
          <a:p>
            <a:endParaRPr lang="en-US" dirty="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 </a:t>
            </a:r>
            <a:r>
              <a:rPr lang="en-US" dirty="0" err="1" smtClean="0"/>
              <a:t>Athlon</a:t>
            </a:r>
            <a:r>
              <a:rPr lang="en-US" dirty="0" smtClean="0"/>
              <a:t> 64 X2 </a:t>
            </a:r>
            <a:endParaRPr lang="en-US" dirty="0"/>
          </a:p>
        </p:txBody>
      </p:sp>
      <p:pic>
        <p:nvPicPr>
          <p:cNvPr id="4" name="Picture 3"/>
          <p:cNvPicPr/>
          <p:nvPr/>
        </p:nvPicPr>
        <p:blipFill>
          <a:blip r:embed="rId2"/>
          <a:srcRect/>
          <a:stretch>
            <a:fillRect/>
          </a:stretch>
        </p:blipFill>
        <p:spPr bwMode="auto">
          <a:xfrm>
            <a:off x="3048000" y="1524000"/>
            <a:ext cx="44196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 </a:t>
            </a:r>
            <a:r>
              <a:rPr lang="en-US" dirty="0" err="1" smtClean="0"/>
              <a:t>Athlon</a:t>
            </a:r>
            <a:r>
              <a:rPr lang="en-US" dirty="0" smtClean="0"/>
              <a:t> 64 X2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Each processor core has separate L2 caches of size up to 1 MB. </a:t>
            </a:r>
          </a:p>
          <a:p>
            <a:r>
              <a:rPr lang="en-US" dirty="0" smtClean="0"/>
              <a:t>The </a:t>
            </a:r>
            <a:r>
              <a:rPr lang="en-US" dirty="0" err="1" smtClean="0"/>
              <a:t>Athlon</a:t>
            </a:r>
            <a:r>
              <a:rPr lang="en-US" dirty="0" smtClean="0"/>
              <a:t> 64 X2 has a 128 KB of L1 Cache (64KB each for instruction and data).</a:t>
            </a:r>
          </a:p>
          <a:p>
            <a:r>
              <a:rPr lang="en-US" dirty="0" smtClean="0"/>
              <a:t>The two cores of </a:t>
            </a:r>
            <a:r>
              <a:rPr lang="en-US" dirty="0" err="1" smtClean="0"/>
              <a:t>Athlon</a:t>
            </a:r>
            <a:r>
              <a:rPr lang="en-US" dirty="0" smtClean="0"/>
              <a:t> X2 share a single system request queue and a crossbar bar switch </a:t>
            </a:r>
          </a:p>
          <a:p>
            <a:r>
              <a:rPr lang="en-US" dirty="0" smtClean="0"/>
              <a:t>The crossbar bar switch has access to high speed </a:t>
            </a:r>
            <a:r>
              <a:rPr lang="en-US" dirty="0" err="1" smtClean="0"/>
              <a:t>HyperTransport</a:t>
            </a:r>
            <a:r>
              <a:rPr lang="en-US" dirty="0" smtClean="0"/>
              <a:t> link</a:t>
            </a:r>
          </a:p>
          <a:p>
            <a:r>
              <a:rPr lang="en-US" dirty="0" smtClean="0"/>
              <a:t>The cores communicate with one another through the system request interface.</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 </a:t>
            </a:r>
            <a:r>
              <a:rPr lang="en-US" dirty="0" err="1" smtClean="0"/>
              <a:t>Athlon</a:t>
            </a:r>
            <a:r>
              <a:rPr lang="en-US" dirty="0" smtClean="0"/>
              <a:t> 64 X2 </a:t>
            </a:r>
            <a:endParaRPr lang="en-US" dirty="0"/>
          </a:p>
        </p:txBody>
      </p:sp>
      <p:sp>
        <p:nvSpPr>
          <p:cNvPr id="3" name="Content Placeholder 2"/>
          <p:cNvSpPr>
            <a:spLocks noGrp="1"/>
          </p:cNvSpPr>
          <p:nvPr>
            <p:ph idx="1"/>
          </p:nvPr>
        </p:nvSpPr>
        <p:spPr/>
        <p:txBody>
          <a:bodyPr/>
          <a:lstStyle/>
          <a:p>
            <a:r>
              <a:rPr lang="en-US" dirty="0" smtClean="0"/>
              <a:t>Also  the data transfer between the caches of two cores, cache coherency updates happens through this high speed on chip interface. </a:t>
            </a:r>
          </a:p>
          <a:p>
            <a:r>
              <a:rPr lang="en-US" dirty="0" smtClean="0"/>
              <a:t>The single HT link provides </a:t>
            </a:r>
            <a:r>
              <a:rPr lang="en-US" dirty="0" err="1" smtClean="0"/>
              <a:t>Athlon</a:t>
            </a:r>
            <a:r>
              <a:rPr lang="en-US" dirty="0" smtClean="0"/>
              <a:t> 64 X2 with 6.4GB/s of peak theoretical memory bandwidth</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p:spPr>
        <p:txBody>
          <a:bodyPr/>
          <a:lstStyle/>
          <a:p>
            <a:fld id="{1CAA7EB8-6B7E-4860-846E-22035BF6DBAB}" type="slidenum">
              <a:rPr lang="en-US" altLang="zh-CN" smtClean="0">
                <a:latin typeface="Arial" charset="0"/>
              </a:rPr>
              <a:pPr/>
              <a:t>105</a:t>
            </a:fld>
            <a:endParaRPr lang="en-US" altLang="zh-CN" smtClean="0">
              <a:latin typeface="Arial" charset="0"/>
            </a:endParaRPr>
          </a:p>
        </p:txBody>
      </p:sp>
      <p:sp>
        <p:nvSpPr>
          <p:cNvPr id="2050" name="Rectangle 2"/>
          <p:cNvSpPr>
            <a:spLocks noGrp="1" noRot="1" noChangeArrowheads="1"/>
          </p:cNvSpPr>
          <p:nvPr>
            <p:ph type="ctrTitle"/>
          </p:nvPr>
        </p:nvSpPr>
        <p:spPr>
          <a:xfrm>
            <a:off x="2438400" y="1676400"/>
            <a:ext cx="4321175" cy="1430338"/>
          </a:xfrm>
        </p:spPr>
        <p:txBody>
          <a:bodyPr/>
          <a:lstStyle/>
          <a:p>
            <a:pPr eaLnBrk="1" hangingPunct="1">
              <a:defRPr/>
            </a:pPr>
            <a:r>
              <a:rPr lang="en-US" altLang="zh-CN" sz="4000" dirty="0" smtClean="0"/>
              <a:t>Amdahl’s Law and    Gustafson’s Law </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9EECD600-B251-4B80-809E-5DE7644C7B98}" type="slidenum">
              <a:rPr lang="en-US" altLang="zh-CN" smtClean="0">
                <a:latin typeface="Arial" charset="0"/>
              </a:rPr>
              <a:pPr/>
              <a:t>106</a:t>
            </a:fld>
            <a:endParaRPr lang="en-US" altLang="zh-CN" smtClean="0">
              <a:latin typeface="Arial" charset="0"/>
            </a:endParaRPr>
          </a:p>
        </p:txBody>
      </p:sp>
      <p:sp>
        <p:nvSpPr>
          <p:cNvPr id="233474" name="Rectangle 2"/>
          <p:cNvSpPr>
            <a:spLocks noGrp="1" noRot="1" noChangeArrowheads="1"/>
          </p:cNvSpPr>
          <p:nvPr>
            <p:ph type="title"/>
          </p:nvPr>
        </p:nvSpPr>
        <p:spPr/>
        <p:txBody>
          <a:bodyPr/>
          <a:lstStyle/>
          <a:p>
            <a:pPr eaLnBrk="1" hangingPunct="1">
              <a:defRPr/>
            </a:pPr>
            <a:r>
              <a:rPr lang="en-US" altLang="zh-CN" smtClean="0"/>
              <a:t>What is Amdahl's law </a:t>
            </a:r>
          </a:p>
        </p:txBody>
      </p:sp>
      <p:sp>
        <p:nvSpPr>
          <p:cNvPr id="4100" name="Rectangle 3"/>
          <p:cNvSpPr>
            <a:spLocks noGrp="1" noRot="1" noChangeArrowheads="1"/>
          </p:cNvSpPr>
          <p:nvPr>
            <p:ph type="body" idx="1"/>
          </p:nvPr>
        </p:nvSpPr>
        <p:spPr/>
        <p:txBody>
          <a:bodyPr/>
          <a:lstStyle/>
          <a:p>
            <a:pPr algn="just" eaLnBrk="1" hangingPunct="1"/>
            <a:r>
              <a:rPr lang="en-US" altLang="zh-CN" b="1" smtClean="0"/>
              <a:t>Amdahl’s law</a:t>
            </a:r>
            <a:r>
              <a:rPr lang="en-US" altLang="zh-CN" smtClean="0"/>
              <a:t> states that the speedup achieved through parallelization of a program is limited by the percentage of its workload that is inherently serial</a:t>
            </a:r>
          </a:p>
          <a:p>
            <a:pPr eaLnBrk="1" hangingPunct="1"/>
            <a:endParaRPr lang="en-US" altLang="zh-CN" smtClean="0"/>
          </a:p>
          <a:p>
            <a:pPr eaLnBrk="1" hangingPunct="1"/>
            <a:r>
              <a:rPr lang="en-US" altLang="zh-CN" smtClean="0"/>
              <a:t>We can get no more than a maximum speedup equal to </a:t>
            </a:r>
            <a:r>
              <a:rPr lang="en-US" altLang="zh-CN" i="1" smtClean="0"/>
              <a:t>1 / (s + p / N )</a:t>
            </a:r>
            <a:r>
              <a:rPr lang="en-US" altLang="zh-CN" smtClean="0"/>
              <a:t> </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1451C299-A87C-4A3C-975A-9B1C76FA242F}" type="slidenum">
              <a:rPr lang="en-US" altLang="zh-CN" smtClean="0">
                <a:latin typeface="Arial" charset="0"/>
              </a:rPr>
              <a:pPr/>
              <a:t>107</a:t>
            </a:fld>
            <a:endParaRPr lang="en-US" altLang="zh-CN" smtClean="0">
              <a:latin typeface="Arial" charset="0"/>
            </a:endParaRPr>
          </a:p>
        </p:txBody>
      </p:sp>
      <p:sp>
        <p:nvSpPr>
          <p:cNvPr id="234498" name="Rectangle 2"/>
          <p:cNvSpPr>
            <a:spLocks noGrp="1" noRot="1" noChangeArrowheads="1"/>
          </p:cNvSpPr>
          <p:nvPr>
            <p:ph type="title"/>
          </p:nvPr>
        </p:nvSpPr>
        <p:spPr/>
        <p:txBody>
          <a:bodyPr/>
          <a:lstStyle/>
          <a:p>
            <a:pPr eaLnBrk="1" hangingPunct="1">
              <a:defRPr/>
            </a:pPr>
            <a:r>
              <a:rPr lang="en-US" altLang="zh-CN" smtClean="0">
                <a:effectLst/>
              </a:rPr>
              <a:t>What is Gustafson’s law</a:t>
            </a:r>
            <a:r>
              <a:rPr lang="en-US" altLang="zh-CN" i="1" smtClean="0"/>
              <a:t> </a:t>
            </a:r>
          </a:p>
        </p:txBody>
      </p:sp>
      <p:sp>
        <p:nvSpPr>
          <p:cNvPr id="5124" name="Rectangle 3"/>
          <p:cNvSpPr>
            <a:spLocks noGrp="1" noRot="1" noChangeArrowheads="1"/>
          </p:cNvSpPr>
          <p:nvPr>
            <p:ph type="body" idx="1"/>
          </p:nvPr>
        </p:nvSpPr>
        <p:spPr/>
        <p:txBody>
          <a:bodyPr/>
          <a:lstStyle/>
          <a:p>
            <a:pPr algn="just" eaLnBrk="1" hangingPunct="1"/>
            <a:r>
              <a:rPr lang="en-US" altLang="zh-CN" b="1" smtClean="0"/>
              <a:t>Gustafson’s law</a:t>
            </a:r>
            <a:r>
              <a:rPr lang="en-US" altLang="zh-CN" i="1" smtClean="0"/>
              <a:t> </a:t>
            </a:r>
            <a:r>
              <a:rPr lang="en-US" altLang="zh-CN" smtClean="0"/>
              <a:t>states that, with increasing data size, the speedup obtained through parallelization increases, because the parallel work increases with data size</a:t>
            </a:r>
          </a:p>
          <a:p>
            <a:pPr algn="just" eaLnBrk="1" hangingPunct="1"/>
            <a:endParaRPr lang="en-US" altLang="zh-CN" smtClean="0"/>
          </a:p>
          <a:p>
            <a:pPr eaLnBrk="1" hangingPunct="1"/>
            <a:r>
              <a:rPr lang="en-US" altLang="zh-CN" smtClean="0"/>
              <a:t>The speedup factor is S + N ( 1 – S )</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0295A6D6-D111-448B-A81F-5AB8C7944FAD}" type="slidenum">
              <a:rPr lang="en-US" altLang="zh-CN" smtClean="0">
                <a:latin typeface="Arial" charset="0"/>
              </a:rPr>
              <a:pPr/>
              <a:t>108</a:t>
            </a:fld>
            <a:endParaRPr lang="en-US" altLang="zh-CN" smtClean="0">
              <a:latin typeface="Arial" charset="0"/>
            </a:endParaRPr>
          </a:p>
        </p:txBody>
      </p:sp>
      <p:sp>
        <p:nvSpPr>
          <p:cNvPr id="236546" name="Rectangle 2"/>
          <p:cNvSpPr>
            <a:spLocks noGrp="1" noRot="1" noChangeArrowheads="1"/>
          </p:cNvSpPr>
          <p:nvPr>
            <p:ph type="title"/>
          </p:nvPr>
        </p:nvSpPr>
        <p:spPr/>
        <p:txBody>
          <a:bodyPr/>
          <a:lstStyle/>
          <a:p>
            <a:pPr eaLnBrk="1" hangingPunct="1">
              <a:defRPr/>
            </a:pPr>
            <a:r>
              <a:rPr lang="en-US" altLang="zh-CN" dirty="0" smtClean="0"/>
              <a:t>In detail</a:t>
            </a:r>
          </a:p>
        </p:txBody>
      </p:sp>
      <p:sp>
        <p:nvSpPr>
          <p:cNvPr id="6148" name="Rectangle 3"/>
          <p:cNvSpPr>
            <a:spLocks noGrp="1" noRot="1" noChangeArrowheads="1"/>
          </p:cNvSpPr>
          <p:nvPr>
            <p:ph type="body" idx="1"/>
          </p:nvPr>
        </p:nvSpPr>
        <p:spPr/>
        <p:txBody>
          <a:bodyPr/>
          <a:lstStyle/>
          <a:p>
            <a:pPr eaLnBrk="1" hangingPunct="1"/>
            <a:r>
              <a:rPr lang="en-US" altLang="zh-CN" smtClean="0"/>
              <a:t>Amdahl's Law </a:t>
            </a:r>
          </a:p>
          <a:p>
            <a:pPr eaLnBrk="1" hangingPunct="1"/>
            <a:r>
              <a:rPr lang="en-US" altLang="zh-CN" smtClean="0"/>
              <a:t>Gustafson's law</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042E3D22-8AAA-49E5-A505-1A6B125E3655}" type="slidenum">
              <a:rPr lang="en-US" altLang="zh-CN" smtClean="0">
                <a:latin typeface="Arial" charset="0"/>
              </a:rPr>
              <a:pPr/>
              <a:t>109</a:t>
            </a:fld>
            <a:endParaRPr lang="en-US" altLang="zh-CN" smtClean="0">
              <a:latin typeface="Arial" charset="0"/>
            </a:endParaRPr>
          </a:p>
        </p:txBody>
      </p:sp>
      <p:sp>
        <p:nvSpPr>
          <p:cNvPr id="7171" name="Rectangle 2"/>
          <p:cNvSpPr>
            <a:spLocks noGrp="1" noRot="1" noChangeArrowheads="1"/>
          </p:cNvSpPr>
          <p:nvPr>
            <p:ph type="title"/>
          </p:nvPr>
        </p:nvSpPr>
        <p:spPr/>
        <p:txBody>
          <a:bodyPr/>
          <a:lstStyle/>
          <a:p>
            <a:pPr eaLnBrk="1" hangingPunct="1"/>
            <a:r>
              <a:rPr lang="en-US" altLang="zh-CN" sz="3600" smtClean="0">
                <a:effectLst/>
              </a:rPr>
              <a:t>Amdahl’ law: quantify parallelizability</a:t>
            </a:r>
          </a:p>
        </p:txBody>
      </p:sp>
      <p:sp>
        <p:nvSpPr>
          <p:cNvPr id="7172" name="Rectangle 3"/>
          <p:cNvSpPr>
            <a:spLocks noGrp="1" noRot="1" noChangeArrowheads="1"/>
          </p:cNvSpPr>
          <p:nvPr>
            <p:ph type="body" idx="1"/>
          </p:nvPr>
        </p:nvSpPr>
        <p:spPr/>
        <p:txBody>
          <a:bodyPr/>
          <a:lstStyle/>
          <a:p>
            <a:pPr eaLnBrk="1" hangingPunct="1"/>
            <a:r>
              <a:rPr lang="en-US" altLang="zh-CN" smtClean="0"/>
              <a:t>Amdahl's law is named after computer achitect Gene Amdahl, and was made in 1967 when Amdahl was working in IBM</a:t>
            </a:r>
          </a:p>
          <a:p>
            <a:pPr eaLnBrk="1" hangingPunct="1"/>
            <a:r>
              <a:rPr lang="en-US" altLang="zh-CN" smtClean="0"/>
              <a:t>Amdahl's Law quantifies the theoretical speedup that can be obtained by parallelizing a computational load among a set number of processors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0"/>
            <a:ext cx="8229600" cy="1143000"/>
          </a:xfrm>
        </p:spPr>
        <p:txBody>
          <a:bodyPr/>
          <a:lstStyle/>
          <a:p>
            <a:r>
              <a:rPr lang="en-US"/>
              <a:t>Multi-core architectures</a:t>
            </a:r>
          </a:p>
        </p:txBody>
      </p:sp>
      <p:sp>
        <p:nvSpPr>
          <p:cNvPr id="65539" name="Rectangle 3"/>
          <p:cNvSpPr>
            <a:spLocks noGrp="1" noChangeArrowheads="1"/>
          </p:cNvSpPr>
          <p:nvPr>
            <p:ph type="body" idx="1"/>
          </p:nvPr>
        </p:nvSpPr>
        <p:spPr>
          <a:xfrm>
            <a:off x="457200" y="1371600"/>
            <a:ext cx="8229600" cy="4525963"/>
          </a:xfrm>
        </p:spPr>
        <p:txBody>
          <a:bodyPr/>
          <a:lstStyle/>
          <a:p>
            <a:r>
              <a:rPr lang="en-US" dirty="0" smtClean="0"/>
              <a:t>Replicate </a:t>
            </a:r>
            <a:r>
              <a:rPr lang="en-US" dirty="0"/>
              <a:t>multiple processor </a:t>
            </a:r>
            <a:r>
              <a:rPr lang="en-US" dirty="0" smtClean="0"/>
              <a:t>cores of moderate speed on </a:t>
            </a:r>
            <a:r>
              <a:rPr lang="en-US" dirty="0"/>
              <a:t>a single die.</a:t>
            </a:r>
          </a:p>
          <a:p>
            <a:pPr>
              <a:buNone/>
            </a:pPr>
            <a:endParaRPr lang="en-US" dirty="0"/>
          </a:p>
        </p:txBody>
      </p:sp>
      <p:graphicFrame>
        <p:nvGraphicFramePr>
          <p:cNvPr id="65540" name="Object 4"/>
          <p:cNvGraphicFramePr>
            <a:graphicFrameLocks noChangeAspect="1"/>
          </p:cNvGraphicFramePr>
          <p:nvPr/>
        </p:nvGraphicFramePr>
        <p:xfrm>
          <a:off x="457200" y="3657600"/>
          <a:ext cx="8229600" cy="2630488"/>
        </p:xfrm>
        <a:graphic>
          <a:graphicData uri="http://schemas.openxmlformats.org/presentationml/2006/ole">
            <p:oleObj spid="_x0000_s64514" name="Paint Shop Pro Image" r:id="rId4" imgW="10107317" imgH="2848780" progId="">
              <p:embed/>
            </p:oleObj>
          </a:graphicData>
        </a:graphic>
      </p:graphicFrame>
      <p:sp>
        <p:nvSpPr>
          <p:cNvPr id="65541" name="Text Box 5"/>
          <p:cNvSpPr txBox="1">
            <a:spLocks noChangeArrowheads="1"/>
          </p:cNvSpPr>
          <p:nvPr/>
        </p:nvSpPr>
        <p:spPr bwMode="auto">
          <a:xfrm>
            <a:off x="1131888" y="3457575"/>
            <a:ext cx="869950" cy="366713"/>
          </a:xfrm>
          <a:prstGeom prst="rect">
            <a:avLst/>
          </a:prstGeom>
          <a:noFill/>
          <a:ln w="9525">
            <a:noFill/>
            <a:miter lim="800000"/>
            <a:headEnd/>
            <a:tailEnd/>
          </a:ln>
          <a:effectLst/>
        </p:spPr>
        <p:txBody>
          <a:bodyPr wrap="none">
            <a:spAutoFit/>
          </a:bodyPr>
          <a:lstStyle/>
          <a:p>
            <a:r>
              <a:rPr lang="en-US">
                <a:solidFill>
                  <a:srgbClr val="0000FF"/>
                </a:solidFill>
              </a:rPr>
              <a:t>Core 1</a:t>
            </a:r>
          </a:p>
        </p:txBody>
      </p:sp>
      <p:sp>
        <p:nvSpPr>
          <p:cNvPr id="65542" name="Text Box 6"/>
          <p:cNvSpPr txBox="1">
            <a:spLocks noChangeArrowheads="1"/>
          </p:cNvSpPr>
          <p:nvPr/>
        </p:nvSpPr>
        <p:spPr bwMode="auto">
          <a:xfrm>
            <a:off x="2884488" y="3457575"/>
            <a:ext cx="869950" cy="366713"/>
          </a:xfrm>
          <a:prstGeom prst="rect">
            <a:avLst/>
          </a:prstGeom>
          <a:noFill/>
          <a:ln w="9525">
            <a:noFill/>
            <a:miter lim="800000"/>
            <a:headEnd/>
            <a:tailEnd/>
          </a:ln>
          <a:effectLst/>
        </p:spPr>
        <p:txBody>
          <a:bodyPr wrap="none">
            <a:spAutoFit/>
          </a:bodyPr>
          <a:lstStyle/>
          <a:p>
            <a:r>
              <a:rPr lang="en-US">
                <a:solidFill>
                  <a:srgbClr val="0000FF"/>
                </a:solidFill>
              </a:rPr>
              <a:t>Core 2</a:t>
            </a:r>
          </a:p>
        </p:txBody>
      </p:sp>
      <p:sp>
        <p:nvSpPr>
          <p:cNvPr id="65543" name="Text Box 7"/>
          <p:cNvSpPr txBox="1">
            <a:spLocks noChangeArrowheads="1"/>
          </p:cNvSpPr>
          <p:nvPr/>
        </p:nvSpPr>
        <p:spPr bwMode="auto">
          <a:xfrm>
            <a:off x="4560888" y="3457575"/>
            <a:ext cx="869950" cy="366713"/>
          </a:xfrm>
          <a:prstGeom prst="rect">
            <a:avLst/>
          </a:prstGeom>
          <a:noFill/>
          <a:ln w="9525">
            <a:noFill/>
            <a:miter lim="800000"/>
            <a:headEnd/>
            <a:tailEnd/>
          </a:ln>
          <a:effectLst/>
        </p:spPr>
        <p:txBody>
          <a:bodyPr wrap="none">
            <a:spAutoFit/>
          </a:bodyPr>
          <a:lstStyle/>
          <a:p>
            <a:r>
              <a:rPr lang="en-US">
                <a:solidFill>
                  <a:srgbClr val="0000FF"/>
                </a:solidFill>
              </a:rPr>
              <a:t>Core 3</a:t>
            </a:r>
          </a:p>
        </p:txBody>
      </p:sp>
      <p:sp>
        <p:nvSpPr>
          <p:cNvPr id="65544" name="Text Box 8"/>
          <p:cNvSpPr txBox="1">
            <a:spLocks noChangeArrowheads="1"/>
          </p:cNvSpPr>
          <p:nvPr/>
        </p:nvSpPr>
        <p:spPr bwMode="auto">
          <a:xfrm>
            <a:off x="6313488" y="3457575"/>
            <a:ext cx="869950" cy="366713"/>
          </a:xfrm>
          <a:prstGeom prst="rect">
            <a:avLst/>
          </a:prstGeom>
          <a:noFill/>
          <a:ln w="9525">
            <a:noFill/>
            <a:miter lim="800000"/>
            <a:headEnd/>
            <a:tailEnd/>
          </a:ln>
          <a:effectLst/>
        </p:spPr>
        <p:txBody>
          <a:bodyPr wrap="none">
            <a:spAutoFit/>
          </a:bodyPr>
          <a:lstStyle/>
          <a:p>
            <a:r>
              <a:rPr lang="en-US">
                <a:solidFill>
                  <a:srgbClr val="0000FF"/>
                </a:solidFill>
              </a:rPr>
              <a:t>Core 4</a:t>
            </a:r>
          </a:p>
        </p:txBody>
      </p:sp>
      <p:sp>
        <p:nvSpPr>
          <p:cNvPr id="65545" name="Text Box 9"/>
          <p:cNvSpPr txBox="1">
            <a:spLocks noChangeArrowheads="1"/>
          </p:cNvSpPr>
          <p:nvPr/>
        </p:nvSpPr>
        <p:spPr bwMode="auto">
          <a:xfrm>
            <a:off x="598488" y="6276975"/>
            <a:ext cx="2216150" cy="366713"/>
          </a:xfrm>
          <a:prstGeom prst="rect">
            <a:avLst/>
          </a:prstGeom>
          <a:noFill/>
          <a:ln w="9525">
            <a:noFill/>
            <a:miter lim="800000"/>
            <a:headEnd/>
            <a:tailEnd/>
          </a:ln>
          <a:effectLst/>
        </p:spPr>
        <p:txBody>
          <a:bodyPr wrap="none">
            <a:spAutoFit/>
          </a:bodyPr>
          <a:lstStyle/>
          <a:p>
            <a:r>
              <a:rPr lang="en-US"/>
              <a:t>Multi-core CPU chip</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7210D173-10F4-4D29-9211-8D0536FC44D3}" type="slidenum">
              <a:rPr lang="en-US" altLang="zh-CN" smtClean="0">
                <a:latin typeface="Arial" charset="0"/>
              </a:rPr>
              <a:pPr/>
              <a:t>110</a:t>
            </a:fld>
            <a:endParaRPr lang="en-US" altLang="zh-CN" smtClean="0">
              <a:latin typeface="Arial" charset="0"/>
            </a:endParaRPr>
          </a:p>
        </p:txBody>
      </p:sp>
      <p:sp>
        <p:nvSpPr>
          <p:cNvPr id="235522" name="Rectangle 2"/>
          <p:cNvSpPr>
            <a:spLocks noGrp="1" noRot="1" noChangeArrowheads="1"/>
          </p:cNvSpPr>
          <p:nvPr>
            <p:ph type="title"/>
          </p:nvPr>
        </p:nvSpPr>
        <p:spPr>
          <a:xfrm>
            <a:off x="539750" y="490538"/>
            <a:ext cx="8077200" cy="1066800"/>
          </a:xfrm>
        </p:spPr>
        <p:txBody>
          <a:bodyPr/>
          <a:lstStyle/>
          <a:p>
            <a:pPr eaLnBrk="1" hangingPunct="1">
              <a:defRPr/>
            </a:pPr>
            <a:r>
              <a:rPr lang="en-US" altLang="zh-CN" smtClean="0"/>
              <a:t>Equations of Amdahl's law</a:t>
            </a:r>
          </a:p>
        </p:txBody>
      </p:sp>
      <p:pic>
        <p:nvPicPr>
          <p:cNvPr id="8196" name="Picture 4"/>
          <p:cNvPicPr>
            <a:picLocks noGrp="1" noChangeAspect="1" noChangeArrowheads="1"/>
          </p:cNvPicPr>
          <p:nvPr>
            <p:ph type="body" idx="1"/>
          </p:nvPr>
        </p:nvPicPr>
        <p:blipFill>
          <a:blip r:embed="rId2"/>
          <a:srcRect/>
          <a:stretch>
            <a:fillRect/>
          </a:stretch>
        </p:blipFill>
        <p:spPr>
          <a:xfrm>
            <a:off x="755650" y="2060575"/>
            <a:ext cx="3101975" cy="1727200"/>
          </a:xfrm>
        </p:spPr>
      </p:pic>
      <p:pic>
        <p:nvPicPr>
          <p:cNvPr id="8197" name="Picture 7"/>
          <p:cNvPicPr>
            <a:picLocks noChangeAspect="1" noChangeArrowheads="1"/>
          </p:cNvPicPr>
          <p:nvPr/>
        </p:nvPicPr>
        <p:blipFill>
          <a:blip r:embed="rId3"/>
          <a:srcRect/>
          <a:stretch>
            <a:fillRect/>
          </a:stretch>
        </p:blipFill>
        <p:spPr bwMode="auto">
          <a:xfrm>
            <a:off x="755650" y="3932238"/>
            <a:ext cx="4392613" cy="12287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123E5FB6-EA1A-4AB0-8DBE-B08CF048579D}" type="slidenum">
              <a:rPr lang="en-US" altLang="zh-CN" smtClean="0">
                <a:latin typeface="Arial" charset="0"/>
              </a:rPr>
              <a:pPr/>
              <a:t>111</a:t>
            </a:fld>
            <a:endParaRPr lang="en-US" altLang="zh-CN" smtClean="0">
              <a:latin typeface="Arial" charset="0"/>
            </a:endParaRPr>
          </a:p>
        </p:txBody>
      </p:sp>
      <p:sp>
        <p:nvSpPr>
          <p:cNvPr id="239618" name="Rectangle 2"/>
          <p:cNvSpPr>
            <a:spLocks noGrp="1" noRot="1" noChangeArrowheads="1"/>
          </p:cNvSpPr>
          <p:nvPr>
            <p:ph type="title"/>
          </p:nvPr>
        </p:nvSpPr>
        <p:spPr/>
        <p:txBody>
          <a:bodyPr/>
          <a:lstStyle/>
          <a:p>
            <a:pPr eaLnBrk="1" hangingPunct="1">
              <a:defRPr/>
            </a:pPr>
            <a:r>
              <a:rPr lang="en-US" altLang="zh-CN" smtClean="0"/>
              <a:t>Shortcomings of Amdahl’s law</a:t>
            </a:r>
          </a:p>
        </p:txBody>
      </p:sp>
      <p:sp>
        <p:nvSpPr>
          <p:cNvPr id="9220" name="Rectangle 3"/>
          <p:cNvSpPr>
            <a:spLocks noGrp="1" noRot="1" noChangeArrowheads="1"/>
          </p:cNvSpPr>
          <p:nvPr>
            <p:ph type="body" idx="1"/>
          </p:nvPr>
        </p:nvSpPr>
        <p:spPr/>
        <p:txBody>
          <a:bodyPr/>
          <a:lstStyle/>
          <a:p>
            <a:pPr eaLnBrk="1" hangingPunct="1"/>
            <a:r>
              <a:rPr lang="en-US" altLang="zh-CN" smtClean="0"/>
              <a:t>Using Amdahl's Law as an argument against massively parallel processing is not valid</a:t>
            </a:r>
          </a:p>
          <a:p>
            <a:pPr eaLnBrk="1" hangingPunct="1"/>
            <a:r>
              <a:rPr lang="en-US" altLang="zh-CN" smtClean="0"/>
              <a:t>The serial percentage is not practically obtainable </a:t>
            </a: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E70E00C3-6768-4255-9BA4-61F50AEDC60C}" type="slidenum">
              <a:rPr lang="en-US" altLang="zh-CN" smtClean="0">
                <a:latin typeface="Arial" charset="0"/>
              </a:rPr>
              <a:pPr/>
              <a:t>112</a:t>
            </a:fld>
            <a:endParaRPr lang="en-US" altLang="zh-CN" smtClean="0">
              <a:latin typeface="Arial" charset="0"/>
            </a:endParaRPr>
          </a:p>
        </p:txBody>
      </p:sp>
      <p:sp>
        <p:nvSpPr>
          <p:cNvPr id="240642" name="Rectangle 2"/>
          <p:cNvSpPr>
            <a:spLocks noGrp="1" noRot="1" noChangeArrowheads="1"/>
          </p:cNvSpPr>
          <p:nvPr>
            <p:ph type="title"/>
          </p:nvPr>
        </p:nvSpPr>
        <p:spPr/>
        <p:txBody>
          <a:bodyPr/>
          <a:lstStyle/>
          <a:p>
            <a:pPr eaLnBrk="1" hangingPunct="1">
              <a:defRPr/>
            </a:pPr>
            <a:r>
              <a:rPr lang="en-US" altLang="zh-CN" dirty="0" smtClean="0"/>
              <a:t>Gustafson’s law</a:t>
            </a:r>
          </a:p>
        </p:txBody>
      </p:sp>
      <p:sp>
        <p:nvSpPr>
          <p:cNvPr id="10244" name="Rectangle 3"/>
          <p:cNvSpPr>
            <a:spLocks noGrp="1" noRot="1" noChangeArrowheads="1"/>
          </p:cNvSpPr>
          <p:nvPr>
            <p:ph type="body" idx="1"/>
          </p:nvPr>
        </p:nvSpPr>
        <p:spPr/>
        <p:txBody>
          <a:bodyPr/>
          <a:lstStyle/>
          <a:p>
            <a:pPr algn="just" eaLnBrk="1" hangingPunct="1"/>
            <a:r>
              <a:rPr lang="en-US" altLang="zh-CN" smtClean="0"/>
              <a:t>Gustafson adds due consideration for large-scale resources and tasks</a:t>
            </a:r>
          </a:p>
          <a:p>
            <a:pPr algn="just" eaLnBrk="1" hangingPunct="1"/>
            <a:r>
              <a:rPr lang="en-US" smtClean="0"/>
              <a:t>Gustafson’s perceptions :</a:t>
            </a:r>
          </a:p>
          <a:p>
            <a:pPr lvl="1" algn="just" eaLnBrk="1" hangingPunct="1"/>
            <a:r>
              <a:rPr lang="en-US" smtClean="0"/>
              <a:t>Overall problem size should increase proportionally to the number of processor cores (N)</a:t>
            </a:r>
          </a:p>
          <a:p>
            <a:pPr lvl="1" algn="just" eaLnBrk="1" hangingPunct="1"/>
            <a:r>
              <a:rPr lang="en-US" smtClean="0"/>
              <a:t>But the size of the serial portion of the problem should remain constant as N increases</a:t>
            </a:r>
            <a:endParaRPr lang="en-US" altLang="zh-CN" smtClean="0"/>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57188"/>
            <a:ext cx="8077200" cy="1066800"/>
          </a:xfrm>
        </p:spPr>
        <p:txBody>
          <a:bodyPr/>
          <a:lstStyle/>
          <a:p>
            <a:pPr>
              <a:defRPr/>
            </a:pPr>
            <a:r>
              <a:rPr lang="en-US" dirty="0" smtClean="0"/>
              <a:t>Example </a:t>
            </a:r>
            <a:endParaRPr lang="en-US" dirty="0"/>
          </a:p>
        </p:txBody>
      </p:sp>
      <p:sp>
        <p:nvSpPr>
          <p:cNvPr id="11267" name="Content Placeholder 2"/>
          <p:cNvSpPr>
            <a:spLocks noGrp="1"/>
          </p:cNvSpPr>
          <p:nvPr>
            <p:ph idx="1"/>
          </p:nvPr>
        </p:nvSpPr>
        <p:spPr>
          <a:xfrm>
            <a:off x="533400" y="1357313"/>
            <a:ext cx="8077200" cy="4498975"/>
          </a:xfrm>
        </p:spPr>
        <p:txBody>
          <a:bodyPr/>
          <a:lstStyle/>
          <a:p>
            <a:pPr algn="just"/>
            <a:r>
              <a:rPr lang="en-US" sz="2400" smtClean="0"/>
              <a:t>As mainstream computational resources have increased, computer games have become far more sophisticated, both in terms of user-interface characteristics and in terms of the underlying physics and other logic</a:t>
            </a:r>
          </a:p>
          <a:p>
            <a:pPr algn="just"/>
            <a:r>
              <a:rPr lang="en-US" sz="2400" smtClean="0"/>
              <a:t>In video game, image rendering is to a large extent inherently parallel in nature</a:t>
            </a:r>
          </a:p>
          <a:p>
            <a:pPr algn="just"/>
            <a:r>
              <a:rPr lang="en-US" sz="2400" smtClean="0"/>
              <a:t>ie. as compute resources increased, the problem size also increased, and the inherently serial portion became much smaller as a proportion of the overall problem. </a:t>
            </a:r>
          </a:p>
        </p:txBody>
      </p:sp>
      <p:sp>
        <p:nvSpPr>
          <p:cNvPr id="11268" name="Slide Number Placeholder 3"/>
          <p:cNvSpPr>
            <a:spLocks noGrp="1"/>
          </p:cNvSpPr>
          <p:nvPr>
            <p:ph type="sldNum" sz="quarter" idx="12"/>
          </p:nvPr>
        </p:nvSpPr>
        <p:spPr>
          <a:noFill/>
        </p:spPr>
        <p:txBody>
          <a:bodyPr/>
          <a:lstStyle/>
          <a:p>
            <a:fld id="{1CBDB5F1-142B-4065-A825-C355318F801A}" type="slidenum">
              <a:rPr lang="en-US" altLang="zh-CN" smtClean="0">
                <a:latin typeface="Arial" charset="0"/>
              </a:rPr>
              <a:pPr/>
              <a:t>113</a:t>
            </a:fld>
            <a:endParaRPr lang="en-US" altLang="zh-CN" smtClean="0">
              <a:latin typeface="Arial" charset="0"/>
            </a:endParaRP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E05944D0-00B3-42CD-8F6A-86EDE1FA35F6}" type="slidenum">
              <a:rPr lang="en-US" altLang="zh-CN" smtClean="0">
                <a:latin typeface="Arial" charset="0"/>
              </a:rPr>
              <a:pPr/>
              <a:t>114</a:t>
            </a:fld>
            <a:endParaRPr lang="en-US" altLang="zh-CN" smtClean="0">
              <a:latin typeface="Arial" charset="0"/>
            </a:endParaRPr>
          </a:p>
        </p:txBody>
      </p:sp>
      <p:sp>
        <p:nvSpPr>
          <p:cNvPr id="241666" name="Rectangle 2"/>
          <p:cNvSpPr>
            <a:spLocks noGrp="1" noRot="1" noChangeArrowheads="1"/>
          </p:cNvSpPr>
          <p:nvPr>
            <p:ph type="title"/>
          </p:nvPr>
        </p:nvSpPr>
        <p:spPr/>
        <p:txBody>
          <a:bodyPr/>
          <a:lstStyle/>
          <a:p>
            <a:pPr eaLnBrk="1" hangingPunct="1">
              <a:defRPr/>
            </a:pPr>
            <a:r>
              <a:rPr lang="en-US" altLang="zh-CN" smtClean="0"/>
              <a:t>Equations of Gustafson’s law</a:t>
            </a:r>
          </a:p>
        </p:txBody>
      </p:sp>
      <p:pic>
        <p:nvPicPr>
          <p:cNvPr id="12292" name="Picture 4"/>
          <p:cNvPicPr>
            <a:picLocks noChangeAspect="1" noChangeArrowheads="1"/>
          </p:cNvPicPr>
          <p:nvPr/>
        </p:nvPicPr>
        <p:blipFill>
          <a:blip r:embed="rId2"/>
          <a:srcRect/>
          <a:stretch>
            <a:fillRect/>
          </a:stretch>
        </p:blipFill>
        <p:spPr bwMode="auto">
          <a:xfrm>
            <a:off x="500063" y="4071938"/>
            <a:ext cx="3887787" cy="1952625"/>
          </a:xfrm>
          <a:prstGeom prst="rect">
            <a:avLst/>
          </a:prstGeom>
          <a:noFill/>
          <a:ln w="9525">
            <a:noFill/>
            <a:miter lim="800000"/>
            <a:headEnd/>
            <a:tailEnd/>
          </a:ln>
        </p:spPr>
      </p:pic>
      <p:sp>
        <p:nvSpPr>
          <p:cNvPr id="12293" name="Content Placeholder 5"/>
          <p:cNvSpPr>
            <a:spLocks noGrp="1"/>
          </p:cNvSpPr>
          <p:nvPr>
            <p:ph idx="1"/>
          </p:nvPr>
        </p:nvSpPr>
        <p:spPr>
          <a:xfrm>
            <a:off x="4714875" y="1673225"/>
            <a:ext cx="3895725" cy="4498975"/>
          </a:xfrm>
        </p:spPr>
        <p:txBody>
          <a:bodyPr/>
          <a:lstStyle/>
          <a:p>
            <a:pPr algn="just"/>
            <a:r>
              <a:rPr lang="en-US" sz="2400" smtClean="0"/>
              <a:t>The parallel portion of the workload (1-S) scales with the number of processor cores in the numerator of the equation, the serial portion (S) does not</a:t>
            </a:r>
          </a:p>
        </p:txBody>
      </p:sp>
      <p:pic>
        <p:nvPicPr>
          <p:cNvPr id="12294" name="Picture 6"/>
          <p:cNvPicPr>
            <a:picLocks noChangeAspect="1" noChangeArrowheads="1"/>
          </p:cNvPicPr>
          <p:nvPr/>
        </p:nvPicPr>
        <p:blipFill>
          <a:blip r:embed="rId3"/>
          <a:srcRect/>
          <a:stretch>
            <a:fillRect/>
          </a:stretch>
        </p:blipFill>
        <p:spPr bwMode="auto">
          <a:xfrm>
            <a:off x="500063" y="1500188"/>
            <a:ext cx="3811587" cy="20002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3" y="4763"/>
            <a:ext cx="8077200" cy="1066800"/>
          </a:xfrm>
        </p:spPr>
        <p:txBody>
          <a:bodyPr/>
          <a:lstStyle/>
          <a:p>
            <a:pPr>
              <a:defRPr/>
            </a:pPr>
            <a:r>
              <a:rPr lang="en-US" sz="2400" dirty="0" smtClean="0"/>
              <a:t>Gustafson's Trend applied to a hypothetical problem</a:t>
            </a:r>
            <a:endParaRPr lang="en-US" sz="2400" dirty="0"/>
          </a:p>
        </p:txBody>
      </p:sp>
      <p:sp>
        <p:nvSpPr>
          <p:cNvPr id="13315" name="Slide Number Placeholder 3"/>
          <p:cNvSpPr>
            <a:spLocks noGrp="1"/>
          </p:cNvSpPr>
          <p:nvPr>
            <p:ph type="sldNum" sz="quarter" idx="12"/>
          </p:nvPr>
        </p:nvSpPr>
        <p:spPr>
          <a:noFill/>
        </p:spPr>
        <p:txBody>
          <a:bodyPr/>
          <a:lstStyle/>
          <a:p>
            <a:fld id="{F433AC0B-057E-49F7-8C72-BA8E7CD94C3C}" type="slidenum">
              <a:rPr lang="en-US" altLang="zh-CN" smtClean="0">
                <a:latin typeface="Arial" charset="0"/>
              </a:rPr>
              <a:pPr/>
              <a:t>115</a:t>
            </a:fld>
            <a:endParaRPr lang="en-US" altLang="zh-CN" smtClean="0">
              <a:latin typeface="Arial" charset="0"/>
            </a:endParaRPr>
          </a:p>
        </p:txBody>
      </p:sp>
      <p:pic>
        <p:nvPicPr>
          <p:cNvPr id="13316" name="Picture 2"/>
          <p:cNvPicPr>
            <a:picLocks noGrp="1" noChangeAspect="1" noChangeArrowheads="1"/>
          </p:cNvPicPr>
          <p:nvPr>
            <p:ph idx="1"/>
          </p:nvPr>
        </p:nvPicPr>
        <p:blipFill>
          <a:blip r:embed="rId2"/>
          <a:srcRect/>
          <a:stretch>
            <a:fillRect/>
          </a:stretch>
        </p:blipFill>
        <p:spPr>
          <a:xfrm>
            <a:off x="642938" y="2571750"/>
            <a:ext cx="8696325" cy="2714625"/>
          </a:xfrm>
          <a:noFill/>
        </p:spPr>
      </p:pic>
      <p:sp>
        <p:nvSpPr>
          <p:cNvPr id="13317" name="Rectangle 5"/>
          <p:cNvSpPr>
            <a:spLocks noChangeArrowheads="1"/>
          </p:cNvSpPr>
          <p:nvPr/>
        </p:nvSpPr>
        <p:spPr bwMode="auto">
          <a:xfrm>
            <a:off x="571500" y="5434013"/>
            <a:ext cx="7286625" cy="923925"/>
          </a:xfrm>
          <a:prstGeom prst="rect">
            <a:avLst/>
          </a:prstGeom>
          <a:noFill/>
          <a:ln w="9525">
            <a:noFill/>
            <a:miter lim="800000"/>
            <a:headEnd/>
            <a:tailEnd/>
          </a:ln>
        </p:spPr>
        <p:txBody>
          <a:bodyPr>
            <a:spAutoFit/>
          </a:bodyPr>
          <a:lstStyle/>
          <a:p>
            <a:pPr algn="just"/>
            <a:r>
              <a:rPr lang="en-US"/>
              <a:t>These calculations show that the performance result continues to scale upward as more processor cores are applied to the computational load</a:t>
            </a:r>
          </a:p>
        </p:txBody>
      </p:sp>
      <p:sp>
        <p:nvSpPr>
          <p:cNvPr id="13318" name="Rectangle 6"/>
          <p:cNvSpPr>
            <a:spLocks noChangeArrowheads="1"/>
          </p:cNvSpPr>
          <p:nvPr/>
        </p:nvSpPr>
        <p:spPr bwMode="auto">
          <a:xfrm>
            <a:off x="500063" y="1290638"/>
            <a:ext cx="8143875" cy="923925"/>
          </a:xfrm>
          <a:prstGeom prst="rect">
            <a:avLst/>
          </a:prstGeom>
          <a:noFill/>
          <a:ln w="9525">
            <a:noFill/>
            <a:miter lim="800000"/>
            <a:headEnd/>
            <a:tailEnd/>
          </a:ln>
        </p:spPr>
        <p:txBody>
          <a:bodyPr>
            <a:spAutoFit/>
          </a:bodyPr>
          <a:lstStyle/>
          <a:p>
            <a:pPr algn="just"/>
            <a:r>
              <a:rPr lang="en-US"/>
              <a:t>Consider a computational load that is 10 percent serial, where the serial portion remains a fixed size and the parallel portion increases in size proportionally to the number of processor cores</a:t>
            </a: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8689EC72-3B9F-47F7-9F0A-EDD64A92227D}" type="slidenum">
              <a:rPr lang="en-US" altLang="zh-CN" smtClean="0">
                <a:latin typeface="Arial" charset="0"/>
              </a:rPr>
              <a:pPr/>
              <a:t>116</a:t>
            </a:fld>
            <a:endParaRPr lang="en-US" altLang="zh-CN" smtClean="0">
              <a:latin typeface="Arial" charset="0"/>
            </a:endParaRPr>
          </a:p>
        </p:txBody>
      </p:sp>
      <p:sp>
        <p:nvSpPr>
          <p:cNvPr id="242690" name="Rectangle 2"/>
          <p:cNvSpPr>
            <a:spLocks noGrp="1" noRot="1" noChangeArrowheads="1"/>
          </p:cNvSpPr>
          <p:nvPr>
            <p:ph type="title"/>
          </p:nvPr>
        </p:nvSpPr>
        <p:spPr/>
        <p:txBody>
          <a:bodyPr/>
          <a:lstStyle/>
          <a:p>
            <a:pPr eaLnBrk="1" hangingPunct="1">
              <a:defRPr/>
            </a:pPr>
            <a:r>
              <a:rPr lang="en-US" altLang="zh-CN" smtClean="0"/>
              <a:t>Compare the two laws</a:t>
            </a:r>
          </a:p>
        </p:txBody>
      </p:sp>
      <p:sp>
        <p:nvSpPr>
          <p:cNvPr id="14340" name="Rectangle 3"/>
          <p:cNvSpPr>
            <a:spLocks noGrp="1" noRot="1" noChangeArrowheads="1"/>
          </p:cNvSpPr>
          <p:nvPr>
            <p:ph type="body" idx="1"/>
          </p:nvPr>
        </p:nvSpPr>
        <p:spPr/>
        <p:txBody>
          <a:bodyPr/>
          <a:lstStyle/>
          <a:p>
            <a:pPr eaLnBrk="1" hangingPunct="1"/>
            <a:r>
              <a:rPr lang="en-US" altLang="zh-CN" smtClean="0"/>
              <a:t>Amdahl’s law:</a:t>
            </a:r>
          </a:p>
          <a:p>
            <a:pPr eaLnBrk="1" hangingPunct="1"/>
            <a:endParaRPr lang="en-US" altLang="zh-CN" smtClean="0"/>
          </a:p>
          <a:p>
            <a:pPr algn="just" eaLnBrk="1" hangingPunct="1">
              <a:buFont typeface="Wingdings" pitchFamily="2" charset="2"/>
              <a:buNone/>
            </a:pPr>
            <a:r>
              <a:rPr lang="en-US" altLang="zh-CN" smtClean="0"/>
              <a:t>   Suppose two cities are 60 km apart, a car has spent one hour travelling the first 30 km. No matter how fast it drives the last 30 km, it is impossible to achieve 90 km/h before arriving the destination</a:t>
            </a: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62997492-5EA1-4A7A-ABBD-8B322252133E}" type="slidenum">
              <a:rPr lang="en-US" altLang="zh-CN" smtClean="0">
                <a:latin typeface="Arial" charset="0"/>
              </a:rPr>
              <a:pPr/>
              <a:t>117</a:t>
            </a:fld>
            <a:endParaRPr lang="en-US" altLang="zh-CN" smtClean="0">
              <a:latin typeface="Arial" charset="0"/>
            </a:endParaRPr>
          </a:p>
        </p:txBody>
      </p:sp>
      <p:sp>
        <p:nvSpPr>
          <p:cNvPr id="243714" name="Rectangle 2"/>
          <p:cNvSpPr>
            <a:spLocks noGrp="1" noRot="1" noChangeArrowheads="1"/>
          </p:cNvSpPr>
          <p:nvPr>
            <p:ph type="title"/>
          </p:nvPr>
        </p:nvSpPr>
        <p:spPr/>
        <p:txBody>
          <a:bodyPr/>
          <a:lstStyle/>
          <a:p>
            <a:pPr eaLnBrk="1" hangingPunct="1">
              <a:defRPr/>
            </a:pPr>
            <a:r>
              <a:rPr lang="en-US" altLang="zh-CN" smtClean="0"/>
              <a:t>Compare the two laws (Cont’d)</a:t>
            </a:r>
          </a:p>
        </p:txBody>
      </p:sp>
      <p:sp>
        <p:nvSpPr>
          <p:cNvPr id="15364" name="Rectangle 3"/>
          <p:cNvSpPr>
            <a:spLocks noGrp="1" noRot="1" noChangeArrowheads="1"/>
          </p:cNvSpPr>
          <p:nvPr>
            <p:ph type="body" idx="1"/>
          </p:nvPr>
        </p:nvSpPr>
        <p:spPr/>
        <p:txBody>
          <a:bodyPr/>
          <a:lstStyle/>
          <a:p>
            <a:pPr eaLnBrk="1" hangingPunct="1"/>
            <a:r>
              <a:rPr lang="en-US" altLang="zh-CN" sz="2800" smtClean="0"/>
              <a:t>Gustafson’s law:</a:t>
            </a:r>
          </a:p>
          <a:p>
            <a:pPr algn="just" eaLnBrk="1" hangingPunct="1">
              <a:buFont typeface="Wingdings" pitchFamily="2" charset="2"/>
              <a:buNone/>
            </a:pPr>
            <a:r>
              <a:rPr lang="en-US" altLang="zh-CN" sz="2800" smtClean="0"/>
              <a:t>   Suppose a car has already been travelling for some time at speed of less than 90km/h, and when given enough time and distance to travel, the car’s average speed can reach 90km/h as long as it drives faster than 90 km/h for some time. And also the average speed can reach 120km/h and even 150km/h as long as it drives fast enough in the following part</a:t>
            </a: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CDB14DF5-9FF1-43B2-80A8-AFDC797F2916}" type="slidenum">
              <a:rPr lang="en-US" altLang="zh-CN" smtClean="0">
                <a:latin typeface="Arial" charset="0"/>
              </a:rPr>
              <a:pPr/>
              <a:t>118</a:t>
            </a:fld>
            <a:endParaRPr lang="en-US" altLang="zh-CN" smtClean="0">
              <a:latin typeface="Arial" charset="0"/>
            </a:endParaRPr>
          </a:p>
        </p:txBody>
      </p:sp>
      <p:sp>
        <p:nvSpPr>
          <p:cNvPr id="244738" name="Rectangle 2"/>
          <p:cNvSpPr>
            <a:spLocks noGrp="1" noRot="1" noChangeArrowheads="1"/>
          </p:cNvSpPr>
          <p:nvPr>
            <p:ph type="title"/>
          </p:nvPr>
        </p:nvSpPr>
        <p:spPr/>
        <p:txBody>
          <a:bodyPr/>
          <a:lstStyle/>
          <a:p>
            <a:pPr eaLnBrk="1" hangingPunct="1">
              <a:defRPr/>
            </a:pPr>
            <a:r>
              <a:rPr lang="en-US" altLang="zh-CN" smtClean="0"/>
              <a:t>Conclusion</a:t>
            </a:r>
          </a:p>
        </p:txBody>
      </p:sp>
      <p:sp>
        <p:nvSpPr>
          <p:cNvPr id="16388" name="Rectangle 3"/>
          <p:cNvSpPr>
            <a:spLocks noGrp="1" noRot="1" noChangeArrowheads="1"/>
          </p:cNvSpPr>
          <p:nvPr>
            <p:ph type="body" idx="1"/>
          </p:nvPr>
        </p:nvSpPr>
        <p:spPr/>
        <p:txBody>
          <a:bodyPr/>
          <a:lstStyle/>
          <a:p>
            <a:pPr eaLnBrk="1" hangingPunct="1"/>
            <a:r>
              <a:rPr lang="en-US" altLang="zh-CN" smtClean="0"/>
              <a:t>Amdahl’s presumption of fixed data size is obviously a restriction which does not map into reality for many problems</a:t>
            </a:r>
          </a:p>
          <a:p>
            <a:pPr eaLnBrk="1" hangingPunct="1"/>
            <a:endParaRPr lang="en-US" altLang="zh-CN" smtClean="0"/>
          </a:p>
          <a:p>
            <a:pPr eaLnBrk="1" hangingPunct="1"/>
            <a:r>
              <a:rPr lang="en-US" altLang="zh-CN" smtClean="0"/>
              <a:t>Both laws are in fact different perspective over the same truth – one sees data size as fixed and the other sees the relation as a function of data size</a:t>
            </a: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2"/>
          </p:nvPr>
        </p:nvSpPr>
        <p:spPr>
          <a:noFill/>
        </p:spPr>
        <p:txBody>
          <a:bodyPr/>
          <a:lstStyle/>
          <a:p>
            <a:fld id="{A1F1B28D-EBDF-41FE-A55D-D612712CA1D9}" type="slidenum">
              <a:rPr lang="en-GB" smtClean="0">
                <a:latin typeface="Arial" charset="0"/>
              </a:rPr>
              <a:pPr/>
              <a:t>119</a:t>
            </a:fld>
            <a:endParaRPr lang="en-GB" smtClean="0">
              <a:latin typeface="Arial" charset="0"/>
            </a:endParaRPr>
          </a:p>
        </p:txBody>
      </p:sp>
      <p:sp>
        <p:nvSpPr>
          <p:cNvPr id="48130" name="AutoShape 2"/>
          <p:cNvSpPr>
            <a:spLocks noGrp="1" noChangeArrowheads="1"/>
          </p:cNvSpPr>
          <p:nvPr>
            <p:ph type="title"/>
          </p:nvPr>
        </p:nvSpPr>
        <p:spPr/>
        <p:txBody>
          <a:bodyPr>
            <a:normAutofit fontScale="90000"/>
          </a:bodyPr>
          <a:lstStyle/>
          <a:p>
            <a:pPr>
              <a:defRPr/>
            </a:pPr>
            <a:r>
              <a:rPr lang="en-GB" dirty="0" smtClean="0"/>
              <a:t>Moore’s Law </a:t>
            </a:r>
            <a:br>
              <a:rPr lang="en-GB" dirty="0" smtClean="0"/>
            </a:br>
            <a:r>
              <a:rPr lang="en-GB" sz="2200" dirty="0" smtClean="0"/>
              <a:t>by Mark Clements</a:t>
            </a:r>
            <a:br>
              <a:rPr lang="en-GB" sz="2200" dirty="0" smtClean="0"/>
            </a:br>
            <a:endParaRPr lang="en-GB" sz="2200" dirty="0"/>
          </a:p>
        </p:txBody>
      </p:sp>
      <p:sp>
        <p:nvSpPr>
          <p:cNvPr id="48131" name="Text Box 3"/>
          <p:cNvSpPr txBox="1">
            <a:spLocks noChangeArrowheads="1"/>
          </p:cNvSpPr>
          <p:nvPr/>
        </p:nvSpPr>
        <p:spPr bwMode="auto">
          <a:xfrm>
            <a:off x="827088" y="2071688"/>
            <a:ext cx="7924800" cy="4006850"/>
          </a:xfrm>
          <a:prstGeom prst="rect">
            <a:avLst/>
          </a:prstGeom>
          <a:noFill/>
          <a:ln w="12700">
            <a:noFill/>
            <a:miter lim="800000"/>
            <a:headEnd/>
            <a:tailEnd/>
          </a:ln>
          <a:effectLst/>
        </p:spPr>
        <p:txBody>
          <a:bodyPr>
            <a:spAutoFit/>
          </a:bodyPr>
          <a:lstStyle/>
          <a:p>
            <a:pPr marL="341313" indent="-341313" eaLnBrk="0" hangingPunct="0">
              <a:lnSpc>
                <a:spcPct val="90000"/>
              </a:lnSpc>
              <a:spcBef>
                <a:spcPct val="50000"/>
              </a:spcBef>
              <a:buFont typeface="Arial" pitchFamily="34" charset="0"/>
              <a:buChar char="•"/>
              <a:defRPr/>
            </a:pPr>
            <a:r>
              <a:rPr lang="en-GB" sz="2400" dirty="0"/>
              <a:t>Gordon Moore worked for Fairchild Semiconductors</a:t>
            </a:r>
          </a:p>
          <a:p>
            <a:pPr marL="341313" indent="-341313" eaLnBrk="0" hangingPunct="0">
              <a:lnSpc>
                <a:spcPct val="90000"/>
              </a:lnSpc>
              <a:spcBef>
                <a:spcPct val="50000"/>
              </a:spcBef>
              <a:buFont typeface="Arial" pitchFamily="34" charset="0"/>
              <a:buChar char="•"/>
              <a:defRPr/>
            </a:pPr>
            <a:r>
              <a:rPr lang="en-GB" sz="2400" dirty="0"/>
              <a:t>He noticed a trend in IC manufacture</a:t>
            </a:r>
          </a:p>
          <a:p>
            <a:pPr marL="395288" indent="-395288" eaLnBrk="0" hangingPunct="0">
              <a:lnSpc>
                <a:spcPct val="90000"/>
              </a:lnSpc>
              <a:spcBef>
                <a:spcPct val="50000"/>
              </a:spcBef>
              <a:buFont typeface="Arial" pitchFamily="34" charset="0"/>
              <a:buChar char="•"/>
              <a:defRPr/>
            </a:pPr>
            <a:r>
              <a:rPr lang="en-GB" sz="2400" dirty="0"/>
              <a:t>Every 2 years the number of components on an area of silicon doubled*</a:t>
            </a:r>
          </a:p>
          <a:p>
            <a:pPr marL="341313" indent="-341313" eaLnBrk="0" hangingPunct="0">
              <a:lnSpc>
                <a:spcPct val="90000"/>
              </a:lnSpc>
              <a:spcBef>
                <a:spcPct val="50000"/>
              </a:spcBef>
              <a:buFont typeface="Arial" pitchFamily="34" charset="0"/>
              <a:buChar char="•"/>
              <a:defRPr/>
            </a:pPr>
            <a:r>
              <a:rPr lang="en-GB" sz="2400" dirty="0"/>
              <a:t>He published this work in 1965 – known as Moore’s Law</a:t>
            </a:r>
          </a:p>
          <a:p>
            <a:pPr marL="341313" indent="-341313" eaLnBrk="0" hangingPunct="0">
              <a:lnSpc>
                <a:spcPct val="90000"/>
              </a:lnSpc>
              <a:spcBef>
                <a:spcPct val="50000"/>
              </a:spcBef>
              <a:buFont typeface="Arial" pitchFamily="34" charset="0"/>
              <a:buChar char="•"/>
              <a:defRPr/>
            </a:pPr>
            <a:r>
              <a:rPr lang="en-GB" sz="2400" dirty="0"/>
              <a:t>His predictions were for 10 years into the future</a:t>
            </a:r>
          </a:p>
          <a:p>
            <a:pPr marL="395288" indent="-395288" eaLnBrk="0" hangingPunct="0">
              <a:lnSpc>
                <a:spcPct val="90000"/>
              </a:lnSpc>
              <a:spcBef>
                <a:spcPct val="50000"/>
              </a:spcBef>
              <a:buFont typeface="Arial" pitchFamily="34" charset="0"/>
              <a:buChar char="•"/>
              <a:defRPr/>
            </a:pPr>
            <a:r>
              <a:rPr lang="en-GB" sz="2400" dirty="0"/>
              <a:t>His work predicted personal computers and fast telecommunication networks</a:t>
            </a:r>
          </a:p>
        </p:txBody>
      </p:sp>
    </p:spTree>
  </p:cSld>
  <p:clrMapOvr>
    <a:masterClrMapping/>
  </p:clrMapOvr>
  <p:transition advTm="60352"/>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Multi-core CPU chip</a:t>
            </a:r>
          </a:p>
        </p:txBody>
      </p:sp>
      <p:sp>
        <p:nvSpPr>
          <p:cNvPr id="3075" name="Rectangle 3"/>
          <p:cNvSpPr>
            <a:spLocks noGrp="1" noChangeArrowheads="1"/>
          </p:cNvSpPr>
          <p:nvPr>
            <p:ph type="body" idx="1"/>
          </p:nvPr>
        </p:nvSpPr>
        <p:spPr/>
        <p:txBody>
          <a:bodyPr/>
          <a:lstStyle/>
          <a:p>
            <a:r>
              <a:rPr lang="en-US"/>
              <a:t>The cores fit on a single processor socket</a:t>
            </a:r>
          </a:p>
          <a:p>
            <a:r>
              <a:rPr lang="en-US"/>
              <a:t>Also called CMP (Chip Multi-Processor)</a:t>
            </a:r>
          </a:p>
          <a:p>
            <a:endParaRPr lang="en-US"/>
          </a:p>
          <a:p>
            <a:endParaRPr lang="en-US"/>
          </a:p>
          <a:p>
            <a:endParaRPr lang="en-US"/>
          </a:p>
          <a:p>
            <a:pPr>
              <a:buFontTx/>
              <a:buNone/>
            </a:pPr>
            <a:r>
              <a:rPr lang="en-US"/>
              <a:t/>
            </a:r>
            <a:br>
              <a:rPr lang="en-US"/>
            </a:br>
            <a:endParaRPr lang="en-US"/>
          </a:p>
        </p:txBody>
      </p:sp>
      <p:grpSp>
        <p:nvGrpSpPr>
          <p:cNvPr id="2" name="Group 13"/>
          <p:cNvGrpSpPr>
            <a:grpSpLocks/>
          </p:cNvGrpSpPr>
          <p:nvPr/>
        </p:nvGrpSpPr>
        <p:grpSpPr bwMode="auto">
          <a:xfrm>
            <a:off x="1066800" y="3048000"/>
            <a:ext cx="7212013" cy="3395663"/>
            <a:chOff x="672" y="1488"/>
            <a:chExt cx="4543" cy="2139"/>
          </a:xfrm>
        </p:grpSpPr>
        <p:sp>
          <p:nvSpPr>
            <p:cNvPr id="3077" name="Rectangle 5"/>
            <p:cNvSpPr>
              <a:spLocks noChangeArrowheads="1"/>
            </p:cNvSpPr>
            <p:nvPr/>
          </p:nvSpPr>
          <p:spPr bwMode="auto">
            <a:xfrm>
              <a:off x="672" y="1488"/>
              <a:ext cx="4543" cy="2139"/>
            </a:xfrm>
            <a:prstGeom prst="rect">
              <a:avLst/>
            </a:prstGeom>
            <a:solidFill>
              <a:srgbClr val="EAEAEA"/>
            </a:solidFill>
            <a:ln w="25400">
              <a:solidFill>
                <a:schemeClr val="tx1"/>
              </a:solidFill>
              <a:miter lim="800000"/>
              <a:headEnd/>
              <a:tailEnd/>
            </a:ln>
            <a:effectLst/>
          </p:spPr>
          <p:txBody>
            <a:bodyPr wrap="none" anchor="ctr"/>
            <a:lstStyle/>
            <a:p>
              <a:endParaRPr lang="en-US"/>
            </a:p>
          </p:txBody>
        </p:sp>
        <p:sp>
          <p:nvSpPr>
            <p:cNvPr id="3078" name="Text Box 6"/>
            <p:cNvSpPr txBox="1">
              <a:spLocks noChangeArrowheads="1"/>
            </p:cNvSpPr>
            <p:nvPr/>
          </p:nvSpPr>
          <p:spPr bwMode="auto">
            <a:xfrm>
              <a:off x="720" y="2016"/>
              <a:ext cx="207" cy="1096"/>
            </a:xfrm>
            <a:prstGeom prst="rect">
              <a:avLst/>
            </a:prstGeom>
            <a:noFill/>
            <a:ln w="25400">
              <a:noFill/>
              <a:miter lim="800000"/>
              <a:headEnd/>
              <a:tailEnd/>
            </a:ln>
            <a:effectLst/>
          </p:spPr>
          <p:txBody>
            <a:bodyPr>
              <a:spAutoFit/>
            </a:bodyPr>
            <a:lstStyle/>
            <a:p>
              <a:r>
                <a:rPr lang="en-US"/>
                <a:t>core</a:t>
              </a:r>
            </a:p>
            <a:p>
              <a:endParaRPr lang="en-US"/>
            </a:p>
            <a:p>
              <a:r>
                <a:rPr lang="en-US"/>
                <a:t>1</a:t>
              </a:r>
            </a:p>
          </p:txBody>
        </p:sp>
        <p:sp>
          <p:nvSpPr>
            <p:cNvPr id="3079" name="Text Box 7"/>
            <p:cNvSpPr txBox="1">
              <a:spLocks noChangeArrowheads="1"/>
            </p:cNvSpPr>
            <p:nvPr/>
          </p:nvSpPr>
          <p:spPr bwMode="auto">
            <a:xfrm>
              <a:off x="1872" y="2016"/>
              <a:ext cx="207" cy="1096"/>
            </a:xfrm>
            <a:prstGeom prst="rect">
              <a:avLst/>
            </a:prstGeom>
            <a:noFill/>
            <a:ln w="25400">
              <a:noFill/>
              <a:miter lim="800000"/>
              <a:headEnd/>
              <a:tailEnd/>
            </a:ln>
            <a:effectLst/>
          </p:spPr>
          <p:txBody>
            <a:bodyPr>
              <a:spAutoFit/>
            </a:bodyPr>
            <a:lstStyle/>
            <a:p>
              <a:r>
                <a:rPr lang="en-US"/>
                <a:t>core</a:t>
              </a:r>
            </a:p>
            <a:p>
              <a:endParaRPr lang="en-US"/>
            </a:p>
            <a:p>
              <a:r>
                <a:rPr lang="en-US"/>
                <a:t>2</a:t>
              </a:r>
            </a:p>
          </p:txBody>
        </p:sp>
        <p:sp>
          <p:nvSpPr>
            <p:cNvPr id="3080" name="Text Box 8"/>
            <p:cNvSpPr txBox="1">
              <a:spLocks noChangeArrowheads="1"/>
            </p:cNvSpPr>
            <p:nvPr/>
          </p:nvSpPr>
          <p:spPr bwMode="auto">
            <a:xfrm>
              <a:off x="3024" y="2016"/>
              <a:ext cx="207" cy="1096"/>
            </a:xfrm>
            <a:prstGeom prst="rect">
              <a:avLst/>
            </a:prstGeom>
            <a:noFill/>
            <a:ln w="25400">
              <a:noFill/>
              <a:miter lim="800000"/>
              <a:headEnd/>
              <a:tailEnd/>
            </a:ln>
            <a:effectLst/>
          </p:spPr>
          <p:txBody>
            <a:bodyPr>
              <a:spAutoFit/>
            </a:bodyPr>
            <a:lstStyle/>
            <a:p>
              <a:r>
                <a:rPr lang="en-US"/>
                <a:t>core</a:t>
              </a:r>
            </a:p>
            <a:p>
              <a:endParaRPr lang="en-US"/>
            </a:p>
            <a:p>
              <a:r>
                <a:rPr lang="en-US"/>
                <a:t>3</a:t>
              </a:r>
            </a:p>
          </p:txBody>
        </p:sp>
        <p:sp>
          <p:nvSpPr>
            <p:cNvPr id="3081" name="Text Box 9"/>
            <p:cNvSpPr txBox="1">
              <a:spLocks noChangeArrowheads="1"/>
            </p:cNvSpPr>
            <p:nvPr/>
          </p:nvSpPr>
          <p:spPr bwMode="auto">
            <a:xfrm>
              <a:off x="4176" y="2016"/>
              <a:ext cx="207" cy="1096"/>
            </a:xfrm>
            <a:prstGeom prst="rect">
              <a:avLst/>
            </a:prstGeom>
            <a:noFill/>
            <a:ln w="25400">
              <a:noFill/>
              <a:miter lim="800000"/>
              <a:headEnd/>
              <a:tailEnd/>
            </a:ln>
            <a:effectLst/>
          </p:spPr>
          <p:txBody>
            <a:bodyPr>
              <a:spAutoFit/>
            </a:bodyPr>
            <a:lstStyle/>
            <a:p>
              <a:r>
                <a:rPr lang="en-US"/>
                <a:t>core</a:t>
              </a:r>
            </a:p>
            <a:p>
              <a:endParaRPr lang="en-US"/>
            </a:p>
            <a:p>
              <a:r>
                <a:rPr lang="en-US"/>
                <a:t>4</a:t>
              </a:r>
            </a:p>
          </p:txBody>
        </p:sp>
        <p:sp>
          <p:nvSpPr>
            <p:cNvPr id="3082" name="Line 10"/>
            <p:cNvSpPr>
              <a:spLocks noChangeShapeType="1"/>
            </p:cNvSpPr>
            <p:nvPr/>
          </p:nvSpPr>
          <p:spPr bwMode="auto">
            <a:xfrm>
              <a:off x="2944" y="1488"/>
              <a:ext cx="0" cy="2135"/>
            </a:xfrm>
            <a:prstGeom prst="line">
              <a:avLst/>
            </a:prstGeom>
            <a:noFill/>
            <a:ln w="25400">
              <a:solidFill>
                <a:schemeClr val="tx1"/>
              </a:solidFill>
              <a:round/>
              <a:headEnd/>
              <a:tailEnd/>
            </a:ln>
            <a:effectLst/>
          </p:spPr>
          <p:txBody>
            <a:bodyPr/>
            <a:lstStyle/>
            <a:p>
              <a:endParaRPr lang="en-US"/>
            </a:p>
          </p:txBody>
        </p:sp>
        <p:sp>
          <p:nvSpPr>
            <p:cNvPr id="3083" name="Line 11"/>
            <p:cNvSpPr>
              <a:spLocks noChangeShapeType="1"/>
            </p:cNvSpPr>
            <p:nvPr/>
          </p:nvSpPr>
          <p:spPr bwMode="auto">
            <a:xfrm flipH="1">
              <a:off x="1776" y="1488"/>
              <a:ext cx="8" cy="2136"/>
            </a:xfrm>
            <a:prstGeom prst="line">
              <a:avLst/>
            </a:prstGeom>
            <a:noFill/>
            <a:ln w="25400">
              <a:solidFill>
                <a:schemeClr val="tx1"/>
              </a:solidFill>
              <a:round/>
              <a:headEnd/>
              <a:tailEnd/>
            </a:ln>
            <a:effectLst/>
          </p:spPr>
          <p:txBody>
            <a:bodyPr/>
            <a:lstStyle/>
            <a:p>
              <a:endParaRPr lang="en-US"/>
            </a:p>
          </p:txBody>
        </p:sp>
        <p:sp>
          <p:nvSpPr>
            <p:cNvPr id="3084" name="Line 12"/>
            <p:cNvSpPr>
              <a:spLocks noChangeShapeType="1"/>
            </p:cNvSpPr>
            <p:nvPr/>
          </p:nvSpPr>
          <p:spPr bwMode="auto">
            <a:xfrm>
              <a:off x="4080" y="1488"/>
              <a:ext cx="0" cy="2135"/>
            </a:xfrm>
            <a:prstGeom prst="line">
              <a:avLst/>
            </a:prstGeom>
            <a:noFill/>
            <a:ln w="25400">
              <a:solidFill>
                <a:schemeClr val="tx1"/>
              </a:solidFill>
              <a:round/>
              <a:headEnd/>
              <a:tailEnd/>
            </a:ln>
            <a:effectLst/>
          </p:spPr>
          <p:txBody>
            <a:bodyPr/>
            <a:lstStyle/>
            <a:p>
              <a:endParaRPr lang="en-US"/>
            </a:p>
          </p:txBody>
        </p:sp>
      </p:gr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2"/>
          <p:cNvSpPr>
            <a:spLocks noGrp="1"/>
          </p:cNvSpPr>
          <p:nvPr>
            <p:ph type="dt" sz="quarter" idx="10"/>
          </p:nvPr>
        </p:nvSpPr>
        <p:spPr>
          <a:noFill/>
        </p:spPr>
        <p:txBody>
          <a:bodyPr/>
          <a:lstStyle/>
          <a:p>
            <a:r>
              <a:rPr lang="en-US" smtClean="0">
                <a:latin typeface="Arial" charset="0"/>
              </a:rPr>
              <a:t>11/01/2008</a:t>
            </a:r>
            <a:endParaRPr lang="en-GB" smtClean="0">
              <a:latin typeface="Arial" charset="0"/>
            </a:endParaRPr>
          </a:p>
        </p:txBody>
      </p:sp>
      <p:sp>
        <p:nvSpPr>
          <p:cNvPr id="18435" name="Footer Placeholder 3"/>
          <p:cNvSpPr>
            <a:spLocks noGrp="1"/>
          </p:cNvSpPr>
          <p:nvPr>
            <p:ph type="ftr" sz="quarter" idx="11"/>
          </p:nvPr>
        </p:nvSpPr>
        <p:spPr>
          <a:noFill/>
        </p:spPr>
        <p:txBody>
          <a:bodyPr/>
          <a:lstStyle/>
          <a:p>
            <a:r>
              <a:rPr lang="en-GB" smtClean="0">
                <a:latin typeface="Arial" charset="0"/>
              </a:rPr>
              <a:t>EADS</a:t>
            </a:r>
          </a:p>
        </p:txBody>
      </p:sp>
      <p:sp>
        <p:nvSpPr>
          <p:cNvPr id="18436" name="Slide Number Placeholder 4"/>
          <p:cNvSpPr>
            <a:spLocks noGrp="1"/>
          </p:cNvSpPr>
          <p:nvPr>
            <p:ph type="sldNum" sz="quarter" idx="12"/>
          </p:nvPr>
        </p:nvSpPr>
        <p:spPr>
          <a:noFill/>
        </p:spPr>
        <p:txBody>
          <a:bodyPr/>
          <a:lstStyle/>
          <a:p>
            <a:fld id="{EE6CC58F-BF85-44FF-93E0-AE2FCBD01738}" type="slidenum">
              <a:rPr lang="en-GB" smtClean="0">
                <a:latin typeface="Arial" charset="0"/>
              </a:rPr>
              <a:pPr/>
              <a:t>120</a:t>
            </a:fld>
            <a:endParaRPr lang="en-GB" smtClean="0">
              <a:latin typeface="Arial" charset="0"/>
            </a:endParaRPr>
          </a:p>
        </p:txBody>
      </p:sp>
      <p:sp>
        <p:nvSpPr>
          <p:cNvPr id="47106" name="AutoShape 2"/>
          <p:cNvSpPr>
            <a:spLocks noGrp="1" noChangeArrowheads="1"/>
          </p:cNvSpPr>
          <p:nvPr>
            <p:ph type="title"/>
          </p:nvPr>
        </p:nvSpPr>
        <p:spPr/>
        <p:txBody>
          <a:bodyPr/>
          <a:lstStyle/>
          <a:p>
            <a:pPr>
              <a:defRPr/>
            </a:pPr>
            <a:r>
              <a:rPr lang="en-GB"/>
              <a:t>Graph of Moore’s Law </a:t>
            </a:r>
          </a:p>
        </p:txBody>
      </p:sp>
      <p:sp>
        <p:nvSpPr>
          <p:cNvPr id="18438" name="Rectangle 5"/>
          <p:cNvSpPr>
            <a:spLocks noChangeArrowheads="1"/>
          </p:cNvSpPr>
          <p:nvPr/>
        </p:nvSpPr>
        <p:spPr bwMode="auto">
          <a:xfrm>
            <a:off x="1933575" y="1909763"/>
            <a:ext cx="9144000" cy="0"/>
          </a:xfrm>
          <a:prstGeom prst="rect">
            <a:avLst/>
          </a:prstGeom>
          <a:noFill/>
          <a:ln w="12700">
            <a:noFill/>
            <a:miter lim="800000"/>
            <a:headEnd/>
            <a:tailEnd/>
          </a:ln>
        </p:spPr>
        <p:txBody>
          <a:bodyPr>
            <a:spAutoFit/>
          </a:bodyPr>
          <a:lstStyle/>
          <a:p>
            <a:endParaRPr lang="en-US"/>
          </a:p>
        </p:txBody>
      </p:sp>
      <p:pic>
        <p:nvPicPr>
          <p:cNvPr id="18439" name="Picture 4" descr="MooresLawgraph2"/>
          <p:cNvPicPr>
            <a:picLocks noChangeAspect="1" noChangeArrowheads="1"/>
          </p:cNvPicPr>
          <p:nvPr/>
        </p:nvPicPr>
        <p:blipFill>
          <a:blip r:embed="rId2"/>
          <a:srcRect/>
          <a:stretch>
            <a:fillRect/>
          </a:stretch>
        </p:blipFill>
        <p:spPr bwMode="auto">
          <a:xfrm>
            <a:off x="838200" y="2362200"/>
            <a:ext cx="8077200" cy="4495800"/>
          </a:xfrm>
          <a:prstGeom prst="rect">
            <a:avLst/>
          </a:prstGeom>
          <a:noFill/>
          <a:ln w="9525">
            <a:noFill/>
            <a:miter lim="800000"/>
            <a:headEnd/>
            <a:tailEnd/>
          </a:ln>
        </p:spPr>
      </p:pic>
    </p:spTree>
  </p:cSld>
  <p:clrMapOvr>
    <a:masterClrMapping/>
  </p:clrMapOvr>
  <p:transition advTm="65088"/>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2"/>
          </p:nvPr>
        </p:nvSpPr>
        <p:spPr>
          <a:noFill/>
        </p:spPr>
        <p:txBody>
          <a:bodyPr/>
          <a:lstStyle/>
          <a:p>
            <a:fld id="{6EA14526-46E8-4683-914A-72F9FF1F3B65}" type="slidenum">
              <a:rPr lang="en-GB" smtClean="0">
                <a:latin typeface="Arial" charset="0"/>
              </a:rPr>
              <a:pPr/>
              <a:t>121</a:t>
            </a:fld>
            <a:endParaRPr lang="en-GB" smtClean="0">
              <a:latin typeface="Arial" charset="0"/>
            </a:endParaRPr>
          </a:p>
        </p:txBody>
      </p:sp>
      <p:sp>
        <p:nvSpPr>
          <p:cNvPr id="64514" name="AutoShape 1026"/>
          <p:cNvSpPr>
            <a:spLocks noGrp="1" noChangeArrowheads="1"/>
          </p:cNvSpPr>
          <p:nvPr>
            <p:ph type="title"/>
          </p:nvPr>
        </p:nvSpPr>
        <p:spPr/>
        <p:txBody>
          <a:bodyPr/>
          <a:lstStyle/>
          <a:p>
            <a:pPr>
              <a:defRPr/>
            </a:pPr>
            <a:r>
              <a:rPr lang="en-GB"/>
              <a:t>Why does the law exist?</a:t>
            </a:r>
          </a:p>
        </p:txBody>
      </p:sp>
      <p:sp>
        <p:nvSpPr>
          <p:cNvPr id="19460" name="Text Box 1027"/>
          <p:cNvSpPr txBox="1">
            <a:spLocks noChangeArrowheads="1"/>
          </p:cNvSpPr>
          <p:nvPr/>
        </p:nvSpPr>
        <p:spPr bwMode="auto">
          <a:xfrm>
            <a:off x="609600" y="2057400"/>
            <a:ext cx="7924800" cy="457200"/>
          </a:xfrm>
          <a:prstGeom prst="rect">
            <a:avLst/>
          </a:prstGeom>
          <a:noFill/>
          <a:ln w="12700">
            <a:noFill/>
            <a:miter lim="800000"/>
            <a:headEnd/>
            <a:tailEnd/>
          </a:ln>
        </p:spPr>
        <p:txBody>
          <a:bodyPr>
            <a:spAutoFit/>
          </a:bodyPr>
          <a:lstStyle/>
          <a:p>
            <a:pPr eaLnBrk="0" hangingPunct="0">
              <a:spcBef>
                <a:spcPct val="50000"/>
              </a:spcBef>
            </a:pPr>
            <a:endParaRPr lang="en-US" sz="2400">
              <a:latin typeface="Times New Roman" charset="0"/>
            </a:endParaRPr>
          </a:p>
        </p:txBody>
      </p:sp>
      <p:sp>
        <p:nvSpPr>
          <p:cNvPr id="64516" name="Text Box 1028"/>
          <p:cNvSpPr txBox="1">
            <a:spLocks noChangeArrowheads="1"/>
          </p:cNvSpPr>
          <p:nvPr/>
        </p:nvSpPr>
        <p:spPr bwMode="auto">
          <a:xfrm>
            <a:off x="928688" y="2143125"/>
            <a:ext cx="7696200" cy="3859213"/>
          </a:xfrm>
          <a:prstGeom prst="rect">
            <a:avLst/>
          </a:prstGeom>
          <a:noFill/>
          <a:ln w="12700">
            <a:noFill/>
            <a:miter lim="800000"/>
            <a:headEnd/>
            <a:tailEnd/>
          </a:ln>
          <a:effectLst/>
        </p:spPr>
        <p:txBody>
          <a:bodyPr>
            <a:spAutoFit/>
          </a:bodyPr>
          <a:lstStyle/>
          <a:p>
            <a:pPr eaLnBrk="0" hangingPunct="0">
              <a:lnSpc>
                <a:spcPct val="90000"/>
              </a:lnSpc>
              <a:spcBef>
                <a:spcPct val="50000"/>
              </a:spcBef>
              <a:defRPr/>
            </a:pPr>
            <a:r>
              <a:rPr lang="en-GB" sz="2400" dirty="0"/>
              <a:t>Some of the factors that contribute to Moore’s Law:</a:t>
            </a:r>
          </a:p>
          <a:p>
            <a:pPr marL="341313" indent="-341313" eaLnBrk="0" hangingPunct="0">
              <a:lnSpc>
                <a:spcPct val="90000"/>
              </a:lnSpc>
              <a:spcBef>
                <a:spcPct val="50000"/>
              </a:spcBef>
              <a:buFont typeface="Arial" pitchFamily="34" charset="0"/>
              <a:buChar char="•"/>
              <a:defRPr/>
            </a:pPr>
            <a:r>
              <a:rPr lang="en-GB" sz="2400" dirty="0"/>
              <a:t>Manufacturers wishing to keep up with the law</a:t>
            </a:r>
          </a:p>
          <a:p>
            <a:pPr marL="341313" indent="-341313" eaLnBrk="0" hangingPunct="0">
              <a:lnSpc>
                <a:spcPct val="90000"/>
              </a:lnSpc>
              <a:spcBef>
                <a:spcPct val="50000"/>
              </a:spcBef>
              <a:buFontTx/>
              <a:buChar char="•"/>
              <a:defRPr/>
            </a:pPr>
            <a:r>
              <a:rPr lang="en-GB" sz="2400" dirty="0"/>
              <a:t>Competition between manufacturers</a:t>
            </a:r>
          </a:p>
          <a:p>
            <a:pPr marL="341313" indent="-341313" eaLnBrk="0" hangingPunct="0">
              <a:lnSpc>
                <a:spcPct val="90000"/>
              </a:lnSpc>
              <a:spcBef>
                <a:spcPct val="50000"/>
              </a:spcBef>
              <a:buFontTx/>
              <a:buChar char="•"/>
              <a:defRPr/>
            </a:pPr>
            <a:r>
              <a:rPr lang="en-GB" sz="2400" dirty="0"/>
              <a:t>Successive technologies providing better design tools</a:t>
            </a:r>
          </a:p>
          <a:p>
            <a:pPr marL="341313" indent="-341313" eaLnBrk="0" hangingPunct="0">
              <a:lnSpc>
                <a:spcPct val="90000"/>
              </a:lnSpc>
              <a:spcBef>
                <a:spcPct val="50000"/>
              </a:spcBef>
              <a:buFontTx/>
              <a:buChar char="•"/>
              <a:defRPr/>
            </a:pPr>
            <a:r>
              <a:rPr lang="en-GB" sz="2400" dirty="0"/>
              <a:t>Customer demand for better products</a:t>
            </a:r>
          </a:p>
          <a:p>
            <a:pPr marL="341313" indent="-341313" eaLnBrk="0" hangingPunct="0">
              <a:lnSpc>
                <a:spcPct val="90000"/>
              </a:lnSpc>
              <a:spcBef>
                <a:spcPct val="50000"/>
              </a:spcBef>
              <a:buFontTx/>
              <a:buChar char="•"/>
              <a:defRPr/>
            </a:pPr>
            <a:r>
              <a:rPr lang="en-GB" sz="2400" dirty="0"/>
              <a:t>Man’s constant struggle to advance knowledge</a:t>
            </a:r>
          </a:p>
          <a:p>
            <a:pPr marL="341313" indent="-341313" eaLnBrk="0" hangingPunct="0">
              <a:lnSpc>
                <a:spcPct val="90000"/>
              </a:lnSpc>
              <a:spcBef>
                <a:spcPct val="50000"/>
              </a:spcBef>
              <a:buFontTx/>
              <a:buChar char="•"/>
              <a:defRPr/>
            </a:pPr>
            <a:r>
              <a:rPr lang="en-GB" sz="2400" dirty="0"/>
              <a:t>There may be other factors too</a:t>
            </a:r>
          </a:p>
        </p:txBody>
      </p:sp>
    </p:spTree>
  </p:cSld>
  <p:clrMapOvr>
    <a:masterClrMapping/>
  </p:clrMapOvr>
  <p:transition advTm="43808"/>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2"/>
          <p:cNvSpPr>
            <a:spLocks noGrp="1"/>
          </p:cNvSpPr>
          <p:nvPr>
            <p:ph type="dt" sz="quarter" idx="10"/>
          </p:nvPr>
        </p:nvSpPr>
        <p:spPr>
          <a:noFill/>
        </p:spPr>
        <p:txBody>
          <a:bodyPr/>
          <a:lstStyle/>
          <a:p>
            <a:r>
              <a:rPr lang="en-US" smtClean="0">
                <a:latin typeface="Arial" charset="0"/>
              </a:rPr>
              <a:t>11/01/2008</a:t>
            </a:r>
            <a:endParaRPr lang="en-GB" smtClean="0">
              <a:latin typeface="Arial" charset="0"/>
            </a:endParaRPr>
          </a:p>
        </p:txBody>
      </p:sp>
      <p:sp>
        <p:nvSpPr>
          <p:cNvPr id="20483" name="Slide Number Placeholder 4"/>
          <p:cNvSpPr>
            <a:spLocks noGrp="1"/>
          </p:cNvSpPr>
          <p:nvPr>
            <p:ph type="sldNum" sz="quarter" idx="12"/>
          </p:nvPr>
        </p:nvSpPr>
        <p:spPr>
          <a:noFill/>
        </p:spPr>
        <p:txBody>
          <a:bodyPr/>
          <a:lstStyle/>
          <a:p>
            <a:fld id="{7F068635-1104-4804-B6E5-08EF17E5A64C}" type="slidenum">
              <a:rPr lang="en-GB" smtClean="0">
                <a:latin typeface="Arial" charset="0"/>
              </a:rPr>
              <a:pPr/>
              <a:t>122</a:t>
            </a:fld>
            <a:endParaRPr lang="en-GB" smtClean="0">
              <a:latin typeface="Arial" charset="0"/>
            </a:endParaRPr>
          </a:p>
        </p:txBody>
      </p:sp>
      <p:sp>
        <p:nvSpPr>
          <p:cNvPr id="52226" name="AutoShape 2"/>
          <p:cNvSpPr>
            <a:spLocks noGrp="1" noChangeArrowheads="1"/>
          </p:cNvSpPr>
          <p:nvPr>
            <p:ph type="title"/>
          </p:nvPr>
        </p:nvSpPr>
        <p:spPr/>
        <p:txBody>
          <a:bodyPr/>
          <a:lstStyle/>
          <a:p>
            <a:pPr>
              <a:defRPr/>
            </a:pPr>
            <a:r>
              <a:rPr lang="en-GB"/>
              <a:t>The Next Step</a:t>
            </a:r>
          </a:p>
        </p:txBody>
      </p:sp>
      <p:sp>
        <p:nvSpPr>
          <p:cNvPr id="20485" name="Text Box 3"/>
          <p:cNvSpPr txBox="1">
            <a:spLocks noChangeArrowheads="1"/>
          </p:cNvSpPr>
          <p:nvPr/>
        </p:nvSpPr>
        <p:spPr bwMode="auto">
          <a:xfrm>
            <a:off x="642938" y="2492375"/>
            <a:ext cx="7924800" cy="2868613"/>
          </a:xfrm>
          <a:prstGeom prst="rect">
            <a:avLst/>
          </a:prstGeom>
          <a:noFill/>
          <a:ln w="12700">
            <a:noFill/>
            <a:miter lim="800000"/>
            <a:headEnd/>
            <a:tailEnd/>
          </a:ln>
        </p:spPr>
        <p:txBody>
          <a:bodyPr>
            <a:spAutoFit/>
          </a:bodyPr>
          <a:lstStyle/>
          <a:p>
            <a:pPr algn="just" eaLnBrk="0" hangingPunct="0">
              <a:spcBef>
                <a:spcPct val="50000"/>
              </a:spcBef>
            </a:pPr>
            <a:r>
              <a:rPr lang="en-GB" sz="2800" dirty="0">
                <a:cs typeface="Times New Roman" charset="0"/>
              </a:rPr>
              <a:t>Intel have announced that they have the technology to produce microprocessors containing more than 400 million transistors, running at 10 gigahertz and operating at less than one volt, in the next five to ten years. </a:t>
            </a:r>
          </a:p>
          <a:p>
            <a:pPr eaLnBrk="0" hangingPunct="0">
              <a:spcBef>
                <a:spcPct val="50000"/>
              </a:spcBef>
            </a:pPr>
            <a:r>
              <a:rPr lang="en-GB" sz="2800" dirty="0">
                <a:cs typeface="Times New Roman" charset="0"/>
              </a:rPr>
              <a:t>This is in line with Moore’s law </a:t>
            </a:r>
          </a:p>
        </p:txBody>
      </p:sp>
    </p:spTree>
  </p:cSld>
  <p:clrMapOvr>
    <a:masterClrMapping/>
  </p:clrMapOvr>
  <p:transition advTm="90304"/>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p:spPr>
        <p:txBody>
          <a:bodyPr/>
          <a:lstStyle/>
          <a:p>
            <a:fld id="{10B893B1-AE96-4EBF-A5A0-47E2943AAF71}" type="slidenum">
              <a:rPr lang="en-GB" smtClean="0">
                <a:latin typeface="Arial" charset="0"/>
              </a:rPr>
              <a:pPr/>
              <a:t>123</a:t>
            </a:fld>
            <a:endParaRPr lang="en-GB" smtClean="0">
              <a:latin typeface="Arial" charset="0"/>
            </a:endParaRPr>
          </a:p>
        </p:txBody>
      </p:sp>
      <p:sp>
        <p:nvSpPr>
          <p:cNvPr id="53250" name="AutoShape 2"/>
          <p:cNvSpPr>
            <a:spLocks noGrp="1" noChangeArrowheads="1"/>
          </p:cNvSpPr>
          <p:nvPr>
            <p:ph type="title"/>
          </p:nvPr>
        </p:nvSpPr>
        <p:spPr/>
        <p:txBody>
          <a:bodyPr/>
          <a:lstStyle/>
          <a:p>
            <a:pPr>
              <a:defRPr/>
            </a:pPr>
            <a:r>
              <a:rPr lang="en-GB"/>
              <a:t>The Current Limitations</a:t>
            </a:r>
          </a:p>
        </p:txBody>
      </p:sp>
      <p:sp>
        <p:nvSpPr>
          <p:cNvPr id="21508" name="Text Box 3"/>
          <p:cNvSpPr txBox="1">
            <a:spLocks noChangeArrowheads="1"/>
          </p:cNvSpPr>
          <p:nvPr/>
        </p:nvSpPr>
        <p:spPr bwMode="auto">
          <a:xfrm>
            <a:off x="857250" y="1928813"/>
            <a:ext cx="7924800" cy="4229100"/>
          </a:xfrm>
          <a:prstGeom prst="rect">
            <a:avLst/>
          </a:prstGeom>
          <a:noFill/>
          <a:ln w="12700">
            <a:noFill/>
            <a:miter lim="800000"/>
            <a:headEnd/>
            <a:tailEnd/>
          </a:ln>
        </p:spPr>
        <p:txBody>
          <a:bodyPr>
            <a:spAutoFit/>
          </a:bodyPr>
          <a:lstStyle/>
          <a:p>
            <a:pPr marL="395288" indent="-395288" eaLnBrk="0" hangingPunct="0">
              <a:lnSpc>
                <a:spcPct val="140000"/>
              </a:lnSpc>
              <a:buFontTx/>
              <a:buChar char="•"/>
            </a:pPr>
            <a:r>
              <a:rPr lang="en-GB" sz="2400"/>
              <a:t>Circuits cannot be reduced beyond atomic size</a:t>
            </a:r>
          </a:p>
          <a:p>
            <a:pPr marL="395288" indent="-395288" eaLnBrk="0" hangingPunct="0">
              <a:lnSpc>
                <a:spcPct val="140000"/>
              </a:lnSpc>
              <a:buFontTx/>
              <a:buChar char="•"/>
            </a:pPr>
            <a:r>
              <a:rPr lang="en-GB" sz="2400"/>
              <a:t>Quantum effects reduce the reliability as size decreases</a:t>
            </a:r>
          </a:p>
          <a:p>
            <a:pPr marL="395288" indent="-395288" algn="just" eaLnBrk="0" hangingPunct="0">
              <a:lnSpc>
                <a:spcPct val="140000"/>
              </a:lnSpc>
              <a:buFontTx/>
              <a:buChar char="•"/>
            </a:pPr>
            <a:r>
              <a:rPr lang="en-GB" sz="2400"/>
              <a:t>Lithographic techniques become more complex as the size of components becomes smaller than the wavelength of light</a:t>
            </a:r>
          </a:p>
          <a:p>
            <a:pPr marL="395288" indent="-395288" eaLnBrk="0" hangingPunct="0">
              <a:lnSpc>
                <a:spcPct val="140000"/>
              </a:lnSpc>
              <a:buFontTx/>
              <a:buChar char="•"/>
            </a:pPr>
            <a:r>
              <a:rPr lang="en-GB" sz="2400"/>
              <a:t>Speed of electrical signals is finite</a:t>
            </a:r>
          </a:p>
          <a:p>
            <a:pPr marL="395288" indent="-395288" eaLnBrk="0" hangingPunct="0">
              <a:lnSpc>
                <a:spcPct val="140000"/>
              </a:lnSpc>
              <a:buFontTx/>
              <a:buChar char="•"/>
            </a:pPr>
            <a:r>
              <a:rPr lang="en-GB" sz="2400"/>
              <a:t>This suggests that Moore’s Law will finally end </a:t>
            </a:r>
            <a:endParaRPr lang="en-GB" sz="2400">
              <a:latin typeface="Times New Roman" charset="0"/>
            </a:endParaRPr>
          </a:p>
        </p:txBody>
      </p:sp>
    </p:spTree>
  </p:cSld>
  <p:clrMapOvr>
    <a:masterClrMapping/>
  </p:clrMapOvr>
  <p:transition advTm="60752"/>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err="1" smtClean="0">
                <a:latin typeface="Times New Roman" pitchFamily="18" charset="0"/>
                <a:cs typeface="Times New Roman" pitchFamily="18" charset="0"/>
              </a:rPr>
              <a:t>Vectorization</a:t>
            </a:r>
            <a:r>
              <a:rPr lang="en-US" sz="3600" b="1" dirty="0" smtClean="0">
                <a:latin typeface="Times New Roman" pitchFamily="18" charset="0"/>
                <a:cs typeface="Times New Roman" pitchFamily="18" charset="0"/>
              </a:rPr>
              <a:t>  support on x86 architecture.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None/>
            </a:pPr>
            <a:endParaRPr lang="en-US" sz="2400"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SIMD (Single Instruction Multiple Data) is a technique used to achieve data level parallelism.</a:t>
            </a:r>
          </a:p>
          <a:p>
            <a:pPr lvl="0"/>
            <a:r>
              <a:rPr lang="en-US" sz="2400" dirty="0" smtClean="0">
                <a:latin typeface="Times New Roman" pitchFamily="18" charset="0"/>
                <a:cs typeface="Times New Roman" pitchFamily="18" charset="0"/>
              </a:rPr>
              <a:t>A single SIMD instruction can perform the same operation on multiple data elements in parallel.</a:t>
            </a:r>
          </a:p>
          <a:p>
            <a:pPr lvl="0"/>
            <a:r>
              <a:rPr lang="en-US" sz="2400" dirty="0" smtClean="0">
                <a:latin typeface="Times New Roman" pitchFamily="18" charset="0"/>
                <a:cs typeface="Times New Roman" pitchFamily="18" charset="0"/>
              </a:rPr>
              <a:t>Since SIMD instructions operate on vectors,  the operation is also known as </a:t>
            </a:r>
            <a:r>
              <a:rPr lang="en-US" sz="2400" dirty="0" err="1" smtClean="0">
                <a:latin typeface="Times New Roman" pitchFamily="18" charset="0"/>
                <a:cs typeface="Times New Roman" pitchFamily="18" charset="0"/>
              </a:rPr>
              <a:t>vectorization</a:t>
            </a:r>
            <a:r>
              <a:rPr lang="en-US" sz="2400" dirty="0" smtClean="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err="1" smtClean="0">
                <a:latin typeface="Times New Roman" pitchFamily="18" charset="0"/>
                <a:cs typeface="Times New Roman" pitchFamily="18" charset="0"/>
              </a:rPr>
              <a:t>Vectorization</a:t>
            </a:r>
            <a:r>
              <a:rPr lang="en-US" b="1" dirty="0" smtClean="0">
                <a:latin typeface="Times New Roman" pitchFamily="18" charset="0"/>
                <a:cs typeface="Times New Roman" pitchFamily="18" charset="0"/>
              </a:rPr>
              <a:t>  support on x86</a:t>
            </a:r>
            <a:endParaRPr lang="en-US" dirty="0"/>
          </a:p>
        </p:txBody>
      </p:sp>
      <p:sp>
        <p:nvSpPr>
          <p:cNvPr id="3" name="Content Placeholder 2"/>
          <p:cNvSpPr>
            <a:spLocks noGrp="1"/>
          </p:cNvSpPr>
          <p:nvPr>
            <p:ph idx="1"/>
          </p:nvPr>
        </p:nvSpPr>
        <p:spPr>
          <a:xfrm>
            <a:off x="457200" y="1219200"/>
            <a:ext cx="8229600" cy="3352800"/>
          </a:xfrm>
        </p:spPr>
        <p:txBody>
          <a:bodyPr/>
          <a:lstStyle/>
          <a:p>
            <a:pPr lvl="0"/>
            <a:r>
              <a:rPr lang="en-US" sz="2400" dirty="0" smtClean="0">
                <a:latin typeface="Times New Roman" pitchFamily="18" charset="0"/>
                <a:cs typeface="Times New Roman" pitchFamily="18" charset="0"/>
              </a:rPr>
              <a:t>instruction for addition of two single precision floating point numbers.</a:t>
            </a:r>
          </a:p>
          <a:p>
            <a:pPr lvl="1"/>
            <a:r>
              <a:rPr lang="en-US" sz="2400" dirty="0" smtClean="0">
                <a:latin typeface="Times New Roman" pitchFamily="18" charset="0"/>
                <a:cs typeface="Times New Roman" pitchFamily="18" charset="0"/>
              </a:rPr>
              <a:t> ADDPS XMM0, XMM1</a:t>
            </a:r>
          </a:p>
          <a:p>
            <a:pPr lvl="0"/>
            <a:r>
              <a:rPr lang="en-US" sz="2400" dirty="0" smtClean="0">
                <a:latin typeface="Times New Roman" pitchFamily="18" charset="0"/>
                <a:cs typeface="Times New Roman" pitchFamily="18" charset="0"/>
              </a:rPr>
              <a:t>Each element of XMM register is a single precision floating point number </a:t>
            </a:r>
          </a:p>
          <a:p>
            <a:pPr lvl="0"/>
            <a:r>
              <a:rPr lang="en-US" sz="2400" dirty="0" smtClean="0">
                <a:latin typeface="Times New Roman" pitchFamily="18" charset="0"/>
                <a:cs typeface="Times New Roman" pitchFamily="18" charset="0"/>
              </a:rPr>
              <a:t>ADDPS instruction adds each element of XMM0 register to the corresponding element in the XMM1 register and stores the four results in the appropriate slots of XMM0 register </a:t>
            </a:r>
          </a:p>
          <a:p>
            <a:endParaRPr lang="en-US" dirty="0"/>
          </a:p>
        </p:txBody>
      </p:sp>
      <p:pic>
        <p:nvPicPr>
          <p:cNvPr id="4" name="Picture 3"/>
          <p:cNvPicPr/>
          <p:nvPr/>
        </p:nvPicPr>
        <p:blipFill>
          <a:blip r:embed="rId2"/>
          <a:srcRect/>
          <a:stretch>
            <a:fillRect/>
          </a:stretch>
        </p:blipFill>
        <p:spPr bwMode="auto">
          <a:xfrm>
            <a:off x="2895600" y="4724400"/>
            <a:ext cx="45720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itchFamily="18" charset="0"/>
                <a:cs typeface="Times New Roman" pitchFamily="18" charset="0"/>
              </a:rPr>
              <a:t>Vectorization</a:t>
            </a:r>
            <a:r>
              <a:rPr lang="en-US" b="1" dirty="0" smtClean="0">
                <a:latin typeface="Times New Roman" pitchFamily="18" charset="0"/>
                <a:cs typeface="Times New Roman" pitchFamily="18" charset="0"/>
              </a:rPr>
              <a:t>  support on x86</a:t>
            </a:r>
            <a:endParaRPr lang="en-US" dirty="0"/>
          </a:p>
        </p:txBody>
      </p:sp>
      <p:sp>
        <p:nvSpPr>
          <p:cNvPr id="3" name="Content Placeholder 2"/>
          <p:cNvSpPr>
            <a:spLocks noGrp="1"/>
          </p:cNvSpPr>
          <p:nvPr>
            <p:ph idx="1"/>
          </p:nvPr>
        </p:nvSpPr>
        <p:spPr/>
        <p:txBody>
          <a:bodyPr>
            <a:noAutofit/>
          </a:bodyPr>
          <a:lstStyle/>
          <a:p>
            <a:pPr lvl="0"/>
            <a:r>
              <a:rPr lang="en-US" sz="2400" dirty="0" smtClean="0">
                <a:latin typeface="Times New Roman" pitchFamily="18" charset="0"/>
                <a:cs typeface="Times New Roman" pitchFamily="18" charset="0"/>
              </a:rPr>
              <a:t>On Intel i7 processors, a floating-point addition (FADD) instruction on 32-bit registers has throughput of one instruction per cycle</a:t>
            </a:r>
          </a:p>
          <a:p>
            <a:pPr lvl="0"/>
            <a:endParaRPr lang="en-US" sz="2400"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The equivalent ADDPS instruction on 128-bit registers also has throughput of one instruction per cycle</a:t>
            </a:r>
          </a:p>
          <a:p>
            <a:pPr lvl="0"/>
            <a:endParaRPr lang="en-US" sz="2400"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However, ADDPS performs four additions, where as the FADD does only a single addition </a:t>
            </a:r>
          </a:p>
          <a:p>
            <a:pPr lvl="0"/>
            <a:endParaRPr lang="en-US" sz="1200"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Instead of a series of instructions for fetching each data element, a single SIMD instruction  fetches all the  data elements of the vector at once</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itchFamily="18" charset="0"/>
                <a:cs typeface="Times New Roman" pitchFamily="18" charset="0"/>
              </a:rPr>
              <a:t>Vectorization</a:t>
            </a:r>
            <a:r>
              <a:rPr lang="en-US" b="1" dirty="0" smtClean="0">
                <a:latin typeface="Times New Roman" pitchFamily="18" charset="0"/>
                <a:cs typeface="Times New Roman" pitchFamily="18" charset="0"/>
              </a:rPr>
              <a:t>  support on x86</a:t>
            </a:r>
            <a:endParaRPr lang="en-US" dirty="0"/>
          </a:p>
        </p:txBody>
      </p:sp>
      <p:sp>
        <p:nvSpPr>
          <p:cNvPr id="3" name="Content Placeholder 2"/>
          <p:cNvSpPr>
            <a:spLocks noGrp="1"/>
          </p:cNvSpPr>
          <p:nvPr>
            <p:ph idx="1"/>
          </p:nvPr>
        </p:nvSpPr>
        <p:spPr/>
        <p:txBody>
          <a:bodyPr>
            <a:normAutofit/>
          </a:bodyPr>
          <a:lstStyle/>
          <a:p>
            <a:pPr lvl="0"/>
            <a:r>
              <a:rPr lang="en-US" sz="2800" b="1" dirty="0" smtClean="0">
                <a:latin typeface="Times New Roman" pitchFamily="18" charset="0"/>
                <a:cs typeface="Times New Roman" pitchFamily="18" charset="0"/>
              </a:rPr>
              <a:t>MMX (1996, Pentium)</a:t>
            </a:r>
            <a:endParaRPr lang="en-US" sz="2800" dirty="0" smtClean="0">
              <a:latin typeface="Times New Roman" pitchFamily="18" charset="0"/>
              <a:cs typeface="Times New Roman" pitchFamily="18" charset="0"/>
            </a:endParaRPr>
          </a:p>
          <a:p>
            <a:pPr lvl="1"/>
            <a:r>
              <a:rPr lang="en-US" i="1" dirty="0" smtClean="0">
                <a:latin typeface="Times New Roman" pitchFamily="18" charset="0"/>
                <a:cs typeface="Times New Roman" pitchFamily="18" charset="0"/>
              </a:rPr>
              <a:t>CPU-based MPEG decoding</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Integers only, 64-bit divided into 2 x 32 to 8 x 8</a:t>
            </a:r>
          </a:p>
          <a:p>
            <a:pPr lvl="1"/>
            <a:r>
              <a:rPr lang="en-US" dirty="0" smtClean="0">
                <a:latin typeface="Times New Roman" pitchFamily="18" charset="0"/>
                <a:cs typeface="Times New Roman" pitchFamily="18" charset="0"/>
              </a:rPr>
              <a:t>Phased out with SSE4</a:t>
            </a:r>
          </a:p>
          <a:p>
            <a:pPr lvl="0"/>
            <a:r>
              <a:rPr lang="en-US" sz="2800" b="1" dirty="0" smtClean="0">
                <a:latin typeface="Times New Roman" pitchFamily="18" charset="0"/>
                <a:cs typeface="Times New Roman" pitchFamily="18" charset="0"/>
              </a:rPr>
              <a:t>SSE (1999, Pentium III)</a:t>
            </a:r>
            <a:endParaRPr lang="en-US" sz="2800" dirty="0" smtClean="0">
              <a:latin typeface="Times New Roman" pitchFamily="18" charset="0"/>
              <a:cs typeface="Times New Roman" pitchFamily="18" charset="0"/>
            </a:endParaRPr>
          </a:p>
          <a:p>
            <a:pPr lvl="1"/>
            <a:r>
              <a:rPr lang="en-US" i="1" dirty="0" smtClean="0">
                <a:latin typeface="Times New Roman" pitchFamily="18" charset="0"/>
                <a:cs typeface="Times New Roman" pitchFamily="18" charset="0"/>
              </a:rPr>
              <a:t>CPU-based 3D graphics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4-way float operations, single precision</a:t>
            </a:r>
          </a:p>
          <a:p>
            <a:pPr lvl="1"/>
            <a:r>
              <a:rPr lang="en-US" dirty="0" smtClean="0">
                <a:latin typeface="Times New Roman" pitchFamily="18" charset="0"/>
                <a:cs typeface="Times New Roman" pitchFamily="18" charset="0"/>
              </a:rPr>
              <a:t>8 new 128 bit Register, 100+ instructions</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itchFamily="18" charset="0"/>
                <a:cs typeface="Times New Roman" pitchFamily="18" charset="0"/>
              </a:rPr>
              <a:t>Vectorization</a:t>
            </a:r>
            <a:r>
              <a:rPr lang="en-US" b="1" dirty="0" smtClean="0">
                <a:latin typeface="Times New Roman" pitchFamily="18" charset="0"/>
                <a:cs typeface="Times New Roman" pitchFamily="18" charset="0"/>
              </a:rPr>
              <a:t>  support on x86</a:t>
            </a:r>
            <a:endParaRPr lang="en-US" dirty="0"/>
          </a:p>
        </p:txBody>
      </p:sp>
      <p:sp>
        <p:nvSpPr>
          <p:cNvPr id="3" name="Content Placeholder 2"/>
          <p:cNvSpPr>
            <a:spLocks noGrp="1"/>
          </p:cNvSpPr>
          <p:nvPr>
            <p:ph idx="1"/>
          </p:nvPr>
        </p:nvSpPr>
        <p:spPr/>
        <p:txBody>
          <a:bodyPr>
            <a:normAutofit/>
          </a:bodyPr>
          <a:lstStyle/>
          <a:p>
            <a:pPr lvl="0"/>
            <a:r>
              <a:rPr lang="en-US" sz="2800" b="1" dirty="0" smtClean="0">
                <a:latin typeface="Times New Roman" pitchFamily="18" charset="0"/>
                <a:cs typeface="Times New Roman" pitchFamily="18" charset="0"/>
              </a:rPr>
              <a:t>SSE2 (2001, Pentium 4)</a:t>
            </a:r>
            <a:endParaRPr lang="en-US" sz="2800" dirty="0" smtClean="0">
              <a:latin typeface="Times New Roman" pitchFamily="18" charset="0"/>
              <a:cs typeface="Times New Roman" pitchFamily="18" charset="0"/>
            </a:endParaRPr>
          </a:p>
          <a:p>
            <a:pPr lvl="1"/>
            <a:r>
              <a:rPr lang="en-US" i="1" dirty="0" smtClean="0">
                <a:latin typeface="Times New Roman" pitchFamily="18" charset="0"/>
                <a:cs typeface="Times New Roman" pitchFamily="18" charset="0"/>
              </a:rPr>
              <a:t>High-performance computing</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Adds 2-way float ops, double-precision; same registers as 4-way single-precision</a:t>
            </a:r>
          </a:p>
          <a:p>
            <a:pPr lvl="1"/>
            <a:r>
              <a:rPr lang="en-US" dirty="0" smtClean="0">
                <a:latin typeface="Times New Roman" pitchFamily="18" charset="0"/>
                <a:cs typeface="Times New Roman" pitchFamily="18" charset="0"/>
              </a:rPr>
              <a:t>Integer SSE instructions make MMX obsolete</a:t>
            </a:r>
          </a:p>
          <a:p>
            <a:pPr lvl="0"/>
            <a:r>
              <a:rPr lang="en-US" sz="2800" b="1" dirty="0" smtClean="0">
                <a:latin typeface="Times New Roman" pitchFamily="18" charset="0"/>
                <a:cs typeface="Times New Roman" pitchFamily="18" charset="0"/>
              </a:rPr>
              <a:t>SSE3 (2004, Pentium 4E Prescott)</a:t>
            </a:r>
            <a:endParaRPr lang="en-US" sz="2800" dirty="0" smtClean="0">
              <a:latin typeface="Times New Roman" pitchFamily="18" charset="0"/>
              <a:cs typeface="Times New Roman" pitchFamily="18" charset="0"/>
            </a:endParaRPr>
          </a:p>
          <a:p>
            <a:pPr lvl="1"/>
            <a:r>
              <a:rPr lang="en-US" i="1" dirty="0" smtClean="0">
                <a:latin typeface="Times New Roman" pitchFamily="18" charset="0"/>
                <a:cs typeface="Times New Roman" pitchFamily="18" charset="0"/>
              </a:rPr>
              <a:t>Scientific computing</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New 2-way and 4-way vector instructions for complex arithmetic</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itchFamily="18" charset="0"/>
                <a:cs typeface="Times New Roman" pitchFamily="18" charset="0"/>
              </a:rPr>
              <a:t>Vectorization</a:t>
            </a:r>
            <a:r>
              <a:rPr lang="en-US" b="1" dirty="0" smtClean="0">
                <a:latin typeface="Times New Roman" pitchFamily="18" charset="0"/>
                <a:cs typeface="Times New Roman" pitchFamily="18" charset="0"/>
              </a:rPr>
              <a:t>  support on x86</a:t>
            </a:r>
            <a:endParaRPr lang="en-US" dirty="0"/>
          </a:p>
        </p:txBody>
      </p:sp>
      <p:sp>
        <p:nvSpPr>
          <p:cNvPr id="3" name="Content Placeholder 2"/>
          <p:cNvSpPr>
            <a:spLocks noGrp="1"/>
          </p:cNvSpPr>
          <p:nvPr>
            <p:ph idx="1"/>
          </p:nvPr>
        </p:nvSpPr>
        <p:spPr/>
        <p:txBody>
          <a:bodyPr>
            <a:noAutofit/>
          </a:bodyPr>
          <a:lstStyle/>
          <a:p>
            <a:pPr lvl="0"/>
            <a:r>
              <a:rPr lang="it-IT" sz="2400" b="1" dirty="0" smtClean="0">
                <a:latin typeface="Times New Roman" pitchFamily="18" charset="0"/>
                <a:cs typeface="Times New Roman" pitchFamily="18" charset="0"/>
              </a:rPr>
              <a:t>SSE4 (2007, Core2 Duo Penryn)</a:t>
            </a:r>
            <a:endParaRPr lang="en-US" sz="2400" dirty="0" smtClean="0">
              <a:latin typeface="Times New Roman" pitchFamily="18" charset="0"/>
              <a:cs typeface="Times New Roman" pitchFamily="18" charset="0"/>
            </a:endParaRPr>
          </a:p>
          <a:p>
            <a:pPr lvl="1"/>
            <a:r>
              <a:rPr lang="en-US" sz="2400" i="1" dirty="0" smtClean="0">
                <a:latin typeface="Times New Roman" pitchFamily="18" charset="0"/>
                <a:cs typeface="Times New Roman" pitchFamily="18" charset="0"/>
              </a:rPr>
              <a:t>Modern </a:t>
            </a:r>
            <a:r>
              <a:rPr lang="en-US" sz="2400" i="1" dirty="0" err="1" smtClean="0">
                <a:latin typeface="Times New Roman" pitchFamily="18" charset="0"/>
                <a:cs typeface="Times New Roman" pitchFamily="18" charset="0"/>
              </a:rPr>
              <a:t>codecs</a:t>
            </a:r>
            <a:r>
              <a:rPr lang="en-US" sz="2400" i="1" dirty="0" smtClean="0">
                <a:latin typeface="Times New Roman" pitchFamily="18" charset="0"/>
                <a:cs typeface="Times New Roman" pitchFamily="18" charset="0"/>
              </a:rPr>
              <a:t>, cryptography</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New integer instructions</a:t>
            </a:r>
          </a:p>
          <a:p>
            <a:pPr lvl="1"/>
            <a:r>
              <a:rPr lang="en-US" sz="2400" dirty="0" smtClean="0">
                <a:latin typeface="Times New Roman" pitchFamily="18" charset="0"/>
                <a:cs typeface="Times New Roman" pitchFamily="18" charset="0"/>
              </a:rPr>
              <a:t>Better support for unaligned data</a:t>
            </a:r>
          </a:p>
          <a:p>
            <a:pPr lvl="1">
              <a:buNone/>
            </a:pP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Advanced Vector Extensions (AVX) (2011, </a:t>
            </a:r>
            <a:r>
              <a:rPr lang="en-US" sz="2400" dirty="0" smtClean="0">
                <a:latin typeface="Times New Roman" pitchFamily="18" charset="0"/>
                <a:cs typeface="Times New Roman" pitchFamily="18" charset="0"/>
              </a:rPr>
              <a:t>Sandy Bridge )</a:t>
            </a:r>
          </a:p>
          <a:p>
            <a:pPr lvl="1"/>
            <a:r>
              <a:rPr lang="en-US" sz="2400" dirty="0" smtClean="0">
                <a:latin typeface="Times New Roman" pitchFamily="18" charset="0"/>
                <a:cs typeface="Times New Roman" pitchFamily="18" charset="0"/>
              </a:rPr>
              <a:t>AVX instructions operate on 256-bit data</a:t>
            </a:r>
          </a:p>
          <a:p>
            <a:pPr lvl="1"/>
            <a:r>
              <a:rPr lang="en-US" sz="2400" dirty="0" smtClean="0">
                <a:latin typeface="Times New Roman" pitchFamily="18" charset="0"/>
                <a:cs typeface="Times New Roman" pitchFamily="18" charset="0"/>
              </a:rPr>
              <a:t>suitable for applications that include floating point intensive operations</a:t>
            </a:r>
          </a:p>
          <a:p>
            <a:pPr lvl="1"/>
            <a:r>
              <a:rPr lang="en-US" sz="2400" dirty="0" smtClean="0">
                <a:latin typeface="Times New Roman" pitchFamily="18" charset="0"/>
                <a:cs typeface="Times New Roman" pitchFamily="18" charset="0"/>
              </a:rPr>
              <a:t>AVX offers improved performance with multi-core processors.</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The cores run in parallel</a:t>
            </a:r>
          </a:p>
        </p:txBody>
      </p:sp>
      <p:sp>
        <p:nvSpPr>
          <p:cNvPr id="9221" name="Rectangle 5"/>
          <p:cNvSpPr>
            <a:spLocks noChangeArrowheads="1"/>
          </p:cNvSpPr>
          <p:nvPr/>
        </p:nvSpPr>
        <p:spPr bwMode="auto">
          <a:xfrm>
            <a:off x="1066800" y="2362200"/>
            <a:ext cx="7212013" cy="3395663"/>
          </a:xfrm>
          <a:prstGeom prst="rect">
            <a:avLst/>
          </a:prstGeom>
          <a:solidFill>
            <a:srgbClr val="EAEAEA"/>
          </a:solidFill>
          <a:ln w="25400">
            <a:solidFill>
              <a:schemeClr val="tx1"/>
            </a:solidFill>
            <a:miter lim="800000"/>
            <a:headEnd/>
            <a:tailEnd/>
          </a:ln>
          <a:effectLst/>
        </p:spPr>
        <p:txBody>
          <a:bodyPr wrap="none" anchor="ctr"/>
          <a:lstStyle/>
          <a:p>
            <a:endParaRPr lang="en-US"/>
          </a:p>
        </p:txBody>
      </p:sp>
      <p:sp>
        <p:nvSpPr>
          <p:cNvPr id="9222" name="Line 6"/>
          <p:cNvSpPr>
            <a:spLocks noChangeShapeType="1"/>
          </p:cNvSpPr>
          <p:nvPr/>
        </p:nvSpPr>
        <p:spPr bwMode="auto">
          <a:xfrm>
            <a:off x="4673600" y="2362200"/>
            <a:ext cx="0" cy="3389313"/>
          </a:xfrm>
          <a:prstGeom prst="line">
            <a:avLst/>
          </a:prstGeom>
          <a:noFill/>
          <a:ln w="25400">
            <a:solidFill>
              <a:schemeClr val="tx1"/>
            </a:solidFill>
            <a:round/>
            <a:headEnd/>
            <a:tailEnd/>
          </a:ln>
          <a:effectLst/>
        </p:spPr>
        <p:txBody>
          <a:bodyPr/>
          <a:lstStyle/>
          <a:p>
            <a:endParaRPr lang="en-US"/>
          </a:p>
        </p:txBody>
      </p:sp>
      <p:sp>
        <p:nvSpPr>
          <p:cNvPr id="9223" name="Line 7"/>
          <p:cNvSpPr>
            <a:spLocks noChangeShapeType="1"/>
          </p:cNvSpPr>
          <p:nvPr/>
        </p:nvSpPr>
        <p:spPr bwMode="auto">
          <a:xfrm flipH="1">
            <a:off x="2819400" y="2362200"/>
            <a:ext cx="12700" cy="3390900"/>
          </a:xfrm>
          <a:prstGeom prst="line">
            <a:avLst/>
          </a:prstGeom>
          <a:noFill/>
          <a:ln w="25400">
            <a:solidFill>
              <a:schemeClr val="tx1"/>
            </a:solidFill>
            <a:round/>
            <a:headEnd/>
            <a:tailEnd/>
          </a:ln>
          <a:effectLst/>
        </p:spPr>
        <p:txBody>
          <a:bodyPr/>
          <a:lstStyle/>
          <a:p>
            <a:endParaRPr lang="en-US"/>
          </a:p>
        </p:txBody>
      </p:sp>
      <p:sp>
        <p:nvSpPr>
          <p:cNvPr id="9224" name="Line 8"/>
          <p:cNvSpPr>
            <a:spLocks noChangeShapeType="1"/>
          </p:cNvSpPr>
          <p:nvPr/>
        </p:nvSpPr>
        <p:spPr bwMode="auto">
          <a:xfrm>
            <a:off x="6477000" y="2362200"/>
            <a:ext cx="0" cy="3389313"/>
          </a:xfrm>
          <a:prstGeom prst="line">
            <a:avLst/>
          </a:prstGeom>
          <a:noFill/>
          <a:ln w="25400">
            <a:solidFill>
              <a:schemeClr val="tx1"/>
            </a:solidFill>
            <a:round/>
            <a:headEnd/>
            <a:tailEnd/>
          </a:ln>
          <a:effectLst/>
        </p:spPr>
        <p:txBody>
          <a:bodyPr/>
          <a:lstStyle/>
          <a:p>
            <a:endParaRPr lang="en-US"/>
          </a:p>
        </p:txBody>
      </p:sp>
      <p:sp>
        <p:nvSpPr>
          <p:cNvPr id="9226" name="Text Box 10"/>
          <p:cNvSpPr txBox="1">
            <a:spLocks noChangeArrowheads="1"/>
          </p:cNvSpPr>
          <p:nvPr/>
        </p:nvSpPr>
        <p:spPr bwMode="auto">
          <a:xfrm>
            <a:off x="1143000" y="3200400"/>
            <a:ext cx="328613" cy="1739900"/>
          </a:xfrm>
          <a:prstGeom prst="rect">
            <a:avLst/>
          </a:prstGeom>
          <a:noFill/>
          <a:ln w="25400">
            <a:noFill/>
            <a:miter lim="800000"/>
            <a:headEnd/>
            <a:tailEnd/>
          </a:ln>
          <a:effectLst/>
        </p:spPr>
        <p:txBody>
          <a:bodyPr>
            <a:spAutoFit/>
          </a:bodyPr>
          <a:lstStyle/>
          <a:p>
            <a:r>
              <a:rPr lang="en-US"/>
              <a:t>core</a:t>
            </a:r>
          </a:p>
          <a:p>
            <a:endParaRPr lang="en-US"/>
          </a:p>
          <a:p>
            <a:r>
              <a:rPr lang="en-US"/>
              <a:t>1</a:t>
            </a:r>
          </a:p>
        </p:txBody>
      </p:sp>
      <p:sp>
        <p:nvSpPr>
          <p:cNvPr id="9227" name="Text Box 11"/>
          <p:cNvSpPr txBox="1">
            <a:spLocks noChangeArrowheads="1"/>
          </p:cNvSpPr>
          <p:nvPr/>
        </p:nvSpPr>
        <p:spPr bwMode="auto">
          <a:xfrm>
            <a:off x="2971800" y="3200400"/>
            <a:ext cx="328613" cy="1739900"/>
          </a:xfrm>
          <a:prstGeom prst="rect">
            <a:avLst/>
          </a:prstGeom>
          <a:noFill/>
          <a:ln w="25400">
            <a:noFill/>
            <a:miter lim="800000"/>
            <a:headEnd/>
            <a:tailEnd/>
          </a:ln>
          <a:effectLst/>
        </p:spPr>
        <p:txBody>
          <a:bodyPr>
            <a:spAutoFit/>
          </a:bodyPr>
          <a:lstStyle/>
          <a:p>
            <a:r>
              <a:rPr lang="en-US"/>
              <a:t>core</a:t>
            </a:r>
          </a:p>
          <a:p>
            <a:endParaRPr lang="en-US"/>
          </a:p>
          <a:p>
            <a:r>
              <a:rPr lang="en-US"/>
              <a:t>2</a:t>
            </a:r>
          </a:p>
        </p:txBody>
      </p:sp>
      <p:sp>
        <p:nvSpPr>
          <p:cNvPr id="9228" name="Text Box 12"/>
          <p:cNvSpPr txBox="1">
            <a:spLocks noChangeArrowheads="1"/>
          </p:cNvSpPr>
          <p:nvPr/>
        </p:nvSpPr>
        <p:spPr bwMode="auto">
          <a:xfrm>
            <a:off x="4800600" y="3200400"/>
            <a:ext cx="328613" cy="1739900"/>
          </a:xfrm>
          <a:prstGeom prst="rect">
            <a:avLst/>
          </a:prstGeom>
          <a:noFill/>
          <a:ln w="25400">
            <a:noFill/>
            <a:miter lim="800000"/>
            <a:headEnd/>
            <a:tailEnd/>
          </a:ln>
          <a:effectLst/>
        </p:spPr>
        <p:txBody>
          <a:bodyPr>
            <a:spAutoFit/>
          </a:bodyPr>
          <a:lstStyle/>
          <a:p>
            <a:r>
              <a:rPr lang="en-US"/>
              <a:t>core</a:t>
            </a:r>
          </a:p>
          <a:p>
            <a:endParaRPr lang="en-US"/>
          </a:p>
          <a:p>
            <a:r>
              <a:rPr lang="en-US"/>
              <a:t>3</a:t>
            </a:r>
          </a:p>
        </p:txBody>
      </p:sp>
      <p:sp>
        <p:nvSpPr>
          <p:cNvPr id="9229" name="Text Box 13"/>
          <p:cNvSpPr txBox="1">
            <a:spLocks noChangeArrowheads="1"/>
          </p:cNvSpPr>
          <p:nvPr/>
        </p:nvSpPr>
        <p:spPr bwMode="auto">
          <a:xfrm>
            <a:off x="6629400" y="3200400"/>
            <a:ext cx="328613" cy="1739900"/>
          </a:xfrm>
          <a:prstGeom prst="rect">
            <a:avLst/>
          </a:prstGeom>
          <a:noFill/>
          <a:ln w="25400">
            <a:noFill/>
            <a:miter lim="800000"/>
            <a:headEnd/>
            <a:tailEnd/>
          </a:ln>
          <a:effectLst/>
        </p:spPr>
        <p:txBody>
          <a:bodyPr>
            <a:spAutoFit/>
          </a:bodyPr>
          <a:lstStyle/>
          <a:p>
            <a:r>
              <a:rPr lang="en-US"/>
              <a:t>core</a:t>
            </a:r>
          </a:p>
          <a:p>
            <a:endParaRPr lang="en-US"/>
          </a:p>
          <a:p>
            <a:r>
              <a:rPr lang="en-US"/>
              <a:t>4</a:t>
            </a:r>
          </a:p>
        </p:txBody>
      </p:sp>
      <p:sp>
        <p:nvSpPr>
          <p:cNvPr id="9230" name="Line 14"/>
          <p:cNvSpPr>
            <a:spLocks noChangeShapeType="1"/>
          </p:cNvSpPr>
          <p:nvPr/>
        </p:nvSpPr>
        <p:spPr bwMode="auto">
          <a:xfrm>
            <a:off x="1981200" y="1828800"/>
            <a:ext cx="0" cy="4648200"/>
          </a:xfrm>
          <a:prstGeom prst="line">
            <a:avLst/>
          </a:prstGeom>
          <a:noFill/>
          <a:ln w="31750">
            <a:solidFill>
              <a:srgbClr val="0000FF"/>
            </a:solidFill>
            <a:round/>
            <a:headEnd/>
            <a:tailEnd type="triangle" w="lg" len="lg"/>
          </a:ln>
          <a:effectLst/>
        </p:spPr>
        <p:txBody>
          <a:bodyPr/>
          <a:lstStyle/>
          <a:p>
            <a:endParaRPr lang="en-US"/>
          </a:p>
        </p:txBody>
      </p:sp>
      <p:sp>
        <p:nvSpPr>
          <p:cNvPr id="9231" name="Line 15"/>
          <p:cNvSpPr>
            <a:spLocks noChangeShapeType="1"/>
          </p:cNvSpPr>
          <p:nvPr/>
        </p:nvSpPr>
        <p:spPr bwMode="auto">
          <a:xfrm>
            <a:off x="3810000" y="1828800"/>
            <a:ext cx="0" cy="4648200"/>
          </a:xfrm>
          <a:prstGeom prst="line">
            <a:avLst/>
          </a:prstGeom>
          <a:noFill/>
          <a:ln w="31750">
            <a:solidFill>
              <a:srgbClr val="0000FF"/>
            </a:solidFill>
            <a:round/>
            <a:headEnd/>
            <a:tailEnd type="triangle" w="lg" len="lg"/>
          </a:ln>
          <a:effectLst/>
        </p:spPr>
        <p:txBody>
          <a:bodyPr/>
          <a:lstStyle/>
          <a:p>
            <a:endParaRPr lang="en-US"/>
          </a:p>
        </p:txBody>
      </p:sp>
      <p:sp>
        <p:nvSpPr>
          <p:cNvPr id="9232" name="Line 16"/>
          <p:cNvSpPr>
            <a:spLocks noChangeShapeType="1"/>
          </p:cNvSpPr>
          <p:nvPr/>
        </p:nvSpPr>
        <p:spPr bwMode="auto">
          <a:xfrm>
            <a:off x="5638800" y="1828800"/>
            <a:ext cx="0" cy="4648200"/>
          </a:xfrm>
          <a:prstGeom prst="line">
            <a:avLst/>
          </a:prstGeom>
          <a:noFill/>
          <a:ln w="31750">
            <a:solidFill>
              <a:srgbClr val="0000FF"/>
            </a:solidFill>
            <a:round/>
            <a:headEnd/>
            <a:tailEnd type="triangle" w="lg" len="lg"/>
          </a:ln>
          <a:effectLst/>
        </p:spPr>
        <p:txBody>
          <a:bodyPr/>
          <a:lstStyle/>
          <a:p>
            <a:endParaRPr lang="en-US"/>
          </a:p>
        </p:txBody>
      </p:sp>
      <p:sp>
        <p:nvSpPr>
          <p:cNvPr id="9233" name="Line 17"/>
          <p:cNvSpPr>
            <a:spLocks noChangeShapeType="1"/>
          </p:cNvSpPr>
          <p:nvPr/>
        </p:nvSpPr>
        <p:spPr bwMode="auto">
          <a:xfrm>
            <a:off x="7467600" y="1828800"/>
            <a:ext cx="0" cy="4648200"/>
          </a:xfrm>
          <a:prstGeom prst="line">
            <a:avLst/>
          </a:prstGeom>
          <a:noFill/>
          <a:ln w="31750">
            <a:solidFill>
              <a:srgbClr val="0000FF"/>
            </a:solidFill>
            <a:round/>
            <a:headEnd/>
            <a:tailEnd type="triangle" w="lg" len="lg"/>
          </a:ln>
          <a:effectLst/>
        </p:spPr>
        <p:txBody>
          <a:bodyPr/>
          <a:lstStyle/>
          <a:p>
            <a:endParaRPr lang="en-US"/>
          </a:p>
        </p:txBody>
      </p:sp>
      <p:sp>
        <p:nvSpPr>
          <p:cNvPr id="9234" name="Text Box 18"/>
          <p:cNvSpPr txBox="1">
            <a:spLocks noChangeArrowheads="1"/>
          </p:cNvSpPr>
          <p:nvPr/>
        </p:nvSpPr>
        <p:spPr bwMode="auto">
          <a:xfrm>
            <a:off x="1447800" y="1371600"/>
            <a:ext cx="1022350" cy="366713"/>
          </a:xfrm>
          <a:prstGeom prst="rect">
            <a:avLst/>
          </a:prstGeom>
          <a:noFill/>
          <a:ln w="25400">
            <a:noFill/>
            <a:miter lim="800000"/>
            <a:headEnd/>
            <a:tailEnd/>
          </a:ln>
          <a:effectLst/>
        </p:spPr>
        <p:txBody>
          <a:bodyPr wrap="none">
            <a:spAutoFit/>
          </a:bodyPr>
          <a:lstStyle/>
          <a:p>
            <a:r>
              <a:rPr lang="en-US">
                <a:solidFill>
                  <a:srgbClr val="0000FF"/>
                </a:solidFill>
              </a:rPr>
              <a:t>thread 1</a:t>
            </a:r>
          </a:p>
        </p:txBody>
      </p:sp>
      <p:sp>
        <p:nvSpPr>
          <p:cNvPr id="9235" name="Text Box 19"/>
          <p:cNvSpPr txBox="1">
            <a:spLocks noChangeArrowheads="1"/>
          </p:cNvSpPr>
          <p:nvPr/>
        </p:nvSpPr>
        <p:spPr bwMode="auto">
          <a:xfrm>
            <a:off x="3276600" y="1371600"/>
            <a:ext cx="1022350" cy="366713"/>
          </a:xfrm>
          <a:prstGeom prst="rect">
            <a:avLst/>
          </a:prstGeom>
          <a:noFill/>
          <a:ln w="25400">
            <a:noFill/>
            <a:miter lim="800000"/>
            <a:headEnd/>
            <a:tailEnd/>
          </a:ln>
          <a:effectLst/>
        </p:spPr>
        <p:txBody>
          <a:bodyPr wrap="none">
            <a:spAutoFit/>
          </a:bodyPr>
          <a:lstStyle/>
          <a:p>
            <a:r>
              <a:rPr lang="en-US">
                <a:solidFill>
                  <a:srgbClr val="0000FF"/>
                </a:solidFill>
              </a:rPr>
              <a:t>thread 2</a:t>
            </a:r>
          </a:p>
        </p:txBody>
      </p:sp>
      <p:sp>
        <p:nvSpPr>
          <p:cNvPr id="9236" name="Text Box 20"/>
          <p:cNvSpPr txBox="1">
            <a:spLocks noChangeArrowheads="1"/>
          </p:cNvSpPr>
          <p:nvPr/>
        </p:nvSpPr>
        <p:spPr bwMode="auto">
          <a:xfrm>
            <a:off x="5105400" y="1371600"/>
            <a:ext cx="1022350" cy="366713"/>
          </a:xfrm>
          <a:prstGeom prst="rect">
            <a:avLst/>
          </a:prstGeom>
          <a:noFill/>
          <a:ln w="25400">
            <a:noFill/>
            <a:miter lim="800000"/>
            <a:headEnd/>
            <a:tailEnd/>
          </a:ln>
          <a:effectLst/>
        </p:spPr>
        <p:txBody>
          <a:bodyPr wrap="none">
            <a:spAutoFit/>
          </a:bodyPr>
          <a:lstStyle/>
          <a:p>
            <a:r>
              <a:rPr lang="en-US">
                <a:solidFill>
                  <a:srgbClr val="0000FF"/>
                </a:solidFill>
              </a:rPr>
              <a:t>thread 3</a:t>
            </a:r>
          </a:p>
        </p:txBody>
      </p:sp>
      <p:sp>
        <p:nvSpPr>
          <p:cNvPr id="9237" name="Text Box 21"/>
          <p:cNvSpPr txBox="1">
            <a:spLocks noChangeArrowheads="1"/>
          </p:cNvSpPr>
          <p:nvPr/>
        </p:nvSpPr>
        <p:spPr bwMode="auto">
          <a:xfrm>
            <a:off x="6934200" y="1371600"/>
            <a:ext cx="1022350" cy="366713"/>
          </a:xfrm>
          <a:prstGeom prst="rect">
            <a:avLst/>
          </a:prstGeom>
          <a:noFill/>
          <a:ln w="25400">
            <a:noFill/>
            <a:miter lim="800000"/>
            <a:headEnd/>
            <a:tailEnd/>
          </a:ln>
          <a:effectLst/>
        </p:spPr>
        <p:txBody>
          <a:bodyPr wrap="none">
            <a:spAutoFit/>
          </a:bodyPr>
          <a:lstStyle/>
          <a:p>
            <a:r>
              <a:rPr lang="en-US">
                <a:solidFill>
                  <a:srgbClr val="0000FF"/>
                </a:solidFill>
              </a:rPr>
              <a:t>thread 4</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r>
              <a:rPr lang="en-US" dirty="0" smtClean="0"/>
              <a:t>Thank you</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7200" y="76200"/>
            <a:ext cx="8229600" cy="1143000"/>
          </a:xfrm>
        </p:spPr>
        <p:txBody>
          <a:bodyPr/>
          <a:lstStyle/>
          <a:p>
            <a:r>
              <a:rPr lang="en-US" sz="3200"/>
              <a:t>Within each core, threads are time-sliced (just like on a uniprocessor)</a:t>
            </a:r>
            <a:endParaRPr lang="en-US"/>
          </a:p>
        </p:txBody>
      </p:sp>
      <p:sp>
        <p:nvSpPr>
          <p:cNvPr id="208899" name="Rectangle 3"/>
          <p:cNvSpPr>
            <a:spLocks noChangeArrowheads="1"/>
          </p:cNvSpPr>
          <p:nvPr/>
        </p:nvSpPr>
        <p:spPr bwMode="auto">
          <a:xfrm>
            <a:off x="1066800" y="2362200"/>
            <a:ext cx="7212013" cy="3395663"/>
          </a:xfrm>
          <a:prstGeom prst="rect">
            <a:avLst/>
          </a:prstGeom>
          <a:solidFill>
            <a:srgbClr val="EAEAEA"/>
          </a:solidFill>
          <a:ln w="25400">
            <a:solidFill>
              <a:schemeClr val="tx1"/>
            </a:solidFill>
            <a:miter lim="800000"/>
            <a:headEnd/>
            <a:tailEnd/>
          </a:ln>
          <a:effectLst/>
        </p:spPr>
        <p:txBody>
          <a:bodyPr wrap="none" anchor="ctr"/>
          <a:lstStyle/>
          <a:p>
            <a:endParaRPr lang="en-US"/>
          </a:p>
        </p:txBody>
      </p:sp>
      <p:sp>
        <p:nvSpPr>
          <p:cNvPr id="208900" name="Line 4"/>
          <p:cNvSpPr>
            <a:spLocks noChangeShapeType="1"/>
          </p:cNvSpPr>
          <p:nvPr/>
        </p:nvSpPr>
        <p:spPr bwMode="auto">
          <a:xfrm>
            <a:off x="4673600" y="2362200"/>
            <a:ext cx="0" cy="3389313"/>
          </a:xfrm>
          <a:prstGeom prst="line">
            <a:avLst/>
          </a:prstGeom>
          <a:noFill/>
          <a:ln w="25400">
            <a:solidFill>
              <a:schemeClr val="tx1"/>
            </a:solidFill>
            <a:round/>
            <a:headEnd/>
            <a:tailEnd/>
          </a:ln>
          <a:effectLst/>
        </p:spPr>
        <p:txBody>
          <a:bodyPr/>
          <a:lstStyle/>
          <a:p>
            <a:endParaRPr lang="en-US"/>
          </a:p>
        </p:txBody>
      </p:sp>
      <p:sp>
        <p:nvSpPr>
          <p:cNvPr id="208901" name="Line 5"/>
          <p:cNvSpPr>
            <a:spLocks noChangeShapeType="1"/>
          </p:cNvSpPr>
          <p:nvPr/>
        </p:nvSpPr>
        <p:spPr bwMode="auto">
          <a:xfrm flipH="1">
            <a:off x="2819400" y="2362200"/>
            <a:ext cx="12700" cy="3390900"/>
          </a:xfrm>
          <a:prstGeom prst="line">
            <a:avLst/>
          </a:prstGeom>
          <a:noFill/>
          <a:ln w="25400">
            <a:solidFill>
              <a:schemeClr val="tx1"/>
            </a:solidFill>
            <a:round/>
            <a:headEnd/>
            <a:tailEnd/>
          </a:ln>
          <a:effectLst/>
        </p:spPr>
        <p:txBody>
          <a:bodyPr/>
          <a:lstStyle/>
          <a:p>
            <a:endParaRPr lang="en-US"/>
          </a:p>
        </p:txBody>
      </p:sp>
      <p:sp>
        <p:nvSpPr>
          <p:cNvPr id="208902" name="Line 6"/>
          <p:cNvSpPr>
            <a:spLocks noChangeShapeType="1"/>
          </p:cNvSpPr>
          <p:nvPr/>
        </p:nvSpPr>
        <p:spPr bwMode="auto">
          <a:xfrm>
            <a:off x="6477000" y="2362200"/>
            <a:ext cx="0" cy="3389313"/>
          </a:xfrm>
          <a:prstGeom prst="line">
            <a:avLst/>
          </a:prstGeom>
          <a:noFill/>
          <a:ln w="25400">
            <a:solidFill>
              <a:schemeClr val="tx1"/>
            </a:solidFill>
            <a:round/>
            <a:headEnd/>
            <a:tailEnd/>
          </a:ln>
          <a:effectLst/>
        </p:spPr>
        <p:txBody>
          <a:bodyPr/>
          <a:lstStyle/>
          <a:p>
            <a:endParaRPr lang="en-US"/>
          </a:p>
        </p:txBody>
      </p:sp>
      <p:sp>
        <p:nvSpPr>
          <p:cNvPr id="208903" name="Text Box 7"/>
          <p:cNvSpPr txBox="1">
            <a:spLocks noChangeArrowheads="1"/>
          </p:cNvSpPr>
          <p:nvPr/>
        </p:nvSpPr>
        <p:spPr bwMode="auto">
          <a:xfrm>
            <a:off x="1143000" y="3200400"/>
            <a:ext cx="328613" cy="1739900"/>
          </a:xfrm>
          <a:prstGeom prst="rect">
            <a:avLst/>
          </a:prstGeom>
          <a:noFill/>
          <a:ln w="25400">
            <a:noFill/>
            <a:miter lim="800000"/>
            <a:headEnd/>
            <a:tailEnd/>
          </a:ln>
          <a:effectLst/>
        </p:spPr>
        <p:txBody>
          <a:bodyPr>
            <a:spAutoFit/>
          </a:bodyPr>
          <a:lstStyle/>
          <a:p>
            <a:r>
              <a:rPr lang="en-US"/>
              <a:t>core</a:t>
            </a:r>
          </a:p>
          <a:p>
            <a:endParaRPr lang="en-US"/>
          </a:p>
          <a:p>
            <a:r>
              <a:rPr lang="en-US"/>
              <a:t>1</a:t>
            </a:r>
          </a:p>
        </p:txBody>
      </p:sp>
      <p:sp>
        <p:nvSpPr>
          <p:cNvPr id="208904" name="Text Box 8"/>
          <p:cNvSpPr txBox="1">
            <a:spLocks noChangeArrowheads="1"/>
          </p:cNvSpPr>
          <p:nvPr/>
        </p:nvSpPr>
        <p:spPr bwMode="auto">
          <a:xfrm>
            <a:off x="2971800" y="3200400"/>
            <a:ext cx="328613" cy="1739900"/>
          </a:xfrm>
          <a:prstGeom prst="rect">
            <a:avLst/>
          </a:prstGeom>
          <a:noFill/>
          <a:ln w="25400">
            <a:noFill/>
            <a:miter lim="800000"/>
            <a:headEnd/>
            <a:tailEnd/>
          </a:ln>
          <a:effectLst/>
        </p:spPr>
        <p:txBody>
          <a:bodyPr>
            <a:spAutoFit/>
          </a:bodyPr>
          <a:lstStyle/>
          <a:p>
            <a:r>
              <a:rPr lang="en-US"/>
              <a:t>core</a:t>
            </a:r>
          </a:p>
          <a:p>
            <a:endParaRPr lang="en-US"/>
          </a:p>
          <a:p>
            <a:r>
              <a:rPr lang="en-US"/>
              <a:t>2</a:t>
            </a:r>
          </a:p>
        </p:txBody>
      </p:sp>
      <p:sp>
        <p:nvSpPr>
          <p:cNvPr id="208905" name="Text Box 9"/>
          <p:cNvSpPr txBox="1">
            <a:spLocks noChangeArrowheads="1"/>
          </p:cNvSpPr>
          <p:nvPr/>
        </p:nvSpPr>
        <p:spPr bwMode="auto">
          <a:xfrm>
            <a:off x="4800600" y="3200400"/>
            <a:ext cx="328613" cy="1739900"/>
          </a:xfrm>
          <a:prstGeom prst="rect">
            <a:avLst/>
          </a:prstGeom>
          <a:noFill/>
          <a:ln w="25400">
            <a:noFill/>
            <a:miter lim="800000"/>
            <a:headEnd/>
            <a:tailEnd/>
          </a:ln>
          <a:effectLst/>
        </p:spPr>
        <p:txBody>
          <a:bodyPr>
            <a:spAutoFit/>
          </a:bodyPr>
          <a:lstStyle/>
          <a:p>
            <a:r>
              <a:rPr lang="en-US"/>
              <a:t>core</a:t>
            </a:r>
          </a:p>
          <a:p>
            <a:endParaRPr lang="en-US"/>
          </a:p>
          <a:p>
            <a:r>
              <a:rPr lang="en-US"/>
              <a:t>3</a:t>
            </a:r>
          </a:p>
        </p:txBody>
      </p:sp>
      <p:sp>
        <p:nvSpPr>
          <p:cNvPr id="208906" name="Text Box 10"/>
          <p:cNvSpPr txBox="1">
            <a:spLocks noChangeArrowheads="1"/>
          </p:cNvSpPr>
          <p:nvPr/>
        </p:nvSpPr>
        <p:spPr bwMode="auto">
          <a:xfrm>
            <a:off x="6629400" y="3200400"/>
            <a:ext cx="328613" cy="1739900"/>
          </a:xfrm>
          <a:prstGeom prst="rect">
            <a:avLst/>
          </a:prstGeom>
          <a:noFill/>
          <a:ln w="25400">
            <a:noFill/>
            <a:miter lim="800000"/>
            <a:headEnd/>
            <a:tailEnd/>
          </a:ln>
          <a:effectLst/>
        </p:spPr>
        <p:txBody>
          <a:bodyPr>
            <a:spAutoFit/>
          </a:bodyPr>
          <a:lstStyle/>
          <a:p>
            <a:r>
              <a:rPr lang="en-US"/>
              <a:t>core</a:t>
            </a:r>
          </a:p>
          <a:p>
            <a:endParaRPr lang="en-US"/>
          </a:p>
          <a:p>
            <a:r>
              <a:rPr lang="en-US"/>
              <a:t>4</a:t>
            </a:r>
          </a:p>
        </p:txBody>
      </p:sp>
      <p:sp>
        <p:nvSpPr>
          <p:cNvPr id="208911" name="Text Box 15"/>
          <p:cNvSpPr txBox="1">
            <a:spLocks noChangeArrowheads="1"/>
          </p:cNvSpPr>
          <p:nvPr/>
        </p:nvSpPr>
        <p:spPr bwMode="auto">
          <a:xfrm>
            <a:off x="1447800" y="1295400"/>
            <a:ext cx="984250" cy="641350"/>
          </a:xfrm>
          <a:prstGeom prst="rect">
            <a:avLst/>
          </a:prstGeom>
          <a:noFill/>
          <a:ln w="25400">
            <a:noFill/>
            <a:miter lim="800000"/>
            <a:headEnd/>
            <a:tailEnd/>
          </a:ln>
          <a:effectLst/>
        </p:spPr>
        <p:txBody>
          <a:bodyPr wrap="none">
            <a:spAutoFit/>
          </a:bodyPr>
          <a:lstStyle/>
          <a:p>
            <a:r>
              <a:rPr lang="en-US">
                <a:solidFill>
                  <a:srgbClr val="0000FF"/>
                </a:solidFill>
              </a:rPr>
              <a:t>several </a:t>
            </a:r>
            <a:br>
              <a:rPr lang="en-US">
                <a:solidFill>
                  <a:srgbClr val="0000FF"/>
                </a:solidFill>
              </a:rPr>
            </a:br>
            <a:r>
              <a:rPr lang="en-US">
                <a:solidFill>
                  <a:srgbClr val="0000FF"/>
                </a:solidFill>
              </a:rPr>
              <a:t>threads</a:t>
            </a:r>
          </a:p>
        </p:txBody>
      </p:sp>
      <p:sp>
        <p:nvSpPr>
          <p:cNvPr id="208915" name="Line 19"/>
          <p:cNvSpPr>
            <a:spLocks noChangeShapeType="1"/>
          </p:cNvSpPr>
          <p:nvPr/>
        </p:nvSpPr>
        <p:spPr bwMode="auto">
          <a:xfrm>
            <a:off x="1828800" y="1981200"/>
            <a:ext cx="0" cy="4648200"/>
          </a:xfrm>
          <a:prstGeom prst="line">
            <a:avLst/>
          </a:prstGeom>
          <a:noFill/>
          <a:ln w="31750">
            <a:solidFill>
              <a:srgbClr val="0000FF"/>
            </a:solidFill>
            <a:round/>
            <a:headEnd/>
            <a:tailEnd type="triangle" w="lg" len="lg"/>
          </a:ln>
          <a:effectLst/>
        </p:spPr>
        <p:txBody>
          <a:bodyPr/>
          <a:lstStyle/>
          <a:p>
            <a:endParaRPr lang="en-US"/>
          </a:p>
        </p:txBody>
      </p:sp>
      <p:sp>
        <p:nvSpPr>
          <p:cNvPr id="208916" name="Line 20"/>
          <p:cNvSpPr>
            <a:spLocks noChangeShapeType="1"/>
          </p:cNvSpPr>
          <p:nvPr/>
        </p:nvSpPr>
        <p:spPr bwMode="auto">
          <a:xfrm>
            <a:off x="2057400" y="1981200"/>
            <a:ext cx="0" cy="4648200"/>
          </a:xfrm>
          <a:prstGeom prst="line">
            <a:avLst/>
          </a:prstGeom>
          <a:noFill/>
          <a:ln w="31750">
            <a:solidFill>
              <a:srgbClr val="0000FF"/>
            </a:solidFill>
            <a:round/>
            <a:headEnd/>
            <a:tailEnd type="triangle" w="lg" len="lg"/>
          </a:ln>
          <a:effectLst/>
        </p:spPr>
        <p:txBody>
          <a:bodyPr/>
          <a:lstStyle/>
          <a:p>
            <a:endParaRPr lang="en-US"/>
          </a:p>
        </p:txBody>
      </p:sp>
      <p:sp>
        <p:nvSpPr>
          <p:cNvPr id="208917" name="Line 21"/>
          <p:cNvSpPr>
            <a:spLocks noChangeShapeType="1"/>
          </p:cNvSpPr>
          <p:nvPr/>
        </p:nvSpPr>
        <p:spPr bwMode="auto">
          <a:xfrm>
            <a:off x="2286000" y="1981200"/>
            <a:ext cx="0" cy="4648200"/>
          </a:xfrm>
          <a:prstGeom prst="line">
            <a:avLst/>
          </a:prstGeom>
          <a:noFill/>
          <a:ln w="31750">
            <a:solidFill>
              <a:srgbClr val="0000FF"/>
            </a:solidFill>
            <a:round/>
            <a:headEnd/>
            <a:tailEnd type="triangle" w="lg" len="lg"/>
          </a:ln>
          <a:effectLst/>
        </p:spPr>
        <p:txBody>
          <a:bodyPr/>
          <a:lstStyle/>
          <a:p>
            <a:endParaRPr lang="en-US"/>
          </a:p>
        </p:txBody>
      </p:sp>
      <p:sp>
        <p:nvSpPr>
          <p:cNvPr id="208918" name="Line 22"/>
          <p:cNvSpPr>
            <a:spLocks noChangeShapeType="1"/>
          </p:cNvSpPr>
          <p:nvPr/>
        </p:nvSpPr>
        <p:spPr bwMode="auto">
          <a:xfrm>
            <a:off x="3429000" y="1981200"/>
            <a:ext cx="0" cy="4648200"/>
          </a:xfrm>
          <a:prstGeom prst="line">
            <a:avLst/>
          </a:prstGeom>
          <a:noFill/>
          <a:ln w="31750">
            <a:solidFill>
              <a:srgbClr val="0000FF"/>
            </a:solidFill>
            <a:round/>
            <a:headEnd/>
            <a:tailEnd type="triangle" w="lg" len="lg"/>
          </a:ln>
          <a:effectLst/>
        </p:spPr>
        <p:txBody>
          <a:bodyPr/>
          <a:lstStyle/>
          <a:p>
            <a:endParaRPr lang="en-US"/>
          </a:p>
        </p:txBody>
      </p:sp>
      <p:sp>
        <p:nvSpPr>
          <p:cNvPr id="208919" name="Text Box 23"/>
          <p:cNvSpPr txBox="1">
            <a:spLocks noChangeArrowheads="1"/>
          </p:cNvSpPr>
          <p:nvPr/>
        </p:nvSpPr>
        <p:spPr bwMode="auto">
          <a:xfrm>
            <a:off x="3276600" y="1295400"/>
            <a:ext cx="984250" cy="641350"/>
          </a:xfrm>
          <a:prstGeom prst="rect">
            <a:avLst/>
          </a:prstGeom>
          <a:noFill/>
          <a:ln w="25400">
            <a:noFill/>
            <a:miter lim="800000"/>
            <a:headEnd/>
            <a:tailEnd/>
          </a:ln>
          <a:effectLst/>
        </p:spPr>
        <p:txBody>
          <a:bodyPr wrap="none">
            <a:spAutoFit/>
          </a:bodyPr>
          <a:lstStyle/>
          <a:p>
            <a:r>
              <a:rPr lang="en-US">
                <a:solidFill>
                  <a:srgbClr val="0000FF"/>
                </a:solidFill>
              </a:rPr>
              <a:t>several </a:t>
            </a:r>
            <a:br>
              <a:rPr lang="en-US">
                <a:solidFill>
                  <a:srgbClr val="0000FF"/>
                </a:solidFill>
              </a:rPr>
            </a:br>
            <a:r>
              <a:rPr lang="en-US">
                <a:solidFill>
                  <a:srgbClr val="0000FF"/>
                </a:solidFill>
              </a:rPr>
              <a:t>threads</a:t>
            </a:r>
          </a:p>
        </p:txBody>
      </p:sp>
      <p:sp>
        <p:nvSpPr>
          <p:cNvPr id="208920" name="Line 24"/>
          <p:cNvSpPr>
            <a:spLocks noChangeShapeType="1"/>
          </p:cNvSpPr>
          <p:nvPr/>
        </p:nvSpPr>
        <p:spPr bwMode="auto">
          <a:xfrm>
            <a:off x="3657600" y="1981200"/>
            <a:ext cx="0" cy="4648200"/>
          </a:xfrm>
          <a:prstGeom prst="line">
            <a:avLst/>
          </a:prstGeom>
          <a:noFill/>
          <a:ln w="31750">
            <a:solidFill>
              <a:srgbClr val="0000FF"/>
            </a:solidFill>
            <a:round/>
            <a:headEnd/>
            <a:tailEnd type="triangle" w="lg" len="lg"/>
          </a:ln>
          <a:effectLst/>
        </p:spPr>
        <p:txBody>
          <a:bodyPr/>
          <a:lstStyle/>
          <a:p>
            <a:endParaRPr lang="en-US"/>
          </a:p>
        </p:txBody>
      </p:sp>
      <p:sp>
        <p:nvSpPr>
          <p:cNvPr id="208921" name="Line 25"/>
          <p:cNvSpPr>
            <a:spLocks noChangeShapeType="1"/>
          </p:cNvSpPr>
          <p:nvPr/>
        </p:nvSpPr>
        <p:spPr bwMode="auto">
          <a:xfrm>
            <a:off x="3886200" y="1981200"/>
            <a:ext cx="0" cy="4648200"/>
          </a:xfrm>
          <a:prstGeom prst="line">
            <a:avLst/>
          </a:prstGeom>
          <a:noFill/>
          <a:ln w="31750">
            <a:solidFill>
              <a:srgbClr val="0000FF"/>
            </a:solidFill>
            <a:round/>
            <a:headEnd/>
            <a:tailEnd type="triangle" w="lg" len="lg"/>
          </a:ln>
          <a:effectLst/>
        </p:spPr>
        <p:txBody>
          <a:bodyPr/>
          <a:lstStyle/>
          <a:p>
            <a:endParaRPr lang="en-US"/>
          </a:p>
        </p:txBody>
      </p:sp>
      <p:sp>
        <p:nvSpPr>
          <p:cNvPr id="208922" name="Line 26"/>
          <p:cNvSpPr>
            <a:spLocks noChangeShapeType="1"/>
          </p:cNvSpPr>
          <p:nvPr/>
        </p:nvSpPr>
        <p:spPr bwMode="auto">
          <a:xfrm>
            <a:off x="4114800" y="1981200"/>
            <a:ext cx="0" cy="4648200"/>
          </a:xfrm>
          <a:prstGeom prst="line">
            <a:avLst/>
          </a:prstGeom>
          <a:noFill/>
          <a:ln w="31750">
            <a:solidFill>
              <a:srgbClr val="0000FF"/>
            </a:solidFill>
            <a:round/>
            <a:headEnd/>
            <a:tailEnd type="triangle" w="lg" len="lg"/>
          </a:ln>
          <a:effectLst/>
        </p:spPr>
        <p:txBody>
          <a:bodyPr/>
          <a:lstStyle/>
          <a:p>
            <a:endParaRPr lang="en-US"/>
          </a:p>
        </p:txBody>
      </p:sp>
      <p:sp>
        <p:nvSpPr>
          <p:cNvPr id="208923" name="Line 27"/>
          <p:cNvSpPr>
            <a:spLocks noChangeShapeType="1"/>
          </p:cNvSpPr>
          <p:nvPr/>
        </p:nvSpPr>
        <p:spPr bwMode="auto">
          <a:xfrm>
            <a:off x="5257800" y="1981200"/>
            <a:ext cx="0" cy="4648200"/>
          </a:xfrm>
          <a:prstGeom prst="line">
            <a:avLst/>
          </a:prstGeom>
          <a:noFill/>
          <a:ln w="31750">
            <a:solidFill>
              <a:srgbClr val="0000FF"/>
            </a:solidFill>
            <a:round/>
            <a:headEnd/>
            <a:tailEnd type="triangle" w="lg" len="lg"/>
          </a:ln>
          <a:effectLst/>
        </p:spPr>
        <p:txBody>
          <a:bodyPr/>
          <a:lstStyle/>
          <a:p>
            <a:endParaRPr lang="en-US"/>
          </a:p>
        </p:txBody>
      </p:sp>
      <p:sp>
        <p:nvSpPr>
          <p:cNvPr id="208924" name="Text Box 28"/>
          <p:cNvSpPr txBox="1">
            <a:spLocks noChangeArrowheads="1"/>
          </p:cNvSpPr>
          <p:nvPr/>
        </p:nvSpPr>
        <p:spPr bwMode="auto">
          <a:xfrm>
            <a:off x="5105400" y="1295400"/>
            <a:ext cx="984250" cy="641350"/>
          </a:xfrm>
          <a:prstGeom prst="rect">
            <a:avLst/>
          </a:prstGeom>
          <a:noFill/>
          <a:ln w="25400">
            <a:noFill/>
            <a:miter lim="800000"/>
            <a:headEnd/>
            <a:tailEnd/>
          </a:ln>
          <a:effectLst/>
        </p:spPr>
        <p:txBody>
          <a:bodyPr wrap="none">
            <a:spAutoFit/>
          </a:bodyPr>
          <a:lstStyle/>
          <a:p>
            <a:r>
              <a:rPr lang="en-US">
                <a:solidFill>
                  <a:srgbClr val="0000FF"/>
                </a:solidFill>
              </a:rPr>
              <a:t>several </a:t>
            </a:r>
            <a:br>
              <a:rPr lang="en-US">
                <a:solidFill>
                  <a:srgbClr val="0000FF"/>
                </a:solidFill>
              </a:rPr>
            </a:br>
            <a:r>
              <a:rPr lang="en-US">
                <a:solidFill>
                  <a:srgbClr val="0000FF"/>
                </a:solidFill>
              </a:rPr>
              <a:t>threads</a:t>
            </a:r>
          </a:p>
        </p:txBody>
      </p:sp>
      <p:sp>
        <p:nvSpPr>
          <p:cNvPr id="208925" name="Line 29"/>
          <p:cNvSpPr>
            <a:spLocks noChangeShapeType="1"/>
          </p:cNvSpPr>
          <p:nvPr/>
        </p:nvSpPr>
        <p:spPr bwMode="auto">
          <a:xfrm>
            <a:off x="5486400" y="1981200"/>
            <a:ext cx="0" cy="4648200"/>
          </a:xfrm>
          <a:prstGeom prst="line">
            <a:avLst/>
          </a:prstGeom>
          <a:noFill/>
          <a:ln w="31750">
            <a:solidFill>
              <a:srgbClr val="0000FF"/>
            </a:solidFill>
            <a:round/>
            <a:headEnd/>
            <a:tailEnd type="triangle" w="lg" len="lg"/>
          </a:ln>
          <a:effectLst/>
        </p:spPr>
        <p:txBody>
          <a:bodyPr/>
          <a:lstStyle/>
          <a:p>
            <a:endParaRPr lang="en-US"/>
          </a:p>
        </p:txBody>
      </p:sp>
      <p:sp>
        <p:nvSpPr>
          <p:cNvPr id="208926" name="Line 30"/>
          <p:cNvSpPr>
            <a:spLocks noChangeShapeType="1"/>
          </p:cNvSpPr>
          <p:nvPr/>
        </p:nvSpPr>
        <p:spPr bwMode="auto">
          <a:xfrm>
            <a:off x="5715000" y="1981200"/>
            <a:ext cx="0" cy="4648200"/>
          </a:xfrm>
          <a:prstGeom prst="line">
            <a:avLst/>
          </a:prstGeom>
          <a:noFill/>
          <a:ln w="31750">
            <a:solidFill>
              <a:srgbClr val="0000FF"/>
            </a:solidFill>
            <a:round/>
            <a:headEnd/>
            <a:tailEnd type="triangle" w="lg" len="lg"/>
          </a:ln>
          <a:effectLst/>
        </p:spPr>
        <p:txBody>
          <a:bodyPr/>
          <a:lstStyle/>
          <a:p>
            <a:endParaRPr lang="en-US"/>
          </a:p>
        </p:txBody>
      </p:sp>
      <p:sp>
        <p:nvSpPr>
          <p:cNvPr id="208929" name="Text Box 33"/>
          <p:cNvSpPr txBox="1">
            <a:spLocks noChangeArrowheads="1"/>
          </p:cNvSpPr>
          <p:nvPr/>
        </p:nvSpPr>
        <p:spPr bwMode="auto">
          <a:xfrm>
            <a:off x="6934200" y="1295400"/>
            <a:ext cx="984250" cy="641350"/>
          </a:xfrm>
          <a:prstGeom prst="rect">
            <a:avLst/>
          </a:prstGeom>
          <a:noFill/>
          <a:ln w="25400">
            <a:noFill/>
            <a:miter lim="800000"/>
            <a:headEnd/>
            <a:tailEnd/>
          </a:ln>
          <a:effectLst/>
        </p:spPr>
        <p:txBody>
          <a:bodyPr wrap="none">
            <a:spAutoFit/>
          </a:bodyPr>
          <a:lstStyle/>
          <a:p>
            <a:r>
              <a:rPr lang="en-US">
                <a:solidFill>
                  <a:srgbClr val="0000FF"/>
                </a:solidFill>
              </a:rPr>
              <a:t>several </a:t>
            </a:r>
            <a:br>
              <a:rPr lang="en-US">
                <a:solidFill>
                  <a:srgbClr val="0000FF"/>
                </a:solidFill>
              </a:rPr>
            </a:br>
            <a:r>
              <a:rPr lang="en-US">
                <a:solidFill>
                  <a:srgbClr val="0000FF"/>
                </a:solidFill>
              </a:rPr>
              <a:t>threads</a:t>
            </a:r>
          </a:p>
        </p:txBody>
      </p:sp>
      <p:sp>
        <p:nvSpPr>
          <p:cNvPr id="208930" name="Line 34"/>
          <p:cNvSpPr>
            <a:spLocks noChangeShapeType="1"/>
          </p:cNvSpPr>
          <p:nvPr/>
        </p:nvSpPr>
        <p:spPr bwMode="auto">
          <a:xfrm>
            <a:off x="7315200" y="1981200"/>
            <a:ext cx="0" cy="4648200"/>
          </a:xfrm>
          <a:prstGeom prst="line">
            <a:avLst/>
          </a:prstGeom>
          <a:noFill/>
          <a:ln w="31750">
            <a:solidFill>
              <a:srgbClr val="0000FF"/>
            </a:solidFill>
            <a:round/>
            <a:headEnd/>
            <a:tailEnd type="triangle" w="lg" len="lg"/>
          </a:ln>
          <a:effectLst/>
        </p:spPr>
        <p:txBody>
          <a:bodyPr/>
          <a:lstStyle/>
          <a:p>
            <a:endParaRPr lang="en-US"/>
          </a:p>
        </p:txBody>
      </p:sp>
      <p:sp>
        <p:nvSpPr>
          <p:cNvPr id="208931" name="Line 35"/>
          <p:cNvSpPr>
            <a:spLocks noChangeShapeType="1"/>
          </p:cNvSpPr>
          <p:nvPr/>
        </p:nvSpPr>
        <p:spPr bwMode="auto">
          <a:xfrm>
            <a:off x="7543800" y="1981200"/>
            <a:ext cx="0" cy="4648200"/>
          </a:xfrm>
          <a:prstGeom prst="line">
            <a:avLst/>
          </a:prstGeom>
          <a:noFill/>
          <a:ln w="31750">
            <a:solidFill>
              <a:srgbClr val="0000FF"/>
            </a:solidFill>
            <a:round/>
            <a:headEnd/>
            <a:tailEnd type="triangle" w="lg" len="lg"/>
          </a:ln>
          <a:effectLst/>
        </p:spPr>
        <p:txBody>
          <a:bodyPr/>
          <a:lstStyle/>
          <a:p>
            <a:endParaRPr lang="en-US"/>
          </a:p>
        </p:txBody>
      </p:sp>
      <p:sp>
        <p:nvSpPr>
          <p:cNvPr id="208932" name="Line 36"/>
          <p:cNvSpPr>
            <a:spLocks noChangeShapeType="1"/>
          </p:cNvSpPr>
          <p:nvPr/>
        </p:nvSpPr>
        <p:spPr bwMode="auto">
          <a:xfrm>
            <a:off x="7772400" y="1981200"/>
            <a:ext cx="0" cy="4648200"/>
          </a:xfrm>
          <a:prstGeom prst="line">
            <a:avLst/>
          </a:prstGeom>
          <a:noFill/>
          <a:ln w="31750">
            <a:solidFill>
              <a:srgbClr val="0000FF"/>
            </a:solidFill>
            <a:round/>
            <a:headEnd/>
            <a:tailEnd type="triangle" w="lg" len="lg"/>
          </a:ln>
          <a:effectLst/>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Why multi-core ?</a:t>
            </a:r>
          </a:p>
        </p:txBody>
      </p:sp>
      <p:sp>
        <p:nvSpPr>
          <p:cNvPr id="6147" name="Rectangle 3"/>
          <p:cNvSpPr>
            <a:spLocks noGrp="1" noChangeArrowheads="1"/>
          </p:cNvSpPr>
          <p:nvPr>
            <p:ph type="body" idx="1"/>
          </p:nvPr>
        </p:nvSpPr>
        <p:spPr>
          <a:xfrm>
            <a:off x="457200" y="1447800"/>
            <a:ext cx="8229600" cy="4525963"/>
          </a:xfrm>
        </p:spPr>
        <p:txBody>
          <a:bodyPr>
            <a:normAutofit fontScale="92500" lnSpcReduction="20000"/>
          </a:bodyPr>
          <a:lstStyle/>
          <a:p>
            <a:pPr>
              <a:lnSpc>
                <a:spcPct val="90000"/>
              </a:lnSpc>
            </a:pPr>
            <a:r>
              <a:rPr lang="en-US" sz="2800" dirty="0"/>
              <a:t>Difficult to make </a:t>
            </a:r>
            <a:r>
              <a:rPr lang="en-US" sz="2800" dirty="0" smtClean="0"/>
              <a:t>single-core clock </a:t>
            </a:r>
            <a:r>
              <a:rPr lang="en-US" sz="2800" dirty="0"/>
              <a:t>frequencies even higher </a:t>
            </a:r>
            <a:endParaRPr lang="en-US" sz="2800" dirty="0" smtClean="0"/>
          </a:p>
          <a:p>
            <a:pPr>
              <a:lnSpc>
                <a:spcPct val="90000"/>
              </a:lnSpc>
            </a:pPr>
            <a:endParaRPr lang="en-US" sz="2800" dirty="0"/>
          </a:p>
          <a:p>
            <a:pPr>
              <a:lnSpc>
                <a:spcPct val="90000"/>
              </a:lnSpc>
            </a:pPr>
            <a:r>
              <a:rPr lang="en-US" sz="2800" dirty="0"/>
              <a:t>Deeply pipelined circuits:</a:t>
            </a:r>
          </a:p>
          <a:p>
            <a:pPr lvl="1">
              <a:lnSpc>
                <a:spcPct val="90000"/>
              </a:lnSpc>
            </a:pPr>
            <a:r>
              <a:rPr lang="en-US" sz="2400" dirty="0"/>
              <a:t>heat problems</a:t>
            </a:r>
          </a:p>
          <a:p>
            <a:pPr lvl="1">
              <a:lnSpc>
                <a:spcPct val="90000"/>
              </a:lnSpc>
            </a:pPr>
            <a:r>
              <a:rPr lang="en-US" sz="2400" dirty="0"/>
              <a:t>speed of light problems</a:t>
            </a:r>
          </a:p>
          <a:p>
            <a:pPr lvl="1">
              <a:lnSpc>
                <a:spcPct val="90000"/>
              </a:lnSpc>
            </a:pPr>
            <a:r>
              <a:rPr lang="en-US" sz="2400" dirty="0"/>
              <a:t>difficult design and verification</a:t>
            </a:r>
          </a:p>
          <a:p>
            <a:pPr lvl="1">
              <a:lnSpc>
                <a:spcPct val="90000"/>
              </a:lnSpc>
            </a:pPr>
            <a:r>
              <a:rPr lang="en-US" sz="2400" dirty="0"/>
              <a:t>large design teams necessary</a:t>
            </a:r>
          </a:p>
          <a:p>
            <a:pPr lvl="1">
              <a:lnSpc>
                <a:spcPct val="90000"/>
              </a:lnSpc>
            </a:pPr>
            <a:r>
              <a:rPr lang="en-US" sz="2400" dirty="0"/>
              <a:t>server farms need expensive</a:t>
            </a:r>
            <a:br>
              <a:rPr lang="en-US" sz="2400" dirty="0"/>
            </a:br>
            <a:r>
              <a:rPr lang="en-US" sz="2400" dirty="0"/>
              <a:t>air-conditioning</a:t>
            </a:r>
          </a:p>
          <a:p>
            <a:pPr>
              <a:lnSpc>
                <a:spcPct val="90000"/>
              </a:lnSpc>
            </a:pPr>
            <a:r>
              <a:rPr lang="en-US" sz="2800" dirty="0"/>
              <a:t>Many new applications are multithreaded </a:t>
            </a:r>
            <a:endParaRPr lang="en-US" sz="2800" dirty="0" smtClean="0"/>
          </a:p>
          <a:p>
            <a:pPr>
              <a:lnSpc>
                <a:spcPct val="90000"/>
              </a:lnSpc>
            </a:pPr>
            <a:endParaRPr lang="en-US" sz="2800" dirty="0" smtClean="0"/>
          </a:p>
          <a:p>
            <a:pPr>
              <a:lnSpc>
                <a:spcPct val="90000"/>
              </a:lnSpc>
            </a:pPr>
            <a:r>
              <a:rPr lang="en-US" sz="2800" dirty="0" smtClean="0"/>
              <a:t>General </a:t>
            </a:r>
            <a:r>
              <a:rPr lang="en-US" sz="2800" dirty="0"/>
              <a:t>trend in computer architecture (shift </a:t>
            </a:r>
            <a:r>
              <a:rPr lang="en-US" sz="2800" dirty="0" smtClean="0"/>
              <a:t>towards </a:t>
            </a:r>
            <a:r>
              <a:rPr lang="en-US" sz="2800" dirty="0"/>
              <a:t>more parallelism)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533400"/>
            <a:ext cx="8229600" cy="1143000"/>
          </a:xfrm>
        </p:spPr>
        <p:txBody>
          <a:bodyPr>
            <a:normAutofit fontScale="90000"/>
          </a:bodyPr>
          <a:lstStyle/>
          <a:p>
            <a:pPr marL="342900" lvl="0" indent="-342900">
              <a:spcBef>
                <a:spcPct val="20000"/>
              </a:spcBef>
              <a:defRPr/>
            </a:pPr>
            <a:r>
              <a:rPr lang="en-US" dirty="0" smtClean="0"/>
              <a:t>Conventional vs. </a:t>
            </a:r>
            <a:r>
              <a:rPr lang="en-US" dirty="0" err="1" smtClean="0"/>
              <a:t>Multicore</a:t>
            </a:r>
            <a:r>
              <a:rPr lang="en-US" dirty="0" smtClean="0"/>
              <a:t/>
            </a:r>
            <a:br>
              <a:rPr lang="en-US" dirty="0" smtClean="0"/>
            </a:br>
            <a:r>
              <a:rPr lang="en-US" sz="2000" dirty="0" smtClean="0"/>
              <a:t>slides by : </a:t>
            </a:r>
            <a:r>
              <a:rPr lang="en-US" sz="2000" dirty="0" smtClean="0">
                <a:solidFill>
                  <a:srgbClr val="C00000"/>
                </a:solidFill>
              </a:rPr>
              <a:t>Dr. Alexandra </a:t>
            </a:r>
            <a:r>
              <a:rPr lang="en-US" sz="2000" dirty="0" err="1" smtClean="0">
                <a:solidFill>
                  <a:srgbClr val="C00000"/>
                </a:solidFill>
              </a:rPr>
              <a:t>Fedorova</a:t>
            </a:r>
            <a:r>
              <a:rPr lang="en-US" sz="2000" dirty="0" smtClean="0">
                <a:solidFill>
                  <a:srgbClr val="C00000"/>
                </a:solidFill>
              </a:rPr>
              <a:t/>
            </a:r>
            <a:br>
              <a:rPr lang="en-US" sz="2000" dirty="0" smtClean="0">
                <a:solidFill>
                  <a:srgbClr val="C00000"/>
                </a:solidFill>
              </a:rPr>
            </a:br>
            <a:r>
              <a:rPr lang="en-US" sz="2000" dirty="0" smtClean="0">
                <a:solidFill>
                  <a:srgbClr val="C00000"/>
                </a:solidFill>
              </a:rPr>
              <a:t>School of Computing Science</a:t>
            </a:r>
            <a:br>
              <a:rPr lang="en-US" sz="2000" dirty="0" smtClean="0">
                <a:solidFill>
                  <a:srgbClr val="C00000"/>
                </a:solidFill>
              </a:rPr>
            </a:br>
            <a:r>
              <a:rPr lang="en-US" sz="2000" dirty="0" smtClean="0">
                <a:solidFill>
                  <a:srgbClr val="C00000"/>
                </a:solidFill>
              </a:rPr>
              <a:t>SFU</a:t>
            </a:r>
            <a:r>
              <a:rPr lang="en-CA" dirty="0" smtClean="0">
                <a:solidFill>
                  <a:srgbClr val="C00000"/>
                </a:solidFill>
              </a:rPr>
              <a:t/>
            </a:r>
            <a:br>
              <a:rPr lang="en-CA" dirty="0" smtClean="0">
                <a:solidFill>
                  <a:srgbClr val="C00000"/>
                </a:solidFill>
              </a:rPr>
            </a:br>
            <a:endParaRPr lang="en-US" dirty="0" smtClean="0"/>
          </a:p>
        </p:txBody>
      </p:sp>
      <p:sp>
        <p:nvSpPr>
          <p:cNvPr id="3" name="Rectangle 2"/>
          <p:cNvSpPr/>
          <p:nvPr/>
        </p:nvSpPr>
        <p:spPr>
          <a:xfrm>
            <a:off x="609600" y="2362200"/>
            <a:ext cx="2133600" cy="23622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p>
        </p:txBody>
      </p:sp>
      <p:sp>
        <p:nvSpPr>
          <p:cNvPr id="4" name="Rounded Rectangle 3"/>
          <p:cNvSpPr/>
          <p:nvPr/>
        </p:nvSpPr>
        <p:spPr>
          <a:xfrm>
            <a:off x="685800" y="2438400"/>
            <a:ext cx="1905000" cy="10668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r>
              <a:rPr lang="en-US" sz="2400" b="1" dirty="0">
                <a:solidFill>
                  <a:schemeClr val="bg1">
                    <a:lumMod val="65000"/>
                  </a:schemeClr>
                </a:solidFill>
              </a:rPr>
              <a:t>Core 0</a:t>
            </a:r>
            <a:endParaRPr lang="en-CA" sz="2400" b="1" dirty="0">
              <a:solidFill>
                <a:schemeClr val="bg1">
                  <a:lumMod val="65000"/>
                </a:schemeClr>
              </a:solidFill>
            </a:endParaRPr>
          </a:p>
        </p:txBody>
      </p:sp>
      <p:sp>
        <p:nvSpPr>
          <p:cNvPr id="6" name="Rounded Rectangle 5"/>
          <p:cNvSpPr/>
          <p:nvPr/>
        </p:nvSpPr>
        <p:spPr>
          <a:xfrm>
            <a:off x="685800" y="3657600"/>
            <a:ext cx="1905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dirty="0"/>
              <a:t>L2 cache</a:t>
            </a:r>
            <a:endParaRPr lang="en-CA" sz="2800" dirty="0"/>
          </a:p>
        </p:txBody>
      </p:sp>
      <p:sp>
        <p:nvSpPr>
          <p:cNvPr id="9" name="Rounded Rectangle 8"/>
          <p:cNvSpPr/>
          <p:nvPr/>
        </p:nvSpPr>
        <p:spPr>
          <a:xfrm>
            <a:off x="838200" y="2971800"/>
            <a:ext cx="1600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L1 cache</a:t>
            </a:r>
            <a:endParaRPr lang="en-CA" dirty="0"/>
          </a:p>
        </p:txBody>
      </p:sp>
      <p:pic>
        <p:nvPicPr>
          <p:cNvPr id="33" name="Picture 3" descr="C:\Documents and Settings\Owner\Local Settings\Temporary Internet Files\Content.IE5\W9GRC78Z\MCj00909990000[1].wmf"/>
          <p:cNvPicPr>
            <a:picLocks noChangeAspect="1" noChangeArrowheads="1"/>
          </p:cNvPicPr>
          <p:nvPr/>
        </p:nvPicPr>
        <p:blipFill>
          <a:blip r:embed="rId2"/>
          <a:srcRect/>
          <a:stretch>
            <a:fillRect/>
          </a:stretch>
        </p:blipFill>
        <p:spPr bwMode="auto">
          <a:xfrm>
            <a:off x="1219200" y="2209800"/>
            <a:ext cx="835025" cy="685800"/>
          </a:xfrm>
          <a:prstGeom prst="rect">
            <a:avLst/>
          </a:prstGeom>
          <a:noFill/>
          <a:ln w="9525">
            <a:noFill/>
            <a:miter lim="800000"/>
            <a:headEnd/>
            <a:tailEnd/>
          </a:ln>
        </p:spPr>
      </p:pic>
      <p:sp>
        <p:nvSpPr>
          <p:cNvPr id="41" name="TextBox 40"/>
          <p:cNvSpPr txBox="1"/>
          <p:nvPr/>
        </p:nvSpPr>
        <p:spPr>
          <a:xfrm>
            <a:off x="457200" y="4876800"/>
            <a:ext cx="2438400" cy="1200150"/>
          </a:xfrm>
          <a:prstGeom prst="rect">
            <a:avLst/>
          </a:prstGeom>
          <a:noFill/>
        </p:spPr>
        <p:txBody>
          <a:bodyPr>
            <a:spAutoFit/>
          </a:bodyPr>
          <a:lstStyle/>
          <a:p>
            <a:pPr fontAlgn="auto">
              <a:spcBef>
                <a:spcPts val="0"/>
              </a:spcBef>
              <a:spcAft>
                <a:spcPts val="0"/>
              </a:spcAft>
              <a:defRPr/>
            </a:pPr>
            <a:r>
              <a:rPr lang="en-US" b="1" dirty="0">
                <a:latin typeface="+mn-lt"/>
              </a:rPr>
              <a:t>Conventional processor</a:t>
            </a:r>
          </a:p>
          <a:p>
            <a:pPr marL="176213" indent="-176213" fontAlgn="auto">
              <a:spcBef>
                <a:spcPts val="0"/>
              </a:spcBef>
              <a:spcAft>
                <a:spcPts val="0"/>
              </a:spcAft>
              <a:buFont typeface="Arial" pitchFamily="34" charset="0"/>
              <a:buChar char="•"/>
              <a:defRPr/>
            </a:pPr>
            <a:r>
              <a:rPr lang="en-US" dirty="0">
                <a:latin typeface="+mn-lt"/>
              </a:rPr>
              <a:t>Single core</a:t>
            </a:r>
          </a:p>
          <a:p>
            <a:pPr marL="176213" indent="-176213" fontAlgn="auto">
              <a:spcBef>
                <a:spcPts val="0"/>
              </a:spcBef>
              <a:spcAft>
                <a:spcPts val="0"/>
              </a:spcAft>
              <a:buFont typeface="Arial" pitchFamily="34" charset="0"/>
              <a:buChar char="•"/>
              <a:defRPr/>
            </a:pPr>
            <a:r>
              <a:rPr lang="en-US" dirty="0">
                <a:latin typeface="+mn-lt"/>
              </a:rPr>
              <a:t>Dedicated caches</a:t>
            </a:r>
          </a:p>
          <a:p>
            <a:pPr marL="176213" indent="-176213" fontAlgn="auto">
              <a:spcBef>
                <a:spcPts val="0"/>
              </a:spcBef>
              <a:spcAft>
                <a:spcPts val="0"/>
              </a:spcAft>
              <a:buFont typeface="Arial" pitchFamily="34" charset="0"/>
              <a:buChar char="•"/>
              <a:defRPr/>
            </a:pPr>
            <a:r>
              <a:rPr lang="en-US" dirty="0">
                <a:latin typeface="+mn-lt"/>
              </a:rPr>
              <a:t>One thread at a time</a:t>
            </a:r>
          </a:p>
        </p:txBody>
      </p:sp>
      <p:sp>
        <p:nvSpPr>
          <p:cNvPr id="42" name="Rectangle 41"/>
          <p:cNvSpPr/>
          <p:nvPr/>
        </p:nvSpPr>
        <p:spPr>
          <a:xfrm>
            <a:off x="3733800" y="2362200"/>
            <a:ext cx="4038600" cy="23622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p>
        </p:txBody>
      </p:sp>
      <p:sp>
        <p:nvSpPr>
          <p:cNvPr id="43" name="Rounded Rectangle 42"/>
          <p:cNvSpPr/>
          <p:nvPr/>
        </p:nvSpPr>
        <p:spPr>
          <a:xfrm>
            <a:off x="3810000" y="2438400"/>
            <a:ext cx="1905000" cy="10668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r>
              <a:rPr lang="en-US" sz="2400" b="1" dirty="0">
                <a:solidFill>
                  <a:schemeClr val="bg1">
                    <a:lumMod val="65000"/>
                  </a:schemeClr>
                </a:solidFill>
              </a:rPr>
              <a:t>Core 0</a:t>
            </a:r>
            <a:endParaRPr lang="en-CA" sz="2400" b="1" dirty="0">
              <a:solidFill>
                <a:schemeClr val="bg1">
                  <a:lumMod val="65000"/>
                </a:schemeClr>
              </a:solidFill>
            </a:endParaRPr>
          </a:p>
        </p:txBody>
      </p:sp>
      <p:sp>
        <p:nvSpPr>
          <p:cNvPr id="44" name="Rounded Rectangle 43"/>
          <p:cNvSpPr/>
          <p:nvPr/>
        </p:nvSpPr>
        <p:spPr>
          <a:xfrm>
            <a:off x="5791200" y="2438400"/>
            <a:ext cx="1905000" cy="10668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r>
              <a:rPr lang="en-US" sz="2400" b="1" dirty="0">
                <a:solidFill>
                  <a:schemeClr val="bg1">
                    <a:lumMod val="65000"/>
                  </a:schemeClr>
                </a:solidFill>
              </a:rPr>
              <a:t>Core 1</a:t>
            </a:r>
            <a:endParaRPr lang="en-CA" sz="2400" b="1" dirty="0">
              <a:solidFill>
                <a:schemeClr val="bg1">
                  <a:lumMod val="65000"/>
                </a:schemeClr>
              </a:solidFill>
            </a:endParaRPr>
          </a:p>
        </p:txBody>
      </p:sp>
      <p:sp>
        <p:nvSpPr>
          <p:cNvPr id="45" name="Rounded Rectangle 44"/>
          <p:cNvSpPr/>
          <p:nvPr/>
        </p:nvSpPr>
        <p:spPr>
          <a:xfrm>
            <a:off x="3810000" y="3657600"/>
            <a:ext cx="3886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dirty="0"/>
              <a:t>L2 cache</a:t>
            </a:r>
            <a:endParaRPr lang="en-CA" sz="2800" dirty="0"/>
          </a:p>
        </p:txBody>
      </p:sp>
      <p:sp>
        <p:nvSpPr>
          <p:cNvPr id="48" name="Rounded Rectangle 47"/>
          <p:cNvSpPr/>
          <p:nvPr/>
        </p:nvSpPr>
        <p:spPr>
          <a:xfrm>
            <a:off x="3962400" y="2971800"/>
            <a:ext cx="1600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L1 cache</a:t>
            </a:r>
            <a:endParaRPr lang="en-CA" dirty="0"/>
          </a:p>
        </p:txBody>
      </p:sp>
      <p:sp>
        <p:nvSpPr>
          <p:cNvPr id="49" name="Rounded Rectangle 48"/>
          <p:cNvSpPr/>
          <p:nvPr/>
        </p:nvSpPr>
        <p:spPr>
          <a:xfrm>
            <a:off x="5943600" y="2971800"/>
            <a:ext cx="1600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L1 cache</a:t>
            </a:r>
            <a:endParaRPr lang="en-CA" dirty="0"/>
          </a:p>
        </p:txBody>
      </p:sp>
      <p:sp>
        <p:nvSpPr>
          <p:cNvPr id="72" name="TextBox 71"/>
          <p:cNvSpPr txBox="1"/>
          <p:nvPr/>
        </p:nvSpPr>
        <p:spPr>
          <a:xfrm>
            <a:off x="4495800" y="4876800"/>
            <a:ext cx="3352800" cy="1200150"/>
          </a:xfrm>
          <a:prstGeom prst="rect">
            <a:avLst/>
          </a:prstGeom>
          <a:noFill/>
        </p:spPr>
        <p:txBody>
          <a:bodyPr>
            <a:spAutoFit/>
          </a:bodyPr>
          <a:lstStyle/>
          <a:p>
            <a:pPr fontAlgn="auto">
              <a:spcBef>
                <a:spcPts val="0"/>
              </a:spcBef>
              <a:spcAft>
                <a:spcPts val="0"/>
              </a:spcAft>
              <a:defRPr/>
            </a:pPr>
            <a:r>
              <a:rPr lang="en-US" b="1" dirty="0">
                <a:latin typeface="+mn-lt"/>
              </a:rPr>
              <a:t>Multicore processors</a:t>
            </a:r>
          </a:p>
          <a:p>
            <a:pPr marL="176213" indent="-176213" fontAlgn="auto">
              <a:spcBef>
                <a:spcPts val="0"/>
              </a:spcBef>
              <a:spcAft>
                <a:spcPts val="0"/>
              </a:spcAft>
              <a:buFont typeface="Arial" pitchFamily="34" charset="0"/>
              <a:buChar char="•"/>
              <a:defRPr/>
            </a:pPr>
            <a:r>
              <a:rPr lang="en-US" dirty="0">
                <a:latin typeface="+mn-lt"/>
              </a:rPr>
              <a:t>At least two cores</a:t>
            </a:r>
          </a:p>
          <a:p>
            <a:pPr marL="176213" indent="-176213" fontAlgn="auto">
              <a:spcBef>
                <a:spcPts val="0"/>
              </a:spcBef>
              <a:spcAft>
                <a:spcPts val="0"/>
              </a:spcAft>
              <a:buFont typeface="Arial" pitchFamily="34" charset="0"/>
              <a:buChar char="•"/>
              <a:defRPr/>
            </a:pPr>
            <a:r>
              <a:rPr lang="en-US" dirty="0">
                <a:latin typeface="+mn-lt"/>
              </a:rPr>
              <a:t>Shared caches</a:t>
            </a:r>
          </a:p>
          <a:p>
            <a:pPr marL="176213" indent="-176213" fontAlgn="auto">
              <a:spcBef>
                <a:spcPts val="0"/>
              </a:spcBef>
              <a:spcAft>
                <a:spcPts val="0"/>
              </a:spcAft>
              <a:buFont typeface="Arial" pitchFamily="34" charset="0"/>
              <a:buChar char="•"/>
              <a:defRPr/>
            </a:pPr>
            <a:r>
              <a:rPr lang="en-US" dirty="0">
                <a:latin typeface="+mn-lt"/>
              </a:rPr>
              <a:t>Many threads simultaneously</a:t>
            </a:r>
          </a:p>
        </p:txBody>
      </p:sp>
      <p:pic>
        <p:nvPicPr>
          <p:cNvPr id="34" name="Picture 3" descr="C:\Documents and Settings\Owner\Local Settings\Temporary Internet Files\Content.IE5\W9GRC78Z\MCj00909990000[1].wmf"/>
          <p:cNvPicPr>
            <a:picLocks noChangeAspect="1" noChangeArrowheads="1"/>
          </p:cNvPicPr>
          <p:nvPr/>
        </p:nvPicPr>
        <p:blipFill>
          <a:blip r:embed="rId2"/>
          <a:srcRect/>
          <a:stretch>
            <a:fillRect/>
          </a:stretch>
        </p:blipFill>
        <p:spPr bwMode="auto">
          <a:xfrm>
            <a:off x="4419600" y="2209800"/>
            <a:ext cx="835025" cy="685800"/>
          </a:xfrm>
          <a:prstGeom prst="rect">
            <a:avLst/>
          </a:prstGeom>
          <a:noFill/>
          <a:ln w="9525">
            <a:noFill/>
            <a:miter lim="800000"/>
            <a:headEnd/>
            <a:tailEnd/>
          </a:ln>
        </p:spPr>
      </p:pic>
      <p:pic>
        <p:nvPicPr>
          <p:cNvPr id="73" name="Picture 3" descr="C:\Documents and Settings\Owner\Local Settings\Temporary Internet Files\Content.IE5\W9GRC78Z\MCj00909990000[1].wmf"/>
          <p:cNvPicPr>
            <a:picLocks noChangeAspect="1" noChangeArrowheads="1"/>
          </p:cNvPicPr>
          <p:nvPr/>
        </p:nvPicPr>
        <p:blipFill>
          <a:blip r:embed="rId2"/>
          <a:srcRect/>
          <a:stretch>
            <a:fillRect/>
          </a:stretch>
        </p:blipFill>
        <p:spPr bwMode="auto">
          <a:xfrm>
            <a:off x="6248400" y="2209800"/>
            <a:ext cx="835025"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The Multicore Revolution</a:t>
            </a:r>
            <a:endParaRPr lang="en-CA" smtClean="0"/>
          </a:p>
        </p:txBody>
      </p:sp>
      <p:sp>
        <p:nvSpPr>
          <p:cNvPr id="9219" name="Content Placeholder 2"/>
          <p:cNvSpPr>
            <a:spLocks noGrp="1"/>
          </p:cNvSpPr>
          <p:nvPr>
            <p:ph idx="1"/>
          </p:nvPr>
        </p:nvSpPr>
        <p:spPr/>
        <p:txBody>
          <a:bodyPr>
            <a:normAutofit lnSpcReduction="10000"/>
          </a:bodyPr>
          <a:lstStyle/>
          <a:p>
            <a:r>
              <a:rPr lang="en-US" sz="2800" dirty="0" smtClean="0"/>
              <a:t>Most new processors are </a:t>
            </a:r>
            <a:r>
              <a:rPr lang="en-US" sz="2800" dirty="0" err="1" smtClean="0"/>
              <a:t>multicore</a:t>
            </a:r>
            <a:endParaRPr lang="en-US" sz="2800" dirty="0" smtClean="0"/>
          </a:p>
          <a:p>
            <a:r>
              <a:rPr lang="en-US" sz="2800" dirty="0" smtClean="0"/>
              <a:t>intel.com: Most processors shipped are </a:t>
            </a:r>
            <a:r>
              <a:rPr lang="en-US" sz="2800" dirty="0" err="1" smtClean="0"/>
              <a:t>multicore</a:t>
            </a:r>
            <a:r>
              <a:rPr lang="en-US" sz="2800" dirty="0" smtClean="0"/>
              <a:t>:</a:t>
            </a:r>
          </a:p>
          <a:p>
            <a:pPr lvl="1"/>
            <a:r>
              <a:rPr lang="en-US" sz="2400" dirty="0" smtClean="0"/>
              <a:t>2006: 75% for desktops, 85% for servers</a:t>
            </a:r>
          </a:p>
          <a:p>
            <a:pPr lvl="1"/>
            <a:r>
              <a:rPr lang="en-US" sz="2400" dirty="0" smtClean="0"/>
              <a:t>2007: 90% for desktop and mobile, 100% for servers</a:t>
            </a:r>
          </a:p>
          <a:p>
            <a:r>
              <a:rPr lang="en-US" sz="2800" dirty="0" smtClean="0"/>
              <a:t>Everyone’s doing it</a:t>
            </a:r>
          </a:p>
          <a:p>
            <a:pPr lvl="1"/>
            <a:r>
              <a:rPr lang="en-US" sz="2400" dirty="0" smtClean="0"/>
              <a:t>Intel Celeron Dual Core</a:t>
            </a:r>
          </a:p>
          <a:p>
            <a:pPr lvl="1"/>
            <a:r>
              <a:rPr lang="en-US" sz="2400" dirty="0" smtClean="0"/>
              <a:t>Sun Microsystems Rock, Niagara 1, Niagara 2</a:t>
            </a:r>
          </a:p>
          <a:p>
            <a:pPr lvl="1"/>
            <a:r>
              <a:rPr lang="en-US" sz="2400" dirty="0" smtClean="0"/>
              <a:t>IBM Power4, Power5, Power6, Cell</a:t>
            </a:r>
          </a:p>
          <a:p>
            <a:pPr lvl="1"/>
            <a:r>
              <a:rPr lang="en-US" sz="2400" dirty="0" smtClean="0"/>
              <a:t>AMD Quad Core (Barcelona)</a:t>
            </a:r>
          </a:p>
          <a:p>
            <a:pPr lvl="1"/>
            <a:r>
              <a:rPr lang="en-US" sz="2400" dirty="0" smtClean="0"/>
              <a:t>Embedded: ARM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Superior Performance/Watt</a:t>
            </a:r>
            <a:endParaRPr lang="en-CA" smtClean="0"/>
          </a:p>
        </p:txBody>
      </p:sp>
      <p:sp>
        <p:nvSpPr>
          <p:cNvPr id="3" name="Content Placeholder 2"/>
          <p:cNvSpPr>
            <a:spLocks noGrp="1"/>
          </p:cNvSpPr>
          <p:nvPr>
            <p:ph idx="1"/>
          </p:nvPr>
        </p:nvSpPr>
        <p:spPr>
          <a:xfrm>
            <a:off x="838200" y="1524000"/>
            <a:ext cx="6553200" cy="1447800"/>
          </a:xfrm>
        </p:spPr>
        <p:txBody>
          <a:bodyPr/>
          <a:lstStyle/>
          <a:p>
            <a:r>
              <a:rPr lang="en-US" sz="2800" dirty="0" smtClean="0"/>
              <a:t>Example:</a:t>
            </a:r>
          </a:p>
          <a:p>
            <a:pPr lvl="1"/>
            <a:r>
              <a:rPr lang="en-US" sz="2400" dirty="0" smtClean="0"/>
              <a:t>Reduce CPU clock frequency by 20%</a:t>
            </a:r>
          </a:p>
          <a:p>
            <a:pPr lvl="1"/>
            <a:r>
              <a:rPr lang="en-US" sz="2400" dirty="0" smtClean="0"/>
              <a:t>Power consumption reduces by </a:t>
            </a:r>
            <a:r>
              <a:rPr lang="en-US" sz="2400" dirty="0" smtClean="0">
                <a:solidFill>
                  <a:srgbClr val="FF0000"/>
                </a:solidFill>
              </a:rPr>
              <a:t>50%!</a:t>
            </a:r>
            <a:endParaRPr lang="en-US" dirty="0" smtClean="0">
              <a:solidFill>
                <a:srgbClr val="FF0000"/>
              </a:solidFill>
            </a:endParaRPr>
          </a:p>
        </p:txBody>
      </p:sp>
      <p:sp>
        <p:nvSpPr>
          <p:cNvPr id="14" name="Rectangle 13"/>
          <p:cNvSpPr>
            <a:spLocks noChangeArrowheads="1"/>
          </p:cNvSpPr>
          <p:nvPr/>
        </p:nvSpPr>
        <p:spPr bwMode="auto">
          <a:xfrm>
            <a:off x="381000" y="3733800"/>
            <a:ext cx="3657600" cy="1938338"/>
          </a:xfrm>
          <a:prstGeom prst="rect">
            <a:avLst/>
          </a:prstGeom>
          <a:noFill/>
          <a:ln w="9525">
            <a:noFill/>
            <a:miter lim="800000"/>
            <a:headEnd/>
            <a:tailEnd/>
          </a:ln>
        </p:spPr>
        <p:txBody>
          <a:bodyPr>
            <a:spAutoFit/>
          </a:bodyPr>
          <a:lstStyle/>
          <a:p>
            <a:pPr marL="682625" lvl="1" indent="-225425">
              <a:buFont typeface="Arial" charset="0"/>
              <a:buChar char="•"/>
            </a:pPr>
            <a:r>
              <a:rPr lang="en-US" sz="2000" dirty="0">
                <a:latin typeface="Calibri" pitchFamily="34" charset="0"/>
              </a:rPr>
              <a:t>Put two 0.8 frequency cores on the same chip</a:t>
            </a:r>
          </a:p>
          <a:p>
            <a:pPr marL="682625" lvl="1" indent="-225425">
              <a:buFont typeface="Arial" charset="0"/>
              <a:buChar char="•"/>
            </a:pPr>
            <a:endParaRPr lang="en-US" sz="2000" dirty="0">
              <a:latin typeface="Calibri" pitchFamily="34" charset="0"/>
            </a:endParaRPr>
          </a:p>
          <a:p>
            <a:pPr marL="682625" lvl="1" indent="-225425">
              <a:buFont typeface="Arial" charset="0"/>
              <a:buChar char="•"/>
            </a:pPr>
            <a:r>
              <a:rPr lang="en-US" sz="2000" dirty="0">
                <a:latin typeface="Calibri" pitchFamily="34" charset="0"/>
              </a:rPr>
              <a:t>Get 1.6 times the computation at the same power consumption</a:t>
            </a:r>
          </a:p>
        </p:txBody>
      </p:sp>
      <p:grpSp>
        <p:nvGrpSpPr>
          <p:cNvPr id="17" name="Group 16"/>
          <p:cNvGrpSpPr/>
          <p:nvPr/>
        </p:nvGrpSpPr>
        <p:grpSpPr>
          <a:xfrm>
            <a:off x="4343400" y="3276600"/>
            <a:ext cx="4038600" cy="2743200"/>
            <a:chOff x="4343400" y="3733800"/>
            <a:chExt cx="4038600" cy="2743200"/>
          </a:xfrm>
        </p:grpSpPr>
        <p:sp>
          <p:nvSpPr>
            <p:cNvPr id="4" name="Rectangle 3"/>
            <p:cNvSpPr/>
            <p:nvPr/>
          </p:nvSpPr>
          <p:spPr>
            <a:xfrm>
              <a:off x="4343400" y="4114800"/>
              <a:ext cx="4038600" cy="23622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p>
          </p:txBody>
        </p:sp>
        <p:sp>
          <p:nvSpPr>
            <p:cNvPr id="5" name="Rounded Rectangle 4"/>
            <p:cNvSpPr/>
            <p:nvPr/>
          </p:nvSpPr>
          <p:spPr>
            <a:xfrm>
              <a:off x="4419600" y="4191000"/>
              <a:ext cx="1905000" cy="10668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r>
                <a:rPr lang="en-US" sz="2400" b="1" dirty="0">
                  <a:solidFill>
                    <a:schemeClr val="bg1">
                      <a:lumMod val="65000"/>
                    </a:schemeClr>
                  </a:solidFill>
                </a:rPr>
                <a:t>Core 0</a:t>
              </a:r>
              <a:endParaRPr lang="en-CA" sz="2400" b="1" dirty="0">
                <a:solidFill>
                  <a:schemeClr val="bg1">
                    <a:lumMod val="65000"/>
                  </a:schemeClr>
                </a:solidFill>
              </a:endParaRPr>
            </a:p>
          </p:txBody>
        </p:sp>
        <p:sp>
          <p:nvSpPr>
            <p:cNvPr id="6" name="Rounded Rectangle 5"/>
            <p:cNvSpPr/>
            <p:nvPr/>
          </p:nvSpPr>
          <p:spPr>
            <a:xfrm>
              <a:off x="6400800" y="4191000"/>
              <a:ext cx="1905000" cy="10668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r>
                <a:rPr lang="en-US" sz="2400" b="1" dirty="0">
                  <a:solidFill>
                    <a:schemeClr val="bg1">
                      <a:lumMod val="65000"/>
                    </a:schemeClr>
                  </a:solidFill>
                </a:rPr>
                <a:t>Core 1</a:t>
              </a:r>
              <a:endParaRPr lang="en-CA" sz="2400" b="1" dirty="0">
                <a:solidFill>
                  <a:schemeClr val="bg1">
                    <a:lumMod val="65000"/>
                  </a:schemeClr>
                </a:solidFill>
              </a:endParaRPr>
            </a:p>
          </p:txBody>
        </p:sp>
        <p:sp>
          <p:nvSpPr>
            <p:cNvPr id="7" name="Rounded Rectangle 6"/>
            <p:cNvSpPr/>
            <p:nvPr/>
          </p:nvSpPr>
          <p:spPr>
            <a:xfrm>
              <a:off x="4419600" y="5410200"/>
              <a:ext cx="3886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dirty="0"/>
                <a:t>L2 cache</a:t>
              </a:r>
              <a:endParaRPr lang="en-CA" sz="2800" dirty="0"/>
            </a:p>
          </p:txBody>
        </p:sp>
        <p:sp>
          <p:nvSpPr>
            <p:cNvPr id="8" name="Rounded Rectangle 7"/>
            <p:cNvSpPr/>
            <p:nvPr/>
          </p:nvSpPr>
          <p:spPr>
            <a:xfrm>
              <a:off x="4572000" y="4724400"/>
              <a:ext cx="1600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L1 cache</a:t>
              </a:r>
              <a:endParaRPr lang="en-CA" dirty="0"/>
            </a:p>
          </p:txBody>
        </p:sp>
        <p:sp>
          <p:nvSpPr>
            <p:cNvPr id="9" name="Rounded Rectangle 8"/>
            <p:cNvSpPr/>
            <p:nvPr/>
          </p:nvSpPr>
          <p:spPr>
            <a:xfrm>
              <a:off x="6553200" y="4724400"/>
              <a:ext cx="1600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L1 cache</a:t>
              </a:r>
              <a:endParaRPr lang="en-CA" dirty="0"/>
            </a:p>
          </p:txBody>
        </p:sp>
        <p:sp>
          <p:nvSpPr>
            <p:cNvPr id="12" name="TextBox 11"/>
            <p:cNvSpPr txBox="1">
              <a:spLocks noChangeArrowheads="1"/>
            </p:cNvSpPr>
            <p:nvPr/>
          </p:nvSpPr>
          <p:spPr bwMode="auto">
            <a:xfrm>
              <a:off x="4648200" y="4101152"/>
              <a:ext cx="1676400" cy="369887"/>
            </a:xfrm>
            <a:prstGeom prst="rect">
              <a:avLst/>
            </a:prstGeom>
            <a:noFill/>
            <a:ln w="9525">
              <a:noFill/>
              <a:miter lim="800000"/>
              <a:headEnd/>
              <a:tailEnd/>
            </a:ln>
          </p:spPr>
          <p:txBody>
            <a:bodyPr>
              <a:spAutoFit/>
            </a:bodyPr>
            <a:lstStyle/>
            <a:p>
              <a:r>
                <a:rPr lang="en-US" b="1" dirty="0">
                  <a:latin typeface="Calibri" pitchFamily="34" charset="0"/>
                </a:rPr>
                <a:t>0.8x frequency</a:t>
              </a:r>
              <a:endParaRPr lang="en-CA" b="1" dirty="0">
                <a:latin typeface="Calibri" pitchFamily="34" charset="0"/>
              </a:endParaRPr>
            </a:p>
          </p:txBody>
        </p:sp>
        <p:sp>
          <p:nvSpPr>
            <p:cNvPr id="13" name="TextBox 12"/>
            <p:cNvSpPr txBox="1">
              <a:spLocks noChangeArrowheads="1"/>
            </p:cNvSpPr>
            <p:nvPr/>
          </p:nvSpPr>
          <p:spPr bwMode="auto">
            <a:xfrm>
              <a:off x="6553200" y="4093192"/>
              <a:ext cx="1676400" cy="369887"/>
            </a:xfrm>
            <a:prstGeom prst="rect">
              <a:avLst/>
            </a:prstGeom>
            <a:noFill/>
            <a:ln w="9525">
              <a:noFill/>
              <a:miter lim="800000"/>
              <a:headEnd/>
              <a:tailEnd/>
            </a:ln>
          </p:spPr>
          <p:txBody>
            <a:bodyPr>
              <a:spAutoFit/>
            </a:bodyPr>
            <a:lstStyle/>
            <a:p>
              <a:r>
                <a:rPr lang="en-US" b="1" dirty="0">
                  <a:latin typeface="Calibri" pitchFamily="34" charset="0"/>
                </a:rPr>
                <a:t>0.8x frequency</a:t>
              </a:r>
              <a:endParaRPr lang="en-CA" b="1" dirty="0">
                <a:latin typeface="Calibri" pitchFamily="34" charset="0"/>
              </a:endParaRPr>
            </a:p>
          </p:txBody>
        </p:sp>
        <p:sp>
          <p:nvSpPr>
            <p:cNvPr id="15" name="TextBox 14"/>
            <p:cNvSpPr txBox="1">
              <a:spLocks noChangeArrowheads="1"/>
            </p:cNvSpPr>
            <p:nvPr/>
          </p:nvSpPr>
          <p:spPr bwMode="auto">
            <a:xfrm>
              <a:off x="4648200" y="3733800"/>
              <a:ext cx="1371600" cy="381000"/>
            </a:xfrm>
            <a:prstGeom prst="rect">
              <a:avLst/>
            </a:prstGeom>
            <a:noFill/>
            <a:ln w="9525">
              <a:noFill/>
              <a:miter lim="800000"/>
              <a:headEnd/>
              <a:tailEnd/>
            </a:ln>
          </p:spPr>
          <p:txBody>
            <a:bodyPr>
              <a:spAutoFit/>
            </a:bodyPr>
            <a:lstStyle/>
            <a:p>
              <a:r>
                <a:rPr lang="en-US" b="1">
                  <a:solidFill>
                    <a:srgbClr val="FF0000"/>
                  </a:solidFill>
                  <a:latin typeface="Calibri" pitchFamily="34" charset="0"/>
                </a:rPr>
                <a:t>0.5x power</a:t>
              </a:r>
              <a:endParaRPr lang="en-CA" b="1">
                <a:solidFill>
                  <a:srgbClr val="FF0000"/>
                </a:solidFill>
                <a:latin typeface="Calibri" pitchFamily="34" charset="0"/>
              </a:endParaRPr>
            </a:p>
          </p:txBody>
        </p:sp>
        <p:sp>
          <p:nvSpPr>
            <p:cNvPr id="16" name="TextBox 15"/>
            <p:cNvSpPr txBox="1">
              <a:spLocks noChangeArrowheads="1"/>
            </p:cNvSpPr>
            <p:nvPr/>
          </p:nvSpPr>
          <p:spPr bwMode="auto">
            <a:xfrm>
              <a:off x="6629400" y="3733800"/>
              <a:ext cx="1371600" cy="381000"/>
            </a:xfrm>
            <a:prstGeom prst="rect">
              <a:avLst/>
            </a:prstGeom>
            <a:noFill/>
            <a:ln w="9525">
              <a:noFill/>
              <a:miter lim="800000"/>
              <a:headEnd/>
              <a:tailEnd/>
            </a:ln>
          </p:spPr>
          <p:txBody>
            <a:bodyPr>
              <a:spAutoFit/>
            </a:bodyPr>
            <a:lstStyle/>
            <a:p>
              <a:r>
                <a:rPr lang="en-US" b="1">
                  <a:solidFill>
                    <a:srgbClr val="FF0000"/>
                  </a:solidFill>
                  <a:latin typeface="Calibri" pitchFamily="34" charset="0"/>
                </a:rPr>
                <a:t>0.5x power</a:t>
              </a:r>
              <a:endParaRPr lang="en-CA" b="1">
                <a:solidFill>
                  <a:srgbClr val="FF0000"/>
                </a:solidFill>
                <a:latin typeface="Calibri" pitchFamily="34"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Why Multicore?</a:t>
            </a:r>
          </a:p>
        </p:txBody>
      </p:sp>
      <p:sp>
        <p:nvSpPr>
          <p:cNvPr id="3" name="Content Placeholder 2"/>
          <p:cNvSpPr>
            <a:spLocks noGrp="1"/>
          </p:cNvSpPr>
          <p:nvPr>
            <p:ph idx="1"/>
          </p:nvPr>
        </p:nvSpPr>
        <p:spPr/>
        <p:txBody>
          <a:bodyPr/>
          <a:lstStyle/>
          <a:p>
            <a:r>
              <a:rPr lang="en-US" smtClean="0"/>
              <a:t>Increasing processor clock speed (GHz) is inefficient</a:t>
            </a:r>
          </a:p>
          <a:p>
            <a:pPr lvl="1"/>
            <a:r>
              <a:rPr lang="en-US" smtClean="0"/>
              <a:t>Increase clock speed by 20%</a:t>
            </a:r>
          </a:p>
          <a:p>
            <a:pPr lvl="1"/>
            <a:r>
              <a:rPr lang="en-US" smtClean="0"/>
              <a:t>Power increases by ≈75%</a:t>
            </a:r>
          </a:p>
          <a:p>
            <a:pPr lvl="1"/>
            <a:r>
              <a:rPr lang="en-US" smtClean="0"/>
              <a:t>How much does performance increase?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Single-core computer</a:t>
            </a:r>
          </a:p>
        </p:txBody>
      </p:sp>
      <p:graphicFrame>
        <p:nvGraphicFramePr>
          <p:cNvPr id="4104" name="Object 8"/>
          <p:cNvGraphicFramePr>
            <a:graphicFrameLocks noChangeAspect="1"/>
          </p:cNvGraphicFramePr>
          <p:nvPr>
            <p:ph idx="1"/>
          </p:nvPr>
        </p:nvGraphicFramePr>
        <p:xfrm>
          <a:off x="762000" y="1447800"/>
          <a:ext cx="7213600" cy="4525963"/>
        </p:xfrm>
        <a:graphic>
          <a:graphicData uri="http://schemas.openxmlformats.org/presentationml/2006/ole">
            <p:oleObj spid="_x0000_s40962" name="Paint Shop Pro Image" r:id="rId4" imgW="9687805" imgH="6078049" progId="">
              <p:embed/>
            </p:oleObj>
          </a:graphicData>
        </a:graphic>
      </p:graphicFrame>
      <p:sp>
        <p:nvSpPr>
          <p:cNvPr id="4106" name="Rectangle 10"/>
          <p:cNvSpPr>
            <a:spLocks noChangeArrowheads="1"/>
          </p:cNvSpPr>
          <p:nvPr/>
        </p:nvSpPr>
        <p:spPr bwMode="auto">
          <a:xfrm>
            <a:off x="1295400" y="1371600"/>
            <a:ext cx="2819400" cy="2362200"/>
          </a:xfrm>
          <a:prstGeom prst="rect">
            <a:avLst/>
          </a:prstGeom>
          <a:noFill/>
          <a:ln w="25400">
            <a:solidFill>
              <a:srgbClr val="FF0000"/>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err="1" smtClean="0"/>
              <a:t>Multicore</a:t>
            </a:r>
            <a:r>
              <a:rPr lang="en-US" dirty="0" smtClean="0"/>
              <a:t> vs. </a:t>
            </a:r>
            <a:r>
              <a:rPr lang="en-US" dirty="0" err="1" smtClean="0"/>
              <a:t>Unicore</a:t>
            </a:r>
            <a:endParaRPr lang="en-CA" dirty="0" smtClean="0"/>
          </a:p>
        </p:txBody>
      </p:sp>
      <p:sp>
        <p:nvSpPr>
          <p:cNvPr id="13315" name="Content Placeholder 2"/>
          <p:cNvSpPr>
            <a:spLocks noGrp="1"/>
          </p:cNvSpPr>
          <p:nvPr>
            <p:ph idx="1"/>
          </p:nvPr>
        </p:nvSpPr>
        <p:spPr/>
        <p:txBody>
          <a:bodyPr/>
          <a:lstStyle/>
          <a:p>
            <a:r>
              <a:rPr lang="en-US" smtClean="0"/>
              <a:t>Multicore:</a:t>
            </a:r>
          </a:p>
          <a:p>
            <a:pPr lvl="1"/>
            <a:r>
              <a:rPr lang="en-US" smtClean="0"/>
              <a:t>1.6x throughput increase</a:t>
            </a:r>
          </a:p>
          <a:p>
            <a:pPr lvl="1"/>
            <a:r>
              <a:rPr lang="en-US" smtClean="0"/>
              <a:t>No power consumption increase</a:t>
            </a:r>
          </a:p>
          <a:p>
            <a:r>
              <a:rPr lang="en-US" smtClean="0"/>
              <a:t>Single-core:</a:t>
            </a:r>
          </a:p>
          <a:p>
            <a:pPr lvl="1"/>
            <a:r>
              <a:rPr lang="en-US" smtClean="0"/>
              <a:t>1.2x throughput increase</a:t>
            </a:r>
          </a:p>
          <a:p>
            <a:pPr lvl="1"/>
            <a:r>
              <a:rPr lang="en-US" smtClean="0"/>
              <a:t>1.75x power increase</a:t>
            </a:r>
            <a:endParaRPr lang="en-CA"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descr="concurrency-ddj"/>
          <p:cNvPicPr>
            <a:picLocks noChangeAspect="1" noChangeArrowheads="1"/>
          </p:cNvPicPr>
          <p:nvPr/>
        </p:nvPicPr>
        <p:blipFill>
          <a:blip r:embed="rId2"/>
          <a:srcRect/>
          <a:stretch>
            <a:fillRect/>
          </a:stretch>
        </p:blipFill>
        <p:spPr bwMode="auto">
          <a:xfrm>
            <a:off x="152400" y="838200"/>
            <a:ext cx="6165850" cy="5251450"/>
          </a:xfrm>
          <a:prstGeom prst="rect">
            <a:avLst/>
          </a:prstGeom>
          <a:noFill/>
          <a:ln w="9525">
            <a:noFill/>
            <a:miter lim="800000"/>
            <a:headEnd/>
            <a:tailEnd/>
          </a:ln>
        </p:spPr>
      </p:pic>
      <p:sp>
        <p:nvSpPr>
          <p:cNvPr id="5" name="Rounded Rectangular Callout 4"/>
          <p:cNvSpPr/>
          <p:nvPr/>
        </p:nvSpPr>
        <p:spPr>
          <a:xfrm>
            <a:off x="6477000" y="990600"/>
            <a:ext cx="1752600" cy="1066800"/>
          </a:xfrm>
          <a:prstGeom prst="wedgeRoundRectCallout">
            <a:avLst>
              <a:gd name="adj1" fmla="val -115454"/>
              <a:gd name="adj2" fmla="val 36350"/>
              <a:gd name="adj3" fmla="val 16667"/>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Transistor density still rising</a:t>
            </a:r>
            <a:endParaRPr lang="en-CA" sz="2000" dirty="0"/>
          </a:p>
        </p:txBody>
      </p:sp>
      <p:sp>
        <p:nvSpPr>
          <p:cNvPr id="6" name="Rounded Rectangular Callout 5"/>
          <p:cNvSpPr/>
          <p:nvPr/>
        </p:nvSpPr>
        <p:spPr>
          <a:xfrm>
            <a:off x="6781800" y="2514600"/>
            <a:ext cx="1752600" cy="1066800"/>
          </a:xfrm>
          <a:prstGeom prst="wedgeRoundRectCallout">
            <a:avLst>
              <a:gd name="adj1" fmla="val -110148"/>
              <a:gd name="adj2" fmla="val -45006"/>
              <a:gd name="adj3" fmla="val 16667"/>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smtClean="0"/>
              <a:t>Clock speed isn’t</a:t>
            </a:r>
            <a:endParaRPr lang="en-CA" sz="2000" dirty="0"/>
          </a:p>
        </p:txBody>
      </p:sp>
      <p:sp>
        <p:nvSpPr>
          <p:cNvPr id="8" name="TextBox 7"/>
          <p:cNvSpPr txBox="1">
            <a:spLocks noChangeArrowheads="1"/>
          </p:cNvSpPr>
          <p:nvPr/>
        </p:nvSpPr>
        <p:spPr bwMode="auto">
          <a:xfrm>
            <a:off x="6400800" y="4191000"/>
            <a:ext cx="2514600" cy="1938338"/>
          </a:xfrm>
          <a:prstGeom prst="rect">
            <a:avLst/>
          </a:prstGeom>
          <a:noFill/>
          <a:ln w="9525">
            <a:noFill/>
            <a:miter lim="800000"/>
            <a:headEnd/>
            <a:tailEnd/>
          </a:ln>
        </p:spPr>
        <p:txBody>
          <a:bodyPr>
            <a:spAutoFit/>
          </a:bodyPr>
          <a:lstStyle/>
          <a:p>
            <a:pPr algn="ctr"/>
            <a:r>
              <a:rPr lang="en-US" sz="2400">
                <a:latin typeface="Calibri" pitchFamily="34" charset="0"/>
              </a:rPr>
              <a:t>Transistors are used for parallelism: </a:t>
            </a:r>
            <a:r>
              <a:rPr lang="en-US" sz="2400">
                <a:solidFill>
                  <a:srgbClr val="C00000"/>
                </a:solidFill>
                <a:latin typeface="Calibri" pitchFamily="34" charset="0"/>
              </a:rPr>
              <a:t>multicore processors</a:t>
            </a:r>
            <a:endParaRPr lang="en-CA" sz="2400">
              <a:solidFill>
                <a:srgbClr val="C00000"/>
              </a:solidFill>
              <a:latin typeface="Calibri" pitchFamily="34" charset="0"/>
            </a:endParaRPr>
          </a:p>
        </p:txBody>
      </p:sp>
      <p:sp>
        <p:nvSpPr>
          <p:cNvPr id="7" name="Title 1"/>
          <p:cNvSpPr txBox="1">
            <a:spLocks/>
          </p:cNvSpPr>
          <p:nvPr/>
        </p:nvSpPr>
        <p:spPr>
          <a:xfrm>
            <a:off x="457200" y="0"/>
            <a:ext cx="8229600" cy="685800"/>
          </a:xfrm>
          <a:prstGeom prst="rect">
            <a:avLst/>
          </a:prstGeom>
        </p:spPr>
        <p:txBody>
          <a:bodyPr/>
          <a:lstStyle/>
          <a:p>
            <a:pPr lvl="0" algn="ctr">
              <a:spcBef>
                <a:spcPct val="0"/>
              </a:spcBef>
            </a:pPr>
            <a:r>
              <a:rPr lang="en-US" sz="2800" dirty="0" smtClean="0"/>
              <a:t>Transistor density </a:t>
            </a:r>
            <a:r>
              <a:rPr lang="en-US" sz="2800" dirty="0" err="1" smtClean="0"/>
              <a:t>vs</a:t>
            </a:r>
            <a:r>
              <a:rPr lang="en-US" sz="2800" dirty="0" smtClean="0"/>
              <a:t> Clock speed </a:t>
            </a:r>
            <a:endParaRPr kumimoji="0" lang="en-CA" sz="28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Multicore Potential</a:t>
            </a:r>
          </a:p>
        </p:txBody>
      </p:sp>
      <p:sp>
        <p:nvSpPr>
          <p:cNvPr id="15363" name="Content Placeholder 2"/>
          <p:cNvSpPr>
            <a:spLocks noGrp="1"/>
          </p:cNvSpPr>
          <p:nvPr>
            <p:ph idx="1"/>
          </p:nvPr>
        </p:nvSpPr>
        <p:spPr/>
        <p:txBody>
          <a:bodyPr/>
          <a:lstStyle/>
          <a:p>
            <a:r>
              <a:rPr lang="en-US" smtClean="0"/>
              <a:t>Multicores offer </a:t>
            </a:r>
            <a:r>
              <a:rPr lang="en-US" i="1" smtClean="0">
                <a:solidFill>
                  <a:srgbClr val="C00000"/>
                </a:solidFill>
              </a:rPr>
              <a:t>potential</a:t>
            </a:r>
            <a:r>
              <a:rPr lang="en-US" i="1" smtClean="0"/>
              <a:t> </a:t>
            </a:r>
            <a:r>
              <a:rPr lang="en-US" smtClean="0"/>
              <a:t>to compute more efficiently</a:t>
            </a:r>
          </a:p>
          <a:p>
            <a:r>
              <a:rPr lang="en-US" smtClean="0"/>
              <a:t>Applications and systems are </a:t>
            </a:r>
            <a:r>
              <a:rPr lang="en-US" i="1" smtClean="0">
                <a:solidFill>
                  <a:srgbClr val="C00000"/>
                </a:solidFill>
              </a:rPr>
              <a:t>not ready </a:t>
            </a:r>
            <a:r>
              <a:rPr lang="en-US" smtClean="0"/>
              <a:t>to realize that potential</a:t>
            </a:r>
          </a:p>
          <a:p>
            <a:r>
              <a:rPr lang="en-US" smtClean="0"/>
              <a:t>What needs to be done? </a:t>
            </a:r>
          </a:p>
          <a:p>
            <a:pPr lvl="1"/>
            <a:r>
              <a:rPr lang="en-US" smtClean="0"/>
              <a:t>A fundamental shift to parallel programming</a:t>
            </a:r>
          </a:p>
          <a:p>
            <a:pPr lvl="1"/>
            <a:r>
              <a:rPr lang="en-US" smtClean="0"/>
              <a:t>New ways to manage resources in the operating system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457200" y="82550"/>
            <a:ext cx="8229600" cy="1528763"/>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Multicore Examples</a:t>
            </a:r>
          </a:p>
        </p:txBody>
      </p:sp>
      <p:sp>
        <p:nvSpPr>
          <p:cNvPr id="25602" name="Rectangle 2"/>
          <p:cNvSpPr>
            <a:spLocks noGrp="1" noChangeArrowheads="1"/>
          </p:cNvSpPr>
          <p:nvPr>
            <p:ph type="body" idx="4294967295"/>
          </p:nvPr>
        </p:nvSpPr>
        <p:spPr>
          <a:xfrm>
            <a:off x="457200" y="1600200"/>
            <a:ext cx="8534400" cy="5195888"/>
          </a:xfrm>
          <a:ln/>
        </p:spPr>
        <p:txBody>
          <a:bodyPr/>
          <a:lstStyle/>
          <a:p>
            <a:pPr marL="681038" indent="-681038">
              <a:buFont typeface="Times New Roman" pitchFamily="16"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dirty="0"/>
              <a:t>IBM Power4</a:t>
            </a:r>
          </a:p>
          <a:p>
            <a:pPr marL="1481138" lvl="1" indent="-566738">
              <a:buFont typeface="Times New Roman" pitchFamily="16"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dirty="0"/>
              <a:t>first dual core; 2001</a:t>
            </a:r>
          </a:p>
          <a:p>
            <a:pPr marL="681038" indent="-681038">
              <a:buFont typeface="Times New Roman" pitchFamily="16"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dirty="0"/>
              <a:t>Intel Celeron Dual Core</a:t>
            </a:r>
          </a:p>
          <a:p>
            <a:pPr marL="1481138" lvl="1" indent="-566738">
              <a:buFont typeface="Times New Roman" pitchFamily="16"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dirty="0"/>
              <a:t>first consumer dual core; 2004</a:t>
            </a:r>
          </a:p>
          <a:p>
            <a:pPr marL="681038" indent="-681038">
              <a:buClrTx/>
              <a:buSzTx/>
              <a:buFontTx/>
              <a:buNone/>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dirty="0"/>
          </a:p>
          <a:p>
            <a:pPr marL="681038" indent="-681038">
              <a:buFont typeface="Times New Roman" pitchFamily="16"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dirty="0"/>
              <a:t>AMD </a:t>
            </a:r>
            <a:r>
              <a:rPr lang="en-US" dirty="0" err="1"/>
              <a:t>Athlon</a:t>
            </a:r>
            <a:r>
              <a:rPr lang="en-US" dirty="0"/>
              <a:t>, IBM Xenon, Intel Xeon</a:t>
            </a:r>
          </a:p>
          <a:p>
            <a:pPr marL="681038" indent="-681038">
              <a:buClrTx/>
              <a:buSzTx/>
              <a:buFontTx/>
              <a:buNone/>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dirty="0"/>
          </a:p>
          <a:p>
            <a:pPr marL="681038" indent="-681038">
              <a:buFont typeface="Times New Roman" pitchFamily="16"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dirty="0"/>
              <a:t>80- and 100-core machines coming soon</a:t>
            </a:r>
          </a:p>
          <a:p>
            <a:pPr marL="681038" indent="-681038">
              <a:buFont typeface="Times New Roman" pitchFamily="16"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dirty="0"/>
              <a:t>1000+ core chips in development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0"/>
            <a:ext cx="8229600" cy="990600"/>
          </a:xfrm>
        </p:spPr>
        <p:txBody>
          <a:bodyPr>
            <a:normAutofit/>
          </a:bodyPr>
          <a:lstStyle/>
          <a:p>
            <a:r>
              <a:rPr lang="en-US" dirty="0" smtClean="0"/>
              <a:t>What’s Important to Remember?</a:t>
            </a:r>
          </a:p>
        </p:txBody>
      </p:sp>
      <p:sp>
        <p:nvSpPr>
          <p:cNvPr id="22" name="TextBox 21"/>
          <p:cNvSpPr txBox="1"/>
          <p:nvPr/>
        </p:nvSpPr>
        <p:spPr>
          <a:xfrm>
            <a:off x="1295400" y="1143000"/>
            <a:ext cx="7010400" cy="1754326"/>
          </a:xfrm>
          <a:prstGeom prst="rect">
            <a:avLst/>
          </a:prstGeom>
          <a:noFill/>
        </p:spPr>
        <p:txBody>
          <a:bodyPr wrap="square">
            <a:spAutoFit/>
          </a:bodyPr>
          <a:lstStyle/>
          <a:p>
            <a:pPr fontAlgn="auto">
              <a:spcBef>
                <a:spcPts val="0"/>
              </a:spcBef>
              <a:spcAft>
                <a:spcPts val="0"/>
              </a:spcAft>
              <a:defRPr/>
            </a:pPr>
            <a:r>
              <a:rPr lang="en-US" b="1" dirty="0">
                <a:solidFill>
                  <a:srgbClr val="C00000"/>
                </a:solidFill>
                <a:latin typeface="+mn-lt"/>
              </a:rPr>
              <a:t>Massive </a:t>
            </a:r>
            <a:r>
              <a:rPr lang="en-US" b="1" dirty="0" smtClean="0">
                <a:solidFill>
                  <a:srgbClr val="C00000"/>
                </a:solidFill>
                <a:latin typeface="+mn-lt"/>
              </a:rPr>
              <a:t>parallelism</a:t>
            </a:r>
          </a:p>
          <a:p>
            <a:pPr fontAlgn="auto">
              <a:spcBef>
                <a:spcPts val="0"/>
              </a:spcBef>
              <a:spcAft>
                <a:spcPts val="0"/>
              </a:spcAft>
              <a:defRPr/>
            </a:pPr>
            <a:endParaRPr lang="en-US" b="1" dirty="0">
              <a:solidFill>
                <a:srgbClr val="C00000"/>
              </a:solidFill>
              <a:latin typeface="+mn-lt"/>
            </a:endParaRPr>
          </a:p>
          <a:p>
            <a:pPr marL="360363" indent="-360363" fontAlgn="auto">
              <a:spcBef>
                <a:spcPts val="0"/>
              </a:spcBef>
              <a:spcAft>
                <a:spcPts val="0"/>
              </a:spcAft>
              <a:defRPr/>
            </a:pPr>
            <a:r>
              <a:rPr lang="en-US" b="1" dirty="0">
                <a:latin typeface="+mn-lt"/>
              </a:rPr>
              <a:t>Good or bad?</a:t>
            </a:r>
          </a:p>
          <a:p>
            <a:pPr marL="360363" indent="-360363" fontAlgn="auto">
              <a:spcBef>
                <a:spcPts val="0"/>
              </a:spcBef>
              <a:spcAft>
                <a:spcPts val="0"/>
              </a:spcAft>
              <a:buFont typeface="Arial" pitchFamily="34" charset="0"/>
              <a:buChar char="•"/>
              <a:defRPr/>
            </a:pPr>
            <a:r>
              <a:rPr lang="en-US" b="1" dirty="0">
                <a:latin typeface="+mn-lt"/>
              </a:rPr>
              <a:t>Good: </a:t>
            </a:r>
            <a:r>
              <a:rPr lang="en-US" dirty="0">
                <a:latin typeface="+mn-lt"/>
              </a:rPr>
              <a:t>We can use processor more efficiently</a:t>
            </a:r>
          </a:p>
          <a:p>
            <a:pPr marL="360363" indent="-360363" fontAlgn="auto">
              <a:spcBef>
                <a:spcPts val="0"/>
              </a:spcBef>
              <a:spcAft>
                <a:spcPts val="0"/>
              </a:spcAft>
              <a:buFont typeface="Arial" pitchFamily="34" charset="0"/>
              <a:buChar char="•"/>
              <a:defRPr/>
            </a:pPr>
            <a:r>
              <a:rPr lang="en-US" b="1" dirty="0">
                <a:latin typeface="+mn-lt"/>
              </a:rPr>
              <a:t>Bad: </a:t>
            </a:r>
            <a:r>
              <a:rPr lang="en-US" dirty="0">
                <a:latin typeface="+mn-lt"/>
              </a:rPr>
              <a:t>We don’t know how to make the most out of it.</a:t>
            </a:r>
          </a:p>
          <a:p>
            <a:pPr fontAlgn="auto">
              <a:spcBef>
                <a:spcPts val="0"/>
              </a:spcBef>
              <a:spcAft>
                <a:spcPts val="0"/>
              </a:spcAft>
              <a:defRPr/>
            </a:pPr>
            <a:endParaRPr lang="en-US" b="1" dirty="0">
              <a:latin typeface="+mn-lt"/>
            </a:endParaRPr>
          </a:p>
        </p:txBody>
      </p:sp>
      <p:sp>
        <p:nvSpPr>
          <p:cNvPr id="36" name="TextBox 35"/>
          <p:cNvSpPr txBox="1"/>
          <p:nvPr/>
        </p:nvSpPr>
        <p:spPr>
          <a:xfrm>
            <a:off x="1447800" y="3810000"/>
            <a:ext cx="6858000" cy="1754326"/>
          </a:xfrm>
          <a:prstGeom prst="rect">
            <a:avLst/>
          </a:prstGeom>
          <a:noFill/>
        </p:spPr>
        <p:txBody>
          <a:bodyPr wrap="square">
            <a:spAutoFit/>
          </a:bodyPr>
          <a:lstStyle/>
          <a:p>
            <a:pPr marL="360363" indent="-360363">
              <a:defRPr/>
            </a:pPr>
            <a:r>
              <a:rPr lang="en-US" b="1" dirty="0" smtClean="0">
                <a:solidFill>
                  <a:srgbClr val="C00000"/>
                </a:solidFill>
              </a:rPr>
              <a:t>Shared resources</a:t>
            </a:r>
          </a:p>
          <a:p>
            <a:pPr marL="360363" indent="-360363" fontAlgn="auto">
              <a:spcBef>
                <a:spcPts val="0"/>
              </a:spcBef>
              <a:spcAft>
                <a:spcPts val="0"/>
              </a:spcAft>
              <a:defRPr/>
            </a:pPr>
            <a:endParaRPr lang="en-US" b="1" dirty="0" smtClean="0">
              <a:latin typeface="+mn-lt"/>
            </a:endParaRPr>
          </a:p>
          <a:p>
            <a:pPr marL="360363" indent="-360363" fontAlgn="auto">
              <a:spcBef>
                <a:spcPts val="0"/>
              </a:spcBef>
              <a:spcAft>
                <a:spcPts val="0"/>
              </a:spcAft>
              <a:defRPr/>
            </a:pPr>
            <a:r>
              <a:rPr lang="en-US" b="1" dirty="0" smtClean="0">
                <a:latin typeface="+mn-lt"/>
              </a:rPr>
              <a:t>Good </a:t>
            </a:r>
            <a:r>
              <a:rPr lang="en-US" b="1" dirty="0">
                <a:latin typeface="+mn-lt"/>
              </a:rPr>
              <a:t>or bad?</a:t>
            </a:r>
          </a:p>
          <a:p>
            <a:pPr marL="360363" indent="-360363" fontAlgn="auto">
              <a:spcBef>
                <a:spcPts val="0"/>
              </a:spcBef>
              <a:spcAft>
                <a:spcPts val="0"/>
              </a:spcAft>
              <a:buFont typeface="Arial" pitchFamily="34" charset="0"/>
              <a:buChar char="•"/>
              <a:defRPr/>
            </a:pPr>
            <a:r>
              <a:rPr lang="en-US" b="1" dirty="0">
                <a:latin typeface="+mn-lt"/>
              </a:rPr>
              <a:t>Good: </a:t>
            </a:r>
            <a:r>
              <a:rPr lang="en-US" dirty="0">
                <a:latin typeface="+mn-lt"/>
              </a:rPr>
              <a:t>More efficient resource utilization (the reason for multicore)</a:t>
            </a:r>
          </a:p>
          <a:p>
            <a:pPr marL="360363" indent="-360363" fontAlgn="auto">
              <a:spcBef>
                <a:spcPts val="0"/>
              </a:spcBef>
              <a:spcAft>
                <a:spcPts val="0"/>
              </a:spcAft>
              <a:buFont typeface="Arial" pitchFamily="34" charset="0"/>
              <a:buChar char="•"/>
              <a:defRPr/>
            </a:pPr>
            <a:r>
              <a:rPr lang="en-US" b="1" dirty="0">
                <a:latin typeface="+mn-lt"/>
              </a:rPr>
              <a:t>Bad: </a:t>
            </a:r>
            <a:r>
              <a:rPr lang="en-US" dirty="0">
                <a:latin typeface="+mn-lt"/>
              </a:rPr>
              <a:t>Contention for resources</a:t>
            </a:r>
          </a:p>
          <a:p>
            <a:pPr fontAlgn="auto">
              <a:spcBef>
                <a:spcPts val="0"/>
              </a:spcBef>
              <a:spcAft>
                <a:spcPts val="0"/>
              </a:spcAft>
              <a:defRPr/>
            </a:pPr>
            <a:endParaRPr lang="en-CA" dirty="0">
              <a:latin typeface="+mn-lt"/>
            </a:endParaRPr>
          </a:p>
        </p:txBody>
      </p:sp>
      <p:cxnSp>
        <p:nvCxnSpPr>
          <p:cNvPr id="42" name="Straight Connector 41"/>
          <p:cNvCxnSpPr/>
          <p:nvPr/>
        </p:nvCxnSpPr>
        <p:spPr>
          <a:xfrm>
            <a:off x="304800" y="3505200"/>
            <a:ext cx="8458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normAutofit/>
          </a:bodyPr>
          <a:lstStyle/>
          <a:p>
            <a:r>
              <a:rPr lang="en-US" sz="4000" dirty="0" smtClean="0"/>
              <a:t>So, what is Parallel Computing ?</a:t>
            </a:r>
            <a:endParaRPr lang="en-US" sz="4000" dirty="0"/>
          </a:p>
        </p:txBody>
      </p:sp>
      <p:sp>
        <p:nvSpPr>
          <p:cNvPr id="3" name="Content Placeholder 2"/>
          <p:cNvSpPr>
            <a:spLocks noGrp="1"/>
          </p:cNvSpPr>
          <p:nvPr>
            <p:ph idx="1"/>
          </p:nvPr>
        </p:nvSpPr>
        <p:spPr>
          <a:xfrm>
            <a:off x="457200" y="1295400"/>
            <a:ext cx="8229600" cy="5105400"/>
          </a:xfrm>
        </p:spPr>
        <p:txBody>
          <a:bodyPr>
            <a:normAutofit fontScale="92500" lnSpcReduction="20000"/>
          </a:bodyPr>
          <a:lstStyle/>
          <a:p>
            <a:pPr algn="just"/>
            <a:r>
              <a:rPr lang="en-US" b="1" i="1" dirty="0" smtClean="0"/>
              <a:t>Parallel  Computing</a:t>
            </a:r>
            <a:r>
              <a:rPr lang="en-US" dirty="0" smtClean="0"/>
              <a:t> is the simultaneous use of multiple compute resources to solve a computational problem: </a:t>
            </a:r>
          </a:p>
          <a:p>
            <a:pPr algn="just">
              <a:buNone/>
            </a:pPr>
            <a:endParaRPr lang="en-US" dirty="0" smtClean="0"/>
          </a:p>
          <a:p>
            <a:pPr lvl="1" algn="just"/>
            <a:r>
              <a:rPr lang="en-US" dirty="0" smtClean="0"/>
              <a:t>To be run using multiple CPUs </a:t>
            </a:r>
          </a:p>
          <a:p>
            <a:pPr lvl="1" algn="just"/>
            <a:r>
              <a:rPr lang="en-US" dirty="0" smtClean="0"/>
              <a:t>A problem is broken into discrete parts that can be solved concurrently </a:t>
            </a:r>
          </a:p>
          <a:p>
            <a:pPr lvl="1" algn="just"/>
            <a:r>
              <a:rPr lang="en-US" dirty="0" smtClean="0"/>
              <a:t>Each part is further broken down to a series of instructions </a:t>
            </a:r>
          </a:p>
          <a:p>
            <a:pPr lvl="1" algn="just"/>
            <a:r>
              <a:rPr lang="en-US" dirty="0" smtClean="0"/>
              <a:t>Instructions from each part execute simultaneously on different CPUs </a:t>
            </a:r>
          </a:p>
          <a:p>
            <a:pPr lvl="1" algn="just"/>
            <a:r>
              <a:rPr lang="en-US" dirty="0" smtClean="0">
                <a:solidFill>
                  <a:srgbClr val="FF0000"/>
                </a:solidFill>
              </a:rPr>
              <a:t>Hence, Multi-Core processing is a type of parallel computing</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Parallel computing"/>
          <p:cNvPicPr>
            <a:picLocks noChangeAspect="1" noChangeArrowheads="1"/>
          </p:cNvPicPr>
          <p:nvPr/>
        </p:nvPicPr>
        <p:blipFill>
          <a:blip r:embed="rId2"/>
          <a:srcRect/>
          <a:stretch>
            <a:fillRect/>
          </a:stretch>
        </p:blipFill>
        <p:spPr bwMode="auto">
          <a:xfrm>
            <a:off x="457200" y="1981200"/>
            <a:ext cx="8184433" cy="4457700"/>
          </a:xfrm>
          <a:prstGeom prst="rect">
            <a:avLst/>
          </a:prstGeom>
          <a:noFill/>
        </p:spPr>
      </p:pic>
      <p:sp>
        <p:nvSpPr>
          <p:cNvPr id="3" name="Title 1"/>
          <p:cNvSpPr>
            <a:spLocks noGrp="1"/>
          </p:cNvSpPr>
          <p:nvPr>
            <p:ph type="title"/>
          </p:nvPr>
        </p:nvSpPr>
        <p:spPr>
          <a:xfrm>
            <a:off x="457200" y="274638"/>
            <a:ext cx="8229600" cy="1143000"/>
          </a:xfrm>
        </p:spPr>
        <p:txBody>
          <a:bodyPr/>
          <a:lstStyle/>
          <a:p>
            <a:r>
              <a:rPr lang="en-US" dirty="0" smtClean="0"/>
              <a:t>Parallel computing</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3048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What are the </a:t>
            </a:r>
            <a:r>
              <a:rPr kumimoji="0" lang="en-US" sz="3600" b="0" i="0" u="none" strike="noStrike" kern="1200" cap="none" spc="0" normalizeH="0" noProof="0" dirty="0" smtClean="0">
                <a:ln>
                  <a:noFill/>
                </a:ln>
                <a:solidFill>
                  <a:schemeClr val="tx1"/>
                </a:solidFill>
                <a:effectLst/>
                <a:uLnTx/>
                <a:uFillTx/>
                <a:latin typeface="+mj-lt"/>
                <a:ea typeface="+mj-ea"/>
                <a:cs typeface="+mj-cs"/>
              </a:rPr>
              <a:t>types of</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Parallel Computing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Content Placeholder 2"/>
          <p:cNvSpPr txBox="1">
            <a:spLocks/>
          </p:cNvSpPr>
          <p:nvPr/>
        </p:nvSpPr>
        <p:spPr>
          <a:xfrm>
            <a:off x="609600" y="2133600"/>
            <a:ext cx="8229600" cy="4525963"/>
          </a:xfrm>
          <a:prstGeom prst="rect">
            <a:avLst/>
          </a:prstGeom>
        </p:spPr>
        <p:txBody>
          <a:bodyPr>
            <a:normAutofit/>
          </a:bodyPr>
          <a:lstStyle/>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Thread-level parallelism (TLP) </a:t>
            </a:r>
          </a:p>
          <a:p>
            <a:pPr marL="285750" indent="-285750">
              <a:spcBef>
                <a:spcPct val="20000"/>
              </a:spcBef>
              <a:buFont typeface="Arial" pitchFamily="34" charset="0"/>
              <a:buChar cha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Process</a:t>
            </a:r>
            <a:r>
              <a:rPr kumimoji="0" lang="en-US" sz="2800" b="0" i="0" u="none" strike="noStrike" kern="1200" cap="none" spc="0" normalizeH="0" noProof="0" dirty="0" smtClean="0">
                <a:ln>
                  <a:noFill/>
                </a:ln>
                <a:solidFill>
                  <a:schemeClr val="tx1"/>
                </a:solidFill>
                <a:effectLst/>
                <a:uLnTx/>
                <a:uFillTx/>
                <a:latin typeface="+mn-lt"/>
                <a:ea typeface="+mn-ea"/>
                <a:cs typeface="+mn-cs"/>
              </a:rPr>
              <a:t> level </a:t>
            </a:r>
            <a:r>
              <a:rPr lang="en-US" sz="2800" dirty="0" smtClean="0"/>
              <a:t>parallelism :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Multiprocessors</a:t>
            </a:r>
          </a:p>
          <a:p>
            <a:pPr marL="285750" indent="-285750">
              <a:spcBef>
                <a:spcPct val="20000"/>
              </a:spcBef>
              <a:buFont typeface="Arial" pitchFamily="34" charset="0"/>
              <a:buChar cha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Instruction-level parallelism :  Pipelining</a:t>
            </a:r>
          </a:p>
          <a:p>
            <a:pPr marL="285750" indent="-285750">
              <a:spcBef>
                <a:spcPct val="20000"/>
              </a:spcBef>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457200" y="82550"/>
            <a:ext cx="8229600" cy="1528763"/>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Process-Level </a:t>
            </a:r>
            <a:r>
              <a:rPr lang="en-US" dirty="0" smtClean="0"/>
              <a:t>Parallelism</a:t>
            </a:r>
            <a:br>
              <a:rPr lang="en-US" dirty="0" smtClean="0"/>
            </a:br>
            <a:r>
              <a:rPr lang="en-US" sz="3200" dirty="0" smtClean="0"/>
              <a:t>(Multitasking)</a:t>
            </a:r>
            <a:endParaRPr lang="en-US" sz="3200" dirty="0"/>
          </a:p>
        </p:txBody>
      </p:sp>
      <p:sp>
        <p:nvSpPr>
          <p:cNvPr id="16386" name="Rectangle 2"/>
          <p:cNvSpPr>
            <a:spLocks noGrp="1" noChangeArrowheads="1"/>
          </p:cNvSpPr>
          <p:nvPr>
            <p:ph type="body" idx="4294967295"/>
          </p:nvPr>
        </p:nvSpPr>
        <p:spPr>
          <a:xfrm>
            <a:off x="457200" y="1738312"/>
            <a:ext cx="8534400" cy="5195888"/>
          </a:xfrm>
          <a:ln/>
        </p:spPr>
        <p:txBody>
          <a:bodyPr>
            <a:normAutofit/>
          </a:bodyPr>
          <a:lstStyle/>
          <a:p>
            <a:pPr marL="681038" indent="-681038">
              <a:buFont typeface="Times New Roman" pitchFamily="16"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dirty="0"/>
              <a:t>Early computers (1950s and 1960s) could only run one program at a </a:t>
            </a:r>
            <a:r>
              <a:rPr lang="en-US" sz="2800" dirty="0" smtClean="0"/>
              <a:t>time</a:t>
            </a:r>
          </a:p>
          <a:p>
            <a:pPr marL="681038" indent="-681038">
              <a:buFont typeface="Times New Roman" pitchFamily="16"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800" dirty="0"/>
          </a:p>
          <a:p>
            <a:pPr marL="681038" indent="-681038">
              <a:buFont typeface="Times New Roman" pitchFamily="16"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dirty="0"/>
              <a:t>When it finished, then it would run the next </a:t>
            </a:r>
            <a:r>
              <a:rPr lang="en-US" sz="2800" dirty="0" smtClean="0"/>
              <a:t>one ( aka single tasking )</a:t>
            </a:r>
            <a:endParaRPr lang="en-US" sz="2800" dirty="0"/>
          </a:p>
          <a:p>
            <a:pPr marL="681038" indent="-681038">
              <a:buClrTx/>
              <a:buSzTx/>
              <a:buFontTx/>
              <a:buNone/>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800" dirty="0"/>
          </a:p>
          <a:p>
            <a:pPr marL="681038" indent="-681038">
              <a:buFont typeface="Times New Roman" pitchFamily="16"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dirty="0"/>
              <a:t>Multi-programming operating systems (1970s) made it </a:t>
            </a:r>
            <a:r>
              <a:rPr lang="en-US" sz="2800" i="1" dirty="0"/>
              <a:t>appear</a:t>
            </a:r>
            <a:r>
              <a:rPr lang="en-US" sz="2800" dirty="0"/>
              <a:t> as if multiple programs were running at the same time by switching between </a:t>
            </a:r>
            <a:r>
              <a:rPr lang="en-US" sz="2800" dirty="0" smtClean="0"/>
              <a:t>them  (aka multitasking)</a:t>
            </a:r>
            <a:endParaRPr lang="en-US" sz="28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idx="4294967295"/>
          </p:nvPr>
        </p:nvSpPr>
        <p:spPr>
          <a:xfrm>
            <a:off x="457200" y="82550"/>
            <a:ext cx="8229600" cy="1528763"/>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Thread-Level Parallelism</a:t>
            </a:r>
          </a:p>
        </p:txBody>
      </p:sp>
      <p:sp>
        <p:nvSpPr>
          <p:cNvPr id="17410" name="Rectangle 2"/>
          <p:cNvSpPr>
            <a:spLocks noGrp="1" noChangeArrowheads="1"/>
          </p:cNvSpPr>
          <p:nvPr>
            <p:ph type="body" idx="4294967295"/>
          </p:nvPr>
        </p:nvSpPr>
        <p:spPr>
          <a:xfrm>
            <a:off x="457200" y="1676400"/>
            <a:ext cx="8534400" cy="5119688"/>
          </a:xfrm>
          <a:ln/>
        </p:spPr>
        <p:txBody>
          <a:bodyPr>
            <a:normAutofit/>
          </a:bodyPr>
          <a:lstStyle/>
          <a:p>
            <a:pPr marL="681038" indent="-681038" algn="just">
              <a:buFont typeface="Times New Roman" pitchFamily="16"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dirty="0"/>
              <a:t>Modern programming languages support “threads”, so that one program can do multiple things</a:t>
            </a:r>
          </a:p>
          <a:p>
            <a:pPr marL="681038" indent="-681038">
              <a:buFont typeface="Times New Roman" pitchFamily="16"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800" dirty="0" smtClean="0"/>
          </a:p>
          <a:p>
            <a:pPr marL="681038" indent="-681038">
              <a:buFont typeface="Times New Roman" pitchFamily="16"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dirty="0" smtClean="0"/>
              <a:t>Example</a:t>
            </a:r>
            <a:r>
              <a:rPr lang="en-US" sz="2800" dirty="0"/>
              <a:t>: handling user input while performing a calculation</a:t>
            </a:r>
          </a:p>
          <a:p>
            <a:pPr marL="681038" indent="-681038">
              <a:buClrTx/>
              <a:buSzTx/>
              <a:buFontTx/>
              <a:buNone/>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800" dirty="0"/>
          </a:p>
          <a:p>
            <a:pPr marL="681038" indent="-681038">
              <a:buFont typeface="Times New Roman" pitchFamily="16"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dirty="0"/>
              <a:t>Do the threads in a multi-threaded program </a:t>
            </a:r>
            <a:r>
              <a:rPr lang="en-US" sz="2800" i="1" dirty="0"/>
              <a:t>really </a:t>
            </a:r>
            <a:r>
              <a:rPr lang="en-US" sz="2800" dirty="0"/>
              <a:t>run simultaneously?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Single-core CPU chip</a:t>
            </a:r>
          </a:p>
        </p:txBody>
      </p:sp>
      <p:graphicFrame>
        <p:nvGraphicFramePr>
          <p:cNvPr id="25607" name="Object 7"/>
          <p:cNvGraphicFramePr>
            <a:graphicFrameLocks noChangeAspect="1"/>
          </p:cNvGraphicFramePr>
          <p:nvPr>
            <p:ph idx="1"/>
          </p:nvPr>
        </p:nvGraphicFramePr>
        <p:xfrm>
          <a:off x="1447800" y="1600200"/>
          <a:ext cx="6394450" cy="4144963"/>
        </p:xfrm>
        <a:graphic>
          <a:graphicData uri="http://schemas.openxmlformats.org/presentationml/2006/ole">
            <p:oleObj spid="_x0000_s41986" name="Paint Shop Pro Image" r:id="rId4" imgW="4712195" imgH="3053659" progId="">
              <p:embed/>
            </p:oleObj>
          </a:graphicData>
        </a:graphic>
      </p:graphicFrame>
      <p:sp>
        <p:nvSpPr>
          <p:cNvPr id="25609" name="Rectangle 9"/>
          <p:cNvSpPr>
            <a:spLocks noChangeArrowheads="1"/>
          </p:cNvSpPr>
          <p:nvPr/>
        </p:nvSpPr>
        <p:spPr bwMode="auto">
          <a:xfrm>
            <a:off x="2895600" y="2057400"/>
            <a:ext cx="2998788" cy="1852613"/>
          </a:xfrm>
          <a:prstGeom prst="rect">
            <a:avLst/>
          </a:prstGeom>
          <a:noFill/>
          <a:ln w="25400">
            <a:solidFill>
              <a:srgbClr val="FF0000"/>
            </a:solidFill>
            <a:miter lim="800000"/>
            <a:headEnd/>
            <a:tailEnd/>
          </a:ln>
          <a:effectLst/>
        </p:spPr>
        <p:txBody>
          <a:bodyPr wrap="none" anchor="ctr"/>
          <a:lstStyle/>
          <a:p>
            <a:endParaRPr lang="en-US"/>
          </a:p>
        </p:txBody>
      </p:sp>
      <p:sp>
        <p:nvSpPr>
          <p:cNvPr id="25610" name="Line 10"/>
          <p:cNvSpPr>
            <a:spLocks noChangeShapeType="1"/>
          </p:cNvSpPr>
          <p:nvPr/>
        </p:nvSpPr>
        <p:spPr bwMode="auto">
          <a:xfrm flipH="1">
            <a:off x="5867400" y="2057400"/>
            <a:ext cx="1295400" cy="685800"/>
          </a:xfrm>
          <a:prstGeom prst="line">
            <a:avLst/>
          </a:prstGeom>
          <a:noFill/>
          <a:ln w="25400">
            <a:solidFill>
              <a:srgbClr val="FF0000"/>
            </a:solidFill>
            <a:round/>
            <a:headEnd/>
            <a:tailEnd type="triangle" w="lg" len="lg"/>
          </a:ln>
          <a:effectLst/>
        </p:spPr>
        <p:txBody>
          <a:bodyPr/>
          <a:lstStyle/>
          <a:p>
            <a:endParaRPr lang="en-US"/>
          </a:p>
        </p:txBody>
      </p:sp>
      <p:sp>
        <p:nvSpPr>
          <p:cNvPr id="25611" name="Text Box 11"/>
          <p:cNvSpPr txBox="1">
            <a:spLocks noChangeArrowheads="1"/>
          </p:cNvSpPr>
          <p:nvPr/>
        </p:nvSpPr>
        <p:spPr bwMode="auto">
          <a:xfrm>
            <a:off x="6705600" y="1524000"/>
            <a:ext cx="1671638" cy="366713"/>
          </a:xfrm>
          <a:prstGeom prst="rect">
            <a:avLst/>
          </a:prstGeom>
          <a:noFill/>
          <a:ln w="9525">
            <a:noFill/>
            <a:miter lim="800000"/>
            <a:headEnd/>
            <a:tailEnd/>
          </a:ln>
          <a:effectLst/>
        </p:spPr>
        <p:txBody>
          <a:bodyPr wrap="none">
            <a:spAutoFit/>
          </a:bodyPr>
          <a:lstStyle/>
          <a:p>
            <a:r>
              <a:rPr lang="en-US">
                <a:solidFill>
                  <a:srgbClr val="FF3300"/>
                </a:solidFill>
              </a:rPr>
              <a:t>the single core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7"/>
          <p:cNvSpPr>
            <a:spLocks noGrp="1" noChangeArrowheads="1"/>
          </p:cNvSpPr>
          <p:nvPr>
            <p:ph type="title"/>
          </p:nvPr>
        </p:nvSpPr>
        <p:spPr>
          <a:xfrm>
            <a:off x="457200" y="-152400"/>
            <a:ext cx="8229600" cy="1143000"/>
          </a:xfrm>
        </p:spPr>
        <p:txBody>
          <a:bodyPr/>
          <a:lstStyle/>
          <a:p>
            <a:r>
              <a:rPr lang="en-US"/>
              <a:t>Thread Level Parallelism</a:t>
            </a:r>
          </a:p>
        </p:txBody>
      </p:sp>
      <p:sp>
        <p:nvSpPr>
          <p:cNvPr id="2056" name="Rectangle 8"/>
          <p:cNvSpPr>
            <a:spLocks noGrp="1" noChangeArrowheads="1"/>
          </p:cNvSpPr>
          <p:nvPr>
            <p:ph type="body" idx="1"/>
          </p:nvPr>
        </p:nvSpPr>
        <p:spPr>
          <a:xfrm>
            <a:off x="152400" y="990600"/>
            <a:ext cx="8763000" cy="5791200"/>
          </a:xfrm>
        </p:spPr>
        <p:txBody>
          <a:bodyPr>
            <a:normAutofit fontScale="92500" lnSpcReduction="20000"/>
          </a:bodyPr>
          <a:lstStyle/>
          <a:p>
            <a:pPr>
              <a:lnSpc>
                <a:spcPct val="90000"/>
              </a:lnSpc>
            </a:pPr>
            <a:r>
              <a:rPr lang="en-US" sz="2800" dirty="0" smtClean="0"/>
              <a:t>A </a:t>
            </a:r>
            <a:r>
              <a:rPr lang="en-US" sz="2800" dirty="0"/>
              <a:t>thread is defined as a separate process with its own instructions and </a:t>
            </a:r>
            <a:r>
              <a:rPr lang="en-US" sz="2800" dirty="0" smtClean="0"/>
              <a:t>data – </a:t>
            </a:r>
            <a:r>
              <a:rPr lang="en-US" sz="2800" dirty="0" err="1" smtClean="0"/>
              <a:t>ie</a:t>
            </a:r>
            <a:r>
              <a:rPr lang="en-US" sz="2800" dirty="0" smtClean="0"/>
              <a:t> an independent </a:t>
            </a:r>
            <a:r>
              <a:rPr lang="en-US" sz="2800" dirty="0" err="1" smtClean="0"/>
              <a:t>pgm</a:t>
            </a:r>
            <a:r>
              <a:rPr lang="en-US" sz="2800" dirty="0" smtClean="0"/>
              <a:t>.</a:t>
            </a:r>
            <a:endParaRPr lang="en-US" sz="2800" dirty="0"/>
          </a:p>
          <a:p>
            <a:pPr lvl="2">
              <a:lnSpc>
                <a:spcPct val="90000"/>
              </a:lnSpc>
            </a:pPr>
            <a:r>
              <a:rPr lang="en-US" sz="2000" dirty="0" smtClean="0"/>
              <a:t>This is the </a:t>
            </a:r>
            <a:r>
              <a:rPr lang="en-US" sz="2000" dirty="0"/>
              <a:t>traditional (OS) </a:t>
            </a:r>
            <a:r>
              <a:rPr lang="en-US" sz="2000" dirty="0" smtClean="0"/>
              <a:t>definition </a:t>
            </a:r>
          </a:p>
          <a:p>
            <a:pPr lvl="2">
              <a:lnSpc>
                <a:spcPct val="90000"/>
              </a:lnSpc>
            </a:pPr>
            <a:r>
              <a:rPr lang="en-US" sz="2000" dirty="0" smtClean="0"/>
              <a:t>shares </a:t>
            </a:r>
            <a:r>
              <a:rPr lang="en-US" sz="2000" dirty="0"/>
              <a:t>instructions with other threads but they each have their own stack and </a:t>
            </a:r>
            <a:r>
              <a:rPr lang="en-US" sz="2000" dirty="0" smtClean="0"/>
              <a:t>data</a:t>
            </a:r>
          </a:p>
          <a:p>
            <a:pPr lvl="2">
              <a:lnSpc>
                <a:spcPct val="90000"/>
              </a:lnSpc>
            </a:pPr>
            <a:r>
              <a:rPr lang="en-US" sz="2000" dirty="0" smtClean="0"/>
              <a:t>a </a:t>
            </a:r>
            <a:r>
              <a:rPr lang="en-US" sz="2000" dirty="0"/>
              <a:t>thread in this case is multiple versions of the same </a:t>
            </a:r>
            <a:r>
              <a:rPr lang="en-US" sz="2000" dirty="0" smtClean="0"/>
              <a:t>process</a:t>
            </a:r>
          </a:p>
          <a:p>
            <a:pPr lvl="2">
              <a:lnSpc>
                <a:spcPct val="90000"/>
              </a:lnSpc>
              <a:buNone/>
            </a:pPr>
            <a:endParaRPr lang="en-US" sz="2000" dirty="0"/>
          </a:p>
          <a:p>
            <a:pPr>
              <a:lnSpc>
                <a:spcPct val="90000"/>
              </a:lnSpc>
            </a:pPr>
            <a:r>
              <a:rPr lang="en-US" sz="2800" dirty="0" smtClean="0"/>
              <a:t>Or a thread </a:t>
            </a:r>
            <a:r>
              <a:rPr lang="en-US" sz="2800" dirty="0"/>
              <a:t>may </a:t>
            </a:r>
            <a:r>
              <a:rPr lang="en-US" sz="2800" dirty="0" smtClean="0"/>
              <a:t>be single </a:t>
            </a:r>
            <a:r>
              <a:rPr lang="en-US" sz="2800" dirty="0"/>
              <a:t>program executing in </a:t>
            </a:r>
            <a:r>
              <a:rPr lang="en-US" sz="2800" dirty="0" smtClean="0"/>
              <a:t>parallel – </a:t>
            </a:r>
            <a:r>
              <a:rPr lang="en-US" sz="2800" dirty="0" err="1" smtClean="0"/>
              <a:t>ie</a:t>
            </a:r>
            <a:r>
              <a:rPr lang="en-US" sz="2800" dirty="0" smtClean="0"/>
              <a:t>, a </a:t>
            </a:r>
            <a:r>
              <a:rPr lang="en-US" sz="2800" dirty="0" err="1" smtClean="0"/>
              <a:t>pgm</a:t>
            </a:r>
            <a:r>
              <a:rPr lang="en-US" sz="2800" dirty="0" smtClean="0"/>
              <a:t> with multiple processes</a:t>
            </a:r>
            <a:endParaRPr lang="en-US" sz="2800" dirty="0"/>
          </a:p>
          <a:p>
            <a:pPr lvl="2">
              <a:lnSpc>
                <a:spcPct val="90000"/>
              </a:lnSpc>
            </a:pPr>
            <a:r>
              <a:rPr lang="en-US" sz="2000" dirty="0" smtClean="0"/>
              <a:t>Here, the each </a:t>
            </a:r>
            <a:r>
              <a:rPr lang="en-US" sz="2000" dirty="0"/>
              <a:t>thread offers different instructions and </a:t>
            </a:r>
            <a:r>
              <a:rPr lang="en-US" sz="2000" dirty="0" smtClean="0"/>
              <a:t>data</a:t>
            </a:r>
          </a:p>
          <a:p>
            <a:pPr lvl="2">
              <a:lnSpc>
                <a:spcPct val="90000"/>
              </a:lnSpc>
            </a:pPr>
            <a:r>
              <a:rPr lang="en-US" sz="2000" dirty="0" smtClean="0"/>
              <a:t>the </a:t>
            </a:r>
            <a:r>
              <a:rPr lang="en-US" sz="2000" dirty="0"/>
              <a:t>processor, when it has to stall, can switch to another thread and continue </a:t>
            </a:r>
            <a:r>
              <a:rPr lang="en-US" sz="2000" dirty="0" smtClean="0"/>
              <a:t>execution</a:t>
            </a:r>
          </a:p>
          <a:p>
            <a:pPr lvl="2">
              <a:lnSpc>
                <a:spcPct val="90000"/>
              </a:lnSpc>
            </a:pPr>
            <a:r>
              <a:rPr lang="en-US" sz="2000" dirty="0" smtClean="0"/>
              <a:t>does </a:t>
            </a:r>
            <a:r>
              <a:rPr lang="en-US" sz="2000" dirty="0"/>
              <a:t>not cause time consuming </a:t>
            </a:r>
            <a:r>
              <a:rPr lang="en-US" sz="2000" dirty="0" smtClean="0"/>
              <a:t>stalls</a:t>
            </a:r>
          </a:p>
          <a:p>
            <a:pPr lvl="2">
              <a:lnSpc>
                <a:spcPct val="90000"/>
              </a:lnSpc>
            </a:pPr>
            <a:endParaRPr lang="en-US" sz="2000" dirty="0" smtClean="0"/>
          </a:p>
          <a:p>
            <a:pPr lvl="2">
              <a:lnSpc>
                <a:spcPct val="90000"/>
              </a:lnSpc>
            </a:pPr>
            <a:endParaRPr lang="en-US" sz="1100" dirty="0" smtClean="0"/>
          </a:p>
          <a:p>
            <a:pPr marL="342900" lvl="1" indent="-342900" algn="just">
              <a:lnSpc>
                <a:spcPct val="90000"/>
              </a:lnSpc>
              <a:buFont typeface="Arial" pitchFamily="34" charset="0"/>
              <a:buChar char="•"/>
            </a:pPr>
            <a:r>
              <a:rPr lang="en-US" altLang="en-US" sz="2400" dirty="0" smtClean="0"/>
              <a:t>Each thread has all the state (instructions, data, PC, register state, and so on) necessary to allow it to execute</a:t>
            </a:r>
          </a:p>
          <a:p>
            <a:pPr marL="342900" lvl="1" indent="-342900" algn="just">
              <a:lnSpc>
                <a:spcPct val="90000"/>
              </a:lnSpc>
              <a:buFont typeface="Arial" pitchFamily="34" charset="0"/>
              <a:buChar char="•"/>
            </a:pPr>
            <a:endParaRPr lang="en-US" altLang="en-US" sz="2400" dirty="0" smtClean="0"/>
          </a:p>
          <a:p>
            <a:pPr>
              <a:lnSpc>
                <a:spcPct val="90000"/>
              </a:lnSpc>
            </a:pPr>
            <a:r>
              <a:rPr lang="en-US" altLang="en-US" sz="2600" dirty="0" smtClean="0"/>
              <a:t>Data Level Parallelism: Perform identical operations on data, and lots of data</a:t>
            </a:r>
          </a:p>
          <a:p>
            <a:pPr>
              <a:lnSpc>
                <a:spcPct val="90000"/>
              </a:lnSpc>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170" name="Rectangle 2"/>
          <p:cNvSpPr>
            <a:spLocks noGrp="1" noChangeArrowheads="1"/>
          </p:cNvSpPr>
          <p:nvPr>
            <p:ph type="title"/>
          </p:nvPr>
        </p:nvSpPr>
        <p:spPr/>
        <p:txBody>
          <a:bodyPr/>
          <a:lstStyle/>
          <a:p>
            <a:r>
              <a:rPr lang="en-US"/>
              <a:t>Thread Level Parallelism (TLP)</a:t>
            </a:r>
          </a:p>
        </p:txBody>
      </p:sp>
      <p:sp>
        <p:nvSpPr>
          <p:cNvPr id="3079171" name="Rectangle 3"/>
          <p:cNvSpPr>
            <a:spLocks noGrp="1" noChangeArrowheads="1"/>
          </p:cNvSpPr>
          <p:nvPr>
            <p:ph type="body" idx="1"/>
          </p:nvPr>
        </p:nvSpPr>
        <p:spPr>
          <a:xfrm>
            <a:off x="698500" y="1524000"/>
            <a:ext cx="7683500" cy="4591050"/>
          </a:xfrm>
        </p:spPr>
        <p:txBody>
          <a:bodyPr>
            <a:normAutofit fontScale="92500"/>
          </a:bodyPr>
          <a:lstStyle/>
          <a:p>
            <a:pPr marL="457200" indent="-457200" algn="just">
              <a:lnSpc>
                <a:spcPct val="80000"/>
              </a:lnSpc>
            </a:pPr>
            <a:r>
              <a:rPr lang="en-US" sz="2800" dirty="0"/>
              <a:t>ILP exploits implicit parallel operations within a loop or straight-line code </a:t>
            </a:r>
            <a:r>
              <a:rPr lang="en-US" sz="2800" dirty="0" smtClean="0"/>
              <a:t>segment</a:t>
            </a:r>
          </a:p>
          <a:p>
            <a:pPr marL="457200" indent="-457200" algn="just">
              <a:lnSpc>
                <a:spcPct val="80000"/>
              </a:lnSpc>
            </a:pPr>
            <a:endParaRPr lang="en-US" sz="2800" dirty="0"/>
          </a:p>
          <a:p>
            <a:pPr marL="457200" indent="-457200">
              <a:lnSpc>
                <a:spcPct val="80000"/>
              </a:lnSpc>
            </a:pPr>
            <a:r>
              <a:rPr lang="en-US" sz="2800" dirty="0"/>
              <a:t>TLP explicitly represented by the use of multiple threads of execution that are inherently </a:t>
            </a:r>
            <a:r>
              <a:rPr lang="en-US" sz="2800" dirty="0" smtClean="0"/>
              <a:t>parallel</a:t>
            </a:r>
          </a:p>
          <a:p>
            <a:pPr marL="457200" indent="-457200">
              <a:lnSpc>
                <a:spcPct val="80000"/>
              </a:lnSpc>
            </a:pPr>
            <a:endParaRPr lang="en-US" sz="2800" dirty="0"/>
          </a:p>
          <a:p>
            <a:pPr marL="457200" indent="-457200">
              <a:lnSpc>
                <a:spcPct val="80000"/>
              </a:lnSpc>
            </a:pPr>
            <a:r>
              <a:rPr lang="en-US" sz="2800" dirty="0"/>
              <a:t>Goal: Use multiple instruction streams to improve </a:t>
            </a:r>
          </a:p>
          <a:p>
            <a:pPr marL="800100" lvl="1" indent="-342900">
              <a:lnSpc>
                <a:spcPct val="80000"/>
              </a:lnSpc>
              <a:buFontTx/>
              <a:buAutoNum type="arabicPeriod"/>
            </a:pPr>
            <a:r>
              <a:rPr lang="en-US" sz="2800" dirty="0"/>
              <a:t>Throughput of computers that run many programs </a:t>
            </a:r>
          </a:p>
          <a:p>
            <a:pPr marL="800100" lvl="1" indent="-342900">
              <a:lnSpc>
                <a:spcPct val="80000"/>
              </a:lnSpc>
              <a:buFontTx/>
              <a:buAutoNum type="arabicPeriod"/>
            </a:pPr>
            <a:r>
              <a:rPr lang="en-US" sz="2800" dirty="0"/>
              <a:t>Execution time of multi-threaded </a:t>
            </a:r>
            <a:r>
              <a:rPr lang="en-US" sz="2800" dirty="0" smtClean="0"/>
              <a:t>programs</a:t>
            </a:r>
          </a:p>
          <a:p>
            <a:pPr marL="800100" lvl="1" indent="-342900">
              <a:lnSpc>
                <a:spcPct val="80000"/>
              </a:lnSpc>
              <a:buNone/>
            </a:pPr>
            <a:endParaRPr lang="en-US" sz="2800" dirty="0"/>
          </a:p>
          <a:p>
            <a:pPr marL="457200" indent="-457200">
              <a:lnSpc>
                <a:spcPct val="80000"/>
              </a:lnSpc>
            </a:pPr>
            <a:r>
              <a:rPr lang="en-US" sz="2800" dirty="0"/>
              <a:t>TLP could be more cost-effective to exploit than ILP</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0194" name="Rectangle 2"/>
          <p:cNvSpPr>
            <a:spLocks noGrp="1" noChangeArrowheads="1"/>
          </p:cNvSpPr>
          <p:nvPr>
            <p:ph type="title"/>
          </p:nvPr>
        </p:nvSpPr>
        <p:spPr>
          <a:xfrm>
            <a:off x="533400" y="457200"/>
            <a:ext cx="8077200" cy="357188"/>
          </a:xfrm>
        </p:spPr>
        <p:txBody>
          <a:bodyPr>
            <a:normAutofit fontScale="90000"/>
          </a:bodyPr>
          <a:lstStyle/>
          <a:p>
            <a:r>
              <a:rPr lang="en-US" altLang="en-US" dirty="0" err="1" smtClean="0"/>
              <a:t>Mulithreaded</a:t>
            </a:r>
            <a:r>
              <a:rPr lang="en-US" altLang="en-US" dirty="0" smtClean="0"/>
              <a:t> </a:t>
            </a:r>
            <a:r>
              <a:rPr lang="en-US" altLang="en-US" dirty="0"/>
              <a:t>Execution</a:t>
            </a:r>
          </a:p>
        </p:txBody>
      </p:sp>
      <p:sp>
        <p:nvSpPr>
          <p:cNvPr id="3080195" name="Rectangle 3"/>
          <p:cNvSpPr>
            <a:spLocks noGrp="1" noChangeArrowheads="1"/>
          </p:cNvSpPr>
          <p:nvPr>
            <p:ph type="body" idx="1"/>
          </p:nvPr>
        </p:nvSpPr>
        <p:spPr>
          <a:xfrm>
            <a:off x="457200" y="1473200"/>
            <a:ext cx="8305800" cy="5108575"/>
          </a:xfrm>
        </p:spPr>
        <p:txBody>
          <a:bodyPr>
            <a:normAutofit/>
          </a:bodyPr>
          <a:lstStyle/>
          <a:p>
            <a:r>
              <a:rPr lang="en-US" altLang="en-US" sz="2800" dirty="0"/>
              <a:t>Multithreading: multiple threads to share the functional units of 1 processor via overlapping</a:t>
            </a:r>
          </a:p>
          <a:p>
            <a:pPr lvl="1"/>
            <a:r>
              <a:rPr lang="en-US" altLang="en-US" sz="2400" dirty="0"/>
              <a:t>processor must duplicate independent state of each thread e.g., a separate copy of register file, a separate PC, and for running independent programs, a separate page table</a:t>
            </a:r>
          </a:p>
          <a:p>
            <a:pPr lvl="1"/>
            <a:r>
              <a:rPr lang="en-US" altLang="en-US" sz="2400" dirty="0"/>
              <a:t>memory shared through the virtual memory mechanisms, which already support multiple processes</a:t>
            </a:r>
          </a:p>
          <a:p>
            <a:r>
              <a:rPr lang="en-US" altLang="en-US" sz="2800" dirty="0" smtClean="0"/>
              <a:t>Thread switching</a:t>
            </a:r>
            <a:endParaRPr lang="en-US" altLang="en-US" sz="2800" dirty="0"/>
          </a:p>
          <a:p>
            <a:pPr lvl="1"/>
            <a:r>
              <a:rPr lang="en-US" altLang="en-US" sz="2400" dirty="0"/>
              <a:t>Alternate instruction per thread (</a:t>
            </a:r>
            <a:r>
              <a:rPr lang="en-US" altLang="en-US" sz="2400" dirty="0">
                <a:solidFill>
                  <a:srgbClr val="FF0000"/>
                </a:solidFill>
              </a:rPr>
              <a:t>fine grain</a:t>
            </a:r>
            <a:r>
              <a:rPr lang="en-US" altLang="en-US" sz="2400" dirty="0"/>
              <a:t>)</a:t>
            </a:r>
          </a:p>
          <a:p>
            <a:pPr lvl="1"/>
            <a:r>
              <a:rPr lang="en-US" altLang="en-US" sz="2400" dirty="0"/>
              <a:t>When a thread is </a:t>
            </a:r>
            <a:r>
              <a:rPr lang="en-US" altLang="en-US" sz="2400" dirty="0" smtClean="0"/>
              <a:t>stalled, </a:t>
            </a:r>
            <a:r>
              <a:rPr lang="en-US" altLang="en-US" sz="2400" dirty="0"/>
              <a:t>perhaps for a cache miss, another thread can be executed (</a:t>
            </a:r>
            <a:r>
              <a:rPr lang="en-US" altLang="en-US" sz="2400" dirty="0">
                <a:solidFill>
                  <a:srgbClr val="FF0000"/>
                </a:solidFill>
              </a:rPr>
              <a:t>coarse grain</a:t>
            </a:r>
            <a:r>
              <a:rPr lang="en-US" altLang="en-US" sz="240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80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80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80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0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0801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080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019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080EB36-FD9E-4B70-A38A-CDC867E62992}" type="slidenum">
              <a:rPr lang="en-US"/>
              <a:pPr/>
              <a:t>33</a:t>
            </a:fld>
            <a:endParaRPr lang="en-US"/>
          </a:p>
        </p:txBody>
      </p:sp>
      <p:sp>
        <p:nvSpPr>
          <p:cNvPr id="136194" name="Rectangle 2"/>
          <p:cNvSpPr>
            <a:spLocks noGrp="1" noChangeArrowheads="1"/>
          </p:cNvSpPr>
          <p:nvPr>
            <p:ph type="title"/>
          </p:nvPr>
        </p:nvSpPr>
        <p:spPr/>
        <p:txBody>
          <a:bodyPr/>
          <a:lstStyle/>
          <a:p>
            <a:r>
              <a:rPr lang="en-US"/>
              <a:t>Instruction-level parallelism</a:t>
            </a:r>
          </a:p>
        </p:txBody>
      </p:sp>
      <p:sp>
        <p:nvSpPr>
          <p:cNvPr id="136195" name="Rectangle 3"/>
          <p:cNvSpPr>
            <a:spLocks noGrp="1" noChangeArrowheads="1"/>
          </p:cNvSpPr>
          <p:nvPr>
            <p:ph type="body" idx="1"/>
          </p:nvPr>
        </p:nvSpPr>
        <p:spPr/>
        <p:txBody>
          <a:bodyPr>
            <a:normAutofit fontScale="77500" lnSpcReduction="20000"/>
          </a:bodyPr>
          <a:lstStyle/>
          <a:p>
            <a:r>
              <a:rPr lang="en-US" dirty="0"/>
              <a:t>Parallelism at the machine-instruction </a:t>
            </a:r>
            <a:r>
              <a:rPr lang="en-US" dirty="0" smtClean="0"/>
              <a:t>level</a:t>
            </a:r>
          </a:p>
          <a:p>
            <a:endParaRPr lang="en-US" dirty="0"/>
          </a:p>
          <a:p>
            <a:pPr marL="341313" indent="-341313">
              <a:buFont typeface="Times New Roman" pitchFamily="16" charset="0"/>
              <a:buChar char="•"/>
            </a:pPr>
            <a:r>
              <a:rPr lang="en-US" dirty="0" smtClean="0"/>
              <a:t>Rather than wait for an instruction to finish, start the next one as soon as possible</a:t>
            </a:r>
          </a:p>
          <a:p>
            <a:pPr marL="681038" indent="-681038">
              <a:buClrTx/>
              <a:buSzTx/>
              <a:buFontTx/>
              <a:buNone/>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dirty="0" smtClean="0"/>
          </a:p>
          <a:p>
            <a:pPr marL="341313" indent="-341313">
              <a:buFont typeface="Times New Roman" pitchFamily="16" charset="0"/>
              <a:buChar char="•"/>
            </a:pPr>
            <a:r>
              <a:rPr lang="en-US" dirty="0" smtClean="0"/>
              <a:t>Very common in RISC architectures</a:t>
            </a:r>
          </a:p>
          <a:p>
            <a:pPr algn="just"/>
            <a:endParaRPr lang="en-US" dirty="0" smtClean="0"/>
          </a:p>
          <a:p>
            <a:pPr algn="just"/>
            <a:r>
              <a:rPr lang="en-US" dirty="0" smtClean="0"/>
              <a:t>The </a:t>
            </a:r>
            <a:r>
              <a:rPr lang="en-US" dirty="0"/>
              <a:t>processor can re-order, pipeline </a:t>
            </a:r>
            <a:r>
              <a:rPr lang="en-US" dirty="0" smtClean="0"/>
              <a:t>instructions, </a:t>
            </a:r>
            <a:r>
              <a:rPr lang="en-US" dirty="0"/>
              <a:t>do aggressive branch prediction, etc</a:t>
            </a:r>
            <a:r>
              <a:rPr lang="en-US" dirty="0" smtClean="0"/>
              <a:t>.</a:t>
            </a:r>
          </a:p>
          <a:p>
            <a:pPr algn="just"/>
            <a:endParaRPr lang="en-US" dirty="0"/>
          </a:p>
          <a:p>
            <a:pPr algn="just"/>
            <a:r>
              <a:rPr lang="en-US" dirty="0"/>
              <a:t>Instruction-level parallelism enabled rapid increases in processor speeds over the last 15 years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23888" y="211138"/>
            <a:ext cx="7758112" cy="550862"/>
          </a:xfrm>
        </p:spPr>
        <p:txBody>
          <a:bodyPr>
            <a:normAutofit fontScale="90000"/>
          </a:bodyPr>
          <a:lstStyle/>
          <a:p>
            <a:r>
              <a:rPr lang="en-US"/>
              <a:t>Steps in Executing Instructions</a:t>
            </a:r>
          </a:p>
        </p:txBody>
      </p:sp>
      <p:sp>
        <p:nvSpPr>
          <p:cNvPr id="31747" name="Rectangle 3"/>
          <p:cNvSpPr>
            <a:spLocks noGrp="1" noChangeArrowheads="1"/>
          </p:cNvSpPr>
          <p:nvPr>
            <p:ph type="body" idx="1"/>
          </p:nvPr>
        </p:nvSpPr>
        <p:spPr>
          <a:xfrm>
            <a:off x="533400" y="1108075"/>
            <a:ext cx="8458200" cy="5292725"/>
          </a:xfrm>
        </p:spPr>
        <p:txBody>
          <a:bodyPr>
            <a:normAutofit fontScale="92500" lnSpcReduction="20000"/>
          </a:bodyPr>
          <a:lstStyle/>
          <a:p>
            <a:pPr marL="514350" indent="-514350">
              <a:lnSpc>
                <a:spcPct val="90000"/>
              </a:lnSpc>
              <a:buFontTx/>
              <a:buAutoNum type="arabicParenR"/>
              <a:tabLst>
                <a:tab pos="2349500" algn="l"/>
              </a:tabLst>
            </a:pPr>
            <a:r>
              <a:rPr lang="en-US" dirty="0" err="1" smtClean="0">
                <a:solidFill>
                  <a:schemeClr val="accent1"/>
                </a:solidFill>
              </a:rPr>
              <a:t>IFetch</a:t>
            </a:r>
            <a:r>
              <a:rPr lang="en-US" dirty="0"/>
              <a:t>: Fetch Instruction, Increment </a:t>
            </a:r>
            <a:r>
              <a:rPr lang="en-US" dirty="0" smtClean="0"/>
              <a:t>PC</a:t>
            </a:r>
          </a:p>
          <a:p>
            <a:pPr marL="514350" indent="-514350">
              <a:lnSpc>
                <a:spcPct val="90000"/>
              </a:lnSpc>
              <a:buFontTx/>
              <a:buAutoNum type="arabicParenR"/>
              <a:tabLst>
                <a:tab pos="2349500" algn="l"/>
              </a:tabLst>
            </a:pPr>
            <a:endParaRPr lang="en-US" dirty="0"/>
          </a:p>
          <a:p>
            <a:pPr marL="203200" indent="-203200">
              <a:lnSpc>
                <a:spcPct val="90000"/>
              </a:lnSpc>
              <a:buFontTx/>
              <a:buNone/>
              <a:tabLst>
                <a:tab pos="2349500" algn="l"/>
              </a:tabLst>
            </a:pPr>
            <a:r>
              <a:rPr lang="en-US" dirty="0"/>
              <a:t>2) </a:t>
            </a:r>
            <a:r>
              <a:rPr lang="en-US" dirty="0">
                <a:solidFill>
                  <a:schemeClr val="accent1"/>
                </a:solidFill>
              </a:rPr>
              <a:t>Decode</a:t>
            </a:r>
            <a:r>
              <a:rPr lang="en-US" dirty="0"/>
              <a:t> Instruction, Read </a:t>
            </a:r>
            <a:r>
              <a:rPr lang="en-US" dirty="0" smtClean="0"/>
              <a:t>Registers</a:t>
            </a:r>
          </a:p>
          <a:p>
            <a:pPr marL="203200" indent="-203200">
              <a:lnSpc>
                <a:spcPct val="90000"/>
              </a:lnSpc>
              <a:buFontTx/>
              <a:buNone/>
              <a:tabLst>
                <a:tab pos="2349500" algn="l"/>
              </a:tabLst>
            </a:pPr>
            <a:endParaRPr lang="en-US" dirty="0"/>
          </a:p>
          <a:p>
            <a:pPr marL="627063" indent="-627063">
              <a:lnSpc>
                <a:spcPct val="90000"/>
              </a:lnSpc>
              <a:buFontTx/>
              <a:buNone/>
              <a:tabLst>
                <a:tab pos="2349500" algn="l"/>
              </a:tabLst>
            </a:pPr>
            <a:r>
              <a:rPr lang="en-US" dirty="0"/>
              <a:t>3) </a:t>
            </a:r>
            <a:r>
              <a:rPr lang="en-US" dirty="0">
                <a:solidFill>
                  <a:schemeClr val="accent1"/>
                </a:solidFill>
              </a:rPr>
              <a:t>Execute</a:t>
            </a:r>
            <a:r>
              <a:rPr lang="en-US" dirty="0"/>
              <a:t>:</a:t>
            </a:r>
            <a:br>
              <a:rPr lang="en-US" dirty="0"/>
            </a:br>
            <a:r>
              <a:rPr lang="en-US" sz="2600" dirty="0"/>
              <a:t>  </a:t>
            </a:r>
            <a:r>
              <a:rPr lang="en-US" sz="2600" dirty="0" err="1" smtClean="0"/>
              <a:t>Mem</a:t>
            </a:r>
            <a:r>
              <a:rPr lang="en-US" sz="2600" dirty="0" smtClean="0"/>
              <a:t>-ref  :</a:t>
            </a:r>
            <a:r>
              <a:rPr lang="en-US" sz="2600" dirty="0"/>
              <a:t> </a:t>
            </a:r>
            <a:r>
              <a:rPr lang="en-US" sz="2600" dirty="0" smtClean="0"/>
              <a:t>  Calculate </a:t>
            </a:r>
            <a:r>
              <a:rPr lang="en-US" sz="2600" dirty="0"/>
              <a:t>Address</a:t>
            </a:r>
            <a:br>
              <a:rPr lang="en-US" sz="2600" dirty="0"/>
            </a:br>
            <a:r>
              <a:rPr lang="en-US" sz="2600" dirty="0"/>
              <a:t>  </a:t>
            </a:r>
            <a:r>
              <a:rPr lang="en-US" sz="2600" dirty="0" err="1" smtClean="0"/>
              <a:t>Arith</a:t>
            </a:r>
            <a:r>
              <a:rPr lang="en-US" sz="2600" dirty="0" smtClean="0"/>
              <a:t>-log  :   Perform Operation</a:t>
            </a:r>
          </a:p>
          <a:p>
            <a:pPr marL="203200" indent="-203200">
              <a:lnSpc>
                <a:spcPct val="90000"/>
              </a:lnSpc>
              <a:buFontTx/>
              <a:buNone/>
              <a:tabLst>
                <a:tab pos="2349500" algn="l"/>
              </a:tabLst>
            </a:pPr>
            <a:endParaRPr lang="en-US" dirty="0"/>
          </a:p>
          <a:p>
            <a:pPr marL="804863" indent="-804863">
              <a:lnSpc>
                <a:spcPct val="90000"/>
              </a:lnSpc>
              <a:buFontTx/>
              <a:buNone/>
              <a:tabLst>
                <a:tab pos="2349500" algn="l"/>
              </a:tabLst>
            </a:pPr>
            <a:r>
              <a:rPr lang="en-US" dirty="0"/>
              <a:t>4) </a:t>
            </a:r>
            <a:r>
              <a:rPr lang="en-US" dirty="0" smtClean="0">
                <a:solidFill>
                  <a:schemeClr val="accent1"/>
                </a:solidFill>
              </a:rPr>
              <a:t>Memory access</a:t>
            </a:r>
            <a:r>
              <a:rPr lang="en-US" dirty="0" smtClean="0"/>
              <a:t>: </a:t>
            </a:r>
            <a:r>
              <a:rPr lang="en-US" dirty="0"/>
              <a:t/>
            </a:r>
            <a:br>
              <a:rPr lang="en-US" dirty="0"/>
            </a:br>
            <a:r>
              <a:rPr lang="en-US" dirty="0"/>
              <a:t>  </a:t>
            </a:r>
            <a:r>
              <a:rPr lang="en-US" sz="2600" dirty="0" smtClean="0"/>
              <a:t>Load  :</a:t>
            </a:r>
            <a:r>
              <a:rPr lang="en-US" sz="2600" dirty="0"/>
              <a:t> </a:t>
            </a:r>
            <a:r>
              <a:rPr lang="en-US" sz="2600" dirty="0" smtClean="0"/>
              <a:t>    Read </a:t>
            </a:r>
            <a:r>
              <a:rPr lang="en-US" sz="2600" dirty="0"/>
              <a:t>Data from Memory</a:t>
            </a:r>
            <a:br>
              <a:rPr lang="en-US" sz="2600" dirty="0"/>
            </a:br>
            <a:r>
              <a:rPr lang="en-US" sz="2600" dirty="0"/>
              <a:t>  </a:t>
            </a:r>
            <a:r>
              <a:rPr lang="en-US" sz="2600" dirty="0" smtClean="0"/>
              <a:t>Store  :</a:t>
            </a:r>
            <a:r>
              <a:rPr lang="en-US" sz="2600" dirty="0"/>
              <a:t> </a:t>
            </a:r>
            <a:r>
              <a:rPr lang="en-US" sz="2600" dirty="0" smtClean="0"/>
              <a:t>    Write </a:t>
            </a:r>
            <a:r>
              <a:rPr lang="en-US" sz="2600" dirty="0"/>
              <a:t>Data to </a:t>
            </a:r>
            <a:r>
              <a:rPr lang="en-US" sz="2600" dirty="0" smtClean="0"/>
              <a:t>Memory</a:t>
            </a:r>
          </a:p>
          <a:p>
            <a:pPr marL="203200" indent="-203200">
              <a:lnSpc>
                <a:spcPct val="90000"/>
              </a:lnSpc>
              <a:buFontTx/>
              <a:buNone/>
              <a:tabLst>
                <a:tab pos="2349500" algn="l"/>
              </a:tabLst>
            </a:pPr>
            <a:endParaRPr lang="en-US" dirty="0"/>
          </a:p>
          <a:p>
            <a:pPr marL="203200" indent="-203200">
              <a:lnSpc>
                <a:spcPct val="90000"/>
              </a:lnSpc>
              <a:buFontTx/>
              <a:buNone/>
              <a:tabLst>
                <a:tab pos="2349500" algn="l"/>
              </a:tabLst>
            </a:pPr>
            <a:r>
              <a:rPr lang="en-US" dirty="0"/>
              <a:t>5) </a:t>
            </a:r>
            <a:r>
              <a:rPr lang="en-US" dirty="0">
                <a:solidFill>
                  <a:schemeClr val="accent1"/>
                </a:solidFill>
              </a:rPr>
              <a:t>Write Back</a:t>
            </a:r>
            <a:r>
              <a:rPr lang="en-US" dirty="0"/>
              <a:t>: Write Data to Register</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33400" y="0"/>
            <a:ext cx="7848600" cy="474662"/>
          </a:xfrm>
        </p:spPr>
        <p:txBody>
          <a:bodyPr>
            <a:noAutofit/>
          </a:bodyPr>
          <a:lstStyle/>
          <a:p>
            <a:r>
              <a:rPr lang="en-US" sz="3200" dirty="0" smtClean="0"/>
              <a:t>A simple </a:t>
            </a:r>
            <a:r>
              <a:rPr lang="en-US" sz="3200" dirty="0" err="1"/>
              <a:t>Datapath</a:t>
            </a:r>
            <a:r>
              <a:rPr lang="en-US" sz="3200" dirty="0"/>
              <a:t> for MIPS</a:t>
            </a:r>
          </a:p>
        </p:txBody>
      </p:sp>
      <p:sp>
        <p:nvSpPr>
          <p:cNvPr id="35843" name="Rectangle 3"/>
          <p:cNvSpPr>
            <a:spLocks noGrp="1" noChangeArrowheads="1"/>
          </p:cNvSpPr>
          <p:nvPr>
            <p:ph type="body" idx="1"/>
          </p:nvPr>
        </p:nvSpPr>
        <p:spPr>
          <a:xfrm>
            <a:off x="381000" y="4384675"/>
            <a:ext cx="8475663" cy="415925"/>
          </a:xfrm>
          <a:noFill/>
          <a:ln/>
        </p:spPr>
        <p:txBody>
          <a:bodyPr lIns="63500" tIns="25400" rIns="63500" bIns="25400">
            <a:spAutoFit/>
          </a:bodyPr>
          <a:lstStyle/>
          <a:p>
            <a:r>
              <a:rPr lang="en-US" dirty="0"/>
              <a:t>Use </a:t>
            </a:r>
            <a:r>
              <a:rPr lang="en-US" dirty="0" err="1"/>
              <a:t>datapath</a:t>
            </a:r>
            <a:r>
              <a:rPr lang="en-US" dirty="0"/>
              <a:t> figure to represent pipeline</a:t>
            </a:r>
          </a:p>
        </p:txBody>
      </p:sp>
      <p:grpSp>
        <p:nvGrpSpPr>
          <p:cNvPr id="2" name="Group 4"/>
          <p:cNvGrpSpPr>
            <a:grpSpLocks/>
          </p:cNvGrpSpPr>
          <p:nvPr/>
        </p:nvGrpSpPr>
        <p:grpSpPr bwMode="auto">
          <a:xfrm>
            <a:off x="2971800" y="4724400"/>
            <a:ext cx="3962400" cy="1930400"/>
            <a:chOff x="1357" y="2640"/>
            <a:chExt cx="2628" cy="1408"/>
          </a:xfrm>
        </p:grpSpPr>
        <p:sp>
          <p:nvSpPr>
            <p:cNvPr id="35845" name="Freeform 5"/>
            <p:cNvSpPr>
              <a:spLocks/>
            </p:cNvSpPr>
            <p:nvPr/>
          </p:nvSpPr>
          <p:spPr bwMode="auto">
            <a:xfrm>
              <a:off x="2986" y="3520"/>
              <a:ext cx="209"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accent1"/>
              </a:solidFill>
              <a:prstDash val="solid"/>
              <a:round/>
              <a:headEnd type="none" w="med" len="med"/>
              <a:tailEnd type="none" w="med" len="med"/>
            </a:ln>
            <a:effectLst/>
          </p:spPr>
          <p:txBody>
            <a:bodyPr/>
            <a:lstStyle/>
            <a:p>
              <a:endParaRPr lang="en-US"/>
            </a:p>
          </p:txBody>
        </p:sp>
        <p:sp>
          <p:nvSpPr>
            <p:cNvPr id="35846" name="Freeform 6"/>
            <p:cNvSpPr>
              <a:spLocks/>
            </p:cNvSpPr>
            <p:nvPr/>
          </p:nvSpPr>
          <p:spPr bwMode="auto">
            <a:xfrm>
              <a:off x="3193" y="3520"/>
              <a:ext cx="210"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accent1"/>
              </a:solidFill>
              <a:prstDash val="solid"/>
              <a:round/>
              <a:headEnd type="none" w="med" len="med"/>
              <a:tailEnd type="none" w="med" len="med"/>
            </a:ln>
            <a:effectLst/>
          </p:spPr>
          <p:txBody>
            <a:bodyPr/>
            <a:lstStyle/>
            <a:p>
              <a:endParaRPr lang="en-US"/>
            </a:p>
          </p:txBody>
        </p:sp>
        <p:grpSp>
          <p:nvGrpSpPr>
            <p:cNvPr id="3" name="Group 7"/>
            <p:cNvGrpSpPr>
              <a:grpSpLocks/>
            </p:cNvGrpSpPr>
            <p:nvPr/>
          </p:nvGrpSpPr>
          <p:grpSpPr bwMode="auto">
            <a:xfrm>
              <a:off x="1357" y="2946"/>
              <a:ext cx="2628" cy="286"/>
              <a:chOff x="1396" y="1662"/>
              <a:chExt cx="2628" cy="286"/>
            </a:xfrm>
          </p:grpSpPr>
          <p:sp>
            <p:nvSpPr>
              <p:cNvPr id="35848" name="Rectangle 8"/>
              <p:cNvSpPr>
                <a:spLocks noChangeArrowheads="1"/>
              </p:cNvSpPr>
              <p:nvPr/>
            </p:nvSpPr>
            <p:spPr bwMode="auto">
              <a:xfrm>
                <a:off x="1400" y="1688"/>
                <a:ext cx="512" cy="224"/>
              </a:xfrm>
              <a:prstGeom prst="rect">
                <a:avLst/>
              </a:prstGeom>
              <a:noFill/>
              <a:ln w="25400">
                <a:solidFill>
                  <a:schemeClr val="tx1"/>
                </a:solidFill>
                <a:miter lim="800000"/>
                <a:headEnd/>
                <a:tailEnd/>
              </a:ln>
              <a:effectLst/>
            </p:spPr>
            <p:txBody>
              <a:bodyPr wrap="none" anchor="ctr"/>
              <a:lstStyle/>
              <a:p>
                <a:endParaRPr lang="en-US"/>
              </a:p>
            </p:txBody>
          </p:sp>
          <p:sp>
            <p:nvSpPr>
              <p:cNvPr id="35849" name="Rectangle 9"/>
              <p:cNvSpPr>
                <a:spLocks noChangeArrowheads="1"/>
              </p:cNvSpPr>
              <p:nvPr/>
            </p:nvSpPr>
            <p:spPr bwMode="auto">
              <a:xfrm>
                <a:off x="1396" y="1662"/>
                <a:ext cx="573" cy="286"/>
              </a:xfrm>
              <a:prstGeom prst="rect">
                <a:avLst/>
              </a:prstGeom>
              <a:noFill/>
              <a:ln w="12700">
                <a:noFill/>
                <a:miter lim="800000"/>
                <a:headEnd/>
                <a:tailEnd/>
              </a:ln>
              <a:effectLst/>
            </p:spPr>
            <p:txBody>
              <a:bodyPr wrap="none" lIns="90487" tIns="44450" rIns="90487" bIns="44450">
                <a:spAutoFit/>
              </a:bodyPr>
              <a:lstStyle/>
              <a:p>
                <a:pPr eaLnBrk="0" hangingPunct="0"/>
                <a:r>
                  <a:rPr lang="en-US" b="1">
                    <a:solidFill>
                      <a:schemeClr val="accent2"/>
                    </a:solidFill>
                    <a:latin typeface="Helvetica" pitchFamily="34" charset="0"/>
                  </a:rPr>
                  <a:t>IFtch</a:t>
                </a:r>
              </a:p>
            </p:txBody>
          </p:sp>
          <p:sp>
            <p:nvSpPr>
              <p:cNvPr id="35850" name="Rectangle 10"/>
              <p:cNvSpPr>
                <a:spLocks noChangeArrowheads="1"/>
              </p:cNvSpPr>
              <p:nvPr/>
            </p:nvSpPr>
            <p:spPr bwMode="auto">
              <a:xfrm>
                <a:off x="1928" y="1688"/>
                <a:ext cx="512" cy="224"/>
              </a:xfrm>
              <a:prstGeom prst="rect">
                <a:avLst/>
              </a:prstGeom>
              <a:noFill/>
              <a:ln w="25400">
                <a:solidFill>
                  <a:schemeClr val="tx1"/>
                </a:solidFill>
                <a:miter lim="800000"/>
                <a:headEnd/>
                <a:tailEnd/>
              </a:ln>
              <a:effectLst/>
            </p:spPr>
            <p:txBody>
              <a:bodyPr wrap="none" anchor="ctr"/>
              <a:lstStyle/>
              <a:p>
                <a:endParaRPr lang="en-US"/>
              </a:p>
            </p:txBody>
          </p:sp>
          <p:sp>
            <p:nvSpPr>
              <p:cNvPr id="35851" name="Rectangle 11"/>
              <p:cNvSpPr>
                <a:spLocks noChangeArrowheads="1"/>
              </p:cNvSpPr>
              <p:nvPr/>
            </p:nvSpPr>
            <p:spPr bwMode="auto">
              <a:xfrm>
                <a:off x="2456" y="1688"/>
                <a:ext cx="512" cy="224"/>
              </a:xfrm>
              <a:prstGeom prst="rect">
                <a:avLst/>
              </a:prstGeom>
              <a:noFill/>
              <a:ln w="25400">
                <a:solidFill>
                  <a:schemeClr val="tx1"/>
                </a:solidFill>
                <a:miter lim="800000"/>
                <a:headEnd/>
                <a:tailEnd/>
              </a:ln>
              <a:effectLst/>
            </p:spPr>
            <p:txBody>
              <a:bodyPr wrap="none" anchor="ctr"/>
              <a:lstStyle/>
              <a:p>
                <a:endParaRPr lang="en-US"/>
              </a:p>
            </p:txBody>
          </p:sp>
          <p:sp>
            <p:nvSpPr>
              <p:cNvPr id="35852" name="Rectangle 12"/>
              <p:cNvSpPr>
                <a:spLocks noChangeArrowheads="1"/>
              </p:cNvSpPr>
              <p:nvPr/>
            </p:nvSpPr>
            <p:spPr bwMode="auto">
              <a:xfrm>
                <a:off x="2984" y="1688"/>
                <a:ext cx="512" cy="224"/>
              </a:xfrm>
              <a:prstGeom prst="rect">
                <a:avLst/>
              </a:prstGeom>
              <a:noFill/>
              <a:ln w="25400">
                <a:solidFill>
                  <a:schemeClr val="tx1"/>
                </a:solidFill>
                <a:miter lim="800000"/>
                <a:headEnd/>
                <a:tailEnd/>
              </a:ln>
              <a:effectLst/>
            </p:spPr>
            <p:txBody>
              <a:bodyPr wrap="none" anchor="ctr"/>
              <a:lstStyle/>
              <a:p>
                <a:endParaRPr lang="en-US"/>
              </a:p>
            </p:txBody>
          </p:sp>
          <p:sp>
            <p:nvSpPr>
              <p:cNvPr id="35853" name="Rectangle 13"/>
              <p:cNvSpPr>
                <a:spLocks noChangeArrowheads="1"/>
              </p:cNvSpPr>
              <p:nvPr/>
            </p:nvSpPr>
            <p:spPr bwMode="auto">
              <a:xfrm>
                <a:off x="3512" y="1688"/>
                <a:ext cx="512" cy="224"/>
              </a:xfrm>
              <a:prstGeom prst="rect">
                <a:avLst/>
              </a:prstGeom>
              <a:noFill/>
              <a:ln w="25400">
                <a:solidFill>
                  <a:schemeClr val="tx1"/>
                </a:solidFill>
                <a:miter lim="800000"/>
                <a:headEnd/>
                <a:tailEnd/>
              </a:ln>
              <a:effectLst/>
            </p:spPr>
            <p:txBody>
              <a:bodyPr wrap="none" anchor="ctr"/>
              <a:lstStyle/>
              <a:p>
                <a:endParaRPr lang="en-US"/>
              </a:p>
            </p:txBody>
          </p:sp>
          <p:sp>
            <p:nvSpPr>
              <p:cNvPr id="35854" name="Rectangle 14"/>
              <p:cNvSpPr>
                <a:spLocks noChangeArrowheads="1"/>
              </p:cNvSpPr>
              <p:nvPr/>
            </p:nvSpPr>
            <p:spPr bwMode="auto">
              <a:xfrm>
                <a:off x="1907" y="1662"/>
                <a:ext cx="477" cy="286"/>
              </a:xfrm>
              <a:prstGeom prst="rect">
                <a:avLst/>
              </a:prstGeom>
              <a:noFill/>
              <a:ln w="12700">
                <a:noFill/>
                <a:miter lim="800000"/>
                <a:headEnd/>
                <a:tailEnd/>
              </a:ln>
              <a:effectLst/>
            </p:spPr>
            <p:txBody>
              <a:bodyPr wrap="none" lIns="90487" tIns="44450" rIns="90487" bIns="44450">
                <a:spAutoFit/>
              </a:bodyPr>
              <a:lstStyle/>
              <a:p>
                <a:pPr eaLnBrk="0" hangingPunct="0"/>
                <a:r>
                  <a:rPr lang="en-US" b="1">
                    <a:solidFill>
                      <a:schemeClr val="accent2"/>
                    </a:solidFill>
                    <a:latin typeface="Helvetica" pitchFamily="34" charset="0"/>
                  </a:rPr>
                  <a:t>Dcd</a:t>
                </a:r>
              </a:p>
            </p:txBody>
          </p:sp>
          <p:sp>
            <p:nvSpPr>
              <p:cNvPr id="35855" name="Rectangle 15"/>
              <p:cNvSpPr>
                <a:spLocks noChangeArrowheads="1"/>
              </p:cNvSpPr>
              <p:nvPr/>
            </p:nvSpPr>
            <p:spPr bwMode="auto">
              <a:xfrm>
                <a:off x="2435" y="1662"/>
                <a:ext cx="562" cy="286"/>
              </a:xfrm>
              <a:prstGeom prst="rect">
                <a:avLst/>
              </a:prstGeom>
              <a:noFill/>
              <a:ln w="12700">
                <a:noFill/>
                <a:miter lim="800000"/>
                <a:headEnd/>
                <a:tailEnd/>
              </a:ln>
              <a:effectLst/>
            </p:spPr>
            <p:txBody>
              <a:bodyPr wrap="none" lIns="90487" tIns="44450" rIns="90487" bIns="44450">
                <a:spAutoFit/>
              </a:bodyPr>
              <a:lstStyle/>
              <a:p>
                <a:pPr eaLnBrk="0" hangingPunct="0"/>
                <a:r>
                  <a:rPr lang="en-US" b="1">
                    <a:solidFill>
                      <a:schemeClr val="accent2"/>
                    </a:solidFill>
                    <a:latin typeface="Helvetica" pitchFamily="34" charset="0"/>
                  </a:rPr>
                  <a:t>Exec</a:t>
                </a:r>
              </a:p>
            </p:txBody>
          </p:sp>
          <p:sp>
            <p:nvSpPr>
              <p:cNvPr id="35856" name="Rectangle 16"/>
              <p:cNvSpPr>
                <a:spLocks noChangeArrowheads="1"/>
              </p:cNvSpPr>
              <p:nvPr/>
            </p:nvSpPr>
            <p:spPr bwMode="auto">
              <a:xfrm>
                <a:off x="2963" y="1662"/>
                <a:ext cx="551" cy="286"/>
              </a:xfrm>
              <a:prstGeom prst="rect">
                <a:avLst/>
              </a:prstGeom>
              <a:noFill/>
              <a:ln w="12700">
                <a:noFill/>
                <a:miter lim="800000"/>
                <a:headEnd/>
                <a:tailEnd/>
              </a:ln>
              <a:effectLst/>
            </p:spPr>
            <p:txBody>
              <a:bodyPr wrap="none" lIns="90487" tIns="44450" rIns="90487" bIns="44450">
                <a:spAutoFit/>
              </a:bodyPr>
              <a:lstStyle/>
              <a:p>
                <a:pPr eaLnBrk="0" hangingPunct="0"/>
                <a:r>
                  <a:rPr lang="en-US" b="1">
                    <a:solidFill>
                      <a:schemeClr val="accent2"/>
                    </a:solidFill>
                    <a:latin typeface="Helvetica" pitchFamily="34" charset="0"/>
                  </a:rPr>
                  <a:t>Mem</a:t>
                </a:r>
              </a:p>
            </p:txBody>
          </p:sp>
          <p:sp>
            <p:nvSpPr>
              <p:cNvPr id="35857" name="Rectangle 17"/>
              <p:cNvSpPr>
                <a:spLocks noChangeArrowheads="1"/>
              </p:cNvSpPr>
              <p:nvPr/>
            </p:nvSpPr>
            <p:spPr bwMode="auto">
              <a:xfrm>
                <a:off x="3539" y="1662"/>
                <a:ext cx="434" cy="286"/>
              </a:xfrm>
              <a:prstGeom prst="rect">
                <a:avLst/>
              </a:prstGeom>
              <a:noFill/>
              <a:ln w="12700">
                <a:noFill/>
                <a:miter lim="800000"/>
                <a:headEnd/>
                <a:tailEnd/>
              </a:ln>
              <a:effectLst/>
            </p:spPr>
            <p:txBody>
              <a:bodyPr wrap="none" lIns="90487" tIns="44450" rIns="90487" bIns="44450">
                <a:spAutoFit/>
              </a:bodyPr>
              <a:lstStyle/>
              <a:p>
                <a:pPr eaLnBrk="0" hangingPunct="0"/>
                <a:r>
                  <a:rPr lang="en-US" b="1">
                    <a:solidFill>
                      <a:schemeClr val="accent2"/>
                    </a:solidFill>
                    <a:latin typeface="Helvetica" pitchFamily="34" charset="0"/>
                  </a:rPr>
                  <a:t>WB</a:t>
                </a:r>
              </a:p>
            </p:txBody>
          </p:sp>
        </p:grpSp>
        <p:sp>
          <p:nvSpPr>
            <p:cNvPr id="35858" name="Freeform 18"/>
            <p:cNvSpPr>
              <a:spLocks/>
            </p:cNvSpPr>
            <p:nvPr/>
          </p:nvSpPr>
          <p:spPr bwMode="auto">
            <a:xfrm>
              <a:off x="2551" y="3472"/>
              <a:ext cx="261"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accent1"/>
              </a:solidFill>
              <a:prstDash val="solid"/>
              <a:round/>
              <a:headEnd type="none" w="med" len="med"/>
              <a:tailEnd type="none" w="med" len="med"/>
            </a:ln>
            <a:effectLst/>
          </p:spPr>
          <p:txBody>
            <a:bodyPr/>
            <a:lstStyle/>
            <a:p>
              <a:endParaRPr lang="en-US"/>
            </a:p>
          </p:txBody>
        </p:sp>
        <p:sp>
          <p:nvSpPr>
            <p:cNvPr id="35859" name="Rectangle 19"/>
            <p:cNvSpPr>
              <a:spLocks noChangeArrowheads="1"/>
            </p:cNvSpPr>
            <p:nvPr/>
          </p:nvSpPr>
          <p:spPr bwMode="auto">
            <a:xfrm rot="5400000">
              <a:off x="2491" y="3593"/>
              <a:ext cx="384"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a:solidFill>
                    <a:schemeClr val="accent1"/>
                  </a:solidFill>
                  <a:latin typeface="Times" pitchFamily="-9" charset="0"/>
                </a:rPr>
                <a:t>ALU</a:t>
              </a:r>
              <a:endParaRPr lang="en-US" sz="1600" b="1">
                <a:latin typeface="Times" pitchFamily="-9" charset="0"/>
              </a:endParaRPr>
            </a:p>
          </p:txBody>
        </p:sp>
        <p:sp>
          <p:nvSpPr>
            <p:cNvPr id="35860" name="Rectangle 20"/>
            <p:cNvSpPr>
              <a:spLocks noChangeArrowheads="1"/>
            </p:cNvSpPr>
            <p:nvPr/>
          </p:nvSpPr>
          <p:spPr bwMode="auto">
            <a:xfrm>
              <a:off x="1392" y="3570"/>
              <a:ext cx="292"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a:latin typeface="Times" pitchFamily="-9" charset="0"/>
                </a:rPr>
                <a:t>  I$</a:t>
              </a:r>
            </a:p>
          </p:txBody>
        </p:sp>
        <p:grpSp>
          <p:nvGrpSpPr>
            <p:cNvPr id="4" name="Group 21"/>
            <p:cNvGrpSpPr>
              <a:grpSpLocks/>
            </p:cNvGrpSpPr>
            <p:nvPr/>
          </p:nvGrpSpPr>
          <p:grpSpPr bwMode="auto">
            <a:xfrm>
              <a:off x="1415" y="3568"/>
              <a:ext cx="417" cy="289"/>
              <a:chOff x="1343" y="1248"/>
              <a:chExt cx="340" cy="289"/>
            </a:xfrm>
          </p:grpSpPr>
          <p:sp>
            <p:nvSpPr>
              <p:cNvPr id="35862" name="Freeform 22"/>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accent1"/>
                </a:solidFill>
                <a:prstDash val="solid"/>
                <a:round/>
                <a:headEnd type="none" w="med" len="med"/>
                <a:tailEnd type="none" w="med" len="med"/>
              </a:ln>
              <a:effectLst/>
            </p:spPr>
            <p:txBody>
              <a:bodyPr/>
              <a:lstStyle/>
              <a:p>
                <a:endParaRPr lang="en-US"/>
              </a:p>
            </p:txBody>
          </p:sp>
          <p:sp>
            <p:nvSpPr>
              <p:cNvPr id="35863" name="Freeform 23"/>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accent1"/>
                </a:solidFill>
                <a:prstDash val="solid"/>
                <a:round/>
                <a:headEnd type="none" w="med" len="med"/>
                <a:tailEnd type="none" w="med" len="med"/>
              </a:ln>
              <a:effectLst/>
            </p:spPr>
            <p:txBody>
              <a:bodyPr/>
              <a:lstStyle/>
              <a:p>
                <a:endParaRPr lang="en-US"/>
              </a:p>
            </p:txBody>
          </p:sp>
        </p:grpSp>
        <p:sp>
          <p:nvSpPr>
            <p:cNvPr id="35864" name="Rectangle 24"/>
            <p:cNvSpPr>
              <a:spLocks noChangeArrowheads="1"/>
            </p:cNvSpPr>
            <p:nvPr/>
          </p:nvSpPr>
          <p:spPr bwMode="auto">
            <a:xfrm>
              <a:off x="1956" y="3575"/>
              <a:ext cx="327"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a:latin typeface="Times" pitchFamily="-9" charset="0"/>
                </a:rPr>
                <a:t>Reg</a:t>
              </a:r>
            </a:p>
          </p:txBody>
        </p:sp>
        <p:sp>
          <p:nvSpPr>
            <p:cNvPr id="35865" name="Freeform 25"/>
            <p:cNvSpPr>
              <a:spLocks/>
            </p:cNvSpPr>
            <p:nvPr/>
          </p:nvSpPr>
          <p:spPr bwMode="auto">
            <a:xfrm>
              <a:off x="1979" y="3568"/>
              <a:ext cx="183"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accent1"/>
              </a:solidFill>
              <a:prstDash val="solid"/>
              <a:round/>
              <a:headEnd type="none" w="med" len="med"/>
              <a:tailEnd type="none" w="med" len="med"/>
            </a:ln>
            <a:effectLst/>
          </p:spPr>
          <p:txBody>
            <a:bodyPr/>
            <a:lstStyle/>
            <a:p>
              <a:endParaRPr lang="en-US"/>
            </a:p>
          </p:txBody>
        </p:sp>
        <p:sp>
          <p:nvSpPr>
            <p:cNvPr id="35866" name="Freeform 26"/>
            <p:cNvSpPr>
              <a:spLocks/>
            </p:cNvSpPr>
            <p:nvPr/>
          </p:nvSpPr>
          <p:spPr bwMode="auto">
            <a:xfrm>
              <a:off x="2161" y="3568"/>
              <a:ext cx="181"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accent1"/>
              </a:solidFill>
              <a:prstDash val="solid"/>
              <a:round/>
              <a:headEnd type="none" w="med" len="med"/>
              <a:tailEnd type="none" w="med" len="med"/>
            </a:ln>
            <a:effectLst/>
          </p:spPr>
          <p:txBody>
            <a:bodyPr/>
            <a:lstStyle/>
            <a:p>
              <a:endParaRPr lang="en-US"/>
            </a:p>
          </p:txBody>
        </p:sp>
        <p:sp>
          <p:nvSpPr>
            <p:cNvPr id="35867" name="Line 27"/>
            <p:cNvSpPr>
              <a:spLocks noChangeShapeType="1"/>
            </p:cNvSpPr>
            <p:nvPr/>
          </p:nvSpPr>
          <p:spPr bwMode="auto">
            <a:xfrm>
              <a:off x="1838" y="3712"/>
              <a:ext cx="118" cy="0"/>
            </a:xfrm>
            <a:prstGeom prst="line">
              <a:avLst/>
            </a:prstGeom>
            <a:noFill/>
            <a:ln w="25400">
              <a:solidFill>
                <a:schemeClr val="accent1"/>
              </a:solidFill>
              <a:round/>
              <a:headEnd/>
              <a:tailEnd/>
            </a:ln>
            <a:effectLst/>
          </p:spPr>
          <p:txBody>
            <a:bodyPr wrap="none" anchor="ctr"/>
            <a:lstStyle/>
            <a:p>
              <a:endParaRPr lang="en-US"/>
            </a:p>
          </p:txBody>
        </p:sp>
        <p:sp>
          <p:nvSpPr>
            <p:cNvPr id="35868" name="Freeform 28"/>
            <p:cNvSpPr>
              <a:spLocks/>
            </p:cNvSpPr>
            <p:nvPr/>
          </p:nvSpPr>
          <p:spPr bwMode="auto">
            <a:xfrm>
              <a:off x="1914" y="3616"/>
              <a:ext cx="59"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accent1"/>
              </a:solidFill>
              <a:prstDash val="solid"/>
              <a:round/>
              <a:headEnd type="none" w="med" len="med"/>
              <a:tailEnd type="none" w="med" len="med"/>
            </a:ln>
            <a:effectLst/>
          </p:spPr>
          <p:txBody>
            <a:bodyPr/>
            <a:lstStyle/>
            <a:p>
              <a:endParaRPr lang="en-US"/>
            </a:p>
          </p:txBody>
        </p:sp>
        <p:sp>
          <p:nvSpPr>
            <p:cNvPr id="35869" name="Line 29"/>
            <p:cNvSpPr>
              <a:spLocks noChangeShapeType="1"/>
            </p:cNvSpPr>
            <p:nvPr/>
          </p:nvSpPr>
          <p:spPr bwMode="auto">
            <a:xfrm>
              <a:off x="2349" y="3616"/>
              <a:ext cx="192" cy="0"/>
            </a:xfrm>
            <a:prstGeom prst="line">
              <a:avLst/>
            </a:prstGeom>
            <a:noFill/>
            <a:ln w="25400">
              <a:solidFill>
                <a:schemeClr val="accent1"/>
              </a:solidFill>
              <a:round/>
              <a:headEnd/>
              <a:tailEnd/>
            </a:ln>
            <a:effectLst/>
          </p:spPr>
          <p:txBody>
            <a:bodyPr wrap="none" anchor="ctr"/>
            <a:lstStyle/>
            <a:p>
              <a:endParaRPr lang="en-US"/>
            </a:p>
          </p:txBody>
        </p:sp>
        <p:sp>
          <p:nvSpPr>
            <p:cNvPr id="35870" name="Rectangle 30"/>
            <p:cNvSpPr>
              <a:spLocks noChangeArrowheads="1"/>
            </p:cNvSpPr>
            <p:nvPr/>
          </p:nvSpPr>
          <p:spPr bwMode="auto">
            <a:xfrm>
              <a:off x="2958" y="3570"/>
              <a:ext cx="334"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a:latin typeface="Times" pitchFamily="-9" charset="0"/>
                </a:rPr>
                <a:t>  D$</a:t>
              </a:r>
            </a:p>
          </p:txBody>
        </p:sp>
        <p:sp>
          <p:nvSpPr>
            <p:cNvPr id="35871" name="Rectangle 31"/>
            <p:cNvSpPr>
              <a:spLocks noChangeArrowheads="1"/>
            </p:cNvSpPr>
            <p:nvPr/>
          </p:nvSpPr>
          <p:spPr bwMode="auto">
            <a:xfrm>
              <a:off x="3562" y="3570"/>
              <a:ext cx="327"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a:latin typeface="Times" pitchFamily="-9" charset="0"/>
                </a:rPr>
                <a:t>Reg</a:t>
              </a:r>
            </a:p>
          </p:txBody>
        </p:sp>
        <p:sp>
          <p:nvSpPr>
            <p:cNvPr id="35872" name="Freeform 32"/>
            <p:cNvSpPr>
              <a:spLocks/>
            </p:cNvSpPr>
            <p:nvPr/>
          </p:nvSpPr>
          <p:spPr bwMode="auto">
            <a:xfrm>
              <a:off x="3595" y="3568"/>
              <a:ext cx="174"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accent1"/>
              </a:solidFill>
              <a:prstDash val="solid"/>
              <a:round/>
              <a:headEnd type="none" w="med" len="med"/>
              <a:tailEnd type="none" w="med" len="med"/>
            </a:ln>
            <a:effectLst/>
          </p:spPr>
          <p:txBody>
            <a:bodyPr/>
            <a:lstStyle/>
            <a:p>
              <a:endParaRPr lang="en-US"/>
            </a:p>
          </p:txBody>
        </p:sp>
        <p:sp>
          <p:nvSpPr>
            <p:cNvPr id="35873" name="Freeform 33"/>
            <p:cNvSpPr>
              <a:spLocks/>
            </p:cNvSpPr>
            <p:nvPr/>
          </p:nvSpPr>
          <p:spPr bwMode="auto">
            <a:xfrm>
              <a:off x="3768" y="3568"/>
              <a:ext cx="175"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accent1"/>
              </a:solidFill>
              <a:prstDash val="solid"/>
              <a:round/>
              <a:headEnd type="none" w="med" len="med"/>
              <a:tailEnd type="none" w="med" len="med"/>
            </a:ln>
            <a:effectLst/>
          </p:spPr>
          <p:txBody>
            <a:bodyPr/>
            <a:lstStyle/>
            <a:p>
              <a:endParaRPr lang="en-US"/>
            </a:p>
          </p:txBody>
        </p:sp>
        <p:sp>
          <p:nvSpPr>
            <p:cNvPr id="35874" name="Line 34"/>
            <p:cNvSpPr>
              <a:spLocks noChangeShapeType="1"/>
            </p:cNvSpPr>
            <p:nvPr/>
          </p:nvSpPr>
          <p:spPr bwMode="auto">
            <a:xfrm>
              <a:off x="3414" y="3712"/>
              <a:ext cx="171" cy="0"/>
            </a:xfrm>
            <a:prstGeom prst="line">
              <a:avLst/>
            </a:prstGeom>
            <a:noFill/>
            <a:ln w="25400">
              <a:solidFill>
                <a:schemeClr val="accent1"/>
              </a:solidFill>
              <a:round/>
              <a:headEnd/>
              <a:tailEnd/>
            </a:ln>
            <a:effectLst/>
          </p:spPr>
          <p:txBody>
            <a:bodyPr wrap="none" anchor="ctr"/>
            <a:lstStyle/>
            <a:p>
              <a:endParaRPr lang="en-US"/>
            </a:p>
          </p:txBody>
        </p:sp>
        <p:sp>
          <p:nvSpPr>
            <p:cNvPr id="35875" name="Line 35"/>
            <p:cNvSpPr>
              <a:spLocks noChangeShapeType="1"/>
            </p:cNvSpPr>
            <p:nvPr/>
          </p:nvSpPr>
          <p:spPr bwMode="auto">
            <a:xfrm>
              <a:off x="2821" y="3712"/>
              <a:ext cx="190" cy="0"/>
            </a:xfrm>
            <a:prstGeom prst="line">
              <a:avLst/>
            </a:prstGeom>
            <a:noFill/>
            <a:ln w="25400">
              <a:solidFill>
                <a:schemeClr val="accent1"/>
              </a:solidFill>
              <a:round/>
              <a:headEnd/>
              <a:tailEnd/>
            </a:ln>
            <a:effectLst/>
          </p:spPr>
          <p:txBody>
            <a:bodyPr wrap="none" anchor="ctr"/>
            <a:lstStyle/>
            <a:p>
              <a:endParaRPr lang="en-US"/>
            </a:p>
          </p:txBody>
        </p:sp>
        <p:sp>
          <p:nvSpPr>
            <p:cNvPr id="35876" name="Freeform 36"/>
            <p:cNvSpPr>
              <a:spLocks/>
            </p:cNvSpPr>
            <p:nvPr/>
          </p:nvSpPr>
          <p:spPr bwMode="auto">
            <a:xfrm>
              <a:off x="2969" y="3712"/>
              <a:ext cx="529"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accent1"/>
              </a:solidFill>
              <a:prstDash val="solid"/>
              <a:round/>
              <a:headEnd type="none" w="med" len="med"/>
              <a:tailEnd type="none" w="med" len="med"/>
            </a:ln>
            <a:effectLst/>
          </p:spPr>
          <p:txBody>
            <a:bodyPr/>
            <a:lstStyle/>
            <a:p>
              <a:endParaRPr lang="en-US"/>
            </a:p>
          </p:txBody>
        </p:sp>
        <p:sp>
          <p:nvSpPr>
            <p:cNvPr id="35877" name="Line 37"/>
            <p:cNvSpPr>
              <a:spLocks noChangeShapeType="1"/>
            </p:cNvSpPr>
            <p:nvPr/>
          </p:nvSpPr>
          <p:spPr bwMode="auto">
            <a:xfrm>
              <a:off x="2349" y="3808"/>
              <a:ext cx="192" cy="0"/>
            </a:xfrm>
            <a:prstGeom prst="line">
              <a:avLst/>
            </a:prstGeom>
            <a:noFill/>
            <a:ln w="25400">
              <a:solidFill>
                <a:schemeClr val="accent1"/>
              </a:solidFill>
              <a:round/>
              <a:headEnd/>
              <a:tailEnd/>
            </a:ln>
            <a:effectLst/>
          </p:spPr>
          <p:txBody>
            <a:bodyPr wrap="none" anchor="ctr"/>
            <a:lstStyle/>
            <a:p>
              <a:endParaRPr lang="en-US"/>
            </a:p>
          </p:txBody>
        </p:sp>
        <p:sp>
          <p:nvSpPr>
            <p:cNvPr id="35878" name="Freeform 38"/>
            <p:cNvSpPr>
              <a:spLocks/>
            </p:cNvSpPr>
            <p:nvPr/>
          </p:nvSpPr>
          <p:spPr bwMode="auto">
            <a:xfrm>
              <a:off x="2463" y="3707"/>
              <a:ext cx="413"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accent1"/>
              </a:solidFill>
              <a:prstDash val="solid"/>
              <a:round/>
              <a:headEnd type="none" w="med" len="med"/>
              <a:tailEnd type="none" w="med" len="med"/>
            </a:ln>
            <a:effectLst/>
          </p:spPr>
          <p:txBody>
            <a:bodyPr/>
            <a:lstStyle/>
            <a:p>
              <a:endParaRPr lang="en-US"/>
            </a:p>
          </p:txBody>
        </p:sp>
        <p:sp>
          <p:nvSpPr>
            <p:cNvPr id="35879" name="Line 39"/>
            <p:cNvSpPr>
              <a:spLocks noChangeShapeType="1"/>
            </p:cNvSpPr>
            <p:nvPr/>
          </p:nvSpPr>
          <p:spPr bwMode="auto">
            <a:xfrm>
              <a:off x="1664" y="3232"/>
              <a:ext cx="0" cy="27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880" name="Line 40"/>
            <p:cNvSpPr>
              <a:spLocks noChangeShapeType="1"/>
            </p:cNvSpPr>
            <p:nvPr/>
          </p:nvSpPr>
          <p:spPr bwMode="auto">
            <a:xfrm>
              <a:off x="2172" y="3244"/>
              <a:ext cx="0" cy="27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881" name="Line 41"/>
            <p:cNvSpPr>
              <a:spLocks noChangeShapeType="1"/>
            </p:cNvSpPr>
            <p:nvPr/>
          </p:nvSpPr>
          <p:spPr bwMode="auto">
            <a:xfrm>
              <a:off x="2688" y="3232"/>
              <a:ext cx="0" cy="27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882" name="Line 42"/>
            <p:cNvSpPr>
              <a:spLocks noChangeShapeType="1"/>
            </p:cNvSpPr>
            <p:nvPr/>
          </p:nvSpPr>
          <p:spPr bwMode="auto">
            <a:xfrm>
              <a:off x="3230" y="3244"/>
              <a:ext cx="0" cy="27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883" name="Line 43"/>
            <p:cNvSpPr>
              <a:spLocks noChangeShapeType="1"/>
            </p:cNvSpPr>
            <p:nvPr/>
          </p:nvSpPr>
          <p:spPr bwMode="auto">
            <a:xfrm>
              <a:off x="3810" y="3244"/>
              <a:ext cx="0" cy="27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5884" name="Line 44"/>
            <p:cNvSpPr>
              <a:spLocks noChangeShapeType="1"/>
            </p:cNvSpPr>
            <p:nvPr/>
          </p:nvSpPr>
          <p:spPr bwMode="auto">
            <a:xfrm flipH="1">
              <a:off x="1872" y="2858"/>
              <a:ext cx="21" cy="1126"/>
            </a:xfrm>
            <a:prstGeom prst="line">
              <a:avLst/>
            </a:prstGeom>
            <a:noFill/>
            <a:ln w="25400">
              <a:solidFill>
                <a:schemeClr val="tx1"/>
              </a:solidFill>
              <a:prstDash val="sysDot"/>
              <a:round/>
              <a:headEnd/>
              <a:tailEnd/>
            </a:ln>
            <a:effectLst/>
          </p:spPr>
          <p:txBody>
            <a:bodyPr wrap="none" anchor="ctr"/>
            <a:lstStyle/>
            <a:p>
              <a:endParaRPr lang="en-US"/>
            </a:p>
          </p:txBody>
        </p:sp>
        <p:sp>
          <p:nvSpPr>
            <p:cNvPr id="35885" name="Line 45"/>
            <p:cNvSpPr>
              <a:spLocks noChangeShapeType="1"/>
            </p:cNvSpPr>
            <p:nvPr/>
          </p:nvSpPr>
          <p:spPr bwMode="auto">
            <a:xfrm>
              <a:off x="2400" y="2858"/>
              <a:ext cx="0" cy="1126"/>
            </a:xfrm>
            <a:prstGeom prst="line">
              <a:avLst/>
            </a:prstGeom>
            <a:noFill/>
            <a:ln w="25400">
              <a:solidFill>
                <a:schemeClr val="tx1"/>
              </a:solidFill>
              <a:prstDash val="sysDot"/>
              <a:round/>
              <a:headEnd/>
              <a:tailEnd/>
            </a:ln>
            <a:effectLst/>
          </p:spPr>
          <p:txBody>
            <a:bodyPr wrap="none" anchor="ctr"/>
            <a:lstStyle/>
            <a:p>
              <a:endParaRPr lang="en-US"/>
            </a:p>
          </p:txBody>
        </p:sp>
        <p:sp>
          <p:nvSpPr>
            <p:cNvPr id="35886" name="Line 46"/>
            <p:cNvSpPr>
              <a:spLocks noChangeShapeType="1"/>
            </p:cNvSpPr>
            <p:nvPr/>
          </p:nvSpPr>
          <p:spPr bwMode="auto">
            <a:xfrm>
              <a:off x="2928" y="2880"/>
              <a:ext cx="0" cy="1104"/>
            </a:xfrm>
            <a:prstGeom prst="line">
              <a:avLst/>
            </a:prstGeom>
            <a:noFill/>
            <a:ln w="25400">
              <a:solidFill>
                <a:schemeClr val="tx1"/>
              </a:solidFill>
              <a:prstDash val="sysDot"/>
              <a:round/>
              <a:headEnd/>
              <a:tailEnd/>
            </a:ln>
            <a:effectLst/>
          </p:spPr>
          <p:txBody>
            <a:bodyPr wrap="none" anchor="ctr"/>
            <a:lstStyle/>
            <a:p>
              <a:endParaRPr lang="en-US"/>
            </a:p>
          </p:txBody>
        </p:sp>
        <p:sp>
          <p:nvSpPr>
            <p:cNvPr id="35887" name="Line 47"/>
            <p:cNvSpPr>
              <a:spLocks noChangeShapeType="1"/>
            </p:cNvSpPr>
            <p:nvPr/>
          </p:nvSpPr>
          <p:spPr bwMode="auto">
            <a:xfrm flipH="1">
              <a:off x="3456" y="2640"/>
              <a:ext cx="12" cy="1408"/>
            </a:xfrm>
            <a:prstGeom prst="line">
              <a:avLst/>
            </a:prstGeom>
            <a:noFill/>
            <a:ln w="25400">
              <a:solidFill>
                <a:schemeClr val="tx1"/>
              </a:solidFill>
              <a:prstDash val="sysDot"/>
              <a:round/>
              <a:headEnd/>
              <a:tailEnd/>
            </a:ln>
            <a:effectLst/>
          </p:spPr>
          <p:txBody>
            <a:bodyPr wrap="none" anchor="ctr"/>
            <a:lstStyle/>
            <a:p>
              <a:endParaRPr lang="en-US"/>
            </a:p>
          </p:txBody>
        </p:sp>
      </p:grpSp>
      <p:grpSp>
        <p:nvGrpSpPr>
          <p:cNvPr id="101" name="Group 100"/>
          <p:cNvGrpSpPr/>
          <p:nvPr/>
        </p:nvGrpSpPr>
        <p:grpSpPr>
          <a:xfrm>
            <a:off x="914400" y="990599"/>
            <a:ext cx="7772400" cy="2895601"/>
            <a:chOff x="457200" y="685800"/>
            <a:chExt cx="8261350" cy="3597275"/>
          </a:xfrm>
        </p:grpSpPr>
        <p:grpSp>
          <p:nvGrpSpPr>
            <p:cNvPr id="5" name="Group 48"/>
            <p:cNvGrpSpPr>
              <a:grpSpLocks/>
            </p:cNvGrpSpPr>
            <p:nvPr/>
          </p:nvGrpSpPr>
          <p:grpSpPr bwMode="auto">
            <a:xfrm>
              <a:off x="457200" y="685800"/>
              <a:ext cx="7391400" cy="2927350"/>
              <a:chOff x="288" y="432"/>
              <a:chExt cx="4656" cy="1844"/>
            </a:xfrm>
          </p:grpSpPr>
          <p:sp>
            <p:nvSpPr>
              <p:cNvPr id="35889" name="Text Box 49"/>
              <p:cNvSpPr txBox="1">
                <a:spLocks noChangeArrowheads="1"/>
              </p:cNvSpPr>
              <p:nvPr/>
            </p:nvSpPr>
            <p:spPr bwMode="auto">
              <a:xfrm rot="-5400000">
                <a:off x="495" y="1017"/>
                <a:ext cx="316" cy="231"/>
              </a:xfrm>
              <a:prstGeom prst="rect">
                <a:avLst/>
              </a:prstGeom>
              <a:noFill/>
              <a:ln w="28575">
                <a:noFill/>
                <a:miter lim="800000"/>
                <a:headEnd/>
                <a:tailEnd/>
              </a:ln>
              <a:effectLst/>
            </p:spPr>
            <p:txBody>
              <a:bodyPr wrap="none" anchor="ctr">
                <a:spAutoFit/>
              </a:bodyPr>
              <a:lstStyle/>
              <a:p>
                <a:pPr algn="ctr" eaLnBrk="0" hangingPunct="0"/>
                <a:r>
                  <a:rPr lang="en-US" sz="1800">
                    <a:solidFill>
                      <a:schemeClr val="accent1"/>
                    </a:solidFill>
                    <a:latin typeface="Helvetica" pitchFamily="34" charset="0"/>
                  </a:rPr>
                  <a:t>PC</a:t>
                </a:r>
              </a:p>
            </p:txBody>
          </p:sp>
          <p:sp>
            <p:nvSpPr>
              <p:cNvPr id="35890" name="Rectangle 50"/>
              <p:cNvSpPr>
                <a:spLocks noChangeArrowheads="1"/>
              </p:cNvSpPr>
              <p:nvPr/>
            </p:nvSpPr>
            <p:spPr bwMode="auto">
              <a:xfrm>
                <a:off x="528" y="768"/>
                <a:ext cx="240" cy="816"/>
              </a:xfrm>
              <a:prstGeom prst="rect">
                <a:avLst/>
              </a:prstGeom>
              <a:noFill/>
              <a:ln w="28575">
                <a:solidFill>
                  <a:schemeClr val="tx1"/>
                </a:solidFill>
                <a:miter lim="800000"/>
                <a:headEnd/>
                <a:tailEnd/>
              </a:ln>
              <a:effectLst/>
            </p:spPr>
            <p:txBody>
              <a:bodyPr wrap="none" anchor="ctr"/>
              <a:lstStyle/>
              <a:p>
                <a:endParaRPr lang="en-US"/>
              </a:p>
            </p:txBody>
          </p:sp>
          <p:sp>
            <p:nvSpPr>
              <p:cNvPr id="35891" name="Rectangle 51"/>
              <p:cNvSpPr>
                <a:spLocks noChangeArrowheads="1"/>
              </p:cNvSpPr>
              <p:nvPr/>
            </p:nvSpPr>
            <p:spPr bwMode="auto">
              <a:xfrm rot="-5400000">
                <a:off x="960" y="960"/>
                <a:ext cx="1248" cy="672"/>
              </a:xfrm>
              <a:prstGeom prst="rect">
                <a:avLst/>
              </a:prstGeom>
              <a:solidFill>
                <a:srgbClr val="FFFFFF"/>
              </a:solidFill>
              <a:ln w="28575">
                <a:solidFill>
                  <a:schemeClr val="tx1"/>
                </a:solidFill>
                <a:miter lim="800000"/>
                <a:headEnd/>
                <a:tailEnd/>
              </a:ln>
              <a:effectLst/>
            </p:spPr>
            <p:txBody>
              <a:bodyPr wrap="none" anchor="ctr"/>
              <a:lstStyle/>
              <a:p>
                <a:pPr algn="ctr" eaLnBrk="0" hangingPunct="0"/>
                <a:r>
                  <a:rPr lang="en-US" sz="2000">
                    <a:solidFill>
                      <a:schemeClr val="accent1"/>
                    </a:solidFill>
                    <a:latin typeface="Helvetica" pitchFamily="34" charset="0"/>
                  </a:rPr>
                  <a:t>instruction</a:t>
                </a:r>
              </a:p>
              <a:p>
                <a:pPr algn="ctr" eaLnBrk="0" hangingPunct="0"/>
                <a:r>
                  <a:rPr lang="en-US" sz="2000">
                    <a:solidFill>
                      <a:schemeClr val="accent1"/>
                    </a:solidFill>
                    <a:latin typeface="Helvetica" pitchFamily="34" charset="0"/>
                  </a:rPr>
                  <a:t>memory</a:t>
                </a:r>
              </a:p>
            </p:txBody>
          </p:sp>
          <p:sp>
            <p:nvSpPr>
              <p:cNvPr id="35892" name="AutoShape 52"/>
              <p:cNvSpPr>
                <a:spLocks noChangeArrowheads="1"/>
              </p:cNvSpPr>
              <p:nvPr/>
            </p:nvSpPr>
            <p:spPr bwMode="auto">
              <a:xfrm>
                <a:off x="912" y="1670"/>
                <a:ext cx="231" cy="346"/>
              </a:xfrm>
              <a:prstGeom prst="roundRect">
                <a:avLst>
                  <a:gd name="adj" fmla="val 16667"/>
                </a:avLst>
              </a:prstGeom>
              <a:solidFill>
                <a:srgbClr val="FFFFFF"/>
              </a:solidFill>
              <a:ln w="28575">
                <a:solidFill>
                  <a:schemeClr val="tx1"/>
                </a:solidFill>
                <a:round/>
                <a:headEnd/>
                <a:tailEnd/>
              </a:ln>
              <a:effectLst/>
            </p:spPr>
            <p:txBody>
              <a:bodyPr wrap="none" anchor="ctr"/>
              <a:lstStyle/>
              <a:p>
                <a:pPr algn="ctr" eaLnBrk="0" hangingPunct="0"/>
                <a:r>
                  <a:rPr lang="en-US" sz="2000">
                    <a:solidFill>
                      <a:schemeClr val="accent1"/>
                    </a:solidFill>
                    <a:latin typeface="Helvetica" pitchFamily="34" charset="0"/>
                  </a:rPr>
                  <a:t>+4</a:t>
                </a:r>
              </a:p>
            </p:txBody>
          </p:sp>
          <p:sp>
            <p:nvSpPr>
              <p:cNvPr id="35893" name="Line 53"/>
              <p:cNvSpPr>
                <a:spLocks noChangeShapeType="1"/>
              </p:cNvSpPr>
              <p:nvPr/>
            </p:nvSpPr>
            <p:spPr bwMode="auto">
              <a:xfrm>
                <a:off x="768" y="1152"/>
                <a:ext cx="480"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35894" name="Rectangle 54"/>
              <p:cNvSpPr>
                <a:spLocks noChangeArrowheads="1"/>
              </p:cNvSpPr>
              <p:nvPr/>
            </p:nvSpPr>
            <p:spPr bwMode="auto">
              <a:xfrm>
                <a:off x="2256" y="768"/>
                <a:ext cx="624" cy="816"/>
              </a:xfrm>
              <a:prstGeom prst="rect">
                <a:avLst/>
              </a:prstGeom>
              <a:solidFill>
                <a:srgbClr val="FFFFFF"/>
              </a:solidFill>
              <a:ln w="28575">
                <a:solidFill>
                  <a:schemeClr val="tx1"/>
                </a:solidFill>
                <a:miter lim="800000"/>
                <a:headEnd/>
                <a:tailEnd/>
              </a:ln>
              <a:effectLst/>
            </p:spPr>
            <p:txBody>
              <a:bodyPr wrap="none" anchor="ctr"/>
              <a:lstStyle/>
              <a:p>
                <a:endParaRPr lang="en-US"/>
              </a:p>
            </p:txBody>
          </p:sp>
          <p:sp>
            <p:nvSpPr>
              <p:cNvPr id="35895" name="Line 55"/>
              <p:cNvSpPr>
                <a:spLocks noChangeShapeType="1"/>
              </p:cNvSpPr>
              <p:nvPr/>
            </p:nvSpPr>
            <p:spPr bwMode="auto">
              <a:xfrm>
                <a:off x="1920" y="1056"/>
                <a:ext cx="336"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35896" name="Line 56"/>
              <p:cNvSpPr>
                <a:spLocks noChangeShapeType="1"/>
              </p:cNvSpPr>
              <p:nvPr/>
            </p:nvSpPr>
            <p:spPr bwMode="auto">
              <a:xfrm>
                <a:off x="1920" y="1291"/>
                <a:ext cx="336"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35897" name="Line 57"/>
              <p:cNvSpPr>
                <a:spLocks noChangeShapeType="1"/>
              </p:cNvSpPr>
              <p:nvPr/>
            </p:nvSpPr>
            <p:spPr bwMode="auto">
              <a:xfrm>
                <a:off x="1920" y="1488"/>
                <a:ext cx="336"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35898" name="Text Box 58"/>
              <p:cNvSpPr txBox="1">
                <a:spLocks noChangeArrowheads="1"/>
              </p:cNvSpPr>
              <p:nvPr/>
            </p:nvSpPr>
            <p:spPr bwMode="auto">
              <a:xfrm>
                <a:off x="1911" y="1238"/>
                <a:ext cx="214" cy="250"/>
              </a:xfrm>
              <a:prstGeom prst="rect">
                <a:avLst/>
              </a:prstGeom>
              <a:noFill/>
              <a:ln w="28575">
                <a:noFill/>
                <a:miter lim="800000"/>
                <a:headEnd/>
                <a:tailEnd/>
              </a:ln>
              <a:effectLst/>
            </p:spPr>
            <p:txBody>
              <a:bodyPr wrap="none" anchor="ctr">
                <a:spAutoFit/>
              </a:bodyPr>
              <a:lstStyle/>
              <a:p>
                <a:pPr algn="ctr" eaLnBrk="0" hangingPunct="0"/>
                <a:r>
                  <a:rPr lang="en-US" sz="2000">
                    <a:solidFill>
                      <a:schemeClr val="accent1"/>
                    </a:solidFill>
                    <a:latin typeface="Helvetica" pitchFamily="34" charset="0"/>
                  </a:rPr>
                  <a:t>rt</a:t>
                </a:r>
              </a:p>
            </p:txBody>
          </p:sp>
          <p:sp>
            <p:nvSpPr>
              <p:cNvPr id="35899" name="Text Box 59"/>
              <p:cNvSpPr txBox="1">
                <a:spLocks noChangeArrowheads="1"/>
              </p:cNvSpPr>
              <p:nvPr/>
            </p:nvSpPr>
            <p:spPr bwMode="auto">
              <a:xfrm>
                <a:off x="1883" y="1046"/>
                <a:ext cx="249" cy="250"/>
              </a:xfrm>
              <a:prstGeom prst="rect">
                <a:avLst/>
              </a:prstGeom>
              <a:noFill/>
              <a:ln w="28575">
                <a:noFill/>
                <a:miter lim="800000"/>
                <a:headEnd/>
                <a:tailEnd/>
              </a:ln>
              <a:effectLst/>
            </p:spPr>
            <p:txBody>
              <a:bodyPr wrap="none" anchor="ctr">
                <a:spAutoFit/>
              </a:bodyPr>
              <a:lstStyle/>
              <a:p>
                <a:pPr algn="ctr" eaLnBrk="0" hangingPunct="0"/>
                <a:r>
                  <a:rPr lang="en-US" sz="2000">
                    <a:solidFill>
                      <a:schemeClr val="accent1"/>
                    </a:solidFill>
                    <a:latin typeface="Helvetica" pitchFamily="34" charset="0"/>
                  </a:rPr>
                  <a:t>rs</a:t>
                </a:r>
              </a:p>
            </p:txBody>
          </p:sp>
          <p:sp>
            <p:nvSpPr>
              <p:cNvPr id="35900" name="Text Box 60"/>
              <p:cNvSpPr txBox="1">
                <a:spLocks noChangeArrowheads="1"/>
              </p:cNvSpPr>
              <p:nvPr/>
            </p:nvSpPr>
            <p:spPr bwMode="auto">
              <a:xfrm>
                <a:off x="1892" y="806"/>
                <a:ext cx="258" cy="250"/>
              </a:xfrm>
              <a:prstGeom prst="rect">
                <a:avLst/>
              </a:prstGeom>
              <a:noFill/>
              <a:ln w="28575">
                <a:noFill/>
                <a:miter lim="800000"/>
                <a:headEnd/>
                <a:tailEnd/>
              </a:ln>
              <a:effectLst/>
            </p:spPr>
            <p:txBody>
              <a:bodyPr wrap="none" anchor="ctr">
                <a:spAutoFit/>
              </a:bodyPr>
              <a:lstStyle/>
              <a:p>
                <a:pPr algn="ctr" eaLnBrk="0" hangingPunct="0"/>
                <a:r>
                  <a:rPr lang="en-US" sz="2000">
                    <a:solidFill>
                      <a:schemeClr val="accent1"/>
                    </a:solidFill>
                    <a:latin typeface="Helvetica" pitchFamily="34" charset="0"/>
                  </a:rPr>
                  <a:t>rd</a:t>
                </a:r>
              </a:p>
            </p:txBody>
          </p:sp>
          <p:sp>
            <p:nvSpPr>
              <p:cNvPr id="35901" name="Text Box 61"/>
              <p:cNvSpPr txBox="1">
                <a:spLocks noChangeArrowheads="1"/>
              </p:cNvSpPr>
              <p:nvPr/>
            </p:nvSpPr>
            <p:spPr bwMode="auto">
              <a:xfrm rot="-5400000">
                <a:off x="2182" y="991"/>
                <a:ext cx="730" cy="250"/>
              </a:xfrm>
              <a:prstGeom prst="rect">
                <a:avLst/>
              </a:prstGeom>
              <a:noFill/>
              <a:ln w="28575">
                <a:noFill/>
                <a:miter lim="800000"/>
                <a:headEnd/>
                <a:tailEnd/>
              </a:ln>
              <a:effectLst/>
            </p:spPr>
            <p:txBody>
              <a:bodyPr wrap="none" anchor="ctr">
                <a:spAutoFit/>
              </a:bodyPr>
              <a:lstStyle/>
              <a:p>
                <a:pPr algn="ctr" eaLnBrk="0" hangingPunct="0"/>
                <a:r>
                  <a:rPr lang="en-US" sz="2000">
                    <a:solidFill>
                      <a:schemeClr val="accent1"/>
                    </a:solidFill>
                    <a:latin typeface="Helvetica" pitchFamily="34" charset="0"/>
                  </a:rPr>
                  <a:t>registers</a:t>
                </a:r>
              </a:p>
            </p:txBody>
          </p:sp>
          <p:grpSp>
            <p:nvGrpSpPr>
              <p:cNvPr id="6" name="Group 62"/>
              <p:cNvGrpSpPr>
                <a:grpSpLocks/>
              </p:cNvGrpSpPr>
              <p:nvPr/>
            </p:nvGrpSpPr>
            <p:grpSpPr bwMode="auto">
              <a:xfrm>
                <a:off x="3312" y="806"/>
                <a:ext cx="768" cy="960"/>
                <a:chOff x="3648" y="1348"/>
                <a:chExt cx="768" cy="960"/>
              </a:xfrm>
            </p:grpSpPr>
            <p:sp>
              <p:nvSpPr>
                <p:cNvPr id="35903" name="Text Box 63"/>
                <p:cNvSpPr txBox="1">
                  <a:spLocks noChangeArrowheads="1"/>
                </p:cNvSpPr>
                <p:nvPr/>
              </p:nvSpPr>
              <p:spPr bwMode="auto">
                <a:xfrm>
                  <a:off x="3722" y="1699"/>
                  <a:ext cx="427" cy="250"/>
                </a:xfrm>
                <a:prstGeom prst="rect">
                  <a:avLst/>
                </a:prstGeom>
                <a:noFill/>
                <a:ln w="12700">
                  <a:noFill/>
                  <a:miter lim="800000"/>
                  <a:headEnd/>
                  <a:tailEnd/>
                </a:ln>
                <a:effectLst/>
              </p:spPr>
              <p:txBody>
                <a:bodyPr wrap="none">
                  <a:spAutoFit/>
                </a:bodyPr>
                <a:lstStyle/>
                <a:p>
                  <a:pPr algn="ctr" eaLnBrk="0" hangingPunct="0"/>
                  <a:r>
                    <a:rPr lang="en-US" sz="2000">
                      <a:solidFill>
                        <a:schemeClr val="accent1"/>
                      </a:solidFill>
                      <a:latin typeface="Helvetica" pitchFamily="34" charset="0"/>
                    </a:rPr>
                    <a:t>ALU</a:t>
                  </a:r>
                  <a:endParaRPr lang="en-US">
                    <a:latin typeface="Times" pitchFamily="-9" charset="0"/>
                  </a:endParaRPr>
                </a:p>
              </p:txBody>
            </p:sp>
            <p:sp>
              <p:nvSpPr>
                <p:cNvPr id="35904" name="Freeform 64"/>
                <p:cNvSpPr>
                  <a:spLocks/>
                </p:cNvSpPr>
                <p:nvPr/>
              </p:nvSpPr>
              <p:spPr bwMode="auto">
                <a:xfrm>
                  <a:off x="3648" y="1348"/>
                  <a:ext cx="528" cy="960"/>
                </a:xfrm>
                <a:custGeom>
                  <a:avLst/>
                  <a:gdLst/>
                  <a:ahLst/>
                  <a:cxnLst>
                    <a:cxn ang="0">
                      <a:pos x="0" y="0"/>
                    </a:cxn>
                    <a:cxn ang="0">
                      <a:pos x="528" y="192"/>
                    </a:cxn>
                    <a:cxn ang="0">
                      <a:pos x="528" y="672"/>
                    </a:cxn>
                    <a:cxn ang="0">
                      <a:pos x="0" y="960"/>
                    </a:cxn>
                    <a:cxn ang="0">
                      <a:pos x="0" y="528"/>
                    </a:cxn>
                    <a:cxn ang="0">
                      <a:pos x="48" y="480"/>
                    </a:cxn>
                    <a:cxn ang="0">
                      <a:pos x="0" y="432"/>
                    </a:cxn>
                    <a:cxn ang="0">
                      <a:pos x="0" y="0"/>
                    </a:cxn>
                  </a:cxnLst>
                  <a:rect l="0" t="0" r="r" b="b"/>
                  <a:pathLst>
                    <a:path w="528" h="960">
                      <a:moveTo>
                        <a:pt x="0" y="0"/>
                      </a:moveTo>
                      <a:lnTo>
                        <a:pt x="528" y="192"/>
                      </a:lnTo>
                      <a:lnTo>
                        <a:pt x="528" y="672"/>
                      </a:lnTo>
                      <a:lnTo>
                        <a:pt x="0" y="960"/>
                      </a:lnTo>
                      <a:lnTo>
                        <a:pt x="0" y="528"/>
                      </a:lnTo>
                      <a:lnTo>
                        <a:pt x="48" y="480"/>
                      </a:lnTo>
                      <a:lnTo>
                        <a:pt x="0" y="432"/>
                      </a:lnTo>
                      <a:lnTo>
                        <a:pt x="0" y="0"/>
                      </a:lnTo>
                      <a:close/>
                    </a:path>
                  </a:pathLst>
                </a:custGeom>
                <a:noFill/>
                <a:ln w="38100" cap="flat" cmpd="sng">
                  <a:solidFill>
                    <a:schemeClr val="tx1"/>
                  </a:solidFill>
                  <a:prstDash val="solid"/>
                  <a:round/>
                  <a:headEnd/>
                  <a:tailEnd/>
                </a:ln>
                <a:effectLst/>
              </p:spPr>
              <p:txBody>
                <a:bodyPr wrap="none" anchor="ctr"/>
                <a:lstStyle/>
                <a:p>
                  <a:endParaRPr lang="en-US"/>
                </a:p>
              </p:txBody>
            </p:sp>
            <p:sp>
              <p:nvSpPr>
                <p:cNvPr id="35905" name="Line 65"/>
                <p:cNvSpPr>
                  <a:spLocks noChangeShapeType="1"/>
                </p:cNvSpPr>
                <p:nvPr/>
              </p:nvSpPr>
              <p:spPr bwMode="auto">
                <a:xfrm>
                  <a:off x="4176" y="1780"/>
                  <a:ext cx="240" cy="0"/>
                </a:xfrm>
                <a:prstGeom prst="line">
                  <a:avLst/>
                </a:prstGeom>
                <a:noFill/>
                <a:ln w="38100">
                  <a:solidFill>
                    <a:schemeClr val="tx1"/>
                  </a:solidFill>
                  <a:round/>
                  <a:headEnd/>
                  <a:tailEnd type="triangle" w="med" len="med"/>
                </a:ln>
                <a:effectLst/>
              </p:spPr>
              <p:txBody>
                <a:bodyPr wrap="none" anchor="ctr"/>
                <a:lstStyle/>
                <a:p>
                  <a:endParaRPr lang="en-US"/>
                </a:p>
              </p:txBody>
            </p:sp>
          </p:grpSp>
          <p:sp>
            <p:nvSpPr>
              <p:cNvPr id="35906" name="Line 66"/>
              <p:cNvSpPr>
                <a:spLocks noChangeShapeType="1"/>
              </p:cNvSpPr>
              <p:nvPr/>
            </p:nvSpPr>
            <p:spPr bwMode="auto">
              <a:xfrm>
                <a:off x="2880" y="1488"/>
                <a:ext cx="432"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35907" name="Line 67"/>
              <p:cNvSpPr>
                <a:spLocks noChangeShapeType="1"/>
              </p:cNvSpPr>
              <p:nvPr/>
            </p:nvSpPr>
            <p:spPr bwMode="auto">
              <a:xfrm>
                <a:off x="1901" y="1709"/>
                <a:ext cx="1392"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35908" name="Line 68"/>
              <p:cNvSpPr>
                <a:spLocks noChangeShapeType="1"/>
              </p:cNvSpPr>
              <p:nvPr/>
            </p:nvSpPr>
            <p:spPr bwMode="auto">
              <a:xfrm>
                <a:off x="2880" y="975"/>
                <a:ext cx="413"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35909" name="Rectangle 69"/>
              <p:cNvSpPr>
                <a:spLocks noChangeArrowheads="1"/>
              </p:cNvSpPr>
              <p:nvPr/>
            </p:nvSpPr>
            <p:spPr bwMode="auto">
              <a:xfrm rot="-5400000">
                <a:off x="3792" y="1056"/>
                <a:ext cx="1248" cy="672"/>
              </a:xfrm>
              <a:prstGeom prst="rect">
                <a:avLst/>
              </a:prstGeom>
              <a:solidFill>
                <a:srgbClr val="FFFFFF"/>
              </a:solidFill>
              <a:ln w="28575">
                <a:solidFill>
                  <a:schemeClr val="tx1"/>
                </a:solidFill>
                <a:miter lim="800000"/>
                <a:headEnd/>
                <a:tailEnd/>
              </a:ln>
              <a:effectLst/>
            </p:spPr>
            <p:txBody>
              <a:bodyPr wrap="none" anchor="ctr"/>
              <a:lstStyle/>
              <a:p>
                <a:pPr algn="ctr" eaLnBrk="0" hangingPunct="0"/>
                <a:r>
                  <a:rPr lang="en-US" sz="2000">
                    <a:solidFill>
                      <a:schemeClr val="accent1"/>
                    </a:solidFill>
                    <a:latin typeface="Helvetica" pitchFamily="34" charset="0"/>
                  </a:rPr>
                  <a:t>Data</a:t>
                </a:r>
              </a:p>
              <a:p>
                <a:pPr algn="ctr" eaLnBrk="0" hangingPunct="0"/>
                <a:r>
                  <a:rPr lang="en-US" sz="2000">
                    <a:solidFill>
                      <a:schemeClr val="accent1"/>
                    </a:solidFill>
                    <a:latin typeface="Helvetica" pitchFamily="34" charset="0"/>
                  </a:rPr>
                  <a:t>memory</a:t>
                </a:r>
              </a:p>
            </p:txBody>
          </p:sp>
          <p:sp>
            <p:nvSpPr>
              <p:cNvPr id="35910" name="Line 70"/>
              <p:cNvSpPr>
                <a:spLocks noChangeShapeType="1"/>
              </p:cNvSpPr>
              <p:nvPr/>
            </p:nvSpPr>
            <p:spPr bwMode="auto">
              <a:xfrm>
                <a:off x="3024" y="1488"/>
                <a:ext cx="0" cy="192"/>
              </a:xfrm>
              <a:prstGeom prst="line">
                <a:avLst/>
              </a:prstGeom>
              <a:noFill/>
              <a:ln w="28575">
                <a:solidFill>
                  <a:schemeClr val="tx1"/>
                </a:solidFill>
                <a:round/>
                <a:headEnd/>
                <a:tailEnd/>
              </a:ln>
              <a:effectLst/>
            </p:spPr>
            <p:txBody>
              <a:bodyPr wrap="none" anchor="ctr"/>
              <a:lstStyle/>
              <a:p>
                <a:endParaRPr lang="en-US"/>
              </a:p>
            </p:txBody>
          </p:sp>
          <p:sp>
            <p:nvSpPr>
              <p:cNvPr id="35911" name="Line 71"/>
              <p:cNvSpPr>
                <a:spLocks noChangeShapeType="1"/>
              </p:cNvSpPr>
              <p:nvPr/>
            </p:nvSpPr>
            <p:spPr bwMode="auto">
              <a:xfrm>
                <a:off x="3024" y="1728"/>
                <a:ext cx="0" cy="192"/>
              </a:xfrm>
              <a:prstGeom prst="line">
                <a:avLst/>
              </a:prstGeom>
              <a:noFill/>
              <a:ln w="28575">
                <a:solidFill>
                  <a:schemeClr val="tx1"/>
                </a:solidFill>
                <a:round/>
                <a:headEnd/>
                <a:tailEnd/>
              </a:ln>
              <a:effectLst/>
            </p:spPr>
            <p:txBody>
              <a:bodyPr wrap="none" anchor="ctr"/>
              <a:lstStyle/>
              <a:p>
                <a:endParaRPr lang="en-US"/>
              </a:p>
            </p:txBody>
          </p:sp>
          <p:sp>
            <p:nvSpPr>
              <p:cNvPr id="35912" name="Line 72"/>
              <p:cNvSpPr>
                <a:spLocks noChangeShapeType="1"/>
              </p:cNvSpPr>
              <p:nvPr/>
            </p:nvSpPr>
            <p:spPr bwMode="auto">
              <a:xfrm>
                <a:off x="3024" y="1920"/>
                <a:ext cx="1056"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35913" name="Line 73"/>
              <p:cNvSpPr>
                <a:spLocks noChangeShapeType="1"/>
              </p:cNvSpPr>
              <p:nvPr/>
            </p:nvSpPr>
            <p:spPr bwMode="auto">
              <a:xfrm>
                <a:off x="4752" y="1238"/>
                <a:ext cx="192" cy="0"/>
              </a:xfrm>
              <a:prstGeom prst="line">
                <a:avLst/>
              </a:prstGeom>
              <a:noFill/>
              <a:ln w="28575">
                <a:solidFill>
                  <a:schemeClr val="tx1"/>
                </a:solidFill>
                <a:round/>
                <a:headEnd/>
                <a:tailEnd/>
              </a:ln>
              <a:effectLst/>
            </p:spPr>
            <p:txBody>
              <a:bodyPr wrap="none" anchor="ctr"/>
              <a:lstStyle/>
              <a:p>
                <a:endParaRPr lang="en-US"/>
              </a:p>
            </p:txBody>
          </p:sp>
          <p:sp>
            <p:nvSpPr>
              <p:cNvPr id="35914" name="Line 74"/>
              <p:cNvSpPr>
                <a:spLocks noChangeShapeType="1"/>
              </p:cNvSpPr>
              <p:nvPr/>
            </p:nvSpPr>
            <p:spPr bwMode="auto">
              <a:xfrm flipV="1">
                <a:off x="4944" y="432"/>
                <a:ext cx="0" cy="806"/>
              </a:xfrm>
              <a:prstGeom prst="line">
                <a:avLst/>
              </a:prstGeom>
              <a:noFill/>
              <a:ln w="28575">
                <a:solidFill>
                  <a:schemeClr val="tx1"/>
                </a:solidFill>
                <a:round/>
                <a:headEnd/>
                <a:tailEnd/>
              </a:ln>
              <a:effectLst/>
            </p:spPr>
            <p:txBody>
              <a:bodyPr wrap="none" anchor="ctr"/>
              <a:lstStyle/>
              <a:p>
                <a:endParaRPr lang="en-US"/>
              </a:p>
            </p:txBody>
          </p:sp>
          <p:sp>
            <p:nvSpPr>
              <p:cNvPr id="35915" name="Line 75"/>
              <p:cNvSpPr>
                <a:spLocks noChangeShapeType="1"/>
              </p:cNvSpPr>
              <p:nvPr/>
            </p:nvSpPr>
            <p:spPr bwMode="auto">
              <a:xfrm flipH="1">
                <a:off x="2422" y="432"/>
                <a:ext cx="2522" cy="0"/>
              </a:xfrm>
              <a:prstGeom prst="line">
                <a:avLst/>
              </a:prstGeom>
              <a:noFill/>
              <a:ln w="28575">
                <a:solidFill>
                  <a:schemeClr val="tx1"/>
                </a:solidFill>
                <a:round/>
                <a:headEnd/>
                <a:tailEnd/>
              </a:ln>
              <a:effectLst/>
            </p:spPr>
            <p:txBody>
              <a:bodyPr wrap="none" anchor="ctr"/>
              <a:lstStyle/>
              <a:p>
                <a:endParaRPr lang="en-US"/>
              </a:p>
            </p:txBody>
          </p:sp>
          <p:sp>
            <p:nvSpPr>
              <p:cNvPr id="35916" name="Line 76"/>
              <p:cNvSpPr>
                <a:spLocks noChangeShapeType="1"/>
              </p:cNvSpPr>
              <p:nvPr/>
            </p:nvSpPr>
            <p:spPr bwMode="auto">
              <a:xfrm>
                <a:off x="2422" y="432"/>
                <a:ext cx="0" cy="336"/>
              </a:xfrm>
              <a:prstGeom prst="line">
                <a:avLst/>
              </a:prstGeom>
              <a:noFill/>
              <a:ln w="28575">
                <a:solidFill>
                  <a:schemeClr val="tx1"/>
                </a:solidFill>
                <a:round/>
                <a:headEnd/>
                <a:tailEnd type="triangle" w="med" len="med"/>
              </a:ln>
              <a:effectLst/>
            </p:spPr>
            <p:txBody>
              <a:bodyPr wrap="none" anchor="ctr"/>
              <a:lstStyle/>
              <a:p>
                <a:endParaRPr lang="en-US"/>
              </a:p>
            </p:txBody>
          </p:sp>
          <p:sp>
            <p:nvSpPr>
              <p:cNvPr id="35917" name="Text Box 77"/>
              <p:cNvSpPr txBox="1">
                <a:spLocks noChangeArrowheads="1"/>
              </p:cNvSpPr>
              <p:nvPr/>
            </p:nvSpPr>
            <p:spPr bwMode="auto">
              <a:xfrm>
                <a:off x="1892" y="1680"/>
                <a:ext cx="418" cy="250"/>
              </a:xfrm>
              <a:prstGeom prst="rect">
                <a:avLst/>
              </a:prstGeom>
              <a:noFill/>
              <a:ln w="28575">
                <a:noFill/>
                <a:miter lim="800000"/>
                <a:headEnd/>
                <a:tailEnd/>
              </a:ln>
              <a:effectLst/>
            </p:spPr>
            <p:txBody>
              <a:bodyPr wrap="none" anchor="ctr">
                <a:spAutoFit/>
              </a:bodyPr>
              <a:lstStyle/>
              <a:p>
                <a:pPr algn="ctr" eaLnBrk="0" hangingPunct="0"/>
                <a:r>
                  <a:rPr lang="en-US" sz="2000">
                    <a:solidFill>
                      <a:schemeClr val="accent1"/>
                    </a:solidFill>
                    <a:latin typeface="Helvetica" pitchFamily="34" charset="0"/>
                  </a:rPr>
                  <a:t>imm</a:t>
                </a:r>
              </a:p>
            </p:txBody>
          </p:sp>
          <p:sp>
            <p:nvSpPr>
              <p:cNvPr id="35918" name="Line 78"/>
              <p:cNvSpPr>
                <a:spLocks noChangeShapeType="1"/>
              </p:cNvSpPr>
              <p:nvPr/>
            </p:nvSpPr>
            <p:spPr bwMode="auto">
              <a:xfrm>
                <a:off x="1008" y="1152"/>
                <a:ext cx="0" cy="528"/>
              </a:xfrm>
              <a:prstGeom prst="line">
                <a:avLst/>
              </a:prstGeom>
              <a:noFill/>
              <a:ln w="28575">
                <a:solidFill>
                  <a:schemeClr val="tx1"/>
                </a:solidFill>
                <a:round/>
                <a:headEnd/>
                <a:tailEnd type="triangle" w="med" len="med"/>
              </a:ln>
              <a:effectLst/>
            </p:spPr>
            <p:txBody>
              <a:bodyPr wrap="none" anchor="ctr"/>
              <a:lstStyle/>
              <a:p>
                <a:endParaRPr lang="en-US"/>
              </a:p>
            </p:txBody>
          </p:sp>
          <p:sp>
            <p:nvSpPr>
              <p:cNvPr id="35919" name="AutoShape 79"/>
              <p:cNvSpPr>
                <a:spLocks noChangeArrowheads="1"/>
              </p:cNvSpPr>
              <p:nvPr/>
            </p:nvSpPr>
            <p:spPr bwMode="auto">
              <a:xfrm>
                <a:off x="528" y="1766"/>
                <a:ext cx="240" cy="510"/>
              </a:xfrm>
              <a:prstGeom prst="roundRect">
                <a:avLst>
                  <a:gd name="adj" fmla="val 16667"/>
                </a:avLst>
              </a:prstGeom>
              <a:solidFill>
                <a:srgbClr val="FFFFFF"/>
              </a:solidFill>
              <a:ln w="28575">
                <a:solidFill>
                  <a:schemeClr val="tx1"/>
                </a:solidFill>
                <a:round/>
                <a:headEnd/>
                <a:tailEnd/>
              </a:ln>
              <a:effectLst/>
            </p:spPr>
            <p:txBody>
              <a:bodyPr wrap="none" anchor="ctr"/>
              <a:lstStyle/>
              <a:p>
                <a:endParaRPr lang="en-US"/>
              </a:p>
            </p:txBody>
          </p:sp>
          <p:sp>
            <p:nvSpPr>
              <p:cNvPr id="35920" name="Line 80"/>
              <p:cNvSpPr>
                <a:spLocks noChangeShapeType="1"/>
              </p:cNvSpPr>
              <p:nvPr/>
            </p:nvSpPr>
            <p:spPr bwMode="auto">
              <a:xfrm flipH="1">
                <a:off x="768" y="1906"/>
                <a:ext cx="144"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35921" name="Line 81"/>
              <p:cNvSpPr>
                <a:spLocks noChangeShapeType="1"/>
              </p:cNvSpPr>
              <p:nvPr/>
            </p:nvSpPr>
            <p:spPr bwMode="auto">
              <a:xfrm>
                <a:off x="2310" y="1709"/>
                <a:ext cx="0" cy="423"/>
              </a:xfrm>
              <a:prstGeom prst="line">
                <a:avLst/>
              </a:prstGeom>
              <a:noFill/>
              <a:ln w="28575">
                <a:solidFill>
                  <a:schemeClr val="tx1"/>
                </a:solidFill>
                <a:round/>
                <a:headEnd/>
                <a:tailEnd/>
              </a:ln>
              <a:effectLst/>
            </p:spPr>
            <p:txBody>
              <a:bodyPr wrap="none" anchor="ctr"/>
              <a:lstStyle/>
              <a:p>
                <a:endParaRPr lang="en-US"/>
              </a:p>
            </p:txBody>
          </p:sp>
          <p:sp>
            <p:nvSpPr>
              <p:cNvPr id="35922" name="Line 82"/>
              <p:cNvSpPr>
                <a:spLocks noChangeShapeType="1"/>
              </p:cNvSpPr>
              <p:nvPr/>
            </p:nvSpPr>
            <p:spPr bwMode="auto">
              <a:xfrm flipH="1">
                <a:off x="768" y="2132"/>
                <a:ext cx="1542"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35923" name="Line 83"/>
              <p:cNvSpPr>
                <a:spLocks noChangeShapeType="1"/>
              </p:cNvSpPr>
              <p:nvPr/>
            </p:nvSpPr>
            <p:spPr bwMode="auto">
              <a:xfrm flipH="1">
                <a:off x="288" y="2016"/>
                <a:ext cx="240" cy="0"/>
              </a:xfrm>
              <a:prstGeom prst="line">
                <a:avLst/>
              </a:prstGeom>
              <a:noFill/>
              <a:ln w="28575">
                <a:solidFill>
                  <a:schemeClr val="tx1"/>
                </a:solidFill>
                <a:round/>
                <a:headEnd/>
                <a:tailEnd/>
              </a:ln>
              <a:effectLst/>
            </p:spPr>
            <p:txBody>
              <a:bodyPr wrap="none" anchor="ctr"/>
              <a:lstStyle/>
              <a:p>
                <a:endParaRPr lang="en-US"/>
              </a:p>
            </p:txBody>
          </p:sp>
          <p:sp>
            <p:nvSpPr>
              <p:cNvPr id="35924" name="Line 84"/>
              <p:cNvSpPr>
                <a:spLocks noChangeShapeType="1"/>
              </p:cNvSpPr>
              <p:nvPr/>
            </p:nvSpPr>
            <p:spPr bwMode="auto">
              <a:xfrm flipV="1">
                <a:off x="288" y="1152"/>
                <a:ext cx="0" cy="864"/>
              </a:xfrm>
              <a:prstGeom prst="line">
                <a:avLst/>
              </a:prstGeom>
              <a:noFill/>
              <a:ln w="28575">
                <a:solidFill>
                  <a:schemeClr val="tx1"/>
                </a:solidFill>
                <a:round/>
                <a:headEnd/>
                <a:tailEnd/>
              </a:ln>
              <a:effectLst/>
            </p:spPr>
            <p:txBody>
              <a:bodyPr wrap="none" anchor="ctr"/>
              <a:lstStyle/>
              <a:p>
                <a:endParaRPr lang="en-US"/>
              </a:p>
            </p:txBody>
          </p:sp>
          <p:sp>
            <p:nvSpPr>
              <p:cNvPr id="35925" name="Line 85"/>
              <p:cNvSpPr>
                <a:spLocks noChangeShapeType="1"/>
              </p:cNvSpPr>
              <p:nvPr/>
            </p:nvSpPr>
            <p:spPr bwMode="auto">
              <a:xfrm>
                <a:off x="288" y="1152"/>
                <a:ext cx="240" cy="0"/>
              </a:xfrm>
              <a:prstGeom prst="line">
                <a:avLst/>
              </a:prstGeom>
              <a:noFill/>
              <a:ln w="28575">
                <a:solidFill>
                  <a:schemeClr val="tx1"/>
                </a:solidFill>
                <a:round/>
                <a:headEnd/>
                <a:tailEnd type="triangle" w="med" len="med"/>
              </a:ln>
              <a:effectLst/>
            </p:spPr>
            <p:txBody>
              <a:bodyPr wrap="none" anchor="ctr"/>
              <a:lstStyle/>
              <a:p>
                <a:endParaRPr lang="en-US"/>
              </a:p>
            </p:txBody>
          </p:sp>
        </p:grpSp>
        <p:grpSp>
          <p:nvGrpSpPr>
            <p:cNvPr id="7" name="Group 86"/>
            <p:cNvGrpSpPr>
              <a:grpSpLocks/>
            </p:cNvGrpSpPr>
            <p:nvPr/>
          </p:nvGrpSpPr>
          <p:grpSpPr bwMode="auto">
            <a:xfrm>
              <a:off x="989013" y="3276600"/>
              <a:ext cx="7729537" cy="1006475"/>
              <a:chOff x="623" y="2323"/>
              <a:chExt cx="4869" cy="634"/>
            </a:xfrm>
          </p:grpSpPr>
          <p:grpSp>
            <p:nvGrpSpPr>
              <p:cNvPr id="8" name="Group 87"/>
              <p:cNvGrpSpPr>
                <a:grpSpLocks/>
              </p:cNvGrpSpPr>
              <p:nvPr/>
            </p:nvGrpSpPr>
            <p:grpSpPr bwMode="auto">
              <a:xfrm>
                <a:off x="623" y="2496"/>
                <a:ext cx="1241" cy="442"/>
                <a:chOff x="481" y="2832"/>
                <a:chExt cx="1603" cy="442"/>
              </a:xfrm>
            </p:grpSpPr>
            <p:sp>
              <p:nvSpPr>
                <p:cNvPr id="35928" name="Text Box 88"/>
                <p:cNvSpPr txBox="1">
                  <a:spLocks noChangeArrowheads="1"/>
                </p:cNvSpPr>
                <p:nvPr/>
              </p:nvSpPr>
              <p:spPr bwMode="auto">
                <a:xfrm>
                  <a:off x="481" y="2832"/>
                  <a:ext cx="1333" cy="442"/>
                </a:xfrm>
                <a:prstGeom prst="rect">
                  <a:avLst/>
                </a:prstGeom>
                <a:noFill/>
                <a:ln w="28575">
                  <a:noFill/>
                  <a:miter lim="800000"/>
                  <a:headEnd/>
                  <a:tailEnd/>
                </a:ln>
                <a:effectLst/>
              </p:spPr>
              <p:txBody>
                <a:bodyPr wrap="none" anchor="ctr">
                  <a:spAutoFit/>
                </a:bodyPr>
                <a:lstStyle/>
                <a:p>
                  <a:pPr algn="ctr" eaLnBrk="0" hangingPunct="0"/>
                  <a:r>
                    <a:rPr lang="en-US" sz="2000" dirty="0">
                      <a:solidFill>
                        <a:schemeClr val="accent2"/>
                      </a:solidFill>
                      <a:latin typeface="Helvetica" pitchFamily="34" charset="0"/>
                    </a:rPr>
                    <a:t>1. Instruction</a:t>
                  </a:r>
                </a:p>
                <a:p>
                  <a:pPr algn="ctr" eaLnBrk="0" hangingPunct="0"/>
                  <a:r>
                    <a:rPr lang="en-US" sz="2000" dirty="0">
                      <a:solidFill>
                        <a:schemeClr val="accent2"/>
                      </a:solidFill>
                      <a:latin typeface="Helvetica" pitchFamily="34" charset="0"/>
                    </a:rPr>
                    <a:t>Fetch</a:t>
                  </a:r>
                </a:p>
              </p:txBody>
            </p:sp>
            <p:sp>
              <p:nvSpPr>
                <p:cNvPr id="35929" name="Line 89"/>
                <p:cNvSpPr>
                  <a:spLocks noChangeShapeType="1"/>
                </p:cNvSpPr>
                <p:nvPr/>
              </p:nvSpPr>
              <p:spPr bwMode="auto">
                <a:xfrm>
                  <a:off x="729" y="2832"/>
                  <a:ext cx="1355" cy="0"/>
                </a:xfrm>
                <a:prstGeom prst="line">
                  <a:avLst/>
                </a:prstGeom>
                <a:noFill/>
                <a:ln w="28575">
                  <a:solidFill>
                    <a:schemeClr val="accent2"/>
                  </a:solidFill>
                  <a:round/>
                  <a:headEnd type="diamond" w="med" len="med"/>
                  <a:tailEnd type="triangle" w="med" len="med"/>
                </a:ln>
                <a:effectLst/>
              </p:spPr>
              <p:txBody>
                <a:bodyPr wrap="none" anchor="ctr"/>
                <a:lstStyle/>
                <a:p>
                  <a:endParaRPr lang="en-US"/>
                </a:p>
              </p:txBody>
            </p:sp>
          </p:grpSp>
          <p:sp>
            <p:nvSpPr>
              <p:cNvPr id="35930" name="Text Box 90"/>
              <p:cNvSpPr txBox="1">
                <a:spLocks noChangeArrowheads="1"/>
              </p:cNvSpPr>
              <p:nvPr/>
            </p:nvSpPr>
            <p:spPr bwMode="auto">
              <a:xfrm>
                <a:off x="1680" y="2323"/>
                <a:ext cx="1440" cy="634"/>
              </a:xfrm>
              <a:prstGeom prst="rect">
                <a:avLst/>
              </a:prstGeom>
              <a:noFill/>
              <a:ln w="28575">
                <a:noFill/>
                <a:miter lim="800000"/>
                <a:headEnd/>
                <a:tailEnd/>
              </a:ln>
              <a:effectLst/>
            </p:spPr>
            <p:txBody>
              <a:bodyPr anchor="ctr">
                <a:spAutoFit/>
              </a:bodyPr>
              <a:lstStyle/>
              <a:p>
                <a:pPr algn="ctr" eaLnBrk="0" hangingPunct="0"/>
                <a:endParaRPr lang="en-US" sz="2000">
                  <a:solidFill>
                    <a:schemeClr val="accent2"/>
                  </a:solidFill>
                  <a:latin typeface="Helvetica" pitchFamily="34" charset="0"/>
                </a:endParaRPr>
              </a:p>
              <a:p>
                <a:pPr algn="ctr" eaLnBrk="0" hangingPunct="0"/>
                <a:r>
                  <a:rPr lang="en-US" sz="2000">
                    <a:solidFill>
                      <a:schemeClr val="accent2"/>
                    </a:solidFill>
                    <a:latin typeface="Helvetica" pitchFamily="34" charset="0"/>
                  </a:rPr>
                  <a:t>2. Decode/</a:t>
                </a:r>
              </a:p>
              <a:p>
                <a:pPr algn="ctr" eaLnBrk="0" hangingPunct="0"/>
                <a:r>
                  <a:rPr lang="en-US" sz="2000">
                    <a:solidFill>
                      <a:schemeClr val="accent2"/>
                    </a:solidFill>
                    <a:latin typeface="Helvetica" pitchFamily="34" charset="0"/>
                  </a:rPr>
                  <a:t>    Register Read</a:t>
                </a:r>
              </a:p>
            </p:txBody>
          </p:sp>
          <p:sp>
            <p:nvSpPr>
              <p:cNvPr id="35931" name="Line 91"/>
              <p:cNvSpPr>
                <a:spLocks noChangeShapeType="1"/>
              </p:cNvSpPr>
              <p:nvPr/>
            </p:nvSpPr>
            <p:spPr bwMode="auto">
              <a:xfrm>
                <a:off x="1968" y="2496"/>
                <a:ext cx="1110" cy="0"/>
              </a:xfrm>
              <a:prstGeom prst="line">
                <a:avLst/>
              </a:prstGeom>
              <a:noFill/>
              <a:ln w="28575">
                <a:solidFill>
                  <a:schemeClr val="accent2"/>
                </a:solidFill>
                <a:round/>
                <a:headEnd type="diamond" w="med" len="med"/>
                <a:tailEnd type="triangle" w="med" len="med"/>
              </a:ln>
              <a:effectLst/>
            </p:spPr>
            <p:txBody>
              <a:bodyPr wrap="none" anchor="ctr"/>
              <a:lstStyle/>
              <a:p>
                <a:endParaRPr lang="en-US"/>
              </a:p>
            </p:txBody>
          </p:sp>
          <p:grpSp>
            <p:nvGrpSpPr>
              <p:cNvPr id="9" name="Group 92"/>
              <p:cNvGrpSpPr>
                <a:grpSpLocks/>
              </p:cNvGrpSpPr>
              <p:nvPr/>
            </p:nvGrpSpPr>
            <p:grpSpPr bwMode="auto">
              <a:xfrm>
                <a:off x="3059" y="2488"/>
                <a:ext cx="1086" cy="346"/>
                <a:chOff x="527" y="2832"/>
                <a:chExt cx="1557" cy="346"/>
              </a:xfrm>
            </p:grpSpPr>
            <p:sp>
              <p:nvSpPr>
                <p:cNvPr id="35933" name="Text Box 93"/>
                <p:cNvSpPr txBox="1">
                  <a:spLocks noChangeArrowheads="1"/>
                </p:cNvSpPr>
                <p:nvPr/>
              </p:nvSpPr>
              <p:spPr bwMode="auto">
                <a:xfrm>
                  <a:off x="527" y="2928"/>
                  <a:ext cx="1250" cy="250"/>
                </a:xfrm>
                <a:prstGeom prst="rect">
                  <a:avLst/>
                </a:prstGeom>
                <a:noFill/>
                <a:ln w="28575">
                  <a:noFill/>
                  <a:miter lim="800000"/>
                  <a:headEnd/>
                  <a:tailEnd/>
                </a:ln>
                <a:effectLst/>
              </p:spPr>
              <p:txBody>
                <a:bodyPr wrap="none" anchor="ctr">
                  <a:spAutoFit/>
                </a:bodyPr>
                <a:lstStyle/>
                <a:p>
                  <a:pPr algn="ctr" eaLnBrk="0" hangingPunct="0"/>
                  <a:r>
                    <a:rPr lang="en-US" sz="2000">
                      <a:solidFill>
                        <a:schemeClr val="accent2"/>
                      </a:solidFill>
                      <a:latin typeface="Helvetica" pitchFamily="34" charset="0"/>
                    </a:rPr>
                    <a:t>3. Execute</a:t>
                  </a:r>
                </a:p>
              </p:txBody>
            </p:sp>
            <p:sp>
              <p:nvSpPr>
                <p:cNvPr id="35934" name="Line 94"/>
                <p:cNvSpPr>
                  <a:spLocks noChangeShapeType="1"/>
                </p:cNvSpPr>
                <p:nvPr/>
              </p:nvSpPr>
              <p:spPr bwMode="auto">
                <a:xfrm>
                  <a:off x="729" y="2832"/>
                  <a:ext cx="1355" cy="0"/>
                </a:xfrm>
                <a:prstGeom prst="line">
                  <a:avLst/>
                </a:prstGeom>
                <a:noFill/>
                <a:ln w="28575">
                  <a:solidFill>
                    <a:schemeClr val="accent2"/>
                  </a:solidFill>
                  <a:round/>
                  <a:headEnd type="diamond" w="med" len="med"/>
                  <a:tailEnd type="triangle" w="med" len="med"/>
                </a:ln>
                <a:effectLst/>
              </p:spPr>
              <p:txBody>
                <a:bodyPr wrap="none" anchor="ctr"/>
                <a:lstStyle/>
                <a:p>
                  <a:endParaRPr lang="en-US"/>
                </a:p>
              </p:txBody>
            </p:sp>
          </p:grpSp>
          <p:grpSp>
            <p:nvGrpSpPr>
              <p:cNvPr id="10" name="Group 95"/>
              <p:cNvGrpSpPr>
                <a:grpSpLocks/>
              </p:cNvGrpSpPr>
              <p:nvPr/>
            </p:nvGrpSpPr>
            <p:grpSpPr bwMode="auto">
              <a:xfrm>
                <a:off x="3929" y="2488"/>
                <a:ext cx="872" cy="346"/>
                <a:chOff x="37" y="2832"/>
                <a:chExt cx="2235" cy="346"/>
              </a:xfrm>
            </p:grpSpPr>
            <p:sp>
              <p:nvSpPr>
                <p:cNvPr id="35936" name="Text Box 96"/>
                <p:cNvSpPr txBox="1">
                  <a:spLocks noChangeArrowheads="1"/>
                </p:cNvSpPr>
                <p:nvPr/>
              </p:nvSpPr>
              <p:spPr bwMode="auto">
                <a:xfrm>
                  <a:off x="37" y="2928"/>
                  <a:ext cx="2235" cy="250"/>
                </a:xfrm>
                <a:prstGeom prst="rect">
                  <a:avLst/>
                </a:prstGeom>
                <a:noFill/>
                <a:ln w="28575">
                  <a:noFill/>
                  <a:miter lim="800000"/>
                  <a:headEnd/>
                  <a:tailEnd/>
                </a:ln>
                <a:effectLst/>
              </p:spPr>
              <p:txBody>
                <a:bodyPr wrap="none" anchor="ctr">
                  <a:spAutoFit/>
                </a:bodyPr>
                <a:lstStyle/>
                <a:p>
                  <a:pPr algn="ctr" eaLnBrk="0" hangingPunct="0"/>
                  <a:r>
                    <a:rPr lang="en-US" sz="2000">
                      <a:solidFill>
                        <a:schemeClr val="accent2"/>
                      </a:solidFill>
                      <a:latin typeface="Helvetica" pitchFamily="34" charset="0"/>
                    </a:rPr>
                    <a:t>4. Memory</a:t>
                  </a:r>
                </a:p>
              </p:txBody>
            </p:sp>
            <p:sp>
              <p:nvSpPr>
                <p:cNvPr id="35937" name="Line 97"/>
                <p:cNvSpPr>
                  <a:spLocks noChangeShapeType="1"/>
                </p:cNvSpPr>
                <p:nvPr/>
              </p:nvSpPr>
              <p:spPr bwMode="auto">
                <a:xfrm>
                  <a:off x="729" y="2832"/>
                  <a:ext cx="1355" cy="0"/>
                </a:xfrm>
                <a:prstGeom prst="line">
                  <a:avLst/>
                </a:prstGeom>
                <a:noFill/>
                <a:ln w="28575">
                  <a:solidFill>
                    <a:schemeClr val="accent2"/>
                  </a:solidFill>
                  <a:round/>
                  <a:headEnd type="diamond" w="med" len="med"/>
                  <a:tailEnd type="triangle" w="med" len="med"/>
                </a:ln>
                <a:effectLst/>
              </p:spPr>
              <p:txBody>
                <a:bodyPr wrap="none" anchor="ctr"/>
                <a:lstStyle/>
                <a:p>
                  <a:endParaRPr lang="en-US"/>
                </a:p>
              </p:txBody>
            </p:sp>
          </p:grpSp>
          <p:grpSp>
            <p:nvGrpSpPr>
              <p:cNvPr id="11" name="Group 98"/>
              <p:cNvGrpSpPr>
                <a:grpSpLocks/>
              </p:cNvGrpSpPr>
              <p:nvPr/>
            </p:nvGrpSpPr>
            <p:grpSpPr bwMode="auto">
              <a:xfrm>
                <a:off x="4705" y="2488"/>
                <a:ext cx="787" cy="442"/>
                <a:chOff x="471" y="2832"/>
                <a:chExt cx="1613" cy="442"/>
              </a:xfrm>
            </p:grpSpPr>
            <p:sp>
              <p:nvSpPr>
                <p:cNvPr id="35939" name="Text Box 99"/>
                <p:cNvSpPr txBox="1">
                  <a:spLocks noChangeArrowheads="1"/>
                </p:cNvSpPr>
                <p:nvPr/>
              </p:nvSpPr>
              <p:spPr bwMode="auto">
                <a:xfrm>
                  <a:off x="471" y="2832"/>
                  <a:ext cx="1367" cy="442"/>
                </a:xfrm>
                <a:prstGeom prst="rect">
                  <a:avLst/>
                </a:prstGeom>
                <a:noFill/>
                <a:ln w="28575">
                  <a:noFill/>
                  <a:miter lim="800000"/>
                  <a:headEnd/>
                  <a:tailEnd/>
                </a:ln>
                <a:effectLst/>
              </p:spPr>
              <p:txBody>
                <a:bodyPr wrap="none" anchor="ctr">
                  <a:spAutoFit/>
                </a:bodyPr>
                <a:lstStyle/>
                <a:p>
                  <a:pPr algn="ctr" eaLnBrk="0" hangingPunct="0"/>
                  <a:r>
                    <a:rPr lang="en-US" sz="2000">
                      <a:solidFill>
                        <a:schemeClr val="accent2"/>
                      </a:solidFill>
                      <a:latin typeface="Helvetica" pitchFamily="34" charset="0"/>
                    </a:rPr>
                    <a:t>5. Write</a:t>
                  </a:r>
                  <a:br>
                    <a:rPr lang="en-US" sz="2000">
                      <a:solidFill>
                        <a:schemeClr val="accent2"/>
                      </a:solidFill>
                      <a:latin typeface="Helvetica" pitchFamily="34" charset="0"/>
                    </a:rPr>
                  </a:br>
                  <a:r>
                    <a:rPr lang="en-US" sz="2000">
                      <a:solidFill>
                        <a:schemeClr val="accent2"/>
                      </a:solidFill>
                      <a:latin typeface="Helvetica" pitchFamily="34" charset="0"/>
                    </a:rPr>
                    <a:t>Back</a:t>
                  </a:r>
                </a:p>
              </p:txBody>
            </p:sp>
            <p:sp>
              <p:nvSpPr>
                <p:cNvPr id="35940" name="Line 100"/>
                <p:cNvSpPr>
                  <a:spLocks noChangeShapeType="1"/>
                </p:cNvSpPr>
                <p:nvPr/>
              </p:nvSpPr>
              <p:spPr bwMode="auto">
                <a:xfrm>
                  <a:off x="729" y="2832"/>
                  <a:ext cx="1355" cy="0"/>
                </a:xfrm>
                <a:prstGeom prst="line">
                  <a:avLst/>
                </a:prstGeom>
                <a:noFill/>
                <a:ln w="28575">
                  <a:solidFill>
                    <a:schemeClr val="accent2"/>
                  </a:solidFill>
                  <a:round/>
                  <a:headEnd type="diamond" w="med" len="med"/>
                  <a:tailEnd type="triangle" w="med" len="med"/>
                </a:ln>
                <a:effectLst/>
              </p:spPr>
              <p:txBody>
                <a:bodyPr wrap="none" anchor="ctr"/>
                <a:lstStyle/>
                <a:p>
                  <a:endParaRPr 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103188"/>
            <a:ext cx="9144000" cy="735012"/>
          </a:xfrm>
        </p:spPr>
        <p:txBody>
          <a:bodyPr>
            <a:normAutofit fontScale="90000"/>
          </a:bodyPr>
          <a:lstStyle/>
          <a:p>
            <a:pPr algn="ctr"/>
            <a:r>
              <a:rPr lang="en-US" smtClean="0"/>
              <a:t>Pipelining</a:t>
            </a:r>
          </a:p>
        </p:txBody>
      </p:sp>
      <p:sp>
        <p:nvSpPr>
          <p:cNvPr id="29699" name="Rectangle 3"/>
          <p:cNvSpPr>
            <a:spLocks noGrp="1" noChangeArrowheads="1"/>
          </p:cNvSpPr>
          <p:nvPr>
            <p:ph type="body" idx="1"/>
          </p:nvPr>
        </p:nvSpPr>
        <p:spPr>
          <a:xfrm>
            <a:off x="457200" y="838200"/>
            <a:ext cx="8686800" cy="5715000"/>
          </a:xfrm>
        </p:spPr>
        <p:txBody>
          <a:bodyPr>
            <a:normAutofit lnSpcReduction="10000"/>
          </a:bodyPr>
          <a:lstStyle/>
          <a:p>
            <a:r>
              <a:rPr lang="en-US" sz="2000" b="1" dirty="0" smtClean="0"/>
              <a:t>Observations</a:t>
            </a:r>
          </a:p>
          <a:p>
            <a:pPr lvl="1"/>
            <a:r>
              <a:rPr lang="en-US" sz="2000" dirty="0" smtClean="0"/>
              <a:t>the ALU is doing an addition (say), the decoder is sitting idle; can we use it for some other instruction?</a:t>
            </a:r>
          </a:p>
          <a:p>
            <a:pPr lvl="1"/>
            <a:endParaRPr lang="en-US" sz="2000" dirty="0" smtClean="0"/>
          </a:p>
          <a:p>
            <a:pPr lvl="1"/>
            <a:r>
              <a:rPr lang="en-US" sz="2000" dirty="0" smtClean="0"/>
              <a:t>In the second cycle I know if it is a branch; if not, start fetching the next instruction?</a:t>
            </a:r>
          </a:p>
          <a:p>
            <a:pPr lvl="1"/>
            <a:endParaRPr lang="en-US" sz="2000" dirty="0" smtClean="0"/>
          </a:p>
          <a:p>
            <a:pPr lvl="1"/>
            <a:r>
              <a:rPr lang="en-US" sz="2000" dirty="0" smtClean="0"/>
              <a:t>Branches complete in the third cycle; why not start fetching the next instruction now?</a:t>
            </a:r>
          </a:p>
          <a:p>
            <a:pPr lvl="1"/>
            <a:endParaRPr lang="en-US" sz="1200" dirty="0" smtClean="0"/>
          </a:p>
          <a:p>
            <a:pPr lvl="1"/>
            <a:endParaRPr lang="en-US" sz="1200" dirty="0" smtClean="0"/>
          </a:p>
          <a:p>
            <a:pPr lvl="1"/>
            <a:r>
              <a:rPr lang="en-US" sz="2000" dirty="0" smtClean="0">
                <a:solidFill>
                  <a:srgbClr val="114FFB"/>
                </a:solidFill>
              </a:rPr>
              <a:t>In summary, exactly one phase is active at any point in time: wastes hardware resources</a:t>
            </a:r>
          </a:p>
          <a:p>
            <a:pPr lvl="1"/>
            <a:endParaRPr lang="en-US" sz="1200" dirty="0" smtClean="0">
              <a:solidFill>
                <a:srgbClr val="114FFB"/>
              </a:solidFill>
            </a:endParaRPr>
          </a:p>
          <a:p>
            <a:r>
              <a:rPr lang="en-US" sz="2000" b="1" dirty="0" smtClean="0"/>
              <a:t>Form a pipeline</a:t>
            </a:r>
          </a:p>
          <a:p>
            <a:pPr lvl="1"/>
            <a:r>
              <a:rPr lang="en-US" sz="2000" dirty="0" smtClean="0"/>
              <a:t>Process five instructions in parallel</a:t>
            </a:r>
          </a:p>
          <a:p>
            <a:pPr lvl="1"/>
            <a:endParaRPr lang="en-US" sz="1800" dirty="0" smtClean="0"/>
          </a:p>
          <a:p>
            <a:pPr lvl="1"/>
            <a:r>
              <a:rPr lang="en-US" sz="2000" dirty="0" smtClean="0"/>
              <a:t>Each instruction is in a different stage of processing (called pipe stage)</a:t>
            </a:r>
          </a:p>
          <a:p>
            <a:pPr lvl="1">
              <a:buNone/>
            </a:pPr>
            <a:endParaRPr lang="en-US" sz="12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52400"/>
            <a:ext cx="7543800" cy="731838"/>
          </a:xfrm>
        </p:spPr>
        <p:txBody>
          <a:bodyPr>
            <a:normAutofit fontScale="90000"/>
          </a:bodyPr>
          <a:lstStyle/>
          <a:p>
            <a:pPr algn="ctr"/>
            <a:r>
              <a:rPr lang="en-US" i="1" smtClean="0"/>
              <a:t>Pipelining - Definition</a:t>
            </a:r>
          </a:p>
        </p:txBody>
      </p:sp>
      <p:sp>
        <p:nvSpPr>
          <p:cNvPr id="30723" name="Rectangle 3"/>
          <p:cNvSpPr>
            <a:spLocks noGrp="1" noChangeArrowheads="1"/>
          </p:cNvSpPr>
          <p:nvPr>
            <p:ph type="body" idx="1"/>
          </p:nvPr>
        </p:nvSpPr>
        <p:spPr/>
        <p:txBody>
          <a:bodyPr/>
          <a:lstStyle/>
          <a:p>
            <a:endParaRPr lang="en-US" b="1" smtClean="0"/>
          </a:p>
          <a:p>
            <a:r>
              <a:rPr lang="en-US" sz="2800" b="1" smtClean="0"/>
              <a:t>Is an implementation technique whereby multiple instructions are overlapped in execution;</a:t>
            </a:r>
            <a:r>
              <a:rPr lang="en-US" sz="2800" smtClean="0"/>
              <a:t> it takes advantage of parallelism that exists among the </a:t>
            </a:r>
            <a:r>
              <a:rPr lang="en-US" sz="2800" smtClean="0">
                <a:solidFill>
                  <a:srgbClr val="FF0000"/>
                </a:solidFill>
              </a:rPr>
              <a:t>actions</a:t>
            </a:r>
            <a:r>
              <a:rPr lang="en-US" sz="2800" smtClean="0"/>
              <a:t> needed to execute an instruction. </a:t>
            </a:r>
          </a:p>
          <a:p>
            <a:pPr>
              <a:buFontTx/>
              <a:buNone/>
            </a:pPr>
            <a:endParaRPr lang="en-US" sz="2800" smtClean="0"/>
          </a:p>
          <a:p>
            <a:r>
              <a:rPr lang="en-US" sz="2800" smtClean="0"/>
              <a:t>Today, pipelining is the key implementation</a:t>
            </a:r>
          </a:p>
          <a:p>
            <a:pPr>
              <a:buFontTx/>
              <a:buNone/>
            </a:pPr>
            <a:r>
              <a:rPr lang="en-US" sz="2800" smtClean="0"/>
              <a:t>	technique used to make fast CPUs.</a:t>
            </a:r>
          </a:p>
          <a:p>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Non pipelined</a:t>
            </a:r>
          </a:p>
        </p:txBody>
      </p:sp>
      <p:sp>
        <p:nvSpPr>
          <p:cNvPr id="31747" name="Line 6"/>
          <p:cNvSpPr>
            <a:spLocks noChangeShapeType="1"/>
          </p:cNvSpPr>
          <p:nvPr/>
        </p:nvSpPr>
        <p:spPr bwMode="auto">
          <a:xfrm>
            <a:off x="762000" y="1828800"/>
            <a:ext cx="0" cy="3886200"/>
          </a:xfrm>
          <a:prstGeom prst="line">
            <a:avLst/>
          </a:prstGeom>
          <a:noFill/>
          <a:ln w="9525">
            <a:solidFill>
              <a:schemeClr val="tx1"/>
            </a:solidFill>
            <a:round/>
            <a:headEnd/>
            <a:tailEnd type="triangle" w="med" len="med"/>
          </a:ln>
        </p:spPr>
        <p:txBody>
          <a:bodyPr/>
          <a:lstStyle/>
          <a:p>
            <a:endParaRPr lang="en-US"/>
          </a:p>
        </p:txBody>
      </p:sp>
      <p:sp>
        <p:nvSpPr>
          <p:cNvPr id="31748" name="Text Box 9"/>
          <p:cNvSpPr txBox="1">
            <a:spLocks noChangeArrowheads="1"/>
          </p:cNvSpPr>
          <p:nvPr/>
        </p:nvSpPr>
        <p:spPr bwMode="auto">
          <a:xfrm>
            <a:off x="990600" y="1309688"/>
            <a:ext cx="7467600" cy="338137"/>
          </a:xfrm>
          <a:prstGeom prst="rect">
            <a:avLst/>
          </a:prstGeom>
          <a:noFill/>
          <a:ln w="9525">
            <a:noFill/>
            <a:miter lim="800000"/>
            <a:headEnd/>
            <a:tailEnd/>
          </a:ln>
        </p:spPr>
        <p:txBody>
          <a:bodyPr>
            <a:spAutoFit/>
          </a:bodyPr>
          <a:lstStyle/>
          <a:p>
            <a:r>
              <a:rPr lang="en-US"/>
              <a:t>1          2	        3          4         5            6            7             8              9          10</a:t>
            </a:r>
          </a:p>
        </p:txBody>
      </p:sp>
      <p:grpSp>
        <p:nvGrpSpPr>
          <p:cNvPr id="2" name="Group 11"/>
          <p:cNvGrpSpPr>
            <a:grpSpLocks/>
          </p:cNvGrpSpPr>
          <p:nvPr/>
        </p:nvGrpSpPr>
        <p:grpSpPr bwMode="auto">
          <a:xfrm>
            <a:off x="228600" y="1524000"/>
            <a:ext cx="8305800" cy="4849813"/>
            <a:chOff x="144" y="768"/>
            <a:chExt cx="5232" cy="3055"/>
          </a:xfrm>
        </p:grpSpPr>
        <p:pic>
          <p:nvPicPr>
            <p:cNvPr id="31750" name="Picture 4"/>
            <p:cNvPicPr>
              <a:picLocks noChangeAspect="1" noChangeArrowheads="1"/>
            </p:cNvPicPr>
            <p:nvPr/>
          </p:nvPicPr>
          <p:blipFill>
            <a:blip r:embed="rId2"/>
            <a:srcRect/>
            <a:stretch>
              <a:fillRect/>
            </a:stretch>
          </p:blipFill>
          <p:spPr bwMode="auto">
            <a:xfrm>
              <a:off x="576" y="1104"/>
              <a:ext cx="2160" cy="288"/>
            </a:xfrm>
            <a:prstGeom prst="rect">
              <a:avLst/>
            </a:prstGeom>
            <a:noFill/>
            <a:ln w="9525">
              <a:noFill/>
              <a:miter lim="800000"/>
              <a:headEnd/>
              <a:tailEnd/>
            </a:ln>
          </p:spPr>
        </p:pic>
        <p:sp>
          <p:nvSpPr>
            <p:cNvPr id="31751" name="Line 5"/>
            <p:cNvSpPr>
              <a:spLocks noChangeShapeType="1"/>
            </p:cNvSpPr>
            <p:nvPr/>
          </p:nvSpPr>
          <p:spPr bwMode="auto">
            <a:xfrm>
              <a:off x="576" y="1008"/>
              <a:ext cx="4464" cy="0"/>
            </a:xfrm>
            <a:prstGeom prst="line">
              <a:avLst/>
            </a:prstGeom>
            <a:noFill/>
            <a:ln w="9525">
              <a:solidFill>
                <a:schemeClr val="tx1"/>
              </a:solidFill>
              <a:round/>
              <a:headEnd/>
              <a:tailEnd type="triangle" w="med" len="med"/>
            </a:ln>
          </p:spPr>
          <p:txBody>
            <a:bodyPr/>
            <a:lstStyle/>
            <a:p>
              <a:endParaRPr lang="en-US"/>
            </a:p>
          </p:txBody>
        </p:sp>
        <p:sp>
          <p:nvSpPr>
            <p:cNvPr id="31752" name="Text Box 7"/>
            <p:cNvSpPr txBox="1">
              <a:spLocks noChangeArrowheads="1"/>
            </p:cNvSpPr>
            <p:nvPr/>
          </p:nvSpPr>
          <p:spPr bwMode="auto">
            <a:xfrm>
              <a:off x="192" y="768"/>
              <a:ext cx="720" cy="327"/>
            </a:xfrm>
            <a:prstGeom prst="rect">
              <a:avLst/>
            </a:prstGeom>
            <a:noFill/>
            <a:ln w="9525">
              <a:noFill/>
              <a:miter lim="800000"/>
              <a:headEnd/>
              <a:tailEnd/>
            </a:ln>
          </p:spPr>
          <p:txBody>
            <a:bodyPr>
              <a:spAutoFit/>
            </a:bodyPr>
            <a:lstStyle/>
            <a:p>
              <a:r>
                <a:rPr lang="en-US"/>
                <a:t>time</a:t>
              </a:r>
            </a:p>
          </p:txBody>
        </p:sp>
        <p:sp>
          <p:nvSpPr>
            <p:cNvPr id="31753" name="Text Box 8"/>
            <p:cNvSpPr txBox="1">
              <a:spLocks noChangeArrowheads="1"/>
            </p:cNvSpPr>
            <p:nvPr/>
          </p:nvSpPr>
          <p:spPr bwMode="auto">
            <a:xfrm>
              <a:off x="144" y="1344"/>
              <a:ext cx="288" cy="2479"/>
            </a:xfrm>
            <a:prstGeom prst="rect">
              <a:avLst/>
            </a:prstGeom>
            <a:noFill/>
            <a:ln w="9525">
              <a:noFill/>
              <a:miter lim="800000"/>
              <a:headEnd/>
              <a:tailEnd/>
            </a:ln>
          </p:spPr>
          <p:txBody>
            <a:bodyPr>
              <a:spAutoFit/>
            </a:bodyPr>
            <a:lstStyle/>
            <a:p>
              <a:r>
                <a:rPr lang="en-US"/>
                <a:t>instruction</a:t>
              </a:r>
            </a:p>
          </p:txBody>
        </p:sp>
        <p:pic>
          <p:nvPicPr>
            <p:cNvPr id="31754" name="Picture 10"/>
            <p:cNvPicPr>
              <a:picLocks noChangeAspect="1" noChangeArrowheads="1"/>
            </p:cNvPicPr>
            <p:nvPr/>
          </p:nvPicPr>
          <p:blipFill>
            <a:blip r:embed="rId2"/>
            <a:srcRect/>
            <a:stretch>
              <a:fillRect/>
            </a:stretch>
          </p:blipFill>
          <p:spPr bwMode="auto">
            <a:xfrm>
              <a:off x="2736" y="1440"/>
              <a:ext cx="2640" cy="289"/>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78"/>
          <p:cNvPicPr>
            <a:picLocks noChangeAspect="1" noChangeArrowheads="1"/>
          </p:cNvPicPr>
          <p:nvPr/>
        </p:nvPicPr>
        <p:blipFill>
          <a:blip r:embed="rId2"/>
          <a:srcRect/>
          <a:stretch>
            <a:fillRect/>
          </a:stretch>
        </p:blipFill>
        <p:spPr bwMode="auto">
          <a:xfrm>
            <a:off x="228600" y="304800"/>
            <a:ext cx="8686800" cy="6183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serial computing</a:t>
            </a:r>
            <a:endParaRPr lang="en-US" dirty="0"/>
          </a:p>
        </p:txBody>
      </p:sp>
      <p:sp>
        <p:nvSpPr>
          <p:cNvPr id="3" name="Content Placeholder 2"/>
          <p:cNvSpPr>
            <a:spLocks noGrp="1"/>
          </p:cNvSpPr>
          <p:nvPr>
            <p:ph idx="1"/>
          </p:nvPr>
        </p:nvSpPr>
        <p:spPr/>
        <p:txBody>
          <a:bodyPr/>
          <a:lstStyle/>
          <a:p>
            <a:r>
              <a:rPr lang="en-US" dirty="0" smtClean="0"/>
              <a:t>Traditionally, software has been written for </a:t>
            </a:r>
            <a:r>
              <a:rPr lang="en-US" b="1" i="1" dirty="0" smtClean="0"/>
              <a:t>serial</a:t>
            </a:r>
            <a:r>
              <a:rPr lang="en-US" dirty="0" smtClean="0"/>
              <a:t> computation: </a:t>
            </a:r>
          </a:p>
          <a:p>
            <a:pPr lvl="1"/>
            <a:r>
              <a:rPr lang="en-US" dirty="0" smtClean="0"/>
              <a:t>To be run on a single computer having a single Central Processing Unit (CPU); </a:t>
            </a:r>
          </a:p>
          <a:p>
            <a:pPr lvl="1"/>
            <a:r>
              <a:rPr lang="en-US" dirty="0" smtClean="0"/>
              <a:t>A problem is broken into a discrete series of instructions. </a:t>
            </a:r>
          </a:p>
          <a:p>
            <a:pPr lvl="1"/>
            <a:r>
              <a:rPr lang="en-US" dirty="0" smtClean="0"/>
              <a:t>Instructions are executed one after another. </a:t>
            </a:r>
          </a:p>
          <a:p>
            <a:pPr lvl="1"/>
            <a:r>
              <a:rPr lang="en-US" dirty="0" smtClean="0"/>
              <a:t>Only one instruction may execute at any moment in time. </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28700" y="-152400"/>
            <a:ext cx="7162800" cy="1143000"/>
          </a:xfrm>
          <a:noFill/>
        </p:spPr>
        <p:txBody>
          <a:bodyPr lIns="90488" tIns="44450" rIns="90488" bIns="44450"/>
          <a:lstStyle/>
          <a:p>
            <a:r>
              <a:rPr lang="en-US" smtClean="0"/>
              <a:t>Pipelining: Its Natural!</a:t>
            </a:r>
          </a:p>
        </p:txBody>
      </p:sp>
      <p:sp>
        <p:nvSpPr>
          <p:cNvPr id="33795" name="Rectangle 3"/>
          <p:cNvSpPr>
            <a:spLocks noGrp="1" noChangeArrowheads="1"/>
          </p:cNvSpPr>
          <p:nvPr>
            <p:ph type="body" idx="1"/>
          </p:nvPr>
        </p:nvSpPr>
        <p:spPr>
          <a:xfrm>
            <a:off x="774700" y="1371600"/>
            <a:ext cx="4902200" cy="3251200"/>
          </a:xfrm>
          <a:noFill/>
        </p:spPr>
        <p:txBody>
          <a:bodyPr lIns="90488" tIns="44450" rIns="90488" bIns="44450">
            <a:normAutofit fontScale="77500" lnSpcReduction="20000"/>
          </a:bodyPr>
          <a:lstStyle/>
          <a:p>
            <a:r>
              <a:rPr lang="en-US" sz="2800" smtClean="0"/>
              <a:t>Laundry Example</a:t>
            </a:r>
          </a:p>
          <a:p>
            <a:r>
              <a:rPr lang="en-US" sz="2800" smtClean="0"/>
              <a:t>Ann, Brian, Cathy, Dave </a:t>
            </a:r>
            <a:br>
              <a:rPr lang="en-US" sz="2800" smtClean="0"/>
            </a:br>
            <a:r>
              <a:rPr lang="en-US" sz="2800" smtClean="0"/>
              <a:t>each have one load of clothes </a:t>
            </a:r>
            <a:br>
              <a:rPr lang="en-US" sz="2800" smtClean="0"/>
            </a:br>
            <a:r>
              <a:rPr lang="en-US" sz="2800" smtClean="0"/>
              <a:t>to wash, dry, and fold</a:t>
            </a:r>
          </a:p>
          <a:p>
            <a:endParaRPr lang="en-US" sz="2800" smtClean="0"/>
          </a:p>
          <a:p>
            <a:r>
              <a:rPr lang="en-US" sz="2800" smtClean="0"/>
              <a:t>Washer takes 30 minutes</a:t>
            </a:r>
          </a:p>
          <a:p>
            <a:pPr>
              <a:buFontTx/>
              <a:buNone/>
            </a:pPr>
            <a:endParaRPr lang="en-US" sz="2800" smtClean="0"/>
          </a:p>
          <a:p>
            <a:r>
              <a:rPr lang="en-US" sz="2800" smtClean="0"/>
              <a:t>Dryer takes 40 minutes</a:t>
            </a:r>
          </a:p>
          <a:p>
            <a:pPr>
              <a:buFontTx/>
              <a:buNone/>
            </a:pPr>
            <a:endParaRPr lang="en-US" sz="2800" smtClean="0"/>
          </a:p>
          <a:p>
            <a:r>
              <a:rPr lang="en-US" sz="2800" smtClean="0"/>
              <a:t>“Folder” takes 20 minutes</a:t>
            </a:r>
          </a:p>
        </p:txBody>
      </p:sp>
      <p:grpSp>
        <p:nvGrpSpPr>
          <p:cNvPr id="2" name="Group 4"/>
          <p:cNvGrpSpPr>
            <a:grpSpLocks/>
          </p:cNvGrpSpPr>
          <p:nvPr/>
        </p:nvGrpSpPr>
        <p:grpSpPr bwMode="auto">
          <a:xfrm>
            <a:off x="6711950" y="4838700"/>
            <a:ext cx="673100" cy="800100"/>
            <a:chOff x="4228" y="2820"/>
            <a:chExt cx="424" cy="504"/>
          </a:xfrm>
        </p:grpSpPr>
        <p:grpSp>
          <p:nvGrpSpPr>
            <p:cNvPr id="3" name="Group 5"/>
            <p:cNvGrpSpPr>
              <a:grpSpLocks/>
            </p:cNvGrpSpPr>
            <p:nvPr/>
          </p:nvGrpSpPr>
          <p:grpSpPr bwMode="auto">
            <a:xfrm>
              <a:off x="4228" y="2820"/>
              <a:ext cx="424" cy="504"/>
              <a:chOff x="4228" y="2820"/>
              <a:chExt cx="424" cy="504"/>
            </a:xfrm>
          </p:grpSpPr>
          <p:sp>
            <p:nvSpPr>
              <p:cNvPr id="33829" name="AutoShape 6"/>
              <p:cNvSpPr>
                <a:spLocks noChangeArrowheads="1"/>
              </p:cNvSpPr>
              <p:nvPr/>
            </p:nvSpPr>
            <p:spPr bwMode="auto">
              <a:xfrm>
                <a:off x="4228" y="2900"/>
                <a:ext cx="424" cy="424"/>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a:p>
            </p:txBody>
          </p:sp>
          <p:sp>
            <p:nvSpPr>
              <p:cNvPr id="33830" name="AutoShape 7"/>
              <p:cNvSpPr>
                <a:spLocks noChangeArrowheads="1"/>
              </p:cNvSpPr>
              <p:nvPr/>
            </p:nvSpPr>
            <p:spPr bwMode="auto">
              <a:xfrm>
                <a:off x="4324" y="2820"/>
                <a:ext cx="328" cy="88"/>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a:p>
            </p:txBody>
          </p:sp>
        </p:grpSp>
        <p:sp>
          <p:nvSpPr>
            <p:cNvPr id="33827" name="Oval 8"/>
            <p:cNvSpPr>
              <a:spLocks noChangeArrowheads="1"/>
            </p:cNvSpPr>
            <p:nvPr/>
          </p:nvSpPr>
          <p:spPr bwMode="auto">
            <a:xfrm>
              <a:off x="4356" y="2860"/>
              <a:ext cx="56" cy="32"/>
            </a:xfrm>
            <a:prstGeom prst="ellipse">
              <a:avLst/>
            </a:prstGeom>
            <a:solidFill>
              <a:schemeClr val="bg1"/>
            </a:solidFill>
            <a:ln w="12700">
              <a:solidFill>
                <a:schemeClr val="tx1"/>
              </a:solidFill>
              <a:round/>
              <a:headEnd/>
              <a:tailEnd/>
            </a:ln>
          </p:spPr>
          <p:txBody>
            <a:bodyPr wrap="none" anchor="ctr"/>
            <a:lstStyle/>
            <a:p>
              <a:endParaRPr lang="en-US"/>
            </a:p>
          </p:txBody>
        </p:sp>
        <p:sp>
          <p:nvSpPr>
            <p:cNvPr id="33828" name="AutoShape 9"/>
            <p:cNvSpPr>
              <a:spLocks noChangeArrowheads="1"/>
            </p:cNvSpPr>
            <p:nvPr/>
          </p:nvSpPr>
          <p:spPr bwMode="auto">
            <a:xfrm>
              <a:off x="4280" y="3096"/>
              <a:ext cx="224" cy="96"/>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en-US"/>
            </a:p>
          </p:txBody>
        </p:sp>
      </p:grpSp>
      <p:grpSp>
        <p:nvGrpSpPr>
          <p:cNvPr id="4" name="Group 10"/>
          <p:cNvGrpSpPr>
            <a:grpSpLocks/>
          </p:cNvGrpSpPr>
          <p:nvPr/>
        </p:nvGrpSpPr>
        <p:grpSpPr bwMode="auto">
          <a:xfrm>
            <a:off x="6856413" y="5980113"/>
            <a:ext cx="661987" cy="649287"/>
            <a:chOff x="4319" y="3408"/>
            <a:chExt cx="417" cy="409"/>
          </a:xfrm>
        </p:grpSpPr>
        <p:grpSp>
          <p:nvGrpSpPr>
            <p:cNvPr id="5" name="Group 11"/>
            <p:cNvGrpSpPr>
              <a:grpSpLocks/>
            </p:cNvGrpSpPr>
            <p:nvPr/>
          </p:nvGrpSpPr>
          <p:grpSpPr bwMode="auto">
            <a:xfrm>
              <a:off x="4321" y="3601"/>
              <a:ext cx="415" cy="216"/>
              <a:chOff x="4321" y="3601"/>
              <a:chExt cx="415" cy="216"/>
            </a:xfrm>
          </p:grpSpPr>
          <p:sp>
            <p:nvSpPr>
              <p:cNvPr id="33822" name="Freeform 12"/>
              <p:cNvSpPr>
                <a:spLocks/>
              </p:cNvSpPr>
              <p:nvPr/>
            </p:nvSpPr>
            <p:spPr bwMode="auto">
              <a:xfrm>
                <a:off x="4523" y="3602"/>
                <a:ext cx="96" cy="215"/>
              </a:xfrm>
              <a:custGeom>
                <a:avLst/>
                <a:gdLst>
                  <a:gd name="T0" fmla="*/ 69 w 96"/>
                  <a:gd name="T1" fmla="*/ 0 h 215"/>
                  <a:gd name="T2" fmla="*/ 95 w 96"/>
                  <a:gd name="T3" fmla="*/ 0 h 215"/>
                  <a:gd name="T4" fmla="*/ 26 w 96"/>
                  <a:gd name="T5" fmla="*/ 214 h 215"/>
                  <a:gd name="T6" fmla="*/ 0 w 96"/>
                  <a:gd name="T7" fmla="*/ 214 h 215"/>
                  <a:gd name="T8" fmla="*/ 69 w 96"/>
                  <a:gd name="T9" fmla="*/ 0 h 215"/>
                  <a:gd name="T10" fmla="*/ 0 60000 65536"/>
                  <a:gd name="T11" fmla="*/ 0 60000 65536"/>
                  <a:gd name="T12" fmla="*/ 0 60000 65536"/>
                  <a:gd name="T13" fmla="*/ 0 60000 65536"/>
                  <a:gd name="T14" fmla="*/ 0 60000 65536"/>
                  <a:gd name="T15" fmla="*/ 0 w 96"/>
                  <a:gd name="T16" fmla="*/ 0 h 215"/>
                  <a:gd name="T17" fmla="*/ 96 w 96"/>
                  <a:gd name="T18" fmla="*/ 215 h 215"/>
                </a:gdLst>
                <a:ahLst/>
                <a:cxnLst>
                  <a:cxn ang="T10">
                    <a:pos x="T0" y="T1"/>
                  </a:cxn>
                  <a:cxn ang="T11">
                    <a:pos x="T2" y="T3"/>
                  </a:cxn>
                  <a:cxn ang="T12">
                    <a:pos x="T4" y="T5"/>
                  </a:cxn>
                  <a:cxn ang="T13">
                    <a:pos x="T6" y="T7"/>
                  </a:cxn>
                  <a:cxn ang="T14">
                    <a:pos x="T8" y="T9"/>
                  </a:cxn>
                </a:cxnLst>
                <a:rect l="T15" t="T16" r="T17" b="T18"/>
                <a:pathLst>
                  <a:path w="96" h="215">
                    <a:moveTo>
                      <a:pt x="69" y="0"/>
                    </a:moveTo>
                    <a:lnTo>
                      <a:pt x="95" y="0"/>
                    </a:lnTo>
                    <a:lnTo>
                      <a:pt x="26" y="214"/>
                    </a:lnTo>
                    <a:lnTo>
                      <a:pt x="0" y="214"/>
                    </a:lnTo>
                    <a:lnTo>
                      <a:pt x="69" y="0"/>
                    </a:lnTo>
                  </a:path>
                </a:pathLst>
              </a:custGeom>
              <a:solidFill>
                <a:srgbClr val="FC0128"/>
              </a:solidFill>
              <a:ln w="12700" cap="rnd">
                <a:noFill/>
                <a:round/>
                <a:headEnd/>
                <a:tailEnd/>
              </a:ln>
            </p:spPr>
            <p:txBody>
              <a:bodyPr/>
              <a:lstStyle/>
              <a:p>
                <a:endParaRPr lang="en-US"/>
              </a:p>
            </p:txBody>
          </p:sp>
          <p:sp>
            <p:nvSpPr>
              <p:cNvPr id="33823" name="Rectangle 13"/>
              <p:cNvSpPr>
                <a:spLocks noChangeArrowheads="1"/>
              </p:cNvSpPr>
              <p:nvPr/>
            </p:nvSpPr>
            <p:spPr bwMode="auto">
              <a:xfrm>
                <a:off x="4518" y="3601"/>
                <a:ext cx="218" cy="12"/>
              </a:xfrm>
              <a:prstGeom prst="rect">
                <a:avLst/>
              </a:prstGeom>
              <a:solidFill>
                <a:srgbClr val="FC0128"/>
              </a:solidFill>
              <a:ln w="12700">
                <a:noFill/>
                <a:miter lim="800000"/>
                <a:headEnd/>
                <a:tailEnd/>
              </a:ln>
            </p:spPr>
            <p:txBody>
              <a:bodyPr wrap="none" anchor="ctr"/>
              <a:lstStyle/>
              <a:p>
                <a:endParaRPr lang="en-US"/>
              </a:p>
            </p:txBody>
          </p:sp>
          <p:sp>
            <p:nvSpPr>
              <p:cNvPr id="33824" name="Rectangle 14"/>
              <p:cNvSpPr>
                <a:spLocks noChangeArrowheads="1"/>
              </p:cNvSpPr>
              <p:nvPr/>
            </p:nvSpPr>
            <p:spPr bwMode="auto">
              <a:xfrm>
                <a:off x="4517" y="3692"/>
                <a:ext cx="218" cy="13"/>
              </a:xfrm>
              <a:prstGeom prst="rect">
                <a:avLst/>
              </a:prstGeom>
              <a:solidFill>
                <a:srgbClr val="FC0128"/>
              </a:solidFill>
              <a:ln w="12700">
                <a:noFill/>
                <a:miter lim="800000"/>
                <a:headEnd/>
                <a:tailEnd/>
              </a:ln>
            </p:spPr>
            <p:txBody>
              <a:bodyPr wrap="none" anchor="ctr"/>
              <a:lstStyle/>
              <a:p>
                <a:endParaRPr lang="en-US"/>
              </a:p>
            </p:txBody>
          </p:sp>
          <p:sp>
            <p:nvSpPr>
              <p:cNvPr id="33825" name="Rectangle 15"/>
              <p:cNvSpPr>
                <a:spLocks noChangeArrowheads="1"/>
              </p:cNvSpPr>
              <p:nvPr/>
            </p:nvSpPr>
            <p:spPr bwMode="auto">
              <a:xfrm>
                <a:off x="4321" y="3692"/>
                <a:ext cx="116" cy="13"/>
              </a:xfrm>
              <a:prstGeom prst="rect">
                <a:avLst/>
              </a:prstGeom>
              <a:solidFill>
                <a:srgbClr val="FC0128"/>
              </a:solidFill>
              <a:ln w="12700">
                <a:noFill/>
                <a:miter lim="800000"/>
                <a:headEnd/>
                <a:tailEnd/>
              </a:ln>
            </p:spPr>
            <p:txBody>
              <a:bodyPr wrap="none" anchor="ctr"/>
              <a:lstStyle/>
              <a:p>
                <a:endParaRPr lang="en-US"/>
              </a:p>
            </p:txBody>
          </p:sp>
        </p:grpSp>
        <p:grpSp>
          <p:nvGrpSpPr>
            <p:cNvPr id="6" name="Group 16"/>
            <p:cNvGrpSpPr>
              <a:grpSpLocks/>
            </p:cNvGrpSpPr>
            <p:nvPr/>
          </p:nvGrpSpPr>
          <p:grpSpPr bwMode="auto">
            <a:xfrm>
              <a:off x="4319" y="3408"/>
              <a:ext cx="217" cy="409"/>
              <a:chOff x="4319" y="3408"/>
              <a:chExt cx="217" cy="409"/>
            </a:xfrm>
          </p:grpSpPr>
          <p:sp>
            <p:nvSpPr>
              <p:cNvPr id="33820" name="Oval 17"/>
              <p:cNvSpPr>
                <a:spLocks noChangeArrowheads="1"/>
              </p:cNvSpPr>
              <p:nvPr/>
            </p:nvSpPr>
            <p:spPr bwMode="auto">
              <a:xfrm>
                <a:off x="4403" y="3408"/>
                <a:ext cx="55" cy="55"/>
              </a:xfrm>
              <a:prstGeom prst="ellipse">
                <a:avLst/>
              </a:prstGeom>
              <a:solidFill>
                <a:srgbClr val="FC0128"/>
              </a:solidFill>
              <a:ln w="12700">
                <a:solidFill>
                  <a:srgbClr val="000000"/>
                </a:solidFill>
                <a:round/>
                <a:headEnd/>
                <a:tailEnd/>
              </a:ln>
            </p:spPr>
            <p:txBody>
              <a:bodyPr wrap="none" anchor="ctr"/>
              <a:lstStyle/>
              <a:p>
                <a:endParaRPr lang="en-US"/>
              </a:p>
            </p:txBody>
          </p:sp>
          <p:sp>
            <p:nvSpPr>
              <p:cNvPr id="33821" name="Freeform 18"/>
              <p:cNvSpPr>
                <a:spLocks/>
              </p:cNvSpPr>
              <p:nvPr/>
            </p:nvSpPr>
            <p:spPr bwMode="auto">
              <a:xfrm>
                <a:off x="4319" y="3485"/>
                <a:ext cx="217" cy="332"/>
              </a:xfrm>
              <a:custGeom>
                <a:avLst/>
                <a:gdLst>
                  <a:gd name="T0" fmla="*/ 2 w 217"/>
                  <a:gd name="T1" fmla="*/ 153 h 332"/>
                  <a:gd name="T2" fmla="*/ 1 w 217"/>
                  <a:gd name="T3" fmla="*/ 157 h 332"/>
                  <a:gd name="T4" fmla="*/ 0 w 217"/>
                  <a:gd name="T5" fmla="*/ 163 h 332"/>
                  <a:gd name="T6" fmla="*/ 0 w 217"/>
                  <a:gd name="T7" fmla="*/ 168 h 332"/>
                  <a:gd name="T8" fmla="*/ 2 w 217"/>
                  <a:gd name="T9" fmla="*/ 174 h 332"/>
                  <a:gd name="T10" fmla="*/ 5 w 217"/>
                  <a:gd name="T11" fmla="*/ 179 h 332"/>
                  <a:gd name="T12" fmla="*/ 9 w 217"/>
                  <a:gd name="T13" fmla="*/ 183 h 332"/>
                  <a:gd name="T14" fmla="*/ 14 w 217"/>
                  <a:gd name="T15" fmla="*/ 186 h 332"/>
                  <a:gd name="T16" fmla="*/ 17 w 217"/>
                  <a:gd name="T17" fmla="*/ 186 h 332"/>
                  <a:gd name="T18" fmla="*/ 23 w 217"/>
                  <a:gd name="T19" fmla="*/ 186 h 332"/>
                  <a:gd name="T20" fmla="*/ 141 w 217"/>
                  <a:gd name="T21" fmla="*/ 331 h 332"/>
                  <a:gd name="T22" fmla="*/ 178 w 217"/>
                  <a:gd name="T23" fmla="*/ 159 h 332"/>
                  <a:gd name="T24" fmla="*/ 177 w 217"/>
                  <a:gd name="T25" fmla="*/ 155 h 332"/>
                  <a:gd name="T26" fmla="*/ 176 w 217"/>
                  <a:gd name="T27" fmla="*/ 152 h 332"/>
                  <a:gd name="T28" fmla="*/ 173 w 217"/>
                  <a:gd name="T29" fmla="*/ 149 h 332"/>
                  <a:gd name="T30" fmla="*/ 170 w 217"/>
                  <a:gd name="T31" fmla="*/ 147 h 332"/>
                  <a:gd name="T32" fmla="*/ 166 w 217"/>
                  <a:gd name="T33" fmla="*/ 145 h 332"/>
                  <a:gd name="T34" fmla="*/ 161 w 217"/>
                  <a:gd name="T35" fmla="*/ 145 h 332"/>
                  <a:gd name="T36" fmla="*/ 157 w 217"/>
                  <a:gd name="T37" fmla="*/ 145 h 332"/>
                  <a:gd name="T38" fmla="*/ 153 w 217"/>
                  <a:gd name="T39" fmla="*/ 145 h 332"/>
                  <a:gd name="T40" fmla="*/ 104 w 217"/>
                  <a:gd name="T41" fmla="*/ 84 h 332"/>
                  <a:gd name="T42" fmla="*/ 201 w 217"/>
                  <a:gd name="T43" fmla="*/ 104 h 332"/>
                  <a:gd name="T44" fmla="*/ 204 w 217"/>
                  <a:gd name="T45" fmla="*/ 103 h 332"/>
                  <a:gd name="T46" fmla="*/ 207 w 217"/>
                  <a:gd name="T47" fmla="*/ 103 h 332"/>
                  <a:gd name="T48" fmla="*/ 211 w 217"/>
                  <a:gd name="T49" fmla="*/ 100 h 332"/>
                  <a:gd name="T50" fmla="*/ 214 w 217"/>
                  <a:gd name="T51" fmla="*/ 97 h 332"/>
                  <a:gd name="T52" fmla="*/ 215 w 217"/>
                  <a:gd name="T53" fmla="*/ 93 h 332"/>
                  <a:gd name="T54" fmla="*/ 216 w 217"/>
                  <a:gd name="T55" fmla="*/ 88 h 332"/>
                  <a:gd name="T56" fmla="*/ 215 w 217"/>
                  <a:gd name="T57" fmla="*/ 83 h 332"/>
                  <a:gd name="T58" fmla="*/ 213 w 217"/>
                  <a:gd name="T59" fmla="*/ 79 h 332"/>
                  <a:gd name="T60" fmla="*/ 210 w 217"/>
                  <a:gd name="T61" fmla="*/ 76 h 332"/>
                  <a:gd name="T62" fmla="*/ 206 w 217"/>
                  <a:gd name="T63" fmla="*/ 73 h 332"/>
                  <a:gd name="T64" fmla="*/ 203 w 217"/>
                  <a:gd name="T65" fmla="*/ 72 h 332"/>
                  <a:gd name="T66" fmla="*/ 137 w 217"/>
                  <a:gd name="T67" fmla="*/ 72 h 332"/>
                  <a:gd name="T68" fmla="*/ 125 w 217"/>
                  <a:gd name="T69" fmla="*/ 47 h 332"/>
                  <a:gd name="T70" fmla="*/ 126 w 217"/>
                  <a:gd name="T71" fmla="*/ 41 h 332"/>
                  <a:gd name="T72" fmla="*/ 127 w 217"/>
                  <a:gd name="T73" fmla="*/ 34 h 332"/>
                  <a:gd name="T74" fmla="*/ 127 w 217"/>
                  <a:gd name="T75" fmla="*/ 27 h 332"/>
                  <a:gd name="T76" fmla="*/ 125 w 217"/>
                  <a:gd name="T77" fmla="*/ 21 h 332"/>
                  <a:gd name="T78" fmla="*/ 123 w 217"/>
                  <a:gd name="T79" fmla="*/ 17 h 332"/>
                  <a:gd name="T80" fmla="*/ 120 w 217"/>
                  <a:gd name="T81" fmla="*/ 12 h 332"/>
                  <a:gd name="T82" fmla="*/ 115 w 217"/>
                  <a:gd name="T83" fmla="*/ 8 h 332"/>
                  <a:gd name="T84" fmla="*/ 110 w 217"/>
                  <a:gd name="T85" fmla="*/ 4 h 332"/>
                  <a:gd name="T86" fmla="*/ 104 w 217"/>
                  <a:gd name="T87" fmla="*/ 1 h 332"/>
                  <a:gd name="T88" fmla="*/ 97 w 217"/>
                  <a:gd name="T89" fmla="*/ 0 h 332"/>
                  <a:gd name="T90" fmla="*/ 91 w 217"/>
                  <a:gd name="T91" fmla="*/ 0 h 332"/>
                  <a:gd name="T92" fmla="*/ 84 w 217"/>
                  <a:gd name="T93" fmla="*/ 1 h 332"/>
                  <a:gd name="T94" fmla="*/ 77 w 217"/>
                  <a:gd name="T95" fmla="*/ 3 h 332"/>
                  <a:gd name="T96" fmla="*/ 70 w 217"/>
                  <a:gd name="T97" fmla="*/ 7 h 332"/>
                  <a:gd name="T98" fmla="*/ 66 w 217"/>
                  <a:gd name="T99" fmla="*/ 13 h 332"/>
                  <a:gd name="T100" fmla="*/ 62 w 217"/>
                  <a:gd name="T101" fmla="*/ 19 h 332"/>
                  <a:gd name="T102" fmla="*/ 59 w 217"/>
                  <a:gd name="T103" fmla="*/ 25 h 33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7"/>
                  <a:gd name="T157" fmla="*/ 0 h 332"/>
                  <a:gd name="T158" fmla="*/ 217 w 217"/>
                  <a:gd name="T159" fmla="*/ 332 h 33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7" h="332">
                    <a:moveTo>
                      <a:pt x="59" y="25"/>
                    </a:moveTo>
                    <a:lnTo>
                      <a:pt x="2" y="153"/>
                    </a:lnTo>
                    <a:lnTo>
                      <a:pt x="1" y="155"/>
                    </a:lnTo>
                    <a:lnTo>
                      <a:pt x="1" y="157"/>
                    </a:lnTo>
                    <a:lnTo>
                      <a:pt x="0" y="159"/>
                    </a:lnTo>
                    <a:lnTo>
                      <a:pt x="0" y="163"/>
                    </a:lnTo>
                    <a:lnTo>
                      <a:pt x="0" y="165"/>
                    </a:lnTo>
                    <a:lnTo>
                      <a:pt x="0" y="168"/>
                    </a:lnTo>
                    <a:lnTo>
                      <a:pt x="1" y="171"/>
                    </a:lnTo>
                    <a:lnTo>
                      <a:pt x="2" y="174"/>
                    </a:lnTo>
                    <a:lnTo>
                      <a:pt x="3" y="176"/>
                    </a:lnTo>
                    <a:lnTo>
                      <a:pt x="5" y="179"/>
                    </a:lnTo>
                    <a:lnTo>
                      <a:pt x="7" y="181"/>
                    </a:lnTo>
                    <a:lnTo>
                      <a:pt x="9" y="183"/>
                    </a:lnTo>
                    <a:lnTo>
                      <a:pt x="12" y="184"/>
                    </a:lnTo>
                    <a:lnTo>
                      <a:pt x="14" y="186"/>
                    </a:lnTo>
                    <a:lnTo>
                      <a:pt x="15" y="186"/>
                    </a:lnTo>
                    <a:lnTo>
                      <a:pt x="17" y="186"/>
                    </a:lnTo>
                    <a:lnTo>
                      <a:pt x="20" y="186"/>
                    </a:lnTo>
                    <a:lnTo>
                      <a:pt x="23" y="186"/>
                    </a:lnTo>
                    <a:lnTo>
                      <a:pt x="141" y="186"/>
                    </a:lnTo>
                    <a:lnTo>
                      <a:pt x="141" y="331"/>
                    </a:lnTo>
                    <a:lnTo>
                      <a:pt x="178" y="331"/>
                    </a:lnTo>
                    <a:lnTo>
                      <a:pt x="178" y="159"/>
                    </a:lnTo>
                    <a:lnTo>
                      <a:pt x="178" y="157"/>
                    </a:lnTo>
                    <a:lnTo>
                      <a:pt x="177" y="155"/>
                    </a:lnTo>
                    <a:lnTo>
                      <a:pt x="176" y="153"/>
                    </a:lnTo>
                    <a:lnTo>
                      <a:pt x="176" y="152"/>
                    </a:lnTo>
                    <a:lnTo>
                      <a:pt x="175" y="151"/>
                    </a:lnTo>
                    <a:lnTo>
                      <a:pt x="173" y="149"/>
                    </a:lnTo>
                    <a:lnTo>
                      <a:pt x="172" y="148"/>
                    </a:lnTo>
                    <a:lnTo>
                      <a:pt x="170" y="147"/>
                    </a:lnTo>
                    <a:lnTo>
                      <a:pt x="168" y="146"/>
                    </a:lnTo>
                    <a:lnTo>
                      <a:pt x="166" y="145"/>
                    </a:lnTo>
                    <a:lnTo>
                      <a:pt x="164" y="145"/>
                    </a:lnTo>
                    <a:lnTo>
                      <a:pt x="161" y="145"/>
                    </a:lnTo>
                    <a:lnTo>
                      <a:pt x="159" y="145"/>
                    </a:lnTo>
                    <a:lnTo>
                      <a:pt x="157" y="145"/>
                    </a:lnTo>
                    <a:lnTo>
                      <a:pt x="155" y="145"/>
                    </a:lnTo>
                    <a:lnTo>
                      <a:pt x="153" y="145"/>
                    </a:lnTo>
                    <a:lnTo>
                      <a:pt x="85" y="141"/>
                    </a:lnTo>
                    <a:lnTo>
                      <a:pt x="104" y="84"/>
                    </a:lnTo>
                    <a:lnTo>
                      <a:pt x="118" y="104"/>
                    </a:lnTo>
                    <a:lnTo>
                      <a:pt x="201" y="104"/>
                    </a:lnTo>
                    <a:lnTo>
                      <a:pt x="203" y="103"/>
                    </a:lnTo>
                    <a:lnTo>
                      <a:pt x="204" y="103"/>
                    </a:lnTo>
                    <a:lnTo>
                      <a:pt x="206" y="103"/>
                    </a:lnTo>
                    <a:lnTo>
                      <a:pt x="207" y="103"/>
                    </a:lnTo>
                    <a:lnTo>
                      <a:pt x="209" y="101"/>
                    </a:lnTo>
                    <a:lnTo>
                      <a:pt x="211" y="100"/>
                    </a:lnTo>
                    <a:lnTo>
                      <a:pt x="212" y="98"/>
                    </a:lnTo>
                    <a:lnTo>
                      <a:pt x="214" y="97"/>
                    </a:lnTo>
                    <a:lnTo>
                      <a:pt x="215" y="95"/>
                    </a:lnTo>
                    <a:lnTo>
                      <a:pt x="215" y="93"/>
                    </a:lnTo>
                    <a:lnTo>
                      <a:pt x="216" y="91"/>
                    </a:lnTo>
                    <a:lnTo>
                      <a:pt x="216" y="88"/>
                    </a:lnTo>
                    <a:lnTo>
                      <a:pt x="216" y="85"/>
                    </a:lnTo>
                    <a:lnTo>
                      <a:pt x="215" y="83"/>
                    </a:lnTo>
                    <a:lnTo>
                      <a:pt x="214" y="81"/>
                    </a:lnTo>
                    <a:lnTo>
                      <a:pt x="213" y="79"/>
                    </a:lnTo>
                    <a:lnTo>
                      <a:pt x="211" y="77"/>
                    </a:lnTo>
                    <a:lnTo>
                      <a:pt x="210" y="76"/>
                    </a:lnTo>
                    <a:lnTo>
                      <a:pt x="208" y="74"/>
                    </a:lnTo>
                    <a:lnTo>
                      <a:pt x="206" y="73"/>
                    </a:lnTo>
                    <a:lnTo>
                      <a:pt x="205" y="72"/>
                    </a:lnTo>
                    <a:lnTo>
                      <a:pt x="203" y="72"/>
                    </a:lnTo>
                    <a:lnTo>
                      <a:pt x="201" y="72"/>
                    </a:lnTo>
                    <a:lnTo>
                      <a:pt x="137" y="72"/>
                    </a:lnTo>
                    <a:lnTo>
                      <a:pt x="123" y="49"/>
                    </a:lnTo>
                    <a:lnTo>
                      <a:pt x="125" y="47"/>
                    </a:lnTo>
                    <a:lnTo>
                      <a:pt x="126" y="44"/>
                    </a:lnTo>
                    <a:lnTo>
                      <a:pt x="126" y="41"/>
                    </a:lnTo>
                    <a:lnTo>
                      <a:pt x="127" y="38"/>
                    </a:lnTo>
                    <a:lnTo>
                      <a:pt x="127" y="34"/>
                    </a:lnTo>
                    <a:lnTo>
                      <a:pt x="127" y="31"/>
                    </a:lnTo>
                    <a:lnTo>
                      <a:pt x="127" y="27"/>
                    </a:lnTo>
                    <a:lnTo>
                      <a:pt x="126" y="24"/>
                    </a:lnTo>
                    <a:lnTo>
                      <a:pt x="125" y="21"/>
                    </a:lnTo>
                    <a:lnTo>
                      <a:pt x="124" y="20"/>
                    </a:lnTo>
                    <a:lnTo>
                      <a:pt x="123" y="17"/>
                    </a:lnTo>
                    <a:lnTo>
                      <a:pt x="122" y="15"/>
                    </a:lnTo>
                    <a:lnTo>
                      <a:pt x="120" y="12"/>
                    </a:lnTo>
                    <a:lnTo>
                      <a:pt x="118" y="10"/>
                    </a:lnTo>
                    <a:lnTo>
                      <a:pt x="115" y="8"/>
                    </a:lnTo>
                    <a:lnTo>
                      <a:pt x="113" y="6"/>
                    </a:lnTo>
                    <a:lnTo>
                      <a:pt x="110" y="4"/>
                    </a:lnTo>
                    <a:lnTo>
                      <a:pt x="107" y="3"/>
                    </a:lnTo>
                    <a:lnTo>
                      <a:pt x="104" y="1"/>
                    </a:lnTo>
                    <a:lnTo>
                      <a:pt x="100" y="1"/>
                    </a:lnTo>
                    <a:lnTo>
                      <a:pt x="97" y="0"/>
                    </a:lnTo>
                    <a:lnTo>
                      <a:pt x="95" y="0"/>
                    </a:lnTo>
                    <a:lnTo>
                      <a:pt x="91" y="0"/>
                    </a:lnTo>
                    <a:lnTo>
                      <a:pt x="88" y="0"/>
                    </a:lnTo>
                    <a:lnTo>
                      <a:pt x="84" y="1"/>
                    </a:lnTo>
                    <a:lnTo>
                      <a:pt x="81" y="2"/>
                    </a:lnTo>
                    <a:lnTo>
                      <a:pt x="77" y="3"/>
                    </a:lnTo>
                    <a:lnTo>
                      <a:pt x="74" y="5"/>
                    </a:lnTo>
                    <a:lnTo>
                      <a:pt x="70" y="7"/>
                    </a:lnTo>
                    <a:lnTo>
                      <a:pt x="68" y="10"/>
                    </a:lnTo>
                    <a:lnTo>
                      <a:pt x="66" y="13"/>
                    </a:lnTo>
                    <a:lnTo>
                      <a:pt x="64" y="15"/>
                    </a:lnTo>
                    <a:lnTo>
                      <a:pt x="62" y="19"/>
                    </a:lnTo>
                    <a:lnTo>
                      <a:pt x="60" y="21"/>
                    </a:lnTo>
                    <a:lnTo>
                      <a:pt x="59" y="25"/>
                    </a:lnTo>
                  </a:path>
                </a:pathLst>
              </a:custGeom>
              <a:solidFill>
                <a:srgbClr val="FC0128"/>
              </a:solidFill>
              <a:ln w="127000" cap="rnd">
                <a:noFill/>
                <a:round/>
                <a:headEnd/>
                <a:tailEnd/>
              </a:ln>
            </p:spPr>
            <p:txBody>
              <a:bodyPr/>
              <a:lstStyle/>
              <a:p>
                <a:endParaRPr lang="en-US"/>
              </a:p>
            </p:txBody>
          </p:sp>
        </p:grpSp>
      </p:grpSp>
      <p:grpSp>
        <p:nvGrpSpPr>
          <p:cNvPr id="7" name="Group 19"/>
          <p:cNvGrpSpPr>
            <a:grpSpLocks/>
          </p:cNvGrpSpPr>
          <p:nvPr/>
        </p:nvGrpSpPr>
        <p:grpSpPr bwMode="auto">
          <a:xfrm>
            <a:off x="6686550" y="3619500"/>
            <a:ext cx="673100" cy="800100"/>
            <a:chOff x="4212" y="2144"/>
            <a:chExt cx="424" cy="504"/>
          </a:xfrm>
        </p:grpSpPr>
        <p:grpSp>
          <p:nvGrpSpPr>
            <p:cNvPr id="8" name="Group 20"/>
            <p:cNvGrpSpPr>
              <a:grpSpLocks/>
            </p:cNvGrpSpPr>
            <p:nvPr/>
          </p:nvGrpSpPr>
          <p:grpSpPr bwMode="auto">
            <a:xfrm>
              <a:off x="4212" y="2144"/>
              <a:ext cx="424" cy="504"/>
              <a:chOff x="4212" y="2144"/>
              <a:chExt cx="424" cy="504"/>
            </a:xfrm>
          </p:grpSpPr>
          <p:grpSp>
            <p:nvGrpSpPr>
              <p:cNvPr id="9" name="Group 21"/>
              <p:cNvGrpSpPr>
                <a:grpSpLocks/>
              </p:cNvGrpSpPr>
              <p:nvPr/>
            </p:nvGrpSpPr>
            <p:grpSpPr bwMode="auto">
              <a:xfrm>
                <a:off x="4212" y="2144"/>
                <a:ext cx="424" cy="504"/>
                <a:chOff x="4212" y="2144"/>
                <a:chExt cx="424" cy="504"/>
              </a:xfrm>
            </p:grpSpPr>
            <p:sp>
              <p:nvSpPr>
                <p:cNvPr id="33816" name="AutoShape 22"/>
                <p:cNvSpPr>
                  <a:spLocks noChangeArrowheads="1"/>
                </p:cNvSpPr>
                <p:nvPr/>
              </p:nvSpPr>
              <p:spPr bwMode="auto">
                <a:xfrm>
                  <a:off x="4212" y="2224"/>
                  <a:ext cx="424" cy="424"/>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a:p>
              </p:txBody>
            </p:sp>
            <p:sp>
              <p:nvSpPr>
                <p:cNvPr id="33817" name="AutoShape 23"/>
                <p:cNvSpPr>
                  <a:spLocks noChangeArrowheads="1"/>
                </p:cNvSpPr>
                <p:nvPr/>
              </p:nvSpPr>
              <p:spPr bwMode="auto">
                <a:xfrm>
                  <a:off x="4308" y="2144"/>
                  <a:ext cx="328" cy="88"/>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a:p>
              </p:txBody>
            </p:sp>
          </p:grpSp>
          <p:sp>
            <p:nvSpPr>
              <p:cNvPr id="33815" name="AutoShape 24"/>
              <p:cNvSpPr>
                <a:spLocks noChangeArrowheads="1"/>
              </p:cNvSpPr>
              <p:nvPr/>
            </p:nvSpPr>
            <p:spPr bwMode="auto">
              <a:xfrm>
                <a:off x="4296" y="2260"/>
                <a:ext cx="224" cy="32"/>
              </a:xfrm>
              <a:prstGeom prst="parallelogram">
                <a:avLst>
                  <a:gd name="adj" fmla="val 174968"/>
                </a:avLst>
              </a:prstGeom>
              <a:solidFill>
                <a:srgbClr val="F6BF69"/>
              </a:solidFill>
              <a:ln w="25400">
                <a:solidFill>
                  <a:schemeClr val="tx1"/>
                </a:solidFill>
                <a:miter lim="800000"/>
                <a:headEnd/>
                <a:tailEnd/>
              </a:ln>
            </p:spPr>
            <p:txBody>
              <a:bodyPr wrap="none" anchor="ctr"/>
              <a:lstStyle/>
              <a:p>
                <a:endParaRPr lang="en-US"/>
              </a:p>
            </p:txBody>
          </p:sp>
        </p:grpSp>
        <p:sp>
          <p:nvSpPr>
            <p:cNvPr id="33813" name="Oval 25"/>
            <p:cNvSpPr>
              <a:spLocks noChangeArrowheads="1"/>
            </p:cNvSpPr>
            <p:nvPr/>
          </p:nvSpPr>
          <p:spPr bwMode="auto">
            <a:xfrm>
              <a:off x="4540" y="2184"/>
              <a:ext cx="56" cy="32"/>
            </a:xfrm>
            <a:prstGeom prst="ellipse">
              <a:avLst/>
            </a:prstGeom>
            <a:solidFill>
              <a:schemeClr val="bg1"/>
            </a:solidFill>
            <a:ln w="12700">
              <a:solidFill>
                <a:schemeClr val="tx1"/>
              </a:solidFill>
              <a:round/>
              <a:headEnd/>
              <a:tailEnd/>
            </a:ln>
          </p:spPr>
          <p:txBody>
            <a:bodyPr wrap="none" anchor="ctr"/>
            <a:lstStyle/>
            <a:p>
              <a:endParaRPr lang="en-US"/>
            </a:p>
          </p:txBody>
        </p:sp>
      </p:grpSp>
      <p:grpSp>
        <p:nvGrpSpPr>
          <p:cNvPr id="10" name="Group 26"/>
          <p:cNvGrpSpPr>
            <a:grpSpLocks/>
          </p:cNvGrpSpPr>
          <p:nvPr/>
        </p:nvGrpSpPr>
        <p:grpSpPr bwMode="auto">
          <a:xfrm>
            <a:off x="5861050" y="2438400"/>
            <a:ext cx="2224088" cy="534988"/>
            <a:chOff x="3692" y="1708"/>
            <a:chExt cx="1401" cy="337"/>
          </a:xfrm>
        </p:grpSpPr>
        <p:grpSp>
          <p:nvGrpSpPr>
            <p:cNvPr id="11" name="Group 27"/>
            <p:cNvGrpSpPr>
              <a:grpSpLocks/>
            </p:cNvGrpSpPr>
            <p:nvPr/>
          </p:nvGrpSpPr>
          <p:grpSpPr bwMode="auto">
            <a:xfrm>
              <a:off x="3692" y="1708"/>
              <a:ext cx="329" cy="337"/>
              <a:chOff x="3692" y="1708"/>
              <a:chExt cx="329" cy="337"/>
            </a:xfrm>
          </p:grpSpPr>
          <p:sp>
            <p:nvSpPr>
              <p:cNvPr id="33810" name="Freeform 28"/>
              <p:cNvSpPr>
                <a:spLocks/>
              </p:cNvSpPr>
              <p:nvPr/>
            </p:nvSpPr>
            <p:spPr bwMode="auto">
              <a:xfrm>
                <a:off x="369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a:p>
            </p:txBody>
          </p:sp>
          <p:sp>
            <p:nvSpPr>
              <p:cNvPr id="33811" name="Rectangle 29"/>
              <p:cNvSpPr>
                <a:spLocks noChangeArrowheads="1"/>
              </p:cNvSpPr>
              <p:nvPr/>
            </p:nvSpPr>
            <p:spPr bwMode="auto">
              <a:xfrm>
                <a:off x="3743" y="1759"/>
                <a:ext cx="253" cy="286"/>
              </a:xfrm>
              <a:prstGeom prst="rect">
                <a:avLst/>
              </a:prstGeom>
              <a:noFill/>
              <a:ln w="12700">
                <a:noFill/>
                <a:miter lim="800000"/>
                <a:headEnd/>
                <a:tailEnd/>
              </a:ln>
            </p:spPr>
            <p:txBody>
              <a:bodyPr wrap="none" lIns="90488" tIns="44450" rIns="90488" bIns="44450">
                <a:spAutoFit/>
              </a:bodyPr>
              <a:lstStyle/>
              <a:p>
                <a:pPr algn="ctr"/>
                <a:r>
                  <a:rPr lang="en-US" b="1"/>
                  <a:t>A</a:t>
                </a:r>
              </a:p>
            </p:txBody>
          </p:sp>
        </p:grpSp>
        <p:grpSp>
          <p:nvGrpSpPr>
            <p:cNvPr id="12" name="Group 30"/>
            <p:cNvGrpSpPr>
              <a:grpSpLocks/>
            </p:cNvGrpSpPr>
            <p:nvPr/>
          </p:nvGrpSpPr>
          <p:grpSpPr bwMode="auto">
            <a:xfrm>
              <a:off x="4052" y="1708"/>
              <a:ext cx="329" cy="337"/>
              <a:chOff x="4052" y="1708"/>
              <a:chExt cx="329" cy="337"/>
            </a:xfrm>
          </p:grpSpPr>
          <p:sp>
            <p:nvSpPr>
              <p:cNvPr id="33808" name="Freeform 31"/>
              <p:cNvSpPr>
                <a:spLocks/>
              </p:cNvSpPr>
              <p:nvPr/>
            </p:nvSpPr>
            <p:spPr bwMode="auto">
              <a:xfrm>
                <a:off x="405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a:p>
            </p:txBody>
          </p:sp>
          <p:sp>
            <p:nvSpPr>
              <p:cNvPr id="33809" name="Rectangle 32"/>
              <p:cNvSpPr>
                <a:spLocks noChangeArrowheads="1"/>
              </p:cNvSpPr>
              <p:nvPr/>
            </p:nvSpPr>
            <p:spPr bwMode="auto">
              <a:xfrm>
                <a:off x="4103" y="1759"/>
                <a:ext cx="253" cy="286"/>
              </a:xfrm>
              <a:prstGeom prst="rect">
                <a:avLst/>
              </a:prstGeom>
              <a:noFill/>
              <a:ln w="12700">
                <a:noFill/>
                <a:miter lim="800000"/>
                <a:headEnd/>
                <a:tailEnd/>
              </a:ln>
            </p:spPr>
            <p:txBody>
              <a:bodyPr wrap="none" lIns="90488" tIns="44450" rIns="90488" bIns="44450">
                <a:spAutoFit/>
              </a:bodyPr>
              <a:lstStyle/>
              <a:p>
                <a:pPr algn="ctr"/>
                <a:r>
                  <a:rPr lang="en-US" b="1"/>
                  <a:t>B</a:t>
                </a:r>
              </a:p>
            </p:txBody>
          </p:sp>
        </p:grpSp>
        <p:grpSp>
          <p:nvGrpSpPr>
            <p:cNvPr id="13" name="Group 33"/>
            <p:cNvGrpSpPr>
              <a:grpSpLocks/>
            </p:cNvGrpSpPr>
            <p:nvPr/>
          </p:nvGrpSpPr>
          <p:grpSpPr bwMode="auto">
            <a:xfrm>
              <a:off x="4412" y="1708"/>
              <a:ext cx="329" cy="337"/>
              <a:chOff x="4412" y="1708"/>
              <a:chExt cx="329" cy="337"/>
            </a:xfrm>
          </p:grpSpPr>
          <p:sp>
            <p:nvSpPr>
              <p:cNvPr id="33806" name="Freeform 34"/>
              <p:cNvSpPr>
                <a:spLocks/>
              </p:cNvSpPr>
              <p:nvPr/>
            </p:nvSpPr>
            <p:spPr bwMode="auto">
              <a:xfrm>
                <a:off x="441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a:p>
            </p:txBody>
          </p:sp>
          <p:sp>
            <p:nvSpPr>
              <p:cNvPr id="33807" name="Rectangle 35"/>
              <p:cNvSpPr>
                <a:spLocks noChangeArrowheads="1"/>
              </p:cNvSpPr>
              <p:nvPr/>
            </p:nvSpPr>
            <p:spPr bwMode="auto">
              <a:xfrm>
                <a:off x="4463" y="1759"/>
                <a:ext cx="253" cy="286"/>
              </a:xfrm>
              <a:prstGeom prst="rect">
                <a:avLst/>
              </a:prstGeom>
              <a:noFill/>
              <a:ln w="12700">
                <a:noFill/>
                <a:miter lim="800000"/>
                <a:headEnd/>
                <a:tailEnd/>
              </a:ln>
            </p:spPr>
            <p:txBody>
              <a:bodyPr wrap="none" lIns="90488" tIns="44450" rIns="90488" bIns="44450">
                <a:spAutoFit/>
              </a:bodyPr>
              <a:lstStyle/>
              <a:p>
                <a:pPr algn="ctr"/>
                <a:r>
                  <a:rPr lang="en-US" b="1"/>
                  <a:t>C</a:t>
                </a:r>
              </a:p>
            </p:txBody>
          </p:sp>
        </p:grpSp>
        <p:grpSp>
          <p:nvGrpSpPr>
            <p:cNvPr id="14" name="Group 36"/>
            <p:cNvGrpSpPr>
              <a:grpSpLocks/>
            </p:cNvGrpSpPr>
            <p:nvPr/>
          </p:nvGrpSpPr>
          <p:grpSpPr bwMode="auto">
            <a:xfrm>
              <a:off x="4764" y="1708"/>
              <a:ext cx="329" cy="337"/>
              <a:chOff x="4764" y="1708"/>
              <a:chExt cx="329" cy="337"/>
            </a:xfrm>
          </p:grpSpPr>
          <p:sp>
            <p:nvSpPr>
              <p:cNvPr id="33804" name="Freeform 37"/>
              <p:cNvSpPr>
                <a:spLocks/>
              </p:cNvSpPr>
              <p:nvPr/>
            </p:nvSpPr>
            <p:spPr bwMode="auto">
              <a:xfrm>
                <a:off x="4764"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a:p>
            </p:txBody>
          </p:sp>
          <p:sp>
            <p:nvSpPr>
              <p:cNvPr id="33805" name="Rectangle 38"/>
              <p:cNvSpPr>
                <a:spLocks noChangeArrowheads="1"/>
              </p:cNvSpPr>
              <p:nvPr/>
            </p:nvSpPr>
            <p:spPr bwMode="auto">
              <a:xfrm>
                <a:off x="4815" y="1759"/>
                <a:ext cx="253" cy="286"/>
              </a:xfrm>
              <a:prstGeom prst="rect">
                <a:avLst/>
              </a:prstGeom>
              <a:noFill/>
              <a:ln w="12700">
                <a:noFill/>
                <a:miter lim="800000"/>
                <a:headEnd/>
                <a:tailEnd/>
              </a:ln>
            </p:spPr>
            <p:txBody>
              <a:bodyPr wrap="none" lIns="90488" tIns="44450" rIns="90488" bIns="44450">
                <a:spAutoFit/>
              </a:bodyPr>
              <a:lstStyle/>
              <a:p>
                <a:pPr algn="ctr"/>
                <a:r>
                  <a:rPr lang="en-US" b="1"/>
                  <a:t>D</a:t>
                </a:r>
              </a:p>
            </p:txBody>
          </p:sp>
        </p:grpSp>
      </p:grpSp>
    </p:spTree>
  </p:cSld>
  <p:clrMapOvr>
    <a:masterClrMapping/>
  </p:clrMapOvr>
  <p:transition>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33450" y="57150"/>
            <a:ext cx="7162800" cy="1143000"/>
          </a:xfrm>
          <a:noFill/>
        </p:spPr>
        <p:txBody>
          <a:bodyPr lIns="90488" tIns="44450" rIns="90488" bIns="44450"/>
          <a:lstStyle/>
          <a:p>
            <a:r>
              <a:rPr lang="en-US" smtClean="0"/>
              <a:t>Sequential Laundry</a:t>
            </a:r>
          </a:p>
        </p:txBody>
      </p:sp>
      <p:sp>
        <p:nvSpPr>
          <p:cNvPr id="82947" name="Rectangle 3"/>
          <p:cNvSpPr>
            <a:spLocks noGrp="1" noChangeArrowheads="1"/>
          </p:cNvSpPr>
          <p:nvPr>
            <p:ph type="body" idx="1"/>
          </p:nvPr>
        </p:nvSpPr>
        <p:spPr>
          <a:xfrm>
            <a:off x="171450" y="5556250"/>
            <a:ext cx="8839200" cy="825500"/>
          </a:xfrm>
          <a:noFill/>
        </p:spPr>
        <p:txBody>
          <a:bodyPr lIns="90488" tIns="44450" rIns="90488" bIns="44450">
            <a:normAutofit fontScale="92500" lnSpcReduction="20000"/>
          </a:bodyPr>
          <a:lstStyle/>
          <a:p>
            <a:r>
              <a:rPr lang="en-US" sz="2800" smtClean="0"/>
              <a:t>Sequential laundry takes 6 hours for 4 loads</a:t>
            </a:r>
          </a:p>
          <a:p>
            <a:r>
              <a:rPr lang="en-US" sz="2800" smtClean="0">
                <a:solidFill>
                  <a:schemeClr val="hlink"/>
                </a:solidFill>
              </a:rPr>
              <a:t>If they learned pipelining, how long would  laundry take?</a:t>
            </a:r>
            <a:r>
              <a:rPr lang="en-US" sz="2800" smtClean="0"/>
              <a:t> </a:t>
            </a:r>
          </a:p>
        </p:txBody>
      </p:sp>
      <p:grpSp>
        <p:nvGrpSpPr>
          <p:cNvPr id="2" name="Group 4"/>
          <p:cNvGrpSpPr>
            <a:grpSpLocks/>
          </p:cNvGrpSpPr>
          <p:nvPr/>
        </p:nvGrpSpPr>
        <p:grpSpPr bwMode="auto">
          <a:xfrm>
            <a:off x="844550" y="2571750"/>
            <a:ext cx="522288" cy="534988"/>
            <a:chOff x="532" y="1620"/>
            <a:chExt cx="329" cy="337"/>
          </a:xfrm>
        </p:grpSpPr>
        <p:sp>
          <p:nvSpPr>
            <p:cNvPr id="34958" name="Freeform 5"/>
            <p:cNvSpPr>
              <a:spLocks/>
            </p:cNvSpPr>
            <p:nvPr/>
          </p:nvSpPr>
          <p:spPr bwMode="auto">
            <a:xfrm>
              <a:off x="532" y="162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a:p>
          </p:txBody>
        </p:sp>
        <p:sp>
          <p:nvSpPr>
            <p:cNvPr id="34959" name="Rectangle 6"/>
            <p:cNvSpPr>
              <a:spLocks noChangeArrowheads="1"/>
            </p:cNvSpPr>
            <p:nvPr/>
          </p:nvSpPr>
          <p:spPr bwMode="auto">
            <a:xfrm>
              <a:off x="583" y="1671"/>
              <a:ext cx="253" cy="286"/>
            </a:xfrm>
            <a:prstGeom prst="rect">
              <a:avLst/>
            </a:prstGeom>
            <a:noFill/>
            <a:ln w="12700">
              <a:noFill/>
              <a:miter lim="800000"/>
              <a:headEnd/>
              <a:tailEnd/>
            </a:ln>
          </p:spPr>
          <p:txBody>
            <a:bodyPr wrap="none" lIns="90488" tIns="44450" rIns="90488" bIns="44450">
              <a:spAutoFit/>
            </a:bodyPr>
            <a:lstStyle/>
            <a:p>
              <a:pPr algn="ctr"/>
              <a:r>
                <a:rPr lang="en-US" b="1"/>
                <a:t>A</a:t>
              </a:r>
            </a:p>
          </p:txBody>
        </p:sp>
      </p:grpSp>
      <p:grpSp>
        <p:nvGrpSpPr>
          <p:cNvPr id="3" name="Group 7"/>
          <p:cNvGrpSpPr>
            <a:grpSpLocks/>
          </p:cNvGrpSpPr>
          <p:nvPr/>
        </p:nvGrpSpPr>
        <p:grpSpPr bwMode="auto">
          <a:xfrm>
            <a:off x="831850" y="3397250"/>
            <a:ext cx="522288" cy="534988"/>
            <a:chOff x="524" y="2140"/>
            <a:chExt cx="329" cy="337"/>
          </a:xfrm>
        </p:grpSpPr>
        <p:sp>
          <p:nvSpPr>
            <p:cNvPr id="34956" name="Freeform 8"/>
            <p:cNvSpPr>
              <a:spLocks/>
            </p:cNvSpPr>
            <p:nvPr/>
          </p:nvSpPr>
          <p:spPr bwMode="auto">
            <a:xfrm>
              <a:off x="524" y="214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a:p>
          </p:txBody>
        </p:sp>
        <p:sp>
          <p:nvSpPr>
            <p:cNvPr id="34957" name="Rectangle 9"/>
            <p:cNvSpPr>
              <a:spLocks noChangeArrowheads="1"/>
            </p:cNvSpPr>
            <p:nvPr/>
          </p:nvSpPr>
          <p:spPr bwMode="auto">
            <a:xfrm>
              <a:off x="575" y="2191"/>
              <a:ext cx="253" cy="286"/>
            </a:xfrm>
            <a:prstGeom prst="rect">
              <a:avLst/>
            </a:prstGeom>
            <a:noFill/>
            <a:ln w="12700">
              <a:noFill/>
              <a:miter lim="800000"/>
              <a:headEnd/>
              <a:tailEnd/>
            </a:ln>
          </p:spPr>
          <p:txBody>
            <a:bodyPr wrap="none" lIns="90488" tIns="44450" rIns="90488" bIns="44450">
              <a:spAutoFit/>
            </a:bodyPr>
            <a:lstStyle/>
            <a:p>
              <a:pPr algn="ctr"/>
              <a:r>
                <a:rPr lang="en-US" b="1"/>
                <a:t>B</a:t>
              </a:r>
            </a:p>
          </p:txBody>
        </p:sp>
      </p:grpSp>
      <p:grpSp>
        <p:nvGrpSpPr>
          <p:cNvPr id="4" name="Group 10"/>
          <p:cNvGrpSpPr>
            <a:grpSpLocks/>
          </p:cNvGrpSpPr>
          <p:nvPr/>
        </p:nvGrpSpPr>
        <p:grpSpPr bwMode="auto">
          <a:xfrm>
            <a:off x="806450" y="4133850"/>
            <a:ext cx="522288" cy="534988"/>
            <a:chOff x="508" y="2604"/>
            <a:chExt cx="329" cy="337"/>
          </a:xfrm>
        </p:grpSpPr>
        <p:sp>
          <p:nvSpPr>
            <p:cNvPr id="34954" name="Freeform 11"/>
            <p:cNvSpPr>
              <a:spLocks/>
            </p:cNvSpPr>
            <p:nvPr/>
          </p:nvSpPr>
          <p:spPr bwMode="auto">
            <a:xfrm>
              <a:off x="508" y="260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a:p>
          </p:txBody>
        </p:sp>
        <p:sp>
          <p:nvSpPr>
            <p:cNvPr id="34955" name="Rectangle 12"/>
            <p:cNvSpPr>
              <a:spLocks noChangeArrowheads="1"/>
            </p:cNvSpPr>
            <p:nvPr/>
          </p:nvSpPr>
          <p:spPr bwMode="auto">
            <a:xfrm>
              <a:off x="559" y="2655"/>
              <a:ext cx="253" cy="286"/>
            </a:xfrm>
            <a:prstGeom prst="rect">
              <a:avLst/>
            </a:prstGeom>
            <a:noFill/>
            <a:ln w="12700">
              <a:noFill/>
              <a:miter lim="800000"/>
              <a:headEnd/>
              <a:tailEnd/>
            </a:ln>
          </p:spPr>
          <p:txBody>
            <a:bodyPr wrap="none" lIns="90488" tIns="44450" rIns="90488" bIns="44450">
              <a:spAutoFit/>
            </a:bodyPr>
            <a:lstStyle/>
            <a:p>
              <a:pPr algn="ctr"/>
              <a:r>
                <a:rPr lang="en-US" b="1"/>
                <a:t>C</a:t>
              </a:r>
            </a:p>
          </p:txBody>
        </p:sp>
      </p:grpSp>
      <p:grpSp>
        <p:nvGrpSpPr>
          <p:cNvPr id="5" name="Group 13"/>
          <p:cNvGrpSpPr>
            <a:grpSpLocks/>
          </p:cNvGrpSpPr>
          <p:nvPr/>
        </p:nvGrpSpPr>
        <p:grpSpPr bwMode="auto">
          <a:xfrm>
            <a:off x="793750" y="4883150"/>
            <a:ext cx="522288" cy="534988"/>
            <a:chOff x="500" y="3076"/>
            <a:chExt cx="329" cy="337"/>
          </a:xfrm>
        </p:grpSpPr>
        <p:sp>
          <p:nvSpPr>
            <p:cNvPr id="34952" name="Freeform 14"/>
            <p:cNvSpPr>
              <a:spLocks/>
            </p:cNvSpPr>
            <p:nvPr/>
          </p:nvSpPr>
          <p:spPr bwMode="auto">
            <a:xfrm>
              <a:off x="500" y="307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a:p>
          </p:txBody>
        </p:sp>
        <p:sp>
          <p:nvSpPr>
            <p:cNvPr id="34953" name="Rectangle 15"/>
            <p:cNvSpPr>
              <a:spLocks noChangeArrowheads="1"/>
            </p:cNvSpPr>
            <p:nvPr/>
          </p:nvSpPr>
          <p:spPr bwMode="auto">
            <a:xfrm>
              <a:off x="551" y="3127"/>
              <a:ext cx="253" cy="286"/>
            </a:xfrm>
            <a:prstGeom prst="rect">
              <a:avLst/>
            </a:prstGeom>
            <a:noFill/>
            <a:ln w="12700">
              <a:noFill/>
              <a:miter lim="800000"/>
              <a:headEnd/>
              <a:tailEnd/>
            </a:ln>
          </p:spPr>
          <p:txBody>
            <a:bodyPr wrap="none" lIns="90488" tIns="44450" rIns="90488" bIns="44450">
              <a:spAutoFit/>
            </a:bodyPr>
            <a:lstStyle/>
            <a:p>
              <a:pPr algn="ctr"/>
              <a:r>
                <a:rPr lang="en-US" b="1"/>
                <a:t>D</a:t>
              </a:r>
            </a:p>
          </p:txBody>
        </p:sp>
      </p:grpSp>
      <p:sp>
        <p:nvSpPr>
          <p:cNvPr id="34824" name="Rectangle 16"/>
          <p:cNvSpPr>
            <a:spLocks noChangeArrowheads="1"/>
          </p:cNvSpPr>
          <p:nvPr/>
        </p:nvSpPr>
        <p:spPr bwMode="auto">
          <a:xfrm>
            <a:off x="1477963" y="2081213"/>
            <a:ext cx="520700" cy="454025"/>
          </a:xfrm>
          <a:prstGeom prst="rect">
            <a:avLst/>
          </a:prstGeom>
          <a:noFill/>
          <a:ln w="12700">
            <a:noFill/>
            <a:miter lim="800000"/>
            <a:headEnd/>
            <a:tailEnd/>
          </a:ln>
        </p:spPr>
        <p:txBody>
          <a:bodyPr wrap="none" lIns="90488" tIns="44450" rIns="90488" bIns="44450">
            <a:spAutoFit/>
          </a:bodyPr>
          <a:lstStyle/>
          <a:p>
            <a:pPr algn="ctr"/>
            <a:r>
              <a:rPr lang="en-US" b="1"/>
              <a:t>30</a:t>
            </a:r>
          </a:p>
        </p:txBody>
      </p:sp>
      <p:grpSp>
        <p:nvGrpSpPr>
          <p:cNvPr id="6" name="Group 17"/>
          <p:cNvGrpSpPr>
            <a:grpSpLocks/>
          </p:cNvGrpSpPr>
          <p:nvPr/>
        </p:nvGrpSpPr>
        <p:grpSpPr bwMode="auto">
          <a:xfrm>
            <a:off x="1485900" y="2070100"/>
            <a:ext cx="1549400" cy="0"/>
            <a:chOff x="936" y="1304"/>
            <a:chExt cx="976" cy="0"/>
          </a:xfrm>
        </p:grpSpPr>
        <p:sp>
          <p:nvSpPr>
            <p:cNvPr id="34949" name="Line 18"/>
            <p:cNvSpPr>
              <a:spLocks noChangeShapeType="1"/>
            </p:cNvSpPr>
            <p:nvPr/>
          </p:nvSpPr>
          <p:spPr bwMode="auto">
            <a:xfrm>
              <a:off x="936" y="1304"/>
              <a:ext cx="320" cy="0"/>
            </a:xfrm>
            <a:prstGeom prst="line">
              <a:avLst/>
            </a:prstGeom>
            <a:noFill/>
            <a:ln w="50800">
              <a:solidFill>
                <a:srgbClr val="F6BF69"/>
              </a:solidFill>
              <a:round/>
              <a:headEnd/>
              <a:tailEnd/>
            </a:ln>
          </p:spPr>
          <p:txBody>
            <a:bodyPr/>
            <a:lstStyle/>
            <a:p>
              <a:endParaRPr lang="en-US"/>
            </a:p>
          </p:txBody>
        </p:sp>
        <p:sp>
          <p:nvSpPr>
            <p:cNvPr id="34950" name="Line 19"/>
            <p:cNvSpPr>
              <a:spLocks noChangeShapeType="1"/>
            </p:cNvSpPr>
            <p:nvPr/>
          </p:nvSpPr>
          <p:spPr bwMode="auto">
            <a:xfrm>
              <a:off x="1264" y="1304"/>
              <a:ext cx="392" cy="0"/>
            </a:xfrm>
            <a:prstGeom prst="line">
              <a:avLst/>
            </a:prstGeom>
            <a:noFill/>
            <a:ln w="50800">
              <a:solidFill>
                <a:srgbClr val="A2C1FE"/>
              </a:solidFill>
              <a:round/>
              <a:headEnd/>
              <a:tailEnd/>
            </a:ln>
          </p:spPr>
          <p:txBody>
            <a:bodyPr/>
            <a:lstStyle/>
            <a:p>
              <a:endParaRPr lang="en-US"/>
            </a:p>
          </p:txBody>
        </p:sp>
        <p:sp>
          <p:nvSpPr>
            <p:cNvPr id="34951" name="Line 20"/>
            <p:cNvSpPr>
              <a:spLocks noChangeShapeType="1"/>
            </p:cNvSpPr>
            <p:nvPr/>
          </p:nvSpPr>
          <p:spPr bwMode="auto">
            <a:xfrm>
              <a:off x="1664" y="1304"/>
              <a:ext cx="248" cy="0"/>
            </a:xfrm>
            <a:prstGeom prst="line">
              <a:avLst/>
            </a:prstGeom>
            <a:noFill/>
            <a:ln w="50800">
              <a:solidFill>
                <a:schemeClr val="hlink"/>
              </a:solidFill>
              <a:round/>
              <a:headEnd/>
              <a:tailEnd/>
            </a:ln>
          </p:spPr>
          <p:txBody>
            <a:bodyPr/>
            <a:lstStyle/>
            <a:p>
              <a:endParaRPr lang="en-US"/>
            </a:p>
          </p:txBody>
        </p:sp>
      </p:grpSp>
      <p:sp>
        <p:nvSpPr>
          <p:cNvPr id="34826" name="Rectangle 21"/>
          <p:cNvSpPr>
            <a:spLocks noChangeArrowheads="1"/>
          </p:cNvSpPr>
          <p:nvPr/>
        </p:nvSpPr>
        <p:spPr bwMode="auto">
          <a:xfrm>
            <a:off x="2062163" y="2081213"/>
            <a:ext cx="520700" cy="454025"/>
          </a:xfrm>
          <a:prstGeom prst="rect">
            <a:avLst/>
          </a:prstGeom>
          <a:noFill/>
          <a:ln w="12700">
            <a:noFill/>
            <a:miter lim="800000"/>
            <a:headEnd/>
            <a:tailEnd/>
          </a:ln>
        </p:spPr>
        <p:txBody>
          <a:bodyPr wrap="none" lIns="90488" tIns="44450" rIns="90488" bIns="44450">
            <a:spAutoFit/>
          </a:bodyPr>
          <a:lstStyle/>
          <a:p>
            <a:pPr algn="ctr"/>
            <a:r>
              <a:rPr lang="en-US" b="1"/>
              <a:t>40</a:t>
            </a:r>
          </a:p>
        </p:txBody>
      </p:sp>
      <p:sp>
        <p:nvSpPr>
          <p:cNvPr id="34827" name="Rectangle 22"/>
          <p:cNvSpPr>
            <a:spLocks noChangeArrowheads="1"/>
          </p:cNvSpPr>
          <p:nvPr/>
        </p:nvSpPr>
        <p:spPr bwMode="auto">
          <a:xfrm>
            <a:off x="2582863" y="2081213"/>
            <a:ext cx="520700" cy="454025"/>
          </a:xfrm>
          <a:prstGeom prst="rect">
            <a:avLst/>
          </a:prstGeom>
          <a:noFill/>
          <a:ln w="12700">
            <a:noFill/>
            <a:miter lim="800000"/>
            <a:headEnd/>
            <a:tailEnd/>
          </a:ln>
        </p:spPr>
        <p:txBody>
          <a:bodyPr wrap="none" lIns="90488" tIns="44450" rIns="90488" bIns="44450">
            <a:spAutoFit/>
          </a:bodyPr>
          <a:lstStyle/>
          <a:p>
            <a:pPr algn="ctr"/>
            <a:r>
              <a:rPr lang="en-US" b="1"/>
              <a:t>20</a:t>
            </a:r>
          </a:p>
        </p:txBody>
      </p:sp>
      <p:sp>
        <p:nvSpPr>
          <p:cNvPr id="34828" name="Line 23"/>
          <p:cNvSpPr>
            <a:spLocks noChangeShapeType="1"/>
          </p:cNvSpPr>
          <p:nvPr/>
        </p:nvSpPr>
        <p:spPr bwMode="auto">
          <a:xfrm>
            <a:off x="2006600" y="1892300"/>
            <a:ext cx="0" cy="317500"/>
          </a:xfrm>
          <a:prstGeom prst="line">
            <a:avLst/>
          </a:prstGeom>
          <a:noFill/>
          <a:ln w="12700">
            <a:solidFill>
              <a:schemeClr val="tx1"/>
            </a:solidFill>
            <a:round/>
            <a:headEnd/>
            <a:tailEnd/>
          </a:ln>
        </p:spPr>
        <p:txBody>
          <a:bodyPr/>
          <a:lstStyle/>
          <a:p>
            <a:endParaRPr lang="en-US"/>
          </a:p>
        </p:txBody>
      </p:sp>
      <p:sp>
        <p:nvSpPr>
          <p:cNvPr id="34829" name="Line 24"/>
          <p:cNvSpPr>
            <a:spLocks noChangeShapeType="1"/>
          </p:cNvSpPr>
          <p:nvPr/>
        </p:nvSpPr>
        <p:spPr bwMode="auto">
          <a:xfrm>
            <a:off x="2641600" y="1892300"/>
            <a:ext cx="0" cy="317500"/>
          </a:xfrm>
          <a:prstGeom prst="line">
            <a:avLst/>
          </a:prstGeom>
          <a:noFill/>
          <a:ln w="12700">
            <a:solidFill>
              <a:schemeClr val="tx1"/>
            </a:solidFill>
            <a:round/>
            <a:headEnd/>
            <a:tailEnd/>
          </a:ln>
        </p:spPr>
        <p:txBody>
          <a:bodyPr/>
          <a:lstStyle/>
          <a:p>
            <a:endParaRPr lang="en-US"/>
          </a:p>
        </p:txBody>
      </p:sp>
      <p:sp>
        <p:nvSpPr>
          <p:cNvPr id="34830" name="Line 25"/>
          <p:cNvSpPr>
            <a:spLocks noChangeShapeType="1"/>
          </p:cNvSpPr>
          <p:nvPr/>
        </p:nvSpPr>
        <p:spPr bwMode="auto">
          <a:xfrm>
            <a:off x="3048000" y="1892300"/>
            <a:ext cx="0" cy="317500"/>
          </a:xfrm>
          <a:prstGeom prst="line">
            <a:avLst/>
          </a:prstGeom>
          <a:noFill/>
          <a:ln w="12700">
            <a:solidFill>
              <a:schemeClr val="tx1"/>
            </a:solidFill>
            <a:round/>
            <a:headEnd/>
            <a:tailEnd/>
          </a:ln>
        </p:spPr>
        <p:txBody>
          <a:bodyPr/>
          <a:lstStyle/>
          <a:p>
            <a:endParaRPr lang="en-US"/>
          </a:p>
        </p:txBody>
      </p:sp>
      <p:sp>
        <p:nvSpPr>
          <p:cNvPr id="34831" name="Rectangle 26"/>
          <p:cNvSpPr>
            <a:spLocks noChangeArrowheads="1"/>
          </p:cNvSpPr>
          <p:nvPr/>
        </p:nvSpPr>
        <p:spPr bwMode="auto">
          <a:xfrm>
            <a:off x="3052763" y="2081213"/>
            <a:ext cx="520700" cy="454025"/>
          </a:xfrm>
          <a:prstGeom prst="rect">
            <a:avLst/>
          </a:prstGeom>
          <a:noFill/>
          <a:ln w="12700">
            <a:noFill/>
            <a:miter lim="800000"/>
            <a:headEnd/>
            <a:tailEnd/>
          </a:ln>
        </p:spPr>
        <p:txBody>
          <a:bodyPr wrap="none" lIns="90488" tIns="44450" rIns="90488" bIns="44450">
            <a:spAutoFit/>
          </a:bodyPr>
          <a:lstStyle/>
          <a:p>
            <a:pPr algn="ctr"/>
            <a:r>
              <a:rPr lang="en-US" b="1"/>
              <a:t>30</a:t>
            </a:r>
          </a:p>
        </p:txBody>
      </p:sp>
      <p:grpSp>
        <p:nvGrpSpPr>
          <p:cNvPr id="7" name="Group 27"/>
          <p:cNvGrpSpPr>
            <a:grpSpLocks/>
          </p:cNvGrpSpPr>
          <p:nvPr/>
        </p:nvGrpSpPr>
        <p:grpSpPr bwMode="auto">
          <a:xfrm>
            <a:off x="3060700" y="2070100"/>
            <a:ext cx="1549400" cy="0"/>
            <a:chOff x="1928" y="1304"/>
            <a:chExt cx="976" cy="0"/>
          </a:xfrm>
        </p:grpSpPr>
        <p:sp>
          <p:nvSpPr>
            <p:cNvPr id="34946" name="Line 28"/>
            <p:cNvSpPr>
              <a:spLocks noChangeShapeType="1"/>
            </p:cNvSpPr>
            <p:nvPr/>
          </p:nvSpPr>
          <p:spPr bwMode="auto">
            <a:xfrm>
              <a:off x="1928" y="1304"/>
              <a:ext cx="320" cy="0"/>
            </a:xfrm>
            <a:prstGeom prst="line">
              <a:avLst/>
            </a:prstGeom>
            <a:noFill/>
            <a:ln w="50800">
              <a:solidFill>
                <a:srgbClr val="F6BF69"/>
              </a:solidFill>
              <a:round/>
              <a:headEnd/>
              <a:tailEnd/>
            </a:ln>
          </p:spPr>
          <p:txBody>
            <a:bodyPr/>
            <a:lstStyle/>
            <a:p>
              <a:endParaRPr lang="en-US"/>
            </a:p>
          </p:txBody>
        </p:sp>
        <p:sp>
          <p:nvSpPr>
            <p:cNvPr id="34947" name="Line 29"/>
            <p:cNvSpPr>
              <a:spLocks noChangeShapeType="1"/>
            </p:cNvSpPr>
            <p:nvPr/>
          </p:nvSpPr>
          <p:spPr bwMode="auto">
            <a:xfrm>
              <a:off x="2256" y="1304"/>
              <a:ext cx="392" cy="0"/>
            </a:xfrm>
            <a:prstGeom prst="line">
              <a:avLst/>
            </a:prstGeom>
            <a:noFill/>
            <a:ln w="50800">
              <a:solidFill>
                <a:srgbClr val="A2C1FE"/>
              </a:solidFill>
              <a:round/>
              <a:headEnd/>
              <a:tailEnd/>
            </a:ln>
          </p:spPr>
          <p:txBody>
            <a:bodyPr/>
            <a:lstStyle/>
            <a:p>
              <a:endParaRPr lang="en-US"/>
            </a:p>
          </p:txBody>
        </p:sp>
        <p:sp>
          <p:nvSpPr>
            <p:cNvPr id="34948" name="Line 30"/>
            <p:cNvSpPr>
              <a:spLocks noChangeShapeType="1"/>
            </p:cNvSpPr>
            <p:nvPr/>
          </p:nvSpPr>
          <p:spPr bwMode="auto">
            <a:xfrm>
              <a:off x="2656" y="1304"/>
              <a:ext cx="248" cy="0"/>
            </a:xfrm>
            <a:prstGeom prst="line">
              <a:avLst/>
            </a:prstGeom>
            <a:noFill/>
            <a:ln w="50800">
              <a:solidFill>
                <a:schemeClr val="hlink"/>
              </a:solidFill>
              <a:round/>
              <a:headEnd/>
              <a:tailEnd/>
            </a:ln>
          </p:spPr>
          <p:txBody>
            <a:bodyPr/>
            <a:lstStyle/>
            <a:p>
              <a:endParaRPr lang="en-US"/>
            </a:p>
          </p:txBody>
        </p:sp>
      </p:grpSp>
      <p:sp>
        <p:nvSpPr>
          <p:cNvPr id="34833" name="Rectangle 31"/>
          <p:cNvSpPr>
            <a:spLocks noChangeArrowheads="1"/>
          </p:cNvSpPr>
          <p:nvPr/>
        </p:nvSpPr>
        <p:spPr bwMode="auto">
          <a:xfrm>
            <a:off x="3636963" y="2081213"/>
            <a:ext cx="520700" cy="454025"/>
          </a:xfrm>
          <a:prstGeom prst="rect">
            <a:avLst/>
          </a:prstGeom>
          <a:noFill/>
          <a:ln w="12700">
            <a:noFill/>
            <a:miter lim="800000"/>
            <a:headEnd/>
            <a:tailEnd/>
          </a:ln>
        </p:spPr>
        <p:txBody>
          <a:bodyPr wrap="none" lIns="90488" tIns="44450" rIns="90488" bIns="44450">
            <a:spAutoFit/>
          </a:bodyPr>
          <a:lstStyle/>
          <a:p>
            <a:pPr algn="ctr"/>
            <a:r>
              <a:rPr lang="en-US" b="1"/>
              <a:t>40</a:t>
            </a:r>
          </a:p>
        </p:txBody>
      </p:sp>
      <p:sp>
        <p:nvSpPr>
          <p:cNvPr id="34834" name="Rectangle 32"/>
          <p:cNvSpPr>
            <a:spLocks noChangeArrowheads="1"/>
          </p:cNvSpPr>
          <p:nvPr/>
        </p:nvSpPr>
        <p:spPr bwMode="auto">
          <a:xfrm>
            <a:off x="4157663" y="2081213"/>
            <a:ext cx="520700" cy="454025"/>
          </a:xfrm>
          <a:prstGeom prst="rect">
            <a:avLst/>
          </a:prstGeom>
          <a:noFill/>
          <a:ln w="12700">
            <a:noFill/>
            <a:miter lim="800000"/>
            <a:headEnd/>
            <a:tailEnd/>
          </a:ln>
        </p:spPr>
        <p:txBody>
          <a:bodyPr wrap="none" lIns="90488" tIns="44450" rIns="90488" bIns="44450">
            <a:spAutoFit/>
          </a:bodyPr>
          <a:lstStyle/>
          <a:p>
            <a:pPr algn="ctr"/>
            <a:r>
              <a:rPr lang="en-US" b="1"/>
              <a:t>20</a:t>
            </a:r>
          </a:p>
        </p:txBody>
      </p:sp>
      <p:sp>
        <p:nvSpPr>
          <p:cNvPr id="34835" name="Line 33"/>
          <p:cNvSpPr>
            <a:spLocks noChangeShapeType="1"/>
          </p:cNvSpPr>
          <p:nvPr/>
        </p:nvSpPr>
        <p:spPr bwMode="auto">
          <a:xfrm>
            <a:off x="3581400" y="1892300"/>
            <a:ext cx="0" cy="317500"/>
          </a:xfrm>
          <a:prstGeom prst="line">
            <a:avLst/>
          </a:prstGeom>
          <a:noFill/>
          <a:ln w="12700">
            <a:solidFill>
              <a:schemeClr val="tx1"/>
            </a:solidFill>
            <a:round/>
            <a:headEnd/>
            <a:tailEnd/>
          </a:ln>
        </p:spPr>
        <p:txBody>
          <a:bodyPr/>
          <a:lstStyle/>
          <a:p>
            <a:endParaRPr lang="en-US"/>
          </a:p>
        </p:txBody>
      </p:sp>
      <p:sp>
        <p:nvSpPr>
          <p:cNvPr id="34836" name="Line 34"/>
          <p:cNvSpPr>
            <a:spLocks noChangeShapeType="1"/>
          </p:cNvSpPr>
          <p:nvPr/>
        </p:nvSpPr>
        <p:spPr bwMode="auto">
          <a:xfrm>
            <a:off x="4216400" y="1892300"/>
            <a:ext cx="0" cy="317500"/>
          </a:xfrm>
          <a:prstGeom prst="line">
            <a:avLst/>
          </a:prstGeom>
          <a:noFill/>
          <a:ln w="12700">
            <a:solidFill>
              <a:schemeClr val="tx1"/>
            </a:solidFill>
            <a:round/>
            <a:headEnd/>
            <a:tailEnd/>
          </a:ln>
        </p:spPr>
        <p:txBody>
          <a:bodyPr/>
          <a:lstStyle/>
          <a:p>
            <a:endParaRPr lang="en-US"/>
          </a:p>
        </p:txBody>
      </p:sp>
      <p:sp>
        <p:nvSpPr>
          <p:cNvPr id="34837" name="Line 35"/>
          <p:cNvSpPr>
            <a:spLocks noChangeShapeType="1"/>
          </p:cNvSpPr>
          <p:nvPr/>
        </p:nvSpPr>
        <p:spPr bwMode="auto">
          <a:xfrm>
            <a:off x="4622800" y="1892300"/>
            <a:ext cx="0" cy="317500"/>
          </a:xfrm>
          <a:prstGeom prst="line">
            <a:avLst/>
          </a:prstGeom>
          <a:noFill/>
          <a:ln w="12700">
            <a:solidFill>
              <a:schemeClr val="tx1"/>
            </a:solidFill>
            <a:round/>
            <a:headEnd/>
            <a:tailEnd/>
          </a:ln>
        </p:spPr>
        <p:txBody>
          <a:bodyPr/>
          <a:lstStyle/>
          <a:p>
            <a:endParaRPr lang="en-US"/>
          </a:p>
        </p:txBody>
      </p:sp>
      <p:sp>
        <p:nvSpPr>
          <p:cNvPr id="34838" name="Rectangle 36"/>
          <p:cNvSpPr>
            <a:spLocks noChangeArrowheads="1"/>
          </p:cNvSpPr>
          <p:nvPr/>
        </p:nvSpPr>
        <p:spPr bwMode="auto">
          <a:xfrm>
            <a:off x="4627563" y="2081213"/>
            <a:ext cx="520700" cy="454025"/>
          </a:xfrm>
          <a:prstGeom prst="rect">
            <a:avLst/>
          </a:prstGeom>
          <a:noFill/>
          <a:ln w="12700">
            <a:noFill/>
            <a:miter lim="800000"/>
            <a:headEnd/>
            <a:tailEnd/>
          </a:ln>
        </p:spPr>
        <p:txBody>
          <a:bodyPr wrap="none" lIns="90488" tIns="44450" rIns="90488" bIns="44450">
            <a:spAutoFit/>
          </a:bodyPr>
          <a:lstStyle/>
          <a:p>
            <a:pPr algn="ctr"/>
            <a:r>
              <a:rPr lang="en-US" b="1"/>
              <a:t>30</a:t>
            </a:r>
          </a:p>
        </p:txBody>
      </p:sp>
      <p:grpSp>
        <p:nvGrpSpPr>
          <p:cNvPr id="8" name="Group 37"/>
          <p:cNvGrpSpPr>
            <a:grpSpLocks/>
          </p:cNvGrpSpPr>
          <p:nvPr/>
        </p:nvGrpSpPr>
        <p:grpSpPr bwMode="auto">
          <a:xfrm>
            <a:off x="4635500" y="2070100"/>
            <a:ext cx="1549400" cy="0"/>
            <a:chOff x="2920" y="1304"/>
            <a:chExt cx="976" cy="0"/>
          </a:xfrm>
        </p:grpSpPr>
        <p:sp>
          <p:nvSpPr>
            <p:cNvPr id="34943" name="Line 38"/>
            <p:cNvSpPr>
              <a:spLocks noChangeShapeType="1"/>
            </p:cNvSpPr>
            <p:nvPr/>
          </p:nvSpPr>
          <p:spPr bwMode="auto">
            <a:xfrm>
              <a:off x="2920" y="1304"/>
              <a:ext cx="320" cy="0"/>
            </a:xfrm>
            <a:prstGeom prst="line">
              <a:avLst/>
            </a:prstGeom>
            <a:noFill/>
            <a:ln w="50800">
              <a:solidFill>
                <a:srgbClr val="F6BF69"/>
              </a:solidFill>
              <a:round/>
              <a:headEnd/>
              <a:tailEnd/>
            </a:ln>
          </p:spPr>
          <p:txBody>
            <a:bodyPr/>
            <a:lstStyle/>
            <a:p>
              <a:endParaRPr lang="en-US"/>
            </a:p>
          </p:txBody>
        </p:sp>
        <p:sp>
          <p:nvSpPr>
            <p:cNvPr id="34944" name="Line 39"/>
            <p:cNvSpPr>
              <a:spLocks noChangeShapeType="1"/>
            </p:cNvSpPr>
            <p:nvPr/>
          </p:nvSpPr>
          <p:spPr bwMode="auto">
            <a:xfrm>
              <a:off x="3248" y="1304"/>
              <a:ext cx="392" cy="0"/>
            </a:xfrm>
            <a:prstGeom prst="line">
              <a:avLst/>
            </a:prstGeom>
            <a:noFill/>
            <a:ln w="50800">
              <a:solidFill>
                <a:srgbClr val="A2C1FE"/>
              </a:solidFill>
              <a:round/>
              <a:headEnd/>
              <a:tailEnd/>
            </a:ln>
          </p:spPr>
          <p:txBody>
            <a:bodyPr/>
            <a:lstStyle/>
            <a:p>
              <a:endParaRPr lang="en-US"/>
            </a:p>
          </p:txBody>
        </p:sp>
        <p:sp>
          <p:nvSpPr>
            <p:cNvPr id="34945" name="Line 40"/>
            <p:cNvSpPr>
              <a:spLocks noChangeShapeType="1"/>
            </p:cNvSpPr>
            <p:nvPr/>
          </p:nvSpPr>
          <p:spPr bwMode="auto">
            <a:xfrm>
              <a:off x="3648" y="1304"/>
              <a:ext cx="248" cy="0"/>
            </a:xfrm>
            <a:prstGeom prst="line">
              <a:avLst/>
            </a:prstGeom>
            <a:noFill/>
            <a:ln w="50800">
              <a:solidFill>
                <a:schemeClr val="hlink"/>
              </a:solidFill>
              <a:round/>
              <a:headEnd/>
              <a:tailEnd/>
            </a:ln>
          </p:spPr>
          <p:txBody>
            <a:bodyPr/>
            <a:lstStyle/>
            <a:p>
              <a:endParaRPr lang="en-US"/>
            </a:p>
          </p:txBody>
        </p:sp>
      </p:grpSp>
      <p:sp>
        <p:nvSpPr>
          <p:cNvPr id="34840" name="Rectangle 41"/>
          <p:cNvSpPr>
            <a:spLocks noChangeArrowheads="1"/>
          </p:cNvSpPr>
          <p:nvPr/>
        </p:nvSpPr>
        <p:spPr bwMode="auto">
          <a:xfrm>
            <a:off x="5211763" y="2081213"/>
            <a:ext cx="520700" cy="454025"/>
          </a:xfrm>
          <a:prstGeom prst="rect">
            <a:avLst/>
          </a:prstGeom>
          <a:noFill/>
          <a:ln w="12700">
            <a:noFill/>
            <a:miter lim="800000"/>
            <a:headEnd/>
            <a:tailEnd/>
          </a:ln>
        </p:spPr>
        <p:txBody>
          <a:bodyPr wrap="none" lIns="90488" tIns="44450" rIns="90488" bIns="44450">
            <a:spAutoFit/>
          </a:bodyPr>
          <a:lstStyle/>
          <a:p>
            <a:pPr algn="ctr"/>
            <a:r>
              <a:rPr lang="en-US" b="1"/>
              <a:t>40</a:t>
            </a:r>
          </a:p>
        </p:txBody>
      </p:sp>
      <p:sp>
        <p:nvSpPr>
          <p:cNvPr id="34841" name="Rectangle 42"/>
          <p:cNvSpPr>
            <a:spLocks noChangeArrowheads="1"/>
          </p:cNvSpPr>
          <p:nvPr/>
        </p:nvSpPr>
        <p:spPr bwMode="auto">
          <a:xfrm>
            <a:off x="5732463" y="2081213"/>
            <a:ext cx="520700" cy="454025"/>
          </a:xfrm>
          <a:prstGeom prst="rect">
            <a:avLst/>
          </a:prstGeom>
          <a:noFill/>
          <a:ln w="12700">
            <a:noFill/>
            <a:miter lim="800000"/>
            <a:headEnd/>
            <a:tailEnd/>
          </a:ln>
        </p:spPr>
        <p:txBody>
          <a:bodyPr wrap="none" lIns="90488" tIns="44450" rIns="90488" bIns="44450">
            <a:spAutoFit/>
          </a:bodyPr>
          <a:lstStyle/>
          <a:p>
            <a:pPr algn="ctr"/>
            <a:r>
              <a:rPr lang="en-US" b="1"/>
              <a:t>20</a:t>
            </a:r>
          </a:p>
        </p:txBody>
      </p:sp>
      <p:sp>
        <p:nvSpPr>
          <p:cNvPr id="34842" name="Line 43"/>
          <p:cNvSpPr>
            <a:spLocks noChangeShapeType="1"/>
          </p:cNvSpPr>
          <p:nvPr/>
        </p:nvSpPr>
        <p:spPr bwMode="auto">
          <a:xfrm>
            <a:off x="5156200" y="1892300"/>
            <a:ext cx="0" cy="317500"/>
          </a:xfrm>
          <a:prstGeom prst="line">
            <a:avLst/>
          </a:prstGeom>
          <a:noFill/>
          <a:ln w="12700">
            <a:solidFill>
              <a:schemeClr val="tx1"/>
            </a:solidFill>
            <a:round/>
            <a:headEnd/>
            <a:tailEnd/>
          </a:ln>
        </p:spPr>
        <p:txBody>
          <a:bodyPr/>
          <a:lstStyle/>
          <a:p>
            <a:endParaRPr lang="en-US"/>
          </a:p>
        </p:txBody>
      </p:sp>
      <p:sp>
        <p:nvSpPr>
          <p:cNvPr id="34843" name="Line 44"/>
          <p:cNvSpPr>
            <a:spLocks noChangeShapeType="1"/>
          </p:cNvSpPr>
          <p:nvPr/>
        </p:nvSpPr>
        <p:spPr bwMode="auto">
          <a:xfrm>
            <a:off x="5791200" y="1892300"/>
            <a:ext cx="0" cy="317500"/>
          </a:xfrm>
          <a:prstGeom prst="line">
            <a:avLst/>
          </a:prstGeom>
          <a:noFill/>
          <a:ln w="12700">
            <a:solidFill>
              <a:schemeClr val="tx1"/>
            </a:solidFill>
            <a:round/>
            <a:headEnd/>
            <a:tailEnd/>
          </a:ln>
        </p:spPr>
        <p:txBody>
          <a:bodyPr/>
          <a:lstStyle/>
          <a:p>
            <a:endParaRPr lang="en-US"/>
          </a:p>
        </p:txBody>
      </p:sp>
      <p:sp>
        <p:nvSpPr>
          <p:cNvPr id="34844" name="Line 45"/>
          <p:cNvSpPr>
            <a:spLocks noChangeShapeType="1"/>
          </p:cNvSpPr>
          <p:nvPr/>
        </p:nvSpPr>
        <p:spPr bwMode="auto">
          <a:xfrm>
            <a:off x="6197600" y="1892300"/>
            <a:ext cx="0" cy="317500"/>
          </a:xfrm>
          <a:prstGeom prst="line">
            <a:avLst/>
          </a:prstGeom>
          <a:noFill/>
          <a:ln w="12700">
            <a:solidFill>
              <a:schemeClr val="tx1"/>
            </a:solidFill>
            <a:round/>
            <a:headEnd/>
            <a:tailEnd/>
          </a:ln>
        </p:spPr>
        <p:txBody>
          <a:bodyPr/>
          <a:lstStyle/>
          <a:p>
            <a:endParaRPr lang="en-US"/>
          </a:p>
        </p:txBody>
      </p:sp>
      <p:sp>
        <p:nvSpPr>
          <p:cNvPr id="34845" name="Rectangle 46"/>
          <p:cNvSpPr>
            <a:spLocks noChangeArrowheads="1"/>
          </p:cNvSpPr>
          <p:nvPr/>
        </p:nvSpPr>
        <p:spPr bwMode="auto">
          <a:xfrm>
            <a:off x="6202363" y="2081213"/>
            <a:ext cx="520700" cy="454025"/>
          </a:xfrm>
          <a:prstGeom prst="rect">
            <a:avLst/>
          </a:prstGeom>
          <a:noFill/>
          <a:ln w="12700">
            <a:noFill/>
            <a:miter lim="800000"/>
            <a:headEnd/>
            <a:tailEnd/>
          </a:ln>
        </p:spPr>
        <p:txBody>
          <a:bodyPr wrap="none" lIns="90488" tIns="44450" rIns="90488" bIns="44450">
            <a:spAutoFit/>
          </a:bodyPr>
          <a:lstStyle/>
          <a:p>
            <a:pPr algn="ctr"/>
            <a:r>
              <a:rPr lang="en-US" b="1"/>
              <a:t>30</a:t>
            </a:r>
          </a:p>
        </p:txBody>
      </p:sp>
      <p:grpSp>
        <p:nvGrpSpPr>
          <p:cNvPr id="9" name="Group 47"/>
          <p:cNvGrpSpPr>
            <a:grpSpLocks/>
          </p:cNvGrpSpPr>
          <p:nvPr/>
        </p:nvGrpSpPr>
        <p:grpSpPr bwMode="auto">
          <a:xfrm>
            <a:off x="6210300" y="2070100"/>
            <a:ext cx="1549400" cy="0"/>
            <a:chOff x="3912" y="1304"/>
            <a:chExt cx="976" cy="0"/>
          </a:xfrm>
        </p:grpSpPr>
        <p:sp>
          <p:nvSpPr>
            <p:cNvPr id="34940" name="Line 48"/>
            <p:cNvSpPr>
              <a:spLocks noChangeShapeType="1"/>
            </p:cNvSpPr>
            <p:nvPr/>
          </p:nvSpPr>
          <p:spPr bwMode="auto">
            <a:xfrm>
              <a:off x="3912" y="1304"/>
              <a:ext cx="320" cy="0"/>
            </a:xfrm>
            <a:prstGeom prst="line">
              <a:avLst/>
            </a:prstGeom>
            <a:noFill/>
            <a:ln w="50800">
              <a:solidFill>
                <a:srgbClr val="F6BF69"/>
              </a:solidFill>
              <a:round/>
              <a:headEnd/>
              <a:tailEnd/>
            </a:ln>
          </p:spPr>
          <p:txBody>
            <a:bodyPr/>
            <a:lstStyle/>
            <a:p>
              <a:endParaRPr lang="en-US"/>
            </a:p>
          </p:txBody>
        </p:sp>
        <p:sp>
          <p:nvSpPr>
            <p:cNvPr id="34941" name="Line 49"/>
            <p:cNvSpPr>
              <a:spLocks noChangeShapeType="1"/>
            </p:cNvSpPr>
            <p:nvPr/>
          </p:nvSpPr>
          <p:spPr bwMode="auto">
            <a:xfrm>
              <a:off x="4240" y="1304"/>
              <a:ext cx="392" cy="0"/>
            </a:xfrm>
            <a:prstGeom prst="line">
              <a:avLst/>
            </a:prstGeom>
            <a:noFill/>
            <a:ln w="50800">
              <a:solidFill>
                <a:srgbClr val="A2C1FE"/>
              </a:solidFill>
              <a:round/>
              <a:headEnd/>
              <a:tailEnd/>
            </a:ln>
          </p:spPr>
          <p:txBody>
            <a:bodyPr/>
            <a:lstStyle/>
            <a:p>
              <a:endParaRPr lang="en-US"/>
            </a:p>
          </p:txBody>
        </p:sp>
        <p:sp>
          <p:nvSpPr>
            <p:cNvPr id="34942" name="Line 50"/>
            <p:cNvSpPr>
              <a:spLocks noChangeShapeType="1"/>
            </p:cNvSpPr>
            <p:nvPr/>
          </p:nvSpPr>
          <p:spPr bwMode="auto">
            <a:xfrm>
              <a:off x="4640" y="1304"/>
              <a:ext cx="248" cy="0"/>
            </a:xfrm>
            <a:prstGeom prst="line">
              <a:avLst/>
            </a:prstGeom>
            <a:noFill/>
            <a:ln w="50800">
              <a:solidFill>
                <a:schemeClr val="hlink"/>
              </a:solidFill>
              <a:round/>
              <a:headEnd/>
              <a:tailEnd/>
            </a:ln>
          </p:spPr>
          <p:txBody>
            <a:bodyPr/>
            <a:lstStyle/>
            <a:p>
              <a:endParaRPr lang="en-US"/>
            </a:p>
          </p:txBody>
        </p:sp>
      </p:grpSp>
      <p:sp>
        <p:nvSpPr>
          <p:cNvPr id="34847" name="Rectangle 51"/>
          <p:cNvSpPr>
            <a:spLocks noChangeArrowheads="1"/>
          </p:cNvSpPr>
          <p:nvPr/>
        </p:nvSpPr>
        <p:spPr bwMode="auto">
          <a:xfrm>
            <a:off x="6786563" y="2081213"/>
            <a:ext cx="520700" cy="454025"/>
          </a:xfrm>
          <a:prstGeom prst="rect">
            <a:avLst/>
          </a:prstGeom>
          <a:noFill/>
          <a:ln w="12700">
            <a:noFill/>
            <a:miter lim="800000"/>
            <a:headEnd/>
            <a:tailEnd/>
          </a:ln>
        </p:spPr>
        <p:txBody>
          <a:bodyPr wrap="none" lIns="90488" tIns="44450" rIns="90488" bIns="44450">
            <a:spAutoFit/>
          </a:bodyPr>
          <a:lstStyle/>
          <a:p>
            <a:pPr algn="ctr"/>
            <a:r>
              <a:rPr lang="en-US" b="1"/>
              <a:t>40</a:t>
            </a:r>
          </a:p>
        </p:txBody>
      </p:sp>
      <p:sp>
        <p:nvSpPr>
          <p:cNvPr id="34848" name="Rectangle 52"/>
          <p:cNvSpPr>
            <a:spLocks noChangeArrowheads="1"/>
          </p:cNvSpPr>
          <p:nvPr/>
        </p:nvSpPr>
        <p:spPr bwMode="auto">
          <a:xfrm>
            <a:off x="7307263" y="2081213"/>
            <a:ext cx="520700" cy="454025"/>
          </a:xfrm>
          <a:prstGeom prst="rect">
            <a:avLst/>
          </a:prstGeom>
          <a:noFill/>
          <a:ln w="12700">
            <a:noFill/>
            <a:miter lim="800000"/>
            <a:headEnd/>
            <a:tailEnd/>
          </a:ln>
        </p:spPr>
        <p:txBody>
          <a:bodyPr wrap="none" lIns="90488" tIns="44450" rIns="90488" bIns="44450">
            <a:spAutoFit/>
          </a:bodyPr>
          <a:lstStyle/>
          <a:p>
            <a:pPr algn="ctr"/>
            <a:r>
              <a:rPr lang="en-US" b="1"/>
              <a:t>20</a:t>
            </a:r>
          </a:p>
        </p:txBody>
      </p:sp>
      <p:sp>
        <p:nvSpPr>
          <p:cNvPr id="34849" name="Line 53"/>
          <p:cNvSpPr>
            <a:spLocks noChangeShapeType="1"/>
          </p:cNvSpPr>
          <p:nvPr/>
        </p:nvSpPr>
        <p:spPr bwMode="auto">
          <a:xfrm>
            <a:off x="6731000" y="1892300"/>
            <a:ext cx="0" cy="317500"/>
          </a:xfrm>
          <a:prstGeom prst="line">
            <a:avLst/>
          </a:prstGeom>
          <a:noFill/>
          <a:ln w="12700">
            <a:solidFill>
              <a:schemeClr val="tx1"/>
            </a:solidFill>
            <a:round/>
            <a:headEnd/>
            <a:tailEnd/>
          </a:ln>
        </p:spPr>
        <p:txBody>
          <a:bodyPr/>
          <a:lstStyle/>
          <a:p>
            <a:endParaRPr lang="en-US"/>
          </a:p>
        </p:txBody>
      </p:sp>
      <p:sp>
        <p:nvSpPr>
          <p:cNvPr id="34850" name="Line 54"/>
          <p:cNvSpPr>
            <a:spLocks noChangeShapeType="1"/>
          </p:cNvSpPr>
          <p:nvPr/>
        </p:nvSpPr>
        <p:spPr bwMode="auto">
          <a:xfrm>
            <a:off x="7366000" y="1892300"/>
            <a:ext cx="0" cy="317500"/>
          </a:xfrm>
          <a:prstGeom prst="line">
            <a:avLst/>
          </a:prstGeom>
          <a:noFill/>
          <a:ln w="12700">
            <a:solidFill>
              <a:schemeClr val="tx1"/>
            </a:solidFill>
            <a:round/>
            <a:headEnd/>
            <a:tailEnd/>
          </a:ln>
        </p:spPr>
        <p:txBody>
          <a:bodyPr/>
          <a:lstStyle/>
          <a:p>
            <a:endParaRPr lang="en-US"/>
          </a:p>
        </p:txBody>
      </p:sp>
      <p:sp>
        <p:nvSpPr>
          <p:cNvPr id="34851" name="Line 55"/>
          <p:cNvSpPr>
            <a:spLocks noChangeShapeType="1"/>
          </p:cNvSpPr>
          <p:nvPr/>
        </p:nvSpPr>
        <p:spPr bwMode="auto">
          <a:xfrm>
            <a:off x="7772400" y="1892300"/>
            <a:ext cx="0" cy="317500"/>
          </a:xfrm>
          <a:prstGeom prst="line">
            <a:avLst/>
          </a:prstGeom>
          <a:noFill/>
          <a:ln w="12700">
            <a:solidFill>
              <a:schemeClr val="tx1"/>
            </a:solidFill>
            <a:round/>
            <a:headEnd/>
            <a:tailEnd/>
          </a:ln>
        </p:spPr>
        <p:txBody>
          <a:bodyPr/>
          <a:lstStyle/>
          <a:p>
            <a:endParaRPr lang="en-US"/>
          </a:p>
        </p:txBody>
      </p:sp>
      <p:grpSp>
        <p:nvGrpSpPr>
          <p:cNvPr id="10" name="Group 56"/>
          <p:cNvGrpSpPr>
            <a:grpSpLocks/>
          </p:cNvGrpSpPr>
          <p:nvPr/>
        </p:nvGrpSpPr>
        <p:grpSpPr bwMode="auto">
          <a:xfrm>
            <a:off x="1492250" y="2470150"/>
            <a:ext cx="1535113" cy="711200"/>
            <a:chOff x="940" y="1556"/>
            <a:chExt cx="967" cy="448"/>
          </a:xfrm>
        </p:grpSpPr>
        <p:grpSp>
          <p:nvGrpSpPr>
            <p:cNvPr id="11" name="Group 57"/>
            <p:cNvGrpSpPr>
              <a:grpSpLocks/>
            </p:cNvGrpSpPr>
            <p:nvPr/>
          </p:nvGrpSpPr>
          <p:grpSpPr bwMode="auto">
            <a:xfrm>
              <a:off x="940" y="1556"/>
              <a:ext cx="305" cy="448"/>
              <a:chOff x="940" y="1556"/>
              <a:chExt cx="305" cy="448"/>
            </a:xfrm>
          </p:grpSpPr>
          <p:grpSp>
            <p:nvGrpSpPr>
              <p:cNvPr id="12" name="Group 58"/>
              <p:cNvGrpSpPr>
                <a:grpSpLocks/>
              </p:cNvGrpSpPr>
              <p:nvPr/>
            </p:nvGrpSpPr>
            <p:grpSpPr bwMode="auto">
              <a:xfrm>
                <a:off x="940" y="1556"/>
                <a:ext cx="305" cy="448"/>
                <a:chOff x="940" y="1556"/>
                <a:chExt cx="305" cy="448"/>
              </a:xfrm>
            </p:grpSpPr>
            <p:sp>
              <p:nvSpPr>
                <p:cNvPr id="34938" name="AutoShape 59"/>
                <p:cNvSpPr>
                  <a:spLocks noChangeArrowheads="1"/>
                </p:cNvSpPr>
                <p:nvPr/>
              </p:nvSpPr>
              <p:spPr bwMode="auto">
                <a:xfrm>
                  <a:off x="940" y="1627"/>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a:p>
              </p:txBody>
            </p:sp>
            <p:sp>
              <p:nvSpPr>
                <p:cNvPr id="34939" name="AutoShape 60"/>
                <p:cNvSpPr>
                  <a:spLocks noChangeArrowheads="1"/>
                </p:cNvSpPr>
                <p:nvPr/>
              </p:nvSpPr>
              <p:spPr bwMode="auto">
                <a:xfrm>
                  <a:off x="1010" y="1556"/>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a:p>
              </p:txBody>
            </p:sp>
          </p:grpSp>
          <p:sp>
            <p:nvSpPr>
              <p:cNvPr id="34937" name="AutoShape 61"/>
              <p:cNvSpPr>
                <a:spLocks noChangeArrowheads="1"/>
              </p:cNvSpPr>
              <p:nvPr/>
            </p:nvSpPr>
            <p:spPr bwMode="auto">
              <a:xfrm>
                <a:off x="1002" y="1660"/>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en-US"/>
              </a:p>
            </p:txBody>
          </p:sp>
        </p:grpSp>
        <p:grpSp>
          <p:nvGrpSpPr>
            <p:cNvPr id="13" name="Group 62"/>
            <p:cNvGrpSpPr>
              <a:grpSpLocks/>
            </p:cNvGrpSpPr>
            <p:nvPr/>
          </p:nvGrpSpPr>
          <p:grpSpPr bwMode="auto">
            <a:xfrm>
              <a:off x="1241" y="1556"/>
              <a:ext cx="378" cy="448"/>
              <a:chOff x="1241" y="1556"/>
              <a:chExt cx="378" cy="448"/>
            </a:xfrm>
          </p:grpSpPr>
          <p:grpSp>
            <p:nvGrpSpPr>
              <p:cNvPr id="14" name="Group 63"/>
              <p:cNvGrpSpPr>
                <a:grpSpLocks/>
              </p:cNvGrpSpPr>
              <p:nvPr/>
            </p:nvGrpSpPr>
            <p:grpSpPr bwMode="auto">
              <a:xfrm>
                <a:off x="1241" y="1556"/>
                <a:ext cx="378" cy="448"/>
                <a:chOff x="1241" y="1556"/>
                <a:chExt cx="378" cy="448"/>
              </a:xfrm>
            </p:grpSpPr>
            <p:sp>
              <p:nvSpPr>
                <p:cNvPr id="34934" name="AutoShape 64"/>
                <p:cNvSpPr>
                  <a:spLocks noChangeArrowheads="1"/>
                </p:cNvSpPr>
                <p:nvPr/>
              </p:nvSpPr>
              <p:spPr bwMode="auto">
                <a:xfrm>
                  <a:off x="1241" y="1627"/>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a:p>
              </p:txBody>
            </p:sp>
            <p:sp>
              <p:nvSpPr>
                <p:cNvPr id="34935" name="AutoShape 65"/>
                <p:cNvSpPr>
                  <a:spLocks noChangeArrowheads="1"/>
                </p:cNvSpPr>
                <p:nvPr/>
              </p:nvSpPr>
              <p:spPr bwMode="auto">
                <a:xfrm>
                  <a:off x="1327" y="1556"/>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a:p>
              </p:txBody>
            </p:sp>
          </p:grpSp>
          <p:sp>
            <p:nvSpPr>
              <p:cNvPr id="34932" name="Oval 66"/>
              <p:cNvSpPr>
                <a:spLocks noChangeArrowheads="1"/>
              </p:cNvSpPr>
              <p:nvPr/>
            </p:nvSpPr>
            <p:spPr bwMode="auto">
              <a:xfrm>
                <a:off x="1356" y="1592"/>
                <a:ext cx="49" cy="27"/>
              </a:xfrm>
              <a:prstGeom prst="ellipse">
                <a:avLst/>
              </a:prstGeom>
              <a:solidFill>
                <a:schemeClr val="bg1"/>
              </a:solidFill>
              <a:ln w="12700">
                <a:solidFill>
                  <a:schemeClr val="tx1"/>
                </a:solidFill>
                <a:round/>
                <a:headEnd/>
                <a:tailEnd/>
              </a:ln>
            </p:spPr>
            <p:txBody>
              <a:bodyPr wrap="none" anchor="ctr"/>
              <a:lstStyle/>
              <a:p>
                <a:endParaRPr lang="en-US"/>
              </a:p>
            </p:txBody>
          </p:sp>
          <p:sp>
            <p:nvSpPr>
              <p:cNvPr id="34933" name="AutoShape 67"/>
              <p:cNvSpPr>
                <a:spLocks noChangeArrowheads="1"/>
              </p:cNvSpPr>
              <p:nvPr/>
            </p:nvSpPr>
            <p:spPr bwMode="auto">
              <a:xfrm>
                <a:off x="1288" y="1802"/>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en-US"/>
              </a:p>
            </p:txBody>
          </p:sp>
        </p:grpSp>
        <p:sp>
          <p:nvSpPr>
            <p:cNvPr id="34924" name="Freeform 68"/>
            <p:cNvSpPr>
              <a:spLocks/>
            </p:cNvSpPr>
            <p:nvPr/>
          </p:nvSpPr>
          <p:spPr bwMode="auto">
            <a:xfrm>
              <a:off x="1805" y="178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endParaRPr lang="en-US"/>
            </a:p>
          </p:txBody>
        </p:sp>
        <p:sp>
          <p:nvSpPr>
            <p:cNvPr id="34925" name="Rectangle 69"/>
            <p:cNvSpPr>
              <a:spLocks noChangeArrowheads="1"/>
            </p:cNvSpPr>
            <p:nvPr/>
          </p:nvSpPr>
          <p:spPr bwMode="auto">
            <a:xfrm>
              <a:off x="1801" y="1785"/>
              <a:ext cx="106" cy="16"/>
            </a:xfrm>
            <a:prstGeom prst="rect">
              <a:avLst/>
            </a:prstGeom>
            <a:solidFill>
              <a:srgbClr val="FC0128"/>
            </a:solidFill>
            <a:ln w="12700">
              <a:noFill/>
              <a:miter lim="800000"/>
              <a:headEnd/>
              <a:tailEnd/>
            </a:ln>
          </p:spPr>
          <p:txBody>
            <a:bodyPr wrap="none" anchor="ctr"/>
            <a:lstStyle/>
            <a:p>
              <a:endParaRPr lang="en-US"/>
            </a:p>
          </p:txBody>
        </p:sp>
        <p:sp>
          <p:nvSpPr>
            <p:cNvPr id="34926" name="Rectangle 70"/>
            <p:cNvSpPr>
              <a:spLocks noChangeArrowheads="1"/>
            </p:cNvSpPr>
            <p:nvPr/>
          </p:nvSpPr>
          <p:spPr bwMode="auto">
            <a:xfrm>
              <a:off x="1808" y="1866"/>
              <a:ext cx="82" cy="16"/>
            </a:xfrm>
            <a:prstGeom prst="rect">
              <a:avLst/>
            </a:prstGeom>
            <a:solidFill>
              <a:srgbClr val="FC0128"/>
            </a:solidFill>
            <a:ln w="12700">
              <a:noFill/>
              <a:miter lim="800000"/>
              <a:headEnd/>
              <a:tailEnd/>
            </a:ln>
          </p:spPr>
          <p:txBody>
            <a:bodyPr wrap="none" anchor="ctr"/>
            <a:lstStyle/>
            <a:p>
              <a:endParaRPr lang="en-US"/>
            </a:p>
          </p:txBody>
        </p:sp>
        <p:sp>
          <p:nvSpPr>
            <p:cNvPr id="34927" name="Rectangle 71"/>
            <p:cNvSpPr>
              <a:spLocks noChangeArrowheads="1"/>
            </p:cNvSpPr>
            <p:nvPr/>
          </p:nvSpPr>
          <p:spPr bwMode="auto">
            <a:xfrm>
              <a:off x="1625" y="1866"/>
              <a:ext cx="103" cy="11"/>
            </a:xfrm>
            <a:prstGeom prst="rect">
              <a:avLst/>
            </a:prstGeom>
            <a:solidFill>
              <a:srgbClr val="FC0128"/>
            </a:solidFill>
            <a:ln w="12700">
              <a:noFill/>
              <a:miter lim="800000"/>
              <a:headEnd/>
              <a:tailEnd/>
            </a:ln>
          </p:spPr>
          <p:txBody>
            <a:bodyPr wrap="none" anchor="ctr"/>
            <a:lstStyle/>
            <a:p>
              <a:endParaRPr lang="en-US"/>
            </a:p>
          </p:txBody>
        </p:sp>
        <p:grpSp>
          <p:nvGrpSpPr>
            <p:cNvPr id="15" name="Group 72"/>
            <p:cNvGrpSpPr>
              <a:grpSpLocks/>
            </p:cNvGrpSpPr>
            <p:nvPr/>
          </p:nvGrpSpPr>
          <p:grpSpPr bwMode="auto">
            <a:xfrm>
              <a:off x="1623" y="1613"/>
              <a:ext cx="194" cy="364"/>
              <a:chOff x="1623" y="1613"/>
              <a:chExt cx="194" cy="364"/>
            </a:xfrm>
          </p:grpSpPr>
          <p:sp>
            <p:nvSpPr>
              <p:cNvPr id="34929" name="Oval 73"/>
              <p:cNvSpPr>
                <a:spLocks noChangeArrowheads="1"/>
              </p:cNvSpPr>
              <p:nvPr/>
            </p:nvSpPr>
            <p:spPr bwMode="auto">
              <a:xfrm>
                <a:off x="1699" y="1613"/>
                <a:ext cx="48" cy="48"/>
              </a:xfrm>
              <a:prstGeom prst="ellipse">
                <a:avLst/>
              </a:prstGeom>
              <a:solidFill>
                <a:srgbClr val="FC0128"/>
              </a:solidFill>
              <a:ln w="12700">
                <a:solidFill>
                  <a:srgbClr val="000000"/>
                </a:solidFill>
                <a:round/>
                <a:headEnd/>
                <a:tailEnd/>
              </a:ln>
            </p:spPr>
            <p:txBody>
              <a:bodyPr wrap="none" anchor="ctr"/>
              <a:lstStyle/>
              <a:p>
                <a:endParaRPr lang="en-US"/>
              </a:p>
            </p:txBody>
          </p:sp>
          <p:sp>
            <p:nvSpPr>
              <p:cNvPr id="34930" name="Freeform 74"/>
              <p:cNvSpPr>
                <a:spLocks/>
              </p:cNvSpPr>
              <p:nvPr/>
            </p:nvSpPr>
            <p:spPr bwMode="auto">
              <a:xfrm>
                <a:off x="1623" y="168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endParaRPr lang="en-US"/>
              </a:p>
            </p:txBody>
          </p:sp>
        </p:grpSp>
      </p:grpSp>
      <p:sp>
        <p:nvSpPr>
          <p:cNvPr id="34853" name="Rectangle 75"/>
          <p:cNvSpPr>
            <a:spLocks noChangeArrowheads="1"/>
          </p:cNvSpPr>
          <p:nvPr/>
        </p:nvSpPr>
        <p:spPr bwMode="auto">
          <a:xfrm>
            <a:off x="1116013" y="976313"/>
            <a:ext cx="892175" cy="454025"/>
          </a:xfrm>
          <a:prstGeom prst="rect">
            <a:avLst/>
          </a:prstGeom>
          <a:noFill/>
          <a:ln w="12700">
            <a:noFill/>
            <a:miter lim="800000"/>
            <a:headEnd/>
            <a:tailEnd/>
          </a:ln>
        </p:spPr>
        <p:txBody>
          <a:bodyPr wrap="none" lIns="90488" tIns="44450" rIns="90488" bIns="44450">
            <a:spAutoFit/>
          </a:bodyPr>
          <a:lstStyle/>
          <a:p>
            <a:r>
              <a:rPr lang="en-US" b="1"/>
              <a:t>6 PM</a:t>
            </a:r>
          </a:p>
        </p:txBody>
      </p:sp>
      <p:sp>
        <p:nvSpPr>
          <p:cNvPr id="34854" name="Line 76"/>
          <p:cNvSpPr>
            <a:spLocks noChangeShapeType="1"/>
          </p:cNvSpPr>
          <p:nvPr/>
        </p:nvSpPr>
        <p:spPr bwMode="auto">
          <a:xfrm>
            <a:off x="1473200" y="1562100"/>
            <a:ext cx="6337300" cy="0"/>
          </a:xfrm>
          <a:prstGeom prst="line">
            <a:avLst/>
          </a:prstGeom>
          <a:noFill/>
          <a:ln w="12700">
            <a:solidFill>
              <a:schemeClr val="tx1"/>
            </a:solidFill>
            <a:round/>
            <a:headEnd/>
            <a:tailEnd type="triangle" w="med" len="med"/>
          </a:ln>
        </p:spPr>
        <p:txBody>
          <a:bodyPr/>
          <a:lstStyle/>
          <a:p>
            <a:endParaRPr lang="en-US"/>
          </a:p>
        </p:txBody>
      </p:sp>
      <p:sp>
        <p:nvSpPr>
          <p:cNvPr id="34855" name="Line 77"/>
          <p:cNvSpPr>
            <a:spLocks noChangeShapeType="1"/>
          </p:cNvSpPr>
          <p:nvPr/>
        </p:nvSpPr>
        <p:spPr bwMode="auto">
          <a:xfrm>
            <a:off x="1473200" y="1422400"/>
            <a:ext cx="0" cy="317500"/>
          </a:xfrm>
          <a:prstGeom prst="line">
            <a:avLst/>
          </a:prstGeom>
          <a:noFill/>
          <a:ln w="12700">
            <a:solidFill>
              <a:schemeClr val="tx1"/>
            </a:solidFill>
            <a:round/>
            <a:headEnd/>
            <a:tailEnd/>
          </a:ln>
        </p:spPr>
        <p:txBody>
          <a:bodyPr/>
          <a:lstStyle/>
          <a:p>
            <a:endParaRPr lang="en-US"/>
          </a:p>
        </p:txBody>
      </p:sp>
      <p:sp>
        <p:nvSpPr>
          <p:cNvPr id="34856" name="Rectangle 78"/>
          <p:cNvSpPr>
            <a:spLocks noChangeArrowheads="1"/>
          </p:cNvSpPr>
          <p:nvPr/>
        </p:nvSpPr>
        <p:spPr bwMode="auto">
          <a:xfrm>
            <a:off x="2347913" y="989013"/>
            <a:ext cx="350837" cy="454025"/>
          </a:xfrm>
          <a:prstGeom prst="rect">
            <a:avLst/>
          </a:prstGeom>
          <a:noFill/>
          <a:ln w="12700">
            <a:noFill/>
            <a:miter lim="800000"/>
            <a:headEnd/>
            <a:tailEnd/>
          </a:ln>
        </p:spPr>
        <p:txBody>
          <a:bodyPr wrap="none" lIns="90488" tIns="44450" rIns="90488" bIns="44450">
            <a:spAutoFit/>
          </a:bodyPr>
          <a:lstStyle/>
          <a:p>
            <a:r>
              <a:rPr lang="en-US" b="1"/>
              <a:t>7</a:t>
            </a:r>
          </a:p>
        </p:txBody>
      </p:sp>
      <p:sp>
        <p:nvSpPr>
          <p:cNvPr id="34857" name="Rectangle 79"/>
          <p:cNvSpPr>
            <a:spLocks noChangeArrowheads="1"/>
          </p:cNvSpPr>
          <p:nvPr/>
        </p:nvSpPr>
        <p:spPr bwMode="auto">
          <a:xfrm>
            <a:off x="3414713" y="989013"/>
            <a:ext cx="350837" cy="454025"/>
          </a:xfrm>
          <a:prstGeom prst="rect">
            <a:avLst/>
          </a:prstGeom>
          <a:noFill/>
          <a:ln w="12700">
            <a:noFill/>
            <a:miter lim="800000"/>
            <a:headEnd/>
            <a:tailEnd/>
          </a:ln>
        </p:spPr>
        <p:txBody>
          <a:bodyPr wrap="none" lIns="90488" tIns="44450" rIns="90488" bIns="44450">
            <a:spAutoFit/>
          </a:bodyPr>
          <a:lstStyle/>
          <a:p>
            <a:r>
              <a:rPr lang="en-US" b="1"/>
              <a:t>8</a:t>
            </a:r>
          </a:p>
        </p:txBody>
      </p:sp>
      <p:sp>
        <p:nvSpPr>
          <p:cNvPr id="34858" name="Rectangle 80"/>
          <p:cNvSpPr>
            <a:spLocks noChangeArrowheads="1"/>
          </p:cNvSpPr>
          <p:nvPr/>
        </p:nvSpPr>
        <p:spPr bwMode="auto">
          <a:xfrm>
            <a:off x="4430713" y="989013"/>
            <a:ext cx="350837" cy="454025"/>
          </a:xfrm>
          <a:prstGeom prst="rect">
            <a:avLst/>
          </a:prstGeom>
          <a:noFill/>
          <a:ln w="12700">
            <a:noFill/>
            <a:miter lim="800000"/>
            <a:headEnd/>
            <a:tailEnd/>
          </a:ln>
        </p:spPr>
        <p:txBody>
          <a:bodyPr wrap="none" lIns="90488" tIns="44450" rIns="90488" bIns="44450">
            <a:spAutoFit/>
          </a:bodyPr>
          <a:lstStyle/>
          <a:p>
            <a:r>
              <a:rPr lang="en-US" b="1"/>
              <a:t>9</a:t>
            </a:r>
          </a:p>
        </p:txBody>
      </p:sp>
      <p:sp>
        <p:nvSpPr>
          <p:cNvPr id="34859" name="Rectangle 81"/>
          <p:cNvSpPr>
            <a:spLocks noChangeArrowheads="1"/>
          </p:cNvSpPr>
          <p:nvPr/>
        </p:nvSpPr>
        <p:spPr bwMode="auto">
          <a:xfrm>
            <a:off x="5370513" y="1001713"/>
            <a:ext cx="520700" cy="454025"/>
          </a:xfrm>
          <a:prstGeom prst="rect">
            <a:avLst/>
          </a:prstGeom>
          <a:noFill/>
          <a:ln w="12700">
            <a:noFill/>
            <a:miter lim="800000"/>
            <a:headEnd/>
            <a:tailEnd/>
          </a:ln>
        </p:spPr>
        <p:txBody>
          <a:bodyPr wrap="none" lIns="90488" tIns="44450" rIns="90488" bIns="44450">
            <a:spAutoFit/>
          </a:bodyPr>
          <a:lstStyle/>
          <a:p>
            <a:r>
              <a:rPr lang="en-US" b="1"/>
              <a:t>10</a:t>
            </a:r>
          </a:p>
        </p:txBody>
      </p:sp>
      <p:sp>
        <p:nvSpPr>
          <p:cNvPr id="34860" name="Rectangle 82"/>
          <p:cNvSpPr>
            <a:spLocks noChangeArrowheads="1"/>
          </p:cNvSpPr>
          <p:nvPr/>
        </p:nvSpPr>
        <p:spPr bwMode="auto">
          <a:xfrm>
            <a:off x="6462713" y="989013"/>
            <a:ext cx="520700" cy="454025"/>
          </a:xfrm>
          <a:prstGeom prst="rect">
            <a:avLst/>
          </a:prstGeom>
          <a:noFill/>
          <a:ln w="12700">
            <a:noFill/>
            <a:miter lim="800000"/>
            <a:headEnd/>
            <a:tailEnd/>
          </a:ln>
        </p:spPr>
        <p:txBody>
          <a:bodyPr wrap="none" lIns="90488" tIns="44450" rIns="90488" bIns="44450">
            <a:spAutoFit/>
          </a:bodyPr>
          <a:lstStyle/>
          <a:p>
            <a:r>
              <a:rPr lang="en-US" b="1"/>
              <a:t>11</a:t>
            </a:r>
          </a:p>
        </p:txBody>
      </p:sp>
      <p:sp>
        <p:nvSpPr>
          <p:cNvPr id="34861" name="Rectangle 83"/>
          <p:cNvSpPr>
            <a:spLocks noChangeArrowheads="1"/>
          </p:cNvSpPr>
          <p:nvPr/>
        </p:nvSpPr>
        <p:spPr bwMode="auto">
          <a:xfrm>
            <a:off x="7137400" y="976313"/>
            <a:ext cx="1447800" cy="454025"/>
          </a:xfrm>
          <a:prstGeom prst="rect">
            <a:avLst/>
          </a:prstGeom>
          <a:noFill/>
          <a:ln w="12700">
            <a:noFill/>
            <a:miter lim="800000"/>
            <a:headEnd/>
            <a:tailEnd/>
          </a:ln>
        </p:spPr>
        <p:txBody>
          <a:bodyPr wrap="none" lIns="90488" tIns="44450" rIns="90488" bIns="44450">
            <a:spAutoFit/>
          </a:bodyPr>
          <a:lstStyle/>
          <a:p>
            <a:pPr algn="ctr"/>
            <a:r>
              <a:rPr lang="en-US" b="1"/>
              <a:t>Midnight</a:t>
            </a:r>
          </a:p>
        </p:txBody>
      </p:sp>
      <p:grpSp>
        <p:nvGrpSpPr>
          <p:cNvPr id="16" name="Group 84"/>
          <p:cNvGrpSpPr>
            <a:grpSpLocks/>
          </p:cNvGrpSpPr>
          <p:nvPr/>
        </p:nvGrpSpPr>
        <p:grpSpPr bwMode="auto">
          <a:xfrm>
            <a:off x="3016250" y="3206750"/>
            <a:ext cx="1535113" cy="711200"/>
            <a:chOff x="1900" y="2020"/>
            <a:chExt cx="967" cy="448"/>
          </a:xfrm>
        </p:grpSpPr>
        <p:grpSp>
          <p:nvGrpSpPr>
            <p:cNvPr id="17" name="Group 85"/>
            <p:cNvGrpSpPr>
              <a:grpSpLocks/>
            </p:cNvGrpSpPr>
            <p:nvPr/>
          </p:nvGrpSpPr>
          <p:grpSpPr bwMode="auto">
            <a:xfrm>
              <a:off x="1900" y="2020"/>
              <a:ext cx="305" cy="448"/>
              <a:chOff x="1900" y="2020"/>
              <a:chExt cx="305" cy="448"/>
            </a:xfrm>
          </p:grpSpPr>
          <p:grpSp>
            <p:nvGrpSpPr>
              <p:cNvPr id="18" name="Group 86"/>
              <p:cNvGrpSpPr>
                <a:grpSpLocks/>
              </p:cNvGrpSpPr>
              <p:nvPr/>
            </p:nvGrpSpPr>
            <p:grpSpPr bwMode="auto">
              <a:xfrm>
                <a:off x="1900" y="2020"/>
                <a:ext cx="305" cy="448"/>
                <a:chOff x="1900" y="2020"/>
                <a:chExt cx="305" cy="448"/>
              </a:xfrm>
            </p:grpSpPr>
            <p:sp>
              <p:nvSpPr>
                <p:cNvPr id="34920" name="AutoShape 87"/>
                <p:cNvSpPr>
                  <a:spLocks noChangeArrowheads="1"/>
                </p:cNvSpPr>
                <p:nvPr/>
              </p:nvSpPr>
              <p:spPr bwMode="auto">
                <a:xfrm>
                  <a:off x="1900" y="2091"/>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a:p>
              </p:txBody>
            </p:sp>
            <p:sp>
              <p:nvSpPr>
                <p:cNvPr id="34921" name="AutoShape 88"/>
                <p:cNvSpPr>
                  <a:spLocks noChangeArrowheads="1"/>
                </p:cNvSpPr>
                <p:nvPr/>
              </p:nvSpPr>
              <p:spPr bwMode="auto">
                <a:xfrm>
                  <a:off x="1970" y="2020"/>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a:p>
              </p:txBody>
            </p:sp>
          </p:grpSp>
          <p:sp>
            <p:nvSpPr>
              <p:cNvPr id="34919" name="AutoShape 89"/>
              <p:cNvSpPr>
                <a:spLocks noChangeArrowheads="1"/>
              </p:cNvSpPr>
              <p:nvPr/>
            </p:nvSpPr>
            <p:spPr bwMode="auto">
              <a:xfrm>
                <a:off x="1962" y="2124"/>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en-US"/>
              </a:p>
            </p:txBody>
          </p:sp>
        </p:grpSp>
        <p:grpSp>
          <p:nvGrpSpPr>
            <p:cNvPr id="19" name="Group 90"/>
            <p:cNvGrpSpPr>
              <a:grpSpLocks/>
            </p:cNvGrpSpPr>
            <p:nvPr/>
          </p:nvGrpSpPr>
          <p:grpSpPr bwMode="auto">
            <a:xfrm>
              <a:off x="2201" y="2020"/>
              <a:ext cx="378" cy="448"/>
              <a:chOff x="2201" y="2020"/>
              <a:chExt cx="378" cy="448"/>
            </a:xfrm>
          </p:grpSpPr>
          <p:grpSp>
            <p:nvGrpSpPr>
              <p:cNvPr id="20" name="Group 91"/>
              <p:cNvGrpSpPr>
                <a:grpSpLocks/>
              </p:cNvGrpSpPr>
              <p:nvPr/>
            </p:nvGrpSpPr>
            <p:grpSpPr bwMode="auto">
              <a:xfrm>
                <a:off x="2201" y="2020"/>
                <a:ext cx="378" cy="448"/>
                <a:chOff x="2201" y="2020"/>
                <a:chExt cx="378" cy="448"/>
              </a:xfrm>
            </p:grpSpPr>
            <p:sp>
              <p:nvSpPr>
                <p:cNvPr id="34916" name="AutoShape 92"/>
                <p:cNvSpPr>
                  <a:spLocks noChangeArrowheads="1"/>
                </p:cNvSpPr>
                <p:nvPr/>
              </p:nvSpPr>
              <p:spPr bwMode="auto">
                <a:xfrm>
                  <a:off x="2201" y="2091"/>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a:p>
              </p:txBody>
            </p:sp>
            <p:sp>
              <p:nvSpPr>
                <p:cNvPr id="34917" name="AutoShape 93"/>
                <p:cNvSpPr>
                  <a:spLocks noChangeArrowheads="1"/>
                </p:cNvSpPr>
                <p:nvPr/>
              </p:nvSpPr>
              <p:spPr bwMode="auto">
                <a:xfrm>
                  <a:off x="2287" y="2020"/>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a:p>
              </p:txBody>
            </p:sp>
          </p:grpSp>
          <p:sp>
            <p:nvSpPr>
              <p:cNvPr id="34914" name="Oval 94"/>
              <p:cNvSpPr>
                <a:spLocks noChangeArrowheads="1"/>
              </p:cNvSpPr>
              <p:nvPr/>
            </p:nvSpPr>
            <p:spPr bwMode="auto">
              <a:xfrm>
                <a:off x="2316" y="2056"/>
                <a:ext cx="49" cy="27"/>
              </a:xfrm>
              <a:prstGeom prst="ellipse">
                <a:avLst/>
              </a:prstGeom>
              <a:solidFill>
                <a:schemeClr val="bg1"/>
              </a:solidFill>
              <a:ln w="12700">
                <a:solidFill>
                  <a:schemeClr val="tx1"/>
                </a:solidFill>
                <a:round/>
                <a:headEnd/>
                <a:tailEnd/>
              </a:ln>
            </p:spPr>
            <p:txBody>
              <a:bodyPr wrap="none" anchor="ctr"/>
              <a:lstStyle/>
              <a:p>
                <a:endParaRPr lang="en-US"/>
              </a:p>
            </p:txBody>
          </p:sp>
          <p:sp>
            <p:nvSpPr>
              <p:cNvPr id="34915" name="AutoShape 95"/>
              <p:cNvSpPr>
                <a:spLocks noChangeArrowheads="1"/>
              </p:cNvSpPr>
              <p:nvPr/>
            </p:nvSpPr>
            <p:spPr bwMode="auto">
              <a:xfrm>
                <a:off x="2248" y="2266"/>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en-US"/>
              </a:p>
            </p:txBody>
          </p:sp>
        </p:grpSp>
        <p:sp>
          <p:nvSpPr>
            <p:cNvPr id="34906" name="Freeform 96"/>
            <p:cNvSpPr>
              <a:spLocks/>
            </p:cNvSpPr>
            <p:nvPr/>
          </p:nvSpPr>
          <p:spPr bwMode="auto">
            <a:xfrm>
              <a:off x="2765" y="2249"/>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endParaRPr lang="en-US"/>
            </a:p>
          </p:txBody>
        </p:sp>
        <p:sp>
          <p:nvSpPr>
            <p:cNvPr id="34907" name="Rectangle 97"/>
            <p:cNvSpPr>
              <a:spLocks noChangeArrowheads="1"/>
            </p:cNvSpPr>
            <p:nvPr/>
          </p:nvSpPr>
          <p:spPr bwMode="auto">
            <a:xfrm>
              <a:off x="2761" y="2249"/>
              <a:ext cx="106" cy="16"/>
            </a:xfrm>
            <a:prstGeom prst="rect">
              <a:avLst/>
            </a:prstGeom>
            <a:solidFill>
              <a:srgbClr val="FC0128"/>
            </a:solidFill>
            <a:ln w="12700">
              <a:noFill/>
              <a:miter lim="800000"/>
              <a:headEnd/>
              <a:tailEnd/>
            </a:ln>
          </p:spPr>
          <p:txBody>
            <a:bodyPr wrap="none" anchor="ctr"/>
            <a:lstStyle/>
            <a:p>
              <a:endParaRPr lang="en-US"/>
            </a:p>
          </p:txBody>
        </p:sp>
        <p:sp>
          <p:nvSpPr>
            <p:cNvPr id="34908" name="Rectangle 98"/>
            <p:cNvSpPr>
              <a:spLocks noChangeArrowheads="1"/>
            </p:cNvSpPr>
            <p:nvPr/>
          </p:nvSpPr>
          <p:spPr bwMode="auto">
            <a:xfrm>
              <a:off x="2768" y="2330"/>
              <a:ext cx="82" cy="16"/>
            </a:xfrm>
            <a:prstGeom prst="rect">
              <a:avLst/>
            </a:prstGeom>
            <a:solidFill>
              <a:srgbClr val="FC0128"/>
            </a:solidFill>
            <a:ln w="12700">
              <a:noFill/>
              <a:miter lim="800000"/>
              <a:headEnd/>
              <a:tailEnd/>
            </a:ln>
          </p:spPr>
          <p:txBody>
            <a:bodyPr wrap="none" anchor="ctr"/>
            <a:lstStyle/>
            <a:p>
              <a:endParaRPr lang="en-US"/>
            </a:p>
          </p:txBody>
        </p:sp>
        <p:sp>
          <p:nvSpPr>
            <p:cNvPr id="34909" name="Rectangle 99"/>
            <p:cNvSpPr>
              <a:spLocks noChangeArrowheads="1"/>
            </p:cNvSpPr>
            <p:nvPr/>
          </p:nvSpPr>
          <p:spPr bwMode="auto">
            <a:xfrm>
              <a:off x="2585" y="2330"/>
              <a:ext cx="103" cy="11"/>
            </a:xfrm>
            <a:prstGeom prst="rect">
              <a:avLst/>
            </a:prstGeom>
            <a:solidFill>
              <a:srgbClr val="FC0128"/>
            </a:solidFill>
            <a:ln w="12700">
              <a:noFill/>
              <a:miter lim="800000"/>
              <a:headEnd/>
              <a:tailEnd/>
            </a:ln>
          </p:spPr>
          <p:txBody>
            <a:bodyPr wrap="none" anchor="ctr"/>
            <a:lstStyle/>
            <a:p>
              <a:endParaRPr lang="en-US"/>
            </a:p>
          </p:txBody>
        </p:sp>
        <p:grpSp>
          <p:nvGrpSpPr>
            <p:cNvPr id="21" name="Group 100"/>
            <p:cNvGrpSpPr>
              <a:grpSpLocks/>
            </p:cNvGrpSpPr>
            <p:nvPr/>
          </p:nvGrpSpPr>
          <p:grpSpPr bwMode="auto">
            <a:xfrm>
              <a:off x="2583" y="2077"/>
              <a:ext cx="194" cy="364"/>
              <a:chOff x="2583" y="2077"/>
              <a:chExt cx="194" cy="364"/>
            </a:xfrm>
          </p:grpSpPr>
          <p:sp>
            <p:nvSpPr>
              <p:cNvPr id="34911" name="Oval 101"/>
              <p:cNvSpPr>
                <a:spLocks noChangeArrowheads="1"/>
              </p:cNvSpPr>
              <p:nvPr/>
            </p:nvSpPr>
            <p:spPr bwMode="auto">
              <a:xfrm>
                <a:off x="2659" y="2077"/>
                <a:ext cx="48" cy="48"/>
              </a:xfrm>
              <a:prstGeom prst="ellipse">
                <a:avLst/>
              </a:prstGeom>
              <a:solidFill>
                <a:srgbClr val="FC0128"/>
              </a:solidFill>
              <a:ln w="12700">
                <a:solidFill>
                  <a:srgbClr val="000000"/>
                </a:solidFill>
                <a:round/>
                <a:headEnd/>
                <a:tailEnd/>
              </a:ln>
            </p:spPr>
            <p:txBody>
              <a:bodyPr wrap="none" anchor="ctr"/>
              <a:lstStyle/>
              <a:p>
                <a:endParaRPr lang="en-US"/>
              </a:p>
            </p:txBody>
          </p:sp>
          <p:sp>
            <p:nvSpPr>
              <p:cNvPr id="34912" name="Freeform 102"/>
              <p:cNvSpPr>
                <a:spLocks/>
              </p:cNvSpPr>
              <p:nvPr/>
            </p:nvSpPr>
            <p:spPr bwMode="auto">
              <a:xfrm>
                <a:off x="2583" y="2145"/>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endParaRPr lang="en-US"/>
              </a:p>
            </p:txBody>
          </p:sp>
        </p:grpSp>
      </p:grpSp>
      <p:grpSp>
        <p:nvGrpSpPr>
          <p:cNvPr id="22" name="Group 103"/>
          <p:cNvGrpSpPr>
            <a:grpSpLocks/>
          </p:cNvGrpSpPr>
          <p:nvPr/>
        </p:nvGrpSpPr>
        <p:grpSpPr bwMode="auto">
          <a:xfrm>
            <a:off x="4464050" y="3917950"/>
            <a:ext cx="1535113" cy="711200"/>
            <a:chOff x="2812" y="2468"/>
            <a:chExt cx="967" cy="448"/>
          </a:xfrm>
        </p:grpSpPr>
        <p:grpSp>
          <p:nvGrpSpPr>
            <p:cNvPr id="23" name="Group 104"/>
            <p:cNvGrpSpPr>
              <a:grpSpLocks/>
            </p:cNvGrpSpPr>
            <p:nvPr/>
          </p:nvGrpSpPr>
          <p:grpSpPr bwMode="auto">
            <a:xfrm>
              <a:off x="2812" y="2468"/>
              <a:ext cx="305" cy="448"/>
              <a:chOff x="2812" y="2468"/>
              <a:chExt cx="305" cy="448"/>
            </a:xfrm>
          </p:grpSpPr>
          <p:grpSp>
            <p:nvGrpSpPr>
              <p:cNvPr id="24" name="Group 105"/>
              <p:cNvGrpSpPr>
                <a:grpSpLocks/>
              </p:cNvGrpSpPr>
              <p:nvPr/>
            </p:nvGrpSpPr>
            <p:grpSpPr bwMode="auto">
              <a:xfrm>
                <a:off x="2812" y="2468"/>
                <a:ext cx="305" cy="448"/>
                <a:chOff x="2812" y="2468"/>
                <a:chExt cx="305" cy="448"/>
              </a:xfrm>
            </p:grpSpPr>
            <p:sp>
              <p:nvSpPr>
                <p:cNvPr id="34902" name="AutoShape 106"/>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a:p>
              </p:txBody>
            </p:sp>
            <p:sp>
              <p:nvSpPr>
                <p:cNvPr id="34903" name="AutoShape 107"/>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a:p>
              </p:txBody>
            </p:sp>
          </p:grpSp>
          <p:sp>
            <p:nvSpPr>
              <p:cNvPr id="34901" name="AutoShape 108"/>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en-US"/>
              </a:p>
            </p:txBody>
          </p:sp>
        </p:grpSp>
        <p:grpSp>
          <p:nvGrpSpPr>
            <p:cNvPr id="25" name="Group 109"/>
            <p:cNvGrpSpPr>
              <a:grpSpLocks/>
            </p:cNvGrpSpPr>
            <p:nvPr/>
          </p:nvGrpSpPr>
          <p:grpSpPr bwMode="auto">
            <a:xfrm>
              <a:off x="3113" y="2468"/>
              <a:ext cx="378" cy="448"/>
              <a:chOff x="3113" y="2468"/>
              <a:chExt cx="378" cy="448"/>
            </a:xfrm>
          </p:grpSpPr>
          <p:grpSp>
            <p:nvGrpSpPr>
              <p:cNvPr id="26" name="Group 110"/>
              <p:cNvGrpSpPr>
                <a:grpSpLocks/>
              </p:cNvGrpSpPr>
              <p:nvPr/>
            </p:nvGrpSpPr>
            <p:grpSpPr bwMode="auto">
              <a:xfrm>
                <a:off x="3113" y="2468"/>
                <a:ext cx="378" cy="448"/>
                <a:chOff x="3113" y="2468"/>
                <a:chExt cx="378" cy="448"/>
              </a:xfrm>
            </p:grpSpPr>
            <p:sp>
              <p:nvSpPr>
                <p:cNvPr id="34898" name="AutoShape 111"/>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a:p>
              </p:txBody>
            </p:sp>
            <p:sp>
              <p:nvSpPr>
                <p:cNvPr id="34899" name="AutoShape 112"/>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a:p>
              </p:txBody>
            </p:sp>
          </p:grpSp>
          <p:sp>
            <p:nvSpPr>
              <p:cNvPr id="34896" name="Oval 113"/>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p:spPr>
            <p:txBody>
              <a:bodyPr wrap="none" anchor="ctr"/>
              <a:lstStyle/>
              <a:p>
                <a:endParaRPr lang="en-US"/>
              </a:p>
            </p:txBody>
          </p:sp>
          <p:sp>
            <p:nvSpPr>
              <p:cNvPr id="34897" name="AutoShape 114"/>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en-US"/>
              </a:p>
            </p:txBody>
          </p:sp>
        </p:grpSp>
        <p:sp>
          <p:nvSpPr>
            <p:cNvPr id="34888" name="Freeform 115"/>
            <p:cNvSpPr>
              <a:spLocks/>
            </p:cNvSpPr>
            <p:nvPr/>
          </p:nvSpPr>
          <p:spPr bwMode="auto">
            <a:xfrm>
              <a:off x="3677" y="269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endParaRPr lang="en-US"/>
            </a:p>
          </p:txBody>
        </p:sp>
        <p:sp>
          <p:nvSpPr>
            <p:cNvPr id="34889" name="Rectangle 116"/>
            <p:cNvSpPr>
              <a:spLocks noChangeArrowheads="1"/>
            </p:cNvSpPr>
            <p:nvPr/>
          </p:nvSpPr>
          <p:spPr bwMode="auto">
            <a:xfrm>
              <a:off x="3673" y="2697"/>
              <a:ext cx="106" cy="16"/>
            </a:xfrm>
            <a:prstGeom prst="rect">
              <a:avLst/>
            </a:prstGeom>
            <a:solidFill>
              <a:srgbClr val="FC0128"/>
            </a:solidFill>
            <a:ln w="12700">
              <a:noFill/>
              <a:miter lim="800000"/>
              <a:headEnd/>
              <a:tailEnd/>
            </a:ln>
          </p:spPr>
          <p:txBody>
            <a:bodyPr wrap="none" anchor="ctr"/>
            <a:lstStyle/>
            <a:p>
              <a:endParaRPr lang="en-US"/>
            </a:p>
          </p:txBody>
        </p:sp>
        <p:sp>
          <p:nvSpPr>
            <p:cNvPr id="34890" name="Rectangle 117"/>
            <p:cNvSpPr>
              <a:spLocks noChangeArrowheads="1"/>
            </p:cNvSpPr>
            <p:nvPr/>
          </p:nvSpPr>
          <p:spPr bwMode="auto">
            <a:xfrm>
              <a:off x="3680" y="2778"/>
              <a:ext cx="82" cy="16"/>
            </a:xfrm>
            <a:prstGeom prst="rect">
              <a:avLst/>
            </a:prstGeom>
            <a:solidFill>
              <a:srgbClr val="FC0128"/>
            </a:solidFill>
            <a:ln w="12700">
              <a:noFill/>
              <a:miter lim="800000"/>
              <a:headEnd/>
              <a:tailEnd/>
            </a:ln>
          </p:spPr>
          <p:txBody>
            <a:bodyPr wrap="none" anchor="ctr"/>
            <a:lstStyle/>
            <a:p>
              <a:endParaRPr lang="en-US"/>
            </a:p>
          </p:txBody>
        </p:sp>
        <p:sp>
          <p:nvSpPr>
            <p:cNvPr id="34891" name="Rectangle 118"/>
            <p:cNvSpPr>
              <a:spLocks noChangeArrowheads="1"/>
            </p:cNvSpPr>
            <p:nvPr/>
          </p:nvSpPr>
          <p:spPr bwMode="auto">
            <a:xfrm>
              <a:off x="3497" y="2778"/>
              <a:ext cx="103" cy="11"/>
            </a:xfrm>
            <a:prstGeom prst="rect">
              <a:avLst/>
            </a:prstGeom>
            <a:solidFill>
              <a:srgbClr val="FC0128"/>
            </a:solidFill>
            <a:ln w="12700">
              <a:noFill/>
              <a:miter lim="800000"/>
              <a:headEnd/>
              <a:tailEnd/>
            </a:ln>
          </p:spPr>
          <p:txBody>
            <a:bodyPr wrap="none" anchor="ctr"/>
            <a:lstStyle/>
            <a:p>
              <a:endParaRPr lang="en-US"/>
            </a:p>
          </p:txBody>
        </p:sp>
        <p:grpSp>
          <p:nvGrpSpPr>
            <p:cNvPr id="27" name="Group 119"/>
            <p:cNvGrpSpPr>
              <a:grpSpLocks/>
            </p:cNvGrpSpPr>
            <p:nvPr/>
          </p:nvGrpSpPr>
          <p:grpSpPr bwMode="auto">
            <a:xfrm>
              <a:off x="3495" y="2525"/>
              <a:ext cx="194" cy="364"/>
              <a:chOff x="3495" y="2525"/>
              <a:chExt cx="194" cy="364"/>
            </a:xfrm>
          </p:grpSpPr>
          <p:sp>
            <p:nvSpPr>
              <p:cNvPr id="34893" name="Oval 120"/>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p:spPr>
            <p:txBody>
              <a:bodyPr wrap="none" anchor="ctr"/>
              <a:lstStyle/>
              <a:p>
                <a:endParaRPr lang="en-US"/>
              </a:p>
            </p:txBody>
          </p:sp>
          <p:sp>
            <p:nvSpPr>
              <p:cNvPr id="34894" name="Freeform 121"/>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endParaRPr lang="en-US"/>
              </a:p>
            </p:txBody>
          </p:sp>
        </p:grpSp>
      </p:grpSp>
      <p:grpSp>
        <p:nvGrpSpPr>
          <p:cNvPr id="28" name="Group 122"/>
          <p:cNvGrpSpPr>
            <a:grpSpLocks/>
          </p:cNvGrpSpPr>
          <p:nvPr/>
        </p:nvGrpSpPr>
        <p:grpSpPr bwMode="auto">
          <a:xfrm>
            <a:off x="6115050" y="4705350"/>
            <a:ext cx="1535113" cy="711200"/>
            <a:chOff x="3852" y="2964"/>
            <a:chExt cx="967" cy="448"/>
          </a:xfrm>
        </p:grpSpPr>
        <p:grpSp>
          <p:nvGrpSpPr>
            <p:cNvPr id="29" name="Group 123"/>
            <p:cNvGrpSpPr>
              <a:grpSpLocks/>
            </p:cNvGrpSpPr>
            <p:nvPr/>
          </p:nvGrpSpPr>
          <p:grpSpPr bwMode="auto">
            <a:xfrm>
              <a:off x="3852" y="2964"/>
              <a:ext cx="305" cy="448"/>
              <a:chOff x="3852" y="2964"/>
              <a:chExt cx="305" cy="448"/>
            </a:xfrm>
          </p:grpSpPr>
          <p:grpSp>
            <p:nvGrpSpPr>
              <p:cNvPr id="30" name="Group 124"/>
              <p:cNvGrpSpPr>
                <a:grpSpLocks/>
              </p:cNvGrpSpPr>
              <p:nvPr/>
            </p:nvGrpSpPr>
            <p:grpSpPr bwMode="auto">
              <a:xfrm>
                <a:off x="3852" y="2964"/>
                <a:ext cx="305" cy="448"/>
                <a:chOff x="3852" y="2964"/>
                <a:chExt cx="305" cy="448"/>
              </a:xfrm>
            </p:grpSpPr>
            <p:sp>
              <p:nvSpPr>
                <p:cNvPr id="34884" name="AutoShape 125"/>
                <p:cNvSpPr>
                  <a:spLocks noChangeArrowheads="1"/>
                </p:cNvSpPr>
                <p:nvPr/>
              </p:nvSpPr>
              <p:spPr bwMode="auto">
                <a:xfrm>
                  <a:off x="3852" y="3035"/>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a:p>
              </p:txBody>
            </p:sp>
            <p:sp>
              <p:nvSpPr>
                <p:cNvPr id="34885" name="AutoShape 126"/>
                <p:cNvSpPr>
                  <a:spLocks noChangeArrowheads="1"/>
                </p:cNvSpPr>
                <p:nvPr/>
              </p:nvSpPr>
              <p:spPr bwMode="auto">
                <a:xfrm>
                  <a:off x="3922" y="2964"/>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a:p>
              </p:txBody>
            </p:sp>
          </p:grpSp>
          <p:sp>
            <p:nvSpPr>
              <p:cNvPr id="34883" name="AutoShape 127"/>
              <p:cNvSpPr>
                <a:spLocks noChangeArrowheads="1"/>
              </p:cNvSpPr>
              <p:nvPr/>
            </p:nvSpPr>
            <p:spPr bwMode="auto">
              <a:xfrm>
                <a:off x="3914" y="3068"/>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en-US"/>
              </a:p>
            </p:txBody>
          </p:sp>
        </p:grpSp>
        <p:grpSp>
          <p:nvGrpSpPr>
            <p:cNvPr id="31" name="Group 128"/>
            <p:cNvGrpSpPr>
              <a:grpSpLocks/>
            </p:cNvGrpSpPr>
            <p:nvPr/>
          </p:nvGrpSpPr>
          <p:grpSpPr bwMode="auto">
            <a:xfrm>
              <a:off x="4153" y="2964"/>
              <a:ext cx="378" cy="448"/>
              <a:chOff x="4153" y="2964"/>
              <a:chExt cx="378" cy="448"/>
            </a:xfrm>
          </p:grpSpPr>
          <p:grpSp>
            <p:nvGrpSpPr>
              <p:cNvPr id="34960" name="Group 129"/>
              <p:cNvGrpSpPr>
                <a:grpSpLocks/>
              </p:cNvGrpSpPr>
              <p:nvPr/>
            </p:nvGrpSpPr>
            <p:grpSpPr bwMode="auto">
              <a:xfrm>
                <a:off x="4153" y="2964"/>
                <a:ext cx="378" cy="448"/>
                <a:chOff x="4153" y="2964"/>
                <a:chExt cx="378" cy="448"/>
              </a:xfrm>
            </p:grpSpPr>
            <p:sp>
              <p:nvSpPr>
                <p:cNvPr id="34880" name="AutoShape 130"/>
                <p:cNvSpPr>
                  <a:spLocks noChangeArrowheads="1"/>
                </p:cNvSpPr>
                <p:nvPr/>
              </p:nvSpPr>
              <p:spPr bwMode="auto">
                <a:xfrm>
                  <a:off x="4153" y="3035"/>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a:p>
              </p:txBody>
            </p:sp>
            <p:sp>
              <p:nvSpPr>
                <p:cNvPr id="34881" name="AutoShape 131"/>
                <p:cNvSpPr>
                  <a:spLocks noChangeArrowheads="1"/>
                </p:cNvSpPr>
                <p:nvPr/>
              </p:nvSpPr>
              <p:spPr bwMode="auto">
                <a:xfrm>
                  <a:off x="4239" y="2964"/>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a:p>
              </p:txBody>
            </p:sp>
          </p:grpSp>
          <p:sp>
            <p:nvSpPr>
              <p:cNvPr id="34878" name="Oval 132"/>
              <p:cNvSpPr>
                <a:spLocks noChangeArrowheads="1"/>
              </p:cNvSpPr>
              <p:nvPr/>
            </p:nvSpPr>
            <p:spPr bwMode="auto">
              <a:xfrm>
                <a:off x="4268" y="3000"/>
                <a:ext cx="49" cy="27"/>
              </a:xfrm>
              <a:prstGeom prst="ellipse">
                <a:avLst/>
              </a:prstGeom>
              <a:solidFill>
                <a:schemeClr val="bg1"/>
              </a:solidFill>
              <a:ln w="12700">
                <a:solidFill>
                  <a:schemeClr val="tx1"/>
                </a:solidFill>
                <a:round/>
                <a:headEnd/>
                <a:tailEnd/>
              </a:ln>
            </p:spPr>
            <p:txBody>
              <a:bodyPr wrap="none" anchor="ctr"/>
              <a:lstStyle/>
              <a:p>
                <a:endParaRPr lang="en-US"/>
              </a:p>
            </p:txBody>
          </p:sp>
          <p:sp>
            <p:nvSpPr>
              <p:cNvPr id="34879" name="AutoShape 133"/>
              <p:cNvSpPr>
                <a:spLocks noChangeArrowheads="1"/>
              </p:cNvSpPr>
              <p:nvPr/>
            </p:nvSpPr>
            <p:spPr bwMode="auto">
              <a:xfrm>
                <a:off x="4200" y="3210"/>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en-US"/>
              </a:p>
            </p:txBody>
          </p:sp>
        </p:grpSp>
        <p:sp>
          <p:nvSpPr>
            <p:cNvPr id="34870" name="Freeform 134"/>
            <p:cNvSpPr>
              <a:spLocks/>
            </p:cNvSpPr>
            <p:nvPr/>
          </p:nvSpPr>
          <p:spPr bwMode="auto">
            <a:xfrm>
              <a:off x="4717" y="319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endParaRPr lang="en-US"/>
            </a:p>
          </p:txBody>
        </p:sp>
        <p:sp>
          <p:nvSpPr>
            <p:cNvPr id="34871" name="Rectangle 135"/>
            <p:cNvSpPr>
              <a:spLocks noChangeArrowheads="1"/>
            </p:cNvSpPr>
            <p:nvPr/>
          </p:nvSpPr>
          <p:spPr bwMode="auto">
            <a:xfrm>
              <a:off x="4713" y="3193"/>
              <a:ext cx="106" cy="16"/>
            </a:xfrm>
            <a:prstGeom prst="rect">
              <a:avLst/>
            </a:prstGeom>
            <a:solidFill>
              <a:srgbClr val="FC0128"/>
            </a:solidFill>
            <a:ln w="12700">
              <a:noFill/>
              <a:miter lim="800000"/>
              <a:headEnd/>
              <a:tailEnd/>
            </a:ln>
          </p:spPr>
          <p:txBody>
            <a:bodyPr wrap="none" anchor="ctr"/>
            <a:lstStyle/>
            <a:p>
              <a:endParaRPr lang="en-US"/>
            </a:p>
          </p:txBody>
        </p:sp>
        <p:sp>
          <p:nvSpPr>
            <p:cNvPr id="34872" name="Rectangle 136"/>
            <p:cNvSpPr>
              <a:spLocks noChangeArrowheads="1"/>
            </p:cNvSpPr>
            <p:nvPr/>
          </p:nvSpPr>
          <p:spPr bwMode="auto">
            <a:xfrm>
              <a:off x="4720" y="3274"/>
              <a:ext cx="82" cy="16"/>
            </a:xfrm>
            <a:prstGeom prst="rect">
              <a:avLst/>
            </a:prstGeom>
            <a:solidFill>
              <a:srgbClr val="FC0128"/>
            </a:solidFill>
            <a:ln w="12700">
              <a:noFill/>
              <a:miter lim="800000"/>
              <a:headEnd/>
              <a:tailEnd/>
            </a:ln>
          </p:spPr>
          <p:txBody>
            <a:bodyPr wrap="none" anchor="ctr"/>
            <a:lstStyle/>
            <a:p>
              <a:endParaRPr lang="en-US"/>
            </a:p>
          </p:txBody>
        </p:sp>
        <p:sp>
          <p:nvSpPr>
            <p:cNvPr id="34873" name="Rectangle 137"/>
            <p:cNvSpPr>
              <a:spLocks noChangeArrowheads="1"/>
            </p:cNvSpPr>
            <p:nvPr/>
          </p:nvSpPr>
          <p:spPr bwMode="auto">
            <a:xfrm>
              <a:off x="4537" y="3274"/>
              <a:ext cx="103" cy="11"/>
            </a:xfrm>
            <a:prstGeom prst="rect">
              <a:avLst/>
            </a:prstGeom>
            <a:solidFill>
              <a:srgbClr val="FC0128"/>
            </a:solidFill>
            <a:ln w="12700">
              <a:noFill/>
              <a:miter lim="800000"/>
              <a:headEnd/>
              <a:tailEnd/>
            </a:ln>
          </p:spPr>
          <p:txBody>
            <a:bodyPr wrap="none" anchor="ctr"/>
            <a:lstStyle/>
            <a:p>
              <a:endParaRPr lang="en-US"/>
            </a:p>
          </p:txBody>
        </p:sp>
        <p:grpSp>
          <p:nvGrpSpPr>
            <p:cNvPr id="34961" name="Group 138"/>
            <p:cNvGrpSpPr>
              <a:grpSpLocks/>
            </p:cNvGrpSpPr>
            <p:nvPr/>
          </p:nvGrpSpPr>
          <p:grpSpPr bwMode="auto">
            <a:xfrm>
              <a:off x="4535" y="3021"/>
              <a:ext cx="194" cy="364"/>
              <a:chOff x="4535" y="3021"/>
              <a:chExt cx="194" cy="364"/>
            </a:xfrm>
          </p:grpSpPr>
          <p:sp>
            <p:nvSpPr>
              <p:cNvPr id="34875" name="Oval 139"/>
              <p:cNvSpPr>
                <a:spLocks noChangeArrowheads="1"/>
              </p:cNvSpPr>
              <p:nvPr/>
            </p:nvSpPr>
            <p:spPr bwMode="auto">
              <a:xfrm>
                <a:off x="4611" y="3021"/>
                <a:ext cx="48" cy="48"/>
              </a:xfrm>
              <a:prstGeom prst="ellipse">
                <a:avLst/>
              </a:prstGeom>
              <a:solidFill>
                <a:srgbClr val="FC0128"/>
              </a:solidFill>
              <a:ln w="12700">
                <a:solidFill>
                  <a:srgbClr val="000000"/>
                </a:solidFill>
                <a:round/>
                <a:headEnd/>
                <a:tailEnd/>
              </a:ln>
            </p:spPr>
            <p:txBody>
              <a:bodyPr wrap="none" anchor="ctr"/>
              <a:lstStyle/>
              <a:p>
                <a:endParaRPr lang="en-US"/>
              </a:p>
            </p:txBody>
          </p:sp>
          <p:sp>
            <p:nvSpPr>
              <p:cNvPr id="34876" name="Freeform 140"/>
              <p:cNvSpPr>
                <a:spLocks/>
              </p:cNvSpPr>
              <p:nvPr/>
            </p:nvSpPr>
            <p:spPr bwMode="auto">
              <a:xfrm>
                <a:off x="4535" y="308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endParaRPr lang="en-US"/>
              </a:p>
            </p:txBody>
          </p:sp>
        </p:grpSp>
      </p:grpSp>
      <p:sp>
        <p:nvSpPr>
          <p:cNvPr id="34865" name="Rectangle 141"/>
          <p:cNvSpPr>
            <a:spLocks noChangeArrowheads="1"/>
          </p:cNvSpPr>
          <p:nvPr/>
        </p:nvSpPr>
        <p:spPr bwMode="auto">
          <a:xfrm>
            <a:off x="150813" y="2454275"/>
            <a:ext cx="358775" cy="2835275"/>
          </a:xfrm>
          <a:prstGeom prst="rect">
            <a:avLst/>
          </a:prstGeom>
          <a:noFill/>
          <a:ln w="12700">
            <a:noFill/>
            <a:miter lim="800000"/>
            <a:headEnd/>
            <a:tailEnd/>
          </a:ln>
        </p:spPr>
        <p:txBody>
          <a:bodyPr wrap="none" lIns="90488" tIns="44450" rIns="90488" bIns="44450">
            <a:spAutoFit/>
          </a:bodyPr>
          <a:lstStyle/>
          <a:p>
            <a:pPr algn="ctr"/>
            <a:r>
              <a:rPr lang="en-US" sz="1800" i="1"/>
              <a:t>T</a:t>
            </a:r>
          </a:p>
          <a:p>
            <a:pPr algn="ctr"/>
            <a:r>
              <a:rPr lang="en-US" sz="1800" i="1"/>
              <a:t>a</a:t>
            </a:r>
          </a:p>
          <a:p>
            <a:pPr algn="ctr"/>
            <a:r>
              <a:rPr lang="en-US" sz="1800" i="1"/>
              <a:t>s</a:t>
            </a:r>
          </a:p>
          <a:p>
            <a:pPr algn="ctr"/>
            <a:r>
              <a:rPr lang="en-US" sz="1800" i="1"/>
              <a:t>k</a:t>
            </a:r>
          </a:p>
          <a:p>
            <a:pPr algn="ctr"/>
            <a:endParaRPr lang="en-US" sz="1800" i="1"/>
          </a:p>
          <a:p>
            <a:pPr algn="ctr"/>
            <a:r>
              <a:rPr lang="en-US" sz="1800" i="1"/>
              <a:t>O</a:t>
            </a:r>
          </a:p>
          <a:p>
            <a:pPr algn="ctr"/>
            <a:r>
              <a:rPr lang="en-US" sz="1800" i="1"/>
              <a:t>r</a:t>
            </a:r>
          </a:p>
          <a:p>
            <a:pPr algn="ctr"/>
            <a:r>
              <a:rPr lang="en-US" sz="1800" i="1"/>
              <a:t>d</a:t>
            </a:r>
          </a:p>
          <a:p>
            <a:pPr algn="ctr"/>
            <a:r>
              <a:rPr lang="en-US" sz="1800" i="1"/>
              <a:t>e</a:t>
            </a:r>
          </a:p>
          <a:p>
            <a:pPr algn="ctr"/>
            <a:r>
              <a:rPr lang="en-US" sz="1800" i="1"/>
              <a:t>r</a:t>
            </a:r>
          </a:p>
        </p:txBody>
      </p:sp>
      <p:sp>
        <p:nvSpPr>
          <p:cNvPr id="34866" name="Line 142"/>
          <p:cNvSpPr>
            <a:spLocks noChangeShapeType="1"/>
          </p:cNvSpPr>
          <p:nvPr/>
        </p:nvSpPr>
        <p:spPr bwMode="auto">
          <a:xfrm>
            <a:off x="635000" y="2298700"/>
            <a:ext cx="0" cy="3048000"/>
          </a:xfrm>
          <a:prstGeom prst="line">
            <a:avLst/>
          </a:prstGeom>
          <a:noFill/>
          <a:ln w="12700">
            <a:solidFill>
              <a:schemeClr val="tx1"/>
            </a:solidFill>
            <a:round/>
            <a:headEnd/>
            <a:tailEnd type="triangle" w="med" len="med"/>
          </a:ln>
        </p:spPr>
        <p:txBody>
          <a:bodyPr/>
          <a:lstStyle/>
          <a:p>
            <a:endParaRPr lang="en-US"/>
          </a:p>
        </p:txBody>
      </p:sp>
      <p:sp>
        <p:nvSpPr>
          <p:cNvPr id="34867" name="Rectangle 143"/>
          <p:cNvSpPr>
            <a:spLocks noChangeArrowheads="1"/>
          </p:cNvSpPr>
          <p:nvPr/>
        </p:nvSpPr>
        <p:spPr bwMode="auto">
          <a:xfrm>
            <a:off x="4125913" y="1527175"/>
            <a:ext cx="688975" cy="363538"/>
          </a:xfrm>
          <a:prstGeom prst="rect">
            <a:avLst/>
          </a:prstGeom>
          <a:noFill/>
          <a:ln w="12700">
            <a:noFill/>
            <a:miter lim="800000"/>
            <a:headEnd/>
            <a:tailEnd/>
          </a:ln>
        </p:spPr>
        <p:txBody>
          <a:bodyPr wrap="none" lIns="90488" tIns="44450" rIns="90488" bIns="44450">
            <a:spAutoFit/>
          </a:bodyPr>
          <a:lstStyle/>
          <a:p>
            <a:r>
              <a:rPr lang="en-US" sz="1800" i="1"/>
              <a:t>Time</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47">
                                            <p:txEl>
                                              <p:pRg st="1" end="1"/>
                                            </p:txEl>
                                          </p:spTgt>
                                        </p:tgtEl>
                                        <p:attrNameLst>
                                          <p:attrName>style.visibility</p:attrName>
                                        </p:attrNameLst>
                                      </p:cBhvr>
                                      <p:to>
                                        <p:strVal val="visible"/>
                                      </p:to>
                                    </p:set>
                                    <p:anim calcmode="lin" valueType="num">
                                      <p:cBhvr additive="base">
                                        <p:cTn id="13" dur="500" fill="hold"/>
                                        <p:tgtEl>
                                          <p:spTgt spid="829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9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90600" y="247650"/>
            <a:ext cx="7162800" cy="1143000"/>
          </a:xfrm>
          <a:noFill/>
        </p:spPr>
        <p:txBody>
          <a:bodyPr lIns="90488" tIns="44450" rIns="90488" bIns="44450">
            <a:normAutofit fontScale="90000"/>
          </a:bodyPr>
          <a:lstStyle/>
          <a:p>
            <a:r>
              <a:rPr lang="en-US" smtClean="0"/>
              <a:t>Pipelined Laundry</a:t>
            </a:r>
            <a:br>
              <a:rPr lang="en-US" smtClean="0"/>
            </a:br>
            <a:r>
              <a:rPr lang="en-US" smtClean="0"/>
              <a:t>Start work ASAP</a:t>
            </a:r>
          </a:p>
        </p:txBody>
      </p:sp>
      <p:sp>
        <p:nvSpPr>
          <p:cNvPr id="83971" name="Rectangle 3"/>
          <p:cNvSpPr>
            <a:spLocks noGrp="1" noChangeArrowheads="1"/>
          </p:cNvSpPr>
          <p:nvPr>
            <p:ph type="body" idx="1"/>
          </p:nvPr>
        </p:nvSpPr>
        <p:spPr>
          <a:xfrm>
            <a:off x="730250" y="6108700"/>
            <a:ext cx="8102600" cy="406400"/>
          </a:xfrm>
          <a:noFill/>
        </p:spPr>
        <p:txBody>
          <a:bodyPr lIns="90488" tIns="44450" rIns="90488" bIns="44450">
            <a:normAutofit fontScale="92500" lnSpcReduction="20000"/>
          </a:bodyPr>
          <a:lstStyle/>
          <a:p>
            <a:r>
              <a:rPr lang="en-US" sz="2800" smtClean="0">
                <a:solidFill>
                  <a:schemeClr val="hlink"/>
                </a:solidFill>
              </a:rPr>
              <a:t>Pipelined laundry takes 3.5 hours for 4 loads</a:t>
            </a:r>
            <a:r>
              <a:rPr lang="en-US" sz="2800" smtClean="0"/>
              <a:t> </a:t>
            </a:r>
          </a:p>
        </p:txBody>
      </p:sp>
      <p:grpSp>
        <p:nvGrpSpPr>
          <p:cNvPr id="2" name="Group 4"/>
          <p:cNvGrpSpPr>
            <a:grpSpLocks/>
          </p:cNvGrpSpPr>
          <p:nvPr/>
        </p:nvGrpSpPr>
        <p:grpSpPr bwMode="auto">
          <a:xfrm>
            <a:off x="1130300" y="3028950"/>
            <a:ext cx="522288" cy="534988"/>
            <a:chOff x="712" y="1908"/>
            <a:chExt cx="329" cy="337"/>
          </a:xfrm>
        </p:grpSpPr>
        <p:sp>
          <p:nvSpPr>
            <p:cNvPr id="35971" name="Freeform 5"/>
            <p:cNvSpPr>
              <a:spLocks/>
            </p:cNvSpPr>
            <p:nvPr/>
          </p:nvSpPr>
          <p:spPr bwMode="auto">
            <a:xfrm>
              <a:off x="712" y="19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a:p>
          </p:txBody>
        </p:sp>
        <p:sp>
          <p:nvSpPr>
            <p:cNvPr id="35972" name="Rectangle 6"/>
            <p:cNvSpPr>
              <a:spLocks noChangeArrowheads="1"/>
            </p:cNvSpPr>
            <p:nvPr/>
          </p:nvSpPr>
          <p:spPr bwMode="auto">
            <a:xfrm>
              <a:off x="763" y="1959"/>
              <a:ext cx="253" cy="286"/>
            </a:xfrm>
            <a:prstGeom prst="rect">
              <a:avLst/>
            </a:prstGeom>
            <a:noFill/>
            <a:ln w="12700">
              <a:noFill/>
              <a:miter lim="800000"/>
              <a:headEnd/>
              <a:tailEnd/>
            </a:ln>
          </p:spPr>
          <p:txBody>
            <a:bodyPr wrap="none" lIns="90488" tIns="44450" rIns="90488" bIns="44450">
              <a:spAutoFit/>
            </a:bodyPr>
            <a:lstStyle/>
            <a:p>
              <a:pPr algn="ctr"/>
              <a:r>
                <a:rPr lang="en-US" b="1"/>
                <a:t>A</a:t>
              </a:r>
            </a:p>
          </p:txBody>
        </p:sp>
      </p:grpSp>
      <p:grpSp>
        <p:nvGrpSpPr>
          <p:cNvPr id="3" name="Group 7"/>
          <p:cNvGrpSpPr>
            <a:grpSpLocks/>
          </p:cNvGrpSpPr>
          <p:nvPr/>
        </p:nvGrpSpPr>
        <p:grpSpPr bwMode="auto">
          <a:xfrm>
            <a:off x="1117600" y="3879850"/>
            <a:ext cx="522288" cy="534988"/>
            <a:chOff x="704" y="2444"/>
            <a:chExt cx="329" cy="337"/>
          </a:xfrm>
        </p:grpSpPr>
        <p:sp>
          <p:nvSpPr>
            <p:cNvPr id="35969" name="Freeform 8"/>
            <p:cNvSpPr>
              <a:spLocks/>
            </p:cNvSpPr>
            <p:nvPr/>
          </p:nvSpPr>
          <p:spPr bwMode="auto">
            <a:xfrm>
              <a:off x="704" y="244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a:p>
          </p:txBody>
        </p:sp>
        <p:sp>
          <p:nvSpPr>
            <p:cNvPr id="35970" name="Rectangle 9"/>
            <p:cNvSpPr>
              <a:spLocks noChangeArrowheads="1"/>
            </p:cNvSpPr>
            <p:nvPr/>
          </p:nvSpPr>
          <p:spPr bwMode="auto">
            <a:xfrm>
              <a:off x="755" y="2495"/>
              <a:ext cx="253" cy="286"/>
            </a:xfrm>
            <a:prstGeom prst="rect">
              <a:avLst/>
            </a:prstGeom>
            <a:noFill/>
            <a:ln w="12700">
              <a:noFill/>
              <a:miter lim="800000"/>
              <a:headEnd/>
              <a:tailEnd/>
            </a:ln>
          </p:spPr>
          <p:txBody>
            <a:bodyPr wrap="none" lIns="90488" tIns="44450" rIns="90488" bIns="44450">
              <a:spAutoFit/>
            </a:bodyPr>
            <a:lstStyle/>
            <a:p>
              <a:pPr algn="ctr"/>
              <a:r>
                <a:rPr lang="en-US" b="1"/>
                <a:t>B</a:t>
              </a:r>
            </a:p>
          </p:txBody>
        </p:sp>
      </p:grpSp>
      <p:grpSp>
        <p:nvGrpSpPr>
          <p:cNvPr id="4" name="Group 10"/>
          <p:cNvGrpSpPr>
            <a:grpSpLocks/>
          </p:cNvGrpSpPr>
          <p:nvPr/>
        </p:nvGrpSpPr>
        <p:grpSpPr bwMode="auto">
          <a:xfrm>
            <a:off x="1079500" y="4629150"/>
            <a:ext cx="522288" cy="534988"/>
            <a:chOff x="680" y="2916"/>
            <a:chExt cx="329" cy="337"/>
          </a:xfrm>
        </p:grpSpPr>
        <p:sp>
          <p:nvSpPr>
            <p:cNvPr id="35967" name="Freeform 11"/>
            <p:cNvSpPr>
              <a:spLocks/>
            </p:cNvSpPr>
            <p:nvPr/>
          </p:nvSpPr>
          <p:spPr bwMode="auto">
            <a:xfrm>
              <a:off x="680" y="291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a:p>
          </p:txBody>
        </p:sp>
        <p:sp>
          <p:nvSpPr>
            <p:cNvPr id="35968" name="Rectangle 12"/>
            <p:cNvSpPr>
              <a:spLocks noChangeArrowheads="1"/>
            </p:cNvSpPr>
            <p:nvPr/>
          </p:nvSpPr>
          <p:spPr bwMode="auto">
            <a:xfrm>
              <a:off x="731" y="2967"/>
              <a:ext cx="253" cy="286"/>
            </a:xfrm>
            <a:prstGeom prst="rect">
              <a:avLst/>
            </a:prstGeom>
            <a:noFill/>
            <a:ln w="12700">
              <a:noFill/>
              <a:miter lim="800000"/>
              <a:headEnd/>
              <a:tailEnd/>
            </a:ln>
          </p:spPr>
          <p:txBody>
            <a:bodyPr wrap="none" lIns="90488" tIns="44450" rIns="90488" bIns="44450">
              <a:spAutoFit/>
            </a:bodyPr>
            <a:lstStyle/>
            <a:p>
              <a:pPr algn="ctr"/>
              <a:r>
                <a:rPr lang="en-US" b="1"/>
                <a:t>C</a:t>
              </a:r>
            </a:p>
          </p:txBody>
        </p:sp>
      </p:grpSp>
      <p:grpSp>
        <p:nvGrpSpPr>
          <p:cNvPr id="5" name="Group 13"/>
          <p:cNvGrpSpPr>
            <a:grpSpLocks/>
          </p:cNvGrpSpPr>
          <p:nvPr/>
        </p:nvGrpSpPr>
        <p:grpSpPr bwMode="auto">
          <a:xfrm>
            <a:off x="1079500" y="5353050"/>
            <a:ext cx="522288" cy="534988"/>
            <a:chOff x="680" y="3372"/>
            <a:chExt cx="329" cy="337"/>
          </a:xfrm>
        </p:grpSpPr>
        <p:sp>
          <p:nvSpPr>
            <p:cNvPr id="35965" name="Freeform 14"/>
            <p:cNvSpPr>
              <a:spLocks/>
            </p:cNvSpPr>
            <p:nvPr/>
          </p:nvSpPr>
          <p:spPr bwMode="auto">
            <a:xfrm>
              <a:off x="680" y="3372"/>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a:p>
          </p:txBody>
        </p:sp>
        <p:sp>
          <p:nvSpPr>
            <p:cNvPr id="35966" name="Rectangle 15"/>
            <p:cNvSpPr>
              <a:spLocks noChangeArrowheads="1"/>
            </p:cNvSpPr>
            <p:nvPr/>
          </p:nvSpPr>
          <p:spPr bwMode="auto">
            <a:xfrm>
              <a:off x="731" y="3423"/>
              <a:ext cx="253" cy="286"/>
            </a:xfrm>
            <a:prstGeom prst="rect">
              <a:avLst/>
            </a:prstGeom>
            <a:noFill/>
            <a:ln w="12700">
              <a:noFill/>
              <a:miter lim="800000"/>
              <a:headEnd/>
              <a:tailEnd/>
            </a:ln>
          </p:spPr>
          <p:txBody>
            <a:bodyPr wrap="none" lIns="90488" tIns="44450" rIns="90488" bIns="44450">
              <a:spAutoFit/>
            </a:bodyPr>
            <a:lstStyle/>
            <a:p>
              <a:pPr algn="ctr"/>
              <a:r>
                <a:rPr lang="en-US" b="1"/>
                <a:t>D</a:t>
              </a:r>
            </a:p>
          </p:txBody>
        </p:sp>
      </p:grpSp>
      <p:sp>
        <p:nvSpPr>
          <p:cNvPr id="35848" name="Rectangle 16"/>
          <p:cNvSpPr>
            <a:spLocks noChangeArrowheads="1"/>
          </p:cNvSpPr>
          <p:nvPr/>
        </p:nvSpPr>
        <p:spPr bwMode="auto">
          <a:xfrm>
            <a:off x="1401763" y="1433513"/>
            <a:ext cx="892175" cy="454025"/>
          </a:xfrm>
          <a:prstGeom prst="rect">
            <a:avLst/>
          </a:prstGeom>
          <a:noFill/>
          <a:ln w="12700">
            <a:noFill/>
            <a:miter lim="800000"/>
            <a:headEnd/>
            <a:tailEnd/>
          </a:ln>
        </p:spPr>
        <p:txBody>
          <a:bodyPr wrap="none" lIns="90488" tIns="44450" rIns="90488" bIns="44450">
            <a:spAutoFit/>
          </a:bodyPr>
          <a:lstStyle/>
          <a:p>
            <a:r>
              <a:rPr lang="en-US" b="1"/>
              <a:t>6 PM</a:t>
            </a:r>
          </a:p>
        </p:txBody>
      </p:sp>
      <p:sp>
        <p:nvSpPr>
          <p:cNvPr id="35849" name="Line 17"/>
          <p:cNvSpPr>
            <a:spLocks noChangeShapeType="1"/>
          </p:cNvSpPr>
          <p:nvPr/>
        </p:nvSpPr>
        <p:spPr bwMode="auto">
          <a:xfrm>
            <a:off x="1758950" y="2019300"/>
            <a:ext cx="6337300" cy="0"/>
          </a:xfrm>
          <a:prstGeom prst="line">
            <a:avLst/>
          </a:prstGeom>
          <a:noFill/>
          <a:ln w="12700">
            <a:solidFill>
              <a:schemeClr val="tx1"/>
            </a:solidFill>
            <a:round/>
            <a:headEnd/>
            <a:tailEnd type="triangle" w="med" len="med"/>
          </a:ln>
        </p:spPr>
        <p:txBody>
          <a:bodyPr/>
          <a:lstStyle/>
          <a:p>
            <a:endParaRPr lang="en-US"/>
          </a:p>
        </p:txBody>
      </p:sp>
      <p:sp>
        <p:nvSpPr>
          <p:cNvPr id="35850" name="Line 18"/>
          <p:cNvSpPr>
            <a:spLocks noChangeShapeType="1"/>
          </p:cNvSpPr>
          <p:nvPr/>
        </p:nvSpPr>
        <p:spPr bwMode="auto">
          <a:xfrm>
            <a:off x="1758950" y="1879600"/>
            <a:ext cx="0" cy="317500"/>
          </a:xfrm>
          <a:prstGeom prst="line">
            <a:avLst/>
          </a:prstGeom>
          <a:noFill/>
          <a:ln w="12700">
            <a:solidFill>
              <a:schemeClr val="tx1"/>
            </a:solidFill>
            <a:round/>
            <a:headEnd/>
            <a:tailEnd/>
          </a:ln>
        </p:spPr>
        <p:txBody>
          <a:bodyPr/>
          <a:lstStyle/>
          <a:p>
            <a:endParaRPr lang="en-US"/>
          </a:p>
        </p:txBody>
      </p:sp>
      <p:sp>
        <p:nvSpPr>
          <p:cNvPr id="35851" name="Rectangle 19"/>
          <p:cNvSpPr>
            <a:spLocks noChangeArrowheads="1"/>
          </p:cNvSpPr>
          <p:nvPr/>
        </p:nvSpPr>
        <p:spPr bwMode="auto">
          <a:xfrm>
            <a:off x="2633663" y="1446213"/>
            <a:ext cx="350837" cy="454025"/>
          </a:xfrm>
          <a:prstGeom prst="rect">
            <a:avLst/>
          </a:prstGeom>
          <a:noFill/>
          <a:ln w="12700">
            <a:noFill/>
            <a:miter lim="800000"/>
            <a:headEnd/>
            <a:tailEnd/>
          </a:ln>
        </p:spPr>
        <p:txBody>
          <a:bodyPr wrap="none" lIns="90488" tIns="44450" rIns="90488" bIns="44450">
            <a:spAutoFit/>
          </a:bodyPr>
          <a:lstStyle/>
          <a:p>
            <a:r>
              <a:rPr lang="en-US" b="1"/>
              <a:t>7</a:t>
            </a:r>
          </a:p>
        </p:txBody>
      </p:sp>
      <p:sp>
        <p:nvSpPr>
          <p:cNvPr id="35852" name="Rectangle 20"/>
          <p:cNvSpPr>
            <a:spLocks noChangeArrowheads="1"/>
          </p:cNvSpPr>
          <p:nvPr/>
        </p:nvSpPr>
        <p:spPr bwMode="auto">
          <a:xfrm>
            <a:off x="3700463" y="1446213"/>
            <a:ext cx="350837" cy="454025"/>
          </a:xfrm>
          <a:prstGeom prst="rect">
            <a:avLst/>
          </a:prstGeom>
          <a:noFill/>
          <a:ln w="12700">
            <a:noFill/>
            <a:miter lim="800000"/>
            <a:headEnd/>
            <a:tailEnd/>
          </a:ln>
        </p:spPr>
        <p:txBody>
          <a:bodyPr wrap="none" lIns="90488" tIns="44450" rIns="90488" bIns="44450">
            <a:spAutoFit/>
          </a:bodyPr>
          <a:lstStyle/>
          <a:p>
            <a:r>
              <a:rPr lang="en-US" b="1"/>
              <a:t>8</a:t>
            </a:r>
          </a:p>
        </p:txBody>
      </p:sp>
      <p:sp>
        <p:nvSpPr>
          <p:cNvPr id="35853" name="Rectangle 21"/>
          <p:cNvSpPr>
            <a:spLocks noChangeArrowheads="1"/>
          </p:cNvSpPr>
          <p:nvPr/>
        </p:nvSpPr>
        <p:spPr bwMode="auto">
          <a:xfrm>
            <a:off x="4716463" y="1446213"/>
            <a:ext cx="350837" cy="454025"/>
          </a:xfrm>
          <a:prstGeom prst="rect">
            <a:avLst/>
          </a:prstGeom>
          <a:noFill/>
          <a:ln w="12700">
            <a:noFill/>
            <a:miter lim="800000"/>
            <a:headEnd/>
            <a:tailEnd/>
          </a:ln>
        </p:spPr>
        <p:txBody>
          <a:bodyPr wrap="none" lIns="90488" tIns="44450" rIns="90488" bIns="44450">
            <a:spAutoFit/>
          </a:bodyPr>
          <a:lstStyle/>
          <a:p>
            <a:r>
              <a:rPr lang="en-US" b="1"/>
              <a:t>9</a:t>
            </a:r>
          </a:p>
        </p:txBody>
      </p:sp>
      <p:sp>
        <p:nvSpPr>
          <p:cNvPr id="35854" name="Rectangle 22"/>
          <p:cNvSpPr>
            <a:spLocks noChangeArrowheads="1"/>
          </p:cNvSpPr>
          <p:nvPr/>
        </p:nvSpPr>
        <p:spPr bwMode="auto">
          <a:xfrm>
            <a:off x="5656263" y="1458913"/>
            <a:ext cx="520700" cy="454025"/>
          </a:xfrm>
          <a:prstGeom prst="rect">
            <a:avLst/>
          </a:prstGeom>
          <a:noFill/>
          <a:ln w="12700">
            <a:noFill/>
            <a:miter lim="800000"/>
            <a:headEnd/>
            <a:tailEnd/>
          </a:ln>
        </p:spPr>
        <p:txBody>
          <a:bodyPr wrap="none" lIns="90488" tIns="44450" rIns="90488" bIns="44450">
            <a:spAutoFit/>
          </a:bodyPr>
          <a:lstStyle/>
          <a:p>
            <a:r>
              <a:rPr lang="en-US" b="1"/>
              <a:t>10</a:t>
            </a:r>
          </a:p>
        </p:txBody>
      </p:sp>
      <p:sp>
        <p:nvSpPr>
          <p:cNvPr id="35855" name="Rectangle 23"/>
          <p:cNvSpPr>
            <a:spLocks noChangeArrowheads="1"/>
          </p:cNvSpPr>
          <p:nvPr/>
        </p:nvSpPr>
        <p:spPr bwMode="auto">
          <a:xfrm>
            <a:off x="6748463" y="1446213"/>
            <a:ext cx="520700" cy="454025"/>
          </a:xfrm>
          <a:prstGeom prst="rect">
            <a:avLst/>
          </a:prstGeom>
          <a:noFill/>
          <a:ln w="12700">
            <a:noFill/>
            <a:miter lim="800000"/>
            <a:headEnd/>
            <a:tailEnd/>
          </a:ln>
        </p:spPr>
        <p:txBody>
          <a:bodyPr wrap="none" lIns="90488" tIns="44450" rIns="90488" bIns="44450">
            <a:spAutoFit/>
          </a:bodyPr>
          <a:lstStyle/>
          <a:p>
            <a:r>
              <a:rPr lang="en-US" b="1"/>
              <a:t>11</a:t>
            </a:r>
          </a:p>
        </p:txBody>
      </p:sp>
      <p:sp>
        <p:nvSpPr>
          <p:cNvPr id="35856" name="Rectangle 24"/>
          <p:cNvSpPr>
            <a:spLocks noChangeArrowheads="1"/>
          </p:cNvSpPr>
          <p:nvPr/>
        </p:nvSpPr>
        <p:spPr bwMode="auto">
          <a:xfrm>
            <a:off x="7423150" y="1433513"/>
            <a:ext cx="1447800" cy="454025"/>
          </a:xfrm>
          <a:prstGeom prst="rect">
            <a:avLst/>
          </a:prstGeom>
          <a:noFill/>
          <a:ln w="12700">
            <a:noFill/>
            <a:miter lim="800000"/>
            <a:headEnd/>
            <a:tailEnd/>
          </a:ln>
        </p:spPr>
        <p:txBody>
          <a:bodyPr wrap="none" lIns="90488" tIns="44450" rIns="90488" bIns="44450">
            <a:spAutoFit/>
          </a:bodyPr>
          <a:lstStyle/>
          <a:p>
            <a:pPr algn="ctr"/>
            <a:r>
              <a:rPr lang="en-US" b="1"/>
              <a:t>Midnight</a:t>
            </a:r>
          </a:p>
        </p:txBody>
      </p:sp>
      <p:grpSp>
        <p:nvGrpSpPr>
          <p:cNvPr id="6" name="Group 25"/>
          <p:cNvGrpSpPr>
            <a:grpSpLocks/>
          </p:cNvGrpSpPr>
          <p:nvPr/>
        </p:nvGrpSpPr>
        <p:grpSpPr bwMode="auto">
          <a:xfrm>
            <a:off x="1803400" y="2927350"/>
            <a:ext cx="3490913" cy="2933700"/>
            <a:chOff x="1136" y="1844"/>
            <a:chExt cx="2199" cy="1848"/>
          </a:xfrm>
        </p:grpSpPr>
        <p:grpSp>
          <p:nvGrpSpPr>
            <p:cNvPr id="7" name="Group 26"/>
            <p:cNvGrpSpPr>
              <a:grpSpLocks/>
            </p:cNvGrpSpPr>
            <p:nvPr/>
          </p:nvGrpSpPr>
          <p:grpSpPr bwMode="auto">
            <a:xfrm>
              <a:off x="1136" y="1844"/>
              <a:ext cx="967" cy="448"/>
              <a:chOff x="1136" y="1844"/>
              <a:chExt cx="967" cy="448"/>
            </a:xfrm>
          </p:grpSpPr>
          <p:grpSp>
            <p:nvGrpSpPr>
              <p:cNvPr id="8" name="Group 27"/>
              <p:cNvGrpSpPr>
                <a:grpSpLocks/>
              </p:cNvGrpSpPr>
              <p:nvPr/>
            </p:nvGrpSpPr>
            <p:grpSpPr bwMode="auto">
              <a:xfrm>
                <a:off x="1136" y="1844"/>
                <a:ext cx="305" cy="448"/>
                <a:chOff x="1136" y="1844"/>
                <a:chExt cx="305" cy="448"/>
              </a:xfrm>
            </p:grpSpPr>
            <p:grpSp>
              <p:nvGrpSpPr>
                <p:cNvPr id="9" name="Group 28"/>
                <p:cNvGrpSpPr>
                  <a:grpSpLocks/>
                </p:cNvGrpSpPr>
                <p:nvPr/>
              </p:nvGrpSpPr>
              <p:grpSpPr bwMode="auto">
                <a:xfrm>
                  <a:off x="1136" y="1844"/>
                  <a:ext cx="305" cy="448"/>
                  <a:chOff x="1136" y="1844"/>
                  <a:chExt cx="305" cy="448"/>
                </a:xfrm>
              </p:grpSpPr>
              <p:sp>
                <p:nvSpPr>
                  <p:cNvPr id="35963" name="AutoShape 29"/>
                  <p:cNvSpPr>
                    <a:spLocks noChangeArrowheads="1"/>
                  </p:cNvSpPr>
                  <p:nvPr/>
                </p:nvSpPr>
                <p:spPr bwMode="auto">
                  <a:xfrm>
                    <a:off x="1136" y="1915"/>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a:p>
                </p:txBody>
              </p:sp>
              <p:sp>
                <p:nvSpPr>
                  <p:cNvPr id="35964" name="AutoShape 30"/>
                  <p:cNvSpPr>
                    <a:spLocks noChangeArrowheads="1"/>
                  </p:cNvSpPr>
                  <p:nvPr/>
                </p:nvSpPr>
                <p:spPr bwMode="auto">
                  <a:xfrm>
                    <a:off x="1206" y="1844"/>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a:p>
                </p:txBody>
              </p:sp>
            </p:grpSp>
            <p:sp>
              <p:nvSpPr>
                <p:cNvPr id="35962" name="AutoShape 31"/>
                <p:cNvSpPr>
                  <a:spLocks noChangeArrowheads="1"/>
                </p:cNvSpPr>
                <p:nvPr/>
              </p:nvSpPr>
              <p:spPr bwMode="auto">
                <a:xfrm>
                  <a:off x="1198" y="1948"/>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en-US"/>
                </a:p>
              </p:txBody>
            </p:sp>
          </p:grpSp>
          <p:grpSp>
            <p:nvGrpSpPr>
              <p:cNvPr id="10" name="Group 32"/>
              <p:cNvGrpSpPr>
                <a:grpSpLocks/>
              </p:cNvGrpSpPr>
              <p:nvPr/>
            </p:nvGrpSpPr>
            <p:grpSpPr bwMode="auto">
              <a:xfrm>
                <a:off x="1437" y="1844"/>
                <a:ext cx="378" cy="448"/>
                <a:chOff x="1437" y="1844"/>
                <a:chExt cx="378" cy="448"/>
              </a:xfrm>
            </p:grpSpPr>
            <p:grpSp>
              <p:nvGrpSpPr>
                <p:cNvPr id="11" name="Group 33"/>
                <p:cNvGrpSpPr>
                  <a:grpSpLocks/>
                </p:cNvGrpSpPr>
                <p:nvPr/>
              </p:nvGrpSpPr>
              <p:grpSpPr bwMode="auto">
                <a:xfrm>
                  <a:off x="1437" y="1844"/>
                  <a:ext cx="378" cy="448"/>
                  <a:chOff x="1437" y="1844"/>
                  <a:chExt cx="378" cy="448"/>
                </a:xfrm>
              </p:grpSpPr>
              <p:sp>
                <p:nvSpPr>
                  <p:cNvPr id="35959" name="AutoShape 34"/>
                  <p:cNvSpPr>
                    <a:spLocks noChangeArrowheads="1"/>
                  </p:cNvSpPr>
                  <p:nvPr/>
                </p:nvSpPr>
                <p:spPr bwMode="auto">
                  <a:xfrm>
                    <a:off x="1437" y="1915"/>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a:p>
                </p:txBody>
              </p:sp>
              <p:sp>
                <p:nvSpPr>
                  <p:cNvPr id="35960" name="AutoShape 35"/>
                  <p:cNvSpPr>
                    <a:spLocks noChangeArrowheads="1"/>
                  </p:cNvSpPr>
                  <p:nvPr/>
                </p:nvSpPr>
                <p:spPr bwMode="auto">
                  <a:xfrm>
                    <a:off x="1523" y="1844"/>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a:p>
                </p:txBody>
              </p:sp>
            </p:grpSp>
            <p:sp>
              <p:nvSpPr>
                <p:cNvPr id="35957" name="Oval 36"/>
                <p:cNvSpPr>
                  <a:spLocks noChangeArrowheads="1"/>
                </p:cNvSpPr>
                <p:nvPr/>
              </p:nvSpPr>
              <p:spPr bwMode="auto">
                <a:xfrm>
                  <a:off x="1552" y="1880"/>
                  <a:ext cx="49" cy="27"/>
                </a:xfrm>
                <a:prstGeom prst="ellipse">
                  <a:avLst/>
                </a:prstGeom>
                <a:solidFill>
                  <a:schemeClr val="bg1"/>
                </a:solidFill>
                <a:ln w="12700">
                  <a:solidFill>
                    <a:schemeClr val="tx1"/>
                  </a:solidFill>
                  <a:round/>
                  <a:headEnd/>
                  <a:tailEnd/>
                </a:ln>
              </p:spPr>
              <p:txBody>
                <a:bodyPr wrap="none" anchor="ctr"/>
                <a:lstStyle/>
                <a:p>
                  <a:endParaRPr lang="en-US"/>
                </a:p>
              </p:txBody>
            </p:sp>
            <p:sp>
              <p:nvSpPr>
                <p:cNvPr id="35958" name="AutoShape 37"/>
                <p:cNvSpPr>
                  <a:spLocks noChangeArrowheads="1"/>
                </p:cNvSpPr>
                <p:nvPr/>
              </p:nvSpPr>
              <p:spPr bwMode="auto">
                <a:xfrm>
                  <a:off x="1484" y="2090"/>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en-US"/>
                </a:p>
              </p:txBody>
            </p:sp>
          </p:grpSp>
          <p:sp>
            <p:nvSpPr>
              <p:cNvPr id="35949" name="Freeform 38"/>
              <p:cNvSpPr>
                <a:spLocks/>
              </p:cNvSpPr>
              <p:nvPr/>
            </p:nvSpPr>
            <p:spPr bwMode="auto">
              <a:xfrm>
                <a:off x="2001" y="207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endParaRPr lang="en-US"/>
              </a:p>
            </p:txBody>
          </p:sp>
          <p:sp>
            <p:nvSpPr>
              <p:cNvPr id="35950" name="Rectangle 39"/>
              <p:cNvSpPr>
                <a:spLocks noChangeArrowheads="1"/>
              </p:cNvSpPr>
              <p:nvPr/>
            </p:nvSpPr>
            <p:spPr bwMode="auto">
              <a:xfrm>
                <a:off x="1997" y="2073"/>
                <a:ext cx="106" cy="16"/>
              </a:xfrm>
              <a:prstGeom prst="rect">
                <a:avLst/>
              </a:prstGeom>
              <a:solidFill>
                <a:srgbClr val="FC0128"/>
              </a:solidFill>
              <a:ln w="12700">
                <a:noFill/>
                <a:miter lim="800000"/>
                <a:headEnd/>
                <a:tailEnd/>
              </a:ln>
            </p:spPr>
            <p:txBody>
              <a:bodyPr wrap="none" anchor="ctr"/>
              <a:lstStyle/>
              <a:p>
                <a:endParaRPr lang="en-US"/>
              </a:p>
            </p:txBody>
          </p:sp>
          <p:sp>
            <p:nvSpPr>
              <p:cNvPr id="35951" name="Rectangle 40"/>
              <p:cNvSpPr>
                <a:spLocks noChangeArrowheads="1"/>
              </p:cNvSpPr>
              <p:nvPr/>
            </p:nvSpPr>
            <p:spPr bwMode="auto">
              <a:xfrm>
                <a:off x="2004" y="2154"/>
                <a:ext cx="82" cy="16"/>
              </a:xfrm>
              <a:prstGeom prst="rect">
                <a:avLst/>
              </a:prstGeom>
              <a:solidFill>
                <a:srgbClr val="FC0128"/>
              </a:solidFill>
              <a:ln w="12700">
                <a:noFill/>
                <a:miter lim="800000"/>
                <a:headEnd/>
                <a:tailEnd/>
              </a:ln>
            </p:spPr>
            <p:txBody>
              <a:bodyPr wrap="none" anchor="ctr"/>
              <a:lstStyle/>
              <a:p>
                <a:endParaRPr lang="en-US"/>
              </a:p>
            </p:txBody>
          </p:sp>
          <p:sp>
            <p:nvSpPr>
              <p:cNvPr id="35952" name="Rectangle 41"/>
              <p:cNvSpPr>
                <a:spLocks noChangeArrowheads="1"/>
              </p:cNvSpPr>
              <p:nvPr/>
            </p:nvSpPr>
            <p:spPr bwMode="auto">
              <a:xfrm>
                <a:off x="1821" y="2154"/>
                <a:ext cx="103" cy="11"/>
              </a:xfrm>
              <a:prstGeom prst="rect">
                <a:avLst/>
              </a:prstGeom>
              <a:solidFill>
                <a:srgbClr val="FC0128"/>
              </a:solidFill>
              <a:ln w="12700">
                <a:noFill/>
                <a:miter lim="800000"/>
                <a:headEnd/>
                <a:tailEnd/>
              </a:ln>
            </p:spPr>
            <p:txBody>
              <a:bodyPr wrap="none" anchor="ctr"/>
              <a:lstStyle/>
              <a:p>
                <a:endParaRPr lang="en-US"/>
              </a:p>
            </p:txBody>
          </p:sp>
          <p:grpSp>
            <p:nvGrpSpPr>
              <p:cNvPr id="12" name="Group 42"/>
              <p:cNvGrpSpPr>
                <a:grpSpLocks/>
              </p:cNvGrpSpPr>
              <p:nvPr/>
            </p:nvGrpSpPr>
            <p:grpSpPr bwMode="auto">
              <a:xfrm>
                <a:off x="1819" y="1901"/>
                <a:ext cx="194" cy="364"/>
                <a:chOff x="1819" y="1901"/>
                <a:chExt cx="194" cy="364"/>
              </a:xfrm>
            </p:grpSpPr>
            <p:sp>
              <p:nvSpPr>
                <p:cNvPr id="35954" name="Oval 43"/>
                <p:cNvSpPr>
                  <a:spLocks noChangeArrowheads="1"/>
                </p:cNvSpPr>
                <p:nvPr/>
              </p:nvSpPr>
              <p:spPr bwMode="auto">
                <a:xfrm>
                  <a:off x="1895" y="1901"/>
                  <a:ext cx="48" cy="48"/>
                </a:xfrm>
                <a:prstGeom prst="ellipse">
                  <a:avLst/>
                </a:prstGeom>
                <a:solidFill>
                  <a:srgbClr val="FC0128"/>
                </a:solidFill>
                <a:ln w="12700">
                  <a:solidFill>
                    <a:srgbClr val="000000"/>
                  </a:solidFill>
                  <a:round/>
                  <a:headEnd/>
                  <a:tailEnd/>
                </a:ln>
              </p:spPr>
              <p:txBody>
                <a:bodyPr wrap="none" anchor="ctr"/>
                <a:lstStyle/>
                <a:p>
                  <a:endParaRPr lang="en-US"/>
                </a:p>
              </p:txBody>
            </p:sp>
            <p:sp>
              <p:nvSpPr>
                <p:cNvPr id="35955" name="Freeform 44"/>
                <p:cNvSpPr>
                  <a:spLocks/>
                </p:cNvSpPr>
                <p:nvPr/>
              </p:nvSpPr>
              <p:spPr bwMode="auto">
                <a:xfrm>
                  <a:off x="1819" y="196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endParaRPr lang="en-US"/>
                </a:p>
              </p:txBody>
            </p:sp>
          </p:grpSp>
        </p:grpSp>
        <p:grpSp>
          <p:nvGrpSpPr>
            <p:cNvPr id="13" name="Group 45"/>
            <p:cNvGrpSpPr>
              <a:grpSpLocks/>
            </p:cNvGrpSpPr>
            <p:nvPr/>
          </p:nvGrpSpPr>
          <p:grpSpPr bwMode="auto">
            <a:xfrm>
              <a:off x="1536" y="2308"/>
              <a:ext cx="967" cy="448"/>
              <a:chOff x="1536" y="2308"/>
              <a:chExt cx="967" cy="448"/>
            </a:xfrm>
          </p:grpSpPr>
          <p:grpSp>
            <p:nvGrpSpPr>
              <p:cNvPr id="14" name="Group 46"/>
              <p:cNvGrpSpPr>
                <a:grpSpLocks/>
              </p:cNvGrpSpPr>
              <p:nvPr/>
            </p:nvGrpSpPr>
            <p:grpSpPr bwMode="auto">
              <a:xfrm>
                <a:off x="1536" y="2308"/>
                <a:ext cx="305" cy="448"/>
                <a:chOff x="1536" y="2308"/>
                <a:chExt cx="305" cy="448"/>
              </a:xfrm>
            </p:grpSpPr>
            <p:grpSp>
              <p:nvGrpSpPr>
                <p:cNvPr id="15" name="Group 47"/>
                <p:cNvGrpSpPr>
                  <a:grpSpLocks/>
                </p:cNvGrpSpPr>
                <p:nvPr/>
              </p:nvGrpSpPr>
              <p:grpSpPr bwMode="auto">
                <a:xfrm>
                  <a:off x="1536" y="2308"/>
                  <a:ext cx="305" cy="448"/>
                  <a:chOff x="1536" y="2308"/>
                  <a:chExt cx="305" cy="448"/>
                </a:xfrm>
              </p:grpSpPr>
              <p:sp>
                <p:nvSpPr>
                  <p:cNvPr id="35945" name="AutoShape 48"/>
                  <p:cNvSpPr>
                    <a:spLocks noChangeArrowheads="1"/>
                  </p:cNvSpPr>
                  <p:nvPr/>
                </p:nvSpPr>
                <p:spPr bwMode="auto">
                  <a:xfrm>
                    <a:off x="1536" y="237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a:p>
                </p:txBody>
              </p:sp>
              <p:sp>
                <p:nvSpPr>
                  <p:cNvPr id="35946" name="AutoShape 49"/>
                  <p:cNvSpPr>
                    <a:spLocks noChangeArrowheads="1"/>
                  </p:cNvSpPr>
                  <p:nvPr/>
                </p:nvSpPr>
                <p:spPr bwMode="auto">
                  <a:xfrm>
                    <a:off x="1606" y="2308"/>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a:p>
                </p:txBody>
              </p:sp>
            </p:grpSp>
            <p:sp>
              <p:nvSpPr>
                <p:cNvPr id="35944" name="AutoShape 50"/>
                <p:cNvSpPr>
                  <a:spLocks noChangeArrowheads="1"/>
                </p:cNvSpPr>
                <p:nvPr/>
              </p:nvSpPr>
              <p:spPr bwMode="auto">
                <a:xfrm>
                  <a:off x="1598" y="241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en-US"/>
                </a:p>
              </p:txBody>
            </p:sp>
          </p:grpSp>
          <p:grpSp>
            <p:nvGrpSpPr>
              <p:cNvPr id="16" name="Group 51"/>
              <p:cNvGrpSpPr>
                <a:grpSpLocks/>
              </p:cNvGrpSpPr>
              <p:nvPr/>
            </p:nvGrpSpPr>
            <p:grpSpPr bwMode="auto">
              <a:xfrm>
                <a:off x="1837" y="2308"/>
                <a:ext cx="378" cy="448"/>
                <a:chOff x="1837" y="2308"/>
                <a:chExt cx="378" cy="448"/>
              </a:xfrm>
            </p:grpSpPr>
            <p:grpSp>
              <p:nvGrpSpPr>
                <p:cNvPr id="17" name="Group 52"/>
                <p:cNvGrpSpPr>
                  <a:grpSpLocks/>
                </p:cNvGrpSpPr>
                <p:nvPr/>
              </p:nvGrpSpPr>
              <p:grpSpPr bwMode="auto">
                <a:xfrm>
                  <a:off x="1837" y="2308"/>
                  <a:ext cx="378" cy="448"/>
                  <a:chOff x="1837" y="2308"/>
                  <a:chExt cx="378" cy="448"/>
                </a:xfrm>
              </p:grpSpPr>
              <p:sp>
                <p:nvSpPr>
                  <p:cNvPr id="35941" name="AutoShape 53"/>
                  <p:cNvSpPr>
                    <a:spLocks noChangeArrowheads="1"/>
                  </p:cNvSpPr>
                  <p:nvPr/>
                </p:nvSpPr>
                <p:spPr bwMode="auto">
                  <a:xfrm>
                    <a:off x="1837" y="237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a:p>
                </p:txBody>
              </p:sp>
              <p:sp>
                <p:nvSpPr>
                  <p:cNvPr id="35942" name="AutoShape 54"/>
                  <p:cNvSpPr>
                    <a:spLocks noChangeArrowheads="1"/>
                  </p:cNvSpPr>
                  <p:nvPr/>
                </p:nvSpPr>
                <p:spPr bwMode="auto">
                  <a:xfrm>
                    <a:off x="1923" y="2308"/>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a:p>
                </p:txBody>
              </p:sp>
            </p:grpSp>
            <p:sp>
              <p:nvSpPr>
                <p:cNvPr id="35939" name="Oval 55"/>
                <p:cNvSpPr>
                  <a:spLocks noChangeArrowheads="1"/>
                </p:cNvSpPr>
                <p:nvPr/>
              </p:nvSpPr>
              <p:spPr bwMode="auto">
                <a:xfrm>
                  <a:off x="1952" y="2344"/>
                  <a:ext cx="49" cy="27"/>
                </a:xfrm>
                <a:prstGeom prst="ellipse">
                  <a:avLst/>
                </a:prstGeom>
                <a:solidFill>
                  <a:schemeClr val="bg1"/>
                </a:solidFill>
                <a:ln w="12700">
                  <a:solidFill>
                    <a:schemeClr val="tx1"/>
                  </a:solidFill>
                  <a:round/>
                  <a:headEnd/>
                  <a:tailEnd/>
                </a:ln>
              </p:spPr>
              <p:txBody>
                <a:bodyPr wrap="none" anchor="ctr"/>
                <a:lstStyle/>
                <a:p>
                  <a:endParaRPr lang="en-US"/>
                </a:p>
              </p:txBody>
            </p:sp>
            <p:sp>
              <p:nvSpPr>
                <p:cNvPr id="35940" name="AutoShape 56"/>
                <p:cNvSpPr>
                  <a:spLocks noChangeArrowheads="1"/>
                </p:cNvSpPr>
                <p:nvPr/>
              </p:nvSpPr>
              <p:spPr bwMode="auto">
                <a:xfrm>
                  <a:off x="1884" y="255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en-US"/>
                </a:p>
              </p:txBody>
            </p:sp>
          </p:grpSp>
          <p:sp>
            <p:nvSpPr>
              <p:cNvPr id="35931" name="Freeform 57"/>
              <p:cNvSpPr>
                <a:spLocks/>
              </p:cNvSpPr>
              <p:nvPr/>
            </p:nvSpPr>
            <p:spPr bwMode="auto">
              <a:xfrm>
                <a:off x="2401" y="253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endParaRPr lang="en-US"/>
              </a:p>
            </p:txBody>
          </p:sp>
          <p:sp>
            <p:nvSpPr>
              <p:cNvPr id="35932" name="Rectangle 58"/>
              <p:cNvSpPr>
                <a:spLocks noChangeArrowheads="1"/>
              </p:cNvSpPr>
              <p:nvPr/>
            </p:nvSpPr>
            <p:spPr bwMode="auto">
              <a:xfrm>
                <a:off x="2397" y="2537"/>
                <a:ext cx="106" cy="16"/>
              </a:xfrm>
              <a:prstGeom prst="rect">
                <a:avLst/>
              </a:prstGeom>
              <a:solidFill>
                <a:srgbClr val="FC0128"/>
              </a:solidFill>
              <a:ln w="12700">
                <a:noFill/>
                <a:miter lim="800000"/>
                <a:headEnd/>
                <a:tailEnd/>
              </a:ln>
            </p:spPr>
            <p:txBody>
              <a:bodyPr wrap="none" anchor="ctr"/>
              <a:lstStyle/>
              <a:p>
                <a:endParaRPr lang="en-US"/>
              </a:p>
            </p:txBody>
          </p:sp>
          <p:sp>
            <p:nvSpPr>
              <p:cNvPr id="35933" name="Rectangle 59"/>
              <p:cNvSpPr>
                <a:spLocks noChangeArrowheads="1"/>
              </p:cNvSpPr>
              <p:nvPr/>
            </p:nvSpPr>
            <p:spPr bwMode="auto">
              <a:xfrm>
                <a:off x="2404" y="2618"/>
                <a:ext cx="82" cy="16"/>
              </a:xfrm>
              <a:prstGeom prst="rect">
                <a:avLst/>
              </a:prstGeom>
              <a:solidFill>
                <a:srgbClr val="FC0128"/>
              </a:solidFill>
              <a:ln w="12700">
                <a:noFill/>
                <a:miter lim="800000"/>
                <a:headEnd/>
                <a:tailEnd/>
              </a:ln>
            </p:spPr>
            <p:txBody>
              <a:bodyPr wrap="none" anchor="ctr"/>
              <a:lstStyle/>
              <a:p>
                <a:endParaRPr lang="en-US"/>
              </a:p>
            </p:txBody>
          </p:sp>
          <p:sp>
            <p:nvSpPr>
              <p:cNvPr id="35934" name="Rectangle 60"/>
              <p:cNvSpPr>
                <a:spLocks noChangeArrowheads="1"/>
              </p:cNvSpPr>
              <p:nvPr/>
            </p:nvSpPr>
            <p:spPr bwMode="auto">
              <a:xfrm>
                <a:off x="2221" y="2618"/>
                <a:ext cx="103" cy="11"/>
              </a:xfrm>
              <a:prstGeom prst="rect">
                <a:avLst/>
              </a:prstGeom>
              <a:solidFill>
                <a:srgbClr val="FC0128"/>
              </a:solidFill>
              <a:ln w="12700">
                <a:noFill/>
                <a:miter lim="800000"/>
                <a:headEnd/>
                <a:tailEnd/>
              </a:ln>
            </p:spPr>
            <p:txBody>
              <a:bodyPr wrap="none" anchor="ctr"/>
              <a:lstStyle/>
              <a:p>
                <a:endParaRPr lang="en-US"/>
              </a:p>
            </p:txBody>
          </p:sp>
          <p:grpSp>
            <p:nvGrpSpPr>
              <p:cNvPr id="18" name="Group 61"/>
              <p:cNvGrpSpPr>
                <a:grpSpLocks/>
              </p:cNvGrpSpPr>
              <p:nvPr/>
            </p:nvGrpSpPr>
            <p:grpSpPr bwMode="auto">
              <a:xfrm>
                <a:off x="2219" y="2365"/>
                <a:ext cx="194" cy="364"/>
                <a:chOff x="2219" y="2365"/>
                <a:chExt cx="194" cy="364"/>
              </a:xfrm>
            </p:grpSpPr>
            <p:sp>
              <p:nvSpPr>
                <p:cNvPr id="35936" name="Oval 62"/>
                <p:cNvSpPr>
                  <a:spLocks noChangeArrowheads="1"/>
                </p:cNvSpPr>
                <p:nvPr/>
              </p:nvSpPr>
              <p:spPr bwMode="auto">
                <a:xfrm>
                  <a:off x="2295" y="2365"/>
                  <a:ext cx="48" cy="48"/>
                </a:xfrm>
                <a:prstGeom prst="ellipse">
                  <a:avLst/>
                </a:prstGeom>
                <a:solidFill>
                  <a:srgbClr val="FC0128"/>
                </a:solidFill>
                <a:ln w="12700">
                  <a:solidFill>
                    <a:srgbClr val="000000"/>
                  </a:solidFill>
                  <a:round/>
                  <a:headEnd/>
                  <a:tailEnd/>
                </a:ln>
              </p:spPr>
              <p:txBody>
                <a:bodyPr wrap="none" anchor="ctr"/>
                <a:lstStyle/>
                <a:p>
                  <a:endParaRPr lang="en-US"/>
                </a:p>
              </p:txBody>
            </p:sp>
            <p:sp>
              <p:nvSpPr>
                <p:cNvPr id="35937" name="Freeform 63"/>
                <p:cNvSpPr>
                  <a:spLocks/>
                </p:cNvSpPr>
                <p:nvPr/>
              </p:nvSpPr>
              <p:spPr bwMode="auto">
                <a:xfrm>
                  <a:off x="2219" y="243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endParaRPr lang="en-US"/>
                </a:p>
              </p:txBody>
            </p:sp>
          </p:grpSp>
        </p:grpSp>
        <p:grpSp>
          <p:nvGrpSpPr>
            <p:cNvPr id="19" name="Group 64"/>
            <p:cNvGrpSpPr>
              <a:grpSpLocks/>
            </p:cNvGrpSpPr>
            <p:nvPr/>
          </p:nvGrpSpPr>
          <p:grpSpPr bwMode="auto">
            <a:xfrm>
              <a:off x="1952" y="2796"/>
              <a:ext cx="967" cy="448"/>
              <a:chOff x="1952" y="2796"/>
              <a:chExt cx="967" cy="448"/>
            </a:xfrm>
          </p:grpSpPr>
          <p:grpSp>
            <p:nvGrpSpPr>
              <p:cNvPr id="20" name="Group 65"/>
              <p:cNvGrpSpPr>
                <a:grpSpLocks/>
              </p:cNvGrpSpPr>
              <p:nvPr/>
            </p:nvGrpSpPr>
            <p:grpSpPr bwMode="auto">
              <a:xfrm>
                <a:off x="1952" y="2796"/>
                <a:ext cx="305" cy="448"/>
                <a:chOff x="1952" y="2796"/>
                <a:chExt cx="305" cy="448"/>
              </a:xfrm>
            </p:grpSpPr>
            <p:grpSp>
              <p:nvGrpSpPr>
                <p:cNvPr id="21" name="Group 66"/>
                <p:cNvGrpSpPr>
                  <a:grpSpLocks/>
                </p:cNvGrpSpPr>
                <p:nvPr/>
              </p:nvGrpSpPr>
              <p:grpSpPr bwMode="auto">
                <a:xfrm>
                  <a:off x="1952" y="2796"/>
                  <a:ext cx="305" cy="448"/>
                  <a:chOff x="1952" y="2796"/>
                  <a:chExt cx="305" cy="448"/>
                </a:xfrm>
              </p:grpSpPr>
              <p:sp>
                <p:nvSpPr>
                  <p:cNvPr id="35927" name="AutoShape 67"/>
                  <p:cNvSpPr>
                    <a:spLocks noChangeArrowheads="1"/>
                  </p:cNvSpPr>
                  <p:nvPr/>
                </p:nvSpPr>
                <p:spPr bwMode="auto">
                  <a:xfrm>
                    <a:off x="1952" y="2867"/>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a:p>
                </p:txBody>
              </p:sp>
              <p:sp>
                <p:nvSpPr>
                  <p:cNvPr id="35928" name="AutoShape 68"/>
                  <p:cNvSpPr>
                    <a:spLocks noChangeArrowheads="1"/>
                  </p:cNvSpPr>
                  <p:nvPr/>
                </p:nvSpPr>
                <p:spPr bwMode="auto">
                  <a:xfrm>
                    <a:off x="2022" y="2796"/>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a:p>
                </p:txBody>
              </p:sp>
            </p:grpSp>
            <p:sp>
              <p:nvSpPr>
                <p:cNvPr id="35926" name="AutoShape 69"/>
                <p:cNvSpPr>
                  <a:spLocks noChangeArrowheads="1"/>
                </p:cNvSpPr>
                <p:nvPr/>
              </p:nvSpPr>
              <p:spPr bwMode="auto">
                <a:xfrm>
                  <a:off x="2014" y="2900"/>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en-US"/>
                </a:p>
              </p:txBody>
            </p:sp>
          </p:grpSp>
          <p:grpSp>
            <p:nvGrpSpPr>
              <p:cNvPr id="22" name="Group 70"/>
              <p:cNvGrpSpPr>
                <a:grpSpLocks/>
              </p:cNvGrpSpPr>
              <p:nvPr/>
            </p:nvGrpSpPr>
            <p:grpSpPr bwMode="auto">
              <a:xfrm>
                <a:off x="2253" y="2796"/>
                <a:ext cx="378" cy="448"/>
                <a:chOff x="2253" y="2796"/>
                <a:chExt cx="378" cy="448"/>
              </a:xfrm>
            </p:grpSpPr>
            <p:grpSp>
              <p:nvGrpSpPr>
                <p:cNvPr id="23" name="Group 71"/>
                <p:cNvGrpSpPr>
                  <a:grpSpLocks/>
                </p:cNvGrpSpPr>
                <p:nvPr/>
              </p:nvGrpSpPr>
              <p:grpSpPr bwMode="auto">
                <a:xfrm>
                  <a:off x="2253" y="2796"/>
                  <a:ext cx="378" cy="448"/>
                  <a:chOff x="2253" y="2796"/>
                  <a:chExt cx="378" cy="448"/>
                </a:xfrm>
              </p:grpSpPr>
              <p:sp>
                <p:nvSpPr>
                  <p:cNvPr id="35923" name="AutoShape 72"/>
                  <p:cNvSpPr>
                    <a:spLocks noChangeArrowheads="1"/>
                  </p:cNvSpPr>
                  <p:nvPr/>
                </p:nvSpPr>
                <p:spPr bwMode="auto">
                  <a:xfrm>
                    <a:off x="2253" y="2867"/>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a:p>
                </p:txBody>
              </p:sp>
              <p:sp>
                <p:nvSpPr>
                  <p:cNvPr id="35924" name="AutoShape 73"/>
                  <p:cNvSpPr>
                    <a:spLocks noChangeArrowheads="1"/>
                  </p:cNvSpPr>
                  <p:nvPr/>
                </p:nvSpPr>
                <p:spPr bwMode="auto">
                  <a:xfrm>
                    <a:off x="2339" y="2796"/>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a:p>
                </p:txBody>
              </p:sp>
            </p:grpSp>
            <p:sp>
              <p:nvSpPr>
                <p:cNvPr id="35921" name="Oval 74"/>
                <p:cNvSpPr>
                  <a:spLocks noChangeArrowheads="1"/>
                </p:cNvSpPr>
                <p:nvPr/>
              </p:nvSpPr>
              <p:spPr bwMode="auto">
                <a:xfrm>
                  <a:off x="2368" y="2832"/>
                  <a:ext cx="49" cy="27"/>
                </a:xfrm>
                <a:prstGeom prst="ellipse">
                  <a:avLst/>
                </a:prstGeom>
                <a:solidFill>
                  <a:schemeClr val="bg1"/>
                </a:solidFill>
                <a:ln w="12700">
                  <a:solidFill>
                    <a:schemeClr val="tx1"/>
                  </a:solidFill>
                  <a:round/>
                  <a:headEnd/>
                  <a:tailEnd/>
                </a:ln>
              </p:spPr>
              <p:txBody>
                <a:bodyPr wrap="none" anchor="ctr"/>
                <a:lstStyle/>
                <a:p>
                  <a:endParaRPr lang="en-US"/>
                </a:p>
              </p:txBody>
            </p:sp>
            <p:sp>
              <p:nvSpPr>
                <p:cNvPr id="35922" name="AutoShape 75"/>
                <p:cNvSpPr>
                  <a:spLocks noChangeArrowheads="1"/>
                </p:cNvSpPr>
                <p:nvPr/>
              </p:nvSpPr>
              <p:spPr bwMode="auto">
                <a:xfrm>
                  <a:off x="2300" y="3042"/>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en-US"/>
                </a:p>
              </p:txBody>
            </p:sp>
          </p:grpSp>
          <p:sp>
            <p:nvSpPr>
              <p:cNvPr id="35913" name="Freeform 76"/>
              <p:cNvSpPr>
                <a:spLocks/>
              </p:cNvSpPr>
              <p:nvPr/>
            </p:nvSpPr>
            <p:spPr bwMode="auto">
              <a:xfrm>
                <a:off x="2817" y="302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endParaRPr lang="en-US"/>
              </a:p>
            </p:txBody>
          </p:sp>
          <p:sp>
            <p:nvSpPr>
              <p:cNvPr id="35914" name="Rectangle 77"/>
              <p:cNvSpPr>
                <a:spLocks noChangeArrowheads="1"/>
              </p:cNvSpPr>
              <p:nvPr/>
            </p:nvSpPr>
            <p:spPr bwMode="auto">
              <a:xfrm>
                <a:off x="2813" y="3025"/>
                <a:ext cx="106" cy="16"/>
              </a:xfrm>
              <a:prstGeom prst="rect">
                <a:avLst/>
              </a:prstGeom>
              <a:solidFill>
                <a:srgbClr val="FC0128"/>
              </a:solidFill>
              <a:ln w="12700">
                <a:noFill/>
                <a:miter lim="800000"/>
                <a:headEnd/>
                <a:tailEnd/>
              </a:ln>
            </p:spPr>
            <p:txBody>
              <a:bodyPr wrap="none" anchor="ctr"/>
              <a:lstStyle/>
              <a:p>
                <a:endParaRPr lang="en-US"/>
              </a:p>
            </p:txBody>
          </p:sp>
          <p:sp>
            <p:nvSpPr>
              <p:cNvPr id="35915" name="Rectangle 78"/>
              <p:cNvSpPr>
                <a:spLocks noChangeArrowheads="1"/>
              </p:cNvSpPr>
              <p:nvPr/>
            </p:nvSpPr>
            <p:spPr bwMode="auto">
              <a:xfrm>
                <a:off x="2820" y="3106"/>
                <a:ext cx="82" cy="16"/>
              </a:xfrm>
              <a:prstGeom prst="rect">
                <a:avLst/>
              </a:prstGeom>
              <a:solidFill>
                <a:srgbClr val="FC0128"/>
              </a:solidFill>
              <a:ln w="12700">
                <a:noFill/>
                <a:miter lim="800000"/>
                <a:headEnd/>
                <a:tailEnd/>
              </a:ln>
            </p:spPr>
            <p:txBody>
              <a:bodyPr wrap="none" anchor="ctr"/>
              <a:lstStyle/>
              <a:p>
                <a:endParaRPr lang="en-US"/>
              </a:p>
            </p:txBody>
          </p:sp>
          <p:sp>
            <p:nvSpPr>
              <p:cNvPr id="35916" name="Rectangle 79"/>
              <p:cNvSpPr>
                <a:spLocks noChangeArrowheads="1"/>
              </p:cNvSpPr>
              <p:nvPr/>
            </p:nvSpPr>
            <p:spPr bwMode="auto">
              <a:xfrm>
                <a:off x="2637" y="3106"/>
                <a:ext cx="103" cy="11"/>
              </a:xfrm>
              <a:prstGeom prst="rect">
                <a:avLst/>
              </a:prstGeom>
              <a:solidFill>
                <a:srgbClr val="FC0128"/>
              </a:solidFill>
              <a:ln w="12700">
                <a:noFill/>
                <a:miter lim="800000"/>
                <a:headEnd/>
                <a:tailEnd/>
              </a:ln>
            </p:spPr>
            <p:txBody>
              <a:bodyPr wrap="none" anchor="ctr"/>
              <a:lstStyle/>
              <a:p>
                <a:endParaRPr lang="en-US"/>
              </a:p>
            </p:txBody>
          </p:sp>
          <p:grpSp>
            <p:nvGrpSpPr>
              <p:cNvPr id="24" name="Group 80"/>
              <p:cNvGrpSpPr>
                <a:grpSpLocks/>
              </p:cNvGrpSpPr>
              <p:nvPr/>
            </p:nvGrpSpPr>
            <p:grpSpPr bwMode="auto">
              <a:xfrm>
                <a:off x="2635" y="2853"/>
                <a:ext cx="194" cy="364"/>
                <a:chOff x="2635" y="2853"/>
                <a:chExt cx="194" cy="364"/>
              </a:xfrm>
            </p:grpSpPr>
            <p:sp>
              <p:nvSpPr>
                <p:cNvPr id="35918" name="Oval 81"/>
                <p:cNvSpPr>
                  <a:spLocks noChangeArrowheads="1"/>
                </p:cNvSpPr>
                <p:nvPr/>
              </p:nvSpPr>
              <p:spPr bwMode="auto">
                <a:xfrm>
                  <a:off x="2711" y="2853"/>
                  <a:ext cx="48" cy="48"/>
                </a:xfrm>
                <a:prstGeom prst="ellipse">
                  <a:avLst/>
                </a:prstGeom>
                <a:solidFill>
                  <a:srgbClr val="FC0128"/>
                </a:solidFill>
                <a:ln w="12700">
                  <a:solidFill>
                    <a:srgbClr val="000000"/>
                  </a:solidFill>
                  <a:round/>
                  <a:headEnd/>
                  <a:tailEnd/>
                </a:ln>
              </p:spPr>
              <p:txBody>
                <a:bodyPr wrap="none" anchor="ctr"/>
                <a:lstStyle/>
                <a:p>
                  <a:endParaRPr lang="en-US"/>
                </a:p>
              </p:txBody>
            </p:sp>
            <p:sp>
              <p:nvSpPr>
                <p:cNvPr id="35919" name="Freeform 82"/>
                <p:cNvSpPr>
                  <a:spLocks/>
                </p:cNvSpPr>
                <p:nvPr/>
              </p:nvSpPr>
              <p:spPr bwMode="auto">
                <a:xfrm>
                  <a:off x="2635" y="292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endParaRPr lang="en-US"/>
                </a:p>
              </p:txBody>
            </p:sp>
          </p:grpSp>
        </p:grpSp>
        <p:grpSp>
          <p:nvGrpSpPr>
            <p:cNvPr id="25" name="Group 83"/>
            <p:cNvGrpSpPr>
              <a:grpSpLocks/>
            </p:cNvGrpSpPr>
            <p:nvPr/>
          </p:nvGrpSpPr>
          <p:grpSpPr bwMode="auto">
            <a:xfrm>
              <a:off x="2368" y="3244"/>
              <a:ext cx="967" cy="448"/>
              <a:chOff x="2368" y="3244"/>
              <a:chExt cx="967" cy="448"/>
            </a:xfrm>
          </p:grpSpPr>
          <p:grpSp>
            <p:nvGrpSpPr>
              <p:cNvPr id="26" name="Group 84"/>
              <p:cNvGrpSpPr>
                <a:grpSpLocks/>
              </p:cNvGrpSpPr>
              <p:nvPr/>
            </p:nvGrpSpPr>
            <p:grpSpPr bwMode="auto">
              <a:xfrm>
                <a:off x="2368" y="3244"/>
                <a:ext cx="305" cy="448"/>
                <a:chOff x="2368" y="3244"/>
                <a:chExt cx="305" cy="448"/>
              </a:xfrm>
            </p:grpSpPr>
            <p:grpSp>
              <p:nvGrpSpPr>
                <p:cNvPr id="27" name="Group 85"/>
                <p:cNvGrpSpPr>
                  <a:grpSpLocks/>
                </p:cNvGrpSpPr>
                <p:nvPr/>
              </p:nvGrpSpPr>
              <p:grpSpPr bwMode="auto">
                <a:xfrm>
                  <a:off x="2368" y="3244"/>
                  <a:ext cx="305" cy="448"/>
                  <a:chOff x="2368" y="3244"/>
                  <a:chExt cx="305" cy="448"/>
                </a:xfrm>
              </p:grpSpPr>
              <p:sp>
                <p:nvSpPr>
                  <p:cNvPr id="35909" name="AutoShape 86"/>
                  <p:cNvSpPr>
                    <a:spLocks noChangeArrowheads="1"/>
                  </p:cNvSpPr>
                  <p:nvPr/>
                </p:nvSpPr>
                <p:spPr bwMode="auto">
                  <a:xfrm>
                    <a:off x="2368" y="3315"/>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a:p>
                </p:txBody>
              </p:sp>
              <p:sp>
                <p:nvSpPr>
                  <p:cNvPr id="35910" name="AutoShape 87"/>
                  <p:cNvSpPr>
                    <a:spLocks noChangeArrowheads="1"/>
                  </p:cNvSpPr>
                  <p:nvPr/>
                </p:nvSpPr>
                <p:spPr bwMode="auto">
                  <a:xfrm>
                    <a:off x="2438" y="3244"/>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a:p>
                </p:txBody>
              </p:sp>
            </p:grpSp>
            <p:sp>
              <p:nvSpPr>
                <p:cNvPr id="35908" name="AutoShape 88"/>
                <p:cNvSpPr>
                  <a:spLocks noChangeArrowheads="1"/>
                </p:cNvSpPr>
                <p:nvPr/>
              </p:nvSpPr>
              <p:spPr bwMode="auto">
                <a:xfrm>
                  <a:off x="2430" y="3348"/>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en-US"/>
                </a:p>
              </p:txBody>
            </p:sp>
          </p:grpSp>
          <p:grpSp>
            <p:nvGrpSpPr>
              <p:cNvPr id="28" name="Group 89"/>
              <p:cNvGrpSpPr>
                <a:grpSpLocks/>
              </p:cNvGrpSpPr>
              <p:nvPr/>
            </p:nvGrpSpPr>
            <p:grpSpPr bwMode="auto">
              <a:xfrm>
                <a:off x="2669" y="3244"/>
                <a:ext cx="378" cy="448"/>
                <a:chOff x="2669" y="3244"/>
                <a:chExt cx="378" cy="448"/>
              </a:xfrm>
            </p:grpSpPr>
            <p:grpSp>
              <p:nvGrpSpPr>
                <p:cNvPr id="29" name="Group 90"/>
                <p:cNvGrpSpPr>
                  <a:grpSpLocks/>
                </p:cNvGrpSpPr>
                <p:nvPr/>
              </p:nvGrpSpPr>
              <p:grpSpPr bwMode="auto">
                <a:xfrm>
                  <a:off x="2669" y="3244"/>
                  <a:ext cx="378" cy="448"/>
                  <a:chOff x="2669" y="3244"/>
                  <a:chExt cx="378" cy="448"/>
                </a:xfrm>
              </p:grpSpPr>
              <p:sp>
                <p:nvSpPr>
                  <p:cNvPr id="35905" name="AutoShape 91"/>
                  <p:cNvSpPr>
                    <a:spLocks noChangeArrowheads="1"/>
                  </p:cNvSpPr>
                  <p:nvPr/>
                </p:nvSpPr>
                <p:spPr bwMode="auto">
                  <a:xfrm>
                    <a:off x="2669" y="3315"/>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a:p>
                </p:txBody>
              </p:sp>
              <p:sp>
                <p:nvSpPr>
                  <p:cNvPr id="35906" name="AutoShape 92"/>
                  <p:cNvSpPr>
                    <a:spLocks noChangeArrowheads="1"/>
                  </p:cNvSpPr>
                  <p:nvPr/>
                </p:nvSpPr>
                <p:spPr bwMode="auto">
                  <a:xfrm>
                    <a:off x="2755" y="3244"/>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a:p>
                </p:txBody>
              </p:sp>
            </p:grpSp>
            <p:sp>
              <p:nvSpPr>
                <p:cNvPr id="35903" name="Oval 93"/>
                <p:cNvSpPr>
                  <a:spLocks noChangeArrowheads="1"/>
                </p:cNvSpPr>
                <p:nvPr/>
              </p:nvSpPr>
              <p:spPr bwMode="auto">
                <a:xfrm>
                  <a:off x="2784" y="3280"/>
                  <a:ext cx="49" cy="27"/>
                </a:xfrm>
                <a:prstGeom prst="ellipse">
                  <a:avLst/>
                </a:prstGeom>
                <a:solidFill>
                  <a:schemeClr val="bg1"/>
                </a:solidFill>
                <a:ln w="12700">
                  <a:solidFill>
                    <a:schemeClr val="tx1"/>
                  </a:solidFill>
                  <a:round/>
                  <a:headEnd/>
                  <a:tailEnd/>
                </a:ln>
              </p:spPr>
              <p:txBody>
                <a:bodyPr wrap="none" anchor="ctr"/>
                <a:lstStyle/>
                <a:p>
                  <a:endParaRPr lang="en-US"/>
                </a:p>
              </p:txBody>
            </p:sp>
            <p:sp>
              <p:nvSpPr>
                <p:cNvPr id="35904" name="AutoShape 94"/>
                <p:cNvSpPr>
                  <a:spLocks noChangeArrowheads="1"/>
                </p:cNvSpPr>
                <p:nvPr/>
              </p:nvSpPr>
              <p:spPr bwMode="auto">
                <a:xfrm>
                  <a:off x="2716" y="3490"/>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en-US"/>
                </a:p>
              </p:txBody>
            </p:sp>
          </p:grpSp>
          <p:sp>
            <p:nvSpPr>
              <p:cNvPr id="35895" name="Freeform 95"/>
              <p:cNvSpPr>
                <a:spLocks/>
              </p:cNvSpPr>
              <p:nvPr/>
            </p:nvSpPr>
            <p:spPr bwMode="auto">
              <a:xfrm>
                <a:off x="3233" y="347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endParaRPr lang="en-US"/>
              </a:p>
            </p:txBody>
          </p:sp>
          <p:sp>
            <p:nvSpPr>
              <p:cNvPr id="35896" name="Rectangle 96"/>
              <p:cNvSpPr>
                <a:spLocks noChangeArrowheads="1"/>
              </p:cNvSpPr>
              <p:nvPr/>
            </p:nvSpPr>
            <p:spPr bwMode="auto">
              <a:xfrm>
                <a:off x="3229" y="3473"/>
                <a:ext cx="106" cy="16"/>
              </a:xfrm>
              <a:prstGeom prst="rect">
                <a:avLst/>
              </a:prstGeom>
              <a:solidFill>
                <a:srgbClr val="FC0128"/>
              </a:solidFill>
              <a:ln w="12700">
                <a:noFill/>
                <a:miter lim="800000"/>
                <a:headEnd/>
                <a:tailEnd/>
              </a:ln>
            </p:spPr>
            <p:txBody>
              <a:bodyPr wrap="none" anchor="ctr"/>
              <a:lstStyle/>
              <a:p>
                <a:endParaRPr lang="en-US"/>
              </a:p>
            </p:txBody>
          </p:sp>
          <p:sp>
            <p:nvSpPr>
              <p:cNvPr id="35897" name="Rectangle 97"/>
              <p:cNvSpPr>
                <a:spLocks noChangeArrowheads="1"/>
              </p:cNvSpPr>
              <p:nvPr/>
            </p:nvSpPr>
            <p:spPr bwMode="auto">
              <a:xfrm>
                <a:off x="3236" y="3554"/>
                <a:ext cx="82" cy="16"/>
              </a:xfrm>
              <a:prstGeom prst="rect">
                <a:avLst/>
              </a:prstGeom>
              <a:solidFill>
                <a:srgbClr val="FC0128"/>
              </a:solidFill>
              <a:ln w="12700">
                <a:noFill/>
                <a:miter lim="800000"/>
                <a:headEnd/>
                <a:tailEnd/>
              </a:ln>
            </p:spPr>
            <p:txBody>
              <a:bodyPr wrap="none" anchor="ctr"/>
              <a:lstStyle/>
              <a:p>
                <a:endParaRPr lang="en-US"/>
              </a:p>
            </p:txBody>
          </p:sp>
          <p:sp>
            <p:nvSpPr>
              <p:cNvPr id="35898" name="Rectangle 98"/>
              <p:cNvSpPr>
                <a:spLocks noChangeArrowheads="1"/>
              </p:cNvSpPr>
              <p:nvPr/>
            </p:nvSpPr>
            <p:spPr bwMode="auto">
              <a:xfrm>
                <a:off x="3053" y="3554"/>
                <a:ext cx="103" cy="11"/>
              </a:xfrm>
              <a:prstGeom prst="rect">
                <a:avLst/>
              </a:prstGeom>
              <a:solidFill>
                <a:srgbClr val="FC0128"/>
              </a:solidFill>
              <a:ln w="12700">
                <a:noFill/>
                <a:miter lim="800000"/>
                <a:headEnd/>
                <a:tailEnd/>
              </a:ln>
            </p:spPr>
            <p:txBody>
              <a:bodyPr wrap="none" anchor="ctr"/>
              <a:lstStyle/>
              <a:p>
                <a:endParaRPr lang="en-US"/>
              </a:p>
            </p:txBody>
          </p:sp>
          <p:grpSp>
            <p:nvGrpSpPr>
              <p:cNvPr id="30" name="Group 99"/>
              <p:cNvGrpSpPr>
                <a:grpSpLocks/>
              </p:cNvGrpSpPr>
              <p:nvPr/>
            </p:nvGrpSpPr>
            <p:grpSpPr bwMode="auto">
              <a:xfrm>
                <a:off x="3051" y="3301"/>
                <a:ext cx="194" cy="364"/>
                <a:chOff x="3051" y="3301"/>
                <a:chExt cx="194" cy="364"/>
              </a:xfrm>
            </p:grpSpPr>
            <p:sp>
              <p:nvSpPr>
                <p:cNvPr id="35900" name="Oval 100"/>
                <p:cNvSpPr>
                  <a:spLocks noChangeArrowheads="1"/>
                </p:cNvSpPr>
                <p:nvPr/>
              </p:nvSpPr>
              <p:spPr bwMode="auto">
                <a:xfrm>
                  <a:off x="3127" y="3301"/>
                  <a:ext cx="48" cy="48"/>
                </a:xfrm>
                <a:prstGeom prst="ellipse">
                  <a:avLst/>
                </a:prstGeom>
                <a:solidFill>
                  <a:srgbClr val="FC0128"/>
                </a:solidFill>
                <a:ln w="12700">
                  <a:solidFill>
                    <a:srgbClr val="000000"/>
                  </a:solidFill>
                  <a:round/>
                  <a:headEnd/>
                  <a:tailEnd/>
                </a:ln>
              </p:spPr>
              <p:txBody>
                <a:bodyPr wrap="none" anchor="ctr"/>
                <a:lstStyle/>
                <a:p>
                  <a:endParaRPr lang="en-US"/>
                </a:p>
              </p:txBody>
            </p:sp>
            <p:sp>
              <p:nvSpPr>
                <p:cNvPr id="35901" name="Freeform 101"/>
                <p:cNvSpPr>
                  <a:spLocks/>
                </p:cNvSpPr>
                <p:nvPr/>
              </p:nvSpPr>
              <p:spPr bwMode="auto">
                <a:xfrm>
                  <a:off x="3051" y="336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endParaRPr lang="en-US"/>
                </a:p>
              </p:txBody>
            </p:sp>
          </p:grpSp>
        </p:grpSp>
      </p:grpSp>
      <p:sp>
        <p:nvSpPr>
          <p:cNvPr id="35858" name="Rectangle 102"/>
          <p:cNvSpPr>
            <a:spLocks noChangeArrowheads="1"/>
          </p:cNvSpPr>
          <p:nvPr/>
        </p:nvSpPr>
        <p:spPr bwMode="auto">
          <a:xfrm>
            <a:off x="436563" y="2911475"/>
            <a:ext cx="358775" cy="2835275"/>
          </a:xfrm>
          <a:prstGeom prst="rect">
            <a:avLst/>
          </a:prstGeom>
          <a:noFill/>
          <a:ln w="12700">
            <a:noFill/>
            <a:miter lim="800000"/>
            <a:headEnd/>
            <a:tailEnd/>
          </a:ln>
        </p:spPr>
        <p:txBody>
          <a:bodyPr wrap="none" lIns="90488" tIns="44450" rIns="90488" bIns="44450">
            <a:spAutoFit/>
          </a:bodyPr>
          <a:lstStyle/>
          <a:p>
            <a:pPr algn="ctr"/>
            <a:r>
              <a:rPr lang="en-US" sz="1800" i="1"/>
              <a:t>T</a:t>
            </a:r>
          </a:p>
          <a:p>
            <a:pPr algn="ctr"/>
            <a:r>
              <a:rPr lang="en-US" sz="1800" i="1"/>
              <a:t>a</a:t>
            </a:r>
          </a:p>
          <a:p>
            <a:pPr algn="ctr"/>
            <a:r>
              <a:rPr lang="en-US" sz="1800" i="1"/>
              <a:t>s</a:t>
            </a:r>
          </a:p>
          <a:p>
            <a:pPr algn="ctr"/>
            <a:r>
              <a:rPr lang="en-US" sz="1800" i="1"/>
              <a:t>k</a:t>
            </a:r>
          </a:p>
          <a:p>
            <a:pPr algn="ctr"/>
            <a:endParaRPr lang="en-US" sz="1800" i="1"/>
          </a:p>
          <a:p>
            <a:pPr algn="ctr"/>
            <a:r>
              <a:rPr lang="en-US" sz="1800" i="1"/>
              <a:t>O</a:t>
            </a:r>
          </a:p>
          <a:p>
            <a:pPr algn="ctr"/>
            <a:r>
              <a:rPr lang="en-US" sz="1800" i="1"/>
              <a:t>r</a:t>
            </a:r>
          </a:p>
          <a:p>
            <a:pPr algn="ctr"/>
            <a:r>
              <a:rPr lang="en-US" sz="1800" i="1"/>
              <a:t>d</a:t>
            </a:r>
          </a:p>
          <a:p>
            <a:pPr algn="ctr"/>
            <a:r>
              <a:rPr lang="en-US" sz="1800" i="1"/>
              <a:t>e</a:t>
            </a:r>
          </a:p>
          <a:p>
            <a:pPr algn="ctr"/>
            <a:r>
              <a:rPr lang="en-US" sz="1800" i="1"/>
              <a:t>r</a:t>
            </a:r>
          </a:p>
        </p:txBody>
      </p:sp>
      <p:sp>
        <p:nvSpPr>
          <p:cNvPr id="35859" name="Line 103"/>
          <p:cNvSpPr>
            <a:spLocks noChangeShapeType="1"/>
          </p:cNvSpPr>
          <p:nvPr/>
        </p:nvSpPr>
        <p:spPr bwMode="auto">
          <a:xfrm>
            <a:off x="920750" y="2755900"/>
            <a:ext cx="0" cy="3048000"/>
          </a:xfrm>
          <a:prstGeom prst="line">
            <a:avLst/>
          </a:prstGeom>
          <a:noFill/>
          <a:ln w="12700">
            <a:solidFill>
              <a:schemeClr val="tx1"/>
            </a:solidFill>
            <a:round/>
            <a:headEnd/>
            <a:tailEnd type="triangle" w="med" len="med"/>
          </a:ln>
        </p:spPr>
        <p:txBody>
          <a:bodyPr/>
          <a:lstStyle/>
          <a:p>
            <a:endParaRPr lang="en-US"/>
          </a:p>
        </p:txBody>
      </p:sp>
      <p:sp>
        <p:nvSpPr>
          <p:cNvPr id="35860" name="Rectangle 104"/>
          <p:cNvSpPr>
            <a:spLocks noChangeArrowheads="1"/>
          </p:cNvSpPr>
          <p:nvPr/>
        </p:nvSpPr>
        <p:spPr bwMode="auto">
          <a:xfrm>
            <a:off x="4411663" y="1984375"/>
            <a:ext cx="688975" cy="363538"/>
          </a:xfrm>
          <a:prstGeom prst="rect">
            <a:avLst/>
          </a:prstGeom>
          <a:noFill/>
          <a:ln w="12700">
            <a:noFill/>
            <a:miter lim="800000"/>
            <a:headEnd/>
            <a:tailEnd/>
          </a:ln>
        </p:spPr>
        <p:txBody>
          <a:bodyPr wrap="none" lIns="90488" tIns="44450" rIns="90488" bIns="44450">
            <a:spAutoFit/>
          </a:bodyPr>
          <a:lstStyle/>
          <a:p>
            <a:r>
              <a:rPr lang="en-US" sz="1800" i="1"/>
              <a:t>Time</a:t>
            </a:r>
          </a:p>
        </p:txBody>
      </p:sp>
      <p:grpSp>
        <p:nvGrpSpPr>
          <p:cNvPr id="31" name="Group 105"/>
          <p:cNvGrpSpPr>
            <a:grpSpLocks/>
          </p:cNvGrpSpPr>
          <p:nvPr/>
        </p:nvGrpSpPr>
        <p:grpSpPr bwMode="auto">
          <a:xfrm>
            <a:off x="1758950" y="2349500"/>
            <a:ext cx="3573463" cy="642938"/>
            <a:chOff x="1108" y="1480"/>
            <a:chExt cx="2251" cy="405"/>
          </a:xfrm>
        </p:grpSpPr>
        <p:sp>
          <p:nvSpPr>
            <p:cNvPr id="35862" name="Rectangle 106"/>
            <p:cNvSpPr>
              <a:spLocks noChangeArrowheads="1"/>
            </p:cNvSpPr>
            <p:nvPr/>
          </p:nvSpPr>
          <p:spPr bwMode="auto">
            <a:xfrm>
              <a:off x="1111" y="1599"/>
              <a:ext cx="328" cy="286"/>
            </a:xfrm>
            <a:prstGeom prst="rect">
              <a:avLst/>
            </a:prstGeom>
            <a:noFill/>
            <a:ln w="12700">
              <a:noFill/>
              <a:miter lim="800000"/>
              <a:headEnd/>
              <a:tailEnd/>
            </a:ln>
          </p:spPr>
          <p:txBody>
            <a:bodyPr wrap="none" lIns="90488" tIns="44450" rIns="90488" bIns="44450">
              <a:spAutoFit/>
            </a:bodyPr>
            <a:lstStyle/>
            <a:p>
              <a:pPr algn="ctr"/>
              <a:r>
                <a:rPr lang="en-US" b="1"/>
                <a:t>30</a:t>
              </a:r>
            </a:p>
          </p:txBody>
        </p:sp>
        <p:sp>
          <p:nvSpPr>
            <p:cNvPr id="35863" name="Line 107"/>
            <p:cNvSpPr>
              <a:spLocks noChangeShapeType="1"/>
            </p:cNvSpPr>
            <p:nvPr/>
          </p:nvSpPr>
          <p:spPr bwMode="auto">
            <a:xfrm>
              <a:off x="1108" y="1560"/>
              <a:ext cx="320" cy="0"/>
            </a:xfrm>
            <a:prstGeom prst="line">
              <a:avLst/>
            </a:prstGeom>
            <a:noFill/>
            <a:ln w="50800">
              <a:solidFill>
                <a:srgbClr val="F6BF69"/>
              </a:solidFill>
              <a:round/>
              <a:headEnd/>
              <a:tailEnd/>
            </a:ln>
          </p:spPr>
          <p:txBody>
            <a:bodyPr/>
            <a:lstStyle/>
            <a:p>
              <a:endParaRPr lang="en-US"/>
            </a:p>
          </p:txBody>
        </p:sp>
        <p:sp>
          <p:nvSpPr>
            <p:cNvPr id="35864" name="Line 108"/>
            <p:cNvSpPr>
              <a:spLocks noChangeShapeType="1"/>
            </p:cNvSpPr>
            <p:nvPr/>
          </p:nvSpPr>
          <p:spPr bwMode="auto">
            <a:xfrm>
              <a:off x="1444" y="1480"/>
              <a:ext cx="0" cy="200"/>
            </a:xfrm>
            <a:prstGeom prst="line">
              <a:avLst/>
            </a:prstGeom>
            <a:noFill/>
            <a:ln w="12700">
              <a:solidFill>
                <a:schemeClr val="tx1"/>
              </a:solidFill>
              <a:round/>
              <a:headEnd/>
              <a:tailEnd/>
            </a:ln>
          </p:spPr>
          <p:txBody>
            <a:bodyPr/>
            <a:lstStyle/>
            <a:p>
              <a:endParaRPr lang="en-US"/>
            </a:p>
          </p:txBody>
        </p:sp>
        <p:grpSp>
          <p:nvGrpSpPr>
            <p:cNvPr id="35840" name="Group 109"/>
            <p:cNvGrpSpPr>
              <a:grpSpLocks/>
            </p:cNvGrpSpPr>
            <p:nvPr/>
          </p:nvGrpSpPr>
          <p:grpSpPr bwMode="auto">
            <a:xfrm>
              <a:off x="1444" y="1480"/>
              <a:ext cx="400" cy="405"/>
              <a:chOff x="1444" y="1480"/>
              <a:chExt cx="400" cy="405"/>
            </a:xfrm>
          </p:grpSpPr>
          <p:sp>
            <p:nvSpPr>
              <p:cNvPr id="35886" name="Line 110"/>
              <p:cNvSpPr>
                <a:spLocks noChangeShapeType="1"/>
              </p:cNvSpPr>
              <p:nvPr/>
            </p:nvSpPr>
            <p:spPr bwMode="auto">
              <a:xfrm>
                <a:off x="1444" y="1592"/>
                <a:ext cx="392" cy="0"/>
              </a:xfrm>
              <a:prstGeom prst="line">
                <a:avLst/>
              </a:prstGeom>
              <a:noFill/>
              <a:ln w="50800">
                <a:solidFill>
                  <a:srgbClr val="A2C1FE"/>
                </a:solidFill>
                <a:round/>
                <a:headEnd/>
                <a:tailEnd/>
              </a:ln>
            </p:spPr>
            <p:txBody>
              <a:bodyPr/>
              <a:lstStyle/>
              <a:p>
                <a:endParaRPr lang="en-US"/>
              </a:p>
            </p:txBody>
          </p:sp>
          <p:sp>
            <p:nvSpPr>
              <p:cNvPr id="35887" name="Rectangle 111"/>
              <p:cNvSpPr>
                <a:spLocks noChangeArrowheads="1"/>
              </p:cNvSpPr>
              <p:nvPr/>
            </p:nvSpPr>
            <p:spPr bwMode="auto">
              <a:xfrm>
                <a:off x="1479" y="1599"/>
                <a:ext cx="328" cy="286"/>
              </a:xfrm>
              <a:prstGeom prst="rect">
                <a:avLst/>
              </a:prstGeom>
              <a:noFill/>
              <a:ln w="12700">
                <a:noFill/>
                <a:miter lim="800000"/>
                <a:headEnd/>
                <a:tailEnd/>
              </a:ln>
            </p:spPr>
            <p:txBody>
              <a:bodyPr wrap="none" lIns="90488" tIns="44450" rIns="90488" bIns="44450">
                <a:spAutoFit/>
              </a:bodyPr>
              <a:lstStyle/>
              <a:p>
                <a:pPr algn="ctr"/>
                <a:r>
                  <a:rPr lang="en-US" b="1"/>
                  <a:t>40</a:t>
                </a:r>
              </a:p>
            </p:txBody>
          </p:sp>
          <p:sp>
            <p:nvSpPr>
              <p:cNvPr id="35888" name="Line 112"/>
              <p:cNvSpPr>
                <a:spLocks noChangeShapeType="1"/>
              </p:cNvSpPr>
              <p:nvPr/>
            </p:nvSpPr>
            <p:spPr bwMode="auto">
              <a:xfrm>
                <a:off x="1844" y="1480"/>
                <a:ext cx="0" cy="200"/>
              </a:xfrm>
              <a:prstGeom prst="line">
                <a:avLst/>
              </a:prstGeom>
              <a:noFill/>
              <a:ln w="12700">
                <a:solidFill>
                  <a:schemeClr val="tx1"/>
                </a:solidFill>
                <a:round/>
                <a:headEnd/>
                <a:tailEnd/>
              </a:ln>
            </p:spPr>
            <p:txBody>
              <a:bodyPr/>
              <a:lstStyle/>
              <a:p>
                <a:endParaRPr lang="en-US"/>
              </a:p>
            </p:txBody>
          </p:sp>
        </p:grpSp>
        <p:grpSp>
          <p:nvGrpSpPr>
            <p:cNvPr id="35841" name="Group 113"/>
            <p:cNvGrpSpPr>
              <a:grpSpLocks/>
            </p:cNvGrpSpPr>
            <p:nvPr/>
          </p:nvGrpSpPr>
          <p:grpSpPr bwMode="auto">
            <a:xfrm>
              <a:off x="1852" y="1480"/>
              <a:ext cx="400" cy="405"/>
              <a:chOff x="1852" y="1480"/>
              <a:chExt cx="400" cy="405"/>
            </a:xfrm>
          </p:grpSpPr>
          <p:sp>
            <p:nvSpPr>
              <p:cNvPr id="35883" name="Line 114"/>
              <p:cNvSpPr>
                <a:spLocks noChangeShapeType="1"/>
              </p:cNvSpPr>
              <p:nvPr/>
            </p:nvSpPr>
            <p:spPr bwMode="auto">
              <a:xfrm>
                <a:off x="1852" y="1592"/>
                <a:ext cx="392" cy="0"/>
              </a:xfrm>
              <a:prstGeom prst="line">
                <a:avLst/>
              </a:prstGeom>
              <a:noFill/>
              <a:ln w="50800">
                <a:solidFill>
                  <a:srgbClr val="A2C1FE"/>
                </a:solidFill>
                <a:round/>
                <a:headEnd/>
                <a:tailEnd/>
              </a:ln>
            </p:spPr>
            <p:txBody>
              <a:bodyPr/>
              <a:lstStyle/>
              <a:p>
                <a:endParaRPr lang="en-US"/>
              </a:p>
            </p:txBody>
          </p:sp>
          <p:sp>
            <p:nvSpPr>
              <p:cNvPr id="35884" name="Rectangle 115"/>
              <p:cNvSpPr>
                <a:spLocks noChangeArrowheads="1"/>
              </p:cNvSpPr>
              <p:nvPr/>
            </p:nvSpPr>
            <p:spPr bwMode="auto">
              <a:xfrm>
                <a:off x="1887" y="1599"/>
                <a:ext cx="328" cy="286"/>
              </a:xfrm>
              <a:prstGeom prst="rect">
                <a:avLst/>
              </a:prstGeom>
              <a:noFill/>
              <a:ln w="12700">
                <a:noFill/>
                <a:miter lim="800000"/>
                <a:headEnd/>
                <a:tailEnd/>
              </a:ln>
            </p:spPr>
            <p:txBody>
              <a:bodyPr wrap="none" lIns="90488" tIns="44450" rIns="90488" bIns="44450">
                <a:spAutoFit/>
              </a:bodyPr>
              <a:lstStyle/>
              <a:p>
                <a:pPr algn="ctr"/>
                <a:r>
                  <a:rPr lang="en-US" b="1"/>
                  <a:t>40</a:t>
                </a:r>
              </a:p>
            </p:txBody>
          </p:sp>
          <p:sp>
            <p:nvSpPr>
              <p:cNvPr id="35885" name="Line 116"/>
              <p:cNvSpPr>
                <a:spLocks noChangeShapeType="1"/>
              </p:cNvSpPr>
              <p:nvPr/>
            </p:nvSpPr>
            <p:spPr bwMode="auto">
              <a:xfrm>
                <a:off x="2252" y="1480"/>
                <a:ext cx="0" cy="200"/>
              </a:xfrm>
              <a:prstGeom prst="line">
                <a:avLst/>
              </a:prstGeom>
              <a:noFill/>
              <a:ln w="12700">
                <a:solidFill>
                  <a:schemeClr val="tx1"/>
                </a:solidFill>
                <a:round/>
                <a:headEnd/>
                <a:tailEnd/>
              </a:ln>
            </p:spPr>
            <p:txBody>
              <a:bodyPr/>
              <a:lstStyle/>
              <a:p>
                <a:endParaRPr lang="en-US"/>
              </a:p>
            </p:txBody>
          </p:sp>
        </p:grpSp>
        <p:grpSp>
          <p:nvGrpSpPr>
            <p:cNvPr id="35843" name="Group 117"/>
            <p:cNvGrpSpPr>
              <a:grpSpLocks/>
            </p:cNvGrpSpPr>
            <p:nvPr/>
          </p:nvGrpSpPr>
          <p:grpSpPr bwMode="auto">
            <a:xfrm>
              <a:off x="2260" y="1480"/>
              <a:ext cx="400" cy="405"/>
              <a:chOff x="2260" y="1480"/>
              <a:chExt cx="400" cy="405"/>
            </a:xfrm>
          </p:grpSpPr>
          <p:sp>
            <p:nvSpPr>
              <p:cNvPr id="35880" name="Line 118"/>
              <p:cNvSpPr>
                <a:spLocks noChangeShapeType="1"/>
              </p:cNvSpPr>
              <p:nvPr/>
            </p:nvSpPr>
            <p:spPr bwMode="auto">
              <a:xfrm>
                <a:off x="2260" y="1592"/>
                <a:ext cx="392" cy="0"/>
              </a:xfrm>
              <a:prstGeom prst="line">
                <a:avLst/>
              </a:prstGeom>
              <a:noFill/>
              <a:ln w="50800">
                <a:solidFill>
                  <a:srgbClr val="A2C1FE"/>
                </a:solidFill>
                <a:round/>
                <a:headEnd/>
                <a:tailEnd/>
              </a:ln>
            </p:spPr>
            <p:txBody>
              <a:bodyPr/>
              <a:lstStyle/>
              <a:p>
                <a:endParaRPr lang="en-US"/>
              </a:p>
            </p:txBody>
          </p:sp>
          <p:sp>
            <p:nvSpPr>
              <p:cNvPr id="35881" name="Rectangle 119"/>
              <p:cNvSpPr>
                <a:spLocks noChangeArrowheads="1"/>
              </p:cNvSpPr>
              <p:nvPr/>
            </p:nvSpPr>
            <p:spPr bwMode="auto">
              <a:xfrm>
                <a:off x="2295" y="1599"/>
                <a:ext cx="328" cy="286"/>
              </a:xfrm>
              <a:prstGeom prst="rect">
                <a:avLst/>
              </a:prstGeom>
              <a:noFill/>
              <a:ln w="12700">
                <a:noFill/>
                <a:miter lim="800000"/>
                <a:headEnd/>
                <a:tailEnd/>
              </a:ln>
            </p:spPr>
            <p:txBody>
              <a:bodyPr wrap="none" lIns="90488" tIns="44450" rIns="90488" bIns="44450">
                <a:spAutoFit/>
              </a:bodyPr>
              <a:lstStyle/>
              <a:p>
                <a:pPr algn="ctr"/>
                <a:r>
                  <a:rPr lang="en-US" b="1"/>
                  <a:t>40</a:t>
                </a:r>
              </a:p>
            </p:txBody>
          </p:sp>
          <p:sp>
            <p:nvSpPr>
              <p:cNvPr id="35882" name="Line 120"/>
              <p:cNvSpPr>
                <a:spLocks noChangeShapeType="1"/>
              </p:cNvSpPr>
              <p:nvPr/>
            </p:nvSpPr>
            <p:spPr bwMode="auto">
              <a:xfrm>
                <a:off x="2660" y="1480"/>
                <a:ext cx="0" cy="200"/>
              </a:xfrm>
              <a:prstGeom prst="line">
                <a:avLst/>
              </a:prstGeom>
              <a:noFill/>
              <a:ln w="12700">
                <a:solidFill>
                  <a:schemeClr val="tx1"/>
                </a:solidFill>
                <a:round/>
                <a:headEnd/>
                <a:tailEnd/>
              </a:ln>
            </p:spPr>
            <p:txBody>
              <a:bodyPr/>
              <a:lstStyle/>
              <a:p>
                <a:endParaRPr lang="en-US"/>
              </a:p>
            </p:txBody>
          </p:sp>
        </p:grpSp>
        <p:sp>
          <p:nvSpPr>
            <p:cNvPr id="35868" name="Line 121"/>
            <p:cNvSpPr>
              <a:spLocks noChangeShapeType="1"/>
            </p:cNvSpPr>
            <p:nvPr/>
          </p:nvSpPr>
          <p:spPr bwMode="auto">
            <a:xfrm>
              <a:off x="2668" y="1592"/>
              <a:ext cx="392" cy="0"/>
            </a:xfrm>
            <a:prstGeom prst="line">
              <a:avLst/>
            </a:prstGeom>
            <a:noFill/>
            <a:ln w="50800">
              <a:solidFill>
                <a:srgbClr val="A2C1FE"/>
              </a:solidFill>
              <a:round/>
              <a:headEnd/>
              <a:tailEnd/>
            </a:ln>
          </p:spPr>
          <p:txBody>
            <a:bodyPr/>
            <a:lstStyle/>
            <a:p>
              <a:endParaRPr lang="en-US"/>
            </a:p>
          </p:txBody>
        </p:sp>
        <p:sp>
          <p:nvSpPr>
            <p:cNvPr id="35869" name="Line 122"/>
            <p:cNvSpPr>
              <a:spLocks noChangeShapeType="1"/>
            </p:cNvSpPr>
            <p:nvPr/>
          </p:nvSpPr>
          <p:spPr bwMode="auto">
            <a:xfrm>
              <a:off x="3068" y="1624"/>
              <a:ext cx="248" cy="0"/>
            </a:xfrm>
            <a:prstGeom prst="line">
              <a:avLst/>
            </a:prstGeom>
            <a:noFill/>
            <a:ln w="50800">
              <a:solidFill>
                <a:schemeClr val="hlink"/>
              </a:solidFill>
              <a:round/>
              <a:headEnd/>
              <a:tailEnd/>
            </a:ln>
          </p:spPr>
          <p:txBody>
            <a:bodyPr/>
            <a:lstStyle/>
            <a:p>
              <a:endParaRPr lang="en-US"/>
            </a:p>
          </p:txBody>
        </p:sp>
        <p:sp>
          <p:nvSpPr>
            <p:cNvPr id="35870" name="Rectangle 123"/>
            <p:cNvSpPr>
              <a:spLocks noChangeArrowheads="1"/>
            </p:cNvSpPr>
            <p:nvPr/>
          </p:nvSpPr>
          <p:spPr bwMode="auto">
            <a:xfrm>
              <a:off x="2703" y="1599"/>
              <a:ext cx="328" cy="286"/>
            </a:xfrm>
            <a:prstGeom prst="rect">
              <a:avLst/>
            </a:prstGeom>
            <a:noFill/>
            <a:ln w="12700">
              <a:noFill/>
              <a:miter lim="800000"/>
              <a:headEnd/>
              <a:tailEnd/>
            </a:ln>
          </p:spPr>
          <p:txBody>
            <a:bodyPr wrap="none" lIns="90488" tIns="44450" rIns="90488" bIns="44450">
              <a:spAutoFit/>
            </a:bodyPr>
            <a:lstStyle/>
            <a:p>
              <a:pPr algn="ctr"/>
              <a:r>
                <a:rPr lang="en-US" b="1"/>
                <a:t>40</a:t>
              </a:r>
            </a:p>
          </p:txBody>
        </p:sp>
        <p:sp>
          <p:nvSpPr>
            <p:cNvPr id="35871" name="Rectangle 124"/>
            <p:cNvSpPr>
              <a:spLocks noChangeArrowheads="1"/>
            </p:cNvSpPr>
            <p:nvPr/>
          </p:nvSpPr>
          <p:spPr bwMode="auto">
            <a:xfrm>
              <a:off x="3031" y="1599"/>
              <a:ext cx="328" cy="286"/>
            </a:xfrm>
            <a:prstGeom prst="rect">
              <a:avLst/>
            </a:prstGeom>
            <a:noFill/>
            <a:ln w="12700">
              <a:noFill/>
              <a:miter lim="800000"/>
              <a:headEnd/>
              <a:tailEnd/>
            </a:ln>
          </p:spPr>
          <p:txBody>
            <a:bodyPr wrap="none" lIns="90488" tIns="44450" rIns="90488" bIns="44450">
              <a:spAutoFit/>
            </a:bodyPr>
            <a:lstStyle/>
            <a:p>
              <a:pPr algn="ctr"/>
              <a:r>
                <a:rPr lang="en-US" b="1"/>
                <a:t>20</a:t>
              </a:r>
            </a:p>
          </p:txBody>
        </p:sp>
        <p:sp>
          <p:nvSpPr>
            <p:cNvPr id="35872" name="Line 125"/>
            <p:cNvSpPr>
              <a:spLocks noChangeShapeType="1"/>
            </p:cNvSpPr>
            <p:nvPr/>
          </p:nvSpPr>
          <p:spPr bwMode="auto">
            <a:xfrm>
              <a:off x="3068" y="1480"/>
              <a:ext cx="0" cy="200"/>
            </a:xfrm>
            <a:prstGeom prst="line">
              <a:avLst/>
            </a:prstGeom>
            <a:noFill/>
            <a:ln w="12700">
              <a:solidFill>
                <a:schemeClr val="tx1"/>
              </a:solidFill>
              <a:round/>
              <a:headEnd/>
              <a:tailEnd/>
            </a:ln>
          </p:spPr>
          <p:txBody>
            <a:bodyPr/>
            <a:lstStyle/>
            <a:p>
              <a:endParaRPr lang="en-US"/>
            </a:p>
          </p:txBody>
        </p:sp>
        <p:sp>
          <p:nvSpPr>
            <p:cNvPr id="35873" name="Line 126"/>
            <p:cNvSpPr>
              <a:spLocks noChangeShapeType="1"/>
            </p:cNvSpPr>
            <p:nvPr/>
          </p:nvSpPr>
          <p:spPr bwMode="auto">
            <a:xfrm>
              <a:off x="3324" y="1480"/>
              <a:ext cx="0" cy="200"/>
            </a:xfrm>
            <a:prstGeom prst="line">
              <a:avLst/>
            </a:prstGeom>
            <a:noFill/>
            <a:ln w="12700">
              <a:solidFill>
                <a:schemeClr val="tx1"/>
              </a:solidFill>
              <a:round/>
              <a:headEnd/>
              <a:tailEnd/>
            </a:ln>
          </p:spPr>
          <p:txBody>
            <a:bodyPr/>
            <a:lstStyle/>
            <a:p>
              <a:endParaRPr lang="en-US"/>
            </a:p>
          </p:txBody>
        </p:sp>
        <p:sp>
          <p:nvSpPr>
            <p:cNvPr id="35874" name="Line 127"/>
            <p:cNvSpPr>
              <a:spLocks noChangeShapeType="1"/>
            </p:cNvSpPr>
            <p:nvPr/>
          </p:nvSpPr>
          <p:spPr bwMode="auto">
            <a:xfrm>
              <a:off x="1516" y="1560"/>
              <a:ext cx="320" cy="0"/>
            </a:xfrm>
            <a:prstGeom prst="line">
              <a:avLst/>
            </a:prstGeom>
            <a:noFill/>
            <a:ln w="50800">
              <a:solidFill>
                <a:srgbClr val="F6BF69"/>
              </a:solidFill>
              <a:round/>
              <a:headEnd/>
              <a:tailEnd/>
            </a:ln>
          </p:spPr>
          <p:txBody>
            <a:bodyPr/>
            <a:lstStyle/>
            <a:p>
              <a:endParaRPr lang="en-US"/>
            </a:p>
          </p:txBody>
        </p:sp>
        <p:sp>
          <p:nvSpPr>
            <p:cNvPr id="35875" name="Line 128"/>
            <p:cNvSpPr>
              <a:spLocks noChangeShapeType="1"/>
            </p:cNvSpPr>
            <p:nvPr/>
          </p:nvSpPr>
          <p:spPr bwMode="auto">
            <a:xfrm>
              <a:off x="1924" y="1560"/>
              <a:ext cx="320" cy="0"/>
            </a:xfrm>
            <a:prstGeom prst="line">
              <a:avLst/>
            </a:prstGeom>
            <a:noFill/>
            <a:ln w="50800">
              <a:solidFill>
                <a:srgbClr val="F6BF69"/>
              </a:solidFill>
              <a:round/>
              <a:headEnd/>
              <a:tailEnd/>
            </a:ln>
          </p:spPr>
          <p:txBody>
            <a:bodyPr/>
            <a:lstStyle/>
            <a:p>
              <a:endParaRPr lang="en-US"/>
            </a:p>
          </p:txBody>
        </p:sp>
        <p:sp>
          <p:nvSpPr>
            <p:cNvPr id="35876" name="Line 129"/>
            <p:cNvSpPr>
              <a:spLocks noChangeShapeType="1"/>
            </p:cNvSpPr>
            <p:nvPr/>
          </p:nvSpPr>
          <p:spPr bwMode="auto">
            <a:xfrm>
              <a:off x="2332" y="1560"/>
              <a:ext cx="320" cy="0"/>
            </a:xfrm>
            <a:prstGeom prst="line">
              <a:avLst/>
            </a:prstGeom>
            <a:noFill/>
            <a:ln w="50800">
              <a:solidFill>
                <a:srgbClr val="F6BF69"/>
              </a:solidFill>
              <a:round/>
              <a:headEnd/>
              <a:tailEnd/>
            </a:ln>
          </p:spPr>
          <p:txBody>
            <a:bodyPr/>
            <a:lstStyle/>
            <a:p>
              <a:endParaRPr lang="en-US"/>
            </a:p>
          </p:txBody>
        </p:sp>
        <p:sp>
          <p:nvSpPr>
            <p:cNvPr id="35877" name="Line 130"/>
            <p:cNvSpPr>
              <a:spLocks noChangeShapeType="1"/>
            </p:cNvSpPr>
            <p:nvPr/>
          </p:nvSpPr>
          <p:spPr bwMode="auto">
            <a:xfrm>
              <a:off x="1852" y="1624"/>
              <a:ext cx="248" cy="0"/>
            </a:xfrm>
            <a:prstGeom prst="line">
              <a:avLst/>
            </a:prstGeom>
            <a:noFill/>
            <a:ln w="50800">
              <a:solidFill>
                <a:schemeClr val="hlink"/>
              </a:solidFill>
              <a:round/>
              <a:headEnd/>
              <a:tailEnd/>
            </a:ln>
          </p:spPr>
          <p:txBody>
            <a:bodyPr/>
            <a:lstStyle/>
            <a:p>
              <a:endParaRPr lang="en-US"/>
            </a:p>
          </p:txBody>
        </p:sp>
        <p:sp>
          <p:nvSpPr>
            <p:cNvPr id="35878" name="Line 131"/>
            <p:cNvSpPr>
              <a:spLocks noChangeShapeType="1"/>
            </p:cNvSpPr>
            <p:nvPr/>
          </p:nvSpPr>
          <p:spPr bwMode="auto">
            <a:xfrm>
              <a:off x="2260" y="1624"/>
              <a:ext cx="248" cy="0"/>
            </a:xfrm>
            <a:prstGeom prst="line">
              <a:avLst/>
            </a:prstGeom>
            <a:noFill/>
            <a:ln w="50800">
              <a:solidFill>
                <a:schemeClr val="hlink"/>
              </a:solidFill>
              <a:round/>
              <a:headEnd/>
              <a:tailEnd/>
            </a:ln>
          </p:spPr>
          <p:txBody>
            <a:bodyPr/>
            <a:lstStyle/>
            <a:p>
              <a:endParaRPr lang="en-US"/>
            </a:p>
          </p:txBody>
        </p:sp>
        <p:sp>
          <p:nvSpPr>
            <p:cNvPr id="35879" name="Line 132"/>
            <p:cNvSpPr>
              <a:spLocks noChangeShapeType="1"/>
            </p:cNvSpPr>
            <p:nvPr/>
          </p:nvSpPr>
          <p:spPr bwMode="auto">
            <a:xfrm>
              <a:off x="2668" y="1624"/>
              <a:ext cx="248" cy="0"/>
            </a:xfrm>
            <a:prstGeom prst="line">
              <a:avLst/>
            </a:prstGeom>
            <a:noFill/>
            <a:ln w="50800">
              <a:solidFill>
                <a:schemeClr val="hlink"/>
              </a:solidFill>
              <a:round/>
              <a:headEnd/>
              <a:tailEnd/>
            </a:ln>
          </p:spPr>
          <p:txBody>
            <a:bodyPr/>
            <a:lstStyle/>
            <a:p>
              <a:endParaRPr 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 calcmode="lin" valueType="num">
                                      <p:cBhvr additive="base">
                                        <p:cTn id="7" dur="500" fill="hold"/>
                                        <p:tgtEl>
                                          <p:spTgt spid="83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211138"/>
            <a:ext cx="7239000" cy="474662"/>
          </a:xfrm>
        </p:spPr>
        <p:txBody>
          <a:bodyPr>
            <a:normAutofit fontScale="90000"/>
          </a:bodyPr>
          <a:lstStyle/>
          <a:p>
            <a:r>
              <a:rPr lang="en-US"/>
              <a:t>General Definitions</a:t>
            </a:r>
          </a:p>
        </p:txBody>
      </p:sp>
      <p:sp>
        <p:nvSpPr>
          <p:cNvPr id="25603" name="Rectangle 3"/>
          <p:cNvSpPr>
            <a:spLocks noGrp="1" noChangeArrowheads="1"/>
          </p:cNvSpPr>
          <p:nvPr>
            <p:ph type="body" idx="1"/>
          </p:nvPr>
        </p:nvSpPr>
        <p:spPr>
          <a:xfrm>
            <a:off x="685800" y="1143000"/>
            <a:ext cx="7848600" cy="2727325"/>
          </a:xfrm>
        </p:spPr>
        <p:txBody>
          <a:bodyPr/>
          <a:lstStyle/>
          <a:p>
            <a:r>
              <a:rPr lang="en-US">
                <a:solidFill>
                  <a:schemeClr val="accent1"/>
                </a:solidFill>
              </a:rPr>
              <a:t>Latency</a:t>
            </a:r>
            <a:r>
              <a:rPr lang="en-US"/>
              <a:t>: time to completely execute a certain task</a:t>
            </a:r>
          </a:p>
          <a:p>
            <a:r>
              <a:rPr lang="en-US">
                <a:solidFill>
                  <a:schemeClr val="accent1"/>
                </a:solidFill>
              </a:rPr>
              <a:t>Throughput</a:t>
            </a:r>
            <a:r>
              <a:rPr lang="en-US"/>
              <a:t>: amount of work that can be done over a period of time</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Pipelined Design </a:t>
            </a:r>
          </a:p>
        </p:txBody>
      </p:sp>
      <p:sp>
        <p:nvSpPr>
          <p:cNvPr id="13315" name="Rectangle 3"/>
          <p:cNvSpPr>
            <a:spLocks noGrp="1" noChangeArrowheads="1"/>
          </p:cNvSpPr>
          <p:nvPr>
            <p:ph type="body" idx="1"/>
          </p:nvPr>
        </p:nvSpPr>
        <p:spPr>
          <a:xfrm>
            <a:off x="723900" y="1295400"/>
            <a:ext cx="7772400" cy="5181600"/>
          </a:xfrm>
        </p:spPr>
        <p:txBody>
          <a:bodyPr/>
          <a:lstStyle/>
          <a:p>
            <a:pPr>
              <a:buFontTx/>
              <a:buNone/>
            </a:pPr>
            <a:endParaRPr lang="en-US" i="1" dirty="0">
              <a:solidFill>
                <a:schemeClr val="bg2"/>
              </a:solidFill>
            </a:endParaRPr>
          </a:p>
          <a:p>
            <a:pPr>
              <a:buFontTx/>
              <a:buNone/>
            </a:pPr>
            <a:r>
              <a:rPr lang="en-US" i="1" dirty="0">
                <a:solidFill>
                  <a:srgbClr val="FF0000"/>
                </a:solidFill>
              </a:rPr>
              <a:t>Motivation: Increase throughput with </a:t>
            </a:r>
          </a:p>
          <a:p>
            <a:pPr>
              <a:buFontTx/>
              <a:buNone/>
            </a:pPr>
            <a:r>
              <a:rPr lang="en-US" i="1" dirty="0">
                <a:solidFill>
                  <a:srgbClr val="FF0000"/>
                </a:solidFill>
              </a:rPr>
              <a:t>				little increase in hardware</a:t>
            </a:r>
            <a:endParaRPr lang="en-US" dirty="0">
              <a:solidFill>
                <a:srgbClr val="FF0000"/>
              </a:solidFill>
            </a:endParaRPr>
          </a:p>
          <a:p>
            <a:pPr>
              <a:buFontTx/>
              <a:buNone/>
            </a:pPr>
            <a:endParaRPr lang="en-US" dirty="0"/>
          </a:p>
          <a:p>
            <a:pPr marL="0" indent="0">
              <a:buFontTx/>
              <a:buNone/>
            </a:pPr>
            <a:r>
              <a:rPr lang="en-US" dirty="0"/>
              <a:t>Latency required for each task remains the same or may even increase slightly.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103188"/>
            <a:ext cx="9144000" cy="735012"/>
          </a:xfrm>
        </p:spPr>
        <p:txBody>
          <a:bodyPr>
            <a:normAutofit fontScale="90000"/>
          </a:bodyPr>
          <a:lstStyle/>
          <a:p>
            <a:r>
              <a:rPr lang="en-US" smtClean="0"/>
              <a:t>Gain</a:t>
            </a:r>
          </a:p>
        </p:txBody>
      </p:sp>
      <p:sp>
        <p:nvSpPr>
          <p:cNvPr id="38915" name="Rectangle 3"/>
          <p:cNvSpPr>
            <a:spLocks noGrp="1" noChangeArrowheads="1"/>
          </p:cNvSpPr>
          <p:nvPr>
            <p:ph type="body" idx="1"/>
          </p:nvPr>
        </p:nvSpPr>
        <p:spPr>
          <a:xfrm>
            <a:off x="457200" y="1143000"/>
            <a:ext cx="8686800" cy="5486400"/>
          </a:xfrm>
        </p:spPr>
        <p:txBody>
          <a:bodyPr/>
          <a:lstStyle/>
          <a:p>
            <a:r>
              <a:rPr lang="en-US" smtClean="0"/>
              <a:t>Parallelism</a:t>
            </a:r>
          </a:p>
          <a:p>
            <a:endParaRPr lang="en-US" smtClean="0"/>
          </a:p>
          <a:p>
            <a:pPr lvl="1"/>
            <a:r>
              <a:rPr lang="en-US" sz="2400" smtClean="0"/>
              <a:t>Extracting parallelism from a sequential instruction stream: known as instruction-level parallelism (ILP)</a:t>
            </a:r>
          </a:p>
          <a:p>
            <a:pPr lvl="1"/>
            <a:endParaRPr lang="en-US" sz="2400" smtClean="0"/>
          </a:p>
          <a:p>
            <a:pPr lvl="1"/>
            <a:r>
              <a:rPr lang="en-US" sz="2400" smtClean="0"/>
              <a:t>Can complete one instruction every cycle (ideally)</a:t>
            </a:r>
          </a:p>
          <a:p>
            <a:pPr lvl="1"/>
            <a:endParaRPr lang="en-US" sz="2400" smtClean="0"/>
          </a:p>
          <a:p>
            <a:pPr lvl="1"/>
            <a:r>
              <a:rPr lang="en-US" sz="2400" smtClean="0"/>
              <a:t>Ideally, CPI is five times smaller</a:t>
            </a:r>
          </a:p>
          <a:p>
            <a:pPr lvl="1"/>
            <a:endParaRPr lang="en-US" sz="2400" smtClean="0"/>
          </a:p>
          <a:p>
            <a:pPr lvl="1"/>
            <a:r>
              <a:rPr lang="en-US" sz="2400" smtClean="0"/>
              <a:t>Overall execution time of the pgm goes down</a:t>
            </a:r>
          </a:p>
          <a:p>
            <a:pPr lvl="1"/>
            <a:endParaRPr lang="en-US" sz="2400" smtClean="0"/>
          </a:p>
          <a:p>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698500" y="1371600"/>
            <a:ext cx="7683500" cy="4927600"/>
          </a:xfrm>
        </p:spPr>
        <p:txBody>
          <a:bodyPr>
            <a:normAutofit fontScale="92500" lnSpcReduction="10000"/>
          </a:bodyPr>
          <a:lstStyle/>
          <a:p>
            <a:pPr eaLnBrk="1" hangingPunct="1"/>
            <a:r>
              <a:rPr lang="en-US" dirty="0" smtClean="0"/>
              <a:t>Imbalance among pipe stages limits cycle time to slowest stage</a:t>
            </a:r>
          </a:p>
          <a:p>
            <a:r>
              <a:rPr lang="en-US" dirty="0" smtClean="0"/>
              <a:t>Each instruction may take slightly longer</a:t>
            </a:r>
          </a:p>
          <a:p>
            <a:r>
              <a:rPr lang="en-US" dirty="0" smtClean="0"/>
              <a:t>Resource conflicts</a:t>
            </a:r>
          </a:p>
          <a:p>
            <a:r>
              <a:rPr lang="en-US" dirty="0" smtClean="0"/>
              <a:t>Bigger memory</a:t>
            </a:r>
          </a:p>
          <a:p>
            <a:pPr eaLnBrk="1" hangingPunct="1"/>
            <a:r>
              <a:rPr lang="en-US" dirty="0" smtClean="0"/>
              <a:t>Pipelining overhead</a:t>
            </a:r>
          </a:p>
          <a:p>
            <a:pPr lvl="1" eaLnBrk="1" hangingPunct="1"/>
            <a:r>
              <a:rPr lang="en-US" sz="2400" dirty="0" smtClean="0"/>
              <a:t>Pipeline register delay</a:t>
            </a:r>
          </a:p>
          <a:p>
            <a:r>
              <a:rPr lang="en-US" dirty="0" smtClean="0">
                <a:solidFill>
                  <a:srgbClr val="FF0000"/>
                </a:solidFill>
              </a:rPr>
              <a:t>Hazards </a:t>
            </a:r>
          </a:p>
          <a:p>
            <a:pPr lvl="1"/>
            <a:r>
              <a:rPr lang="en-US" dirty="0" smtClean="0"/>
              <a:t>prevent next instruction from executing during its designated clock cycle</a:t>
            </a:r>
          </a:p>
          <a:p>
            <a:pPr eaLnBrk="1" hangingPunct="1"/>
            <a:endParaRPr lang="en-US" dirty="0" smtClean="0">
              <a:solidFill>
                <a:srgbClr val="FF0000"/>
              </a:solidFill>
            </a:endParaRPr>
          </a:p>
        </p:txBody>
      </p:sp>
      <p:sp>
        <p:nvSpPr>
          <p:cNvPr id="39939" name="Title 4"/>
          <p:cNvSpPr>
            <a:spLocks noGrp="1"/>
          </p:cNvSpPr>
          <p:nvPr>
            <p:ph type="title"/>
          </p:nvPr>
        </p:nvSpPr>
        <p:spPr/>
        <p:txBody>
          <a:bodyPr/>
          <a:lstStyle/>
          <a:p>
            <a:r>
              <a:rPr lang="en-US" smtClean="0"/>
              <a:t>Loss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ormAutofit fontScale="90000"/>
          </a:bodyPr>
          <a:lstStyle/>
          <a:p>
            <a:r>
              <a:rPr lang="en-US" sz="3600" dirty="0" smtClean="0"/>
              <a:t>Hazards – 3 types</a:t>
            </a:r>
            <a:r>
              <a:rPr lang="en-US" dirty="0" smtClean="0"/>
              <a:t> </a:t>
            </a:r>
            <a:endParaRPr lang="en-US" dirty="0"/>
          </a:p>
        </p:txBody>
      </p:sp>
      <p:grpSp>
        <p:nvGrpSpPr>
          <p:cNvPr id="26" name="Group 25"/>
          <p:cNvGrpSpPr/>
          <p:nvPr/>
        </p:nvGrpSpPr>
        <p:grpSpPr>
          <a:xfrm>
            <a:off x="457200" y="912500"/>
            <a:ext cx="8153400" cy="5869300"/>
            <a:chOff x="76200" y="912500"/>
            <a:chExt cx="8153400" cy="5869300"/>
          </a:xfrm>
        </p:grpSpPr>
        <p:sp>
          <p:nvSpPr>
            <p:cNvPr id="25" name="Rectangle 4"/>
            <p:cNvSpPr>
              <a:spLocks noChangeArrowheads="1"/>
            </p:cNvSpPr>
            <p:nvPr/>
          </p:nvSpPr>
          <p:spPr bwMode="auto">
            <a:xfrm>
              <a:off x="76200" y="912500"/>
              <a:ext cx="3733800" cy="2675091"/>
            </a:xfrm>
            <a:prstGeom prst="rect">
              <a:avLst/>
            </a:prstGeom>
            <a:solidFill>
              <a:schemeClr val="bg1"/>
            </a:solidFill>
            <a:ln w="12700">
              <a:solidFill>
                <a:schemeClr val="bg2"/>
              </a:solidFill>
              <a:miter lim="800000"/>
              <a:headEnd/>
              <a:tailEnd/>
            </a:ln>
          </p:spPr>
          <p:txBody>
            <a:bodyPr wrap="square" lIns="90488" tIns="44450" rIns="90488" bIns="44450">
              <a:spAutoFit/>
            </a:bodyPr>
            <a:lstStyle/>
            <a:p>
              <a:pPr>
                <a:spcBef>
                  <a:spcPct val="0"/>
                </a:spcBef>
              </a:pPr>
              <a:r>
                <a:rPr lang="en-US" sz="2400" b="1" u="sng" dirty="0" smtClean="0">
                  <a:solidFill>
                    <a:srgbClr val="FF0000"/>
                  </a:solidFill>
                  <a:latin typeface="Courier New" pitchFamily="49" charset="0"/>
                </a:rPr>
                <a:t>1.Structural hazard</a:t>
              </a:r>
            </a:p>
            <a:p>
              <a:pPr>
                <a:spcBef>
                  <a:spcPct val="0"/>
                </a:spcBef>
              </a:pPr>
              <a:r>
                <a:rPr lang="en-US" sz="2400" dirty="0" smtClean="0"/>
                <a:t>if some combination of instructions try to access the same resource in a given cycle then </a:t>
              </a:r>
              <a:r>
                <a:rPr lang="en-US" sz="2400" dirty="0" smtClean="0">
                  <a:solidFill>
                    <a:srgbClr val="0070C0"/>
                  </a:solidFill>
                </a:rPr>
                <a:t>resource conflict </a:t>
              </a:r>
              <a:r>
                <a:rPr lang="en-US" sz="2400" dirty="0" smtClean="0"/>
                <a:t>arises, and the processor will have </a:t>
              </a:r>
              <a:r>
                <a:rPr lang="en-US" sz="2400" dirty="0" err="1" smtClean="0"/>
                <a:t>Strucural</a:t>
              </a:r>
              <a:r>
                <a:rPr lang="en-US" sz="2400" dirty="0" smtClean="0"/>
                <a:t> Hazard</a:t>
              </a:r>
              <a:endParaRPr lang="en-US" sz="2400" b="1" u="sng" dirty="0" smtClean="0">
                <a:latin typeface="Courier New" pitchFamily="49" charset="0"/>
              </a:endParaRPr>
            </a:p>
          </p:txBody>
        </p:sp>
        <p:sp>
          <p:nvSpPr>
            <p:cNvPr id="13" name="Rectangle 4"/>
            <p:cNvSpPr>
              <a:spLocks noChangeArrowheads="1"/>
            </p:cNvSpPr>
            <p:nvPr/>
          </p:nvSpPr>
          <p:spPr bwMode="auto">
            <a:xfrm>
              <a:off x="76200" y="3768154"/>
              <a:ext cx="3733800" cy="3013646"/>
            </a:xfrm>
            <a:prstGeom prst="rect">
              <a:avLst/>
            </a:prstGeom>
            <a:solidFill>
              <a:schemeClr val="bg1"/>
            </a:solidFill>
            <a:ln w="12700">
              <a:solidFill>
                <a:schemeClr val="bg2"/>
              </a:solidFill>
              <a:miter lim="800000"/>
              <a:headEnd/>
              <a:tailEnd/>
            </a:ln>
          </p:spPr>
          <p:txBody>
            <a:bodyPr wrap="square" lIns="90488" tIns="44450" rIns="90488" bIns="44450">
              <a:spAutoFit/>
            </a:bodyPr>
            <a:lstStyle/>
            <a:p>
              <a:pPr>
                <a:spcBef>
                  <a:spcPct val="0"/>
                </a:spcBef>
              </a:pPr>
              <a:r>
                <a:rPr lang="en-US" sz="2400" b="1" u="sng" dirty="0" smtClean="0">
                  <a:solidFill>
                    <a:srgbClr val="FF0000"/>
                  </a:solidFill>
                  <a:latin typeface="Courier New" pitchFamily="49" charset="0"/>
                </a:rPr>
                <a:t>2.Data hazard</a:t>
              </a:r>
            </a:p>
            <a:p>
              <a:pPr>
                <a:spcBef>
                  <a:spcPct val="0"/>
                </a:spcBef>
              </a:pPr>
              <a:endParaRPr lang="en-US" b="1" u="sng" dirty="0" smtClean="0">
                <a:solidFill>
                  <a:srgbClr val="FF0000"/>
                </a:solidFill>
                <a:latin typeface="Courier New" pitchFamily="49" charset="0"/>
              </a:endParaRPr>
            </a:p>
            <a:p>
              <a:pPr>
                <a:spcBef>
                  <a:spcPct val="0"/>
                </a:spcBef>
              </a:pPr>
              <a:r>
                <a:rPr lang="en-US" sz="2400" b="1" dirty="0" smtClean="0">
                  <a:solidFill>
                    <a:schemeClr val="tx1"/>
                  </a:solidFill>
                  <a:latin typeface="Courier New" pitchFamily="49" charset="0"/>
                </a:rPr>
                <a:t>I</a:t>
              </a:r>
              <a:r>
                <a:rPr lang="en-US" sz="2400" b="1" dirty="0">
                  <a:solidFill>
                    <a:schemeClr val="tx1"/>
                  </a:solidFill>
                  <a:latin typeface="Courier New" pitchFamily="49" charset="0"/>
                </a:rPr>
                <a:t>: add </a:t>
              </a:r>
              <a:r>
                <a:rPr lang="en-US" sz="2400" b="1" dirty="0">
                  <a:latin typeface="Courier New" pitchFamily="49" charset="0"/>
                </a:rPr>
                <a:t>r1</a:t>
              </a:r>
              <a:r>
                <a:rPr lang="en-US" sz="2400" b="1" dirty="0">
                  <a:solidFill>
                    <a:schemeClr val="tx1"/>
                  </a:solidFill>
                  <a:latin typeface="Courier New" pitchFamily="49" charset="0"/>
                </a:rPr>
                <a:t>,r2,r3</a:t>
              </a:r>
            </a:p>
            <a:p>
              <a:pPr>
                <a:spcBef>
                  <a:spcPct val="0"/>
                </a:spcBef>
              </a:pPr>
              <a:r>
                <a:rPr lang="en-US" sz="2400" b="1" dirty="0">
                  <a:solidFill>
                    <a:schemeClr val="tx1"/>
                  </a:solidFill>
                  <a:latin typeface="Courier New" pitchFamily="49" charset="0"/>
                </a:rPr>
                <a:t>J: sub </a:t>
              </a:r>
              <a:r>
                <a:rPr lang="en-US" sz="2400" b="1" dirty="0" smtClean="0">
                  <a:solidFill>
                    <a:schemeClr val="tx1"/>
                  </a:solidFill>
                  <a:latin typeface="Courier New" pitchFamily="49" charset="0"/>
                </a:rPr>
                <a:t>r4,</a:t>
              </a:r>
              <a:r>
                <a:rPr lang="en-US" sz="2400" b="1" dirty="0" smtClean="0">
                  <a:latin typeface="Courier New" pitchFamily="49" charset="0"/>
                </a:rPr>
                <a:t>r1</a:t>
              </a:r>
              <a:r>
                <a:rPr lang="en-US" sz="2400" b="1" dirty="0" smtClean="0">
                  <a:solidFill>
                    <a:schemeClr val="tx1"/>
                  </a:solidFill>
                  <a:latin typeface="Courier New" pitchFamily="49" charset="0"/>
                </a:rPr>
                <a:t>,r3</a:t>
              </a:r>
            </a:p>
            <a:p>
              <a:pPr>
                <a:spcBef>
                  <a:spcPct val="0"/>
                </a:spcBef>
              </a:pPr>
              <a:endParaRPr lang="en-US" b="1" dirty="0" smtClean="0">
                <a:latin typeface="Courier New" pitchFamily="49" charset="0"/>
              </a:endParaRPr>
            </a:p>
            <a:p>
              <a:pPr algn="just">
                <a:spcBef>
                  <a:spcPct val="0"/>
                </a:spcBef>
              </a:pPr>
              <a:r>
                <a:rPr lang="en-US" sz="2000" i="1" dirty="0" smtClean="0">
                  <a:solidFill>
                    <a:srgbClr val="002060"/>
                  </a:solidFill>
                  <a:latin typeface="Times New Roman" pitchFamily="18" charset="0"/>
                  <a:cs typeface="Times New Roman" pitchFamily="18" charset="0"/>
                </a:rPr>
                <a:t>Instruction j cant begin execution until </a:t>
              </a:r>
              <a:r>
                <a:rPr lang="en-US" sz="2000" i="1" dirty="0" err="1" smtClean="0">
                  <a:solidFill>
                    <a:srgbClr val="002060"/>
                  </a:solidFill>
                  <a:latin typeface="Times New Roman" pitchFamily="18" charset="0"/>
                  <a:cs typeface="Times New Roman" pitchFamily="18" charset="0"/>
                </a:rPr>
                <a:t>instr</a:t>
              </a:r>
              <a:r>
                <a:rPr lang="en-US" sz="2000" i="1" dirty="0" smtClean="0">
                  <a:solidFill>
                    <a:srgbClr val="002060"/>
                  </a:solidFill>
                  <a:latin typeface="Times New Roman" pitchFamily="18" charset="0"/>
                  <a:cs typeface="Times New Roman" pitchFamily="18" charset="0"/>
                </a:rPr>
                <a:t> </a:t>
              </a:r>
              <a:r>
                <a:rPr lang="en-US" sz="2000" i="1" dirty="0" err="1" smtClean="0">
                  <a:solidFill>
                    <a:srgbClr val="002060"/>
                  </a:solidFill>
                  <a:latin typeface="Times New Roman" pitchFamily="18" charset="0"/>
                  <a:cs typeface="Times New Roman" pitchFamily="18" charset="0"/>
                </a:rPr>
                <a:t>i</a:t>
              </a:r>
              <a:r>
                <a:rPr lang="en-US" sz="2000" i="1" dirty="0" smtClean="0">
                  <a:solidFill>
                    <a:srgbClr val="002060"/>
                  </a:solidFill>
                  <a:latin typeface="Times New Roman" pitchFamily="18" charset="0"/>
                  <a:cs typeface="Times New Roman" pitchFamily="18" charset="0"/>
                </a:rPr>
                <a:t> completes its execution as </a:t>
              </a:r>
              <a:r>
                <a:rPr lang="en-US" sz="2000" i="1" dirty="0" err="1" smtClean="0">
                  <a:solidFill>
                    <a:srgbClr val="002060"/>
                  </a:solidFill>
                  <a:latin typeface="Times New Roman" pitchFamily="18" charset="0"/>
                  <a:cs typeface="Times New Roman" pitchFamily="18" charset="0"/>
                </a:rPr>
                <a:t>instr</a:t>
              </a:r>
              <a:r>
                <a:rPr lang="en-US" sz="2000" i="1" dirty="0" smtClean="0">
                  <a:solidFill>
                    <a:srgbClr val="002060"/>
                  </a:solidFill>
                  <a:latin typeface="Times New Roman" pitchFamily="18" charset="0"/>
                  <a:cs typeface="Times New Roman" pitchFamily="18" charset="0"/>
                </a:rPr>
                <a:t> j is data dependent on </a:t>
              </a:r>
              <a:r>
                <a:rPr lang="en-US" sz="2000" i="1" dirty="0" err="1" smtClean="0">
                  <a:solidFill>
                    <a:srgbClr val="002060"/>
                  </a:solidFill>
                  <a:latin typeface="Times New Roman" pitchFamily="18" charset="0"/>
                  <a:cs typeface="Times New Roman" pitchFamily="18" charset="0"/>
                </a:rPr>
                <a:t>instr</a:t>
              </a:r>
              <a:r>
                <a:rPr lang="en-US" sz="2000" i="1" dirty="0" smtClean="0">
                  <a:solidFill>
                    <a:srgbClr val="002060"/>
                  </a:solidFill>
                  <a:latin typeface="Times New Roman" pitchFamily="18" charset="0"/>
                  <a:cs typeface="Times New Roman" pitchFamily="18" charset="0"/>
                </a:rPr>
                <a:t> </a:t>
              </a:r>
              <a:r>
                <a:rPr lang="en-US" sz="2000" i="1" dirty="0" err="1" smtClean="0">
                  <a:solidFill>
                    <a:srgbClr val="002060"/>
                  </a:solidFill>
                  <a:latin typeface="Times New Roman" pitchFamily="18" charset="0"/>
                  <a:cs typeface="Times New Roman" pitchFamily="18" charset="0"/>
                </a:rPr>
                <a:t>i</a:t>
              </a:r>
              <a:r>
                <a:rPr lang="en-US" sz="2000" i="1" dirty="0" smtClean="0">
                  <a:solidFill>
                    <a:srgbClr val="002060"/>
                  </a:solidFill>
                  <a:latin typeface="Times New Roman" pitchFamily="18" charset="0"/>
                  <a:cs typeface="Times New Roman" pitchFamily="18" charset="0"/>
                </a:rPr>
                <a:t>.</a:t>
              </a:r>
            </a:p>
          </p:txBody>
        </p:sp>
        <p:cxnSp>
          <p:nvCxnSpPr>
            <p:cNvPr id="22" name="Straight Arrow Connector 21"/>
            <p:cNvCxnSpPr/>
            <p:nvPr/>
          </p:nvCxnSpPr>
          <p:spPr>
            <a:xfrm>
              <a:off x="1676400" y="4724400"/>
              <a:ext cx="304800" cy="228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4"/>
            <p:cNvSpPr>
              <a:spLocks noChangeArrowheads="1"/>
            </p:cNvSpPr>
            <p:nvPr/>
          </p:nvSpPr>
          <p:spPr bwMode="auto">
            <a:xfrm>
              <a:off x="4419600" y="914400"/>
              <a:ext cx="3810000" cy="5237331"/>
            </a:xfrm>
            <a:prstGeom prst="rect">
              <a:avLst/>
            </a:prstGeom>
            <a:solidFill>
              <a:schemeClr val="bg1"/>
            </a:solidFill>
            <a:ln w="12700">
              <a:solidFill>
                <a:schemeClr val="bg2"/>
              </a:solidFill>
              <a:miter lim="800000"/>
              <a:headEnd/>
              <a:tailEnd/>
            </a:ln>
          </p:spPr>
          <p:txBody>
            <a:bodyPr wrap="square" lIns="90488" tIns="44450" rIns="90488" bIns="44450">
              <a:spAutoFit/>
            </a:bodyPr>
            <a:lstStyle/>
            <a:p>
              <a:pPr>
                <a:spcBef>
                  <a:spcPct val="0"/>
                </a:spcBef>
              </a:pPr>
              <a:r>
                <a:rPr lang="en-US" sz="2400" b="1" u="sng" dirty="0" smtClean="0">
                  <a:solidFill>
                    <a:srgbClr val="FF0000"/>
                  </a:solidFill>
                  <a:latin typeface="Courier New" pitchFamily="49" charset="0"/>
                </a:rPr>
                <a:t>3.Control hazard</a:t>
              </a:r>
            </a:p>
            <a:p>
              <a:pPr>
                <a:spcBef>
                  <a:spcPct val="0"/>
                </a:spcBef>
              </a:pPr>
              <a:endParaRPr lang="en-US" sz="1050" b="1" u="sng" dirty="0" smtClean="0">
                <a:solidFill>
                  <a:srgbClr val="FF0000"/>
                </a:solidFill>
                <a:latin typeface="Courier New" pitchFamily="49" charset="0"/>
              </a:endParaRPr>
            </a:p>
            <a:p>
              <a:pPr>
                <a:lnSpc>
                  <a:spcPct val="150000"/>
                </a:lnSpc>
                <a:spcBef>
                  <a:spcPct val="0"/>
                </a:spcBef>
              </a:pPr>
              <a:r>
                <a:rPr lang="en-US" sz="2400" b="1" dirty="0" smtClean="0">
                  <a:latin typeface="Courier New" pitchFamily="49" charset="0"/>
                </a:rPr>
                <a:t>10: </a:t>
              </a:r>
              <a:r>
                <a:rPr lang="en-US" sz="2400" b="1" dirty="0" err="1" smtClean="0">
                  <a:latin typeface="Courier New" pitchFamily="49" charset="0"/>
                </a:rPr>
                <a:t>beq</a:t>
              </a:r>
              <a:r>
                <a:rPr lang="en-US" sz="2400" b="1" dirty="0" smtClean="0">
                  <a:latin typeface="Courier New" pitchFamily="49" charset="0"/>
                </a:rPr>
                <a:t> r1,r3,36</a:t>
              </a:r>
            </a:p>
            <a:p>
              <a:pPr>
                <a:lnSpc>
                  <a:spcPct val="150000"/>
                </a:lnSpc>
                <a:spcBef>
                  <a:spcPct val="0"/>
                </a:spcBef>
              </a:pPr>
              <a:r>
                <a:rPr lang="en-US" sz="2400" b="1" dirty="0" smtClean="0">
                  <a:latin typeface="Courier New" pitchFamily="49" charset="0"/>
                </a:rPr>
                <a:t>14: and r2,r3,r5</a:t>
              </a:r>
            </a:p>
            <a:p>
              <a:pPr>
                <a:lnSpc>
                  <a:spcPct val="150000"/>
                </a:lnSpc>
                <a:spcBef>
                  <a:spcPct val="0"/>
                </a:spcBef>
              </a:pPr>
              <a:r>
                <a:rPr lang="en-US" sz="2400" b="1" dirty="0" smtClean="0">
                  <a:latin typeface="Courier New" pitchFamily="49" charset="0"/>
                </a:rPr>
                <a:t>18: or  r6,r1,r7</a:t>
              </a:r>
            </a:p>
            <a:p>
              <a:pPr>
                <a:lnSpc>
                  <a:spcPct val="150000"/>
                </a:lnSpc>
                <a:spcBef>
                  <a:spcPct val="0"/>
                </a:spcBef>
              </a:pPr>
              <a:r>
                <a:rPr lang="en-US" sz="2400" b="1" dirty="0" smtClean="0">
                  <a:latin typeface="Courier New" pitchFamily="49" charset="0"/>
                </a:rPr>
                <a:t>22: add r8,r1,r9</a:t>
              </a:r>
            </a:p>
            <a:p>
              <a:pPr>
                <a:lnSpc>
                  <a:spcPct val="150000"/>
                </a:lnSpc>
                <a:spcBef>
                  <a:spcPct val="0"/>
                </a:spcBef>
              </a:pPr>
              <a:r>
                <a:rPr lang="en-US" sz="2400" b="1" dirty="0" smtClean="0">
                  <a:latin typeface="Courier New" pitchFamily="49" charset="0"/>
                </a:rPr>
                <a:t>36: </a:t>
              </a:r>
              <a:r>
                <a:rPr lang="en-US" sz="2400" b="1" dirty="0" err="1" smtClean="0">
                  <a:latin typeface="Courier New" pitchFamily="49" charset="0"/>
                </a:rPr>
                <a:t>xor</a:t>
              </a:r>
              <a:r>
                <a:rPr lang="en-US" sz="2400" b="1" dirty="0" smtClean="0">
                  <a:latin typeface="Courier New" pitchFamily="49" charset="0"/>
                </a:rPr>
                <a:t> r10,r1,r11</a:t>
              </a:r>
            </a:p>
            <a:p>
              <a:pPr>
                <a:lnSpc>
                  <a:spcPct val="150000"/>
                </a:lnSpc>
                <a:spcBef>
                  <a:spcPct val="0"/>
                </a:spcBef>
              </a:pPr>
              <a:endParaRPr lang="en-US" sz="2000" b="1" dirty="0" smtClean="0">
                <a:latin typeface="Times New Roman" pitchFamily="18" charset="0"/>
                <a:cs typeface="Times New Roman" pitchFamily="18" charset="0"/>
              </a:endParaRPr>
            </a:p>
            <a:p>
              <a:pPr>
                <a:lnSpc>
                  <a:spcPct val="150000"/>
                </a:lnSpc>
                <a:spcBef>
                  <a:spcPct val="0"/>
                </a:spcBef>
              </a:pPr>
              <a:r>
                <a:rPr lang="en-US" sz="2000" b="1" dirty="0" smtClean="0">
                  <a:latin typeface="Times New Roman" pitchFamily="18" charset="0"/>
                  <a:cs typeface="Times New Roman" pitchFamily="18" charset="0"/>
                </a:rPr>
                <a:t>If branch happens,</a:t>
              </a:r>
            </a:p>
            <a:p>
              <a:pPr>
                <a:lnSpc>
                  <a:spcPct val="150000"/>
                </a:lnSpc>
                <a:spcBef>
                  <a:spcPct val="0"/>
                </a:spcBef>
              </a:pPr>
              <a:r>
                <a:rPr lang="en-US" sz="2000" b="1" dirty="0" smtClean="0">
                  <a:latin typeface="Times New Roman" pitchFamily="18" charset="0"/>
                  <a:cs typeface="Times New Roman" pitchFamily="18" charset="0"/>
                </a:rPr>
                <a:t>what do you do with the 3 instructions in between?</a:t>
              </a:r>
              <a:endParaRPr lang="en-US" sz="2400" b="1" dirty="0">
                <a:latin typeface="Courier New" pitchFamily="49" charset="0"/>
              </a:endParaRPr>
            </a:p>
          </p:txBody>
        </p:sp>
        <p:sp>
          <p:nvSpPr>
            <p:cNvPr id="24" name="Freeform 10"/>
            <p:cNvSpPr>
              <a:spLocks/>
            </p:cNvSpPr>
            <p:nvPr/>
          </p:nvSpPr>
          <p:spPr bwMode="auto">
            <a:xfrm>
              <a:off x="6172200" y="1905000"/>
              <a:ext cx="1600200" cy="1981200"/>
            </a:xfrm>
            <a:custGeom>
              <a:avLst/>
              <a:gdLst>
                <a:gd name="T0" fmla="*/ 0 w 960"/>
                <a:gd name="T1" fmla="*/ 0 h 1920"/>
                <a:gd name="T2" fmla="*/ 0 w 960"/>
                <a:gd name="T3" fmla="*/ 2147483647 h 1920"/>
                <a:gd name="T4" fmla="*/ 2147483647 w 960"/>
                <a:gd name="T5" fmla="*/ 2147483647 h 1920"/>
                <a:gd name="T6" fmla="*/ 2147483647 w 960"/>
                <a:gd name="T7" fmla="*/ 2147483647 h 1920"/>
                <a:gd name="T8" fmla="*/ 2147483647 w 960"/>
                <a:gd name="T9" fmla="*/ 2147483647 h 1920"/>
                <a:gd name="T10" fmla="*/ 2147483647 w 960"/>
                <a:gd name="T11" fmla="*/ 2147483647 h 1920"/>
                <a:gd name="T12" fmla="*/ 0 60000 65536"/>
                <a:gd name="T13" fmla="*/ 0 60000 65536"/>
                <a:gd name="T14" fmla="*/ 0 60000 65536"/>
                <a:gd name="T15" fmla="*/ 0 60000 65536"/>
                <a:gd name="T16" fmla="*/ 0 60000 65536"/>
                <a:gd name="T17" fmla="*/ 0 60000 65536"/>
                <a:gd name="T18" fmla="*/ 0 w 960"/>
                <a:gd name="T19" fmla="*/ 0 h 1920"/>
                <a:gd name="T20" fmla="*/ 960 w 960"/>
                <a:gd name="T21" fmla="*/ 1920 h 1920"/>
              </a:gdLst>
              <a:ahLst/>
              <a:cxnLst>
                <a:cxn ang="T12">
                  <a:pos x="T0" y="T1"/>
                </a:cxn>
                <a:cxn ang="T13">
                  <a:pos x="T2" y="T3"/>
                </a:cxn>
                <a:cxn ang="T14">
                  <a:pos x="T4" y="T5"/>
                </a:cxn>
                <a:cxn ang="T15">
                  <a:pos x="T6" y="T7"/>
                </a:cxn>
                <a:cxn ang="T16">
                  <a:pos x="T8" y="T9"/>
                </a:cxn>
                <a:cxn ang="T17">
                  <a:pos x="T10" y="T11"/>
                </a:cxn>
              </a:cxnLst>
              <a:rect l="T18" t="T19" r="T20" b="T21"/>
              <a:pathLst>
                <a:path w="960" h="1920">
                  <a:moveTo>
                    <a:pt x="0" y="0"/>
                  </a:moveTo>
                  <a:lnTo>
                    <a:pt x="0" y="192"/>
                  </a:lnTo>
                  <a:lnTo>
                    <a:pt x="960" y="192"/>
                  </a:lnTo>
                  <a:lnTo>
                    <a:pt x="960" y="1728"/>
                  </a:lnTo>
                  <a:lnTo>
                    <a:pt x="48" y="1728"/>
                  </a:lnTo>
                  <a:lnTo>
                    <a:pt x="48" y="1920"/>
                  </a:lnTo>
                </a:path>
              </a:pathLst>
            </a:custGeom>
            <a:noFill/>
            <a:ln w="28575">
              <a:solidFill>
                <a:schemeClr val="tx1"/>
              </a:solidFill>
              <a:round/>
              <a:headEnd/>
              <a:tailEnd type="triangle" w="med" len="med"/>
            </a:ln>
          </p:spPr>
          <p:txBody>
            <a:bodyPr wrap="none" anchor="ctr"/>
            <a:lstStyle/>
            <a:p>
              <a:endParaRPr lang="en-US" dirty="0"/>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7AE7B90-192C-4D05-B471-E77C46ECB4F2}" type="slidenum">
              <a:rPr lang="en-US"/>
              <a:pPr/>
              <a:t>48</a:t>
            </a:fld>
            <a:endParaRPr lang="en-US"/>
          </a:p>
        </p:txBody>
      </p:sp>
      <p:sp>
        <p:nvSpPr>
          <p:cNvPr id="1039362" name="Rectangle 2"/>
          <p:cNvSpPr>
            <a:spLocks noGrp="1" noChangeArrowheads="1"/>
          </p:cNvSpPr>
          <p:nvPr>
            <p:ph type="title"/>
          </p:nvPr>
        </p:nvSpPr>
        <p:spPr>
          <a:xfrm>
            <a:off x="457200" y="0"/>
            <a:ext cx="8229600" cy="1143000"/>
          </a:xfrm>
          <a:noFill/>
          <a:ln/>
        </p:spPr>
        <p:txBody>
          <a:bodyPr lIns="90488" tIns="44450" rIns="90488" bIns="44450"/>
          <a:lstStyle/>
          <a:p>
            <a:r>
              <a:rPr lang="en-US" dirty="0" smtClean="0"/>
              <a:t>General context: Multiprocessors</a:t>
            </a:r>
            <a:endParaRPr lang="en-US" dirty="0"/>
          </a:p>
        </p:txBody>
      </p:sp>
      <p:sp>
        <p:nvSpPr>
          <p:cNvPr id="1039363" name="Rectangle 3"/>
          <p:cNvSpPr>
            <a:spLocks noGrp="1" noChangeArrowheads="1"/>
          </p:cNvSpPr>
          <p:nvPr>
            <p:ph type="body" idx="1"/>
          </p:nvPr>
        </p:nvSpPr>
        <p:spPr>
          <a:xfrm>
            <a:off x="647700" y="1152525"/>
            <a:ext cx="8001000" cy="5019675"/>
          </a:xfrm>
          <a:noFill/>
          <a:ln/>
        </p:spPr>
        <p:txBody>
          <a:bodyPr lIns="90488" tIns="44450" rIns="90488" bIns="44450">
            <a:normAutofit/>
          </a:bodyPr>
          <a:lstStyle/>
          <a:p>
            <a:pPr marL="457200" indent="-457200" algn="just">
              <a:buFontTx/>
              <a:buChar char="•"/>
              <a:tabLst>
                <a:tab pos="2857500" algn="l"/>
              </a:tabLst>
            </a:pPr>
            <a:r>
              <a:rPr lang="en-US" altLang="en-US" dirty="0"/>
              <a:t>“A parallel computer is a collection of processing elements that </a:t>
            </a:r>
            <a:r>
              <a:rPr lang="en-US" altLang="en-US" u="sng" dirty="0"/>
              <a:t>cooperate</a:t>
            </a:r>
            <a:r>
              <a:rPr lang="en-US" altLang="en-US" dirty="0"/>
              <a:t> and </a:t>
            </a:r>
            <a:r>
              <a:rPr lang="en-US" altLang="en-US" u="sng" dirty="0"/>
              <a:t>communicate</a:t>
            </a:r>
            <a:r>
              <a:rPr lang="en-US" altLang="en-US" dirty="0"/>
              <a:t> to solve large problems fast</a:t>
            </a:r>
            <a:r>
              <a:rPr lang="en-US" altLang="en-US" dirty="0" smtClean="0"/>
              <a:t>.”</a:t>
            </a:r>
          </a:p>
          <a:p>
            <a:pPr marL="457200" indent="-457200" algn="just">
              <a:buFontTx/>
              <a:buChar char="•"/>
              <a:tabLst>
                <a:tab pos="2857500" algn="l"/>
              </a:tabLst>
            </a:pPr>
            <a:endParaRPr lang="en-US" altLang="en-US" dirty="0"/>
          </a:p>
          <a:p>
            <a:pPr marL="457200" indent="-457200">
              <a:buFontTx/>
              <a:buChar char="•"/>
              <a:tabLst>
                <a:tab pos="2857500" algn="l"/>
              </a:tabLst>
            </a:pPr>
            <a:r>
              <a:rPr lang="en-US" dirty="0"/>
              <a:t>Parallel Architecture = Computer Architecture + Communication </a:t>
            </a:r>
            <a:r>
              <a:rPr lang="en-US" dirty="0" smtClean="0"/>
              <a:t>Architecture</a:t>
            </a:r>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1219200"/>
            <a:ext cx="8305800" cy="1466850"/>
          </a:xfrm>
        </p:spPr>
        <p:txBody>
          <a:bodyPr/>
          <a:lstStyle/>
          <a:p>
            <a:pPr algn="l" eaLnBrk="1" hangingPunct="1"/>
            <a:r>
              <a:rPr lang="en-US" sz="2800" smtClean="0">
                <a:solidFill>
                  <a:srgbClr val="FF0000"/>
                </a:solidFill>
              </a:rPr>
              <a:t>Flynn’s Classification :</a:t>
            </a:r>
            <a:r>
              <a:rPr lang="en-US" sz="2800" smtClean="0"/>
              <a:t/>
            </a:r>
            <a:br>
              <a:rPr lang="en-US" sz="2800" smtClean="0"/>
            </a:br>
            <a:r>
              <a:rPr lang="en-US" sz="2800" smtClean="0"/>
              <a:t> classification based on the notions of instruction and data streams     </a:t>
            </a:r>
          </a:p>
        </p:txBody>
      </p:sp>
      <p:grpSp>
        <p:nvGrpSpPr>
          <p:cNvPr id="2" name="Group 17"/>
          <p:cNvGrpSpPr>
            <a:grpSpLocks/>
          </p:cNvGrpSpPr>
          <p:nvPr/>
        </p:nvGrpSpPr>
        <p:grpSpPr bwMode="auto">
          <a:xfrm>
            <a:off x="869950" y="3105150"/>
            <a:ext cx="7556500" cy="3371850"/>
            <a:chOff x="869950" y="2071688"/>
            <a:chExt cx="7556500" cy="3371850"/>
          </a:xfrm>
        </p:grpSpPr>
        <p:sp>
          <p:nvSpPr>
            <p:cNvPr id="20485" name="Text Box 3"/>
            <p:cNvSpPr txBox="1">
              <a:spLocks noChangeArrowheads="1"/>
            </p:cNvSpPr>
            <p:nvPr/>
          </p:nvSpPr>
          <p:spPr bwMode="auto">
            <a:xfrm>
              <a:off x="2736850" y="2071688"/>
              <a:ext cx="3641725" cy="457200"/>
            </a:xfrm>
            <a:prstGeom prst="rect">
              <a:avLst/>
            </a:prstGeom>
            <a:noFill/>
            <a:ln w="9525">
              <a:noFill/>
              <a:miter lim="800000"/>
              <a:headEnd/>
              <a:tailEnd/>
            </a:ln>
          </p:spPr>
          <p:txBody>
            <a:bodyPr wrap="none" anchor="b">
              <a:spAutoFit/>
            </a:bodyPr>
            <a:lstStyle/>
            <a:p>
              <a:pPr>
                <a:spcBef>
                  <a:spcPct val="50000"/>
                </a:spcBef>
              </a:pPr>
              <a:r>
                <a:rPr lang="en-US" b="1"/>
                <a:t>Architecture Categories</a:t>
              </a:r>
            </a:p>
          </p:txBody>
        </p:sp>
        <p:sp>
          <p:nvSpPr>
            <p:cNvPr id="20486" name="Text Box 4"/>
            <p:cNvSpPr txBox="1">
              <a:spLocks noChangeArrowheads="1"/>
            </p:cNvSpPr>
            <p:nvPr/>
          </p:nvSpPr>
          <p:spPr bwMode="auto">
            <a:xfrm>
              <a:off x="869950" y="4986338"/>
              <a:ext cx="895350" cy="457200"/>
            </a:xfrm>
            <a:prstGeom prst="rect">
              <a:avLst/>
            </a:prstGeom>
            <a:noFill/>
            <a:ln w="9525">
              <a:noFill/>
              <a:miter lim="800000"/>
              <a:headEnd/>
              <a:tailEnd/>
            </a:ln>
          </p:spPr>
          <p:txBody>
            <a:bodyPr wrap="none" anchor="b">
              <a:spAutoFit/>
            </a:bodyPr>
            <a:lstStyle/>
            <a:p>
              <a:pPr>
                <a:spcBef>
                  <a:spcPct val="50000"/>
                </a:spcBef>
              </a:pPr>
              <a:r>
                <a:rPr lang="en-US" b="1"/>
                <a:t>SISD</a:t>
              </a:r>
            </a:p>
          </p:txBody>
        </p:sp>
        <p:sp>
          <p:nvSpPr>
            <p:cNvPr id="20487" name="Text Box 5"/>
            <p:cNvSpPr txBox="1">
              <a:spLocks noChangeArrowheads="1"/>
            </p:cNvSpPr>
            <p:nvPr/>
          </p:nvSpPr>
          <p:spPr bwMode="auto">
            <a:xfrm>
              <a:off x="3168650" y="4986338"/>
              <a:ext cx="946150" cy="457200"/>
            </a:xfrm>
            <a:prstGeom prst="rect">
              <a:avLst/>
            </a:prstGeom>
            <a:noFill/>
            <a:ln w="9525">
              <a:noFill/>
              <a:miter lim="800000"/>
              <a:headEnd/>
              <a:tailEnd/>
            </a:ln>
          </p:spPr>
          <p:txBody>
            <a:bodyPr wrap="none" anchor="b">
              <a:spAutoFit/>
            </a:bodyPr>
            <a:lstStyle/>
            <a:p>
              <a:pPr>
                <a:spcBef>
                  <a:spcPct val="50000"/>
                </a:spcBef>
              </a:pPr>
              <a:r>
                <a:rPr lang="en-US" b="1"/>
                <a:t>SIMD</a:t>
              </a:r>
            </a:p>
          </p:txBody>
        </p:sp>
        <p:sp>
          <p:nvSpPr>
            <p:cNvPr id="20488" name="Text Box 6"/>
            <p:cNvSpPr txBox="1">
              <a:spLocks noChangeArrowheads="1"/>
            </p:cNvSpPr>
            <p:nvPr/>
          </p:nvSpPr>
          <p:spPr bwMode="auto">
            <a:xfrm>
              <a:off x="5514975" y="4986338"/>
              <a:ext cx="946150" cy="457200"/>
            </a:xfrm>
            <a:prstGeom prst="rect">
              <a:avLst/>
            </a:prstGeom>
            <a:noFill/>
            <a:ln w="9525">
              <a:noFill/>
              <a:miter lim="800000"/>
              <a:headEnd/>
              <a:tailEnd/>
            </a:ln>
          </p:spPr>
          <p:txBody>
            <a:bodyPr wrap="none" anchor="b">
              <a:spAutoFit/>
            </a:bodyPr>
            <a:lstStyle/>
            <a:p>
              <a:pPr algn="r">
                <a:spcBef>
                  <a:spcPct val="50000"/>
                </a:spcBef>
              </a:pPr>
              <a:r>
                <a:rPr lang="en-US" b="1"/>
                <a:t>MISD</a:t>
              </a:r>
            </a:p>
          </p:txBody>
        </p:sp>
        <p:sp>
          <p:nvSpPr>
            <p:cNvPr id="20489" name="Text Box 7"/>
            <p:cNvSpPr txBox="1">
              <a:spLocks noChangeArrowheads="1"/>
            </p:cNvSpPr>
            <p:nvPr/>
          </p:nvSpPr>
          <p:spPr bwMode="auto">
            <a:xfrm>
              <a:off x="7429500" y="4986338"/>
              <a:ext cx="996950" cy="457200"/>
            </a:xfrm>
            <a:prstGeom prst="rect">
              <a:avLst/>
            </a:prstGeom>
            <a:noFill/>
            <a:ln w="9525">
              <a:noFill/>
              <a:miter lim="800000"/>
              <a:headEnd/>
              <a:tailEnd/>
            </a:ln>
          </p:spPr>
          <p:txBody>
            <a:bodyPr wrap="none" anchor="b">
              <a:spAutoFit/>
            </a:bodyPr>
            <a:lstStyle/>
            <a:p>
              <a:pPr>
                <a:spcBef>
                  <a:spcPct val="50000"/>
                </a:spcBef>
              </a:pPr>
              <a:r>
                <a:rPr lang="en-US" b="1"/>
                <a:t>MIMD</a:t>
              </a:r>
            </a:p>
          </p:txBody>
        </p:sp>
        <p:sp>
          <p:nvSpPr>
            <p:cNvPr id="20490" name="Line 8"/>
            <p:cNvSpPr>
              <a:spLocks noChangeShapeType="1"/>
            </p:cNvSpPr>
            <p:nvPr/>
          </p:nvSpPr>
          <p:spPr bwMode="auto">
            <a:xfrm flipH="1">
              <a:off x="1371600" y="2686050"/>
              <a:ext cx="3028950" cy="2057400"/>
            </a:xfrm>
            <a:prstGeom prst="line">
              <a:avLst/>
            </a:prstGeom>
            <a:noFill/>
            <a:ln w="9525">
              <a:solidFill>
                <a:schemeClr val="tx1"/>
              </a:solidFill>
              <a:round/>
              <a:headEnd/>
              <a:tailEnd/>
            </a:ln>
          </p:spPr>
          <p:txBody>
            <a:bodyPr anchor="b"/>
            <a:lstStyle/>
            <a:p>
              <a:endParaRPr lang="en-US"/>
            </a:p>
          </p:txBody>
        </p:sp>
        <p:sp>
          <p:nvSpPr>
            <p:cNvPr id="20491" name="Line 9"/>
            <p:cNvSpPr>
              <a:spLocks noChangeShapeType="1"/>
            </p:cNvSpPr>
            <p:nvPr/>
          </p:nvSpPr>
          <p:spPr bwMode="auto">
            <a:xfrm flipH="1">
              <a:off x="3543300" y="2667000"/>
              <a:ext cx="895350" cy="2000250"/>
            </a:xfrm>
            <a:prstGeom prst="line">
              <a:avLst/>
            </a:prstGeom>
            <a:noFill/>
            <a:ln w="9525">
              <a:solidFill>
                <a:schemeClr val="tx1"/>
              </a:solidFill>
              <a:round/>
              <a:headEnd/>
              <a:tailEnd/>
            </a:ln>
          </p:spPr>
          <p:txBody>
            <a:bodyPr anchor="b"/>
            <a:lstStyle/>
            <a:p>
              <a:endParaRPr lang="en-US"/>
            </a:p>
          </p:txBody>
        </p:sp>
        <p:sp>
          <p:nvSpPr>
            <p:cNvPr id="20492" name="Line 10"/>
            <p:cNvSpPr>
              <a:spLocks noChangeShapeType="1"/>
            </p:cNvSpPr>
            <p:nvPr/>
          </p:nvSpPr>
          <p:spPr bwMode="auto">
            <a:xfrm>
              <a:off x="4419600" y="2667000"/>
              <a:ext cx="1419225" cy="2000250"/>
            </a:xfrm>
            <a:prstGeom prst="line">
              <a:avLst/>
            </a:prstGeom>
            <a:noFill/>
            <a:ln w="9525">
              <a:solidFill>
                <a:schemeClr val="tx1"/>
              </a:solidFill>
              <a:round/>
              <a:headEnd/>
              <a:tailEnd/>
            </a:ln>
          </p:spPr>
          <p:txBody>
            <a:bodyPr anchor="b"/>
            <a:lstStyle/>
            <a:p>
              <a:endParaRPr lang="en-US"/>
            </a:p>
          </p:txBody>
        </p:sp>
        <p:sp>
          <p:nvSpPr>
            <p:cNvPr id="20493" name="Line 11"/>
            <p:cNvSpPr>
              <a:spLocks noChangeShapeType="1"/>
            </p:cNvSpPr>
            <p:nvPr/>
          </p:nvSpPr>
          <p:spPr bwMode="auto">
            <a:xfrm>
              <a:off x="4438650" y="2676525"/>
              <a:ext cx="3505200" cy="1990725"/>
            </a:xfrm>
            <a:prstGeom prst="line">
              <a:avLst/>
            </a:prstGeom>
            <a:noFill/>
            <a:ln w="9525">
              <a:solidFill>
                <a:schemeClr val="tx1"/>
              </a:solidFill>
              <a:round/>
              <a:headEnd/>
              <a:tailEnd/>
            </a:ln>
          </p:spPr>
          <p:txBody>
            <a:bodyPr anchor="b"/>
            <a:lstStyle/>
            <a:p>
              <a:endParaRPr lang="en-US"/>
            </a:p>
          </p:txBody>
        </p:sp>
        <p:sp>
          <p:nvSpPr>
            <p:cNvPr id="20494" name="Oval 12"/>
            <p:cNvSpPr>
              <a:spLocks noChangeArrowheads="1"/>
            </p:cNvSpPr>
            <p:nvPr/>
          </p:nvSpPr>
          <p:spPr bwMode="auto">
            <a:xfrm>
              <a:off x="1276350" y="4667250"/>
              <a:ext cx="76200" cy="152400"/>
            </a:xfrm>
            <a:prstGeom prst="ellipse">
              <a:avLst/>
            </a:prstGeom>
            <a:noFill/>
            <a:ln w="9525">
              <a:solidFill>
                <a:schemeClr val="tx1"/>
              </a:solidFill>
              <a:round/>
              <a:headEnd/>
              <a:tailEnd/>
            </a:ln>
          </p:spPr>
          <p:txBody>
            <a:bodyPr wrap="none" anchor="ctr"/>
            <a:lstStyle/>
            <a:p>
              <a:endParaRPr lang="en-US">
                <a:latin typeface="Calibri" pitchFamily="34" charset="0"/>
              </a:endParaRPr>
            </a:p>
          </p:txBody>
        </p:sp>
        <p:sp>
          <p:nvSpPr>
            <p:cNvPr id="20495" name="Oval 13"/>
            <p:cNvSpPr>
              <a:spLocks noChangeArrowheads="1"/>
            </p:cNvSpPr>
            <p:nvPr/>
          </p:nvSpPr>
          <p:spPr bwMode="auto">
            <a:xfrm>
              <a:off x="3505200" y="4629150"/>
              <a:ext cx="76200" cy="152400"/>
            </a:xfrm>
            <a:prstGeom prst="ellipse">
              <a:avLst/>
            </a:prstGeom>
            <a:noFill/>
            <a:ln w="9525">
              <a:solidFill>
                <a:schemeClr val="tx1"/>
              </a:solidFill>
              <a:round/>
              <a:headEnd/>
              <a:tailEnd/>
            </a:ln>
          </p:spPr>
          <p:txBody>
            <a:bodyPr wrap="none" anchor="ctr"/>
            <a:lstStyle/>
            <a:p>
              <a:endParaRPr lang="en-US">
                <a:latin typeface="Calibri" pitchFamily="34" charset="0"/>
              </a:endParaRPr>
            </a:p>
          </p:txBody>
        </p:sp>
        <p:sp>
          <p:nvSpPr>
            <p:cNvPr id="20496" name="Oval 14"/>
            <p:cNvSpPr>
              <a:spLocks noChangeArrowheads="1"/>
            </p:cNvSpPr>
            <p:nvPr/>
          </p:nvSpPr>
          <p:spPr bwMode="auto">
            <a:xfrm>
              <a:off x="5829300" y="4648200"/>
              <a:ext cx="76200" cy="152400"/>
            </a:xfrm>
            <a:prstGeom prst="ellipse">
              <a:avLst/>
            </a:prstGeom>
            <a:noFill/>
            <a:ln w="9525">
              <a:solidFill>
                <a:schemeClr val="tx1"/>
              </a:solidFill>
              <a:round/>
              <a:headEnd/>
              <a:tailEnd/>
            </a:ln>
          </p:spPr>
          <p:txBody>
            <a:bodyPr wrap="none" anchor="ctr"/>
            <a:lstStyle/>
            <a:p>
              <a:endParaRPr lang="en-US">
                <a:latin typeface="Calibri" pitchFamily="34" charset="0"/>
              </a:endParaRPr>
            </a:p>
          </p:txBody>
        </p:sp>
        <p:sp>
          <p:nvSpPr>
            <p:cNvPr id="20497" name="Oval 15"/>
            <p:cNvSpPr>
              <a:spLocks noChangeArrowheads="1"/>
            </p:cNvSpPr>
            <p:nvPr/>
          </p:nvSpPr>
          <p:spPr bwMode="auto">
            <a:xfrm>
              <a:off x="7924800" y="4629150"/>
              <a:ext cx="76200" cy="152400"/>
            </a:xfrm>
            <a:prstGeom prst="ellipse">
              <a:avLst/>
            </a:prstGeom>
            <a:noFill/>
            <a:ln w="9525">
              <a:solidFill>
                <a:schemeClr val="tx1"/>
              </a:solidFill>
              <a:round/>
              <a:headEnd/>
              <a:tailEnd/>
            </a:ln>
          </p:spPr>
          <p:txBody>
            <a:bodyPr wrap="none" anchor="ctr"/>
            <a:lstStyle/>
            <a:p>
              <a:endParaRPr lang="en-US">
                <a:latin typeface="Calibri" pitchFamily="34" charset="0"/>
              </a:endParaRPr>
            </a:p>
          </p:txBody>
        </p:sp>
      </p:grpSp>
      <p:sp>
        <p:nvSpPr>
          <p:cNvPr id="20484" name="Rectangle 18"/>
          <p:cNvSpPr>
            <a:spLocks noChangeArrowheads="1"/>
          </p:cNvSpPr>
          <p:nvPr/>
        </p:nvSpPr>
        <p:spPr bwMode="auto">
          <a:xfrm>
            <a:off x="609600" y="457200"/>
            <a:ext cx="5559599" cy="584775"/>
          </a:xfrm>
          <a:prstGeom prst="rect">
            <a:avLst/>
          </a:prstGeom>
          <a:noFill/>
          <a:ln w="9525">
            <a:noFill/>
            <a:miter lim="800000"/>
            <a:headEnd/>
            <a:tailEnd/>
          </a:ln>
        </p:spPr>
        <p:txBody>
          <a:bodyPr wrap="none">
            <a:spAutoFit/>
          </a:bodyPr>
          <a:lstStyle/>
          <a:p>
            <a:pPr algn="ctr"/>
            <a:r>
              <a:rPr kumimoji="1" lang="en-GB" sz="3200" dirty="0"/>
              <a:t>Classification of </a:t>
            </a:r>
            <a:r>
              <a:rPr kumimoji="1" lang="en-GB" sz="3200" dirty="0" smtClean="0"/>
              <a:t>Multiprocessors</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computing</a:t>
            </a:r>
            <a:endParaRPr lang="en-US" dirty="0"/>
          </a:p>
        </p:txBody>
      </p:sp>
      <p:pic>
        <p:nvPicPr>
          <p:cNvPr id="1026" name="Picture 2" descr="Serial computing"/>
          <p:cNvPicPr>
            <a:picLocks noChangeAspect="1" noChangeArrowheads="1"/>
          </p:cNvPicPr>
          <p:nvPr/>
        </p:nvPicPr>
        <p:blipFill>
          <a:blip r:embed="rId2"/>
          <a:srcRect/>
          <a:stretch>
            <a:fillRect/>
          </a:stretch>
        </p:blipFill>
        <p:spPr bwMode="auto">
          <a:xfrm>
            <a:off x="685800" y="2286000"/>
            <a:ext cx="7594092" cy="314325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0"/>
            <a:ext cx="8229600" cy="838200"/>
          </a:xfrm>
        </p:spPr>
        <p:txBody>
          <a:bodyPr>
            <a:normAutofit fontScale="90000"/>
          </a:bodyPr>
          <a:lstStyle/>
          <a:p>
            <a:pPr eaLnBrk="1" hangingPunct="1"/>
            <a:r>
              <a:rPr lang="en-US" smtClean="0"/>
              <a:t>SISD</a:t>
            </a:r>
            <a:br>
              <a:rPr lang="en-US" smtClean="0"/>
            </a:br>
            <a:r>
              <a:rPr lang="en-US" sz="2400" smtClean="0"/>
              <a:t>single instruction stream over a single data stream</a:t>
            </a:r>
            <a:endParaRPr lang="en-US" smtClean="0"/>
          </a:p>
        </p:txBody>
      </p:sp>
      <p:grpSp>
        <p:nvGrpSpPr>
          <p:cNvPr id="2" name="Group 17"/>
          <p:cNvGrpSpPr>
            <a:grpSpLocks/>
          </p:cNvGrpSpPr>
          <p:nvPr/>
        </p:nvGrpSpPr>
        <p:grpSpPr bwMode="auto">
          <a:xfrm>
            <a:off x="685800" y="4800600"/>
            <a:ext cx="7378700" cy="1733550"/>
            <a:chOff x="774700" y="2876550"/>
            <a:chExt cx="7378700" cy="1733550"/>
          </a:xfrm>
        </p:grpSpPr>
        <p:sp>
          <p:nvSpPr>
            <p:cNvPr id="21509" name="Rectangle 3"/>
            <p:cNvSpPr>
              <a:spLocks noChangeArrowheads="1"/>
            </p:cNvSpPr>
            <p:nvPr/>
          </p:nvSpPr>
          <p:spPr bwMode="auto">
            <a:xfrm>
              <a:off x="1371600" y="2971800"/>
              <a:ext cx="952500" cy="876300"/>
            </a:xfrm>
            <a:prstGeom prst="rect">
              <a:avLst/>
            </a:prstGeom>
            <a:solidFill>
              <a:srgbClr val="FFFFFF"/>
            </a:solidFill>
            <a:ln w="9525">
              <a:solidFill>
                <a:schemeClr val="tx1"/>
              </a:solidFill>
              <a:miter lim="800000"/>
              <a:headEnd/>
              <a:tailEnd/>
            </a:ln>
          </p:spPr>
          <p:txBody>
            <a:bodyPr wrap="none" anchor="ctr"/>
            <a:lstStyle/>
            <a:p>
              <a:r>
                <a:rPr lang="en-US" sz="2800" dirty="0">
                  <a:solidFill>
                    <a:schemeClr val="accent2">
                      <a:lumMod val="75000"/>
                    </a:schemeClr>
                  </a:solidFill>
                </a:rPr>
                <a:t>C</a:t>
              </a:r>
              <a:endParaRPr lang="en-US" dirty="0">
                <a:solidFill>
                  <a:schemeClr val="accent2">
                    <a:lumMod val="75000"/>
                  </a:schemeClr>
                </a:solidFill>
                <a:latin typeface="Calibri" pitchFamily="34" charset="0"/>
              </a:endParaRPr>
            </a:p>
          </p:txBody>
        </p:sp>
        <p:sp>
          <p:nvSpPr>
            <p:cNvPr id="21510" name="Rectangle 4"/>
            <p:cNvSpPr>
              <a:spLocks noChangeArrowheads="1"/>
            </p:cNvSpPr>
            <p:nvPr/>
          </p:nvSpPr>
          <p:spPr bwMode="auto">
            <a:xfrm>
              <a:off x="4286250" y="2971800"/>
              <a:ext cx="952500" cy="876300"/>
            </a:xfrm>
            <a:prstGeom prst="rect">
              <a:avLst/>
            </a:prstGeom>
            <a:solidFill>
              <a:srgbClr val="FFFFFF"/>
            </a:solidFill>
            <a:ln w="9525">
              <a:solidFill>
                <a:schemeClr val="tx1"/>
              </a:solidFill>
              <a:miter lim="800000"/>
              <a:headEnd/>
              <a:tailEnd/>
            </a:ln>
          </p:spPr>
          <p:txBody>
            <a:bodyPr wrap="none" anchor="ctr"/>
            <a:lstStyle/>
            <a:p>
              <a:r>
                <a:rPr lang="en-US" sz="2800" dirty="0">
                  <a:solidFill>
                    <a:schemeClr val="accent2">
                      <a:lumMod val="75000"/>
                    </a:schemeClr>
                  </a:solidFill>
                </a:rPr>
                <a:t>P</a:t>
              </a:r>
              <a:endParaRPr lang="en-US" dirty="0">
                <a:solidFill>
                  <a:schemeClr val="accent2">
                    <a:lumMod val="75000"/>
                  </a:schemeClr>
                </a:solidFill>
                <a:latin typeface="Calibri" pitchFamily="34" charset="0"/>
              </a:endParaRPr>
            </a:p>
          </p:txBody>
        </p:sp>
        <p:sp>
          <p:nvSpPr>
            <p:cNvPr id="21511" name="Rectangle 5"/>
            <p:cNvSpPr>
              <a:spLocks noChangeArrowheads="1"/>
            </p:cNvSpPr>
            <p:nvPr/>
          </p:nvSpPr>
          <p:spPr bwMode="auto">
            <a:xfrm>
              <a:off x="7239000" y="2876550"/>
              <a:ext cx="914400" cy="990600"/>
            </a:xfrm>
            <a:prstGeom prst="rect">
              <a:avLst/>
            </a:prstGeom>
            <a:solidFill>
              <a:srgbClr val="FFFFFF"/>
            </a:solidFill>
            <a:ln w="9525">
              <a:solidFill>
                <a:schemeClr val="tx1"/>
              </a:solidFill>
              <a:miter lim="800000"/>
              <a:headEnd/>
              <a:tailEnd/>
            </a:ln>
          </p:spPr>
          <p:txBody>
            <a:bodyPr wrap="none" anchor="ctr"/>
            <a:lstStyle/>
            <a:p>
              <a:r>
                <a:rPr lang="en-US" sz="2800" b="1" dirty="0">
                  <a:solidFill>
                    <a:schemeClr val="accent2">
                      <a:lumMod val="75000"/>
                    </a:schemeClr>
                  </a:solidFill>
                  <a:latin typeface="Times New Roman" pitchFamily="18" charset="0"/>
                  <a:cs typeface="Times New Roman" pitchFamily="18" charset="0"/>
                </a:rPr>
                <a:t>M</a:t>
              </a:r>
              <a:endParaRPr lang="en-US" b="1" dirty="0">
                <a:solidFill>
                  <a:schemeClr val="accent2">
                    <a:lumMod val="75000"/>
                  </a:schemeClr>
                </a:solidFill>
                <a:latin typeface="Times New Roman" pitchFamily="18" charset="0"/>
                <a:cs typeface="Times New Roman" pitchFamily="18" charset="0"/>
              </a:endParaRPr>
            </a:p>
          </p:txBody>
        </p:sp>
        <p:sp>
          <p:nvSpPr>
            <p:cNvPr id="21512" name="Line 6"/>
            <p:cNvSpPr>
              <a:spLocks noChangeShapeType="1"/>
            </p:cNvSpPr>
            <p:nvPr/>
          </p:nvSpPr>
          <p:spPr bwMode="auto">
            <a:xfrm>
              <a:off x="2324100" y="3409950"/>
              <a:ext cx="1943100" cy="0"/>
            </a:xfrm>
            <a:prstGeom prst="line">
              <a:avLst/>
            </a:prstGeom>
            <a:noFill/>
            <a:ln w="9525">
              <a:solidFill>
                <a:schemeClr val="tx1"/>
              </a:solidFill>
              <a:round/>
              <a:headEnd/>
              <a:tailEnd type="triangle" w="med" len="med"/>
            </a:ln>
          </p:spPr>
          <p:txBody>
            <a:bodyPr wrap="none" anchor="ctr"/>
            <a:lstStyle/>
            <a:p>
              <a:endParaRPr lang="en-US"/>
            </a:p>
          </p:txBody>
        </p:sp>
        <p:sp>
          <p:nvSpPr>
            <p:cNvPr id="21513" name="Line 7"/>
            <p:cNvSpPr>
              <a:spLocks noChangeShapeType="1"/>
            </p:cNvSpPr>
            <p:nvPr/>
          </p:nvSpPr>
          <p:spPr bwMode="auto">
            <a:xfrm>
              <a:off x="5238750" y="3409950"/>
              <a:ext cx="2019300"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1514" name="Line 8"/>
            <p:cNvSpPr>
              <a:spLocks noChangeShapeType="1"/>
            </p:cNvSpPr>
            <p:nvPr/>
          </p:nvSpPr>
          <p:spPr bwMode="auto">
            <a:xfrm>
              <a:off x="1009650" y="4591050"/>
              <a:ext cx="6762750" cy="0"/>
            </a:xfrm>
            <a:prstGeom prst="line">
              <a:avLst/>
            </a:prstGeom>
            <a:noFill/>
            <a:ln w="9525">
              <a:solidFill>
                <a:schemeClr val="tx1"/>
              </a:solidFill>
              <a:round/>
              <a:headEnd/>
              <a:tailEnd/>
            </a:ln>
          </p:spPr>
          <p:txBody>
            <a:bodyPr wrap="none" anchor="ctr"/>
            <a:lstStyle/>
            <a:p>
              <a:endParaRPr lang="en-US"/>
            </a:p>
          </p:txBody>
        </p:sp>
        <p:sp>
          <p:nvSpPr>
            <p:cNvPr id="21515" name="Line 9"/>
            <p:cNvSpPr>
              <a:spLocks noChangeShapeType="1"/>
            </p:cNvSpPr>
            <p:nvPr/>
          </p:nvSpPr>
          <p:spPr bwMode="auto">
            <a:xfrm flipV="1">
              <a:off x="7734300" y="3867150"/>
              <a:ext cx="0" cy="704850"/>
            </a:xfrm>
            <a:prstGeom prst="line">
              <a:avLst/>
            </a:prstGeom>
            <a:noFill/>
            <a:ln w="9525">
              <a:solidFill>
                <a:schemeClr val="tx1"/>
              </a:solidFill>
              <a:round/>
              <a:headEnd/>
              <a:tailEnd/>
            </a:ln>
          </p:spPr>
          <p:txBody>
            <a:bodyPr wrap="none" anchor="ctr"/>
            <a:lstStyle/>
            <a:p>
              <a:endParaRPr lang="en-US"/>
            </a:p>
          </p:txBody>
        </p:sp>
        <p:sp>
          <p:nvSpPr>
            <p:cNvPr id="21516" name="Line 10"/>
            <p:cNvSpPr>
              <a:spLocks noChangeShapeType="1"/>
            </p:cNvSpPr>
            <p:nvPr/>
          </p:nvSpPr>
          <p:spPr bwMode="auto">
            <a:xfrm>
              <a:off x="1028700" y="4076700"/>
              <a:ext cx="0" cy="0"/>
            </a:xfrm>
            <a:prstGeom prst="line">
              <a:avLst/>
            </a:prstGeom>
            <a:noFill/>
            <a:ln w="9525">
              <a:solidFill>
                <a:schemeClr val="tx1"/>
              </a:solidFill>
              <a:round/>
              <a:headEnd/>
              <a:tailEnd/>
            </a:ln>
          </p:spPr>
          <p:txBody>
            <a:bodyPr wrap="none" anchor="ctr"/>
            <a:lstStyle/>
            <a:p>
              <a:endParaRPr lang="en-US"/>
            </a:p>
          </p:txBody>
        </p:sp>
        <p:sp>
          <p:nvSpPr>
            <p:cNvPr id="21517" name="Line 11"/>
            <p:cNvSpPr>
              <a:spLocks noChangeShapeType="1"/>
            </p:cNvSpPr>
            <p:nvPr/>
          </p:nvSpPr>
          <p:spPr bwMode="auto">
            <a:xfrm flipV="1">
              <a:off x="1009650" y="3448050"/>
              <a:ext cx="0" cy="1162050"/>
            </a:xfrm>
            <a:prstGeom prst="line">
              <a:avLst/>
            </a:prstGeom>
            <a:noFill/>
            <a:ln w="9525">
              <a:solidFill>
                <a:schemeClr val="tx1"/>
              </a:solidFill>
              <a:round/>
              <a:headEnd/>
              <a:tailEnd/>
            </a:ln>
          </p:spPr>
          <p:txBody>
            <a:bodyPr wrap="none" anchor="ctr"/>
            <a:lstStyle/>
            <a:p>
              <a:endParaRPr lang="en-US"/>
            </a:p>
          </p:txBody>
        </p:sp>
        <p:sp>
          <p:nvSpPr>
            <p:cNvPr id="21518" name="Line 12"/>
            <p:cNvSpPr>
              <a:spLocks noChangeShapeType="1"/>
            </p:cNvSpPr>
            <p:nvPr/>
          </p:nvSpPr>
          <p:spPr bwMode="auto">
            <a:xfrm>
              <a:off x="1009650" y="3448050"/>
              <a:ext cx="361950" cy="0"/>
            </a:xfrm>
            <a:prstGeom prst="line">
              <a:avLst/>
            </a:prstGeom>
            <a:noFill/>
            <a:ln w="9525">
              <a:solidFill>
                <a:schemeClr val="tx1"/>
              </a:solidFill>
              <a:round/>
              <a:headEnd/>
              <a:tailEnd type="triangle" w="med" len="med"/>
            </a:ln>
          </p:spPr>
          <p:txBody>
            <a:bodyPr wrap="none" anchor="ctr"/>
            <a:lstStyle/>
            <a:p>
              <a:endParaRPr lang="en-US"/>
            </a:p>
          </p:txBody>
        </p:sp>
        <p:sp>
          <p:nvSpPr>
            <p:cNvPr id="21519" name="Text Box 13"/>
            <p:cNvSpPr txBox="1">
              <a:spLocks noChangeArrowheads="1"/>
            </p:cNvSpPr>
            <p:nvPr/>
          </p:nvSpPr>
          <p:spPr bwMode="auto">
            <a:xfrm>
              <a:off x="774700" y="2990850"/>
              <a:ext cx="471488" cy="457200"/>
            </a:xfrm>
            <a:prstGeom prst="rect">
              <a:avLst/>
            </a:prstGeom>
            <a:noFill/>
            <a:ln w="9525">
              <a:noFill/>
              <a:miter lim="800000"/>
              <a:headEnd/>
              <a:tailEnd/>
            </a:ln>
          </p:spPr>
          <p:txBody>
            <a:bodyPr wrap="none" anchor="ctr">
              <a:spAutoFit/>
            </a:bodyPr>
            <a:lstStyle/>
            <a:p>
              <a:r>
                <a:rPr lang="en-US"/>
                <a:t>IS</a:t>
              </a:r>
              <a:endParaRPr lang="en-US">
                <a:latin typeface="Calibri" pitchFamily="34" charset="0"/>
              </a:endParaRPr>
            </a:p>
          </p:txBody>
        </p:sp>
        <p:sp>
          <p:nvSpPr>
            <p:cNvPr id="21520" name="Text Box 14"/>
            <p:cNvSpPr txBox="1">
              <a:spLocks noChangeArrowheads="1"/>
            </p:cNvSpPr>
            <p:nvPr/>
          </p:nvSpPr>
          <p:spPr bwMode="auto">
            <a:xfrm>
              <a:off x="3003550" y="3009900"/>
              <a:ext cx="471488" cy="457200"/>
            </a:xfrm>
            <a:prstGeom prst="rect">
              <a:avLst/>
            </a:prstGeom>
            <a:noFill/>
            <a:ln w="9525">
              <a:noFill/>
              <a:miter lim="800000"/>
              <a:headEnd/>
              <a:tailEnd/>
            </a:ln>
          </p:spPr>
          <p:txBody>
            <a:bodyPr wrap="none" anchor="ctr">
              <a:spAutoFit/>
            </a:bodyPr>
            <a:lstStyle/>
            <a:p>
              <a:r>
                <a:rPr lang="en-US"/>
                <a:t>IS</a:t>
              </a:r>
              <a:endParaRPr lang="en-US">
                <a:latin typeface="Calibri" pitchFamily="34" charset="0"/>
              </a:endParaRPr>
            </a:p>
          </p:txBody>
        </p:sp>
        <p:sp>
          <p:nvSpPr>
            <p:cNvPr id="21521" name="Text Box 15"/>
            <p:cNvSpPr txBox="1">
              <a:spLocks noChangeArrowheads="1"/>
            </p:cNvSpPr>
            <p:nvPr/>
          </p:nvSpPr>
          <p:spPr bwMode="auto">
            <a:xfrm>
              <a:off x="5907088" y="3009900"/>
              <a:ext cx="608012" cy="457200"/>
            </a:xfrm>
            <a:prstGeom prst="rect">
              <a:avLst/>
            </a:prstGeom>
            <a:noFill/>
            <a:ln w="9525">
              <a:noFill/>
              <a:miter lim="800000"/>
              <a:headEnd/>
              <a:tailEnd/>
            </a:ln>
          </p:spPr>
          <p:txBody>
            <a:bodyPr wrap="none" anchor="ctr">
              <a:spAutoFit/>
            </a:bodyPr>
            <a:lstStyle/>
            <a:p>
              <a:r>
                <a:rPr lang="en-US"/>
                <a:t>DS</a:t>
              </a:r>
              <a:endParaRPr lang="en-US">
                <a:latin typeface="Calibri" pitchFamily="34" charset="0"/>
              </a:endParaRPr>
            </a:p>
          </p:txBody>
        </p:sp>
      </p:grpSp>
      <p:sp>
        <p:nvSpPr>
          <p:cNvPr id="19" name="Rectangle 2"/>
          <p:cNvSpPr txBox="1">
            <a:spLocks noChangeArrowheads="1"/>
          </p:cNvSpPr>
          <p:nvPr/>
        </p:nvSpPr>
        <p:spPr bwMode="auto">
          <a:xfrm>
            <a:off x="457200" y="1219200"/>
            <a:ext cx="8229600" cy="3200400"/>
          </a:xfrm>
          <a:prstGeom prst="rect">
            <a:avLst/>
          </a:prstGeom>
          <a:noFill/>
          <a:ln w="9525">
            <a:noFill/>
            <a:miter lim="800000"/>
            <a:headEnd/>
            <a:tailEnd/>
          </a:ln>
        </p:spPr>
        <p:txBody>
          <a:bodyPr anchor="ctr"/>
          <a:lstStyle/>
          <a:p>
            <a:pPr marL="463550" indent="-463550">
              <a:buFont typeface="Arial" pitchFamily="34" charset="0"/>
              <a:buChar char="•"/>
              <a:defRPr/>
            </a:pPr>
            <a:r>
              <a:rPr lang="en-US" sz="2000" dirty="0"/>
              <a:t>SISD machine executes a single instruction on individual data   values using a single processor.</a:t>
            </a:r>
          </a:p>
          <a:p>
            <a:pPr marL="463550" indent="-463550">
              <a:buFont typeface="Arial" pitchFamily="34" charset="0"/>
              <a:buChar char="•"/>
              <a:defRPr/>
            </a:pPr>
            <a:endParaRPr lang="en-US" sz="2000" dirty="0"/>
          </a:p>
          <a:p>
            <a:pPr marL="463550" indent="-463550">
              <a:buFont typeface="Arial" pitchFamily="34" charset="0"/>
              <a:buChar char="•"/>
              <a:defRPr/>
            </a:pPr>
            <a:r>
              <a:rPr lang="en-US" sz="2000" dirty="0"/>
              <a:t>Based on traditional Von Neumann </a:t>
            </a:r>
            <a:r>
              <a:rPr lang="en-US" sz="2000" dirty="0" err="1">
                <a:solidFill>
                  <a:srgbClr val="FF0000"/>
                </a:solidFill>
              </a:rPr>
              <a:t>uniprocessor</a:t>
            </a:r>
            <a:r>
              <a:rPr lang="en-US" sz="2000" dirty="0"/>
              <a:t> architecture, instructions are executed sequentially or serially, one step after the next.</a:t>
            </a:r>
          </a:p>
          <a:p>
            <a:pPr marL="463550" indent="-463550">
              <a:buFont typeface="Arial" pitchFamily="34" charset="0"/>
              <a:buChar char="•"/>
              <a:defRPr/>
            </a:pPr>
            <a:endParaRPr lang="en-US" sz="2000" dirty="0"/>
          </a:p>
          <a:p>
            <a:pPr marL="287338" indent="-287338">
              <a:buFont typeface="Arial" pitchFamily="34" charset="0"/>
              <a:buChar char="•"/>
              <a:defRPr/>
            </a:pPr>
            <a:r>
              <a:rPr lang="en-US" sz="2000" dirty="0"/>
              <a:t>   Until most recently, most computers are of SISD type.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Captions </a:t>
            </a:r>
          </a:p>
        </p:txBody>
      </p:sp>
      <p:sp>
        <p:nvSpPr>
          <p:cNvPr id="22531" name="Rectangle 2"/>
          <p:cNvSpPr txBox="1">
            <a:spLocks noChangeArrowheads="1"/>
          </p:cNvSpPr>
          <p:nvPr/>
        </p:nvSpPr>
        <p:spPr bwMode="auto">
          <a:xfrm>
            <a:off x="533400" y="1828800"/>
            <a:ext cx="8229600" cy="3200400"/>
          </a:xfrm>
          <a:prstGeom prst="rect">
            <a:avLst/>
          </a:prstGeom>
          <a:noFill/>
          <a:ln w="9525">
            <a:noFill/>
            <a:miter lim="800000"/>
            <a:headEnd/>
            <a:tailEnd/>
          </a:ln>
        </p:spPr>
        <p:txBody>
          <a:bodyPr anchor="ctr"/>
          <a:lstStyle/>
          <a:p>
            <a:pPr marL="463550" indent="-463550"/>
            <a:r>
              <a:rPr lang="en-US" sz="2000"/>
              <a:t>C – control unit</a:t>
            </a:r>
          </a:p>
          <a:p>
            <a:pPr marL="463550" indent="-463550"/>
            <a:endParaRPr lang="en-US" sz="2000"/>
          </a:p>
          <a:p>
            <a:pPr marL="463550" indent="-463550"/>
            <a:r>
              <a:rPr lang="en-US" sz="2000"/>
              <a:t>P – processing unit</a:t>
            </a:r>
          </a:p>
          <a:p>
            <a:pPr marL="463550" indent="-463550"/>
            <a:endParaRPr lang="en-US" sz="2000"/>
          </a:p>
          <a:p>
            <a:pPr marL="463550" indent="-463550"/>
            <a:r>
              <a:rPr lang="en-US" sz="2000"/>
              <a:t>M – memory unit</a:t>
            </a:r>
          </a:p>
          <a:p>
            <a:pPr marL="463550" indent="-463550"/>
            <a:endParaRPr lang="en-US" sz="2000"/>
          </a:p>
          <a:p>
            <a:pPr marL="463550" indent="-463550"/>
            <a:r>
              <a:rPr lang="en-US" sz="2000"/>
              <a:t>IS – instruction stream</a:t>
            </a:r>
          </a:p>
          <a:p>
            <a:pPr marL="463550" indent="-463550"/>
            <a:endParaRPr lang="en-US" sz="2000"/>
          </a:p>
          <a:p>
            <a:pPr marL="463550" indent="-463550"/>
            <a:r>
              <a:rPr lang="en-US" sz="2000"/>
              <a:t>DS – data stream</a:t>
            </a:r>
          </a:p>
          <a:p>
            <a:pPr marL="463550" indent="-463550"/>
            <a:endParaRPr lang="en-US" sz="2000"/>
          </a:p>
          <a:p>
            <a:pPr marL="463550" indent="-463550"/>
            <a:r>
              <a:rPr lang="en-US" sz="2000"/>
              <a:t>PE – processing element  ( all PE’s are synchronized by same control  unit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04800"/>
            <a:ext cx="8229600" cy="533400"/>
          </a:xfrm>
        </p:spPr>
        <p:txBody>
          <a:bodyPr>
            <a:normAutofit fontScale="90000"/>
          </a:bodyPr>
          <a:lstStyle/>
          <a:p>
            <a:pPr eaLnBrk="1" hangingPunct="1"/>
            <a:r>
              <a:rPr lang="en-US" smtClean="0"/>
              <a:t>SIMD</a:t>
            </a:r>
            <a:br>
              <a:rPr lang="en-US" smtClean="0"/>
            </a:br>
            <a:r>
              <a:rPr lang="en-US" smtClean="0"/>
              <a:t> Single Instruction, Multiple Data </a:t>
            </a:r>
          </a:p>
        </p:txBody>
      </p:sp>
      <p:sp>
        <p:nvSpPr>
          <p:cNvPr id="23555" name="Rectangle 3"/>
          <p:cNvSpPr>
            <a:spLocks noChangeArrowheads="1"/>
          </p:cNvSpPr>
          <p:nvPr/>
        </p:nvSpPr>
        <p:spPr bwMode="auto">
          <a:xfrm>
            <a:off x="1352550" y="3143250"/>
            <a:ext cx="952500" cy="876300"/>
          </a:xfrm>
          <a:prstGeom prst="rect">
            <a:avLst/>
          </a:prstGeom>
          <a:solidFill>
            <a:srgbClr val="FFFFFF"/>
          </a:solidFill>
          <a:ln w="9525">
            <a:solidFill>
              <a:schemeClr val="tx1"/>
            </a:solidFill>
            <a:miter lim="800000"/>
            <a:headEnd/>
            <a:tailEnd/>
          </a:ln>
        </p:spPr>
        <p:txBody>
          <a:bodyPr wrap="none" anchor="ctr"/>
          <a:lstStyle/>
          <a:p>
            <a:r>
              <a:rPr lang="en-US" sz="2800" dirty="0">
                <a:solidFill>
                  <a:schemeClr val="accent2">
                    <a:lumMod val="75000"/>
                  </a:schemeClr>
                </a:solidFill>
              </a:rPr>
              <a:t>C</a:t>
            </a:r>
            <a:endParaRPr lang="en-US" dirty="0">
              <a:solidFill>
                <a:schemeClr val="accent2">
                  <a:lumMod val="75000"/>
                </a:schemeClr>
              </a:solidFill>
              <a:latin typeface="Calibri" pitchFamily="34" charset="0"/>
            </a:endParaRPr>
          </a:p>
        </p:txBody>
      </p:sp>
      <p:sp>
        <p:nvSpPr>
          <p:cNvPr id="23556" name="Rectangle 4"/>
          <p:cNvSpPr>
            <a:spLocks noChangeArrowheads="1"/>
          </p:cNvSpPr>
          <p:nvPr/>
        </p:nvSpPr>
        <p:spPr bwMode="auto">
          <a:xfrm>
            <a:off x="4267200" y="2019300"/>
            <a:ext cx="952500" cy="876300"/>
          </a:xfrm>
          <a:prstGeom prst="rect">
            <a:avLst/>
          </a:prstGeom>
          <a:solidFill>
            <a:srgbClr val="FFFFFF"/>
          </a:solidFill>
          <a:ln w="9525">
            <a:solidFill>
              <a:schemeClr val="tx1"/>
            </a:solidFill>
            <a:miter lim="800000"/>
            <a:headEnd/>
            <a:tailEnd/>
          </a:ln>
        </p:spPr>
        <p:txBody>
          <a:bodyPr wrap="none" anchor="ctr"/>
          <a:lstStyle/>
          <a:p>
            <a:r>
              <a:rPr lang="en-US" sz="2800" dirty="0">
                <a:solidFill>
                  <a:schemeClr val="accent2">
                    <a:lumMod val="75000"/>
                  </a:schemeClr>
                </a:solidFill>
              </a:rPr>
              <a:t>PE1</a:t>
            </a:r>
            <a:endParaRPr lang="en-US" sz="2000" dirty="0">
              <a:solidFill>
                <a:schemeClr val="accent2">
                  <a:lumMod val="75000"/>
                </a:schemeClr>
              </a:solidFill>
              <a:latin typeface="Calibri" pitchFamily="34" charset="0"/>
            </a:endParaRPr>
          </a:p>
        </p:txBody>
      </p:sp>
      <p:sp>
        <p:nvSpPr>
          <p:cNvPr id="23557" name="Rectangle 5"/>
          <p:cNvSpPr>
            <a:spLocks noChangeArrowheads="1"/>
          </p:cNvSpPr>
          <p:nvPr/>
        </p:nvSpPr>
        <p:spPr bwMode="auto">
          <a:xfrm>
            <a:off x="4286250" y="4248150"/>
            <a:ext cx="952500" cy="876300"/>
          </a:xfrm>
          <a:prstGeom prst="rect">
            <a:avLst/>
          </a:prstGeom>
          <a:solidFill>
            <a:srgbClr val="FFFFFF"/>
          </a:solidFill>
          <a:ln w="9525">
            <a:solidFill>
              <a:schemeClr val="tx1"/>
            </a:solidFill>
            <a:miter lim="800000"/>
            <a:headEnd/>
            <a:tailEnd/>
          </a:ln>
        </p:spPr>
        <p:txBody>
          <a:bodyPr wrap="none" anchor="ctr"/>
          <a:lstStyle/>
          <a:p>
            <a:r>
              <a:rPr lang="en-US" sz="2800" dirty="0" err="1">
                <a:solidFill>
                  <a:schemeClr val="accent2">
                    <a:lumMod val="75000"/>
                  </a:schemeClr>
                </a:solidFill>
              </a:rPr>
              <a:t>P</a:t>
            </a:r>
            <a:r>
              <a:rPr lang="en-US" sz="3200" dirty="0" err="1">
                <a:solidFill>
                  <a:schemeClr val="accent2">
                    <a:lumMod val="75000"/>
                  </a:schemeClr>
                </a:solidFill>
                <a:latin typeface="Calibri" pitchFamily="34" charset="0"/>
              </a:rPr>
              <a:t>E</a:t>
            </a:r>
            <a:r>
              <a:rPr lang="en-US" sz="2800" dirty="0" err="1">
                <a:solidFill>
                  <a:schemeClr val="accent2">
                    <a:lumMod val="75000"/>
                  </a:schemeClr>
                </a:solidFill>
                <a:latin typeface="Calibri" pitchFamily="34" charset="0"/>
              </a:rPr>
              <a:t>n</a:t>
            </a:r>
            <a:endParaRPr lang="en-US" sz="2800" dirty="0">
              <a:solidFill>
                <a:schemeClr val="accent2">
                  <a:lumMod val="75000"/>
                </a:schemeClr>
              </a:solidFill>
            </a:endParaRPr>
          </a:p>
        </p:txBody>
      </p:sp>
      <p:sp>
        <p:nvSpPr>
          <p:cNvPr id="23558" name="Rectangle 6"/>
          <p:cNvSpPr>
            <a:spLocks noChangeArrowheads="1"/>
          </p:cNvSpPr>
          <p:nvPr/>
        </p:nvSpPr>
        <p:spPr bwMode="auto">
          <a:xfrm>
            <a:off x="7239000" y="1962150"/>
            <a:ext cx="914400" cy="3181350"/>
          </a:xfrm>
          <a:prstGeom prst="rect">
            <a:avLst/>
          </a:prstGeom>
          <a:solidFill>
            <a:srgbClr val="FFFFFF"/>
          </a:solidFill>
          <a:ln w="9525">
            <a:solidFill>
              <a:schemeClr val="tx1"/>
            </a:solidFill>
            <a:miter lim="800000"/>
            <a:headEnd/>
            <a:tailEnd/>
          </a:ln>
        </p:spPr>
        <p:txBody>
          <a:bodyPr wrap="none" anchor="ctr"/>
          <a:lstStyle/>
          <a:p>
            <a:r>
              <a:rPr lang="en-US" sz="2800" dirty="0">
                <a:solidFill>
                  <a:schemeClr val="accent2">
                    <a:lumMod val="75000"/>
                  </a:schemeClr>
                </a:solidFill>
              </a:rPr>
              <a:t>M</a:t>
            </a:r>
            <a:endParaRPr lang="en-US" dirty="0">
              <a:solidFill>
                <a:schemeClr val="accent2">
                  <a:lumMod val="75000"/>
                </a:schemeClr>
              </a:solidFill>
              <a:latin typeface="Calibri" pitchFamily="34" charset="0"/>
            </a:endParaRPr>
          </a:p>
        </p:txBody>
      </p:sp>
      <p:sp>
        <p:nvSpPr>
          <p:cNvPr id="23559" name="Line 7"/>
          <p:cNvSpPr>
            <a:spLocks noChangeShapeType="1"/>
          </p:cNvSpPr>
          <p:nvPr/>
        </p:nvSpPr>
        <p:spPr bwMode="auto">
          <a:xfrm>
            <a:off x="4743450" y="3048000"/>
            <a:ext cx="0" cy="1009650"/>
          </a:xfrm>
          <a:prstGeom prst="line">
            <a:avLst/>
          </a:prstGeom>
          <a:noFill/>
          <a:ln w="76200" cap="rnd">
            <a:solidFill>
              <a:schemeClr val="tx1"/>
            </a:solidFill>
            <a:prstDash val="sysDot"/>
            <a:round/>
            <a:headEnd/>
            <a:tailEnd/>
          </a:ln>
        </p:spPr>
        <p:txBody>
          <a:bodyPr wrap="none" anchor="ctr"/>
          <a:lstStyle/>
          <a:p>
            <a:endParaRPr lang="en-US"/>
          </a:p>
        </p:txBody>
      </p:sp>
      <p:sp>
        <p:nvSpPr>
          <p:cNvPr id="23560" name="Line 8"/>
          <p:cNvSpPr>
            <a:spLocks noChangeShapeType="1"/>
          </p:cNvSpPr>
          <p:nvPr/>
        </p:nvSpPr>
        <p:spPr bwMode="auto">
          <a:xfrm>
            <a:off x="3429000" y="2438400"/>
            <a:ext cx="819150" cy="0"/>
          </a:xfrm>
          <a:prstGeom prst="line">
            <a:avLst/>
          </a:prstGeom>
          <a:noFill/>
          <a:ln w="9525">
            <a:solidFill>
              <a:schemeClr val="tx1"/>
            </a:solidFill>
            <a:round/>
            <a:headEnd/>
            <a:tailEnd type="triangle" w="med" len="med"/>
          </a:ln>
        </p:spPr>
        <p:txBody>
          <a:bodyPr wrap="none" anchor="ctr"/>
          <a:lstStyle/>
          <a:p>
            <a:endParaRPr lang="en-US"/>
          </a:p>
        </p:txBody>
      </p:sp>
      <p:sp>
        <p:nvSpPr>
          <p:cNvPr id="23561" name="Line 9"/>
          <p:cNvSpPr>
            <a:spLocks noChangeShapeType="1"/>
          </p:cNvSpPr>
          <p:nvPr/>
        </p:nvSpPr>
        <p:spPr bwMode="auto">
          <a:xfrm>
            <a:off x="5219700" y="2438400"/>
            <a:ext cx="2019300"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3562" name="Line 10"/>
          <p:cNvSpPr>
            <a:spLocks noChangeShapeType="1"/>
          </p:cNvSpPr>
          <p:nvPr/>
        </p:nvSpPr>
        <p:spPr bwMode="auto">
          <a:xfrm>
            <a:off x="5238750" y="4686300"/>
            <a:ext cx="2019300"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3563" name="Line 11"/>
          <p:cNvSpPr>
            <a:spLocks noChangeShapeType="1"/>
          </p:cNvSpPr>
          <p:nvPr/>
        </p:nvSpPr>
        <p:spPr bwMode="auto">
          <a:xfrm>
            <a:off x="666750" y="5791200"/>
            <a:ext cx="7029450" cy="0"/>
          </a:xfrm>
          <a:prstGeom prst="line">
            <a:avLst/>
          </a:prstGeom>
          <a:noFill/>
          <a:ln w="9525">
            <a:solidFill>
              <a:schemeClr val="tx1"/>
            </a:solidFill>
            <a:round/>
            <a:headEnd/>
            <a:tailEnd/>
          </a:ln>
        </p:spPr>
        <p:txBody>
          <a:bodyPr wrap="none" anchor="ctr"/>
          <a:lstStyle/>
          <a:p>
            <a:endParaRPr lang="en-US"/>
          </a:p>
        </p:txBody>
      </p:sp>
      <p:sp>
        <p:nvSpPr>
          <p:cNvPr id="23564" name="Line 12"/>
          <p:cNvSpPr>
            <a:spLocks noChangeShapeType="1"/>
          </p:cNvSpPr>
          <p:nvPr/>
        </p:nvSpPr>
        <p:spPr bwMode="auto">
          <a:xfrm flipV="1">
            <a:off x="7696200" y="5143500"/>
            <a:ext cx="0" cy="647700"/>
          </a:xfrm>
          <a:prstGeom prst="line">
            <a:avLst/>
          </a:prstGeom>
          <a:noFill/>
          <a:ln w="9525">
            <a:solidFill>
              <a:schemeClr val="tx1"/>
            </a:solidFill>
            <a:round/>
            <a:headEnd/>
            <a:tailEnd/>
          </a:ln>
        </p:spPr>
        <p:txBody>
          <a:bodyPr wrap="none" anchor="ctr"/>
          <a:lstStyle/>
          <a:p>
            <a:endParaRPr lang="en-US"/>
          </a:p>
        </p:txBody>
      </p:sp>
      <p:sp>
        <p:nvSpPr>
          <p:cNvPr id="23565" name="Line 13"/>
          <p:cNvSpPr>
            <a:spLocks noChangeShapeType="1"/>
          </p:cNvSpPr>
          <p:nvPr/>
        </p:nvSpPr>
        <p:spPr bwMode="auto">
          <a:xfrm>
            <a:off x="1028700" y="5353050"/>
            <a:ext cx="0" cy="0"/>
          </a:xfrm>
          <a:prstGeom prst="line">
            <a:avLst/>
          </a:prstGeom>
          <a:noFill/>
          <a:ln w="9525">
            <a:solidFill>
              <a:schemeClr val="tx1"/>
            </a:solidFill>
            <a:round/>
            <a:headEnd/>
            <a:tailEnd/>
          </a:ln>
        </p:spPr>
        <p:txBody>
          <a:bodyPr wrap="none" anchor="ctr"/>
          <a:lstStyle/>
          <a:p>
            <a:endParaRPr lang="en-US"/>
          </a:p>
        </p:txBody>
      </p:sp>
      <p:sp>
        <p:nvSpPr>
          <p:cNvPr id="23566" name="Line 14"/>
          <p:cNvSpPr>
            <a:spLocks noChangeShapeType="1"/>
          </p:cNvSpPr>
          <p:nvPr/>
        </p:nvSpPr>
        <p:spPr bwMode="auto">
          <a:xfrm flipV="1">
            <a:off x="666750" y="3581400"/>
            <a:ext cx="0" cy="2209800"/>
          </a:xfrm>
          <a:prstGeom prst="line">
            <a:avLst/>
          </a:prstGeom>
          <a:noFill/>
          <a:ln w="9525">
            <a:solidFill>
              <a:schemeClr val="tx1"/>
            </a:solidFill>
            <a:round/>
            <a:headEnd/>
            <a:tailEnd/>
          </a:ln>
        </p:spPr>
        <p:txBody>
          <a:bodyPr wrap="none" anchor="ctr"/>
          <a:lstStyle/>
          <a:p>
            <a:endParaRPr lang="en-US"/>
          </a:p>
        </p:txBody>
      </p:sp>
      <p:sp>
        <p:nvSpPr>
          <p:cNvPr id="23567" name="Line 15"/>
          <p:cNvSpPr>
            <a:spLocks noChangeShapeType="1"/>
          </p:cNvSpPr>
          <p:nvPr/>
        </p:nvSpPr>
        <p:spPr bwMode="auto">
          <a:xfrm>
            <a:off x="666750" y="3562350"/>
            <a:ext cx="685800" cy="0"/>
          </a:xfrm>
          <a:prstGeom prst="line">
            <a:avLst/>
          </a:prstGeom>
          <a:noFill/>
          <a:ln w="9525">
            <a:solidFill>
              <a:schemeClr val="tx1"/>
            </a:solidFill>
            <a:round/>
            <a:headEnd/>
            <a:tailEnd type="triangle" w="med" len="med"/>
          </a:ln>
        </p:spPr>
        <p:txBody>
          <a:bodyPr wrap="none" anchor="ctr"/>
          <a:lstStyle/>
          <a:p>
            <a:endParaRPr lang="en-US"/>
          </a:p>
        </p:txBody>
      </p:sp>
      <p:sp>
        <p:nvSpPr>
          <p:cNvPr id="23568" name="Text Box 16"/>
          <p:cNvSpPr txBox="1">
            <a:spLocks noChangeArrowheads="1"/>
          </p:cNvSpPr>
          <p:nvPr/>
        </p:nvSpPr>
        <p:spPr bwMode="auto">
          <a:xfrm>
            <a:off x="774700" y="3086100"/>
            <a:ext cx="471488" cy="457200"/>
          </a:xfrm>
          <a:prstGeom prst="rect">
            <a:avLst/>
          </a:prstGeom>
          <a:noFill/>
          <a:ln w="9525">
            <a:noFill/>
            <a:miter lim="800000"/>
            <a:headEnd/>
            <a:tailEnd/>
          </a:ln>
        </p:spPr>
        <p:txBody>
          <a:bodyPr wrap="none" anchor="ctr">
            <a:spAutoFit/>
          </a:bodyPr>
          <a:lstStyle/>
          <a:p>
            <a:r>
              <a:rPr lang="en-US"/>
              <a:t>IS</a:t>
            </a:r>
            <a:endParaRPr lang="en-US">
              <a:latin typeface="Calibri" pitchFamily="34" charset="0"/>
            </a:endParaRPr>
          </a:p>
        </p:txBody>
      </p:sp>
      <p:sp>
        <p:nvSpPr>
          <p:cNvPr id="23569" name="Text Box 17"/>
          <p:cNvSpPr txBox="1">
            <a:spLocks noChangeArrowheads="1"/>
          </p:cNvSpPr>
          <p:nvPr/>
        </p:nvSpPr>
        <p:spPr bwMode="auto">
          <a:xfrm>
            <a:off x="5907088" y="2038350"/>
            <a:ext cx="504825" cy="369888"/>
          </a:xfrm>
          <a:prstGeom prst="rect">
            <a:avLst/>
          </a:prstGeom>
          <a:noFill/>
          <a:ln w="9525">
            <a:noFill/>
            <a:miter lim="800000"/>
            <a:headEnd/>
            <a:tailEnd/>
          </a:ln>
        </p:spPr>
        <p:txBody>
          <a:bodyPr wrap="none" anchor="ctr">
            <a:spAutoFit/>
          </a:bodyPr>
          <a:lstStyle/>
          <a:p>
            <a:r>
              <a:rPr lang="en-US"/>
              <a:t>DS</a:t>
            </a:r>
            <a:endParaRPr lang="en-US">
              <a:latin typeface="Calibri" pitchFamily="34" charset="0"/>
            </a:endParaRPr>
          </a:p>
        </p:txBody>
      </p:sp>
      <p:sp>
        <p:nvSpPr>
          <p:cNvPr id="23570" name="Text Box 18"/>
          <p:cNvSpPr txBox="1">
            <a:spLocks noChangeArrowheads="1"/>
          </p:cNvSpPr>
          <p:nvPr/>
        </p:nvSpPr>
        <p:spPr bwMode="auto">
          <a:xfrm>
            <a:off x="5907088" y="4286250"/>
            <a:ext cx="608012" cy="457200"/>
          </a:xfrm>
          <a:prstGeom prst="rect">
            <a:avLst/>
          </a:prstGeom>
          <a:noFill/>
          <a:ln w="9525">
            <a:noFill/>
            <a:miter lim="800000"/>
            <a:headEnd/>
            <a:tailEnd/>
          </a:ln>
        </p:spPr>
        <p:txBody>
          <a:bodyPr wrap="none" anchor="ctr">
            <a:spAutoFit/>
          </a:bodyPr>
          <a:lstStyle/>
          <a:p>
            <a:r>
              <a:rPr lang="en-US"/>
              <a:t>DS</a:t>
            </a:r>
            <a:endParaRPr lang="en-US">
              <a:latin typeface="Calibri" pitchFamily="34" charset="0"/>
            </a:endParaRPr>
          </a:p>
        </p:txBody>
      </p:sp>
      <p:sp>
        <p:nvSpPr>
          <p:cNvPr id="23571" name="Line 19"/>
          <p:cNvSpPr>
            <a:spLocks noChangeShapeType="1"/>
          </p:cNvSpPr>
          <p:nvPr/>
        </p:nvSpPr>
        <p:spPr bwMode="auto">
          <a:xfrm>
            <a:off x="3448050" y="4667250"/>
            <a:ext cx="819150" cy="0"/>
          </a:xfrm>
          <a:prstGeom prst="line">
            <a:avLst/>
          </a:prstGeom>
          <a:noFill/>
          <a:ln w="9525">
            <a:solidFill>
              <a:schemeClr val="tx1"/>
            </a:solidFill>
            <a:round/>
            <a:headEnd/>
            <a:tailEnd type="triangle" w="med" len="med"/>
          </a:ln>
        </p:spPr>
        <p:txBody>
          <a:bodyPr wrap="none" anchor="ctr"/>
          <a:lstStyle/>
          <a:p>
            <a:endParaRPr lang="en-US"/>
          </a:p>
        </p:txBody>
      </p:sp>
      <p:sp>
        <p:nvSpPr>
          <p:cNvPr id="23572" name="Line 20"/>
          <p:cNvSpPr>
            <a:spLocks noChangeShapeType="1"/>
          </p:cNvSpPr>
          <p:nvPr/>
        </p:nvSpPr>
        <p:spPr bwMode="auto">
          <a:xfrm flipV="1">
            <a:off x="3448050" y="2438400"/>
            <a:ext cx="0" cy="2228850"/>
          </a:xfrm>
          <a:prstGeom prst="line">
            <a:avLst/>
          </a:prstGeom>
          <a:noFill/>
          <a:ln w="9525">
            <a:solidFill>
              <a:schemeClr val="tx1"/>
            </a:solidFill>
            <a:round/>
            <a:headEnd/>
            <a:tailEnd/>
          </a:ln>
        </p:spPr>
        <p:txBody>
          <a:bodyPr wrap="none" anchor="ctr"/>
          <a:lstStyle/>
          <a:p>
            <a:endParaRPr lang="en-US"/>
          </a:p>
        </p:txBody>
      </p:sp>
      <p:sp>
        <p:nvSpPr>
          <p:cNvPr id="23573" name="Line 21"/>
          <p:cNvSpPr>
            <a:spLocks noChangeShapeType="1"/>
          </p:cNvSpPr>
          <p:nvPr/>
        </p:nvSpPr>
        <p:spPr bwMode="auto">
          <a:xfrm>
            <a:off x="2305050" y="3581400"/>
            <a:ext cx="1143000" cy="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685800" y="1371600"/>
            <a:ext cx="7772400" cy="4724400"/>
          </a:xfrm>
          <a:prstGeom prst="rect">
            <a:avLst/>
          </a:prstGeom>
          <a:noFill/>
          <a:ln/>
        </p:spPr>
        <p:txBody>
          <a:bodyPr/>
          <a:lstStyle/>
          <a:p>
            <a:pPr marL="342900" indent="-342900">
              <a:spcBef>
                <a:spcPct val="20000"/>
              </a:spcBef>
              <a:buFont typeface="Arial" pitchFamily="34" charset="0"/>
              <a:buChar char="•"/>
              <a:defRPr/>
            </a:pPr>
            <a:r>
              <a:rPr lang="en-US" sz="2800" dirty="0">
                <a:latin typeface="+mn-lt"/>
              </a:rPr>
              <a:t>An SIMD machine executes a single instruction on multiple data values simultaneously using many processors.</a:t>
            </a:r>
          </a:p>
          <a:p>
            <a:pPr marL="342900" indent="-342900">
              <a:spcBef>
                <a:spcPct val="20000"/>
              </a:spcBef>
              <a:buFont typeface="Arial" pitchFamily="34" charset="0"/>
              <a:buChar char="•"/>
              <a:defRPr/>
            </a:pPr>
            <a:endParaRPr lang="en-US" sz="2800" dirty="0">
              <a:latin typeface="+mn-lt"/>
            </a:endParaRPr>
          </a:p>
          <a:p>
            <a:pPr marL="342900" indent="-342900" algn="just">
              <a:spcBef>
                <a:spcPct val="20000"/>
              </a:spcBef>
              <a:buFont typeface="Arial" pitchFamily="34" charset="0"/>
              <a:buChar char="•"/>
              <a:defRPr/>
            </a:pPr>
            <a:r>
              <a:rPr lang="en-US" sz="2800" dirty="0">
                <a:latin typeface="+mn-lt"/>
              </a:rPr>
              <a:t>Since there is only one instruction, each processor does not have to fetch and decode each instruction.  Instead, a single control unit does the fetch and decoding for all processors</a:t>
            </a:r>
          </a:p>
          <a:p>
            <a:pPr marL="342900" indent="-342900">
              <a:spcBef>
                <a:spcPct val="20000"/>
              </a:spcBef>
              <a:buFont typeface="Arial" pitchFamily="34" charset="0"/>
              <a:buChar char="•"/>
              <a:defRPr/>
            </a:pPr>
            <a:endParaRPr lang="en-US" sz="2800" dirty="0">
              <a:latin typeface="+mn-lt"/>
            </a:endParaRPr>
          </a:p>
          <a:p>
            <a:pPr marL="342900" indent="-342900">
              <a:spcBef>
                <a:spcPct val="20000"/>
              </a:spcBef>
              <a:buFont typeface="Arial" pitchFamily="34" charset="0"/>
              <a:buChar char="•"/>
              <a:defRPr/>
            </a:pPr>
            <a:r>
              <a:rPr lang="en-US" sz="2800" dirty="0">
                <a:latin typeface="+mn-lt"/>
              </a:rPr>
              <a:t>SIMD architectures include array processors.</a:t>
            </a:r>
          </a:p>
        </p:txBody>
      </p:sp>
      <p:sp>
        <p:nvSpPr>
          <p:cNvPr id="24579" name="Rectangle 2"/>
          <p:cNvSpPr>
            <a:spLocks noGrp="1" noChangeArrowheads="1"/>
          </p:cNvSpPr>
          <p:nvPr>
            <p:ph type="title"/>
          </p:nvPr>
        </p:nvSpPr>
        <p:spPr>
          <a:xfrm>
            <a:off x="304800" y="228600"/>
            <a:ext cx="7772400" cy="609600"/>
          </a:xfrm>
        </p:spPr>
        <p:txBody>
          <a:bodyPr>
            <a:normAutofit fontScale="90000"/>
          </a:bodyPr>
          <a:lstStyle/>
          <a:p>
            <a:pPr eaLnBrk="1" hangingPunct="1"/>
            <a:r>
              <a:rPr lang="en-US" smtClean="0"/>
              <a:t>SIMD</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1143000"/>
          </a:xfrm>
        </p:spPr>
        <p:txBody>
          <a:bodyPr/>
          <a:lstStyle/>
          <a:p>
            <a:pPr eaLnBrk="1" hangingPunct="1"/>
            <a:r>
              <a:rPr lang="en-US" sz="3200" b="1" smtClean="0"/>
              <a:t>Multiple Instruction, Single Data (MISD)</a:t>
            </a:r>
          </a:p>
        </p:txBody>
      </p:sp>
      <p:sp>
        <p:nvSpPr>
          <p:cNvPr id="25603" name="Rectangle 4"/>
          <p:cNvSpPr>
            <a:spLocks noGrp="1" noChangeArrowheads="1"/>
          </p:cNvSpPr>
          <p:nvPr>
            <p:ph type="body" idx="1"/>
          </p:nvPr>
        </p:nvSpPr>
        <p:spPr>
          <a:xfrm>
            <a:off x="457200" y="1066800"/>
            <a:ext cx="8229600" cy="1219200"/>
          </a:xfrm>
        </p:spPr>
        <p:txBody>
          <a:bodyPr/>
          <a:lstStyle/>
          <a:p>
            <a:pPr algn="just" eaLnBrk="1" hangingPunct="1"/>
            <a:r>
              <a:rPr lang="en-US" sz="2400" dirty="0" smtClean="0"/>
              <a:t>This category </a:t>
            </a:r>
            <a:r>
              <a:rPr lang="en-US" sz="2400" dirty="0" smtClean="0">
                <a:solidFill>
                  <a:srgbClr val="FF0000"/>
                </a:solidFill>
              </a:rPr>
              <a:t>does not actually exist</a:t>
            </a:r>
            <a:r>
              <a:rPr lang="en-US" sz="2400" dirty="0" smtClean="0"/>
              <a:t>.  This category was included in the taxonomy for the sake of completeness.  </a:t>
            </a:r>
          </a:p>
        </p:txBody>
      </p:sp>
      <p:grpSp>
        <p:nvGrpSpPr>
          <p:cNvPr id="2" name="Group 32"/>
          <p:cNvGrpSpPr>
            <a:grpSpLocks/>
          </p:cNvGrpSpPr>
          <p:nvPr/>
        </p:nvGrpSpPr>
        <p:grpSpPr bwMode="auto">
          <a:xfrm>
            <a:off x="990600" y="2667000"/>
            <a:ext cx="7181850" cy="3886200"/>
            <a:chOff x="666750" y="1504950"/>
            <a:chExt cx="7486650" cy="4495800"/>
          </a:xfrm>
        </p:grpSpPr>
        <p:sp>
          <p:nvSpPr>
            <p:cNvPr id="25605" name="Rectangle 3"/>
            <p:cNvSpPr>
              <a:spLocks noChangeArrowheads="1"/>
            </p:cNvSpPr>
            <p:nvPr/>
          </p:nvSpPr>
          <p:spPr bwMode="auto">
            <a:xfrm>
              <a:off x="1352550" y="1885950"/>
              <a:ext cx="952500" cy="876300"/>
            </a:xfrm>
            <a:prstGeom prst="rect">
              <a:avLst/>
            </a:prstGeom>
            <a:solidFill>
              <a:srgbClr val="FFFFFF"/>
            </a:solidFill>
            <a:ln w="9525">
              <a:solidFill>
                <a:schemeClr val="tx1"/>
              </a:solidFill>
              <a:miter lim="800000"/>
              <a:headEnd/>
              <a:tailEnd/>
            </a:ln>
          </p:spPr>
          <p:txBody>
            <a:bodyPr wrap="none" anchor="ctr"/>
            <a:lstStyle/>
            <a:p>
              <a:r>
                <a:rPr lang="en-US" sz="2800" dirty="0">
                  <a:solidFill>
                    <a:schemeClr val="accent2">
                      <a:lumMod val="75000"/>
                    </a:schemeClr>
                  </a:solidFill>
                </a:rPr>
                <a:t>C</a:t>
              </a:r>
              <a:endParaRPr lang="en-US" dirty="0">
                <a:solidFill>
                  <a:schemeClr val="accent2">
                    <a:lumMod val="75000"/>
                  </a:schemeClr>
                </a:solidFill>
              </a:endParaRPr>
            </a:p>
          </p:txBody>
        </p:sp>
        <p:sp>
          <p:nvSpPr>
            <p:cNvPr id="25606" name="Rectangle 4"/>
            <p:cNvSpPr>
              <a:spLocks noChangeArrowheads="1"/>
            </p:cNvSpPr>
            <p:nvPr/>
          </p:nvSpPr>
          <p:spPr bwMode="auto">
            <a:xfrm>
              <a:off x="1371600" y="4114800"/>
              <a:ext cx="952500" cy="876300"/>
            </a:xfrm>
            <a:prstGeom prst="rect">
              <a:avLst/>
            </a:prstGeom>
            <a:solidFill>
              <a:srgbClr val="FFFFFF"/>
            </a:solidFill>
            <a:ln w="9525">
              <a:solidFill>
                <a:schemeClr val="tx1"/>
              </a:solidFill>
              <a:miter lim="800000"/>
              <a:headEnd/>
              <a:tailEnd/>
            </a:ln>
          </p:spPr>
          <p:txBody>
            <a:bodyPr wrap="none" anchor="ctr"/>
            <a:lstStyle/>
            <a:p>
              <a:r>
                <a:rPr lang="en-US" sz="2800" dirty="0">
                  <a:solidFill>
                    <a:schemeClr val="accent2">
                      <a:lumMod val="75000"/>
                    </a:schemeClr>
                  </a:solidFill>
                </a:rPr>
                <a:t>C</a:t>
              </a:r>
              <a:endParaRPr lang="en-US" dirty="0">
                <a:solidFill>
                  <a:schemeClr val="accent2">
                    <a:lumMod val="75000"/>
                  </a:schemeClr>
                </a:solidFill>
              </a:endParaRPr>
            </a:p>
          </p:txBody>
        </p:sp>
        <p:sp>
          <p:nvSpPr>
            <p:cNvPr id="25607" name="Rectangle 5"/>
            <p:cNvSpPr>
              <a:spLocks noChangeArrowheads="1"/>
            </p:cNvSpPr>
            <p:nvPr/>
          </p:nvSpPr>
          <p:spPr bwMode="auto">
            <a:xfrm>
              <a:off x="4267200" y="1885950"/>
              <a:ext cx="952500" cy="876300"/>
            </a:xfrm>
            <a:prstGeom prst="rect">
              <a:avLst/>
            </a:prstGeom>
            <a:solidFill>
              <a:srgbClr val="FFFFFF"/>
            </a:solidFill>
            <a:ln w="9525">
              <a:solidFill>
                <a:schemeClr val="tx1"/>
              </a:solidFill>
              <a:miter lim="800000"/>
              <a:headEnd/>
              <a:tailEnd/>
            </a:ln>
          </p:spPr>
          <p:txBody>
            <a:bodyPr wrap="none" anchor="ctr"/>
            <a:lstStyle/>
            <a:p>
              <a:r>
                <a:rPr lang="en-US" sz="2800" dirty="0">
                  <a:solidFill>
                    <a:schemeClr val="accent2">
                      <a:lumMod val="75000"/>
                    </a:schemeClr>
                  </a:solidFill>
                </a:rPr>
                <a:t>P1</a:t>
              </a:r>
              <a:endParaRPr lang="en-US" dirty="0">
                <a:solidFill>
                  <a:schemeClr val="accent2">
                    <a:lumMod val="75000"/>
                  </a:schemeClr>
                </a:solidFill>
              </a:endParaRPr>
            </a:p>
          </p:txBody>
        </p:sp>
        <p:sp>
          <p:nvSpPr>
            <p:cNvPr id="25608" name="Rectangle 6"/>
            <p:cNvSpPr>
              <a:spLocks noChangeArrowheads="1"/>
            </p:cNvSpPr>
            <p:nvPr/>
          </p:nvSpPr>
          <p:spPr bwMode="auto">
            <a:xfrm>
              <a:off x="4286250" y="4114800"/>
              <a:ext cx="952500" cy="876300"/>
            </a:xfrm>
            <a:prstGeom prst="rect">
              <a:avLst/>
            </a:prstGeom>
            <a:solidFill>
              <a:srgbClr val="FFFFFF"/>
            </a:solidFill>
            <a:ln w="9525">
              <a:solidFill>
                <a:schemeClr val="tx1"/>
              </a:solidFill>
              <a:miter lim="800000"/>
              <a:headEnd/>
              <a:tailEnd/>
            </a:ln>
          </p:spPr>
          <p:txBody>
            <a:bodyPr wrap="none" anchor="ctr"/>
            <a:lstStyle/>
            <a:p>
              <a:r>
                <a:rPr lang="en-US" sz="2800" dirty="0" err="1">
                  <a:solidFill>
                    <a:schemeClr val="accent2">
                      <a:lumMod val="75000"/>
                    </a:schemeClr>
                  </a:solidFill>
                </a:rPr>
                <a:t>Pn</a:t>
              </a:r>
              <a:endParaRPr lang="en-US" dirty="0">
                <a:solidFill>
                  <a:schemeClr val="accent2">
                    <a:lumMod val="75000"/>
                  </a:schemeClr>
                </a:solidFill>
              </a:endParaRPr>
            </a:p>
          </p:txBody>
        </p:sp>
        <p:sp>
          <p:nvSpPr>
            <p:cNvPr id="25609" name="Rectangle 7"/>
            <p:cNvSpPr>
              <a:spLocks noChangeArrowheads="1"/>
            </p:cNvSpPr>
            <p:nvPr/>
          </p:nvSpPr>
          <p:spPr bwMode="auto">
            <a:xfrm>
              <a:off x="7239000" y="1828800"/>
              <a:ext cx="914400" cy="3181350"/>
            </a:xfrm>
            <a:prstGeom prst="rect">
              <a:avLst/>
            </a:prstGeom>
            <a:solidFill>
              <a:srgbClr val="FFFFFF"/>
            </a:solidFill>
            <a:ln w="9525">
              <a:solidFill>
                <a:schemeClr val="tx1"/>
              </a:solidFill>
              <a:miter lim="800000"/>
              <a:headEnd/>
              <a:tailEnd/>
            </a:ln>
          </p:spPr>
          <p:txBody>
            <a:bodyPr wrap="none" anchor="ctr"/>
            <a:lstStyle/>
            <a:p>
              <a:r>
                <a:rPr lang="en-US" sz="2800" dirty="0">
                  <a:solidFill>
                    <a:schemeClr val="accent2">
                      <a:lumMod val="75000"/>
                    </a:schemeClr>
                  </a:solidFill>
                </a:rPr>
                <a:t>M</a:t>
              </a:r>
              <a:endParaRPr lang="en-US" dirty="0">
                <a:solidFill>
                  <a:schemeClr val="accent2">
                    <a:lumMod val="75000"/>
                  </a:schemeClr>
                </a:solidFill>
              </a:endParaRPr>
            </a:p>
          </p:txBody>
        </p:sp>
        <p:sp>
          <p:nvSpPr>
            <p:cNvPr id="25610" name="Line 8"/>
            <p:cNvSpPr>
              <a:spLocks noChangeShapeType="1"/>
            </p:cNvSpPr>
            <p:nvPr/>
          </p:nvSpPr>
          <p:spPr bwMode="auto">
            <a:xfrm>
              <a:off x="1847850" y="2933700"/>
              <a:ext cx="0" cy="1009650"/>
            </a:xfrm>
            <a:prstGeom prst="line">
              <a:avLst/>
            </a:prstGeom>
            <a:noFill/>
            <a:ln w="76200" cap="rnd">
              <a:solidFill>
                <a:schemeClr val="tx1"/>
              </a:solidFill>
              <a:prstDash val="sysDot"/>
              <a:round/>
              <a:headEnd/>
              <a:tailEnd/>
            </a:ln>
          </p:spPr>
          <p:txBody>
            <a:bodyPr wrap="none" anchor="ctr"/>
            <a:lstStyle/>
            <a:p>
              <a:endParaRPr lang="en-US"/>
            </a:p>
          </p:txBody>
        </p:sp>
        <p:sp>
          <p:nvSpPr>
            <p:cNvPr id="25611" name="Line 9"/>
            <p:cNvSpPr>
              <a:spLocks noChangeShapeType="1"/>
            </p:cNvSpPr>
            <p:nvPr/>
          </p:nvSpPr>
          <p:spPr bwMode="auto">
            <a:xfrm flipH="1">
              <a:off x="4762500" y="3143250"/>
              <a:ext cx="0" cy="552450"/>
            </a:xfrm>
            <a:prstGeom prst="line">
              <a:avLst/>
            </a:prstGeom>
            <a:noFill/>
            <a:ln w="76200" cap="rnd">
              <a:solidFill>
                <a:schemeClr val="tx1"/>
              </a:solidFill>
              <a:prstDash val="sysDot"/>
              <a:round/>
              <a:headEnd/>
              <a:tailEnd/>
            </a:ln>
          </p:spPr>
          <p:txBody>
            <a:bodyPr wrap="none" anchor="ctr"/>
            <a:lstStyle/>
            <a:p>
              <a:endParaRPr lang="en-US"/>
            </a:p>
          </p:txBody>
        </p:sp>
        <p:sp>
          <p:nvSpPr>
            <p:cNvPr id="25612" name="Line 10"/>
            <p:cNvSpPr>
              <a:spLocks noChangeShapeType="1"/>
            </p:cNvSpPr>
            <p:nvPr/>
          </p:nvSpPr>
          <p:spPr bwMode="auto">
            <a:xfrm>
              <a:off x="2305050" y="2305050"/>
              <a:ext cx="1943100" cy="0"/>
            </a:xfrm>
            <a:prstGeom prst="line">
              <a:avLst/>
            </a:prstGeom>
            <a:noFill/>
            <a:ln w="9525">
              <a:solidFill>
                <a:schemeClr val="tx1"/>
              </a:solidFill>
              <a:round/>
              <a:headEnd/>
              <a:tailEnd type="triangle" w="med" len="med"/>
            </a:ln>
          </p:spPr>
          <p:txBody>
            <a:bodyPr wrap="none" anchor="ctr"/>
            <a:lstStyle/>
            <a:p>
              <a:endParaRPr lang="en-US"/>
            </a:p>
          </p:txBody>
        </p:sp>
        <p:sp>
          <p:nvSpPr>
            <p:cNvPr id="25613" name="Line 11"/>
            <p:cNvSpPr>
              <a:spLocks noChangeShapeType="1"/>
            </p:cNvSpPr>
            <p:nvPr/>
          </p:nvSpPr>
          <p:spPr bwMode="auto">
            <a:xfrm>
              <a:off x="2324100" y="4552950"/>
              <a:ext cx="1943100" cy="0"/>
            </a:xfrm>
            <a:prstGeom prst="line">
              <a:avLst/>
            </a:prstGeom>
            <a:noFill/>
            <a:ln w="9525">
              <a:solidFill>
                <a:schemeClr val="tx1"/>
              </a:solidFill>
              <a:round/>
              <a:headEnd/>
              <a:tailEnd type="triangle" w="med" len="med"/>
            </a:ln>
          </p:spPr>
          <p:txBody>
            <a:bodyPr wrap="none" anchor="ctr"/>
            <a:lstStyle/>
            <a:p>
              <a:endParaRPr lang="en-US"/>
            </a:p>
          </p:txBody>
        </p:sp>
        <p:sp>
          <p:nvSpPr>
            <p:cNvPr id="25614" name="Line 12"/>
            <p:cNvSpPr>
              <a:spLocks noChangeShapeType="1"/>
            </p:cNvSpPr>
            <p:nvPr/>
          </p:nvSpPr>
          <p:spPr bwMode="auto">
            <a:xfrm>
              <a:off x="4743450" y="1504950"/>
              <a:ext cx="2590800" cy="0"/>
            </a:xfrm>
            <a:prstGeom prst="line">
              <a:avLst/>
            </a:prstGeom>
            <a:noFill/>
            <a:ln w="9525">
              <a:solidFill>
                <a:schemeClr val="tx1"/>
              </a:solidFill>
              <a:round/>
              <a:headEnd/>
              <a:tailEnd/>
            </a:ln>
          </p:spPr>
          <p:txBody>
            <a:bodyPr wrap="none" anchor="ctr"/>
            <a:lstStyle/>
            <a:p>
              <a:endParaRPr lang="en-US"/>
            </a:p>
          </p:txBody>
        </p:sp>
        <p:sp>
          <p:nvSpPr>
            <p:cNvPr id="25615" name="Line 13"/>
            <p:cNvSpPr>
              <a:spLocks noChangeShapeType="1"/>
            </p:cNvSpPr>
            <p:nvPr/>
          </p:nvSpPr>
          <p:spPr bwMode="auto">
            <a:xfrm>
              <a:off x="4800600" y="5334000"/>
              <a:ext cx="2571750" cy="0"/>
            </a:xfrm>
            <a:prstGeom prst="line">
              <a:avLst/>
            </a:prstGeom>
            <a:noFill/>
            <a:ln w="9525">
              <a:solidFill>
                <a:schemeClr val="tx1"/>
              </a:solidFill>
              <a:round/>
              <a:headEnd/>
              <a:tailEnd/>
            </a:ln>
          </p:spPr>
          <p:txBody>
            <a:bodyPr wrap="none" anchor="ctr"/>
            <a:lstStyle/>
            <a:p>
              <a:endParaRPr lang="en-US"/>
            </a:p>
          </p:txBody>
        </p:sp>
        <p:sp>
          <p:nvSpPr>
            <p:cNvPr id="25616" name="Line 14"/>
            <p:cNvSpPr>
              <a:spLocks noChangeShapeType="1"/>
            </p:cNvSpPr>
            <p:nvPr/>
          </p:nvSpPr>
          <p:spPr bwMode="auto">
            <a:xfrm>
              <a:off x="1009650" y="5562600"/>
              <a:ext cx="6667500" cy="0"/>
            </a:xfrm>
            <a:prstGeom prst="line">
              <a:avLst/>
            </a:prstGeom>
            <a:noFill/>
            <a:ln w="9525">
              <a:solidFill>
                <a:schemeClr val="tx1"/>
              </a:solidFill>
              <a:round/>
              <a:headEnd/>
              <a:tailEnd/>
            </a:ln>
          </p:spPr>
          <p:txBody>
            <a:bodyPr wrap="none" anchor="ctr"/>
            <a:lstStyle/>
            <a:p>
              <a:endParaRPr lang="en-US"/>
            </a:p>
          </p:txBody>
        </p:sp>
        <p:sp>
          <p:nvSpPr>
            <p:cNvPr id="25617" name="Line 15"/>
            <p:cNvSpPr>
              <a:spLocks noChangeShapeType="1"/>
            </p:cNvSpPr>
            <p:nvPr/>
          </p:nvSpPr>
          <p:spPr bwMode="auto">
            <a:xfrm>
              <a:off x="666750" y="5981700"/>
              <a:ext cx="7334250" cy="0"/>
            </a:xfrm>
            <a:prstGeom prst="line">
              <a:avLst/>
            </a:prstGeom>
            <a:noFill/>
            <a:ln w="9525">
              <a:solidFill>
                <a:schemeClr val="tx1"/>
              </a:solidFill>
              <a:round/>
              <a:headEnd/>
              <a:tailEnd/>
            </a:ln>
          </p:spPr>
          <p:txBody>
            <a:bodyPr wrap="none" anchor="ctr"/>
            <a:lstStyle/>
            <a:p>
              <a:endParaRPr lang="en-US"/>
            </a:p>
          </p:txBody>
        </p:sp>
        <p:sp>
          <p:nvSpPr>
            <p:cNvPr id="25618" name="Line 16"/>
            <p:cNvSpPr>
              <a:spLocks noChangeShapeType="1"/>
            </p:cNvSpPr>
            <p:nvPr/>
          </p:nvSpPr>
          <p:spPr bwMode="auto">
            <a:xfrm flipV="1">
              <a:off x="7658100" y="5010150"/>
              <a:ext cx="0" cy="571500"/>
            </a:xfrm>
            <a:prstGeom prst="line">
              <a:avLst/>
            </a:prstGeom>
            <a:noFill/>
            <a:ln w="9525">
              <a:solidFill>
                <a:schemeClr val="tx1"/>
              </a:solidFill>
              <a:round/>
              <a:headEnd/>
              <a:tailEnd/>
            </a:ln>
          </p:spPr>
          <p:txBody>
            <a:bodyPr wrap="none" anchor="ctr"/>
            <a:lstStyle/>
            <a:p>
              <a:endParaRPr lang="en-US"/>
            </a:p>
          </p:txBody>
        </p:sp>
        <p:sp>
          <p:nvSpPr>
            <p:cNvPr id="25619" name="Line 17"/>
            <p:cNvSpPr>
              <a:spLocks noChangeShapeType="1"/>
            </p:cNvSpPr>
            <p:nvPr/>
          </p:nvSpPr>
          <p:spPr bwMode="auto">
            <a:xfrm flipV="1">
              <a:off x="7981950" y="5010150"/>
              <a:ext cx="0" cy="990600"/>
            </a:xfrm>
            <a:prstGeom prst="line">
              <a:avLst/>
            </a:prstGeom>
            <a:noFill/>
            <a:ln w="9525">
              <a:solidFill>
                <a:schemeClr val="tx1"/>
              </a:solidFill>
              <a:round/>
              <a:headEnd/>
              <a:tailEnd/>
            </a:ln>
          </p:spPr>
          <p:txBody>
            <a:bodyPr wrap="none" anchor="ctr"/>
            <a:lstStyle/>
            <a:p>
              <a:endParaRPr lang="en-US"/>
            </a:p>
          </p:txBody>
        </p:sp>
        <p:sp>
          <p:nvSpPr>
            <p:cNvPr id="25620" name="Line 18"/>
            <p:cNvSpPr>
              <a:spLocks noChangeShapeType="1"/>
            </p:cNvSpPr>
            <p:nvPr/>
          </p:nvSpPr>
          <p:spPr bwMode="auto">
            <a:xfrm>
              <a:off x="1028700" y="5219700"/>
              <a:ext cx="0" cy="0"/>
            </a:xfrm>
            <a:prstGeom prst="line">
              <a:avLst/>
            </a:prstGeom>
            <a:noFill/>
            <a:ln w="9525">
              <a:solidFill>
                <a:schemeClr val="tx1"/>
              </a:solidFill>
              <a:round/>
              <a:headEnd/>
              <a:tailEnd/>
            </a:ln>
          </p:spPr>
          <p:txBody>
            <a:bodyPr wrap="none" anchor="ctr"/>
            <a:lstStyle/>
            <a:p>
              <a:endParaRPr lang="en-US"/>
            </a:p>
          </p:txBody>
        </p:sp>
        <p:sp>
          <p:nvSpPr>
            <p:cNvPr id="25621" name="Line 19"/>
            <p:cNvSpPr>
              <a:spLocks noChangeShapeType="1"/>
            </p:cNvSpPr>
            <p:nvPr/>
          </p:nvSpPr>
          <p:spPr bwMode="auto">
            <a:xfrm flipV="1">
              <a:off x="1009650" y="4591050"/>
              <a:ext cx="0" cy="990600"/>
            </a:xfrm>
            <a:prstGeom prst="line">
              <a:avLst/>
            </a:prstGeom>
            <a:noFill/>
            <a:ln w="9525">
              <a:solidFill>
                <a:schemeClr val="tx1"/>
              </a:solidFill>
              <a:round/>
              <a:headEnd/>
              <a:tailEnd/>
            </a:ln>
          </p:spPr>
          <p:txBody>
            <a:bodyPr wrap="none" anchor="ctr"/>
            <a:lstStyle/>
            <a:p>
              <a:endParaRPr lang="en-US"/>
            </a:p>
          </p:txBody>
        </p:sp>
        <p:sp>
          <p:nvSpPr>
            <p:cNvPr id="25622" name="Line 20"/>
            <p:cNvSpPr>
              <a:spLocks noChangeShapeType="1"/>
            </p:cNvSpPr>
            <p:nvPr/>
          </p:nvSpPr>
          <p:spPr bwMode="auto">
            <a:xfrm>
              <a:off x="1009650" y="4591050"/>
              <a:ext cx="361950" cy="0"/>
            </a:xfrm>
            <a:prstGeom prst="line">
              <a:avLst/>
            </a:prstGeom>
            <a:noFill/>
            <a:ln w="9525">
              <a:solidFill>
                <a:schemeClr val="tx1"/>
              </a:solidFill>
              <a:round/>
              <a:headEnd/>
              <a:tailEnd type="triangle" w="med" len="med"/>
            </a:ln>
          </p:spPr>
          <p:txBody>
            <a:bodyPr wrap="none" anchor="ctr"/>
            <a:lstStyle/>
            <a:p>
              <a:endParaRPr lang="en-US"/>
            </a:p>
          </p:txBody>
        </p:sp>
        <p:sp>
          <p:nvSpPr>
            <p:cNvPr id="25623" name="Line 21"/>
            <p:cNvSpPr>
              <a:spLocks noChangeShapeType="1"/>
            </p:cNvSpPr>
            <p:nvPr/>
          </p:nvSpPr>
          <p:spPr bwMode="auto">
            <a:xfrm flipV="1">
              <a:off x="666750" y="2343150"/>
              <a:ext cx="0" cy="3638550"/>
            </a:xfrm>
            <a:prstGeom prst="line">
              <a:avLst/>
            </a:prstGeom>
            <a:noFill/>
            <a:ln w="9525">
              <a:solidFill>
                <a:schemeClr val="tx1"/>
              </a:solidFill>
              <a:round/>
              <a:headEnd/>
              <a:tailEnd/>
            </a:ln>
          </p:spPr>
          <p:txBody>
            <a:bodyPr wrap="none" anchor="ctr"/>
            <a:lstStyle/>
            <a:p>
              <a:endParaRPr lang="en-US"/>
            </a:p>
          </p:txBody>
        </p:sp>
        <p:sp>
          <p:nvSpPr>
            <p:cNvPr id="25624" name="Line 22"/>
            <p:cNvSpPr>
              <a:spLocks noChangeShapeType="1"/>
            </p:cNvSpPr>
            <p:nvPr/>
          </p:nvSpPr>
          <p:spPr bwMode="auto">
            <a:xfrm>
              <a:off x="666750" y="2343150"/>
              <a:ext cx="685800" cy="0"/>
            </a:xfrm>
            <a:prstGeom prst="line">
              <a:avLst/>
            </a:prstGeom>
            <a:noFill/>
            <a:ln w="9525">
              <a:solidFill>
                <a:schemeClr val="tx1"/>
              </a:solidFill>
              <a:round/>
              <a:headEnd/>
              <a:tailEnd type="triangle" w="med" len="med"/>
            </a:ln>
          </p:spPr>
          <p:txBody>
            <a:bodyPr wrap="none" anchor="ctr"/>
            <a:lstStyle/>
            <a:p>
              <a:endParaRPr lang="en-US"/>
            </a:p>
          </p:txBody>
        </p:sp>
        <p:sp>
          <p:nvSpPr>
            <p:cNvPr id="25625" name="Text Box 23"/>
            <p:cNvSpPr txBox="1">
              <a:spLocks noChangeArrowheads="1"/>
            </p:cNvSpPr>
            <p:nvPr/>
          </p:nvSpPr>
          <p:spPr bwMode="auto">
            <a:xfrm>
              <a:off x="774700" y="1885950"/>
              <a:ext cx="471488" cy="457200"/>
            </a:xfrm>
            <a:prstGeom prst="rect">
              <a:avLst/>
            </a:prstGeom>
            <a:noFill/>
            <a:ln w="9525">
              <a:noFill/>
              <a:miter lim="800000"/>
              <a:headEnd/>
              <a:tailEnd/>
            </a:ln>
          </p:spPr>
          <p:txBody>
            <a:bodyPr wrap="none" anchor="ctr">
              <a:spAutoFit/>
            </a:bodyPr>
            <a:lstStyle/>
            <a:p>
              <a:r>
                <a:rPr lang="en-US"/>
                <a:t>IS</a:t>
              </a:r>
            </a:p>
          </p:txBody>
        </p:sp>
        <p:sp>
          <p:nvSpPr>
            <p:cNvPr id="25626" name="Text Box 24"/>
            <p:cNvSpPr txBox="1">
              <a:spLocks noChangeArrowheads="1"/>
            </p:cNvSpPr>
            <p:nvPr/>
          </p:nvSpPr>
          <p:spPr bwMode="auto">
            <a:xfrm>
              <a:off x="774700" y="4133850"/>
              <a:ext cx="471488" cy="457200"/>
            </a:xfrm>
            <a:prstGeom prst="rect">
              <a:avLst/>
            </a:prstGeom>
            <a:noFill/>
            <a:ln w="9525">
              <a:noFill/>
              <a:miter lim="800000"/>
              <a:headEnd/>
              <a:tailEnd/>
            </a:ln>
          </p:spPr>
          <p:txBody>
            <a:bodyPr wrap="none" anchor="ctr">
              <a:spAutoFit/>
            </a:bodyPr>
            <a:lstStyle/>
            <a:p>
              <a:r>
                <a:rPr lang="en-US"/>
                <a:t>IS</a:t>
              </a:r>
            </a:p>
          </p:txBody>
        </p:sp>
        <p:sp>
          <p:nvSpPr>
            <p:cNvPr id="25627" name="Text Box 25"/>
            <p:cNvSpPr txBox="1">
              <a:spLocks noChangeArrowheads="1"/>
            </p:cNvSpPr>
            <p:nvPr/>
          </p:nvSpPr>
          <p:spPr bwMode="auto">
            <a:xfrm>
              <a:off x="3003550" y="1905000"/>
              <a:ext cx="471488" cy="457200"/>
            </a:xfrm>
            <a:prstGeom prst="rect">
              <a:avLst/>
            </a:prstGeom>
            <a:noFill/>
            <a:ln w="9525">
              <a:noFill/>
              <a:miter lim="800000"/>
              <a:headEnd/>
              <a:tailEnd/>
            </a:ln>
          </p:spPr>
          <p:txBody>
            <a:bodyPr wrap="none" anchor="ctr">
              <a:spAutoFit/>
            </a:bodyPr>
            <a:lstStyle/>
            <a:p>
              <a:r>
                <a:rPr lang="en-US"/>
                <a:t>IS</a:t>
              </a:r>
            </a:p>
          </p:txBody>
        </p:sp>
        <p:sp>
          <p:nvSpPr>
            <p:cNvPr id="25628" name="Text Box 26"/>
            <p:cNvSpPr txBox="1">
              <a:spLocks noChangeArrowheads="1"/>
            </p:cNvSpPr>
            <p:nvPr/>
          </p:nvSpPr>
          <p:spPr bwMode="auto">
            <a:xfrm>
              <a:off x="3003550" y="4152900"/>
              <a:ext cx="471488" cy="457200"/>
            </a:xfrm>
            <a:prstGeom prst="rect">
              <a:avLst/>
            </a:prstGeom>
            <a:noFill/>
            <a:ln w="9525">
              <a:noFill/>
              <a:miter lim="800000"/>
              <a:headEnd/>
              <a:tailEnd/>
            </a:ln>
          </p:spPr>
          <p:txBody>
            <a:bodyPr wrap="none" anchor="ctr">
              <a:spAutoFit/>
            </a:bodyPr>
            <a:lstStyle/>
            <a:p>
              <a:r>
                <a:rPr lang="en-US"/>
                <a:t>IS</a:t>
              </a:r>
            </a:p>
          </p:txBody>
        </p:sp>
        <p:sp>
          <p:nvSpPr>
            <p:cNvPr id="25629" name="Text Box 27"/>
            <p:cNvSpPr txBox="1">
              <a:spLocks noChangeArrowheads="1"/>
            </p:cNvSpPr>
            <p:nvPr/>
          </p:nvSpPr>
          <p:spPr bwMode="auto">
            <a:xfrm>
              <a:off x="5907088" y="1905000"/>
              <a:ext cx="608012" cy="457200"/>
            </a:xfrm>
            <a:prstGeom prst="rect">
              <a:avLst/>
            </a:prstGeom>
            <a:noFill/>
            <a:ln w="9525">
              <a:noFill/>
              <a:miter lim="800000"/>
              <a:headEnd/>
              <a:tailEnd/>
            </a:ln>
          </p:spPr>
          <p:txBody>
            <a:bodyPr wrap="none" anchor="ctr">
              <a:spAutoFit/>
            </a:bodyPr>
            <a:lstStyle/>
            <a:p>
              <a:r>
                <a:rPr lang="en-US"/>
                <a:t>DS</a:t>
              </a:r>
            </a:p>
          </p:txBody>
        </p:sp>
        <p:sp>
          <p:nvSpPr>
            <p:cNvPr id="25630" name="Text Box 28"/>
            <p:cNvSpPr txBox="1">
              <a:spLocks noChangeArrowheads="1"/>
            </p:cNvSpPr>
            <p:nvPr/>
          </p:nvSpPr>
          <p:spPr bwMode="auto">
            <a:xfrm>
              <a:off x="5907088" y="4152900"/>
              <a:ext cx="608012" cy="457200"/>
            </a:xfrm>
            <a:prstGeom prst="rect">
              <a:avLst/>
            </a:prstGeom>
            <a:noFill/>
            <a:ln w="9525">
              <a:noFill/>
              <a:miter lim="800000"/>
              <a:headEnd/>
              <a:tailEnd/>
            </a:ln>
          </p:spPr>
          <p:txBody>
            <a:bodyPr wrap="none" anchor="ctr">
              <a:spAutoFit/>
            </a:bodyPr>
            <a:lstStyle/>
            <a:p>
              <a:r>
                <a:rPr lang="en-US"/>
                <a:t>DS</a:t>
              </a:r>
            </a:p>
          </p:txBody>
        </p:sp>
        <p:sp>
          <p:nvSpPr>
            <p:cNvPr id="25631" name="Line 29"/>
            <p:cNvSpPr>
              <a:spLocks noChangeShapeType="1"/>
            </p:cNvSpPr>
            <p:nvPr/>
          </p:nvSpPr>
          <p:spPr bwMode="auto">
            <a:xfrm flipV="1">
              <a:off x="7372350" y="5029200"/>
              <a:ext cx="0" cy="304800"/>
            </a:xfrm>
            <a:prstGeom prst="line">
              <a:avLst/>
            </a:prstGeom>
            <a:noFill/>
            <a:ln w="9525">
              <a:solidFill>
                <a:schemeClr val="tx1"/>
              </a:solidFill>
              <a:round/>
              <a:headEnd/>
              <a:tailEnd type="triangle" w="med" len="med"/>
            </a:ln>
          </p:spPr>
          <p:txBody>
            <a:bodyPr wrap="none" anchor="ctr"/>
            <a:lstStyle/>
            <a:p>
              <a:endParaRPr lang="en-US"/>
            </a:p>
          </p:txBody>
        </p:sp>
        <p:sp>
          <p:nvSpPr>
            <p:cNvPr id="25632" name="Line 30"/>
            <p:cNvSpPr>
              <a:spLocks noChangeShapeType="1"/>
            </p:cNvSpPr>
            <p:nvPr/>
          </p:nvSpPr>
          <p:spPr bwMode="auto">
            <a:xfrm flipV="1">
              <a:off x="4800600" y="4991100"/>
              <a:ext cx="0" cy="342900"/>
            </a:xfrm>
            <a:prstGeom prst="line">
              <a:avLst/>
            </a:prstGeom>
            <a:noFill/>
            <a:ln w="9525">
              <a:solidFill>
                <a:schemeClr val="tx1"/>
              </a:solidFill>
              <a:round/>
              <a:headEnd/>
              <a:tailEnd/>
            </a:ln>
          </p:spPr>
          <p:txBody>
            <a:bodyPr wrap="none" anchor="ctr"/>
            <a:lstStyle/>
            <a:p>
              <a:endParaRPr lang="en-US"/>
            </a:p>
          </p:txBody>
        </p:sp>
        <p:sp>
          <p:nvSpPr>
            <p:cNvPr id="25633" name="Line 31"/>
            <p:cNvSpPr>
              <a:spLocks noChangeShapeType="1"/>
            </p:cNvSpPr>
            <p:nvPr/>
          </p:nvSpPr>
          <p:spPr bwMode="auto">
            <a:xfrm>
              <a:off x="7334250" y="1504950"/>
              <a:ext cx="0" cy="323850"/>
            </a:xfrm>
            <a:prstGeom prst="line">
              <a:avLst/>
            </a:prstGeom>
            <a:noFill/>
            <a:ln w="9525">
              <a:solidFill>
                <a:schemeClr val="tx1"/>
              </a:solidFill>
              <a:round/>
              <a:headEnd/>
              <a:tailEnd/>
            </a:ln>
          </p:spPr>
          <p:txBody>
            <a:bodyPr wrap="none" anchor="ctr"/>
            <a:lstStyle/>
            <a:p>
              <a:endParaRPr lang="en-US"/>
            </a:p>
          </p:txBody>
        </p:sp>
        <p:sp>
          <p:nvSpPr>
            <p:cNvPr id="25634" name="Line 32"/>
            <p:cNvSpPr>
              <a:spLocks noChangeShapeType="1"/>
            </p:cNvSpPr>
            <p:nvPr/>
          </p:nvSpPr>
          <p:spPr bwMode="auto">
            <a:xfrm>
              <a:off x="4743450" y="1504950"/>
              <a:ext cx="0" cy="381000"/>
            </a:xfrm>
            <a:prstGeom prst="line">
              <a:avLst/>
            </a:prstGeom>
            <a:noFill/>
            <a:ln w="9525">
              <a:solidFill>
                <a:schemeClr val="tx1"/>
              </a:solidFill>
              <a:round/>
              <a:headEnd/>
              <a:tailEnd type="triangle" w="med" len="med"/>
            </a:ln>
          </p:spPr>
          <p:txBody>
            <a:bodyPr wrap="none" anchor="ctr"/>
            <a:lstStyle/>
            <a:p>
              <a:endParaRPr lang="en-US"/>
            </a:p>
          </p:txBody>
        </p:sp>
        <p:sp>
          <p:nvSpPr>
            <p:cNvPr id="25635" name="Line 33"/>
            <p:cNvSpPr>
              <a:spLocks noChangeShapeType="1"/>
            </p:cNvSpPr>
            <p:nvPr/>
          </p:nvSpPr>
          <p:spPr bwMode="auto">
            <a:xfrm flipH="1">
              <a:off x="4762500" y="3695700"/>
              <a:ext cx="0" cy="419100"/>
            </a:xfrm>
            <a:prstGeom prst="line">
              <a:avLst/>
            </a:prstGeom>
            <a:noFill/>
            <a:ln w="9525">
              <a:solidFill>
                <a:schemeClr val="tx1"/>
              </a:solidFill>
              <a:round/>
              <a:headEnd/>
              <a:tailEnd type="triangle" w="med" len="med"/>
            </a:ln>
          </p:spPr>
          <p:txBody>
            <a:bodyPr wrap="none" anchor="ctr"/>
            <a:lstStyle/>
            <a:p>
              <a:endParaRPr lang="en-US"/>
            </a:p>
          </p:txBody>
        </p:sp>
        <p:sp>
          <p:nvSpPr>
            <p:cNvPr id="25636" name="Line 34"/>
            <p:cNvSpPr>
              <a:spLocks noChangeShapeType="1"/>
            </p:cNvSpPr>
            <p:nvPr/>
          </p:nvSpPr>
          <p:spPr bwMode="auto">
            <a:xfrm>
              <a:off x="4762500" y="2762250"/>
              <a:ext cx="0" cy="304800"/>
            </a:xfrm>
            <a:prstGeom prst="line">
              <a:avLst/>
            </a:prstGeom>
            <a:noFill/>
            <a:ln w="9525">
              <a:solidFill>
                <a:schemeClr val="tx1"/>
              </a:solidFill>
              <a:round/>
              <a:headEnd/>
              <a:tailEnd type="triangle" w="med" len="med"/>
            </a:ln>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0"/>
            <a:ext cx="8229600" cy="792163"/>
          </a:xfrm>
        </p:spPr>
        <p:txBody>
          <a:bodyPr/>
          <a:lstStyle/>
          <a:p>
            <a:pPr eaLnBrk="1" hangingPunct="1"/>
            <a:r>
              <a:rPr lang="en-US" smtClean="0"/>
              <a:t>Multiple Instruction, Multiple Data </a:t>
            </a:r>
          </a:p>
        </p:txBody>
      </p:sp>
      <p:grpSp>
        <p:nvGrpSpPr>
          <p:cNvPr id="2" name="Group 30"/>
          <p:cNvGrpSpPr>
            <a:grpSpLocks/>
          </p:cNvGrpSpPr>
          <p:nvPr/>
        </p:nvGrpSpPr>
        <p:grpSpPr bwMode="auto">
          <a:xfrm>
            <a:off x="666750" y="1752600"/>
            <a:ext cx="7486650" cy="3829050"/>
            <a:chOff x="666750" y="1752600"/>
            <a:chExt cx="7486650" cy="3829050"/>
          </a:xfrm>
        </p:grpSpPr>
        <p:sp>
          <p:nvSpPr>
            <p:cNvPr id="26628" name="Rectangle 3"/>
            <p:cNvSpPr>
              <a:spLocks noChangeArrowheads="1"/>
            </p:cNvSpPr>
            <p:nvPr/>
          </p:nvSpPr>
          <p:spPr bwMode="auto">
            <a:xfrm>
              <a:off x="1352550" y="1809750"/>
              <a:ext cx="952500" cy="876300"/>
            </a:xfrm>
            <a:prstGeom prst="rect">
              <a:avLst/>
            </a:prstGeom>
            <a:solidFill>
              <a:srgbClr val="FFFFFF"/>
            </a:solidFill>
            <a:ln w="9525">
              <a:solidFill>
                <a:schemeClr val="tx1"/>
              </a:solidFill>
              <a:miter lim="800000"/>
              <a:headEnd/>
              <a:tailEnd/>
            </a:ln>
          </p:spPr>
          <p:txBody>
            <a:bodyPr wrap="none" anchor="ctr"/>
            <a:lstStyle/>
            <a:p>
              <a:r>
                <a:rPr lang="en-US" sz="2800" dirty="0">
                  <a:solidFill>
                    <a:schemeClr val="accent2">
                      <a:lumMod val="75000"/>
                    </a:schemeClr>
                  </a:solidFill>
                </a:rPr>
                <a:t>C</a:t>
              </a:r>
              <a:endParaRPr lang="en-US" dirty="0">
                <a:solidFill>
                  <a:schemeClr val="accent2">
                    <a:lumMod val="75000"/>
                  </a:schemeClr>
                </a:solidFill>
                <a:latin typeface="Calibri" pitchFamily="34" charset="0"/>
              </a:endParaRPr>
            </a:p>
          </p:txBody>
        </p:sp>
        <p:sp>
          <p:nvSpPr>
            <p:cNvPr id="26629" name="Rectangle 4"/>
            <p:cNvSpPr>
              <a:spLocks noChangeArrowheads="1"/>
            </p:cNvSpPr>
            <p:nvPr/>
          </p:nvSpPr>
          <p:spPr bwMode="auto">
            <a:xfrm>
              <a:off x="1371600" y="4038600"/>
              <a:ext cx="952500" cy="876300"/>
            </a:xfrm>
            <a:prstGeom prst="rect">
              <a:avLst/>
            </a:prstGeom>
            <a:solidFill>
              <a:srgbClr val="FFFFFF"/>
            </a:solidFill>
            <a:ln w="9525">
              <a:solidFill>
                <a:schemeClr val="tx1"/>
              </a:solidFill>
              <a:miter lim="800000"/>
              <a:headEnd/>
              <a:tailEnd/>
            </a:ln>
          </p:spPr>
          <p:txBody>
            <a:bodyPr wrap="none" anchor="ctr"/>
            <a:lstStyle/>
            <a:p>
              <a:r>
                <a:rPr lang="en-US" sz="2800" dirty="0">
                  <a:solidFill>
                    <a:schemeClr val="accent2">
                      <a:lumMod val="75000"/>
                    </a:schemeClr>
                  </a:solidFill>
                </a:rPr>
                <a:t>C</a:t>
              </a:r>
              <a:endParaRPr lang="en-US" dirty="0">
                <a:solidFill>
                  <a:schemeClr val="accent2">
                    <a:lumMod val="75000"/>
                  </a:schemeClr>
                </a:solidFill>
                <a:latin typeface="Calibri" pitchFamily="34" charset="0"/>
              </a:endParaRPr>
            </a:p>
          </p:txBody>
        </p:sp>
        <p:sp>
          <p:nvSpPr>
            <p:cNvPr id="26630" name="Rectangle 5"/>
            <p:cNvSpPr>
              <a:spLocks noChangeArrowheads="1"/>
            </p:cNvSpPr>
            <p:nvPr/>
          </p:nvSpPr>
          <p:spPr bwMode="auto">
            <a:xfrm>
              <a:off x="4267200" y="1809750"/>
              <a:ext cx="952500" cy="876300"/>
            </a:xfrm>
            <a:prstGeom prst="rect">
              <a:avLst/>
            </a:prstGeom>
            <a:solidFill>
              <a:srgbClr val="FFFFFF"/>
            </a:solidFill>
            <a:ln w="9525">
              <a:solidFill>
                <a:schemeClr val="tx1"/>
              </a:solidFill>
              <a:miter lim="800000"/>
              <a:headEnd/>
              <a:tailEnd/>
            </a:ln>
          </p:spPr>
          <p:txBody>
            <a:bodyPr wrap="none" anchor="ctr"/>
            <a:lstStyle/>
            <a:p>
              <a:r>
                <a:rPr lang="en-US" sz="2800" dirty="0">
                  <a:solidFill>
                    <a:schemeClr val="accent2">
                      <a:lumMod val="75000"/>
                    </a:schemeClr>
                  </a:solidFill>
                </a:rPr>
                <a:t>P1</a:t>
              </a:r>
              <a:endParaRPr lang="en-US" dirty="0">
                <a:solidFill>
                  <a:schemeClr val="accent2">
                    <a:lumMod val="75000"/>
                  </a:schemeClr>
                </a:solidFill>
                <a:latin typeface="Calibri" pitchFamily="34" charset="0"/>
              </a:endParaRPr>
            </a:p>
          </p:txBody>
        </p:sp>
        <p:sp>
          <p:nvSpPr>
            <p:cNvPr id="26631" name="Rectangle 6"/>
            <p:cNvSpPr>
              <a:spLocks noChangeArrowheads="1"/>
            </p:cNvSpPr>
            <p:nvPr/>
          </p:nvSpPr>
          <p:spPr bwMode="auto">
            <a:xfrm>
              <a:off x="4286250" y="4038600"/>
              <a:ext cx="952500" cy="876300"/>
            </a:xfrm>
            <a:prstGeom prst="rect">
              <a:avLst/>
            </a:prstGeom>
            <a:solidFill>
              <a:srgbClr val="FFFFFF"/>
            </a:solidFill>
            <a:ln w="9525">
              <a:solidFill>
                <a:schemeClr val="tx1"/>
              </a:solidFill>
              <a:miter lim="800000"/>
              <a:headEnd/>
              <a:tailEnd/>
            </a:ln>
          </p:spPr>
          <p:txBody>
            <a:bodyPr wrap="none" anchor="ctr"/>
            <a:lstStyle/>
            <a:p>
              <a:r>
                <a:rPr lang="en-US" sz="2800" dirty="0" err="1">
                  <a:solidFill>
                    <a:schemeClr val="accent2">
                      <a:lumMod val="75000"/>
                    </a:schemeClr>
                  </a:solidFill>
                </a:rPr>
                <a:t>Pn</a:t>
              </a:r>
              <a:endParaRPr lang="en-US" dirty="0">
                <a:solidFill>
                  <a:schemeClr val="accent2">
                    <a:lumMod val="75000"/>
                  </a:schemeClr>
                </a:solidFill>
                <a:latin typeface="Calibri" pitchFamily="34" charset="0"/>
              </a:endParaRPr>
            </a:p>
          </p:txBody>
        </p:sp>
        <p:sp>
          <p:nvSpPr>
            <p:cNvPr id="26632" name="Rectangle 7"/>
            <p:cNvSpPr>
              <a:spLocks noChangeArrowheads="1"/>
            </p:cNvSpPr>
            <p:nvPr/>
          </p:nvSpPr>
          <p:spPr bwMode="auto">
            <a:xfrm>
              <a:off x="7239000" y="1752600"/>
              <a:ext cx="914400" cy="3181350"/>
            </a:xfrm>
            <a:prstGeom prst="rect">
              <a:avLst/>
            </a:prstGeom>
            <a:solidFill>
              <a:srgbClr val="FFFFFF"/>
            </a:solidFill>
            <a:ln w="9525">
              <a:solidFill>
                <a:schemeClr val="tx1"/>
              </a:solidFill>
              <a:miter lim="800000"/>
              <a:headEnd/>
              <a:tailEnd/>
            </a:ln>
          </p:spPr>
          <p:txBody>
            <a:bodyPr wrap="none" anchor="ctr"/>
            <a:lstStyle/>
            <a:p>
              <a:r>
                <a:rPr lang="en-US" sz="2800" dirty="0">
                  <a:solidFill>
                    <a:schemeClr val="accent2">
                      <a:lumMod val="75000"/>
                    </a:schemeClr>
                  </a:solidFill>
                </a:rPr>
                <a:t>M</a:t>
              </a:r>
              <a:endParaRPr lang="en-US" dirty="0">
                <a:solidFill>
                  <a:schemeClr val="accent2">
                    <a:lumMod val="75000"/>
                  </a:schemeClr>
                </a:solidFill>
                <a:latin typeface="Calibri" pitchFamily="34" charset="0"/>
              </a:endParaRPr>
            </a:p>
          </p:txBody>
        </p:sp>
        <p:sp>
          <p:nvSpPr>
            <p:cNvPr id="26633" name="Line 8"/>
            <p:cNvSpPr>
              <a:spLocks noChangeShapeType="1"/>
            </p:cNvSpPr>
            <p:nvPr/>
          </p:nvSpPr>
          <p:spPr bwMode="auto">
            <a:xfrm>
              <a:off x="1847850" y="2857500"/>
              <a:ext cx="0" cy="1009650"/>
            </a:xfrm>
            <a:prstGeom prst="line">
              <a:avLst/>
            </a:prstGeom>
            <a:noFill/>
            <a:ln w="76200" cap="rnd">
              <a:solidFill>
                <a:schemeClr val="tx1"/>
              </a:solidFill>
              <a:prstDash val="sysDot"/>
              <a:round/>
              <a:headEnd/>
              <a:tailEnd/>
            </a:ln>
          </p:spPr>
          <p:txBody>
            <a:bodyPr wrap="none" anchor="ctr"/>
            <a:lstStyle/>
            <a:p>
              <a:endParaRPr lang="en-US"/>
            </a:p>
          </p:txBody>
        </p:sp>
        <p:sp>
          <p:nvSpPr>
            <p:cNvPr id="26634" name="Line 9"/>
            <p:cNvSpPr>
              <a:spLocks noChangeShapeType="1"/>
            </p:cNvSpPr>
            <p:nvPr/>
          </p:nvSpPr>
          <p:spPr bwMode="auto">
            <a:xfrm>
              <a:off x="4743450" y="2838450"/>
              <a:ext cx="0" cy="1009650"/>
            </a:xfrm>
            <a:prstGeom prst="line">
              <a:avLst/>
            </a:prstGeom>
            <a:noFill/>
            <a:ln w="76200" cap="rnd">
              <a:solidFill>
                <a:schemeClr val="tx1"/>
              </a:solidFill>
              <a:prstDash val="sysDot"/>
              <a:round/>
              <a:headEnd/>
              <a:tailEnd/>
            </a:ln>
          </p:spPr>
          <p:txBody>
            <a:bodyPr wrap="none" anchor="ctr"/>
            <a:lstStyle/>
            <a:p>
              <a:endParaRPr lang="en-US"/>
            </a:p>
          </p:txBody>
        </p:sp>
        <p:sp>
          <p:nvSpPr>
            <p:cNvPr id="26635" name="Line 10"/>
            <p:cNvSpPr>
              <a:spLocks noChangeShapeType="1"/>
            </p:cNvSpPr>
            <p:nvPr/>
          </p:nvSpPr>
          <p:spPr bwMode="auto">
            <a:xfrm>
              <a:off x="2305050" y="2228850"/>
              <a:ext cx="1943100" cy="0"/>
            </a:xfrm>
            <a:prstGeom prst="line">
              <a:avLst/>
            </a:prstGeom>
            <a:noFill/>
            <a:ln w="9525">
              <a:solidFill>
                <a:schemeClr val="tx1"/>
              </a:solidFill>
              <a:round/>
              <a:headEnd/>
              <a:tailEnd type="triangle" w="med" len="med"/>
            </a:ln>
          </p:spPr>
          <p:txBody>
            <a:bodyPr wrap="none" anchor="ctr"/>
            <a:lstStyle/>
            <a:p>
              <a:endParaRPr lang="en-US"/>
            </a:p>
          </p:txBody>
        </p:sp>
        <p:sp>
          <p:nvSpPr>
            <p:cNvPr id="26636" name="Line 11"/>
            <p:cNvSpPr>
              <a:spLocks noChangeShapeType="1"/>
            </p:cNvSpPr>
            <p:nvPr/>
          </p:nvSpPr>
          <p:spPr bwMode="auto">
            <a:xfrm>
              <a:off x="2324100" y="4476750"/>
              <a:ext cx="1943100" cy="0"/>
            </a:xfrm>
            <a:prstGeom prst="line">
              <a:avLst/>
            </a:prstGeom>
            <a:noFill/>
            <a:ln w="9525">
              <a:solidFill>
                <a:schemeClr val="tx1"/>
              </a:solidFill>
              <a:round/>
              <a:headEnd/>
              <a:tailEnd type="triangle" w="med" len="med"/>
            </a:ln>
          </p:spPr>
          <p:txBody>
            <a:bodyPr wrap="none" anchor="ctr"/>
            <a:lstStyle/>
            <a:p>
              <a:endParaRPr lang="en-US"/>
            </a:p>
          </p:txBody>
        </p:sp>
        <p:sp>
          <p:nvSpPr>
            <p:cNvPr id="26637" name="Line 12"/>
            <p:cNvSpPr>
              <a:spLocks noChangeShapeType="1"/>
            </p:cNvSpPr>
            <p:nvPr/>
          </p:nvSpPr>
          <p:spPr bwMode="auto">
            <a:xfrm>
              <a:off x="5219700" y="2228850"/>
              <a:ext cx="2019300"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6638" name="Line 13"/>
            <p:cNvSpPr>
              <a:spLocks noChangeShapeType="1"/>
            </p:cNvSpPr>
            <p:nvPr/>
          </p:nvSpPr>
          <p:spPr bwMode="auto">
            <a:xfrm>
              <a:off x="5238750" y="4476750"/>
              <a:ext cx="2019300"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6639" name="Line 14"/>
            <p:cNvSpPr>
              <a:spLocks noChangeShapeType="1"/>
            </p:cNvSpPr>
            <p:nvPr/>
          </p:nvSpPr>
          <p:spPr bwMode="auto">
            <a:xfrm>
              <a:off x="1009650" y="5162550"/>
              <a:ext cx="6400800" cy="0"/>
            </a:xfrm>
            <a:prstGeom prst="line">
              <a:avLst/>
            </a:prstGeom>
            <a:noFill/>
            <a:ln w="9525">
              <a:solidFill>
                <a:schemeClr val="tx1"/>
              </a:solidFill>
              <a:round/>
              <a:headEnd/>
              <a:tailEnd/>
            </a:ln>
          </p:spPr>
          <p:txBody>
            <a:bodyPr wrap="none" anchor="ctr"/>
            <a:lstStyle/>
            <a:p>
              <a:endParaRPr lang="en-US"/>
            </a:p>
          </p:txBody>
        </p:sp>
        <p:sp>
          <p:nvSpPr>
            <p:cNvPr id="26640" name="Line 15"/>
            <p:cNvSpPr>
              <a:spLocks noChangeShapeType="1"/>
            </p:cNvSpPr>
            <p:nvPr/>
          </p:nvSpPr>
          <p:spPr bwMode="auto">
            <a:xfrm>
              <a:off x="666750" y="5581650"/>
              <a:ext cx="7334250" cy="0"/>
            </a:xfrm>
            <a:prstGeom prst="line">
              <a:avLst/>
            </a:prstGeom>
            <a:noFill/>
            <a:ln w="9525">
              <a:solidFill>
                <a:schemeClr val="tx1"/>
              </a:solidFill>
              <a:round/>
              <a:headEnd/>
              <a:tailEnd/>
            </a:ln>
          </p:spPr>
          <p:txBody>
            <a:bodyPr wrap="none" anchor="ctr"/>
            <a:lstStyle/>
            <a:p>
              <a:endParaRPr lang="en-US"/>
            </a:p>
          </p:txBody>
        </p:sp>
        <p:sp>
          <p:nvSpPr>
            <p:cNvPr id="26641" name="Line 16"/>
            <p:cNvSpPr>
              <a:spLocks noChangeShapeType="1"/>
            </p:cNvSpPr>
            <p:nvPr/>
          </p:nvSpPr>
          <p:spPr bwMode="auto">
            <a:xfrm flipV="1">
              <a:off x="7391400" y="4933950"/>
              <a:ext cx="0" cy="228600"/>
            </a:xfrm>
            <a:prstGeom prst="line">
              <a:avLst/>
            </a:prstGeom>
            <a:noFill/>
            <a:ln w="9525">
              <a:solidFill>
                <a:schemeClr val="tx1"/>
              </a:solidFill>
              <a:round/>
              <a:headEnd/>
              <a:tailEnd/>
            </a:ln>
          </p:spPr>
          <p:txBody>
            <a:bodyPr wrap="none" anchor="ctr"/>
            <a:lstStyle/>
            <a:p>
              <a:endParaRPr lang="en-US"/>
            </a:p>
          </p:txBody>
        </p:sp>
        <p:sp>
          <p:nvSpPr>
            <p:cNvPr id="26642" name="Line 17"/>
            <p:cNvSpPr>
              <a:spLocks noChangeShapeType="1"/>
            </p:cNvSpPr>
            <p:nvPr/>
          </p:nvSpPr>
          <p:spPr bwMode="auto">
            <a:xfrm flipV="1">
              <a:off x="7981950" y="4933950"/>
              <a:ext cx="0" cy="647700"/>
            </a:xfrm>
            <a:prstGeom prst="line">
              <a:avLst/>
            </a:prstGeom>
            <a:noFill/>
            <a:ln w="9525">
              <a:solidFill>
                <a:schemeClr val="tx1"/>
              </a:solidFill>
              <a:round/>
              <a:headEnd/>
              <a:tailEnd/>
            </a:ln>
          </p:spPr>
          <p:txBody>
            <a:bodyPr wrap="none" anchor="ctr"/>
            <a:lstStyle/>
            <a:p>
              <a:endParaRPr lang="en-US"/>
            </a:p>
          </p:txBody>
        </p:sp>
        <p:sp>
          <p:nvSpPr>
            <p:cNvPr id="26643" name="Line 18"/>
            <p:cNvSpPr>
              <a:spLocks noChangeShapeType="1"/>
            </p:cNvSpPr>
            <p:nvPr/>
          </p:nvSpPr>
          <p:spPr bwMode="auto">
            <a:xfrm>
              <a:off x="1028700" y="5143500"/>
              <a:ext cx="0" cy="0"/>
            </a:xfrm>
            <a:prstGeom prst="line">
              <a:avLst/>
            </a:prstGeom>
            <a:noFill/>
            <a:ln w="9525">
              <a:solidFill>
                <a:schemeClr val="tx1"/>
              </a:solidFill>
              <a:round/>
              <a:headEnd/>
              <a:tailEnd/>
            </a:ln>
          </p:spPr>
          <p:txBody>
            <a:bodyPr wrap="none" anchor="ctr"/>
            <a:lstStyle/>
            <a:p>
              <a:endParaRPr lang="en-US"/>
            </a:p>
          </p:txBody>
        </p:sp>
        <p:sp>
          <p:nvSpPr>
            <p:cNvPr id="26644" name="Line 19"/>
            <p:cNvSpPr>
              <a:spLocks noChangeShapeType="1"/>
            </p:cNvSpPr>
            <p:nvPr/>
          </p:nvSpPr>
          <p:spPr bwMode="auto">
            <a:xfrm flipV="1">
              <a:off x="1009650" y="4514850"/>
              <a:ext cx="0" cy="647700"/>
            </a:xfrm>
            <a:prstGeom prst="line">
              <a:avLst/>
            </a:prstGeom>
            <a:noFill/>
            <a:ln w="9525">
              <a:solidFill>
                <a:schemeClr val="tx1"/>
              </a:solidFill>
              <a:round/>
              <a:headEnd/>
              <a:tailEnd/>
            </a:ln>
          </p:spPr>
          <p:txBody>
            <a:bodyPr wrap="none" anchor="ctr"/>
            <a:lstStyle/>
            <a:p>
              <a:endParaRPr lang="en-US"/>
            </a:p>
          </p:txBody>
        </p:sp>
        <p:sp>
          <p:nvSpPr>
            <p:cNvPr id="26645" name="Line 20"/>
            <p:cNvSpPr>
              <a:spLocks noChangeShapeType="1"/>
            </p:cNvSpPr>
            <p:nvPr/>
          </p:nvSpPr>
          <p:spPr bwMode="auto">
            <a:xfrm>
              <a:off x="1009650" y="4514850"/>
              <a:ext cx="361950" cy="0"/>
            </a:xfrm>
            <a:prstGeom prst="line">
              <a:avLst/>
            </a:prstGeom>
            <a:noFill/>
            <a:ln w="9525">
              <a:solidFill>
                <a:schemeClr val="tx1"/>
              </a:solidFill>
              <a:round/>
              <a:headEnd/>
              <a:tailEnd type="triangle" w="med" len="med"/>
            </a:ln>
          </p:spPr>
          <p:txBody>
            <a:bodyPr wrap="none" anchor="ctr"/>
            <a:lstStyle/>
            <a:p>
              <a:endParaRPr lang="en-US"/>
            </a:p>
          </p:txBody>
        </p:sp>
        <p:sp>
          <p:nvSpPr>
            <p:cNvPr id="26646" name="Line 21"/>
            <p:cNvSpPr>
              <a:spLocks noChangeShapeType="1"/>
            </p:cNvSpPr>
            <p:nvPr/>
          </p:nvSpPr>
          <p:spPr bwMode="auto">
            <a:xfrm flipV="1">
              <a:off x="666750" y="2266950"/>
              <a:ext cx="0" cy="3314700"/>
            </a:xfrm>
            <a:prstGeom prst="line">
              <a:avLst/>
            </a:prstGeom>
            <a:noFill/>
            <a:ln w="9525">
              <a:solidFill>
                <a:schemeClr val="tx1"/>
              </a:solidFill>
              <a:round/>
              <a:headEnd/>
              <a:tailEnd/>
            </a:ln>
          </p:spPr>
          <p:txBody>
            <a:bodyPr wrap="none" anchor="ctr"/>
            <a:lstStyle/>
            <a:p>
              <a:endParaRPr lang="en-US"/>
            </a:p>
          </p:txBody>
        </p:sp>
        <p:sp>
          <p:nvSpPr>
            <p:cNvPr id="26647" name="Line 22"/>
            <p:cNvSpPr>
              <a:spLocks noChangeShapeType="1"/>
            </p:cNvSpPr>
            <p:nvPr/>
          </p:nvSpPr>
          <p:spPr bwMode="auto">
            <a:xfrm>
              <a:off x="666750" y="2266950"/>
              <a:ext cx="685800" cy="0"/>
            </a:xfrm>
            <a:prstGeom prst="line">
              <a:avLst/>
            </a:prstGeom>
            <a:noFill/>
            <a:ln w="9525">
              <a:solidFill>
                <a:schemeClr val="tx1"/>
              </a:solidFill>
              <a:round/>
              <a:headEnd/>
              <a:tailEnd type="triangle" w="med" len="med"/>
            </a:ln>
          </p:spPr>
          <p:txBody>
            <a:bodyPr wrap="none" anchor="ctr"/>
            <a:lstStyle/>
            <a:p>
              <a:endParaRPr lang="en-US"/>
            </a:p>
          </p:txBody>
        </p:sp>
        <p:sp>
          <p:nvSpPr>
            <p:cNvPr id="26648" name="Text Box 23"/>
            <p:cNvSpPr txBox="1">
              <a:spLocks noChangeArrowheads="1"/>
            </p:cNvSpPr>
            <p:nvPr/>
          </p:nvSpPr>
          <p:spPr bwMode="auto">
            <a:xfrm>
              <a:off x="774700" y="1809750"/>
              <a:ext cx="471488" cy="457200"/>
            </a:xfrm>
            <a:prstGeom prst="rect">
              <a:avLst/>
            </a:prstGeom>
            <a:noFill/>
            <a:ln w="9525">
              <a:noFill/>
              <a:miter lim="800000"/>
              <a:headEnd/>
              <a:tailEnd/>
            </a:ln>
          </p:spPr>
          <p:txBody>
            <a:bodyPr wrap="none" anchor="ctr">
              <a:spAutoFit/>
            </a:bodyPr>
            <a:lstStyle/>
            <a:p>
              <a:r>
                <a:rPr lang="en-US"/>
                <a:t>IS</a:t>
              </a:r>
              <a:endParaRPr lang="en-US">
                <a:latin typeface="Calibri" pitchFamily="34" charset="0"/>
              </a:endParaRPr>
            </a:p>
          </p:txBody>
        </p:sp>
        <p:sp>
          <p:nvSpPr>
            <p:cNvPr id="26649" name="Text Box 24"/>
            <p:cNvSpPr txBox="1">
              <a:spLocks noChangeArrowheads="1"/>
            </p:cNvSpPr>
            <p:nvPr/>
          </p:nvSpPr>
          <p:spPr bwMode="auto">
            <a:xfrm>
              <a:off x="774700" y="4057650"/>
              <a:ext cx="471488" cy="457200"/>
            </a:xfrm>
            <a:prstGeom prst="rect">
              <a:avLst/>
            </a:prstGeom>
            <a:noFill/>
            <a:ln w="9525">
              <a:noFill/>
              <a:miter lim="800000"/>
              <a:headEnd/>
              <a:tailEnd/>
            </a:ln>
          </p:spPr>
          <p:txBody>
            <a:bodyPr wrap="none" anchor="ctr">
              <a:spAutoFit/>
            </a:bodyPr>
            <a:lstStyle/>
            <a:p>
              <a:r>
                <a:rPr lang="en-US"/>
                <a:t>IS</a:t>
              </a:r>
              <a:endParaRPr lang="en-US">
                <a:latin typeface="Calibri" pitchFamily="34" charset="0"/>
              </a:endParaRPr>
            </a:p>
          </p:txBody>
        </p:sp>
        <p:sp>
          <p:nvSpPr>
            <p:cNvPr id="26650" name="Text Box 25"/>
            <p:cNvSpPr txBox="1">
              <a:spLocks noChangeArrowheads="1"/>
            </p:cNvSpPr>
            <p:nvPr/>
          </p:nvSpPr>
          <p:spPr bwMode="auto">
            <a:xfrm>
              <a:off x="3003550" y="1828800"/>
              <a:ext cx="471488" cy="457200"/>
            </a:xfrm>
            <a:prstGeom prst="rect">
              <a:avLst/>
            </a:prstGeom>
            <a:noFill/>
            <a:ln w="9525">
              <a:noFill/>
              <a:miter lim="800000"/>
              <a:headEnd/>
              <a:tailEnd/>
            </a:ln>
          </p:spPr>
          <p:txBody>
            <a:bodyPr wrap="none" anchor="ctr">
              <a:spAutoFit/>
            </a:bodyPr>
            <a:lstStyle/>
            <a:p>
              <a:r>
                <a:rPr lang="en-US"/>
                <a:t>IS</a:t>
              </a:r>
              <a:endParaRPr lang="en-US">
                <a:latin typeface="Calibri" pitchFamily="34" charset="0"/>
              </a:endParaRPr>
            </a:p>
          </p:txBody>
        </p:sp>
        <p:sp>
          <p:nvSpPr>
            <p:cNvPr id="26651" name="Text Box 26"/>
            <p:cNvSpPr txBox="1">
              <a:spLocks noChangeArrowheads="1"/>
            </p:cNvSpPr>
            <p:nvPr/>
          </p:nvSpPr>
          <p:spPr bwMode="auto">
            <a:xfrm>
              <a:off x="3003550" y="4076700"/>
              <a:ext cx="471488" cy="457200"/>
            </a:xfrm>
            <a:prstGeom prst="rect">
              <a:avLst/>
            </a:prstGeom>
            <a:noFill/>
            <a:ln w="9525">
              <a:noFill/>
              <a:miter lim="800000"/>
              <a:headEnd/>
              <a:tailEnd/>
            </a:ln>
          </p:spPr>
          <p:txBody>
            <a:bodyPr wrap="none" anchor="ctr">
              <a:spAutoFit/>
            </a:bodyPr>
            <a:lstStyle/>
            <a:p>
              <a:r>
                <a:rPr lang="en-US"/>
                <a:t>IS</a:t>
              </a:r>
              <a:endParaRPr lang="en-US">
                <a:latin typeface="Calibri" pitchFamily="34" charset="0"/>
              </a:endParaRPr>
            </a:p>
          </p:txBody>
        </p:sp>
        <p:sp>
          <p:nvSpPr>
            <p:cNvPr id="26652" name="Text Box 27"/>
            <p:cNvSpPr txBox="1">
              <a:spLocks noChangeArrowheads="1"/>
            </p:cNvSpPr>
            <p:nvPr/>
          </p:nvSpPr>
          <p:spPr bwMode="auto">
            <a:xfrm>
              <a:off x="5907088" y="1828800"/>
              <a:ext cx="608012" cy="457200"/>
            </a:xfrm>
            <a:prstGeom prst="rect">
              <a:avLst/>
            </a:prstGeom>
            <a:noFill/>
            <a:ln w="9525">
              <a:noFill/>
              <a:miter lim="800000"/>
              <a:headEnd/>
              <a:tailEnd/>
            </a:ln>
          </p:spPr>
          <p:txBody>
            <a:bodyPr wrap="none" anchor="ctr">
              <a:spAutoFit/>
            </a:bodyPr>
            <a:lstStyle/>
            <a:p>
              <a:r>
                <a:rPr lang="en-US"/>
                <a:t>DS</a:t>
              </a:r>
              <a:endParaRPr lang="en-US">
                <a:latin typeface="Calibri" pitchFamily="34" charset="0"/>
              </a:endParaRPr>
            </a:p>
          </p:txBody>
        </p:sp>
        <p:sp>
          <p:nvSpPr>
            <p:cNvPr id="26653" name="Text Box 28"/>
            <p:cNvSpPr txBox="1">
              <a:spLocks noChangeArrowheads="1"/>
            </p:cNvSpPr>
            <p:nvPr/>
          </p:nvSpPr>
          <p:spPr bwMode="auto">
            <a:xfrm>
              <a:off x="5907088" y="4076700"/>
              <a:ext cx="608012" cy="457200"/>
            </a:xfrm>
            <a:prstGeom prst="rect">
              <a:avLst/>
            </a:prstGeom>
            <a:noFill/>
            <a:ln w="9525">
              <a:noFill/>
              <a:miter lim="800000"/>
              <a:headEnd/>
              <a:tailEnd/>
            </a:ln>
          </p:spPr>
          <p:txBody>
            <a:bodyPr wrap="none" anchor="ctr">
              <a:spAutoFit/>
            </a:bodyPr>
            <a:lstStyle/>
            <a:p>
              <a:r>
                <a:rPr lang="en-US"/>
                <a:t>DS</a:t>
              </a:r>
              <a:endParaRPr lang="en-US">
                <a:latin typeface="Calibri" pitchFamily="34" charset="0"/>
              </a:endParaRP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229600" cy="715962"/>
          </a:xfrm>
        </p:spPr>
        <p:txBody>
          <a:bodyPr>
            <a:normAutofit fontScale="90000"/>
          </a:bodyPr>
          <a:lstStyle/>
          <a:p>
            <a:pPr eaLnBrk="1" hangingPunct="1"/>
            <a:r>
              <a:rPr lang="en-US" smtClean="0"/>
              <a:t>MIMD</a:t>
            </a:r>
          </a:p>
        </p:txBody>
      </p:sp>
      <p:sp>
        <p:nvSpPr>
          <p:cNvPr id="3" name="Rectangle 4"/>
          <p:cNvSpPr txBox="1">
            <a:spLocks noChangeArrowheads="1"/>
          </p:cNvSpPr>
          <p:nvPr/>
        </p:nvSpPr>
        <p:spPr>
          <a:xfrm>
            <a:off x="685800" y="1447800"/>
            <a:ext cx="7772400" cy="4953000"/>
          </a:xfrm>
          <a:prstGeom prst="rect">
            <a:avLst/>
          </a:prstGeom>
          <a:noFill/>
          <a:ln/>
        </p:spPr>
        <p:txBody>
          <a:bodyPr/>
          <a:lstStyle/>
          <a:p>
            <a:pPr marL="342900" indent="-342900" algn="just">
              <a:lnSpc>
                <a:spcPct val="90000"/>
              </a:lnSpc>
              <a:spcBef>
                <a:spcPct val="20000"/>
              </a:spcBef>
              <a:buFont typeface="Arial" pitchFamily="34" charset="0"/>
              <a:buChar char="•"/>
              <a:defRPr/>
            </a:pPr>
            <a:r>
              <a:rPr lang="en-US" sz="2800" dirty="0">
                <a:latin typeface="+mn-lt"/>
              </a:rPr>
              <a:t>MIMD machines are usually referred to as multiprocessors or </a:t>
            </a:r>
            <a:r>
              <a:rPr lang="en-US" sz="2800" dirty="0" err="1">
                <a:latin typeface="+mn-lt"/>
              </a:rPr>
              <a:t>multicomputers</a:t>
            </a:r>
            <a:r>
              <a:rPr lang="en-US" sz="2800" dirty="0">
                <a:latin typeface="+mn-lt"/>
              </a:rPr>
              <a:t>.</a:t>
            </a:r>
          </a:p>
          <a:p>
            <a:pPr marL="342900" indent="-342900" algn="just">
              <a:lnSpc>
                <a:spcPct val="90000"/>
              </a:lnSpc>
              <a:spcBef>
                <a:spcPct val="20000"/>
              </a:spcBef>
              <a:buFont typeface="Arial" pitchFamily="34" charset="0"/>
              <a:buChar char="•"/>
              <a:defRPr/>
            </a:pPr>
            <a:endParaRPr lang="en-US" sz="2800" dirty="0">
              <a:latin typeface="+mn-lt"/>
            </a:endParaRPr>
          </a:p>
          <a:p>
            <a:pPr marL="342900" indent="-342900" algn="just">
              <a:lnSpc>
                <a:spcPct val="90000"/>
              </a:lnSpc>
              <a:spcBef>
                <a:spcPct val="20000"/>
              </a:spcBef>
              <a:buFont typeface="Arial" pitchFamily="34" charset="0"/>
              <a:buChar char="•"/>
              <a:defRPr/>
            </a:pPr>
            <a:r>
              <a:rPr lang="en-US" sz="2800" dirty="0">
                <a:latin typeface="+mn-lt"/>
              </a:rPr>
              <a:t>It may execute multiple instructions simultaneously, contrary to SIMD machines.</a:t>
            </a:r>
          </a:p>
          <a:p>
            <a:pPr marL="342900" indent="-342900" algn="just">
              <a:lnSpc>
                <a:spcPct val="90000"/>
              </a:lnSpc>
              <a:spcBef>
                <a:spcPct val="20000"/>
              </a:spcBef>
              <a:buFont typeface="Arial" pitchFamily="34" charset="0"/>
              <a:buChar char="•"/>
              <a:defRPr/>
            </a:pPr>
            <a:endParaRPr lang="en-US" sz="2800" dirty="0">
              <a:latin typeface="+mn-lt"/>
            </a:endParaRPr>
          </a:p>
          <a:p>
            <a:pPr marL="342900" indent="-342900" algn="just">
              <a:lnSpc>
                <a:spcPct val="90000"/>
              </a:lnSpc>
              <a:spcBef>
                <a:spcPct val="20000"/>
              </a:spcBef>
              <a:buFont typeface="Arial" pitchFamily="34" charset="0"/>
              <a:buChar char="•"/>
              <a:defRPr/>
            </a:pPr>
            <a:r>
              <a:rPr lang="en-US" sz="2800" dirty="0">
                <a:latin typeface="+mn-lt"/>
              </a:rPr>
              <a:t>Each processor must include its own control unit that will assign to the processors parts of a task or a separate task.</a:t>
            </a:r>
          </a:p>
          <a:p>
            <a:pPr marL="342900" indent="-342900" algn="just">
              <a:lnSpc>
                <a:spcPct val="90000"/>
              </a:lnSpc>
              <a:spcBef>
                <a:spcPct val="20000"/>
              </a:spcBef>
              <a:buFont typeface="Arial" pitchFamily="34" charset="0"/>
              <a:buChar char="•"/>
              <a:defRPr/>
            </a:pPr>
            <a:endParaRPr lang="en-US" sz="2800" dirty="0">
              <a:latin typeface="+mn-lt"/>
            </a:endParaRPr>
          </a:p>
          <a:p>
            <a:pPr marL="342900" indent="-342900" algn="just">
              <a:lnSpc>
                <a:spcPct val="90000"/>
              </a:lnSpc>
              <a:spcBef>
                <a:spcPct val="20000"/>
              </a:spcBef>
              <a:buFont typeface="Arial" pitchFamily="34" charset="0"/>
              <a:buChar char="•"/>
              <a:defRPr/>
            </a:pPr>
            <a:r>
              <a:rPr lang="en-US" sz="2800" dirty="0">
                <a:latin typeface="+mn-lt"/>
              </a:rPr>
              <a:t>It has two subclasses: Shared memory and distributed memory</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7AE7B90-192C-4D05-B471-E77C46ECB4F2}" type="slidenum">
              <a:rPr lang="en-US"/>
              <a:pPr/>
              <a:t>57</a:t>
            </a:fld>
            <a:endParaRPr lang="en-US"/>
          </a:p>
        </p:txBody>
      </p:sp>
      <p:sp>
        <p:nvSpPr>
          <p:cNvPr id="1039363" name="Rectangle 3"/>
          <p:cNvSpPr>
            <a:spLocks noGrp="1" noChangeArrowheads="1"/>
          </p:cNvSpPr>
          <p:nvPr>
            <p:ph type="body" idx="1"/>
          </p:nvPr>
        </p:nvSpPr>
        <p:spPr>
          <a:xfrm>
            <a:off x="647700" y="1152525"/>
            <a:ext cx="8001000" cy="5019675"/>
          </a:xfrm>
          <a:noFill/>
          <a:ln/>
        </p:spPr>
        <p:txBody>
          <a:bodyPr lIns="90488" tIns="44450" rIns="90488" bIns="44450">
            <a:normAutofit fontScale="92500"/>
          </a:bodyPr>
          <a:lstStyle/>
          <a:p>
            <a:pPr marL="457200" indent="-457200" algn="just">
              <a:buFontTx/>
              <a:buChar char="•"/>
              <a:tabLst>
                <a:tab pos="2857500" algn="l"/>
              </a:tabLst>
            </a:pPr>
            <a:endParaRPr lang="en-US" altLang="en-US" dirty="0" smtClean="0"/>
          </a:p>
          <a:p>
            <a:pPr marL="457200" indent="-457200">
              <a:buFontTx/>
              <a:buChar char="•"/>
              <a:tabLst>
                <a:tab pos="2857500" algn="l"/>
              </a:tabLst>
            </a:pPr>
            <a:r>
              <a:rPr lang="en-US" altLang="en-US" dirty="0" smtClean="0"/>
              <a:t>2 </a:t>
            </a:r>
            <a:r>
              <a:rPr lang="en-US" altLang="en-US" dirty="0"/>
              <a:t>classes of multiprocessors WRT memory:</a:t>
            </a:r>
          </a:p>
          <a:p>
            <a:pPr marL="457200" indent="-457200">
              <a:buFontTx/>
              <a:buChar char="•"/>
              <a:tabLst>
                <a:tab pos="2857500" algn="l"/>
              </a:tabLst>
            </a:pPr>
            <a:r>
              <a:rPr lang="en-US" dirty="0">
                <a:solidFill>
                  <a:srgbClr val="0332B7"/>
                </a:solidFill>
              </a:rPr>
              <a:t>Centralized Memory Multiprocessor</a:t>
            </a:r>
            <a:r>
              <a:rPr lang="en-US" dirty="0"/>
              <a:t> </a:t>
            </a:r>
          </a:p>
          <a:p>
            <a:pPr marL="800100" lvl="1" indent="-342900">
              <a:buFont typeface="Wingdings" pitchFamily="2" charset="2"/>
              <a:buChar char="q"/>
              <a:tabLst>
                <a:tab pos="2857500" algn="l"/>
              </a:tabLst>
            </a:pPr>
            <a:r>
              <a:rPr lang="en-US" dirty="0">
                <a:cs typeface="Arial" charset="0"/>
              </a:rPr>
              <a:t>&lt;</a:t>
            </a:r>
            <a:r>
              <a:rPr lang="en-US" dirty="0"/>
              <a:t> few dozen processor chips (and &lt; 100 cores) in 2006</a:t>
            </a:r>
          </a:p>
          <a:p>
            <a:pPr marL="800100" lvl="1" indent="-342900">
              <a:buFont typeface="Wingdings" pitchFamily="2" charset="2"/>
              <a:buChar char="q"/>
              <a:tabLst>
                <a:tab pos="2857500" algn="l"/>
              </a:tabLst>
            </a:pPr>
            <a:r>
              <a:rPr lang="en-US" dirty="0"/>
              <a:t>Small enough to share single, centralized memory</a:t>
            </a:r>
          </a:p>
          <a:p>
            <a:pPr marL="457200" indent="-457200">
              <a:buFontTx/>
              <a:buChar char="•"/>
              <a:tabLst>
                <a:tab pos="2857500" algn="l"/>
              </a:tabLst>
            </a:pPr>
            <a:r>
              <a:rPr lang="en-US" dirty="0">
                <a:solidFill>
                  <a:srgbClr val="0332B7"/>
                </a:solidFill>
              </a:rPr>
              <a:t>Physically Distributed-Memory multiprocessor</a:t>
            </a:r>
          </a:p>
          <a:p>
            <a:pPr marL="800100" lvl="1" indent="-342900">
              <a:buFont typeface="Wingdings" pitchFamily="2" charset="2"/>
              <a:buChar char="q"/>
              <a:tabLst>
                <a:tab pos="2857500" algn="l"/>
              </a:tabLst>
            </a:pPr>
            <a:r>
              <a:rPr lang="en-US" dirty="0"/>
              <a:t>Larger number </a:t>
            </a:r>
            <a:r>
              <a:rPr lang="en-US" dirty="0" smtClean="0"/>
              <a:t>chips</a:t>
            </a:r>
            <a:endParaRPr lang="en-US" dirty="0"/>
          </a:p>
          <a:p>
            <a:pPr marL="800100" lvl="1" indent="-342900">
              <a:buFont typeface="Wingdings" pitchFamily="2" charset="2"/>
              <a:buChar char="q"/>
              <a:tabLst>
                <a:tab pos="2857500" algn="l"/>
              </a:tabLst>
            </a:pPr>
            <a:r>
              <a:rPr lang="en-US" dirty="0" smtClean="0"/>
              <a:t>Due to high bandwidth </a:t>
            </a:r>
            <a:r>
              <a:rPr lang="en-US" dirty="0"/>
              <a:t>demands </a:t>
            </a:r>
            <a:r>
              <a:rPr lang="en-US" dirty="0" smtClean="0"/>
              <a:t>of centralized system, m</a:t>
            </a:r>
            <a:r>
              <a:rPr lang="en-US" dirty="0" smtClean="0">
                <a:sym typeface="Symbol" pitchFamily="18" charset="2"/>
              </a:rPr>
              <a:t>emory is distributed </a:t>
            </a:r>
            <a:r>
              <a:rPr lang="en-US" dirty="0">
                <a:sym typeface="Symbol" pitchFamily="18" charset="2"/>
              </a:rPr>
              <a:t>among processors</a:t>
            </a:r>
            <a:endParaRPr lang="en-US" dirty="0"/>
          </a:p>
        </p:txBody>
      </p:sp>
      <p:sp>
        <p:nvSpPr>
          <p:cNvPr id="6" name="Rectangle 2"/>
          <p:cNvSpPr>
            <a:spLocks noGrp="1" noChangeArrowheads="1"/>
          </p:cNvSpPr>
          <p:nvPr>
            <p:ph type="title"/>
          </p:nvPr>
        </p:nvSpPr>
        <p:spPr>
          <a:xfrm>
            <a:off x="457200" y="274638"/>
            <a:ext cx="8229600" cy="1143000"/>
          </a:xfrm>
        </p:spPr>
        <p:txBody>
          <a:bodyPr>
            <a:normAutofit fontScale="90000"/>
          </a:bodyPr>
          <a:lstStyle/>
          <a:p>
            <a:r>
              <a:rPr lang="en-US" dirty="0"/>
              <a:t>Multiprocessor memory </a:t>
            </a:r>
            <a:r>
              <a:rPr lang="en-US" dirty="0" smtClean="0"/>
              <a:t>types</a:t>
            </a:r>
            <a:br>
              <a:rPr lang="en-US" dirty="0" smtClean="0"/>
            </a:br>
            <a:r>
              <a:rPr lang="en-US" sz="3600" dirty="0" smtClean="0"/>
              <a:t>(Parallel memory architecture)</a:t>
            </a:r>
            <a:endParaRPr lang="en-US" sz="3600"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lide Number Placeholder 3"/>
          <p:cNvSpPr>
            <a:spLocks noGrp="1"/>
          </p:cNvSpPr>
          <p:nvPr>
            <p:ph type="sldNum" sz="quarter" idx="10"/>
          </p:nvPr>
        </p:nvSpPr>
        <p:spPr/>
        <p:txBody>
          <a:bodyPr/>
          <a:lstStyle/>
          <a:p>
            <a:fld id="{AC5C93EB-8FB4-4DD7-AB31-5BF1BC5AE08B}" type="slidenum">
              <a:rPr lang="en-US"/>
              <a:pPr/>
              <a:t>58</a:t>
            </a:fld>
            <a:endParaRPr lang="en-US"/>
          </a:p>
        </p:txBody>
      </p:sp>
      <p:sp>
        <p:nvSpPr>
          <p:cNvPr id="1040386" name="Rectangle 2"/>
          <p:cNvSpPr>
            <a:spLocks noGrp="1" noChangeArrowheads="1"/>
          </p:cNvSpPr>
          <p:nvPr>
            <p:ph type="title"/>
          </p:nvPr>
        </p:nvSpPr>
        <p:spPr>
          <a:xfrm>
            <a:off x="457200" y="152400"/>
            <a:ext cx="8229600" cy="1143000"/>
          </a:xfrm>
        </p:spPr>
        <p:txBody>
          <a:bodyPr/>
          <a:lstStyle/>
          <a:p>
            <a:r>
              <a:rPr lang="en-US" altLang="en-US"/>
              <a:t>Centralized vs. Distributed Memory</a:t>
            </a:r>
          </a:p>
        </p:txBody>
      </p:sp>
      <p:grpSp>
        <p:nvGrpSpPr>
          <p:cNvPr id="2" name="Group 3"/>
          <p:cNvGrpSpPr>
            <a:grpSpLocks/>
          </p:cNvGrpSpPr>
          <p:nvPr/>
        </p:nvGrpSpPr>
        <p:grpSpPr bwMode="auto">
          <a:xfrm>
            <a:off x="4467225" y="2062162"/>
            <a:ext cx="3922713" cy="1855788"/>
            <a:chOff x="2983" y="2798"/>
            <a:chExt cx="2471" cy="1169"/>
          </a:xfrm>
        </p:grpSpPr>
        <p:sp>
          <p:nvSpPr>
            <p:cNvPr id="1040388" name="Freeform 4"/>
            <p:cNvSpPr>
              <a:spLocks/>
            </p:cNvSpPr>
            <p:nvPr/>
          </p:nvSpPr>
          <p:spPr bwMode="auto">
            <a:xfrm>
              <a:off x="2983" y="2798"/>
              <a:ext cx="319" cy="318"/>
            </a:xfrm>
            <a:custGeom>
              <a:avLst/>
              <a:gdLst/>
              <a:ahLst/>
              <a:cxnLst>
                <a:cxn ang="0">
                  <a:pos x="319" y="157"/>
                </a:cxn>
                <a:cxn ang="0">
                  <a:pos x="316" y="186"/>
                </a:cxn>
                <a:cxn ang="0">
                  <a:pos x="311" y="210"/>
                </a:cxn>
                <a:cxn ang="0">
                  <a:pos x="300" y="231"/>
                </a:cxn>
                <a:cxn ang="0">
                  <a:pos x="289" y="252"/>
                </a:cxn>
                <a:cxn ang="0">
                  <a:pos x="273" y="271"/>
                </a:cxn>
                <a:cxn ang="0">
                  <a:pos x="255" y="287"/>
                </a:cxn>
                <a:cxn ang="0">
                  <a:pos x="234" y="300"/>
                </a:cxn>
                <a:cxn ang="0">
                  <a:pos x="210" y="310"/>
                </a:cxn>
                <a:cxn ang="0">
                  <a:pos x="186" y="316"/>
                </a:cxn>
                <a:cxn ang="0">
                  <a:pos x="159" y="318"/>
                </a:cxn>
                <a:cxn ang="0">
                  <a:pos x="133" y="316"/>
                </a:cxn>
                <a:cxn ang="0">
                  <a:pos x="109" y="310"/>
                </a:cxn>
                <a:cxn ang="0">
                  <a:pos x="88" y="300"/>
                </a:cxn>
                <a:cxn ang="0">
                  <a:pos x="67" y="287"/>
                </a:cxn>
                <a:cxn ang="0">
                  <a:pos x="48" y="271"/>
                </a:cxn>
                <a:cxn ang="0">
                  <a:pos x="32" y="252"/>
                </a:cxn>
                <a:cxn ang="0">
                  <a:pos x="19" y="231"/>
                </a:cxn>
                <a:cxn ang="0">
                  <a:pos x="8" y="210"/>
                </a:cxn>
                <a:cxn ang="0">
                  <a:pos x="3" y="186"/>
                </a:cxn>
                <a:cxn ang="0">
                  <a:pos x="0" y="159"/>
                </a:cxn>
                <a:cxn ang="0">
                  <a:pos x="3" y="133"/>
                </a:cxn>
                <a:cxn ang="0">
                  <a:pos x="8" y="109"/>
                </a:cxn>
                <a:cxn ang="0">
                  <a:pos x="19" y="85"/>
                </a:cxn>
                <a:cxn ang="0">
                  <a:pos x="32" y="64"/>
                </a:cxn>
                <a:cxn ang="0">
                  <a:pos x="48" y="45"/>
                </a:cxn>
                <a:cxn ang="0">
                  <a:pos x="67" y="29"/>
                </a:cxn>
                <a:cxn ang="0">
                  <a:pos x="88" y="19"/>
                </a:cxn>
                <a:cxn ang="0">
                  <a:pos x="109" y="8"/>
                </a:cxn>
                <a:cxn ang="0">
                  <a:pos x="133" y="3"/>
                </a:cxn>
                <a:cxn ang="0">
                  <a:pos x="159" y="0"/>
                </a:cxn>
                <a:cxn ang="0">
                  <a:pos x="186" y="3"/>
                </a:cxn>
                <a:cxn ang="0">
                  <a:pos x="210" y="8"/>
                </a:cxn>
                <a:cxn ang="0">
                  <a:pos x="234" y="19"/>
                </a:cxn>
                <a:cxn ang="0">
                  <a:pos x="255" y="29"/>
                </a:cxn>
                <a:cxn ang="0">
                  <a:pos x="273" y="45"/>
                </a:cxn>
                <a:cxn ang="0">
                  <a:pos x="289" y="64"/>
                </a:cxn>
                <a:cxn ang="0">
                  <a:pos x="300" y="85"/>
                </a:cxn>
                <a:cxn ang="0">
                  <a:pos x="311" y="109"/>
                </a:cxn>
                <a:cxn ang="0">
                  <a:pos x="316" y="133"/>
                </a:cxn>
                <a:cxn ang="0">
                  <a:pos x="319" y="159"/>
                </a:cxn>
                <a:cxn ang="0">
                  <a:pos x="319" y="157"/>
                </a:cxn>
              </a:cxnLst>
              <a:rect l="0" t="0" r="r" b="b"/>
              <a:pathLst>
                <a:path w="319" h="318">
                  <a:moveTo>
                    <a:pt x="319" y="157"/>
                  </a:moveTo>
                  <a:lnTo>
                    <a:pt x="316" y="186"/>
                  </a:lnTo>
                  <a:lnTo>
                    <a:pt x="311" y="210"/>
                  </a:lnTo>
                  <a:lnTo>
                    <a:pt x="300" y="231"/>
                  </a:lnTo>
                  <a:lnTo>
                    <a:pt x="289" y="252"/>
                  </a:lnTo>
                  <a:lnTo>
                    <a:pt x="273" y="271"/>
                  </a:lnTo>
                  <a:lnTo>
                    <a:pt x="255" y="287"/>
                  </a:lnTo>
                  <a:lnTo>
                    <a:pt x="234" y="300"/>
                  </a:lnTo>
                  <a:lnTo>
                    <a:pt x="210" y="310"/>
                  </a:lnTo>
                  <a:lnTo>
                    <a:pt x="186" y="316"/>
                  </a:lnTo>
                  <a:lnTo>
                    <a:pt x="159" y="318"/>
                  </a:lnTo>
                  <a:lnTo>
                    <a:pt x="133" y="316"/>
                  </a:lnTo>
                  <a:lnTo>
                    <a:pt x="109" y="310"/>
                  </a:lnTo>
                  <a:lnTo>
                    <a:pt x="88" y="300"/>
                  </a:lnTo>
                  <a:lnTo>
                    <a:pt x="67" y="287"/>
                  </a:lnTo>
                  <a:lnTo>
                    <a:pt x="48" y="271"/>
                  </a:lnTo>
                  <a:lnTo>
                    <a:pt x="32" y="252"/>
                  </a:lnTo>
                  <a:lnTo>
                    <a:pt x="19" y="231"/>
                  </a:lnTo>
                  <a:lnTo>
                    <a:pt x="8" y="210"/>
                  </a:lnTo>
                  <a:lnTo>
                    <a:pt x="3" y="186"/>
                  </a:lnTo>
                  <a:lnTo>
                    <a:pt x="0" y="159"/>
                  </a:lnTo>
                  <a:lnTo>
                    <a:pt x="3" y="133"/>
                  </a:lnTo>
                  <a:lnTo>
                    <a:pt x="8" y="109"/>
                  </a:lnTo>
                  <a:lnTo>
                    <a:pt x="19" y="85"/>
                  </a:lnTo>
                  <a:lnTo>
                    <a:pt x="32" y="64"/>
                  </a:lnTo>
                  <a:lnTo>
                    <a:pt x="48" y="45"/>
                  </a:lnTo>
                  <a:lnTo>
                    <a:pt x="67" y="29"/>
                  </a:lnTo>
                  <a:lnTo>
                    <a:pt x="88" y="19"/>
                  </a:lnTo>
                  <a:lnTo>
                    <a:pt x="109" y="8"/>
                  </a:lnTo>
                  <a:lnTo>
                    <a:pt x="133" y="3"/>
                  </a:lnTo>
                  <a:lnTo>
                    <a:pt x="159" y="0"/>
                  </a:lnTo>
                  <a:lnTo>
                    <a:pt x="186" y="3"/>
                  </a:lnTo>
                  <a:lnTo>
                    <a:pt x="210" y="8"/>
                  </a:lnTo>
                  <a:lnTo>
                    <a:pt x="234" y="19"/>
                  </a:lnTo>
                  <a:lnTo>
                    <a:pt x="255" y="29"/>
                  </a:lnTo>
                  <a:lnTo>
                    <a:pt x="273" y="45"/>
                  </a:lnTo>
                  <a:lnTo>
                    <a:pt x="289" y="64"/>
                  </a:lnTo>
                  <a:lnTo>
                    <a:pt x="300" y="85"/>
                  </a:lnTo>
                  <a:lnTo>
                    <a:pt x="311" y="109"/>
                  </a:lnTo>
                  <a:lnTo>
                    <a:pt x="316" y="133"/>
                  </a:lnTo>
                  <a:lnTo>
                    <a:pt x="319" y="159"/>
                  </a:lnTo>
                  <a:lnTo>
                    <a:pt x="319" y="157"/>
                  </a:lnTo>
                  <a:close/>
                </a:path>
              </a:pathLst>
            </a:custGeom>
            <a:solidFill>
              <a:srgbClr val="FFFFFF"/>
            </a:solidFill>
            <a:ln w="9525">
              <a:noFill/>
              <a:round/>
              <a:headEnd/>
              <a:tailEnd/>
            </a:ln>
          </p:spPr>
          <p:txBody>
            <a:bodyPr/>
            <a:lstStyle/>
            <a:p>
              <a:endParaRPr lang="en-US"/>
            </a:p>
          </p:txBody>
        </p:sp>
        <p:sp>
          <p:nvSpPr>
            <p:cNvPr id="1040389" name="Freeform 5"/>
            <p:cNvSpPr>
              <a:spLocks/>
            </p:cNvSpPr>
            <p:nvPr/>
          </p:nvSpPr>
          <p:spPr bwMode="auto">
            <a:xfrm>
              <a:off x="3408" y="2928"/>
              <a:ext cx="319" cy="318"/>
            </a:xfrm>
            <a:custGeom>
              <a:avLst/>
              <a:gdLst/>
              <a:ahLst/>
              <a:cxnLst>
                <a:cxn ang="0">
                  <a:pos x="319" y="157"/>
                </a:cxn>
                <a:cxn ang="0">
                  <a:pos x="316" y="133"/>
                </a:cxn>
                <a:cxn ang="0">
                  <a:pos x="311" y="109"/>
                </a:cxn>
                <a:cxn ang="0">
                  <a:pos x="300" y="85"/>
                </a:cxn>
                <a:cxn ang="0">
                  <a:pos x="289" y="64"/>
                </a:cxn>
                <a:cxn ang="0">
                  <a:pos x="273" y="45"/>
                </a:cxn>
                <a:cxn ang="0">
                  <a:pos x="255" y="29"/>
                </a:cxn>
                <a:cxn ang="0">
                  <a:pos x="234" y="19"/>
                </a:cxn>
                <a:cxn ang="0">
                  <a:pos x="210" y="8"/>
                </a:cxn>
                <a:cxn ang="0">
                  <a:pos x="186" y="3"/>
                </a:cxn>
                <a:cxn ang="0">
                  <a:pos x="159" y="0"/>
                </a:cxn>
                <a:cxn ang="0">
                  <a:pos x="133" y="3"/>
                </a:cxn>
                <a:cxn ang="0">
                  <a:pos x="109" y="8"/>
                </a:cxn>
                <a:cxn ang="0">
                  <a:pos x="88" y="19"/>
                </a:cxn>
                <a:cxn ang="0">
                  <a:pos x="67" y="29"/>
                </a:cxn>
                <a:cxn ang="0">
                  <a:pos x="48" y="45"/>
                </a:cxn>
                <a:cxn ang="0">
                  <a:pos x="32" y="64"/>
                </a:cxn>
                <a:cxn ang="0">
                  <a:pos x="19" y="85"/>
                </a:cxn>
                <a:cxn ang="0">
                  <a:pos x="8" y="109"/>
                </a:cxn>
                <a:cxn ang="0">
                  <a:pos x="3" y="133"/>
                </a:cxn>
                <a:cxn ang="0">
                  <a:pos x="0" y="159"/>
                </a:cxn>
                <a:cxn ang="0">
                  <a:pos x="3" y="186"/>
                </a:cxn>
                <a:cxn ang="0">
                  <a:pos x="8" y="210"/>
                </a:cxn>
                <a:cxn ang="0">
                  <a:pos x="19" y="231"/>
                </a:cxn>
                <a:cxn ang="0">
                  <a:pos x="32" y="252"/>
                </a:cxn>
                <a:cxn ang="0">
                  <a:pos x="48" y="271"/>
                </a:cxn>
                <a:cxn ang="0">
                  <a:pos x="67" y="287"/>
                </a:cxn>
                <a:cxn ang="0">
                  <a:pos x="88" y="300"/>
                </a:cxn>
                <a:cxn ang="0">
                  <a:pos x="109" y="310"/>
                </a:cxn>
                <a:cxn ang="0">
                  <a:pos x="133" y="316"/>
                </a:cxn>
                <a:cxn ang="0">
                  <a:pos x="159" y="318"/>
                </a:cxn>
                <a:cxn ang="0">
                  <a:pos x="186" y="316"/>
                </a:cxn>
                <a:cxn ang="0">
                  <a:pos x="210" y="310"/>
                </a:cxn>
                <a:cxn ang="0">
                  <a:pos x="234" y="300"/>
                </a:cxn>
                <a:cxn ang="0">
                  <a:pos x="255" y="287"/>
                </a:cxn>
                <a:cxn ang="0">
                  <a:pos x="273" y="271"/>
                </a:cxn>
                <a:cxn ang="0">
                  <a:pos x="289" y="252"/>
                </a:cxn>
                <a:cxn ang="0">
                  <a:pos x="300" y="231"/>
                </a:cxn>
                <a:cxn ang="0">
                  <a:pos x="311" y="210"/>
                </a:cxn>
                <a:cxn ang="0">
                  <a:pos x="316" y="186"/>
                </a:cxn>
                <a:cxn ang="0">
                  <a:pos x="319" y="159"/>
                </a:cxn>
                <a:cxn ang="0">
                  <a:pos x="319" y="159"/>
                </a:cxn>
              </a:cxnLst>
              <a:rect l="0" t="0" r="r" b="b"/>
              <a:pathLst>
                <a:path w="319" h="318">
                  <a:moveTo>
                    <a:pt x="319" y="157"/>
                  </a:moveTo>
                  <a:lnTo>
                    <a:pt x="316" y="133"/>
                  </a:lnTo>
                  <a:lnTo>
                    <a:pt x="311" y="109"/>
                  </a:lnTo>
                  <a:lnTo>
                    <a:pt x="300" y="85"/>
                  </a:lnTo>
                  <a:lnTo>
                    <a:pt x="289" y="64"/>
                  </a:lnTo>
                  <a:lnTo>
                    <a:pt x="273" y="45"/>
                  </a:lnTo>
                  <a:lnTo>
                    <a:pt x="255" y="29"/>
                  </a:lnTo>
                  <a:lnTo>
                    <a:pt x="234" y="19"/>
                  </a:lnTo>
                  <a:lnTo>
                    <a:pt x="210" y="8"/>
                  </a:lnTo>
                  <a:lnTo>
                    <a:pt x="186" y="3"/>
                  </a:lnTo>
                  <a:lnTo>
                    <a:pt x="159" y="0"/>
                  </a:lnTo>
                  <a:lnTo>
                    <a:pt x="133" y="3"/>
                  </a:lnTo>
                  <a:lnTo>
                    <a:pt x="109" y="8"/>
                  </a:lnTo>
                  <a:lnTo>
                    <a:pt x="88" y="19"/>
                  </a:lnTo>
                  <a:lnTo>
                    <a:pt x="67" y="29"/>
                  </a:lnTo>
                  <a:lnTo>
                    <a:pt x="48" y="45"/>
                  </a:lnTo>
                  <a:lnTo>
                    <a:pt x="32" y="64"/>
                  </a:lnTo>
                  <a:lnTo>
                    <a:pt x="19" y="85"/>
                  </a:lnTo>
                  <a:lnTo>
                    <a:pt x="8" y="109"/>
                  </a:lnTo>
                  <a:lnTo>
                    <a:pt x="3" y="133"/>
                  </a:lnTo>
                  <a:lnTo>
                    <a:pt x="0" y="159"/>
                  </a:lnTo>
                  <a:lnTo>
                    <a:pt x="3" y="186"/>
                  </a:lnTo>
                  <a:lnTo>
                    <a:pt x="8" y="210"/>
                  </a:lnTo>
                  <a:lnTo>
                    <a:pt x="19" y="231"/>
                  </a:lnTo>
                  <a:lnTo>
                    <a:pt x="32" y="252"/>
                  </a:lnTo>
                  <a:lnTo>
                    <a:pt x="48" y="271"/>
                  </a:lnTo>
                  <a:lnTo>
                    <a:pt x="67" y="287"/>
                  </a:lnTo>
                  <a:lnTo>
                    <a:pt x="88" y="300"/>
                  </a:lnTo>
                  <a:lnTo>
                    <a:pt x="109" y="310"/>
                  </a:lnTo>
                  <a:lnTo>
                    <a:pt x="133" y="316"/>
                  </a:lnTo>
                  <a:lnTo>
                    <a:pt x="159" y="318"/>
                  </a:lnTo>
                  <a:lnTo>
                    <a:pt x="186" y="316"/>
                  </a:lnTo>
                  <a:lnTo>
                    <a:pt x="210" y="310"/>
                  </a:lnTo>
                  <a:lnTo>
                    <a:pt x="234" y="300"/>
                  </a:lnTo>
                  <a:lnTo>
                    <a:pt x="255" y="287"/>
                  </a:lnTo>
                  <a:lnTo>
                    <a:pt x="273" y="271"/>
                  </a:lnTo>
                  <a:lnTo>
                    <a:pt x="289" y="252"/>
                  </a:lnTo>
                  <a:lnTo>
                    <a:pt x="300" y="231"/>
                  </a:lnTo>
                  <a:lnTo>
                    <a:pt x="311" y="210"/>
                  </a:lnTo>
                  <a:lnTo>
                    <a:pt x="316" y="186"/>
                  </a:lnTo>
                  <a:lnTo>
                    <a:pt x="319" y="159"/>
                  </a:lnTo>
                  <a:lnTo>
                    <a:pt x="319" y="159"/>
                  </a:lnTo>
                </a:path>
              </a:pathLst>
            </a:custGeom>
            <a:noFill/>
            <a:ln w="25400">
              <a:solidFill>
                <a:srgbClr val="000000"/>
              </a:solidFill>
              <a:prstDash val="solid"/>
              <a:round/>
              <a:headEnd/>
              <a:tailEnd/>
            </a:ln>
          </p:spPr>
          <p:txBody>
            <a:bodyPr/>
            <a:lstStyle/>
            <a:p>
              <a:endParaRPr lang="en-US"/>
            </a:p>
          </p:txBody>
        </p:sp>
        <p:sp>
          <p:nvSpPr>
            <p:cNvPr id="1040390" name="Freeform 6"/>
            <p:cNvSpPr>
              <a:spLocks/>
            </p:cNvSpPr>
            <p:nvPr/>
          </p:nvSpPr>
          <p:spPr bwMode="auto">
            <a:xfrm>
              <a:off x="5136" y="2928"/>
              <a:ext cx="318" cy="318"/>
            </a:xfrm>
            <a:custGeom>
              <a:avLst/>
              <a:gdLst/>
              <a:ahLst/>
              <a:cxnLst>
                <a:cxn ang="0">
                  <a:pos x="318" y="159"/>
                </a:cxn>
                <a:cxn ang="0">
                  <a:pos x="316" y="135"/>
                </a:cxn>
                <a:cxn ang="0">
                  <a:pos x="311" y="108"/>
                </a:cxn>
                <a:cxn ang="0">
                  <a:pos x="300" y="87"/>
                </a:cxn>
                <a:cxn ang="0">
                  <a:pos x="289" y="66"/>
                </a:cxn>
                <a:cxn ang="0">
                  <a:pos x="273" y="47"/>
                </a:cxn>
                <a:cxn ang="0">
                  <a:pos x="255" y="31"/>
                </a:cxn>
                <a:cxn ang="0">
                  <a:pos x="234" y="18"/>
                </a:cxn>
                <a:cxn ang="0">
                  <a:pos x="210" y="8"/>
                </a:cxn>
                <a:cxn ang="0">
                  <a:pos x="186" y="2"/>
                </a:cxn>
                <a:cxn ang="0">
                  <a:pos x="159" y="0"/>
                </a:cxn>
                <a:cxn ang="0">
                  <a:pos x="133" y="2"/>
                </a:cxn>
                <a:cxn ang="0">
                  <a:pos x="109" y="8"/>
                </a:cxn>
                <a:cxn ang="0">
                  <a:pos x="88" y="18"/>
                </a:cxn>
                <a:cxn ang="0">
                  <a:pos x="67" y="31"/>
                </a:cxn>
                <a:cxn ang="0">
                  <a:pos x="48" y="47"/>
                </a:cxn>
                <a:cxn ang="0">
                  <a:pos x="32" y="66"/>
                </a:cxn>
                <a:cxn ang="0">
                  <a:pos x="19" y="87"/>
                </a:cxn>
                <a:cxn ang="0">
                  <a:pos x="8" y="108"/>
                </a:cxn>
                <a:cxn ang="0">
                  <a:pos x="3" y="135"/>
                </a:cxn>
                <a:cxn ang="0">
                  <a:pos x="0" y="159"/>
                </a:cxn>
                <a:cxn ang="0">
                  <a:pos x="3" y="185"/>
                </a:cxn>
                <a:cxn ang="0">
                  <a:pos x="8" y="209"/>
                </a:cxn>
                <a:cxn ang="0">
                  <a:pos x="19" y="233"/>
                </a:cxn>
                <a:cxn ang="0">
                  <a:pos x="32" y="254"/>
                </a:cxn>
                <a:cxn ang="0">
                  <a:pos x="48" y="273"/>
                </a:cxn>
                <a:cxn ang="0">
                  <a:pos x="67" y="289"/>
                </a:cxn>
                <a:cxn ang="0">
                  <a:pos x="88" y="302"/>
                </a:cxn>
                <a:cxn ang="0">
                  <a:pos x="109" y="310"/>
                </a:cxn>
                <a:cxn ang="0">
                  <a:pos x="133" y="318"/>
                </a:cxn>
                <a:cxn ang="0">
                  <a:pos x="159" y="318"/>
                </a:cxn>
                <a:cxn ang="0">
                  <a:pos x="186" y="318"/>
                </a:cxn>
                <a:cxn ang="0">
                  <a:pos x="210" y="310"/>
                </a:cxn>
                <a:cxn ang="0">
                  <a:pos x="234" y="302"/>
                </a:cxn>
                <a:cxn ang="0">
                  <a:pos x="255" y="289"/>
                </a:cxn>
                <a:cxn ang="0">
                  <a:pos x="273" y="273"/>
                </a:cxn>
                <a:cxn ang="0">
                  <a:pos x="289" y="254"/>
                </a:cxn>
                <a:cxn ang="0">
                  <a:pos x="300" y="233"/>
                </a:cxn>
                <a:cxn ang="0">
                  <a:pos x="311" y="209"/>
                </a:cxn>
                <a:cxn ang="0">
                  <a:pos x="316" y="185"/>
                </a:cxn>
                <a:cxn ang="0">
                  <a:pos x="318" y="159"/>
                </a:cxn>
                <a:cxn ang="0">
                  <a:pos x="318" y="159"/>
                </a:cxn>
              </a:cxnLst>
              <a:rect l="0" t="0" r="r" b="b"/>
              <a:pathLst>
                <a:path w="318" h="318">
                  <a:moveTo>
                    <a:pt x="318" y="159"/>
                  </a:moveTo>
                  <a:lnTo>
                    <a:pt x="316" y="135"/>
                  </a:lnTo>
                  <a:lnTo>
                    <a:pt x="311" y="108"/>
                  </a:lnTo>
                  <a:lnTo>
                    <a:pt x="300" y="87"/>
                  </a:lnTo>
                  <a:lnTo>
                    <a:pt x="289" y="66"/>
                  </a:lnTo>
                  <a:lnTo>
                    <a:pt x="273" y="47"/>
                  </a:lnTo>
                  <a:lnTo>
                    <a:pt x="255" y="31"/>
                  </a:lnTo>
                  <a:lnTo>
                    <a:pt x="234" y="18"/>
                  </a:lnTo>
                  <a:lnTo>
                    <a:pt x="210" y="8"/>
                  </a:lnTo>
                  <a:lnTo>
                    <a:pt x="186" y="2"/>
                  </a:lnTo>
                  <a:lnTo>
                    <a:pt x="159" y="0"/>
                  </a:lnTo>
                  <a:lnTo>
                    <a:pt x="133" y="2"/>
                  </a:lnTo>
                  <a:lnTo>
                    <a:pt x="109" y="8"/>
                  </a:lnTo>
                  <a:lnTo>
                    <a:pt x="88" y="18"/>
                  </a:lnTo>
                  <a:lnTo>
                    <a:pt x="67" y="31"/>
                  </a:lnTo>
                  <a:lnTo>
                    <a:pt x="48" y="47"/>
                  </a:lnTo>
                  <a:lnTo>
                    <a:pt x="32" y="66"/>
                  </a:lnTo>
                  <a:lnTo>
                    <a:pt x="19" y="87"/>
                  </a:lnTo>
                  <a:lnTo>
                    <a:pt x="8" y="108"/>
                  </a:lnTo>
                  <a:lnTo>
                    <a:pt x="3" y="135"/>
                  </a:lnTo>
                  <a:lnTo>
                    <a:pt x="0" y="159"/>
                  </a:lnTo>
                  <a:lnTo>
                    <a:pt x="3" y="185"/>
                  </a:lnTo>
                  <a:lnTo>
                    <a:pt x="8" y="209"/>
                  </a:lnTo>
                  <a:lnTo>
                    <a:pt x="19" y="233"/>
                  </a:lnTo>
                  <a:lnTo>
                    <a:pt x="32" y="254"/>
                  </a:lnTo>
                  <a:lnTo>
                    <a:pt x="48" y="273"/>
                  </a:lnTo>
                  <a:lnTo>
                    <a:pt x="67" y="289"/>
                  </a:lnTo>
                  <a:lnTo>
                    <a:pt x="88" y="302"/>
                  </a:lnTo>
                  <a:lnTo>
                    <a:pt x="109" y="310"/>
                  </a:lnTo>
                  <a:lnTo>
                    <a:pt x="133" y="318"/>
                  </a:lnTo>
                  <a:lnTo>
                    <a:pt x="159" y="318"/>
                  </a:lnTo>
                  <a:lnTo>
                    <a:pt x="186" y="318"/>
                  </a:lnTo>
                  <a:lnTo>
                    <a:pt x="210" y="310"/>
                  </a:lnTo>
                  <a:lnTo>
                    <a:pt x="234" y="302"/>
                  </a:lnTo>
                  <a:lnTo>
                    <a:pt x="255" y="289"/>
                  </a:lnTo>
                  <a:lnTo>
                    <a:pt x="273" y="273"/>
                  </a:lnTo>
                  <a:lnTo>
                    <a:pt x="289" y="254"/>
                  </a:lnTo>
                  <a:lnTo>
                    <a:pt x="300" y="233"/>
                  </a:lnTo>
                  <a:lnTo>
                    <a:pt x="311" y="209"/>
                  </a:lnTo>
                  <a:lnTo>
                    <a:pt x="316" y="185"/>
                  </a:lnTo>
                  <a:lnTo>
                    <a:pt x="318" y="159"/>
                  </a:lnTo>
                  <a:lnTo>
                    <a:pt x="318" y="159"/>
                  </a:lnTo>
                </a:path>
              </a:pathLst>
            </a:custGeom>
            <a:noFill/>
            <a:ln w="25400">
              <a:solidFill>
                <a:srgbClr val="000000"/>
              </a:solidFill>
              <a:prstDash val="solid"/>
              <a:round/>
              <a:headEnd/>
              <a:tailEnd/>
            </a:ln>
          </p:spPr>
          <p:txBody>
            <a:bodyPr/>
            <a:lstStyle/>
            <a:p>
              <a:endParaRPr lang="en-US"/>
            </a:p>
          </p:txBody>
        </p:sp>
        <p:grpSp>
          <p:nvGrpSpPr>
            <p:cNvPr id="3" name="Group 7"/>
            <p:cNvGrpSpPr>
              <a:grpSpLocks/>
            </p:cNvGrpSpPr>
            <p:nvPr/>
          </p:nvGrpSpPr>
          <p:grpSpPr bwMode="auto">
            <a:xfrm>
              <a:off x="3024" y="3024"/>
              <a:ext cx="2393" cy="943"/>
              <a:chOff x="2586" y="2742"/>
              <a:chExt cx="2393" cy="943"/>
            </a:xfrm>
          </p:grpSpPr>
          <p:sp>
            <p:nvSpPr>
              <p:cNvPr id="1040392" name="Line 8"/>
              <p:cNvSpPr>
                <a:spLocks noChangeShapeType="1"/>
              </p:cNvSpPr>
              <p:nvPr/>
            </p:nvSpPr>
            <p:spPr bwMode="auto">
              <a:xfrm>
                <a:off x="4820" y="3248"/>
                <a:ext cx="1" cy="199"/>
              </a:xfrm>
              <a:prstGeom prst="line">
                <a:avLst/>
              </a:prstGeom>
              <a:noFill/>
              <a:ln w="25400">
                <a:solidFill>
                  <a:srgbClr val="000000"/>
                </a:solidFill>
                <a:round/>
                <a:headEnd/>
                <a:tailEnd/>
              </a:ln>
            </p:spPr>
            <p:txBody>
              <a:bodyPr/>
              <a:lstStyle/>
              <a:p>
                <a:endParaRPr lang="en-US"/>
              </a:p>
            </p:txBody>
          </p:sp>
          <p:sp>
            <p:nvSpPr>
              <p:cNvPr id="1040393" name="Line 9"/>
              <p:cNvSpPr>
                <a:spLocks noChangeShapeType="1"/>
              </p:cNvSpPr>
              <p:nvPr/>
            </p:nvSpPr>
            <p:spPr bwMode="auto">
              <a:xfrm>
                <a:off x="3142" y="3251"/>
                <a:ext cx="1" cy="199"/>
              </a:xfrm>
              <a:prstGeom prst="line">
                <a:avLst/>
              </a:prstGeom>
              <a:noFill/>
              <a:ln w="25400">
                <a:solidFill>
                  <a:srgbClr val="000000"/>
                </a:solidFill>
                <a:round/>
                <a:headEnd/>
                <a:tailEnd/>
              </a:ln>
            </p:spPr>
            <p:txBody>
              <a:bodyPr/>
              <a:lstStyle/>
              <a:p>
                <a:endParaRPr lang="en-US"/>
              </a:p>
            </p:txBody>
          </p:sp>
          <p:sp>
            <p:nvSpPr>
              <p:cNvPr id="1040394" name="Rectangle 10"/>
              <p:cNvSpPr>
                <a:spLocks noChangeArrowheads="1"/>
              </p:cNvSpPr>
              <p:nvPr/>
            </p:nvSpPr>
            <p:spPr bwMode="auto">
              <a:xfrm>
                <a:off x="2594" y="3447"/>
                <a:ext cx="2385" cy="238"/>
              </a:xfrm>
              <a:prstGeom prst="rect">
                <a:avLst/>
              </a:prstGeom>
              <a:solidFill>
                <a:srgbClr val="FFFF00"/>
              </a:solidFill>
              <a:ln w="9525">
                <a:noFill/>
                <a:miter lim="800000"/>
                <a:headEnd/>
                <a:tailEnd/>
              </a:ln>
            </p:spPr>
            <p:txBody>
              <a:bodyPr/>
              <a:lstStyle/>
              <a:p>
                <a:endParaRPr lang="en-US"/>
              </a:p>
            </p:txBody>
          </p:sp>
          <p:sp>
            <p:nvSpPr>
              <p:cNvPr id="1040395" name="Rectangle 11"/>
              <p:cNvSpPr>
                <a:spLocks noChangeArrowheads="1"/>
              </p:cNvSpPr>
              <p:nvPr/>
            </p:nvSpPr>
            <p:spPr bwMode="auto">
              <a:xfrm>
                <a:off x="2594" y="3447"/>
                <a:ext cx="2385" cy="238"/>
              </a:xfrm>
              <a:prstGeom prst="rect">
                <a:avLst/>
              </a:prstGeom>
              <a:noFill/>
              <a:ln w="7938">
                <a:solidFill>
                  <a:srgbClr val="000000"/>
                </a:solidFill>
                <a:miter lim="800000"/>
                <a:headEnd/>
                <a:tailEnd/>
              </a:ln>
            </p:spPr>
            <p:txBody>
              <a:bodyPr/>
              <a:lstStyle/>
              <a:p>
                <a:endParaRPr lang="en-US"/>
              </a:p>
            </p:txBody>
          </p:sp>
          <p:sp>
            <p:nvSpPr>
              <p:cNvPr id="1040396" name="Line 12"/>
              <p:cNvSpPr>
                <a:spLocks noChangeShapeType="1"/>
              </p:cNvSpPr>
              <p:nvPr/>
            </p:nvSpPr>
            <p:spPr bwMode="auto">
              <a:xfrm>
                <a:off x="2904" y="3320"/>
                <a:ext cx="238" cy="1"/>
              </a:xfrm>
              <a:prstGeom prst="line">
                <a:avLst/>
              </a:prstGeom>
              <a:noFill/>
              <a:ln w="25400">
                <a:solidFill>
                  <a:srgbClr val="000000"/>
                </a:solidFill>
                <a:round/>
                <a:headEnd/>
                <a:tailEnd/>
              </a:ln>
            </p:spPr>
            <p:txBody>
              <a:bodyPr/>
              <a:lstStyle/>
              <a:p>
                <a:endParaRPr lang="en-US"/>
              </a:p>
            </p:txBody>
          </p:sp>
          <p:sp>
            <p:nvSpPr>
              <p:cNvPr id="1040397" name="Line 13"/>
              <p:cNvSpPr>
                <a:spLocks noChangeShapeType="1"/>
              </p:cNvSpPr>
              <p:nvPr/>
            </p:nvSpPr>
            <p:spPr bwMode="auto">
              <a:xfrm>
                <a:off x="3142" y="2972"/>
                <a:ext cx="1" cy="80"/>
              </a:xfrm>
              <a:prstGeom prst="line">
                <a:avLst/>
              </a:prstGeom>
              <a:noFill/>
              <a:ln w="25400">
                <a:solidFill>
                  <a:srgbClr val="000000"/>
                </a:solidFill>
                <a:round/>
                <a:headEnd/>
                <a:tailEnd/>
              </a:ln>
            </p:spPr>
            <p:txBody>
              <a:bodyPr/>
              <a:lstStyle/>
              <a:p>
                <a:endParaRPr lang="en-US"/>
              </a:p>
            </p:txBody>
          </p:sp>
          <p:sp>
            <p:nvSpPr>
              <p:cNvPr id="1040398" name="Rectangle 14"/>
              <p:cNvSpPr>
                <a:spLocks noChangeArrowheads="1"/>
              </p:cNvSpPr>
              <p:nvPr/>
            </p:nvSpPr>
            <p:spPr bwMode="auto">
              <a:xfrm>
                <a:off x="2983" y="3052"/>
                <a:ext cx="319" cy="199"/>
              </a:xfrm>
              <a:prstGeom prst="rect">
                <a:avLst/>
              </a:prstGeom>
              <a:solidFill>
                <a:srgbClr val="FFFFFF"/>
              </a:solidFill>
              <a:ln w="9525">
                <a:noFill/>
                <a:miter lim="800000"/>
                <a:headEnd/>
                <a:tailEnd/>
              </a:ln>
            </p:spPr>
            <p:txBody>
              <a:bodyPr/>
              <a:lstStyle/>
              <a:p>
                <a:endParaRPr lang="en-US"/>
              </a:p>
            </p:txBody>
          </p:sp>
          <p:sp>
            <p:nvSpPr>
              <p:cNvPr id="1040399" name="Rectangle 15"/>
              <p:cNvSpPr>
                <a:spLocks noChangeArrowheads="1"/>
              </p:cNvSpPr>
              <p:nvPr/>
            </p:nvSpPr>
            <p:spPr bwMode="auto">
              <a:xfrm>
                <a:off x="2983" y="3052"/>
                <a:ext cx="319" cy="199"/>
              </a:xfrm>
              <a:prstGeom prst="rect">
                <a:avLst/>
              </a:prstGeom>
              <a:noFill/>
              <a:ln w="7938">
                <a:solidFill>
                  <a:srgbClr val="000000"/>
                </a:solidFill>
                <a:miter lim="800000"/>
                <a:headEnd/>
                <a:tailEnd/>
              </a:ln>
            </p:spPr>
            <p:txBody>
              <a:bodyPr/>
              <a:lstStyle/>
              <a:p>
                <a:endParaRPr lang="en-US"/>
              </a:p>
            </p:txBody>
          </p:sp>
          <p:sp>
            <p:nvSpPr>
              <p:cNvPr id="1040400" name="Rectangle 16"/>
              <p:cNvSpPr>
                <a:spLocks noChangeArrowheads="1"/>
              </p:cNvSpPr>
              <p:nvPr/>
            </p:nvSpPr>
            <p:spPr bwMode="auto">
              <a:xfrm>
                <a:off x="3097" y="2761"/>
                <a:ext cx="80" cy="144"/>
              </a:xfrm>
              <a:prstGeom prst="rect">
                <a:avLst/>
              </a:prstGeom>
              <a:noFill/>
              <a:ln w="9525">
                <a:noFill/>
                <a:miter lim="800000"/>
                <a:headEnd/>
                <a:tailEnd/>
              </a:ln>
            </p:spPr>
            <p:txBody>
              <a:bodyPr wrap="none" lIns="0" tIns="0" rIns="0" bIns="0">
                <a:spAutoFit/>
              </a:bodyPr>
              <a:lstStyle/>
              <a:p>
                <a:r>
                  <a:rPr lang="en-US" sz="1500" b="0">
                    <a:solidFill>
                      <a:srgbClr val="000000"/>
                    </a:solidFill>
                    <a:latin typeface="Arial" charset="0"/>
                  </a:rPr>
                  <a:t>P</a:t>
                </a:r>
                <a:endParaRPr lang="en-US">
                  <a:solidFill>
                    <a:schemeClr val="tx1"/>
                  </a:solidFill>
                  <a:latin typeface="Arial" charset="0"/>
                </a:endParaRPr>
              </a:p>
            </p:txBody>
          </p:sp>
          <p:sp>
            <p:nvSpPr>
              <p:cNvPr id="1040401" name="Rectangle 17"/>
              <p:cNvSpPr>
                <a:spLocks noChangeArrowheads="1"/>
              </p:cNvSpPr>
              <p:nvPr/>
            </p:nvSpPr>
            <p:spPr bwMode="auto">
              <a:xfrm>
                <a:off x="3142" y="2795"/>
                <a:ext cx="53" cy="115"/>
              </a:xfrm>
              <a:prstGeom prst="rect">
                <a:avLst/>
              </a:prstGeom>
              <a:noFill/>
              <a:ln w="9525">
                <a:noFill/>
                <a:miter lim="800000"/>
                <a:headEnd/>
                <a:tailEnd/>
              </a:ln>
            </p:spPr>
            <p:txBody>
              <a:bodyPr wrap="none" lIns="0" tIns="0" rIns="0" bIns="0">
                <a:spAutoFit/>
              </a:bodyPr>
              <a:lstStyle/>
              <a:p>
                <a:r>
                  <a:rPr lang="en-US" sz="1200" b="0">
                    <a:solidFill>
                      <a:srgbClr val="000000"/>
                    </a:solidFill>
                    <a:latin typeface="Arial" charset="0"/>
                  </a:rPr>
                  <a:t>1</a:t>
                </a:r>
                <a:endParaRPr lang="en-US">
                  <a:solidFill>
                    <a:schemeClr val="tx1"/>
                  </a:solidFill>
                  <a:latin typeface="Arial" charset="0"/>
                </a:endParaRPr>
              </a:p>
            </p:txBody>
          </p:sp>
          <p:sp>
            <p:nvSpPr>
              <p:cNvPr id="1040402" name="Rectangle 18"/>
              <p:cNvSpPr>
                <a:spLocks noChangeArrowheads="1"/>
              </p:cNvSpPr>
              <p:nvPr/>
            </p:nvSpPr>
            <p:spPr bwMode="auto">
              <a:xfrm>
                <a:off x="3113" y="3092"/>
                <a:ext cx="76" cy="163"/>
              </a:xfrm>
              <a:prstGeom prst="rect">
                <a:avLst/>
              </a:prstGeom>
              <a:noFill/>
              <a:ln w="9525">
                <a:noFill/>
                <a:miter lim="800000"/>
                <a:headEnd/>
                <a:tailEnd/>
              </a:ln>
            </p:spPr>
            <p:txBody>
              <a:bodyPr wrap="none" lIns="0" tIns="0" rIns="0" bIns="0">
                <a:spAutoFit/>
              </a:bodyPr>
              <a:lstStyle/>
              <a:p>
                <a:r>
                  <a:rPr lang="en-US" sz="1700" b="0">
                    <a:solidFill>
                      <a:srgbClr val="000000"/>
                    </a:solidFill>
                    <a:latin typeface="Arial" charset="0"/>
                  </a:rPr>
                  <a:t>$</a:t>
                </a:r>
                <a:endParaRPr lang="en-US">
                  <a:solidFill>
                    <a:schemeClr val="tx1"/>
                  </a:solidFill>
                  <a:latin typeface="Arial" charset="0"/>
                </a:endParaRPr>
              </a:p>
            </p:txBody>
          </p:sp>
          <p:sp>
            <p:nvSpPr>
              <p:cNvPr id="1040403" name="Rectangle 19"/>
              <p:cNvSpPr>
                <a:spLocks noChangeArrowheads="1"/>
              </p:cNvSpPr>
              <p:nvPr/>
            </p:nvSpPr>
            <p:spPr bwMode="auto">
              <a:xfrm>
                <a:off x="2586" y="3052"/>
                <a:ext cx="318" cy="318"/>
              </a:xfrm>
              <a:prstGeom prst="rect">
                <a:avLst/>
              </a:prstGeom>
              <a:solidFill>
                <a:srgbClr val="FFFFFF"/>
              </a:solidFill>
              <a:ln w="9525">
                <a:noFill/>
                <a:miter lim="800000"/>
                <a:headEnd/>
                <a:tailEnd/>
              </a:ln>
            </p:spPr>
            <p:txBody>
              <a:bodyPr/>
              <a:lstStyle/>
              <a:p>
                <a:endParaRPr lang="en-US"/>
              </a:p>
            </p:txBody>
          </p:sp>
          <p:sp>
            <p:nvSpPr>
              <p:cNvPr id="1040404" name="Rectangle 20"/>
              <p:cNvSpPr>
                <a:spLocks noChangeArrowheads="1"/>
              </p:cNvSpPr>
              <p:nvPr/>
            </p:nvSpPr>
            <p:spPr bwMode="auto">
              <a:xfrm>
                <a:off x="2586" y="3052"/>
                <a:ext cx="318" cy="318"/>
              </a:xfrm>
              <a:prstGeom prst="rect">
                <a:avLst/>
              </a:prstGeom>
              <a:noFill/>
              <a:ln w="7938">
                <a:solidFill>
                  <a:srgbClr val="000000"/>
                </a:solidFill>
                <a:miter lim="800000"/>
                <a:headEnd/>
                <a:tailEnd/>
              </a:ln>
            </p:spPr>
            <p:txBody>
              <a:bodyPr/>
              <a:lstStyle/>
              <a:p>
                <a:endParaRPr lang="en-US"/>
              </a:p>
            </p:txBody>
          </p:sp>
          <p:sp>
            <p:nvSpPr>
              <p:cNvPr id="1040405" name="Rectangle 21"/>
              <p:cNvSpPr>
                <a:spLocks noChangeArrowheads="1"/>
              </p:cNvSpPr>
              <p:nvPr/>
            </p:nvSpPr>
            <p:spPr bwMode="auto">
              <a:xfrm>
                <a:off x="3323" y="3505"/>
                <a:ext cx="240" cy="144"/>
              </a:xfrm>
              <a:prstGeom prst="rect">
                <a:avLst/>
              </a:prstGeom>
              <a:noFill/>
              <a:ln w="9525">
                <a:noFill/>
                <a:miter lim="800000"/>
                <a:headEnd/>
                <a:tailEnd/>
              </a:ln>
            </p:spPr>
            <p:txBody>
              <a:bodyPr wrap="none" lIns="0" tIns="0" rIns="0" bIns="0">
                <a:spAutoFit/>
              </a:bodyPr>
              <a:lstStyle/>
              <a:p>
                <a:r>
                  <a:rPr lang="en-US" sz="1500" b="0">
                    <a:solidFill>
                      <a:srgbClr val="000000"/>
                    </a:solidFill>
                    <a:latin typeface="Arial" charset="0"/>
                  </a:rPr>
                  <a:t>Inter</a:t>
                </a:r>
                <a:endParaRPr lang="en-US">
                  <a:solidFill>
                    <a:schemeClr val="tx1"/>
                  </a:solidFill>
                  <a:latin typeface="Arial" charset="0"/>
                </a:endParaRPr>
              </a:p>
            </p:txBody>
          </p:sp>
          <p:sp>
            <p:nvSpPr>
              <p:cNvPr id="1040406" name="Rectangle 22"/>
              <p:cNvSpPr>
                <a:spLocks noChangeArrowheads="1"/>
              </p:cNvSpPr>
              <p:nvPr/>
            </p:nvSpPr>
            <p:spPr bwMode="auto">
              <a:xfrm>
                <a:off x="3498" y="3505"/>
                <a:ext cx="1036" cy="144"/>
              </a:xfrm>
              <a:prstGeom prst="rect">
                <a:avLst/>
              </a:prstGeom>
              <a:noFill/>
              <a:ln w="9525">
                <a:noFill/>
                <a:miter lim="800000"/>
                <a:headEnd/>
                <a:tailEnd/>
              </a:ln>
            </p:spPr>
            <p:txBody>
              <a:bodyPr wrap="none" lIns="0" tIns="0" rIns="0" bIns="0">
                <a:spAutoFit/>
              </a:bodyPr>
              <a:lstStyle/>
              <a:p>
                <a:r>
                  <a:rPr lang="en-US" sz="1500" b="0">
                    <a:solidFill>
                      <a:srgbClr val="000000"/>
                    </a:solidFill>
                    <a:latin typeface="Arial" charset="0"/>
                  </a:rPr>
                  <a:t>connection network</a:t>
                </a:r>
                <a:endParaRPr lang="en-US">
                  <a:solidFill>
                    <a:schemeClr val="tx1"/>
                  </a:solidFill>
                  <a:latin typeface="Arial" charset="0"/>
                </a:endParaRPr>
              </a:p>
            </p:txBody>
          </p:sp>
          <p:sp>
            <p:nvSpPr>
              <p:cNvPr id="1040407" name="Line 23"/>
              <p:cNvSpPr>
                <a:spLocks noChangeShapeType="1"/>
              </p:cNvSpPr>
              <p:nvPr/>
            </p:nvSpPr>
            <p:spPr bwMode="auto">
              <a:xfrm>
                <a:off x="4582" y="3317"/>
                <a:ext cx="238" cy="1"/>
              </a:xfrm>
              <a:prstGeom prst="line">
                <a:avLst/>
              </a:prstGeom>
              <a:noFill/>
              <a:ln w="25400">
                <a:solidFill>
                  <a:srgbClr val="000000"/>
                </a:solidFill>
                <a:round/>
                <a:headEnd/>
                <a:tailEnd/>
              </a:ln>
            </p:spPr>
            <p:txBody>
              <a:bodyPr/>
              <a:lstStyle/>
              <a:p>
                <a:endParaRPr lang="en-US"/>
              </a:p>
            </p:txBody>
          </p:sp>
          <p:sp>
            <p:nvSpPr>
              <p:cNvPr id="1040408" name="Line 24"/>
              <p:cNvSpPr>
                <a:spLocks noChangeShapeType="1"/>
              </p:cNvSpPr>
              <p:nvPr/>
            </p:nvSpPr>
            <p:spPr bwMode="auto">
              <a:xfrm>
                <a:off x="4820" y="2970"/>
                <a:ext cx="1" cy="79"/>
              </a:xfrm>
              <a:prstGeom prst="line">
                <a:avLst/>
              </a:prstGeom>
              <a:noFill/>
              <a:ln w="25400">
                <a:solidFill>
                  <a:srgbClr val="000000"/>
                </a:solidFill>
                <a:round/>
                <a:headEnd/>
                <a:tailEnd/>
              </a:ln>
            </p:spPr>
            <p:txBody>
              <a:bodyPr/>
              <a:lstStyle/>
              <a:p>
                <a:endParaRPr lang="en-US"/>
              </a:p>
            </p:txBody>
          </p:sp>
          <p:sp>
            <p:nvSpPr>
              <p:cNvPr id="1040409" name="Rectangle 25"/>
              <p:cNvSpPr>
                <a:spLocks noChangeArrowheads="1"/>
              </p:cNvSpPr>
              <p:nvPr/>
            </p:nvSpPr>
            <p:spPr bwMode="auto">
              <a:xfrm>
                <a:off x="4661" y="3049"/>
                <a:ext cx="318" cy="199"/>
              </a:xfrm>
              <a:prstGeom prst="rect">
                <a:avLst/>
              </a:prstGeom>
              <a:solidFill>
                <a:srgbClr val="FFFFFF"/>
              </a:solidFill>
              <a:ln w="9525">
                <a:noFill/>
                <a:miter lim="800000"/>
                <a:headEnd/>
                <a:tailEnd/>
              </a:ln>
            </p:spPr>
            <p:txBody>
              <a:bodyPr/>
              <a:lstStyle/>
              <a:p>
                <a:endParaRPr lang="en-US"/>
              </a:p>
            </p:txBody>
          </p:sp>
          <p:sp>
            <p:nvSpPr>
              <p:cNvPr id="1040410" name="Rectangle 26"/>
              <p:cNvSpPr>
                <a:spLocks noChangeArrowheads="1"/>
              </p:cNvSpPr>
              <p:nvPr/>
            </p:nvSpPr>
            <p:spPr bwMode="auto">
              <a:xfrm>
                <a:off x="4661" y="3049"/>
                <a:ext cx="318" cy="199"/>
              </a:xfrm>
              <a:prstGeom prst="rect">
                <a:avLst/>
              </a:prstGeom>
              <a:noFill/>
              <a:ln w="7938">
                <a:solidFill>
                  <a:srgbClr val="000000"/>
                </a:solidFill>
                <a:miter lim="800000"/>
                <a:headEnd/>
                <a:tailEnd/>
              </a:ln>
            </p:spPr>
            <p:txBody>
              <a:bodyPr/>
              <a:lstStyle/>
              <a:p>
                <a:endParaRPr lang="en-US"/>
              </a:p>
            </p:txBody>
          </p:sp>
          <p:sp>
            <p:nvSpPr>
              <p:cNvPr id="1040411" name="Rectangle 27"/>
              <p:cNvSpPr>
                <a:spLocks noChangeArrowheads="1"/>
              </p:cNvSpPr>
              <p:nvPr/>
            </p:nvSpPr>
            <p:spPr bwMode="auto">
              <a:xfrm>
                <a:off x="4794" y="3097"/>
                <a:ext cx="67" cy="144"/>
              </a:xfrm>
              <a:prstGeom prst="rect">
                <a:avLst/>
              </a:prstGeom>
              <a:noFill/>
              <a:ln w="9525">
                <a:noFill/>
                <a:miter lim="800000"/>
                <a:headEnd/>
                <a:tailEnd/>
              </a:ln>
            </p:spPr>
            <p:txBody>
              <a:bodyPr wrap="none" lIns="0" tIns="0" rIns="0" bIns="0">
                <a:spAutoFit/>
              </a:bodyPr>
              <a:lstStyle/>
              <a:p>
                <a:r>
                  <a:rPr lang="en-US" sz="1500" b="0">
                    <a:solidFill>
                      <a:srgbClr val="000000"/>
                    </a:solidFill>
                    <a:latin typeface="Arial" charset="0"/>
                  </a:rPr>
                  <a:t>$</a:t>
                </a:r>
                <a:endParaRPr lang="en-US">
                  <a:solidFill>
                    <a:schemeClr val="tx1"/>
                  </a:solidFill>
                  <a:latin typeface="Arial" charset="0"/>
                </a:endParaRPr>
              </a:p>
            </p:txBody>
          </p:sp>
          <p:sp>
            <p:nvSpPr>
              <p:cNvPr id="1040412" name="Rectangle 28"/>
              <p:cNvSpPr>
                <a:spLocks noChangeArrowheads="1"/>
              </p:cNvSpPr>
              <p:nvPr/>
            </p:nvSpPr>
            <p:spPr bwMode="auto">
              <a:xfrm>
                <a:off x="4264" y="3049"/>
                <a:ext cx="318" cy="318"/>
              </a:xfrm>
              <a:prstGeom prst="rect">
                <a:avLst/>
              </a:prstGeom>
              <a:solidFill>
                <a:srgbClr val="FFFFFF"/>
              </a:solidFill>
              <a:ln w="9525">
                <a:noFill/>
                <a:miter lim="800000"/>
                <a:headEnd/>
                <a:tailEnd/>
              </a:ln>
            </p:spPr>
            <p:txBody>
              <a:bodyPr/>
              <a:lstStyle/>
              <a:p>
                <a:endParaRPr lang="en-US"/>
              </a:p>
            </p:txBody>
          </p:sp>
          <p:sp>
            <p:nvSpPr>
              <p:cNvPr id="1040413" name="Rectangle 29"/>
              <p:cNvSpPr>
                <a:spLocks noChangeArrowheads="1"/>
              </p:cNvSpPr>
              <p:nvPr/>
            </p:nvSpPr>
            <p:spPr bwMode="auto">
              <a:xfrm>
                <a:off x="4264" y="3049"/>
                <a:ext cx="318" cy="318"/>
              </a:xfrm>
              <a:prstGeom prst="rect">
                <a:avLst/>
              </a:prstGeom>
              <a:noFill/>
              <a:ln w="7938">
                <a:solidFill>
                  <a:srgbClr val="000000"/>
                </a:solidFill>
                <a:miter lim="800000"/>
                <a:headEnd/>
                <a:tailEnd/>
              </a:ln>
            </p:spPr>
            <p:txBody>
              <a:bodyPr/>
              <a:lstStyle/>
              <a:p>
                <a:endParaRPr lang="en-US"/>
              </a:p>
            </p:txBody>
          </p:sp>
          <p:sp>
            <p:nvSpPr>
              <p:cNvPr id="1040414" name="Rectangle 30"/>
              <p:cNvSpPr>
                <a:spLocks noChangeArrowheads="1"/>
              </p:cNvSpPr>
              <p:nvPr/>
            </p:nvSpPr>
            <p:spPr bwMode="auto">
              <a:xfrm>
                <a:off x="4778" y="2742"/>
                <a:ext cx="80" cy="144"/>
              </a:xfrm>
              <a:prstGeom prst="rect">
                <a:avLst/>
              </a:prstGeom>
              <a:noFill/>
              <a:ln w="9525">
                <a:noFill/>
                <a:miter lim="800000"/>
                <a:headEnd/>
                <a:tailEnd/>
              </a:ln>
            </p:spPr>
            <p:txBody>
              <a:bodyPr wrap="none" lIns="0" tIns="0" rIns="0" bIns="0">
                <a:spAutoFit/>
              </a:bodyPr>
              <a:lstStyle/>
              <a:p>
                <a:r>
                  <a:rPr lang="en-US" sz="1500" b="0">
                    <a:solidFill>
                      <a:srgbClr val="000000"/>
                    </a:solidFill>
                    <a:latin typeface="Arial" charset="0"/>
                  </a:rPr>
                  <a:t>P</a:t>
                </a:r>
                <a:endParaRPr lang="en-US">
                  <a:solidFill>
                    <a:schemeClr val="tx1"/>
                  </a:solidFill>
                  <a:latin typeface="Arial" charset="0"/>
                </a:endParaRPr>
              </a:p>
            </p:txBody>
          </p:sp>
          <p:sp>
            <p:nvSpPr>
              <p:cNvPr id="1040415" name="Rectangle 31"/>
              <p:cNvSpPr>
                <a:spLocks noChangeArrowheads="1"/>
              </p:cNvSpPr>
              <p:nvPr/>
            </p:nvSpPr>
            <p:spPr bwMode="auto">
              <a:xfrm>
                <a:off x="4820" y="2779"/>
                <a:ext cx="53" cy="115"/>
              </a:xfrm>
              <a:prstGeom prst="rect">
                <a:avLst/>
              </a:prstGeom>
              <a:noFill/>
              <a:ln w="9525">
                <a:noFill/>
                <a:miter lim="800000"/>
                <a:headEnd/>
                <a:tailEnd/>
              </a:ln>
            </p:spPr>
            <p:txBody>
              <a:bodyPr wrap="none" lIns="0" tIns="0" rIns="0" bIns="0">
                <a:spAutoFit/>
              </a:bodyPr>
              <a:lstStyle/>
              <a:p>
                <a:r>
                  <a:rPr lang="en-US" sz="1200" b="0">
                    <a:solidFill>
                      <a:srgbClr val="000000"/>
                    </a:solidFill>
                    <a:latin typeface="Arial" charset="0"/>
                  </a:rPr>
                  <a:t>n</a:t>
                </a:r>
                <a:endParaRPr lang="en-US">
                  <a:solidFill>
                    <a:schemeClr val="tx1"/>
                  </a:solidFill>
                  <a:latin typeface="Arial" charset="0"/>
                </a:endParaRPr>
              </a:p>
            </p:txBody>
          </p:sp>
          <p:sp>
            <p:nvSpPr>
              <p:cNvPr id="1040416" name="Rectangle 32"/>
              <p:cNvSpPr>
                <a:spLocks noChangeArrowheads="1"/>
              </p:cNvSpPr>
              <p:nvPr/>
            </p:nvSpPr>
            <p:spPr bwMode="auto">
              <a:xfrm>
                <a:off x="2647" y="3161"/>
                <a:ext cx="267" cy="144"/>
              </a:xfrm>
              <a:prstGeom prst="rect">
                <a:avLst/>
              </a:prstGeom>
              <a:noFill/>
              <a:ln w="9525">
                <a:noFill/>
                <a:miter lim="800000"/>
                <a:headEnd/>
                <a:tailEnd/>
              </a:ln>
            </p:spPr>
            <p:txBody>
              <a:bodyPr wrap="none" lIns="0" tIns="0" rIns="0" bIns="0">
                <a:spAutoFit/>
              </a:bodyPr>
              <a:lstStyle/>
              <a:p>
                <a:r>
                  <a:rPr lang="en-US" sz="1500" b="0">
                    <a:solidFill>
                      <a:srgbClr val="000000"/>
                    </a:solidFill>
                    <a:latin typeface="Arial" charset="0"/>
                  </a:rPr>
                  <a:t>Mem</a:t>
                </a:r>
                <a:endParaRPr lang="en-US">
                  <a:solidFill>
                    <a:schemeClr val="tx1"/>
                  </a:solidFill>
                  <a:latin typeface="Arial" charset="0"/>
                </a:endParaRPr>
              </a:p>
            </p:txBody>
          </p:sp>
          <p:sp>
            <p:nvSpPr>
              <p:cNvPr id="1040417" name="Rectangle 33"/>
              <p:cNvSpPr>
                <a:spLocks noChangeArrowheads="1"/>
              </p:cNvSpPr>
              <p:nvPr/>
            </p:nvSpPr>
            <p:spPr bwMode="auto">
              <a:xfrm>
                <a:off x="4325" y="3166"/>
                <a:ext cx="267" cy="144"/>
              </a:xfrm>
              <a:prstGeom prst="rect">
                <a:avLst/>
              </a:prstGeom>
              <a:noFill/>
              <a:ln w="9525">
                <a:noFill/>
                <a:miter lim="800000"/>
                <a:headEnd/>
                <a:tailEnd/>
              </a:ln>
            </p:spPr>
            <p:txBody>
              <a:bodyPr wrap="none" lIns="0" tIns="0" rIns="0" bIns="0">
                <a:spAutoFit/>
              </a:bodyPr>
              <a:lstStyle/>
              <a:p>
                <a:r>
                  <a:rPr lang="en-US" sz="1500" b="0">
                    <a:solidFill>
                      <a:srgbClr val="000000"/>
                    </a:solidFill>
                    <a:latin typeface="Arial" charset="0"/>
                  </a:rPr>
                  <a:t>Mem</a:t>
                </a:r>
                <a:endParaRPr lang="en-US">
                  <a:solidFill>
                    <a:schemeClr val="tx1"/>
                  </a:solidFill>
                  <a:latin typeface="Arial" charset="0"/>
                </a:endParaRPr>
              </a:p>
            </p:txBody>
          </p:sp>
          <p:sp>
            <p:nvSpPr>
              <p:cNvPr id="1040418" name="Freeform 34"/>
              <p:cNvSpPr>
                <a:spLocks/>
              </p:cNvSpPr>
              <p:nvPr/>
            </p:nvSpPr>
            <p:spPr bwMode="auto">
              <a:xfrm>
                <a:off x="3575" y="3161"/>
                <a:ext cx="45" cy="45"/>
              </a:xfrm>
              <a:custGeom>
                <a:avLst/>
                <a:gdLst/>
                <a:ahLst/>
                <a:cxnLst>
                  <a:cxn ang="0">
                    <a:pos x="42" y="21"/>
                  </a:cxn>
                  <a:cxn ang="0">
                    <a:pos x="42" y="26"/>
                  </a:cxn>
                  <a:cxn ang="0">
                    <a:pos x="42" y="29"/>
                  </a:cxn>
                  <a:cxn ang="0">
                    <a:pos x="42" y="34"/>
                  </a:cxn>
                  <a:cxn ang="0">
                    <a:pos x="39" y="37"/>
                  </a:cxn>
                  <a:cxn ang="0">
                    <a:pos x="37" y="39"/>
                  </a:cxn>
                  <a:cxn ang="0">
                    <a:pos x="34" y="39"/>
                  </a:cxn>
                  <a:cxn ang="0">
                    <a:pos x="31" y="42"/>
                  </a:cxn>
                  <a:cxn ang="0">
                    <a:pos x="29" y="45"/>
                  </a:cxn>
                  <a:cxn ang="0">
                    <a:pos x="26" y="45"/>
                  </a:cxn>
                  <a:cxn ang="0">
                    <a:pos x="21" y="45"/>
                  </a:cxn>
                  <a:cxn ang="0">
                    <a:pos x="18" y="45"/>
                  </a:cxn>
                  <a:cxn ang="0">
                    <a:pos x="13" y="45"/>
                  </a:cxn>
                  <a:cxn ang="0">
                    <a:pos x="10" y="42"/>
                  </a:cxn>
                  <a:cxn ang="0">
                    <a:pos x="8" y="39"/>
                  </a:cxn>
                  <a:cxn ang="0">
                    <a:pos x="5" y="39"/>
                  </a:cxn>
                  <a:cxn ang="0">
                    <a:pos x="2" y="37"/>
                  </a:cxn>
                  <a:cxn ang="0">
                    <a:pos x="2" y="34"/>
                  </a:cxn>
                  <a:cxn ang="0">
                    <a:pos x="0" y="29"/>
                  </a:cxn>
                  <a:cxn ang="0">
                    <a:pos x="0" y="26"/>
                  </a:cxn>
                  <a:cxn ang="0">
                    <a:pos x="0" y="23"/>
                  </a:cxn>
                  <a:cxn ang="0">
                    <a:pos x="0" y="18"/>
                  </a:cxn>
                  <a:cxn ang="0">
                    <a:pos x="0" y="16"/>
                  </a:cxn>
                  <a:cxn ang="0">
                    <a:pos x="2" y="13"/>
                  </a:cxn>
                  <a:cxn ang="0">
                    <a:pos x="2" y="10"/>
                  </a:cxn>
                  <a:cxn ang="0">
                    <a:pos x="5" y="8"/>
                  </a:cxn>
                  <a:cxn ang="0">
                    <a:pos x="8" y="5"/>
                  </a:cxn>
                  <a:cxn ang="0">
                    <a:pos x="10" y="2"/>
                  </a:cxn>
                  <a:cxn ang="0">
                    <a:pos x="13" y="2"/>
                  </a:cxn>
                  <a:cxn ang="0">
                    <a:pos x="18" y="0"/>
                  </a:cxn>
                  <a:cxn ang="0">
                    <a:pos x="21" y="0"/>
                  </a:cxn>
                  <a:cxn ang="0">
                    <a:pos x="26" y="0"/>
                  </a:cxn>
                  <a:cxn ang="0">
                    <a:pos x="29" y="2"/>
                  </a:cxn>
                  <a:cxn ang="0">
                    <a:pos x="31" y="2"/>
                  </a:cxn>
                  <a:cxn ang="0">
                    <a:pos x="34" y="5"/>
                  </a:cxn>
                  <a:cxn ang="0">
                    <a:pos x="37" y="8"/>
                  </a:cxn>
                  <a:cxn ang="0">
                    <a:pos x="39" y="10"/>
                  </a:cxn>
                  <a:cxn ang="0">
                    <a:pos x="42" y="13"/>
                  </a:cxn>
                  <a:cxn ang="0">
                    <a:pos x="42" y="16"/>
                  </a:cxn>
                  <a:cxn ang="0">
                    <a:pos x="42" y="18"/>
                  </a:cxn>
                  <a:cxn ang="0">
                    <a:pos x="45" y="23"/>
                  </a:cxn>
                  <a:cxn ang="0">
                    <a:pos x="42" y="21"/>
                  </a:cxn>
                </a:cxnLst>
                <a:rect l="0" t="0" r="r" b="b"/>
                <a:pathLst>
                  <a:path w="45" h="45">
                    <a:moveTo>
                      <a:pt x="42" y="21"/>
                    </a:moveTo>
                    <a:lnTo>
                      <a:pt x="42" y="26"/>
                    </a:lnTo>
                    <a:lnTo>
                      <a:pt x="42" y="29"/>
                    </a:lnTo>
                    <a:lnTo>
                      <a:pt x="42" y="34"/>
                    </a:lnTo>
                    <a:lnTo>
                      <a:pt x="39" y="37"/>
                    </a:lnTo>
                    <a:lnTo>
                      <a:pt x="37" y="39"/>
                    </a:lnTo>
                    <a:lnTo>
                      <a:pt x="34" y="39"/>
                    </a:lnTo>
                    <a:lnTo>
                      <a:pt x="31" y="42"/>
                    </a:lnTo>
                    <a:lnTo>
                      <a:pt x="29" y="45"/>
                    </a:lnTo>
                    <a:lnTo>
                      <a:pt x="26" y="45"/>
                    </a:lnTo>
                    <a:lnTo>
                      <a:pt x="21" y="45"/>
                    </a:lnTo>
                    <a:lnTo>
                      <a:pt x="18" y="45"/>
                    </a:lnTo>
                    <a:lnTo>
                      <a:pt x="13" y="45"/>
                    </a:lnTo>
                    <a:lnTo>
                      <a:pt x="10" y="42"/>
                    </a:lnTo>
                    <a:lnTo>
                      <a:pt x="8" y="39"/>
                    </a:lnTo>
                    <a:lnTo>
                      <a:pt x="5" y="39"/>
                    </a:lnTo>
                    <a:lnTo>
                      <a:pt x="2" y="37"/>
                    </a:lnTo>
                    <a:lnTo>
                      <a:pt x="2" y="34"/>
                    </a:lnTo>
                    <a:lnTo>
                      <a:pt x="0" y="29"/>
                    </a:lnTo>
                    <a:lnTo>
                      <a:pt x="0" y="26"/>
                    </a:lnTo>
                    <a:lnTo>
                      <a:pt x="0" y="23"/>
                    </a:lnTo>
                    <a:lnTo>
                      <a:pt x="0" y="18"/>
                    </a:lnTo>
                    <a:lnTo>
                      <a:pt x="0" y="16"/>
                    </a:lnTo>
                    <a:lnTo>
                      <a:pt x="2" y="13"/>
                    </a:lnTo>
                    <a:lnTo>
                      <a:pt x="2" y="10"/>
                    </a:lnTo>
                    <a:lnTo>
                      <a:pt x="5" y="8"/>
                    </a:lnTo>
                    <a:lnTo>
                      <a:pt x="8" y="5"/>
                    </a:lnTo>
                    <a:lnTo>
                      <a:pt x="10" y="2"/>
                    </a:lnTo>
                    <a:lnTo>
                      <a:pt x="13" y="2"/>
                    </a:lnTo>
                    <a:lnTo>
                      <a:pt x="18" y="0"/>
                    </a:lnTo>
                    <a:lnTo>
                      <a:pt x="21" y="0"/>
                    </a:lnTo>
                    <a:lnTo>
                      <a:pt x="26" y="0"/>
                    </a:lnTo>
                    <a:lnTo>
                      <a:pt x="29" y="2"/>
                    </a:lnTo>
                    <a:lnTo>
                      <a:pt x="31" y="2"/>
                    </a:lnTo>
                    <a:lnTo>
                      <a:pt x="34" y="5"/>
                    </a:lnTo>
                    <a:lnTo>
                      <a:pt x="37" y="8"/>
                    </a:lnTo>
                    <a:lnTo>
                      <a:pt x="39" y="10"/>
                    </a:lnTo>
                    <a:lnTo>
                      <a:pt x="42" y="13"/>
                    </a:lnTo>
                    <a:lnTo>
                      <a:pt x="42" y="16"/>
                    </a:lnTo>
                    <a:lnTo>
                      <a:pt x="42" y="18"/>
                    </a:lnTo>
                    <a:lnTo>
                      <a:pt x="45" y="23"/>
                    </a:lnTo>
                    <a:lnTo>
                      <a:pt x="42" y="21"/>
                    </a:lnTo>
                    <a:close/>
                  </a:path>
                </a:pathLst>
              </a:custGeom>
              <a:solidFill>
                <a:srgbClr val="000000"/>
              </a:solidFill>
              <a:ln w="9525">
                <a:noFill/>
                <a:round/>
                <a:headEnd/>
                <a:tailEnd/>
              </a:ln>
            </p:spPr>
            <p:txBody>
              <a:bodyPr/>
              <a:lstStyle/>
              <a:p>
                <a:endParaRPr lang="en-US"/>
              </a:p>
            </p:txBody>
          </p:sp>
          <p:sp>
            <p:nvSpPr>
              <p:cNvPr id="1040419" name="Freeform 35"/>
              <p:cNvSpPr>
                <a:spLocks/>
              </p:cNvSpPr>
              <p:nvPr/>
            </p:nvSpPr>
            <p:spPr bwMode="auto">
              <a:xfrm>
                <a:off x="3575" y="3161"/>
                <a:ext cx="45" cy="45"/>
              </a:xfrm>
              <a:custGeom>
                <a:avLst/>
                <a:gdLst/>
                <a:ahLst/>
                <a:cxnLst>
                  <a:cxn ang="0">
                    <a:pos x="42" y="21"/>
                  </a:cxn>
                  <a:cxn ang="0">
                    <a:pos x="42" y="18"/>
                  </a:cxn>
                  <a:cxn ang="0">
                    <a:pos x="42" y="16"/>
                  </a:cxn>
                  <a:cxn ang="0">
                    <a:pos x="42" y="13"/>
                  </a:cxn>
                  <a:cxn ang="0">
                    <a:pos x="39" y="10"/>
                  </a:cxn>
                  <a:cxn ang="0">
                    <a:pos x="37" y="8"/>
                  </a:cxn>
                  <a:cxn ang="0">
                    <a:pos x="34" y="5"/>
                  </a:cxn>
                  <a:cxn ang="0">
                    <a:pos x="31" y="2"/>
                  </a:cxn>
                  <a:cxn ang="0">
                    <a:pos x="29" y="2"/>
                  </a:cxn>
                  <a:cxn ang="0">
                    <a:pos x="26" y="0"/>
                  </a:cxn>
                  <a:cxn ang="0">
                    <a:pos x="21" y="0"/>
                  </a:cxn>
                  <a:cxn ang="0">
                    <a:pos x="18" y="0"/>
                  </a:cxn>
                  <a:cxn ang="0">
                    <a:pos x="13" y="2"/>
                  </a:cxn>
                  <a:cxn ang="0">
                    <a:pos x="10" y="2"/>
                  </a:cxn>
                  <a:cxn ang="0">
                    <a:pos x="8" y="5"/>
                  </a:cxn>
                  <a:cxn ang="0">
                    <a:pos x="5" y="8"/>
                  </a:cxn>
                  <a:cxn ang="0">
                    <a:pos x="2" y="10"/>
                  </a:cxn>
                  <a:cxn ang="0">
                    <a:pos x="2" y="13"/>
                  </a:cxn>
                  <a:cxn ang="0">
                    <a:pos x="0" y="16"/>
                  </a:cxn>
                  <a:cxn ang="0">
                    <a:pos x="0" y="18"/>
                  </a:cxn>
                  <a:cxn ang="0">
                    <a:pos x="0" y="23"/>
                  </a:cxn>
                  <a:cxn ang="0">
                    <a:pos x="0" y="26"/>
                  </a:cxn>
                  <a:cxn ang="0">
                    <a:pos x="0" y="29"/>
                  </a:cxn>
                  <a:cxn ang="0">
                    <a:pos x="2" y="34"/>
                  </a:cxn>
                  <a:cxn ang="0">
                    <a:pos x="2" y="37"/>
                  </a:cxn>
                  <a:cxn ang="0">
                    <a:pos x="5" y="39"/>
                  </a:cxn>
                  <a:cxn ang="0">
                    <a:pos x="8" y="39"/>
                  </a:cxn>
                  <a:cxn ang="0">
                    <a:pos x="10" y="42"/>
                  </a:cxn>
                  <a:cxn ang="0">
                    <a:pos x="13" y="45"/>
                  </a:cxn>
                  <a:cxn ang="0">
                    <a:pos x="18" y="45"/>
                  </a:cxn>
                  <a:cxn ang="0">
                    <a:pos x="21" y="45"/>
                  </a:cxn>
                  <a:cxn ang="0">
                    <a:pos x="26" y="45"/>
                  </a:cxn>
                  <a:cxn ang="0">
                    <a:pos x="29" y="45"/>
                  </a:cxn>
                  <a:cxn ang="0">
                    <a:pos x="31" y="42"/>
                  </a:cxn>
                  <a:cxn ang="0">
                    <a:pos x="34" y="39"/>
                  </a:cxn>
                  <a:cxn ang="0">
                    <a:pos x="37" y="39"/>
                  </a:cxn>
                  <a:cxn ang="0">
                    <a:pos x="39" y="37"/>
                  </a:cxn>
                  <a:cxn ang="0">
                    <a:pos x="42" y="34"/>
                  </a:cxn>
                  <a:cxn ang="0">
                    <a:pos x="42" y="29"/>
                  </a:cxn>
                  <a:cxn ang="0">
                    <a:pos x="42" y="26"/>
                  </a:cxn>
                  <a:cxn ang="0">
                    <a:pos x="45" y="23"/>
                  </a:cxn>
                  <a:cxn ang="0">
                    <a:pos x="45" y="23"/>
                  </a:cxn>
                </a:cxnLst>
                <a:rect l="0" t="0" r="r" b="b"/>
                <a:pathLst>
                  <a:path w="45" h="45">
                    <a:moveTo>
                      <a:pt x="42" y="21"/>
                    </a:moveTo>
                    <a:lnTo>
                      <a:pt x="42" y="18"/>
                    </a:lnTo>
                    <a:lnTo>
                      <a:pt x="42" y="16"/>
                    </a:lnTo>
                    <a:lnTo>
                      <a:pt x="42" y="13"/>
                    </a:lnTo>
                    <a:lnTo>
                      <a:pt x="39" y="10"/>
                    </a:lnTo>
                    <a:lnTo>
                      <a:pt x="37" y="8"/>
                    </a:lnTo>
                    <a:lnTo>
                      <a:pt x="34" y="5"/>
                    </a:lnTo>
                    <a:lnTo>
                      <a:pt x="31" y="2"/>
                    </a:lnTo>
                    <a:lnTo>
                      <a:pt x="29" y="2"/>
                    </a:lnTo>
                    <a:lnTo>
                      <a:pt x="26" y="0"/>
                    </a:lnTo>
                    <a:lnTo>
                      <a:pt x="21" y="0"/>
                    </a:lnTo>
                    <a:lnTo>
                      <a:pt x="18" y="0"/>
                    </a:lnTo>
                    <a:lnTo>
                      <a:pt x="13" y="2"/>
                    </a:lnTo>
                    <a:lnTo>
                      <a:pt x="10" y="2"/>
                    </a:lnTo>
                    <a:lnTo>
                      <a:pt x="8" y="5"/>
                    </a:lnTo>
                    <a:lnTo>
                      <a:pt x="5" y="8"/>
                    </a:lnTo>
                    <a:lnTo>
                      <a:pt x="2" y="10"/>
                    </a:lnTo>
                    <a:lnTo>
                      <a:pt x="2" y="13"/>
                    </a:lnTo>
                    <a:lnTo>
                      <a:pt x="0" y="16"/>
                    </a:lnTo>
                    <a:lnTo>
                      <a:pt x="0" y="18"/>
                    </a:lnTo>
                    <a:lnTo>
                      <a:pt x="0" y="23"/>
                    </a:lnTo>
                    <a:lnTo>
                      <a:pt x="0" y="26"/>
                    </a:lnTo>
                    <a:lnTo>
                      <a:pt x="0" y="29"/>
                    </a:lnTo>
                    <a:lnTo>
                      <a:pt x="2" y="34"/>
                    </a:lnTo>
                    <a:lnTo>
                      <a:pt x="2" y="37"/>
                    </a:lnTo>
                    <a:lnTo>
                      <a:pt x="5" y="39"/>
                    </a:lnTo>
                    <a:lnTo>
                      <a:pt x="8" y="39"/>
                    </a:lnTo>
                    <a:lnTo>
                      <a:pt x="10" y="42"/>
                    </a:lnTo>
                    <a:lnTo>
                      <a:pt x="13" y="45"/>
                    </a:lnTo>
                    <a:lnTo>
                      <a:pt x="18" y="45"/>
                    </a:lnTo>
                    <a:lnTo>
                      <a:pt x="21" y="45"/>
                    </a:lnTo>
                    <a:lnTo>
                      <a:pt x="26" y="45"/>
                    </a:lnTo>
                    <a:lnTo>
                      <a:pt x="29" y="45"/>
                    </a:lnTo>
                    <a:lnTo>
                      <a:pt x="31" y="42"/>
                    </a:lnTo>
                    <a:lnTo>
                      <a:pt x="34" y="39"/>
                    </a:lnTo>
                    <a:lnTo>
                      <a:pt x="37" y="39"/>
                    </a:lnTo>
                    <a:lnTo>
                      <a:pt x="39" y="37"/>
                    </a:lnTo>
                    <a:lnTo>
                      <a:pt x="42" y="34"/>
                    </a:lnTo>
                    <a:lnTo>
                      <a:pt x="42" y="29"/>
                    </a:lnTo>
                    <a:lnTo>
                      <a:pt x="42" y="26"/>
                    </a:lnTo>
                    <a:lnTo>
                      <a:pt x="45" y="23"/>
                    </a:lnTo>
                    <a:lnTo>
                      <a:pt x="45" y="23"/>
                    </a:lnTo>
                  </a:path>
                </a:pathLst>
              </a:custGeom>
              <a:noFill/>
              <a:ln w="33338">
                <a:solidFill>
                  <a:srgbClr val="000000"/>
                </a:solidFill>
                <a:prstDash val="solid"/>
                <a:round/>
                <a:headEnd/>
                <a:tailEnd/>
              </a:ln>
            </p:spPr>
            <p:txBody>
              <a:bodyPr/>
              <a:lstStyle/>
              <a:p>
                <a:endParaRPr lang="en-US"/>
              </a:p>
            </p:txBody>
          </p:sp>
          <p:sp>
            <p:nvSpPr>
              <p:cNvPr id="1040420" name="Freeform 36"/>
              <p:cNvSpPr>
                <a:spLocks/>
              </p:cNvSpPr>
              <p:nvPr/>
            </p:nvSpPr>
            <p:spPr bwMode="auto">
              <a:xfrm>
                <a:off x="3757" y="3161"/>
                <a:ext cx="46" cy="45"/>
              </a:xfrm>
              <a:custGeom>
                <a:avLst/>
                <a:gdLst/>
                <a:ahLst/>
                <a:cxnLst>
                  <a:cxn ang="0">
                    <a:pos x="43" y="21"/>
                  </a:cxn>
                  <a:cxn ang="0">
                    <a:pos x="43" y="26"/>
                  </a:cxn>
                  <a:cxn ang="0">
                    <a:pos x="43" y="29"/>
                  </a:cxn>
                  <a:cxn ang="0">
                    <a:pos x="43" y="34"/>
                  </a:cxn>
                  <a:cxn ang="0">
                    <a:pos x="40" y="37"/>
                  </a:cxn>
                  <a:cxn ang="0">
                    <a:pos x="38" y="39"/>
                  </a:cxn>
                  <a:cxn ang="0">
                    <a:pos x="35" y="39"/>
                  </a:cxn>
                  <a:cxn ang="0">
                    <a:pos x="32" y="42"/>
                  </a:cxn>
                  <a:cxn ang="0">
                    <a:pos x="30" y="45"/>
                  </a:cxn>
                  <a:cxn ang="0">
                    <a:pos x="27" y="45"/>
                  </a:cxn>
                  <a:cxn ang="0">
                    <a:pos x="22" y="45"/>
                  </a:cxn>
                  <a:cxn ang="0">
                    <a:pos x="19" y="45"/>
                  </a:cxn>
                  <a:cxn ang="0">
                    <a:pos x="14" y="45"/>
                  </a:cxn>
                  <a:cxn ang="0">
                    <a:pos x="11" y="42"/>
                  </a:cxn>
                  <a:cxn ang="0">
                    <a:pos x="8" y="39"/>
                  </a:cxn>
                  <a:cxn ang="0">
                    <a:pos x="6" y="39"/>
                  </a:cxn>
                  <a:cxn ang="0">
                    <a:pos x="3" y="37"/>
                  </a:cxn>
                  <a:cxn ang="0">
                    <a:pos x="3" y="34"/>
                  </a:cxn>
                  <a:cxn ang="0">
                    <a:pos x="0" y="29"/>
                  </a:cxn>
                  <a:cxn ang="0">
                    <a:pos x="0" y="26"/>
                  </a:cxn>
                  <a:cxn ang="0">
                    <a:pos x="0" y="23"/>
                  </a:cxn>
                  <a:cxn ang="0">
                    <a:pos x="0" y="18"/>
                  </a:cxn>
                  <a:cxn ang="0">
                    <a:pos x="0" y="16"/>
                  </a:cxn>
                  <a:cxn ang="0">
                    <a:pos x="3" y="13"/>
                  </a:cxn>
                  <a:cxn ang="0">
                    <a:pos x="3" y="10"/>
                  </a:cxn>
                  <a:cxn ang="0">
                    <a:pos x="6" y="8"/>
                  </a:cxn>
                  <a:cxn ang="0">
                    <a:pos x="8" y="5"/>
                  </a:cxn>
                  <a:cxn ang="0">
                    <a:pos x="11" y="2"/>
                  </a:cxn>
                  <a:cxn ang="0">
                    <a:pos x="14" y="2"/>
                  </a:cxn>
                  <a:cxn ang="0">
                    <a:pos x="19" y="0"/>
                  </a:cxn>
                  <a:cxn ang="0">
                    <a:pos x="22" y="0"/>
                  </a:cxn>
                  <a:cxn ang="0">
                    <a:pos x="27" y="0"/>
                  </a:cxn>
                  <a:cxn ang="0">
                    <a:pos x="30" y="2"/>
                  </a:cxn>
                  <a:cxn ang="0">
                    <a:pos x="32" y="2"/>
                  </a:cxn>
                  <a:cxn ang="0">
                    <a:pos x="35" y="5"/>
                  </a:cxn>
                  <a:cxn ang="0">
                    <a:pos x="38" y="8"/>
                  </a:cxn>
                  <a:cxn ang="0">
                    <a:pos x="40" y="10"/>
                  </a:cxn>
                  <a:cxn ang="0">
                    <a:pos x="43" y="13"/>
                  </a:cxn>
                  <a:cxn ang="0">
                    <a:pos x="43" y="16"/>
                  </a:cxn>
                  <a:cxn ang="0">
                    <a:pos x="43" y="18"/>
                  </a:cxn>
                  <a:cxn ang="0">
                    <a:pos x="46" y="23"/>
                  </a:cxn>
                  <a:cxn ang="0">
                    <a:pos x="43" y="21"/>
                  </a:cxn>
                </a:cxnLst>
                <a:rect l="0" t="0" r="r" b="b"/>
                <a:pathLst>
                  <a:path w="46" h="45">
                    <a:moveTo>
                      <a:pt x="43" y="21"/>
                    </a:moveTo>
                    <a:lnTo>
                      <a:pt x="43" y="26"/>
                    </a:lnTo>
                    <a:lnTo>
                      <a:pt x="43" y="29"/>
                    </a:lnTo>
                    <a:lnTo>
                      <a:pt x="43" y="34"/>
                    </a:lnTo>
                    <a:lnTo>
                      <a:pt x="40" y="37"/>
                    </a:lnTo>
                    <a:lnTo>
                      <a:pt x="38" y="39"/>
                    </a:lnTo>
                    <a:lnTo>
                      <a:pt x="35" y="39"/>
                    </a:lnTo>
                    <a:lnTo>
                      <a:pt x="32" y="42"/>
                    </a:lnTo>
                    <a:lnTo>
                      <a:pt x="30" y="45"/>
                    </a:lnTo>
                    <a:lnTo>
                      <a:pt x="27" y="45"/>
                    </a:lnTo>
                    <a:lnTo>
                      <a:pt x="22" y="45"/>
                    </a:lnTo>
                    <a:lnTo>
                      <a:pt x="19" y="45"/>
                    </a:lnTo>
                    <a:lnTo>
                      <a:pt x="14" y="45"/>
                    </a:lnTo>
                    <a:lnTo>
                      <a:pt x="11" y="42"/>
                    </a:lnTo>
                    <a:lnTo>
                      <a:pt x="8" y="39"/>
                    </a:lnTo>
                    <a:lnTo>
                      <a:pt x="6" y="39"/>
                    </a:lnTo>
                    <a:lnTo>
                      <a:pt x="3" y="37"/>
                    </a:lnTo>
                    <a:lnTo>
                      <a:pt x="3" y="34"/>
                    </a:lnTo>
                    <a:lnTo>
                      <a:pt x="0" y="29"/>
                    </a:lnTo>
                    <a:lnTo>
                      <a:pt x="0" y="26"/>
                    </a:lnTo>
                    <a:lnTo>
                      <a:pt x="0" y="23"/>
                    </a:lnTo>
                    <a:lnTo>
                      <a:pt x="0" y="18"/>
                    </a:lnTo>
                    <a:lnTo>
                      <a:pt x="0" y="16"/>
                    </a:lnTo>
                    <a:lnTo>
                      <a:pt x="3" y="13"/>
                    </a:lnTo>
                    <a:lnTo>
                      <a:pt x="3" y="10"/>
                    </a:lnTo>
                    <a:lnTo>
                      <a:pt x="6" y="8"/>
                    </a:lnTo>
                    <a:lnTo>
                      <a:pt x="8" y="5"/>
                    </a:lnTo>
                    <a:lnTo>
                      <a:pt x="11" y="2"/>
                    </a:lnTo>
                    <a:lnTo>
                      <a:pt x="14" y="2"/>
                    </a:lnTo>
                    <a:lnTo>
                      <a:pt x="19" y="0"/>
                    </a:lnTo>
                    <a:lnTo>
                      <a:pt x="22" y="0"/>
                    </a:lnTo>
                    <a:lnTo>
                      <a:pt x="27" y="0"/>
                    </a:lnTo>
                    <a:lnTo>
                      <a:pt x="30" y="2"/>
                    </a:lnTo>
                    <a:lnTo>
                      <a:pt x="32" y="2"/>
                    </a:lnTo>
                    <a:lnTo>
                      <a:pt x="35" y="5"/>
                    </a:lnTo>
                    <a:lnTo>
                      <a:pt x="38" y="8"/>
                    </a:lnTo>
                    <a:lnTo>
                      <a:pt x="40" y="10"/>
                    </a:lnTo>
                    <a:lnTo>
                      <a:pt x="43" y="13"/>
                    </a:lnTo>
                    <a:lnTo>
                      <a:pt x="43" y="16"/>
                    </a:lnTo>
                    <a:lnTo>
                      <a:pt x="43" y="18"/>
                    </a:lnTo>
                    <a:lnTo>
                      <a:pt x="46" y="23"/>
                    </a:lnTo>
                    <a:lnTo>
                      <a:pt x="43" y="21"/>
                    </a:lnTo>
                    <a:close/>
                  </a:path>
                </a:pathLst>
              </a:custGeom>
              <a:solidFill>
                <a:srgbClr val="000000"/>
              </a:solidFill>
              <a:ln w="9525">
                <a:noFill/>
                <a:round/>
                <a:headEnd/>
                <a:tailEnd/>
              </a:ln>
            </p:spPr>
            <p:txBody>
              <a:bodyPr/>
              <a:lstStyle/>
              <a:p>
                <a:endParaRPr lang="en-US"/>
              </a:p>
            </p:txBody>
          </p:sp>
          <p:sp>
            <p:nvSpPr>
              <p:cNvPr id="1040421" name="Freeform 37"/>
              <p:cNvSpPr>
                <a:spLocks/>
              </p:cNvSpPr>
              <p:nvPr/>
            </p:nvSpPr>
            <p:spPr bwMode="auto">
              <a:xfrm>
                <a:off x="3757" y="3161"/>
                <a:ext cx="46" cy="45"/>
              </a:xfrm>
              <a:custGeom>
                <a:avLst/>
                <a:gdLst/>
                <a:ahLst/>
                <a:cxnLst>
                  <a:cxn ang="0">
                    <a:pos x="43" y="21"/>
                  </a:cxn>
                  <a:cxn ang="0">
                    <a:pos x="43" y="18"/>
                  </a:cxn>
                  <a:cxn ang="0">
                    <a:pos x="43" y="16"/>
                  </a:cxn>
                  <a:cxn ang="0">
                    <a:pos x="43" y="13"/>
                  </a:cxn>
                  <a:cxn ang="0">
                    <a:pos x="40" y="10"/>
                  </a:cxn>
                  <a:cxn ang="0">
                    <a:pos x="38" y="8"/>
                  </a:cxn>
                  <a:cxn ang="0">
                    <a:pos x="35" y="5"/>
                  </a:cxn>
                  <a:cxn ang="0">
                    <a:pos x="32" y="2"/>
                  </a:cxn>
                  <a:cxn ang="0">
                    <a:pos x="30" y="2"/>
                  </a:cxn>
                  <a:cxn ang="0">
                    <a:pos x="27" y="0"/>
                  </a:cxn>
                  <a:cxn ang="0">
                    <a:pos x="22" y="0"/>
                  </a:cxn>
                  <a:cxn ang="0">
                    <a:pos x="19" y="0"/>
                  </a:cxn>
                  <a:cxn ang="0">
                    <a:pos x="14" y="2"/>
                  </a:cxn>
                  <a:cxn ang="0">
                    <a:pos x="11" y="2"/>
                  </a:cxn>
                  <a:cxn ang="0">
                    <a:pos x="8" y="5"/>
                  </a:cxn>
                  <a:cxn ang="0">
                    <a:pos x="6" y="8"/>
                  </a:cxn>
                  <a:cxn ang="0">
                    <a:pos x="3" y="10"/>
                  </a:cxn>
                  <a:cxn ang="0">
                    <a:pos x="3" y="13"/>
                  </a:cxn>
                  <a:cxn ang="0">
                    <a:pos x="0" y="16"/>
                  </a:cxn>
                  <a:cxn ang="0">
                    <a:pos x="0" y="18"/>
                  </a:cxn>
                  <a:cxn ang="0">
                    <a:pos x="0" y="23"/>
                  </a:cxn>
                  <a:cxn ang="0">
                    <a:pos x="0" y="26"/>
                  </a:cxn>
                  <a:cxn ang="0">
                    <a:pos x="0" y="29"/>
                  </a:cxn>
                  <a:cxn ang="0">
                    <a:pos x="3" y="34"/>
                  </a:cxn>
                  <a:cxn ang="0">
                    <a:pos x="3" y="37"/>
                  </a:cxn>
                  <a:cxn ang="0">
                    <a:pos x="6" y="39"/>
                  </a:cxn>
                  <a:cxn ang="0">
                    <a:pos x="8" y="39"/>
                  </a:cxn>
                  <a:cxn ang="0">
                    <a:pos x="11" y="42"/>
                  </a:cxn>
                  <a:cxn ang="0">
                    <a:pos x="14" y="45"/>
                  </a:cxn>
                  <a:cxn ang="0">
                    <a:pos x="19" y="45"/>
                  </a:cxn>
                  <a:cxn ang="0">
                    <a:pos x="22" y="45"/>
                  </a:cxn>
                  <a:cxn ang="0">
                    <a:pos x="27" y="45"/>
                  </a:cxn>
                  <a:cxn ang="0">
                    <a:pos x="30" y="45"/>
                  </a:cxn>
                  <a:cxn ang="0">
                    <a:pos x="32" y="42"/>
                  </a:cxn>
                  <a:cxn ang="0">
                    <a:pos x="35" y="39"/>
                  </a:cxn>
                  <a:cxn ang="0">
                    <a:pos x="38" y="39"/>
                  </a:cxn>
                  <a:cxn ang="0">
                    <a:pos x="40" y="37"/>
                  </a:cxn>
                  <a:cxn ang="0">
                    <a:pos x="43" y="34"/>
                  </a:cxn>
                  <a:cxn ang="0">
                    <a:pos x="43" y="29"/>
                  </a:cxn>
                  <a:cxn ang="0">
                    <a:pos x="43" y="26"/>
                  </a:cxn>
                  <a:cxn ang="0">
                    <a:pos x="46" y="23"/>
                  </a:cxn>
                  <a:cxn ang="0">
                    <a:pos x="46" y="23"/>
                  </a:cxn>
                </a:cxnLst>
                <a:rect l="0" t="0" r="r" b="b"/>
                <a:pathLst>
                  <a:path w="46" h="45">
                    <a:moveTo>
                      <a:pt x="43" y="21"/>
                    </a:moveTo>
                    <a:lnTo>
                      <a:pt x="43" y="18"/>
                    </a:lnTo>
                    <a:lnTo>
                      <a:pt x="43" y="16"/>
                    </a:lnTo>
                    <a:lnTo>
                      <a:pt x="43" y="13"/>
                    </a:lnTo>
                    <a:lnTo>
                      <a:pt x="40" y="10"/>
                    </a:lnTo>
                    <a:lnTo>
                      <a:pt x="38" y="8"/>
                    </a:lnTo>
                    <a:lnTo>
                      <a:pt x="35" y="5"/>
                    </a:lnTo>
                    <a:lnTo>
                      <a:pt x="32" y="2"/>
                    </a:lnTo>
                    <a:lnTo>
                      <a:pt x="30" y="2"/>
                    </a:lnTo>
                    <a:lnTo>
                      <a:pt x="27" y="0"/>
                    </a:lnTo>
                    <a:lnTo>
                      <a:pt x="22" y="0"/>
                    </a:lnTo>
                    <a:lnTo>
                      <a:pt x="19" y="0"/>
                    </a:lnTo>
                    <a:lnTo>
                      <a:pt x="14" y="2"/>
                    </a:lnTo>
                    <a:lnTo>
                      <a:pt x="11" y="2"/>
                    </a:lnTo>
                    <a:lnTo>
                      <a:pt x="8" y="5"/>
                    </a:lnTo>
                    <a:lnTo>
                      <a:pt x="6" y="8"/>
                    </a:lnTo>
                    <a:lnTo>
                      <a:pt x="3" y="10"/>
                    </a:lnTo>
                    <a:lnTo>
                      <a:pt x="3" y="13"/>
                    </a:lnTo>
                    <a:lnTo>
                      <a:pt x="0" y="16"/>
                    </a:lnTo>
                    <a:lnTo>
                      <a:pt x="0" y="18"/>
                    </a:lnTo>
                    <a:lnTo>
                      <a:pt x="0" y="23"/>
                    </a:lnTo>
                    <a:lnTo>
                      <a:pt x="0" y="26"/>
                    </a:lnTo>
                    <a:lnTo>
                      <a:pt x="0" y="29"/>
                    </a:lnTo>
                    <a:lnTo>
                      <a:pt x="3" y="34"/>
                    </a:lnTo>
                    <a:lnTo>
                      <a:pt x="3" y="37"/>
                    </a:lnTo>
                    <a:lnTo>
                      <a:pt x="6" y="39"/>
                    </a:lnTo>
                    <a:lnTo>
                      <a:pt x="8" y="39"/>
                    </a:lnTo>
                    <a:lnTo>
                      <a:pt x="11" y="42"/>
                    </a:lnTo>
                    <a:lnTo>
                      <a:pt x="14" y="45"/>
                    </a:lnTo>
                    <a:lnTo>
                      <a:pt x="19" y="45"/>
                    </a:lnTo>
                    <a:lnTo>
                      <a:pt x="22" y="45"/>
                    </a:lnTo>
                    <a:lnTo>
                      <a:pt x="27" y="45"/>
                    </a:lnTo>
                    <a:lnTo>
                      <a:pt x="30" y="45"/>
                    </a:lnTo>
                    <a:lnTo>
                      <a:pt x="32" y="42"/>
                    </a:lnTo>
                    <a:lnTo>
                      <a:pt x="35" y="39"/>
                    </a:lnTo>
                    <a:lnTo>
                      <a:pt x="38" y="39"/>
                    </a:lnTo>
                    <a:lnTo>
                      <a:pt x="40" y="37"/>
                    </a:lnTo>
                    <a:lnTo>
                      <a:pt x="43" y="34"/>
                    </a:lnTo>
                    <a:lnTo>
                      <a:pt x="43" y="29"/>
                    </a:lnTo>
                    <a:lnTo>
                      <a:pt x="43" y="26"/>
                    </a:lnTo>
                    <a:lnTo>
                      <a:pt x="46" y="23"/>
                    </a:lnTo>
                    <a:lnTo>
                      <a:pt x="46" y="23"/>
                    </a:lnTo>
                  </a:path>
                </a:pathLst>
              </a:custGeom>
              <a:noFill/>
              <a:ln w="33338">
                <a:solidFill>
                  <a:srgbClr val="000000"/>
                </a:solidFill>
                <a:prstDash val="solid"/>
                <a:round/>
                <a:headEnd/>
                <a:tailEnd/>
              </a:ln>
            </p:spPr>
            <p:txBody>
              <a:bodyPr/>
              <a:lstStyle/>
              <a:p>
                <a:endParaRPr lang="en-US"/>
              </a:p>
            </p:txBody>
          </p:sp>
          <p:sp>
            <p:nvSpPr>
              <p:cNvPr id="1040422" name="Freeform 38"/>
              <p:cNvSpPr>
                <a:spLocks/>
              </p:cNvSpPr>
              <p:nvPr/>
            </p:nvSpPr>
            <p:spPr bwMode="auto">
              <a:xfrm>
                <a:off x="3956" y="3161"/>
                <a:ext cx="45" cy="45"/>
              </a:xfrm>
              <a:custGeom>
                <a:avLst/>
                <a:gdLst/>
                <a:ahLst/>
                <a:cxnLst>
                  <a:cxn ang="0">
                    <a:pos x="43" y="21"/>
                  </a:cxn>
                  <a:cxn ang="0">
                    <a:pos x="43" y="26"/>
                  </a:cxn>
                  <a:cxn ang="0">
                    <a:pos x="43" y="29"/>
                  </a:cxn>
                  <a:cxn ang="0">
                    <a:pos x="43" y="34"/>
                  </a:cxn>
                  <a:cxn ang="0">
                    <a:pos x="40" y="37"/>
                  </a:cxn>
                  <a:cxn ang="0">
                    <a:pos x="37" y="39"/>
                  </a:cxn>
                  <a:cxn ang="0">
                    <a:pos x="35" y="39"/>
                  </a:cxn>
                  <a:cxn ang="0">
                    <a:pos x="32" y="42"/>
                  </a:cxn>
                  <a:cxn ang="0">
                    <a:pos x="29" y="45"/>
                  </a:cxn>
                  <a:cxn ang="0">
                    <a:pos x="27" y="45"/>
                  </a:cxn>
                  <a:cxn ang="0">
                    <a:pos x="21" y="45"/>
                  </a:cxn>
                  <a:cxn ang="0">
                    <a:pos x="19" y="45"/>
                  </a:cxn>
                  <a:cxn ang="0">
                    <a:pos x="14" y="45"/>
                  </a:cxn>
                  <a:cxn ang="0">
                    <a:pos x="11" y="42"/>
                  </a:cxn>
                  <a:cxn ang="0">
                    <a:pos x="8" y="39"/>
                  </a:cxn>
                  <a:cxn ang="0">
                    <a:pos x="6" y="39"/>
                  </a:cxn>
                  <a:cxn ang="0">
                    <a:pos x="3" y="37"/>
                  </a:cxn>
                  <a:cxn ang="0">
                    <a:pos x="3" y="34"/>
                  </a:cxn>
                  <a:cxn ang="0">
                    <a:pos x="0" y="29"/>
                  </a:cxn>
                  <a:cxn ang="0">
                    <a:pos x="0" y="26"/>
                  </a:cxn>
                  <a:cxn ang="0">
                    <a:pos x="0" y="23"/>
                  </a:cxn>
                  <a:cxn ang="0">
                    <a:pos x="0" y="18"/>
                  </a:cxn>
                  <a:cxn ang="0">
                    <a:pos x="0" y="16"/>
                  </a:cxn>
                  <a:cxn ang="0">
                    <a:pos x="3" y="13"/>
                  </a:cxn>
                  <a:cxn ang="0">
                    <a:pos x="3" y="10"/>
                  </a:cxn>
                  <a:cxn ang="0">
                    <a:pos x="6" y="8"/>
                  </a:cxn>
                  <a:cxn ang="0">
                    <a:pos x="8" y="5"/>
                  </a:cxn>
                  <a:cxn ang="0">
                    <a:pos x="11" y="2"/>
                  </a:cxn>
                  <a:cxn ang="0">
                    <a:pos x="14" y="2"/>
                  </a:cxn>
                  <a:cxn ang="0">
                    <a:pos x="19" y="0"/>
                  </a:cxn>
                  <a:cxn ang="0">
                    <a:pos x="21" y="0"/>
                  </a:cxn>
                  <a:cxn ang="0">
                    <a:pos x="27" y="0"/>
                  </a:cxn>
                  <a:cxn ang="0">
                    <a:pos x="29" y="2"/>
                  </a:cxn>
                  <a:cxn ang="0">
                    <a:pos x="32" y="2"/>
                  </a:cxn>
                  <a:cxn ang="0">
                    <a:pos x="35" y="5"/>
                  </a:cxn>
                  <a:cxn ang="0">
                    <a:pos x="37" y="8"/>
                  </a:cxn>
                  <a:cxn ang="0">
                    <a:pos x="40" y="10"/>
                  </a:cxn>
                  <a:cxn ang="0">
                    <a:pos x="43" y="13"/>
                  </a:cxn>
                  <a:cxn ang="0">
                    <a:pos x="43" y="16"/>
                  </a:cxn>
                  <a:cxn ang="0">
                    <a:pos x="43" y="18"/>
                  </a:cxn>
                  <a:cxn ang="0">
                    <a:pos x="45" y="23"/>
                  </a:cxn>
                  <a:cxn ang="0">
                    <a:pos x="43" y="21"/>
                  </a:cxn>
                </a:cxnLst>
                <a:rect l="0" t="0" r="r" b="b"/>
                <a:pathLst>
                  <a:path w="45" h="45">
                    <a:moveTo>
                      <a:pt x="43" y="21"/>
                    </a:moveTo>
                    <a:lnTo>
                      <a:pt x="43" y="26"/>
                    </a:lnTo>
                    <a:lnTo>
                      <a:pt x="43" y="29"/>
                    </a:lnTo>
                    <a:lnTo>
                      <a:pt x="43" y="34"/>
                    </a:lnTo>
                    <a:lnTo>
                      <a:pt x="40" y="37"/>
                    </a:lnTo>
                    <a:lnTo>
                      <a:pt x="37" y="39"/>
                    </a:lnTo>
                    <a:lnTo>
                      <a:pt x="35" y="39"/>
                    </a:lnTo>
                    <a:lnTo>
                      <a:pt x="32" y="42"/>
                    </a:lnTo>
                    <a:lnTo>
                      <a:pt x="29" y="45"/>
                    </a:lnTo>
                    <a:lnTo>
                      <a:pt x="27" y="45"/>
                    </a:lnTo>
                    <a:lnTo>
                      <a:pt x="21" y="45"/>
                    </a:lnTo>
                    <a:lnTo>
                      <a:pt x="19" y="45"/>
                    </a:lnTo>
                    <a:lnTo>
                      <a:pt x="14" y="45"/>
                    </a:lnTo>
                    <a:lnTo>
                      <a:pt x="11" y="42"/>
                    </a:lnTo>
                    <a:lnTo>
                      <a:pt x="8" y="39"/>
                    </a:lnTo>
                    <a:lnTo>
                      <a:pt x="6" y="39"/>
                    </a:lnTo>
                    <a:lnTo>
                      <a:pt x="3" y="37"/>
                    </a:lnTo>
                    <a:lnTo>
                      <a:pt x="3" y="34"/>
                    </a:lnTo>
                    <a:lnTo>
                      <a:pt x="0" y="29"/>
                    </a:lnTo>
                    <a:lnTo>
                      <a:pt x="0" y="26"/>
                    </a:lnTo>
                    <a:lnTo>
                      <a:pt x="0" y="23"/>
                    </a:lnTo>
                    <a:lnTo>
                      <a:pt x="0" y="18"/>
                    </a:lnTo>
                    <a:lnTo>
                      <a:pt x="0" y="16"/>
                    </a:lnTo>
                    <a:lnTo>
                      <a:pt x="3" y="13"/>
                    </a:lnTo>
                    <a:lnTo>
                      <a:pt x="3" y="10"/>
                    </a:lnTo>
                    <a:lnTo>
                      <a:pt x="6" y="8"/>
                    </a:lnTo>
                    <a:lnTo>
                      <a:pt x="8" y="5"/>
                    </a:lnTo>
                    <a:lnTo>
                      <a:pt x="11" y="2"/>
                    </a:lnTo>
                    <a:lnTo>
                      <a:pt x="14" y="2"/>
                    </a:lnTo>
                    <a:lnTo>
                      <a:pt x="19" y="0"/>
                    </a:lnTo>
                    <a:lnTo>
                      <a:pt x="21" y="0"/>
                    </a:lnTo>
                    <a:lnTo>
                      <a:pt x="27" y="0"/>
                    </a:lnTo>
                    <a:lnTo>
                      <a:pt x="29" y="2"/>
                    </a:lnTo>
                    <a:lnTo>
                      <a:pt x="32" y="2"/>
                    </a:lnTo>
                    <a:lnTo>
                      <a:pt x="35" y="5"/>
                    </a:lnTo>
                    <a:lnTo>
                      <a:pt x="37" y="8"/>
                    </a:lnTo>
                    <a:lnTo>
                      <a:pt x="40" y="10"/>
                    </a:lnTo>
                    <a:lnTo>
                      <a:pt x="43" y="13"/>
                    </a:lnTo>
                    <a:lnTo>
                      <a:pt x="43" y="16"/>
                    </a:lnTo>
                    <a:lnTo>
                      <a:pt x="43" y="18"/>
                    </a:lnTo>
                    <a:lnTo>
                      <a:pt x="45" y="23"/>
                    </a:lnTo>
                    <a:lnTo>
                      <a:pt x="43" y="21"/>
                    </a:lnTo>
                    <a:close/>
                  </a:path>
                </a:pathLst>
              </a:custGeom>
              <a:solidFill>
                <a:srgbClr val="000000"/>
              </a:solidFill>
              <a:ln w="9525">
                <a:noFill/>
                <a:round/>
                <a:headEnd/>
                <a:tailEnd/>
              </a:ln>
            </p:spPr>
            <p:txBody>
              <a:bodyPr/>
              <a:lstStyle/>
              <a:p>
                <a:endParaRPr lang="en-US"/>
              </a:p>
            </p:txBody>
          </p:sp>
          <p:sp>
            <p:nvSpPr>
              <p:cNvPr id="1040423" name="Freeform 39"/>
              <p:cNvSpPr>
                <a:spLocks/>
              </p:cNvSpPr>
              <p:nvPr/>
            </p:nvSpPr>
            <p:spPr bwMode="auto">
              <a:xfrm>
                <a:off x="3956" y="3161"/>
                <a:ext cx="45" cy="45"/>
              </a:xfrm>
              <a:custGeom>
                <a:avLst/>
                <a:gdLst/>
                <a:ahLst/>
                <a:cxnLst>
                  <a:cxn ang="0">
                    <a:pos x="43" y="21"/>
                  </a:cxn>
                  <a:cxn ang="0">
                    <a:pos x="43" y="18"/>
                  </a:cxn>
                  <a:cxn ang="0">
                    <a:pos x="43" y="16"/>
                  </a:cxn>
                  <a:cxn ang="0">
                    <a:pos x="43" y="13"/>
                  </a:cxn>
                  <a:cxn ang="0">
                    <a:pos x="40" y="10"/>
                  </a:cxn>
                  <a:cxn ang="0">
                    <a:pos x="37" y="8"/>
                  </a:cxn>
                  <a:cxn ang="0">
                    <a:pos x="35" y="5"/>
                  </a:cxn>
                  <a:cxn ang="0">
                    <a:pos x="32" y="2"/>
                  </a:cxn>
                  <a:cxn ang="0">
                    <a:pos x="29" y="2"/>
                  </a:cxn>
                  <a:cxn ang="0">
                    <a:pos x="27" y="0"/>
                  </a:cxn>
                  <a:cxn ang="0">
                    <a:pos x="21" y="0"/>
                  </a:cxn>
                  <a:cxn ang="0">
                    <a:pos x="19" y="0"/>
                  </a:cxn>
                  <a:cxn ang="0">
                    <a:pos x="14" y="2"/>
                  </a:cxn>
                  <a:cxn ang="0">
                    <a:pos x="11" y="2"/>
                  </a:cxn>
                  <a:cxn ang="0">
                    <a:pos x="8" y="5"/>
                  </a:cxn>
                  <a:cxn ang="0">
                    <a:pos x="6" y="8"/>
                  </a:cxn>
                  <a:cxn ang="0">
                    <a:pos x="3" y="10"/>
                  </a:cxn>
                  <a:cxn ang="0">
                    <a:pos x="3" y="13"/>
                  </a:cxn>
                  <a:cxn ang="0">
                    <a:pos x="0" y="16"/>
                  </a:cxn>
                  <a:cxn ang="0">
                    <a:pos x="0" y="18"/>
                  </a:cxn>
                  <a:cxn ang="0">
                    <a:pos x="0" y="23"/>
                  </a:cxn>
                  <a:cxn ang="0">
                    <a:pos x="0" y="26"/>
                  </a:cxn>
                  <a:cxn ang="0">
                    <a:pos x="0" y="29"/>
                  </a:cxn>
                  <a:cxn ang="0">
                    <a:pos x="3" y="34"/>
                  </a:cxn>
                  <a:cxn ang="0">
                    <a:pos x="3" y="37"/>
                  </a:cxn>
                  <a:cxn ang="0">
                    <a:pos x="6" y="39"/>
                  </a:cxn>
                  <a:cxn ang="0">
                    <a:pos x="8" y="39"/>
                  </a:cxn>
                  <a:cxn ang="0">
                    <a:pos x="11" y="42"/>
                  </a:cxn>
                  <a:cxn ang="0">
                    <a:pos x="14" y="45"/>
                  </a:cxn>
                  <a:cxn ang="0">
                    <a:pos x="19" y="45"/>
                  </a:cxn>
                  <a:cxn ang="0">
                    <a:pos x="21" y="45"/>
                  </a:cxn>
                  <a:cxn ang="0">
                    <a:pos x="27" y="45"/>
                  </a:cxn>
                  <a:cxn ang="0">
                    <a:pos x="29" y="45"/>
                  </a:cxn>
                  <a:cxn ang="0">
                    <a:pos x="32" y="42"/>
                  </a:cxn>
                  <a:cxn ang="0">
                    <a:pos x="35" y="39"/>
                  </a:cxn>
                  <a:cxn ang="0">
                    <a:pos x="37" y="39"/>
                  </a:cxn>
                  <a:cxn ang="0">
                    <a:pos x="40" y="37"/>
                  </a:cxn>
                  <a:cxn ang="0">
                    <a:pos x="43" y="34"/>
                  </a:cxn>
                  <a:cxn ang="0">
                    <a:pos x="43" y="29"/>
                  </a:cxn>
                  <a:cxn ang="0">
                    <a:pos x="43" y="26"/>
                  </a:cxn>
                  <a:cxn ang="0">
                    <a:pos x="45" y="23"/>
                  </a:cxn>
                  <a:cxn ang="0">
                    <a:pos x="45" y="23"/>
                  </a:cxn>
                </a:cxnLst>
                <a:rect l="0" t="0" r="r" b="b"/>
                <a:pathLst>
                  <a:path w="45" h="45">
                    <a:moveTo>
                      <a:pt x="43" y="21"/>
                    </a:moveTo>
                    <a:lnTo>
                      <a:pt x="43" y="18"/>
                    </a:lnTo>
                    <a:lnTo>
                      <a:pt x="43" y="16"/>
                    </a:lnTo>
                    <a:lnTo>
                      <a:pt x="43" y="13"/>
                    </a:lnTo>
                    <a:lnTo>
                      <a:pt x="40" y="10"/>
                    </a:lnTo>
                    <a:lnTo>
                      <a:pt x="37" y="8"/>
                    </a:lnTo>
                    <a:lnTo>
                      <a:pt x="35" y="5"/>
                    </a:lnTo>
                    <a:lnTo>
                      <a:pt x="32" y="2"/>
                    </a:lnTo>
                    <a:lnTo>
                      <a:pt x="29" y="2"/>
                    </a:lnTo>
                    <a:lnTo>
                      <a:pt x="27" y="0"/>
                    </a:lnTo>
                    <a:lnTo>
                      <a:pt x="21" y="0"/>
                    </a:lnTo>
                    <a:lnTo>
                      <a:pt x="19" y="0"/>
                    </a:lnTo>
                    <a:lnTo>
                      <a:pt x="14" y="2"/>
                    </a:lnTo>
                    <a:lnTo>
                      <a:pt x="11" y="2"/>
                    </a:lnTo>
                    <a:lnTo>
                      <a:pt x="8" y="5"/>
                    </a:lnTo>
                    <a:lnTo>
                      <a:pt x="6" y="8"/>
                    </a:lnTo>
                    <a:lnTo>
                      <a:pt x="3" y="10"/>
                    </a:lnTo>
                    <a:lnTo>
                      <a:pt x="3" y="13"/>
                    </a:lnTo>
                    <a:lnTo>
                      <a:pt x="0" y="16"/>
                    </a:lnTo>
                    <a:lnTo>
                      <a:pt x="0" y="18"/>
                    </a:lnTo>
                    <a:lnTo>
                      <a:pt x="0" y="23"/>
                    </a:lnTo>
                    <a:lnTo>
                      <a:pt x="0" y="26"/>
                    </a:lnTo>
                    <a:lnTo>
                      <a:pt x="0" y="29"/>
                    </a:lnTo>
                    <a:lnTo>
                      <a:pt x="3" y="34"/>
                    </a:lnTo>
                    <a:lnTo>
                      <a:pt x="3" y="37"/>
                    </a:lnTo>
                    <a:lnTo>
                      <a:pt x="6" y="39"/>
                    </a:lnTo>
                    <a:lnTo>
                      <a:pt x="8" y="39"/>
                    </a:lnTo>
                    <a:lnTo>
                      <a:pt x="11" y="42"/>
                    </a:lnTo>
                    <a:lnTo>
                      <a:pt x="14" y="45"/>
                    </a:lnTo>
                    <a:lnTo>
                      <a:pt x="19" y="45"/>
                    </a:lnTo>
                    <a:lnTo>
                      <a:pt x="21" y="45"/>
                    </a:lnTo>
                    <a:lnTo>
                      <a:pt x="27" y="45"/>
                    </a:lnTo>
                    <a:lnTo>
                      <a:pt x="29" y="45"/>
                    </a:lnTo>
                    <a:lnTo>
                      <a:pt x="32" y="42"/>
                    </a:lnTo>
                    <a:lnTo>
                      <a:pt x="35" y="39"/>
                    </a:lnTo>
                    <a:lnTo>
                      <a:pt x="37" y="39"/>
                    </a:lnTo>
                    <a:lnTo>
                      <a:pt x="40" y="37"/>
                    </a:lnTo>
                    <a:lnTo>
                      <a:pt x="43" y="34"/>
                    </a:lnTo>
                    <a:lnTo>
                      <a:pt x="43" y="29"/>
                    </a:lnTo>
                    <a:lnTo>
                      <a:pt x="43" y="26"/>
                    </a:lnTo>
                    <a:lnTo>
                      <a:pt x="45" y="23"/>
                    </a:lnTo>
                    <a:lnTo>
                      <a:pt x="45" y="23"/>
                    </a:lnTo>
                  </a:path>
                </a:pathLst>
              </a:custGeom>
              <a:noFill/>
              <a:ln w="33338">
                <a:solidFill>
                  <a:srgbClr val="000000"/>
                </a:solidFill>
                <a:prstDash val="solid"/>
                <a:round/>
                <a:headEnd/>
                <a:tailEnd/>
              </a:ln>
            </p:spPr>
            <p:txBody>
              <a:bodyPr/>
              <a:lstStyle/>
              <a:p>
                <a:endParaRPr lang="en-US"/>
              </a:p>
            </p:txBody>
          </p:sp>
        </p:grpSp>
      </p:grpSp>
      <p:grpSp>
        <p:nvGrpSpPr>
          <p:cNvPr id="4" name="Group 40"/>
          <p:cNvGrpSpPr>
            <a:grpSpLocks/>
          </p:cNvGrpSpPr>
          <p:nvPr/>
        </p:nvGrpSpPr>
        <p:grpSpPr bwMode="auto">
          <a:xfrm>
            <a:off x="809625" y="2214562"/>
            <a:ext cx="2647950" cy="2011363"/>
            <a:chOff x="746" y="2543"/>
            <a:chExt cx="1668" cy="1267"/>
          </a:xfrm>
        </p:grpSpPr>
        <p:sp>
          <p:nvSpPr>
            <p:cNvPr id="1040425" name="Line 41"/>
            <p:cNvSpPr>
              <a:spLocks noChangeShapeType="1"/>
            </p:cNvSpPr>
            <p:nvPr/>
          </p:nvSpPr>
          <p:spPr bwMode="auto">
            <a:xfrm>
              <a:off x="2048" y="3471"/>
              <a:ext cx="2" cy="74"/>
            </a:xfrm>
            <a:prstGeom prst="line">
              <a:avLst/>
            </a:prstGeom>
            <a:noFill/>
            <a:ln w="25400">
              <a:solidFill>
                <a:srgbClr val="000000"/>
              </a:solidFill>
              <a:round/>
              <a:headEnd/>
              <a:tailEnd/>
            </a:ln>
          </p:spPr>
          <p:txBody>
            <a:bodyPr/>
            <a:lstStyle/>
            <a:p>
              <a:endParaRPr lang="en-US"/>
            </a:p>
          </p:txBody>
        </p:sp>
        <p:sp>
          <p:nvSpPr>
            <p:cNvPr id="1040426" name="Line 42"/>
            <p:cNvSpPr>
              <a:spLocks noChangeShapeType="1"/>
            </p:cNvSpPr>
            <p:nvPr/>
          </p:nvSpPr>
          <p:spPr bwMode="auto">
            <a:xfrm>
              <a:off x="2207" y="3147"/>
              <a:ext cx="2" cy="80"/>
            </a:xfrm>
            <a:prstGeom prst="line">
              <a:avLst/>
            </a:prstGeom>
            <a:noFill/>
            <a:ln w="25400">
              <a:solidFill>
                <a:srgbClr val="000000"/>
              </a:solidFill>
              <a:round/>
              <a:headEnd/>
              <a:tailEnd/>
            </a:ln>
          </p:spPr>
          <p:txBody>
            <a:bodyPr/>
            <a:lstStyle/>
            <a:p>
              <a:endParaRPr lang="en-US"/>
            </a:p>
          </p:txBody>
        </p:sp>
        <p:sp>
          <p:nvSpPr>
            <p:cNvPr id="1040427" name="Line 43"/>
            <p:cNvSpPr>
              <a:spLocks noChangeShapeType="1"/>
            </p:cNvSpPr>
            <p:nvPr/>
          </p:nvSpPr>
          <p:spPr bwMode="auto">
            <a:xfrm>
              <a:off x="934" y="3139"/>
              <a:ext cx="3" cy="75"/>
            </a:xfrm>
            <a:prstGeom prst="line">
              <a:avLst/>
            </a:prstGeom>
            <a:noFill/>
            <a:ln w="25400">
              <a:solidFill>
                <a:srgbClr val="000000"/>
              </a:solidFill>
              <a:round/>
              <a:headEnd/>
              <a:tailEnd/>
            </a:ln>
          </p:spPr>
          <p:txBody>
            <a:bodyPr/>
            <a:lstStyle/>
            <a:p>
              <a:endParaRPr lang="en-US"/>
            </a:p>
          </p:txBody>
        </p:sp>
        <p:sp>
          <p:nvSpPr>
            <p:cNvPr id="1040428" name="Freeform 44"/>
            <p:cNvSpPr>
              <a:spLocks/>
            </p:cNvSpPr>
            <p:nvPr/>
          </p:nvSpPr>
          <p:spPr bwMode="auto">
            <a:xfrm>
              <a:off x="746" y="3224"/>
              <a:ext cx="1668" cy="241"/>
            </a:xfrm>
            <a:custGeom>
              <a:avLst/>
              <a:gdLst/>
              <a:ahLst/>
              <a:cxnLst>
                <a:cxn ang="0">
                  <a:pos x="0" y="0"/>
                </a:cxn>
                <a:cxn ang="0">
                  <a:pos x="1668" y="3"/>
                </a:cxn>
                <a:cxn ang="0">
                  <a:pos x="1668" y="241"/>
                </a:cxn>
                <a:cxn ang="0">
                  <a:pos x="3" y="241"/>
                </a:cxn>
                <a:cxn ang="0">
                  <a:pos x="3" y="3"/>
                </a:cxn>
                <a:cxn ang="0">
                  <a:pos x="0" y="0"/>
                </a:cxn>
              </a:cxnLst>
              <a:rect l="0" t="0" r="r" b="b"/>
              <a:pathLst>
                <a:path w="1668" h="241">
                  <a:moveTo>
                    <a:pt x="0" y="0"/>
                  </a:moveTo>
                  <a:lnTo>
                    <a:pt x="1668" y="3"/>
                  </a:lnTo>
                  <a:lnTo>
                    <a:pt x="1668" y="241"/>
                  </a:lnTo>
                  <a:lnTo>
                    <a:pt x="3" y="241"/>
                  </a:lnTo>
                  <a:lnTo>
                    <a:pt x="3" y="3"/>
                  </a:lnTo>
                  <a:lnTo>
                    <a:pt x="0" y="0"/>
                  </a:lnTo>
                  <a:close/>
                </a:path>
              </a:pathLst>
            </a:custGeom>
            <a:solidFill>
              <a:srgbClr val="FFFFFF"/>
            </a:solidFill>
            <a:ln w="9525">
              <a:noFill/>
              <a:round/>
              <a:headEnd/>
              <a:tailEnd/>
            </a:ln>
          </p:spPr>
          <p:txBody>
            <a:bodyPr/>
            <a:lstStyle/>
            <a:p>
              <a:endParaRPr lang="en-US"/>
            </a:p>
          </p:txBody>
        </p:sp>
        <p:sp>
          <p:nvSpPr>
            <p:cNvPr id="1040429" name="Freeform 45"/>
            <p:cNvSpPr>
              <a:spLocks/>
            </p:cNvSpPr>
            <p:nvPr/>
          </p:nvSpPr>
          <p:spPr bwMode="auto">
            <a:xfrm>
              <a:off x="746" y="3224"/>
              <a:ext cx="1668" cy="241"/>
            </a:xfrm>
            <a:custGeom>
              <a:avLst/>
              <a:gdLst/>
              <a:ahLst/>
              <a:cxnLst>
                <a:cxn ang="0">
                  <a:pos x="0" y="0"/>
                </a:cxn>
                <a:cxn ang="0">
                  <a:pos x="1668" y="3"/>
                </a:cxn>
                <a:cxn ang="0">
                  <a:pos x="1668" y="241"/>
                </a:cxn>
                <a:cxn ang="0">
                  <a:pos x="3" y="241"/>
                </a:cxn>
                <a:cxn ang="0">
                  <a:pos x="3" y="3"/>
                </a:cxn>
              </a:cxnLst>
              <a:rect l="0" t="0" r="r" b="b"/>
              <a:pathLst>
                <a:path w="1668" h="241">
                  <a:moveTo>
                    <a:pt x="0" y="0"/>
                  </a:moveTo>
                  <a:lnTo>
                    <a:pt x="1668" y="3"/>
                  </a:lnTo>
                  <a:lnTo>
                    <a:pt x="1668" y="241"/>
                  </a:lnTo>
                  <a:lnTo>
                    <a:pt x="3" y="241"/>
                  </a:lnTo>
                  <a:lnTo>
                    <a:pt x="3" y="3"/>
                  </a:lnTo>
                </a:path>
              </a:pathLst>
            </a:custGeom>
            <a:solidFill>
              <a:srgbClr val="FFFF00"/>
            </a:solidFill>
            <a:ln w="7938">
              <a:solidFill>
                <a:srgbClr val="000000"/>
              </a:solidFill>
              <a:prstDash val="solid"/>
              <a:round/>
              <a:headEnd/>
              <a:tailEnd/>
            </a:ln>
          </p:spPr>
          <p:txBody>
            <a:bodyPr/>
            <a:lstStyle/>
            <a:p>
              <a:endParaRPr lang="en-US"/>
            </a:p>
          </p:txBody>
        </p:sp>
        <p:sp>
          <p:nvSpPr>
            <p:cNvPr id="1040430" name="Line 46"/>
            <p:cNvSpPr>
              <a:spLocks noChangeShapeType="1"/>
            </p:cNvSpPr>
            <p:nvPr/>
          </p:nvSpPr>
          <p:spPr bwMode="auto">
            <a:xfrm>
              <a:off x="932" y="2858"/>
              <a:ext cx="2" cy="83"/>
            </a:xfrm>
            <a:prstGeom prst="line">
              <a:avLst/>
            </a:prstGeom>
            <a:noFill/>
            <a:ln w="25400">
              <a:solidFill>
                <a:srgbClr val="000000"/>
              </a:solidFill>
              <a:round/>
              <a:headEnd/>
              <a:tailEnd/>
            </a:ln>
          </p:spPr>
          <p:txBody>
            <a:bodyPr/>
            <a:lstStyle/>
            <a:p>
              <a:endParaRPr lang="en-US"/>
            </a:p>
          </p:txBody>
        </p:sp>
        <p:sp>
          <p:nvSpPr>
            <p:cNvPr id="1040431" name="Freeform 47"/>
            <p:cNvSpPr>
              <a:spLocks/>
            </p:cNvSpPr>
            <p:nvPr/>
          </p:nvSpPr>
          <p:spPr bwMode="auto">
            <a:xfrm>
              <a:off x="775" y="2543"/>
              <a:ext cx="318" cy="318"/>
            </a:xfrm>
            <a:custGeom>
              <a:avLst/>
              <a:gdLst/>
              <a:ahLst/>
              <a:cxnLst>
                <a:cxn ang="0">
                  <a:pos x="316" y="156"/>
                </a:cxn>
                <a:cxn ang="0">
                  <a:pos x="316" y="186"/>
                </a:cxn>
                <a:cxn ang="0">
                  <a:pos x="311" y="209"/>
                </a:cxn>
                <a:cxn ang="0">
                  <a:pos x="300" y="231"/>
                </a:cxn>
                <a:cxn ang="0">
                  <a:pos x="287" y="252"/>
                </a:cxn>
                <a:cxn ang="0">
                  <a:pos x="271" y="270"/>
                </a:cxn>
                <a:cxn ang="0">
                  <a:pos x="252" y="286"/>
                </a:cxn>
                <a:cxn ang="0">
                  <a:pos x="231" y="300"/>
                </a:cxn>
                <a:cxn ang="0">
                  <a:pos x="210" y="310"/>
                </a:cxn>
                <a:cxn ang="0">
                  <a:pos x="183" y="315"/>
                </a:cxn>
                <a:cxn ang="0">
                  <a:pos x="159" y="318"/>
                </a:cxn>
                <a:cxn ang="0">
                  <a:pos x="133" y="315"/>
                </a:cxn>
                <a:cxn ang="0">
                  <a:pos x="109" y="310"/>
                </a:cxn>
                <a:cxn ang="0">
                  <a:pos x="85" y="300"/>
                </a:cxn>
                <a:cxn ang="0">
                  <a:pos x="64" y="286"/>
                </a:cxn>
                <a:cxn ang="0">
                  <a:pos x="45" y="270"/>
                </a:cxn>
                <a:cxn ang="0">
                  <a:pos x="30" y="252"/>
                </a:cxn>
                <a:cxn ang="0">
                  <a:pos x="16" y="231"/>
                </a:cxn>
                <a:cxn ang="0">
                  <a:pos x="8" y="209"/>
                </a:cxn>
                <a:cxn ang="0">
                  <a:pos x="0" y="186"/>
                </a:cxn>
                <a:cxn ang="0">
                  <a:pos x="0" y="159"/>
                </a:cxn>
                <a:cxn ang="0">
                  <a:pos x="0" y="133"/>
                </a:cxn>
                <a:cxn ang="0">
                  <a:pos x="8" y="109"/>
                </a:cxn>
                <a:cxn ang="0">
                  <a:pos x="16" y="85"/>
                </a:cxn>
                <a:cxn ang="0">
                  <a:pos x="30" y="64"/>
                </a:cxn>
                <a:cxn ang="0">
                  <a:pos x="45" y="45"/>
                </a:cxn>
                <a:cxn ang="0">
                  <a:pos x="64" y="29"/>
                </a:cxn>
                <a:cxn ang="0">
                  <a:pos x="85" y="19"/>
                </a:cxn>
                <a:cxn ang="0">
                  <a:pos x="109" y="8"/>
                </a:cxn>
                <a:cxn ang="0">
                  <a:pos x="133" y="3"/>
                </a:cxn>
                <a:cxn ang="0">
                  <a:pos x="159" y="0"/>
                </a:cxn>
                <a:cxn ang="0">
                  <a:pos x="183" y="3"/>
                </a:cxn>
                <a:cxn ang="0">
                  <a:pos x="210" y="8"/>
                </a:cxn>
                <a:cxn ang="0">
                  <a:pos x="231" y="19"/>
                </a:cxn>
                <a:cxn ang="0">
                  <a:pos x="252" y="29"/>
                </a:cxn>
                <a:cxn ang="0">
                  <a:pos x="271" y="45"/>
                </a:cxn>
                <a:cxn ang="0">
                  <a:pos x="287" y="64"/>
                </a:cxn>
                <a:cxn ang="0">
                  <a:pos x="300" y="85"/>
                </a:cxn>
                <a:cxn ang="0">
                  <a:pos x="311" y="109"/>
                </a:cxn>
                <a:cxn ang="0">
                  <a:pos x="316" y="133"/>
                </a:cxn>
                <a:cxn ang="0">
                  <a:pos x="318" y="159"/>
                </a:cxn>
                <a:cxn ang="0">
                  <a:pos x="316" y="156"/>
                </a:cxn>
              </a:cxnLst>
              <a:rect l="0" t="0" r="r" b="b"/>
              <a:pathLst>
                <a:path w="318" h="318">
                  <a:moveTo>
                    <a:pt x="316" y="156"/>
                  </a:moveTo>
                  <a:lnTo>
                    <a:pt x="316" y="186"/>
                  </a:lnTo>
                  <a:lnTo>
                    <a:pt x="311" y="209"/>
                  </a:lnTo>
                  <a:lnTo>
                    <a:pt x="300" y="231"/>
                  </a:lnTo>
                  <a:lnTo>
                    <a:pt x="287" y="252"/>
                  </a:lnTo>
                  <a:lnTo>
                    <a:pt x="271" y="270"/>
                  </a:lnTo>
                  <a:lnTo>
                    <a:pt x="252" y="286"/>
                  </a:lnTo>
                  <a:lnTo>
                    <a:pt x="231" y="300"/>
                  </a:lnTo>
                  <a:lnTo>
                    <a:pt x="210" y="310"/>
                  </a:lnTo>
                  <a:lnTo>
                    <a:pt x="183" y="315"/>
                  </a:lnTo>
                  <a:lnTo>
                    <a:pt x="159" y="318"/>
                  </a:lnTo>
                  <a:lnTo>
                    <a:pt x="133" y="315"/>
                  </a:lnTo>
                  <a:lnTo>
                    <a:pt x="109" y="310"/>
                  </a:lnTo>
                  <a:lnTo>
                    <a:pt x="85" y="300"/>
                  </a:lnTo>
                  <a:lnTo>
                    <a:pt x="64" y="286"/>
                  </a:lnTo>
                  <a:lnTo>
                    <a:pt x="45" y="270"/>
                  </a:lnTo>
                  <a:lnTo>
                    <a:pt x="30" y="252"/>
                  </a:lnTo>
                  <a:lnTo>
                    <a:pt x="16" y="231"/>
                  </a:lnTo>
                  <a:lnTo>
                    <a:pt x="8" y="209"/>
                  </a:lnTo>
                  <a:lnTo>
                    <a:pt x="0" y="186"/>
                  </a:lnTo>
                  <a:lnTo>
                    <a:pt x="0" y="159"/>
                  </a:lnTo>
                  <a:lnTo>
                    <a:pt x="0" y="133"/>
                  </a:lnTo>
                  <a:lnTo>
                    <a:pt x="8" y="109"/>
                  </a:lnTo>
                  <a:lnTo>
                    <a:pt x="16" y="85"/>
                  </a:lnTo>
                  <a:lnTo>
                    <a:pt x="30" y="64"/>
                  </a:lnTo>
                  <a:lnTo>
                    <a:pt x="45" y="45"/>
                  </a:lnTo>
                  <a:lnTo>
                    <a:pt x="64" y="29"/>
                  </a:lnTo>
                  <a:lnTo>
                    <a:pt x="85" y="19"/>
                  </a:lnTo>
                  <a:lnTo>
                    <a:pt x="109" y="8"/>
                  </a:lnTo>
                  <a:lnTo>
                    <a:pt x="133" y="3"/>
                  </a:lnTo>
                  <a:lnTo>
                    <a:pt x="159" y="0"/>
                  </a:lnTo>
                  <a:lnTo>
                    <a:pt x="183" y="3"/>
                  </a:lnTo>
                  <a:lnTo>
                    <a:pt x="210" y="8"/>
                  </a:lnTo>
                  <a:lnTo>
                    <a:pt x="231" y="19"/>
                  </a:lnTo>
                  <a:lnTo>
                    <a:pt x="252" y="29"/>
                  </a:lnTo>
                  <a:lnTo>
                    <a:pt x="271" y="45"/>
                  </a:lnTo>
                  <a:lnTo>
                    <a:pt x="287" y="64"/>
                  </a:lnTo>
                  <a:lnTo>
                    <a:pt x="300" y="85"/>
                  </a:lnTo>
                  <a:lnTo>
                    <a:pt x="311" y="109"/>
                  </a:lnTo>
                  <a:lnTo>
                    <a:pt x="316" y="133"/>
                  </a:lnTo>
                  <a:lnTo>
                    <a:pt x="318" y="159"/>
                  </a:lnTo>
                  <a:lnTo>
                    <a:pt x="316" y="156"/>
                  </a:lnTo>
                  <a:close/>
                </a:path>
              </a:pathLst>
            </a:custGeom>
            <a:solidFill>
              <a:srgbClr val="FFFFFF"/>
            </a:solidFill>
            <a:ln w="9525">
              <a:noFill/>
              <a:round/>
              <a:headEnd/>
              <a:tailEnd/>
            </a:ln>
          </p:spPr>
          <p:txBody>
            <a:bodyPr/>
            <a:lstStyle/>
            <a:p>
              <a:endParaRPr lang="en-US"/>
            </a:p>
          </p:txBody>
        </p:sp>
        <p:sp>
          <p:nvSpPr>
            <p:cNvPr id="1040432" name="Freeform 48"/>
            <p:cNvSpPr>
              <a:spLocks/>
            </p:cNvSpPr>
            <p:nvPr/>
          </p:nvSpPr>
          <p:spPr bwMode="auto">
            <a:xfrm>
              <a:off x="775" y="2543"/>
              <a:ext cx="318" cy="318"/>
            </a:xfrm>
            <a:custGeom>
              <a:avLst/>
              <a:gdLst/>
              <a:ahLst/>
              <a:cxnLst>
                <a:cxn ang="0">
                  <a:pos x="316" y="156"/>
                </a:cxn>
                <a:cxn ang="0">
                  <a:pos x="316" y="133"/>
                </a:cxn>
                <a:cxn ang="0">
                  <a:pos x="311" y="109"/>
                </a:cxn>
                <a:cxn ang="0">
                  <a:pos x="300" y="85"/>
                </a:cxn>
                <a:cxn ang="0">
                  <a:pos x="287" y="64"/>
                </a:cxn>
                <a:cxn ang="0">
                  <a:pos x="271" y="45"/>
                </a:cxn>
                <a:cxn ang="0">
                  <a:pos x="252" y="29"/>
                </a:cxn>
                <a:cxn ang="0">
                  <a:pos x="231" y="19"/>
                </a:cxn>
                <a:cxn ang="0">
                  <a:pos x="210" y="8"/>
                </a:cxn>
                <a:cxn ang="0">
                  <a:pos x="183" y="3"/>
                </a:cxn>
                <a:cxn ang="0">
                  <a:pos x="159" y="0"/>
                </a:cxn>
                <a:cxn ang="0">
                  <a:pos x="133" y="3"/>
                </a:cxn>
                <a:cxn ang="0">
                  <a:pos x="109" y="8"/>
                </a:cxn>
                <a:cxn ang="0">
                  <a:pos x="85" y="19"/>
                </a:cxn>
                <a:cxn ang="0">
                  <a:pos x="64" y="29"/>
                </a:cxn>
                <a:cxn ang="0">
                  <a:pos x="45" y="45"/>
                </a:cxn>
                <a:cxn ang="0">
                  <a:pos x="30" y="64"/>
                </a:cxn>
                <a:cxn ang="0">
                  <a:pos x="16" y="85"/>
                </a:cxn>
                <a:cxn ang="0">
                  <a:pos x="8" y="109"/>
                </a:cxn>
                <a:cxn ang="0">
                  <a:pos x="0" y="133"/>
                </a:cxn>
                <a:cxn ang="0">
                  <a:pos x="0" y="159"/>
                </a:cxn>
                <a:cxn ang="0">
                  <a:pos x="0" y="186"/>
                </a:cxn>
                <a:cxn ang="0">
                  <a:pos x="8" y="209"/>
                </a:cxn>
                <a:cxn ang="0">
                  <a:pos x="16" y="231"/>
                </a:cxn>
                <a:cxn ang="0">
                  <a:pos x="30" y="252"/>
                </a:cxn>
                <a:cxn ang="0">
                  <a:pos x="45" y="270"/>
                </a:cxn>
                <a:cxn ang="0">
                  <a:pos x="64" y="286"/>
                </a:cxn>
                <a:cxn ang="0">
                  <a:pos x="85" y="300"/>
                </a:cxn>
                <a:cxn ang="0">
                  <a:pos x="109" y="310"/>
                </a:cxn>
                <a:cxn ang="0">
                  <a:pos x="133" y="315"/>
                </a:cxn>
                <a:cxn ang="0">
                  <a:pos x="159" y="318"/>
                </a:cxn>
                <a:cxn ang="0">
                  <a:pos x="183" y="315"/>
                </a:cxn>
                <a:cxn ang="0">
                  <a:pos x="210" y="310"/>
                </a:cxn>
                <a:cxn ang="0">
                  <a:pos x="231" y="300"/>
                </a:cxn>
                <a:cxn ang="0">
                  <a:pos x="252" y="286"/>
                </a:cxn>
                <a:cxn ang="0">
                  <a:pos x="271" y="270"/>
                </a:cxn>
                <a:cxn ang="0">
                  <a:pos x="287" y="252"/>
                </a:cxn>
                <a:cxn ang="0">
                  <a:pos x="300" y="231"/>
                </a:cxn>
                <a:cxn ang="0">
                  <a:pos x="311" y="209"/>
                </a:cxn>
                <a:cxn ang="0">
                  <a:pos x="316" y="186"/>
                </a:cxn>
                <a:cxn ang="0">
                  <a:pos x="318" y="159"/>
                </a:cxn>
                <a:cxn ang="0">
                  <a:pos x="318" y="159"/>
                </a:cxn>
              </a:cxnLst>
              <a:rect l="0" t="0" r="r" b="b"/>
              <a:pathLst>
                <a:path w="318" h="318">
                  <a:moveTo>
                    <a:pt x="316" y="156"/>
                  </a:moveTo>
                  <a:lnTo>
                    <a:pt x="316" y="133"/>
                  </a:lnTo>
                  <a:lnTo>
                    <a:pt x="311" y="109"/>
                  </a:lnTo>
                  <a:lnTo>
                    <a:pt x="300" y="85"/>
                  </a:lnTo>
                  <a:lnTo>
                    <a:pt x="287" y="64"/>
                  </a:lnTo>
                  <a:lnTo>
                    <a:pt x="271" y="45"/>
                  </a:lnTo>
                  <a:lnTo>
                    <a:pt x="252" y="29"/>
                  </a:lnTo>
                  <a:lnTo>
                    <a:pt x="231" y="19"/>
                  </a:lnTo>
                  <a:lnTo>
                    <a:pt x="210" y="8"/>
                  </a:lnTo>
                  <a:lnTo>
                    <a:pt x="183" y="3"/>
                  </a:lnTo>
                  <a:lnTo>
                    <a:pt x="159" y="0"/>
                  </a:lnTo>
                  <a:lnTo>
                    <a:pt x="133" y="3"/>
                  </a:lnTo>
                  <a:lnTo>
                    <a:pt x="109" y="8"/>
                  </a:lnTo>
                  <a:lnTo>
                    <a:pt x="85" y="19"/>
                  </a:lnTo>
                  <a:lnTo>
                    <a:pt x="64" y="29"/>
                  </a:lnTo>
                  <a:lnTo>
                    <a:pt x="45" y="45"/>
                  </a:lnTo>
                  <a:lnTo>
                    <a:pt x="30" y="64"/>
                  </a:lnTo>
                  <a:lnTo>
                    <a:pt x="16" y="85"/>
                  </a:lnTo>
                  <a:lnTo>
                    <a:pt x="8" y="109"/>
                  </a:lnTo>
                  <a:lnTo>
                    <a:pt x="0" y="133"/>
                  </a:lnTo>
                  <a:lnTo>
                    <a:pt x="0" y="159"/>
                  </a:lnTo>
                  <a:lnTo>
                    <a:pt x="0" y="186"/>
                  </a:lnTo>
                  <a:lnTo>
                    <a:pt x="8" y="209"/>
                  </a:lnTo>
                  <a:lnTo>
                    <a:pt x="16" y="231"/>
                  </a:lnTo>
                  <a:lnTo>
                    <a:pt x="30" y="252"/>
                  </a:lnTo>
                  <a:lnTo>
                    <a:pt x="45" y="270"/>
                  </a:lnTo>
                  <a:lnTo>
                    <a:pt x="64" y="286"/>
                  </a:lnTo>
                  <a:lnTo>
                    <a:pt x="85" y="300"/>
                  </a:lnTo>
                  <a:lnTo>
                    <a:pt x="109" y="310"/>
                  </a:lnTo>
                  <a:lnTo>
                    <a:pt x="133" y="315"/>
                  </a:lnTo>
                  <a:lnTo>
                    <a:pt x="159" y="318"/>
                  </a:lnTo>
                  <a:lnTo>
                    <a:pt x="183" y="315"/>
                  </a:lnTo>
                  <a:lnTo>
                    <a:pt x="210" y="310"/>
                  </a:lnTo>
                  <a:lnTo>
                    <a:pt x="231" y="300"/>
                  </a:lnTo>
                  <a:lnTo>
                    <a:pt x="252" y="286"/>
                  </a:lnTo>
                  <a:lnTo>
                    <a:pt x="271" y="270"/>
                  </a:lnTo>
                  <a:lnTo>
                    <a:pt x="287" y="252"/>
                  </a:lnTo>
                  <a:lnTo>
                    <a:pt x="300" y="231"/>
                  </a:lnTo>
                  <a:lnTo>
                    <a:pt x="311" y="209"/>
                  </a:lnTo>
                  <a:lnTo>
                    <a:pt x="316" y="186"/>
                  </a:lnTo>
                  <a:lnTo>
                    <a:pt x="318" y="159"/>
                  </a:lnTo>
                  <a:lnTo>
                    <a:pt x="318" y="159"/>
                  </a:lnTo>
                </a:path>
              </a:pathLst>
            </a:custGeom>
            <a:noFill/>
            <a:ln w="25400">
              <a:solidFill>
                <a:srgbClr val="000000"/>
              </a:solidFill>
              <a:prstDash val="solid"/>
              <a:round/>
              <a:headEnd/>
              <a:tailEnd/>
            </a:ln>
          </p:spPr>
          <p:txBody>
            <a:bodyPr/>
            <a:lstStyle/>
            <a:p>
              <a:endParaRPr lang="en-US"/>
            </a:p>
          </p:txBody>
        </p:sp>
        <p:sp>
          <p:nvSpPr>
            <p:cNvPr id="1040433" name="Freeform 49"/>
            <p:cNvSpPr>
              <a:spLocks/>
            </p:cNvSpPr>
            <p:nvPr/>
          </p:nvSpPr>
          <p:spPr bwMode="auto">
            <a:xfrm>
              <a:off x="773" y="2938"/>
              <a:ext cx="320" cy="201"/>
            </a:xfrm>
            <a:custGeom>
              <a:avLst/>
              <a:gdLst/>
              <a:ahLst/>
              <a:cxnLst>
                <a:cxn ang="0">
                  <a:pos x="0" y="0"/>
                </a:cxn>
                <a:cxn ang="0">
                  <a:pos x="320" y="3"/>
                </a:cxn>
                <a:cxn ang="0">
                  <a:pos x="320" y="201"/>
                </a:cxn>
                <a:cxn ang="0">
                  <a:pos x="2" y="201"/>
                </a:cxn>
                <a:cxn ang="0">
                  <a:pos x="2" y="3"/>
                </a:cxn>
                <a:cxn ang="0">
                  <a:pos x="0" y="0"/>
                </a:cxn>
              </a:cxnLst>
              <a:rect l="0" t="0" r="r" b="b"/>
              <a:pathLst>
                <a:path w="320" h="201">
                  <a:moveTo>
                    <a:pt x="0" y="0"/>
                  </a:moveTo>
                  <a:lnTo>
                    <a:pt x="320" y="3"/>
                  </a:lnTo>
                  <a:lnTo>
                    <a:pt x="320" y="201"/>
                  </a:lnTo>
                  <a:lnTo>
                    <a:pt x="2" y="201"/>
                  </a:lnTo>
                  <a:lnTo>
                    <a:pt x="2" y="3"/>
                  </a:lnTo>
                  <a:lnTo>
                    <a:pt x="0" y="0"/>
                  </a:lnTo>
                  <a:close/>
                </a:path>
              </a:pathLst>
            </a:custGeom>
            <a:solidFill>
              <a:srgbClr val="FFFFFF"/>
            </a:solidFill>
            <a:ln w="9525">
              <a:noFill/>
              <a:round/>
              <a:headEnd/>
              <a:tailEnd/>
            </a:ln>
          </p:spPr>
          <p:txBody>
            <a:bodyPr/>
            <a:lstStyle/>
            <a:p>
              <a:endParaRPr lang="en-US"/>
            </a:p>
          </p:txBody>
        </p:sp>
        <p:sp>
          <p:nvSpPr>
            <p:cNvPr id="1040434" name="Freeform 50"/>
            <p:cNvSpPr>
              <a:spLocks/>
            </p:cNvSpPr>
            <p:nvPr/>
          </p:nvSpPr>
          <p:spPr bwMode="auto">
            <a:xfrm>
              <a:off x="773" y="2938"/>
              <a:ext cx="320" cy="201"/>
            </a:xfrm>
            <a:custGeom>
              <a:avLst/>
              <a:gdLst/>
              <a:ahLst/>
              <a:cxnLst>
                <a:cxn ang="0">
                  <a:pos x="0" y="0"/>
                </a:cxn>
                <a:cxn ang="0">
                  <a:pos x="320" y="3"/>
                </a:cxn>
                <a:cxn ang="0">
                  <a:pos x="320" y="201"/>
                </a:cxn>
                <a:cxn ang="0">
                  <a:pos x="2" y="201"/>
                </a:cxn>
                <a:cxn ang="0">
                  <a:pos x="2" y="3"/>
                </a:cxn>
              </a:cxnLst>
              <a:rect l="0" t="0" r="r" b="b"/>
              <a:pathLst>
                <a:path w="320" h="201">
                  <a:moveTo>
                    <a:pt x="0" y="0"/>
                  </a:moveTo>
                  <a:lnTo>
                    <a:pt x="320" y="3"/>
                  </a:lnTo>
                  <a:lnTo>
                    <a:pt x="320" y="201"/>
                  </a:lnTo>
                  <a:lnTo>
                    <a:pt x="2" y="201"/>
                  </a:lnTo>
                  <a:lnTo>
                    <a:pt x="2" y="3"/>
                  </a:lnTo>
                </a:path>
              </a:pathLst>
            </a:custGeom>
            <a:noFill/>
            <a:ln w="7938">
              <a:solidFill>
                <a:srgbClr val="000000"/>
              </a:solidFill>
              <a:prstDash val="solid"/>
              <a:round/>
              <a:headEnd/>
              <a:tailEnd/>
            </a:ln>
          </p:spPr>
          <p:txBody>
            <a:bodyPr/>
            <a:lstStyle/>
            <a:p>
              <a:endParaRPr lang="en-US"/>
            </a:p>
          </p:txBody>
        </p:sp>
        <p:sp>
          <p:nvSpPr>
            <p:cNvPr id="1040435" name="Rectangle 51"/>
            <p:cNvSpPr>
              <a:spLocks noChangeArrowheads="1"/>
            </p:cNvSpPr>
            <p:nvPr/>
          </p:nvSpPr>
          <p:spPr bwMode="auto">
            <a:xfrm>
              <a:off x="889" y="2649"/>
              <a:ext cx="80" cy="144"/>
            </a:xfrm>
            <a:prstGeom prst="rect">
              <a:avLst/>
            </a:prstGeom>
            <a:noFill/>
            <a:ln w="9525">
              <a:noFill/>
              <a:miter lim="800000"/>
              <a:headEnd/>
              <a:tailEnd/>
            </a:ln>
          </p:spPr>
          <p:txBody>
            <a:bodyPr wrap="none" lIns="0" tIns="0" rIns="0" bIns="0">
              <a:spAutoFit/>
            </a:bodyPr>
            <a:lstStyle/>
            <a:p>
              <a:r>
                <a:rPr lang="en-US" sz="1500" b="0">
                  <a:solidFill>
                    <a:srgbClr val="000000"/>
                  </a:solidFill>
                  <a:latin typeface="Arial" charset="0"/>
                </a:rPr>
                <a:t>P</a:t>
              </a:r>
              <a:endParaRPr lang="en-US">
                <a:solidFill>
                  <a:schemeClr val="tx1"/>
                </a:solidFill>
                <a:latin typeface="Arial" charset="0"/>
              </a:endParaRPr>
            </a:p>
          </p:txBody>
        </p:sp>
        <p:sp>
          <p:nvSpPr>
            <p:cNvPr id="1040436" name="Rectangle 52"/>
            <p:cNvSpPr>
              <a:spLocks noChangeArrowheads="1"/>
            </p:cNvSpPr>
            <p:nvPr/>
          </p:nvSpPr>
          <p:spPr bwMode="auto">
            <a:xfrm>
              <a:off x="932" y="2683"/>
              <a:ext cx="53" cy="115"/>
            </a:xfrm>
            <a:prstGeom prst="rect">
              <a:avLst/>
            </a:prstGeom>
            <a:noFill/>
            <a:ln w="9525">
              <a:noFill/>
              <a:miter lim="800000"/>
              <a:headEnd/>
              <a:tailEnd/>
            </a:ln>
          </p:spPr>
          <p:txBody>
            <a:bodyPr wrap="none" lIns="0" tIns="0" rIns="0" bIns="0">
              <a:spAutoFit/>
            </a:bodyPr>
            <a:lstStyle/>
            <a:p>
              <a:r>
                <a:rPr lang="en-US" sz="1200" b="0">
                  <a:solidFill>
                    <a:srgbClr val="000000"/>
                  </a:solidFill>
                  <a:latin typeface="Arial" charset="0"/>
                </a:rPr>
                <a:t>1</a:t>
              </a:r>
              <a:endParaRPr lang="en-US">
                <a:solidFill>
                  <a:schemeClr val="tx1"/>
                </a:solidFill>
                <a:latin typeface="Arial" charset="0"/>
              </a:endParaRPr>
            </a:p>
          </p:txBody>
        </p:sp>
        <p:sp>
          <p:nvSpPr>
            <p:cNvPr id="1040437" name="Rectangle 53"/>
            <p:cNvSpPr>
              <a:spLocks noChangeArrowheads="1"/>
            </p:cNvSpPr>
            <p:nvPr/>
          </p:nvSpPr>
          <p:spPr bwMode="auto">
            <a:xfrm>
              <a:off x="908" y="2988"/>
              <a:ext cx="67" cy="144"/>
            </a:xfrm>
            <a:prstGeom prst="rect">
              <a:avLst/>
            </a:prstGeom>
            <a:noFill/>
            <a:ln w="9525">
              <a:noFill/>
              <a:miter lim="800000"/>
              <a:headEnd/>
              <a:tailEnd/>
            </a:ln>
          </p:spPr>
          <p:txBody>
            <a:bodyPr wrap="none" lIns="0" tIns="0" rIns="0" bIns="0">
              <a:spAutoFit/>
            </a:bodyPr>
            <a:lstStyle/>
            <a:p>
              <a:r>
                <a:rPr lang="en-US" sz="1500" b="0">
                  <a:solidFill>
                    <a:srgbClr val="000000"/>
                  </a:solidFill>
                  <a:latin typeface="Arial" charset="0"/>
                </a:rPr>
                <a:t>$</a:t>
              </a:r>
              <a:endParaRPr lang="en-US">
                <a:solidFill>
                  <a:schemeClr val="tx1"/>
                </a:solidFill>
                <a:latin typeface="Arial" charset="0"/>
              </a:endParaRPr>
            </a:p>
          </p:txBody>
        </p:sp>
        <p:sp>
          <p:nvSpPr>
            <p:cNvPr id="1040438" name="Rectangle 54"/>
            <p:cNvSpPr>
              <a:spLocks noChangeArrowheads="1"/>
            </p:cNvSpPr>
            <p:nvPr/>
          </p:nvSpPr>
          <p:spPr bwMode="auto">
            <a:xfrm>
              <a:off x="1115" y="3280"/>
              <a:ext cx="240" cy="144"/>
            </a:xfrm>
            <a:prstGeom prst="rect">
              <a:avLst/>
            </a:prstGeom>
            <a:noFill/>
            <a:ln w="9525">
              <a:noFill/>
              <a:miter lim="800000"/>
              <a:headEnd/>
              <a:tailEnd/>
            </a:ln>
          </p:spPr>
          <p:txBody>
            <a:bodyPr wrap="none" lIns="0" tIns="0" rIns="0" bIns="0">
              <a:spAutoFit/>
            </a:bodyPr>
            <a:lstStyle/>
            <a:p>
              <a:r>
                <a:rPr lang="en-US" sz="1500" b="0">
                  <a:solidFill>
                    <a:srgbClr val="000000"/>
                  </a:solidFill>
                  <a:latin typeface="Arial" charset="0"/>
                </a:rPr>
                <a:t>Inter</a:t>
              </a:r>
              <a:endParaRPr lang="en-US">
                <a:solidFill>
                  <a:schemeClr val="tx1"/>
                </a:solidFill>
                <a:latin typeface="Arial" charset="0"/>
              </a:endParaRPr>
            </a:p>
          </p:txBody>
        </p:sp>
        <p:sp>
          <p:nvSpPr>
            <p:cNvPr id="1040439" name="Rectangle 55"/>
            <p:cNvSpPr>
              <a:spLocks noChangeArrowheads="1"/>
            </p:cNvSpPr>
            <p:nvPr/>
          </p:nvSpPr>
          <p:spPr bwMode="auto">
            <a:xfrm>
              <a:off x="1290" y="3280"/>
              <a:ext cx="1036" cy="144"/>
            </a:xfrm>
            <a:prstGeom prst="rect">
              <a:avLst/>
            </a:prstGeom>
            <a:noFill/>
            <a:ln w="9525">
              <a:noFill/>
              <a:miter lim="800000"/>
              <a:headEnd/>
              <a:tailEnd/>
            </a:ln>
          </p:spPr>
          <p:txBody>
            <a:bodyPr wrap="none" lIns="0" tIns="0" rIns="0" bIns="0">
              <a:spAutoFit/>
            </a:bodyPr>
            <a:lstStyle/>
            <a:p>
              <a:r>
                <a:rPr lang="en-US" sz="1500" b="0">
                  <a:solidFill>
                    <a:srgbClr val="000000"/>
                  </a:solidFill>
                  <a:latin typeface="Arial" charset="0"/>
                </a:rPr>
                <a:t>connection network</a:t>
              </a:r>
              <a:endParaRPr lang="en-US">
                <a:solidFill>
                  <a:schemeClr val="tx1"/>
                </a:solidFill>
                <a:latin typeface="Arial" charset="0"/>
              </a:endParaRPr>
            </a:p>
          </p:txBody>
        </p:sp>
        <p:sp>
          <p:nvSpPr>
            <p:cNvPr id="1040440" name="Line 56"/>
            <p:cNvSpPr>
              <a:spLocks noChangeShapeType="1"/>
            </p:cNvSpPr>
            <p:nvPr/>
          </p:nvSpPr>
          <p:spPr bwMode="auto">
            <a:xfrm>
              <a:off x="2207" y="2869"/>
              <a:ext cx="2" cy="82"/>
            </a:xfrm>
            <a:prstGeom prst="line">
              <a:avLst/>
            </a:prstGeom>
            <a:noFill/>
            <a:ln w="25400">
              <a:solidFill>
                <a:srgbClr val="000000"/>
              </a:solidFill>
              <a:round/>
              <a:headEnd/>
              <a:tailEnd/>
            </a:ln>
          </p:spPr>
          <p:txBody>
            <a:bodyPr/>
            <a:lstStyle/>
            <a:p>
              <a:endParaRPr lang="en-US"/>
            </a:p>
          </p:txBody>
        </p:sp>
        <p:sp>
          <p:nvSpPr>
            <p:cNvPr id="1040441" name="Freeform 57"/>
            <p:cNvSpPr>
              <a:spLocks/>
            </p:cNvSpPr>
            <p:nvPr/>
          </p:nvSpPr>
          <p:spPr bwMode="auto">
            <a:xfrm>
              <a:off x="2050" y="2551"/>
              <a:ext cx="318" cy="318"/>
            </a:xfrm>
            <a:custGeom>
              <a:avLst/>
              <a:gdLst/>
              <a:ahLst/>
              <a:cxnLst>
                <a:cxn ang="0">
                  <a:pos x="316" y="159"/>
                </a:cxn>
                <a:cxn ang="0">
                  <a:pos x="316" y="186"/>
                </a:cxn>
                <a:cxn ang="0">
                  <a:pos x="311" y="209"/>
                </a:cxn>
                <a:cxn ang="0">
                  <a:pos x="300" y="233"/>
                </a:cxn>
                <a:cxn ang="0">
                  <a:pos x="287" y="254"/>
                </a:cxn>
                <a:cxn ang="0">
                  <a:pos x="271" y="273"/>
                </a:cxn>
                <a:cxn ang="0">
                  <a:pos x="252" y="289"/>
                </a:cxn>
                <a:cxn ang="0">
                  <a:pos x="231" y="302"/>
                </a:cxn>
                <a:cxn ang="0">
                  <a:pos x="210" y="310"/>
                </a:cxn>
                <a:cxn ang="0">
                  <a:pos x="183" y="318"/>
                </a:cxn>
                <a:cxn ang="0">
                  <a:pos x="159" y="318"/>
                </a:cxn>
                <a:cxn ang="0">
                  <a:pos x="133" y="318"/>
                </a:cxn>
                <a:cxn ang="0">
                  <a:pos x="109" y="310"/>
                </a:cxn>
                <a:cxn ang="0">
                  <a:pos x="85" y="302"/>
                </a:cxn>
                <a:cxn ang="0">
                  <a:pos x="64" y="289"/>
                </a:cxn>
                <a:cxn ang="0">
                  <a:pos x="45" y="273"/>
                </a:cxn>
                <a:cxn ang="0">
                  <a:pos x="30" y="254"/>
                </a:cxn>
                <a:cxn ang="0">
                  <a:pos x="16" y="233"/>
                </a:cxn>
                <a:cxn ang="0">
                  <a:pos x="8" y="209"/>
                </a:cxn>
                <a:cxn ang="0">
                  <a:pos x="0" y="186"/>
                </a:cxn>
                <a:cxn ang="0">
                  <a:pos x="0" y="159"/>
                </a:cxn>
                <a:cxn ang="0">
                  <a:pos x="0" y="135"/>
                </a:cxn>
                <a:cxn ang="0">
                  <a:pos x="8" y="109"/>
                </a:cxn>
                <a:cxn ang="0">
                  <a:pos x="16" y="87"/>
                </a:cxn>
                <a:cxn ang="0">
                  <a:pos x="30" y="66"/>
                </a:cxn>
                <a:cxn ang="0">
                  <a:pos x="45" y="48"/>
                </a:cxn>
                <a:cxn ang="0">
                  <a:pos x="64" y="32"/>
                </a:cxn>
                <a:cxn ang="0">
                  <a:pos x="85" y="19"/>
                </a:cxn>
                <a:cxn ang="0">
                  <a:pos x="109" y="8"/>
                </a:cxn>
                <a:cxn ang="0">
                  <a:pos x="133" y="3"/>
                </a:cxn>
                <a:cxn ang="0">
                  <a:pos x="159" y="0"/>
                </a:cxn>
                <a:cxn ang="0">
                  <a:pos x="183" y="3"/>
                </a:cxn>
                <a:cxn ang="0">
                  <a:pos x="210" y="8"/>
                </a:cxn>
                <a:cxn ang="0">
                  <a:pos x="231" y="19"/>
                </a:cxn>
                <a:cxn ang="0">
                  <a:pos x="252" y="32"/>
                </a:cxn>
                <a:cxn ang="0">
                  <a:pos x="271" y="48"/>
                </a:cxn>
                <a:cxn ang="0">
                  <a:pos x="287" y="66"/>
                </a:cxn>
                <a:cxn ang="0">
                  <a:pos x="300" y="87"/>
                </a:cxn>
                <a:cxn ang="0">
                  <a:pos x="311" y="109"/>
                </a:cxn>
                <a:cxn ang="0">
                  <a:pos x="316" y="135"/>
                </a:cxn>
                <a:cxn ang="0">
                  <a:pos x="318" y="159"/>
                </a:cxn>
                <a:cxn ang="0">
                  <a:pos x="316" y="159"/>
                </a:cxn>
              </a:cxnLst>
              <a:rect l="0" t="0" r="r" b="b"/>
              <a:pathLst>
                <a:path w="318" h="318">
                  <a:moveTo>
                    <a:pt x="316" y="159"/>
                  </a:moveTo>
                  <a:lnTo>
                    <a:pt x="316" y="186"/>
                  </a:lnTo>
                  <a:lnTo>
                    <a:pt x="311" y="209"/>
                  </a:lnTo>
                  <a:lnTo>
                    <a:pt x="300" y="233"/>
                  </a:lnTo>
                  <a:lnTo>
                    <a:pt x="287" y="254"/>
                  </a:lnTo>
                  <a:lnTo>
                    <a:pt x="271" y="273"/>
                  </a:lnTo>
                  <a:lnTo>
                    <a:pt x="252" y="289"/>
                  </a:lnTo>
                  <a:lnTo>
                    <a:pt x="231" y="302"/>
                  </a:lnTo>
                  <a:lnTo>
                    <a:pt x="210" y="310"/>
                  </a:lnTo>
                  <a:lnTo>
                    <a:pt x="183" y="318"/>
                  </a:lnTo>
                  <a:lnTo>
                    <a:pt x="159" y="318"/>
                  </a:lnTo>
                  <a:lnTo>
                    <a:pt x="133" y="318"/>
                  </a:lnTo>
                  <a:lnTo>
                    <a:pt x="109" y="310"/>
                  </a:lnTo>
                  <a:lnTo>
                    <a:pt x="85" y="302"/>
                  </a:lnTo>
                  <a:lnTo>
                    <a:pt x="64" y="289"/>
                  </a:lnTo>
                  <a:lnTo>
                    <a:pt x="45" y="273"/>
                  </a:lnTo>
                  <a:lnTo>
                    <a:pt x="30" y="254"/>
                  </a:lnTo>
                  <a:lnTo>
                    <a:pt x="16" y="233"/>
                  </a:lnTo>
                  <a:lnTo>
                    <a:pt x="8" y="209"/>
                  </a:lnTo>
                  <a:lnTo>
                    <a:pt x="0" y="186"/>
                  </a:lnTo>
                  <a:lnTo>
                    <a:pt x="0" y="159"/>
                  </a:lnTo>
                  <a:lnTo>
                    <a:pt x="0" y="135"/>
                  </a:lnTo>
                  <a:lnTo>
                    <a:pt x="8" y="109"/>
                  </a:lnTo>
                  <a:lnTo>
                    <a:pt x="16" y="87"/>
                  </a:lnTo>
                  <a:lnTo>
                    <a:pt x="30" y="66"/>
                  </a:lnTo>
                  <a:lnTo>
                    <a:pt x="45" y="48"/>
                  </a:lnTo>
                  <a:lnTo>
                    <a:pt x="64" y="32"/>
                  </a:lnTo>
                  <a:lnTo>
                    <a:pt x="85" y="19"/>
                  </a:lnTo>
                  <a:lnTo>
                    <a:pt x="109" y="8"/>
                  </a:lnTo>
                  <a:lnTo>
                    <a:pt x="133" y="3"/>
                  </a:lnTo>
                  <a:lnTo>
                    <a:pt x="159" y="0"/>
                  </a:lnTo>
                  <a:lnTo>
                    <a:pt x="183" y="3"/>
                  </a:lnTo>
                  <a:lnTo>
                    <a:pt x="210" y="8"/>
                  </a:lnTo>
                  <a:lnTo>
                    <a:pt x="231" y="19"/>
                  </a:lnTo>
                  <a:lnTo>
                    <a:pt x="252" y="32"/>
                  </a:lnTo>
                  <a:lnTo>
                    <a:pt x="271" y="48"/>
                  </a:lnTo>
                  <a:lnTo>
                    <a:pt x="287" y="66"/>
                  </a:lnTo>
                  <a:lnTo>
                    <a:pt x="300" y="87"/>
                  </a:lnTo>
                  <a:lnTo>
                    <a:pt x="311" y="109"/>
                  </a:lnTo>
                  <a:lnTo>
                    <a:pt x="316" y="135"/>
                  </a:lnTo>
                  <a:lnTo>
                    <a:pt x="318" y="159"/>
                  </a:lnTo>
                  <a:lnTo>
                    <a:pt x="316" y="159"/>
                  </a:lnTo>
                  <a:close/>
                </a:path>
              </a:pathLst>
            </a:custGeom>
            <a:solidFill>
              <a:srgbClr val="FFFFFF"/>
            </a:solidFill>
            <a:ln w="9525">
              <a:noFill/>
              <a:round/>
              <a:headEnd/>
              <a:tailEnd/>
            </a:ln>
          </p:spPr>
          <p:txBody>
            <a:bodyPr/>
            <a:lstStyle/>
            <a:p>
              <a:endParaRPr lang="en-US"/>
            </a:p>
          </p:txBody>
        </p:sp>
        <p:sp>
          <p:nvSpPr>
            <p:cNvPr id="1040442" name="Freeform 58"/>
            <p:cNvSpPr>
              <a:spLocks/>
            </p:cNvSpPr>
            <p:nvPr/>
          </p:nvSpPr>
          <p:spPr bwMode="auto">
            <a:xfrm>
              <a:off x="2050" y="2551"/>
              <a:ext cx="318" cy="318"/>
            </a:xfrm>
            <a:custGeom>
              <a:avLst/>
              <a:gdLst/>
              <a:ahLst/>
              <a:cxnLst>
                <a:cxn ang="0">
                  <a:pos x="316" y="159"/>
                </a:cxn>
                <a:cxn ang="0">
                  <a:pos x="316" y="135"/>
                </a:cxn>
                <a:cxn ang="0">
                  <a:pos x="311" y="109"/>
                </a:cxn>
                <a:cxn ang="0">
                  <a:pos x="300" y="87"/>
                </a:cxn>
                <a:cxn ang="0">
                  <a:pos x="287" y="66"/>
                </a:cxn>
                <a:cxn ang="0">
                  <a:pos x="271" y="48"/>
                </a:cxn>
                <a:cxn ang="0">
                  <a:pos x="252" y="32"/>
                </a:cxn>
                <a:cxn ang="0">
                  <a:pos x="231" y="19"/>
                </a:cxn>
                <a:cxn ang="0">
                  <a:pos x="210" y="8"/>
                </a:cxn>
                <a:cxn ang="0">
                  <a:pos x="183" y="3"/>
                </a:cxn>
                <a:cxn ang="0">
                  <a:pos x="159" y="0"/>
                </a:cxn>
                <a:cxn ang="0">
                  <a:pos x="133" y="3"/>
                </a:cxn>
                <a:cxn ang="0">
                  <a:pos x="109" y="8"/>
                </a:cxn>
                <a:cxn ang="0">
                  <a:pos x="85" y="19"/>
                </a:cxn>
                <a:cxn ang="0">
                  <a:pos x="64" y="32"/>
                </a:cxn>
                <a:cxn ang="0">
                  <a:pos x="45" y="48"/>
                </a:cxn>
                <a:cxn ang="0">
                  <a:pos x="30" y="66"/>
                </a:cxn>
                <a:cxn ang="0">
                  <a:pos x="16" y="87"/>
                </a:cxn>
                <a:cxn ang="0">
                  <a:pos x="8" y="109"/>
                </a:cxn>
                <a:cxn ang="0">
                  <a:pos x="0" y="135"/>
                </a:cxn>
                <a:cxn ang="0">
                  <a:pos x="0" y="159"/>
                </a:cxn>
                <a:cxn ang="0">
                  <a:pos x="0" y="186"/>
                </a:cxn>
                <a:cxn ang="0">
                  <a:pos x="8" y="209"/>
                </a:cxn>
                <a:cxn ang="0">
                  <a:pos x="16" y="233"/>
                </a:cxn>
                <a:cxn ang="0">
                  <a:pos x="30" y="254"/>
                </a:cxn>
                <a:cxn ang="0">
                  <a:pos x="45" y="273"/>
                </a:cxn>
                <a:cxn ang="0">
                  <a:pos x="64" y="289"/>
                </a:cxn>
                <a:cxn ang="0">
                  <a:pos x="85" y="302"/>
                </a:cxn>
                <a:cxn ang="0">
                  <a:pos x="109" y="310"/>
                </a:cxn>
                <a:cxn ang="0">
                  <a:pos x="133" y="318"/>
                </a:cxn>
                <a:cxn ang="0">
                  <a:pos x="159" y="318"/>
                </a:cxn>
                <a:cxn ang="0">
                  <a:pos x="183" y="318"/>
                </a:cxn>
                <a:cxn ang="0">
                  <a:pos x="210" y="310"/>
                </a:cxn>
                <a:cxn ang="0">
                  <a:pos x="231" y="302"/>
                </a:cxn>
                <a:cxn ang="0">
                  <a:pos x="252" y="289"/>
                </a:cxn>
                <a:cxn ang="0">
                  <a:pos x="271" y="273"/>
                </a:cxn>
                <a:cxn ang="0">
                  <a:pos x="287" y="254"/>
                </a:cxn>
                <a:cxn ang="0">
                  <a:pos x="300" y="233"/>
                </a:cxn>
                <a:cxn ang="0">
                  <a:pos x="311" y="209"/>
                </a:cxn>
                <a:cxn ang="0">
                  <a:pos x="316" y="186"/>
                </a:cxn>
                <a:cxn ang="0">
                  <a:pos x="318" y="159"/>
                </a:cxn>
                <a:cxn ang="0">
                  <a:pos x="318" y="159"/>
                </a:cxn>
              </a:cxnLst>
              <a:rect l="0" t="0" r="r" b="b"/>
              <a:pathLst>
                <a:path w="318" h="318">
                  <a:moveTo>
                    <a:pt x="316" y="159"/>
                  </a:moveTo>
                  <a:lnTo>
                    <a:pt x="316" y="135"/>
                  </a:lnTo>
                  <a:lnTo>
                    <a:pt x="311" y="109"/>
                  </a:lnTo>
                  <a:lnTo>
                    <a:pt x="300" y="87"/>
                  </a:lnTo>
                  <a:lnTo>
                    <a:pt x="287" y="66"/>
                  </a:lnTo>
                  <a:lnTo>
                    <a:pt x="271" y="48"/>
                  </a:lnTo>
                  <a:lnTo>
                    <a:pt x="252" y="32"/>
                  </a:lnTo>
                  <a:lnTo>
                    <a:pt x="231" y="19"/>
                  </a:lnTo>
                  <a:lnTo>
                    <a:pt x="210" y="8"/>
                  </a:lnTo>
                  <a:lnTo>
                    <a:pt x="183" y="3"/>
                  </a:lnTo>
                  <a:lnTo>
                    <a:pt x="159" y="0"/>
                  </a:lnTo>
                  <a:lnTo>
                    <a:pt x="133" y="3"/>
                  </a:lnTo>
                  <a:lnTo>
                    <a:pt x="109" y="8"/>
                  </a:lnTo>
                  <a:lnTo>
                    <a:pt x="85" y="19"/>
                  </a:lnTo>
                  <a:lnTo>
                    <a:pt x="64" y="32"/>
                  </a:lnTo>
                  <a:lnTo>
                    <a:pt x="45" y="48"/>
                  </a:lnTo>
                  <a:lnTo>
                    <a:pt x="30" y="66"/>
                  </a:lnTo>
                  <a:lnTo>
                    <a:pt x="16" y="87"/>
                  </a:lnTo>
                  <a:lnTo>
                    <a:pt x="8" y="109"/>
                  </a:lnTo>
                  <a:lnTo>
                    <a:pt x="0" y="135"/>
                  </a:lnTo>
                  <a:lnTo>
                    <a:pt x="0" y="159"/>
                  </a:lnTo>
                  <a:lnTo>
                    <a:pt x="0" y="186"/>
                  </a:lnTo>
                  <a:lnTo>
                    <a:pt x="8" y="209"/>
                  </a:lnTo>
                  <a:lnTo>
                    <a:pt x="16" y="233"/>
                  </a:lnTo>
                  <a:lnTo>
                    <a:pt x="30" y="254"/>
                  </a:lnTo>
                  <a:lnTo>
                    <a:pt x="45" y="273"/>
                  </a:lnTo>
                  <a:lnTo>
                    <a:pt x="64" y="289"/>
                  </a:lnTo>
                  <a:lnTo>
                    <a:pt x="85" y="302"/>
                  </a:lnTo>
                  <a:lnTo>
                    <a:pt x="109" y="310"/>
                  </a:lnTo>
                  <a:lnTo>
                    <a:pt x="133" y="318"/>
                  </a:lnTo>
                  <a:lnTo>
                    <a:pt x="159" y="318"/>
                  </a:lnTo>
                  <a:lnTo>
                    <a:pt x="183" y="318"/>
                  </a:lnTo>
                  <a:lnTo>
                    <a:pt x="210" y="310"/>
                  </a:lnTo>
                  <a:lnTo>
                    <a:pt x="231" y="302"/>
                  </a:lnTo>
                  <a:lnTo>
                    <a:pt x="252" y="289"/>
                  </a:lnTo>
                  <a:lnTo>
                    <a:pt x="271" y="273"/>
                  </a:lnTo>
                  <a:lnTo>
                    <a:pt x="287" y="254"/>
                  </a:lnTo>
                  <a:lnTo>
                    <a:pt x="300" y="233"/>
                  </a:lnTo>
                  <a:lnTo>
                    <a:pt x="311" y="209"/>
                  </a:lnTo>
                  <a:lnTo>
                    <a:pt x="316" y="186"/>
                  </a:lnTo>
                  <a:lnTo>
                    <a:pt x="318" y="159"/>
                  </a:lnTo>
                  <a:lnTo>
                    <a:pt x="318" y="159"/>
                  </a:lnTo>
                </a:path>
              </a:pathLst>
            </a:custGeom>
            <a:noFill/>
            <a:ln w="25400">
              <a:solidFill>
                <a:srgbClr val="000000"/>
              </a:solidFill>
              <a:prstDash val="solid"/>
              <a:round/>
              <a:headEnd/>
              <a:tailEnd/>
            </a:ln>
          </p:spPr>
          <p:txBody>
            <a:bodyPr/>
            <a:lstStyle/>
            <a:p>
              <a:endParaRPr lang="en-US"/>
            </a:p>
          </p:txBody>
        </p:sp>
        <p:sp>
          <p:nvSpPr>
            <p:cNvPr id="1040443" name="Freeform 59"/>
            <p:cNvSpPr>
              <a:spLocks/>
            </p:cNvSpPr>
            <p:nvPr/>
          </p:nvSpPr>
          <p:spPr bwMode="auto">
            <a:xfrm>
              <a:off x="2048" y="2949"/>
              <a:ext cx="320" cy="201"/>
            </a:xfrm>
            <a:custGeom>
              <a:avLst/>
              <a:gdLst/>
              <a:ahLst/>
              <a:cxnLst>
                <a:cxn ang="0">
                  <a:pos x="0" y="0"/>
                </a:cxn>
                <a:cxn ang="0">
                  <a:pos x="320" y="2"/>
                </a:cxn>
                <a:cxn ang="0">
                  <a:pos x="320" y="201"/>
                </a:cxn>
                <a:cxn ang="0">
                  <a:pos x="2" y="201"/>
                </a:cxn>
                <a:cxn ang="0">
                  <a:pos x="2" y="2"/>
                </a:cxn>
                <a:cxn ang="0">
                  <a:pos x="0" y="0"/>
                </a:cxn>
              </a:cxnLst>
              <a:rect l="0" t="0" r="r" b="b"/>
              <a:pathLst>
                <a:path w="320" h="201">
                  <a:moveTo>
                    <a:pt x="0" y="0"/>
                  </a:moveTo>
                  <a:lnTo>
                    <a:pt x="320" y="2"/>
                  </a:lnTo>
                  <a:lnTo>
                    <a:pt x="320" y="201"/>
                  </a:lnTo>
                  <a:lnTo>
                    <a:pt x="2" y="201"/>
                  </a:lnTo>
                  <a:lnTo>
                    <a:pt x="2" y="2"/>
                  </a:lnTo>
                  <a:lnTo>
                    <a:pt x="0" y="0"/>
                  </a:lnTo>
                  <a:close/>
                </a:path>
              </a:pathLst>
            </a:custGeom>
            <a:solidFill>
              <a:srgbClr val="FFFFFF"/>
            </a:solidFill>
            <a:ln w="9525">
              <a:noFill/>
              <a:round/>
              <a:headEnd/>
              <a:tailEnd/>
            </a:ln>
          </p:spPr>
          <p:txBody>
            <a:bodyPr/>
            <a:lstStyle/>
            <a:p>
              <a:endParaRPr lang="en-US"/>
            </a:p>
          </p:txBody>
        </p:sp>
        <p:sp>
          <p:nvSpPr>
            <p:cNvPr id="1040444" name="Freeform 60"/>
            <p:cNvSpPr>
              <a:spLocks/>
            </p:cNvSpPr>
            <p:nvPr/>
          </p:nvSpPr>
          <p:spPr bwMode="auto">
            <a:xfrm>
              <a:off x="2048" y="2949"/>
              <a:ext cx="320" cy="201"/>
            </a:xfrm>
            <a:custGeom>
              <a:avLst/>
              <a:gdLst/>
              <a:ahLst/>
              <a:cxnLst>
                <a:cxn ang="0">
                  <a:pos x="0" y="0"/>
                </a:cxn>
                <a:cxn ang="0">
                  <a:pos x="320" y="2"/>
                </a:cxn>
                <a:cxn ang="0">
                  <a:pos x="320" y="201"/>
                </a:cxn>
                <a:cxn ang="0">
                  <a:pos x="2" y="201"/>
                </a:cxn>
                <a:cxn ang="0">
                  <a:pos x="2" y="2"/>
                </a:cxn>
              </a:cxnLst>
              <a:rect l="0" t="0" r="r" b="b"/>
              <a:pathLst>
                <a:path w="320" h="201">
                  <a:moveTo>
                    <a:pt x="0" y="0"/>
                  </a:moveTo>
                  <a:lnTo>
                    <a:pt x="320" y="2"/>
                  </a:lnTo>
                  <a:lnTo>
                    <a:pt x="320" y="201"/>
                  </a:lnTo>
                  <a:lnTo>
                    <a:pt x="2" y="201"/>
                  </a:lnTo>
                  <a:lnTo>
                    <a:pt x="2" y="2"/>
                  </a:lnTo>
                </a:path>
              </a:pathLst>
            </a:custGeom>
            <a:noFill/>
            <a:ln w="7938">
              <a:solidFill>
                <a:srgbClr val="000000"/>
              </a:solidFill>
              <a:prstDash val="solid"/>
              <a:round/>
              <a:headEnd/>
              <a:tailEnd/>
            </a:ln>
          </p:spPr>
          <p:txBody>
            <a:bodyPr/>
            <a:lstStyle/>
            <a:p>
              <a:endParaRPr lang="en-US"/>
            </a:p>
          </p:txBody>
        </p:sp>
        <p:sp>
          <p:nvSpPr>
            <p:cNvPr id="1040445" name="Rectangle 61"/>
            <p:cNvSpPr>
              <a:spLocks noChangeArrowheads="1"/>
            </p:cNvSpPr>
            <p:nvPr/>
          </p:nvSpPr>
          <p:spPr bwMode="auto">
            <a:xfrm>
              <a:off x="2183" y="2996"/>
              <a:ext cx="67" cy="144"/>
            </a:xfrm>
            <a:prstGeom prst="rect">
              <a:avLst/>
            </a:prstGeom>
            <a:noFill/>
            <a:ln w="9525">
              <a:noFill/>
              <a:miter lim="800000"/>
              <a:headEnd/>
              <a:tailEnd/>
            </a:ln>
          </p:spPr>
          <p:txBody>
            <a:bodyPr wrap="none" lIns="0" tIns="0" rIns="0" bIns="0">
              <a:spAutoFit/>
            </a:bodyPr>
            <a:lstStyle/>
            <a:p>
              <a:r>
                <a:rPr lang="en-US" sz="1500" b="0">
                  <a:solidFill>
                    <a:srgbClr val="000000"/>
                  </a:solidFill>
                  <a:latin typeface="Arial" charset="0"/>
                </a:rPr>
                <a:t>$</a:t>
              </a:r>
              <a:endParaRPr lang="en-US">
                <a:solidFill>
                  <a:schemeClr val="tx1"/>
                </a:solidFill>
                <a:latin typeface="Arial" charset="0"/>
              </a:endParaRPr>
            </a:p>
          </p:txBody>
        </p:sp>
        <p:sp>
          <p:nvSpPr>
            <p:cNvPr id="1040446" name="Rectangle 62"/>
            <p:cNvSpPr>
              <a:spLocks noChangeArrowheads="1"/>
            </p:cNvSpPr>
            <p:nvPr/>
          </p:nvSpPr>
          <p:spPr bwMode="auto">
            <a:xfrm>
              <a:off x="2164" y="2644"/>
              <a:ext cx="80" cy="144"/>
            </a:xfrm>
            <a:prstGeom prst="rect">
              <a:avLst/>
            </a:prstGeom>
            <a:noFill/>
            <a:ln w="9525">
              <a:noFill/>
              <a:miter lim="800000"/>
              <a:headEnd/>
              <a:tailEnd/>
            </a:ln>
          </p:spPr>
          <p:txBody>
            <a:bodyPr wrap="none" lIns="0" tIns="0" rIns="0" bIns="0">
              <a:spAutoFit/>
            </a:bodyPr>
            <a:lstStyle/>
            <a:p>
              <a:r>
                <a:rPr lang="en-US" sz="1500" b="0">
                  <a:solidFill>
                    <a:srgbClr val="000000"/>
                  </a:solidFill>
                  <a:latin typeface="Arial" charset="0"/>
                </a:rPr>
                <a:t>P</a:t>
              </a:r>
              <a:endParaRPr lang="en-US">
                <a:solidFill>
                  <a:schemeClr val="tx1"/>
                </a:solidFill>
                <a:latin typeface="Arial" charset="0"/>
              </a:endParaRPr>
            </a:p>
          </p:txBody>
        </p:sp>
        <p:sp>
          <p:nvSpPr>
            <p:cNvPr id="1040447" name="Rectangle 63"/>
            <p:cNvSpPr>
              <a:spLocks noChangeArrowheads="1"/>
            </p:cNvSpPr>
            <p:nvPr/>
          </p:nvSpPr>
          <p:spPr bwMode="auto">
            <a:xfrm>
              <a:off x="2209" y="2678"/>
              <a:ext cx="53" cy="115"/>
            </a:xfrm>
            <a:prstGeom prst="rect">
              <a:avLst/>
            </a:prstGeom>
            <a:noFill/>
            <a:ln w="9525">
              <a:noFill/>
              <a:miter lim="800000"/>
              <a:headEnd/>
              <a:tailEnd/>
            </a:ln>
          </p:spPr>
          <p:txBody>
            <a:bodyPr wrap="none" lIns="0" tIns="0" rIns="0" bIns="0">
              <a:spAutoFit/>
            </a:bodyPr>
            <a:lstStyle/>
            <a:p>
              <a:r>
                <a:rPr lang="en-US" sz="1200" b="0">
                  <a:solidFill>
                    <a:srgbClr val="000000"/>
                  </a:solidFill>
                  <a:latin typeface="Arial" charset="0"/>
                </a:rPr>
                <a:t>n</a:t>
              </a:r>
              <a:endParaRPr lang="en-US">
                <a:solidFill>
                  <a:schemeClr val="tx1"/>
                </a:solidFill>
                <a:latin typeface="Arial" charset="0"/>
              </a:endParaRPr>
            </a:p>
          </p:txBody>
        </p:sp>
        <p:sp>
          <p:nvSpPr>
            <p:cNvPr id="1040448" name="Line 64"/>
            <p:cNvSpPr>
              <a:spLocks noChangeShapeType="1"/>
            </p:cNvSpPr>
            <p:nvPr/>
          </p:nvSpPr>
          <p:spPr bwMode="auto">
            <a:xfrm>
              <a:off x="1043" y="3484"/>
              <a:ext cx="1" cy="72"/>
            </a:xfrm>
            <a:prstGeom prst="line">
              <a:avLst/>
            </a:prstGeom>
            <a:noFill/>
            <a:ln w="25400">
              <a:solidFill>
                <a:srgbClr val="000000"/>
              </a:solidFill>
              <a:round/>
              <a:headEnd/>
              <a:tailEnd/>
            </a:ln>
          </p:spPr>
          <p:txBody>
            <a:bodyPr/>
            <a:lstStyle/>
            <a:p>
              <a:endParaRPr lang="en-US"/>
            </a:p>
          </p:txBody>
        </p:sp>
        <p:sp>
          <p:nvSpPr>
            <p:cNvPr id="1040449" name="Freeform 65"/>
            <p:cNvSpPr>
              <a:spLocks/>
            </p:cNvSpPr>
            <p:nvPr/>
          </p:nvSpPr>
          <p:spPr bwMode="auto">
            <a:xfrm>
              <a:off x="892" y="3571"/>
              <a:ext cx="326" cy="239"/>
            </a:xfrm>
            <a:custGeom>
              <a:avLst/>
              <a:gdLst/>
              <a:ahLst/>
              <a:cxnLst>
                <a:cxn ang="0">
                  <a:pos x="0" y="0"/>
                </a:cxn>
                <a:cxn ang="0">
                  <a:pos x="326" y="0"/>
                </a:cxn>
                <a:cxn ang="0">
                  <a:pos x="326" y="239"/>
                </a:cxn>
                <a:cxn ang="0">
                  <a:pos x="3" y="239"/>
                </a:cxn>
                <a:cxn ang="0">
                  <a:pos x="3" y="0"/>
                </a:cxn>
                <a:cxn ang="0">
                  <a:pos x="0" y="0"/>
                </a:cxn>
              </a:cxnLst>
              <a:rect l="0" t="0" r="r" b="b"/>
              <a:pathLst>
                <a:path w="326" h="239">
                  <a:moveTo>
                    <a:pt x="0" y="0"/>
                  </a:moveTo>
                  <a:lnTo>
                    <a:pt x="326" y="0"/>
                  </a:lnTo>
                  <a:lnTo>
                    <a:pt x="326" y="239"/>
                  </a:lnTo>
                  <a:lnTo>
                    <a:pt x="3" y="239"/>
                  </a:lnTo>
                  <a:lnTo>
                    <a:pt x="3" y="0"/>
                  </a:lnTo>
                  <a:lnTo>
                    <a:pt x="0" y="0"/>
                  </a:lnTo>
                  <a:close/>
                </a:path>
              </a:pathLst>
            </a:custGeom>
            <a:solidFill>
              <a:srgbClr val="FFFFFF"/>
            </a:solidFill>
            <a:ln w="9525">
              <a:noFill/>
              <a:round/>
              <a:headEnd/>
              <a:tailEnd/>
            </a:ln>
          </p:spPr>
          <p:txBody>
            <a:bodyPr/>
            <a:lstStyle/>
            <a:p>
              <a:endParaRPr lang="en-US"/>
            </a:p>
          </p:txBody>
        </p:sp>
        <p:sp>
          <p:nvSpPr>
            <p:cNvPr id="1040450" name="Freeform 66"/>
            <p:cNvSpPr>
              <a:spLocks/>
            </p:cNvSpPr>
            <p:nvPr/>
          </p:nvSpPr>
          <p:spPr bwMode="auto">
            <a:xfrm>
              <a:off x="892" y="3571"/>
              <a:ext cx="326" cy="239"/>
            </a:xfrm>
            <a:custGeom>
              <a:avLst/>
              <a:gdLst/>
              <a:ahLst/>
              <a:cxnLst>
                <a:cxn ang="0">
                  <a:pos x="0" y="0"/>
                </a:cxn>
                <a:cxn ang="0">
                  <a:pos x="326" y="0"/>
                </a:cxn>
                <a:cxn ang="0">
                  <a:pos x="326" y="239"/>
                </a:cxn>
                <a:cxn ang="0">
                  <a:pos x="3" y="239"/>
                </a:cxn>
                <a:cxn ang="0">
                  <a:pos x="3" y="0"/>
                </a:cxn>
              </a:cxnLst>
              <a:rect l="0" t="0" r="r" b="b"/>
              <a:pathLst>
                <a:path w="326" h="239">
                  <a:moveTo>
                    <a:pt x="0" y="0"/>
                  </a:moveTo>
                  <a:lnTo>
                    <a:pt x="326" y="0"/>
                  </a:lnTo>
                  <a:lnTo>
                    <a:pt x="326" y="239"/>
                  </a:lnTo>
                  <a:lnTo>
                    <a:pt x="3" y="239"/>
                  </a:lnTo>
                  <a:lnTo>
                    <a:pt x="3" y="0"/>
                  </a:lnTo>
                </a:path>
              </a:pathLst>
            </a:custGeom>
            <a:noFill/>
            <a:ln w="7938">
              <a:solidFill>
                <a:srgbClr val="000000"/>
              </a:solidFill>
              <a:prstDash val="solid"/>
              <a:round/>
              <a:headEnd/>
              <a:tailEnd/>
            </a:ln>
          </p:spPr>
          <p:txBody>
            <a:bodyPr/>
            <a:lstStyle/>
            <a:p>
              <a:endParaRPr lang="en-US"/>
            </a:p>
          </p:txBody>
        </p:sp>
        <p:sp>
          <p:nvSpPr>
            <p:cNvPr id="1040451" name="Rectangle 67"/>
            <p:cNvSpPr>
              <a:spLocks noChangeArrowheads="1"/>
            </p:cNvSpPr>
            <p:nvPr/>
          </p:nvSpPr>
          <p:spPr bwMode="auto">
            <a:xfrm>
              <a:off x="956" y="3638"/>
              <a:ext cx="267" cy="144"/>
            </a:xfrm>
            <a:prstGeom prst="rect">
              <a:avLst/>
            </a:prstGeom>
            <a:noFill/>
            <a:ln w="9525">
              <a:noFill/>
              <a:miter lim="800000"/>
              <a:headEnd/>
              <a:tailEnd/>
            </a:ln>
          </p:spPr>
          <p:txBody>
            <a:bodyPr wrap="none" lIns="0" tIns="0" rIns="0" bIns="0">
              <a:spAutoFit/>
            </a:bodyPr>
            <a:lstStyle/>
            <a:p>
              <a:r>
                <a:rPr lang="en-US" sz="1500" b="0">
                  <a:solidFill>
                    <a:srgbClr val="000000"/>
                  </a:solidFill>
                  <a:latin typeface="Arial" charset="0"/>
                </a:rPr>
                <a:t>Mem</a:t>
              </a:r>
              <a:endParaRPr lang="en-US">
                <a:solidFill>
                  <a:schemeClr val="tx1"/>
                </a:solidFill>
                <a:latin typeface="Arial" charset="0"/>
              </a:endParaRPr>
            </a:p>
          </p:txBody>
        </p:sp>
        <p:sp>
          <p:nvSpPr>
            <p:cNvPr id="1040452" name="Rectangle 68"/>
            <p:cNvSpPr>
              <a:spLocks noChangeArrowheads="1"/>
            </p:cNvSpPr>
            <p:nvPr/>
          </p:nvSpPr>
          <p:spPr bwMode="auto">
            <a:xfrm>
              <a:off x="1899" y="3558"/>
              <a:ext cx="324" cy="239"/>
            </a:xfrm>
            <a:prstGeom prst="rect">
              <a:avLst/>
            </a:prstGeom>
            <a:solidFill>
              <a:srgbClr val="FFFFFF"/>
            </a:solidFill>
            <a:ln w="9525">
              <a:noFill/>
              <a:miter lim="800000"/>
              <a:headEnd/>
              <a:tailEnd/>
            </a:ln>
          </p:spPr>
          <p:txBody>
            <a:bodyPr/>
            <a:lstStyle/>
            <a:p>
              <a:endParaRPr lang="en-US"/>
            </a:p>
          </p:txBody>
        </p:sp>
        <p:sp>
          <p:nvSpPr>
            <p:cNvPr id="1040453" name="Rectangle 69"/>
            <p:cNvSpPr>
              <a:spLocks noChangeArrowheads="1"/>
            </p:cNvSpPr>
            <p:nvPr/>
          </p:nvSpPr>
          <p:spPr bwMode="auto">
            <a:xfrm>
              <a:off x="1899" y="3558"/>
              <a:ext cx="324" cy="239"/>
            </a:xfrm>
            <a:prstGeom prst="rect">
              <a:avLst/>
            </a:prstGeom>
            <a:noFill/>
            <a:ln w="7938">
              <a:solidFill>
                <a:srgbClr val="000000"/>
              </a:solidFill>
              <a:miter lim="800000"/>
              <a:headEnd/>
              <a:tailEnd/>
            </a:ln>
          </p:spPr>
          <p:txBody>
            <a:bodyPr/>
            <a:lstStyle/>
            <a:p>
              <a:endParaRPr lang="en-US"/>
            </a:p>
          </p:txBody>
        </p:sp>
        <p:sp>
          <p:nvSpPr>
            <p:cNvPr id="1040454" name="Rectangle 70"/>
            <p:cNvSpPr>
              <a:spLocks noChangeArrowheads="1"/>
            </p:cNvSpPr>
            <p:nvPr/>
          </p:nvSpPr>
          <p:spPr bwMode="auto">
            <a:xfrm>
              <a:off x="1963" y="3625"/>
              <a:ext cx="267" cy="144"/>
            </a:xfrm>
            <a:prstGeom prst="rect">
              <a:avLst/>
            </a:prstGeom>
            <a:noFill/>
            <a:ln w="9525">
              <a:noFill/>
              <a:miter lim="800000"/>
              <a:headEnd/>
              <a:tailEnd/>
            </a:ln>
          </p:spPr>
          <p:txBody>
            <a:bodyPr wrap="none" lIns="0" tIns="0" rIns="0" bIns="0">
              <a:spAutoFit/>
            </a:bodyPr>
            <a:lstStyle/>
            <a:p>
              <a:r>
                <a:rPr lang="en-US" sz="1500" b="0">
                  <a:solidFill>
                    <a:srgbClr val="000000"/>
                  </a:solidFill>
                  <a:latin typeface="Arial" charset="0"/>
                </a:rPr>
                <a:t>Mem</a:t>
              </a:r>
              <a:endParaRPr lang="en-US">
                <a:solidFill>
                  <a:schemeClr val="tx1"/>
                </a:solidFill>
                <a:latin typeface="Arial" charset="0"/>
              </a:endParaRPr>
            </a:p>
          </p:txBody>
        </p:sp>
        <p:sp>
          <p:nvSpPr>
            <p:cNvPr id="1040455" name="Freeform 71"/>
            <p:cNvSpPr>
              <a:spLocks/>
            </p:cNvSpPr>
            <p:nvPr/>
          </p:nvSpPr>
          <p:spPr bwMode="auto">
            <a:xfrm>
              <a:off x="1335" y="3020"/>
              <a:ext cx="45" cy="45"/>
            </a:xfrm>
            <a:custGeom>
              <a:avLst/>
              <a:gdLst/>
              <a:ahLst/>
              <a:cxnLst>
                <a:cxn ang="0">
                  <a:pos x="42" y="21"/>
                </a:cxn>
                <a:cxn ang="0">
                  <a:pos x="42" y="27"/>
                </a:cxn>
                <a:cxn ang="0">
                  <a:pos x="42" y="29"/>
                </a:cxn>
                <a:cxn ang="0">
                  <a:pos x="42" y="35"/>
                </a:cxn>
                <a:cxn ang="0">
                  <a:pos x="39" y="37"/>
                </a:cxn>
                <a:cxn ang="0">
                  <a:pos x="37" y="40"/>
                </a:cxn>
                <a:cxn ang="0">
                  <a:pos x="34" y="40"/>
                </a:cxn>
                <a:cxn ang="0">
                  <a:pos x="31" y="43"/>
                </a:cxn>
                <a:cxn ang="0">
                  <a:pos x="29" y="45"/>
                </a:cxn>
                <a:cxn ang="0">
                  <a:pos x="26" y="45"/>
                </a:cxn>
                <a:cxn ang="0">
                  <a:pos x="21" y="45"/>
                </a:cxn>
                <a:cxn ang="0">
                  <a:pos x="18" y="45"/>
                </a:cxn>
                <a:cxn ang="0">
                  <a:pos x="13" y="45"/>
                </a:cxn>
                <a:cxn ang="0">
                  <a:pos x="10" y="43"/>
                </a:cxn>
                <a:cxn ang="0">
                  <a:pos x="8" y="40"/>
                </a:cxn>
                <a:cxn ang="0">
                  <a:pos x="5" y="40"/>
                </a:cxn>
                <a:cxn ang="0">
                  <a:pos x="2" y="37"/>
                </a:cxn>
                <a:cxn ang="0">
                  <a:pos x="2" y="35"/>
                </a:cxn>
                <a:cxn ang="0">
                  <a:pos x="0" y="29"/>
                </a:cxn>
                <a:cxn ang="0">
                  <a:pos x="0" y="27"/>
                </a:cxn>
                <a:cxn ang="0">
                  <a:pos x="0" y="24"/>
                </a:cxn>
                <a:cxn ang="0">
                  <a:pos x="0" y="19"/>
                </a:cxn>
                <a:cxn ang="0">
                  <a:pos x="0" y="16"/>
                </a:cxn>
                <a:cxn ang="0">
                  <a:pos x="2" y="13"/>
                </a:cxn>
                <a:cxn ang="0">
                  <a:pos x="2" y="11"/>
                </a:cxn>
                <a:cxn ang="0">
                  <a:pos x="5" y="8"/>
                </a:cxn>
                <a:cxn ang="0">
                  <a:pos x="8" y="5"/>
                </a:cxn>
                <a:cxn ang="0">
                  <a:pos x="10" y="3"/>
                </a:cxn>
                <a:cxn ang="0">
                  <a:pos x="13" y="3"/>
                </a:cxn>
                <a:cxn ang="0">
                  <a:pos x="18" y="0"/>
                </a:cxn>
                <a:cxn ang="0">
                  <a:pos x="21" y="0"/>
                </a:cxn>
                <a:cxn ang="0">
                  <a:pos x="26" y="0"/>
                </a:cxn>
                <a:cxn ang="0">
                  <a:pos x="29" y="3"/>
                </a:cxn>
                <a:cxn ang="0">
                  <a:pos x="31" y="3"/>
                </a:cxn>
                <a:cxn ang="0">
                  <a:pos x="34" y="5"/>
                </a:cxn>
                <a:cxn ang="0">
                  <a:pos x="37" y="8"/>
                </a:cxn>
                <a:cxn ang="0">
                  <a:pos x="39" y="11"/>
                </a:cxn>
                <a:cxn ang="0">
                  <a:pos x="42" y="13"/>
                </a:cxn>
                <a:cxn ang="0">
                  <a:pos x="42" y="16"/>
                </a:cxn>
                <a:cxn ang="0">
                  <a:pos x="42" y="19"/>
                </a:cxn>
                <a:cxn ang="0">
                  <a:pos x="45" y="24"/>
                </a:cxn>
                <a:cxn ang="0">
                  <a:pos x="42" y="21"/>
                </a:cxn>
              </a:cxnLst>
              <a:rect l="0" t="0" r="r" b="b"/>
              <a:pathLst>
                <a:path w="45" h="45">
                  <a:moveTo>
                    <a:pt x="42" y="21"/>
                  </a:moveTo>
                  <a:lnTo>
                    <a:pt x="42" y="27"/>
                  </a:lnTo>
                  <a:lnTo>
                    <a:pt x="42" y="29"/>
                  </a:lnTo>
                  <a:lnTo>
                    <a:pt x="42" y="35"/>
                  </a:lnTo>
                  <a:lnTo>
                    <a:pt x="39" y="37"/>
                  </a:lnTo>
                  <a:lnTo>
                    <a:pt x="37" y="40"/>
                  </a:lnTo>
                  <a:lnTo>
                    <a:pt x="34" y="40"/>
                  </a:lnTo>
                  <a:lnTo>
                    <a:pt x="31" y="43"/>
                  </a:lnTo>
                  <a:lnTo>
                    <a:pt x="29" y="45"/>
                  </a:lnTo>
                  <a:lnTo>
                    <a:pt x="26" y="45"/>
                  </a:lnTo>
                  <a:lnTo>
                    <a:pt x="21" y="45"/>
                  </a:lnTo>
                  <a:lnTo>
                    <a:pt x="18" y="45"/>
                  </a:lnTo>
                  <a:lnTo>
                    <a:pt x="13" y="45"/>
                  </a:lnTo>
                  <a:lnTo>
                    <a:pt x="10" y="43"/>
                  </a:lnTo>
                  <a:lnTo>
                    <a:pt x="8" y="40"/>
                  </a:lnTo>
                  <a:lnTo>
                    <a:pt x="5" y="40"/>
                  </a:lnTo>
                  <a:lnTo>
                    <a:pt x="2" y="37"/>
                  </a:lnTo>
                  <a:lnTo>
                    <a:pt x="2" y="35"/>
                  </a:lnTo>
                  <a:lnTo>
                    <a:pt x="0" y="29"/>
                  </a:lnTo>
                  <a:lnTo>
                    <a:pt x="0" y="27"/>
                  </a:lnTo>
                  <a:lnTo>
                    <a:pt x="0" y="24"/>
                  </a:lnTo>
                  <a:lnTo>
                    <a:pt x="0" y="19"/>
                  </a:lnTo>
                  <a:lnTo>
                    <a:pt x="0" y="16"/>
                  </a:lnTo>
                  <a:lnTo>
                    <a:pt x="2" y="13"/>
                  </a:lnTo>
                  <a:lnTo>
                    <a:pt x="2" y="11"/>
                  </a:lnTo>
                  <a:lnTo>
                    <a:pt x="5" y="8"/>
                  </a:lnTo>
                  <a:lnTo>
                    <a:pt x="8" y="5"/>
                  </a:lnTo>
                  <a:lnTo>
                    <a:pt x="10" y="3"/>
                  </a:lnTo>
                  <a:lnTo>
                    <a:pt x="13" y="3"/>
                  </a:lnTo>
                  <a:lnTo>
                    <a:pt x="18" y="0"/>
                  </a:lnTo>
                  <a:lnTo>
                    <a:pt x="21" y="0"/>
                  </a:lnTo>
                  <a:lnTo>
                    <a:pt x="26" y="0"/>
                  </a:lnTo>
                  <a:lnTo>
                    <a:pt x="29" y="3"/>
                  </a:lnTo>
                  <a:lnTo>
                    <a:pt x="31" y="3"/>
                  </a:lnTo>
                  <a:lnTo>
                    <a:pt x="34" y="5"/>
                  </a:lnTo>
                  <a:lnTo>
                    <a:pt x="37" y="8"/>
                  </a:lnTo>
                  <a:lnTo>
                    <a:pt x="39" y="11"/>
                  </a:lnTo>
                  <a:lnTo>
                    <a:pt x="42" y="13"/>
                  </a:lnTo>
                  <a:lnTo>
                    <a:pt x="42" y="16"/>
                  </a:lnTo>
                  <a:lnTo>
                    <a:pt x="42" y="19"/>
                  </a:lnTo>
                  <a:lnTo>
                    <a:pt x="45" y="24"/>
                  </a:lnTo>
                  <a:lnTo>
                    <a:pt x="42" y="21"/>
                  </a:lnTo>
                  <a:close/>
                </a:path>
              </a:pathLst>
            </a:custGeom>
            <a:solidFill>
              <a:srgbClr val="000000"/>
            </a:solidFill>
            <a:ln w="9525">
              <a:noFill/>
              <a:round/>
              <a:headEnd/>
              <a:tailEnd/>
            </a:ln>
          </p:spPr>
          <p:txBody>
            <a:bodyPr/>
            <a:lstStyle/>
            <a:p>
              <a:endParaRPr lang="en-US"/>
            </a:p>
          </p:txBody>
        </p:sp>
        <p:sp>
          <p:nvSpPr>
            <p:cNvPr id="1040456" name="Freeform 72"/>
            <p:cNvSpPr>
              <a:spLocks/>
            </p:cNvSpPr>
            <p:nvPr/>
          </p:nvSpPr>
          <p:spPr bwMode="auto">
            <a:xfrm>
              <a:off x="1335" y="3020"/>
              <a:ext cx="45" cy="45"/>
            </a:xfrm>
            <a:custGeom>
              <a:avLst/>
              <a:gdLst/>
              <a:ahLst/>
              <a:cxnLst>
                <a:cxn ang="0">
                  <a:pos x="42" y="21"/>
                </a:cxn>
                <a:cxn ang="0">
                  <a:pos x="42" y="19"/>
                </a:cxn>
                <a:cxn ang="0">
                  <a:pos x="42" y="16"/>
                </a:cxn>
                <a:cxn ang="0">
                  <a:pos x="42" y="13"/>
                </a:cxn>
                <a:cxn ang="0">
                  <a:pos x="39" y="11"/>
                </a:cxn>
                <a:cxn ang="0">
                  <a:pos x="37" y="8"/>
                </a:cxn>
                <a:cxn ang="0">
                  <a:pos x="34" y="5"/>
                </a:cxn>
                <a:cxn ang="0">
                  <a:pos x="31" y="3"/>
                </a:cxn>
                <a:cxn ang="0">
                  <a:pos x="29" y="3"/>
                </a:cxn>
                <a:cxn ang="0">
                  <a:pos x="26" y="0"/>
                </a:cxn>
                <a:cxn ang="0">
                  <a:pos x="21" y="0"/>
                </a:cxn>
                <a:cxn ang="0">
                  <a:pos x="18" y="0"/>
                </a:cxn>
                <a:cxn ang="0">
                  <a:pos x="13" y="3"/>
                </a:cxn>
                <a:cxn ang="0">
                  <a:pos x="10" y="3"/>
                </a:cxn>
                <a:cxn ang="0">
                  <a:pos x="8" y="5"/>
                </a:cxn>
                <a:cxn ang="0">
                  <a:pos x="5" y="8"/>
                </a:cxn>
                <a:cxn ang="0">
                  <a:pos x="2" y="11"/>
                </a:cxn>
                <a:cxn ang="0">
                  <a:pos x="2" y="13"/>
                </a:cxn>
                <a:cxn ang="0">
                  <a:pos x="0" y="16"/>
                </a:cxn>
                <a:cxn ang="0">
                  <a:pos x="0" y="19"/>
                </a:cxn>
                <a:cxn ang="0">
                  <a:pos x="0" y="24"/>
                </a:cxn>
                <a:cxn ang="0">
                  <a:pos x="0" y="27"/>
                </a:cxn>
                <a:cxn ang="0">
                  <a:pos x="0" y="29"/>
                </a:cxn>
                <a:cxn ang="0">
                  <a:pos x="2" y="35"/>
                </a:cxn>
                <a:cxn ang="0">
                  <a:pos x="2" y="37"/>
                </a:cxn>
                <a:cxn ang="0">
                  <a:pos x="5" y="40"/>
                </a:cxn>
                <a:cxn ang="0">
                  <a:pos x="8" y="40"/>
                </a:cxn>
                <a:cxn ang="0">
                  <a:pos x="10" y="43"/>
                </a:cxn>
                <a:cxn ang="0">
                  <a:pos x="13" y="45"/>
                </a:cxn>
                <a:cxn ang="0">
                  <a:pos x="18" y="45"/>
                </a:cxn>
                <a:cxn ang="0">
                  <a:pos x="21" y="45"/>
                </a:cxn>
                <a:cxn ang="0">
                  <a:pos x="26" y="45"/>
                </a:cxn>
                <a:cxn ang="0">
                  <a:pos x="29" y="45"/>
                </a:cxn>
                <a:cxn ang="0">
                  <a:pos x="31" y="43"/>
                </a:cxn>
                <a:cxn ang="0">
                  <a:pos x="34" y="40"/>
                </a:cxn>
                <a:cxn ang="0">
                  <a:pos x="37" y="40"/>
                </a:cxn>
                <a:cxn ang="0">
                  <a:pos x="39" y="37"/>
                </a:cxn>
                <a:cxn ang="0">
                  <a:pos x="42" y="35"/>
                </a:cxn>
                <a:cxn ang="0">
                  <a:pos x="42" y="29"/>
                </a:cxn>
                <a:cxn ang="0">
                  <a:pos x="42" y="27"/>
                </a:cxn>
                <a:cxn ang="0">
                  <a:pos x="45" y="24"/>
                </a:cxn>
                <a:cxn ang="0">
                  <a:pos x="45" y="24"/>
                </a:cxn>
              </a:cxnLst>
              <a:rect l="0" t="0" r="r" b="b"/>
              <a:pathLst>
                <a:path w="45" h="45">
                  <a:moveTo>
                    <a:pt x="42" y="21"/>
                  </a:moveTo>
                  <a:lnTo>
                    <a:pt x="42" y="19"/>
                  </a:lnTo>
                  <a:lnTo>
                    <a:pt x="42" y="16"/>
                  </a:lnTo>
                  <a:lnTo>
                    <a:pt x="42" y="13"/>
                  </a:lnTo>
                  <a:lnTo>
                    <a:pt x="39" y="11"/>
                  </a:lnTo>
                  <a:lnTo>
                    <a:pt x="37" y="8"/>
                  </a:lnTo>
                  <a:lnTo>
                    <a:pt x="34" y="5"/>
                  </a:lnTo>
                  <a:lnTo>
                    <a:pt x="31" y="3"/>
                  </a:lnTo>
                  <a:lnTo>
                    <a:pt x="29" y="3"/>
                  </a:lnTo>
                  <a:lnTo>
                    <a:pt x="26" y="0"/>
                  </a:lnTo>
                  <a:lnTo>
                    <a:pt x="21" y="0"/>
                  </a:lnTo>
                  <a:lnTo>
                    <a:pt x="18" y="0"/>
                  </a:lnTo>
                  <a:lnTo>
                    <a:pt x="13" y="3"/>
                  </a:lnTo>
                  <a:lnTo>
                    <a:pt x="10" y="3"/>
                  </a:lnTo>
                  <a:lnTo>
                    <a:pt x="8" y="5"/>
                  </a:lnTo>
                  <a:lnTo>
                    <a:pt x="5" y="8"/>
                  </a:lnTo>
                  <a:lnTo>
                    <a:pt x="2" y="11"/>
                  </a:lnTo>
                  <a:lnTo>
                    <a:pt x="2" y="13"/>
                  </a:lnTo>
                  <a:lnTo>
                    <a:pt x="0" y="16"/>
                  </a:lnTo>
                  <a:lnTo>
                    <a:pt x="0" y="19"/>
                  </a:lnTo>
                  <a:lnTo>
                    <a:pt x="0" y="24"/>
                  </a:lnTo>
                  <a:lnTo>
                    <a:pt x="0" y="27"/>
                  </a:lnTo>
                  <a:lnTo>
                    <a:pt x="0" y="29"/>
                  </a:lnTo>
                  <a:lnTo>
                    <a:pt x="2" y="35"/>
                  </a:lnTo>
                  <a:lnTo>
                    <a:pt x="2" y="37"/>
                  </a:lnTo>
                  <a:lnTo>
                    <a:pt x="5" y="40"/>
                  </a:lnTo>
                  <a:lnTo>
                    <a:pt x="8" y="40"/>
                  </a:lnTo>
                  <a:lnTo>
                    <a:pt x="10" y="43"/>
                  </a:lnTo>
                  <a:lnTo>
                    <a:pt x="13" y="45"/>
                  </a:lnTo>
                  <a:lnTo>
                    <a:pt x="18" y="45"/>
                  </a:lnTo>
                  <a:lnTo>
                    <a:pt x="21" y="45"/>
                  </a:lnTo>
                  <a:lnTo>
                    <a:pt x="26" y="45"/>
                  </a:lnTo>
                  <a:lnTo>
                    <a:pt x="29" y="45"/>
                  </a:lnTo>
                  <a:lnTo>
                    <a:pt x="31" y="43"/>
                  </a:lnTo>
                  <a:lnTo>
                    <a:pt x="34" y="40"/>
                  </a:lnTo>
                  <a:lnTo>
                    <a:pt x="37" y="40"/>
                  </a:lnTo>
                  <a:lnTo>
                    <a:pt x="39" y="37"/>
                  </a:lnTo>
                  <a:lnTo>
                    <a:pt x="42" y="35"/>
                  </a:lnTo>
                  <a:lnTo>
                    <a:pt x="42" y="29"/>
                  </a:lnTo>
                  <a:lnTo>
                    <a:pt x="42" y="27"/>
                  </a:lnTo>
                  <a:lnTo>
                    <a:pt x="45" y="24"/>
                  </a:lnTo>
                  <a:lnTo>
                    <a:pt x="45" y="24"/>
                  </a:lnTo>
                </a:path>
              </a:pathLst>
            </a:custGeom>
            <a:noFill/>
            <a:ln w="33338">
              <a:solidFill>
                <a:srgbClr val="000000"/>
              </a:solidFill>
              <a:prstDash val="solid"/>
              <a:round/>
              <a:headEnd/>
              <a:tailEnd/>
            </a:ln>
          </p:spPr>
          <p:txBody>
            <a:bodyPr/>
            <a:lstStyle/>
            <a:p>
              <a:endParaRPr lang="en-US"/>
            </a:p>
          </p:txBody>
        </p:sp>
        <p:sp>
          <p:nvSpPr>
            <p:cNvPr id="1040457" name="Freeform 73"/>
            <p:cNvSpPr>
              <a:spLocks/>
            </p:cNvSpPr>
            <p:nvPr/>
          </p:nvSpPr>
          <p:spPr bwMode="auto">
            <a:xfrm>
              <a:off x="1518" y="3020"/>
              <a:ext cx="45" cy="45"/>
            </a:xfrm>
            <a:custGeom>
              <a:avLst/>
              <a:gdLst/>
              <a:ahLst/>
              <a:cxnLst>
                <a:cxn ang="0">
                  <a:pos x="42" y="21"/>
                </a:cxn>
                <a:cxn ang="0">
                  <a:pos x="45" y="27"/>
                </a:cxn>
                <a:cxn ang="0">
                  <a:pos x="42" y="29"/>
                </a:cxn>
                <a:cxn ang="0">
                  <a:pos x="42" y="35"/>
                </a:cxn>
                <a:cxn ang="0">
                  <a:pos x="39" y="37"/>
                </a:cxn>
                <a:cxn ang="0">
                  <a:pos x="37" y="40"/>
                </a:cxn>
                <a:cxn ang="0">
                  <a:pos x="34" y="40"/>
                </a:cxn>
                <a:cxn ang="0">
                  <a:pos x="31" y="43"/>
                </a:cxn>
                <a:cxn ang="0">
                  <a:pos x="29" y="45"/>
                </a:cxn>
                <a:cxn ang="0">
                  <a:pos x="26" y="45"/>
                </a:cxn>
                <a:cxn ang="0">
                  <a:pos x="21" y="45"/>
                </a:cxn>
                <a:cxn ang="0">
                  <a:pos x="18" y="45"/>
                </a:cxn>
                <a:cxn ang="0">
                  <a:pos x="15" y="45"/>
                </a:cxn>
                <a:cxn ang="0">
                  <a:pos x="13" y="43"/>
                </a:cxn>
                <a:cxn ang="0">
                  <a:pos x="8" y="40"/>
                </a:cxn>
                <a:cxn ang="0">
                  <a:pos x="5" y="40"/>
                </a:cxn>
                <a:cxn ang="0">
                  <a:pos x="5" y="37"/>
                </a:cxn>
                <a:cxn ang="0">
                  <a:pos x="2" y="35"/>
                </a:cxn>
                <a:cxn ang="0">
                  <a:pos x="0" y="29"/>
                </a:cxn>
                <a:cxn ang="0">
                  <a:pos x="0" y="27"/>
                </a:cxn>
                <a:cxn ang="0">
                  <a:pos x="0" y="24"/>
                </a:cxn>
                <a:cxn ang="0">
                  <a:pos x="0" y="19"/>
                </a:cxn>
                <a:cxn ang="0">
                  <a:pos x="0" y="16"/>
                </a:cxn>
                <a:cxn ang="0">
                  <a:pos x="2" y="13"/>
                </a:cxn>
                <a:cxn ang="0">
                  <a:pos x="5" y="11"/>
                </a:cxn>
                <a:cxn ang="0">
                  <a:pos x="5" y="8"/>
                </a:cxn>
                <a:cxn ang="0">
                  <a:pos x="8" y="5"/>
                </a:cxn>
                <a:cxn ang="0">
                  <a:pos x="13" y="3"/>
                </a:cxn>
                <a:cxn ang="0">
                  <a:pos x="15" y="3"/>
                </a:cxn>
                <a:cxn ang="0">
                  <a:pos x="18" y="0"/>
                </a:cxn>
                <a:cxn ang="0">
                  <a:pos x="21" y="0"/>
                </a:cxn>
                <a:cxn ang="0">
                  <a:pos x="26" y="0"/>
                </a:cxn>
                <a:cxn ang="0">
                  <a:pos x="29" y="3"/>
                </a:cxn>
                <a:cxn ang="0">
                  <a:pos x="31" y="3"/>
                </a:cxn>
                <a:cxn ang="0">
                  <a:pos x="34" y="5"/>
                </a:cxn>
                <a:cxn ang="0">
                  <a:pos x="37" y="8"/>
                </a:cxn>
                <a:cxn ang="0">
                  <a:pos x="39" y="11"/>
                </a:cxn>
                <a:cxn ang="0">
                  <a:pos x="42" y="13"/>
                </a:cxn>
                <a:cxn ang="0">
                  <a:pos x="42" y="16"/>
                </a:cxn>
                <a:cxn ang="0">
                  <a:pos x="45" y="19"/>
                </a:cxn>
                <a:cxn ang="0">
                  <a:pos x="45" y="24"/>
                </a:cxn>
                <a:cxn ang="0">
                  <a:pos x="42" y="21"/>
                </a:cxn>
              </a:cxnLst>
              <a:rect l="0" t="0" r="r" b="b"/>
              <a:pathLst>
                <a:path w="45" h="45">
                  <a:moveTo>
                    <a:pt x="42" y="21"/>
                  </a:moveTo>
                  <a:lnTo>
                    <a:pt x="45" y="27"/>
                  </a:lnTo>
                  <a:lnTo>
                    <a:pt x="42" y="29"/>
                  </a:lnTo>
                  <a:lnTo>
                    <a:pt x="42" y="35"/>
                  </a:lnTo>
                  <a:lnTo>
                    <a:pt x="39" y="37"/>
                  </a:lnTo>
                  <a:lnTo>
                    <a:pt x="37" y="40"/>
                  </a:lnTo>
                  <a:lnTo>
                    <a:pt x="34" y="40"/>
                  </a:lnTo>
                  <a:lnTo>
                    <a:pt x="31" y="43"/>
                  </a:lnTo>
                  <a:lnTo>
                    <a:pt x="29" y="45"/>
                  </a:lnTo>
                  <a:lnTo>
                    <a:pt x="26" y="45"/>
                  </a:lnTo>
                  <a:lnTo>
                    <a:pt x="21" y="45"/>
                  </a:lnTo>
                  <a:lnTo>
                    <a:pt x="18" y="45"/>
                  </a:lnTo>
                  <a:lnTo>
                    <a:pt x="15" y="45"/>
                  </a:lnTo>
                  <a:lnTo>
                    <a:pt x="13" y="43"/>
                  </a:lnTo>
                  <a:lnTo>
                    <a:pt x="8" y="40"/>
                  </a:lnTo>
                  <a:lnTo>
                    <a:pt x="5" y="40"/>
                  </a:lnTo>
                  <a:lnTo>
                    <a:pt x="5" y="37"/>
                  </a:lnTo>
                  <a:lnTo>
                    <a:pt x="2" y="35"/>
                  </a:lnTo>
                  <a:lnTo>
                    <a:pt x="0" y="29"/>
                  </a:lnTo>
                  <a:lnTo>
                    <a:pt x="0" y="27"/>
                  </a:lnTo>
                  <a:lnTo>
                    <a:pt x="0" y="24"/>
                  </a:lnTo>
                  <a:lnTo>
                    <a:pt x="0" y="19"/>
                  </a:lnTo>
                  <a:lnTo>
                    <a:pt x="0" y="16"/>
                  </a:lnTo>
                  <a:lnTo>
                    <a:pt x="2" y="13"/>
                  </a:lnTo>
                  <a:lnTo>
                    <a:pt x="5" y="11"/>
                  </a:lnTo>
                  <a:lnTo>
                    <a:pt x="5" y="8"/>
                  </a:lnTo>
                  <a:lnTo>
                    <a:pt x="8" y="5"/>
                  </a:lnTo>
                  <a:lnTo>
                    <a:pt x="13" y="3"/>
                  </a:lnTo>
                  <a:lnTo>
                    <a:pt x="15" y="3"/>
                  </a:lnTo>
                  <a:lnTo>
                    <a:pt x="18" y="0"/>
                  </a:lnTo>
                  <a:lnTo>
                    <a:pt x="21" y="0"/>
                  </a:lnTo>
                  <a:lnTo>
                    <a:pt x="26" y="0"/>
                  </a:lnTo>
                  <a:lnTo>
                    <a:pt x="29" y="3"/>
                  </a:lnTo>
                  <a:lnTo>
                    <a:pt x="31" y="3"/>
                  </a:lnTo>
                  <a:lnTo>
                    <a:pt x="34" y="5"/>
                  </a:lnTo>
                  <a:lnTo>
                    <a:pt x="37" y="8"/>
                  </a:lnTo>
                  <a:lnTo>
                    <a:pt x="39" y="11"/>
                  </a:lnTo>
                  <a:lnTo>
                    <a:pt x="42" y="13"/>
                  </a:lnTo>
                  <a:lnTo>
                    <a:pt x="42" y="16"/>
                  </a:lnTo>
                  <a:lnTo>
                    <a:pt x="45" y="19"/>
                  </a:lnTo>
                  <a:lnTo>
                    <a:pt x="45" y="24"/>
                  </a:lnTo>
                  <a:lnTo>
                    <a:pt x="42" y="21"/>
                  </a:lnTo>
                  <a:close/>
                </a:path>
              </a:pathLst>
            </a:custGeom>
            <a:solidFill>
              <a:srgbClr val="000000"/>
            </a:solidFill>
            <a:ln w="9525">
              <a:noFill/>
              <a:round/>
              <a:headEnd/>
              <a:tailEnd/>
            </a:ln>
          </p:spPr>
          <p:txBody>
            <a:bodyPr/>
            <a:lstStyle/>
            <a:p>
              <a:endParaRPr lang="en-US"/>
            </a:p>
          </p:txBody>
        </p:sp>
        <p:sp>
          <p:nvSpPr>
            <p:cNvPr id="1040458" name="Freeform 74"/>
            <p:cNvSpPr>
              <a:spLocks/>
            </p:cNvSpPr>
            <p:nvPr/>
          </p:nvSpPr>
          <p:spPr bwMode="auto">
            <a:xfrm>
              <a:off x="1518" y="3020"/>
              <a:ext cx="45" cy="45"/>
            </a:xfrm>
            <a:custGeom>
              <a:avLst/>
              <a:gdLst/>
              <a:ahLst/>
              <a:cxnLst>
                <a:cxn ang="0">
                  <a:pos x="42" y="21"/>
                </a:cxn>
                <a:cxn ang="0">
                  <a:pos x="45" y="19"/>
                </a:cxn>
                <a:cxn ang="0">
                  <a:pos x="42" y="16"/>
                </a:cxn>
                <a:cxn ang="0">
                  <a:pos x="42" y="13"/>
                </a:cxn>
                <a:cxn ang="0">
                  <a:pos x="39" y="11"/>
                </a:cxn>
                <a:cxn ang="0">
                  <a:pos x="37" y="8"/>
                </a:cxn>
                <a:cxn ang="0">
                  <a:pos x="34" y="5"/>
                </a:cxn>
                <a:cxn ang="0">
                  <a:pos x="31" y="3"/>
                </a:cxn>
                <a:cxn ang="0">
                  <a:pos x="29" y="3"/>
                </a:cxn>
                <a:cxn ang="0">
                  <a:pos x="26" y="0"/>
                </a:cxn>
                <a:cxn ang="0">
                  <a:pos x="21" y="0"/>
                </a:cxn>
                <a:cxn ang="0">
                  <a:pos x="18" y="0"/>
                </a:cxn>
                <a:cxn ang="0">
                  <a:pos x="15" y="3"/>
                </a:cxn>
                <a:cxn ang="0">
                  <a:pos x="13" y="3"/>
                </a:cxn>
                <a:cxn ang="0">
                  <a:pos x="8" y="5"/>
                </a:cxn>
                <a:cxn ang="0">
                  <a:pos x="5" y="8"/>
                </a:cxn>
                <a:cxn ang="0">
                  <a:pos x="5" y="11"/>
                </a:cxn>
                <a:cxn ang="0">
                  <a:pos x="2" y="13"/>
                </a:cxn>
                <a:cxn ang="0">
                  <a:pos x="0" y="16"/>
                </a:cxn>
                <a:cxn ang="0">
                  <a:pos x="0" y="19"/>
                </a:cxn>
                <a:cxn ang="0">
                  <a:pos x="0" y="24"/>
                </a:cxn>
                <a:cxn ang="0">
                  <a:pos x="0" y="27"/>
                </a:cxn>
                <a:cxn ang="0">
                  <a:pos x="0" y="29"/>
                </a:cxn>
                <a:cxn ang="0">
                  <a:pos x="2" y="35"/>
                </a:cxn>
                <a:cxn ang="0">
                  <a:pos x="5" y="37"/>
                </a:cxn>
                <a:cxn ang="0">
                  <a:pos x="5" y="40"/>
                </a:cxn>
                <a:cxn ang="0">
                  <a:pos x="8" y="40"/>
                </a:cxn>
                <a:cxn ang="0">
                  <a:pos x="13" y="43"/>
                </a:cxn>
                <a:cxn ang="0">
                  <a:pos x="15" y="45"/>
                </a:cxn>
                <a:cxn ang="0">
                  <a:pos x="18" y="45"/>
                </a:cxn>
                <a:cxn ang="0">
                  <a:pos x="21" y="45"/>
                </a:cxn>
                <a:cxn ang="0">
                  <a:pos x="26" y="45"/>
                </a:cxn>
                <a:cxn ang="0">
                  <a:pos x="29" y="45"/>
                </a:cxn>
                <a:cxn ang="0">
                  <a:pos x="31" y="43"/>
                </a:cxn>
                <a:cxn ang="0">
                  <a:pos x="34" y="40"/>
                </a:cxn>
                <a:cxn ang="0">
                  <a:pos x="37" y="40"/>
                </a:cxn>
                <a:cxn ang="0">
                  <a:pos x="39" y="37"/>
                </a:cxn>
                <a:cxn ang="0">
                  <a:pos x="42" y="35"/>
                </a:cxn>
                <a:cxn ang="0">
                  <a:pos x="42" y="29"/>
                </a:cxn>
                <a:cxn ang="0">
                  <a:pos x="45" y="27"/>
                </a:cxn>
                <a:cxn ang="0">
                  <a:pos x="45" y="24"/>
                </a:cxn>
                <a:cxn ang="0">
                  <a:pos x="45" y="24"/>
                </a:cxn>
              </a:cxnLst>
              <a:rect l="0" t="0" r="r" b="b"/>
              <a:pathLst>
                <a:path w="45" h="45">
                  <a:moveTo>
                    <a:pt x="42" y="21"/>
                  </a:moveTo>
                  <a:lnTo>
                    <a:pt x="45" y="19"/>
                  </a:lnTo>
                  <a:lnTo>
                    <a:pt x="42" y="16"/>
                  </a:lnTo>
                  <a:lnTo>
                    <a:pt x="42" y="13"/>
                  </a:lnTo>
                  <a:lnTo>
                    <a:pt x="39" y="11"/>
                  </a:lnTo>
                  <a:lnTo>
                    <a:pt x="37" y="8"/>
                  </a:lnTo>
                  <a:lnTo>
                    <a:pt x="34" y="5"/>
                  </a:lnTo>
                  <a:lnTo>
                    <a:pt x="31" y="3"/>
                  </a:lnTo>
                  <a:lnTo>
                    <a:pt x="29" y="3"/>
                  </a:lnTo>
                  <a:lnTo>
                    <a:pt x="26" y="0"/>
                  </a:lnTo>
                  <a:lnTo>
                    <a:pt x="21" y="0"/>
                  </a:lnTo>
                  <a:lnTo>
                    <a:pt x="18" y="0"/>
                  </a:lnTo>
                  <a:lnTo>
                    <a:pt x="15" y="3"/>
                  </a:lnTo>
                  <a:lnTo>
                    <a:pt x="13" y="3"/>
                  </a:lnTo>
                  <a:lnTo>
                    <a:pt x="8" y="5"/>
                  </a:lnTo>
                  <a:lnTo>
                    <a:pt x="5" y="8"/>
                  </a:lnTo>
                  <a:lnTo>
                    <a:pt x="5" y="11"/>
                  </a:lnTo>
                  <a:lnTo>
                    <a:pt x="2" y="13"/>
                  </a:lnTo>
                  <a:lnTo>
                    <a:pt x="0" y="16"/>
                  </a:lnTo>
                  <a:lnTo>
                    <a:pt x="0" y="19"/>
                  </a:lnTo>
                  <a:lnTo>
                    <a:pt x="0" y="24"/>
                  </a:lnTo>
                  <a:lnTo>
                    <a:pt x="0" y="27"/>
                  </a:lnTo>
                  <a:lnTo>
                    <a:pt x="0" y="29"/>
                  </a:lnTo>
                  <a:lnTo>
                    <a:pt x="2" y="35"/>
                  </a:lnTo>
                  <a:lnTo>
                    <a:pt x="5" y="37"/>
                  </a:lnTo>
                  <a:lnTo>
                    <a:pt x="5" y="40"/>
                  </a:lnTo>
                  <a:lnTo>
                    <a:pt x="8" y="40"/>
                  </a:lnTo>
                  <a:lnTo>
                    <a:pt x="13" y="43"/>
                  </a:lnTo>
                  <a:lnTo>
                    <a:pt x="15" y="45"/>
                  </a:lnTo>
                  <a:lnTo>
                    <a:pt x="18" y="45"/>
                  </a:lnTo>
                  <a:lnTo>
                    <a:pt x="21" y="45"/>
                  </a:lnTo>
                  <a:lnTo>
                    <a:pt x="26" y="45"/>
                  </a:lnTo>
                  <a:lnTo>
                    <a:pt x="29" y="45"/>
                  </a:lnTo>
                  <a:lnTo>
                    <a:pt x="31" y="43"/>
                  </a:lnTo>
                  <a:lnTo>
                    <a:pt x="34" y="40"/>
                  </a:lnTo>
                  <a:lnTo>
                    <a:pt x="37" y="40"/>
                  </a:lnTo>
                  <a:lnTo>
                    <a:pt x="39" y="37"/>
                  </a:lnTo>
                  <a:lnTo>
                    <a:pt x="42" y="35"/>
                  </a:lnTo>
                  <a:lnTo>
                    <a:pt x="42" y="29"/>
                  </a:lnTo>
                  <a:lnTo>
                    <a:pt x="45" y="27"/>
                  </a:lnTo>
                  <a:lnTo>
                    <a:pt x="45" y="24"/>
                  </a:lnTo>
                  <a:lnTo>
                    <a:pt x="45" y="24"/>
                  </a:lnTo>
                </a:path>
              </a:pathLst>
            </a:custGeom>
            <a:noFill/>
            <a:ln w="33338">
              <a:solidFill>
                <a:srgbClr val="000000"/>
              </a:solidFill>
              <a:prstDash val="solid"/>
              <a:round/>
              <a:headEnd/>
              <a:tailEnd/>
            </a:ln>
          </p:spPr>
          <p:txBody>
            <a:bodyPr/>
            <a:lstStyle/>
            <a:p>
              <a:endParaRPr lang="en-US"/>
            </a:p>
          </p:txBody>
        </p:sp>
        <p:sp>
          <p:nvSpPr>
            <p:cNvPr id="1040459" name="Freeform 75"/>
            <p:cNvSpPr>
              <a:spLocks/>
            </p:cNvSpPr>
            <p:nvPr/>
          </p:nvSpPr>
          <p:spPr bwMode="auto">
            <a:xfrm>
              <a:off x="1716" y="3020"/>
              <a:ext cx="45" cy="45"/>
            </a:xfrm>
            <a:custGeom>
              <a:avLst/>
              <a:gdLst/>
              <a:ahLst/>
              <a:cxnLst>
                <a:cxn ang="0">
                  <a:pos x="45" y="21"/>
                </a:cxn>
                <a:cxn ang="0">
                  <a:pos x="45" y="27"/>
                </a:cxn>
                <a:cxn ang="0">
                  <a:pos x="45" y="29"/>
                </a:cxn>
                <a:cxn ang="0">
                  <a:pos x="43" y="35"/>
                </a:cxn>
                <a:cxn ang="0">
                  <a:pos x="40" y="37"/>
                </a:cxn>
                <a:cxn ang="0">
                  <a:pos x="40" y="40"/>
                </a:cxn>
                <a:cxn ang="0">
                  <a:pos x="38" y="40"/>
                </a:cxn>
                <a:cxn ang="0">
                  <a:pos x="35" y="43"/>
                </a:cxn>
                <a:cxn ang="0">
                  <a:pos x="30" y="45"/>
                </a:cxn>
                <a:cxn ang="0">
                  <a:pos x="27" y="45"/>
                </a:cxn>
                <a:cxn ang="0">
                  <a:pos x="24" y="45"/>
                </a:cxn>
                <a:cxn ang="0">
                  <a:pos x="19" y="45"/>
                </a:cxn>
                <a:cxn ang="0">
                  <a:pos x="16" y="45"/>
                </a:cxn>
                <a:cxn ang="0">
                  <a:pos x="14" y="43"/>
                </a:cxn>
                <a:cxn ang="0">
                  <a:pos x="11" y="40"/>
                </a:cxn>
                <a:cxn ang="0">
                  <a:pos x="8" y="40"/>
                </a:cxn>
                <a:cxn ang="0">
                  <a:pos x="6" y="37"/>
                </a:cxn>
                <a:cxn ang="0">
                  <a:pos x="3" y="35"/>
                </a:cxn>
                <a:cxn ang="0">
                  <a:pos x="3" y="29"/>
                </a:cxn>
                <a:cxn ang="0">
                  <a:pos x="0" y="27"/>
                </a:cxn>
                <a:cxn ang="0">
                  <a:pos x="0" y="24"/>
                </a:cxn>
                <a:cxn ang="0">
                  <a:pos x="0" y="19"/>
                </a:cxn>
                <a:cxn ang="0">
                  <a:pos x="3" y="16"/>
                </a:cxn>
                <a:cxn ang="0">
                  <a:pos x="3" y="13"/>
                </a:cxn>
                <a:cxn ang="0">
                  <a:pos x="6" y="11"/>
                </a:cxn>
                <a:cxn ang="0">
                  <a:pos x="8" y="8"/>
                </a:cxn>
                <a:cxn ang="0">
                  <a:pos x="11" y="5"/>
                </a:cxn>
                <a:cxn ang="0">
                  <a:pos x="14" y="3"/>
                </a:cxn>
                <a:cxn ang="0">
                  <a:pos x="16" y="3"/>
                </a:cxn>
                <a:cxn ang="0">
                  <a:pos x="19" y="0"/>
                </a:cxn>
                <a:cxn ang="0">
                  <a:pos x="24" y="0"/>
                </a:cxn>
                <a:cxn ang="0">
                  <a:pos x="27" y="0"/>
                </a:cxn>
                <a:cxn ang="0">
                  <a:pos x="30" y="3"/>
                </a:cxn>
                <a:cxn ang="0">
                  <a:pos x="35" y="3"/>
                </a:cxn>
                <a:cxn ang="0">
                  <a:pos x="38" y="5"/>
                </a:cxn>
                <a:cxn ang="0">
                  <a:pos x="40" y="8"/>
                </a:cxn>
                <a:cxn ang="0">
                  <a:pos x="40" y="11"/>
                </a:cxn>
                <a:cxn ang="0">
                  <a:pos x="43" y="13"/>
                </a:cxn>
                <a:cxn ang="0">
                  <a:pos x="45" y="16"/>
                </a:cxn>
                <a:cxn ang="0">
                  <a:pos x="45" y="19"/>
                </a:cxn>
                <a:cxn ang="0">
                  <a:pos x="45" y="24"/>
                </a:cxn>
                <a:cxn ang="0">
                  <a:pos x="45" y="21"/>
                </a:cxn>
              </a:cxnLst>
              <a:rect l="0" t="0" r="r" b="b"/>
              <a:pathLst>
                <a:path w="45" h="45">
                  <a:moveTo>
                    <a:pt x="45" y="21"/>
                  </a:moveTo>
                  <a:lnTo>
                    <a:pt x="45" y="27"/>
                  </a:lnTo>
                  <a:lnTo>
                    <a:pt x="45" y="29"/>
                  </a:lnTo>
                  <a:lnTo>
                    <a:pt x="43" y="35"/>
                  </a:lnTo>
                  <a:lnTo>
                    <a:pt x="40" y="37"/>
                  </a:lnTo>
                  <a:lnTo>
                    <a:pt x="40" y="40"/>
                  </a:lnTo>
                  <a:lnTo>
                    <a:pt x="38" y="40"/>
                  </a:lnTo>
                  <a:lnTo>
                    <a:pt x="35" y="43"/>
                  </a:lnTo>
                  <a:lnTo>
                    <a:pt x="30" y="45"/>
                  </a:lnTo>
                  <a:lnTo>
                    <a:pt x="27" y="45"/>
                  </a:lnTo>
                  <a:lnTo>
                    <a:pt x="24" y="45"/>
                  </a:lnTo>
                  <a:lnTo>
                    <a:pt x="19" y="45"/>
                  </a:lnTo>
                  <a:lnTo>
                    <a:pt x="16" y="45"/>
                  </a:lnTo>
                  <a:lnTo>
                    <a:pt x="14" y="43"/>
                  </a:lnTo>
                  <a:lnTo>
                    <a:pt x="11" y="40"/>
                  </a:lnTo>
                  <a:lnTo>
                    <a:pt x="8" y="40"/>
                  </a:lnTo>
                  <a:lnTo>
                    <a:pt x="6" y="37"/>
                  </a:lnTo>
                  <a:lnTo>
                    <a:pt x="3" y="35"/>
                  </a:lnTo>
                  <a:lnTo>
                    <a:pt x="3" y="29"/>
                  </a:lnTo>
                  <a:lnTo>
                    <a:pt x="0" y="27"/>
                  </a:lnTo>
                  <a:lnTo>
                    <a:pt x="0" y="24"/>
                  </a:lnTo>
                  <a:lnTo>
                    <a:pt x="0" y="19"/>
                  </a:lnTo>
                  <a:lnTo>
                    <a:pt x="3" y="16"/>
                  </a:lnTo>
                  <a:lnTo>
                    <a:pt x="3" y="13"/>
                  </a:lnTo>
                  <a:lnTo>
                    <a:pt x="6" y="11"/>
                  </a:lnTo>
                  <a:lnTo>
                    <a:pt x="8" y="8"/>
                  </a:lnTo>
                  <a:lnTo>
                    <a:pt x="11" y="5"/>
                  </a:lnTo>
                  <a:lnTo>
                    <a:pt x="14" y="3"/>
                  </a:lnTo>
                  <a:lnTo>
                    <a:pt x="16" y="3"/>
                  </a:lnTo>
                  <a:lnTo>
                    <a:pt x="19" y="0"/>
                  </a:lnTo>
                  <a:lnTo>
                    <a:pt x="24" y="0"/>
                  </a:lnTo>
                  <a:lnTo>
                    <a:pt x="27" y="0"/>
                  </a:lnTo>
                  <a:lnTo>
                    <a:pt x="30" y="3"/>
                  </a:lnTo>
                  <a:lnTo>
                    <a:pt x="35" y="3"/>
                  </a:lnTo>
                  <a:lnTo>
                    <a:pt x="38" y="5"/>
                  </a:lnTo>
                  <a:lnTo>
                    <a:pt x="40" y="8"/>
                  </a:lnTo>
                  <a:lnTo>
                    <a:pt x="40" y="11"/>
                  </a:lnTo>
                  <a:lnTo>
                    <a:pt x="43" y="13"/>
                  </a:lnTo>
                  <a:lnTo>
                    <a:pt x="45" y="16"/>
                  </a:lnTo>
                  <a:lnTo>
                    <a:pt x="45" y="19"/>
                  </a:lnTo>
                  <a:lnTo>
                    <a:pt x="45" y="24"/>
                  </a:lnTo>
                  <a:lnTo>
                    <a:pt x="45" y="21"/>
                  </a:lnTo>
                  <a:close/>
                </a:path>
              </a:pathLst>
            </a:custGeom>
            <a:solidFill>
              <a:srgbClr val="000000"/>
            </a:solidFill>
            <a:ln w="9525">
              <a:noFill/>
              <a:round/>
              <a:headEnd/>
              <a:tailEnd/>
            </a:ln>
          </p:spPr>
          <p:txBody>
            <a:bodyPr/>
            <a:lstStyle/>
            <a:p>
              <a:endParaRPr lang="en-US"/>
            </a:p>
          </p:txBody>
        </p:sp>
        <p:sp>
          <p:nvSpPr>
            <p:cNvPr id="1040460" name="Freeform 76"/>
            <p:cNvSpPr>
              <a:spLocks/>
            </p:cNvSpPr>
            <p:nvPr/>
          </p:nvSpPr>
          <p:spPr bwMode="auto">
            <a:xfrm>
              <a:off x="1716" y="3020"/>
              <a:ext cx="45" cy="45"/>
            </a:xfrm>
            <a:custGeom>
              <a:avLst/>
              <a:gdLst/>
              <a:ahLst/>
              <a:cxnLst>
                <a:cxn ang="0">
                  <a:pos x="45" y="21"/>
                </a:cxn>
                <a:cxn ang="0">
                  <a:pos x="45" y="19"/>
                </a:cxn>
                <a:cxn ang="0">
                  <a:pos x="45" y="16"/>
                </a:cxn>
                <a:cxn ang="0">
                  <a:pos x="43" y="13"/>
                </a:cxn>
                <a:cxn ang="0">
                  <a:pos x="40" y="11"/>
                </a:cxn>
                <a:cxn ang="0">
                  <a:pos x="40" y="8"/>
                </a:cxn>
                <a:cxn ang="0">
                  <a:pos x="38" y="5"/>
                </a:cxn>
                <a:cxn ang="0">
                  <a:pos x="35" y="3"/>
                </a:cxn>
                <a:cxn ang="0">
                  <a:pos x="30" y="3"/>
                </a:cxn>
                <a:cxn ang="0">
                  <a:pos x="27" y="0"/>
                </a:cxn>
                <a:cxn ang="0">
                  <a:pos x="24" y="0"/>
                </a:cxn>
                <a:cxn ang="0">
                  <a:pos x="19" y="0"/>
                </a:cxn>
                <a:cxn ang="0">
                  <a:pos x="16" y="3"/>
                </a:cxn>
                <a:cxn ang="0">
                  <a:pos x="14" y="3"/>
                </a:cxn>
                <a:cxn ang="0">
                  <a:pos x="11" y="5"/>
                </a:cxn>
                <a:cxn ang="0">
                  <a:pos x="8" y="8"/>
                </a:cxn>
                <a:cxn ang="0">
                  <a:pos x="6" y="11"/>
                </a:cxn>
                <a:cxn ang="0">
                  <a:pos x="3" y="13"/>
                </a:cxn>
                <a:cxn ang="0">
                  <a:pos x="3" y="16"/>
                </a:cxn>
                <a:cxn ang="0">
                  <a:pos x="0" y="19"/>
                </a:cxn>
                <a:cxn ang="0">
                  <a:pos x="0" y="24"/>
                </a:cxn>
                <a:cxn ang="0">
                  <a:pos x="0" y="27"/>
                </a:cxn>
                <a:cxn ang="0">
                  <a:pos x="3" y="29"/>
                </a:cxn>
                <a:cxn ang="0">
                  <a:pos x="3" y="35"/>
                </a:cxn>
                <a:cxn ang="0">
                  <a:pos x="6" y="37"/>
                </a:cxn>
                <a:cxn ang="0">
                  <a:pos x="8" y="40"/>
                </a:cxn>
                <a:cxn ang="0">
                  <a:pos x="11" y="40"/>
                </a:cxn>
                <a:cxn ang="0">
                  <a:pos x="14" y="43"/>
                </a:cxn>
                <a:cxn ang="0">
                  <a:pos x="16" y="45"/>
                </a:cxn>
                <a:cxn ang="0">
                  <a:pos x="19" y="45"/>
                </a:cxn>
                <a:cxn ang="0">
                  <a:pos x="24" y="45"/>
                </a:cxn>
                <a:cxn ang="0">
                  <a:pos x="27" y="45"/>
                </a:cxn>
                <a:cxn ang="0">
                  <a:pos x="30" y="45"/>
                </a:cxn>
                <a:cxn ang="0">
                  <a:pos x="35" y="43"/>
                </a:cxn>
                <a:cxn ang="0">
                  <a:pos x="38" y="40"/>
                </a:cxn>
                <a:cxn ang="0">
                  <a:pos x="40" y="40"/>
                </a:cxn>
                <a:cxn ang="0">
                  <a:pos x="40" y="37"/>
                </a:cxn>
                <a:cxn ang="0">
                  <a:pos x="43" y="35"/>
                </a:cxn>
                <a:cxn ang="0">
                  <a:pos x="45" y="29"/>
                </a:cxn>
                <a:cxn ang="0">
                  <a:pos x="45" y="27"/>
                </a:cxn>
                <a:cxn ang="0">
                  <a:pos x="45" y="24"/>
                </a:cxn>
                <a:cxn ang="0">
                  <a:pos x="45" y="24"/>
                </a:cxn>
              </a:cxnLst>
              <a:rect l="0" t="0" r="r" b="b"/>
              <a:pathLst>
                <a:path w="45" h="45">
                  <a:moveTo>
                    <a:pt x="45" y="21"/>
                  </a:moveTo>
                  <a:lnTo>
                    <a:pt x="45" y="19"/>
                  </a:lnTo>
                  <a:lnTo>
                    <a:pt x="45" y="16"/>
                  </a:lnTo>
                  <a:lnTo>
                    <a:pt x="43" y="13"/>
                  </a:lnTo>
                  <a:lnTo>
                    <a:pt x="40" y="11"/>
                  </a:lnTo>
                  <a:lnTo>
                    <a:pt x="40" y="8"/>
                  </a:lnTo>
                  <a:lnTo>
                    <a:pt x="38" y="5"/>
                  </a:lnTo>
                  <a:lnTo>
                    <a:pt x="35" y="3"/>
                  </a:lnTo>
                  <a:lnTo>
                    <a:pt x="30" y="3"/>
                  </a:lnTo>
                  <a:lnTo>
                    <a:pt x="27" y="0"/>
                  </a:lnTo>
                  <a:lnTo>
                    <a:pt x="24" y="0"/>
                  </a:lnTo>
                  <a:lnTo>
                    <a:pt x="19" y="0"/>
                  </a:lnTo>
                  <a:lnTo>
                    <a:pt x="16" y="3"/>
                  </a:lnTo>
                  <a:lnTo>
                    <a:pt x="14" y="3"/>
                  </a:lnTo>
                  <a:lnTo>
                    <a:pt x="11" y="5"/>
                  </a:lnTo>
                  <a:lnTo>
                    <a:pt x="8" y="8"/>
                  </a:lnTo>
                  <a:lnTo>
                    <a:pt x="6" y="11"/>
                  </a:lnTo>
                  <a:lnTo>
                    <a:pt x="3" y="13"/>
                  </a:lnTo>
                  <a:lnTo>
                    <a:pt x="3" y="16"/>
                  </a:lnTo>
                  <a:lnTo>
                    <a:pt x="0" y="19"/>
                  </a:lnTo>
                  <a:lnTo>
                    <a:pt x="0" y="24"/>
                  </a:lnTo>
                  <a:lnTo>
                    <a:pt x="0" y="27"/>
                  </a:lnTo>
                  <a:lnTo>
                    <a:pt x="3" y="29"/>
                  </a:lnTo>
                  <a:lnTo>
                    <a:pt x="3" y="35"/>
                  </a:lnTo>
                  <a:lnTo>
                    <a:pt x="6" y="37"/>
                  </a:lnTo>
                  <a:lnTo>
                    <a:pt x="8" y="40"/>
                  </a:lnTo>
                  <a:lnTo>
                    <a:pt x="11" y="40"/>
                  </a:lnTo>
                  <a:lnTo>
                    <a:pt x="14" y="43"/>
                  </a:lnTo>
                  <a:lnTo>
                    <a:pt x="16" y="45"/>
                  </a:lnTo>
                  <a:lnTo>
                    <a:pt x="19" y="45"/>
                  </a:lnTo>
                  <a:lnTo>
                    <a:pt x="24" y="45"/>
                  </a:lnTo>
                  <a:lnTo>
                    <a:pt x="27" y="45"/>
                  </a:lnTo>
                  <a:lnTo>
                    <a:pt x="30" y="45"/>
                  </a:lnTo>
                  <a:lnTo>
                    <a:pt x="35" y="43"/>
                  </a:lnTo>
                  <a:lnTo>
                    <a:pt x="38" y="40"/>
                  </a:lnTo>
                  <a:lnTo>
                    <a:pt x="40" y="40"/>
                  </a:lnTo>
                  <a:lnTo>
                    <a:pt x="40" y="37"/>
                  </a:lnTo>
                  <a:lnTo>
                    <a:pt x="43" y="35"/>
                  </a:lnTo>
                  <a:lnTo>
                    <a:pt x="45" y="29"/>
                  </a:lnTo>
                  <a:lnTo>
                    <a:pt x="45" y="27"/>
                  </a:lnTo>
                  <a:lnTo>
                    <a:pt x="45" y="24"/>
                  </a:lnTo>
                  <a:lnTo>
                    <a:pt x="45" y="24"/>
                  </a:lnTo>
                </a:path>
              </a:pathLst>
            </a:custGeom>
            <a:noFill/>
            <a:ln w="33338">
              <a:solidFill>
                <a:srgbClr val="000000"/>
              </a:solidFill>
              <a:prstDash val="solid"/>
              <a:round/>
              <a:headEnd/>
              <a:tailEnd/>
            </a:ln>
          </p:spPr>
          <p:txBody>
            <a:bodyPr/>
            <a:lstStyle/>
            <a:p>
              <a:endParaRPr lang="en-US"/>
            </a:p>
          </p:txBody>
        </p:sp>
      </p:grpSp>
      <p:sp>
        <p:nvSpPr>
          <p:cNvPr id="1040461" name="Text Box 77"/>
          <p:cNvSpPr txBox="1">
            <a:spLocks noChangeArrowheads="1"/>
          </p:cNvSpPr>
          <p:nvPr/>
        </p:nvSpPr>
        <p:spPr bwMode="auto">
          <a:xfrm>
            <a:off x="200025" y="4403725"/>
            <a:ext cx="4114800" cy="473075"/>
          </a:xfrm>
          <a:prstGeom prst="rect">
            <a:avLst/>
          </a:prstGeom>
          <a:noFill/>
          <a:ln w="9525">
            <a:noFill/>
            <a:miter lim="800000"/>
            <a:headEnd/>
            <a:tailEnd/>
          </a:ln>
          <a:effectLst/>
        </p:spPr>
        <p:txBody>
          <a:bodyPr bIns="0">
            <a:spAutoFit/>
          </a:bodyPr>
          <a:lstStyle/>
          <a:p>
            <a:pPr algn="ctr"/>
            <a:r>
              <a:rPr lang="en-US" sz="2800" dirty="0">
                <a:latin typeface="Arial" charset="0"/>
              </a:rPr>
              <a:t>Centralized Memory</a:t>
            </a:r>
          </a:p>
        </p:txBody>
      </p:sp>
      <p:sp>
        <p:nvSpPr>
          <p:cNvPr id="1040462" name="Text Box 78"/>
          <p:cNvSpPr txBox="1">
            <a:spLocks noChangeArrowheads="1"/>
          </p:cNvSpPr>
          <p:nvPr/>
        </p:nvSpPr>
        <p:spPr bwMode="auto">
          <a:xfrm>
            <a:off x="4695825" y="4403725"/>
            <a:ext cx="3625850" cy="473075"/>
          </a:xfrm>
          <a:prstGeom prst="rect">
            <a:avLst/>
          </a:prstGeom>
          <a:noFill/>
          <a:ln w="9525">
            <a:noFill/>
            <a:miter lim="800000"/>
            <a:headEnd/>
            <a:tailEnd/>
          </a:ln>
          <a:effectLst/>
        </p:spPr>
        <p:txBody>
          <a:bodyPr wrap="none" bIns="0">
            <a:spAutoFit/>
          </a:bodyPr>
          <a:lstStyle/>
          <a:p>
            <a:pPr algn="ctr"/>
            <a:r>
              <a:rPr lang="en-US" sz="2800">
                <a:latin typeface="Arial" charset="0"/>
              </a:rPr>
              <a:t>Distributed Memory </a:t>
            </a:r>
          </a:p>
        </p:txBody>
      </p:sp>
      <p:sp>
        <p:nvSpPr>
          <p:cNvPr id="1040463" name="Line 79"/>
          <p:cNvSpPr>
            <a:spLocks noChangeShapeType="1"/>
          </p:cNvSpPr>
          <p:nvPr/>
        </p:nvSpPr>
        <p:spPr bwMode="auto">
          <a:xfrm>
            <a:off x="3019425" y="1757362"/>
            <a:ext cx="2362200" cy="0"/>
          </a:xfrm>
          <a:prstGeom prst="line">
            <a:avLst/>
          </a:prstGeom>
          <a:noFill/>
          <a:ln w="38100">
            <a:solidFill>
              <a:schemeClr val="tx1"/>
            </a:solidFill>
            <a:round/>
            <a:headEnd/>
            <a:tailEnd type="triangle" w="med" len="med"/>
          </a:ln>
          <a:effectLst/>
        </p:spPr>
        <p:txBody>
          <a:bodyPr wrap="none" bIns="0" anchor="ctr"/>
          <a:lstStyle/>
          <a:p>
            <a:endParaRPr lang="en-US"/>
          </a:p>
        </p:txBody>
      </p:sp>
      <p:sp>
        <p:nvSpPr>
          <p:cNvPr id="1040464" name="Text Box 80"/>
          <p:cNvSpPr txBox="1">
            <a:spLocks noChangeArrowheads="1"/>
          </p:cNvSpPr>
          <p:nvPr/>
        </p:nvSpPr>
        <p:spPr bwMode="auto">
          <a:xfrm>
            <a:off x="3857625" y="1985962"/>
            <a:ext cx="847725" cy="350838"/>
          </a:xfrm>
          <a:prstGeom prst="rect">
            <a:avLst/>
          </a:prstGeom>
          <a:noFill/>
          <a:ln w="9525">
            <a:noFill/>
            <a:miter lim="800000"/>
            <a:headEnd/>
            <a:tailEnd/>
          </a:ln>
          <a:effectLst/>
        </p:spPr>
        <p:txBody>
          <a:bodyPr wrap="none" bIns="0">
            <a:spAutoFit/>
          </a:bodyPr>
          <a:lstStyle/>
          <a:p>
            <a:r>
              <a:rPr lang="en-US" sz="2000" dirty="0">
                <a:solidFill>
                  <a:schemeClr val="tx1"/>
                </a:solidFill>
                <a:latin typeface="Arial" charset="0"/>
              </a:rPr>
              <a:t>Scale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3A8BC3E-4527-40A6-9740-5EEA500FC3D0}" type="slidenum">
              <a:rPr lang="en-US"/>
              <a:pPr/>
              <a:t>59</a:t>
            </a:fld>
            <a:endParaRPr lang="en-US"/>
          </a:p>
        </p:txBody>
      </p:sp>
      <p:sp>
        <p:nvSpPr>
          <p:cNvPr id="1041410" name="Rectangle 2"/>
          <p:cNvSpPr>
            <a:spLocks noGrp="1" noChangeArrowheads="1"/>
          </p:cNvSpPr>
          <p:nvPr>
            <p:ph type="title"/>
          </p:nvPr>
        </p:nvSpPr>
        <p:spPr>
          <a:xfrm>
            <a:off x="457200" y="76200"/>
            <a:ext cx="8229600" cy="1143000"/>
          </a:xfrm>
          <a:noFill/>
          <a:ln/>
        </p:spPr>
        <p:txBody>
          <a:bodyPr lIns="90488" tIns="44450" rIns="90488" bIns="44450">
            <a:normAutofit fontScale="90000"/>
          </a:bodyPr>
          <a:lstStyle/>
          <a:p>
            <a:r>
              <a:rPr lang="en-US" dirty="0"/>
              <a:t>Centralized Memory Multiprocessor </a:t>
            </a:r>
          </a:p>
        </p:txBody>
      </p:sp>
      <p:sp>
        <p:nvSpPr>
          <p:cNvPr id="1041411" name="Rectangle 3"/>
          <p:cNvSpPr>
            <a:spLocks noGrp="1" noChangeArrowheads="1"/>
          </p:cNvSpPr>
          <p:nvPr>
            <p:ph type="body" idx="1"/>
          </p:nvPr>
        </p:nvSpPr>
        <p:spPr>
          <a:xfrm>
            <a:off x="276225" y="1114425"/>
            <a:ext cx="8258175" cy="4905375"/>
          </a:xfrm>
          <a:noFill/>
          <a:ln/>
        </p:spPr>
        <p:txBody>
          <a:bodyPr lIns="90488" tIns="44450" rIns="90488" bIns="44450"/>
          <a:lstStyle/>
          <a:p>
            <a:pPr marL="762000" lvl="1" indent="-304800">
              <a:lnSpc>
                <a:spcPct val="110000"/>
              </a:lnSpc>
              <a:buFontTx/>
              <a:buChar char="•"/>
              <a:tabLst>
                <a:tab pos="2857500" algn="l"/>
              </a:tabLst>
            </a:pPr>
            <a:r>
              <a:rPr lang="en-US" sz="2400" dirty="0"/>
              <a:t>Also called </a:t>
            </a:r>
            <a:r>
              <a:rPr lang="en-US" sz="2400" u="sng" dirty="0">
                <a:solidFill>
                  <a:srgbClr val="0332B7"/>
                </a:solidFill>
              </a:rPr>
              <a:t>symmetric multiprocessors (SMPs)</a:t>
            </a:r>
            <a:r>
              <a:rPr lang="en-US" sz="2400" dirty="0"/>
              <a:t>  because single main memory (and I/O) has a symmetric relationship to all processors</a:t>
            </a:r>
          </a:p>
          <a:p>
            <a:pPr marL="762000" lvl="1" indent="-304800">
              <a:lnSpc>
                <a:spcPct val="110000"/>
              </a:lnSpc>
              <a:buFontTx/>
              <a:buChar char="•"/>
              <a:tabLst>
                <a:tab pos="2857500" algn="l"/>
              </a:tabLst>
            </a:pPr>
            <a:r>
              <a:rPr lang="en-US" sz="2400" dirty="0"/>
              <a:t>Large caches </a:t>
            </a:r>
            <a:r>
              <a:rPr lang="en-US" sz="2400" dirty="0">
                <a:sym typeface="Symbol" pitchFamily="18" charset="2"/>
              </a:rPr>
              <a:t></a:t>
            </a:r>
            <a:r>
              <a:rPr lang="en-US" sz="2400" dirty="0"/>
              <a:t> single memory can satisfy memory demands of small number of processors</a:t>
            </a:r>
          </a:p>
          <a:p>
            <a:pPr marL="762000" lvl="1" indent="-304800">
              <a:lnSpc>
                <a:spcPct val="110000"/>
              </a:lnSpc>
              <a:buFontTx/>
              <a:buChar char="•"/>
              <a:tabLst>
                <a:tab pos="2857500" algn="l"/>
              </a:tabLst>
            </a:pPr>
            <a:r>
              <a:rPr lang="en-US" sz="2400" dirty="0"/>
              <a:t>Can scale to a few dozen processors by using a switch and by using many memory banks</a:t>
            </a:r>
          </a:p>
          <a:p>
            <a:pPr marL="762000" lvl="1" indent="-304800">
              <a:lnSpc>
                <a:spcPct val="110000"/>
              </a:lnSpc>
              <a:buFontTx/>
              <a:buChar char="•"/>
              <a:tabLst>
                <a:tab pos="2857500" algn="l"/>
              </a:tabLst>
            </a:pPr>
            <a:r>
              <a:rPr lang="en-US" sz="2400" dirty="0"/>
              <a:t>Although scaling beyond that is technically conceivable, it becomes less attractive as the number of processors sharing centralized memory increases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a:t>
            </a:r>
            <a:endParaRPr lang="en-US" dirty="0"/>
          </a:p>
        </p:txBody>
      </p:sp>
      <p:sp>
        <p:nvSpPr>
          <p:cNvPr id="3" name="Content Placeholder 2"/>
          <p:cNvSpPr>
            <a:spLocks noGrp="1"/>
          </p:cNvSpPr>
          <p:nvPr>
            <p:ph idx="1"/>
          </p:nvPr>
        </p:nvSpPr>
        <p:spPr/>
        <p:txBody>
          <a:bodyPr/>
          <a:lstStyle/>
          <a:p>
            <a:r>
              <a:rPr lang="en-US" dirty="0" smtClean="0"/>
              <a:t>Transmission speeds </a:t>
            </a:r>
          </a:p>
          <a:p>
            <a:r>
              <a:rPr lang="en-US" dirty="0" smtClean="0"/>
              <a:t>Limits to miniaturization </a:t>
            </a:r>
          </a:p>
          <a:p>
            <a:r>
              <a:rPr lang="en-US" dirty="0" smtClean="0"/>
              <a:t>Economic limitations</a:t>
            </a:r>
          </a:p>
          <a:p>
            <a:r>
              <a:rPr lang="en-US" dirty="0" smtClean="0"/>
              <a:t>Power consumption &amp; heat generation</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EF912BC-BBD4-42EA-82EA-D468948DE325}" type="slidenum">
              <a:rPr lang="en-US"/>
              <a:pPr/>
              <a:t>60</a:t>
            </a:fld>
            <a:endParaRPr lang="en-US"/>
          </a:p>
        </p:txBody>
      </p:sp>
      <p:sp>
        <p:nvSpPr>
          <p:cNvPr id="1042434" name="Rectangle 2"/>
          <p:cNvSpPr>
            <a:spLocks noGrp="1" noChangeArrowheads="1"/>
          </p:cNvSpPr>
          <p:nvPr>
            <p:ph type="title"/>
          </p:nvPr>
        </p:nvSpPr>
        <p:spPr>
          <a:noFill/>
          <a:ln/>
        </p:spPr>
        <p:txBody>
          <a:bodyPr lIns="90488" tIns="44450" rIns="90488" bIns="44450">
            <a:normAutofit fontScale="90000"/>
          </a:bodyPr>
          <a:lstStyle/>
          <a:p>
            <a:r>
              <a:rPr lang="en-US"/>
              <a:t>Distributed Memory Multiprocessor </a:t>
            </a:r>
          </a:p>
        </p:txBody>
      </p:sp>
      <p:sp>
        <p:nvSpPr>
          <p:cNvPr id="1042435" name="Rectangle 3"/>
          <p:cNvSpPr>
            <a:spLocks noGrp="1" noChangeArrowheads="1"/>
          </p:cNvSpPr>
          <p:nvPr>
            <p:ph type="body" idx="1"/>
          </p:nvPr>
        </p:nvSpPr>
        <p:spPr>
          <a:xfrm>
            <a:off x="257175" y="1228725"/>
            <a:ext cx="8229600" cy="5343525"/>
          </a:xfrm>
          <a:noFill/>
          <a:ln/>
        </p:spPr>
        <p:txBody>
          <a:bodyPr lIns="90488" tIns="44450" rIns="90488" bIns="44450"/>
          <a:lstStyle/>
          <a:p>
            <a:pPr marL="762000" lvl="1" indent="-304800" algn="just">
              <a:buFontTx/>
              <a:buChar char="•"/>
              <a:tabLst>
                <a:tab pos="2857500" algn="l"/>
              </a:tabLst>
            </a:pPr>
            <a:r>
              <a:rPr lang="en-US" sz="2800" dirty="0" smtClean="0"/>
              <a:t>Pros:</a:t>
            </a:r>
          </a:p>
          <a:p>
            <a:pPr marL="1162050" lvl="2" indent="-304800" algn="just">
              <a:buFontTx/>
              <a:buChar char="•"/>
              <a:tabLst>
                <a:tab pos="2857500" algn="l"/>
              </a:tabLst>
            </a:pPr>
            <a:r>
              <a:rPr lang="en-US" sz="2400" dirty="0" smtClean="0"/>
              <a:t>Cost-effective </a:t>
            </a:r>
            <a:r>
              <a:rPr lang="en-US" sz="2400" dirty="0"/>
              <a:t>way to scale memory </a:t>
            </a:r>
            <a:r>
              <a:rPr lang="en-US" sz="2400" dirty="0" smtClean="0"/>
              <a:t>bandwidth, if </a:t>
            </a:r>
            <a:r>
              <a:rPr lang="en-US" sz="2400" dirty="0"/>
              <a:t>most accesses are to local memory</a:t>
            </a:r>
          </a:p>
          <a:p>
            <a:pPr marL="1162050" lvl="2" indent="-304800">
              <a:buFontTx/>
              <a:buChar char="•"/>
              <a:tabLst>
                <a:tab pos="2857500" algn="l"/>
              </a:tabLst>
            </a:pPr>
            <a:r>
              <a:rPr lang="en-US" sz="2400" dirty="0" smtClean="0"/>
              <a:t>Reduces </a:t>
            </a:r>
            <a:r>
              <a:rPr lang="en-US" sz="2400" dirty="0"/>
              <a:t>latency of local memory </a:t>
            </a:r>
            <a:r>
              <a:rPr lang="en-US" sz="2400" dirty="0" smtClean="0"/>
              <a:t>accesses</a:t>
            </a:r>
          </a:p>
          <a:p>
            <a:pPr marL="1162050" lvl="2" indent="-304800">
              <a:buFontTx/>
              <a:buChar char="•"/>
              <a:tabLst>
                <a:tab pos="2857500" algn="l"/>
              </a:tabLst>
            </a:pPr>
            <a:endParaRPr lang="en-US" sz="2400" dirty="0"/>
          </a:p>
          <a:p>
            <a:pPr marL="762000" lvl="1" indent="-304800">
              <a:buFontTx/>
              <a:buChar char="•"/>
              <a:tabLst>
                <a:tab pos="2857500" algn="l"/>
              </a:tabLst>
            </a:pPr>
            <a:r>
              <a:rPr lang="en-US" sz="2800" dirty="0" smtClean="0"/>
              <a:t>Cons:  </a:t>
            </a:r>
          </a:p>
          <a:p>
            <a:pPr marL="1162050" lvl="2" indent="-304800">
              <a:buFontTx/>
              <a:buChar char="•"/>
              <a:tabLst>
                <a:tab pos="2857500" algn="l"/>
              </a:tabLst>
            </a:pPr>
            <a:r>
              <a:rPr lang="en-US" sz="2400" dirty="0" smtClean="0"/>
              <a:t>Communicating </a:t>
            </a:r>
            <a:r>
              <a:rPr lang="en-US" sz="2400" dirty="0"/>
              <a:t>data between processors more complex</a:t>
            </a:r>
          </a:p>
          <a:p>
            <a:pPr marL="1162050" lvl="2" indent="-304800">
              <a:buFontTx/>
              <a:buChar char="•"/>
              <a:tabLst>
                <a:tab pos="2857500" algn="l"/>
              </a:tabLst>
            </a:pPr>
            <a:r>
              <a:rPr lang="en-US" sz="2400" dirty="0" smtClean="0"/>
              <a:t>Must </a:t>
            </a:r>
            <a:r>
              <a:rPr lang="en-US" sz="2400" dirty="0"/>
              <a:t>change software to take advantage of increased memory BW</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1063CE4-B089-465D-985A-F70555D7163E}" type="slidenum">
              <a:rPr lang="en-US"/>
              <a:pPr/>
              <a:t>61</a:t>
            </a:fld>
            <a:endParaRPr lang="en-US"/>
          </a:p>
        </p:txBody>
      </p:sp>
      <p:sp>
        <p:nvSpPr>
          <p:cNvPr id="1043458" name="Rectangle 2"/>
          <p:cNvSpPr>
            <a:spLocks noGrp="1" noChangeArrowheads="1"/>
          </p:cNvSpPr>
          <p:nvPr>
            <p:ph type="title"/>
          </p:nvPr>
        </p:nvSpPr>
        <p:spPr>
          <a:xfrm>
            <a:off x="685800" y="180975"/>
            <a:ext cx="7673975" cy="736600"/>
          </a:xfrm>
        </p:spPr>
        <p:txBody>
          <a:bodyPr>
            <a:normAutofit fontScale="90000"/>
          </a:bodyPr>
          <a:lstStyle/>
          <a:p>
            <a:r>
              <a:rPr lang="en-US"/>
              <a:t>2 Models for Communication and Memory Architecture</a:t>
            </a:r>
          </a:p>
        </p:txBody>
      </p:sp>
      <p:sp>
        <p:nvSpPr>
          <p:cNvPr id="1043459" name="Rectangle 3"/>
          <p:cNvSpPr>
            <a:spLocks noGrp="1" noChangeArrowheads="1"/>
          </p:cNvSpPr>
          <p:nvPr>
            <p:ph type="body" idx="1"/>
          </p:nvPr>
        </p:nvSpPr>
        <p:spPr>
          <a:xfrm>
            <a:off x="533400" y="1095375"/>
            <a:ext cx="8172450" cy="5048250"/>
          </a:xfrm>
        </p:spPr>
        <p:txBody>
          <a:bodyPr>
            <a:normAutofit fontScale="92500" lnSpcReduction="20000"/>
          </a:bodyPr>
          <a:lstStyle/>
          <a:p>
            <a:pPr marL="457200" indent="-457200">
              <a:buFontTx/>
              <a:buChar char="•"/>
            </a:pPr>
            <a:r>
              <a:rPr lang="en-US" u="sng" dirty="0" smtClean="0">
                <a:solidFill>
                  <a:srgbClr val="0332B7"/>
                </a:solidFill>
              </a:rPr>
              <a:t>Message-passing multiprocessors:</a:t>
            </a:r>
            <a:r>
              <a:rPr lang="en-US" dirty="0" smtClean="0">
                <a:solidFill>
                  <a:srgbClr val="0332B7"/>
                </a:solidFill>
              </a:rPr>
              <a:t> </a:t>
            </a:r>
            <a:r>
              <a:rPr lang="en-US" dirty="0" smtClean="0"/>
              <a:t>Communication </a:t>
            </a:r>
            <a:r>
              <a:rPr lang="en-US" dirty="0"/>
              <a:t>occurs by explicitly passing messages among the processors: </a:t>
            </a:r>
            <a:br>
              <a:rPr lang="en-US" dirty="0"/>
            </a:br>
            <a:endParaRPr lang="en-US" u="sng" dirty="0">
              <a:solidFill>
                <a:srgbClr val="0332B7"/>
              </a:solidFill>
            </a:endParaRPr>
          </a:p>
          <a:p>
            <a:pPr marL="457200" indent="-457200">
              <a:buFontTx/>
              <a:buChar char="•"/>
            </a:pPr>
            <a:r>
              <a:rPr lang="en-US" u="sng" dirty="0" smtClean="0">
                <a:solidFill>
                  <a:srgbClr val="0332B7"/>
                </a:solidFill>
              </a:rPr>
              <a:t>Shared memory multiprocessors</a:t>
            </a:r>
            <a:r>
              <a:rPr lang="en-US" u="sng" dirty="0" smtClean="0">
                <a:solidFill>
                  <a:srgbClr val="114FFB"/>
                </a:solidFill>
              </a:rPr>
              <a:t> :</a:t>
            </a:r>
            <a:r>
              <a:rPr lang="en-US" dirty="0" smtClean="0">
                <a:solidFill>
                  <a:srgbClr val="114FFB"/>
                </a:solidFill>
              </a:rPr>
              <a:t> </a:t>
            </a:r>
            <a:r>
              <a:rPr lang="en-US" dirty="0" smtClean="0"/>
              <a:t>Communication </a:t>
            </a:r>
            <a:r>
              <a:rPr lang="en-US" dirty="0"/>
              <a:t>occurs through a shared address space (via loads and stores</a:t>
            </a:r>
            <a:r>
              <a:rPr lang="en-US" dirty="0" smtClean="0"/>
              <a:t>)</a:t>
            </a:r>
          </a:p>
          <a:p>
            <a:pPr marL="457200" indent="-457200">
              <a:buNone/>
            </a:pPr>
            <a:r>
              <a:rPr lang="en-US" dirty="0" smtClean="0"/>
              <a:t>      Two types -</a:t>
            </a:r>
            <a:endParaRPr lang="en-US" dirty="0"/>
          </a:p>
          <a:p>
            <a:pPr marL="800100" lvl="1" indent="-342900">
              <a:buFont typeface="Wingdings" pitchFamily="2" charset="2"/>
              <a:buChar char="q"/>
            </a:pPr>
            <a:r>
              <a:rPr lang="en-US" dirty="0">
                <a:solidFill>
                  <a:srgbClr val="0332B7"/>
                </a:solidFill>
              </a:rPr>
              <a:t>UMA</a:t>
            </a:r>
            <a:r>
              <a:rPr lang="en-US" dirty="0"/>
              <a:t> </a:t>
            </a:r>
            <a:r>
              <a:rPr lang="en-US" dirty="0" smtClean="0"/>
              <a:t>: Uniform </a:t>
            </a:r>
            <a:r>
              <a:rPr lang="en-US" dirty="0"/>
              <a:t>Memory Access </a:t>
            </a:r>
            <a:r>
              <a:rPr lang="en-US" dirty="0" smtClean="0"/>
              <a:t>time for </a:t>
            </a:r>
            <a:r>
              <a:rPr lang="en-US" dirty="0"/>
              <a:t>shared address, centralized memory MP</a:t>
            </a:r>
          </a:p>
          <a:p>
            <a:pPr marL="800100" lvl="1" indent="-342900">
              <a:buFont typeface="Wingdings" pitchFamily="2" charset="2"/>
              <a:buChar char="q"/>
            </a:pPr>
            <a:r>
              <a:rPr lang="en-US" dirty="0">
                <a:solidFill>
                  <a:srgbClr val="0332B7"/>
                </a:solidFill>
              </a:rPr>
              <a:t>NUMA</a:t>
            </a:r>
            <a:r>
              <a:rPr lang="en-US" dirty="0"/>
              <a:t> </a:t>
            </a:r>
            <a:r>
              <a:rPr lang="en-US" dirty="0" smtClean="0"/>
              <a:t>: Non </a:t>
            </a:r>
            <a:r>
              <a:rPr lang="en-US" dirty="0"/>
              <a:t>Uniform Memory Access time </a:t>
            </a:r>
            <a:r>
              <a:rPr lang="en-US" dirty="0" smtClean="0"/>
              <a:t>for </a:t>
            </a:r>
            <a:r>
              <a:rPr lang="en-US" dirty="0"/>
              <a:t>shared address, distributed memory MP</a:t>
            </a:r>
          </a:p>
          <a:p>
            <a:pPr marL="457200" indent="-457200">
              <a:buFontTx/>
              <a:buChar char="•"/>
            </a:pP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9D8AA03-CFB3-4176-9B12-D5A6CB42469F}" type="slidenum">
              <a:rPr lang="en-US"/>
              <a:pPr/>
              <a:t>62</a:t>
            </a:fld>
            <a:endParaRPr lang="en-US"/>
          </a:p>
        </p:txBody>
      </p:sp>
      <p:sp>
        <p:nvSpPr>
          <p:cNvPr id="969732" name="Rectangle 4"/>
          <p:cNvSpPr>
            <a:spLocks noGrp="1" noChangeArrowheads="1"/>
          </p:cNvSpPr>
          <p:nvPr>
            <p:ph type="title"/>
          </p:nvPr>
        </p:nvSpPr>
        <p:spPr>
          <a:noFill/>
          <a:ln/>
        </p:spPr>
        <p:txBody>
          <a:bodyPr/>
          <a:lstStyle/>
          <a:p>
            <a:r>
              <a:rPr lang="en-US" altLang="en-US"/>
              <a:t>SMP Implementation</a:t>
            </a:r>
          </a:p>
        </p:txBody>
      </p:sp>
      <p:sp>
        <p:nvSpPr>
          <p:cNvPr id="969733" name="Rectangle 5"/>
          <p:cNvSpPr>
            <a:spLocks noGrp="1" noChangeArrowheads="1"/>
          </p:cNvSpPr>
          <p:nvPr>
            <p:ph type="body" idx="1"/>
          </p:nvPr>
        </p:nvSpPr>
        <p:spPr>
          <a:noFill/>
          <a:ln/>
        </p:spPr>
        <p:txBody>
          <a:bodyPr>
            <a:normAutofit fontScale="92500" lnSpcReduction="20000"/>
          </a:bodyPr>
          <a:lstStyle/>
          <a:p>
            <a:pPr>
              <a:lnSpc>
                <a:spcPct val="110000"/>
              </a:lnSpc>
              <a:buFontTx/>
              <a:buChar char="•"/>
            </a:pPr>
            <a:r>
              <a:rPr lang="en-US" altLang="en-US" dirty="0"/>
              <a:t>Shared-Memory multiprocessor model</a:t>
            </a:r>
          </a:p>
          <a:p>
            <a:pPr>
              <a:lnSpc>
                <a:spcPct val="110000"/>
              </a:lnSpc>
              <a:buFontTx/>
              <a:buChar char="•"/>
            </a:pPr>
            <a:r>
              <a:rPr lang="en-US" altLang="en-US" dirty="0"/>
              <a:t>Processors to Memory AND to I/O are symmetric </a:t>
            </a:r>
          </a:p>
          <a:p>
            <a:pPr>
              <a:lnSpc>
                <a:spcPct val="110000"/>
              </a:lnSpc>
              <a:buFontTx/>
              <a:buChar char="•"/>
            </a:pPr>
            <a:r>
              <a:rPr lang="en-US" altLang="en-US" dirty="0"/>
              <a:t>Bus based: all memory locations equal access time so SMP = “Symmetric MP”</a:t>
            </a:r>
          </a:p>
          <a:p>
            <a:pPr lvl="1">
              <a:lnSpc>
                <a:spcPct val="110000"/>
              </a:lnSpc>
            </a:pPr>
            <a:r>
              <a:rPr lang="en-US" altLang="en-US" dirty="0"/>
              <a:t>Sharing limited bus BW as adding processors, I/O</a:t>
            </a:r>
          </a:p>
          <a:p>
            <a:pPr>
              <a:lnSpc>
                <a:spcPct val="110000"/>
              </a:lnSpc>
              <a:buFontTx/>
              <a:buChar char="•"/>
            </a:pPr>
            <a:r>
              <a:rPr lang="en-US" altLang="en-US" dirty="0"/>
              <a:t>Very popular, basis of small-scale </a:t>
            </a:r>
            <a:r>
              <a:rPr lang="en-US" altLang="en-US" dirty="0" smtClean="0"/>
              <a:t>commercial </a:t>
            </a:r>
            <a:r>
              <a:rPr lang="en-US" altLang="en-US" dirty="0"/>
              <a:t>MP systems</a:t>
            </a:r>
          </a:p>
          <a:p>
            <a:pPr>
              <a:lnSpc>
                <a:spcPct val="110000"/>
              </a:lnSpc>
              <a:buFontTx/>
              <a:buChar char="•"/>
            </a:pPr>
            <a:r>
              <a:rPr lang="en-US" altLang="en-US" dirty="0"/>
              <a:t>Now the SMP </a:t>
            </a:r>
            <a:r>
              <a:rPr lang="en-US" altLang="en-US" dirty="0" smtClean="0"/>
              <a:t>model has </a:t>
            </a:r>
            <a:r>
              <a:rPr lang="en-US" altLang="en-US" dirty="0"/>
              <a:t>moved into a single chip, Chip Multiprocessor (CMP)</a:t>
            </a:r>
          </a:p>
          <a:p>
            <a:pPr>
              <a:lnSpc>
                <a:spcPct val="110000"/>
              </a:lnSpc>
              <a:buFontTx/>
              <a:buChar cha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97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697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6973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6973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6973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96973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3"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64B988B-F1D7-41C1-84A9-E59A66648C19}" type="slidenum">
              <a:rPr lang="en-US"/>
              <a:pPr/>
              <a:t>63</a:t>
            </a:fld>
            <a:endParaRPr lang="en-US"/>
          </a:p>
        </p:txBody>
      </p:sp>
      <p:sp>
        <p:nvSpPr>
          <p:cNvPr id="960514" name="Rectangle 2"/>
          <p:cNvSpPr>
            <a:spLocks noGrp="1" noChangeArrowheads="1"/>
          </p:cNvSpPr>
          <p:nvPr>
            <p:ph type="title"/>
          </p:nvPr>
        </p:nvSpPr>
        <p:spPr/>
        <p:txBody>
          <a:bodyPr>
            <a:normAutofit fontScale="90000"/>
          </a:bodyPr>
          <a:lstStyle/>
          <a:p>
            <a:r>
              <a:rPr lang="en-US"/>
              <a:t>Centralized Shared-Memory Multiprocessors</a:t>
            </a:r>
          </a:p>
        </p:txBody>
      </p:sp>
      <p:pic>
        <p:nvPicPr>
          <p:cNvPr id="960516" name="Picture 4"/>
          <p:cNvPicPr>
            <a:picLocks noGrp="1" noChangeArrowheads="1"/>
          </p:cNvPicPr>
          <p:nvPr>
            <p:ph type="body" idx="1"/>
          </p:nvPr>
        </p:nvPicPr>
        <p:blipFill>
          <a:blip r:embed="rId2"/>
          <a:srcRect/>
          <a:stretch>
            <a:fillRect/>
          </a:stretch>
        </p:blipFill>
        <p:spPr>
          <a:xfrm>
            <a:off x="841375" y="1295400"/>
            <a:ext cx="7461250" cy="4800600"/>
          </a:xfrm>
          <a:noFill/>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934BC0A-F144-4922-8F37-23B21C5D5DB8}" type="slidenum">
              <a:rPr lang="en-US"/>
              <a:pPr/>
              <a:t>64</a:t>
            </a:fld>
            <a:endParaRPr lang="en-US"/>
          </a:p>
        </p:txBody>
      </p:sp>
      <p:sp>
        <p:nvSpPr>
          <p:cNvPr id="961538" name="Rectangle 2"/>
          <p:cNvSpPr>
            <a:spLocks noGrp="1" noChangeArrowheads="1"/>
          </p:cNvSpPr>
          <p:nvPr>
            <p:ph type="title"/>
          </p:nvPr>
        </p:nvSpPr>
        <p:spPr>
          <a:xfrm>
            <a:off x="419100" y="257175"/>
            <a:ext cx="8277225" cy="609600"/>
          </a:xfrm>
        </p:spPr>
        <p:txBody>
          <a:bodyPr>
            <a:normAutofit fontScale="90000"/>
          </a:bodyPr>
          <a:lstStyle/>
          <a:p>
            <a:r>
              <a:rPr lang="en-US"/>
              <a:t>Distributed-Memory Multiprocessors</a:t>
            </a:r>
          </a:p>
        </p:txBody>
      </p:sp>
      <p:pic>
        <p:nvPicPr>
          <p:cNvPr id="961540" name="Picture 4"/>
          <p:cNvPicPr>
            <a:picLocks noGrp="1" noChangeArrowheads="1"/>
          </p:cNvPicPr>
          <p:nvPr>
            <p:ph type="body" idx="1"/>
          </p:nvPr>
        </p:nvPicPr>
        <p:blipFill>
          <a:blip r:embed="rId2"/>
          <a:srcRect/>
          <a:stretch>
            <a:fillRect/>
          </a:stretch>
        </p:blipFill>
        <p:spPr>
          <a:xfrm>
            <a:off x="685800" y="1595438"/>
            <a:ext cx="7772400" cy="4200525"/>
          </a:xfrm>
          <a:noFill/>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52D05A4-44FC-41B4-9561-5F6A20E7AC54}" type="slidenum">
              <a:rPr lang="en-US"/>
              <a:pPr/>
              <a:t>65</a:t>
            </a:fld>
            <a:endParaRPr lang="en-US"/>
          </a:p>
        </p:txBody>
      </p:sp>
      <p:sp>
        <p:nvSpPr>
          <p:cNvPr id="119810" name="Rectangle 2"/>
          <p:cNvSpPr>
            <a:spLocks noGrp="1" noChangeArrowheads="1"/>
          </p:cNvSpPr>
          <p:nvPr>
            <p:ph type="title"/>
          </p:nvPr>
        </p:nvSpPr>
        <p:spPr>
          <a:xfrm>
            <a:off x="381000" y="914400"/>
            <a:ext cx="8229600" cy="1143000"/>
          </a:xfrm>
        </p:spPr>
        <p:txBody>
          <a:bodyPr>
            <a:normAutofit fontScale="90000"/>
          </a:bodyPr>
          <a:lstStyle/>
          <a:p>
            <a:r>
              <a:rPr lang="en-US" sz="4000"/>
              <a:t>Multi-core processor is a special kind of a multiprocessor:</a:t>
            </a:r>
            <a:br>
              <a:rPr lang="en-US" sz="4000"/>
            </a:br>
            <a:r>
              <a:rPr lang="en-US" sz="3600">
                <a:solidFill>
                  <a:srgbClr val="008000"/>
                </a:solidFill>
              </a:rPr>
              <a:t>All processors are on the same chip</a:t>
            </a:r>
            <a:br>
              <a:rPr lang="en-US" sz="3600">
                <a:solidFill>
                  <a:srgbClr val="008000"/>
                </a:solidFill>
              </a:rPr>
            </a:br>
            <a:endParaRPr lang="en-US">
              <a:solidFill>
                <a:srgbClr val="008000"/>
              </a:solidFill>
            </a:endParaRPr>
          </a:p>
        </p:txBody>
      </p:sp>
      <p:sp>
        <p:nvSpPr>
          <p:cNvPr id="119811" name="Rectangle 3"/>
          <p:cNvSpPr>
            <a:spLocks noGrp="1" noChangeArrowheads="1"/>
          </p:cNvSpPr>
          <p:nvPr>
            <p:ph type="body" idx="1"/>
          </p:nvPr>
        </p:nvSpPr>
        <p:spPr>
          <a:xfrm>
            <a:off x="381000" y="2514600"/>
            <a:ext cx="8229600" cy="2971800"/>
          </a:xfrm>
        </p:spPr>
        <p:txBody>
          <a:bodyPr>
            <a:normAutofit fontScale="92500" lnSpcReduction="10000"/>
          </a:bodyPr>
          <a:lstStyle/>
          <a:p>
            <a:pPr>
              <a:lnSpc>
                <a:spcPct val="90000"/>
              </a:lnSpc>
            </a:pPr>
            <a:r>
              <a:rPr lang="en-US" sz="2800" dirty="0"/>
              <a:t>Multi-core processors are MIMD:</a:t>
            </a:r>
            <a:br>
              <a:rPr lang="en-US" sz="2800" dirty="0"/>
            </a:br>
            <a:r>
              <a:rPr lang="en-US" sz="2800" dirty="0"/>
              <a:t>Different cores execute different threads (</a:t>
            </a:r>
            <a:r>
              <a:rPr lang="en-US" sz="2800" dirty="0">
                <a:solidFill>
                  <a:srgbClr val="FF3300"/>
                </a:solidFill>
              </a:rPr>
              <a:t>M</a:t>
            </a:r>
            <a:r>
              <a:rPr lang="en-US" sz="2800" dirty="0"/>
              <a:t>ultiple </a:t>
            </a:r>
            <a:r>
              <a:rPr lang="en-US" sz="2800" dirty="0">
                <a:solidFill>
                  <a:srgbClr val="FF3300"/>
                </a:solidFill>
              </a:rPr>
              <a:t>I</a:t>
            </a:r>
            <a:r>
              <a:rPr lang="en-US" sz="2800" dirty="0"/>
              <a:t>nstructions), operating on different parts of memory (</a:t>
            </a:r>
            <a:r>
              <a:rPr lang="en-US" sz="2800" dirty="0">
                <a:solidFill>
                  <a:srgbClr val="FF3300"/>
                </a:solidFill>
              </a:rPr>
              <a:t>M</a:t>
            </a:r>
            <a:r>
              <a:rPr lang="en-US" sz="2800" dirty="0"/>
              <a:t>ultiple </a:t>
            </a:r>
            <a:r>
              <a:rPr lang="en-US" sz="2800" dirty="0">
                <a:solidFill>
                  <a:srgbClr val="FF3300"/>
                </a:solidFill>
              </a:rPr>
              <a:t>D</a:t>
            </a:r>
            <a:r>
              <a:rPr lang="en-US" sz="2800" dirty="0"/>
              <a:t>ata).</a:t>
            </a:r>
          </a:p>
          <a:p>
            <a:pPr>
              <a:lnSpc>
                <a:spcPct val="90000"/>
              </a:lnSpc>
            </a:pPr>
            <a:endParaRPr lang="en-US" sz="2800" dirty="0">
              <a:solidFill>
                <a:srgbClr val="008000"/>
              </a:solidFill>
            </a:endParaRPr>
          </a:p>
          <a:p>
            <a:pPr>
              <a:lnSpc>
                <a:spcPct val="90000"/>
              </a:lnSpc>
            </a:pPr>
            <a:r>
              <a:rPr lang="en-US" sz="2800" dirty="0"/>
              <a:t>Multi-core is a shared memory multiprocessor:</a:t>
            </a:r>
            <a:br>
              <a:rPr lang="en-US" sz="2800" dirty="0"/>
            </a:br>
            <a:r>
              <a:rPr lang="en-US" sz="2800" dirty="0">
                <a:solidFill>
                  <a:srgbClr val="008000"/>
                </a:solidFill>
              </a:rPr>
              <a:t>All cores share the same </a:t>
            </a:r>
            <a:r>
              <a:rPr lang="en-US" sz="2800" dirty="0" smtClean="0">
                <a:solidFill>
                  <a:srgbClr val="008000"/>
                </a:solidFill>
              </a:rPr>
              <a:t>memory – Centralized shared memory</a:t>
            </a:r>
            <a:endParaRPr lang="en-US" sz="2800" dirty="0">
              <a:solidFill>
                <a:srgbClr val="008000"/>
              </a:solidFill>
            </a:endParaRPr>
          </a:p>
          <a:p>
            <a:pPr>
              <a:lnSpc>
                <a:spcPct val="90000"/>
              </a:lnSpc>
            </a:pPr>
            <a:endParaRPr lang="en-US" sz="28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CMPs</a:t>
            </a:r>
            <a:endParaRPr lang="en-US" dirty="0"/>
          </a:p>
        </p:txBody>
      </p:sp>
      <p:sp>
        <p:nvSpPr>
          <p:cNvPr id="3" name="Content Placeholder 2"/>
          <p:cNvSpPr>
            <a:spLocks noGrp="1"/>
          </p:cNvSpPr>
          <p:nvPr>
            <p:ph idx="1"/>
          </p:nvPr>
        </p:nvSpPr>
        <p:spPr/>
        <p:txBody>
          <a:bodyPr>
            <a:normAutofit/>
          </a:bodyPr>
          <a:lstStyle/>
          <a:p>
            <a:r>
              <a:rPr lang="en-US" dirty="0" smtClean="0"/>
              <a:t>Single chip multi processors  or CMPS : another name for Multi Core Architecture</a:t>
            </a:r>
          </a:p>
          <a:p>
            <a:pPr lvl="1"/>
            <a:r>
              <a:rPr lang="en-US" sz="2000" dirty="0" smtClean="0"/>
              <a:t>Multiple smaller energy efficient processing cores are integrated onto a single chip</a:t>
            </a:r>
          </a:p>
          <a:p>
            <a:pPr lvl="1"/>
            <a:r>
              <a:rPr lang="en-US" sz="2000" dirty="0" smtClean="0"/>
              <a:t>Improves overall performance by performing more work  </a:t>
            </a:r>
            <a:r>
              <a:rPr lang="en-US" sz="2000" dirty="0" err="1" smtClean="0"/>
              <a:t>parallelly</a:t>
            </a:r>
            <a:endParaRPr lang="en-US" sz="2000" dirty="0" smtClean="0"/>
          </a:p>
          <a:p>
            <a:pPr lvl="1"/>
            <a:r>
              <a:rPr lang="en-US" sz="2000" dirty="0" smtClean="0"/>
              <a:t>The latencies associated with chip-to-chip communication disappear, Shared data structures are much less of a problem.</a:t>
            </a:r>
          </a:p>
          <a:p>
            <a:r>
              <a:rPr lang="en-US" dirty="0" smtClean="0"/>
              <a:t>Case for CMPs</a:t>
            </a:r>
          </a:p>
          <a:p>
            <a:pPr lvl="1">
              <a:lnSpc>
                <a:spcPct val="90000"/>
              </a:lnSpc>
            </a:pPr>
            <a:r>
              <a:rPr lang="en-US" sz="2200" dirty="0" smtClean="0"/>
              <a:t>Advances in the field of integrated chip processing.</a:t>
            </a:r>
          </a:p>
          <a:p>
            <a:pPr lvl="1">
              <a:lnSpc>
                <a:spcPct val="90000"/>
              </a:lnSpc>
            </a:pPr>
            <a:r>
              <a:rPr lang="en-US" sz="2200" dirty="0" smtClean="0"/>
              <a:t>Gate density  (More transistors per chip)</a:t>
            </a:r>
          </a:p>
          <a:p>
            <a:pPr lvl="1">
              <a:lnSpc>
                <a:spcPct val="90000"/>
              </a:lnSpc>
            </a:pPr>
            <a:r>
              <a:rPr lang="en-US" sz="2200" dirty="0" smtClean="0"/>
              <a:t>Cost of wires</a:t>
            </a:r>
          </a:p>
          <a:p>
            <a:pPr lvl="1"/>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CMP Architectures</a:t>
            </a:r>
          </a:p>
        </p:txBody>
      </p:sp>
      <p:sp>
        <p:nvSpPr>
          <p:cNvPr id="16387" name="Content Placeholder 2"/>
          <p:cNvSpPr>
            <a:spLocks noGrp="1"/>
          </p:cNvSpPr>
          <p:nvPr>
            <p:ph idx="1"/>
          </p:nvPr>
        </p:nvSpPr>
        <p:spPr/>
        <p:txBody>
          <a:bodyPr/>
          <a:lstStyle/>
          <a:p>
            <a:r>
              <a:rPr lang="en-US" sz="2200" dirty="0" smtClean="0"/>
              <a:t>Two general types of multi-core or chip multiprocessor (CMP) architectures</a:t>
            </a:r>
          </a:p>
          <a:p>
            <a:pPr lvl="1"/>
            <a:r>
              <a:rPr lang="en-US" sz="2200" dirty="0" smtClean="0"/>
              <a:t>Homogeneous CMPs – all processing elements (PEs) are the same</a:t>
            </a:r>
          </a:p>
          <a:p>
            <a:pPr lvl="1"/>
            <a:r>
              <a:rPr lang="en-US" sz="2200" dirty="0" smtClean="0"/>
              <a:t>Heterogeneous CMPs – comprised of different PEs</a:t>
            </a:r>
          </a:p>
          <a:p>
            <a:pPr lvl="1"/>
            <a:endParaRPr lang="en-US" sz="2200" dirty="0" smtClean="0"/>
          </a:p>
          <a:p>
            <a:r>
              <a:rPr lang="en-US" sz="2200" dirty="0" smtClean="0"/>
              <a:t>Homogenous dual-core processors for PCs are now available from all major manufactures</a:t>
            </a:r>
          </a:p>
          <a:p>
            <a:r>
              <a:rPr lang="en-US" sz="2200" dirty="0" smtClean="0"/>
              <a:t>Heterogeneous CMPs are available in the form of multiprocessor systems-on-chips (</a:t>
            </a:r>
            <a:r>
              <a:rPr lang="en-US" sz="2200" dirty="0" err="1" smtClean="0"/>
              <a:t>MPSoCs</a:t>
            </a:r>
            <a:r>
              <a:rPr lang="en-US" sz="2200" dirty="0" smtClean="0"/>
              <a:t>)</a:t>
            </a:r>
          </a:p>
          <a:p>
            <a:endParaRPr 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normAutofit/>
          </a:bodyPr>
          <a:lstStyle/>
          <a:p>
            <a:r>
              <a:rPr lang="en-US" smtClean="0"/>
              <a:t>Hyper Threading</a:t>
            </a:r>
            <a:endParaRPr lang="en-US" sz="18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smtClean="0"/>
              <a:t>Superscalar Processors</a:t>
            </a:r>
            <a:endParaRPr lang="tr-TR" dirty="0"/>
          </a:p>
        </p:txBody>
      </p:sp>
      <p:sp>
        <p:nvSpPr>
          <p:cNvPr id="59395" name="Rectangle 3"/>
          <p:cNvSpPr>
            <a:spLocks noGrp="1" noChangeArrowheads="1"/>
          </p:cNvSpPr>
          <p:nvPr>
            <p:ph type="body" idx="1"/>
          </p:nvPr>
        </p:nvSpPr>
        <p:spPr/>
        <p:txBody>
          <a:bodyPr>
            <a:normAutofit/>
          </a:bodyPr>
          <a:lstStyle/>
          <a:p>
            <a:r>
              <a:rPr lang="tr-TR" sz="2800" dirty="0"/>
              <a:t>Issues multiple instructions in each cycle. Typically 4. </a:t>
            </a:r>
          </a:p>
          <a:p>
            <a:r>
              <a:rPr lang="tr-TR" sz="2800" dirty="0"/>
              <a:t>Several functional units of the same type, e.g. ALUs</a:t>
            </a:r>
          </a:p>
          <a:p>
            <a:r>
              <a:rPr lang="tr-TR" sz="2800" dirty="0"/>
              <a:t>Dispatcher reads instructions, decides which can run in parallel</a:t>
            </a:r>
          </a:p>
          <a:p>
            <a:r>
              <a:rPr lang="tr-TR" sz="2800" dirty="0"/>
              <a:t>Limited by instruction dependencies and long-latency operations</a:t>
            </a:r>
          </a:p>
          <a:p>
            <a:r>
              <a:rPr lang="tr-TR" sz="2800" dirty="0"/>
              <a:t>Effects Horizontal &amp; Vertical Waste</a:t>
            </a:r>
          </a:p>
          <a:p>
            <a:r>
              <a:rPr lang="tr-TR" sz="2800" dirty="0"/>
              <a:t>Low Utilization even with higher-issue machines; 8 Issue with %20</a:t>
            </a:r>
          </a:p>
          <a:p>
            <a:pPr>
              <a:buFont typeface="Wingdings" pitchFamily="2" charset="2"/>
              <a:buNone/>
            </a:pPr>
            <a:endParaRPr lang="tr-TR"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dirty="0" smtClean="0"/>
              <a:t>Limits to serial computing:</a:t>
            </a:r>
            <a:r>
              <a:rPr lang="en-US" dirty="0" smtClean="0"/>
              <a:t> Both physical and practical reasons pose significant constraints to simply building ever faster serial computers: </a:t>
            </a:r>
          </a:p>
          <a:p>
            <a:pPr lvl="1" algn="just"/>
            <a:r>
              <a:rPr lang="en-US" dirty="0" smtClean="0"/>
              <a:t>Transmission speeds - the speed of a serial computer is directly dependent upon how fast data can move through hardware. Absolute limits are the speed of light </a:t>
            </a:r>
            <a:r>
              <a:rPr lang="en-US" dirty="0" smtClean="0">
                <a:solidFill>
                  <a:srgbClr val="FF0000"/>
                </a:solidFill>
              </a:rPr>
              <a:t>(30 cm/nanosecond</a:t>
            </a:r>
            <a:r>
              <a:rPr lang="en-US" dirty="0" smtClean="0"/>
              <a:t>) and the transmission limit of copper wire (</a:t>
            </a:r>
            <a:r>
              <a:rPr lang="en-US" dirty="0" smtClean="0">
                <a:solidFill>
                  <a:srgbClr val="FF0000"/>
                </a:solidFill>
              </a:rPr>
              <a:t>9 cm/nanosecond</a:t>
            </a:r>
            <a:r>
              <a:rPr lang="en-US" dirty="0" smtClean="0"/>
              <a:t>). Increasing speeds necessitate increasing proximity of processing elements. </a:t>
            </a:r>
          </a:p>
          <a:p>
            <a:pPr lvl="1" algn="just"/>
            <a:r>
              <a:rPr lang="en-US" dirty="0" smtClean="0"/>
              <a:t>Limits to miniaturization - processor technology is allowing an increasing number of transistors to be placed on a chip. However, even with molecular or </a:t>
            </a:r>
            <a:r>
              <a:rPr lang="en-US" dirty="0" smtClean="0">
                <a:solidFill>
                  <a:srgbClr val="FF0000"/>
                </a:solidFill>
              </a:rPr>
              <a:t>atomic-level</a:t>
            </a:r>
            <a:r>
              <a:rPr lang="en-US" dirty="0" smtClean="0"/>
              <a:t> components, a limit will be reached on how small components can be. </a:t>
            </a:r>
          </a:p>
          <a:p>
            <a:pPr lvl="1" algn="just"/>
            <a:r>
              <a:rPr lang="en-US" dirty="0" smtClean="0"/>
              <a:t>Economic limitations - it is increasingly </a:t>
            </a:r>
            <a:r>
              <a:rPr lang="en-US" dirty="0" smtClean="0">
                <a:solidFill>
                  <a:srgbClr val="FF0000"/>
                </a:solidFill>
              </a:rPr>
              <a:t>expensive</a:t>
            </a:r>
            <a:r>
              <a:rPr lang="en-US" dirty="0" smtClean="0"/>
              <a:t> to make a single processor faster. Using a larger number of moderately fast commodity processors to achieve the same (or better) performance is less expensive. </a:t>
            </a:r>
          </a:p>
          <a:p>
            <a:pPr algn="just"/>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78"/>
          <p:cNvPicPr>
            <a:picLocks noChangeAspect="1" noChangeArrowheads="1"/>
          </p:cNvPicPr>
          <p:nvPr/>
        </p:nvPicPr>
        <p:blipFill>
          <a:blip r:embed="rId2"/>
          <a:srcRect/>
          <a:stretch>
            <a:fillRect/>
          </a:stretch>
        </p:blipFill>
        <p:spPr bwMode="auto">
          <a:xfrm>
            <a:off x="228600" y="304800"/>
            <a:ext cx="8686800" cy="6183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5"/>
          <p:cNvSpPr>
            <a:spLocks noGrp="1" noChangeArrowheads="1"/>
          </p:cNvSpPr>
          <p:nvPr>
            <p:ph type="title"/>
          </p:nvPr>
        </p:nvSpPr>
        <p:spPr/>
        <p:txBody>
          <a:bodyPr>
            <a:normAutofit/>
          </a:bodyPr>
          <a:lstStyle/>
          <a:p>
            <a:r>
              <a:rPr lang="tr-TR" sz="4000" dirty="0" smtClean="0"/>
              <a:t>Vertical </a:t>
            </a:r>
            <a:r>
              <a:rPr lang="tr-TR" sz="4000" dirty="0"/>
              <a:t>Slot &amp; Horizontal Slot</a:t>
            </a:r>
          </a:p>
        </p:txBody>
      </p:sp>
      <p:pic>
        <p:nvPicPr>
          <p:cNvPr id="60422" name="Picture 6"/>
          <p:cNvPicPr>
            <a:picLocks noGrp="1" noChangeAspect="1" noChangeArrowheads="1"/>
          </p:cNvPicPr>
          <p:nvPr>
            <p:ph type="body" sz="half" idx="1"/>
          </p:nvPr>
        </p:nvPicPr>
        <p:blipFill>
          <a:blip r:embed="rId3"/>
          <a:srcRect/>
          <a:stretch>
            <a:fillRect/>
          </a:stretch>
        </p:blipFill>
        <p:spPr>
          <a:xfrm>
            <a:off x="323850" y="1773238"/>
            <a:ext cx="4392613" cy="4119562"/>
          </a:xfrm>
        </p:spPr>
      </p:pic>
      <p:sp>
        <p:nvSpPr>
          <p:cNvPr id="60423" name="Rectangle 7"/>
          <p:cNvSpPr>
            <a:spLocks noGrp="1" noChangeArrowheads="1"/>
          </p:cNvSpPr>
          <p:nvPr>
            <p:ph type="body" sz="half" idx="2"/>
          </p:nvPr>
        </p:nvSpPr>
        <p:spPr/>
        <p:txBody>
          <a:bodyPr/>
          <a:lstStyle/>
          <a:p>
            <a:r>
              <a:rPr lang="tr-TR" sz="2000"/>
              <a:t>Vertical waste is introduced when the processor issues no instructions in a cycle</a:t>
            </a:r>
          </a:p>
          <a:p>
            <a:endParaRPr lang="tr-TR" sz="2000"/>
          </a:p>
          <a:p>
            <a:r>
              <a:rPr lang="tr-TR" sz="2000"/>
              <a:t>Horizontal waste is introduced when not all issue slots can be filled in a cycle.</a:t>
            </a:r>
          </a:p>
          <a:p>
            <a:endParaRPr lang="tr-TR" sz="2000"/>
          </a:p>
          <a:p>
            <a:r>
              <a:rPr lang="tr-TR" sz="2000"/>
              <a:t>%61 of the wasted cycles are vertical waste.</a:t>
            </a:r>
          </a:p>
          <a:p>
            <a:pPr>
              <a:buFont typeface="Wingdings" pitchFamily="2" charset="2"/>
              <a:buNone/>
            </a:pPr>
            <a:endParaRPr lang="tr-TR" sz="2000"/>
          </a:p>
          <a:p>
            <a:endParaRPr lang="tr-TR" sz="2000"/>
          </a:p>
          <a:p>
            <a:endParaRPr lang="tr-TR" sz="200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Superscalar Processors- 2 issue</a:t>
            </a:r>
            <a:endParaRPr lang="en-US" dirty="0"/>
          </a:p>
        </p:txBody>
      </p:sp>
      <p:pic>
        <p:nvPicPr>
          <p:cNvPr id="4" name="Picture 8" descr="Image:Superscalarpipeline.png">
            <a:hlinkClick r:id="rId2"/>
          </p:cNvPr>
          <p:cNvPicPr>
            <a:picLocks noGrp="1" noChangeAspect="1" noChangeArrowheads="1"/>
          </p:cNvPicPr>
          <p:nvPr>
            <p:ph idx="1"/>
          </p:nvPr>
        </p:nvPicPr>
        <p:blipFill>
          <a:blip r:embed="rId3"/>
          <a:srcRect/>
          <a:stretch>
            <a:fillRect/>
          </a:stretch>
        </p:blipFill>
        <p:spPr bwMode="auto">
          <a:xfrm>
            <a:off x="761468" y="1662599"/>
            <a:ext cx="7621064" cy="4401165"/>
          </a:xfrm>
          <a:prstGeom prst="rect">
            <a:avLst/>
          </a:prstGeo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Superscalar Processors</a:t>
            </a:r>
            <a:endParaRPr lang="en-US" dirty="0"/>
          </a:p>
        </p:txBody>
      </p:sp>
      <p:sp>
        <p:nvSpPr>
          <p:cNvPr id="3" name="Content Placeholder 2"/>
          <p:cNvSpPr>
            <a:spLocks noGrp="1"/>
          </p:cNvSpPr>
          <p:nvPr>
            <p:ph idx="1"/>
          </p:nvPr>
        </p:nvSpPr>
        <p:spPr>
          <a:xfrm>
            <a:off x="228600" y="1600200"/>
            <a:ext cx="5334000" cy="4525963"/>
          </a:xfrm>
        </p:spPr>
        <p:txBody>
          <a:bodyPr>
            <a:normAutofit/>
          </a:bodyPr>
          <a:lstStyle/>
          <a:p>
            <a:pPr marL="395288" indent="-395288" algn="just">
              <a:buNone/>
            </a:pPr>
            <a:r>
              <a:rPr lang="en-US" dirty="0" smtClean="0"/>
              <a:t>• Does well when there is lots of ILP, but ILP in general applications is limited due to dependencies</a:t>
            </a:r>
          </a:p>
          <a:p>
            <a:pPr marL="395288" indent="-395288" algn="just">
              <a:buNone/>
            </a:pPr>
            <a:endParaRPr lang="en-US" dirty="0" smtClean="0"/>
          </a:p>
          <a:p>
            <a:pPr marL="341313" indent="-341313" algn="just">
              <a:buNone/>
            </a:pPr>
            <a:r>
              <a:rPr lang="en-US" dirty="0" smtClean="0"/>
              <a:t>•Cannot exploit TLP effectively since only one context can be served at any one time.</a:t>
            </a:r>
          </a:p>
          <a:p>
            <a:endParaRPr lang="en-US" dirty="0"/>
          </a:p>
        </p:txBody>
      </p:sp>
      <p:pic>
        <p:nvPicPr>
          <p:cNvPr id="74755" name="Picture 3"/>
          <p:cNvPicPr>
            <a:picLocks noChangeAspect="1" noChangeArrowheads="1"/>
          </p:cNvPicPr>
          <p:nvPr/>
        </p:nvPicPr>
        <p:blipFill>
          <a:blip r:embed="rId2"/>
          <a:srcRect/>
          <a:stretch>
            <a:fillRect/>
          </a:stretch>
        </p:blipFill>
        <p:spPr bwMode="auto">
          <a:xfrm>
            <a:off x="6477000" y="1447800"/>
            <a:ext cx="2135266" cy="47782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r>
              <a:rPr lang="en-US" dirty="0" smtClean="0"/>
              <a:t>Simultaneous Multi Threading </a:t>
            </a:r>
            <a:r>
              <a:rPr lang="tr-TR" dirty="0" smtClean="0"/>
              <a:t>: </a:t>
            </a:r>
            <a:r>
              <a:rPr lang="tr-TR" dirty="0"/>
              <a:t>Idea</a:t>
            </a:r>
          </a:p>
        </p:txBody>
      </p:sp>
      <p:sp>
        <p:nvSpPr>
          <p:cNvPr id="70659" name="Rectangle 3"/>
          <p:cNvSpPr>
            <a:spLocks noGrp="1" noChangeArrowheads="1"/>
          </p:cNvSpPr>
          <p:nvPr>
            <p:ph type="body" idx="1"/>
          </p:nvPr>
        </p:nvSpPr>
        <p:spPr/>
        <p:txBody>
          <a:bodyPr/>
          <a:lstStyle/>
          <a:p>
            <a:pPr marL="533400" indent="-533400"/>
            <a:r>
              <a:rPr lang="tr-TR"/>
              <a:t>Combine Superscalar and Multithreading such that; </a:t>
            </a:r>
          </a:p>
          <a:p>
            <a:pPr marL="914400" lvl="1" indent="-457200">
              <a:buFont typeface="Wingdings" pitchFamily="2" charset="2"/>
              <a:buAutoNum type="arabicPeriod"/>
            </a:pPr>
            <a:r>
              <a:rPr lang="tr-TR"/>
              <a:t>Issue multiple instructions per cycle – Supercalar</a:t>
            </a:r>
          </a:p>
          <a:p>
            <a:pPr marL="914400" lvl="1" indent="-457200">
              <a:buFont typeface="Wingdings" pitchFamily="2" charset="2"/>
              <a:buAutoNum type="arabicPeriod"/>
            </a:pPr>
            <a:r>
              <a:rPr lang="tr-TR"/>
              <a:t>Hardware state for several programs/threads – Multithreading</a:t>
            </a:r>
          </a:p>
          <a:p>
            <a:pPr marL="533400" indent="-533400"/>
            <a:r>
              <a:rPr lang="tr-TR"/>
              <a:t>So; issue multiple instructions from multiple threads in each cycle</a:t>
            </a:r>
          </a:p>
          <a:p>
            <a:pPr marL="533400" indent="-533400"/>
            <a:endParaRPr lang="tr-TR"/>
          </a:p>
          <a:p>
            <a:pPr marL="914400" lvl="1" indent="-457200">
              <a:buFont typeface="Wingdings" pitchFamily="2" charset="2"/>
              <a:buAutoNum type="arabicPeriod"/>
            </a:pPr>
            <a:endParaRPr lang="tr-TR"/>
          </a:p>
          <a:p>
            <a:pPr marL="914400" lvl="1" indent="-457200">
              <a:buFont typeface="Wingdings" pitchFamily="2" charset="2"/>
              <a:buAutoNum type="arabicPeriod"/>
            </a:pPr>
            <a:endParaRPr lang="tr-T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Simultaneous Multi Threading</a:t>
            </a:r>
            <a:endParaRPr lang="en-US" dirty="0"/>
          </a:p>
        </p:txBody>
      </p:sp>
      <p:sp>
        <p:nvSpPr>
          <p:cNvPr id="3" name="Content Placeholder 2"/>
          <p:cNvSpPr>
            <a:spLocks noGrp="1"/>
          </p:cNvSpPr>
          <p:nvPr>
            <p:ph idx="1"/>
          </p:nvPr>
        </p:nvSpPr>
        <p:spPr>
          <a:xfrm>
            <a:off x="152400" y="1600200"/>
            <a:ext cx="4572000" cy="4525963"/>
          </a:xfrm>
        </p:spPr>
        <p:txBody>
          <a:bodyPr>
            <a:normAutofit fontScale="92500"/>
          </a:bodyPr>
          <a:lstStyle/>
          <a:p>
            <a:pPr algn="just"/>
            <a:r>
              <a:rPr lang="en-US" dirty="0" smtClean="0"/>
              <a:t>Best of both worlds – run multiple threads simultaneously on a unified processor so that resource utilization is maximized</a:t>
            </a:r>
          </a:p>
          <a:p>
            <a:pPr algn="just"/>
            <a:endParaRPr lang="en-US" dirty="0" smtClean="0"/>
          </a:p>
          <a:p>
            <a:pPr algn="just">
              <a:buNone/>
            </a:pPr>
            <a:r>
              <a:rPr lang="en-US" dirty="0" smtClean="0"/>
              <a:t>• Good for applications with either good ILP or TLP</a:t>
            </a:r>
          </a:p>
          <a:p>
            <a:pPr algn="just"/>
            <a:endParaRPr lang="en-US" dirty="0"/>
          </a:p>
        </p:txBody>
      </p:sp>
      <p:pic>
        <p:nvPicPr>
          <p:cNvPr id="76802" name="Picture 2"/>
          <p:cNvPicPr>
            <a:picLocks noChangeAspect="1" noChangeArrowheads="1"/>
          </p:cNvPicPr>
          <p:nvPr/>
        </p:nvPicPr>
        <p:blipFill>
          <a:blip r:embed="rId2"/>
          <a:srcRect/>
          <a:stretch>
            <a:fillRect/>
          </a:stretch>
        </p:blipFill>
        <p:spPr bwMode="auto">
          <a:xfrm>
            <a:off x="4944413" y="1676399"/>
            <a:ext cx="4152365" cy="40386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Implementation</a:t>
            </a:r>
            <a:endParaRPr lang="en-US" dirty="0"/>
          </a:p>
        </p:txBody>
      </p:sp>
      <p:sp>
        <p:nvSpPr>
          <p:cNvPr id="3" name="Content Placeholder 2"/>
          <p:cNvSpPr>
            <a:spLocks noGrp="1"/>
          </p:cNvSpPr>
          <p:nvPr>
            <p:ph idx="1"/>
          </p:nvPr>
        </p:nvSpPr>
        <p:spPr>
          <a:xfrm>
            <a:off x="457200" y="1143000"/>
            <a:ext cx="8229600" cy="5562600"/>
          </a:xfrm>
        </p:spPr>
        <p:txBody>
          <a:bodyPr>
            <a:noAutofit/>
          </a:bodyPr>
          <a:lstStyle/>
          <a:p>
            <a:pPr algn="just"/>
            <a:r>
              <a:rPr lang="pt-BR" sz="2400" dirty="0" smtClean="0"/>
              <a:t>Processor is presented to OS as </a:t>
            </a:r>
            <a:r>
              <a:rPr lang="pt-BR" sz="2400" i="1" dirty="0" smtClean="0"/>
              <a:t>n logical  </a:t>
            </a:r>
            <a:r>
              <a:rPr lang="en-US" sz="2400" dirty="0" smtClean="0"/>
              <a:t>processors, hardware provides support for </a:t>
            </a:r>
            <a:r>
              <a:rPr lang="en-US" sz="2400" i="1" dirty="0" smtClean="0"/>
              <a:t>n independent contexts</a:t>
            </a:r>
          </a:p>
          <a:p>
            <a:pPr algn="just"/>
            <a:r>
              <a:rPr lang="en-US" sz="2400" dirty="0" smtClean="0"/>
              <a:t>Context-supporting resources are either </a:t>
            </a:r>
            <a:r>
              <a:rPr lang="en-US" sz="2400" i="1" dirty="0" smtClean="0"/>
              <a:t>replicated n times or shared </a:t>
            </a:r>
          </a:p>
          <a:p>
            <a:pPr algn="just"/>
            <a:r>
              <a:rPr lang="en-US" sz="2400" dirty="0" smtClean="0"/>
              <a:t>Replicated Processor Resources</a:t>
            </a:r>
          </a:p>
          <a:p>
            <a:pPr lvl="1"/>
            <a:r>
              <a:rPr lang="en-US" sz="2000" dirty="0" smtClean="0"/>
              <a:t>Program counters</a:t>
            </a:r>
          </a:p>
          <a:p>
            <a:pPr lvl="1"/>
            <a:r>
              <a:rPr lang="en-US" sz="2000" dirty="0" smtClean="0"/>
              <a:t>Subroutine return stacks</a:t>
            </a:r>
          </a:p>
          <a:p>
            <a:pPr lvl="1"/>
            <a:r>
              <a:rPr lang="en-US" sz="2000" dirty="0" smtClean="0"/>
              <a:t>I-cache ports</a:t>
            </a:r>
          </a:p>
          <a:p>
            <a:pPr lvl="1"/>
            <a:r>
              <a:rPr lang="en-US" sz="2000" dirty="0" smtClean="0"/>
              <a:t>Instruction TLB</a:t>
            </a:r>
          </a:p>
          <a:p>
            <a:pPr lvl="1"/>
            <a:r>
              <a:rPr lang="en-US" sz="2000" dirty="0" smtClean="0"/>
              <a:t>Architectural registers</a:t>
            </a:r>
          </a:p>
          <a:p>
            <a:r>
              <a:rPr lang="en-US" sz="2400" dirty="0" smtClean="0"/>
              <a:t>Shared Processor Resources</a:t>
            </a:r>
          </a:p>
          <a:p>
            <a:pPr lvl="1"/>
            <a:r>
              <a:rPr lang="en-US" sz="2000" dirty="0" smtClean="0"/>
              <a:t>Functional units</a:t>
            </a:r>
          </a:p>
          <a:p>
            <a:pPr lvl="1"/>
            <a:r>
              <a:rPr lang="en-US" sz="2000" dirty="0" smtClean="0"/>
              <a:t>Caches</a:t>
            </a:r>
          </a:p>
          <a:p>
            <a:pPr lvl="1"/>
            <a:r>
              <a:rPr lang="en-US" sz="2000" dirty="0" smtClean="0"/>
              <a:t> Physical registers</a:t>
            </a:r>
          </a:p>
          <a:p>
            <a:endParaRPr lang="en-US" sz="24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smtClean="0"/>
              <a:t>Higher resource utilization =&gt; more speedup</a:t>
            </a:r>
          </a:p>
          <a:p>
            <a:r>
              <a:rPr lang="en-US" dirty="0" smtClean="0"/>
              <a:t>Good performance over wider range of applications</a:t>
            </a:r>
          </a:p>
          <a:p>
            <a:r>
              <a:rPr lang="en-US" dirty="0" smtClean="0"/>
              <a:t>Unified cache =&gt; No cache coherency overhead</a:t>
            </a:r>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Tradeoffs</a:t>
            </a:r>
            <a:endParaRPr lang="en-US" dirty="0"/>
          </a:p>
        </p:txBody>
      </p:sp>
      <p:sp>
        <p:nvSpPr>
          <p:cNvPr id="3" name="Content Placeholder 2"/>
          <p:cNvSpPr>
            <a:spLocks noGrp="1"/>
          </p:cNvSpPr>
          <p:nvPr>
            <p:ph idx="1"/>
          </p:nvPr>
        </p:nvSpPr>
        <p:spPr/>
        <p:txBody>
          <a:bodyPr/>
          <a:lstStyle/>
          <a:p>
            <a:pPr algn="just"/>
            <a:r>
              <a:rPr lang="en-US" dirty="0" smtClean="0"/>
              <a:t>Register file is the limiting factor in SMT machines</a:t>
            </a:r>
          </a:p>
          <a:p>
            <a:r>
              <a:rPr lang="en-US" dirty="0" smtClean="0"/>
              <a:t>Larger register file – higher cost and slower access time.(May increase the cycle time)</a:t>
            </a:r>
          </a:p>
          <a:p>
            <a:r>
              <a:rPr lang="en-US" dirty="0" smtClean="0"/>
              <a:t>Memory bandwidth  requirement is more</a:t>
            </a:r>
          </a:p>
          <a:p>
            <a:r>
              <a:rPr lang="en-US" dirty="0" smtClean="0"/>
              <a:t>Contention- threads tend to have the same resource needs at the same time </a:t>
            </a:r>
          </a:p>
          <a:p>
            <a:endParaRPr lang="en-US" dirty="0" smtClean="0"/>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Hyper-Threading</a:t>
            </a:r>
            <a:r>
              <a:rPr lang="en-US" sz="3600" dirty="0" smtClean="0"/>
              <a:t> Technology  (HTT)</a:t>
            </a:r>
            <a:endParaRPr lang="en-US" sz="3600" dirty="0"/>
          </a:p>
        </p:txBody>
      </p:sp>
      <p:sp>
        <p:nvSpPr>
          <p:cNvPr id="3" name="Content Placeholder 2"/>
          <p:cNvSpPr>
            <a:spLocks noGrp="1"/>
          </p:cNvSpPr>
          <p:nvPr>
            <p:ph idx="1"/>
          </p:nvPr>
        </p:nvSpPr>
        <p:spPr>
          <a:xfrm>
            <a:off x="457200" y="1600200"/>
            <a:ext cx="7924800" cy="4525963"/>
          </a:xfrm>
        </p:spPr>
        <p:txBody>
          <a:bodyPr>
            <a:normAutofit/>
          </a:bodyPr>
          <a:lstStyle/>
          <a:p>
            <a:pPr algn="just"/>
            <a:r>
              <a:rPr lang="en-US" b="1" dirty="0" smtClean="0"/>
              <a:t>Hyper-Threading</a:t>
            </a:r>
            <a:r>
              <a:rPr lang="en-US" dirty="0" smtClean="0"/>
              <a:t> Technology , is Intel’s trademark for their implementation of the simultaneous multithreading technology </a:t>
            </a:r>
          </a:p>
          <a:p>
            <a:r>
              <a:rPr lang="en-US" dirty="0" smtClean="0"/>
              <a:t>Intel Xeon and Pentium-4 3Ghz implements 2-context  SMT processor</a:t>
            </a:r>
          </a:p>
          <a:p>
            <a:pPr algn="just"/>
            <a:r>
              <a:rPr lang="en-US" dirty="0" smtClean="0"/>
              <a:t>Intel reports only 5% added to the die area when SMT was added to Xeon, with an approximate 30% gain in performance</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a:t>
            </a:r>
            <a:endParaRPr lang="en-US" dirty="0"/>
          </a:p>
        </p:txBody>
      </p:sp>
      <p:sp>
        <p:nvSpPr>
          <p:cNvPr id="3" name="Content Placeholder 2"/>
          <p:cNvSpPr>
            <a:spLocks noGrp="1"/>
          </p:cNvSpPr>
          <p:nvPr>
            <p:ph idx="1"/>
          </p:nvPr>
        </p:nvSpPr>
        <p:spPr/>
        <p:txBody>
          <a:bodyPr/>
          <a:lstStyle/>
          <a:p>
            <a:r>
              <a:rPr lang="en-US" dirty="0" smtClean="0"/>
              <a:t>Relation </a:t>
            </a:r>
            <a:r>
              <a:rPr lang="en-US" dirty="0" err="1" smtClean="0"/>
              <a:t>btwn</a:t>
            </a:r>
            <a:r>
              <a:rPr lang="en-US" dirty="0" smtClean="0"/>
              <a:t> frequency of operation and power consumption is given by :</a:t>
            </a:r>
          </a:p>
          <a:p>
            <a:pPr>
              <a:buNone/>
            </a:pPr>
            <a:r>
              <a:rPr lang="en-US" dirty="0" smtClean="0"/>
              <a:t>		</a:t>
            </a:r>
            <a:r>
              <a:rPr lang="en-US" sz="2400" dirty="0" smtClean="0"/>
              <a:t>Power= ½ x Capacitive load x Voltage</a:t>
            </a:r>
            <a:r>
              <a:rPr lang="en-US" sz="2400" baseline="30000" dirty="0" smtClean="0"/>
              <a:t>2</a:t>
            </a:r>
            <a:r>
              <a:rPr lang="en-US" sz="2400" dirty="0" smtClean="0"/>
              <a:t> x Frequency</a:t>
            </a:r>
          </a:p>
          <a:p>
            <a:pPr>
              <a:buNone/>
            </a:pPr>
            <a:endParaRPr lang="en-US" sz="2400" dirty="0" smtClean="0"/>
          </a:p>
          <a:p>
            <a:r>
              <a:rPr lang="en-US" dirty="0" smtClean="0"/>
              <a:t>Power consumption is a huge problem when frequency  is increased</a:t>
            </a:r>
          </a:p>
          <a:p>
            <a:r>
              <a:rPr lang="en-US" dirty="0" smtClean="0"/>
              <a:t>More is the power consumed, more will be the heat generated</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2822073-69C7-44B0-A52D-1F32704BAA24}" type="slidenum">
              <a:rPr lang="en-US"/>
              <a:pPr/>
              <a:t>80</a:t>
            </a:fld>
            <a:endParaRPr lang="en-US"/>
          </a:p>
        </p:txBody>
      </p:sp>
      <p:sp>
        <p:nvSpPr>
          <p:cNvPr id="1044482" name="Rectangle 2"/>
          <p:cNvSpPr>
            <a:spLocks noGrp="1" noChangeArrowheads="1"/>
          </p:cNvSpPr>
          <p:nvPr>
            <p:ph type="title"/>
          </p:nvPr>
        </p:nvSpPr>
        <p:spPr/>
        <p:txBody>
          <a:bodyPr/>
          <a:lstStyle/>
          <a:p>
            <a:r>
              <a:rPr lang="en-US" dirty="0"/>
              <a:t>Challenges of Parallel Processing</a:t>
            </a:r>
          </a:p>
        </p:txBody>
      </p:sp>
      <p:sp>
        <p:nvSpPr>
          <p:cNvPr id="1044483" name="Rectangle 3"/>
          <p:cNvSpPr>
            <a:spLocks noGrp="1" noChangeArrowheads="1"/>
          </p:cNvSpPr>
          <p:nvPr>
            <p:ph type="body" idx="1"/>
          </p:nvPr>
        </p:nvSpPr>
        <p:spPr>
          <a:xfrm>
            <a:off x="685800" y="1219200"/>
            <a:ext cx="7772400" cy="4800600"/>
          </a:xfrm>
        </p:spPr>
        <p:txBody>
          <a:bodyPr/>
          <a:lstStyle/>
          <a:p>
            <a:pPr marL="457200" indent="-457200">
              <a:buFontTx/>
              <a:buChar char="•"/>
            </a:pPr>
            <a:r>
              <a:rPr lang="en-US" dirty="0"/>
              <a:t>First challenge is % of program inherently </a:t>
            </a:r>
            <a:r>
              <a:rPr lang="en-US" dirty="0" smtClean="0"/>
              <a:t>sequential</a:t>
            </a:r>
          </a:p>
          <a:p>
            <a:pPr marL="857250" lvl="1" indent="-457200">
              <a:buFont typeface="Wingdings" pitchFamily="2" charset="2"/>
              <a:buChar char="Ø"/>
            </a:pPr>
            <a:r>
              <a:rPr lang="en-US" sz="2400" dirty="0" smtClean="0"/>
              <a:t>Solution - Application parallelism  via new algorithms that have better parallel performance</a:t>
            </a:r>
          </a:p>
          <a:p>
            <a:pPr marL="857250" lvl="1" indent="-457200">
              <a:buNone/>
            </a:pPr>
            <a:endParaRPr lang="en-US" sz="2400" dirty="0" smtClean="0"/>
          </a:p>
          <a:p>
            <a:pPr marL="457200" indent="-457200">
              <a:buFontTx/>
              <a:buChar char="•"/>
            </a:pPr>
            <a:r>
              <a:rPr lang="en-US" dirty="0" smtClean="0"/>
              <a:t>Second challenge is long latency to remote memory</a:t>
            </a:r>
          </a:p>
          <a:p>
            <a:pPr marL="857250" lvl="1" indent="-457200">
              <a:buFont typeface="Wingdings" pitchFamily="2" charset="2"/>
              <a:buChar char="Ø"/>
            </a:pPr>
            <a:r>
              <a:rPr lang="en-US" sz="2400" dirty="0" smtClean="0"/>
              <a:t>Solution - Caching shared data</a:t>
            </a:r>
          </a:p>
          <a:p>
            <a:pPr marL="857250" lvl="1" indent="-457200">
              <a:buFontTx/>
              <a:buChar char="•"/>
            </a:pPr>
            <a:endParaRPr lang="en-US" sz="24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t>Caches in Small-Scale Shared Memory</a:t>
            </a:r>
            <a:endParaRPr lang="en-US" dirty="0"/>
          </a:p>
        </p:txBody>
      </p:sp>
      <p:sp>
        <p:nvSpPr>
          <p:cNvPr id="3" name="Content Placeholder 2"/>
          <p:cNvSpPr>
            <a:spLocks noGrp="1"/>
          </p:cNvSpPr>
          <p:nvPr>
            <p:ph idx="1"/>
          </p:nvPr>
        </p:nvSpPr>
        <p:spPr/>
        <p:txBody>
          <a:bodyPr/>
          <a:lstStyle/>
          <a:p>
            <a:pPr>
              <a:buFontTx/>
              <a:buChar char="•"/>
            </a:pPr>
            <a:r>
              <a:rPr lang="en-US" altLang="en-US" dirty="0" smtClean="0"/>
              <a:t>Caches serve to:</a:t>
            </a:r>
          </a:p>
          <a:p>
            <a:pPr lvl="1"/>
            <a:r>
              <a:rPr lang="en-US" altLang="en-US" dirty="0" smtClean="0"/>
              <a:t>Meet memory bandwidth requirement</a:t>
            </a:r>
          </a:p>
          <a:p>
            <a:pPr lvl="1"/>
            <a:r>
              <a:rPr lang="en-US" altLang="en-US" dirty="0" smtClean="0"/>
              <a:t>Reduce latency of access</a:t>
            </a:r>
          </a:p>
          <a:p>
            <a:pPr lvl="1"/>
            <a:r>
              <a:rPr lang="en-US" dirty="0" smtClean="0"/>
              <a:t>Reduce average bandwidth</a:t>
            </a:r>
            <a:r>
              <a:rPr lang="en-US" dirty="0" smtClean="0">
                <a:solidFill>
                  <a:srgbClr val="CC0000"/>
                </a:solidFill>
              </a:rPr>
              <a:t> </a:t>
            </a:r>
            <a:r>
              <a:rPr lang="en-US" dirty="0" smtClean="0"/>
              <a:t>and demand to access main memory</a:t>
            </a:r>
          </a:p>
          <a:p>
            <a:pPr lvl="1"/>
            <a:endParaRPr lang="en-US" altLang="en-US" dirty="0" smtClean="0"/>
          </a:p>
          <a:p>
            <a:pPr>
              <a:buFontTx/>
              <a:buChar char="•"/>
            </a:pPr>
            <a:r>
              <a:rPr lang="en-US" altLang="en-US" dirty="0" smtClean="0"/>
              <a:t>What about </a:t>
            </a:r>
            <a:r>
              <a:rPr lang="en-US" altLang="en-US" u="sng" dirty="0" smtClean="0"/>
              <a:t>cache coherency</a:t>
            </a:r>
            <a:r>
              <a:rPr lang="en-US" altLang="en-US" dirty="0" smtClean="0"/>
              <a:t>?</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Caches are Critical for Performance</a:t>
            </a:r>
          </a:p>
        </p:txBody>
      </p:sp>
      <p:sp>
        <p:nvSpPr>
          <p:cNvPr id="6147" name="Rectangle 3"/>
          <p:cNvSpPr>
            <a:spLocks noGrp="1" noChangeArrowheads="1"/>
          </p:cNvSpPr>
          <p:nvPr>
            <p:ph type="body" idx="1"/>
          </p:nvPr>
        </p:nvSpPr>
        <p:spPr>
          <a:xfrm>
            <a:off x="685800" y="1295400"/>
            <a:ext cx="8077200" cy="4953000"/>
          </a:xfrm>
        </p:spPr>
        <p:txBody>
          <a:bodyPr>
            <a:normAutofit/>
          </a:bodyPr>
          <a:lstStyle/>
          <a:p>
            <a:pPr>
              <a:spcBef>
                <a:spcPct val="30000"/>
              </a:spcBef>
              <a:buFont typeface="Wingdings" pitchFamily="2" charset="2"/>
              <a:buChar char="v"/>
            </a:pPr>
            <a:r>
              <a:rPr lang="en-US" sz="2400" dirty="0" smtClean="0"/>
              <a:t>Caches can reduce latency to few cycles</a:t>
            </a:r>
          </a:p>
          <a:p>
            <a:pPr>
              <a:spcBef>
                <a:spcPct val="30000"/>
              </a:spcBef>
              <a:buFont typeface="Wingdings" pitchFamily="2" charset="2"/>
              <a:buChar char="v"/>
            </a:pPr>
            <a:endParaRPr lang="en-US" sz="2000" dirty="0" smtClean="0"/>
          </a:p>
          <a:p>
            <a:pPr>
              <a:spcBef>
                <a:spcPct val="30000"/>
              </a:spcBef>
              <a:buFont typeface="Wingdings" pitchFamily="2" charset="2"/>
              <a:buChar char="v"/>
            </a:pPr>
            <a:r>
              <a:rPr lang="en-US" sz="2400" dirty="0" smtClean="0"/>
              <a:t>Reduce average bandwidth</a:t>
            </a:r>
            <a:r>
              <a:rPr lang="en-US" sz="2400" dirty="0" smtClean="0">
                <a:solidFill>
                  <a:srgbClr val="CC0000"/>
                </a:solidFill>
              </a:rPr>
              <a:t> </a:t>
            </a:r>
            <a:r>
              <a:rPr lang="en-US" sz="2400" dirty="0" smtClean="0"/>
              <a:t>and demand to access main memory</a:t>
            </a:r>
          </a:p>
          <a:p>
            <a:pPr lvl="1">
              <a:spcBef>
                <a:spcPct val="30000"/>
              </a:spcBef>
              <a:buFont typeface="Wingdings" pitchFamily="2" charset="2"/>
              <a:buChar char="Ø"/>
            </a:pPr>
            <a:r>
              <a:rPr lang="en-US" sz="2400" dirty="0" smtClean="0"/>
              <a:t>Reduce access to shared bus or interconnect</a:t>
            </a:r>
          </a:p>
          <a:p>
            <a:pPr marL="349250" indent="-349250" algn="just">
              <a:spcBef>
                <a:spcPct val="30000"/>
              </a:spcBef>
              <a:buSzPct val="100000"/>
              <a:buFont typeface="Wingdings" pitchFamily="2" charset="2"/>
              <a:buChar char="v"/>
            </a:pPr>
            <a:r>
              <a:rPr lang="en-US" sz="2400" dirty="0" smtClean="0">
                <a:latin typeface="Times New Roman" pitchFamily="18" charset="0"/>
              </a:rPr>
              <a:t>Automatic </a:t>
            </a:r>
            <a:r>
              <a:rPr lang="en-US" sz="2400" dirty="0" smtClean="0">
                <a:solidFill>
                  <a:schemeClr val="hlink"/>
                </a:solidFill>
                <a:latin typeface="Times New Roman" pitchFamily="18" charset="0"/>
              </a:rPr>
              <a:t>migration</a:t>
            </a:r>
            <a:r>
              <a:rPr lang="en-US" sz="2400" dirty="0" smtClean="0">
                <a:latin typeface="Times New Roman" pitchFamily="18" charset="0"/>
              </a:rPr>
              <a:t> of data</a:t>
            </a:r>
          </a:p>
          <a:p>
            <a:pPr marL="739775" lvl="1" indent="-276225" algn="just">
              <a:spcBef>
                <a:spcPct val="30000"/>
              </a:spcBef>
              <a:buSzPct val="100000"/>
              <a:buFont typeface="Wingdings" pitchFamily="2" charset="2"/>
              <a:buChar char="Ø"/>
            </a:pPr>
            <a:r>
              <a:rPr lang="en-US" sz="2000" dirty="0" smtClean="0">
                <a:latin typeface="Times New Roman" pitchFamily="18" charset="0"/>
              </a:rPr>
              <a:t>Data is moved closer to processor</a:t>
            </a:r>
          </a:p>
          <a:p>
            <a:pPr marL="349250" indent="-349250" algn="just">
              <a:spcBef>
                <a:spcPct val="30000"/>
              </a:spcBef>
              <a:buSzPct val="100000"/>
              <a:buFont typeface="Wingdings" pitchFamily="2" charset="2"/>
              <a:buChar char="v"/>
            </a:pPr>
            <a:r>
              <a:rPr lang="en-US" sz="2400" dirty="0" smtClean="0">
                <a:latin typeface="Times New Roman" pitchFamily="18" charset="0"/>
              </a:rPr>
              <a:t>Automatic </a:t>
            </a:r>
            <a:r>
              <a:rPr lang="en-US" sz="2400" dirty="0" smtClean="0">
                <a:solidFill>
                  <a:schemeClr val="hlink"/>
                </a:solidFill>
                <a:latin typeface="Times New Roman" pitchFamily="18" charset="0"/>
              </a:rPr>
              <a:t>replication</a:t>
            </a:r>
            <a:r>
              <a:rPr lang="en-US" sz="2400" dirty="0" smtClean="0">
                <a:latin typeface="Times New Roman" pitchFamily="18" charset="0"/>
              </a:rPr>
              <a:t> of data</a:t>
            </a:r>
          </a:p>
          <a:p>
            <a:pPr marL="739775" lvl="1" indent="-276225" algn="just">
              <a:spcBef>
                <a:spcPct val="30000"/>
              </a:spcBef>
              <a:buSzPct val="100000"/>
              <a:buFont typeface="Wingdings" pitchFamily="2" charset="2"/>
              <a:buChar char="Ø"/>
            </a:pPr>
            <a:r>
              <a:rPr lang="en-US" sz="2000" dirty="0" smtClean="0">
                <a:latin typeface="Times New Roman" pitchFamily="18" charset="0"/>
              </a:rPr>
              <a:t>Shared data is replicated upon need</a:t>
            </a:r>
          </a:p>
          <a:p>
            <a:pPr marL="739775" lvl="1" indent="-276225" algn="just">
              <a:spcBef>
                <a:spcPct val="30000"/>
              </a:spcBef>
              <a:buSzPct val="100000"/>
              <a:buFont typeface="Wingdings" pitchFamily="2" charset="2"/>
              <a:buChar char="Ø"/>
            </a:pPr>
            <a:r>
              <a:rPr lang="en-US" sz="2000" dirty="0" smtClean="0">
                <a:latin typeface="Times New Roman" pitchFamily="18" charset="0"/>
              </a:rPr>
              <a:t>Processors can share data efficiently</a:t>
            </a:r>
          </a:p>
          <a:p>
            <a:pPr marL="349250" indent="-349250" algn="just">
              <a:spcBef>
                <a:spcPct val="30000"/>
              </a:spcBef>
              <a:buSzPct val="100000"/>
              <a:buFont typeface="Wingdings" pitchFamily="2" charset="2"/>
              <a:buChar char="v"/>
            </a:pPr>
            <a:r>
              <a:rPr lang="en-US" sz="2400" dirty="0" smtClean="0">
                <a:latin typeface="Times New Roman" pitchFamily="18" charset="0"/>
              </a:rPr>
              <a:t>But private caches create a problem – cache coherence</a:t>
            </a:r>
          </a:p>
          <a:p>
            <a:pPr>
              <a:spcBef>
                <a:spcPct val="30000"/>
              </a:spcBef>
              <a:buFont typeface="Wingdings" pitchFamily="2" charset="2"/>
              <a:buChar char="Ø"/>
            </a:pPr>
            <a:endParaRPr lang="en-US" dirty="0" smtClean="0"/>
          </a:p>
        </p:txBody>
      </p:sp>
      <p:sp>
        <p:nvSpPr>
          <p:cNvPr id="6149" name="Rectangle 33"/>
          <p:cNvSpPr>
            <a:spLocks noChangeArrowheads="1"/>
          </p:cNvSpPr>
          <p:nvPr/>
        </p:nvSpPr>
        <p:spPr bwMode="auto">
          <a:xfrm>
            <a:off x="703384" y="3505200"/>
            <a:ext cx="7526215" cy="2743200"/>
          </a:xfrm>
          <a:prstGeom prst="rect">
            <a:avLst/>
          </a:prstGeom>
          <a:noFill/>
          <a:ln w="9525">
            <a:noFill/>
            <a:miter lim="800000"/>
            <a:headEnd/>
            <a:tailEnd/>
          </a:ln>
        </p:spPr>
        <p:txBody>
          <a:bodyPr lIns="92075" tIns="46038" rIns="92075" bIns="46038"/>
          <a:lstStyle/>
          <a:p>
            <a:pPr marL="349250" indent="-349250" algn="just">
              <a:spcBef>
                <a:spcPct val="30000"/>
              </a:spcBef>
              <a:buSzPct val="100000"/>
              <a:buFont typeface="Wingdings" pitchFamily="2" charset="2"/>
              <a:buChar char="v"/>
            </a:pPr>
            <a:endParaRPr lang="en-US" sz="2400" b="0" dirty="0">
              <a:latin typeface="Times New Roman"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229600" cy="868362"/>
          </a:xfrm>
        </p:spPr>
        <p:txBody>
          <a:bodyPr/>
          <a:lstStyle/>
          <a:p>
            <a:r>
              <a:rPr lang="en-US" altLang="en-US" dirty="0" smtClean="0"/>
              <a:t>Cache Coherence</a:t>
            </a:r>
          </a:p>
        </p:txBody>
      </p:sp>
      <p:sp>
        <p:nvSpPr>
          <p:cNvPr id="7171" name="Rectangle 3"/>
          <p:cNvSpPr>
            <a:spLocks noGrp="1" noChangeArrowheads="1"/>
          </p:cNvSpPr>
          <p:nvPr>
            <p:ph type="body" idx="1"/>
          </p:nvPr>
        </p:nvSpPr>
        <p:spPr>
          <a:xfrm>
            <a:off x="762000" y="1143000"/>
            <a:ext cx="7772400" cy="5257800"/>
          </a:xfrm>
        </p:spPr>
        <p:txBody>
          <a:bodyPr>
            <a:normAutofit fontScale="70000" lnSpcReduction="20000"/>
          </a:bodyPr>
          <a:lstStyle/>
          <a:p>
            <a:pPr marL="342900" indent="-342900" algn="just">
              <a:spcBef>
                <a:spcPct val="30000"/>
              </a:spcBef>
            </a:pPr>
            <a:r>
              <a:rPr lang="en-US" dirty="0" smtClean="0"/>
              <a:t>What happens when loads &amp; stores on </a:t>
            </a:r>
            <a:r>
              <a:rPr lang="en-US" b="1" dirty="0" smtClean="0">
                <a:solidFill>
                  <a:schemeClr val="hlink"/>
                </a:solidFill>
              </a:rPr>
              <a:t>different</a:t>
            </a:r>
            <a:r>
              <a:rPr lang="en-US" dirty="0" smtClean="0"/>
              <a:t> processors to </a:t>
            </a:r>
            <a:r>
              <a:rPr lang="en-US" b="1" dirty="0" smtClean="0">
                <a:solidFill>
                  <a:schemeClr val="hlink"/>
                </a:solidFill>
              </a:rPr>
              <a:t>same</a:t>
            </a:r>
            <a:r>
              <a:rPr lang="en-US" dirty="0" smtClean="0"/>
              <a:t> memory location?</a:t>
            </a:r>
          </a:p>
          <a:p>
            <a:pPr marL="342900" indent="-342900" algn="just">
              <a:spcBef>
                <a:spcPct val="30000"/>
              </a:spcBef>
            </a:pPr>
            <a:endParaRPr lang="en-US" dirty="0" smtClean="0"/>
          </a:p>
          <a:p>
            <a:pPr marL="342900" indent="-342900">
              <a:spcBef>
                <a:spcPct val="30000"/>
              </a:spcBef>
            </a:pPr>
            <a:r>
              <a:rPr lang="en-US" altLang="en-US" dirty="0" smtClean="0"/>
              <a:t>Private processor caches create a problem</a:t>
            </a:r>
          </a:p>
          <a:p>
            <a:pPr marL="742950" lvl="1" indent="-342900">
              <a:spcBef>
                <a:spcPct val="30000"/>
              </a:spcBef>
            </a:pPr>
            <a:r>
              <a:rPr lang="en-US" altLang="en-US" dirty="0" smtClean="0"/>
              <a:t>Copies of a variable can be present in multiple caches </a:t>
            </a:r>
          </a:p>
          <a:p>
            <a:pPr marL="742950" lvl="1" indent="-342900">
              <a:spcBef>
                <a:spcPct val="30000"/>
              </a:spcBef>
            </a:pPr>
            <a:r>
              <a:rPr lang="en-US" altLang="en-US" dirty="0" smtClean="0"/>
              <a:t>A write by one processor may NOT become visible to others</a:t>
            </a:r>
          </a:p>
          <a:p>
            <a:pPr marL="742950" lvl="1" indent="-342900">
              <a:spcBef>
                <a:spcPct val="30000"/>
              </a:spcBef>
            </a:pPr>
            <a:r>
              <a:rPr lang="en-US" altLang="en-US" dirty="0" smtClean="0"/>
              <a:t>Other processors keep accessing </a:t>
            </a:r>
            <a:r>
              <a:rPr lang="en-US" altLang="en-US" b="1" dirty="0" smtClean="0">
                <a:solidFill>
                  <a:schemeClr val="hlink"/>
                </a:solidFill>
              </a:rPr>
              <a:t>stale</a:t>
            </a:r>
            <a:r>
              <a:rPr lang="en-US" altLang="en-US" dirty="0" smtClean="0"/>
              <a:t> value in their caches</a:t>
            </a:r>
          </a:p>
          <a:p>
            <a:pPr marL="742950" lvl="1" indent="-342900">
              <a:spcBef>
                <a:spcPct val="30000"/>
              </a:spcBef>
              <a:buFont typeface="Symbol" pitchFamily="18" charset="2"/>
              <a:buChar char="Þ"/>
            </a:pPr>
            <a:r>
              <a:rPr lang="en-US" altLang="en-US" sz="2400" b="1" dirty="0" smtClean="0">
                <a:solidFill>
                  <a:schemeClr val="hlink"/>
                </a:solidFill>
              </a:rPr>
              <a:t>Cache coherence problem</a:t>
            </a:r>
          </a:p>
          <a:p>
            <a:pPr marL="742950" lvl="1" indent="-342900">
              <a:spcBef>
                <a:spcPct val="30000"/>
              </a:spcBef>
              <a:buFont typeface="Symbol" pitchFamily="18" charset="2"/>
              <a:buChar char="Þ"/>
            </a:pPr>
            <a:endParaRPr lang="en-US" altLang="en-US" sz="2400" b="1" dirty="0" smtClean="0">
              <a:solidFill>
                <a:schemeClr val="hlink"/>
              </a:solidFill>
            </a:endParaRPr>
          </a:p>
          <a:p>
            <a:pPr marL="342900" indent="-342900">
              <a:spcBef>
                <a:spcPct val="30000"/>
              </a:spcBef>
            </a:pPr>
            <a:r>
              <a:rPr lang="en-US" altLang="en-US" dirty="0" smtClean="0"/>
              <a:t>Also in </a:t>
            </a:r>
            <a:r>
              <a:rPr lang="en-US" altLang="en-US" dirty="0" err="1" smtClean="0"/>
              <a:t>uniprocessors</a:t>
            </a:r>
            <a:r>
              <a:rPr lang="en-US" altLang="en-US" dirty="0" smtClean="0"/>
              <a:t> when I/O operations occur</a:t>
            </a:r>
          </a:p>
          <a:p>
            <a:pPr marL="742950" lvl="1" indent="-342900">
              <a:spcBef>
                <a:spcPct val="30000"/>
              </a:spcBef>
            </a:pPr>
            <a:r>
              <a:rPr lang="en-US" altLang="en-US" dirty="0" smtClean="0"/>
              <a:t>Direct Memory Access (DMA) between I/O device and memory</a:t>
            </a:r>
          </a:p>
          <a:p>
            <a:pPr marL="742950" lvl="1" indent="-342900">
              <a:spcBef>
                <a:spcPct val="30000"/>
              </a:spcBef>
            </a:pPr>
            <a:r>
              <a:rPr lang="en-US" altLang="en-US" dirty="0" smtClean="0"/>
              <a:t>DMA device reads </a:t>
            </a:r>
            <a:r>
              <a:rPr lang="en-US" altLang="en-US" b="1" dirty="0" smtClean="0">
                <a:solidFill>
                  <a:schemeClr val="hlink"/>
                </a:solidFill>
              </a:rPr>
              <a:t>stale</a:t>
            </a:r>
            <a:r>
              <a:rPr lang="en-US" altLang="en-US" dirty="0" smtClean="0"/>
              <a:t> value in memory when processor updates cache</a:t>
            </a:r>
          </a:p>
          <a:p>
            <a:pPr marL="742950" lvl="1" indent="-342900">
              <a:spcBef>
                <a:spcPct val="30000"/>
              </a:spcBef>
            </a:pPr>
            <a:r>
              <a:rPr lang="en-US" altLang="en-US" dirty="0" smtClean="0"/>
              <a:t>Processor reads </a:t>
            </a:r>
            <a:r>
              <a:rPr lang="en-US" altLang="en-US" b="1" dirty="0" smtClean="0">
                <a:solidFill>
                  <a:schemeClr val="hlink"/>
                </a:solidFill>
              </a:rPr>
              <a:t>stale</a:t>
            </a:r>
            <a:r>
              <a:rPr lang="en-US" altLang="en-US" dirty="0" smtClean="0"/>
              <a:t> value in cache when DMA device updates memory</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81000"/>
            <a:ext cx="7772400" cy="685800"/>
          </a:xfrm>
        </p:spPr>
        <p:txBody>
          <a:bodyPr>
            <a:normAutofit/>
          </a:bodyPr>
          <a:lstStyle/>
          <a:p>
            <a:r>
              <a:rPr lang="en-US" altLang="en-US" sz="3600" dirty="0" smtClean="0"/>
              <a:t>Example on Cache Coherence Problem</a:t>
            </a:r>
          </a:p>
        </p:txBody>
      </p:sp>
      <p:sp>
        <p:nvSpPr>
          <p:cNvPr id="8195" name="Rectangle 3"/>
          <p:cNvSpPr>
            <a:spLocks noGrp="1" noChangeArrowheads="1"/>
          </p:cNvSpPr>
          <p:nvPr>
            <p:ph type="body" idx="1"/>
          </p:nvPr>
        </p:nvSpPr>
        <p:spPr>
          <a:xfrm>
            <a:off x="685800" y="4800600"/>
            <a:ext cx="7760677" cy="1905000"/>
          </a:xfrm>
        </p:spPr>
        <p:txBody>
          <a:bodyPr>
            <a:normAutofit fontScale="62500" lnSpcReduction="20000"/>
          </a:bodyPr>
          <a:lstStyle/>
          <a:p>
            <a:r>
              <a:rPr lang="en-US" altLang="en-US" dirty="0" smtClean="0"/>
              <a:t>Processors see </a:t>
            </a:r>
            <a:r>
              <a:rPr lang="en-US" altLang="en-US" b="1" dirty="0" smtClean="0">
                <a:solidFill>
                  <a:schemeClr val="hlink"/>
                </a:solidFill>
              </a:rPr>
              <a:t>different</a:t>
            </a:r>
            <a:r>
              <a:rPr lang="en-US" altLang="en-US" dirty="0" smtClean="0"/>
              <a:t> values for </a:t>
            </a:r>
            <a:r>
              <a:rPr lang="en-US" altLang="en-US" i="1" dirty="0" smtClean="0"/>
              <a:t>u</a:t>
            </a:r>
            <a:r>
              <a:rPr lang="en-US" altLang="en-US" dirty="0" smtClean="0"/>
              <a:t> after event 3</a:t>
            </a:r>
          </a:p>
          <a:p>
            <a:pPr>
              <a:spcBef>
                <a:spcPts val="500"/>
              </a:spcBef>
            </a:pPr>
            <a:r>
              <a:rPr lang="en-US" altLang="en-US" dirty="0" smtClean="0"/>
              <a:t>With write back caches …</a:t>
            </a:r>
          </a:p>
          <a:p>
            <a:pPr lvl="1">
              <a:spcBef>
                <a:spcPts val="500"/>
              </a:spcBef>
            </a:pPr>
            <a:r>
              <a:rPr lang="en-US" altLang="en-US" dirty="0" smtClean="0"/>
              <a:t>Processes accessing main memory may see </a:t>
            </a:r>
            <a:r>
              <a:rPr lang="en-US" altLang="en-US" b="1" dirty="0" smtClean="0">
                <a:solidFill>
                  <a:schemeClr val="hlink"/>
                </a:solidFill>
              </a:rPr>
              <a:t>stale</a:t>
            </a:r>
            <a:r>
              <a:rPr lang="en-US" altLang="en-US" dirty="0" smtClean="0"/>
              <a:t> (old incorrect) value</a:t>
            </a:r>
          </a:p>
          <a:p>
            <a:pPr lvl="1">
              <a:spcBef>
                <a:spcPts val="500"/>
              </a:spcBef>
            </a:pPr>
            <a:r>
              <a:rPr lang="en-US" altLang="en-US" dirty="0" smtClean="0"/>
              <a:t>Value written back to memory depends on sequence of cache flushes</a:t>
            </a:r>
          </a:p>
          <a:p>
            <a:pPr>
              <a:spcBef>
                <a:spcPts val="500"/>
              </a:spcBef>
            </a:pPr>
            <a:r>
              <a:rPr lang="en-US" altLang="en-US" dirty="0" smtClean="0"/>
              <a:t>Unacceptable to programs, and frequent!</a:t>
            </a:r>
          </a:p>
        </p:txBody>
      </p:sp>
      <p:sp>
        <p:nvSpPr>
          <p:cNvPr id="8196" name="Line 4"/>
          <p:cNvSpPr>
            <a:spLocks noChangeShapeType="1"/>
          </p:cNvSpPr>
          <p:nvPr/>
        </p:nvSpPr>
        <p:spPr bwMode="auto">
          <a:xfrm>
            <a:off x="1764324" y="3141664"/>
            <a:ext cx="5379427" cy="1587"/>
          </a:xfrm>
          <a:prstGeom prst="line">
            <a:avLst/>
          </a:prstGeom>
          <a:noFill/>
          <a:ln w="26988">
            <a:solidFill>
              <a:srgbClr val="000000"/>
            </a:solidFill>
            <a:round/>
            <a:headEnd/>
            <a:tailEnd/>
          </a:ln>
        </p:spPr>
        <p:txBody>
          <a:bodyPr/>
          <a:lstStyle/>
          <a:p>
            <a:endParaRPr lang="en-US"/>
          </a:p>
        </p:txBody>
      </p:sp>
      <p:sp>
        <p:nvSpPr>
          <p:cNvPr id="8197" name="Line 5"/>
          <p:cNvSpPr>
            <a:spLocks noChangeShapeType="1"/>
          </p:cNvSpPr>
          <p:nvPr/>
        </p:nvSpPr>
        <p:spPr bwMode="auto">
          <a:xfrm>
            <a:off x="3285392" y="3141663"/>
            <a:ext cx="1466" cy="334962"/>
          </a:xfrm>
          <a:prstGeom prst="line">
            <a:avLst/>
          </a:prstGeom>
          <a:noFill/>
          <a:ln w="26988">
            <a:solidFill>
              <a:srgbClr val="000000"/>
            </a:solidFill>
            <a:round/>
            <a:headEnd/>
            <a:tailEnd/>
          </a:ln>
        </p:spPr>
        <p:txBody>
          <a:bodyPr/>
          <a:lstStyle/>
          <a:p>
            <a:endParaRPr lang="en-US"/>
          </a:p>
        </p:txBody>
      </p:sp>
      <p:sp>
        <p:nvSpPr>
          <p:cNvPr id="8198" name="Rectangle 6"/>
          <p:cNvSpPr>
            <a:spLocks noChangeArrowheads="1"/>
          </p:cNvSpPr>
          <p:nvPr/>
        </p:nvSpPr>
        <p:spPr bwMode="auto">
          <a:xfrm>
            <a:off x="2438400" y="3451226"/>
            <a:ext cx="1680797" cy="663575"/>
          </a:xfrm>
          <a:prstGeom prst="rect">
            <a:avLst/>
          </a:prstGeom>
          <a:solidFill>
            <a:srgbClr val="FFFFFF"/>
          </a:solidFill>
          <a:ln w="9525">
            <a:noFill/>
            <a:miter lim="800000"/>
            <a:headEnd/>
            <a:tailEnd/>
          </a:ln>
        </p:spPr>
        <p:txBody>
          <a:bodyPr/>
          <a:lstStyle/>
          <a:p>
            <a:endParaRPr lang="en-US"/>
          </a:p>
        </p:txBody>
      </p:sp>
      <p:sp>
        <p:nvSpPr>
          <p:cNvPr id="8199" name="Rectangle 7"/>
          <p:cNvSpPr>
            <a:spLocks noChangeArrowheads="1"/>
          </p:cNvSpPr>
          <p:nvPr/>
        </p:nvSpPr>
        <p:spPr bwMode="auto">
          <a:xfrm>
            <a:off x="2438400" y="3476626"/>
            <a:ext cx="1680797" cy="638175"/>
          </a:xfrm>
          <a:prstGeom prst="rect">
            <a:avLst/>
          </a:prstGeom>
          <a:noFill/>
          <a:ln w="9525">
            <a:solidFill>
              <a:srgbClr val="000000"/>
            </a:solidFill>
            <a:miter lim="800000"/>
            <a:headEnd/>
            <a:tailEnd/>
          </a:ln>
        </p:spPr>
        <p:txBody>
          <a:bodyPr/>
          <a:lstStyle/>
          <a:p>
            <a:endParaRPr lang="en-US"/>
          </a:p>
        </p:txBody>
      </p:sp>
      <p:sp>
        <p:nvSpPr>
          <p:cNvPr id="8200" name="Rectangle 8"/>
          <p:cNvSpPr>
            <a:spLocks noChangeArrowheads="1"/>
          </p:cNvSpPr>
          <p:nvPr/>
        </p:nvSpPr>
        <p:spPr bwMode="auto">
          <a:xfrm>
            <a:off x="5798527" y="3554413"/>
            <a:ext cx="699743" cy="184666"/>
          </a:xfrm>
          <a:prstGeom prst="rect">
            <a:avLst/>
          </a:prstGeom>
          <a:noFill/>
          <a:ln w="9525">
            <a:noFill/>
            <a:miter lim="800000"/>
            <a:headEnd/>
            <a:tailEnd/>
          </a:ln>
        </p:spPr>
        <p:txBody>
          <a:bodyPr wrap="none" lIns="0" tIns="0" rIns="0" bIns="0">
            <a:spAutoFit/>
          </a:bodyPr>
          <a:lstStyle/>
          <a:p>
            <a:r>
              <a:rPr lang="en-US" sz="1200" b="0">
                <a:solidFill>
                  <a:srgbClr val="000000"/>
                </a:solidFill>
              </a:rPr>
              <a:t>I/O devices</a:t>
            </a:r>
            <a:endParaRPr lang="en-US" sz="1400"/>
          </a:p>
        </p:txBody>
      </p:sp>
      <p:sp>
        <p:nvSpPr>
          <p:cNvPr id="8201" name="Rectangle 9"/>
          <p:cNvSpPr>
            <a:spLocks noChangeArrowheads="1"/>
          </p:cNvSpPr>
          <p:nvPr/>
        </p:nvSpPr>
        <p:spPr bwMode="auto">
          <a:xfrm>
            <a:off x="3235570" y="3581401"/>
            <a:ext cx="536172" cy="184666"/>
          </a:xfrm>
          <a:prstGeom prst="rect">
            <a:avLst/>
          </a:prstGeom>
          <a:noFill/>
          <a:ln w="9525">
            <a:noFill/>
            <a:miter lim="800000"/>
            <a:headEnd/>
            <a:tailEnd/>
          </a:ln>
        </p:spPr>
        <p:txBody>
          <a:bodyPr wrap="none" lIns="0" tIns="0" rIns="0" bIns="0">
            <a:spAutoFit/>
          </a:bodyPr>
          <a:lstStyle/>
          <a:p>
            <a:r>
              <a:rPr lang="en-US" sz="1200" b="0">
                <a:solidFill>
                  <a:srgbClr val="000000"/>
                </a:solidFill>
              </a:rPr>
              <a:t>Memory</a:t>
            </a:r>
            <a:endParaRPr lang="en-US" sz="1400"/>
          </a:p>
        </p:txBody>
      </p:sp>
      <p:sp>
        <p:nvSpPr>
          <p:cNvPr id="8202" name="Line 10"/>
          <p:cNvSpPr>
            <a:spLocks noChangeShapeType="1"/>
          </p:cNvSpPr>
          <p:nvPr/>
        </p:nvSpPr>
        <p:spPr bwMode="auto">
          <a:xfrm>
            <a:off x="2271346" y="2805113"/>
            <a:ext cx="1466" cy="336550"/>
          </a:xfrm>
          <a:prstGeom prst="line">
            <a:avLst/>
          </a:prstGeom>
          <a:noFill/>
          <a:ln w="26988">
            <a:solidFill>
              <a:srgbClr val="000000"/>
            </a:solidFill>
            <a:round/>
            <a:headEnd/>
            <a:tailEnd/>
          </a:ln>
        </p:spPr>
        <p:txBody>
          <a:bodyPr/>
          <a:lstStyle/>
          <a:p>
            <a:endParaRPr lang="en-US"/>
          </a:p>
        </p:txBody>
      </p:sp>
      <p:sp>
        <p:nvSpPr>
          <p:cNvPr id="8203" name="Line 11"/>
          <p:cNvSpPr>
            <a:spLocks noChangeShapeType="1"/>
          </p:cNvSpPr>
          <p:nvPr/>
        </p:nvSpPr>
        <p:spPr bwMode="auto">
          <a:xfrm>
            <a:off x="2271346" y="1966914"/>
            <a:ext cx="1466" cy="166687"/>
          </a:xfrm>
          <a:prstGeom prst="line">
            <a:avLst/>
          </a:prstGeom>
          <a:noFill/>
          <a:ln w="26988">
            <a:solidFill>
              <a:srgbClr val="000000"/>
            </a:solidFill>
            <a:round/>
            <a:headEnd/>
            <a:tailEnd/>
          </a:ln>
        </p:spPr>
        <p:txBody>
          <a:bodyPr/>
          <a:lstStyle/>
          <a:p>
            <a:endParaRPr lang="en-US"/>
          </a:p>
        </p:txBody>
      </p:sp>
      <p:sp>
        <p:nvSpPr>
          <p:cNvPr id="8204" name="Freeform 12"/>
          <p:cNvSpPr>
            <a:spLocks/>
          </p:cNvSpPr>
          <p:nvPr/>
        </p:nvSpPr>
        <p:spPr bwMode="auto">
          <a:xfrm>
            <a:off x="1935774" y="1295401"/>
            <a:ext cx="672611" cy="671513"/>
          </a:xfrm>
          <a:custGeom>
            <a:avLst/>
            <a:gdLst>
              <a:gd name="T0" fmla="*/ 723494 w 423"/>
              <a:gd name="T1" fmla="*/ 331788 h 423"/>
              <a:gd name="T2" fmla="*/ 723494 w 423"/>
              <a:gd name="T3" fmla="*/ 388938 h 423"/>
              <a:gd name="T4" fmla="*/ 709713 w 423"/>
              <a:gd name="T5" fmla="*/ 438150 h 423"/>
              <a:gd name="T6" fmla="*/ 685597 w 423"/>
              <a:gd name="T7" fmla="*/ 487363 h 423"/>
              <a:gd name="T8" fmla="*/ 656313 w 423"/>
              <a:gd name="T9" fmla="*/ 533400 h 423"/>
              <a:gd name="T10" fmla="*/ 621861 w 423"/>
              <a:gd name="T11" fmla="*/ 573088 h 423"/>
              <a:gd name="T12" fmla="*/ 578795 w 423"/>
              <a:gd name="T13" fmla="*/ 604838 h 423"/>
              <a:gd name="T14" fmla="*/ 528840 w 423"/>
              <a:gd name="T15" fmla="*/ 631825 h 423"/>
              <a:gd name="T16" fmla="*/ 480607 w 423"/>
              <a:gd name="T17" fmla="*/ 654050 h 423"/>
              <a:gd name="T18" fmla="*/ 422038 w 423"/>
              <a:gd name="T19" fmla="*/ 666750 h 423"/>
              <a:gd name="T20" fmla="*/ 363470 w 423"/>
              <a:gd name="T21" fmla="*/ 671513 h 423"/>
              <a:gd name="T22" fmla="*/ 306624 w 423"/>
              <a:gd name="T23" fmla="*/ 666750 h 423"/>
              <a:gd name="T24" fmla="*/ 248055 w 423"/>
              <a:gd name="T25" fmla="*/ 654050 h 423"/>
              <a:gd name="T26" fmla="*/ 194654 w 423"/>
              <a:gd name="T27" fmla="*/ 631825 h 423"/>
              <a:gd name="T28" fmla="*/ 149867 w 423"/>
              <a:gd name="T29" fmla="*/ 604838 h 423"/>
              <a:gd name="T30" fmla="*/ 106802 w 423"/>
              <a:gd name="T31" fmla="*/ 573088 h 423"/>
              <a:gd name="T32" fmla="*/ 67182 w 423"/>
              <a:gd name="T33" fmla="*/ 533400 h 423"/>
              <a:gd name="T34" fmla="*/ 37897 w 423"/>
              <a:gd name="T35" fmla="*/ 487363 h 423"/>
              <a:gd name="T36" fmla="*/ 18949 w 423"/>
              <a:gd name="T37" fmla="*/ 438150 h 423"/>
              <a:gd name="T38" fmla="*/ 5168 w 423"/>
              <a:gd name="T39" fmla="*/ 388938 h 423"/>
              <a:gd name="T40" fmla="*/ 0 w 423"/>
              <a:gd name="T41" fmla="*/ 336550 h 423"/>
              <a:gd name="T42" fmla="*/ 5168 w 423"/>
              <a:gd name="T43" fmla="*/ 282575 h 423"/>
              <a:gd name="T44" fmla="*/ 18949 w 423"/>
              <a:gd name="T45" fmla="*/ 228600 h 423"/>
              <a:gd name="T46" fmla="*/ 37897 w 423"/>
              <a:gd name="T47" fmla="*/ 179388 h 423"/>
              <a:gd name="T48" fmla="*/ 67182 w 423"/>
              <a:gd name="T49" fmla="*/ 134938 h 423"/>
              <a:gd name="T50" fmla="*/ 106802 w 423"/>
              <a:gd name="T51" fmla="*/ 98425 h 423"/>
              <a:gd name="T52" fmla="*/ 149867 w 423"/>
              <a:gd name="T53" fmla="*/ 61913 h 423"/>
              <a:gd name="T54" fmla="*/ 194654 w 423"/>
              <a:gd name="T55" fmla="*/ 34925 h 423"/>
              <a:gd name="T56" fmla="*/ 248055 w 423"/>
              <a:gd name="T57" fmla="*/ 17463 h 423"/>
              <a:gd name="T58" fmla="*/ 306624 w 423"/>
              <a:gd name="T59" fmla="*/ 4763 h 423"/>
              <a:gd name="T60" fmla="*/ 363470 w 423"/>
              <a:gd name="T61" fmla="*/ 0 h 423"/>
              <a:gd name="T62" fmla="*/ 422038 w 423"/>
              <a:gd name="T63" fmla="*/ 4763 h 423"/>
              <a:gd name="T64" fmla="*/ 480607 w 423"/>
              <a:gd name="T65" fmla="*/ 17463 h 423"/>
              <a:gd name="T66" fmla="*/ 528840 w 423"/>
              <a:gd name="T67" fmla="*/ 34925 h 423"/>
              <a:gd name="T68" fmla="*/ 578795 w 423"/>
              <a:gd name="T69" fmla="*/ 61913 h 423"/>
              <a:gd name="T70" fmla="*/ 621861 w 423"/>
              <a:gd name="T71" fmla="*/ 98425 h 423"/>
              <a:gd name="T72" fmla="*/ 656313 w 423"/>
              <a:gd name="T73" fmla="*/ 134938 h 423"/>
              <a:gd name="T74" fmla="*/ 685597 w 423"/>
              <a:gd name="T75" fmla="*/ 179388 h 423"/>
              <a:gd name="T76" fmla="*/ 709713 w 423"/>
              <a:gd name="T77" fmla="*/ 228600 h 423"/>
              <a:gd name="T78" fmla="*/ 723494 w 423"/>
              <a:gd name="T79" fmla="*/ 282575 h 423"/>
              <a:gd name="T80" fmla="*/ 728662 w 423"/>
              <a:gd name="T81" fmla="*/ 336550 h 423"/>
              <a:gd name="T82" fmla="*/ 723494 w 423"/>
              <a:gd name="T83" fmla="*/ 331788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0" y="209"/>
                </a:moveTo>
                <a:lnTo>
                  <a:pt x="420" y="245"/>
                </a:lnTo>
                <a:lnTo>
                  <a:pt x="412" y="276"/>
                </a:lnTo>
                <a:lnTo>
                  <a:pt x="398" y="307"/>
                </a:lnTo>
                <a:lnTo>
                  <a:pt x="381" y="336"/>
                </a:lnTo>
                <a:lnTo>
                  <a:pt x="361" y="361"/>
                </a:lnTo>
                <a:lnTo>
                  <a:pt x="336" y="381"/>
                </a:lnTo>
                <a:lnTo>
                  <a:pt x="307" y="398"/>
                </a:lnTo>
                <a:lnTo>
                  <a:pt x="279" y="412"/>
                </a:lnTo>
                <a:lnTo>
                  <a:pt x="245" y="420"/>
                </a:lnTo>
                <a:lnTo>
                  <a:pt x="211" y="423"/>
                </a:lnTo>
                <a:lnTo>
                  <a:pt x="178" y="420"/>
                </a:lnTo>
                <a:lnTo>
                  <a:pt x="144" y="412"/>
                </a:lnTo>
                <a:lnTo>
                  <a:pt x="113" y="398"/>
                </a:lnTo>
                <a:lnTo>
                  <a:pt x="87" y="381"/>
                </a:lnTo>
                <a:lnTo>
                  <a:pt x="62" y="361"/>
                </a:lnTo>
                <a:lnTo>
                  <a:pt x="39" y="336"/>
                </a:lnTo>
                <a:lnTo>
                  <a:pt x="22" y="307"/>
                </a:lnTo>
                <a:lnTo>
                  <a:pt x="11" y="276"/>
                </a:lnTo>
                <a:lnTo>
                  <a:pt x="3" y="245"/>
                </a:lnTo>
                <a:lnTo>
                  <a:pt x="0" y="212"/>
                </a:lnTo>
                <a:lnTo>
                  <a:pt x="3" y="178"/>
                </a:lnTo>
                <a:lnTo>
                  <a:pt x="11" y="144"/>
                </a:lnTo>
                <a:lnTo>
                  <a:pt x="22" y="113"/>
                </a:lnTo>
                <a:lnTo>
                  <a:pt x="39" y="85"/>
                </a:lnTo>
                <a:lnTo>
                  <a:pt x="62" y="62"/>
                </a:lnTo>
                <a:lnTo>
                  <a:pt x="87" y="39"/>
                </a:lnTo>
                <a:lnTo>
                  <a:pt x="113" y="22"/>
                </a:lnTo>
                <a:lnTo>
                  <a:pt x="144" y="11"/>
                </a:lnTo>
                <a:lnTo>
                  <a:pt x="178" y="3"/>
                </a:lnTo>
                <a:lnTo>
                  <a:pt x="211" y="0"/>
                </a:lnTo>
                <a:lnTo>
                  <a:pt x="245" y="3"/>
                </a:lnTo>
                <a:lnTo>
                  <a:pt x="279" y="11"/>
                </a:lnTo>
                <a:lnTo>
                  <a:pt x="307" y="22"/>
                </a:lnTo>
                <a:lnTo>
                  <a:pt x="336" y="39"/>
                </a:lnTo>
                <a:lnTo>
                  <a:pt x="361" y="62"/>
                </a:lnTo>
                <a:lnTo>
                  <a:pt x="381" y="85"/>
                </a:lnTo>
                <a:lnTo>
                  <a:pt x="398" y="113"/>
                </a:lnTo>
                <a:lnTo>
                  <a:pt x="412" y="144"/>
                </a:lnTo>
                <a:lnTo>
                  <a:pt x="420" y="178"/>
                </a:lnTo>
                <a:lnTo>
                  <a:pt x="423" y="212"/>
                </a:lnTo>
                <a:lnTo>
                  <a:pt x="420" y="209"/>
                </a:lnTo>
                <a:close/>
              </a:path>
            </a:pathLst>
          </a:custGeom>
          <a:solidFill>
            <a:srgbClr val="FFFFFF"/>
          </a:solidFill>
          <a:ln w="9525">
            <a:noFill/>
            <a:round/>
            <a:headEnd/>
            <a:tailEnd/>
          </a:ln>
        </p:spPr>
        <p:txBody>
          <a:bodyPr/>
          <a:lstStyle/>
          <a:p>
            <a:endParaRPr lang="en-US"/>
          </a:p>
        </p:txBody>
      </p:sp>
      <p:sp>
        <p:nvSpPr>
          <p:cNvPr id="8205" name="Freeform 13"/>
          <p:cNvSpPr>
            <a:spLocks/>
          </p:cNvSpPr>
          <p:nvPr/>
        </p:nvSpPr>
        <p:spPr bwMode="auto">
          <a:xfrm>
            <a:off x="1935774" y="1295401"/>
            <a:ext cx="672611" cy="671513"/>
          </a:xfrm>
          <a:custGeom>
            <a:avLst/>
            <a:gdLst>
              <a:gd name="T0" fmla="*/ 723494 w 423"/>
              <a:gd name="T1" fmla="*/ 331788 h 423"/>
              <a:gd name="T2" fmla="*/ 723494 w 423"/>
              <a:gd name="T3" fmla="*/ 282575 h 423"/>
              <a:gd name="T4" fmla="*/ 709713 w 423"/>
              <a:gd name="T5" fmla="*/ 228600 h 423"/>
              <a:gd name="T6" fmla="*/ 685597 w 423"/>
              <a:gd name="T7" fmla="*/ 179388 h 423"/>
              <a:gd name="T8" fmla="*/ 656313 w 423"/>
              <a:gd name="T9" fmla="*/ 134938 h 423"/>
              <a:gd name="T10" fmla="*/ 621861 w 423"/>
              <a:gd name="T11" fmla="*/ 98425 h 423"/>
              <a:gd name="T12" fmla="*/ 578795 w 423"/>
              <a:gd name="T13" fmla="*/ 61913 h 423"/>
              <a:gd name="T14" fmla="*/ 528840 w 423"/>
              <a:gd name="T15" fmla="*/ 34925 h 423"/>
              <a:gd name="T16" fmla="*/ 480607 w 423"/>
              <a:gd name="T17" fmla="*/ 17463 h 423"/>
              <a:gd name="T18" fmla="*/ 422038 w 423"/>
              <a:gd name="T19" fmla="*/ 4763 h 423"/>
              <a:gd name="T20" fmla="*/ 363470 w 423"/>
              <a:gd name="T21" fmla="*/ 0 h 423"/>
              <a:gd name="T22" fmla="*/ 306624 w 423"/>
              <a:gd name="T23" fmla="*/ 4763 h 423"/>
              <a:gd name="T24" fmla="*/ 248055 w 423"/>
              <a:gd name="T25" fmla="*/ 17463 h 423"/>
              <a:gd name="T26" fmla="*/ 194654 w 423"/>
              <a:gd name="T27" fmla="*/ 34925 h 423"/>
              <a:gd name="T28" fmla="*/ 149867 w 423"/>
              <a:gd name="T29" fmla="*/ 61913 h 423"/>
              <a:gd name="T30" fmla="*/ 106802 w 423"/>
              <a:gd name="T31" fmla="*/ 98425 h 423"/>
              <a:gd name="T32" fmla="*/ 67182 w 423"/>
              <a:gd name="T33" fmla="*/ 134938 h 423"/>
              <a:gd name="T34" fmla="*/ 37897 w 423"/>
              <a:gd name="T35" fmla="*/ 179388 h 423"/>
              <a:gd name="T36" fmla="*/ 18949 w 423"/>
              <a:gd name="T37" fmla="*/ 228600 h 423"/>
              <a:gd name="T38" fmla="*/ 5168 w 423"/>
              <a:gd name="T39" fmla="*/ 282575 h 423"/>
              <a:gd name="T40" fmla="*/ 0 w 423"/>
              <a:gd name="T41" fmla="*/ 336550 h 423"/>
              <a:gd name="T42" fmla="*/ 5168 w 423"/>
              <a:gd name="T43" fmla="*/ 388938 h 423"/>
              <a:gd name="T44" fmla="*/ 18949 w 423"/>
              <a:gd name="T45" fmla="*/ 438150 h 423"/>
              <a:gd name="T46" fmla="*/ 37897 w 423"/>
              <a:gd name="T47" fmla="*/ 487363 h 423"/>
              <a:gd name="T48" fmla="*/ 67182 w 423"/>
              <a:gd name="T49" fmla="*/ 533400 h 423"/>
              <a:gd name="T50" fmla="*/ 106802 w 423"/>
              <a:gd name="T51" fmla="*/ 573088 h 423"/>
              <a:gd name="T52" fmla="*/ 149867 w 423"/>
              <a:gd name="T53" fmla="*/ 604838 h 423"/>
              <a:gd name="T54" fmla="*/ 194654 w 423"/>
              <a:gd name="T55" fmla="*/ 631825 h 423"/>
              <a:gd name="T56" fmla="*/ 248055 w 423"/>
              <a:gd name="T57" fmla="*/ 654050 h 423"/>
              <a:gd name="T58" fmla="*/ 306624 w 423"/>
              <a:gd name="T59" fmla="*/ 666750 h 423"/>
              <a:gd name="T60" fmla="*/ 363470 w 423"/>
              <a:gd name="T61" fmla="*/ 671513 h 423"/>
              <a:gd name="T62" fmla="*/ 422038 w 423"/>
              <a:gd name="T63" fmla="*/ 666750 h 423"/>
              <a:gd name="T64" fmla="*/ 480607 w 423"/>
              <a:gd name="T65" fmla="*/ 654050 h 423"/>
              <a:gd name="T66" fmla="*/ 528840 w 423"/>
              <a:gd name="T67" fmla="*/ 631825 h 423"/>
              <a:gd name="T68" fmla="*/ 578795 w 423"/>
              <a:gd name="T69" fmla="*/ 604838 h 423"/>
              <a:gd name="T70" fmla="*/ 621861 w 423"/>
              <a:gd name="T71" fmla="*/ 573088 h 423"/>
              <a:gd name="T72" fmla="*/ 656313 w 423"/>
              <a:gd name="T73" fmla="*/ 533400 h 423"/>
              <a:gd name="T74" fmla="*/ 685597 w 423"/>
              <a:gd name="T75" fmla="*/ 487363 h 423"/>
              <a:gd name="T76" fmla="*/ 709713 w 423"/>
              <a:gd name="T77" fmla="*/ 438150 h 423"/>
              <a:gd name="T78" fmla="*/ 723494 w 423"/>
              <a:gd name="T79" fmla="*/ 388938 h 423"/>
              <a:gd name="T80" fmla="*/ 728662 w 423"/>
              <a:gd name="T81" fmla="*/ 336550 h 423"/>
              <a:gd name="T82" fmla="*/ 728662 w 423"/>
              <a:gd name="T83" fmla="*/ 336550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0" y="209"/>
                </a:moveTo>
                <a:lnTo>
                  <a:pt x="420" y="178"/>
                </a:lnTo>
                <a:lnTo>
                  <a:pt x="412" y="144"/>
                </a:lnTo>
                <a:lnTo>
                  <a:pt x="398" y="113"/>
                </a:lnTo>
                <a:lnTo>
                  <a:pt x="381" y="85"/>
                </a:lnTo>
                <a:lnTo>
                  <a:pt x="361" y="62"/>
                </a:lnTo>
                <a:lnTo>
                  <a:pt x="336" y="39"/>
                </a:lnTo>
                <a:lnTo>
                  <a:pt x="307" y="22"/>
                </a:lnTo>
                <a:lnTo>
                  <a:pt x="279" y="11"/>
                </a:lnTo>
                <a:lnTo>
                  <a:pt x="245" y="3"/>
                </a:lnTo>
                <a:lnTo>
                  <a:pt x="211" y="0"/>
                </a:lnTo>
                <a:lnTo>
                  <a:pt x="178" y="3"/>
                </a:lnTo>
                <a:lnTo>
                  <a:pt x="144" y="11"/>
                </a:lnTo>
                <a:lnTo>
                  <a:pt x="113" y="22"/>
                </a:lnTo>
                <a:lnTo>
                  <a:pt x="87" y="39"/>
                </a:lnTo>
                <a:lnTo>
                  <a:pt x="62" y="62"/>
                </a:lnTo>
                <a:lnTo>
                  <a:pt x="39" y="85"/>
                </a:lnTo>
                <a:lnTo>
                  <a:pt x="22" y="113"/>
                </a:lnTo>
                <a:lnTo>
                  <a:pt x="11" y="144"/>
                </a:lnTo>
                <a:lnTo>
                  <a:pt x="3" y="178"/>
                </a:lnTo>
                <a:lnTo>
                  <a:pt x="0" y="212"/>
                </a:lnTo>
                <a:lnTo>
                  <a:pt x="3" y="245"/>
                </a:lnTo>
                <a:lnTo>
                  <a:pt x="11" y="276"/>
                </a:lnTo>
                <a:lnTo>
                  <a:pt x="22" y="307"/>
                </a:lnTo>
                <a:lnTo>
                  <a:pt x="39" y="336"/>
                </a:lnTo>
                <a:lnTo>
                  <a:pt x="62" y="361"/>
                </a:lnTo>
                <a:lnTo>
                  <a:pt x="87" y="381"/>
                </a:lnTo>
                <a:lnTo>
                  <a:pt x="113" y="398"/>
                </a:lnTo>
                <a:lnTo>
                  <a:pt x="144" y="412"/>
                </a:lnTo>
                <a:lnTo>
                  <a:pt x="178" y="420"/>
                </a:lnTo>
                <a:lnTo>
                  <a:pt x="211" y="423"/>
                </a:lnTo>
                <a:lnTo>
                  <a:pt x="245" y="420"/>
                </a:lnTo>
                <a:lnTo>
                  <a:pt x="279" y="412"/>
                </a:lnTo>
                <a:lnTo>
                  <a:pt x="307" y="398"/>
                </a:lnTo>
                <a:lnTo>
                  <a:pt x="336" y="381"/>
                </a:lnTo>
                <a:lnTo>
                  <a:pt x="361" y="361"/>
                </a:lnTo>
                <a:lnTo>
                  <a:pt x="381" y="336"/>
                </a:lnTo>
                <a:lnTo>
                  <a:pt x="398" y="307"/>
                </a:lnTo>
                <a:lnTo>
                  <a:pt x="412" y="276"/>
                </a:lnTo>
                <a:lnTo>
                  <a:pt x="420" y="245"/>
                </a:lnTo>
                <a:lnTo>
                  <a:pt x="423" y="212"/>
                </a:lnTo>
              </a:path>
            </a:pathLst>
          </a:custGeom>
          <a:noFill/>
          <a:ln w="26988">
            <a:solidFill>
              <a:srgbClr val="000000"/>
            </a:solidFill>
            <a:round/>
            <a:headEnd/>
            <a:tailEnd/>
          </a:ln>
        </p:spPr>
        <p:txBody>
          <a:bodyPr/>
          <a:lstStyle/>
          <a:p>
            <a:endParaRPr lang="en-US"/>
          </a:p>
        </p:txBody>
      </p:sp>
      <p:sp>
        <p:nvSpPr>
          <p:cNvPr id="8206" name="Rectangle 14"/>
          <p:cNvSpPr>
            <a:spLocks noChangeArrowheads="1"/>
          </p:cNvSpPr>
          <p:nvPr/>
        </p:nvSpPr>
        <p:spPr bwMode="auto">
          <a:xfrm>
            <a:off x="1764324" y="2133601"/>
            <a:ext cx="1011115" cy="671513"/>
          </a:xfrm>
          <a:prstGeom prst="rect">
            <a:avLst/>
          </a:prstGeom>
          <a:solidFill>
            <a:srgbClr val="FFFFFF"/>
          </a:solidFill>
          <a:ln w="9525">
            <a:noFill/>
            <a:miter lim="800000"/>
            <a:headEnd/>
            <a:tailEnd/>
          </a:ln>
        </p:spPr>
        <p:txBody>
          <a:bodyPr/>
          <a:lstStyle/>
          <a:p>
            <a:endParaRPr lang="en-US"/>
          </a:p>
        </p:txBody>
      </p:sp>
      <p:sp>
        <p:nvSpPr>
          <p:cNvPr id="8207" name="Rectangle 15"/>
          <p:cNvSpPr>
            <a:spLocks noChangeArrowheads="1"/>
          </p:cNvSpPr>
          <p:nvPr/>
        </p:nvSpPr>
        <p:spPr bwMode="auto">
          <a:xfrm>
            <a:off x="1764324" y="2133601"/>
            <a:ext cx="1011115" cy="671513"/>
          </a:xfrm>
          <a:prstGeom prst="rect">
            <a:avLst/>
          </a:prstGeom>
          <a:noFill/>
          <a:ln w="9525">
            <a:solidFill>
              <a:srgbClr val="000000"/>
            </a:solidFill>
            <a:miter lim="800000"/>
            <a:headEnd/>
            <a:tailEnd/>
          </a:ln>
        </p:spPr>
        <p:txBody>
          <a:bodyPr/>
          <a:lstStyle/>
          <a:p>
            <a:endParaRPr lang="en-US"/>
          </a:p>
        </p:txBody>
      </p:sp>
      <p:sp>
        <p:nvSpPr>
          <p:cNvPr id="8208" name="Rectangle 16"/>
          <p:cNvSpPr>
            <a:spLocks noChangeArrowheads="1"/>
          </p:cNvSpPr>
          <p:nvPr/>
        </p:nvSpPr>
        <p:spPr bwMode="auto">
          <a:xfrm>
            <a:off x="2177562" y="1543051"/>
            <a:ext cx="158698" cy="184666"/>
          </a:xfrm>
          <a:prstGeom prst="rect">
            <a:avLst/>
          </a:prstGeom>
          <a:noFill/>
          <a:ln w="9525">
            <a:noFill/>
            <a:miter lim="800000"/>
            <a:headEnd/>
            <a:tailEnd/>
          </a:ln>
        </p:spPr>
        <p:txBody>
          <a:bodyPr wrap="none" lIns="0" tIns="0" rIns="0" bIns="0">
            <a:spAutoFit/>
          </a:bodyPr>
          <a:lstStyle/>
          <a:p>
            <a:r>
              <a:rPr lang="en-US" sz="1200" b="0">
                <a:solidFill>
                  <a:srgbClr val="000000"/>
                </a:solidFill>
              </a:rPr>
              <a:t>P1</a:t>
            </a:r>
            <a:endParaRPr lang="en-US" sz="1400"/>
          </a:p>
        </p:txBody>
      </p:sp>
      <p:sp>
        <p:nvSpPr>
          <p:cNvPr id="8209" name="Rectangle 17"/>
          <p:cNvSpPr>
            <a:spLocks noChangeArrowheads="1"/>
          </p:cNvSpPr>
          <p:nvPr/>
        </p:nvSpPr>
        <p:spPr bwMode="auto">
          <a:xfrm>
            <a:off x="1828800" y="2224088"/>
            <a:ext cx="360996" cy="184666"/>
          </a:xfrm>
          <a:prstGeom prst="rect">
            <a:avLst/>
          </a:prstGeom>
          <a:noFill/>
          <a:ln w="9525">
            <a:noFill/>
            <a:miter lim="800000"/>
            <a:headEnd/>
            <a:tailEnd/>
          </a:ln>
        </p:spPr>
        <p:txBody>
          <a:bodyPr wrap="none" lIns="0" tIns="0" rIns="0" bIns="0">
            <a:spAutoFit/>
          </a:bodyPr>
          <a:lstStyle/>
          <a:p>
            <a:r>
              <a:rPr lang="en-US" sz="1200" b="0">
                <a:solidFill>
                  <a:srgbClr val="000000"/>
                </a:solidFill>
              </a:rPr>
              <a:t>cache</a:t>
            </a:r>
            <a:endParaRPr lang="en-US" sz="1400"/>
          </a:p>
        </p:txBody>
      </p:sp>
      <p:sp>
        <p:nvSpPr>
          <p:cNvPr id="8210" name="Line 18"/>
          <p:cNvSpPr>
            <a:spLocks noChangeShapeType="1"/>
          </p:cNvSpPr>
          <p:nvPr/>
        </p:nvSpPr>
        <p:spPr bwMode="auto">
          <a:xfrm>
            <a:off x="6135566" y="3141663"/>
            <a:ext cx="1465" cy="334962"/>
          </a:xfrm>
          <a:prstGeom prst="line">
            <a:avLst/>
          </a:prstGeom>
          <a:noFill/>
          <a:ln w="26988">
            <a:solidFill>
              <a:srgbClr val="000000"/>
            </a:solidFill>
            <a:round/>
            <a:headEnd/>
            <a:tailEnd/>
          </a:ln>
        </p:spPr>
        <p:txBody>
          <a:bodyPr/>
          <a:lstStyle/>
          <a:p>
            <a:endParaRPr lang="en-US"/>
          </a:p>
        </p:txBody>
      </p:sp>
      <p:sp>
        <p:nvSpPr>
          <p:cNvPr id="8211" name="Line 19"/>
          <p:cNvSpPr>
            <a:spLocks noChangeShapeType="1"/>
          </p:cNvSpPr>
          <p:nvPr/>
        </p:nvSpPr>
        <p:spPr bwMode="auto">
          <a:xfrm>
            <a:off x="4454769" y="2805113"/>
            <a:ext cx="1466" cy="336550"/>
          </a:xfrm>
          <a:prstGeom prst="line">
            <a:avLst/>
          </a:prstGeom>
          <a:noFill/>
          <a:ln w="26988">
            <a:solidFill>
              <a:srgbClr val="000000"/>
            </a:solidFill>
            <a:round/>
            <a:headEnd/>
            <a:tailEnd/>
          </a:ln>
        </p:spPr>
        <p:txBody>
          <a:bodyPr/>
          <a:lstStyle/>
          <a:p>
            <a:endParaRPr lang="en-US"/>
          </a:p>
        </p:txBody>
      </p:sp>
      <p:sp>
        <p:nvSpPr>
          <p:cNvPr id="8212" name="Line 20"/>
          <p:cNvSpPr>
            <a:spLocks noChangeShapeType="1"/>
          </p:cNvSpPr>
          <p:nvPr/>
        </p:nvSpPr>
        <p:spPr bwMode="auto">
          <a:xfrm>
            <a:off x="4454769" y="1966914"/>
            <a:ext cx="1466" cy="166687"/>
          </a:xfrm>
          <a:prstGeom prst="line">
            <a:avLst/>
          </a:prstGeom>
          <a:noFill/>
          <a:ln w="26988">
            <a:solidFill>
              <a:srgbClr val="000000"/>
            </a:solidFill>
            <a:round/>
            <a:headEnd/>
            <a:tailEnd/>
          </a:ln>
        </p:spPr>
        <p:txBody>
          <a:bodyPr/>
          <a:lstStyle/>
          <a:p>
            <a:endParaRPr lang="en-US"/>
          </a:p>
        </p:txBody>
      </p:sp>
      <p:sp>
        <p:nvSpPr>
          <p:cNvPr id="8213" name="Freeform 21"/>
          <p:cNvSpPr>
            <a:spLocks/>
          </p:cNvSpPr>
          <p:nvPr/>
        </p:nvSpPr>
        <p:spPr bwMode="auto">
          <a:xfrm>
            <a:off x="4119197" y="1295401"/>
            <a:ext cx="671146" cy="671513"/>
          </a:xfrm>
          <a:custGeom>
            <a:avLst/>
            <a:gdLst>
              <a:gd name="T0" fmla="*/ 727075 w 423"/>
              <a:gd name="T1" fmla="*/ 331788 h 423"/>
              <a:gd name="T2" fmla="*/ 721918 w 423"/>
              <a:gd name="T3" fmla="*/ 388938 h 423"/>
              <a:gd name="T4" fmla="*/ 708168 w 423"/>
              <a:gd name="T5" fmla="*/ 438150 h 423"/>
              <a:gd name="T6" fmla="*/ 687541 w 423"/>
              <a:gd name="T7" fmla="*/ 487363 h 423"/>
              <a:gd name="T8" fmla="*/ 660040 w 423"/>
              <a:gd name="T9" fmla="*/ 533400 h 423"/>
              <a:gd name="T10" fmla="*/ 620506 w 423"/>
              <a:gd name="T11" fmla="*/ 573088 h 423"/>
              <a:gd name="T12" fmla="*/ 580973 w 423"/>
              <a:gd name="T13" fmla="*/ 604838 h 423"/>
              <a:gd name="T14" fmla="*/ 532845 w 423"/>
              <a:gd name="T15" fmla="*/ 631825 h 423"/>
              <a:gd name="T16" fmla="*/ 479560 w 423"/>
              <a:gd name="T17" fmla="*/ 654050 h 423"/>
              <a:gd name="T18" fmla="*/ 421119 w 423"/>
              <a:gd name="T19" fmla="*/ 666750 h 423"/>
              <a:gd name="T20" fmla="*/ 362678 w 423"/>
              <a:gd name="T21" fmla="*/ 671513 h 423"/>
              <a:gd name="T22" fmla="*/ 304237 w 423"/>
              <a:gd name="T23" fmla="*/ 666750 h 423"/>
              <a:gd name="T24" fmla="*/ 250953 w 423"/>
              <a:gd name="T25" fmla="*/ 654050 h 423"/>
              <a:gd name="T26" fmla="*/ 197668 w 423"/>
              <a:gd name="T27" fmla="*/ 631825 h 423"/>
              <a:gd name="T28" fmla="*/ 149540 w 423"/>
              <a:gd name="T29" fmla="*/ 604838 h 423"/>
              <a:gd name="T30" fmla="*/ 106569 w 423"/>
              <a:gd name="T31" fmla="*/ 573088 h 423"/>
              <a:gd name="T32" fmla="*/ 72192 w 423"/>
              <a:gd name="T33" fmla="*/ 533400 h 423"/>
              <a:gd name="T34" fmla="*/ 42971 w 423"/>
              <a:gd name="T35" fmla="*/ 487363 h 423"/>
              <a:gd name="T36" fmla="*/ 18907 w 423"/>
              <a:gd name="T37" fmla="*/ 438150 h 423"/>
              <a:gd name="T38" fmla="*/ 3438 w 423"/>
              <a:gd name="T39" fmla="*/ 388938 h 423"/>
              <a:gd name="T40" fmla="*/ 0 w 423"/>
              <a:gd name="T41" fmla="*/ 336550 h 423"/>
              <a:gd name="T42" fmla="*/ 3438 w 423"/>
              <a:gd name="T43" fmla="*/ 282575 h 423"/>
              <a:gd name="T44" fmla="*/ 18907 w 423"/>
              <a:gd name="T45" fmla="*/ 228600 h 423"/>
              <a:gd name="T46" fmla="*/ 42971 w 423"/>
              <a:gd name="T47" fmla="*/ 179388 h 423"/>
              <a:gd name="T48" fmla="*/ 72192 w 423"/>
              <a:gd name="T49" fmla="*/ 134938 h 423"/>
              <a:gd name="T50" fmla="*/ 106569 w 423"/>
              <a:gd name="T51" fmla="*/ 98425 h 423"/>
              <a:gd name="T52" fmla="*/ 149540 w 423"/>
              <a:gd name="T53" fmla="*/ 61913 h 423"/>
              <a:gd name="T54" fmla="*/ 197668 w 423"/>
              <a:gd name="T55" fmla="*/ 34925 h 423"/>
              <a:gd name="T56" fmla="*/ 250953 w 423"/>
              <a:gd name="T57" fmla="*/ 17463 h 423"/>
              <a:gd name="T58" fmla="*/ 304237 w 423"/>
              <a:gd name="T59" fmla="*/ 4763 h 423"/>
              <a:gd name="T60" fmla="*/ 362678 w 423"/>
              <a:gd name="T61" fmla="*/ 0 h 423"/>
              <a:gd name="T62" fmla="*/ 421119 w 423"/>
              <a:gd name="T63" fmla="*/ 4763 h 423"/>
              <a:gd name="T64" fmla="*/ 479560 w 423"/>
              <a:gd name="T65" fmla="*/ 17463 h 423"/>
              <a:gd name="T66" fmla="*/ 532845 w 423"/>
              <a:gd name="T67" fmla="*/ 34925 h 423"/>
              <a:gd name="T68" fmla="*/ 580973 w 423"/>
              <a:gd name="T69" fmla="*/ 61913 h 423"/>
              <a:gd name="T70" fmla="*/ 620506 w 423"/>
              <a:gd name="T71" fmla="*/ 98425 h 423"/>
              <a:gd name="T72" fmla="*/ 660040 w 423"/>
              <a:gd name="T73" fmla="*/ 134938 h 423"/>
              <a:gd name="T74" fmla="*/ 687541 w 423"/>
              <a:gd name="T75" fmla="*/ 179388 h 423"/>
              <a:gd name="T76" fmla="*/ 708168 w 423"/>
              <a:gd name="T77" fmla="*/ 228600 h 423"/>
              <a:gd name="T78" fmla="*/ 721918 w 423"/>
              <a:gd name="T79" fmla="*/ 282575 h 423"/>
              <a:gd name="T80" fmla="*/ 727075 w 423"/>
              <a:gd name="T81" fmla="*/ 336550 h 423"/>
              <a:gd name="T82" fmla="*/ 727075 w 423"/>
              <a:gd name="T83" fmla="*/ 331788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3" y="209"/>
                </a:moveTo>
                <a:lnTo>
                  <a:pt x="420" y="245"/>
                </a:lnTo>
                <a:lnTo>
                  <a:pt x="412" y="276"/>
                </a:lnTo>
                <a:lnTo>
                  <a:pt x="400" y="307"/>
                </a:lnTo>
                <a:lnTo>
                  <a:pt x="384" y="336"/>
                </a:lnTo>
                <a:lnTo>
                  <a:pt x="361" y="361"/>
                </a:lnTo>
                <a:lnTo>
                  <a:pt x="338" y="381"/>
                </a:lnTo>
                <a:lnTo>
                  <a:pt x="310" y="398"/>
                </a:lnTo>
                <a:lnTo>
                  <a:pt x="279" y="412"/>
                </a:lnTo>
                <a:lnTo>
                  <a:pt x="245" y="420"/>
                </a:lnTo>
                <a:lnTo>
                  <a:pt x="211" y="423"/>
                </a:lnTo>
                <a:lnTo>
                  <a:pt x="177" y="420"/>
                </a:lnTo>
                <a:lnTo>
                  <a:pt x="146" y="412"/>
                </a:lnTo>
                <a:lnTo>
                  <a:pt x="115" y="398"/>
                </a:lnTo>
                <a:lnTo>
                  <a:pt x="87" y="381"/>
                </a:lnTo>
                <a:lnTo>
                  <a:pt x="62" y="361"/>
                </a:lnTo>
                <a:lnTo>
                  <a:pt x="42" y="336"/>
                </a:lnTo>
                <a:lnTo>
                  <a:pt x="25" y="307"/>
                </a:lnTo>
                <a:lnTo>
                  <a:pt x="11" y="276"/>
                </a:lnTo>
                <a:lnTo>
                  <a:pt x="2" y="245"/>
                </a:lnTo>
                <a:lnTo>
                  <a:pt x="0" y="212"/>
                </a:lnTo>
                <a:lnTo>
                  <a:pt x="2" y="178"/>
                </a:lnTo>
                <a:lnTo>
                  <a:pt x="11" y="144"/>
                </a:lnTo>
                <a:lnTo>
                  <a:pt x="25" y="113"/>
                </a:lnTo>
                <a:lnTo>
                  <a:pt x="42" y="85"/>
                </a:lnTo>
                <a:lnTo>
                  <a:pt x="62" y="62"/>
                </a:lnTo>
                <a:lnTo>
                  <a:pt x="87" y="39"/>
                </a:lnTo>
                <a:lnTo>
                  <a:pt x="115" y="22"/>
                </a:lnTo>
                <a:lnTo>
                  <a:pt x="146" y="11"/>
                </a:lnTo>
                <a:lnTo>
                  <a:pt x="177" y="3"/>
                </a:lnTo>
                <a:lnTo>
                  <a:pt x="211" y="0"/>
                </a:lnTo>
                <a:lnTo>
                  <a:pt x="245" y="3"/>
                </a:lnTo>
                <a:lnTo>
                  <a:pt x="279" y="11"/>
                </a:lnTo>
                <a:lnTo>
                  <a:pt x="310" y="22"/>
                </a:lnTo>
                <a:lnTo>
                  <a:pt x="338" y="39"/>
                </a:lnTo>
                <a:lnTo>
                  <a:pt x="361" y="62"/>
                </a:lnTo>
                <a:lnTo>
                  <a:pt x="384" y="85"/>
                </a:lnTo>
                <a:lnTo>
                  <a:pt x="400" y="113"/>
                </a:lnTo>
                <a:lnTo>
                  <a:pt x="412" y="144"/>
                </a:lnTo>
                <a:lnTo>
                  <a:pt x="420" y="178"/>
                </a:lnTo>
                <a:lnTo>
                  <a:pt x="423" y="212"/>
                </a:lnTo>
                <a:lnTo>
                  <a:pt x="423" y="209"/>
                </a:lnTo>
                <a:close/>
              </a:path>
            </a:pathLst>
          </a:custGeom>
          <a:solidFill>
            <a:srgbClr val="FFFFFF"/>
          </a:solidFill>
          <a:ln w="9525">
            <a:noFill/>
            <a:round/>
            <a:headEnd/>
            <a:tailEnd/>
          </a:ln>
        </p:spPr>
        <p:txBody>
          <a:bodyPr/>
          <a:lstStyle/>
          <a:p>
            <a:endParaRPr lang="en-US"/>
          </a:p>
        </p:txBody>
      </p:sp>
      <p:sp>
        <p:nvSpPr>
          <p:cNvPr id="8214" name="Freeform 22"/>
          <p:cNvSpPr>
            <a:spLocks/>
          </p:cNvSpPr>
          <p:nvPr/>
        </p:nvSpPr>
        <p:spPr bwMode="auto">
          <a:xfrm>
            <a:off x="4119197" y="1295401"/>
            <a:ext cx="671146" cy="671513"/>
          </a:xfrm>
          <a:custGeom>
            <a:avLst/>
            <a:gdLst>
              <a:gd name="T0" fmla="*/ 727075 w 423"/>
              <a:gd name="T1" fmla="*/ 331788 h 423"/>
              <a:gd name="T2" fmla="*/ 721918 w 423"/>
              <a:gd name="T3" fmla="*/ 282575 h 423"/>
              <a:gd name="T4" fmla="*/ 708168 w 423"/>
              <a:gd name="T5" fmla="*/ 228600 h 423"/>
              <a:gd name="T6" fmla="*/ 687541 w 423"/>
              <a:gd name="T7" fmla="*/ 179388 h 423"/>
              <a:gd name="T8" fmla="*/ 660040 w 423"/>
              <a:gd name="T9" fmla="*/ 134938 h 423"/>
              <a:gd name="T10" fmla="*/ 620506 w 423"/>
              <a:gd name="T11" fmla="*/ 98425 h 423"/>
              <a:gd name="T12" fmla="*/ 580973 w 423"/>
              <a:gd name="T13" fmla="*/ 61913 h 423"/>
              <a:gd name="T14" fmla="*/ 532845 w 423"/>
              <a:gd name="T15" fmla="*/ 34925 h 423"/>
              <a:gd name="T16" fmla="*/ 479560 w 423"/>
              <a:gd name="T17" fmla="*/ 17463 h 423"/>
              <a:gd name="T18" fmla="*/ 421119 w 423"/>
              <a:gd name="T19" fmla="*/ 4763 h 423"/>
              <a:gd name="T20" fmla="*/ 362678 w 423"/>
              <a:gd name="T21" fmla="*/ 0 h 423"/>
              <a:gd name="T22" fmla="*/ 304237 w 423"/>
              <a:gd name="T23" fmla="*/ 4763 h 423"/>
              <a:gd name="T24" fmla="*/ 250953 w 423"/>
              <a:gd name="T25" fmla="*/ 17463 h 423"/>
              <a:gd name="T26" fmla="*/ 197668 w 423"/>
              <a:gd name="T27" fmla="*/ 34925 h 423"/>
              <a:gd name="T28" fmla="*/ 149540 w 423"/>
              <a:gd name="T29" fmla="*/ 61913 h 423"/>
              <a:gd name="T30" fmla="*/ 106569 w 423"/>
              <a:gd name="T31" fmla="*/ 98425 h 423"/>
              <a:gd name="T32" fmla="*/ 72192 w 423"/>
              <a:gd name="T33" fmla="*/ 134938 h 423"/>
              <a:gd name="T34" fmla="*/ 42971 w 423"/>
              <a:gd name="T35" fmla="*/ 179388 h 423"/>
              <a:gd name="T36" fmla="*/ 18907 w 423"/>
              <a:gd name="T37" fmla="*/ 228600 h 423"/>
              <a:gd name="T38" fmla="*/ 3438 w 423"/>
              <a:gd name="T39" fmla="*/ 282575 h 423"/>
              <a:gd name="T40" fmla="*/ 0 w 423"/>
              <a:gd name="T41" fmla="*/ 336550 h 423"/>
              <a:gd name="T42" fmla="*/ 3438 w 423"/>
              <a:gd name="T43" fmla="*/ 388938 h 423"/>
              <a:gd name="T44" fmla="*/ 18907 w 423"/>
              <a:gd name="T45" fmla="*/ 438150 h 423"/>
              <a:gd name="T46" fmla="*/ 42971 w 423"/>
              <a:gd name="T47" fmla="*/ 487363 h 423"/>
              <a:gd name="T48" fmla="*/ 72192 w 423"/>
              <a:gd name="T49" fmla="*/ 533400 h 423"/>
              <a:gd name="T50" fmla="*/ 106569 w 423"/>
              <a:gd name="T51" fmla="*/ 573088 h 423"/>
              <a:gd name="T52" fmla="*/ 149540 w 423"/>
              <a:gd name="T53" fmla="*/ 604838 h 423"/>
              <a:gd name="T54" fmla="*/ 197668 w 423"/>
              <a:gd name="T55" fmla="*/ 631825 h 423"/>
              <a:gd name="T56" fmla="*/ 250953 w 423"/>
              <a:gd name="T57" fmla="*/ 654050 h 423"/>
              <a:gd name="T58" fmla="*/ 304237 w 423"/>
              <a:gd name="T59" fmla="*/ 666750 h 423"/>
              <a:gd name="T60" fmla="*/ 362678 w 423"/>
              <a:gd name="T61" fmla="*/ 671513 h 423"/>
              <a:gd name="T62" fmla="*/ 421119 w 423"/>
              <a:gd name="T63" fmla="*/ 666750 h 423"/>
              <a:gd name="T64" fmla="*/ 479560 w 423"/>
              <a:gd name="T65" fmla="*/ 654050 h 423"/>
              <a:gd name="T66" fmla="*/ 532845 w 423"/>
              <a:gd name="T67" fmla="*/ 631825 h 423"/>
              <a:gd name="T68" fmla="*/ 580973 w 423"/>
              <a:gd name="T69" fmla="*/ 604838 h 423"/>
              <a:gd name="T70" fmla="*/ 620506 w 423"/>
              <a:gd name="T71" fmla="*/ 573088 h 423"/>
              <a:gd name="T72" fmla="*/ 660040 w 423"/>
              <a:gd name="T73" fmla="*/ 533400 h 423"/>
              <a:gd name="T74" fmla="*/ 687541 w 423"/>
              <a:gd name="T75" fmla="*/ 487363 h 423"/>
              <a:gd name="T76" fmla="*/ 708168 w 423"/>
              <a:gd name="T77" fmla="*/ 438150 h 423"/>
              <a:gd name="T78" fmla="*/ 721918 w 423"/>
              <a:gd name="T79" fmla="*/ 388938 h 423"/>
              <a:gd name="T80" fmla="*/ 727075 w 423"/>
              <a:gd name="T81" fmla="*/ 336550 h 423"/>
              <a:gd name="T82" fmla="*/ 727075 w 423"/>
              <a:gd name="T83" fmla="*/ 336550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3" y="209"/>
                </a:moveTo>
                <a:lnTo>
                  <a:pt x="420" y="178"/>
                </a:lnTo>
                <a:lnTo>
                  <a:pt x="412" y="144"/>
                </a:lnTo>
                <a:lnTo>
                  <a:pt x="400" y="113"/>
                </a:lnTo>
                <a:lnTo>
                  <a:pt x="384" y="85"/>
                </a:lnTo>
                <a:lnTo>
                  <a:pt x="361" y="62"/>
                </a:lnTo>
                <a:lnTo>
                  <a:pt x="338" y="39"/>
                </a:lnTo>
                <a:lnTo>
                  <a:pt x="310" y="22"/>
                </a:lnTo>
                <a:lnTo>
                  <a:pt x="279" y="11"/>
                </a:lnTo>
                <a:lnTo>
                  <a:pt x="245" y="3"/>
                </a:lnTo>
                <a:lnTo>
                  <a:pt x="211" y="0"/>
                </a:lnTo>
                <a:lnTo>
                  <a:pt x="177" y="3"/>
                </a:lnTo>
                <a:lnTo>
                  <a:pt x="146" y="11"/>
                </a:lnTo>
                <a:lnTo>
                  <a:pt x="115" y="22"/>
                </a:lnTo>
                <a:lnTo>
                  <a:pt x="87" y="39"/>
                </a:lnTo>
                <a:lnTo>
                  <a:pt x="62" y="62"/>
                </a:lnTo>
                <a:lnTo>
                  <a:pt x="42" y="85"/>
                </a:lnTo>
                <a:lnTo>
                  <a:pt x="25" y="113"/>
                </a:lnTo>
                <a:lnTo>
                  <a:pt x="11" y="144"/>
                </a:lnTo>
                <a:lnTo>
                  <a:pt x="2" y="178"/>
                </a:lnTo>
                <a:lnTo>
                  <a:pt x="0" y="212"/>
                </a:lnTo>
                <a:lnTo>
                  <a:pt x="2" y="245"/>
                </a:lnTo>
                <a:lnTo>
                  <a:pt x="11" y="276"/>
                </a:lnTo>
                <a:lnTo>
                  <a:pt x="25" y="307"/>
                </a:lnTo>
                <a:lnTo>
                  <a:pt x="42" y="336"/>
                </a:lnTo>
                <a:lnTo>
                  <a:pt x="62" y="361"/>
                </a:lnTo>
                <a:lnTo>
                  <a:pt x="87" y="381"/>
                </a:lnTo>
                <a:lnTo>
                  <a:pt x="115" y="398"/>
                </a:lnTo>
                <a:lnTo>
                  <a:pt x="146" y="412"/>
                </a:lnTo>
                <a:lnTo>
                  <a:pt x="177" y="420"/>
                </a:lnTo>
                <a:lnTo>
                  <a:pt x="211" y="423"/>
                </a:lnTo>
                <a:lnTo>
                  <a:pt x="245" y="420"/>
                </a:lnTo>
                <a:lnTo>
                  <a:pt x="279" y="412"/>
                </a:lnTo>
                <a:lnTo>
                  <a:pt x="310" y="398"/>
                </a:lnTo>
                <a:lnTo>
                  <a:pt x="338" y="381"/>
                </a:lnTo>
                <a:lnTo>
                  <a:pt x="361" y="361"/>
                </a:lnTo>
                <a:lnTo>
                  <a:pt x="384" y="336"/>
                </a:lnTo>
                <a:lnTo>
                  <a:pt x="400" y="307"/>
                </a:lnTo>
                <a:lnTo>
                  <a:pt x="412" y="276"/>
                </a:lnTo>
                <a:lnTo>
                  <a:pt x="420" y="245"/>
                </a:lnTo>
                <a:lnTo>
                  <a:pt x="423" y="212"/>
                </a:lnTo>
              </a:path>
            </a:pathLst>
          </a:custGeom>
          <a:noFill/>
          <a:ln w="26988">
            <a:solidFill>
              <a:srgbClr val="000000"/>
            </a:solidFill>
            <a:round/>
            <a:headEnd/>
            <a:tailEnd/>
          </a:ln>
        </p:spPr>
        <p:txBody>
          <a:bodyPr/>
          <a:lstStyle/>
          <a:p>
            <a:endParaRPr lang="en-US"/>
          </a:p>
        </p:txBody>
      </p:sp>
      <p:sp>
        <p:nvSpPr>
          <p:cNvPr id="8215" name="Rectangle 23"/>
          <p:cNvSpPr>
            <a:spLocks noChangeArrowheads="1"/>
          </p:cNvSpPr>
          <p:nvPr/>
        </p:nvSpPr>
        <p:spPr bwMode="auto">
          <a:xfrm>
            <a:off x="3953608" y="2133601"/>
            <a:ext cx="1006720" cy="671513"/>
          </a:xfrm>
          <a:prstGeom prst="rect">
            <a:avLst/>
          </a:prstGeom>
          <a:solidFill>
            <a:srgbClr val="FFFFFF"/>
          </a:solidFill>
          <a:ln w="9525">
            <a:noFill/>
            <a:miter lim="800000"/>
            <a:headEnd/>
            <a:tailEnd/>
          </a:ln>
        </p:spPr>
        <p:txBody>
          <a:bodyPr/>
          <a:lstStyle/>
          <a:p>
            <a:endParaRPr lang="en-US"/>
          </a:p>
        </p:txBody>
      </p:sp>
      <p:sp>
        <p:nvSpPr>
          <p:cNvPr id="8216" name="Rectangle 24"/>
          <p:cNvSpPr>
            <a:spLocks noChangeArrowheads="1"/>
          </p:cNvSpPr>
          <p:nvPr/>
        </p:nvSpPr>
        <p:spPr bwMode="auto">
          <a:xfrm>
            <a:off x="3953608" y="2133601"/>
            <a:ext cx="1006720" cy="671513"/>
          </a:xfrm>
          <a:prstGeom prst="rect">
            <a:avLst/>
          </a:prstGeom>
          <a:noFill/>
          <a:ln w="9525">
            <a:solidFill>
              <a:srgbClr val="000000"/>
            </a:solidFill>
            <a:miter lim="800000"/>
            <a:headEnd/>
            <a:tailEnd/>
          </a:ln>
        </p:spPr>
        <p:txBody>
          <a:bodyPr/>
          <a:lstStyle/>
          <a:p>
            <a:endParaRPr lang="en-US"/>
          </a:p>
        </p:txBody>
      </p:sp>
      <p:sp>
        <p:nvSpPr>
          <p:cNvPr id="8217" name="Line 25"/>
          <p:cNvSpPr>
            <a:spLocks noChangeShapeType="1"/>
          </p:cNvSpPr>
          <p:nvPr/>
        </p:nvSpPr>
        <p:spPr bwMode="auto">
          <a:xfrm>
            <a:off x="6641123" y="2805113"/>
            <a:ext cx="1466" cy="336550"/>
          </a:xfrm>
          <a:prstGeom prst="line">
            <a:avLst/>
          </a:prstGeom>
          <a:noFill/>
          <a:ln w="26988">
            <a:solidFill>
              <a:srgbClr val="000000"/>
            </a:solidFill>
            <a:round/>
            <a:headEnd/>
            <a:tailEnd/>
          </a:ln>
        </p:spPr>
        <p:txBody>
          <a:bodyPr/>
          <a:lstStyle/>
          <a:p>
            <a:endParaRPr lang="en-US"/>
          </a:p>
        </p:txBody>
      </p:sp>
      <p:sp>
        <p:nvSpPr>
          <p:cNvPr id="8218" name="Line 26"/>
          <p:cNvSpPr>
            <a:spLocks noChangeShapeType="1"/>
          </p:cNvSpPr>
          <p:nvPr/>
        </p:nvSpPr>
        <p:spPr bwMode="auto">
          <a:xfrm>
            <a:off x="6641123" y="1966914"/>
            <a:ext cx="1466" cy="166687"/>
          </a:xfrm>
          <a:prstGeom prst="line">
            <a:avLst/>
          </a:prstGeom>
          <a:noFill/>
          <a:ln w="26988">
            <a:solidFill>
              <a:srgbClr val="000000"/>
            </a:solidFill>
            <a:round/>
            <a:headEnd/>
            <a:tailEnd/>
          </a:ln>
        </p:spPr>
        <p:txBody>
          <a:bodyPr/>
          <a:lstStyle/>
          <a:p>
            <a:endParaRPr lang="en-US"/>
          </a:p>
        </p:txBody>
      </p:sp>
      <p:sp>
        <p:nvSpPr>
          <p:cNvPr id="8219" name="Freeform 27"/>
          <p:cNvSpPr>
            <a:spLocks/>
          </p:cNvSpPr>
          <p:nvPr/>
        </p:nvSpPr>
        <p:spPr bwMode="auto">
          <a:xfrm>
            <a:off x="6305550" y="1295401"/>
            <a:ext cx="674077" cy="671513"/>
          </a:xfrm>
          <a:custGeom>
            <a:avLst/>
            <a:gdLst>
              <a:gd name="T0" fmla="*/ 725083 w 424"/>
              <a:gd name="T1" fmla="*/ 331788 h 423"/>
              <a:gd name="T2" fmla="*/ 725083 w 424"/>
              <a:gd name="T3" fmla="*/ 388938 h 423"/>
              <a:gd name="T4" fmla="*/ 709583 w 424"/>
              <a:gd name="T5" fmla="*/ 438150 h 423"/>
              <a:gd name="T6" fmla="*/ 685471 w 424"/>
              <a:gd name="T7" fmla="*/ 487363 h 423"/>
              <a:gd name="T8" fmla="*/ 656192 w 424"/>
              <a:gd name="T9" fmla="*/ 533400 h 423"/>
              <a:gd name="T10" fmla="*/ 623468 w 424"/>
              <a:gd name="T11" fmla="*/ 573088 h 423"/>
              <a:gd name="T12" fmla="*/ 578689 w 424"/>
              <a:gd name="T13" fmla="*/ 604838 h 423"/>
              <a:gd name="T14" fmla="*/ 530465 w 424"/>
              <a:gd name="T15" fmla="*/ 631825 h 423"/>
              <a:gd name="T16" fmla="*/ 482241 w 424"/>
              <a:gd name="T17" fmla="*/ 654050 h 423"/>
              <a:gd name="T18" fmla="*/ 423683 w 424"/>
              <a:gd name="T19" fmla="*/ 666750 h 423"/>
              <a:gd name="T20" fmla="*/ 365125 w 424"/>
              <a:gd name="T21" fmla="*/ 671513 h 423"/>
              <a:gd name="T22" fmla="*/ 306567 w 424"/>
              <a:gd name="T23" fmla="*/ 666750 h 423"/>
              <a:gd name="T24" fmla="*/ 248009 w 424"/>
              <a:gd name="T25" fmla="*/ 654050 h 423"/>
              <a:gd name="T26" fmla="*/ 194619 w 424"/>
              <a:gd name="T27" fmla="*/ 631825 h 423"/>
              <a:gd name="T28" fmla="*/ 151561 w 424"/>
              <a:gd name="T29" fmla="*/ 604838 h 423"/>
              <a:gd name="T30" fmla="*/ 106782 w 424"/>
              <a:gd name="T31" fmla="*/ 573088 h 423"/>
              <a:gd name="T32" fmla="*/ 68892 w 424"/>
              <a:gd name="T33" fmla="*/ 533400 h 423"/>
              <a:gd name="T34" fmla="*/ 39613 w 424"/>
              <a:gd name="T35" fmla="*/ 487363 h 423"/>
              <a:gd name="T36" fmla="*/ 20667 w 424"/>
              <a:gd name="T37" fmla="*/ 438150 h 423"/>
              <a:gd name="T38" fmla="*/ 5167 w 424"/>
              <a:gd name="T39" fmla="*/ 388938 h 423"/>
              <a:gd name="T40" fmla="*/ 0 w 424"/>
              <a:gd name="T41" fmla="*/ 336550 h 423"/>
              <a:gd name="T42" fmla="*/ 5167 w 424"/>
              <a:gd name="T43" fmla="*/ 282575 h 423"/>
              <a:gd name="T44" fmla="*/ 20667 w 424"/>
              <a:gd name="T45" fmla="*/ 228600 h 423"/>
              <a:gd name="T46" fmla="*/ 39613 w 424"/>
              <a:gd name="T47" fmla="*/ 179388 h 423"/>
              <a:gd name="T48" fmla="*/ 68892 w 424"/>
              <a:gd name="T49" fmla="*/ 134938 h 423"/>
              <a:gd name="T50" fmla="*/ 106782 w 424"/>
              <a:gd name="T51" fmla="*/ 98425 h 423"/>
              <a:gd name="T52" fmla="*/ 151561 w 424"/>
              <a:gd name="T53" fmla="*/ 61913 h 423"/>
              <a:gd name="T54" fmla="*/ 194619 w 424"/>
              <a:gd name="T55" fmla="*/ 34925 h 423"/>
              <a:gd name="T56" fmla="*/ 248009 w 424"/>
              <a:gd name="T57" fmla="*/ 17463 h 423"/>
              <a:gd name="T58" fmla="*/ 306567 w 424"/>
              <a:gd name="T59" fmla="*/ 4763 h 423"/>
              <a:gd name="T60" fmla="*/ 365125 w 424"/>
              <a:gd name="T61" fmla="*/ 0 h 423"/>
              <a:gd name="T62" fmla="*/ 423683 w 424"/>
              <a:gd name="T63" fmla="*/ 4763 h 423"/>
              <a:gd name="T64" fmla="*/ 482241 w 424"/>
              <a:gd name="T65" fmla="*/ 17463 h 423"/>
              <a:gd name="T66" fmla="*/ 530465 w 424"/>
              <a:gd name="T67" fmla="*/ 34925 h 423"/>
              <a:gd name="T68" fmla="*/ 578689 w 424"/>
              <a:gd name="T69" fmla="*/ 61913 h 423"/>
              <a:gd name="T70" fmla="*/ 623468 w 424"/>
              <a:gd name="T71" fmla="*/ 98425 h 423"/>
              <a:gd name="T72" fmla="*/ 656192 w 424"/>
              <a:gd name="T73" fmla="*/ 134938 h 423"/>
              <a:gd name="T74" fmla="*/ 685471 w 424"/>
              <a:gd name="T75" fmla="*/ 179388 h 423"/>
              <a:gd name="T76" fmla="*/ 709583 w 424"/>
              <a:gd name="T77" fmla="*/ 228600 h 423"/>
              <a:gd name="T78" fmla="*/ 725083 w 424"/>
              <a:gd name="T79" fmla="*/ 282575 h 423"/>
              <a:gd name="T80" fmla="*/ 730250 w 424"/>
              <a:gd name="T81" fmla="*/ 336550 h 423"/>
              <a:gd name="T82" fmla="*/ 725083 w 424"/>
              <a:gd name="T83" fmla="*/ 331788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4"/>
              <a:gd name="T127" fmla="*/ 0 h 423"/>
              <a:gd name="T128" fmla="*/ 424 w 424"/>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4" h="423">
                <a:moveTo>
                  <a:pt x="421" y="209"/>
                </a:moveTo>
                <a:lnTo>
                  <a:pt x="421" y="245"/>
                </a:lnTo>
                <a:lnTo>
                  <a:pt x="412" y="276"/>
                </a:lnTo>
                <a:lnTo>
                  <a:pt x="398" y="307"/>
                </a:lnTo>
                <a:lnTo>
                  <a:pt x="381" y="336"/>
                </a:lnTo>
                <a:lnTo>
                  <a:pt x="362" y="361"/>
                </a:lnTo>
                <a:lnTo>
                  <a:pt x="336" y="381"/>
                </a:lnTo>
                <a:lnTo>
                  <a:pt x="308" y="398"/>
                </a:lnTo>
                <a:lnTo>
                  <a:pt x="280" y="412"/>
                </a:lnTo>
                <a:lnTo>
                  <a:pt x="246" y="420"/>
                </a:lnTo>
                <a:lnTo>
                  <a:pt x="212" y="423"/>
                </a:lnTo>
                <a:lnTo>
                  <a:pt x="178" y="420"/>
                </a:lnTo>
                <a:lnTo>
                  <a:pt x="144" y="412"/>
                </a:lnTo>
                <a:lnTo>
                  <a:pt x="113" y="398"/>
                </a:lnTo>
                <a:lnTo>
                  <a:pt x="88" y="381"/>
                </a:lnTo>
                <a:lnTo>
                  <a:pt x="62" y="361"/>
                </a:lnTo>
                <a:lnTo>
                  <a:pt x="40" y="336"/>
                </a:lnTo>
                <a:lnTo>
                  <a:pt x="23" y="307"/>
                </a:lnTo>
                <a:lnTo>
                  <a:pt x="12" y="276"/>
                </a:lnTo>
                <a:lnTo>
                  <a:pt x="3" y="245"/>
                </a:lnTo>
                <a:lnTo>
                  <a:pt x="0" y="212"/>
                </a:lnTo>
                <a:lnTo>
                  <a:pt x="3" y="178"/>
                </a:lnTo>
                <a:lnTo>
                  <a:pt x="12" y="144"/>
                </a:lnTo>
                <a:lnTo>
                  <a:pt x="23" y="113"/>
                </a:lnTo>
                <a:lnTo>
                  <a:pt x="40" y="85"/>
                </a:lnTo>
                <a:lnTo>
                  <a:pt x="62" y="62"/>
                </a:lnTo>
                <a:lnTo>
                  <a:pt x="88" y="39"/>
                </a:lnTo>
                <a:lnTo>
                  <a:pt x="113" y="22"/>
                </a:lnTo>
                <a:lnTo>
                  <a:pt x="144" y="11"/>
                </a:lnTo>
                <a:lnTo>
                  <a:pt x="178" y="3"/>
                </a:lnTo>
                <a:lnTo>
                  <a:pt x="212" y="0"/>
                </a:lnTo>
                <a:lnTo>
                  <a:pt x="246" y="3"/>
                </a:lnTo>
                <a:lnTo>
                  <a:pt x="280" y="11"/>
                </a:lnTo>
                <a:lnTo>
                  <a:pt x="308" y="22"/>
                </a:lnTo>
                <a:lnTo>
                  <a:pt x="336" y="39"/>
                </a:lnTo>
                <a:lnTo>
                  <a:pt x="362" y="62"/>
                </a:lnTo>
                <a:lnTo>
                  <a:pt x="381" y="85"/>
                </a:lnTo>
                <a:lnTo>
                  <a:pt x="398" y="113"/>
                </a:lnTo>
                <a:lnTo>
                  <a:pt x="412" y="144"/>
                </a:lnTo>
                <a:lnTo>
                  <a:pt x="421" y="178"/>
                </a:lnTo>
                <a:lnTo>
                  <a:pt x="424" y="212"/>
                </a:lnTo>
                <a:lnTo>
                  <a:pt x="421" y="209"/>
                </a:lnTo>
                <a:close/>
              </a:path>
            </a:pathLst>
          </a:custGeom>
          <a:solidFill>
            <a:srgbClr val="FFFFFF"/>
          </a:solidFill>
          <a:ln w="9525">
            <a:noFill/>
            <a:round/>
            <a:headEnd/>
            <a:tailEnd/>
          </a:ln>
        </p:spPr>
        <p:txBody>
          <a:bodyPr/>
          <a:lstStyle/>
          <a:p>
            <a:endParaRPr lang="en-US"/>
          </a:p>
        </p:txBody>
      </p:sp>
      <p:sp>
        <p:nvSpPr>
          <p:cNvPr id="8220" name="Freeform 28"/>
          <p:cNvSpPr>
            <a:spLocks/>
          </p:cNvSpPr>
          <p:nvPr/>
        </p:nvSpPr>
        <p:spPr bwMode="auto">
          <a:xfrm>
            <a:off x="6305550" y="1295401"/>
            <a:ext cx="674077" cy="671513"/>
          </a:xfrm>
          <a:custGeom>
            <a:avLst/>
            <a:gdLst>
              <a:gd name="T0" fmla="*/ 725083 w 424"/>
              <a:gd name="T1" fmla="*/ 331788 h 423"/>
              <a:gd name="T2" fmla="*/ 725083 w 424"/>
              <a:gd name="T3" fmla="*/ 282575 h 423"/>
              <a:gd name="T4" fmla="*/ 709583 w 424"/>
              <a:gd name="T5" fmla="*/ 228600 h 423"/>
              <a:gd name="T6" fmla="*/ 685471 w 424"/>
              <a:gd name="T7" fmla="*/ 179388 h 423"/>
              <a:gd name="T8" fmla="*/ 656192 w 424"/>
              <a:gd name="T9" fmla="*/ 134938 h 423"/>
              <a:gd name="T10" fmla="*/ 623468 w 424"/>
              <a:gd name="T11" fmla="*/ 98425 h 423"/>
              <a:gd name="T12" fmla="*/ 578689 w 424"/>
              <a:gd name="T13" fmla="*/ 61913 h 423"/>
              <a:gd name="T14" fmla="*/ 530465 w 424"/>
              <a:gd name="T15" fmla="*/ 34925 h 423"/>
              <a:gd name="T16" fmla="*/ 482241 w 424"/>
              <a:gd name="T17" fmla="*/ 17463 h 423"/>
              <a:gd name="T18" fmla="*/ 423683 w 424"/>
              <a:gd name="T19" fmla="*/ 4763 h 423"/>
              <a:gd name="T20" fmla="*/ 365125 w 424"/>
              <a:gd name="T21" fmla="*/ 0 h 423"/>
              <a:gd name="T22" fmla="*/ 306567 w 424"/>
              <a:gd name="T23" fmla="*/ 4763 h 423"/>
              <a:gd name="T24" fmla="*/ 248009 w 424"/>
              <a:gd name="T25" fmla="*/ 17463 h 423"/>
              <a:gd name="T26" fmla="*/ 194619 w 424"/>
              <a:gd name="T27" fmla="*/ 34925 h 423"/>
              <a:gd name="T28" fmla="*/ 151561 w 424"/>
              <a:gd name="T29" fmla="*/ 61913 h 423"/>
              <a:gd name="T30" fmla="*/ 106782 w 424"/>
              <a:gd name="T31" fmla="*/ 98425 h 423"/>
              <a:gd name="T32" fmla="*/ 68892 w 424"/>
              <a:gd name="T33" fmla="*/ 134938 h 423"/>
              <a:gd name="T34" fmla="*/ 39613 w 424"/>
              <a:gd name="T35" fmla="*/ 179388 h 423"/>
              <a:gd name="T36" fmla="*/ 20667 w 424"/>
              <a:gd name="T37" fmla="*/ 228600 h 423"/>
              <a:gd name="T38" fmla="*/ 5167 w 424"/>
              <a:gd name="T39" fmla="*/ 282575 h 423"/>
              <a:gd name="T40" fmla="*/ 0 w 424"/>
              <a:gd name="T41" fmla="*/ 336550 h 423"/>
              <a:gd name="T42" fmla="*/ 5167 w 424"/>
              <a:gd name="T43" fmla="*/ 388938 h 423"/>
              <a:gd name="T44" fmla="*/ 20667 w 424"/>
              <a:gd name="T45" fmla="*/ 438150 h 423"/>
              <a:gd name="T46" fmla="*/ 39613 w 424"/>
              <a:gd name="T47" fmla="*/ 487363 h 423"/>
              <a:gd name="T48" fmla="*/ 68892 w 424"/>
              <a:gd name="T49" fmla="*/ 533400 h 423"/>
              <a:gd name="T50" fmla="*/ 106782 w 424"/>
              <a:gd name="T51" fmla="*/ 573088 h 423"/>
              <a:gd name="T52" fmla="*/ 151561 w 424"/>
              <a:gd name="T53" fmla="*/ 604838 h 423"/>
              <a:gd name="T54" fmla="*/ 194619 w 424"/>
              <a:gd name="T55" fmla="*/ 631825 h 423"/>
              <a:gd name="T56" fmla="*/ 248009 w 424"/>
              <a:gd name="T57" fmla="*/ 654050 h 423"/>
              <a:gd name="T58" fmla="*/ 306567 w 424"/>
              <a:gd name="T59" fmla="*/ 666750 h 423"/>
              <a:gd name="T60" fmla="*/ 365125 w 424"/>
              <a:gd name="T61" fmla="*/ 671513 h 423"/>
              <a:gd name="T62" fmla="*/ 423683 w 424"/>
              <a:gd name="T63" fmla="*/ 666750 h 423"/>
              <a:gd name="T64" fmla="*/ 482241 w 424"/>
              <a:gd name="T65" fmla="*/ 654050 h 423"/>
              <a:gd name="T66" fmla="*/ 530465 w 424"/>
              <a:gd name="T67" fmla="*/ 631825 h 423"/>
              <a:gd name="T68" fmla="*/ 578689 w 424"/>
              <a:gd name="T69" fmla="*/ 604838 h 423"/>
              <a:gd name="T70" fmla="*/ 623468 w 424"/>
              <a:gd name="T71" fmla="*/ 573088 h 423"/>
              <a:gd name="T72" fmla="*/ 656192 w 424"/>
              <a:gd name="T73" fmla="*/ 533400 h 423"/>
              <a:gd name="T74" fmla="*/ 685471 w 424"/>
              <a:gd name="T75" fmla="*/ 487363 h 423"/>
              <a:gd name="T76" fmla="*/ 709583 w 424"/>
              <a:gd name="T77" fmla="*/ 438150 h 423"/>
              <a:gd name="T78" fmla="*/ 725083 w 424"/>
              <a:gd name="T79" fmla="*/ 388938 h 423"/>
              <a:gd name="T80" fmla="*/ 730250 w 424"/>
              <a:gd name="T81" fmla="*/ 336550 h 423"/>
              <a:gd name="T82" fmla="*/ 730250 w 424"/>
              <a:gd name="T83" fmla="*/ 336550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4"/>
              <a:gd name="T127" fmla="*/ 0 h 423"/>
              <a:gd name="T128" fmla="*/ 424 w 424"/>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4" h="423">
                <a:moveTo>
                  <a:pt x="421" y="209"/>
                </a:moveTo>
                <a:lnTo>
                  <a:pt x="421" y="178"/>
                </a:lnTo>
                <a:lnTo>
                  <a:pt x="412" y="144"/>
                </a:lnTo>
                <a:lnTo>
                  <a:pt x="398" y="113"/>
                </a:lnTo>
                <a:lnTo>
                  <a:pt x="381" y="85"/>
                </a:lnTo>
                <a:lnTo>
                  <a:pt x="362" y="62"/>
                </a:lnTo>
                <a:lnTo>
                  <a:pt x="336" y="39"/>
                </a:lnTo>
                <a:lnTo>
                  <a:pt x="308" y="22"/>
                </a:lnTo>
                <a:lnTo>
                  <a:pt x="280" y="11"/>
                </a:lnTo>
                <a:lnTo>
                  <a:pt x="246" y="3"/>
                </a:lnTo>
                <a:lnTo>
                  <a:pt x="212" y="0"/>
                </a:lnTo>
                <a:lnTo>
                  <a:pt x="178" y="3"/>
                </a:lnTo>
                <a:lnTo>
                  <a:pt x="144" y="11"/>
                </a:lnTo>
                <a:lnTo>
                  <a:pt x="113" y="22"/>
                </a:lnTo>
                <a:lnTo>
                  <a:pt x="88" y="39"/>
                </a:lnTo>
                <a:lnTo>
                  <a:pt x="62" y="62"/>
                </a:lnTo>
                <a:lnTo>
                  <a:pt x="40" y="85"/>
                </a:lnTo>
                <a:lnTo>
                  <a:pt x="23" y="113"/>
                </a:lnTo>
                <a:lnTo>
                  <a:pt x="12" y="144"/>
                </a:lnTo>
                <a:lnTo>
                  <a:pt x="3" y="178"/>
                </a:lnTo>
                <a:lnTo>
                  <a:pt x="0" y="212"/>
                </a:lnTo>
                <a:lnTo>
                  <a:pt x="3" y="245"/>
                </a:lnTo>
                <a:lnTo>
                  <a:pt x="12" y="276"/>
                </a:lnTo>
                <a:lnTo>
                  <a:pt x="23" y="307"/>
                </a:lnTo>
                <a:lnTo>
                  <a:pt x="40" y="336"/>
                </a:lnTo>
                <a:lnTo>
                  <a:pt x="62" y="361"/>
                </a:lnTo>
                <a:lnTo>
                  <a:pt x="88" y="381"/>
                </a:lnTo>
                <a:lnTo>
                  <a:pt x="113" y="398"/>
                </a:lnTo>
                <a:lnTo>
                  <a:pt x="144" y="412"/>
                </a:lnTo>
                <a:lnTo>
                  <a:pt x="178" y="420"/>
                </a:lnTo>
                <a:lnTo>
                  <a:pt x="212" y="423"/>
                </a:lnTo>
                <a:lnTo>
                  <a:pt x="246" y="420"/>
                </a:lnTo>
                <a:lnTo>
                  <a:pt x="280" y="412"/>
                </a:lnTo>
                <a:lnTo>
                  <a:pt x="308" y="398"/>
                </a:lnTo>
                <a:lnTo>
                  <a:pt x="336" y="381"/>
                </a:lnTo>
                <a:lnTo>
                  <a:pt x="362" y="361"/>
                </a:lnTo>
                <a:lnTo>
                  <a:pt x="381" y="336"/>
                </a:lnTo>
                <a:lnTo>
                  <a:pt x="398" y="307"/>
                </a:lnTo>
                <a:lnTo>
                  <a:pt x="412" y="276"/>
                </a:lnTo>
                <a:lnTo>
                  <a:pt x="421" y="245"/>
                </a:lnTo>
                <a:lnTo>
                  <a:pt x="424" y="212"/>
                </a:lnTo>
              </a:path>
            </a:pathLst>
          </a:custGeom>
          <a:noFill/>
          <a:ln w="26988">
            <a:solidFill>
              <a:srgbClr val="000000"/>
            </a:solidFill>
            <a:round/>
            <a:headEnd/>
            <a:tailEnd/>
          </a:ln>
        </p:spPr>
        <p:txBody>
          <a:bodyPr/>
          <a:lstStyle/>
          <a:p>
            <a:endParaRPr lang="en-US"/>
          </a:p>
        </p:txBody>
      </p:sp>
      <p:sp>
        <p:nvSpPr>
          <p:cNvPr id="8221" name="Rectangle 29"/>
          <p:cNvSpPr>
            <a:spLocks noChangeArrowheads="1"/>
          </p:cNvSpPr>
          <p:nvPr/>
        </p:nvSpPr>
        <p:spPr bwMode="auto">
          <a:xfrm>
            <a:off x="6172200" y="2155826"/>
            <a:ext cx="1008185" cy="671513"/>
          </a:xfrm>
          <a:prstGeom prst="rect">
            <a:avLst/>
          </a:prstGeom>
          <a:solidFill>
            <a:srgbClr val="FFFFFF"/>
          </a:solidFill>
          <a:ln w="9525">
            <a:noFill/>
            <a:miter lim="800000"/>
            <a:headEnd/>
            <a:tailEnd/>
          </a:ln>
        </p:spPr>
        <p:txBody>
          <a:bodyPr/>
          <a:lstStyle/>
          <a:p>
            <a:endParaRPr lang="en-US"/>
          </a:p>
        </p:txBody>
      </p:sp>
      <p:sp>
        <p:nvSpPr>
          <p:cNvPr id="8222" name="Rectangle 30"/>
          <p:cNvSpPr>
            <a:spLocks noChangeArrowheads="1"/>
          </p:cNvSpPr>
          <p:nvPr/>
        </p:nvSpPr>
        <p:spPr bwMode="auto">
          <a:xfrm>
            <a:off x="6096000" y="2155826"/>
            <a:ext cx="1103435" cy="671513"/>
          </a:xfrm>
          <a:prstGeom prst="rect">
            <a:avLst/>
          </a:prstGeom>
          <a:noFill/>
          <a:ln w="9525">
            <a:solidFill>
              <a:srgbClr val="000000"/>
            </a:solidFill>
            <a:miter lim="800000"/>
            <a:headEnd/>
            <a:tailEnd/>
          </a:ln>
        </p:spPr>
        <p:txBody>
          <a:bodyPr/>
          <a:lstStyle/>
          <a:p>
            <a:endParaRPr lang="en-US"/>
          </a:p>
        </p:txBody>
      </p:sp>
      <p:sp>
        <p:nvSpPr>
          <p:cNvPr id="8223" name="Rectangle 31"/>
          <p:cNvSpPr>
            <a:spLocks noChangeArrowheads="1"/>
          </p:cNvSpPr>
          <p:nvPr/>
        </p:nvSpPr>
        <p:spPr bwMode="auto">
          <a:xfrm>
            <a:off x="4374174" y="1528763"/>
            <a:ext cx="158698" cy="184666"/>
          </a:xfrm>
          <a:prstGeom prst="rect">
            <a:avLst/>
          </a:prstGeom>
          <a:noFill/>
          <a:ln w="9525">
            <a:noFill/>
            <a:miter lim="800000"/>
            <a:headEnd/>
            <a:tailEnd/>
          </a:ln>
        </p:spPr>
        <p:txBody>
          <a:bodyPr wrap="none" lIns="0" tIns="0" rIns="0" bIns="0">
            <a:spAutoFit/>
          </a:bodyPr>
          <a:lstStyle/>
          <a:p>
            <a:r>
              <a:rPr lang="en-US" sz="1200" b="0">
                <a:solidFill>
                  <a:srgbClr val="000000"/>
                </a:solidFill>
              </a:rPr>
              <a:t>P2</a:t>
            </a:r>
            <a:endParaRPr lang="en-US" sz="1400"/>
          </a:p>
        </p:txBody>
      </p:sp>
      <p:sp>
        <p:nvSpPr>
          <p:cNvPr id="8224" name="Rectangle 32"/>
          <p:cNvSpPr>
            <a:spLocks noChangeArrowheads="1"/>
          </p:cNvSpPr>
          <p:nvPr/>
        </p:nvSpPr>
        <p:spPr bwMode="auto">
          <a:xfrm>
            <a:off x="6534151" y="1543051"/>
            <a:ext cx="158698" cy="184666"/>
          </a:xfrm>
          <a:prstGeom prst="rect">
            <a:avLst/>
          </a:prstGeom>
          <a:noFill/>
          <a:ln w="9525">
            <a:noFill/>
            <a:miter lim="800000"/>
            <a:headEnd/>
            <a:tailEnd/>
          </a:ln>
        </p:spPr>
        <p:txBody>
          <a:bodyPr wrap="none" lIns="0" tIns="0" rIns="0" bIns="0">
            <a:spAutoFit/>
          </a:bodyPr>
          <a:lstStyle/>
          <a:p>
            <a:r>
              <a:rPr lang="en-US" sz="1200" b="0">
                <a:solidFill>
                  <a:srgbClr val="000000"/>
                </a:solidFill>
              </a:rPr>
              <a:t>P3</a:t>
            </a:r>
            <a:endParaRPr lang="en-US" sz="1400"/>
          </a:p>
        </p:txBody>
      </p:sp>
      <p:grpSp>
        <p:nvGrpSpPr>
          <p:cNvPr id="2" name="Group 33"/>
          <p:cNvGrpSpPr>
            <a:grpSpLocks/>
          </p:cNvGrpSpPr>
          <p:nvPr/>
        </p:nvGrpSpPr>
        <p:grpSpPr bwMode="auto">
          <a:xfrm>
            <a:off x="4572001" y="1774825"/>
            <a:ext cx="502133" cy="1244600"/>
            <a:chOff x="2888" y="1155"/>
            <a:chExt cx="316" cy="784"/>
          </a:xfrm>
        </p:grpSpPr>
        <p:sp>
          <p:nvSpPr>
            <p:cNvPr id="8262" name="Freeform 34"/>
            <p:cNvSpPr>
              <a:spLocks/>
            </p:cNvSpPr>
            <p:nvPr/>
          </p:nvSpPr>
          <p:spPr bwMode="auto">
            <a:xfrm>
              <a:off x="2993" y="1361"/>
              <a:ext cx="211" cy="211"/>
            </a:xfrm>
            <a:custGeom>
              <a:avLst/>
              <a:gdLst>
                <a:gd name="T0" fmla="*/ 211 w 211"/>
                <a:gd name="T1" fmla="*/ 104 h 211"/>
                <a:gd name="T2" fmla="*/ 211 w 211"/>
                <a:gd name="T3" fmla="*/ 124 h 211"/>
                <a:gd name="T4" fmla="*/ 206 w 211"/>
                <a:gd name="T5" fmla="*/ 141 h 211"/>
                <a:gd name="T6" fmla="*/ 200 w 211"/>
                <a:gd name="T7" fmla="*/ 155 h 211"/>
                <a:gd name="T8" fmla="*/ 192 w 211"/>
                <a:gd name="T9" fmla="*/ 169 h 211"/>
                <a:gd name="T10" fmla="*/ 180 w 211"/>
                <a:gd name="T11" fmla="*/ 180 h 211"/>
                <a:gd name="T12" fmla="*/ 169 w 211"/>
                <a:gd name="T13" fmla="*/ 192 h 211"/>
                <a:gd name="T14" fmla="*/ 155 w 211"/>
                <a:gd name="T15" fmla="*/ 200 h 211"/>
                <a:gd name="T16" fmla="*/ 141 w 211"/>
                <a:gd name="T17" fmla="*/ 206 h 211"/>
                <a:gd name="T18" fmla="*/ 124 w 211"/>
                <a:gd name="T19" fmla="*/ 211 h 211"/>
                <a:gd name="T20" fmla="*/ 107 w 211"/>
                <a:gd name="T21" fmla="*/ 211 h 211"/>
                <a:gd name="T22" fmla="*/ 90 w 211"/>
                <a:gd name="T23" fmla="*/ 211 h 211"/>
                <a:gd name="T24" fmla="*/ 73 w 211"/>
                <a:gd name="T25" fmla="*/ 206 h 211"/>
                <a:gd name="T26" fmla="*/ 59 w 211"/>
                <a:gd name="T27" fmla="*/ 200 h 211"/>
                <a:gd name="T28" fmla="*/ 45 w 211"/>
                <a:gd name="T29" fmla="*/ 192 h 211"/>
                <a:gd name="T30" fmla="*/ 31 w 211"/>
                <a:gd name="T31" fmla="*/ 180 h 211"/>
                <a:gd name="T32" fmla="*/ 22 w 211"/>
                <a:gd name="T33" fmla="*/ 169 h 211"/>
                <a:gd name="T34" fmla="*/ 14 w 211"/>
                <a:gd name="T35" fmla="*/ 155 h 211"/>
                <a:gd name="T36" fmla="*/ 5 w 211"/>
                <a:gd name="T37" fmla="*/ 141 h 211"/>
                <a:gd name="T38" fmla="*/ 2 w 211"/>
                <a:gd name="T39" fmla="*/ 124 h 211"/>
                <a:gd name="T40" fmla="*/ 0 w 211"/>
                <a:gd name="T41" fmla="*/ 107 h 211"/>
                <a:gd name="T42" fmla="*/ 2 w 211"/>
                <a:gd name="T43" fmla="*/ 90 h 211"/>
                <a:gd name="T44" fmla="*/ 5 w 211"/>
                <a:gd name="T45" fmla="*/ 73 h 211"/>
                <a:gd name="T46" fmla="*/ 14 w 211"/>
                <a:gd name="T47" fmla="*/ 59 h 211"/>
                <a:gd name="T48" fmla="*/ 22 w 211"/>
                <a:gd name="T49" fmla="*/ 45 h 211"/>
                <a:gd name="T50" fmla="*/ 31 w 211"/>
                <a:gd name="T51" fmla="*/ 31 h 211"/>
                <a:gd name="T52" fmla="*/ 45 w 211"/>
                <a:gd name="T53" fmla="*/ 19 h 211"/>
                <a:gd name="T54" fmla="*/ 59 w 211"/>
                <a:gd name="T55" fmla="*/ 11 h 211"/>
                <a:gd name="T56" fmla="*/ 73 w 211"/>
                <a:gd name="T57" fmla="*/ 5 h 211"/>
                <a:gd name="T58" fmla="*/ 90 w 211"/>
                <a:gd name="T59" fmla="*/ 3 h 211"/>
                <a:gd name="T60" fmla="*/ 107 w 211"/>
                <a:gd name="T61" fmla="*/ 0 h 211"/>
                <a:gd name="T62" fmla="*/ 124 w 211"/>
                <a:gd name="T63" fmla="*/ 3 h 211"/>
                <a:gd name="T64" fmla="*/ 141 w 211"/>
                <a:gd name="T65" fmla="*/ 5 h 211"/>
                <a:gd name="T66" fmla="*/ 155 w 211"/>
                <a:gd name="T67" fmla="*/ 11 h 211"/>
                <a:gd name="T68" fmla="*/ 169 w 211"/>
                <a:gd name="T69" fmla="*/ 19 h 211"/>
                <a:gd name="T70" fmla="*/ 180 w 211"/>
                <a:gd name="T71" fmla="*/ 31 h 211"/>
                <a:gd name="T72" fmla="*/ 192 w 211"/>
                <a:gd name="T73" fmla="*/ 45 h 211"/>
                <a:gd name="T74" fmla="*/ 200 w 211"/>
                <a:gd name="T75" fmla="*/ 59 h 211"/>
                <a:gd name="T76" fmla="*/ 206 w 211"/>
                <a:gd name="T77" fmla="*/ 73 h 211"/>
                <a:gd name="T78" fmla="*/ 211 w 211"/>
                <a:gd name="T79" fmla="*/ 90 h 211"/>
                <a:gd name="T80" fmla="*/ 211 w 211"/>
                <a:gd name="T81" fmla="*/ 107 h 211"/>
                <a:gd name="T82" fmla="*/ 211 w 211"/>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1"/>
                <a:gd name="T128" fmla="*/ 211 w 211"/>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1">
                  <a:moveTo>
                    <a:pt x="211" y="104"/>
                  </a:moveTo>
                  <a:lnTo>
                    <a:pt x="211" y="124"/>
                  </a:lnTo>
                  <a:lnTo>
                    <a:pt x="206" y="141"/>
                  </a:lnTo>
                  <a:lnTo>
                    <a:pt x="200" y="155"/>
                  </a:lnTo>
                  <a:lnTo>
                    <a:pt x="192" y="169"/>
                  </a:lnTo>
                  <a:lnTo>
                    <a:pt x="180" y="180"/>
                  </a:lnTo>
                  <a:lnTo>
                    <a:pt x="169" y="192"/>
                  </a:lnTo>
                  <a:lnTo>
                    <a:pt x="155" y="200"/>
                  </a:lnTo>
                  <a:lnTo>
                    <a:pt x="141" y="206"/>
                  </a:lnTo>
                  <a:lnTo>
                    <a:pt x="124" y="211"/>
                  </a:lnTo>
                  <a:lnTo>
                    <a:pt x="107" y="211"/>
                  </a:lnTo>
                  <a:lnTo>
                    <a:pt x="90" y="211"/>
                  </a:lnTo>
                  <a:lnTo>
                    <a:pt x="73" y="206"/>
                  </a:lnTo>
                  <a:lnTo>
                    <a:pt x="59" y="200"/>
                  </a:lnTo>
                  <a:lnTo>
                    <a:pt x="45" y="192"/>
                  </a:lnTo>
                  <a:lnTo>
                    <a:pt x="31" y="180"/>
                  </a:lnTo>
                  <a:lnTo>
                    <a:pt x="22" y="169"/>
                  </a:lnTo>
                  <a:lnTo>
                    <a:pt x="14" y="155"/>
                  </a:lnTo>
                  <a:lnTo>
                    <a:pt x="5" y="141"/>
                  </a:lnTo>
                  <a:lnTo>
                    <a:pt x="2" y="124"/>
                  </a:lnTo>
                  <a:lnTo>
                    <a:pt x="0" y="107"/>
                  </a:lnTo>
                  <a:lnTo>
                    <a:pt x="2" y="90"/>
                  </a:lnTo>
                  <a:lnTo>
                    <a:pt x="5" y="73"/>
                  </a:lnTo>
                  <a:lnTo>
                    <a:pt x="14" y="59"/>
                  </a:lnTo>
                  <a:lnTo>
                    <a:pt x="22" y="45"/>
                  </a:lnTo>
                  <a:lnTo>
                    <a:pt x="31" y="31"/>
                  </a:lnTo>
                  <a:lnTo>
                    <a:pt x="45" y="19"/>
                  </a:lnTo>
                  <a:lnTo>
                    <a:pt x="59" y="11"/>
                  </a:lnTo>
                  <a:lnTo>
                    <a:pt x="73" y="5"/>
                  </a:lnTo>
                  <a:lnTo>
                    <a:pt x="90" y="3"/>
                  </a:lnTo>
                  <a:lnTo>
                    <a:pt x="107" y="0"/>
                  </a:lnTo>
                  <a:lnTo>
                    <a:pt x="124" y="3"/>
                  </a:lnTo>
                  <a:lnTo>
                    <a:pt x="141" y="5"/>
                  </a:lnTo>
                  <a:lnTo>
                    <a:pt x="155" y="11"/>
                  </a:lnTo>
                  <a:lnTo>
                    <a:pt x="169" y="19"/>
                  </a:lnTo>
                  <a:lnTo>
                    <a:pt x="180" y="31"/>
                  </a:lnTo>
                  <a:lnTo>
                    <a:pt x="192" y="45"/>
                  </a:lnTo>
                  <a:lnTo>
                    <a:pt x="200" y="59"/>
                  </a:lnTo>
                  <a:lnTo>
                    <a:pt x="206" y="73"/>
                  </a:lnTo>
                  <a:lnTo>
                    <a:pt x="211" y="90"/>
                  </a:lnTo>
                  <a:lnTo>
                    <a:pt x="211" y="107"/>
                  </a:lnTo>
                  <a:lnTo>
                    <a:pt x="211" y="104"/>
                  </a:lnTo>
                  <a:close/>
                </a:path>
              </a:pathLst>
            </a:custGeom>
            <a:solidFill>
              <a:srgbClr val="FFFF00"/>
            </a:solidFill>
            <a:ln w="9525">
              <a:noFill/>
              <a:round/>
              <a:headEnd/>
              <a:tailEnd/>
            </a:ln>
          </p:spPr>
          <p:txBody>
            <a:bodyPr/>
            <a:lstStyle/>
            <a:p>
              <a:endParaRPr lang="en-US"/>
            </a:p>
          </p:txBody>
        </p:sp>
        <p:sp>
          <p:nvSpPr>
            <p:cNvPr id="8263" name="Freeform 35"/>
            <p:cNvSpPr>
              <a:spLocks/>
            </p:cNvSpPr>
            <p:nvPr/>
          </p:nvSpPr>
          <p:spPr bwMode="auto">
            <a:xfrm>
              <a:off x="2993" y="1361"/>
              <a:ext cx="211" cy="211"/>
            </a:xfrm>
            <a:custGeom>
              <a:avLst/>
              <a:gdLst>
                <a:gd name="T0" fmla="*/ 211 w 211"/>
                <a:gd name="T1" fmla="*/ 104 h 211"/>
                <a:gd name="T2" fmla="*/ 211 w 211"/>
                <a:gd name="T3" fmla="*/ 90 h 211"/>
                <a:gd name="T4" fmla="*/ 206 w 211"/>
                <a:gd name="T5" fmla="*/ 73 h 211"/>
                <a:gd name="T6" fmla="*/ 200 w 211"/>
                <a:gd name="T7" fmla="*/ 59 h 211"/>
                <a:gd name="T8" fmla="*/ 192 w 211"/>
                <a:gd name="T9" fmla="*/ 45 h 211"/>
                <a:gd name="T10" fmla="*/ 180 w 211"/>
                <a:gd name="T11" fmla="*/ 31 h 211"/>
                <a:gd name="T12" fmla="*/ 169 w 211"/>
                <a:gd name="T13" fmla="*/ 19 h 211"/>
                <a:gd name="T14" fmla="*/ 155 w 211"/>
                <a:gd name="T15" fmla="*/ 11 h 211"/>
                <a:gd name="T16" fmla="*/ 141 w 211"/>
                <a:gd name="T17" fmla="*/ 5 h 211"/>
                <a:gd name="T18" fmla="*/ 124 w 211"/>
                <a:gd name="T19" fmla="*/ 3 h 211"/>
                <a:gd name="T20" fmla="*/ 107 w 211"/>
                <a:gd name="T21" fmla="*/ 0 h 211"/>
                <a:gd name="T22" fmla="*/ 90 w 211"/>
                <a:gd name="T23" fmla="*/ 3 h 211"/>
                <a:gd name="T24" fmla="*/ 73 w 211"/>
                <a:gd name="T25" fmla="*/ 5 h 211"/>
                <a:gd name="T26" fmla="*/ 59 w 211"/>
                <a:gd name="T27" fmla="*/ 11 h 211"/>
                <a:gd name="T28" fmla="*/ 45 w 211"/>
                <a:gd name="T29" fmla="*/ 19 h 211"/>
                <a:gd name="T30" fmla="*/ 31 w 211"/>
                <a:gd name="T31" fmla="*/ 31 h 211"/>
                <a:gd name="T32" fmla="*/ 22 w 211"/>
                <a:gd name="T33" fmla="*/ 45 h 211"/>
                <a:gd name="T34" fmla="*/ 14 w 211"/>
                <a:gd name="T35" fmla="*/ 59 h 211"/>
                <a:gd name="T36" fmla="*/ 5 w 211"/>
                <a:gd name="T37" fmla="*/ 73 h 211"/>
                <a:gd name="T38" fmla="*/ 2 w 211"/>
                <a:gd name="T39" fmla="*/ 90 h 211"/>
                <a:gd name="T40" fmla="*/ 0 w 211"/>
                <a:gd name="T41" fmla="*/ 107 h 211"/>
                <a:gd name="T42" fmla="*/ 2 w 211"/>
                <a:gd name="T43" fmla="*/ 124 h 211"/>
                <a:gd name="T44" fmla="*/ 5 w 211"/>
                <a:gd name="T45" fmla="*/ 141 h 211"/>
                <a:gd name="T46" fmla="*/ 14 w 211"/>
                <a:gd name="T47" fmla="*/ 155 h 211"/>
                <a:gd name="T48" fmla="*/ 22 w 211"/>
                <a:gd name="T49" fmla="*/ 169 h 211"/>
                <a:gd name="T50" fmla="*/ 31 w 211"/>
                <a:gd name="T51" fmla="*/ 180 h 211"/>
                <a:gd name="T52" fmla="*/ 45 w 211"/>
                <a:gd name="T53" fmla="*/ 192 h 211"/>
                <a:gd name="T54" fmla="*/ 59 w 211"/>
                <a:gd name="T55" fmla="*/ 200 h 211"/>
                <a:gd name="T56" fmla="*/ 73 w 211"/>
                <a:gd name="T57" fmla="*/ 206 h 211"/>
                <a:gd name="T58" fmla="*/ 90 w 211"/>
                <a:gd name="T59" fmla="*/ 211 h 211"/>
                <a:gd name="T60" fmla="*/ 107 w 211"/>
                <a:gd name="T61" fmla="*/ 211 h 211"/>
                <a:gd name="T62" fmla="*/ 124 w 211"/>
                <a:gd name="T63" fmla="*/ 211 h 211"/>
                <a:gd name="T64" fmla="*/ 141 w 211"/>
                <a:gd name="T65" fmla="*/ 206 h 211"/>
                <a:gd name="T66" fmla="*/ 155 w 211"/>
                <a:gd name="T67" fmla="*/ 200 h 211"/>
                <a:gd name="T68" fmla="*/ 169 w 211"/>
                <a:gd name="T69" fmla="*/ 192 h 211"/>
                <a:gd name="T70" fmla="*/ 180 w 211"/>
                <a:gd name="T71" fmla="*/ 180 h 211"/>
                <a:gd name="T72" fmla="*/ 192 w 211"/>
                <a:gd name="T73" fmla="*/ 169 h 211"/>
                <a:gd name="T74" fmla="*/ 200 w 211"/>
                <a:gd name="T75" fmla="*/ 155 h 211"/>
                <a:gd name="T76" fmla="*/ 206 w 211"/>
                <a:gd name="T77" fmla="*/ 141 h 211"/>
                <a:gd name="T78" fmla="*/ 211 w 211"/>
                <a:gd name="T79" fmla="*/ 124 h 211"/>
                <a:gd name="T80" fmla="*/ 211 w 211"/>
                <a:gd name="T81" fmla="*/ 107 h 211"/>
                <a:gd name="T82" fmla="*/ 211 w 211"/>
                <a:gd name="T83" fmla="*/ 107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1"/>
                <a:gd name="T128" fmla="*/ 211 w 211"/>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1">
                  <a:moveTo>
                    <a:pt x="211" y="104"/>
                  </a:moveTo>
                  <a:lnTo>
                    <a:pt x="211" y="90"/>
                  </a:lnTo>
                  <a:lnTo>
                    <a:pt x="206" y="73"/>
                  </a:lnTo>
                  <a:lnTo>
                    <a:pt x="200" y="59"/>
                  </a:lnTo>
                  <a:lnTo>
                    <a:pt x="192" y="45"/>
                  </a:lnTo>
                  <a:lnTo>
                    <a:pt x="180" y="31"/>
                  </a:lnTo>
                  <a:lnTo>
                    <a:pt x="169" y="19"/>
                  </a:lnTo>
                  <a:lnTo>
                    <a:pt x="155" y="11"/>
                  </a:lnTo>
                  <a:lnTo>
                    <a:pt x="141" y="5"/>
                  </a:lnTo>
                  <a:lnTo>
                    <a:pt x="124" y="3"/>
                  </a:lnTo>
                  <a:lnTo>
                    <a:pt x="107" y="0"/>
                  </a:lnTo>
                  <a:lnTo>
                    <a:pt x="90" y="3"/>
                  </a:lnTo>
                  <a:lnTo>
                    <a:pt x="73" y="5"/>
                  </a:lnTo>
                  <a:lnTo>
                    <a:pt x="59" y="11"/>
                  </a:lnTo>
                  <a:lnTo>
                    <a:pt x="45" y="19"/>
                  </a:lnTo>
                  <a:lnTo>
                    <a:pt x="31" y="31"/>
                  </a:lnTo>
                  <a:lnTo>
                    <a:pt x="22" y="45"/>
                  </a:lnTo>
                  <a:lnTo>
                    <a:pt x="14" y="59"/>
                  </a:lnTo>
                  <a:lnTo>
                    <a:pt x="5" y="73"/>
                  </a:lnTo>
                  <a:lnTo>
                    <a:pt x="2" y="90"/>
                  </a:lnTo>
                  <a:lnTo>
                    <a:pt x="0" y="107"/>
                  </a:lnTo>
                  <a:lnTo>
                    <a:pt x="2" y="124"/>
                  </a:lnTo>
                  <a:lnTo>
                    <a:pt x="5" y="141"/>
                  </a:lnTo>
                  <a:lnTo>
                    <a:pt x="14" y="155"/>
                  </a:lnTo>
                  <a:lnTo>
                    <a:pt x="22" y="169"/>
                  </a:lnTo>
                  <a:lnTo>
                    <a:pt x="31" y="180"/>
                  </a:lnTo>
                  <a:lnTo>
                    <a:pt x="45" y="192"/>
                  </a:lnTo>
                  <a:lnTo>
                    <a:pt x="59" y="200"/>
                  </a:lnTo>
                  <a:lnTo>
                    <a:pt x="73" y="206"/>
                  </a:lnTo>
                  <a:lnTo>
                    <a:pt x="90" y="211"/>
                  </a:lnTo>
                  <a:lnTo>
                    <a:pt x="107" y="211"/>
                  </a:lnTo>
                  <a:lnTo>
                    <a:pt x="124" y="211"/>
                  </a:lnTo>
                  <a:lnTo>
                    <a:pt x="141" y="206"/>
                  </a:lnTo>
                  <a:lnTo>
                    <a:pt x="155" y="200"/>
                  </a:lnTo>
                  <a:lnTo>
                    <a:pt x="169" y="192"/>
                  </a:lnTo>
                  <a:lnTo>
                    <a:pt x="180" y="180"/>
                  </a:lnTo>
                  <a:lnTo>
                    <a:pt x="192" y="169"/>
                  </a:lnTo>
                  <a:lnTo>
                    <a:pt x="200" y="155"/>
                  </a:lnTo>
                  <a:lnTo>
                    <a:pt x="206" y="141"/>
                  </a:lnTo>
                  <a:lnTo>
                    <a:pt x="211" y="124"/>
                  </a:lnTo>
                  <a:lnTo>
                    <a:pt x="211" y="107"/>
                  </a:lnTo>
                </a:path>
              </a:pathLst>
            </a:custGeom>
            <a:solidFill>
              <a:srgbClr val="FFFF00"/>
            </a:solidFill>
            <a:ln w="9525">
              <a:solidFill>
                <a:srgbClr val="000000"/>
              </a:solidFill>
              <a:round/>
              <a:headEnd/>
              <a:tailEnd/>
            </a:ln>
          </p:spPr>
          <p:txBody>
            <a:bodyPr/>
            <a:lstStyle/>
            <a:p>
              <a:endParaRPr lang="en-US"/>
            </a:p>
          </p:txBody>
        </p:sp>
        <p:sp>
          <p:nvSpPr>
            <p:cNvPr id="8264" name="Rectangle 36"/>
            <p:cNvSpPr>
              <a:spLocks noChangeArrowheads="1"/>
            </p:cNvSpPr>
            <p:nvPr/>
          </p:nvSpPr>
          <p:spPr bwMode="auto">
            <a:xfrm>
              <a:off x="3066" y="1420"/>
              <a:ext cx="49" cy="116"/>
            </a:xfrm>
            <a:prstGeom prst="rect">
              <a:avLst/>
            </a:prstGeom>
            <a:solidFill>
              <a:srgbClr val="FFFF00"/>
            </a:solidFill>
            <a:ln w="9525">
              <a:noFill/>
              <a:miter lim="800000"/>
              <a:headEnd/>
              <a:tailEnd/>
            </a:ln>
          </p:spPr>
          <p:txBody>
            <a:bodyPr wrap="none" lIns="0" tIns="0" rIns="0" bIns="0">
              <a:spAutoFit/>
            </a:bodyPr>
            <a:lstStyle/>
            <a:p>
              <a:r>
                <a:rPr lang="en-US" sz="1200" b="0">
                  <a:solidFill>
                    <a:srgbClr val="000000"/>
                  </a:solidFill>
                </a:rPr>
                <a:t>5</a:t>
              </a:r>
              <a:endParaRPr lang="en-US" sz="1400"/>
            </a:p>
          </p:txBody>
        </p:sp>
        <p:sp>
          <p:nvSpPr>
            <p:cNvPr id="8265" name="Freeform 37"/>
            <p:cNvSpPr>
              <a:spLocks/>
            </p:cNvSpPr>
            <p:nvPr/>
          </p:nvSpPr>
          <p:spPr bwMode="auto">
            <a:xfrm>
              <a:off x="2888" y="1155"/>
              <a:ext cx="51" cy="90"/>
            </a:xfrm>
            <a:custGeom>
              <a:avLst/>
              <a:gdLst>
                <a:gd name="T0" fmla="*/ 26 w 51"/>
                <a:gd name="T1" fmla="*/ 82 h 90"/>
                <a:gd name="T2" fmla="*/ 3 w 51"/>
                <a:gd name="T3" fmla="*/ 90 h 90"/>
                <a:gd name="T4" fmla="*/ 0 w 51"/>
                <a:gd name="T5" fmla="*/ 0 h 90"/>
                <a:gd name="T6" fmla="*/ 51 w 51"/>
                <a:gd name="T7" fmla="*/ 73 h 90"/>
                <a:gd name="T8" fmla="*/ 28 w 51"/>
                <a:gd name="T9" fmla="*/ 82 h 90"/>
                <a:gd name="T10" fmla="*/ 0 60000 65536"/>
                <a:gd name="T11" fmla="*/ 0 60000 65536"/>
                <a:gd name="T12" fmla="*/ 0 60000 65536"/>
                <a:gd name="T13" fmla="*/ 0 60000 65536"/>
                <a:gd name="T14" fmla="*/ 0 60000 65536"/>
                <a:gd name="T15" fmla="*/ 0 w 51"/>
                <a:gd name="T16" fmla="*/ 0 h 90"/>
                <a:gd name="T17" fmla="*/ 51 w 51"/>
                <a:gd name="T18" fmla="*/ 90 h 90"/>
              </a:gdLst>
              <a:ahLst/>
              <a:cxnLst>
                <a:cxn ang="T10">
                  <a:pos x="T0" y="T1"/>
                </a:cxn>
                <a:cxn ang="T11">
                  <a:pos x="T2" y="T3"/>
                </a:cxn>
                <a:cxn ang="T12">
                  <a:pos x="T4" y="T5"/>
                </a:cxn>
                <a:cxn ang="T13">
                  <a:pos x="T6" y="T7"/>
                </a:cxn>
                <a:cxn ang="T14">
                  <a:pos x="T8" y="T9"/>
                </a:cxn>
              </a:cxnLst>
              <a:rect l="T15" t="T16" r="T17" b="T18"/>
              <a:pathLst>
                <a:path w="51" h="90">
                  <a:moveTo>
                    <a:pt x="26" y="82"/>
                  </a:moveTo>
                  <a:lnTo>
                    <a:pt x="3" y="90"/>
                  </a:lnTo>
                  <a:lnTo>
                    <a:pt x="0" y="0"/>
                  </a:lnTo>
                  <a:lnTo>
                    <a:pt x="51" y="73"/>
                  </a:lnTo>
                  <a:lnTo>
                    <a:pt x="28" y="82"/>
                  </a:lnTo>
                </a:path>
              </a:pathLst>
            </a:custGeom>
            <a:solidFill>
              <a:srgbClr val="FFFF00"/>
            </a:solidFill>
            <a:ln w="9525">
              <a:solidFill>
                <a:srgbClr val="000000"/>
              </a:solidFill>
              <a:round/>
              <a:headEnd/>
              <a:tailEnd/>
            </a:ln>
          </p:spPr>
          <p:txBody>
            <a:bodyPr/>
            <a:lstStyle/>
            <a:p>
              <a:endParaRPr lang="en-US"/>
            </a:p>
          </p:txBody>
        </p:sp>
        <p:sp>
          <p:nvSpPr>
            <p:cNvPr id="8266" name="Freeform 38"/>
            <p:cNvSpPr>
              <a:spLocks/>
            </p:cNvSpPr>
            <p:nvPr/>
          </p:nvSpPr>
          <p:spPr bwMode="auto">
            <a:xfrm>
              <a:off x="2888" y="1155"/>
              <a:ext cx="51" cy="90"/>
            </a:xfrm>
            <a:custGeom>
              <a:avLst/>
              <a:gdLst>
                <a:gd name="T0" fmla="*/ 26 w 51"/>
                <a:gd name="T1" fmla="*/ 82 h 90"/>
                <a:gd name="T2" fmla="*/ 3 w 51"/>
                <a:gd name="T3" fmla="*/ 90 h 90"/>
                <a:gd name="T4" fmla="*/ 0 w 51"/>
                <a:gd name="T5" fmla="*/ 0 h 90"/>
                <a:gd name="T6" fmla="*/ 51 w 51"/>
                <a:gd name="T7" fmla="*/ 73 h 90"/>
                <a:gd name="T8" fmla="*/ 26 w 51"/>
                <a:gd name="T9" fmla="*/ 82 h 90"/>
                <a:gd name="T10" fmla="*/ 0 60000 65536"/>
                <a:gd name="T11" fmla="*/ 0 60000 65536"/>
                <a:gd name="T12" fmla="*/ 0 60000 65536"/>
                <a:gd name="T13" fmla="*/ 0 60000 65536"/>
                <a:gd name="T14" fmla="*/ 0 60000 65536"/>
                <a:gd name="T15" fmla="*/ 0 w 51"/>
                <a:gd name="T16" fmla="*/ 0 h 90"/>
                <a:gd name="T17" fmla="*/ 51 w 51"/>
                <a:gd name="T18" fmla="*/ 90 h 90"/>
              </a:gdLst>
              <a:ahLst/>
              <a:cxnLst>
                <a:cxn ang="T10">
                  <a:pos x="T0" y="T1"/>
                </a:cxn>
                <a:cxn ang="T11">
                  <a:pos x="T2" y="T3"/>
                </a:cxn>
                <a:cxn ang="T12">
                  <a:pos x="T4" y="T5"/>
                </a:cxn>
                <a:cxn ang="T13">
                  <a:pos x="T6" y="T7"/>
                </a:cxn>
                <a:cxn ang="T14">
                  <a:pos x="T8" y="T9"/>
                </a:cxn>
              </a:cxnLst>
              <a:rect l="T15" t="T16" r="T17" b="T18"/>
              <a:pathLst>
                <a:path w="51" h="90">
                  <a:moveTo>
                    <a:pt x="26" y="82"/>
                  </a:moveTo>
                  <a:lnTo>
                    <a:pt x="3" y="90"/>
                  </a:lnTo>
                  <a:lnTo>
                    <a:pt x="0" y="0"/>
                  </a:lnTo>
                  <a:lnTo>
                    <a:pt x="51" y="73"/>
                  </a:lnTo>
                  <a:lnTo>
                    <a:pt x="26" y="82"/>
                  </a:lnTo>
                  <a:close/>
                </a:path>
              </a:pathLst>
            </a:custGeom>
            <a:solidFill>
              <a:srgbClr val="FFFF00"/>
            </a:solidFill>
            <a:ln w="9525">
              <a:noFill/>
              <a:round/>
              <a:headEnd/>
              <a:tailEnd/>
            </a:ln>
          </p:spPr>
          <p:txBody>
            <a:bodyPr/>
            <a:lstStyle/>
            <a:p>
              <a:endParaRPr lang="en-US"/>
            </a:p>
          </p:txBody>
        </p:sp>
        <p:sp>
          <p:nvSpPr>
            <p:cNvPr id="8267" name="Freeform 39"/>
            <p:cNvSpPr>
              <a:spLocks/>
            </p:cNvSpPr>
            <p:nvPr/>
          </p:nvSpPr>
          <p:spPr bwMode="auto">
            <a:xfrm>
              <a:off x="2916" y="1239"/>
              <a:ext cx="48" cy="700"/>
            </a:xfrm>
            <a:custGeom>
              <a:avLst/>
              <a:gdLst>
                <a:gd name="T0" fmla="*/ 34 w 48"/>
                <a:gd name="T1" fmla="*/ 700 h 700"/>
                <a:gd name="T2" fmla="*/ 40 w 48"/>
                <a:gd name="T3" fmla="*/ 633 h 700"/>
                <a:gd name="T4" fmla="*/ 43 w 48"/>
                <a:gd name="T5" fmla="*/ 562 h 700"/>
                <a:gd name="T6" fmla="*/ 46 w 48"/>
                <a:gd name="T7" fmla="*/ 491 h 700"/>
                <a:gd name="T8" fmla="*/ 48 w 48"/>
                <a:gd name="T9" fmla="*/ 421 h 700"/>
                <a:gd name="T10" fmla="*/ 48 w 48"/>
                <a:gd name="T11" fmla="*/ 348 h 700"/>
                <a:gd name="T12" fmla="*/ 46 w 48"/>
                <a:gd name="T13" fmla="*/ 277 h 700"/>
                <a:gd name="T14" fmla="*/ 40 w 48"/>
                <a:gd name="T15" fmla="*/ 206 h 700"/>
                <a:gd name="T16" fmla="*/ 31 w 48"/>
                <a:gd name="T17" fmla="*/ 136 h 700"/>
                <a:gd name="T18" fmla="*/ 17 w 48"/>
                <a:gd name="T19" fmla="*/ 68 h 700"/>
                <a:gd name="T20" fmla="*/ 0 w 48"/>
                <a:gd name="T21" fmla="*/ 0 h 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700"/>
                <a:gd name="T35" fmla="*/ 48 w 48"/>
                <a:gd name="T36" fmla="*/ 700 h 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700">
                  <a:moveTo>
                    <a:pt x="34" y="700"/>
                  </a:moveTo>
                  <a:lnTo>
                    <a:pt x="40" y="633"/>
                  </a:lnTo>
                  <a:lnTo>
                    <a:pt x="43" y="562"/>
                  </a:lnTo>
                  <a:lnTo>
                    <a:pt x="46" y="491"/>
                  </a:lnTo>
                  <a:lnTo>
                    <a:pt x="48" y="421"/>
                  </a:lnTo>
                  <a:lnTo>
                    <a:pt x="48" y="348"/>
                  </a:lnTo>
                  <a:lnTo>
                    <a:pt x="46" y="277"/>
                  </a:lnTo>
                  <a:lnTo>
                    <a:pt x="40" y="206"/>
                  </a:lnTo>
                  <a:lnTo>
                    <a:pt x="31" y="136"/>
                  </a:lnTo>
                  <a:lnTo>
                    <a:pt x="17" y="68"/>
                  </a:lnTo>
                  <a:lnTo>
                    <a:pt x="0" y="0"/>
                  </a:lnTo>
                </a:path>
              </a:pathLst>
            </a:custGeom>
            <a:solidFill>
              <a:srgbClr val="FFFF00"/>
            </a:solidFill>
            <a:ln w="9525">
              <a:solidFill>
                <a:srgbClr val="000000"/>
              </a:solidFill>
              <a:round/>
              <a:headEnd/>
              <a:tailEnd/>
            </a:ln>
          </p:spPr>
          <p:txBody>
            <a:bodyPr/>
            <a:lstStyle/>
            <a:p>
              <a:endParaRPr lang="en-US"/>
            </a:p>
          </p:txBody>
        </p:sp>
        <p:sp>
          <p:nvSpPr>
            <p:cNvPr id="8268" name="Rectangle 40"/>
            <p:cNvSpPr>
              <a:spLocks noChangeArrowheads="1"/>
            </p:cNvSpPr>
            <p:nvPr/>
          </p:nvSpPr>
          <p:spPr bwMode="auto">
            <a:xfrm>
              <a:off x="3007" y="1226"/>
              <a:ext cx="50" cy="116"/>
            </a:xfrm>
            <a:prstGeom prst="rect">
              <a:avLst/>
            </a:prstGeom>
            <a:solidFill>
              <a:srgbClr val="FFFF00"/>
            </a:solidFill>
            <a:ln w="9525">
              <a:noFill/>
              <a:miter lim="800000"/>
              <a:headEnd/>
              <a:tailEnd/>
            </a:ln>
          </p:spPr>
          <p:txBody>
            <a:bodyPr wrap="none" lIns="0" tIns="0" rIns="0" bIns="0">
              <a:spAutoFit/>
            </a:bodyPr>
            <a:lstStyle/>
            <a:p>
              <a:r>
                <a:rPr lang="en-US" sz="1200" b="0">
                  <a:solidFill>
                    <a:srgbClr val="000000"/>
                  </a:solidFill>
                </a:rPr>
                <a:t>u</a:t>
              </a:r>
              <a:endParaRPr lang="en-US" sz="1400"/>
            </a:p>
          </p:txBody>
        </p:sp>
        <p:sp>
          <p:nvSpPr>
            <p:cNvPr id="8269" name="Rectangle 41"/>
            <p:cNvSpPr>
              <a:spLocks noChangeArrowheads="1"/>
            </p:cNvSpPr>
            <p:nvPr/>
          </p:nvSpPr>
          <p:spPr bwMode="auto">
            <a:xfrm>
              <a:off x="3058" y="1226"/>
              <a:ext cx="137" cy="116"/>
            </a:xfrm>
            <a:prstGeom prst="rect">
              <a:avLst/>
            </a:prstGeom>
            <a:solidFill>
              <a:srgbClr val="FFFF00"/>
            </a:solidFill>
            <a:ln w="9525">
              <a:noFill/>
              <a:miter lim="800000"/>
              <a:headEnd/>
              <a:tailEnd/>
            </a:ln>
          </p:spPr>
          <p:txBody>
            <a:bodyPr wrap="none" lIns="0" tIns="0" rIns="0" bIns="0">
              <a:spAutoFit/>
            </a:bodyPr>
            <a:lstStyle/>
            <a:p>
              <a:r>
                <a:rPr lang="en-US" sz="1200" b="0">
                  <a:solidFill>
                    <a:srgbClr val="000000"/>
                  </a:solidFill>
                </a:rPr>
                <a:t> = ?</a:t>
              </a:r>
              <a:endParaRPr lang="en-US" sz="1400"/>
            </a:p>
          </p:txBody>
        </p:sp>
      </p:grpSp>
      <p:grpSp>
        <p:nvGrpSpPr>
          <p:cNvPr id="3" name="Group 42"/>
          <p:cNvGrpSpPr>
            <a:grpSpLocks/>
          </p:cNvGrpSpPr>
          <p:nvPr/>
        </p:nvGrpSpPr>
        <p:grpSpPr bwMode="auto">
          <a:xfrm>
            <a:off x="2287469" y="1774825"/>
            <a:ext cx="545041" cy="641350"/>
            <a:chOff x="1496" y="1160"/>
            <a:chExt cx="344" cy="452"/>
          </a:xfrm>
        </p:grpSpPr>
        <p:sp>
          <p:nvSpPr>
            <p:cNvPr id="8254" name="Freeform 43"/>
            <p:cNvSpPr>
              <a:spLocks/>
            </p:cNvSpPr>
            <p:nvPr/>
          </p:nvSpPr>
          <p:spPr bwMode="auto">
            <a:xfrm>
              <a:off x="1496" y="1160"/>
              <a:ext cx="71" cy="88"/>
            </a:xfrm>
            <a:custGeom>
              <a:avLst/>
              <a:gdLst>
                <a:gd name="T0" fmla="*/ 51 w 71"/>
                <a:gd name="T1" fmla="*/ 71 h 88"/>
                <a:gd name="T2" fmla="*/ 31 w 71"/>
                <a:gd name="T3" fmla="*/ 88 h 88"/>
                <a:gd name="T4" fmla="*/ 0 w 71"/>
                <a:gd name="T5" fmla="*/ 0 h 88"/>
                <a:gd name="T6" fmla="*/ 71 w 71"/>
                <a:gd name="T7" fmla="*/ 57 h 88"/>
                <a:gd name="T8" fmla="*/ 51 w 71"/>
                <a:gd name="T9" fmla="*/ 71 h 88"/>
                <a:gd name="T10" fmla="*/ 0 60000 65536"/>
                <a:gd name="T11" fmla="*/ 0 60000 65536"/>
                <a:gd name="T12" fmla="*/ 0 60000 65536"/>
                <a:gd name="T13" fmla="*/ 0 60000 65536"/>
                <a:gd name="T14" fmla="*/ 0 60000 65536"/>
                <a:gd name="T15" fmla="*/ 0 w 71"/>
                <a:gd name="T16" fmla="*/ 0 h 88"/>
                <a:gd name="T17" fmla="*/ 71 w 71"/>
                <a:gd name="T18" fmla="*/ 88 h 88"/>
              </a:gdLst>
              <a:ahLst/>
              <a:cxnLst>
                <a:cxn ang="T10">
                  <a:pos x="T0" y="T1"/>
                </a:cxn>
                <a:cxn ang="T11">
                  <a:pos x="T2" y="T3"/>
                </a:cxn>
                <a:cxn ang="T12">
                  <a:pos x="T4" y="T5"/>
                </a:cxn>
                <a:cxn ang="T13">
                  <a:pos x="T6" y="T7"/>
                </a:cxn>
                <a:cxn ang="T14">
                  <a:pos x="T8" y="T9"/>
                </a:cxn>
              </a:cxnLst>
              <a:rect l="T15" t="T16" r="T17" b="T18"/>
              <a:pathLst>
                <a:path w="71" h="88">
                  <a:moveTo>
                    <a:pt x="51" y="71"/>
                  </a:moveTo>
                  <a:lnTo>
                    <a:pt x="31" y="88"/>
                  </a:lnTo>
                  <a:lnTo>
                    <a:pt x="0" y="0"/>
                  </a:lnTo>
                  <a:lnTo>
                    <a:pt x="71" y="57"/>
                  </a:lnTo>
                  <a:lnTo>
                    <a:pt x="51" y="71"/>
                  </a:lnTo>
                </a:path>
              </a:pathLst>
            </a:custGeom>
            <a:solidFill>
              <a:srgbClr val="FFFF00"/>
            </a:solidFill>
            <a:ln w="9525">
              <a:solidFill>
                <a:srgbClr val="000000"/>
              </a:solidFill>
              <a:round/>
              <a:headEnd/>
              <a:tailEnd/>
            </a:ln>
          </p:spPr>
          <p:txBody>
            <a:bodyPr/>
            <a:lstStyle/>
            <a:p>
              <a:endParaRPr lang="en-US"/>
            </a:p>
          </p:txBody>
        </p:sp>
        <p:sp>
          <p:nvSpPr>
            <p:cNvPr id="8255" name="Freeform 44"/>
            <p:cNvSpPr>
              <a:spLocks/>
            </p:cNvSpPr>
            <p:nvPr/>
          </p:nvSpPr>
          <p:spPr bwMode="auto">
            <a:xfrm>
              <a:off x="1496" y="1160"/>
              <a:ext cx="71" cy="88"/>
            </a:xfrm>
            <a:custGeom>
              <a:avLst/>
              <a:gdLst>
                <a:gd name="T0" fmla="*/ 51 w 71"/>
                <a:gd name="T1" fmla="*/ 71 h 88"/>
                <a:gd name="T2" fmla="*/ 31 w 71"/>
                <a:gd name="T3" fmla="*/ 88 h 88"/>
                <a:gd name="T4" fmla="*/ 0 w 71"/>
                <a:gd name="T5" fmla="*/ 0 h 88"/>
                <a:gd name="T6" fmla="*/ 71 w 71"/>
                <a:gd name="T7" fmla="*/ 57 h 88"/>
                <a:gd name="T8" fmla="*/ 51 w 71"/>
                <a:gd name="T9" fmla="*/ 71 h 88"/>
                <a:gd name="T10" fmla="*/ 0 60000 65536"/>
                <a:gd name="T11" fmla="*/ 0 60000 65536"/>
                <a:gd name="T12" fmla="*/ 0 60000 65536"/>
                <a:gd name="T13" fmla="*/ 0 60000 65536"/>
                <a:gd name="T14" fmla="*/ 0 60000 65536"/>
                <a:gd name="T15" fmla="*/ 0 w 71"/>
                <a:gd name="T16" fmla="*/ 0 h 88"/>
                <a:gd name="T17" fmla="*/ 71 w 71"/>
                <a:gd name="T18" fmla="*/ 88 h 88"/>
              </a:gdLst>
              <a:ahLst/>
              <a:cxnLst>
                <a:cxn ang="T10">
                  <a:pos x="T0" y="T1"/>
                </a:cxn>
                <a:cxn ang="T11">
                  <a:pos x="T2" y="T3"/>
                </a:cxn>
                <a:cxn ang="T12">
                  <a:pos x="T4" y="T5"/>
                </a:cxn>
                <a:cxn ang="T13">
                  <a:pos x="T6" y="T7"/>
                </a:cxn>
                <a:cxn ang="T14">
                  <a:pos x="T8" y="T9"/>
                </a:cxn>
              </a:cxnLst>
              <a:rect l="T15" t="T16" r="T17" b="T18"/>
              <a:pathLst>
                <a:path w="71" h="88">
                  <a:moveTo>
                    <a:pt x="51" y="71"/>
                  </a:moveTo>
                  <a:lnTo>
                    <a:pt x="31" y="88"/>
                  </a:lnTo>
                  <a:lnTo>
                    <a:pt x="0" y="0"/>
                  </a:lnTo>
                  <a:lnTo>
                    <a:pt x="71" y="57"/>
                  </a:lnTo>
                  <a:lnTo>
                    <a:pt x="51" y="71"/>
                  </a:lnTo>
                  <a:close/>
                </a:path>
              </a:pathLst>
            </a:custGeom>
            <a:solidFill>
              <a:srgbClr val="FFFF00"/>
            </a:solidFill>
            <a:ln w="9525">
              <a:noFill/>
              <a:round/>
              <a:headEnd/>
              <a:tailEnd/>
            </a:ln>
          </p:spPr>
          <p:txBody>
            <a:bodyPr/>
            <a:lstStyle/>
            <a:p>
              <a:endParaRPr lang="en-US"/>
            </a:p>
          </p:txBody>
        </p:sp>
        <p:sp>
          <p:nvSpPr>
            <p:cNvPr id="8256" name="Freeform 45"/>
            <p:cNvSpPr>
              <a:spLocks/>
            </p:cNvSpPr>
            <p:nvPr/>
          </p:nvSpPr>
          <p:spPr bwMode="auto">
            <a:xfrm>
              <a:off x="1550" y="1234"/>
              <a:ext cx="40" cy="378"/>
            </a:xfrm>
            <a:custGeom>
              <a:avLst/>
              <a:gdLst>
                <a:gd name="T0" fmla="*/ 14 w 40"/>
                <a:gd name="T1" fmla="*/ 378 h 378"/>
                <a:gd name="T2" fmla="*/ 20 w 40"/>
                <a:gd name="T3" fmla="*/ 344 h 378"/>
                <a:gd name="T4" fmla="*/ 25 w 40"/>
                <a:gd name="T5" fmla="*/ 305 h 378"/>
                <a:gd name="T6" fmla="*/ 28 w 40"/>
                <a:gd name="T7" fmla="*/ 265 h 378"/>
                <a:gd name="T8" fmla="*/ 34 w 40"/>
                <a:gd name="T9" fmla="*/ 226 h 378"/>
                <a:gd name="T10" fmla="*/ 37 w 40"/>
                <a:gd name="T11" fmla="*/ 183 h 378"/>
                <a:gd name="T12" fmla="*/ 40 w 40"/>
                <a:gd name="T13" fmla="*/ 144 h 378"/>
                <a:gd name="T14" fmla="*/ 37 w 40"/>
                <a:gd name="T15" fmla="*/ 104 h 378"/>
                <a:gd name="T16" fmla="*/ 28 w 40"/>
                <a:gd name="T17" fmla="*/ 67 h 378"/>
                <a:gd name="T18" fmla="*/ 17 w 40"/>
                <a:gd name="T19" fmla="*/ 34 h 378"/>
                <a:gd name="T20" fmla="*/ 0 w 40"/>
                <a:gd name="T21" fmla="*/ 0 h 3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378"/>
                <a:gd name="T35" fmla="*/ 40 w 40"/>
                <a:gd name="T36" fmla="*/ 378 h 3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378">
                  <a:moveTo>
                    <a:pt x="14" y="378"/>
                  </a:moveTo>
                  <a:lnTo>
                    <a:pt x="20" y="344"/>
                  </a:lnTo>
                  <a:lnTo>
                    <a:pt x="25" y="305"/>
                  </a:lnTo>
                  <a:lnTo>
                    <a:pt x="28" y="265"/>
                  </a:lnTo>
                  <a:lnTo>
                    <a:pt x="34" y="226"/>
                  </a:lnTo>
                  <a:lnTo>
                    <a:pt x="37" y="183"/>
                  </a:lnTo>
                  <a:lnTo>
                    <a:pt x="40" y="144"/>
                  </a:lnTo>
                  <a:lnTo>
                    <a:pt x="37" y="104"/>
                  </a:lnTo>
                  <a:lnTo>
                    <a:pt x="28" y="67"/>
                  </a:lnTo>
                  <a:lnTo>
                    <a:pt x="17" y="34"/>
                  </a:lnTo>
                  <a:lnTo>
                    <a:pt x="0" y="0"/>
                  </a:lnTo>
                </a:path>
              </a:pathLst>
            </a:custGeom>
            <a:solidFill>
              <a:srgbClr val="FFFF00"/>
            </a:solidFill>
            <a:ln w="9525">
              <a:solidFill>
                <a:srgbClr val="000000"/>
              </a:solidFill>
              <a:round/>
              <a:headEnd/>
              <a:tailEnd/>
            </a:ln>
          </p:spPr>
          <p:txBody>
            <a:bodyPr/>
            <a:lstStyle/>
            <a:p>
              <a:endParaRPr lang="en-US"/>
            </a:p>
          </p:txBody>
        </p:sp>
        <p:sp>
          <p:nvSpPr>
            <p:cNvPr id="8257" name="Freeform 46"/>
            <p:cNvSpPr>
              <a:spLocks/>
            </p:cNvSpPr>
            <p:nvPr/>
          </p:nvSpPr>
          <p:spPr bwMode="auto">
            <a:xfrm>
              <a:off x="1609" y="1369"/>
              <a:ext cx="212" cy="212"/>
            </a:xfrm>
            <a:custGeom>
              <a:avLst/>
              <a:gdLst>
                <a:gd name="T0" fmla="*/ 209 w 212"/>
                <a:gd name="T1" fmla="*/ 105 h 212"/>
                <a:gd name="T2" fmla="*/ 209 w 212"/>
                <a:gd name="T3" fmla="*/ 124 h 212"/>
                <a:gd name="T4" fmla="*/ 206 w 212"/>
                <a:gd name="T5" fmla="*/ 141 h 212"/>
                <a:gd name="T6" fmla="*/ 201 w 212"/>
                <a:gd name="T7" fmla="*/ 155 h 212"/>
                <a:gd name="T8" fmla="*/ 192 w 212"/>
                <a:gd name="T9" fmla="*/ 170 h 212"/>
                <a:gd name="T10" fmla="*/ 181 w 212"/>
                <a:gd name="T11" fmla="*/ 181 h 212"/>
                <a:gd name="T12" fmla="*/ 167 w 212"/>
                <a:gd name="T13" fmla="*/ 192 h 212"/>
                <a:gd name="T14" fmla="*/ 156 w 212"/>
                <a:gd name="T15" fmla="*/ 201 h 212"/>
                <a:gd name="T16" fmla="*/ 139 w 212"/>
                <a:gd name="T17" fmla="*/ 206 h 212"/>
                <a:gd name="T18" fmla="*/ 122 w 212"/>
                <a:gd name="T19" fmla="*/ 212 h 212"/>
                <a:gd name="T20" fmla="*/ 105 w 212"/>
                <a:gd name="T21" fmla="*/ 212 h 212"/>
                <a:gd name="T22" fmla="*/ 88 w 212"/>
                <a:gd name="T23" fmla="*/ 212 h 212"/>
                <a:gd name="T24" fmla="*/ 71 w 212"/>
                <a:gd name="T25" fmla="*/ 206 h 212"/>
                <a:gd name="T26" fmla="*/ 57 w 212"/>
                <a:gd name="T27" fmla="*/ 201 h 212"/>
                <a:gd name="T28" fmla="*/ 43 w 212"/>
                <a:gd name="T29" fmla="*/ 192 h 212"/>
                <a:gd name="T30" fmla="*/ 31 w 212"/>
                <a:gd name="T31" fmla="*/ 181 h 212"/>
                <a:gd name="T32" fmla="*/ 20 w 212"/>
                <a:gd name="T33" fmla="*/ 170 h 212"/>
                <a:gd name="T34" fmla="*/ 12 w 212"/>
                <a:gd name="T35" fmla="*/ 155 h 212"/>
                <a:gd name="T36" fmla="*/ 6 w 212"/>
                <a:gd name="T37" fmla="*/ 141 h 212"/>
                <a:gd name="T38" fmla="*/ 0 w 212"/>
                <a:gd name="T39" fmla="*/ 124 h 212"/>
                <a:gd name="T40" fmla="*/ 0 w 212"/>
                <a:gd name="T41" fmla="*/ 107 h 212"/>
                <a:gd name="T42" fmla="*/ 0 w 212"/>
                <a:gd name="T43" fmla="*/ 91 h 212"/>
                <a:gd name="T44" fmla="*/ 6 w 212"/>
                <a:gd name="T45" fmla="*/ 74 h 212"/>
                <a:gd name="T46" fmla="*/ 12 w 212"/>
                <a:gd name="T47" fmla="*/ 59 h 212"/>
                <a:gd name="T48" fmla="*/ 20 w 212"/>
                <a:gd name="T49" fmla="*/ 45 h 212"/>
                <a:gd name="T50" fmla="*/ 31 w 212"/>
                <a:gd name="T51" fmla="*/ 31 h 212"/>
                <a:gd name="T52" fmla="*/ 43 w 212"/>
                <a:gd name="T53" fmla="*/ 20 h 212"/>
                <a:gd name="T54" fmla="*/ 57 w 212"/>
                <a:gd name="T55" fmla="*/ 11 h 212"/>
                <a:gd name="T56" fmla="*/ 71 w 212"/>
                <a:gd name="T57" fmla="*/ 6 h 212"/>
                <a:gd name="T58" fmla="*/ 88 w 212"/>
                <a:gd name="T59" fmla="*/ 3 h 212"/>
                <a:gd name="T60" fmla="*/ 105 w 212"/>
                <a:gd name="T61" fmla="*/ 0 h 212"/>
                <a:gd name="T62" fmla="*/ 122 w 212"/>
                <a:gd name="T63" fmla="*/ 3 h 212"/>
                <a:gd name="T64" fmla="*/ 139 w 212"/>
                <a:gd name="T65" fmla="*/ 6 h 212"/>
                <a:gd name="T66" fmla="*/ 156 w 212"/>
                <a:gd name="T67" fmla="*/ 11 h 212"/>
                <a:gd name="T68" fmla="*/ 167 w 212"/>
                <a:gd name="T69" fmla="*/ 20 h 212"/>
                <a:gd name="T70" fmla="*/ 181 w 212"/>
                <a:gd name="T71" fmla="*/ 31 h 212"/>
                <a:gd name="T72" fmla="*/ 192 w 212"/>
                <a:gd name="T73" fmla="*/ 45 h 212"/>
                <a:gd name="T74" fmla="*/ 201 w 212"/>
                <a:gd name="T75" fmla="*/ 59 h 212"/>
                <a:gd name="T76" fmla="*/ 206 w 212"/>
                <a:gd name="T77" fmla="*/ 74 h 212"/>
                <a:gd name="T78" fmla="*/ 209 w 212"/>
                <a:gd name="T79" fmla="*/ 91 h 212"/>
                <a:gd name="T80" fmla="*/ 212 w 212"/>
                <a:gd name="T81" fmla="*/ 107 h 212"/>
                <a:gd name="T82" fmla="*/ 209 w 212"/>
                <a:gd name="T83" fmla="*/ 105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2"/>
                <a:gd name="T128" fmla="*/ 212 w 212"/>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2">
                  <a:moveTo>
                    <a:pt x="209" y="105"/>
                  </a:moveTo>
                  <a:lnTo>
                    <a:pt x="209" y="124"/>
                  </a:lnTo>
                  <a:lnTo>
                    <a:pt x="206" y="141"/>
                  </a:lnTo>
                  <a:lnTo>
                    <a:pt x="201" y="155"/>
                  </a:lnTo>
                  <a:lnTo>
                    <a:pt x="192" y="170"/>
                  </a:lnTo>
                  <a:lnTo>
                    <a:pt x="181" y="181"/>
                  </a:lnTo>
                  <a:lnTo>
                    <a:pt x="167" y="192"/>
                  </a:lnTo>
                  <a:lnTo>
                    <a:pt x="156" y="201"/>
                  </a:lnTo>
                  <a:lnTo>
                    <a:pt x="139" y="206"/>
                  </a:lnTo>
                  <a:lnTo>
                    <a:pt x="122" y="212"/>
                  </a:lnTo>
                  <a:lnTo>
                    <a:pt x="105" y="212"/>
                  </a:lnTo>
                  <a:lnTo>
                    <a:pt x="88" y="212"/>
                  </a:lnTo>
                  <a:lnTo>
                    <a:pt x="71" y="206"/>
                  </a:lnTo>
                  <a:lnTo>
                    <a:pt x="57" y="201"/>
                  </a:lnTo>
                  <a:lnTo>
                    <a:pt x="43" y="192"/>
                  </a:lnTo>
                  <a:lnTo>
                    <a:pt x="31" y="181"/>
                  </a:lnTo>
                  <a:lnTo>
                    <a:pt x="20" y="170"/>
                  </a:lnTo>
                  <a:lnTo>
                    <a:pt x="12" y="155"/>
                  </a:lnTo>
                  <a:lnTo>
                    <a:pt x="6" y="141"/>
                  </a:lnTo>
                  <a:lnTo>
                    <a:pt x="0" y="124"/>
                  </a:lnTo>
                  <a:lnTo>
                    <a:pt x="0" y="107"/>
                  </a:lnTo>
                  <a:lnTo>
                    <a:pt x="0" y="91"/>
                  </a:lnTo>
                  <a:lnTo>
                    <a:pt x="6" y="74"/>
                  </a:lnTo>
                  <a:lnTo>
                    <a:pt x="12" y="59"/>
                  </a:lnTo>
                  <a:lnTo>
                    <a:pt x="20" y="45"/>
                  </a:lnTo>
                  <a:lnTo>
                    <a:pt x="31" y="31"/>
                  </a:lnTo>
                  <a:lnTo>
                    <a:pt x="43" y="20"/>
                  </a:lnTo>
                  <a:lnTo>
                    <a:pt x="57" y="11"/>
                  </a:lnTo>
                  <a:lnTo>
                    <a:pt x="71" y="6"/>
                  </a:lnTo>
                  <a:lnTo>
                    <a:pt x="88" y="3"/>
                  </a:lnTo>
                  <a:lnTo>
                    <a:pt x="105" y="0"/>
                  </a:lnTo>
                  <a:lnTo>
                    <a:pt x="122" y="3"/>
                  </a:lnTo>
                  <a:lnTo>
                    <a:pt x="139" y="6"/>
                  </a:lnTo>
                  <a:lnTo>
                    <a:pt x="156" y="11"/>
                  </a:lnTo>
                  <a:lnTo>
                    <a:pt x="167" y="20"/>
                  </a:lnTo>
                  <a:lnTo>
                    <a:pt x="181" y="31"/>
                  </a:lnTo>
                  <a:lnTo>
                    <a:pt x="192" y="45"/>
                  </a:lnTo>
                  <a:lnTo>
                    <a:pt x="201" y="59"/>
                  </a:lnTo>
                  <a:lnTo>
                    <a:pt x="206" y="74"/>
                  </a:lnTo>
                  <a:lnTo>
                    <a:pt x="209" y="91"/>
                  </a:lnTo>
                  <a:lnTo>
                    <a:pt x="212" y="107"/>
                  </a:lnTo>
                  <a:lnTo>
                    <a:pt x="209" y="105"/>
                  </a:lnTo>
                  <a:close/>
                </a:path>
              </a:pathLst>
            </a:custGeom>
            <a:solidFill>
              <a:srgbClr val="FFFF00"/>
            </a:solidFill>
            <a:ln w="9525">
              <a:noFill/>
              <a:round/>
              <a:headEnd/>
              <a:tailEnd/>
            </a:ln>
          </p:spPr>
          <p:txBody>
            <a:bodyPr/>
            <a:lstStyle/>
            <a:p>
              <a:endParaRPr lang="en-US"/>
            </a:p>
          </p:txBody>
        </p:sp>
        <p:sp>
          <p:nvSpPr>
            <p:cNvPr id="8258" name="Freeform 47"/>
            <p:cNvSpPr>
              <a:spLocks/>
            </p:cNvSpPr>
            <p:nvPr/>
          </p:nvSpPr>
          <p:spPr bwMode="auto">
            <a:xfrm>
              <a:off x="1609" y="1369"/>
              <a:ext cx="212" cy="212"/>
            </a:xfrm>
            <a:custGeom>
              <a:avLst/>
              <a:gdLst>
                <a:gd name="T0" fmla="*/ 209 w 212"/>
                <a:gd name="T1" fmla="*/ 105 h 212"/>
                <a:gd name="T2" fmla="*/ 209 w 212"/>
                <a:gd name="T3" fmla="*/ 91 h 212"/>
                <a:gd name="T4" fmla="*/ 206 w 212"/>
                <a:gd name="T5" fmla="*/ 74 h 212"/>
                <a:gd name="T6" fmla="*/ 201 w 212"/>
                <a:gd name="T7" fmla="*/ 59 h 212"/>
                <a:gd name="T8" fmla="*/ 192 w 212"/>
                <a:gd name="T9" fmla="*/ 45 h 212"/>
                <a:gd name="T10" fmla="*/ 181 w 212"/>
                <a:gd name="T11" fmla="*/ 31 h 212"/>
                <a:gd name="T12" fmla="*/ 167 w 212"/>
                <a:gd name="T13" fmla="*/ 20 h 212"/>
                <a:gd name="T14" fmla="*/ 156 w 212"/>
                <a:gd name="T15" fmla="*/ 11 h 212"/>
                <a:gd name="T16" fmla="*/ 139 w 212"/>
                <a:gd name="T17" fmla="*/ 6 h 212"/>
                <a:gd name="T18" fmla="*/ 122 w 212"/>
                <a:gd name="T19" fmla="*/ 3 h 212"/>
                <a:gd name="T20" fmla="*/ 105 w 212"/>
                <a:gd name="T21" fmla="*/ 0 h 212"/>
                <a:gd name="T22" fmla="*/ 88 w 212"/>
                <a:gd name="T23" fmla="*/ 3 h 212"/>
                <a:gd name="T24" fmla="*/ 71 w 212"/>
                <a:gd name="T25" fmla="*/ 6 h 212"/>
                <a:gd name="T26" fmla="*/ 57 w 212"/>
                <a:gd name="T27" fmla="*/ 11 h 212"/>
                <a:gd name="T28" fmla="*/ 43 w 212"/>
                <a:gd name="T29" fmla="*/ 20 h 212"/>
                <a:gd name="T30" fmla="*/ 31 w 212"/>
                <a:gd name="T31" fmla="*/ 31 h 212"/>
                <a:gd name="T32" fmla="*/ 20 w 212"/>
                <a:gd name="T33" fmla="*/ 45 h 212"/>
                <a:gd name="T34" fmla="*/ 12 w 212"/>
                <a:gd name="T35" fmla="*/ 59 h 212"/>
                <a:gd name="T36" fmla="*/ 6 w 212"/>
                <a:gd name="T37" fmla="*/ 74 h 212"/>
                <a:gd name="T38" fmla="*/ 0 w 212"/>
                <a:gd name="T39" fmla="*/ 91 h 212"/>
                <a:gd name="T40" fmla="*/ 0 w 212"/>
                <a:gd name="T41" fmla="*/ 107 h 212"/>
                <a:gd name="T42" fmla="*/ 0 w 212"/>
                <a:gd name="T43" fmla="*/ 124 h 212"/>
                <a:gd name="T44" fmla="*/ 6 w 212"/>
                <a:gd name="T45" fmla="*/ 141 h 212"/>
                <a:gd name="T46" fmla="*/ 12 w 212"/>
                <a:gd name="T47" fmla="*/ 155 h 212"/>
                <a:gd name="T48" fmla="*/ 20 w 212"/>
                <a:gd name="T49" fmla="*/ 170 h 212"/>
                <a:gd name="T50" fmla="*/ 31 w 212"/>
                <a:gd name="T51" fmla="*/ 181 h 212"/>
                <a:gd name="T52" fmla="*/ 43 w 212"/>
                <a:gd name="T53" fmla="*/ 192 h 212"/>
                <a:gd name="T54" fmla="*/ 57 w 212"/>
                <a:gd name="T55" fmla="*/ 201 h 212"/>
                <a:gd name="T56" fmla="*/ 71 w 212"/>
                <a:gd name="T57" fmla="*/ 206 h 212"/>
                <a:gd name="T58" fmla="*/ 88 w 212"/>
                <a:gd name="T59" fmla="*/ 212 h 212"/>
                <a:gd name="T60" fmla="*/ 105 w 212"/>
                <a:gd name="T61" fmla="*/ 212 h 212"/>
                <a:gd name="T62" fmla="*/ 122 w 212"/>
                <a:gd name="T63" fmla="*/ 212 h 212"/>
                <a:gd name="T64" fmla="*/ 139 w 212"/>
                <a:gd name="T65" fmla="*/ 206 h 212"/>
                <a:gd name="T66" fmla="*/ 156 w 212"/>
                <a:gd name="T67" fmla="*/ 201 h 212"/>
                <a:gd name="T68" fmla="*/ 167 w 212"/>
                <a:gd name="T69" fmla="*/ 192 h 212"/>
                <a:gd name="T70" fmla="*/ 181 w 212"/>
                <a:gd name="T71" fmla="*/ 181 h 212"/>
                <a:gd name="T72" fmla="*/ 192 w 212"/>
                <a:gd name="T73" fmla="*/ 170 h 212"/>
                <a:gd name="T74" fmla="*/ 201 w 212"/>
                <a:gd name="T75" fmla="*/ 155 h 212"/>
                <a:gd name="T76" fmla="*/ 206 w 212"/>
                <a:gd name="T77" fmla="*/ 141 h 212"/>
                <a:gd name="T78" fmla="*/ 209 w 212"/>
                <a:gd name="T79" fmla="*/ 124 h 212"/>
                <a:gd name="T80" fmla="*/ 212 w 212"/>
                <a:gd name="T81" fmla="*/ 107 h 212"/>
                <a:gd name="T82" fmla="*/ 212 w 212"/>
                <a:gd name="T83" fmla="*/ 107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2"/>
                <a:gd name="T128" fmla="*/ 212 w 212"/>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2">
                  <a:moveTo>
                    <a:pt x="209" y="105"/>
                  </a:moveTo>
                  <a:lnTo>
                    <a:pt x="209" y="91"/>
                  </a:lnTo>
                  <a:lnTo>
                    <a:pt x="206" y="74"/>
                  </a:lnTo>
                  <a:lnTo>
                    <a:pt x="201" y="59"/>
                  </a:lnTo>
                  <a:lnTo>
                    <a:pt x="192" y="45"/>
                  </a:lnTo>
                  <a:lnTo>
                    <a:pt x="181" y="31"/>
                  </a:lnTo>
                  <a:lnTo>
                    <a:pt x="167" y="20"/>
                  </a:lnTo>
                  <a:lnTo>
                    <a:pt x="156" y="11"/>
                  </a:lnTo>
                  <a:lnTo>
                    <a:pt x="139" y="6"/>
                  </a:lnTo>
                  <a:lnTo>
                    <a:pt x="122" y="3"/>
                  </a:lnTo>
                  <a:lnTo>
                    <a:pt x="105" y="0"/>
                  </a:lnTo>
                  <a:lnTo>
                    <a:pt x="88" y="3"/>
                  </a:lnTo>
                  <a:lnTo>
                    <a:pt x="71" y="6"/>
                  </a:lnTo>
                  <a:lnTo>
                    <a:pt x="57" y="11"/>
                  </a:lnTo>
                  <a:lnTo>
                    <a:pt x="43" y="20"/>
                  </a:lnTo>
                  <a:lnTo>
                    <a:pt x="31" y="31"/>
                  </a:lnTo>
                  <a:lnTo>
                    <a:pt x="20" y="45"/>
                  </a:lnTo>
                  <a:lnTo>
                    <a:pt x="12" y="59"/>
                  </a:lnTo>
                  <a:lnTo>
                    <a:pt x="6" y="74"/>
                  </a:lnTo>
                  <a:lnTo>
                    <a:pt x="0" y="91"/>
                  </a:lnTo>
                  <a:lnTo>
                    <a:pt x="0" y="107"/>
                  </a:lnTo>
                  <a:lnTo>
                    <a:pt x="0" y="124"/>
                  </a:lnTo>
                  <a:lnTo>
                    <a:pt x="6" y="141"/>
                  </a:lnTo>
                  <a:lnTo>
                    <a:pt x="12" y="155"/>
                  </a:lnTo>
                  <a:lnTo>
                    <a:pt x="20" y="170"/>
                  </a:lnTo>
                  <a:lnTo>
                    <a:pt x="31" y="181"/>
                  </a:lnTo>
                  <a:lnTo>
                    <a:pt x="43" y="192"/>
                  </a:lnTo>
                  <a:lnTo>
                    <a:pt x="57" y="201"/>
                  </a:lnTo>
                  <a:lnTo>
                    <a:pt x="71" y="206"/>
                  </a:lnTo>
                  <a:lnTo>
                    <a:pt x="88" y="212"/>
                  </a:lnTo>
                  <a:lnTo>
                    <a:pt x="105" y="212"/>
                  </a:lnTo>
                  <a:lnTo>
                    <a:pt x="122" y="212"/>
                  </a:lnTo>
                  <a:lnTo>
                    <a:pt x="139" y="206"/>
                  </a:lnTo>
                  <a:lnTo>
                    <a:pt x="156" y="201"/>
                  </a:lnTo>
                  <a:lnTo>
                    <a:pt x="167" y="192"/>
                  </a:lnTo>
                  <a:lnTo>
                    <a:pt x="181" y="181"/>
                  </a:lnTo>
                  <a:lnTo>
                    <a:pt x="192" y="170"/>
                  </a:lnTo>
                  <a:lnTo>
                    <a:pt x="201" y="155"/>
                  </a:lnTo>
                  <a:lnTo>
                    <a:pt x="206" y="141"/>
                  </a:lnTo>
                  <a:lnTo>
                    <a:pt x="209" y="124"/>
                  </a:lnTo>
                  <a:lnTo>
                    <a:pt x="212" y="107"/>
                  </a:lnTo>
                </a:path>
              </a:pathLst>
            </a:custGeom>
            <a:solidFill>
              <a:srgbClr val="FFFF00"/>
            </a:solidFill>
            <a:ln w="9525">
              <a:solidFill>
                <a:srgbClr val="000000"/>
              </a:solidFill>
              <a:round/>
              <a:headEnd/>
              <a:tailEnd/>
            </a:ln>
          </p:spPr>
          <p:txBody>
            <a:bodyPr/>
            <a:lstStyle/>
            <a:p>
              <a:endParaRPr lang="en-US"/>
            </a:p>
          </p:txBody>
        </p:sp>
        <p:sp>
          <p:nvSpPr>
            <p:cNvPr id="8259" name="Rectangle 48"/>
            <p:cNvSpPr>
              <a:spLocks noChangeArrowheads="1"/>
            </p:cNvSpPr>
            <p:nvPr/>
          </p:nvSpPr>
          <p:spPr bwMode="auto">
            <a:xfrm>
              <a:off x="1680" y="1429"/>
              <a:ext cx="50" cy="130"/>
            </a:xfrm>
            <a:prstGeom prst="rect">
              <a:avLst/>
            </a:prstGeom>
            <a:solidFill>
              <a:srgbClr val="FFFF00"/>
            </a:solidFill>
            <a:ln w="9525">
              <a:noFill/>
              <a:miter lim="800000"/>
              <a:headEnd/>
              <a:tailEnd/>
            </a:ln>
          </p:spPr>
          <p:txBody>
            <a:bodyPr wrap="none" lIns="0" tIns="0" rIns="0" bIns="0">
              <a:spAutoFit/>
            </a:bodyPr>
            <a:lstStyle/>
            <a:p>
              <a:r>
                <a:rPr lang="en-US" sz="1200" b="0">
                  <a:solidFill>
                    <a:srgbClr val="000000"/>
                  </a:solidFill>
                </a:rPr>
                <a:t>4</a:t>
              </a:r>
              <a:endParaRPr lang="en-US" sz="1400"/>
            </a:p>
          </p:txBody>
        </p:sp>
        <p:sp>
          <p:nvSpPr>
            <p:cNvPr id="8260" name="Rectangle 49"/>
            <p:cNvSpPr>
              <a:spLocks noChangeArrowheads="1"/>
            </p:cNvSpPr>
            <p:nvPr/>
          </p:nvSpPr>
          <p:spPr bwMode="auto">
            <a:xfrm>
              <a:off x="1649" y="1209"/>
              <a:ext cx="51" cy="130"/>
            </a:xfrm>
            <a:prstGeom prst="rect">
              <a:avLst/>
            </a:prstGeom>
            <a:solidFill>
              <a:srgbClr val="FFFF00"/>
            </a:solidFill>
            <a:ln w="9525">
              <a:noFill/>
              <a:miter lim="800000"/>
              <a:headEnd/>
              <a:tailEnd/>
            </a:ln>
          </p:spPr>
          <p:txBody>
            <a:bodyPr wrap="none" lIns="0" tIns="0" rIns="0" bIns="0">
              <a:spAutoFit/>
            </a:bodyPr>
            <a:lstStyle/>
            <a:p>
              <a:r>
                <a:rPr lang="en-US" sz="1200" b="0">
                  <a:solidFill>
                    <a:srgbClr val="000000"/>
                  </a:solidFill>
                </a:rPr>
                <a:t>u</a:t>
              </a:r>
              <a:endParaRPr lang="en-US" sz="1400"/>
            </a:p>
          </p:txBody>
        </p:sp>
        <p:sp>
          <p:nvSpPr>
            <p:cNvPr id="8261" name="Rectangle 50"/>
            <p:cNvSpPr>
              <a:spLocks noChangeArrowheads="1"/>
            </p:cNvSpPr>
            <p:nvPr/>
          </p:nvSpPr>
          <p:spPr bwMode="auto">
            <a:xfrm>
              <a:off x="1702" y="1209"/>
              <a:ext cx="138" cy="130"/>
            </a:xfrm>
            <a:prstGeom prst="rect">
              <a:avLst/>
            </a:prstGeom>
            <a:solidFill>
              <a:srgbClr val="FFFF00"/>
            </a:solidFill>
            <a:ln w="9525">
              <a:noFill/>
              <a:miter lim="800000"/>
              <a:headEnd/>
              <a:tailEnd/>
            </a:ln>
          </p:spPr>
          <p:txBody>
            <a:bodyPr wrap="none" lIns="0" tIns="0" rIns="0" bIns="0">
              <a:spAutoFit/>
            </a:bodyPr>
            <a:lstStyle/>
            <a:p>
              <a:r>
                <a:rPr lang="en-US" sz="1200" b="0">
                  <a:solidFill>
                    <a:srgbClr val="000000"/>
                  </a:solidFill>
                </a:rPr>
                <a:t> = ?</a:t>
              </a:r>
              <a:endParaRPr lang="en-US" sz="1400"/>
            </a:p>
          </p:txBody>
        </p:sp>
      </p:grpSp>
      <p:grpSp>
        <p:nvGrpSpPr>
          <p:cNvPr id="4" name="Group 51"/>
          <p:cNvGrpSpPr>
            <a:grpSpLocks/>
          </p:cNvGrpSpPr>
          <p:nvPr/>
        </p:nvGrpSpPr>
        <p:grpSpPr bwMode="auto">
          <a:xfrm>
            <a:off x="2895600" y="3832232"/>
            <a:ext cx="320920" cy="276226"/>
            <a:chOff x="1784" y="2425"/>
            <a:chExt cx="202" cy="174"/>
          </a:xfrm>
        </p:grpSpPr>
        <p:sp>
          <p:nvSpPr>
            <p:cNvPr id="8252" name="Rectangle 52"/>
            <p:cNvSpPr>
              <a:spLocks noChangeArrowheads="1"/>
            </p:cNvSpPr>
            <p:nvPr/>
          </p:nvSpPr>
          <p:spPr bwMode="auto">
            <a:xfrm>
              <a:off x="1784" y="2425"/>
              <a:ext cx="77" cy="174"/>
            </a:xfrm>
            <a:prstGeom prst="rect">
              <a:avLst/>
            </a:prstGeom>
            <a:noFill/>
            <a:ln w="9525">
              <a:noFill/>
              <a:miter lim="800000"/>
              <a:headEnd/>
              <a:tailEnd/>
            </a:ln>
          </p:spPr>
          <p:txBody>
            <a:bodyPr wrap="none" lIns="0" tIns="0" rIns="0" bIns="0">
              <a:spAutoFit/>
            </a:bodyPr>
            <a:lstStyle/>
            <a:p>
              <a:r>
                <a:rPr lang="en-US" sz="1800" b="0">
                  <a:solidFill>
                    <a:schemeClr val="hlink"/>
                  </a:solidFill>
                </a:rPr>
                <a:t>u</a:t>
              </a:r>
              <a:endParaRPr lang="en-US" sz="2000">
                <a:solidFill>
                  <a:schemeClr val="hlink"/>
                </a:solidFill>
              </a:endParaRPr>
            </a:p>
          </p:txBody>
        </p:sp>
        <p:sp>
          <p:nvSpPr>
            <p:cNvPr id="8253" name="Rectangle 53"/>
            <p:cNvSpPr>
              <a:spLocks noChangeArrowheads="1"/>
            </p:cNvSpPr>
            <p:nvPr/>
          </p:nvSpPr>
          <p:spPr bwMode="auto">
            <a:xfrm>
              <a:off x="1838" y="2425"/>
              <a:ext cx="148" cy="173"/>
            </a:xfrm>
            <a:prstGeom prst="rect">
              <a:avLst/>
            </a:prstGeom>
            <a:noFill/>
            <a:ln w="9525">
              <a:noFill/>
              <a:miter lim="800000"/>
              <a:headEnd/>
              <a:tailEnd/>
            </a:ln>
          </p:spPr>
          <p:txBody>
            <a:bodyPr wrap="none" lIns="0" tIns="0" rIns="0" bIns="0">
              <a:spAutoFit/>
            </a:bodyPr>
            <a:lstStyle/>
            <a:p>
              <a:r>
                <a:rPr lang="en-US" sz="1800" b="0">
                  <a:solidFill>
                    <a:schemeClr val="hlink"/>
                  </a:solidFill>
                </a:rPr>
                <a:t> :5</a:t>
              </a:r>
              <a:endParaRPr lang="en-US" sz="2000">
                <a:solidFill>
                  <a:schemeClr val="hlink"/>
                </a:solidFill>
              </a:endParaRPr>
            </a:p>
          </p:txBody>
        </p:sp>
      </p:grpSp>
      <p:grpSp>
        <p:nvGrpSpPr>
          <p:cNvPr id="5" name="Group 54"/>
          <p:cNvGrpSpPr>
            <a:grpSpLocks/>
          </p:cNvGrpSpPr>
          <p:nvPr/>
        </p:nvGrpSpPr>
        <p:grpSpPr bwMode="auto">
          <a:xfrm>
            <a:off x="3352800" y="2460626"/>
            <a:ext cx="3206262" cy="1630363"/>
            <a:chOff x="2112" y="1584"/>
            <a:chExt cx="2020" cy="1027"/>
          </a:xfrm>
        </p:grpSpPr>
        <p:sp>
          <p:nvSpPr>
            <p:cNvPr id="8246" name="Freeform 55"/>
            <p:cNvSpPr>
              <a:spLocks/>
            </p:cNvSpPr>
            <p:nvPr/>
          </p:nvSpPr>
          <p:spPr bwMode="auto">
            <a:xfrm>
              <a:off x="2112" y="1776"/>
              <a:ext cx="1776" cy="768"/>
            </a:xfrm>
            <a:custGeom>
              <a:avLst/>
              <a:gdLst>
                <a:gd name="T0" fmla="*/ 0 w 1900"/>
                <a:gd name="T1" fmla="*/ 768 h 728"/>
                <a:gd name="T2" fmla="*/ 139 w 1900"/>
                <a:gd name="T3" fmla="*/ 741 h 728"/>
                <a:gd name="T4" fmla="*/ 279 w 1900"/>
                <a:gd name="T5" fmla="*/ 723 h 728"/>
                <a:gd name="T6" fmla="*/ 422 w 1900"/>
                <a:gd name="T7" fmla="*/ 706 h 728"/>
                <a:gd name="T8" fmla="*/ 567 w 1900"/>
                <a:gd name="T9" fmla="*/ 690 h 728"/>
                <a:gd name="T10" fmla="*/ 709 w 1900"/>
                <a:gd name="T11" fmla="*/ 673 h 728"/>
                <a:gd name="T12" fmla="*/ 852 w 1900"/>
                <a:gd name="T13" fmla="*/ 649 h 728"/>
                <a:gd name="T14" fmla="*/ 992 w 1900"/>
                <a:gd name="T15" fmla="*/ 613 h 728"/>
                <a:gd name="T16" fmla="*/ 1124 w 1900"/>
                <a:gd name="T17" fmla="*/ 565 h 728"/>
                <a:gd name="T18" fmla="*/ 1253 w 1900"/>
                <a:gd name="T19" fmla="*/ 503 h 728"/>
                <a:gd name="T20" fmla="*/ 1375 w 1900"/>
                <a:gd name="T21" fmla="*/ 420 h 728"/>
                <a:gd name="T22" fmla="*/ 1420 w 1900"/>
                <a:gd name="T23" fmla="*/ 381 h 728"/>
                <a:gd name="T24" fmla="*/ 1462 w 1900"/>
                <a:gd name="T25" fmla="*/ 342 h 728"/>
                <a:gd name="T26" fmla="*/ 1501 w 1900"/>
                <a:gd name="T27" fmla="*/ 301 h 728"/>
                <a:gd name="T28" fmla="*/ 1540 w 1900"/>
                <a:gd name="T29" fmla="*/ 258 h 728"/>
                <a:gd name="T30" fmla="*/ 1581 w 1900"/>
                <a:gd name="T31" fmla="*/ 214 h 728"/>
                <a:gd name="T32" fmla="*/ 1620 w 1900"/>
                <a:gd name="T33" fmla="*/ 170 h 728"/>
                <a:gd name="T34" fmla="*/ 1657 w 1900"/>
                <a:gd name="T35" fmla="*/ 128 h 728"/>
                <a:gd name="T36" fmla="*/ 1697 w 1900"/>
                <a:gd name="T37" fmla="*/ 83 h 728"/>
                <a:gd name="T38" fmla="*/ 1736 w 1900"/>
                <a:gd name="T39" fmla="*/ 41 h 728"/>
                <a:gd name="T40" fmla="*/ 1776 w 1900"/>
                <a:gd name="T41" fmla="*/ 0 h 7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00"/>
                <a:gd name="T64" fmla="*/ 0 h 728"/>
                <a:gd name="T65" fmla="*/ 1900 w 1900"/>
                <a:gd name="T66" fmla="*/ 728 h 7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00" h="728">
                  <a:moveTo>
                    <a:pt x="0" y="728"/>
                  </a:moveTo>
                  <a:lnTo>
                    <a:pt x="149" y="702"/>
                  </a:lnTo>
                  <a:lnTo>
                    <a:pt x="299" y="685"/>
                  </a:lnTo>
                  <a:lnTo>
                    <a:pt x="451" y="669"/>
                  </a:lnTo>
                  <a:lnTo>
                    <a:pt x="607" y="654"/>
                  </a:lnTo>
                  <a:lnTo>
                    <a:pt x="759" y="638"/>
                  </a:lnTo>
                  <a:lnTo>
                    <a:pt x="912" y="615"/>
                  </a:lnTo>
                  <a:lnTo>
                    <a:pt x="1061" y="581"/>
                  </a:lnTo>
                  <a:lnTo>
                    <a:pt x="1202" y="536"/>
                  </a:lnTo>
                  <a:lnTo>
                    <a:pt x="1341" y="477"/>
                  </a:lnTo>
                  <a:lnTo>
                    <a:pt x="1471" y="398"/>
                  </a:lnTo>
                  <a:lnTo>
                    <a:pt x="1519" y="361"/>
                  </a:lnTo>
                  <a:lnTo>
                    <a:pt x="1564" y="324"/>
                  </a:lnTo>
                  <a:lnTo>
                    <a:pt x="1606" y="285"/>
                  </a:lnTo>
                  <a:lnTo>
                    <a:pt x="1648" y="245"/>
                  </a:lnTo>
                  <a:lnTo>
                    <a:pt x="1691" y="203"/>
                  </a:lnTo>
                  <a:lnTo>
                    <a:pt x="1733" y="161"/>
                  </a:lnTo>
                  <a:lnTo>
                    <a:pt x="1773" y="121"/>
                  </a:lnTo>
                  <a:lnTo>
                    <a:pt x="1815" y="79"/>
                  </a:lnTo>
                  <a:lnTo>
                    <a:pt x="1857" y="39"/>
                  </a:lnTo>
                  <a:lnTo>
                    <a:pt x="1900" y="0"/>
                  </a:lnTo>
                </a:path>
              </a:pathLst>
            </a:custGeom>
            <a:noFill/>
            <a:ln w="9525">
              <a:solidFill>
                <a:srgbClr val="000000"/>
              </a:solidFill>
              <a:round/>
              <a:headEnd/>
              <a:tailEnd type="triangle" w="lg" len="lg"/>
            </a:ln>
          </p:spPr>
          <p:txBody>
            <a:bodyPr/>
            <a:lstStyle/>
            <a:p>
              <a:endParaRPr lang="en-US"/>
            </a:p>
          </p:txBody>
        </p:sp>
        <p:sp>
          <p:nvSpPr>
            <p:cNvPr id="8247" name="Freeform 56"/>
            <p:cNvSpPr>
              <a:spLocks/>
            </p:cNvSpPr>
            <p:nvPr/>
          </p:nvSpPr>
          <p:spPr bwMode="auto">
            <a:xfrm>
              <a:off x="3216" y="2400"/>
              <a:ext cx="194" cy="211"/>
            </a:xfrm>
            <a:custGeom>
              <a:avLst/>
              <a:gdLst>
                <a:gd name="T0" fmla="*/ 194 w 212"/>
                <a:gd name="T1" fmla="*/ 104 h 211"/>
                <a:gd name="T2" fmla="*/ 191 w 212"/>
                <a:gd name="T3" fmla="*/ 87 h 211"/>
                <a:gd name="T4" fmla="*/ 189 w 212"/>
                <a:gd name="T5" fmla="*/ 70 h 211"/>
                <a:gd name="T6" fmla="*/ 184 w 212"/>
                <a:gd name="T7" fmla="*/ 56 h 211"/>
                <a:gd name="T8" fmla="*/ 176 w 212"/>
                <a:gd name="T9" fmla="*/ 42 h 211"/>
                <a:gd name="T10" fmla="*/ 166 w 212"/>
                <a:gd name="T11" fmla="*/ 31 h 211"/>
                <a:gd name="T12" fmla="*/ 153 w 212"/>
                <a:gd name="T13" fmla="*/ 19 h 211"/>
                <a:gd name="T14" fmla="*/ 143 w 212"/>
                <a:gd name="T15" fmla="*/ 11 h 211"/>
                <a:gd name="T16" fmla="*/ 127 w 212"/>
                <a:gd name="T17" fmla="*/ 5 h 211"/>
                <a:gd name="T18" fmla="*/ 112 w 212"/>
                <a:gd name="T19" fmla="*/ 0 h 211"/>
                <a:gd name="T20" fmla="*/ 96 w 212"/>
                <a:gd name="T21" fmla="*/ 0 h 211"/>
                <a:gd name="T22" fmla="*/ 81 w 212"/>
                <a:gd name="T23" fmla="*/ 0 h 211"/>
                <a:gd name="T24" fmla="*/ 65 w 212"/>
                <a:gd name="T25" fmla="*/ 5 h 211"/>
                <a:gd name="T26" fmla="*/ 52 w 212"/>
                <a:gd name="T27" fmla="*/ 11 h 211"/>
                <a:gd name="T28" fmla="*/ 39 w 212"/>
                <a:gd name="T29" fmla="*/ 19 h 211"/>
                <a:gd name="T30" fmla="*/ 28 w 212"/>
                <a:gd name="T31" fmla="*/ 31 h 211"/>
                <a:gd name="T32" fmla="*/ 18 w 212"/>
                <a:gd name="T33" fmla="*/ 42 h 211"/>
                <a:gd name="T34" fmla="*/ 11 w 212"/>
                <a:gd name="T35" fmla="*/ 56 h 211"/>
                <a:gd name="T36" fmla="*/ 5 w 212"/>
                <a:gd name="T37" fmla="*/ 70 h 211"/>
                <a:gd name="T38" fmla="*/ 0 w 212"/>
                <a:gd name="T39" fmla="*/ 87 h 211"/>
                <a:gd name="T40" fmla="*/ 0 w 212"/>
                <a:gd name="T41" fmla="*/ 104 h 211"/>
                <a:gd name="T42" fmla="*/ 0 w 212"/>
                <a:gd name="T43" fmla="*/ 121 h 211"/>
                <a:gd name="T44" fmla="*/ 5 w 212"/>
                <a:gd name="T45" fmla="*/ 138 h 211"/>
                <a:gd name="T46" fmla="*/ 11 w 212"/>
                <a:gd name="T47" fmla="*/ 152 h 211"/>
                <a:gd name="T48" fmla="*/ 18 w 212"/>
                <a:gd name="T49" fmla="*/ 166 h 211"/>
                <a:gd name="T50" fmla="*/ 28 w 212"/>
                <a:gd name="T51" fmla="*/ 180 h 211"/>
                <a:gd name="T52" fmla="*/ 39 w 212"/>
                <a:gd name="T53" fmla="*/ 189 h 211"/>
                <a:gd name="T54" fmla="*/ 52 w 212"/>
                <a:gd name="T55" fmla="*/ 200 h 211"/>
                <a:gd name="T56" fmla="*/ 65 w 212"/>
                <a:gd name="T57" fmla="*/ 206 h 211"/>
                <a:gd name="T58" fmla="*/ 81 w 212"/>
                <a:gd name="T59" fmla="*/ 209 h 211"/>
                <a:gd name="T60" fmla="*/ 96 w 212"/>
                <a:gd name="T61" fmla="*/ 211 h 211"/>
                <a:gd name="T62" fmla="*/ 112 w 212"/>
                <a:gd name="T63" fmla="*/ 209 h 211"/>
                <a:gd name="T64" fmla="*/ 127 w 212"/>
                <a:gd name="T65" fmla="*/ 206 h 211"/>
                <a:gd name="T66" fmla="*/ 143 w 212"/>
                <a:gd name="T67" fmla="*/ 200 h 211"/>
                <a:gd name="T68" fmla="*/ 153 w 212"/>
                <a:gd name="T69" fmla="*/ 189 h 211"/>
                <a:gd name="T70" fmla="*/ 166 w 212"/>
                <a:gd name="T71" fmla="*/ 180 h 211"/>
                <a:gd name="T72" fmla="*/ 176 w 212"/>
                <a:gd name="T73" fmla="*/ 166 h 211"/>
                <a:gd name="T74" fmla="*/ 184 w 212"/>
                <a:gd name="T75" fmla="*/ 152 h 211"/>
                <a:gd name="T76" fmla="*/ 189 w 212"/>
                <a:gd name="T77" fmla="*/ 138 h 211"/>
                <a:gd name="T78" fmla="*/ 191 w 212"/>
                <a:gd name="T79" fmla="*/ 121 h 211"/>
                <a:gd name="T80" fmla="*/ 194 w 212"/>
                <a:gd name="T81" fmla="*/ 104 h 211"/>
                <a:gd name="T82" fmla="*/ 194 w 212"/>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12" y="104"/>
                  </a:moveTo>
                  <a:lnTo>
                    <a:pt x="209" y="87"/>
                  </a:lnTo>
                  <a:lnTo>
                    <a:pt x="206" y="70"/>
                  </a:lnTo>
                  <a:lnTo>
                    <a:pt x="201" y="56"/>
                  </a:lnTo>
                  <a:lnTo>
                    <a:pt x="192" y="42"/>
                  </a:lnTo>
                  <a:lnTo>
                    <a:pt x="181" y="31"/>
                  </a:lnTo>
                  <a:lnTo>
                    <a:pt x="167" y="19"/>
                  </a:lnTo>
                  <a:lnTo>
                    <a:pt x="156" y="11"/>
                  </a:lnTo>
                  <a:lnTo>
                    <a:pt x="139" y="5"/>
                  </a:lnTo>
                  <a:lnTo>
                    <a:pt x="122" y="0"/>
                  </a:lnTo>
                  <a:lnTo>
                    <a:pt x="105" y="0"/>
                  </a:lnTo>
                  <a:lnTo>
                    <a:pt x="88" y="0"/>
                  </a:lnTo>
                  <a:lnTo>
                    <a:pt x="71" y="5"/>
                  </a:lnTo>
                  <a:lnTo>
                    <a:pt x="57" y="11"/>
                  </a:lnTo>
                  <a:lnTo>
                    <a:pt x="43" y="19"/>
                  </a:lnTo>
                  <a:lnTo>
                    <a:pt x="31" y="31"/>
                  </a:lnTo>
                  <a:lnTo>
                    <a:pt x="20" y="42"/>
                  </a:lnTo>
                  <a:lnTo>
                    <a:pt x="12" y="56"/>
                  </a:lnTo>
                  <a:lnTo>
                    <a:pt x="6" y="70"/>
                  </a:lnTo>
                  <a:lnTo>
                    <a:pt x="0" y="87"/>
                  </a:lnTo>
                  <a:lnTo>
                    <a:pt x="0" y="104"/>
                  </a:lnTo>
                  <a:lnTo>
                    <a:pt x="0" y="121"/>
                  </a:lnTo>
                  <a:lnTo>
                    <a:pt x="6" y="138"/>
                  </a:lnTo>
                  <a:lnTo>
                    <a:pt x="12" y="152"/>
                  </a:lnTo>
                  <a:lnTo>
                    <a:pt x="20" y="166"/>
                  </a:lnTo>
                  <a:lnTo>
                    <a:pt x="31" y="180"/>
                  </a:lnTo>
                  <a:lnTo>
                    <a:pt x="43" y="189"/>
                  </a:lnTo>
                  <a:lnTo>
                    <a:pt x="57" y="200"/>
                  </a:lnTo>
                  <a:lnTo>
                    <a:pt x="71" y="206"/>
                  </a:lnTo>
                  <a:lnTo>
                    <a:pt x="88" y="209"/>
                  </a:lnTo>
                  <a:lnTo>
                    <a:pt x="105" y="211"/>
                  </a:lnTo>
                  <a:lnTo>
                    <a:pt x="122" y="209"/>
                  </a:lnTo>
                  <a:lnTo>
                    <a:pt x="139" y="206"/>
                  </a:lnTo>
                  <a:lnTo>
                    <a:pt x="156" y="200"/>
                  </a:lnTo>
                  <a:lnTo>
                    <a:pt x="167" y="189"/>
                  </a:lnTo>
                  <a:lnTo>
                    <a:pt x="181" y="180"/>
                  </a:lnTo>
                  <a:lnTo>
                    <a:pt x="192" y="166"/>
                  </a:lnTo>
                  <a:lnTo>
                    <a:pt x="201" y="152"/>
                  </a:lnTo>
                  <a:lnTo>
                    <a:pt x="206" y="138"/>
                  </a:lnTo>
                  <a:lnTo>
                    <a:pt x="209" y="121"/>
                  </a:lnTo>
                  <a:lnTo>
                    <a:pt x="212" y="104"/>
                  </a:lnTo>
                </a:path>
              </a:pathLst>
            </a:custGeom>
            <a:noFill/>
            <a:ln w="9525">
              <a:solidFill>
                <a:srgbClr val="000000"/>
              </a:solidFill>
              <a:round/>
              <a:headEnd/>
              <a:tailEnd/>
            </a:ln>
          </p:spPr>
          <p:txBody>
            <a:bodyPr/>
            <a:lstStyle/>
            <a:p>
              <a:endParaRPr lang="en-US"/>
            </a:p>
          </p:txBody>
        </p:sp>
        <p:sp>
          <p:nvSpPr>
            <p:cNvPr id="8248" name="Rectangle 57"/>
            <p:cNvSpPr>
              <a:spLocks noChangeArrowheads="1"/>
            </p:cNvSpPr>
            <p:nvPr/>
          </p:nvSpPr>
          <p:spPr bwMode="auto">
            <a:xfrm>
              <a:off x="3271" y="2454"/>
              <a:ext cx="49" cy="116"/>
            </a:xfrm>
            <a:prstGeom prst="rect">
              <a:avLst/>
            </a:prstGeom>
            <a:noFill/>
            <a:ln w="9525">
              <a:noFill/>
              <a:miter lim="800000"/>
              <a:headEnd/>
              <a:tailEnd/>
            </a:ln>
          </p:spPr>
          <p:txBody>
            <a:bodyPr wrap="none" lIns="0" tIns="0" rIns="0" bIns="0">
              <a:spAutoFit/>
            </a:bodyPr>
            <a:lstStyle/>
            <a:p>
              <a:r>
                <a:rPr lang="en-US" sz="1200" b="0">
                  <a:solidFill>
                    <a:srgbClr val="000000"/>
                  </a:solidFill>
                </a:rPr>
                <a:t>2</a:t>
              </a:r>
              <a:endParaRPr lang="en-US" sz="1400"/>
            </a:p>
          </p:txBody>
        </p:sp>
        <p:grpSp>
          <p:nvGrpSpPr>
            <p:cNvPr id="6" name="Group 58"/>
            <p:cNvGrpSpPr>
              <a:grpSpLocks/>
            </p:cNvGrpSpPr>
            <p:nvPr/>
          </p:nvGrpSpPr>
          <p:grpSpPr bwMode="auto">
            <a:xfrm>
              <a:off x="3909" y="1584"/>
              <a:ext cx="223" cy="174"/>
              <a:chOff x="1784" y="2425"/>
              <a:chExt cx="161" cy="174"/>
            </a:xfrm>
          </p:grpSpPr>
          <p:sp>
            <p:nvSpPr>
              <p:cNvPr id="8250" name="Rectangle 59"/>
              <p:cNvSpPr>
                <a:spLocks noChangeArrowheads="1"/>
              </p:cNvSpPr>
              <p:nvPr/>
            </p:nvSpPr>
            <p:spPr bwMode="auto">
              <a:xfrm>
                <a:off x="1784" y="2425"/>
                <a:ext cx="55" cy="174"/>
              </a:xfrm>
              <a:prstGeom prst="rect">
                <a:avLst/>
              </a:prstGeom>
              <a:noFill/>
              <a:ln w="9525">
                <a:noFill/>
                <a:miter lim="800000"/>
                <a:headEnd/>
                <a:tailEnd/>
              </a:ln>
            </p:spPr>
            <p:txBody>
              <a:bodyPr wrap="none" lIns="0" tIns="0" rIns="0" bIns="0">
                <a:spAutoFit/>
              </a:bodyPr>
              <a:lstStyle/>
              <a:p>
                <a:r>
                  <a:rPr lang="en-US" sz="1800" b="0">
                    <a:solidFill>
                      <a:schemeClr val="hlink"/>
                    </a:solidFill>
                  </a:rPr>
                  <a:t>u</a:t>
                </a:r>
                <a:endParaRPr lang="en-US" sz="2000">
                  <a:solidFill>
                    <a:schemeClr val="hlink"/>
                  </a:solidFill>
                </a:endParaRPr>
              </a:p>
            </p:txBody>
          </p:sp>
          <p:sp>
            <p:nvSpPr>
              <p:cNvPr id="8251" name="Rectangle 60"/>
              <p:cNvSpPr>
                <a:spLocks noChangeArrowheads="1"/>
              </p:cNvSpPr>
              <p:nvPr/>
            </p:nvSpPr>
            <p:spPr bwMode="auto">
              <a:xfrm>
                <a:off x="1838" y="2425"/>
                <a:ext cx="107" cy="173"/>
              </a:xfrm>
              <a:prstGeom prst="rect">
                <a:avLst/>
              </a:prstGeom>
              <a:noFill/>
              <a:ln w="9525">
                <a:noFill/>
                <a:miter lim="800000"/>
                <a:headEnd/>
                <a:tailEnd/>
              </a:ln>
            </p:spPr>
            <p:txBody>
              <a:bodyPr wrap="none" lIns="0" tIns="0" rIns="0" bIns="0">
                <a:spAutoFit/>
              </a:bodyPr>
              <a:lstStyle/>
              <a:p>
                <a:r>
                  <a:rPr lang="en-US" sz="1800" b="0">
                    <a:solidFill>
                      <a:schemeClr val="hlink"/>
                    </a:solidFill>
                  </a:rPr>
                  <a:t> :5</a:t>
                </a:r>
                <a:endParaRPr lang="en-US" sz="2000">
                  <a:solidFill>
                    <a:schemeClr val="hlink"/>
                  </a:solidFill>
                </a:endParaRPr>
              </a:p>
            </p:txBody>
          </p:sp>
        </p:grpSp>
      </p:grpSp>
      <p:grpSp>
        <p:nvGrpSpPr>
          <p:cNvPr id="7" name="Group 61"/>
          <p:cNvGrpSpPr>
            <a:grpSpLocks/>
          </p:cNvGrpSpPr>
          <p:nvPr/>
        </p:nvGrpSpPr>
        <p:grpSpPr bwMode="auto">
          <a:xfrm>
            <a:off x="6629400" y="1698626"/>
            <a:ext cx="677008" cy="1038226"/>
            <a:chOff x="4896" y="1104"/>
            <a:chExt cx="426" cy="654"/>
          </a:xfrm>
        </p:grpSpPr>
        <p:sp>
          <p:nvSpPr>
            <p:cNvPr id="8240" name="Freeform 62"/>
            <p:cNvSpPr>
              <a:spLocks/>
            </p:cNvSpPr>
            <p:nvPr/>
          </p:nvSpPr>
          <p:spPr bwMode="auto">
            <a:xfrm>
              <a:off x="4975" y="1104"/>
              <a:ext cx="112" cy="421"/>
            </a:xfrm>
            <a:custGeom>
              <a:avLst/>
              <a:gdLst>
                <a:gd name="T0" fmla="*/ 0 w 112"/>
                <a:gd name="T1" fmla="*/ 0 h 421"/>
                <a:gd name="T2" fmla="*/ 22 w 112"/>
                <a:gd name="T3" fmla="*/ 37 h 421"/>
                <a:gd name="T4" fmla="*/ 45 w 112"/>
                <a:gd name="T5" fmla="*/ 79 h 421"/>
                <a:gd name="T6" fmla="*/ 67 w 112"/>
                <a:gd name="T7" fmla="*/ 124 h 421"/>
                <a:gd name="T8" fmla="*/ 84 w 112"/>
                <a:gd name="T9" fmla="*/ 169 h 421"/>
                <a:gd name="T10" fmla="*/ 101 w 112"/>
                <a:gd name="T11" fmla="*/ 217 h 421"/>
                <a:gd name="T12" fmla="*/ 110 w 112"/>
                <a:gd name="T13" fmla="*/ 262 h 421"/>
                <a:gd name="T14" fmla="*/ 112 w 112"/>
                <a:gd name="T15" fmla="*/ 308 h 421"/>
                <a:gd name="T16" fmla="*/ 107 w 112"/>
                <a:gd name="T17" fmla="*/ 350 h 421"/>
                <a:gd name="T18" fmla="*/ 93 w 112"/>
                <a:gd name="T19" fmla="*/ 387 h 421"/>
                <a:gd name="T20" fmla="*/ 67 w 112"/>
                <a:gd name="T21" fmla="*/ 421 h 4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2"/>
                <a:gd name="T34" fmla="*/ 0 h 421"/>
                <a:gd name="T35" fmla="*/ 112 w 112"/>
                <a:gd name="T36" fmla="*/ 421 h 4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2" h="421">
                  <a:moveTo>
                    <a:pt x="0" y="0"/>
                  </a:moveTo>
                  <a:lnTo>
                    <a:pt x="22" y="37"/>
                  </a:lnTo>
                  <a:lnTo>
                    <a:pt x="45" y="79"/>
                  </a:lnTo>
                  <a:lnTo>
                    <a:pt x="67" y="124"/>
                  </a:lnTo>
                  <a:lnTo>
                    <a:pt x="84" y="169"/>
                  </a:lnTo>
                  <a:lnTo>
                    <a:pt x="101" y="217"/>
                  </a:lnTo>
                  <a:lnTo>
                    <a:pt x="110" y="262"/>
                  </a:lnTo>
                  <a:lnTo>
                    <a:pt x="112" y="308"/>
                  </a:lnTo>
                  <a:lnTo>
                    <a:pt x="107" y="350"/>
                  </a:lnTo>
                  <a:lnTo>
                    <a:pt x="93" y="387"/>
                  </a:lnTo>
                  <a:lnTo>
                    <a:pt x="67" y="421"/>
                  </a:lnTo>
                </a:path>
              </a:pathLst>
            </a:custGeom>
            <a:noFill/>
            <a:ln w="9525">
              <a:solidFill>
                <a:srgbClr val="114FFB"/>
              </a:solidFill>
              <a:round/>
              <a:headEnd/>
              <a:tailEnd type="triangle" w="lg" len="lg"/>
            </a:ln>
          </p:spPr>
          <p:txBody>
            <a:bodyPr/>
            <a:lstStyle/>
            <a:p>
              <a:endParaRPr lang="en-US"/>
            </a:p>
          </p:txBody>
        </p:sp>
        <p:sp>
          <p:nvSpPr>
            <p:cNvPr id="8241" name="Freeform 63"/>
            <p:cNvSpPr>
              <a:spLocks/>
            </p:cNvSpPr>
            <p:nvPr/>
          </p:nvSpPr>
          <p:spPr bwMode="auto">
            <a:xfrm>
              <a:off x="5110" y="1138"/>
              <a:ext cx="212" cy="211"/>
            </a:xfrm>
            <a:custGeom>
              <a:avLst/>
              <a:gdLst>
                <a:gd name="T0" fmla="*/ 209 w 212"/>
                <a:gd name="T1" fmla="*/ 104 h 211"/>
                <a:gd name="T2" fmla="*/ 209 w 212"/>
                <a:gd name="T3" fmla="*/ 124 h 211"/>
                <a:gd name="T4" fmla="*/ 206 w 212"/>
                <a:gd name="T5" fmla="*/ 141 h 211"/>
                <a:gd name="T6" fmla="*/ 201 w 212"/>
                <a:gd name="T7" fmla="*/ 155 h 211"/>
                <a:gd name="T8" fmla="*/ 192 w 212"/>
                <a:gd name="T9" fmla="*/ 169 h 211"/>
                <a:gd name="T10" fmla="*/ 181 w 212"/>
                <a:gd name="T11" fmla="*/ 180 h 211"/>
                <a:gd name="T12" fmla="*/ 167 w 212"/>
                <a:gd name="T13" fmla="*/ 192 h 211"/>
                <a:gd name="T14" fmla="*/ 155 w 212"/>
                <a:gd name="T15" fmla="*/ 200 h 211"/>
                <a:gd name="T16" fmla="*/ 138 w 212"/>
                <a:gd name="T17" fmla="*/ 206 h 211"/>
                <a:gd name="T18" fmla="*/ 122 w 212"/>
                <a:gd name="T19" fmla="*/ 211 h 211"/>
                <a:gd name="T20" fmla="*/ 105 w 212"/>
                <a:gd name="T21" fmla="*/ 211 h 211"/>
                <a:gd name="T22" fmla="*/ 88 w 212"/>
                <a:gd name="T23" fmla="*/ 211 h 211"/>
                <a:gd name="T24" fmla="*/ 71 w 212"/>
                <a:gd name="T25" fmla="*/ 206 h 211"/>
                <a:gd name="T26" fmla="*/ 57 w 212"/>
                <a:gd name="T27" fmla="*/ 200 h 211"/>
                <a:gd name="T28" fmla="*/ 42 w 212"/>
                <a:gd name="T29" fmla="*/ 192 h 211"/>
                <a:gd name="T30" fmla="*/ 31 w 212"/>
                <a:gd name="T31" fmla="*/ 180 h 211"/>
                <a:gd name="T32" fmla="*/ 20 w 212"/>
                <a:gd name="T33" fmla="*/ 169 h 211"/>
                <a:gd name="T34" fmla="*/ 11 w 212"/>
                <a:gd name="T35" fmla="*/ 155 h 211"/>
                <a:gd name="T36" fmla="*/ 6 w 212"/>
                <a:gd name="T37" fmla="*/ 141 h 211"/>
                <a:gd name="T38" fmla="*/ 0 w 212"/>
                <a:gd name="T39" fmla="*/ 124 h 211"/>
                <a:gd name="T40" fmla="*/ 0 w 212"/>
                <a:gd name="T41" fmla="*/ 107 h 211"/>
                <a:gd name="T42" fmla="*/ 0 w 212"/>
                <a:gd name="T43" fmla="*/ 90 h 211"/>
                <a:gd name="T44" fmla="*/ 6 w 212"/>
                <a:gd name="T45" fmla="*/ 73 h 211"/>
                <a:gd name="T46" fmla="*/ 11 w 212"/>
                <a:gd name="T47" fmla="*/ 59 h 211"/>
                <a:gd name="T48" fmla="*/ 20 w 212"/>
                <a:gd name="T49" fmla="*/ 45 h 211"/>
                <a:gd name="T50" fmla="*/ 31 w 212"/>
                <a:gd name="T51" fmla="*/ 31 h 211"/>
                <a:gd name="T52" fmla="*/ 42 w 212"/>
                <a:gd name="T53" fmla="*/ 19 h 211"/>
                <a:gd name="T54" fmla="*/ 57 w 212"/>
                <a:gd name="T55" fmla="*/ 11 h 211"/>
                <a:gd name="T56" fmla="*/ 71 w 212"/>
                <a:gd name="T57" fmla="*/ 5 h 211"/>
                <a:gd name="T58" fmla="*/ 88 w 212"/>
                <a:gd name="T59" fmla="*/ 3 h 211"/>
                <a:gd name="T60" fmla="*/ 105 w 212"/>
                <a:gd name="T61" fmla="*/ 0 h 211"/>
                <a:gd name="T62" fmla="*/ 122 w 212"/>
                <a:gd name="T63" fmla="*/ 3 h 211"/>
                <a:gd name="T64" fmla="*/ 138 w 212"/>
                <a:gd name="T65" fmla="*/ 5 h 211"/>
                <a:gd name="T66" fmla="*/ 155 w 212"/>
                <a:gd name="T67" fmla="*/ 11 h 211"/>
                <a:gd name="T68" fmla="*/ 167 w 212"/>
                <a:gd name="T69" fmla="*/ 19 h 211"/>
                <a:gd name="T70" fmla="*/ 181 w 212"/>
                <a:gd name="T71" fmla="*/ 31 h 211"/>
                <a:gd name="T72" fmla="*/ 192 w 212"/>
                <a:gd name="T73" fmla="*/ 45 h 211"/>
                <a:gd name="T74" fmla="*/ 201 w 212"/>
                <a:gd name="T75" fmla="*/ 59 h 211"/>
                <a:gd name="T76" fmla="*/ 206 w 212"/>
                <a:gd name="T77" fmla="*/ 73 h 211"/>
                <a:gd name="T78" fmla="*/ 209 w 212"/>
                <a:gd name="T79" fmla="*/ 90 h 211"/>
                <a:gd name="T80" fmla="*/ 212 w 212"/>
                <a:gd name="T81" fmla="*/ 107 h 211"/>
                <a:gd name="T82" fmla="*/ 209 w 212"/>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09" y="104"/>
                  </a:moveTo>
                  <a:lnTo>
                    <a:pt x="209" y="124"/>
                  </a:lnTo>
                  <a:lnTo>
                    <a:pt x="206" y="141"/>
                  </a:lnTo>
                  <a:lnTo>
                    <a:pt x="201" y="155"/>
                  </a:lnTo>
                  <a:lnTo>
                    <a:pt x="192" y="169"/>
                  </a:lnTo>
                  <a:lnTo>
                    <a:pt x="181" y="180"/>
                  </a:lnTo>
                  <a:lnTo>
                    <a:pt x="167" y="192"/>
                  </a:lnTo>
                  <a:lnTo>
                    <a:pt x="155" y="200"/>
                  </a:lnTo>
                  <a:lnTo>
                    <a:pt x="138" y="206"/>
                  </a:lnTo>
                  <a:lnTo>
                    <a:pt x="122" y="211"/>
                  </a:lnTo>
                  <a:lnTo>
                    <a:pt x="105" y="211"/>
                  </a:lnTo>
                  <a:lnTo>
                    <a:pt x="88" y="211"/>
                  </a:lnTo>
                  <a:lnTo>
                    <a:pt x="71" y="206"/>
                  </a:lnTo>
                  <a:lnTo>
                    <a:pt x="57" y="200"/>
                  </a:lnTo>
                  <a:lnTo>
                    <a:pt x="42" y="192"/>
                  </a:lnTo>
                  <a:lnTo>
                    <a:pt x="31" y="180"/>
                  </a:lnTo>
                  <a:lnTo>
                    <a:pt x="20" y="169"/>
                  </a:lnTo>
                  <a:lnTo>
                    <a:pt x="11" y="155"/>
                  </a:lnTo>
                  <a:lnTo>
                    <a:pt x="6" y="141"/>
                  </a:lnTo>
                  <a:lnTo>
                    <a:pt x="0" y="124"/>
                  </a:lnTo>
                  <a:lnTo>
                    <a:pt x="0" y="107"/>
                  </a:lnTo>
                  <a:lnTo>
                    <a:pt x="0" y="90"/>
                  </a:lnTo>
                  <a:lnTo>
                    <a:pt x="6" y="73"/>
                  </a:lnTo>
                  <a:lnTo>
                    <a:pt x="11" y="59"/>
                  </a:lnTo>
                  <a:lnTo>
                    <a:pt x="20" y="45"/>
                  </a:lnTo>
                  <a:lnTo>
                    <a:pt x="31" y="31"/>
                  </a:lnTo>
                  <a:lnTo>
                    <a:pt x="42" y="19"/>
                  </a:lnTo>
                  <a:lnTo>
                    <a:pt x="57" y="11"/>
                  </a:lnTo>
                  <a:lnTo>
                    <a:pt x="71" y="5"/>
                  </a:lnTo>
                  <a:lnTo>
                    <a:pt x="88" y="3"/>
                  </a:lnTo>
                  <a:lnTo>
                    <a:pt x="105" y="0"/>
                  </a:lnTo>
                  <a:lnTo>
                    <a:pt x="122" y="3"/>
                  </a:lnTo>
                  <a:lnTo>
                    <a:pt x="138" y="5"/>
                  </a:lnTo>
                  <a:lnTo>
                    <a:pt x="155" y="11"/>
                  </a:lnTo>
                  <a:lnTo>
                    <a:pt x="167" y="19"/>
                  </a:lnTo>
                  <a:lnTo>
                    <a:pt x="181" y="31"/>
                  </a:lnTo>
                  <a:lnTo>
                    <a:pt x="192" y="45"/>
                  </a:lnTo>
                  <a:lnTo>
                    <a:pt x="201" y="59"/>
                  </a:lnTo>
                  <a:lnTo>
                    <a:pt x="206" y="73"/>
                  </a:lnTo>
                  <a:lnTo>
                    <a:pt x="209" y="90"/>
                  </a:lnTo>
                  <a:lnTo>
                    <a:pt x="212" y="107"/>
                  </a:lnTo>
                  <a:lnTo>
                    <a:pt x="209" y="104"/>
                  </a:lnTo>
                  <a:close/>
                </a:path>
              </a:pathLst>
            </a:custGeom>
            <a:solidFill>
              <a:srgbClr val="FFFFFF"/>
            </a:solidFill>
            <a:ln w="9525">
              <a:noFill/>
              <a:round/>
              <a:headEnd/>
              <a:tailEnd/>
            </a:ln>
          </p:spPr>
          <p:txBody>
            <a:bodyPr/>
            <a:lstStyle/>
            <a:p>
              <a:endParaRPr lang="en-US"/>
            </a:p>
          </p:txBody>
        </p:sp>
        <p:sp>
          <p:nvSpPr>
            <p:cNvPr id="8242" name="Freeform 64"/>
            <p:cNvSpPr>
              <a:spLocks/>
            </p:cNvSpPr>
            <p:nvPr/>
          </p:nvSpPr>
          <p:spPr bwMode="auto">
            <a:xfrm>
              <a:off x="5088" y="1141"/>
              <a:ext cx="212" cy="211"/>
            </a:xfrm>
            <a:custGeom>
              <a:avLst/>
              <a:gdLst>
                <a:gd name="T0" fmla="*/ 209 w 212"/>
                <a:gd name="T1" fmla="*/ 104 h 211"/>
                <a:gd name="T2" fmla="*/ 209 w 212"/>
                <a:gd name="T3" fmla="*/ 90 h 211"/>
                <a:gd name="T4" fmla="*/ 206 w 212"/>
                <a:gd name="T5" fmla="*/ 73 h 211"/>
                <a:gd name="T6" fmla="*/ 201 w 212"/>
                <a:gd name="T7" fmla="*/ 59 h 211"/>
                <a:gd name="T8" fmla="*/ 192 w 212"/>
                <a:gd name="T9" fmla="*/ 45 h 211"/>
                <a:gd name="T10" fmla="*/ 181 w 212"/>
                <a:gd name="T11" fmla="*/ 31 h 211"/>
                <a:gd name="T12" fmla="*/ 167 w 212"/>
                <a:gd name="T13" fmla="*/ 19 h 211"/>
                <a:gd name="T14" fmla="*/ 155 w 212"/>
                <a:gd name="T15" fmla="*/ 11 h 211"/>
                <a:gd name="T16" fmla="*/ 138 w 212"/>
                <a:gd name="T17" fmla="*/ 5 h 211"/>
                <a:gd name="T18" fmla="*/ 122 w 212"/>
                <a:gd name="T19" fmla="*/ 3 h 211"/>
                <a:gd name="T20" fmla="*/ 105 w 212"/>
                <a:gd name="T21" fmla="*/ 0 h 211"/>
                <a:gd name="T22" fmla="*/ 88 w 212"/>
                <a:gd name="T23" fmla="*/ 3 h 211"/>
                <a:gd name="T24" fmla="*/ 71 w 212"/>
                <a:gd name="T25" fmla="*/ 5 h 211"/>
                <a:gd name="T26" fmla="*/ 57 w 212"/>
                <a:gd name="T27" fmla="*/ 11 h 211"/>
                <a:gd name="T28" fmla="*/ 42 w 212"/>
                <a:gd name="T29" fmla="*/ 19 h 211"/>
                <a:gd name="T30" fmla="*/ 31 w 212"/>
                <a:gd name="T31" fmla="*/ 31 h 211"/>
                <a:gd name="T32" fmla="*/ 20 w 212"/>
                <a:gd name="T33" fmla="*/ 45 h 211"/>
                <a:gd name="T34" fmla="*/ 11 w 212"/>
                <a:gd name="T35" fmla="*/ 59 h 211"/>
                <a:gd name="T36" fmla="*/ 6 w 212"/>
                <a:gd name="T37" fmla="*/ 73 h 211"/>
                <a:gd name="T38" fmla="*/ 0 w 212"/>
                <a:gd name="T39" fmla="*/ 90 h 211"/>
                <a:gd name="T40" fmla="*/ 0 w 212"/>
                <a:gd name="T41" fmla="*/ 107 h 211"/>
                <a:gd name="T42" fmla="*/ 0 w 212"/>
                <a:gd name="T43" fmla="*/ 124 h 211"/>
                <a:gd name="T44" fmla="*/ 6 w 212"/>
                <a:gd name="T45" fmla="*/ 141 h 211"/>
                <a:gd name="T46" fmla="*/ 11 w 212"/>
                <a:gd name="T47" fmla="*/ 155 h 211"/>
                <a:gd name="T48" fmla="*/ 20 w 212"/>
                <a:gd name="T49" fmla="*/ 169 h 211"/>
                <a:gd name="T50" fmla="*/ 31 w 212"/>
                <a:gd name="T51" fmla="*/ 180 h 211"/>
                <a:gd name="T52" fmla="*/ 42 w 212"/>
                <a:gd name="T53" fmla="*/ 192 h 211"/>
                <a:gd name="T54" fmla="*/ 57 w 212"/>
                <a:gd name="T55" fmla="*/ 200 h 211"/>
                <a:gd name="T56" fmla="*/ 71 w 212"/>
                <a:gd name="T57" fmla="*/ 206 h 211"/>
                <a:gd name="T58" fmla="*/ 88 w 212"/>
                <a:gd name="T59" fmla="*/ 211 h 211"/>
                <a:gd name="T60" fmla="*/ 105 w 212"/>
                <a:gd name="T61" fmla="*/ 211 h 211"/>
                <a:gd name="T62" fmla="*/ 122 w 212"/>
                <a:gd name="T63" fmla="*/ 211 h 211"/>
                <a:gd name="T64" fmla="*/ 138 w 212"/>
                <a:gd name="T65" fmla="*/ 206 h 211"/>
                <a:gd name="T66" fmla="*/ 155 w 212"/>
                <a:gd name="T67" fmla="*/ 200 h 211"/>
                <a:gd name="T68" fmla="*/ 167 w 212"/>
                <a:gd name="T69" fmla="*/ 192 h 211"/>
                <a:gd name="T70" fmla="*/ 181 w 212"/>
                <a:gd name="T71" fmla="*/ 180 h 211"/>
                <a:gd name="T72" fmla="*/ 192 w 212"/>
                <a:gd name="T73" fmla="*/ 169 h 211"/>
                <a:gd name="T74" fmla="*/ 201 w 212"/>
                <a:gd name="T75" fmla="*/ 155 h 211"/>
                <a:gd name="T76" fmla="*/ 206 w 212"/>
                <a:gd name="T77" fmla="*/ 141 h 211"/>
                <a:gd name="T78" fmla="*/ 209 w 212"/>
                <a:gd name="T79" fmla="*/ 124 h 211"/>
                <a:gd name="T80" fmla="*/ 212 w 212"/>
                <a:gd name="T81" fmla="*/ 107 h 211"/>
                <a:gd name="T82" fmla="*/ 212 w 212"/>
                <a:gd name="T83" fmla="*/ 107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09" y="104"/>
                  </a:moveTo>
                  <a:lnTo>
                    <a:pt x="209" y="90"/>
                  </a:lnTo>
                  <a:lnTo>
                    <a:pt x="206" y="73"/>
                  </a:lnTo>
                  <a:lnTo>
                    <a:pt x="201" y="59"/>
                  </a:lnTo>
                  <a:lnTo>
                    <a:pt x="192" y="45"/>
                  </a:lnTo>
                  <a:lnTo>
                    <a:pt x="181" y="31"/>
                  </a:lnTo>
                  <a:lnTo>
                    <a:pt x="167" y="19"/>
                  </a:lnTo>
                  <a:lnTo>
                    <a:pt x="155" y="11"/>
                  </a:lnTo>
                  <a:lnTo>
                    <a:pt x="138" y="5"/>
                  </a:lnTo>
                  <a:lnTo>
                    <a:pt x="122" y="3"/>
                  </a:lnTo>
                  <a:lnTo>
                    <a:pt x="105" y="0"/>
                  </a:lnTo>
                  <a:lnTo>
                    <a:pt x="88" y="3"/>
                  </a:lnTo>
                  <a:lnTo>
                    <a:pt x="71" y="5"/>
                  </a:lnTo>
                  <a:lnTo>
                    <a:pt x="57" y="11"/>
                  </a:lnTo>
                  <a:lnTo>
                    <a:pt x="42" y="19"/>
                  </a:lnTo>
                  <a:lnTo>
                    <a:pt x="31" y="31"/>
                  </a:lnTo>
                  <a:lnTo>
                    <a:pt x="20" y="45"/>
                  </a:lnTo>
                  <a:lnTo>
                    <a:pt x="11" y="59"/>
                  </a:lnTo>
                  <a:lnTo>
                    <a:pt x="6" y="73"/>
                  </a:lnTo>
                  <a:lnTo>
                    <a:pt x="0" y="90"/>
                  </a:lnTo>
                  <a:lnTo>
                    <a:pt x="0" y="107"/>
                  </a:lnTo>
                  <a:lnTo>
                    <a:pt x="0" y="124"/>
                  </a:lnTo>
                  <a:lnTo>
                    <a:pt x="6" y="141"/>
                  </a:lnTo>
                  <a:lnTo>
                    <a:pt x="11" y="155"/>
                  </a:lnTo>
                  <a:lnTo>
                    <a:pt x="20" y="169"/>
                  </a:lnTo>
                  <a:lnTo>
                    <a:pt x="31" y="180"/>
                  </a:lnTo>
                  <a:lnTo>
                    <a:pt x="42" y="192"/>
                  </a:lnTo>
                  <a:lnTo>
                    <a:pt x="57" y="200"/>
                  </a:lnTo>
                  <a:lnTo>
                    <a:pt x="71" y="206"/>
                  </a:lnTo>
                  <a:lnTo>
                    <a:pt x="88" y="211"/>
                  </a:lnTo>
                  <a:lnTo>
                    <a:pt x="105" y="211"/>
                  </a:lnTo>
                  <a:lnTo>
                    <a:pt x="122" y="211"/>
                  </a:lnTo>
                  <a:lnTo>
                    <a:pt x="138" y="206"/>
                  </a:lnTo>
                  <a:lnTo>
                    <a:pt x="155" y="200"/>
                  </a:lnTo>
                  <a:lnTo>
                    <a:pt x="167" y="192"/>
                  </a:lnTo>
                  <a:lnTo>
                    <a:pt x="181" y="180"/>
                  </a:lnTo>
                  <a:lnTo>
                    <a:pt x="192" y="169"/>
                  </a:lnTo>
                  <a:lnTo>
                    <a:pt x="201" y="155"/>
                  </a:lnTo>
                  <a:lnTo>
                    <a:pt x="206" y="141"/>
                  </a:lnTo>
                  <a:lnTo>
                    <a:pt x="209" y="124"/>
                  </a:lnTo>
                  <a:lnTo>
                    <a:pt x="212" y="107"/>
                  </a:lnTo>
                </a:path>
              </a:pathLst>
            </a:custGeom>
            <a:noFill/>
            <a:ln w="9525">
              <a:solidFill>
                <a:srgbClr val="000000"/>
              </a:solidFill>
              <a:round/>
              <a:headEnd/>
              <a:tailEnd/>
            </a:ln>
          </p:spPr>
          <p:txBody>
            <a:bodyPr/>
            <a:lstStyle/>
            <a:p>
              <a:endParaRPr lang="en-US"/>
            </a:p>
          </p:txBody>
        </p:sp>
        <p:sp>
          <p:nvSpPr>
            <p:cNvPr id="8243" name="Rectangle 65"/>
            <p:cNvSpPr>
              <a:spLocks noChangeArrowheads="1"/>
            </p:cNvSpPr>
            <p:nvPr/>
          </p:nvSpPr>
          <p:spPr bwMode="auto">
            <a:xfrm>
              <a:off x="5184" y="1189"/>
              <a:ext cx="49" cy="116"/>
            </a:xfrm>
            <a:prstGeom prst="rect">
              <a:avLst/>
            </a:prstGeom>
            <a:noFill/>
            <a:ln w="9525">
              <a:noFill/>
              <a:miter lim="800000"/>
              <a:headEnd/>
              <a:tailEnd/>
            </a:ln>
          </p:spPr>
          <p:txBody>
            <a:bodyPr wrap="none" lIns="0" tIns="0" rIns="0" bIns="0">
              <a:spAutoFit/>
            </a:bodyPr>
            <a:lstStyle/>
            <a:p>
              <a:r>
                <a:rPr lang="en-US" sz="1200" b="0">
                  <a:solidFill>
                    <a:srgbClr val="000000"/>
                  </a:solidFill>
                </a:rPr>
                <a:t>3</a:t>
              </a:r>
              <a:endParaRPr lang="en-US" sz="1400"/>
            </a:p>
          </p:txBody>
        </p:sp>
        <p:sp>
          <p:nvSpPr>
            <p:cNvPr id="8244" name="Rectangle 66"/>
            <p:cNvSpPr>
              <a:spLocks noChangeArrowheads="1"/>
            </p:cNvSpPr>
            <p:nvPr/>
          </p:nvSpPr>
          <p:spPr bwMode="auto">
            <a:xfrm>
              <a:off x="4896" y="1584"/>
              <a:ext cx="77" cy="174"/>
            </a:xfrm>
            <a:prstGeom prst="rect">
              <a:avLst/>
            </a:prstGeom>
            <a:noFill/>
            <a:ln w="9525">
              <a:noFill/>
              <a:miter lim="800000"/>
              <a:headEnd/>
              <a:tailEnd/>
            </a:ln>
          </p:spPr>
          <p:txBody>
            <a:bodyPr wrap="none" lIns="0" tIns="0" rIns="0" bIns="0">
              <a:spAutoFit/>
            </a:bodyPr>
            <a:lstStyle/>
            <a:p>
              <a:r>
                <a:rPr lang="en-US" sz="1800" b="0">
                  <a:solidFill>
                    <a:srgbClr val="114FFB"/>
                  </a:solidFill>
                </a:rPr>
                <a:t>u</a:t>
              </a:r>
              <a:endParaRPr lang="en-US" sz="2000">
                <a:solidFill>
                  <a:srgbClr val="114FFB"/>
                </a:solidFill>
              </a:endParaRPr>
            </a:p>
          </p:txBody>
        </p:sp>
        <p:sp>
          <p:nvSpPr>
            <p:cNvPr id="8245" name="Rectangle 67"/>
            <p:cNvSpPr>
              <a:spLocks noChangeArrowheads="1"/>
            </p:cNvSpPr>
            <p:nvPr/>
          </p:nvSpPr>
          <p:spPr bwMode="auto">
            <a:xfrm>
              <a:off x="4947" y="1584"/>
              <a:ext cx="213" cy="174"/>
            </a:xfrm>
            <a:prstGeom prst="rect">
              <a:avLst/>
            </a:prstGeom>
            <a:noFill/>
            <a:ln w="9525">
              <a:noFill/>
              <a:miter lim="800000"/>
              <a:headEnd/>
              <a:tailEnd/>
            </a:ln>
          </p:spPr>
          <p:txBody>
            <a:bodyPr wrap="none" lIns="0" tIns="0" rIns="0" bIns="0">
              <a:spAutoFit/>
            </a:bodyPr>
            <a:lstStyle/>
            <a:p>
              <a:r>
                <a:rPr lang="en-US" sz="1800" b="0">
                  <a:solidFill>
                    <a:srgbClr val="114FFB"/>
                  </a:solidFill>
                </a:rPr>
                <a:t> = 7</a:t>
              </a:r>
              <a:endParaRPr lang="en-US" sz="2000">
                <a:solidFill>
                  <a:srgbClr val="114FFB"/>
                </a:solidFill>
              </a:endParaRPr>
            </a:p>
          </p:txBody>
        </p:sp>
      </p:grpSp>
      <p:grpSp>
        <p:nvGrpSpPr>
          <p:cNvPr id="8" name="Group 68"/>
          <p:cNvGrpSpPr>
            <a:grpSpLocks/>
          </p:cNvGrpSpPr>
          <p:nvPr/>
        </p:nvGrpSpPr>
        <p:grpSpPr bwMode="auto">
          <a:xfrm>
            <a:off x="1828800" y="2384425"/>
            <a:ext cx="914400" cy="1600200"/>
            <a:chOff x="1152" y="1536"/>
            <a:chExt cx="576" cy="1008"/>
          </a:xfrm>
        </p:grpSpPr>
        <p:sp>
          <p:nvSpPr>
            <p:cNvPr id="8233" name="Rectangle 69"/>
            <p:cNvSpPr>
              <a:spLocks noChangeArrowheads="1"/>
            </p:cNvSpPr>
            <p:nvPr/>
          </p:nvSpPr>
          <p:spPr bwMode="auto">
            <a:xfrm>
              <a:off x="1251" y="2321"/>
              <a:ext cx="49" cy="116"/>
            </a:xfrm>
            <a:prstGeom prst="rect">
              <a:avLst/>
            </a:prstGeom>
            <a:noFill/>
            <a:ln w="9525">
              <a:noFill/>
              <a:miter lim="800000"/>
              <a:headEnd/>
              <a:tailEnd/>
            </a:ln>
          </p:spPr>
          <p:txBody>
            <a:bodyPr wrap="none" lIns="0" tIns="0" rIns="0" bIns="0">
              <a:spAutoFit/>
            </a:bodyPr>
            <a:lstStyle/>
            <a:p>
              <a:r>
                <a:rPr lang="en-US" sz="1200" b="0">
                  <a:solidFill>
                    <a:srgbClr val="000000"/>
                  </a:solidFill>
                </a:rPr>
                <a:t>1</a:t>
              </a:r>
              <a:endParaRPr lang="en-US" sz="1400"/>
            </a:p>
          </p:txBody>
        </p:sp>
        <p:grpSp>
          <p:nvGrpSpPr>
            <p:cNvPr id="9" name="Group 70"/>
            <p:cNvGrpSpPr>
              <a:grpSpLocks/>
            </p:cNvGrpSpPr>
            <p:nvPr/>
          </p:nvGrpSpPr>
          <p:grpSpPr bwMode="auto">
            <a:xfrm>
              <a:off x="1152" y="1536"/>
              <a:ext cx="576" cy="1008"/>
              <a:chOff x="1152" y="1536"/>
              <a:chExt cx="576" cy="1008"/>
            </a:xfrm>
          </p:grpSpPr>
          <p:sp>
            <p:nvSpPr>
              <p:cNvPr id="8235" name="Freeform 71"/>
              <p:cNvSpPr>
                <a:spLocks/>
              </p:cNvSpPr>
              <p:nvPr/>
            </p:nvSpPr>
            <p:spPr bwMode="auto">
              <a:xfrm>
                <a:off x="1172" y="2272"/>
                <a:ext cx="211" cy="212"/>
              </a:xfrm>
              <a:custGeom>
                <a:avLst/>
                <a:gdLst>
                  <a:gd name="T0" fmla="*/ 209 w 211"/>
                  <a:gd name="T1" fmla="*/ 105 h 212"/>
                  <a:gd name="T2" fmla="*/ 209 w 211"/>
                  <a:gd name="T3" fmla="*/ 91 h 212"/>
                  <a:gd name="T4" fmla="*/ 206 w 211"/>
                  <a:gd name="T5" fmla="*/ 74 h 212"/>
                  <a:gd name="T6" fmla="*/ 200 w 211"/>
                  <a:gd name="T7" fmla="*/ 60 h 212"/>
                  <a:gd name="T8" fmla="*/ 192 w 211"/>
                  <a:gd name="T9" fmla="*/ 46 h 212"/>
                  <a:gd name="T10" fmla="*/ 180 w 211"/>
                  <a:gd name="T11" fmla="*/ 31 h 212"/>
                  <a:gd name="T12" fmla="*/ 166 w 211"/>
                  <a:gd name="T13" fmla="*/ 20 h 212"/>
                  <a:gd name="T14" fmla="*/ 155 w 211"/>
                  <a:gd name="T15" fmla="*/ 12 h 212"/>
                  <a:gd name="T16" fmla="*/ 138 w 211"/>
                  <a:gd name="T17" fmla="*/ 6 h 212"/>
                  <a:gd name="T18" fmla="*/ 121 w 211"/>
                  <a:gd name="T19" fmla="*/ 3 h 212"/>
                  <a:gd name="T20" fmla="*/ 104 w 211"/>
                  <a:gd name="T21" fmla="*/ 0 h 212"/>
                  <a:gd name="T22" fmla="*/ 87 w 211"/>
                  <a:gd name="T23" fmla="*/ 3 h 212"/>
                  <a:gd name="T24" fmla="*/ 70 w 211"/>
                  <a:gd name="T25" fmla="*/ 6 h 212"/>
                  <a:gd name="T26" fmla="*/ 56 w 211"/>
                  <a:gd name="T27" fmla="*/ 12 h 212"/>
                  <a:gd name="T28" fmla="*/ 42 w 211"/>
                  <a:gd name="T29" fmla="*/ 20 h 212"/>
                  <a:gd name="T30" fmla="*/ 31 w 211"/>
                  <a:gd name="T31" fmla="*/ 31 h 212"/>
                  <a:gd name="T32" fmla="*/ 19 w 211"/>
                  <a:gd name="T33" fmla="*/ 46 h 212"/>
                  <a:gd name="T34" fmla="*/ 11 w 211"/>
                  <a:gd name="T35" fmla="*/ 60 h 212"/>
                  <a:gd name="T36" fmla="*/ 5 w 211"/>
                  <a:gd name="T37" fmla="*/ 74 h 212"/>
                  <a:gd name="T38" fmla="*/ 0 w 211"/>
                  <a:gd name="T39" fmla="*/ 91 h 212"/>
                  <a:gd name="T40" fmla="*/ 0 w 211"/>
                  <a:gd name="T41" fmla="*/ 108 h 212"/>
                  <a:gd name="T42" fmla="*/ 0 w 211"/>
                  <a:gd name="T43" fmla="*/ 125 h 212"/>
                  <a:gd name="T44" fmla="*/ 5 w 211"/>
                  <a:gd name="T45" fmla="*/ 142 h 212"/>
                  <a:gd name="T46" fmla="*/ 11 w 211"/>
                  <a:gd name="T47" fmla="*/ 156 h 212"/>
                  <a:gd name="T48" fmla="*/ 19 w 211"/>
                  <a:gd name="T49" fmla="*/ 170 h 212"/>
                  <a:gd name="T50" fmla="*/ 31 w 211"/>
                  <a:gd name="T51" fmla="*/ 181 h 212"/>
                  <a:gd name="T52" fmla="*/ 42 w 211"/>
                  <a:gd name="T53" fmla="*/ 192 h 212"/>
                  <a:gd name="T54" fmla="*/ 56 w 211"/>
                  <a:gd name="T55" fmla="*/ 201 h 212"/>
                  <a:gd name="T56" fmla="*/ 70 w 211"/>
                  <a:gd name="T57" fmla="*/ 206 h 212"/>
                  <a:gd name="T58" fmla="*/ 87 w 211"/>
                  <a:gd name="T59" fmla="*/ 212 h 212"/>
                  <a:gd name="T60" fmla="*/ 104 w 211"/>
                  <a:gd name="T61" fmla="*/ 212 h 212"/>
                  <a:gd name="T62" fmla="*/ 121 w 211"/>
                  <a:gd name="T63" fmla="*/ 212 h 212"/>
                  <a:gd name="T64" fmla="*/ 138 w 211"/>
                  <a:gd name="T65" fmla="*/ 206 h 212"/>
                  <a:gd name="T66" fmla="*/ 155 w 211"/>
                  <a:gd name="T67" fmla="*/ 201 h 212"/>
                  <a:gd name="T68" fmla="*/ 166 w 211"/>
                  <a:gd name="T69" fmla="*/ 192 h 212"/>
                  <a:gd name="T70" fmla="*/ 180 w 211"/>
                  <a:gd name="T71" fmla="*/ 181 h 212"/>
                  <a:gd name="T72" fmla="*/ 192 w 211"/>
                  <a:gd name="T73" fmla="*/ 170 h 212"/>
                  <a:gd name="T74" fmla="*/ 200 w 211"/>
                  <a:gd name="T75" fmla="*/ 156 h 212"/>
                  <a:gd name="T76" fmla="*/ 206 w 211"/>
                  <a:gd name="T77" fmla="*/ 142 h 212"/>
                  <a:gd name="T78" fmla="*/ 209 w 211"/>
                  <a:gd name="T79" fmla="*/ 125 h 212"/>
                  <a:gd name="T80" fmla="*/ 211 w 211"/>
                  <a:gd name="T81" fmla="*/ 108 h 212"/>
                  <a:gd name="T82" fmla="*/ 211 w 211"/>
                  <a:gd name="T83" fmla="*/ 108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2"/>
                  <a:gd name="T128" fmla="*/ 211 w 211"/>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2">
                    <a:moveTo>
                      <a:pt x="209" y="105"/>
                    </a:moveTo>
                    <a:lnTo>
                      <a:pt x="209" y="91"/>
                    </a:lnTo>
                    <a:lnTo>
                      <a:pt x="206" y="74"/>
                    </a:lnTo>
                    <a:lnTo>
                      <a:pt x="200" y="60"/>
                    </a:lnTo>
                    <a:lnTo>
                      <a:pt x="192" y="46"/>
                    </a:lnTo>
                    <a:lnTo>
                      <a:pt x="180" y="31"/>
                    </a:lnTo>
                    <a:lnTo>
                      <a:pt x="166" y="20"/>
                    </a:lnTo>
                    <a:lnTo>
                      <a:pt x="155" y="12"/>
                    </a:lnTo>
                    <a:lnTo>
                      <a:pt x="138" y="6"/>
                    </a:lnTo>
                    <a:lnTo>
                      <a:pt x="121" y="3"/>
                    </a:lnTo>
                    <a:lnTo>
                      <a:pt x="104" y="0"/>
                    </a:lnTo>
                    <a:lnTo>
                      <a:pt x="87" y="3"/>
                    </a:lnTo>
                    <a:lnTo>
                      <a:pt x="70" y="6"/>
                    </a:lnTo>
                    <a:lnTo>
                      <a:pt x="56" y="12"/>
                    </a:lnTo>
                    <a:lnTo>
                      <a:pt x="42" y="20"/>
                    </a:lnTo>
                    <a:lnTo>
                      <a:pt x="31" y="31"/>
                    </a:lnTo>
                    <a:lnTo>
                      <a:pt x="19" y="46"/>
                    </a:lnTo>
                    <a:lnTo>
                      <a:pt x="11" y="60"/>
                    </a:lnTo>
                    <a:lnTo>
                      <a:pt x="5" y="74"/>
                    </a:lnTo>
                    <a:lnTo>
                      <a:pt x="0" y="91"/>
                    </a:lnTo>
                    <a:lnTo>
                      <a:pt x="0" y="108"/>
                    </a:lnTo>
                    <a:lnTo>
                      <a:pt x="0" y="125"/>
                    </a:lnTo>
                    <a:lnTo>
                      <a:pt x="5" y="142"/>
                    </a:lnTo>
                    <a:lnTo>
                      <a:pt x="11" y="156"/>
                    </a:lnTo>
                    <a:lnTo>
                      <a:pt x="19" y="170"/>
                    </a:lnTo>
                    <a:lnTo>
                      <a:pt x="31" y="181"/>
                    </a:lnTo>
                    <a:lnTo>
                      <a:pt x="42" y="192"/>
                    </a:lnTo>
                    <a:lnTo>
                      <a:pt x="56" y="201"/>
                    </a:lnTo>
                    <a:lnTo>
                      <a:pt x="70" y="206"/>
                    </a:lnTo>
                    <a:lnTo>
                      <a:pt x="87" y="212"/>
                    </a:lnTo>
                    <a:lnTo>
                      <a:pt x="104" y="212"/>
                    </a:lnTo>
                    <a:lnTo>
                      <a:pt x="121" y="212"/>
                    </a:lnTo>
                    <a:lnTo>
                      <a:pt x="138" y="206"/>
                    </a:lnTo>
                    <a:lnTo>
                      <a:pt x="155" y="201"/>
                    </a:lnTo>
                    <a:lnTo>
                      <a:pt x="166" y="192"/>
                    </a:lnTo>
                    <a:lnTo>
                      <a:pt x="180" y="181"/>
                    </a:lnTo>
                    <a:lnTo>
                      <a:pt x="192" y="170"/>
                    </a:lnTo>
                    <a:lnTo>
                      <a:pt x="200" y="156"/>
                    </a:lnTo>
                    <a:lnTo>
                      <a:pt x="206" y="142"/>
                    </a:lnTo>
                    <a:lnTo>
                      <a:pt x="209" y="125"/>
                    </a:lnTo>
                    <a:lnTo>
                      <a:pt x="211" y="108"/>
                    </a:lnTo>
                  </a:path>
                </a:pathLst>
              </a:custGeom>
              <a:noFill/>
              <a:ln w="9525">
                <a:solidFill>
                  <a:srgbClr val="000000"/>
                </a:solidFill>
                <a:round/>
                <a:headEnd/>
                <a:tailEnd/>
              </a:ln>
            </p:spPr>
            <p:txBody>
              <a:bodyPr/>
              <a:lstStyle/>
              <a:p>
                <a:endParaRPr lang="en-US"/>
              </a:p>
            </p:txBody>
          </p:sp>
          <p:grpSp>
            <p:nvGrpSpPr>
              <p:cNvPr id="10" name="Group 72"/>
              <p:cNvGrpSpPr>
                <a:grpSpLocks/>
              </p:cNvGrpSpPr>
              <p:nvPr/>
            </p:nvGrpSpPr>
            <p:grpSpPr bwMode="auto">
              <a:xfrm>
                <a:off x="1152" y="1536"/>
                <a:ext cx="219" cy="174"/>
                <a:chOff x="1784" y="2425"/>
                <a:chExt cx="167" cy="174"/>
              </a:xfrm>
            </p:grpSpPr>
            <p:sp>
              <p:nvSpPr>
                <p:cNvPr id="8238" name="Rectangle 73"/>
                <p:cNvSpPr>
                  <a:spLocks noChangeArrowheads="1"/>
                </p:cNvSpPr>
                <p:nvPr/>
              </p:nvSpPr>
              <p:spPr bwMode="auto">
                <a:xfrm>
                  <a:off x="1784" y="2425"/>
                  <a:ext cx="59" cy="174"/>
                </a:xfrm>
                <a:prstGeom prst="rect">
                  <a:avLst/>
                </a:prstGeom>
                <a:noFill/>
                <a:ln w="9525">
                  <a:noFill/>
                  <a:miter lim="800000"/>
                  <a:headEnd/>
                  <a:tailEnd/>
                </a:ln>
              </p:spPr>
              <p:txBody>
                <a:bodyPr wrap="none" lIns="0" tIns="0" rIns="0" bIns="0">
                  <a:spAutoFit/>
                </a:bodyPr>
                <a:lstStyle/>
                <a:p>
                  <a:r>
                    <a:rPr lang="en-US" sz="1800" b="0">
                      <a:solidFill>
                        <a:schemeClr val="hlink"/>
                      </a:solidFill>
                    </a:rPr>
                    <a:t>u</a:t>
                  </a:r>
                  <a:endParaRPr lang="en-US" sz="2000">
                    <a:solidFill>
                      <a:schemeClr val="hlink"/>
                    </a:solidFill>
                  </a:endParaRPr>
                </a:p>
              </p:txBody>
            </p:sp>
            <p:sp>
              <p:nvSpPr>
                <p:cNvPr id="8239" name="Rectangle 74"/>
                <p:cNvSpPr>
                  <a:spLocks noChangeArrowheads="1"/>
                </p:cNvSpPr>
                <p:nvPr/>
              </p:nvSpPr>
              <p:spPr bwMode="auto">
                <a:xfrm>
                  <a:off x="1838" y="2425"/>
                  <a:ext cx="113" cy="173"/>
                </a:xfrm>
                <a:prstGeom prst="rect">
                  <a:avLst/>
                </a:prstGeom>
                <a:noFill/>
                <a:ln w="9525">
                  <a:noFill/>
                  <a:miter lim="800000"/>
                  <a:headEnd/>
                  <a:tailEnd/>
                </a:ln>
              </p:spPr>
              <p:txBody>
                <a:bodyPr wrap="none" lIns="0" tIns="0" rIns="0" bIns="0">
                  <a:spAutoFit/>
                </a:bodyPr>
                <a:lstStyle/>
                <a:p>
                  <a:r>
                    <a:rPr lang="en-US" sz="1800" b="0">
                      <a:solidFill>
                        <a:schemeClr val="hlink"/>
                      </a:solidFill>
                    </a:rPr>
                    <a:t> :5</a:t>
                  </a:r>
                  <a:endParaRPr lang="en-US" sz="2000">
                    <a:solidFill>
                      <a:schemeClr val="hlink"/>
                    </a:solidFill>
                  </a:endParaRPr>
                </a:p>
              </p:txBody>
            </p:sp>
          </p:grpSp>
          <p:sp>
            <p:nvSpPr>
              <p:cNvPr id="8237" name="Freeform 75"/>
              <p:cNvSpPr>
                <a:spLocks/>
              </p:cNvSpPr>
              <p:nvPr/>
            </p:nvSpPr>
            <p:spPr bwMode="auto">
              <a:xfrm>
                <a:off x="1262" y="1728"/>
                <a:ext cx="466" cy="816"/>
              </a:xfrm>
              <a:custGeom>
                <a:avLst/>
                <a:gdLst>
                  <a:gd name="T0" fmla="*/ 0 w 339"/>
                  <a:gd name="T1" fmla="*/ 0 h 646"/>
                  <a:gd name="T2" fmla="*/ 15 w 339"/>
                  <a:gd name="T3" fmla="*/ 96 h 646"/>
                  <a:gd name="T4" fmla="*/ 32 w 339"/>
                  <a:gd name="T5" fmla="*/ 193 h 646"/>
                  <a:gd name="T6" fmla="*/ 55 w 339"/>
                  <a:gd name="T7" fmla="*/ 285 h 646"/>
                  <a:gd name="T8" fmla="*/ 85 w 339"/>
                  <a:gd name="T9" fmla="*/ 375 h 646"/>
                  <a:gd name="T10" fmla="*/ 128 w 339"/>
                  <a:gd name="T11" fmla="*/ 464 h 646"/>
                  <a:gd name="T12" fmla="*/ 175 w 339"/>
                  <a:gd name="T13" fmla="*/ 546 h 646"/>
                  <a:gd name="T14" fmla="*/ 232 w 339"/>
                  <a:gd name="T15" fmla="*/ 624 h 646"/>
                  <a:gd name="T16" fmla="*/ 298 w 339"/>
                  <a:gd name="T17" fmla="*/ 696 h 646"/>
                  <a:gd name="T18" fmla="*/ 381 w 339"/>
                  <a:gd name="T19" fmla="*/ 759 h 646"/>
                  <a:gd name="T20" fmla="*/ 466 w 339"/>
                  <a:gd name="T21" fmla="*/ 816 h 6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9"/>
                  <a:gd name="T34" fmla="*/ 0 h 646"/>
                  <a:gd name="T35" fmla="*/ 339 w 339"/>
                  <a:gd name="T36" fmla="*/ 646 h 6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9" h="646">
                    <a:moveTo>
                      <a:pt x="0" y="0"/>
                    </a:moveTo>
                    <a:lnTo>
                      <a:pt x="11" y="76"/>
                    </a:lnTo>
                    <a:lnTo>
                      <a:pt x="23" y="153"/>
                    </a:lnTo>
                    <a:lnTo>
                      <a:pt x="40" y="226"/>
                    </a:lnTo>
                    <a:lnTo>
                      <a:pt x="62" y="297"/>
                    </a:lnTo>
                    <a:lnTo>
                      <a:pt x="93" y="367"/>
                    </a:lnTo>
                    <a:lnTo>
                      <a:pt x="127" y="432"/>
                    </a:lnTo>
                    <a:lnTo>
                      <a:pt x="169" y="494"/>
                    </a:lnTo>
                    <a:lnTo>
                      <a:pt x="217" y="551"/>
                    </a:lnTo>
                    <a:lnTo>
                      <a:pt x="277" y="601"/>
                    </a:lnTo>
                    <a:lnTo>
                      <a:pt x="339" y="646"/>
                    </a:lnTo>
                  </a:path>
                </a:pathLst>
              </a:custGeom>
              <a:noFill/>
              <a:ln w="9525">
                <a:solidFill>
                  <a:srgbClr val="000000"/>
                </a:solidFill>
                <a:round/>
                <a:headEnd type="triangle" w="lg" len="lg"/>
                <a:tailEnd/>
              </a:ln>
            </p:spPr>
            <p:txBody>
              <a:bodyPr/>
              <a:lstStyle/>
              <a:p>
                <a:endParaRPr lang="en-US"/>
              </a:p>
            </p:txBody>
          </p:sp>
        </p:grpSp>
      </p:grpSp>
      <p:sp>
        <p:nvSpPr>
          <p:cNvPr id="8231" name="Rectangle 76"/>
          <p:cNvSpPr>
            <a:spLocks noChangeArrowheads="1"/>
          </p:cNvSpPr>
          <p:nvPr/>
        </p:nvSpPr>
        <p:spPr bwMode="auto">
          <a:xfrm>
            <a:off x="4009293" y="2232026"/>
            <a:ext cx="360996" cy="184666"/>
          </a:xfrm>
          <a:prstGeom prst="rect">
            <a:avLst/>
          </a:prstGeom>
          <a:noFill/>
          <a:ln w="9525">
            <a:noFill/>
            <a:miter lim="800000"/>
            <a:headEnd/>
            <a:tailEnd/>
          </a:ln>
        </p:spPr>
        <p:txBody>
          <a:bodyPr wrap="none" lIns="0" tIns="0" rIns="0" bIns="0">
            <a:spAutoFit/>
          </a:bodyPr>
          <a:lstStyle/>
          <a:p>
            <a:r>
              <a:rPr lang="en-US" sz="1200" b="0">
                <a:solidFill>
                  <a:srgbClr val="000000"/>
                </a:solidFill>
              </a:rPr>
              <a:t>cache</a:t>
            </a:r>
            <a:endParaRPr lang="en-US" sz="1400"/>
          </a:p>
        </p:txBody>
      </p:sp>
      <p:sp>
        <p:nvSpPr>
          <p:cNvPr id="8232" name="Rectangle 77"/>
          <p:cNvSpPr>
            <a:spLocks noChangeArrowheads="1"/>
          </p:cNvSpPr>
          <p:nvPr/>
        </p:nvSpPr>
        <p:spPr bwMode="auto">
          <a:xfrm>
            <a:off x="6167804" y="2232026"/>
            <a:ext cx="360996" cy="184666"/>
          </a:xfrm>
          <a:prstGeom prst="rect">
            <a:avLst/>
          </a:prstGeom>
          <a:noFill/>
          <a:ln w="9525">
            <a:noFill/>
            <a:miter lim="800000"/>
            <a:headEnd/>
            <a:tailEnd/>
          </a:ln>
        </p:spPr>
        <p:txBody>
          <a:bodyPr wrap="none" lIns="0" tIns="0" rIns="0" bIns="0">
            <a:spAutoFit/>
          </a:bodyPr>
          <a:lstStyle/>
          <a:p>
            <a:r>
              <a:rPr lang="en-US" sz="1200" b="0">
                <a:solidFill>
                  <a:srgbClr val="000000"/>
                </a:solidFill>
              </a:rPr>
              <a:t>cache</a:t>
            </a:r>
            <a:endParaRPr 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Hardware Coherency Solutions</a:t>
            </a:r>
            <a:endParaRPr lang="en-US" smtClean="0"/>
          </a:p>
        </p:txBody>
      </p:sp>
      <p:sp>
        <p:nvSpPr>
          <p:cNvPr id="14339" name="Rectangle 3"/>
          <p:cNvSpPr>
            <a:spLocks noGrp="1" noChangeArrowheads="1"/>
          </p:cNvSpPr>
          <p:nvPr>
            <p:ph type="body" idx="1"/>
          </p:nvPr>
        </p:nvSpPr>
        <p:spPr>
          <a:xfrm>
            <a:off x="685800" y="1295400"/>
            <a:ext cx="7754815" cy="4953000"/>
          </a:xfrm>
        </p:spPr>
        <p:txBody>
          <a:bodyPr>
            <a:normAutofit fontScale="70000" lnSpcReduction="20000"/>
          </a:bodyPr>
          <a:lstStyle/>
          <a:p>
            <a:pPr>
              <a:spcBef>
                <a:spcPct val="30000"/>
              </a:spcBef>
            </a:pPr>
            <a:r>
              <a:rPr lang="en-US" altLang="en-US" dirty="0" smtClean="0"/>
              <a:t>Bus Snooping Solution</a:t>
            </a:r>
          </a:p>
          <a:p>
            <a:pPr lvl="1">
              <a:spcBef>
                <a:spcPct val="30000"/>
              </a:spcBef>
            </a:pPr>
            <a:r>
              <a:rPr lang="en-US" altLang="en-US" dirty="0" smtClean="0"/>
              <a:t>Send all requests for data to all processors</a:t>
            </a:r>
          </a:p>
          <a:p>
            <a:pPr lvl="1">
              <a:spcBef>
                <a:spcPct val="30000"/>
              </a:spcBef>
            </a:pPr>
            <a:r>
              <a:rPr lang="en-US" altLang="en-US" dirty="0" smtClean="0"/>
              <a:t>Processors snoop to see if they have a copy and respond accordingly </a:t>
            </a:r>
          </a:p>
          <a:p>
            <a:pPr lvl="1">
              <a:spcBef>
                <a:spcPct val="30000"/>
              </a:spcBef>
            </a:pPr>
            <a:r>
              <a:rPr lang="en-US" altLang="en-US" dirty="0" smtClean="0"/>
              <a:t>Requires broadcast, since caching information is in processors</a:t>
            </a:r>
          </a:p>
          <a:p>
            <a:pPr lvl="1">
              <a:spcBef>
                <a:spcPct val="30000"/>
              </a:spcBef>
            </a:pPr>
            <a:r>
              <a:rPr lang="en-US" altLang="en-US" dirty="0" smtClean="0"/>
              <a:t>Works well with bus (natural broadcast medium)</a:t>
            </a:r>
          </a:p>
          <a:p>
            <a:pPr lvl="1">
              <a:spcBef>
                <a:spcPct val="30000"/>
              </a:spcBef>
            </a:pPr>
            <a:r>
              <a:rPr lang="en-US" altLang="en-US" dirty="0" smtClean="0"/>
              <a:t>Dominates for small scale multiprocessors (most of the market)</a:t>
            </a:r>
          </a:p>
          <a:p>
            <a:pPr>
              <a:spcBef>
                <a:spcPct val="30000"/>
              </a:spcBef>
            </a:pPr>
            <a:r>
              <a:rPr lang="en-US" altLang="en-US" dirty="0" smtClean="0"/>
              <a:t>Directory-Based Schemes</a:t>
            </a:r>
          </a:p>
          <a:p>
            <a:pPr lvl="1">
              <a:spcBef>
                <a:spcPct val="30000"/>
              </a:spcBef>
            </a:pPr>
            <a:r>
              <a:rPr lang="en-US" altLang="en-US" dirty="0" smtClean="0"/>
              <a:t>Keep track of what is being shared in one logical place</a:t>
            </a:r>
          </a:p>
          <a:p>
            <a:pPr lvl="1">
              <a:spcBef>
                <a:spcPct val="30000"/>
              </a:spcBef>
            </a:pPr>
            <a:r>
              <a:rPr lang="en-US" altLang="en-US" dirty="0" smtClean="0"/>
              <a:t>Distributed memory </a:t>
            </a:r>
            <a:r>
              <a:rPr lang="en-US" altLang="en-US" dirty="0" smtClean="0">
                <a:sym typeface="Symbol" pitchFamily="18" charset="2"/>
              </a:rPr>
              <a:t></a:t>
            </a:r>
            <a:r>
              <a:rPr lang="en-US" altLang="en-US" dirty="0" smtClean="0"/>
              <a:t> distributed directory</a:t>
            </a:r>
          </a:p>
          <a:p>
            <a:pPr lvl="1">
              <a:spcBef>
                <a:spcPct val="30000"/>
              </a:spcBef>
            </a:pPr>
            <a:r>
              <a:rPr lang="en-US" altLang="en-US" dirty="0" smtClean="0"/>
              <a:t>Send point-to-point requests to processors via network</a:t>
            </a:r>
          </a:p>
          <a:p>
            <a:pPr lvl="1">
              <a:spcBef>
                <a:spcPct val="30000"/>
              </a:spcBef>
            </a:pPr>
            <a:r>
              <a:rPr lang="en-US" altLang="en-US" dirty="0" smtClean="0"/>
              <a:t>Scales better than Snooping and avoids bottlenecks</a:t>
            </a:r>
          </a:p>
          <a:p>
            <a:pPr lvl="1">
              <a:spcBef>
                <a:spcPct val="30000"/>
              </a:spcBef>
            </a:pPr>
            <a:r>
              <a:rPr lang="en-US" altLang="en-US" dirty="0" smtClean="0"/>
              <a:t>Actually existed before snooping-based schemes</a:t>
            </a:r>
            <a:endParaRPr lang="en-US"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76200"/>
            <a:ext cx="8229600" cy="715962"/>
          </a:xfrm>
          <a:noFill/>
        </p:spPr>
        <p:txBody>
          <a:bodyPr lIns="90488" tIns="44450" rIns="90488" bIns="44450">
            <a:normAutofit fontScale="90000"/>
          </a:bodyPr>
          <a:lstStyle/>
          <a:p>
            <a:r>
              <a:rPr lang="en-US" dirty="0" smtClean="0"/>
              <a:t>Snoopy Cache-Coherence Protocols</a:t>
            </a:r>
          </a:p>
        </p:txBody>
      </p:sp>
      <p:sp>
        <p:nvSpPr>
          <p:cNvPr id="16387" name="Rectangle 3"/>
          <p:cNvSpPr>
            <a:spLocks noGrp="1" noChangeArrowheads="1"/>
          </p:cNvSpPr>
          <p:nvPr>
            <p:ph type="body" idx="1"/>
          </p:nvPr>
        </p:nvSpPr>
        <p:spPr>
          <a:xfrm>
            <a:off x="914400" y="3803650"/>
            <a:ext cx="7315200" cy="2825750"/>
          </a:xfrm>
          <a:noFill/>
        </p:spPr>
        <p:txBody>
          <a:bodyPr lIns="90488" tIns="44450" rIns="90488" bIns="44450">
            <a:normAutofit fontScale="70000" lnSpcReduction="20000"/>
          </a:bodyPr>
          <a:lstStyle/>
          <a:p>
            <a:r>
              <a:rPr lang="en-US" dirty="0" smtClean="0"/>
              <a:t>Bus is a broadcast medium &amp; caches know what they have</a:t>
            </a:r>
          </a:p>
          <a:p>
            <a:pPr lvl="1"/>
            <a:r>
              <a:rPr lang="en-US" dirty="0" smtClean="0"/>
              <a:t>Transactions on bus are visible to all caches</a:t>
            </a:r>
          </a:p>
          <a:p>
            <a:r>
              <a:rPr lang="en-US" dirty="0" smtClean="0"/>
              <a:t>Cache controllers </a:t>
            </a:r>
            <a:r>
              <a:rPr lang="en-US" b="1" dirty="0" smtClean="0">
                <a:solidFill>
                  <a:schemeClr val="hlink"/>
                </a:solidFill>
              </a:rPr>
              <a:t>snoop</a:t>
            </a:r>
            <a:r>
              <a:rPr lang="en-US" dirty="0" smtClean="0"/>
              <a:t> all transactions on the shared bus</a:t>
            </a:r>
          </a:p>
          <a:p>
            <a:pPr lvl="1"/>
            <a:r>
              <a:rPr lang="en-US" dirty="0" smtClean="0">
                <a:solidFill>
                  <a:schemeClr val="hlink"/>
                </a:solidFill>
              </a:rPr>
              <a:t>Relevant transaction</a:t>
            </a:r>
            <a:r>
              <a:rPr lang="en-US" dirty="0" smtClean="0"/>
              <a:t> if for a block it contains</a:t>
            </a:r>
          </a:p>
          <a:p>
            <a:pPr lvl="1"/>
            <a:r>
              <a:rPr lang="en-US" dirty="0" smtClean="0"/>
              <a:t>Take action to ensure coherence</a:t>
            </a:r>
          </a:p>
          <a:p>
            <a:pPr lvl="2"/>
            <a:r>
              <a:rPr lang="en-US" sz="1800" dirty="0" smtClean="0"/>
              <a:t>Invalidate, update, or supply value</a:t>
            </a:r>
          </a:p>
          <a:p>
            <a:pPr lvl="1"/>
            <a:r>
              <a:rPr lang="en-US" dirty="0" smtClean="0"/>
              <a:t>Depends on state of the block and the protocol</a:t>
            </a:r>
          </a:p>
        </p:txBody>
      </p:sp>
      <p:grpSp>
        <p:nvGrpSpPr>
          <p:cNvPr id="2" name="Group 65"/>
          <p:cNvGrpSpPr>
            <a:grpSpLocks/>
          </p:cNvGrpSpPr>
          <p:nvPr/>
        </p:nvGrpSpPr>
        <p:grpSpPr bwMode="auto">
          <a:xfrm>
            <a:off x="914400" y="1404938"/>
            <a:ext cx="7287358" cy="1871662"/>
            <a:chOff x="757" y="940"/>
            <a:chExt cx="4973" cy="1179"/>
          </a:xfrm>
        </p:grpSpPr>
        <p:grpSp>
          <p:nvGrpSpPr>
            <p:cNvPr id="3" name="Group 63"/>
            <p:cNvGrpSpPr>
              <a:grpSpLocks/>
            </p:cNvGrpSpPr>
            <p:nvPr/>
          </p:nvGrpSpPr>
          <p:grpSpPr bwMode="auto">
            <a:xfrm>
              <a:off x="757" y="976"/>
              <a:ext cx="875" cy="518"/>
              <a:chOff x="757" y="976"/>
              <a:chExt cx="875" cy="518"/>
            </a:xfrm>
          </p:grpSpPr>
          <p:sp>
            <p:nvSpPr>
              <p:cNvPr id="16441" name="Rectangle 5"/>
              <p:cNvSpPr>
                <a:spLocks noChangeArrowheads="1"/>
              </p:cNvSpPr>
              <p:nvPr/>
            </p:nvSpPr>
            <p:spPr bwMode="auto">
              <a:xfrm>
                <a:off x="757" y="1333"/>
                <a:ext cx="147" cy="15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6442" name="Rectangle 6"/>
              <p:cNvSpPr>
                <a:spLocks noChangeArrowheads="1"/>
              </p:cNvSpPr>
              <p:nvPr/>
            </p:nvSpPr>
            <p:spPr bwMode="auto">
              <a:xfrm>
                <a:off x="913" y="1333"/>
                <a:ext cx="147" cy="15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6443" name="Rectangle 7"/>
              <p:cNvSpPr>
                <a:spLocks noChangeArrowheads="1"/>
              </p:cNvSpPr>
              <p:nvPr/>
            </p:nvSpPr>
            <p:spPr bwMode="auto">
              <a:xfrm>
                <a:off x="1069" y="1333"/>
                <a:ext cx="563" cy="15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6444" name="Rectangle 8"/>
              <p:cNvSpPr>
                <a:spLocks noChangeArrowheads="1"/>
              </p:cNvSpPr>
              <p:nvPr/>
            </p:nvSpPr>
            <p:spPr bwMode="auto">
              <a:xfrm>
                <a:off x="1159" y="976"/>
                <a:ext cx="380" cy="518"/>
              </a:xfrm>
              <a:prstGeom prst="rect">
                <a:avLst/>
              </a:prstGeom>
              <a:noFill/>
              <a:ln w="12700">
                <a:noFill/>
                <a:miter lim="800000"/>
                <a:headEnd/>
                <a:tailEnd/>
              </a:ln>
            </p:spPr>
            <p:txBody>
              <a:bodyPr wrap="none" lIns="90488" tIns="44450" rIns="90488" bIns="44450">
                <a:spAutoFit/>
              </a:bodyPr>
              <a:lstStyle/>
              <a:p>
                <a:pPr>
                  <a:spcBef>
                    <a:spcPct val="20000"/>
                  </a:spcBef>
                </a:pPr>
                <a:r>
                  <a:rPr lang="en-US" sz="1400" b="0"/>
                  <a:t>State</a:t>
                </a:r>
              </a:p>
              <a:p>
                <a:pPr>
                  <a:spcBef>
                    <a:spcPct val="20000"/>
                  </a:spcBef>
                </a:pPr>
                <a:r>
                  <a:rPr lang="en-US" sz="1400" b="0"/>
                  <a:t>Tag</a:t>
                </a:r>
              </a:p>
              <a:p>
                <a:pPr>
                  <a:spcBef>
                    <a:spcPct val="20000"/>
                  </a:spcBef>
                </a:pPr>
                <a:r>
                  <a:rPr lang="en-US" sz="1400" b="0"/>
                  <a:t>Data</a:t>
                </a:r>
              </a:p>
            </p:txBody>
          </p:sp>
          <p:sp>
            <p:nvSpPr>
              <p:cNvPr id="16445" name="Line 9"/>
              <p:cNvSpPr>
                <a:spLocks noChangeShapeType="1"/>
              </p:cNvSpPr>
              <p:nvPr/>
            </p:nvSpPr>
            <p:spPr bwMode="auto">
              <a:xfrm flipH="1">
                <a:off x="1008" y="1237"/>
                <a:ext cx="165" cy="88"/>
              </a:xfrm>
              <a:prstGeom prst="line">
                <a:avLst/>
              </a:prstGeom>
              <a:noFill/>
              <a:ln w="12700">
                <a:solidFill>
                  <a:schemeClr val="tx1"/>
                </a:solidFill>
                <a:round/>
                <a:headEnd/>
                <a:tailEnd/>
              </a:ln>
            </p:spPr>
            <p:txBody>
              <a:bodyPr wrap="none" anchor="ctr"/>
              <a:lstStyle/>
              <a:p>
                <a:endParaRPr lang="en-US"/>
              </a:p>
            </p:txBody>
          </p:sp>
          <p:sp>
            <p:nvSpPr>
              <p:cNvPr id="16446" name="Line 10"/>
              <p:cNvSpPr>
                <a:spLocks noChangeShapeType="1"/>
              </p:cNvSpPr>
              <p:nvPr/>
            </p:nvSpPr>
            <p:spPr bwMode="auto">
              <a:xfrm flipH="1">
                <a:off x="852" y="1093"/>
                <a:ext cx="321" cy="232"/>
              </a:xfrm>
              <a:prstGeom prst="line">
                <a:avLst/>
              </a:prstGeom>
              <a:noFill/>
              <a:ln w="12700">
                <a:solidFill>
                  <a:schemeClr val="tx1"/>
                </a:solidFill>
                <a:round/>
                <a:headEnd/>
                <a:tailEnd/>
              </a:ln>
            </p:spPr>
            <p:txBody>
              <a:bodyPr wrap="none" anchor="ctr"/>
              <a:lstStyle/>
              <a:p>
                <a:endParaRPr lang="en-US"/>
              </a:p>
            </p:txBody>
          </p:sp>
        </p:grpSp>
        <p:sp>
          <p:nvSpPr>
            <p:cNvPr id="16390" name="Line 13"/>
            <p:cNvSpPr>
              <a:spLocks noChangeShapeType="1"/>
            </p:cNvSpPr>
            <p:nvPr/>
          </p:nvSpPr>
          <p:spPr bwMode="auto">
            <a:xfrm>
              <a:off x="2826" y="1727"/>
              <a:ext cx="1" cy="157"/>
            </a:xfrm>
            <a:prstGeom prst="line">
              <a:avLst/>
            </a:prstGeom>
            <a:noFill/>
            <a:ln w="25400">
              <a:solidFill>
                <a:srgbClr val="000000"/>
              </a:solidFill>
              <a:round/>
              <a:headEnd/>
              <a:tailEnd/>
            </a:ln>
          </p:spPr>
          <p:txBody>
            <a:bodyPr/>
            <a:lstStyle/>
            <a:p>
              <a:endParaRPr lang="en-US"/>
            </a:p>
          </p:txBody>
        </p:sp>
        <p:sp>
          <p:nvSpPr>
            <p:cNvPr id="16391" name="Freeform 14"/>
            <p:cNvSpPr>
              <a:spLocks/>
            </p:cNvSpPr>
            <p:nvPr/>
          </p:nvSpPr>
          <p:spPr bwMode="auto">
            <a:xfrm>
              <a:off x="2320" y="1884"/>
              <a:ext cx="1005" cy="235"/>
            </a:xfrm>
            <a:custGeom>
              <a:avLst/>
              <a:gdLst>
                <a:gd name="T0" fmla="*/ 0 w 1005"/>
                <a:gd name="T1" fmla="*/ 0 h 235"/>
                <a:gd name="T2" fmla="*/ 1005 w 1005"/>
                <a:gd name="T3" fmla="*/ 0 h 235"/>
                <a:gd name="T4" fmla="*/ 1005 w 1005"/>
                <a:gd name="T5" fmla="*/ 235 h 235"/>
                <a:gd name="T6" fmla="*/ 3 w 1005"/>
                <a:gd name="T7" fmla="*/ 235 h 235"/>
                <a:gd name="T8" fmla="*/ 3 w 1005"/>
                <a:gd name="T9" fmla="*/ 0 h 235"/>
                <a:gd name="T10" fmla="*/ 0 w 1005"/>
                <a:gd name="T11" fmla="*/ 0 h 235"/>
                <a:gd name="T12" fmla="*/ 0 60000 65536"/>
                <a:gd name="T13" fmla="*/ 0 60000 65536"/>
                <a:gd name="T14" fmla="*/ 0 60000 65536"/>
                <a:gd name="T15" fmla="*/ 0 60000 65536"/>
                <a:gd name="T16" fmla="*/ 0 60000 65536"/>
                <a:gd name="T17" fmla="*/ 0 60000 65536"/>
                <a:gd name="T18" fmla="*/ 0 w 1005"/>
                <a:gd name="T19" fmla="*/ 0 h 235"/>
                <a:gd name="T20" fmla="*/ 1005 w 1005"/>
                <a:gd name="T21" fmla="*/ 235 h 235"/>
              </a:gdLst>
              <a:ahLst/>
              <a:cxnLst>
                <a:cxn ang="T12">
                  <a:pos x="T0" y="T1"/>
                </a:cxn>
                <a:cxn ang="T13">
                  <a:pos x="T2" y="T3"/>
                </a:cxn>
                <a:cxn ang="T14">
                  <a:pos x="T4" y="T5"/>
                </a:cxn>
                <a:cxn ang="T15">
                  <a:pos x="T6" y="T7"/>
                </a:cxn>
                <a:cxn ang="T16">
                  <a:pos x="T8" y="T9"/>
                </a:cxn>
                <a:cxn ang="T17">
                  <a:pos x="T10" y="T11"/>
                </a:cxn>
              </a:cxnLst>
              <a:rect l="T18" t="T19" r="T20" b="T21"/>
              <a:pathLst>
                <a:path w="1005" h="235">
                  <a:moveTo>
                    <a:pt x="0" y="0"/>
                  </a:moveTo>
                  <a:lnTo>
                    <a:pt x="1005" y="0"/>
                  </a:lnTo>
                  <a:lnTo>
                    <a:pt x="1005" y="235"/>
                  </a:lnTo>
                  <a:lnTo>
                    <a:pt x="3" y="235"/>
                  </a:lnTo>
                  <a:lnTo>
                    <a:pt x="3" y="0"/>
                  </a:lnTo>
                  <a:lnTo>
                    <a:pt x="0" y="0"/>
                  </a:lnTo>
                  <a:close/>
                </a:path>
              </a:pathLst>
            </a:custGeom>
            <a:solidFill>
              <a:srgbClr val="FFFFFF"/>
            </a:solidFill>
            <a:ln w="9525">
              <a:noFill/>
              <a:round/>
              <a:headEnd/>
              <a:tailEnd/>
            </a:ln>
          </p:spPr>
          <p:txBody>
            <a:bodyPr/>
            <a:lstStyle/>
            <a:p>
              <a:endParaRPr lang="en-US"/>
            </a:p>
          </p:txBody>
        </p:sp>
        <p:sp>
          <p:nvSpPr>
            <p:cNvPr id="16392" name="Freeform 15"/>
            <p:cNvSpPr>
              <a:spLocks/>
            </p:cNvSpPr>
            <p:nvPr/>
          </p:nvSpPr>
          <p:spPr bwMode="auto">
            <a:xfrm>
              <a:off x="2320" y="1884"/>
              <a:ext cx="1005" cy="235"/>
            </a:xfrm>
            <a:custGeom>
              <a:avLst/>
              <a:gdLst>
                <a:gd name="T0" fmla="*/ 0 w 1005"/>
                <a:gd name="T1" fmla="*/ 0 h 235"/>
                <a:gd name="T2" fmla="*/ 1005 w 1005"/>
                <a:gd name="T3" fmla="*/ 0 h 235"/>
                <a:gd name="T4" fmla="*/ 1005 w 1005"/>
                <a:gd name="T5" fmla="*/ 235 h 235"/>
                <a:gd name="T6" fmla="*/ 3 w 1005"/>
                <a:gd name="T7" fmla="*/ 235 h 235"/>
                <a:gd name="T8" fmla="*/ 3 w 1005"/>
                <a:gd name="T9" fmla="*/ 0 h 235"/>
                <a:gd name="T10" fmla="*/ 0 60000 65536"/>
                <a:gd name="T11" fmla="*/ 0 60000 65536"/>
                <a:gd name="T12" fmla="*/ 0 60000 65536"/>
                <a:gd name="T13" fmla="*/ 0 60000 65536"/>
                <a:gd name="T14" fmla="*/ 0 60000 65536"/>
                <a:gd name="T15" fmla="*/ 0 w 1005"/>
                <a:gd name="T16" fmla="*/ 0 h 235"/>
                <a:gd name="T17" fmla="*/ 1005 w 1005"/>
                <a:gd name="T18" fmla="*/ 235 h 235"/>
              </a:gdLst>
              <a:ahLst/>
              <a:cxnLst>
                <a:cxn ang="T10">
                  <a:pos x="T0" y="T1"/>
                </a:cxn>
                <a:cxn ang="T11">
                  <a:pos x="T2" y="T3"/>
                </a:cxn>
                <a:cxn ang="T12">
                  <a:pos x="T4" y="T5"/>
                </a:cxn>
                <a:cxn ang="T13">
                  <a:pos x="T6" y="T7"/>
                </a:cxn>
                <a:cxn ang="T14">
                  <a:pos x="T8" y="T9"/>
                </a:cxn>
              </a:cxnLst>
              <a:rect l="T15" t="T16" r="T17" b="T18"/>
              <a:pathLst>
                <a:path w="1005" h="235">
                  <a:moveTo>
                    <a:pt x="0" y="0"/>
                  </a:moveTo>
                  <a:lnTo>
                    <a:pt x="1005" y="0"/>
                  </a:lnTo>
                  <a:lnTo>
                    <a:pt x="1005" y="235"/>
                  </a:lnTo>
                  <a:lnTo>
                    <a:pt x="3" y="235"/>
                  </a:lnTo>
                  <a:lnTo>
                    <a:pt x="3" y="0"/>
                  </a:lnTo>
                </a:path>
              </a:pathLst>
            </a:custGeom>
            <a:noFill/>
            <a:ln w="7938">
              <a:solidFill>
                <a:srgbClr val="000000"/>
              </a:solidFill>
              <a:round/>
              <a:headEnd/>
              <a:tailEnd/>
            </a:ln>
          </p:spPr>
          <p:txBody>
            <a:bodyPr/>
            <a:lstStyle/>
            <a:p>
              <a:endParaRPr lang="en-US"/>
            </a:p>
          </p:txBody>
        </p:sp>
        <p:sp>
          <p:nvSpPr>
            <p:cNvPr id="16393" name="Rectangle 16"/>
            <p:cNvSpPr>
              <a:spLocks noChangeArrowheads="1"/>
            </p:cNvSpPr>
            <p:nvPr/>
          </p:nvSpPr>
          <p:spPr bwMode="auto">
            <a:xfrm>
              <a:off x="4246" y="1918"/>
              <a:ext cx="478" cy="116"/>
            </a:xfrm>
            <a:prstGeom prst="rect">
              <a:avLst/>
            </a:prstGeom>
            <a:noFill/>
            <a:ln w="9525">
              <a:noFill/>
              <a:miter lim="800000"/>
              <a:headEnd/>
              <a:tailEnd/>
            </a:ln>
          </p:spPr>
          <p:txBody>
            <a:bodyPr wrap="none" lIns="0" tIns="0" rIns="0" bIns="0">
              <a:spAutoFit/>
            </a:bodyPr>
            <a:lstStyle/>
            <a:p>
              <a:r>
                <a:rPr lang="en-US" sz="1200" b="0">
                  <a:solidFill>
                    <a:srgbClr val="000000"/>
                  </a:solidFill>
                </a:rPr>
                <a:t>I/O devices</a:t>
              </a:r>
              <a:endParaRPr lang="en-US" sz="1200"/>
            </a:p>
          </p:txBody>
        </p:sp>
        <p:sp>
          <p:nvSpPr>
            <p:cNvPr id="16394" name="Rectangle 17"/>
            <p:cNvSpPr>
              <a:spLocks noChangeArrowheads="1"/>
            </p:cNvSpPr>
            <p:nvPr/>
          </p:nvSpPr>
          <p:spPr bwMode="auto">
            <a:xfrm>
              <a:off x="2724" y="1947"/>
              <a:ext cx="264" cy="136"/>
            </a:xfrm>
            <a:prstGeom prst="rect">
              <a:avLst/>
            </a:prstGeom>
            <a:noFill/>
            <a:ln w="9525">
              <a:noFill/>
              <a:miter lim="800000"/>
              <a:headEnd/>
              <a:tailEnd/>
            </a:ln>
          </p:spPr>
          <p:txBody>
            <a:bodyPr wrap="none" lIns="0" tIns="0" rIns="0" bIns="0">
              <a:spAutoFit/>
            </a:bodyPr>
            <a:lstStyle/>
            <a:p>
              <a:r>
                <a:rPr lang="en-US" sz="1400" b="0">
                  <a:solidFill>
                    <a:srgbClr val="000000"/>
                  </a:solidFill>
                </a:rPr>
                <a:t>Mem</a:t>
              </a:r>
              <a:endParaRPr lang="en-US" sz="1400"/>
            </a:p>
          </p:txBody>
        </p:sp>
        <p:sp>
          <p:nvSpPr>
            <p:cNvPr id="16395" name="Line 18"/>
            <p:cNvSpPr>
              <a:spLocks noChangeShapeType="1"/>
            </p:cNvSpPr>
            <p:nvPr/>
          </p:nvSpPr>
          <p:spPr bwMode="auto">
            <a:xfrm>
              <a:off x="2222" y="1569"/>
              <a:ext cx="1" cy="158"/>
            </a:xfrm>
            <a:prstGeom prst="line">
              <a:avLst/>
            </a:prstGeom>
            <a:noFill/>
            <a:ln w="25400">
              <a:solidFill>
                <a:srgbClr val="000000"/>
              </a:solidFill>
              <a:round/>
              <a:headEnd/>
              <a:tailEnd/>
            </a:ln>
          </p:spPr>
          <p:txBody>
            <a:bodyPr/>
            <a:lstStyle/>
            <a:p>
              <a:endParaRPr lang="en-US"/>
            </a:p>
          </p:txBody>
        </p:sp>
        <p:sp>
          <p:nvSpPr>
            <p:cNvPr id="16396" name="Line 19"/>
            <p:cNvSpPr>
              <a:spLocks noChangeShapeType="1"/>
            </p:cNvSpPr>
            <p:nvPr/>
          </p:nvSpPr>
          <p:spPr bwMode="auto">
            <a:xfrm>
              <a:off x="2222" y="1255"/>
              <a:ext cx="1" cy="77"/>
            </a:xfrm>
            <a:prstGeom prst="line">
              <a:avLst/>
            </a:prstGeom>
            <a:noFill/>
            <a:ln w="25400">
              <a:solidFill>
                <a:srgbClr val="000000"/>
              </a:solidFill>
              <a:round/>
              <a:headEnd/>
              <a:tailEnd/>
            </a:ln>
          </p:spPr>
          <p:txBody>
            <a:bodyPr/>
            <a:lstStyle/>
            <a:p>
              <a:endParaRPr lang="en-US"/>
            </a:p>
          </p:txBody>
        </p:sp>
        <p:sp>
          <p:nvSpPr>
            <p:cNvPr id="16397" name="Freeform 20"/>
            <p:cNvSpPr>
              <a:spLocks/>
            </p:cNvSpPr>
            <p:nvPr/>
          </p:nvSpPr>
          <p:spPr bwMode="auto">
            <a:xfrm>
              <a:off x="2021" y="940"/>
              <a:ext cx="401" cy="315"/>
            </a:xfrm>
            <a:custGeom>
              <a:avLst/>
              <a:gdLst>
                <a:gd name="T0" fmla="*/ 401 w 401"/>
                <a:gd name="T1" fmla="*/ 155 h 315"/>
                <a:gd name="T2" fmla="*/ 398 w 401"/>
                <a:gd name="T3" fmla="*/ 182 h 315"/>
                <a:gd name="T4" fmla="*/ 390 w 401"/>
                <a:gd name="T5" fmla="*/ 206 h 315"/>
                <a:gd name="T6" fmla="*/ 380 w 401"/>
                <a:gd name="T7" fmla="*/ 229 h 315"/>
                <a:gd name="T8" fmla="*/ 364 w 401"/>
                <a:gd name="T9" fmla="*/ 250 h 315"/>
                <a:gd name="T10" fmla="*/ 342 w 401"/>
                <a:gd name="T11" fmla="*/ 268 h 315"/>
                <a:gd name="T12" fmla="*/ 318 w 401"/>
                <a:gd name="T13" fmla="*/ 283 h 315"/>
                <a:gd name="T14" fmla="*/ 294 w 401"/>
                <a:gd name="T15" fmla="*/ 296 h 315"/>
                <a:gd name="T16" fmla="*/ 265 w 401"/>
                <a:gd name="T17" fmla="*/ 306 h 315"/>
                <a:gd name="T18" fmla="*/ 233 w 401"/>
                <a:gd name="T19" fmla="*/ 313 h 315"/>
                <a:gd name="T20" fmla="*/ 201 w 401"/>
                <a:gd name="T21" fmla="*/ 315 h 315"/>
                <a:gd name="T22" fmla="*/ 168 w 401"/>
                <a:gd name="T23" fmla="*/ 313 h 315"/>
                <a:gd name="T24" fmla="*/ 136 w 401"/>
                <a:gd name="T25" fmla="*/ 306 h 315"/>
                <a:gd name="T26" fmla="*/ 110 w 401"/>
                <a:gd name="T27" fmla="*/ 296 h 315"/>
                <a:gd name="T28" fmla="*/ 83 w 401"/>
                <a:gd name="T29" fmla="*/ 283 h 315"/>
                <a:gd name="T30" fmla="*/ 59 w 401"/>
                <a:gd name="T31" fmla="*/ 268 h 315"/>
                <a:gd name="T32" fmla="*/ 40 w 401"/>
                <a:gd name="T33" fmla="*/ 250 h 315"/>
                <a:gd name="T34" fmla="*/ 21 w 401"/>
                <a:gd name="T35" fmla="*/ 229 h 315"/>
                <a:gd name="T36" fmla="*/ 11 w 401"/>
                <a:gd name="T37" fmla="*/ 206 h 315"/>
                <a:gd name="T38" fmla="*/ 3 w 401"/>
                <a:gd name="T39" fmla="*/ 182 h 315"/>
                <a:gd name="T40" fmla="*/ 0 w 401"/>
                <a:gd name="T41" fmla="*/ 157 h 315"/>
                <a:gd name="T42" fmla="*/ 3 w 401"/>
                <a:gd name="T43" fmla="*/ 132 h 315"/>
                <a:gd name="T44" fmla="*/ 11 w 401"/>
                <a:gd name="T45" fmla="*/ 107 h 315"/>
                <a:gd name="T46" fmla="*/ 21 w 401"/>
                <a:gd name="T47" fmla="*/ 84 h 315"/>
                <a:gd name="T48" fmla="*/ 40 w 401"/>
                <a:gd name="T49" fmla="*/ 63 h 315"/>
                <a:gd name="T50" fmla="*/ 59 w 401"/>
                <a:gd name="T51" fmla="*/ 46 h 315"/>
                <a:gd name="T52" fmla="*/ 83 w 401"/>
                <a:gd name="T53" fmla="*/ 29 h 315"/>
                <a:gd name="T54" fmla="*/ 110 w 401"/>
                <a:gd name="T55" fmla="*/ 17 h 315"/>
                <a:gd name="T56" fmla="*/ 136 w 401"/>
                <a:gd name="T57" fmla="*/ 8 h 315"/>
                <a:gd name="T58" fmla="*/ 168 w 401"/>
                <a:gd name="T59" fmla="*/ 2 h 315"/>
                <a:gd name="T60" fmla="*/ 201 w 401"/>
                <a:gd name="T61" fmla="*/ 0 h 315"/>
                <a:gd name="T62" fmla="*/ 233 w 401"/>
                <a:gd name="T63" fmla="*/ 2 h 315"/>
                <a:gd name="T64" fmla="*/ 265 w 401"/>
                <a:gd name="T65" fmla="*/ 8 h 315"/>
                <a:gd name="T66" fmla="*/ 294 w 401"/>
                <a:gd name="T67" fmla="*/ 17 h 315"/>
                <a:gd name="T68" fmla="*/ 318 w 401"/>
                <a:gd name="T69" fmla="*/ 29 h 315"/>
                <a:gd name="T70" fmla="*/ 342 w 401"/>
                <a:gd name="T71" fmla="*/ 46 h 315"/>
                <a:gd name="T72" fmla="*/ 364 w 401"/>
                <a:gd name="T73" fmla="*/ 63 h 315"/>
                <a:gd name="T74" fmla="*/ 380 w 401"/>
                <a:gd name="T75" fmla="*/ 84 h 315"/>
                <a:gd name="T76" fmla="*/ 390 w 401"/>
                <a:gd name="T77" fmla="*/ 107 h 315"/>
                <a:gd name="T78" fmla="*/ 398 w 401"/>
                <a:gd name="T79" fmla="*/ 132 h 315"/>
                <a:gd name="T80" fmla="*/ 401 w 401"/>
                <a:gd name="T81" fmla="*/ 157 h 315"/>
                <a:gd name="T82" fmla="*/ 401 w 401"/>
                <a:gd name="T83" fmla="*/ 155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82"/>
                  </a:lnTo>
                  <a:lnTo>
                    <a:pt x="390" y="206"/>
                  </a:lnTo>
                  <a:lnTo>
                    <a:pt x="380" y="229"/>
                  </a:lnTo>
                  <a:lnTo>
                    <a:pt x="364" y="250"/>
                  </a:lnTo>
                  <a:lnTo>
                    <a:pt x="342" y="268"/>
                  </a:lnTo>
                  <a:lnTo>
                    <a:pt x="318" y="283"/>
                  </a:lnTo>
                  <a:lnTo>
                    <a:pt x="294" y="296"/>
                  </a:lnTo>
                  <a:lnTo>
                    <a:pt x="265" y="306"/>
                  </a:lnTo>
                  <a:lnTo>
                    <a:pt x="233" y="313"/>
                  </a:lnTo>
                  <a:lnTo>
                    <a:pt x="201" y="315"/>
                  </a:lnTo>
                  <a:lnTo>
                    <a:pt x="168" y="313"/>
                  </a:lnTo>
                  <a:lnTo>
                    <a:pt x="136" y="306"/>
                  </a:lnTo>
                  <a:lnTo>
                    <a:pt x="110" y="296"/>
                  </a:lnTo>
                  <a:lnTo>
                    <a:pt x="83" y="283"/>
                  </a:lnTo>
                  <a:lnTo>
                    <a:pt x="59" y="268"/>
                  </a:lnTo>
                  <a:lnTo>
                    <a:pt x="40" y="250"/>
                  </a:lnTo>
                  <a:lnTo>
                    <a:pt x="21" y="229"/>
                  </a:lnTo>
                  <a:lnTo>
                    <a:pt x="11" y="206"/>
                  </a:lnTo>
                  <a:lnTo>
                    <a:pt x="3" y="182"/>
                  </a:lnTo>
                  <a:lnTo>
                    <a:pt x="0" y="157"/>
                  </a:lnTo>
                  <a:lnTo>
                    <a:pt x="3" y="132"/>
                  </a:lnTo>
                  <a:lnTo>
                    <a:pt x="11" y="107"/>
                  </a:lnTo>
                  <a:lnTo>
                    <a:pt x="21" y="84"/>
                  </a:lnTo>
                  <a:lnTo>
                    <a:pt x="40" y="63"/>
                  </a:lnTo>
                  <a:lnTo>
                    <a:pt x="59" y="46"/>
                  </a:lnTo>
                  <a:lnTo>
                    <a:pt x="83" y="29"/>
                  </a:lnTo>
                  <a:lnTo>
                    <a:pt x="110" y="17"/>
                  </a:lnTo>
                  <a:lnTo>
                    <a:pt x="136" y="8"/>
                  </a:lnTo>
                  <a:lnTo>
                    <a:pt x="168" y="2"/>
                  </a:lnTo>
                  <a:lnTo>
                    <a:pt x="201" y="0"/>
                  </a:lnTo>
                  <a:lnTo>
                    <a:pt x="233" y="2"/>
                  </a:lnTo>
                  <a:lnTo>
                    <a:pt x="265" y="8"/>
                  </a:lnTo>
                  <a:lnTo>
                    <a:pt x="294" y="17"/>
                  </a:lnTo>
                  <a:lnTo>
                    <a:pt x="318" y="29"/>
                  </a:lnTo>
                  <a:lnTo>
                    <a:pt x="342" y="46"/>
                  </a:lnTo>
                  <a:lnTo>
                    <a:pt x="364" y="63"/>
                  </a:lnTo>
                  <a:lnTo>
                    <a:pt x="380" y="84"/>
                  </a:lnTo>
                  <a:lnTo>
                    <a:pt x="390" y="107"/>
                  </a:lnTo>
                  <a:lnTo>
                    <a:pt x="398" y="132"/>
                  </a:lnTo>
                  <a:lnTo>
                    <a:pt x="401" y="157"/>
                  </a:lnTo>
                  <a:lnTo>
                    <a:pt x="401" y="155"/>
                  </a:lnTo>
                  <a:close/>
                </a:path>
              </a:pathLst>
            </a:custGeom>
            <a:solidFill>
              <a:srgbClr val="FFFFFF"/>
            </a:solidFill>
            <a:ln w="9525">
              <a:noFill/>
              <a:round/>
              <a:headEnd/>
              <a:tailEnd/>
            </a:ln>
          </p:spPr>
          <p:txBody>
            <a:bodyPr/>
            <a:lstStyle/>
            <a:p>
              <a:endParaRPr lang="en-US"/>
            </a:p>
          </p:txBody>
        </p:sp>
        <p:sp>
          <p:nvSpPr>
            <p:cNvPr id="16398" name="Freeform 21"/>
            <p:cNvSpPr>
              <a:spLocks/>
            </p:cNvSpPr>
            <p:nvPr/>
          </p:nvSpPr>
          <p:spPr bwMode="auto">
            <a:xfrm>
              <a:off x="2021" y="940"/>
              <a:ext cx="401" cy="315"/>
            </a:xfrm>
            <a:custGeom>
              <a:avLst/>
              <a:gdLst>
                <a:gd name="T0" fmla="*/ 401 w 401"/>
                <a:gd name="T1" fmla="*/ 155 h 315"/>
                <a:gd name="T2" fmla="*/ 398 w 401"/>
                <a:gd name="T3" fmla="*/ 132 h 315"/>
                <a:gd name="T4" fmla="*/ 390 w 401"/>
                <a:gd name="T5" fmla="*/ 107 h 315"/>
                <a:gd name="T6" fmla="*/ 380 w 401"/>
                <a:gd name="T7" fmla="*/ 84 h 315"/>
                <a:gd name="T8" fmla="*/ 364 w 401"/>
                <a:gd name="T9" fmla="*/ 63 h 315"/>
                <a:gd name="T10" fmla="*/ 342 w 401"/>
                <a:gd name="T11" fmla="*/ 46 h 315"/>
                <a:gd name="T12" fmla="*/ 318 w 401"/>
                <a:gd name="T13" fmla="*/ 29 h 315"/>
                <a:gd name="T14" fmla="*/ 294 w 401"/>
                <a:gd name="T15" fmla="*/ 17 h 315"/>
                <a:gd name="T16" fmla="*/ 265 w 401"/>
                <a:gd name="T17" fmla="*/ 8 h 315"/>
                <a:gd name="T18" fmla="*/ 233 w 401"/>
                <a:gd name="T19" fmla="*/ 2 h 315"/>
                <a:gd name="T20" fmla="*/ 201 w 401"/>
                <a:gd name="T21" fmla="*/ 0 h 315"/>
                <a:gd name="T22" fmla="*/ 168 w 401"/>
                <a:gd name="T23" fmla="*/ 2 h 315"/>
                <a:gd name="T24" fmla="*/ 136 w 401"/>
                <a:gd name="T25" fmla="*/ 8 h 315"/>
                <a:gd name="T26" fmla="*/ 110 w 401"/>
                <a:gd name="T27" fmla="*/ 17 h 315"/>
                <a:gd name="T28" fmla="*/ 83 w 401"/>
                <a:gd name="T29" fmla="*/ 29 h 315"/>
                <a:gd name="T30" fmla="*/ 59 w 401"/>
                <a:gd name="T31" fmla="*/ 46 h 315"/>
                <a:gd name="T32" fmla="*/ 40 w 401"/>
                <a:gd name="T33" fmla="*/ 63 h 315"/>
                <a:gd name="T34" fmla="*/ 21 w 401"/>
                <a:gd name="T35" fmla="*/ 84 h 315"/>
                <a:gd name="T36" fmla="*/ 11 w 401"/>
                <a:gd name="T37" fmla="*/ 107 h 315"/>
                <a:gd name="T38" fmla="*/ 3 w 401"/>
                <a:gd name="T39" fmla="*/ 132 h 315"/>
                <a:gd name="T40" fmla="*/ 0 w 401"/>
                <a:gd name="T41" fmla="*/ 157 h 315"/>
                <a:gd name="T42" fmla="*/ 3 w 401"/>
                <a:gd name="T43" fmla="*/ 182 h 315"/>
                <a:gd name="T44" fmla="*/ 11 w 401"/>
                <a:gd name="T45" fmla="*/ 206 h 315"/>
                <a:gd name="T46" fmla="*/ 21 w 401"/>
                <a:gd name="T47" fmla="*/ 229 h 315"/>
                <a:gd name="T48" fmla="*/ 40 w 401"/>
                <a:gd name="T49" fmla="*/ 250 h 315"/>
                <a:gd name="T50" fmla="*/ 59 w 401"/>
                <a:gd name="T51" fmla="*/ 268 h 315"/>
                <a:gd name="T52" fmla="*/ 83 w 401"/>
                <a:gd name="T53" fmla="*/ 283 h 315"/>
                <a:gd name="T54" fmla="*/ 110 w 401"/>
                <a:gd name="T55" fmla="*/ 296 h 315"/>
                <a:gd name="T56" fmla="*/ 136 w 401"/>
                <a:gd name="T57" fmla="*/ 306 h 315"/>
                <a:gd name="T58" fmla="*/ 168 w 401"/>
                <a:gd name="T59" fmla="*/ 313 h 315"/>
                <a:gd name="T60" fmla="*/ 201 w 401"/>
                <a:gd name="T61" fmla="*/ 315 h 315"/>
                <a:gd name="T62" fmla="*/ 233 w 401"/>
                <a:gd name="T63" fmla="*/ 313 h 315"/>
                <a:gd name="T64" fmla="*/ 265 w 401"/>
                <a:gd name="T65" fmla="*/ 306 h 315"/>
                <a:gd name="T66" fmla="*/ 294 w 401"/>
                <a:gd name="T67" fmla="*/ 296 h 315"/>
                <a:gd name="T68" fmla="*/ 318 w 401"/>
                <a:gd name="T69" fmla="*/ 283 h 315"/>
                <a:gd name="T70" fmla="*/ 342 w 401"/>
                <a:gd name="T71" fmla="*/ 268 h 315"/>
                <a:gd name="T72" fmla="*/ 364 w 401"/>
                <a:gd name="T73" fmla="*/ 250 h 315"/>
                <a:gd name="T74" fmla="*/ 380 w 401"/>
                <a:gd name="T75" fmla="*/ 229 h 315"/>
                <a:gd name="T76" fmla="*/ 390 w 401"/>
                <a:gd name="T77" fmla="*/ 206 h 315"/>
                <a:gd name="T78" fmla="*/ 398 w 401"/>
                <a:gd name="T79" fmla="*/ 182 h 315"/>
                <a:gd name="T80" fmla="*/ 401 w 401"/>
                <a:gd name="T81" fmla="*/ 157 h 315"/>
                <a:gd name="T82" fmla="*/ 401 w 401"/>
                <a:gd name="T83" fmla="*/ 157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32"/>
                  </a:lnTo>
                  <a:lnTo>
                    <a:pt x="390" y="107"/>
                  </a:lnTo>
                  <a:lnTo>
                    <a:pt x="380" y="84"/>
                  </a:lnTo>
                  <a:lnTo>
                    <a:pt x="364" y="63"/>
                  </a:lnTo>
                  <a:lnTo>
                    <a:pt x="342" y="46"/>
                  </a:lnTo>
                  <a:lnTo>
                    <a:pt x="318" y="29"/>
                  </a:lnTo>
                  <a:lnTo>
                    <a:pt x="294" y="17"/>
                  </a:lnTo>
                  <a:lnTo>
                    <a:pt x="265" y="8"/>
                  </a:lnTo>
                  <a:lnTo>
                    <a:pt x="233" y="2"/>
                  </a:lnTo>
                  <a:lnTo>
                    <a:pt x="201" y="0"/>
                  </a:lnTo>
                  <a:lnTo>
                    <a:pt x="168" y="2"/>
                  </a:lnTo>
                  <a:lnTo>
                    <a:pt x="136" y="8"/>
                  </a:lnTo>
                  <a:lnTo>
                    <a:pt x="110" y="17"/>
                  </a:lnTo>
                  <a:lnTo>
                    <a:pt x="83" y="29"/>
                  </a:lnTo>
                  <a:lnTo>
                    <a:pt x="59" y="46"/>
                  </a:lnTo>
                  <a:lnTo>
                    <a:pt x="40" y="63"/>
                  </a:lnTo>
                  <a:lnTo>
                    <a:pt x="21" y="84"/>
                  </a:lnTo>
                  <a:lnTo>
                    <a:pt x="11" y="107"/>
                  </a:lnTo>
                  <a:lnTo>
                    <a:pt x="3" y="132"/>
                  </a:lnTo>
                  <a:lnTo>
                    <a:pt x="0" y="157"/>
                  </a:lnTo>
                  <a:lnTo>
                    <a:pt x="3" y="182"/>
                  </a:lnTo>
                  <a:lnTo>
                    <a:pt x="11" y="206"/>
                  </a:lnTo>
                  <a:lnTo>
                    <a:pt x="21" y="229"/>
                  </a:lnTo>
                  <a:lnTo>
                    <a:pt x="40" y="250"/>
                  </a:lnTo>
                  <a:lnTo>
                    <a:pt x="59" y="268"/>
                  </a:lnTo>
                  <a:lnTo>
                    <a:pt x="83" y="283"/>
                  </a:lnTo>
                  <a:lnTo>
                    <a:pt x="110" y="296"/>
                  </a:lnTo>
                  <a:lnTo>
                    <a:pt x="136" y="306"/>
                  </a:lnTo>
                  <a:lnTo>
                    <a:pt x="168" y="313"/>
                  </a:lnTo>
                  <a:lnTo>
                    <a:pt x="201" y="315"/>
                  </a:lnTo>
                  <a:lnTo>
                    <a:pt x="233" y="313"/>
                  </a:lnTo>
                  <a:lnTo>
                    <a:pt x="265" y="306"/>
                  </a:lnTo>
                  <a:lnTo>
                    <a:pt x="294" y="296"/>
                  </a:lnTo>
                  <a:lnTo>
                    <a:pt x="318" y="283"/>
                  </a:lnTo>
                  <a:lnTo>
                    <a:pt x="342" y="268"/>
                  </a:lnTo>
                  <a:lnTo>
                    <a:pt x="364" y="250"/>
                  </a:lnTo>
                  <a:lnTo>
                    <a:pt x="380" y="229"/>
                  </a:lnTo>
                  <a:lnTo>
                    <a:pt x="390" y="206"/>
                  </a:lnTo>
                  <a:lnTo>
                    <a:pt x="398" y="182"/>
                  </a:lnTo>
                  <a:lnTo>
                    <a:pt x="401" y="157"/>
                  </a:lnTo>
                </a:path>
              </a:pathLst>
            </a:custGeom>
            <a:noFill/>
            <a:ln w="25400">
              <a:solidFill>
                <a:srgbClr val="000000"/>
              </a:solidFill>
              <a:round/>
              <a:headEnd/>
              <a:tailEnd/>
            </a:ln>
          </p:spPr>
          <p:txBody>
            <a:bodyPr/>
            <a:lstStyle/>
            <a:p>
              <a:endParaRPr lang="en-US"/>
            </a:p>
          </p:txBody>
        </p:sp>
        <p:sp>
          <p:nvSpPr>
            <p:cNvPr id="16399" name="Freeform 22"/>
            <p:cNvSpPr>
              <a:spLocks/>
            </p:cNvSpPr>
            <p:nvPr/>
          </p:nvSpPr>
          <p:spPr bwMode="auto">
            <a:xfrm>
              <a:off x="1920" y="1332"/>
              <a:ext cx="604" cy="237"/>
            </a:xfrm>
            <a:custGeom>
              <a:avLst/>
              <a:gdLst>
                <a:gd name="T0" fmla="*/ 0 w 604"/>
                <a:gd name="T1" fmla="*/ 0 h 237"/>
                <a:gd name="T2" fmla="*/ 604 w 604"/>
                <a:gd name="T3" fmla="*/ 0 h 237"/>
                <a:gd name="T4" fmla="*/ 604 w 604"/>
                <a:gd name="T5" fmla="*/ 237 h 237"/>
                <a:gd name="T6" fmla="*/ 2 w 604"/>
                <a:gd name="T7" fmla="*/ 237 h 237"/>
                <a:gd name="T8" fmla="*/ 2 w 604"/>
                <a:gd name="T9" fmla="*/ 0 h 237"/>
                <a:gd name="T10" fmla="*/ 0 w 604"/>
                <a:gd name="T11" fmla="*/ 0 h 237"/>
                <a:gd name="T12" fmla="*/ 0 60000 65536"/>
                <a:gd name="T13" fmla="*/ 0 60000 65536"/>
                <a:gd name="T14" fmla="*/ 0 60000 65536"/>
                <a:gd name="T15" fmla="*/ 0 60000 65536"/>
                <a:gd name="T16" fmla="*/ 0 60000 65536"/>
                <a:gd name="T17" fmla="*/ 0 60000 65536"/>
                <a:gd name="T18" fmla="*/ 0 w 604"/>
                <a:gd name="T19" fmla="*/ 0 h 237"/>
                <a:gd name="T20" fmla="*/ 604 w 604"/>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604" h="237">
                  <a:moveTo>
                    <a:pt x="0" y="0"/>
                  </a:moveTo>
                  <a:lnTo>
                    <a:pt x="604" y="0"/>
                  </a:lnTo>
                  <a:lnTo>
                    <a:pt x="604" y="237"/>
                  </a:lnTo>
                  <a:lnTo>
                    <a:pt x="2" y="237"/>
                  </a:lnTo>
                  <a:lnTo>
                    <a:pt x="2" y="0"/>
                  </a:lnTo>
                  <a:lnTo>
                    <a:pt x="0" y="0"/>
                  </a:lnTo>
                  <a:close/>
                </a:path>
              </a:pathLst>
            </a:custGeom>
            <a:solidFill>
              <a:srgbClr val="FFFFFF"/>
            </a:solidFill>
            <a:ln w="9525">
              <a:noFill/>
              <a:round/>
              <a:headEnd/>
              <a:tailEnd/>
            </a:ln>
          </p:spPr>
          <p:txBody>
            <a:bodyPr/>
            <a:lstStyle/>
            <a:p>
              <a:endParaRPr lang="en-US"/>
            </a:p>
          </p:txBody>
        </p:sp>
        <p:sp>
          <p:nvSpPr>
            <p:cNvPr id="16400" name="Freeform 23"/>
            <p:cNvSpPr>
              <a:spLocks/>
            </p:cNvSpPr>
            <p:nvPr/>
          </p:nvSpPr>
          <p:spPr bwMode="auto">
            <a:xfrm>
              <a:off x="1920" y="1332"/>
              <a:ext cx="604" cy="237"/>
            </a:xfrm>
            <a:custGeom>
              <a:avLst/>
              <a:gdLst>
                <a:gd name="T0" fmla="*/ 0 w 604"/>
                <a:gd name="T1" fmla="*/ 0 h 237"/>
                <a:gd name="T2" fmla="*/ 604 w 604"/>
                <a:gd name="T3" fmla="*/ 0 h 237"/>
                <a:gd name="T4" fmla="*/ 604 w 604"/>
                <a:gd name="T5" fmla="*/ 237 h 237"/>
                <a:gd name="T6" fmla="*/ 2 w 604"/>
                <a:gd name="T7" fmla="*/ 237 h 237"/>
                <a:gd name="T8" fmla="*/ 2 w 604"/>
                <a:gd name="T9" fmla="*/ 0 h 237"/>
                <a:gd name="T10" fmla="*/ 0 60000 65536"/>
                <a:gd name="T11" fmla="*/ 0 60000 65536"/>
                <a:gd name="T12" fmla="*/ 0 60000 65536"/>
                <a:gd name="T13" fmla="*/ 0 60000 65536"/>
                <a:gd name="T14" fmla="*/ 0 60000 65536"/>
                <a:gd name="T15" fmla="*/ 0 w 604"/>
                <a:gd name="T16" fmla="*/ 0 h 237"/>
                <a:gd name="T17" fmla="*/ 604 w 604"/>
                <a:gd name="T18" fmla="*/ 237 h 237"/>
              </a:gdLst>
              <a:ahLst/>
              <a:cxnLst>
                <a:cxn ang="T10">
                  <a:pos x="T0" y="T1"/>
                </a:cxn>
                <a:cxn ang="T11">
                  <a:pos x="T2" y="T3"/>
                </a:cxn>
                <a:cxn ang="T12">
                  <a:pos x="T4" y="T5"/>
                </a:cxn>
                <a:cxn ang="T13">
                  <a:pos x="T6" y="T7"/>
                </a:cxn>
                <a:cxn ang="T14">
                  <a:pos x="T8" y="T9"/>
                </a:cxn>
              </a:cxnLst>
              <a:rect l="T15" t="T16" r="T17" b="T18"/>
              <a:pathLst>
                <a:path w="604" h="237">
                  <a:moveTo>
                    <a:pt x="0" y="0"/>
                  </a:moveTo>
                  <a:lnTo>
                    <a:pt x="604" y="0"/>
                  </a:lnTo>
                  <a:lnTo>
                    <a:pt x="604" y="237"/>
                  </a:lnTo>
                  <a:lnTo>
                    <a:pt x="2" y="237"/>
                  </a:lnTo>
                  <a:lnTo>
                    <a:pt x="2" y="0"/>
                  </a:lnTo>
                </a:path>
              </a:pathLst>
            </a:custGeom>
            <a:noFill/>
            <a:ln w="7938">
              <a:solidFill>
                <a:srgbClr val="000000"/>
              </a:solidFill>
              <a:round/>
              <a:headEnd/>
              <a:tailEnd/>
            </a:ln>
          </p:spPr>
          <p:txBody>
            <a:bodyPr/>
            <a:lstStyle/>
            <a:p>
              <a:endParaRPr lang="en-US"/>
            </a:p>
          </p:txBody>
        </p:sp>
        <p:sp>
          <p:nvSpPr>
            <p:cNvPr id="16401" name="Rectangle 24"/>
            <p:cNvSpPr>
              <a:spLocks noChangeArrowheads="1"/>
            </p:cNvSpPr>
            <p:nvPr/>
          </p:nvSpPr>
          <p:spPr bwMode="auto">
            <a:xfrm>
              <a:off x="2165" y="1055"/>
              <a:ext cx="55" cy="116"/>
            </a:xfrm>
            <a:prstGeom prst="rect">
              <a:avLst/>
            </a:prstGeom>
            <a:noFill/>
            <a:ln w="9525">
              <a:noFill/>
              <a:miter lim="800000"/>
              <a:headEnd/>
              <a:tailEnd/>
            </a:ln>
          </p:spPr>
          <p:txBody>
            <a:bodyPr wrap="none" lIns="0" tIns="0" rIns="0" bIns="0">
              <a:spAutoFit/>
            </a:bodyPr>
            <a:lstStyle/>
            <a:p>
              <a:r>
                <a:rPr lang="en-US" sz="1200" b="0">
                  <a:solidFill>
                    <a:srgbClr val="000000"/>
                  </a:solidFill>
                </a:rPr>
                <a:t>P</a:t>
              </a:r>
              <a:endParaRPr lang="en-US" sz="1200"/>
            </a:p>
          </p:txBody>
        </p:sp>
        <p:sp>
          <p:nvSpPr>
            <p:cNvPr id="16402" name="Rectangle 25"/>
            <p:cNvSpPr>
              <a:spLocks noChangeArrowheads="1"/>
            </p:cNvSpPr>
            <p:nvPr/>
          </p:nvSpPr>
          <p:spPr bwMode="auto">
            <a:xfrm>
              <a:off x="2211" y="1084"/>
              <a:ext cx="54" cy="116"/>
            </a:xfrm>
            <a:prstGeom prst="rect">
              <a:avLst/>
            </a:prstGeom>
            <a:noFill/>
            <a:ln w="9525">
              <a:noFill/>
              <a:miter lim="800000"/>
              <a:headEnd/>
              <a:tailEnd/>
            </a:ln>
          </p:spPr>
          <p:txBody>
            <a:bodyPr wrap="none" lIns="0" tIns="0" rIns="0" bIns="0">
              <a:spAutoFit/>
            </a:bodyPr>
            <a:lstStyle/>
            <a:p>
              <a:r>
                <a:rPr lang="en-US" sz="1200" b="0">
                  <a:solidFill>
                    <a:srgbClr val="000000"/>
                  </a:solidFill>
                </a:rPr>
                <a:t>1</a:t>
              </a:r>
              <a:endParaRPr lang="en-US" sz="1200"/>
            </a:p>
          </p:txBody>
        </p:sp>
        <p:sp>
          <p:nvSpPr>
            <p:cNvPr id="16403" name="Rectangle 26"/>
            <p:cNvSpPr>
              <a:spLocks noChangeArrowheads="1"/>
            </p:cNvSpPr>
            <p:nvPr/>
          </p:nvSpPr>
          <p:spPr bwMode="auto">
            <a:xfrm>
              <a:off x="2195" y="1392"/>
              <a:ext cx="54" cy="116"/>
            </a:xfrm>
            <a:prstGeom prst="rect">
              <a:avLst/>
            </a:prstGeom>
            <a:noFill/>
            <a:ln w="9525">
              <a:noFill/>
              <a:miter lim="800000"/>
              <a:headEnd/>
              <a:tailEnd/>
            </a:ln>
          </p:spPr>
          <p:txBody>
            <a:bodyPr wrap="none" lIns="0" tIns="0" rIns="0" bIns="0">
              <a:spAutoFit/>
            </a:bodyPr>
            <a:lstStyle/>
            <a:p>
              <a:r>
                <a:rPr lang="en-US" sz="1200" b="0">
                  <a:solidFill>
                    <a:srgbClr val="000000"/>
                  </a:solidFill>
                </a:rPr>
                <a:t>$</a:t>
              </a:r>
              <a:endParaRPr lang="en-US" sz="1200"/>
            </a:p>
          </p:txBody>
        </p:sp>
        <p:sp>
          <p:nvSpPr>
            <p:cNvPr id="16404" name="Freeform 27"/>
            <p:cNvSpPr>
              <a:spLocks/>
            </p:cNvSpPr>
            <p:nvPr/>
          </p:nvSpPr>
          <p:spPr bwMode="auto">
            <a:xfrm>
              <a:off x="2435" y="1234"/>
              <a:ext cx="537" cy="434"/>
            </a:xfrm>
            <a:custGeom>
              <a:avLst/>
              <a:gdLst>
                <a:gd name="T0" fmla="*/ 537 w 537"/>
                <a:gd name="T1" fmla="*/ 0 h 434"/>
                <a:gd name="T2" fmla="*/ 511 w 537"/>
                <a:gd name="T3" fmla="*/ 37 h 434"/>
                <a:gd name="T4" fmla="*/ 489 w 537"/>
                <a:gd name="T5" fmla="*/ 75 h 434"/>
                <a:gd name="T6" fmla="*/ 468 w 537"/>
                <a:gd name="T7" fmla="*/ 113 h 434"/>
                <a:gd name="T8" fmla="*/ 447 w 537"/>
                <a:gd name="T9" fmla="*/ 153 h 434"/>
                <a:gd name="T10" fmla="*/ 428 w 537"/>
                <a:gd name="T11" fmla="*/ 195 h 434"/>
                <a:gd name="T12" fmla="*/ 404 w 537"/>
                <a:gd name="T13" fmla="*/ 233 h 434"/>
                <a:gd name="T14" fmla="*/ 377 w 537"/>
                <a:gd name="T15" fmla="*/ 272 h 434"/>
                <a:gd name="T16" fmla="*/ 348 w 537"/>
                <a:gd name="T17" fmla="*/ 308 h 434"/>
                <a:gd name="T18" fmla="*/ 310 w 537"/>
                <a:gd name="T19" fmla="*/ 342 h 434"/>
                <a:gd name="T20" fmla="*/ 268 w 537"/>
                <a:gd name="T21" fmla="*/ 373 h 434"/>
                <a:gd name="T22" fmla="*/ 244 w 537"/>
                <a:gd name="T23" fmla="*/ 386 h 434"/>
                <a:gd name="T24" fmla="*/ 219 w 537"/>
                <a:gd name="T25" fmla="*/ 396 h 434"/>
                <a:gd name="T26" fmla="*/ 193 w 537"/>
                <a:gd name="T27" fmla="*/ 407 h 434"/>
                <a:gd name="T28" fmla="*/ 166 w 537"/>
                <a:gd name="T29" fmla="*/ 413 h 434"/>
                <a:gd name="T30" fmla="*/ 139 w 537"/>
                <a:gd name="T31" fmla="*/ 417 h 434"/>
                <a:gd name="T32" fmla="*/ 113 w 537"/>
                <a:gd name="T33" fmla="*/ 424 h 434"/>
                <a:gd name="T34" fmla="*/ 83 w 537"/>
                <a:gd name="T35" fmla="*/ 426 h 434"/>
                <a:gd name="T36" fmla="*/ 56 w 537"/>
                <a:gd name="T37" fmla="*/ 430 h 434"/>
                <a:gd name="T38" fmla="*/ 27 w 537"/>
                <a:gd name="T39" fmla="*/ 432 h 434"/>
                <a:gd name="T40" fmla="*/ 0 w 537"/>
                <a:gd name="T41" fmla="*/ 434 h 4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7"/>
                <a:gd name="T64" fmla="*/ 0 h 434"/>
                <a:gd name="T65" fmla="*/ 537 w 537"/>
                <a:gd name="T66" fmla="*/ 434 h 4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7" h="434">
                  <a:moveTo>
                    <a:pt x="537" y="0"/>
                  </a:moveTo>
                  <a:lnTo>
                    <a:pt x="511" y="37"/>
                  </a:lnTo>
                  <a:lnTo>
                    <a:pt x="489" y="75"/>
                  </a:lnTo>
                  <a:lnTo>
                    <a:pt x="468" y="113"/>
                  </a:lnTo>
                  <a:lnTo>
                    <a:pt x="447" y="153"/>
                  </a:lnTo>
                  <a:lnTo>
                    <a:pt x="428" y="195"/>
                  </a:lnTo>
                  <a:lnTo>
                    <a:pt x="404" y="233"/>
                  </a:lnTo>
                  <a:lnTo>
                    <a:pt x="377" y="272"/>
                  </a:lnTo>
                  <a:lnTo>
                    <a:pt x="348" y="308"/>
                  </a:lnTo>
                  <a:lnTo>
                    <a:pt x="310" y="342"/>
                  </a:lnTo>
                  <a:lnTo>
                    <a:pt x="268" y="373"/>
                  </a:lnTo>
                  <a:lnTo>
                    <a:pt x="244" y="386"/>
                  </a:lnTo>
                  <a:lnTo>
                    <a:pt x="219" y="396"/>
                  </a:lnTo>
                  <a:lnTo>
                    <a:pt x="193" y="407"/>
                  </a:lnTo>
                  <a:lnTo>
                    <a:pt x="166" y="413"/>
                  </a:lnTo>
                  <a:lnTo>
                    <a:pt x="139" y="417"/>
                  </a:lnTo>
                  <a:lnTo>
                    <a:pt x="113" y="424"/>
                  </a:lnTo>
                  <a:lnTo>
                    <a:pt x="83" y="426"/>
                  </a:lnTo>
                  <a:lnTo>
                    <a:pt x="56" y="430"/>
                  </a:lnTo>
                  <a:lnTo>
                    <a:pt x="27" y="432"/>
                  </a:lnTo>
                  <a:lnTo>
                    <a:pt x="0" y="434"/>
                  </a:lnTo>
                </a:path>
              </a:pathLst>
            </a:custGeom>
            <a:noFill/>
            <a:ln w="7938">
              <a:solidFill>
                <a:srgbClr val="000000"/>
              </a:solidFill>
              <a:round/>
              <a:headEnd/>
              <a:tailEnd/>
            </a:ln>
          </p:spPr>
          <p:txBody>
            <a:bodyPr/>
            <a:lstStyle/>
            <a:p>
              <a:endParaRPr lang="en-US"/>
            </a:p>
          </p:txBody>
        </p:sp>
        <p:sp>
          <p:nvSpPr>
            <p:cNvPr id="16405" name="Rectangle 28"/>
            <p:cNvSpPr>
              <a:spLocks noChangeArrowheads="1"/>
            </p:cNvSpPr>
            <p:nvPr/>
          </p:nvSpPr>
          <p:spPr bwMode="auto">
            <a:xfrm>
              <a:off x="2710" y="1066"/>
              <a:ext cx="513" cy="136"/>
            </a:xfrm>
            <a:prstGeom prst="rect">
              <a:avLst/>
            </a:prstGeom>
            <a:noFill/>
            <a:ln w="9525">
              <a:noFill/>
              <a:miter lim="800000"/>
              <a:headEnd/>
              <a:tailEnd/>
            </a:ln>
          </p:spPr>
          <p:txBody>
            <a:bodyPr wrap="none" lIns="0" tIns="0" rIns="0" bIns="0">
              <a:spAutoFit/>
            </a:bodyPr>
            <a:lstStyle/>
            <a:p>
              <a:r>
                <a:rPr lang="en-US" sz="1400" b="0">
                  <a:solidFill>
                    <a:srgbClr val="000000"/>
                  </a:solidFill>
                </a:rPr>
                <a:t>Bus snoop</a:t>
              </a:r>
              <a:endParaRPr lang="en-US" sz="1400"/>
            </a:p>
          </p:txBody>
        </p:sp>
        <p:sp>
          <p:nvSpPr>
            <p:cNvPr id="16406" name="Line 29"/>
            <p:cNvSpPr>
              <a:spLocks noChangeShapeType="1"/>
            </p:cNvSpPr>
            <p:nvPr/>
          </p:nvSpPr>
          <p:spPr bwMode="auto">
            <a:xfrm>
              <a:off x="4827" y="1569"/>
              <a:ext cx="1" cy="158"/>
            </a:xfrm>
            <a:prstGeom prst="line">
              <a:avLst/>
            </a:prstGeom>
            <a:noFill/>
            <a:ln w="25400">
              <a:solidFill>
                <a:srgbClr val="000000"/>
              </a:solidFill>
              <a:round/>
              <a:headEnd/>
              <a:tailEnd/>
            </a:ln>
          </p:spPr>
          <p:txBody>
            <a:bodyPr/>
            <a:lstStyle/>
            <a:p>
              <a:endParaRPr lang="en-US"/>
            </a:p>
          </p:txBody>
        </p:sp>
        <p:sp>
          <p:nvSpPr>
            <p:cNvPr id="16407" name="Line 30"/>
            <p:cNvSpPr>
              <a:spLocks noChangeShapeType="1"/>
            </p:cNvSpPr>
            <p:nvPr/>
          </p:nvSpPr>
          <p:spPr bwMode="auto">
            <a:xfrm>
              <a:off x="4827" y="1255"/>
              <a:ext cx="1" cy="77"/>
            </a:xfrm>
            <a:prstGeom prst="line">
              <a:avLst/>
            </a:prstGeom>
            <a:noFill/>
            <a:ln w="25400">
              <a:solidFill>
                <a:srgbClr val="000000"/>
              </a:solidFill>
              <a:round/>
              <a:headEnd/>
              <a:tailEnd/>
            </a:ln>
          </p:spPr>
          <p:txBody>
            <a:bodyPr/>
            <a:lstStyle/>
            <a:p>
              <a:endParaRPr lang="en-US"/>
            </a:p>
          </p:txBody>
        </p:sp>
        <p:sp>
          <p:nvSpPr>
            <p:cNvPr id="16408" name="Freeform 31"/>
            <p:cNvSpPr>
              <a:spLocks/>
            </p:cNvSpPr>
            <p:nvPr/>
          </p:nvSpPr>
          <p:spPr bwMode="auto">
            <a:xfrm>
              <a:off x="4627" y="940"/>
              <a:ext cx="401" cy="315"/>
            </a:xfrm>
            <a:custGeom>
              <a:avLst/>
              <a:gdLst>
                <a:gd name="T0" fmla="*/ 401 w 401"/>
                <a:gd name="T1" fmla="*/ 155 h 315"/>
                <a:gd name="T2" fmla="*/ 398 w 401"/>
                <a:gd name="T3" fmla="*/ 182 h 315"/>
                <a:gd name="T4" fmla="*/ 390 w 401"/>
                <a:gd name="T5" fmla="*/ 206 h 315"/>
                <a:gd name="T6" fmla="*/ 379 w 401"/>
                <a:gd name="T7" fmla="*/ 229 h 315"/>
                <a:gd name="T8" fmla="*/ 363 w 401"/>
                <a:gd name="T9" fmla="*/ 250 h 315"/>
                <a:gd name="T10" fmla="*/ 342 w 401"/>
                <a:gd name="T11" fmla="*/ 268 h 315"/>
                <a:gd name="T12" fmla="*/ 318 w 401"/>
                <a:gd name="T13" fmla="*/ 283 h 315"/>
                <a:gd name="T14" fmla="*/ 294 w 401"/>
                <a:gd name="T15" fmla="*/ 296 h 315"/>
                <a:gd name="T16" fmla="*/ 264 w 401"/>
                <a:gd name="T17" fmla="*/ 306 h 315"/>
                <a:gd name="T18" fmla="*/ 232 w 401"/>
                <a:gd name="T19" fmla="*/ 313 h 315"/>
                <a:gd name="T20" fmla="*/ 200 w 401"/>
                <a:gd name="T21" fmla="*/ 315 h 315"/>
                <a:gd name="T22" fmla="*/ 168 w 401"/>
                <a:gd name="T23" fmla="*/ 313 h 315"/>
                <a:gd name="T24" fmla="*/ 136 w 401"/>
                <a:gd name="T25" fmla="*/ 306 h 315"/>
                <a:gd name="T26" fmla="*/ 109 w 401"/>
                <a:gd name="T27" fmla="*/ 296 h 315"/>
                <a:gd name="T28" fmla="*/ 83 w 401"/>
                <a:gd name="T29" fmla="*/ 283 h 315"/>
                <a:gd name="T30" fmla="*/ 58 w 401"/>
                <a:gd name="T31" fmla="*/ 268 h 315"/>
                <a:gd name="T32" fmla="*/ 40 w 401"/>
                <a:gd name="T33" fmla="*/ 250 h 315"/>
                <a:gd name="T34" fmla="*/ 21 w 401"/>
                <a:gd name="T35" fmla="*/ 229 h 315"/>
                <a:gd name="T36" fmla="*/ 10 w 401"/>
                <a:gd name="T37" fmla="*/ 206 h 315"/>
                <a:gd name="T38" fmla="*/ 2 w 401"/>
                <a:gd name="T39" fmla="*/ 182 h 315"/>
                <a:gd name="T40" fmla="*/ 0 w 401"/>
                <a:gd name="T41" fmla="*/ 157 h 315"/>
                <a:gd name="T42" fmla="*/ 2 w 401"/>
                <a:gd name="T43" fmla="*/ 132 h 315"/>
                <a:gd name="T44" fmla="*/ 10 w 401"/>
                <a:gd name="T45" fmla="*/ 107 h 315"/>
                <a:gd name="T46" fmla="*/ 21 w 401"/>
                <a:gd name="T47" fmla="*/ 84 h 315"/>
                <a:gd name="T48" fmla="*/ 40 w 401"/>
                <a:gd name="T49" fmla="*/ 63 h 315"/>
                <a:gd name="T50" fmla="*/ 58 w 401"/>
                <a:gd name="T51" fmla="*/ 46 h 315"/>
                <a:gd name="T52" fmla="*/ 83 w 401"/>
                <a:gd name="T53" fmla="*/ 29 h 315"/>
                <a:gd name="T54" fmla="*/ 109 w 401"/>
                <a:gd name="T55" fmla="*/ 17 h 315"/>
                <a:gd name="T56" fmla="*/ 136 w 401"/>
                <a:gd name="T57" fmla="*/ 8 h 315"/>
                <a:gd name="T58" fmla="*/ 168 w 401"/>
                <a:gd name="T59" fmla="*/ 2 h 315"/>
                <a:gd name="T60" fmla="*/ 200 w 401"/>
                <a:gd name="T61" fmla="*/ 0 h 315"/>
                <a:gd name="T62" fmla="*/ 232 w 401"/>
                <a:gd name="T63" fmla="*/ 2 h 315"/>
                <a:gd name="T64" fmla="*/ 264 w 401"/>
                <a:gd name="T65" fmla="*/ 8 h 315"/>
                <a:gd name="T66" fmla="*/ 294 w 401"/>
                <a:gd name="T67" fmla="*/ 17 h 315"/>
                <a:gd name="T68" fmla="*/ 318 w 401"/>
                <a:gd name="T69" fmla="*/ 29 h 315"/>
                <a:gd name="T70" fmla="*/ 342 w 401"/>
                <a:gd name="T71" fmla="*/ 46 h 315"/>
                <a:gd name="T72" fmla="*/ 363 w 401"/>
                <a:gd name="T73" fmla="*/ 63 h 315"/>
                <a:gd name="T74" fmla="*/ 379 w 401"/>
                <a:gd name="T75" fmla="*/ 84 h 315"/>
                <a:gd name="T76" fmla="*/ 390 w 401"/>
                <a:gd name="T77" fmla="*/ 107 h 315"/>
                <a:gd name="T78" fmla="*/ 398 w 401"/>
                <a:gd name="T79" fmla="*/ 132 h 315"/>
                <a:gd name="T80" fmla="*/ 401 w 401"/>
                <a:gd name="T81" fmla="*/ 157 h 315"/>
                <a:gd name="T82" fmla="*/ 401 w 401"/>
                <a:gd name="T83" fmla="*/ 155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82"/>
                  </a:lnTo>
                  <a:lnTo>
                    <a:pt x="390" y="206"/>
                  </a:lnTo>
                  <a:lnTo>
                    <a:pt x="379" y="229"/>
                  </a:lnTo>
                  <a:lnTo>
                    <a:pt x="363" y="250"/>
                  </a:lnTo>
                  <a:lnTo>
                    <a:pt x="342" y="268"/>
                  </a:lnTo>
                  <a:lnTo>
                    <a:pt x="318" y="283"/>
                  </a:lnTo>
                  <a:lnTo>
                    <a:pt x="294" y="296"/>
                  </a:lnTo>
                  <a:lnTo>
                    <a:pt x="264" y="306"/>
                  </a:lnTo>
                  <a:lnTo>
                    <a:pt x="232" y="313"/>
                  </a:lnTo>
                  <a:lnTo>
                    <a:pt x="200" y="315"/>
                  </a:lnTo>
                  <a:lnTo>
                    <a:pt x="168" y="313"/>
                  </a:lnTo>
                  <a:lnTo>
                    <a:pt x="136" y="306"/>
                  </a:lnTo>
                  <a:lnTo>
                    <a:pt x="109" y="296"/>
                  </a:lnTo>
                  <a:lnTo>
                    <a:pt x="83" y="283"/>
                  </a:lnTo>
                  <a:lnTo>
                    <a:pt x="58" y="268"/>
                  </a:lnTo>
                  <a:lnTo>
                    <a:pt x="40" y="250"/>
                  </a:lnTo>
                  <a:lnTo>
                    <a:pt x="21" y="229"/>
                  </a:lnTo>
                  <a:lnTo>
                    <a:pt x="10" y="206"/>
                  </a:lnTo>
                  <a:lnTo>
                    <a:pt x="2" y="182"/>
                  </a:lnTo>
                  <a:lnTo>
                    <a:pt x="0" y="157"/>
                  </a:lnTo>
                  <a:lnTo>
                    <a:pt x="2" y="132"/>
                  </a:lnTo>
                  <a:lnTo>
                    <a:pt x="10" y="107"/>
                  </a:lnTo>
                  <a:lnTo>
                    <a:pt x="21" y="84"/>
                  </a:lnTo>
                  <a:lnTo>
                    <a:pt x="40" y="63"/>
                  </a:lnTo>
                  <a:lnTo>
                    <a:pt x="58" y="46"/>
                  </a:lnTo>
                  <a:lnTo>
                    <a:pt x="83" y="29"/>
                  </a:lnTo>
                  <a:lnTo>
                    <a:pt x="109" y="17"/>
                  </a:lnTo>
                  <a:lnTo>
                    <a:pt x="136" y="8"/>
                  </a:lnTo>
                  <a:lnTo>
                    <a:pt x="168" y="2"/>
                  </a:lnTo>
                  <a:lnTo>
                    <a:pt x="200" y="0"/>
                  </a:lnTo>
                  <a:lnTo>
                    <a:pt x="232" y="2"/>
                  </a:lnTo>
                  <a:lnTo>
                    <a:pt x="264" y="8"/>
                  </a:lnTo>
                  <a:lnTo>
                    <a:pt x="294" y="17"/>
                  </a:lnTo>
                  <a:lnTo>
                    <a:pt x="318" y="29"/>
                  </a:lnTo>
                  <a:lnTo>
                    <a:pt x="342" y="46"/>
                  </a:lnTo>
                  <a:lnTo>
                    <a:pt x="363" y="63"/>
                  </a:lnTo>
                  <a:lnTo>
                    <a:pt x="379" y="84"/>
                  </a:lnTo>
                  <a:lnTo>
                    <a:pt x="390" y="107"/>
                  </a:lnTo>
                  <a:lnTo>
                    <a:pt x="398" y="132"/>
                  </a:lnTo>
                  <a:lnTo>
                    <a:pt x="401" y="157"/>
                  </a:lnTo>
                  <a:lnTo>
                    <a:pt x="401" y="155"/>
                  </a:lnTo>
                  <a:close/>
                </a:path>
              </a:pathLst>
            </a:custGeom>
            <a:solidFill>
              <a:srgbClr val="FFFFFF"/>
            </a:solidFill>
            <a:ln w="9525">
              <a:noFill/>
              <a:round/>
              <a:headEnd/>
              <a:tailEnd/>
            </a:ln>
          </p:spPr>
          <p:txBody>
            <a:bodyPr/>
            <a:lstStyle/>
            <a:p>
              <a:endParaRPr lang="en-US"/>
            </a:p>
          </p:txBody>
        </p:sp>
        <p:sp>
          <p:nvSpPr>
            <p:cNvPr id="16409" name="Freeform 32"/>
            <p:cNvSpPr>
              <a:spLocks/>
            </p:cNvSpPr>
            <p:nvPr/>
          </p:nvSpPr>
          <p:spPr bwMode="auto">
            <a:xfrm>
              <a:off x="4627" y="940"/>
              <a:ext cx="401" cy="315"/>
            </a:xfrm>
            <a:custGeom>
              <a:avLst/>
              <a:gdLst>
                <a:gd name="T0" fmla="*/ 401 w 401"/>
                <a:gd name="T1" fmla="*/ 155 h 315"/>
                <a:gd name="T2" fmla="*/ 398 w 401"/>
                <a:gd name="T3" fmla="*/ 132 h 315"/>
                <a:gd name="T4" fmla="*/ 390 w 401"/>
                <a:gd name="T5" fmla="*/ 107 h 315"/>
                <a:gd name="T6" fmla="*/ 379 w 401"/>
                <a:gd name="T7" fmla="*/ 84 h 315"/>
                <a:gd name="T8" fmla="*/ 363 w 401"/>
                <a:gd name="T9" fmla="*/ 63 h 315"/>
                <a:gd name="T10" fmla="*/ 342 w 401"/>
                <a:gd name="T11" fmla="*/ 46 h 315"/>
                <a:gd name="T12" fmla="*/ 318 w 401"/>
                <a:gd name="T13" fmla="*/ 29 h 315"/>
                <a:gd name="T14" fmla="*/ 294 w 401"/>
                <a:gd name="T15" fmla="*/ 17 h 315"/>
                <a:gd name="T16" fmla="*/ 264 w 401"/>
                <a:gd name="T17" fmla="*/ 8 h 315"/>
                <a:gd name="T18" fmla="*/ 232 w 401"/>
                <a:gd name="T19" fmla="*/ 2 h 315"/>
                <a:gd name="T20" fmla="*/ 200 w 401"/>
                <a:gd name="T21" fmla="*/ 0 h 315"/>
                <a:gd name="T22" fmla="*/ 168 w 401"/>
                <a:gd name="T23" fmla="*/ 2 h 315"/>
                <a:gd name="T24" fmla="*/ 136 w 401"/>
                <a:gd name="T25" fmla="*/ 8 h 315"/>
                <a:gd name="T26" fmla="*/ 109 w 401"/>
                <a:gd name="T27" fmla="*/ 17 h 315"/>
                <a:gd name="T28" fmla="*/ 83 w 401"/>
                <a:gd name="T29" fmla="*/ 29 h 315"/>
                <a:gd name="T30" fmla="*/ 58 w 401"/>
                <a:gd name="T31" fmla="*/ 46 h 315"/>
                <a:gd name="T32" fmla="*/ 40 w 401"/>
                <a:gd name="T33" fmla="*/ 63 h 315"/>
                <a:gd name="T34" fmla="*/ 21 w 401"/>
                <a:gd name="T35" fmla="*/ 84 h 315"/>
                <a:gd name="T36" fmla="*/ 10 w 401"/>
                <a:gd name="T37" fmla="*/ 107 h 315"/>
                <a:gd name="T38" fmla="*/ 2 w 401"/>
                <a:gd name="T39" fmla="*/ 132 h 315"/>
                <a:gd name="T40" fmla="*/ 0 w 401"/>
                <a:gd name="T41" fmla="*/ 157 h 315"/>
                <a:gd name="T42" fmla="*/ 2 w 401"/>
                <a:gd name="T43" fmla="*/ 182 h 315"/>
                <a:gd name="T44" fmla="*/ 10 w 401"/>
                <a:gd name="T45" fmla="*/ 206 h 315"/>
                <a:gd name="T46" fmla="*/ 21 w 401"/>
                <a:gd name="T47" fmla="*/ 229 h 315"/>
                <a:gd name="T48" fmla="*/ 40 w 401"/>
                <a:gd name="T49" fmla="*/ 250 h 315"/>
                <a:gd name="T50" fmla="*/ 58 w 401"/>
                <a:gd name="T51" fmla="*/ 268 h 315"/>
                <a:gd name="T52" fmla="*/ 83 w 401"/>
                <a:gd name="T53" fmla="*/ 283 h 315"/>
                <a:gd name="T54" fmla="*/ 109 w 401"/>
                <a:gd name="T55" fmla="*/ 296 h 315"/>
                <a:gd name="T56" fmla="*/ 136 w 401"/>
                <a:gd name="T57" fmla="*/ 306 h 315"/>
                <a:gd name="T58" fmla="*/ 168 w 401"/>
                <a:gd name="T59" fmla="*/ 313 h 315"/>
                <a:gd name="T60" fmla="*/ 200 w 401"/>
                <a:gd name="T61" fmla="*/ 315 h 315"/>
                <a:gd name="T62" fmla="*/ 232 w 401"/>
                <a:gd name="T63" fmla="*/ 313 h 315"/>
                <a:gd name="T64" fmla="*/ 264 w 401"/>
                <a:gd name="T65" fmla="*/ 306 h 315"/>
                <a:gd name="T66" fmla="*/ 294 w 401"/>
                <a:gd name="T67" fmla="*/ 296 h 315"/>
                <a:gd name="T68" fmla="*/ 318 w 401"/>
                <a:gd name="T69" fmla="*/ 283 h 315"/>
                <a:gd name="T70" fmla="*/ 342 w 401"/>
                <a:gd name="T71" fmla="*/ 268 h 315"/>
                <a:gd name="T72" fmla="*/ 363 w 401"/>
                <a:gd name="T73" fmla="*/ 250 h 315"/>
                <a:gd name="T74" fmla="*/ 379 w 401"/>
                <a:gd name="T75" fmla="*/ 229 h 315"/>
                <a:gd name="T76" fmla="*/ 390 w 401"/>
                <a:gd name="T77" fmla="*/ 206 h 315"/>
                <a:gd name="T78" fmla="*/ 398 w 401"/>
                <a:gd name="T79" fmla="*/ 182 h 315"/>
                <a:gd name="T80" fmla="*/ 401 w 401"/>
                <a:gd name="T81" fmla="*/ 157 h 315"/>
                <a:gd name="T82" fmla="*/ 401 w 401"/>
                <a:gd name="T83" fmla="*/ 157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32"/>
                  </a:lnTo>
                  <a:lnTo>
                    <a:pt x="390" y="107"/>
                  </a:lnTo>
                  <a:lnTo>
                    <a:pt x="379" y="84"/>
                  </a:lnTo>
                  <a:lnTo>
                    <a:pt x="363" y="63"/>
                  </a:lnTo>
                  <a:lnTo>
                    <a:pt x="342" y="46"/>
                  </a:lnTo>
                  <a:lnTo>
                    <a:pt x="318" y="29"/>
                  </a:lnTo>
                  <a:lnTo>
                    <a:pt x="294" y="17"/>
                  </a:lnTo>
                  <a:lnTo>
                    <a:pt x="264" y="8"/>
                  </a:lnTo>
                  <a:lnTo>
                    <a:pt x="232" y="2"/>
                  </a:lnTo>
                  <a:lnTo>
                    <a:pt x="200" y="0"/>
                  </a:lnTo>
                  <a:lnTo>
                    <a:pt x="168" y="2"/>
                  </a:lnTo>
                  <a:lnTo>
                    <a:pt x="136" y="8"/>
                  </a:lnTo>
                  <a:lnTo>
                    <a:pt x="109" y="17"/>
                  </a:lnTo>
                  <a:lnTo>
                    <a:pt x="83" y="29"/>
                  </a:lnTo>
                  <a:lnTo>
                    <a:pt x="58" y="46"/>
                  </a:lnTo>
                  <a:lnTo>
                    <a:pt x="40" y="63"/>
                  </a:lnTo>
                  <a:lnTo>
                    <a:pt x="21" y="84"/>
                  </a:lnTo>
                  <a:lnTo>
                    <a:pt x="10" y="107"/>
                  </a:lnTo>
                  <a:lnTo>
                    <a:pt x="2" y="132"/>
                  </a:lnTo>
                  <a:lnTo>
                    <a:pt x="0" y="157"/>
                  </a:lnTo>
                  <a:lnTo>
                    <a:pt x="2" y="182"/>
                  </a:lnTo>
                  <a:lnTo>
                    <a:pt x="10" y="206"/>
                  </a:lnTo>
                  <a:lnTo>
                    <a:pt x="21" y="229"/>
                  </a:lnTo>
                  <a:lnTo>
                    <a:pt x="40" y="250"/>
                  </a:lnTo>
                  <a:lnTo>
                    <a:pt x="58" y="268"/>
                  </a:lnTo>
                  <a:lnTo>
                    <a:pt x="83" y="283"/>
                  </a:lnTo>
                  <a:lnTo>
                    <a:pt x="109" y="296"/>
                  </a:lnTo>
                  <a:lnTo>
                    <a:pt x="136" y="306"/>
                  </a:lnTo>
                  <a:lnTo>
                    <a:pt x="168" y="313"/>
                  </a:lnTo>
                  <a:lnTo>
                    <a:pt x="200" y="315"/>
                  </a:lnTo>
                  <a:lnTo>
                    <a:pt x="232" y="313"/>
                  </a:lnTo>
                  <a:lnTo>
                    <a:pt x="264" y="306"/>
                  </a:lnTo>
                  <a:lnTo>
                    <a:pt x="294" y="296"/>
                  </a:lnTo>
                  <a:lnTo>
                    <a:pt x="318" y="283"/>
                  </a:lnTo>
                  <a:lnTo>
                    <a:pt x="342" y="268"/>
                  </a:lnTo>
                  <a:lnTo>
                    <a:pt x="363" y="250"/>
                  </a:lnTo>
                  <a:lnTo>
                    <a:pt x="379" y="229"/>
                  </a:lnTo>
                  <a:lnTo>
                    <a:pt x="390" y="206"/>
                  </a:lnTo>
                  <a:lnTo>
                    <a:pt x="398" y="182"/>
                  </a:lnTo>
                  <a:lnTo>
                    <a:pt x="401" y="157"/>
                  </a:lnTo>
                </a:path>
              </a:pathLst>
            </a:custGeom>
            <a:noFill/>
            <a:ln w="25400">
              <a:solidFill>
                <a:srgbClr val="000000"/>
              </a:solidFill>
              <a:round/>
              <a:headEnd/>
              <a:tailEnd/>
            </a:ln>
          </p:spPr>
          <p:txBody>
            <a:bodyPr/>
            <a:lstStyle/>
            <a:p>
              <a:endParaRPr lang="en-US"/>
            </a:p>
          </p:txBody>
        </p:sp>
        <p:sp>
          <p:nvSpPr>
            <p:cNvPr id="16410" name="Freeform 33"/>
            <p:cNvSpPr>
              <a:spLocks/>
            </p:cNvSpPr>
            <p:nvPr/>
          </p:nvSpPr>
          <p:spPr bwMode="auto">
            <a:xfrm>
              <a:off x="4525" y="1332"/>
              <a:ext cx="604" cy="237"/>
            </a:xfrm>
            <a:custGeom>
              <a:avLst/>
              <a:gdLst>
                <a:gd name="T0" fmla="*/ 0 w 604"/>
                <a:gd name="T1" fmla="*/ 0 h 237"/>
                <a:gd name="T2" fmla="*/ 604 w 604"/>
                <a:gd name="T3" fmla="*/ 0 h 237"/>
                <a:gd name="T4" fmla="*/ 604 w 604"/>
                <a:gd name="T5" fmla="*/ 237 h 237"/>
                <a:gd name="T6" fmla="*/ 3 w 604"/>
                <a:gd name="T7" fmla="*/ 237 h 237"/>
                <a:gd name="T8" fmla="*/ 3 w 604"/>
                <a:gd name="T9" fmla="*/ 0 h 237"/>
                <a:gd name="T10" fmla="*/ 0 w 604"/>
                <a:gd name="T11" fmla="*/ 0 h 237"/>
                <a:gd name="T12" fmla="*/ 0 60000 65536"/>
                <a:gd name="T13" fmla="*/ 0 60000 65536"/>
                <a:gd name="T14" fmla="*/ 0 60000 65536"/>
                <a:gd name="T15" fmla="*/ 0 60000 65536"/>
                <a:gd name="T16" fmla="*/ 0 60000 65536"/>
                <a:gd name="T17" fmla="*/ 0 60000 65536"/>
                <a:gd name="T18" fmla="*/ 0 w 604"/>
                <a:gd name="T19" fmla="*/ 0 h 237"/>
                <a:gd name="T20" fmla="*/ 604 w 604"/>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604" h="237">
                  <a:moveTo>
                    <a:pt x="0" y="0"/>
                  </a:moveTo>
                  <a:lnTo>
                    <a:pt x="604" y="0"/>
                  </a:lnTo>
                  <a:lnTo>
                    <a:pt x="604" y="237"/>
                  </a:lnTo>
                  <a:lnTo>
                    <a:pt x="3" y="237"/>
                  </a:lnTo>
                  <a:lnTo>
                    <a:pt x="3" y="0"/>
                  </a:lnTo>
                  <a:lnTo>
                    <a:pt x="0" y="0"/>
                  </a:lnTo>
                  <a:close/>
                </a:path>
              </a:pathLst>
            </a:custGeom>
            <a:solidFill>
              <a:srgbClr val="FFFFFF"/>
            </a:solidFill>
            <a:ln w="9525">
              <a:noFill/>
              <a:round/>
              <a:headEnd/>
              <a:tailEnd/>
            </a:ln>
          </p:spPr>
          <p:txBody>
            <a:bodyPr/>
            <a:lstStyle/>
            <a:p>
              <a:endParaRPr lang="en-US"/>
            </a:p>
          </p:txBody>
        </p:sp>
        <p:sp>
          <p:nvSpPr>
            <p:cNvPr id="16411" name="Freeform 34"/>
            <p:cNvSpPr>
              <a:spLocks/>
            </p:cNvSpPr>
            <p:nvPr/>
          </p:nvSpPr>
          <p:spPr bwMode="auto">
            <a:xfrm>
              <a:off x="4525" y="1332"/>
              <a:ext cx="604" cy="237"/>
            </a:xfrm>
            <a:custGeom>
              <a:avLst/>
              <a:gdLst>
                <a:gd name="T0" fmla="*/ 0 w 604"/>
                <a:gd name="T1" fmla="*/ 0 h 237"/>
                <a:gd name="T2" fmla="*/ 604 w 604"/>
                <a:gd name="T3" fmla="*/ 0 h 237"/>
                <a:gd name="T4" fmla="*/ 604 w 604"/>
                <a:gd name="T5" fmla="*/ 237 h 237"/>
                <a:gd name="T6" fmla="*/ 3 w 604"/>
                <a:gd name="T7" fmla="*/ 237 h 237"/>
                <a:gd name="T8" fmla="*/ 3 w 604"/>
                <a:gd name="T9" fmla="*/ 0 h 237"/>
                <a:gd name="T10" fmla="*/ 0 60000 65536"/>
                <a:gd name="T11" fmla="*/ 0 60000 65536"/>
                <a:gd name="T12" fmla="*/ 0 60000 65536"/>
                <a:gd name="T13" fmla="*/ 0 60000 65536"/>
                <a:gd name="T14" fmla="*/ 0 60000 65536"/>
                <a:gd name="T15" fmla="*/ 0 w 604"/>
                <a:gd name="T16" fmla="*/ 0 h 237"/>
                <a:gd name="T17" fmla="*/ 604 w 604"/>
                <a:gd name="T18" fmla="*/ 237 h 237"/>
              </a:gdLst>
              <a:ahLst/>
              <a:cxnLst>
                <a:cxn ang="T10">
                  <a:pos x="T0" y="T1"/>
                </a:cxn>
                <a:cxn ang="T11">
                  <a:pos x="T2" y="T3"/>
                </a:cxn>
                <a:cxn ang="T12">
                  <a:pos x="T4" y="T5"/>
                </a:cxn>
                <a:cxn ang="T13">
                  <a:pos x="T6" y="T7"/>
                </a:cxn>
                <a:cxn ang="T14">
                  <a:pos x="T8" y="T9"/>
                </a:cxn>
              </a:cxnLst>
              <a:rect l="T15" t="T16" r="T17" b="T18"/>
              <a:pathLst>
                <a:path w="604" h="237">
                  <a:moveTo>
                    <a:pt x="0" y="0"/>
                  </a:moveTo>
                  <a:lnTo>
                    <a:pt x="604" y="0"/>
                  </a:lnTo>
                  <a:lnTo>
                    <a:pt x="604" y="237"/>
                  </a:lnTo>
                  <a:lnTo>
                    <a:pt x="3" y="237"/>
                  </a:lnTo>
                  <a:lnTo>
                    <a:pt x="3" y="0"/>
                  </a:lnTo>
                </a:path>
              </a:pathLst>
            </a:custGeom>
            <a:noFill/>
            <a:ln w="7938">
              <a:solidFill>
                <a:srgbClr val="000000"/>
              </a:solidFill>
              <a:round/>
              <a:headEnd/>
              <a:tailEnd/>
            </a:ln>
          </p:spPr>
          <p:txBody>
            <a:bodyPr/>
            <a:lstStyle/>
            <a:p>
              <a:endParaRPr lang="en-US"/>
            </a:p>
          </p:txBody>
        </p:sp>
        <p:sp>
          <p:nvSpPr>
            <p:cNvPr id="16412" name="Rectangle 35"/>
            <p:cNvSpPr>
              <a:spLocks noChangeArrowheads="1"/>
            </p:cNvSpPr>
            <p:nvPr/>
          </p:nvSpPr>
          <p:spPr bwMode="auto">
            <a:xfrm>
              <a:off x="4800" y="1392"/>
              <a:ext cx="54" cy="116"/>
            </a:xfrm>
            <a:prstGeom prst="rect">
              <a:avLst/>
            </a:prstGeom>
            <a:noFill/>
            <a:ln w="9525">
              <a:noFill/>
              <a:miter lim="800000"/>
              <a:headEnd/>
              <a:tailEnd/>
            </a:ln>
          </p:spPr>
          <p:txBody>
            <a:bodyPr wrap="none" lIns="0" tIns="0" rIns="0" bIns="0">
              <a:spAutoFit/>
            </a:bodyPr>
            <a:lstStyle/>
            <a:p>
              <a:r>
                <a:rPr lang="en-US" sz="1200" b="0">
                  <a:solidFill>
                    <a:srgbClr val="000000"/>
                  </a:solidFill>
                </a:rPr>
                <a:t>$</a:t>
              </a:r>
              <a:endParaRPr lang="en-US" sz="1200"/>
            </a:p>
          </p:txBody>
        </p:sp>
        <p:sp>
          <p:nvSpPr>
            <p:cNvPr id="16413" name="Rectangle 36"/>
            <p:cNvSpPr>
              <a:spLocks noChangeArrowheads="1"/>
            </p:cNvSpPr>
            <p:nvPr/>
          </p:nvSpPr>
          <p:spPr bwMode="auto">
            <a:xfrm>
              <a:off x="4784" y="1049"/>
              <a:ext cx="55" cy="116"/>
            </a:xfrm>
            <a:prstGeom prst="rect">
              <a:avLst/>
            </a:prstGeom>
            <a:noFill/>
            <a:ln w="9525">
              <a:noFill/>
              <a:miter lim="800000"/>
              <a:headEnd/>
              <a:tailEnd/>
            </a:ln>
          </p:spPr>
          <p:txBody>
            <a:bodyPr wrap="none" lIns="0" tIns="0" rIns="0" bIns="0">
              <a:spAutoFit/>
            </a:bodyPr>
            <a:lstStyle/>
            <a:p>
              <a:r>
                <a:rPr lang="en-US" sz="1200" b="0">
                  <a:solidFill>
                    <a:srgbClr val="000000"/>
                  </a:solidFill>
                </a:rPr>
                <a:t>P</a:t>
              </a:r>
              <a:endParaRPr lang="en-US" sz="1200"/>
            </a:p>
          </p:txBody>
        </p:sp>
        <p:sp>
          <p:nvSpPr>
            <p:cNvPr id="16414" name="Rectangle 37"/>
            <p:cNvSpPr>
              <a:spLocks noChangeArrowheads="1"/>
            </p:cNvSpPr>
            <p:nvPr/>
          </p:nvSpPr>
          <p:spPr bwMode="auto">
            <a:xfrm>
              <a:off x="4827" y="1076"/>
              <a:ext cx="55" cy="116"/>
            </a:xfrm>
            <a:prstGeom prst="rect">
              <a:avLst/>
            </a:prstGeom>
            <a:noFill/>
            <a:ln w="9525">
              <a:noFill/>
              <a:miter lim="800000"/>
              <a:headEnd/>
              <a:tailEnd/>
            </a:ln>
          </p:spPr>
          <p:txBody>
            <a:bodyPr wrap="none" lIns="0" tIns="0" rIns="0" bIns="0">
              <a:spAutoFit/>
            </a:bodyPr>
            <a:lstStyle/>
            <a:p>
              <a:r>
                <a:rPr lang="en-US" sz="1200" b="0">
                  <a:solidFill>
                    <a:srgbClr val="000000"/>
                  </a:solidFill>
                </a:rPr>
                <a:t>n</a:t>
              </a:r>
              <a:endParaRPr lang="en-US" sz="1200"/>
            </a:p>
          </p:txBody>
        </p:sp>
        <p:sp>
          <p:nvSpPr>
            <p:cNvPr id="16415" name="Freeform 38"/>
            <p:cNvSpPr>
              <a:spLocks/>
            </p:cNvSpPr>
            <p:nvPr/>
          </p:nvSpPr>
          <p:spPr bwMode="auto">
            <a:xfrm>
              <a:off x="3173" y="1935"/>
              <a:ext cx="16" cy="12"/>
            </a:xfrm>
            <a:custGeom>
              <a:avLst/>
              <a:gdLst>
                <a:gd name="T0" fmla="*/ 5 w 16"/>
                <a:gd name="T1" fmla="*/ 10 h 12"/>
                <a:gd name="T2" fmla="*/ 5 w 16"/>
                <a:gd name="T3" fmla="*/ 12 h 12"/>
                <a:gd name="T4" fmla="*/ 3 w 16"/>
                <a:gd name="T5" fmla="*/ 10 h 12"/>
                <a:gd name="T6" fmla="*/ 3 w 16"/>
                <a:gd name="T7" fmla="*/ 10 h 12"/>
                <a:gd name="T8" fmla="*/ 3 w 16"/>
                <a:gd name="T9" fmla="*/ 10 h 12"/>
                <a:gd name="T10" fmla="*/ 0 w 16"/>
                <a:gd name="T11" fmla="*/ 10 h 12"/>
                <a:gd name="T12" fmla="*/ 0 w 16"/>
                <a:gd name="T13" fmla="*/ 8 h 12"/>
                <a:gd name="T14" fmla="*/ 0 w 16"/>
                <a:gd name="T15" fmla="*/ 8 h 12"/>
                <a:gd name="T16" fmla="*/ 0 w 16"/>
                <a:gd name="T17" fmla="*/ 6 h 12"/>
                <a:gd name="T18" fmla="*/ 0 w 16"/>
                <a:gd name="T19" fmla="*/ 6 h 12"/>
                <a:gd name="T20" fmla="*/ 0 w 16"/>
                <a:gd name="T21" fmla="*/ 4 h 12"/>
                <a:gd name="T22" fmla="*/ 0 w 16"/>
                <a:gd name="T23" fmla="*/ 4 h 12"/>
                <a:gd name="T24" fmla="*/ 0 w 16"/>
                <a:gd name="T25" fmla="*/ 2 h 12"/>
                <a:gd name="T26" fmla="*/ 0 w 16"/>
                <a:gd name="T27" fmla="*/ 2 h 12"/>
                <a:gd name="T28" fmla="*/ 3 w 16"/>
                <a:gd name="T29" fmla="*/ 0 h 12"/>
                <a:gd name="T30" fmla="*/ 3 w 16"/>
                <a:gd name="T31" fmla="*/ 0 h 12"/>
                <a:gd name="T32" fmla="*/ 3 w 16"/>
                <a:gd name="T33" fmla="*/ 0 h 12"/>
                <a:gd name="T34" fmla="*/ 5 w 16"/>
                <a:gd name="T35" fmla="*/ 0 h 12"/>
                <a:gd name="T36" fmla="*/ 5 w 16"/>
                <a:gd name="T37" fmla="*/ 0 h 12"/>
                <a:gd name="T38" fmla="*/ 8 w 16"/>
                <a:gd name="T39" fmla="*/ 0 h 12"/>
                <a:gd name="T40" fmla="*/ 8 w 16"/>
                <a:gd name="T41" fmla="*/ 0 h 12"/>
                <a:gd name="T42" fmla="*/ 11 w 16"/>
                <a:gd name="T43" fmla="*/ 0 h 12"/>
                <a:gd name="T44" fmla="*/ 11 w 16"/>
                <a:gd name="T45" fmla="*/ 0 h 12"/>
                <a:gd name="T46" fmla="*/ 13 w 16"/>
                <a:gd name="T47" fmla="*/ 0 h 12"/>
                <a:gd name="T48" fmla="*/ 13 w 16"/>
                <a:gd name="T49" fmla="*/ 2 h 12"/>
                <a:gd name="T50" fmla="*/ 13 w 16"/>
                <a:gd name="T51" fmla="*/ 2 h 12"/>
                <a:gd name="T52" fmla="*/ 16 w 16"/>
                <a:gd name="T53" fmla="*/ 2 h 12"/>
                <a:gd name="T54" fmla="*/ 16 w 16"/>
                <a:gd name="T55" fmla="*/ 4 h 12"/>
                <a:gd name="T56" fmla="*/ 16 w 16"/>
                <a:gd name="T57" fmla="*/ 4 h 12"/>
                <a:gd name="T58" fmla="*/ 16 w 16"/>
                <a:gd name="T59" fmla="*/ 6 h 12"/>
                <a:gd name="T60" fmla="*/ 16 w 16"/>
                <a:gd name="T61" fmla="*/ 6 h 12"/>
                <a:gd name="T62" fmla="*/ 16 w 16"/>
                <a:gd name="T63" fmla="*/ 8 h 12"/>
                <a:gd name="T64" fmla="*/ 16 w 16"/>
                <a:gd name="T65" fmla="*/ 8 h 12"/>
                <a:gd name="T66" fmla="*/ 13 w 16"/>
                <a:gd name="T67" fmla="*/ 10 h 12"/>
                <a:gd name="T68" fmla="*/ 13 w 16"/>
                <a:gd name="T69" fmla="*/ 10 h 12"/>
                <a:gd name="T70" fmla="*/ 13 w 16"/>
                <a:gd name="T71" fmla="*/ 10 h 12"/>
                <a:gd name="T72" fmla="*/ 11 w 16"/>
                <a:gd name="T73" fmla="*/ 12 h 12"/>
                <a:gd name="T74" fmla="*/ 11 w 16"/>
                <a:gd name="T75" fmla="*/ 12 h 12"/>
                <a:gd name="T76" fmla="*/ 8 w 16"/>
                <a:gd name="T77" fmla="*/ 12 h 12"/>
                <a:gd name="T78" fmla="*/ 8 w 16"/>
                <a:gd name="T79" fmla="*/ 12 h 12"/>
                <a:gd name="T80" fmla="*/ 5 w 16"/>
                <a:gd name="T81" fmla="*/ 12 h 12"/>
                <a:gd name="T82" fmla="*/ 5 w 16"/>
                <a:gd name="T83" fmla="*/ 10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2"/>
                <a:gd name="T128" fmla="*/ 16 w 16"/>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2">
                  <a:moveTo>
                    <a:pt x="5" y="10"/>
                  </a:moveTo>
                  <a:lnTo>
                    <a:pt x="5" y="12"/>
                  </a:lnTo>
                  <a:lnTo>
                    <a:pt x="3" y="10"/>
                  </a:lnTo>
                  <a:lnTo>
                    <a:pt x="0" y="10"/>
                  </a:lnTo>
                  <a:lnTo>
                    <a:pt x="0" y="8"/>
                  </a:lnTo>
                  <a:lnTo>
                    <a:pt x="0" y="6"/>
                  </a:lnTo>
                  <a:lnTo>
                    <a:pt x="0" y="4"/>
                  </a:lnTo>
                  <a:lnTo>
                    <a:pt x="0" y="2"/>
                  </a:lnTo>
                  <a:lnTo>
                    <a:pt x="3" y="0"/>
                  </a:lnTo>
                  <a:lnTo>
                    <a:pt x="5" y="0"/>
                  </a:lnTo>
                  <a:lnTo>
                    <a:pt x="8" y="0"/>
                  </a:lnTo>
                  <a:lnTo>
                    <a:pt x="11" y="0"/>
                  </a:lnTo>
                  <a:lnTo>
                    <a:pt x="13" y="0"/>
                  </a:lnTo>
                  <a:lnTo>
                    <a:pt x="13" y="2"/>
                  </a:lnTo>
                  <a:lnTo>
                    <a:pt x="16" y="2"/>
                  </a:lnTo>
                  <a:lnTo>
                    <a:pt x="16" y="4"/>
                  </a:lnTo>
                  <a:lnTo>
                    <a:pt x="16" y="6"/>
                  </a:lnTo>
                  <a:lnTo>
                    <a:pt x="16" y="8"/>
                  </a:lnTo>
                  <a:lnTo>
                    <a:pt x="13" y="10"/>
                  </a:lnTo>
                  <a:lnTo>
                    <a:pt x="11" y="12"/>
                  </a:lnTo>
                  <a:lnTo>
                    <a:pt x="8" y="12"/>
                  </a:lnTo>
                  <a:lnTo>
                    <a:pt x="5" y="12"/>
                  </a:lnTo>
                  <a:lnTo>
                    <a:pt x="5" y="10"/>
                  </a:lnTo>
                  <a:close/>
                </a:path>
              </a:pathLst>
            </a:custGeom>
            <a:solidFill>
              <a:srgbClr val="808080"/>
            </a:solidFill>
            <a:ln w="9525">
              <a:noFill/>
              <a:round/>
              <a:headEnd/>
              <a:tailEnd/>
            </a:ln>
          </p:spPr>
          <p:txBody>
            <a:bodyPr/>
            <a:lstStyle/>
            <a:p>
              <a:endParaRPr lang="en-US"/>
            </a:p>
          </p:txBody>
        </p:sp>
        <p:sp>
          <p:nvSpPr>
            <p:cNvPr id="16416" name="Freeform 39"/>
            <p:cNvSpPr>
              <a:spLocks/>
            </p:cNvSpPr>
            <p:nvPr/>
          </p:nvSpPr>
          <p:spPr bwMode="auto">
            <a:xfrm>
              <a:off x="3152" y="1943"/>
              <a:ext cx="53" cy="76"/>
            </a:xfrm>
            <a:custGeom>
              <a:avLst/>
              <a:gdLst>
                <a:gd name="T0" fmla="*/ 26 w 53"/>
                <a:gd name="T1" fmla="*/ 2 h 76"/>
                <a:gd name="T2" fmla="*/ 53 w 53"/>
                <a:gd name="T3" fmla="*/ 8 h 76"/>
                <a:gd name="T4" fmla="*/ 13 w 53"/>
                <a:gd name="T5" fmla="*/ 76 h 76"/>
                <a:gd name="T6" fmla="*/ 0 w 53"/>
                <a:gd name="T7" fmla="*/ 0 h 76"/>
                <a:gd name="T8" fmla="*/ 26 w 53"/>
                <a:gd name="T9" fmla="*/ 4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6" y="2"/>
                  </a:moveTo>
                  <a:lnTo>
                    <a:pt x="53" y="8"/>
                  </a:lnTo>
                  <a:lnTo>
                    <a:pt x="13" y="76"/>
                  </a:lnTo>
                  <a:lnTo>
                    <a:pt x="0" y="0"/>
                  </a:lnTo>
                  <a:lnTo>
                    <a:pt x="26" y="4"/>
                  </a:lnTo>
                </a:path>
              </a:pathLst>
            </a:custGeom>
            <a:noFill/>
            <a:ln w="25400">
              <a:solidFill>
                <a:srgbClr val="808080"/>
              </a:solidFill>
              <a:round/>
              <a:headEnd/>
              <a:tailEnd/>
            </a:ln>
          </p:spPr>
          <p:txBody>
            <a:bodyPr/>
            <a:lstStyle/>
            <a:p>
              <a:endParaRPr lang="en-US"/>
            </a:p>
          </p:txBody>
        </p:sp>
        <p:sp>
          <p:nvSpPr>
            <p:cNvPr id="16417" name="Freeform 40"/>
            <p:cNvSpPr>
              <a:spLocks/>
            </p:cNvSpPr>
            <p:nvPr/>
          </p:nvSpPr>
          <p:spPr bwMode="auto">
            <a:xfrm>
              <a:off x="3152" y="1943"/>
              <a:ext cx="53" cy="76"/>
            </a:xfrm>
            <a:custGeom>
              <a:avLst/>
              <a:gdLst>
                <a:gd name="T0" fmla="*/ 26 w 53"/>
                <a:gd name="T1" fmla="*/ 2 h 76"/>
                <a:gd name="T2" fmla="*/ 53 w 53"/>
                <a:gd name="T3" fmla="*/ 8 h 76"/>
                <a:gd name="T4" fmla="*/ 13 w 53"/>
                <a:gd name="T5" fmla="*/ 76 h 76"/>
                <a:gd name="T6" fmla="*/ 0 w 53"/>
                <a:gd name="T7" fmla="*/ 0 h 76"/>
                <a:gd name="T8" fmla="*/ 26 w 53"/>
                <a:gd name="T9" fmla="*/ 2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6" y="2"/>
                  </a:moveTo>
                  <a:lnTo>
                    <a:pt x="53" y="8"/>
                  </a:lnTo>
                  <a:lnTo>
                    <a:pt x="13" y="76"/>
                  </a:lnTo>
                  <a:lnTo>
                    <a:pt x="0" y="0"/>
                  </a:lnTo>
                  <a:lnTo>
                    <a:pt x="26" y="2"/>
                  </a:lnTo>
                  <a:close/>
                </a:path>
              </a:pathLst>
            </a:custGeom>
            <a:solidFill>
              <a:srgbClr val="808080"/>
            </a:solidFill>
            <a:ln w="9525">
              <a:noFill/>
              <a:round/>
              <a:headEnd/>
              <a:tailEnd/>
            </a:ln>
          </p:spPr>
          <p:txBody>
            <a:bodyPr/>
            <a:lstStyle/>
            <a:p>
              <a:endParaRPr lang="en-US"/>
            </a:p>
          </p:txBody>
        </p:sp>
        <p:sp>
          <p:nvSpPr>
            <p:cNvPr id="16418" name="Freeform 41"/>
            <p:cNvSpPr>
              <a:spLocks/>
            </p:cNvSpPr>
            <p:nvPr/>
          </p:nvSpPr>
          <p:spPr bwMode="auto">
            <a:xfrm>
              <a:off x="3178" y="1796"/>
              <a:ext cx="225" cy="143"/>
            </a:xfrm>
            <a:custGeom>
              <a:avLst/>
              <a:gdLst>
                <a:gd name="T0" fmla="*/ 0 w 225"/>
                <a:gd name="T1" fmla="*/ 143 h 143"/>
                <a:gd name="T2" fmla="*/ 11 w 225"/>
                <a:gd name="T3" fmla="*/ 118 h 143"/>
                <a:gd name="T4" fmla="*/ 24 w 225"/>
                <a:gd name="T5" fmla="*/ 95 h 143"/>
                <a:gd name="T6" fmla="*/ 40 w 225"/>
                <a:gd name="T7" fmla="*/ 74 h 143"/>
                <a:gd name="T8" fmla="*/ 62 w 225"/>
                <a:gd name="T9" fmla="*/ 55 h 143"/>
                <a:gd name="T10" fmla="*/ 83 w 225"/>
                <a:gd name="T11" fmla="*/ 38 h 143"/>
                <a:gd name="T12" fmla="*/ 110 w 225"/>
                <a:gd name="T13" fmla="*/ 25 h 143"/>
                <a:gd name="T14" fmla="*/ 137 w 225"/>
                <a:gd name="T15" fmla="*/ 15 h 143"/>
                <a:gd name="T16" fmla="*/ 166 w 225"/>
                <a:gd name="T17" fmla="*/ 6 h 143"/>
                <a:gd name="T18" fmla="*/ 195 w 225"/>
                <a:gd name="T19" fmla="*/ 2 h 143"/>
                <a:gd name="T20" fmla="*/ 225 w 225"/>
                <a:gd name="T21" fmla="*/ 0 h 1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
                <a:gd name="T34" fmla="*/ 0 h 143"/>
                <a:gd name="T35" fmla="*/ 225 w 225"/>
                <a:gd name="T36" fmla="*/ 143 h 14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 h="143">
                  <a:moveTo>
                    <a:pt x="0" y="143"/>
                  </a:moveTo>
                  <a:lnTo>
                    <a:pt x="11" y="118"/>
                  </a:lnTo>
                  <a:lnTo>
                    <a:pt x="24" y="95"/>
                  </a:lnTo>
                  <a:lnTo>
                    <a:pt x="40" y="74"/>
                  </a:lnTo>
                  <a:lnTo>
                    <a:pt x="62" y="55"/>
                  </a:lnTo>
                  <a:lnTo>
                    <a:pt x="83" y="38"/>
                  </a:lnTo>
                  <a:lnTo>
                    <a:pt x="110" y="25"/>
                  </a:lnTo>
                  <a:lnTo>
                    <a:pt x="137" y="15"/>
                  </a:lnTo>
                  <a:lnTo>
                    <a:pt x="166" y="6"/>
                  </a:lnTo>
                  <a:lnTo>
                    <a:pt x="195" y="2"/>
                  </a:lnTo>
                  <a:lnTo>
                    <a:pt x="225" y="0"/>
                  </a:lnTo>
                </a:path>
              </a:pathLst>
            </a:custGeom>
            <a:noFill/>
            <a:ln w="25400">
              <a:solidFill>
                <a:srgbClr val="808080"/>
              </a:solidFill>
              <a:round/>
              <a:headEnd/>
              <a:tailEnd/>
            </a:ln>
          </p:spPr>
          <p:txBody>
            <a:bodyPr/>
            <a:lstStyle/>
            <a:p>
              <a:endParaRPr lang="en-US"/>
            </a:p>
          </p:txBody>
        </p:sp>
        <p:sp>
          <p:nvSpPr>
            <p:cNvPr id="16419" name="Line 42"/>
            <p:cNvSpPr>
              <a:spLocks noChangeShapeType="1"/>
            </p:cNvSpPr>
            <p:nvPr/>
          </p:nvSpPr>
          <p:spPr bwMode="auto">
            <a:xfrm>
              <a:off x="2558" y="1796"/>
              <a:ext cx="2269" cy="1"/>
            </a:xfrm>
            <a:prstGeom prst="line">
              <a:avLst/>
            </a:prstGeom>
            <a:noFill/>
            <a:ln w="25400">
              <a:solidFill>
                <a:srgbClr val="808080"/>
              </a:solidFill>
              <a:round/>
              <a:headEnd/>
              <a:tailEnd/>
            </a:ln>
          </p:spPr>
          <p:txBody>
            <a:bodyPr/>
            <a:lstStyle/>
            <a:p>
              <a:endParaRPr lang="en-US"/>
            </a:p>
          </p:txBody>
        </p:sp>
        <p:sp>
          <p:nvSpPr>
            <p:cNvPr id="16420" name="Freeform 43"/>
            <p:cNvSpPr>
              <a:spLocks/>
            </p:cNvSpPr>
            <p:nvPr/>
          </p:nvSpPr>
          <p:spPr bwMode="auto">
            <a:xfrm>
              <a:off x="5028" y="1647"/>
              <a:ext cx="299" cy="158"/>
            </a:xfrm>
            <a:custGeom>
              <a:avLst/>
              <a:gdLst>
                <a:gd name="T0" fmla="*/ 299 w 299"/>
                <a:gd name="T1" fmla="*/ 158 h 158"/>
                <a:gd name="T2" fmla="*/ 296 w 299"/>
                <a:gd name="T3" fmla="*/ 132 h 158"/>
                <a:gd name="T4" fmla="*/ 285 w 299"/>
                <a:gd name="T5" fmla="*/ 109 h 158"/>
                <a:gd name="T6" fmla="*/ 267 w 299"/>
                <a:gd name="T7" fmla="*/ 86 h 158"/>
                <a:gd name="T8" fmla="*/ 243 w 299"/>
                <a:gd name="T9" fmla="*/ 65 h 158"/>
                <a:gd name="T10" fmla="*/ 213 w 299"/>
                <a:gd name="T11" fmla="*/ 46 h 158"/>
                <a:gd name="T12" fmla="*/ 176 w 299"/>
                <a:gd name="T13" fmla="*/ 32 h 158"/>
                <a:gd name="T14" fmla="*/ 139 w 299"/>
                <a:gd name="T15" fmla="*/ 19 h 158"/>
                <a:gd name="T16" fmla="*/ 96 w 299"/>
                <a:gd name="T17" fmla="*/ 8 h 158"/>
                <a:gd name="T18" fmla="*/ 48 w 299"/>
                <a:gd name="T19" fmla="*/ 2 h 158"/>
                <a:gd name="T20" fmla="*/ 0 w 299"/>
                <a:gd name="T21" fmla="*/ 0 h 1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9"/>
                <a:gd name="T34" fmla="*/ 0 h 158"/>
                <a:gd name="T35" fmla="*/ 299 w 299"/>
                <a:gd name="T36" fmla="*/ 158 h 1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9" h="158">
                  <a:moveTo>
                    <a:pt x="299" y="158"/>
                  </a:moveTo>
                  <a:lnTo>
                    <a:pt x="296" y="132"/>
                  </a:lnTo>
                  <a:lnTo>
                    <a:pt x="285" y="109"/>
                  </a:lnTo>
                  <a:lnTo>
                    <a:pt x="267" y="86"/>
                  </a:lnTo>
                  <a:lnTo>
                    <a:pt x="243" y="65"/>
                  </a:lnTo>
                  <a:lnTo>
                    <a:pt x="213" y="46"/>
                  </a:lnTo>
                  <a:lnTo>
                    <a:pt x="176" y="32"/>
                  </a:lnTo>
                  <a:lnTo>
                    <a:pt x="139" y="19"/>
                  </a:lnTo>
                  <a:lnTo>
                    <a:pt x="96" y="8"/>
                  </a:lnTo>
                  <a:lnTo>
                    <a:pt x="48" y="2"/>
                  </a:lnTo>
                  <a:lnTo>
                    <a:pt x="0" y="0"/>
                  </a:lnTo>
                </a:path>
              </a:pathLst>
            </a:custGeom>
            <a:noFill/>
            <a:ln w="7938">
              <a:solidFill>
                <a:srgbClr val="000000"/>
              </a:solidFill>
              <a:round/>
              <a:headEnd/>
              <a:tailEnd/>
            </a:ln>
          </p:spPr>
          <p:txBody>
            <a:bodyPr/>
            <a:lstStyle/>
            <a:p>
              <a:endParaRPr lang="en-US"/>
            </a:p>
          </p:txBody>
        </p:sp>
        <p:sp>
          <p:nvSpPr>
            <p:cNvPr id="16421" name="Freeform 46"/>
            <p:cNvSpPr>
              <a:spLocks/>
            </p:cNvSpPr>
            <p:nvPr/>
          </p:nvSpPr>
          <p:spPr bwMode="auto">
            <a:xfrm>
              <a:off x="2352" y="1515"/>
              <a:ext cx="214" cy="283"/>
            </a:xfrm>
            <a:custGeom>
              <a:avLst/>
              <a:gdLst>
                <a:gd name="T0" fmla="*/ 214 w 214"/>
                <a:gd name="T1" fmla="*/ 283 h 283"/>
                <a:gd name="T2" fmla="*/ 180 w 214"/>
                <a:gd name="T3" fmla="*/ 279 h 283"/>
                <a:gd name="T4" fmla="*/ 147 w 214"/>
                <a:gd name="T5" fmla="*/ 269 h 283"/>
                <a:gd name="T6" fmla="*/ 118 w 214"/>
                <a:gd name="T7" fmla="*/ 252 h 283"/>
                <a:gd name="T8" fmla="*/ 89 w 214"/>
                <a:gd name="T9" fmla="*/ 229 h 283"/>
                <a:gd name="T10" fmla="*/ 65 w 214"/>
                <a:gd name="T11" fmla="*/ 199 h 283"/>
                <a:gd name="T12" fmla="*/ 43 w 214"/>
                <a:gd name="T13" fmla="*/ 168 h 283"/>
                <a:gd name="T14" fmla="*/ 25 w 214"/>
                <a:gd name="T15" fmla="*/ 130 h 283"/>
                <a:gd name="T16" fmla="*/ 14 w 214"/>
                <a:gd name="T17" fmla="*/ 90 h 283"/>
                <a:gd name="T18" fmla="*/ 6 w 214"/>
                <a:gd name="T19" fmla="*/ 46 h 283"/>
                <a:gd name="T20" fmla="*/ 0 w 214"/>
                <a:gd name="T21" fmla="*/ 0 h 283"/>
                <a:gd name="T22" fmla="*/ 214 w 214"/>
                <a:gd name="T23" fmla="*/ 283 h 2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4"/>
                <a:gd name="T37" fmla="*/ 0 h 283"/>
                <a:gd name="T38" fmla="*/ 214 w 214"/>
                <a:gd name="T39" fmla="*/ 283 h 2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4" h="283">
                  <a:moveTo>
                    <a:pt x="214" y="283"/>
                  </a:moveTo>
                  <a:lnTo>
                    <a:pt x="180" y="279"/>
                  </a:lnTo>
                  <a:lnTo>
                    <a:pt x="147" y="269"/>
                  </a:lnTo>
                  <a:lnTo>
                    <a:pt x="118" y="252"/>
                  </a:lnTo>
                  <a:lnTo>
                    <a:pt x="89" y="229"/>
                  </a:lnTo>
                  <a:lnTo>
                    <a:pt x="65" y="199"/>
                  </a:lnTo>
                  <a:lnTo>
                    <a:pt x="43" y="168"/>
                  </a:lnTo>
                  <a:lnTo>
                    <a:pt x="25" y="130"/>
                  </a:lnTo>
                  <a:lnTo>
                    <a:pt x="14" y="90"/>
                  </a:lnTo>
                  <a:lnTo>
                    <a:pt x="6" y="46"/>
                  </a:lnTo>
                  <a:lnTo>
                    <a:pt x="0" y="0"/>
                  </a:lnTo>
                  <a:lnTo>
                    <a:pt x="214" y="283"/>
                  </a:lnTo>
                  <a:close/>
                </a:path>
              </a:pathLst>
            </a:custGeom>
            <a:solidFill>
              <a:srgbClr val="FFFFFF"/>
            </a:solidFill>
            <a:ln w="9525">
              <a:noFill/>
              <a:round/>
              <a:headEnd/>
              <a:tailEnd/>
            </a:ln>
          </p:spPr>
          <p:txBody>
            <a:bodyPr/>
            <a:lstStyle/>
            <a:p>
              <a:endParaRPr lang="en-US"/>
            </a:p>
          </p:txBody>
        </p:sp>
        <p:sp>
          <p:nvSpPr>
            <p:cNvPr id="16422" name="Freeform 47"/>
            <p:cNvSpPr>
              <a:spLocks/>
            </p:cNvSpPr>
            <p:nvPr/>
          </p:nvSpPr>
          <p:spPr bwMode="auto">
            <a:xfrm>
              <a:off x="2361" y="1611"/>
              <a:ext cx="16" cy="15"/>
            </a:xfrm>
            <a:custGeom>
              <a:avLst/>
              <a:gdLst>
                <a:gd name="T0" fmla="*/ 5 w 16"/>
                <a:gd name="T1" fmla="*/ 0 h 15"/>
                <a:gd name="T2" fmla="*/ 8 w 16"/>
                <a:gd name="T3" fmla="*/ 0 h 15"/>
                <a:gd name="T4" fmla="*/ 10 w 16"/>
                <a:gd name="T5" fmla="*/ 0 h 15"/>
                <a:gd name="T6" fmla="*/ 10 w 16"/>
                <a:gd name="T7" fmla="*/ 3 h 15"/>
                <a:gd name="T8" fmla="*/ 13 w 16"/>
                <a:gd name="T9" fmla="*/ 3 h 15"/>
                <a:gd name="T10" fmla="*/ 13 w 16"/>
                <a:gd name="T11" fmla="*/ 3 h 15"/>
                <a:gd name="T12" fmla="*/ 13 w 16"/>
                <a:gd name="T13" fmla="*/ 3 h 15"/>
                <a:gd name="T14" fmla="*/ 16 w 16"/>
                <a:gd name="T15" fmla="*/ 5 h 15"/>
                <a:gd name="T16" fmla="*/ 16 w 16"/>
                <a:gd name="T17" fmla="*/ 5 h 15"/>
                <a:gd name="T18" fmla="*/ 16 w 16"/>
                <a:gd name="T19" fmla="*/ 7 h 15"/>
                <a:gd name="T20" fmla="*/ 16 w 16"/>
                <a:gd name="T21" fmla="*/ 7 h 15"/>
                <a:gd name="T22" fmla="*/ 16 w 16"/>
                <a:gd name="T23" fmla="*/ 9 h 15"/>
                <a:gd name="T24" fmla="*/ 16 w 16"/>
                <a:gd name="T25" fmla="*/ 9 h 15"/>
                <a:gd name="T26" fmla="*/ 16 w 16"/>
                <a:gd name="T27" fmla="*/ 11 h 15"/>
                <a:gd name="T28" fmla="*/ 16 w 16"/>
                <a:gd name="T29" fmla="*/ 11 h 15"/>
                <a:gd name="T30" fmla="*/ 16 w 16"/>
                <a:gd name="T31" fmla="*/ 11 h 15"/>
                <a:gd name="T32" fmla="*/ 13 w 16"/>
                <a:gd name="T33" fmla="*/ 13 h 15"/>
                <a:gd name="T34" fmla="*/ 13 w 16"/>
                <a:gd name="T35" fmla="*/ 13 h 15"/>
                <a:gd name="T36" fmla="*/ 10 w 16"/>
                <a:gd name="T37" fmla="*/ 13 h 15"/>
                <a:gd name="T38" fmla="*/ 10 w 16"/>
                <a:gd name="T39" fmla="*/ 13 h 15"/>
                <a:gd name="T40" fmla="*/ 8 w 16"/>
                <a:gd name="T41" fmla="*/ 15 h 15"/>
                <a:gd name="T42" fmla="*/ 8 w 16"/>
                <a:gd name="T43" fmla="*/ 15 h 15"/>
                <a:gd name="T44" fmla="*/ 5 w 16"/>
                <a:gd name="T45" fmla="*/ 15 h 15"/>
                <a:gd name="T46" fmla="*/ 5 w 16"/>
                <a:gd name="T47" fmla="*/ 13 h 15"/>
                <a:gd name="T48" fmla="*/ 5 w 16"/>
                <a:gd name="T49" fmla="*/ 13 h 15"/>
                <a:gd name="T50" fmla="*/ 2 w 16"/>
                <a:gd name="T51" fmla="*/ 13 h 15"/>
                <a:gd name="T52" fmla="*/ 2 w 16"/>
                <a:gd name="T53" fmla="*/ 13 h 15"/>
                <a:gd name="T54" fmla="*/ 0 w 16"/>
                <a:gd name="T55" fmla="*/ 11 h 15"/>
                <a:gd name="T56" fmla="*/ 0 w 16"/>
                <a:gd name="T57" fmla="*/ 11 h 15"/>
                <a:gd name="T58" fmla="*/ 0 w 16"/>
                <a:gd name="T59" fmla="*/ 9 h 15"/>
                <a:gd name="T60" fmla="*/ 0 w 16"/>
                <a:gd name="T61" fmla="*/ 9 h 15"/>
                <a:gd name="T62" fmla="*/ 0 w 16"/>
                <a:gd name="T63" fmla="*/ 7 h 15"/>
                <a:gd name="T64" fmla="*/ 0 w 16"/>
                <a:gd name="T65" fmla="*/ 7 h 15"/>
                <a:gd name="T66" fmla="*/ 0 w 16"/>
                <a:gd name="T67" fmla="*/ 5 h 15"/>
                <a:gd name="T68" fmla="*/ 0 w 16"/>
                <a:gd name="T69" fmla="*/ 5 h 15"/>
                <a:gd name="T70" fmla="*/ 2 w 16"/>
                <a:gd name="T71" fmla="*/ 5 h 15"/>
                <a:gd name="T72" fmla="*/ 2 w 16"/>
                <a:gd name="T73" fmla="*/ 3 h 15"/>
                <a:gd name="T74" fmla="*/ 2 w 16"/>
                <a:gd name="T75" fmla="*/ 3 h 15"/>
                <a:gd name="T76" fmla="*/ 5 w 16"/>
                <a:gd name="T77" fmla="*/ 3 h 15"/>
                <a:gd name="T78" fmla="*/ 5 w 16"/>
                <a:gd name="T79" fmla="*/ 0 h 15"/>
                <a:gd name="T80" fmla="*/ 8 w 16"/>
                <a:gd name="T81" fmla="*/ 0 h 15"/>
                <a:gd name="T82" fmla="*/ 5 w 16"/>
                <a:gd name="T83" fmla="*/ 0 h 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5"/>
                <a:gd name="T128" fmla="*/ 16 w 16"/>
                <a:gd name="T129" fmla="*/ 15 h 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5">
                  <a:moveTo>
                    <a:pt x="5" y="0"/>
                  </a:moveTo>
                  <a:lnTo>
                    <a:pt x="8" y="0"/>
                  </a:lnTo>
                  <a:lnTo>
                    <a:pt x="10" y="0"/>
                  </a:lnTo>
                  <a:lnTo>
                    <a:pt x="10" y="3"/>
                  </a:lnTo>
                  <a:lnTo>
                    <a:pt x="13" y="3"/>
                  </a:lnTo>
                  <a:lnTo>
                    <a:pt x="16" y="5"/>
                  </a:lnTo>
                  <a:lnTo>
                    <a:pt x="16" y="7"/>
                  </a:lnTo>
                  <a:lnTo>
                    <a:pt x="16" y="9"/>
                  </a:lnTo>
                  <a:lnTo>
                    <a:pt x="16" y="11"/>
                  </a:lnTo>
                  <a:lnTo>
                    <a:pt x="13" y="13"/>
                  </a:lnTo>
                  <a:lnTo>
                    <a:pt x="10" y="13"/>
                  </a:lnTo>
                  <a:lnTo>
                    <a:pt x="8" y="15"/>
                  </a:lnTo>
                  <a:lnTo>
                    <a:pt x="5" y="15"/>
                  </a:lnTo>
                  <a:lnTo>
                    <a:pt x="5" y="13"/>
                  </a:lnTo>
                  <a:lnTo>
                    <a:pt x="2" y="13"/>
                  </a:lnTo>
                  <a:lnTo>
                    <a:pt x="0" y="11"/>
                  </a:lnTo>
                  <a:lnTo>
                    <a:pt x="0" y="9"/>
                  </a:lnTo>
                  <a:lnTo>
                    <a:pt x="0" y="7"/>
                  </a:lnTo>
                  <a:lnTo>
                    <a:pt x="0" y="5"/>
                  </a:lnTo>
                  <a:lnTo>
                    <a:pt x="2" y="5"/>
                  </a:lnTo>
                  <a:lnTo>
                    <a:pt x="2" y="3"/>
                  </a:lnTo>
                  <a:lnTo>
                    <a:pt x="5" y="3"/>
                  </a:lnTo>
                  <a:lnTo>
                    <a:pt x="5" y="0"/>
                  </a:lnTo>
                  <a:lnTo>
                    <a:pt x="8" y="0"/>
                  </a:lnTo>
                  <a:lnTo>
                    <a:pt x="5" y="0"/>
                  </a:lnTo>
                  <a:close/>
                </a:path>
              </a:pathLst>
            </a:custGeom>
            <a:solidFill>
              <a:srgbClr val="000000"/>
            </a:solidFill>
            <a:ln w="9525">
              <a:noFill/>
              <a:round/>
              <a:headEnd/>
              <a:tailEnd/>
            </a:ln>
          </p:spPr>
          <p:txBody>
            <a:bodyPr/>
            <a:lstStyle/>
            <a:p>
              <a:endParaRPr lang="en-US"/>
            </a:p>
          </p:txBody>
        </p:sp>
        <p:sp>
          <p:nvSpPr>
            <p:cNvPr id="16423" name="Freeform 48"/>
            <p:cNvSpPr>
              <a:spLocks/>
            </p:cNvSpPr>
            <p:nvPr/>
          </p:nvSpPr>
          <p:spPr bwMode="auto">
            <a:xfrm>
              <a:off x="2342" y="1538"/>
              <a:ext cx="53" cy="76"/>
            </a:xfrm>
            <a:custGeom>
              <a:avLst/>
              <a:gdLst>
                <a:gd name="T0" fmla="*/ 24 w 53"/>
                <a:gd name="T1" fmla="*/ 73 h 76"/>
                <a:gd name="T2" fmla="*/ 0 w 53"/>
                <a:gd name="T3" fmla="*/ 76 h 76"/>
                <a:gd name="T4" fmla="*/ 16 w 53"/>
                <a:gd name="T5" fmla="*/ 0 h 76"/>
                <a:gd name="T6" fmla="*/ 53 w 53"/>
                <a:gd name="T7" fmla="*/ 71 h 76"/>
                <a:gd name="T8" fmla="*/ 27 w 53"/>
                <a:gd name="T9" fmla="*/ 73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4" y="73"/>
                  </a:moveTo>
                  <a:lnTo>
                    <a:pt x="0" y="76"/>
                  </a:lnTo>
                  <a:lnTo>
                    <a:pt x="16" y="0"/>
                  </a:lnTo>
                  <a:lnTo>
                    <a:pt x="53" y="71"/>
                  </a:lnTo>
                  <a:lnTo>
                    <a:pt x="27" y="73"/>
                  </a:lnTo>
                </a:path>
              </a:pathLst>
            </a:custGeom>
            <a:noFill/>
            <a:ln w="25400">
              <a:solidFill>
                <a:srgbClr val="000000"/>
              </a:solidFill>
              <a:round/>
              <a:headEnd/>
              <a:tailEnd/>
            </a:ln>
          </p:spPr>
          <p:txBody>
            <a:bodyPr/>
            <a:lstStyle/>
            <a:p>
              <a:endParaRPr lang="en-US"/>
            </a:p>
          </p:txBody>
        </p:sp>
        <p:sp>
          <p:nvSpPr>
            <p:cNvPr id="16424" name="Freeform 49"/>
            <p:cNvSpPr>
              <a:spLocks/>
            </p:cNvSpPr>
            <p:nvPr/>
          </p:nvSpPr>
          <p:spPr bwMode="auto">
            <a:xfrm>
              <a:off x="2342" y="1538"/>
              <a:ext cx="53" cy="76"/>
            </a:xfrm>
            <a:custGeom>
              <a:avLst/>
              <a:gdLst>
                <a:gd name="T0" fmla="*/ 24 w 53"/>
                <a:gd name="T1" fmla="*/ 73 h 76"/>
                <a:gd name="T2" fmla="*/ 0 w 53"/>
                <a:gd name="T3" fmla="*/ 76 h 76"/>
                <a:gd name="T4" fmla="*/ 16 w 53"/>
                <a:gd name="T5" fmla="*/ 0 h 76"/>
                <a:gd name="T6" fmla="*/ 53 w 53"/>
                <a:gd name="T7" fmla="*/ 71 h 76"/>
                <a:gd name="T8" fmla="*/ 24 w 53"/>
                <a:gd name="T9" fmla="*/ 73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4" y="73"/>
                  </a:moveTo>
                  <a:lnTo>
                    <a:pt x="0" y="76"/>
                  </a:lnTo>
                  <a:lnTo>
                    <a:pt x="16" y="0"/>
                  </a:lnTo>
                  <a:lnTo>
                    <a:pt x="53" y="71"/>
                  </a:lnTo>
                  <a:lnTo>
                    <a:pt x="24" y="73"/>
                  </a:lnTo>
                  <a:close/>
                </a:path>
              </a:pathLst>
            </a:custGeom>
            <a:solidFill>
              <a:srgbClr val="000000"/>
            </a:solidFill>
            <a:ln w="9525">
              <a:noFill/>
              <a:round/>
              <a:headEnd/>
              <a:tailEnd/>
            </a:ln>
          </p:spPr>
          <p:txBody>
            <a:bodyPr/>
            <a:lstStyle/>
            <a:p>
              <a:endParaRPr lang="en-US"/>
            </a:p>
          </p:txBody>
        </p:sp>
        <p:sp>
          <p:nvSpPr>
            <p:cNvPr id="16425" name="Freeform 50"/>
            <p:cNvSpPr>
              <a:spLocks/>
            </p:cNvSpPr>
            <p:nvPr/>
          </p:nvSpPr>
          <p:spPr bwMode="auto">
            <a:xfrm>
              <a:off x="2369" y="1618"/>
              <a:ext cx="197" cy="180"/>
            </a:xfrm>
            <a:custGeom>
              <a:avLst/>
              <a:gdLst>
                <a:gd name="T0" fmla="*/ 197 w 197"/>
                <a:gd name="T1" fmla="*/ 180 h 180"/>
                <a:gd name="T2" fmla="*/ 171 w 197"/>
                <a:gd name="T3" fmla="*/ 178 h 180"/>
                <a:gd name="T4" fmla="*/ 144 w 197"/>
                <a:gd name="T5" fmla="*/ 172 h 180"/>
                <a:gd name="T6" fmla="*/ 117 w 197"/>
                <a:gd name="T7" fmla="*/ 161 h 180"/>
                <a:gd name="T8" fmla="*/ 93 w 197"/>
                <a:gd name="T9" fmla="*/ 149 h 180"/>
                <a:gd name="T10" fmla="*/ 72 w 197"/>
                <a:gd name="T11" fmla="*/ 130 h 180"/>
                <a:gd name="T12" fmla="*/ 50 w 197"/>
                <a:gd name="T13" fmla="*/ 111 h 180"/>
                <a:gd name="T14" fmla="*/ 32 w 197"/>
                <a:gd name="T15" fmla="*/ 86 h 180"/>
                <a:gd name="T16" fmla="*/ 18 w 197"/>
                <a:gd name="T17" fmla="*/ 61 h 180"/>
                <a:gd name="T18" fmla="*/ 8 w 197"/>
                <a:gd name="T19" fmla="*/ 31 h 180"/>
                <a:gd name="T20" fmla="*/ 0 w 197"/>
                <a:gd name="T21" fmla="*/ 0 h 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7"/>
                <a:gd name="T34" fmla="*/ 0 h 180"/>
                <a:gd name="T35" fmla="*/ 197 w 197"/>
                <a:gd name="T36" fmla="*/ 180 h 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7" h="180">
                  <a:moveTo>
                    <a:pt x="197" y="180"/>
                  </a:moveTo>
                  <a:lnTo>
                    <a:pt x="171" y="178"/>
                  </a:lnTo>
                  <a:lnTo>
                    <a:pt x="144" y="172"/>
                  </a:lnTo>
                  <a:lnTo>
                    <a:pt x="117" y="161"/>
                  </a:lnTo>
                  <a:lnTo>
                    <a:pt x="93" y="149"/>
                  </a:lnTo>
                  <a:lnTo>
                    <a:pt x="72" y="130"/>
                  </a:lnTo>
                  <a:lnTo>
                    <a:pt x="50" y="111"/>
                  </a:lnTo>
                  <a:lnTo>
                    <a:pt x="32" y="86"/>
                  </a:lnTo>
                  <a:lnTo>
                    <a:pt x="18" y="61"/>
                  </a:lnTo>
                  <a:lnTo>
                    <a:pt x="8" y="31"/>
                  </a:lnTo>
                  <a:lnTo>
                    <a:pt x="0" y="0"/>
                  </a:lnTo>
                </a:path>
              </a:pathLst>
            </a:custGeom>
            <a:noFill/>
            <a:ln w="25400">
              <a:solidFill>
                <a:srgbClr val="000000"/>
              </a:solidFill>
              <a:round/>
              <a:headEnd/>
              <a:tailEnd/>
            </a:ln>
          </p:spPr>
          <p:txBody>
            <a:bodyPr/>
            <a:lstStyle/>
            <a:p>
              <a:endParaRPr lang="en-US"/>
            </a:p>
          </p:txBody>
        </p:sp>
        <p:sp>
          <p:nvSpPr>
            <p:cNvPr id="16426" name="Line 51"/>
            <p:cNvSpPr>
              <a:spLocks noChangeShapeType="1"/>
            </p:cNvSpPr>
            <p:nvPr/>
          </p:nvSpPr>
          <p:spPr bwMode="auto">
            <a:xfrm>
              <a:off x="1922" y="1727"/>
              <a:ext cx="3207" cy="1"/>
            </a:xfrm>
            <a:prstGeom prst="line">
              <a:avLst/>
            </a:prstGeom>
            <a:noFill/>
            <a:ln w="25400">
              <a:solidFill>
                <a:srgbClr val="000000"/>
              </a:solidFill>
              <a:round/>
              <a:headEnd/>
              <a:tailEnd/>
            </a:ln>
          </p:spPr>
          <p:txBody>
            <a:bodyPr/>
            <a:lstStyle/>
            <a:p>
              <a:endParaRPr lang="en-US"/>
            </a:p>
          </p:txBody>
        </p:sp>
        <p:grpSp>
          <p:nvGrpSpPr>
            <p:cNvPr id="4" name="Group 64"/>
            <p:cNvGrpSpPr>
              <a:grpSpLocks/>
            </p:cNvGrpSpPr>
            <p:nvPr/>
          </p:nvGrpSpPr>
          <p:grpSpPr bwMode="auto">
            <a:xfrm>
              <a:off x="4861" y="1754"/>
              <a:ext cx="869" cy="360"/>
              <a:chOff x="5149" y="1744"/>
              <a:chExt cx="869" cy="360"/>
            </a:xfrm>
          </p:grpSpPr>
          <p:sp>
            <p:nvSpPr>
              <p:cNvPr id="16438" name="Rectangle 44"/>
              <p:cNvSpPr>
                <a:spLocks noChangeArrowheads="1"/>
              </p:cNvSpPr>
              <p:nvPr/>
            </p:nvSpPr>
            <p:spPr bwMode="auto">
              <a:xfrm>
                <a:off x="5259" y="1809"/>
                <a:ext cx="759" cy="136"/>
              </a:xfrm>
              <a:prstGeom prst="rect">
                <a:avLst/>
              </a:prstGeom>
              <a:noFill/>
              <a:ln w="9525">
                <a:noFill/>
                <a:miter lim="800000"/>
                <a:headEnd/>
                <a:tailEnd/>
              </a:ln>
            </p:spPr>
            <p:txBody>
              <a:bodyPr wrap="none" lIns="0" tIns="0" rIns="0" bIns="0">
                <a:spAutoFit/>
              </a:bodyPr>
              <a:lstStyle/>
              <a:p>
                <a:r>
                  <a:rPr lang="en-US" sz="1400" b="0">
                    <a:solidFill>
                      <a:srgbClr val="000000"/>
                    </a:solidFill>
                  </a:rPr>
                  <a:t>Cache-memory</a:t>
                </a:r>
                <a:endParaRPr lang="en-US" sz="1400"/>
              </a:p>
            </p:txBody>
          </p:sp>
          <p:sp>
            <p:nvSpPr>
              <p:cNvPr id="16439" name="Rectangle 45"/>
              <p:cNvSpPr>
                <a:spLocks noChangeArrowheads="1"/>
              </p:cNvSpPr>
              <p:nvPr/>
            </p:nvSpPr>
            <p:spPr bwMode="auto">
              <a:xfrm>
                <a:off x="5259" y="1968"/>
                <a:ext cx="563" cy="136"/>
              </a:xfrm>
              <a:prstGeom prst="rect">
                <a:avLst/>
              </a:prstGeom>
              <a:noFill/>
              <a:ln w="9525">
                <a:noFill/>
                <a:miter lim="800000"/>
                <a:headEnd/>
                <a:tailEnd/>
              </a:ln>
            </p:spPr>
            <p:txBody>
              <a:bodyPr wrap="none" lIns="0" tIns="0" rIns="0" bIns="0">
                <a:spAutoFit/>
              </a:bodyPr>
              <a:lstStyle/>
              <a:p>
                <a:r>
                  <a:rPr lang="en-US" sz="1400" b="0">
                    <a:solidFill>
                      <a:srgbClr val="000000"/>
                    </a:solidFill>
                  </a:rPr>
                  <a:t>transaction</a:t>
                </a:r>
                <a:endParaRPr lang="en-US" sz="1400"/>
              </a:p>
            </p:txBody>
          </p:sp>
          <p:sp>
            <p:nvSpPr>
              <p:cNvPr id="16440" name="Freeform 52"/>
              <p:cNvSpPr>
                <a:spLocks/>
              </p:cNvSpPr>
              <p:nvPr/>
            </p:nvSpPr>
            <p:spPr bwMode="auto">
              <a:xfrm>
                <a:off x="5149" y="1744"/>
                <a:ext cx="16" cy="12"/>
              </a:xfrm>
              <a:custGeom>
                <a:avLst/>
                <a:gdLst>
                  <a:gd name="T0" fmla="*/ 0 w 16"/>
                  <a:gd name="T1" fmla="*/ 8 h 12"/>
                  <a:gd name="T2" fmla="*/ 0 w 16"/>
                  <a:gd name="T3" fmla="*/ 8 h 12"/>
                  <a:gd name="T4" fmla="*/ 0 w 16"/>
                  <a:gd name="T5" fmla="*/ 8 h 12"/>
                  <a:gd name="T6" fmla="*/ 0 w 16"/>
                  <a:gd name="T7" fmla="*/ 6 h 12"/>
                  <a:gd name="T8" fmla="*/ 0 w 16"/>
                  <a:gd name="T9" fmla="*/ 6 h 12"/>
                  <a:gd name="T10" fmla="*/ 0 w 16"/>
                  <a:gd name="T11" fmla="*/ 6 h 12"/>
                  <a:gd name="T12" fmla="*/ 0 w 16"/>
                  <a:gd name="T13" fmla="*/ 4 h 12"/>
                  <a:gd name="T14" fmla="*/ 0 w 16"/>
                  <a:gd name="T15" fmla="*/ 4 h 12"/>
                  <a:gd name="T16" fmla="*/ 3 w 16"/>
                  <a:gd name="T17" fmla="*/ 2 h 12"/>
                  <a:gd name="T18" fmla="*/ 3 w 16"/>
                  <a:gd name="T19" fmla="*/ 2 h 12"/>
                  <a:gd name="T20" fmla="*/ 3 w 16"/>
                  <a:gd name="T21" fmla="*/ 2 h 12"/>
                  <a:gd name="T22" fmla="*/ 6 w 16"/>
                  <a:gd name="T23" fmla="*/ 0 h 12"/>
                  <a:gd name="T24" fmla="*/ 6 w 16"/>
                  <a:gd name="T25" fmla="*/ 0 h 12"/>
                  <a:gd name="T26" fmla="*/ 8 w 16"/>
                  <a:gd name="T27" fmla="*/ 0 h 12"/>
                  <a:gd name="T28" fmla="*/ 8 w 16"/>
                  <a:gd name="T29" fmla="*/ 0 h 12"/>
                  <a:gd name="T30" fmla="*/ 11 w 16"/>
                  <a:gd name="T31" fmla="*/ 0 h 12"/>
                  <a:gd name="T32" fmla="*/ 11 w 16"/>
                  <a:gd name="T33" fmla="*/ 0 h 12"/>
                  <a:gd name="T34" fmla="*/ 14 w 16"/>
                  <a:gd name="T35" fmla="*/ 2 h 12"/>
                  <a:gd name="T36" fmla="*/ 14 w 16"/>
                  <a:gd name="T37" fmla="*/ 2 h 12"/>
                  <a:gd name="T38" fmla="*/ 14 w 16"/>
                  <a:gd name="T39" fmla="*/ 2 h 12"/>
                  <a:gd name="T40" fmla="*/ 16 w 16"/>
                  <a:gd name="T41" fmla="*/ 4 h 12"/>
                  <a:gd name="T42" fmla="*/ 16 w 16"/>
                  <a:gd name="T43" fmla="*/ 4 h 12"/>
                  <a:gd name="T44" fmla="*/ 16 w 16"/>
                  <a:gd name="T45" fmla="*/ 6 h 12"/>
                  <a:gd name="T46" fmla="*/ 16 w 16"/>
                  <a:gd name="T47" fmla="*/ 6 h 12"/>
                  <a:gd name="T48" fmla="*/ 16 w 16"/>
                  <a:gd name="T49" fmla="*/ 6 h 12"/>
                  <a:gd name="T50" fmla="*/ 16 w 16"/>
                  <a:gd name="T51" fmla="*/ 8 h 12"/>
                  <a:gd name="T52" fmla="*/ 16 w 16"/>
                  <a:gd name="T53" fmla="*/ 8 h 12"/>
                  <a:gd name="T54" fmla="*/ 16 w 16"/>
                  <a:gd name="T55" fmla="*/ 10 h 12"/>
                  <a:gd name="T56" fmla="*/ 14 w 16"/>
                  <a:gd name="T57" fmla="*/ 10 h 12"/>
                  <a:gd name="T58" fmla="*/ 14 w 16"/>
                  <a:gd name="T59" fmla="*/ 12 h 12"/>
                  <a:gd name="T60" fmla="*/ 14 w 16"/>
                  <a:gd name="T61" fmla="*/ 12 h 12"/>
                  <a:gd name="T62" fmla="*/ 11 w 16"/>
                  <a:gd name="T63" fmla="*/ 12 h 12"/>
                  <a:gd name="T64" fmla="*/ 11 w 16"/>
                  <a:gd name="T65" fmla="*/ 12 h 12"/>
                  <a:gd name="T66" fmla="*/ 8 w 16"/>
                  <a:gd name="T67" fmla="*/ 12 h 12"/>
                  <a:gd name="T68" fmla="*/ 8 w 16"/>
                  <a:gd name="T69" fmla="*/ 12 h 12"/>
                  <a:gd name="T70" fmla="*/ 6 w 16"/>
                  <a:gd name="T71" fmla="*/ 12 h 12"/>
                  <a:gd name="T72" fmla="*/ 6 w 16"/>
                  <a:gd name="T73" fmla="*/ 12 h 12"/>
                  <a:gd name="T74" fmla="*/ 3 w 16"/>
                  <a:gd name="T75" fmla="*/ 12 h 12"/>
                  <a:gd name="T76" fmla="*/ 3 w 16"/>
                  <a:gd name="T77" fmla="*/ 12 h 12"/>
                  <a:gd name="T78" fmla="*/ 3 w 16"/>
                  <a:gd name="T79" fmla="*/ 10 h 12"/>
                  <a:gd name="T80" fmla="*/ 0 w 16"/>
                  <a:gd name="T81" fmla="*/ 10 h 12"/>
                  <a:gd name="T82" fmla="*/ 0 w 16"/>
                  <a:gd name="T83" fmla="*/ 8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2"/>
                  <a:gd name="T128" fmla="*/ 16 w 16"/>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2">
                    <a:moveTo>
                      <a:pt x="0" y="8"/>
                    </a:moveTo>
                    <a:lnTo>
                      <a:pt x="0" y="8"/>
                    </a:lnTo>
                    <a:lnTo>
                      <a:pt x="0" y="6"/>
                    </a:lnTo>
                    <a:lnTo>
                      <a:pt x="0" y="4"/>
                    </a:lnTo>
                    <a:lnTo>
                      <a:pt x="3" y="2"/>
                    </a:lnTo>
                    <a:lnTo>
                      <a:pt x="6" y="0"/>
                    </a:lnTo>
                    <a:lnTo>
                      <a:pt x="8" y="0"/>
                    </a:lnTo>
                    <a:lnTo>
                      <a:pt x="11" y="0"/>
                    </a:lnTo>
                    <a:lnTo>
                      <a:pt x="14" y="2"/>
                    </a:lnTo>
                    <a:lnTo>
                      <a:pt x="16" y="4"/>
                    </a:lnTo>
                    <a:lnTo>
                      <a:pt x="16" y="6"/>
                    </a:lnTo>
                    <a:lnTo>
                      <a:pt x="16" y="8"/>
                    </a:lnTo>
                    <a:lnTo>
                      <a:pt x="16" y="10"/>
                    </a:lnTo>
                    <a:lnTo>
                      <a:pt x="14" y="10"/>
                    </a:lnTo>
                    <a:lnTo>
                      <a:pt x="14" y="12"/>
                    </a:lnTo>
                    <a:lnTo>
                      <a:pt x="11" y="12"/>
                    </a:lnTo>
                    <a:lnTo>
                      <a:pt x="8" y="12"/>
                    </a:lnTo>
                    <a:lnTo>
                      <a:pt x="6" y="12"/>
                    </a:lnTo>
                    <a:lnTo>
                      <a:pt x="3" y="12"/>
                    </a:lnTo>
                    <a:lnTo>
                      <a:pt x="3" y="10"/>
                    </a:lnTo>
                    <a:lnTo>
                      <a:pt x="0" y="10"/>
                    </a:lnTo>
                    <a:lnTo>
                      <a:pt x="0" y="8"/>
                    </a:lnTo>
                    <a:close/>
                  </a:path>
                </a:pathLst>
              </a:custGeom>
              <a:solidFill>
                <a:srgbClr val="808080"/>
              </a:solidFill>
              <a:ln w="9525">
                <a:noFill/>
                <a:round/>
                <a:headEnd/>
                <a:tailEnd/>
              </a:ln>
            </p:spPr>
            <p:txBody>
              <a:bodyPr/>
              <a:lstStyle/>
              <a:p>
                <a:endParaRPr lang="en-US"/>
              </a:p>
            </p:txBody>
          </p:sp>
        </p:grpSp>
        <p:sp>
          <p:nvSpPr>
            <p:cNvPr id="16428" name="Freeform 53"/>
            <p:cNvSpPr>
              <a:spLocks/>
            </p:cNvSpPr>
            <p:nvPr/>
          </p:nvSpPr>
          <p:spPr bwMode="auto">
            <a:xfrm>
              <a:off x="4854" y="1735"/>
              <a:ext cx="93" cy="57"/>
            </a:xfrm>
            <a:custGeom>
              <a:avLst/>
              <a:gdLst>
                <a:gd name="T0" fmla="*/ 77 w 93"/>
                <a:gd name="T1" fmla="*/ 17 h 57"/>
                <a:gd name="T2" fmla="*/ 93 w 93"/>
                <a:gd name="T3" fmla="*/ 36 h 57"/>
                <a:gd name="T4" fmla="*/ 0 w 93"/>
                <a:gd name="T5" fmla="*/ 57 h 57"/>
                <a:gd name="T6" fmla="*/ 64 w 93"/>
                <a:gd name="T7" fmla="*/ 0 h 57"/>
                <a:gd name="T8" fmla="*/ 77 w 93"/>
                <a:gd name="T9" fmla="*/ 19 h 57"/>
                <a:gd name="T10" fmla="*/ 0 60000 65536"/>
                <a:gd name="T11" fmla="*/ 0 60000 65536"/>
                <a:gd name="T12" fmla="*/ 0 60000 65536"/>
                <a:gd name="T13" fmla="*/ 0 60000 65536"/>
                <a:gd name="T14" fmla="*/ 0 60000 65536"/>
                <a:gd name="T15" fmla="*/ 0 w 93"/>
                <a:gd name="T16" fmla="*/ 0 h 57"/>
                <a:gd name="T17" fmla="*/ 93 w 93"/>
                <a:gd name="T18" fmla="*/ 57 h 57"/>
              </a:gdLst>
              <a:ahLst/>
              <a:cxnLst>
                <a:cxn ang="T10">
                  <a:pos x="T0" y="T1"/>
                </a:cxn>
                <a:cxn ang="T11">
                  <a:pos x="T2" y="T3"/>
                </a:cxn>
                <a:cxn ang="T12">
                  <a:pos x="T4" y="T5"/>
                </a:cxn>
                <a:cxn ang="T13">
                  <a:pos x="T6" y="T7"/>
                </a:cxn>
                <a:cxn ang="T14">
                  <a:pos x="T8" y="T9"/>
                </a:cxn>
              </a:cxnLst>
              <a:rect l="T15" t="T16" r="T17" b="T18"/>
              <a:pathLst>
                <a:path w="93" h="57">
                  <a:moveTo>
                    <a:pt x="77" y="17"/>
                  </a:moveTo>
                  <a:lnTo>
                    <a:pt x="93" y="36"/>
                  </a:lnTo>
                  <a:lnTo>
                    <a:pt x="0" y="57"/>
                  </a:lnTo>
                  <a:lnTo>
                    <a:pt x="64" y="0"/>
                  </a:lnTo>
                  <a:lnTo>
                    <a:pt x="77" y="19"/>
                  </a:lnTo>
                </a:path>
              </a:pathLst>
            </a:custGeom>
            <a:noFill/>
            <a:ln w="25400">
              <a:solidFill>
                <a:srgbClr val="808080"/>
              </a:solidFill>
              <a:round/>
              <a:headEnd/>
              <a:tailEnd/>
            </a:ln>
          </p:spPr>
          <p:txBody>
            <a:bodyPr/>
            <a:lstStyle/>
            <a:p>
              <a:endParaRPr lang="en-US"/>
            </a:p>
          </p:txBody>
        </p:sp>
        <p:sp>
          <p:nvSpPr>
            <p:cNvPr id="16429" name="Freeform 54"/>
            <p:cNvSpPr>
              <a:spLocks/>
            </p:cNvSpPr>
            <p:nvPr/>
          </p:nvSpPr>
          <p:spPr bwMode="auto">
            <a:xfrm>
              <a:off x="4854" y="1735"/>
              <a:ext cx="93" cy="57"/>
            </a:xfrm>
            <a:custGeom>
              <a:avLst/>
              <a:gdLst>
                <a:gd name="T0" fmla="*/ 77 w 93"/>
                <a:gd name="T1" fmla="*/ 17 h 57"/>
                <a:gd name="T2" fmla="*/ 93 w 93"/>
                <a:gd name="T3" fmla="*/ 36 h 57"/>
                <a:gd name="T4" fmla="*/ 0 w 93"/>
                <a:gd name="T5" fmla="*/ 57 h 57"/>
                <a:gd name="T6" fmla="*/ 64 w 93"/>
                <a:gd name="T7" fmla="*/ 0 h 57"/>
                <a:gd name="T8" fmla="*/ 77 w 93"/>
                <a:gd name="T9" fmla="*/ 17 h 57"/>
                <a:gd name="T10" fmla="*/ 0 60000 65536"/>
                <a:gd name="T11" fmla="*/ 0 60000 65536"/>
                <a:gd name="T12" fmla="*/ 0 60000 65536"/>
                <a:gd name="T13" fmla="*/ 0 60000 65536"/>
                <a:gd name="T14" fmla="*/ 0 60000 65536"/>
                <a:gd name="T15" fmla="*/ 0 w 93"/>
                <a:gd name="T16" fmla="*/ 0 h 57"/>
                <a:gd name="T17" fmla="*/ 93 w 93"/>
                <a:gd name="T18" fmla="*/ 57 h 57"/>
              </a:gdLst>
              <a:ahLst/>
              <a:cxnLst>
                <a:cxn ang="T10">
                  <a:pos x="T0" y="T1"/>
                </a:cxn>
                <a:cxn ang="T11">
                  <a:pos x="T2" y="T3"/>
                </a:cxn>
                <a:cxn ang="T12">
                  <a:pos x="T4" y="T5"/>
                </a:cxn>
                <a:cxn ang="T13">
                  <a:pos x="T6" y="T7"/>
                </a:cxn>
                <a:cxn ang="T14">
                  <a:pos x="T8" y="T9"/>
                </a:cxn>
              </a:cxnLst>
              <a:rect l="T15" t="T16" r="T17" b="T18"/>
              <a:pathLst>
                <a:path w="93" h="57">
                  <a:moveTo>
                    <a:pt x="77" y="17"/>
                  </a:moveTo>
                  <a:lnTo>
                    <a:pt x="93" y="36"/>
                  </a:lnTo>
                  <a:lnTo>
                    <a:pt x="0" y="57"/>
                  </a:lnTo>
                  <a:lnTo>
                    <a:pt x="64" y="0"/>
                  </a:lnTo>
                  <a:lnTo>
                    <a:pt x="77" y="17"/>
                  </a:lnTo>
                  <a:close/>
                </a:path>
              </a:pathLst>
            </a:custGeom>
            <a:solidFill>
              <a:srgbClr val="808080"/>
            </a:solidFill>
            <a:ln w="9525">
              <a:noFill/>
              <a:round/>
              <a:headEnd/>
              <a:tailEnd/>
            </a:ln>
          </p:spPr>
          <p:txBody>
            <a:bodyPr/>
            <a:lstStyle/>
            <a:p>
              <a:endParaRPr lang="en-US"/>
            </a:p>
          </p:txBody>
        </p:sp>
        <p:sp>
          <p:nvSpPr>
            <p:cNvPr id="16430" name="Freeform 55"/>
            <p:cNvSpPr>
              <a:spLocks/>
            </p:cNvSpPr>
            <p:nvPr/>
          </p:nvSpPr>
          <p:spPr bwMode="auto">
            <a:xfrm>
              <a:off x="4939" y="1538"/>
              <a:ext cx="73" cy="212"/>
            </a:xfrm>
            <a:custGeom>
              <a:avLst/>
              <a:gdLst>
                <a:gd name="T0" fmla="*/ 73 w 73"/>
                <a:gd name="T1" fmla="*/ 0 h 212"/>
                <a:gd name="T2" fmla="*/ 73 w 73"/>
                <a:gd name="T3" fmla="*/ 25 h 212"/>
                <a:gd name="T4" fmla="*/ 73 w 73"/>
                <a:gd name="T5" fmla="*/ 52 h 212"/>
                <a:gd name="T6" fmla="*/ 70 w 73"/>
                <a:gd name="T7" fmla="*/ 78 h 212"/>
                <a:gd name="T8" fmla="*/ 67 w 73"/>
                <a:gd name="T9" fmla="*/ 103 h 212"/>
                <a:gd name="T10" fmla="*/ 62 w 73"/>
                <a:gd name="T11" fmla="*/ 126 h 212"/>
                <a:gd name="T12" fmla="*/ 54 w 73"/>
                <a:gd name="T13" fmla="*/ 149 h 212"/>
                <a:gd name="T14" fmla="*/ 46 w 73"/>
                <a:gd name="T15" fmla="*/ 168 h 212"/>
                <a:gd name="T16" fmla="*/ 32 w 73"/>
                <a:gd name="T17" fmla="*/ 187 h 212"/>
                <a:gd name="T18" fmla="*/ 19 w 73"/>
                <a:gd name="T19" fmla="*/ 201 h 212"/>
                <a:gd name="T20" fmla="*/ 0 w 73"/>
                <a:gd name="T21" fmla="*/ 212 h 2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
                <a:gd name="T34" fmla="*/ 0 h 212"/>
                <a:gd name="T35" fmla="*/ 73 w 73"/>
                <a:gd name="T36" fmla="*/ 212 h 2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 h="212">
                  <a:moveTo>
                    <a:pt x="73" y="0"/>
                  </a:moveTo>
                  <a:lnTo>
                    <a:pt x="73" y="25"/>
                  </a:lnTo>
                  <a:lnTo>
                    <a:pt x="73" y="52"/>
                  </a:lnTo>
                  <a:lnTo>
                    <a:pt x="70" y="78"/>
                  </a:lnTo>
                  <a:lnTo>
                    <a:pt x="67" y="103"/>
                  </a:lnTo>
                  <a:lnTo>
                    <a:pt x="62" y="126"/>
                  </a:lnTo>
                  <a:lnTo>
                    <a:pt x="54" y="149"/>
                  </a:lnTo>
                  <a:lnTo>
                    <a:pt x="46" y="168"/>
                  </a:lnTo>
                  <a:lnTo>
                    <a:pt x="32" y="187"/>
                  </a:lnTo>
                  <a:lnTo>
                    <a:pt x="19" y="201"/>
                  </a:lnTo>
                  <a:lnTo>
                    <a:pt x="0" y="212"/>
                  </a:lnTo>
                </a:path>
              </a:pathLst>
            </a:custGeom>
            <a:noFill/>
            <a:ln w="25400">
              <a:solidFill>
                <a:srgbClr val="808080"/>
              </a:solidFill>
              <a:round/>
              <a:headEnd/>
              <a:tailEnd/>
            </a:ln>
          </p:spPr>
          <p:txBody>
            <a:bodyPr/>
            <a:lstStyle/>
            <a:p>
              <a:endParaRPr lang="en-US"/>
            </a:p>
          </p:txBody>
        </p:sp>
        <p:sp>
          <p:nvSpPr>
            <p:cNvPr id="16431" name="Line 56"/>
            <p:cNvSpPr>
              <a:spLocks noChangeShapeType="1"/>
            </p:cNvSpPr>
            <p:nvPr/>
          </p:nvSpPr>
          <p:spPr bwMode="auto">
            <a:xfrm>
              <a:off x="4525" y="1727"/>
              <a:ext cx="3" cy="157"/>
            </a:xfrm>
            <a:prstGeom prst="line">
              <a:avLst/>
            </a:prstGeom>
            <a:noFill/>
            <a:ln w="25400">
              <a:solidFill>
                <a:srgbClr val="000000"/>
              </a:solidFill>
              <a:round/>
              <a:headEnd/>
              <a:tailEnd/>
            </a:ln>
          </p:spPr>
          <p:txBody>
            <a:bodyPr/>
            <a:lstStyle/>
            <a:p>
              <a:endParaRPr lang="en-US"/>
            </a:p>
          </p:txBody>
        </p:sp>
        <p:sp>
          <p:nvSpPr>
            <p:cNvPr id="16432" name="Freeform 57"/>
            <p:cNvSpPr>
              <a:spLocks/>
            </p:cNvSpPr>
            <p:nvPr/>
          </p:nvSpPr>
          <p:spPr bwMode="auto">
            <a:xfrm>
              <a:off x="3483" y="1462"/>
              <a:ext cx="45" cy="36"/>
            </a:xfrm>
            <a:custGeom>
              <a:avLst/>
              <a:gdLst>
                <a:gd name="T0" fmla="*/ 43 w 45"/>
                <a:gd name="T1" fmla="*/ 17 h 36"/>
                <a:gd name="T2" fmla="*/ 45 w 45"/>
                <a:gd name="T3" fmla="*/ 21 h 36"/>
                <a:gd name="T4" fmla="*/ 43 w 45"/>
                <a:gd name="T5" fmla="*/ 23 h 36"/>
                <a:gd name="T6" fmla="*/ 43 w 45"/>
                <a:gd name="T7" fmla="*/ 28 h 36"/>
                <a:gd name="T8" fmla="*/ 40 w 45"/>
                <a:gd name="T9" fmla="*/ 30 h 36"/>
                <a:gd name="T10" fmla="*/ 37 w 45"/>
                <a:gd name="T11" fmla="*/ 32 h 36"/>
                <a:gd name="T12" fmla="*/ 35 w 45"/>
                <a:gd name="T13" fmla="*/ 34 h 36"/>
                <a:gd name="T14" fmla="*/ 32 w 45"/>
                <a:gd name="T15" fmla="*/ 34 h 36"/>
                <a:gd name="T16" fmla="*/ 29 w 45"/>
                <a:gd name="T17" fmla="*/ 36 h 36"/>
                <a:gd name="T18" fmla="*/ 27 w 45"/>
                <a:gd name="T19" fmla="*/ 36 h 36"/>
                <a:gd name="T20" fmla="*/ 24 w 45"/>
                <a:gd name="T21" fmla="*/ 36 h 36"/>
                <a:gd name="T22" fmla="*/ 19 w 45"/>
                <a:gd name="T23" fmla="*/ 36 h 36"/>
                <a:gd name="T24" fmla="*/ 16 w 45"/>
                <a:gd name="T25" fmla="*/ 36 h 36"/>
                <a:gd name="T26" fmla="*/ 13 w 45"/>
                <a:gd name="T27" fmla="*/ 34 h 36"/>
                <a:gd name="T28" fmla="*/ 11 w 45"/>
                <a:gd name="T29" fmla="*/ 34 h 36"/>
                <a:gd name="T30" fmla="*/ 8 w 45"/>
                <a:gd name="T31" fmla="*/ 32 h 36"/>
                <a:gd name="T32" fmla="*/ 5 w 45"/>
                <a:gd name="T33" fmla="*/ 30 h 36"/>
                <a:gd name="T34" fmla="*/ 3 w 45"/>
                <a:gd name="T35" fmla="*/ 28 h 36"/>
                <a:gd name="T36" fmla="*/ 3 w 45"/>
                <a:gd name="T37" fmla="*/ 23 h 36"/>
                <a:gd name="T38" fmla="*/ 0 w 45"/>
                <a:gd name="T39" fmla="*/ 21 h 36"/>
                <a:gd name="T40" fmla="*/ 0 w 45"/>
                <a:gd name="T41" fmla="*/ 19 h 36"/>
                <a:gd name="T42" fmla="*/ 0 w 45"/>
                <a:gd name="T43" fmla="*/ 15 h 36"/>
                <a:gd name="T44" fmla="*/ 3 w 45"/>
                <a:gd name="T45" fmla="*/ 13 h 36"/>
                <a:gd name="T46" fmla="*/ 3 w 45"/>
                <a:gd name="T47" fmla="*/ 11 h 36"/>
                <a:gd name="T48" fmla="*/ 5 w 45"/>
                <a:gd name="T49" fmla="*/ 9 h 36"/>
                <a:gd name="T50" fmla="*/ 8 w 45"/>
                <a:gd name="T51" fmla="*/ 7 h 36"/>
                <a:gd name="T52" fmla="*/ 11 w 45"/>
                <a:gd name="T53" fmla="*/ 5 h 36"/>
                <a:gd name="T54" fmla="*/ 13 w 45"/>
                <a:gd name="T55" fmla="*/ 3 h 36"/>
                <a:gd name="T56" fmla="*/ 16 w 45"/>
                <a:gd name="T57" fmla="*/ 3 h 36"/>
                <a:gd name="T58" fmla="*/ 19 w 45"/>
                <a:gd name="T59" fmla="*/ 0 h 36"/>
                <a:gd name="T60" fmla="*/ 24 w 45"/>
                <a:gd name="T61" fmla="*/ 0 h 36"/>
                <a:gd name="T62" fmla="*/ 27 w 45"/>
                <a:gd name="T63" fmla="*/ 0 h 36"/>
                <a:gd name="T64" fmla="*/ 29 w 45"/>
                <a:gd name="T65" fmla="*/ 3 h 36"/>
                <a:gd name="T66" fmla="*/ 32 w 45"/>
                <a:gd name="T67" fmla="*/ 3 h 36"/>
                <a:gd name="T68" fmla="*/ 35 w 45"/>
                <a:gd name="T69" fmla="*/ 5 h 36"/>
                <a:gd name="T70" fmla="*/ 37 w 45"/>
                <a:gd name="T71" fmla="*/ 7 h 36"/>
                <a:gd name="T72" fmla="*/ 40 w 45"/>
                <a:gd name="T73" fmla="*/ 9 h 36"/>
                <a:gd name="T74" fmla="*/ 43 w 45"/>
                <a:gd name="T75" fmla="*/ 11 h 36"/>
                <a:gd name="T76" fmla="*/ 43 w 45"/>
                <a:gd name="T77" fmla="*/ 13 h 36"/>
                <a:gd name="T78" fmla="*/ 45 w 45"/>
                <a:gd name="T79" fmla="*/ 15 h 36"/>
                <a:gd name="T80" fmla="*/ 45 w 45"/>
                <a:gd name="T81" fmla="*/ 19 h 36"/>
                <a:gd name="T82" fmla="*/ 43 w 45"/>
                <a:gd name="T83" fmla="*/ 17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36"/>
                <a:gd name="T128" fmla="*/ 45 w 45"/>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36">
                  <a:moveTo>
                    <a:pt x="43" y="17"/>
                  </a:moveTo>
                  <a:lnTo>
                    <a:pt x="45" y="21"/>
                  </a:lnTo>
                  <a:lnTo>
                    <a:pt x="43" y="23"/>
                  </a:lnTo>
                  <a:lnTo>
                    <a:pt x="43" y="28"/>
                  </a:lnTo>
                  <a:lnTo>
                    <a:pt x="40" y="30"/>
                  </a:lnTo>
                  <a:lnTo>
                    <a:pt x="37" y="32"/>
                  </a:lnTo>
                  <a:lnTo>
                    <a:pt x="35" y="34"/>
                  </a:lnTo>
                  <a:lnTo>
                    <a:pt x="32" y="34"/>
                  </a:lnTo>
                  <a:lnTo>
                    <a:pt x="29" y="36"/>
                  </a:lnTo>
                  <a:lnTo>
                    <a:pt x="27" y="36"/>
                  </a:lnTo>
                  <a:lnTo>
                    <a:pt x="24" y="36"/>
                  </a:lnTo>
                  <a:lnTo>
                    <a:pt x="19" y="36"/>
                  </a:lnTo>
                  <a:lnTo>
                    <a:pt x="16" y="36"/>
                  </a:lnTo>
                  <a:lnTo>
                    <a:pt x="13" y="34"/>
                  </a:lnTo>
                  <a:lnTo>
                    <a:pt x="11" y="34"/>
                  </a:lnTo>
                  <a:lnTo>
                    <a:pt x="8" y="32"/>
                  </a:lnTo>
                  <a:lnTo>
                    <a:pt x="5" y="30"/>
                  </a:lnTo>
                  <a:lnTo>
                    <a:pt x="3" y="28"/>
                  </a:lnTo>
                  <a:lnTo>
                    <a:pt x="3" y="23"/>
                  </a:lnTo>
                  <a:lnTo>
                    <a:pt x="0" y="21"/>
                  </a:lnTo>
                  <a:lnTo>
                    <a:pt x="0" y="19"/>
                  </a:lnTo>
                  <a:lnTo>
                    <a:pt x="0" y="15"/>
                  </a:lnTo>
                  <a:lnTo>
                    <a:pt x="3" y="13"/>
                  </a:lnTo>
                  <a:lnTo>
                    <a:pt x="3" y="11"/>
                  </a:lnTo>
                  <a:lnTo>
                    <a:pt x="5" y="9"/>
                  </a:lnTo>
                  <a:lnTo>
                    <a:pt x="8" y="7"/>
                  </a:lnTo>
                  <a:lnTo>
                    <a:pt x="11" y="5"/>
                  </a:lnTo>
                  <a:lnTo>
                    <a:pt x="13" y="3"/>
                  </a:lnTo>
                  <a:lnTo>
                    <a:pt x="16" y="3"/>
                  </a:lnTo>
                  <a:lnTo>
                    <a:pt x="19" y="0"/>
                  </a:lnTo>
                  <a:lnTo>
                    <a:pt x="24" y="0"/>
                  </a:lnTo>
                  <a:lnTo>
                    <a:pt x="27" y="0"/>
                  </a:lnTo>
                  <a:lnTo>
                    <a:pt x="29" y="3"/>
                  </a:lnTo>
                  <a:lnTo>
                    <a:pt x="32" y="3"/>
                  </a:lnTo>
                  <a:lnTo>
                    <a:pt x="35" y="5"/>
                  </a:lnTo>
                  <a:lnTo>
                    <a:pt x="37" y="7"/>
                  </a:lnTo>
                  <a:lnTo>
                    <a:pt x="40" y="9"/>
                  </a:lnTo>
                  <a:lnTo>
                    <a:pt x="43" y="11"/>
                  </a:lnTo>
                  <a:lnTo>
                    <a:pt x="43" y="13"/>
                  </a:lnTo>
                  <a:lnTo>
                    <a:pt x="45" y="15"/>
                  </a:lnTo>
                  <a:lnTo>
                    <a:pt x="45" y="19"/>
                  </a:lnTo>
                  <a:lnTo>
                    <a:pt x="43" y="17"/>
                  </a:lnTo>
                  <a:close/>
                </a:path>
              </a:pathLst>
            </a:custGeom>
            <a:solidFill>
              <a:srgbClr val="000000"/>
            </a:solidFill>
            <a:ln w="9525">
              <a:noFill/>
              <a:round/>
              <a:headEnd/>
              <a:tailEnd/>
            </a:ln>
          </p:spPr>
          <p:txBody>
            <a:bodyPr/>
            <a:lstStyle/>
            <a:p>
              <a:endParaRPr lang="en-US"/>
            </a:p>
          </p:txBody>
        </p:sp>
        <p:sp>
          <p:nvSpPr>
            <p:cNvPr id="16433" name="Freeform 58"/>
            <p:cNvSpPr>
              <a:spLocks/>
            </p:cNvSpPr>
            <p:nvPr/>
          </p:nvSpPr>
          <p:spPr bwMode="auto">
            <a:xfrm>
              <a:off x="3483" y="1462"/>
              <a:ext cx="45" cy="36"/>
            </a:xfrm>
            <a:custGeom>
              <a:avLst/>
              <a:gdLst>
                <a:gd name="T0" fmla="*/ 43 w 45"/>
                <a:gd name="T1" fmla="*/ 17 h 36"/>
                <a:gd name="T2" fmla="*/ 45 w 45"/>
                <a:gd name="T3" fmla="*/ 15 h 36"/>
                <a:gd name="T4" fmla="*/ 43 w 45"/>
                <a:gd name="T5" fmla="*/ 13 h 36"/>
                <a:gd name="T6" fmla="*/ 43 w 45"/>
                <a:gd name="T7" fmla="*/ 11 h 36"/>
                <a:gd name="T8" fmla="*/ 40 w 45"/>
                <a:gd name="T9" fmla="*/ 9 h 36"/>
                <a:gd name="T10" fmla="*/ 37 w 45"/>
                <a:gd name="T11" fmla="*/ 7 h 36"/>
                <a:gd name="T12" fmla="*/ 35 w 45"/>
                <a:gd name="T13" fmla="*/ 5 h 36"/>
                <a:gd name="T14" fmla="*/ 32 w 45"/>
                <a:gd name="T15" fmla="*/ 3 h 36"/>
                <a:gd name="T16" fmla="*/ 29 w 45"/>
                <a:gd name="T17" fmla="*/ 3 h 36"/>
                <a:gd name="T18" fmla="*/ 27 w 45"/>
                <a:gd name="T19" fmla="*/ 0 h 36"/>
                <a:gd name="T20" fmla="*/ 24 w 45"/>
                <a:gd name="T21" fmla="*/ 0 h 36"/>
                <a:gd name="T22" fmla="*/ 19 w 45"/>
                <a:gd name="T23" fmla="*/ 0 h 36"/>
                <a:gd name="T24" fmla="*/ 16 w 45"/>
                <a:gd name="T25" fmla="*/ 3 h 36"/>
                <a:gd name="T26" fmla="*/ 13 w 45"/>
                <a:gd name="T27" fmla="*/ 3 h 36"/>
                <a:gd name="T28" fmla="*/ 11 w 45"/>
                <a:gd name="T29" fmla="*/ 5 h 36"/>
                <a:gd name="T30" fmla="*/ 8 w 45"/>
                <a:gd name="T31" fmla="*/ 7 h 36"/>
                <a:gd name="T32" fmla="*/ 5 w 45"/>
                <a:gd name="T33" fmla="*/ 9 h 36"/>
                <a:gd name="T34" fmla="*/ 3 w 45"/>
                <a:gd name="T35" fmla="*/ 11 h 36"/>
                <a:gd name="T36" fmla="*/ 3 w 45"/>
                <a:gd name="T37" fmla="*/ 13 h 36"/>
                <a:gd name="T38" fmla="*/ 0 w 45"/>
                <a:gd name="T39" fmla="*/ 15 h 36"/>
                <a:gd name="T40" fmla="*/ 0 w 45"/>
                <a:gd name="T41" fmla="*/ 19 h 36"/>
                <a:gd name="T42" fmla="*/ 0 w 45"/>
                <a:gd name="T43" fmla="*/ 21 h 36"/>
                <a:gd name="T44" fmla="*/ 3 w 45"/>
                <a:gd name="T45" fmla="*/ 23 h 36"/>
                <a:gd name="T46" fmla="*/ 3 w 45"/>
                <a:gd name="T47" fmla="*/ 28 h 36"/>
                <a:gd name="T48" fmla="*/ 5 w 45"/>
                <a:gd name="T49" fmla="*/ 30 h 36"/>
                <a:gd name="T50" fmla="*/ 8 w 45"/>
                <a:gd name="T51" fmla="*/ 32 h 36"/>
                <a:gd name="T52" fmla="*/ 11 w 45"/>
                <a:gd name="T53" fmla="*/ 34 h 36"/>
                <a:gd name="T54" fmla="*/ 13 w 45"/>
                <a:gd name="T55" fmla="*/ 34 h 36"/>
                <a:gd name="T56" fmla="*/ 16 w 45"/>
                <a:gd name="T57" fmla="*/ 36 h 36"/>
                <a:gd name="T58" fmla="*/ 19 w 45"/>
                <a:gd name="T59" fmla="*/ 36 h 36"/>
                <a:gd name="T60" fmla="*/ 24 w 45"/>
                <a:gd name="T61" fmla="*/ 36 h 36"/>
                <a:gd name="T62" fmla="*/ 27 w 45"/>
                <a:gd name="T63" fmla="*/ 36 h 36"/>
                <a:gd name="T64" fmla="*/ 29 w 45"/>
                <a:gd name="T65" fmla="*/ 36 h 36"/>
                <a:gd name="T66" fmla="*/ 32 w 45"/>
                <a:gd name="T67" fmla="*/ 34 h 36"/>
                <a:gd name="T68" fmla="*/ 35 w 45"/>
                <a:gd name="T69" fmla="*/ 34 h 36"/>
                <a:gd name="T70" fmla="*/ 37 w 45"/>
                <a:gd name="T71" fmla="*/ 32 h 36"/>
                <a:gd name="T72" fmla="*/ 40 w 45"/>
                <a:gd name="T73" fmla="*/ 30 h 36"/>
                <a:gd name="T74" fmla="*/ 43 w 45"/>
                <a:gd name="T75" fmla="*/ 28 h 36"/>
                <a:gd name="T76" fmla="*/ 43 w 45"/>
                <a:gd name="T77" fmla="*/ 23 h 36"/>
                <a:gd name="T78" fmla="*/ 45 w 45"/>
                <a:gd name="T79" fmla="*/ 21 h 36"/>
                <a:gd name="T80" fmla="*/ 45 w 45"/>
                <a:gd name="T81" fmla="*/ 19 h 36"/>
                <a:gd name="T82" fmla="*/ 45 w 45"/>
                <a:gd name="T83" fmla="*/ 19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36"/>
                <a:gd name="T128" fmla="*/ 45 w 45"/>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36">
                  <a:moveTo>
                    <a:pt x="43" y="17"/>
                  </a:moveTo>
                  <a:lnTo>
                    <a:pt x="45" y="15"/>
                  </a:lnTo>
                  <a:lnTo>
                    <a:pt x="43" y="13"/>
                  </a:lnTo>
                  <a:lnTo>
                    <a:pt x="43" y="11"/>
                  </a:lnTo>
                  <a:lnTo>
                    <a:pt x="40" y="9"/>
                  </a:lnTo>
                  <a:lnTo>
                    <a:pt x="37" y="7"/>
                  </a:lnTo>
                  <a:lnTo>
                    <a:pt x="35" y="5"/>
                  </a:lnTo>
                  <a:lnTo>
                    <a:pt x="32" y="3"/>
                  </a:lnTo>
                  <a:lnTo>
                    <a:pt x="29" y="3"/>
                  </a:lnTo>
                  <a:lnTo>
                    <a:pt x="27" y="0"/>
                  </a:lnTo>
                  <a:lnTo>
                    <a:pt x="24" y="0"/>
                  </a:lnTo>
                  <a:lnTo>
                    <a:pt x="19" y="0"/>
                  </a:lnTo>
                  <a:lnTo>
                    <a:pt x="16" y="3"/>
                  </a:lnTo>
                  <a:lnTo>
                    <a:pt x="13" y="3"/>
                  </a:lnTo>
                  <a:lnTo>
                    <a:pt x="11" y="5"/>
                  </a:lnTo>
                  <a:lnTo>
                    <a:pt x="8" y="7"/>
                  </a:lnTo>
                  <a:lnTo>
                    <a:pt x="5" y="9"/>
                  </a:lnTo>
                  <a:lnTo>
                    <a:pt x="3" y="11"/>
                  </a:lnTo>
                  <a:lnTo>
                    <a:pt x="3" y="13"/>
                  </a:lnTo>
                  <a:lnTo>
                    <a:pt x="0" y="15"/>
                  </a:lnTo>
                  <a:lnTo>
                    <a:pt x="0" y="19"/>
                  </a:lnTo>
                  <a:lnTo>
                    <a:pt x="0" y="21"/>
                  </a:lnTo>
                  <a:lnTo>
                    <a:pt x="3" y="23"/>
                  </a:lnTo>
                  <a:lnTo>
                    <a:pt x="3" y="28"/>
                  </a:lnTo>
                  <a:lnTo>
                    <a:pt x="5" y="30"/>
                  </a:lnTo>
                  <a:lnTo>
                    <a:pt x="8" y="32"/>
                  </a:lnTo>
                  <a:lnTo>
                    <a:pt x="11" y="34"/>
                  </a:lnTo>
                  <a:lnTo>
                    <a:pt x="13" y="34"/>
                  </a:lnTo>
                  <a:lnTo>
                    <a:pt x="16" y="36"/>
                  </a:lnTo>
                  <a:lnTo>
                    <a:pt x="19" y="36"/>
                  </a:lnTo>
                  <a:lnTo>
                    <a:pt x="24" y="36"/>
                  </a:lnTo>
                  <a:lnTo>
                    <a:pt x="27" y="36"/>
                  </a:lnTo>
                  <a:lnTo>
                    <a:pt x="29" y="36"/>
                  </a:lnTo>
                  <a:lnTo>
                    <a:pt x="32" y="34"/>
                  </a:lnTo>
                  <a:lnTo>
                    <a:pt x="35" y="34"/>
                  </a:lnTo>
                  <a:lnTo>
                    <a:pt x="37" y="32"/>
                  </a:lnTo>
                  <a:lnTo>
                    <a:pt x="40" y="30"/>
                  </a:lnTo>
                  <a:lnTo>
                    <a:pt x="43" y="28"/>
                  </a:lnTo>
                  <a:lnTo>
                    <a:pt x="43" y="23"/>
                  </a:lnTo>
                  <a:lnTo>
                    <a:pt x="45" y="21"/>
                  </a:lnTo>
                  <a:lnTo>
                    <a:pt x="45" y="19"/>
                  </a:lnTo>
                </a:path>
              </a:pathLst>
            </a:custGeom>
            <a:noFill/>
            <a:ln w="33338">
              <a:solidFill>
                <a:srgbClr val="000000"/>
              </a:solidFill>
              <a:round/>
              <a:headEnd/>
              <a:tailEnd/>
            </a:ln>
          </p:spPr>
          <p:txBody>
            <a:bodyPr/>
            <a:lstStyle/>
            <a:p>
              <a:endParaRPr lang="en-US"/>
            </a:p>
          </p:txBody>
        </p:sp>
        <p:sp>
          <p:nvSpPr>
            <p:cNvPr id="16434" name="Freeform 59"/>
            <p:cNvSpPr>
              <a:spLocks/>
            </p:cNvSpPr>
            <p:nvPr/>
          </p:nvSpPr>
          <p:spPr bwMode="auto">
            <a:xfrm>
              <a:off x="3665" y="1462"/>
              <a:ext cx="42" cy="36"/>
            </a:xfrm>
            <a:custGeom>
              <a:avLst/>
              <a:gdLst>
                <a:gd name="T0" fmla="*/ 42 w 42"/>
                <a:gd name="T1" fmla="*/ 17 h 36"/>
                <a:gd name="T2" fmla="*/ 42 w 42"/>
                <a:gd name="T3" fmla="*/ 21 h 36"/>
                <a:gd name="T4" fmla="*/ 42 w 42"/>
                <a:gd name="T5" fmla="*/ 23 h 36"/>
                <a:gd name="T6" fmla="*/ 40 w 42"/>
                <a:gd name="T7" fmla="*/ 28 h 36"/>
                <a:gd name="T8" fmla="*/ 40 w 42"/>
                <a:gd name="T9" fmla="*/ 30 h 36"/>
                <a:gd name="T10" fmla="*/ 37 w 42"/>
                <a:gd name="T11" fmla="*/ 32 h 36"/>
                <a:gd name="T12" fmla="*/ 34 w 42"/>
                <a:gd name="T13" fmla="*/ 34 h 36"/>
                <a:gd name="T14" fmla="*/ 32 w 42"/>
                <a:gd name="T15" fmla="*/ 34 h 36"/>
                <a:gd name="T16" fmla="*/ 29 w 42"/>
                <a:gd name="T17" fmla="*/ 36 h 36"/>
                <a:gd name="T18" fmla="*/ 24 w 42"/>
                <a:gd name="T19" fmla="*/ 36 h 36"/>
                <a:gd name="T20" fmla="*/ 21 w 42"/>
                <a:gd name="T21" fmla="*/ 36 h 36"/>
                <a:gd name="T22" fmla="*/ 18 w 42"/>
                <a:gd name="T23" fmla="*/ 36 h 36"/>
                <a:gd name="T24" fmla="*/ 13 w 42"/>
                <a:gd name="T25" fmla="*/ 36 h 36"/>
                <a:gd name="T26" fmla="*/ 10 w 42"/>
                <a:gd name="T27" fmla="*/ 34 h 36"/>
                <a:gd name="T28" fmla="*/ 8 w 42"/>
                <a:gd name="T29" fmla="*/ 34 h 36"/>
                <a:gd name="T30" fmla="*/ 5 w 42"/>
                <a:gd name="T31" fmla="*/ 32 h 36"/>
                <a:gd name="T32" fmla="*/ 2 w 42"/>
                <a:gd name="T33" fmla="*/ 30 h 36"/>
                <a:gd name="T34" fmla="*/ 2 w 42"/>
                <a:gd name="T35" fmla="*/ 28 h 36"/>
                <a:gd name="T36" fmla="*/ 0 w 42"/>
                <a:gd name="T37" fmla="*/ 23 h 36"/>
                <a:gd name="T38" fmla="*/ 0 w 42"/>
                <a:gd name="T39" fmla="*/ 21 h 36"/>
                <a:gd name="T40" fmla="*/ 0 w 42"/>
                <a:gd name="T41" fmla="*/ 19 h 36"/>
                <a:gd name="T42" fmla="*/ 0 w 42"/>
                <a:gd name="T43" fmla="*/ 15 h 36"/>
                <a:gd name="T44" fmla="*/ 0 w 42"/>
                <a:gd name="T45" fmla="*/ 13 h 36"/>
                <a:gd name="T46" fmla="*/ 2 w 42"/>
                <a:gd name="T47" fmla="*/ 11 h 36"/>
                <a:gd name="T48" fmla="*/ 2 w 42"/>
                <a:gd name="T49" fmla="*/ 9 h 36"/>
                <a:gd name="T50" fmla="*/ 5 w 42"/>
                <a:gd name="T51" fmla="*/ 7 h 36"/>
                <a:gd name="T52" fmla="*/ 8 w 42"/>
                <a:gd name="T53" fmla="*/ 5 h 36"/>
                <a:gd name="T54" fmla="*/ 10 w 42"/>
                <a:gd name="T55" fmla="*/ 3 h 36"/>
                <a:gd name="T56" fmla="*/ 13 w 42"/>
                <a:gd name="T57" fmla="*/ 3 h 36"/>
                <a:gd name="T58" fmla="*/ 18 w 42"/>
                <a:gd name="T59" fmla="*/ 0 h 36"/>
                <a:gd name="T60" fmla="*/ 21 w 42"/>
                <a:gd name="T61" fmla="*/ 0 h 36"/>
                <a:gd name="T62" fmla="*/ 24 w 42"/>
                <a:gd name="T63" fmla="*/ 0 h 36"/>
                <a:gd name="T64" fmla="*/ 29 w 42"/>
                <a:gd name="T65" fmla="*/ 3 h 36"/>
                <a:gd name="T66" fmla="*/ 32 w 42"/>
                <a:gd name="T67" fmla="*/ 3 h 36"/>
                <a:gd name="T68" fmla="*/ 34 w 42"/>
                <a:gd name="T69" fmla="*/ 5 h 36"/>
                <a:gd name="T70" fmla="*/ 37 w 42"/>
                <a:gd name="T71" fmla="*/ 7 h 36"/>
                <a:gd name="T72" fmla="*/ 40 w 42"/>
                <a:gd name="T73" fmla="*/ 9 h 36"/>
                <a:gd name="T74" fmla="*/ 40 w 42"/>
                <a:gd name="T75" fmla="*/ 11 h 36"/>
                <a:gd name="T76" fmla="*/ 42 w 42"/>
                <a:gd name="T77" fmla="*/ 13 h 36"/>
                <a:gd name="T78" fmla="*/ 42 w 42"/>
                <a:gd name="T79" fmla="*/ 15 h 36"/>
                <a:gd name="T80" fmla="*/ 42 w 42"/>
                <a:gd name="T81" fmla="*/ 19 h 36"/>
                <a:gd name="T82" fmla="*/ 42 w 42"/>
                <a:gd name="T83" fmla="*/ 17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21"/>
                  </a:lnTo>
                  <a:lnTo>
                    <a:pt x="42" y="23"/>
                  </a:lnTo>
                  <a:lnTo>
                    <a:pt x="40" y="28"/>
                  </a:lnTo>
                  <a:lnTo>
                    <a:pt x="40" y="30"/>
                  </a:lnTo>
                  <a:lnTo>
                    <a:pt x="37" y="32"/>
                  </a:lnTo>
                  <a:lnTo>
                    <a:pt x="34" y="34"/>
                  </a:lnTo>
                  <a:lnTo>
                    <a:pt x="32" y="34"/>
                  </a:lnTo>
                  <a:lnTo>
                    <a:pt x="29" y="36"/>
                  </a:lnTo>
                  <a:lnTo>
                    <a:pt x="24" y="36"/>
                  </a:lnTo>
                  <a:lnTo>
                    <a:pt x="21" y="36"/>
                  </a:lnTo>
                  <a:lnTo>
                    <a:pt x="18" y="36"/>
                  </a:lnTo>
                  <a:lnTo>
                    <a:pt x="13" y="36"/>
                  </a:lnTo>
                  <a:lnTo>
                    <a:pt x="10" y="34"/>
                  </a:lnTo>
                  <a:lnTo>
                    <a:pt x="8" y="34"/>
                  </a:lnTo>
                  <a:lnTo>
                    <a:pt x="5" y="32"/>
                  </a:lnTo>
                  <a:lnTo>
                    <a:pt x="2" y="30"/>
                  </a:lnTo>
                  <a:lnTo>
                    <a:pt x="2" y="28"/>
                  </a:lnTo>
                  <a:lnTo>
                    <a:pt x="0" y="23"/>
                  </a:lnTo>
                  <a:lnTo>
                    <a:pt x="0" y="21"/>
                  </a:lnTo>
                  <a:lnTo>
                    <a:pt x="0" y="19"/>
                  </a:lnTo>
                  <a:lnTo>
                    <a:pt x="0" y="15"/>
                  </a:lnTo>
                  <a:lnTo>
                    <a:pt x="0" y="13"/>
                  </a:lnTo>
                  <a:lnTo>
                    <a:pt x="2" y="11"/>
                  </a:lnTo>
                  <a:lnTo>
                    <a:pt x="2" y="9"/>
                  </a:lnTo>
                  <a:lnTo>
                    <a:pt x="5" y="7"/>
                  </a:lnTo>
                  <a:lnTo>
                    <a:pt x="8" y="5"/>
                  </a:lnTo>
                  <a:lnTo>
                    <a:pt x="10" y="3"/>
                  </a:lnTo>
                  <a:lnTo>
                    <a:pt x="13" y="3"/>
                  </a:lnTo>
                  <a:lnTo>
                    <a:pt x="18" y="0"/>
                  </a:lnTo>
                  <a:lnTo>
                    <a:pt x="21" y="0"/>
                  </a:lnTo>
                  <a:lnTo>
                    <a:pt x="24" y="0"/>
                  </a:lnTo>
                  <a:lnTo>
                    <a:pt x="29" y="3"/>
                  </a:lnTo>
                  <a:lnTo>
                    <a:pt x="32" y="3"/>
                  </a:lnTo>
                  <a:lnTo>
                    <a:pt x="34" y="5"/>
                  </a:lnTo>
                  <a:lnTo>
                    <a:pt x="37" y="7"/>
                  </a:lnTo>
                  <a:lnTo>
                    <a:pt x="40" y="9"/>
                  </a:lnTo>
                  <a:lnTo>
                    <a:pt x="40" y="11"/>
                  </a:lnTo>
                  <a:lnTo>
                    <a:pt x="42" y="13"/>
                  </a:lnTo>
                  <a:lnTo>
                    <a:pt x="42" y="15"/>
                  </a:lnTo>
                  <a:lnTo>
                    <a:pt x="42" y="19"/>
                  </a:lnTo>
                  <a:lnTo>
                    <a:pt x="42" y="17"/>
                  </a:lnTo>
                  <a:close/>
                </a:path>
              </a:pathLst>
            </a:custGeom>
            <a:solidFill>
              <a:srgbClr val="000000"/>
            </a:solidFill>
            <a:ln w="9525">
              <a:noFill/>
              <a:round/>
              <a:headEnd/>
              <a:tailEnd/>
            </a:ln>
          </p:spPr>
          <p:txBody>
            <a:bodyPr/>
            <a:lstStyle/>
            <a:p>
              <a:endParaRPr lang="en-US"/>
            </a:p>
          </p:txBody>
        </p:sp>
        <p:sp>
          <p:nvSpPr>
            <p:cNvPr id="16435" name="Freeform 60"/>
            <p:cNvSpPr>
              <a:spLocks/>
            </p:cNvSpPr>
            <p:nvPr/>
          </p:nvSpPr>
          <p:spPr bwMode="auto">
            <a:xfrm>
              <a:off x="3665" y="1462"/>
              <a:ext cx="42" cy="36"/>
            </a:xfrm>
            <a:custGeom>
              <a:avLst/>
              <a:gdLst>
                <a:gd name="T0" fmla="*/ 42 w 42"/>
                <a:gd name="T1" fmla="*/ 17 h 36"/>
                <a:gd name="T2" fmla="*/ 42 w 42"/>
                <a:gd name="T3" fmla="*/ 15 h 36"/>
                <a:gd name="T4" fmla="*/ 42 w 42"/>
                <a:gd name="T5" fmla="*/ 13 h 36"/>
                <a:gd name="T6" fmla="*/ 40 w 42"/>
                <a:gd name="T7" fmla="*/ 11 h 36"/>
                <a:gd name="T8" fmla="*/ 40 w 42"/>
                <a:gd name="T9" fmla="*/ 9 h 36"/>
                <a:gd name="T10" fmla="*/ 37 w 42"/>
                <a:gd name="T11" fmla="*/ 7 h 36"/>
                <a:gd name="T12" fmla="*/ 34 w 42"/>
                <a:gd name="T13" fmla="*/ 5 h 36"/>
                <a:gd name="T14" fmla="*/ 32 w 42"/>
                <a:gd name="T15" fmla="*/ 3 h 36"/>
                <a:gd name="T16" fmla="*/ 29 w 42"/>
                <a:gd name="T17" fmla="*/ 3 h 36"/>
                <a:gd name="T18" fmla="*/ 24 w 42"/>
                <a:gd name="T19" fmla="*/ 0 h 36"/>
                <a:gd name="T20" fmla="*/ 21 w 42"/>
                <a:gd name="T21" fmla="*/ 0 h 36"/>
                <a:gd name="T22" fmla="*/ 18 w 42"/>
                <a:gd name="T23" fmla="*/ 0 h 36"/>
                <a:gd name="T24" fmla="*/ 13 w 42"/>
                <a:gd name="T25" fmla="*/ 3 h 36"/>
                <a:gd name="T26" fmla="*/ 10 w 42"/>
                <a:gd name="T27" fmla="*/ 3 h 36"/>
                <a:gd name="T28" fmla="*/ 8 w 42"/>
                <a:gd name="T29" fmla="*/ 5 h 36"/>
                <a:gd name="T30" fmla="*/ 5 w 42"/>
                <a:gd name="T31" fmla="*/ 7 h 36"/>
                <a:gd name="T32" fmla="*/ 2 w 42"/>
                <a:gd name="T33" fmla="*/ 9 h 36"/>
                <a:gd name="T34" fmla="*/ 2 w 42"/>
                <a:gd name="T35" fmla="*/ 11 h 36"/>
                <a:gd name="T36" fmla="*/ 0 w 42"/>
                <a:gd name="T37" fmla="*/ 13 h 36"/>
                <a:gd name="T38" fmla="*/ 0 w 42"/>
                <a:gd name="T39" fmla="*/ 15 h 36"/>
                <a:gd name="T40" fmla="*/ 0 w 42"/>
                <a:gd name="T41" fmla="*/ 19 h 36"/>
                <a:gd name="T42" fmla="*/ 0 w 42"/>
                <a:gd name="T43" fmla="*/ 21 h 36"/>
                <a:gd name="T44" fmla="*/ 0 w 42"/>
                <a:gd name="T45" fmla="*/ 23 h 36"/>
                <a:gd name="T46" fmla="*/ 2 w 42"/>
                <a:gd name="T47" fmla="*/ 28 h 36"/>
                <a:gd name="T48" fmla="*/ 2 w 42"/>
                <a:gd name="T49" fmla="*/ 30 h 36"/>
                <a:gd name="T50" fmla="*/ 5 w 42"/>
                <a:gd name="T51" fmla="*/ 32 h 36"/>
                <a:gd name="T52" fmla="*/ 8 w 42"/>
                <a:gd name="T53" fmla="*/ 34 h 36"/>
                <a:gd name="T54" fmla="*/ 10 w 42"/>
                <a:gd name="T55" fmla="*/ 34 h 36"/>
                <a:gd name="T56" fmla="*/ 13 w 42"/>
                <a:gd name="T57" fmla="*/ 36 h 36"/>
                <a:gd name="T58" fmla="*/ 18 w 42"/>
                <a:gd name="T59" fmla="*/ 36 h 36"/>
                <a:gd name="T60" fmla="*/ 21 w 42"/>
                <a:gd name="T61" fmla="*/ 36 h 36"/>
                <a:gd name="T62" fmla="*/ 24 w 42"/>
                <a:gd name="T63" fmla="*/ 36 h 36"/>
                <a:gd name="T64" fmla="*/ 29 w 42"/>
                <a:gd name="T65" fmla="*/ 36 h 36"/>
                <a:gd name="T66" fmla="*/ 32 w 42"/>
                <a:gd name="T67" fmla="*/ 34 h 36"/>
                <a:gd name="T68" fmla="*/ 34 w 42"/>
                <a:gd name="T69" fmla="*/ 34 h 36"/>
                <a:gd name="T70" fmla="*/ 37 w 42"/>
                <a:gd name="T71" fmla="*/ 32 h 36"/>
                <a:gd name="T72" fmla="*/ 40 w 42"/>
                <a:gd name="T73" fmla="*/ 30 h 36"/>
                <a:gd name="T74" fmla="*/ 40 w 42"/>
                <a:gd name="T75" fmla="*/ 28 h 36"/>
                <a:gd name="T76" fmla="*/ 42 w 42"/>
                <a:gd name="T77" fmla="*/ 23 h 36"/>
                <a:gd name="T78" fmla="*/ 42 w 42"/>
                <a:gd name="T79" fmla="*/ 21 h 36"/>
                <a:gd name="T80" fmla="*/ 42 w 42"/>
                <a:gd name="T81" fmla="*/ 19 h 36"/>
                <a:gd name="T82" fmla="*/ 42 w 42"/>
                <a:gd name="T83" fmla="*/ 19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15"/>
                  </a:lnTo>
                  <a:lnTo>
                    <a:pt x="42" y="13"/>
                  </a:lnTo>
                  <a:lnTo>
                    <a:pt x="40" y="11"/>
                  </a:lnTo>
                  <a:lnTo>
                    <a:pt x="40" y="9"/>
                  </a:lnTo>
                  <a:lnTo>
                    <a:pt x="37" y="7"/>
                  </a:lnTo>
                  <a:lnTo>
                    <a:pt x="34" y="5"/>
                  </a:lnTo>
                  <a:lnTo>
                    <a:pt x="32" y="3"/>
                  </a:lnTo>
                  <a:lnTo>
                    <a:pt x="29" y="3"/>
                  </a:lnTo>
                  <a:lnTo>
                    <a:pt x="24" y="0"/>
                  </a:lnTo>
                  <a:lnTo>
                    <a:pt x="21" y="0"/>
                  </a:lnTo>
                  <a:lnTo>
                    <a:pt x="18" y="0"/>
                  </a:lnTo>
                  <a:lnTo>
                    <a:pt x="13" y="3"/>
                  </a:lnTo>
                  <a:lnTo>
                    <a:pt x="10" y="3"/>
                  </a:lnTo>
                  <a:lnTo>
                    <a:pt x="8" y="5"/>
                  </a:lnTo>
                  <a:lnTo>
                    <a:pt x="5" y="7"/>
                  </a:lnTo>
                  <a:lnTo>
                    <a:pt x="2" y="9"/>
                  </a:lnTo>
                  <a:lnTo>
                    <a:pt x="2" y="11"/>
                  </a:lnTo>
                  <a:lnTo>
                    <a:pt x="0" y="13"/>
                  </a:lnTo>
                  <a:lnTo>
                    <a:pt x="0" y="15"/>
                  </a:lnTo>
                  <a:lnTo>
                    <a:pt x="0" y="19"/>
                  </a:lnTo>
                  <a:lnTo>
                    <a:pt x="0" y="21"/>
                  </a:lnTo>
                  <a:lnTo>
                    <a:pt x="0" y="23"/>
                  </a:lnTo>
                  <a:lnTo>
                    <a:pt x="2" y="28"/>
                  </a:lnTo>
                  <a:lnTo>
                    <a:pt x="2" y="30"/>
                  </a:lnTo>
                  <a:lnTo>
                    <a:pt x="5" y="32"/>
                  </a:lnTo>
                  <a:lnTo>
                    <a:pt x="8" y="34"/>
                  </a:lnTo>
                  <a:lnTo>
                    <a:pt x="10" y="34"/>
                  </a:lnTo>
                  <a:lnTo>
                    <a:pt x="13" y="36"/>
                  </a:lnTo>
                  <a:lnTo>
                    <a:pt x="18" y="36"/>
                  </a:lnTo>
                  <a:lnTo>
                    <a:pt x="21" y="36"/>
                  </a:lnTo>
                  <a:lnTo>
                    <a:pt x="24" y="36"/>
                  </a:lnTo>
                  <a:lnTo>
                    <a:pt x="29" y="36"/>
                  </a:lnTo>
                  <a:lnTo>
                    <a:pt x="32" y="34"/>
                  </a:lnTo>
                  <a:lnTo>
                    <a:pt x="34" y="34"/>
                  </a:lnTo>
                  <a:lnTo>
                    <a:pt x="37" y="32"/>
                  </a:lnTo>
                  <a:lnTo>
                    <a:pt x="40" y="30"/>
                  </a:lnTo>
                  <a:lnTo>
                    <a:pt x="40" y="28"/>
                  </a:lnTo>
                  <a:lnTo>
                    <a:pt x="42" y="23"/>
                  </a:lnTo>
                  <a:lnTo>
                    <a:pt x="42" y="21"/>
                  </a:lnTo>
                  <a:lnTo>
                    <a:pt x="42" y="19"/>
                  </a:lnTo>
                </a:path>
              </a:pathLst>
            </a:custGeom>
            <a:noFill/>
            <a:ln w="33338">
              <a:solidFill>
                <a:srgbClr val="000000"/>
              </a:solidFill>
              <a:round/>
              <a:headEnd/>
              <a:tailEnd/>
            </a:ln>
          </p:spPr>
          <p:txBody>
            <a:bodyPr/>
            <a:lstStyle/>
            <a:p>
              <a:endParaRPr lang="en-US"/>
            </a:p>
          </p:txBody>
        </p:sp>
        <p:sp>
          <p:nvSpPr>
            <p:cNvPr id="16436" name="Freeform 61"/>
            <p:cNvSpPr>
              <a:spLocks/>
            </p:cNvSpPr>
            <p:nvPr/>
          </p:nvSpPr>
          <p:spPr bwMode="auto">
            <a:xfrm>
              <a:off x="3860" y="1462"/>
              <a:ext cx="42" cy="36"/>
            </a:xfrm>
            <a:custGeom>
              <a:avLst/>
              <a:gdLst>
                <a:gd name="T0" fmla="*/ 42 w 42"/>
                <a:gd name="T1" fmla="*/ 17 h 36"/>
                <a:gd name="T2" fmla="*/ 42 w 42"/>
                <a:gd name="T3" fmla="*/ 21 h 36"/>
                <a:gd name="T4" fmla="*/ 42 w 42"/>
                <a:gd name="T5" fmla="*/ 23 h 36"/>
                <a:gd name="T6" fmla="*/ 40 w 42"/>
                <a:gd name="T7" fmla="*/ 28 h 36"/>
                <a:gd name="T8" fmla="*/ 40 w 42"/>
                <a:gd name="T9" fmla="*/ 30 h 36"/>
                <a:gd name="T10" fmla="*/ 37 w 42"/>
                <a:gd name="T11" fmla="*/ 32 h 36"/>
                <a:gd name="T12" fmla="*/ 34 w 42"/>
                <a:gd name="T13" fmla="*/ 34 h 36"/>
                <a:gd name="T14" fmla="*/ 32 w 42"/>
                <a:gd name="T15" fmla="*/ 34 h 36"/>
                <a:gd name="T16" fmla="*/ 29 w 42"/>
                <a:gd name="T17" fmla="*/ 36 h 36"/>
                <a:gd name="T18" fmla="*/ 24 w 42"/>
                <a:gd name="T19" fmla="*/ 36 h 36"/>
                <a:gd name="T20" fmla="*/ 21 w 42"/>
                <a:gd name="T21" fmla="*/ 36 h 36"/>
                <a:gd name="T22" fmla="*/ 18 w 42"/>
                <a:gd name="T23" fmla="*/ 36 h 36"/>
                <a:gd name="T24" fmla="*/ 13 w 42"/>
                <a:gd name="T25" fmla="*/ 36 h 36"/>
                <a:gd name="T26" fmla="*/ 10 w 42"/>
                <a:gd name="T27" fmla="*/ 34 h 36"/>
                <a:gd name="T28" fmla="*/ 8 w 42"/>
                <a:gd name="T29" fmla="*/ 34 h 36"/>
                <a:gd name="T30" fmla="*/ 5 w 42"/>
                <a:gd name="T31" fmla="*/ 32 h 36"/>
                <a:gd name="T32" fmla="*/ 2 w 42"/>
                <a:gd name="T33" fmla="*/ 30 h 36"/>
                <a:gd name="T34" fmla="*/ 2 w 42"/>
                <a:gd name="T35" fmla="*/ 28 h 36"/>
                <a:gd name="T36" fmla="*/ 0 w 42"/>
                <a:gd name="T37" fmla="*/ 23 h 36"/>
                <a:gd name="T38" fmla="*/ 0 w 42"/>
                <a:gd name="T39" fmla="*/ 21 h 36"/>
                <a:gd name="T40" fmla="*/ 0 w 42"/>
                <a:gd name="T41" fmla="*/ 19 h 36"/>
                <a:gd name="T42" fmla="*/ 0 w 42"/>
                <a:gd name="T43" fmla="*/ 15 h 36"/>
                <a:gd name="T44" fmla="*/ 0 w 42"/>
                <a:gd name="T45" fmla="*/ 13 h 36"/>
                <a:gd name="T46" fmla="*/ 2 w 42"/>
                <a:gd name="T47" fmla="*/ 11 h 36"/>
                <a:gd name="T48" fmla="*/ 2 w 42"/>
                <a:gd name="T49" fmla="*/ 9 h 36"/>
                <a:gd name="T50" fmla="*/ 5 w 42"/>
                <a:gd name="T51" fmla="*/ 7 h 36"/>
                <a:gd name="T52" fmla="*/ 8 w 42"/>
                <a:gd name="T53" fmla="*/ 5 h 36"/>
                <a:gd name="T54" fmla="*/ 10 w 42"/>
                <a:gd name="T55" fmla="*/ 3 h 36"/>
                <a:gd name="T56" fmla="*/ 13 w 42"/>
                <a:gd name="T57" fmla="*/ 3 h 36"/>
                <a:gd name="T58" fmla="*/ 18 w 42"/>
                <a:gd name="T59" fmla="*/ 0 h 36"/>
                <a:gd name="T60" fmla="*/ 21 w 42"/>
                <a:gd name="T61" fmla="*/ 0 h 36"/>
                <a:gd name="T62" fmla="*/ 24 w 42"/>
                <a:gd name="T63" fmla="*/ 0 h 36"/>
                <a:gd name="T64" fmla="*/ 29 w 42"/>
                <a:gd name="T65" fmla="*/ 3 h 36"/>
                <a:gd name="T66" fmla="*/ 32 w 42"/>
                <a:gd name="T67" fmla="*/ 3 h 36"/>
                <a:gd name="T68" fmla="*/ 34 w 42"/>
                <a:gd name="T69" fmla="*/ 5 h 36"/>
                <a:gd name="T70" fmla="*/ 37 w 42"/>
                <a:gd name="T71" fmla="*/ 7 h 36"/>
                <a:gd name="T72" fmla="*/ 40 w 42"/>
                <a:gd name="T73" fmla="*/ 9 h 36"/>
                <a:gd name="T74" fmla="*/ 40 w 42"/>
                <a:gd name="T75" fmla="*/ 11 h 36"/>
                <a:gd name="T76" fmla="*/ 42 w 42"/>
                <a:gd name="T77" fmla="*/ 13 h 36"/>
                <a:gd name="T78" fmla="*/ 42 w 42"/>
                <a:gd name="T79" fmla="*/ 15 h 36"/>
                <a:gd name="T80" fmla="*/ 42 w 42"/>
                <a:gd name="T81" fmla="*/ 19 h 36"/>
                <a:gd name="T82" fmla="*/ 42 w 42"/>
                <a:gd name="T83" fmla="*/ 17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21"/>
                  </a:lnTo>
                  <a:lnTo>
                    <a:pt x="42" y="23"/>
                  </a:lnTo>
                  <a:lnTo>
                    <a:pt x="40" y="28"/>
                  </a:lnTo>
                  <a:lnTo>
                    <a:pt x="40" y="30"/>
                  </a:lnTo>
                  <a:lnTo>
                    <a:pt x="37" y="32"/>
                  </a:lnTo>
                  <a:lnTo>
                    <a:pt x="34" y="34"/>
                  </a:lnTo>
                  <a:lnTo>
                    <a:pt x="32" y="34"/>
                  </a:lnTo>
                  <a:lnTo>
                    <a:pt x="29" y="36"/>
                  </a:lnTo>
                  <a:lnTo>
                    <a:pt x="24" y="36"/>
                  </a:lnTo>
                  <a:lnTo>
                    <a:pt x="21" y="36"/>
                  </a:lnTo>
                  <a:lnTo>
                    <a:pt x="18" y="36"/>
                  </a:lnTo>
                  <a:lnTo>
                    <a:pt x="13" y="36"/>
                  </a:lnTo>
                  <a:lnTo>
                    <a:pt x="10" y="34"/>
                  </a:lnTo>
                  <a:lnTo>
                    <a:pt x="8" y="34"/>
                  </a:lnTo>
                  <a:lnTo>
                    <a:pt x="5" y="32"/>
                  </a:lnTo>
                  <a:lnTo>
                    <a:pt x="2" y="30"/>
                  </a:lnTo>
                  <a:lnTo>
                    <a:pt x="2" y="28"/>
                  </a:lnTo>
                  <a:lnTo>
                    <a:pt x="0" y="23"/>
                  </a:lnTo>
                  <a:lnTo>
                    <a:pt x="0" y="21"/>
                  </a:lnTo>
                  <a:lnTo>
                    <a:pt x="0" y="19"/>
                  </a:lnTo>
                  <a:lnTo>
                    <a:pt x="0" y="15"/>
                  </a:lnTo>
                  <a:lnTo>
                    <a:pt x="0" y="13"/>
                  </a:lnTo>
                  <a:lnTo>
                    <a:pt x="2" y="11"/>
                  </a:lnTo>
                  <a:lnTo>
                    <a:pt x="2" y="9"/>
                  </a:lnTo>
                  <a:lnTo>
                    <a:pt x="5" y="7"/>
                  </a:lnTo>
                  <a:lnTo>
                    <a:pt x="8" y="5"/>
                  </a:lnTo>
                  <a:lnTo>
                    <a:pt x="10" y="3"/>
                  </a:lnTo>
                  <a:lnTo>
                    <a:pt x="13" y="3"/>
                  </a:lnTo>
                  <a:lnTo>
                    <a:pt x="18" y="0"/>
                  </a:lnTo>
                  <a:lnTo>
                    <a:pt x="21" y="0"/>
                  </a:lnTo>
                  <a:lnTo>
                    <a:pt x="24" y="0"/>
                  </a:lnTo>
                  <a:lnTo>
                    <a:pt x="29" y="3"/>
                  </a:lnTo>
                  <a:lnTo>
                    <a:pt x="32" y="3"/>
                  </a:lnTo>
                  <a:lnTo>
                    <a:pt x="34" y="5"/>
                  </a:lnTo>
                  <a:lnTo>
                    <a:pt x="37" y="7"/>
                  </a:lnTo>
                  <a:lnTo>
                    <a:pt x="40" y="9"/>
                  </a:lnTo>
                  <a:lnTo>
                    <a:pt x="40" y="11"/>
                  </a:lnTo>
                  <a:lnTo>
                    <a:pt x="42" y="13"/>
                  </a:lnTo>
                  <a:lnTo>
                    <a:pt x="42" y="15"/>
                  </a:lnTo>
                  <a:lnTo>
                    <a:pt x="42" y="19"/>
                  </a:lnTo>
                  <a:lnTo>
                    <a:pt x="42" y="17"/>
                  </a:lnTo>
                  <a:close/>
                </a:path>
              </a:pathLst>
            </a:custGeom>
            <a:solidFill>
              <a:srgbClr val="000000"/>
            </a:solidFill>
            <a:ln w="9525">
              <a:noFill/>
              <a:round/>
              <a:headEnd/>
              <a:tailEnd/>
            </a:ln>
          </p:spPr>
          <p:txBody>
            <a:bodyPr/>
            <a:lstStyle/>
            <a:p>
              <a:endParaRPr lang="en-US"/>
            </a:p>
          </p:txBody>
        </p:sp>
        <p:sp>
          <p:nvSpPr>
            <p:cNvPr id="16437" name="Freeform 62"/>
            <p:cNvSpPr>
              <a:spLocks/>
            </p:cNvSpPr>
            <p:nvPr/>
          </p:nvSpPr>
          <p:spPr bwMode="auto">
            <a:xfrm>
              <a:off x="3860" y="1462"/>
              <a:ext cx="42" cy="36"/>
            </a:xfrm>
            <a:custGeom>
              <a:avLst/>
              <a:gdLst>
                <a:gd name="T0" fmla="*/ 42 w 42"/>
                <a:gd name="T1" fmla="*/ 17 h 36"/>
                <a:gd name="T2" fmla="*/ 42 w 42"/>
                <a:gd name="T3" fmla="*/ 15 h 36"/>
                <a:gd name="T4" fmla="*/ 42 w 42"/>
                <a:gd name="T5" fmla="*/ 13 h 36"/>
                <a:gd name="T6" fmla="*/ 40 w 42"/>
                <a:gd name="T7" fmla="*/ 11 h 36"/>
                <a:gd name="T8" fmla="*/ 40 w 42"/>
                <a:gd name="T9" fmla="*/ 9 h 36"/>
                <a:gd name="T10" fmla="*/ 37 w 42"/>
                <a:gd name="T11" fmla="*/ 7 h 36"/>
                <a:gd name="T12" fmla="*/ 34 w 42"/>
                <a:gd name="T13" fmla="*/ 5 h 36"/>
                <a:gd name="T14" fmla="*/ 32 w 42"/>
                <a:gd name="T15" fmla="*/ 3 h 36"/>
                <a:gd name="T16" fmla="*/ 29 w 42"/>
                <a:gd name="T17" fmla="*/ 3 h 36"/>
                <a:gd name="T18" fmla="*/ 24 w 42"/>
                <a:gd name="T19" fmla="*/ 0 h 36"/>
                <a:gd name="T20" fmla="*/ 21 w 42"/>
                <a:gd name="T21" fmla="*/ 0 h 36"/>
                <a:gd name="T22" fmla="*/ 18 w 42"/>
                <a:gd name="T23" fmla="*/ 0 h 36"/>
                <a:gd name="T24" fmla="*/ 13 w 42"/>
                <a:gd name="T25" fmla="*/ 3 h 36"/>
                <a:gd name="T26" fmla="*/ 10 w 42"/>
                <a:gd name="T27" fmla="*/ 3 h 36"/>
                <a:gd name="T28" fmla="*/ 8 w 42"/>
                <a:gd name="T29" fmla="*/ 5 h 36"/>
                <a:gd name="T30" fmla="*/ 5 w 42"/>
                <a:gd name="T31" fmla="*/ 7 h 36"/>
                <a:gd name="T32" fmla="*/ 2 w 42"/>
                <a:gd name="T33" fmla="*/ 9 h 36"/>
                <a:gd name="T34" fmla="*/ 2 w 42"/>
                <a:gd name="T35" fmla="*/ 11 h 36"/>
                <a:gd name="T36" fmla="*/ 0 w 42"/>
                <a:gd name="T37" fmla="*/ 13 h 36"/>
                <a:gd name="T38" fmla="*/ 0 w 42"/>
                <a:gd name="T39" fmla="*/ 15 h 36"/>
                <a:gd name="T40" fmla="*/ 0 w 42"/>
                <a:gd name="T41" fmla="*/ 19 h 36"/>
                <a:gd name="T42" fmla="*/ 0 w 42"/>
                <a:gd name="T43" fmla="*/ 21 h 36"/>
                <a:gd name="T44" fmla="*/ 0 w 42"/>
                <a:gd name="T45" fmla="*/ 23 h 36"/>
                <a:gd name="T46" fmla="*/ 2 w 42"/>
                <a:gd name="T47" fmla="*/ 28 h 36"/>
                <a:gd name="T48" fmla="*/ 2 w 42"/>
                <a:gd name="T49" fmla="*/ 30 h 36"/>
                <a:gd name="T50" fmla="*/ 5 w 42"/>
                <a:gd name="T51" fmla="*/ 32 h 36"/>
                <a:gd name="T52" fmla="*/ 8 w 42"/>
                <a:gd name="T53" fmla="*/ 34 h 36"/>
                <a:gd name="T54" fmla="*/ 10 w 42"/>
                <a:gd name="T55" fmla="*/ 34 h 36"/>
                <a:gd name="T56" fmla="*/ 13 w 42"/>
                <a:gd name="T57" fmla="*/ 36 h 36"/>
                <a:gd name="T58" fmla="*/ 18 w 42"/>
                <a:gd name="T59" fmla="*/ 36 h 36"/>
                <a:gd name="T60" fmla="*/ 21 w 42"/>
                <a:gd name="T61" fmla="*/ 36 h 36"/>
                <a:gd name="T62" fmla="*/ 24 w 42"/>
                <a:gd name="T63" fmla="*/ 36 h 36"/>
                <a:gd name="T64" fmla="*/ 29 w 42"/>
                <a:gd name="T65" fmla="*/ 36 h 36"/>
                <a:gd name="T66" fmla="*/ 32 w 42"/>
                <a:gd name="T67" fmla="*/ 34 h 36"/>
                <a:gd name="T68" fmla="*/ 34 w 42"/>
                <a:gd name="T69" fmla="*/ 34 h 36"/>
                <a:gd name="T70" fmla="*/ 37 w 42"/>
                <a:gd name="T71" fmla="*/ 32 h 36"/>
                <a:gd name="T72" fmla="*/ 40 w 42"/>
                <a:gd name="T73" fmla="*/ 30 h 36"/>
                <a:gd name="T74" fmla="*/ 40 w 42"/>
                <a:gd name="T75" fmla="*/ 28 h 36"/>
                <a:gd name="T76" fmla="*/ 42 w 42"/>
                <a:gd name="T77" fmla="*/ 23 h 36"/>
                <a:gd name="T78" fmla="*/ 42 w 42"/>
                <a:gd name="T79" fmla="*/ 21 h 36"/>
                <a:gd name="T80" fmla="*/ 42 w 42"/>
                <a:gd name="T81" fmla="*/ 19 h 36"/>
                <a:gd name="T82" fmla="*/ 42 w 42"/>
                <a:gd name="T83" fmla="*/ 19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15"/>
                  </a:lnTo>
                  <a:lnTo>
                    <a:pt x="42" y="13"/>
                  </a:lnTo>
                  <a:lnTo>
                    <a:pt x="40" y="11"/>
                  </a:lnTo>
                  <a:lnTo>
                    <a:pt x="40" y="9"/>
                  </a:lnTo>
                  <a:lnTo>
                    <a:pt x="37" y="7"/>
                  </a:lnTo>
                  <a:lnTo>
                    <a:pt x="34" y="5"/>
                  </a:lnTo>
                  <a:lnTo>
                    <a:pt x="32" y="3"/>
                  </a:lnTo>
                  <a:lnTo>
                    <a:pt x="29" y="3"/>
                  </a:lnTo>
                  <a:lnTo>
                    <a:pt x="24" y="0"/>
                  </a:lnTo>
                  <a:lnTo>
                    <a:pt x="21" y="0"/>
                  </a:lnTo>
                  <a:lnTo>
                    <a:pt x="18" y="0"/>
                  </a:lnTo>
                  <a:lnTo>
                    <a:pt x="13" y="3"/>
                  </a:lnTo>
                  <a:lnTo>
                    <a:pt x="10" y="3"/>
                  </a:lnTo>
                  <a:lnTo>
                    <a:pt x="8" y="5"/>
                  </a:lnTo>
                  <a:lnTo>
                    <a:pt x="5" y="7"/>
                  </a:lnTo>
                  <a:lnTo>
                    <a:pt x="2" y="9"/>
                  </a:lnTo>
                  <a:lnTo>
                    <a:pt x="2" y="11"/>
                  </a:lnTo>
                  <a:lnTo>
                    <a:pt x="0" y="13"/>
                  </a:lnTo>
                  <a:lnTo>
                    <a:pt x="0" y="15"/>
                  </a:lnTo>
                  <a:lnTo>
                    <a:pt x="0" y="19"/>
                  </a:lnTo>
                  <a:lnTo>
                    <a:pt x="0" y="21"/>
                  </a:lnTo>
                  <a:lnTo>
                    <a:pt x="0" y="23"/>
                  </a:lnTo>
                  <a:lnTo>
                    <a:pt x="2" y="28"/>
                  </a:lnTo>
                  <a:lnTo>
                    <a:pt x="2" y="30"/>
                  </a:lnTo>
                  <a:lnTo>
                    <a:pt x="5" y="32"/>
                  </a:lnTo>
                  <a:lnTo>
                    <a:pt x="8" y="34"/>
                  </a:lnTo>
                  <a:lnTo>
                    <a:pt x="10" y="34"/>
                  </a:lnTo>
                  <a:lnTo>
                    <a:pt x="13" y="36"/>
                  </a:lnTo>
                  <a:lnTo>
                    <a:pt x="18" y="36"/>
                  </a:lnTo>
                  <a:lnTo>
                    <a:pt x="21" y="36"/>
                  </a:lnTo>
                  <a:lnTo>
                    <a:pt x="24" y="36"/>
                  </a:lnTo>
                  <a:lnTo>
                    <a:pt x="29" y="36"/>
                  </a:lnTo>
                  <a:lnTo>
                    <a:pt x="32" y="34"/>
                  </a:lnTo>
                  <a:lnTo>
                    <a:pt x="34" y="34"/>
                  </a:lnTo>
                  <a:lnTo>
                    <a:pt x="37" y="32"/>
                  </a:lnTo>
                  <a:lnTo>
                    <a:pt x="40" y="30"/>
                  </a:lnTo>
                  <a:lnTo>
                    <a:pt x="40" y="28"/>
                  </a:lnTo>
                  <a:lnTo>
                    <a:pt x="42" y="23"/>
                  </a:lnTo>
                  <a:lnTo>
                    <a:pt x="42" y="21"/>
                  </a:lnTo>
                  <a:lnTo>
                    <a:pt x="42" y="19"/>
                  </a:lnTo>
                </a:path>
              </a:pathLst>
            </a:custGeom>
            <a:noFill/>
            <a:ln w="33338">
              <a:solidFill>
                <a:srgbClr val="000000"/>
              </a:solidFill>
              <a:round/>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r>
              <a:rPr lang="en-US" altLang="en-US" smtClean="0"/>
              <a:t>Example of Write-through Invalidate</a:t>
            </a:r>
          </a:p>
        </p:txBody>
      </p:sp>
      <p:sp>
        <p:nvSpPr>
          <p:cNvPr id="363523" name="Rectangle 3"/>
          <p:cNvSpPr>
            <a:spLocks noGrp="1" noChangeArrowheads="1"/>
          </p:cNvSpPr>
          <p:nvPr>
            <p:ph type="body" idx="1"/>
          </p:nvPr>
        </p:nvSpPr>
        <p:spPr>
          <a:xfrm>
            <a:off x="703385" y="4724400"/>
            <a:ext cx="7666892" cy="914400"/>
          </a:xfrm>
        </p:spPr>
        <p:txBody>
          <a:bodyPr>
            <a:normAutofit fontScale="70000" lnSpcReduction="20000"/>
          </a:bodyPr>
          <a:lstStyle/>
          <a:p>
            <a:pPr marL="342900" indent="-342900">
              <a:spcBef>
                <a:spcPct val="30000"/>
              </a:spcBef>
            </a:pPr>
            <a:r>
              <a:rPr lang="en-US" altLang="en-US" smtClean="0"/>
              <a:t>At step 4, an attempt to read </a:t>
            </a:r>
            <a:r>
              <a:rPr lang="en-US" altLang="en-US" i="1" smtClean="0"/>
              <a:t>u </a:t>
            </a:r>
            <a:r>
              <a:rPr lang="en-US" altLang="en-US" smtClean="0"/>
              <a:t>by P</a:t>
            </a:r>
            <a:r>
              <a:rPr lang="en-US" altLang="en-US" baseline="-25000" smtClean="0"/>
              <a:t>1</a:t>
            </a:r>
            <a:r>
              <a:rPr lang="en-US" altLang="en-US" smtClean="0"/>
              <a:t> will result in a cache miss</a:t>
            </a:r>
          </a:p>
          <a:p>
            <a:pPr marL="628650" lvl="1" indent="-228600">
              <a:spcBef>
                <a:spcPct val="30000"/>
              </a:spcBef>
            </a:pPr>
            <a:r>
              <a:rPr lang="en-US" altLang="en-US" smtClean="0"/>
              <a:t>Correct value of </a:t>
            </a:r>
            <a:r>
              <a:rPr lang="en-US" altLang="en-US" i="1" smtClean="0"/>
              <a:t>u</a:t>
            </a:r>
            <a:r>
              <a:rPr lang="en-US" altLang="en-US" smtClean="0"/>
              <a:t> is fetched from memory</a:t>
            </a:r>
          </a:p>
        </p:txBody>
      </p:sp>
      <p:sp>
        <p:nvSpPr>
          <p:cNvPr id="19460" name="Line 4"/>
          <p:cNvSpPr>
            <a:spLocks noChangeShapeType="1"/>
          </p:cNvSpPr>
          <p:nvPr/>
        </p:nvSpPr>
        <p:spPr bwMode="auto">
          <a:xfrm>
            <a:off x="1764324" y="3217864"/>
            <a:ext cx="5379427" cy="1587"/>
          </a:xfrm>
          <a:prstGeom prst="line">
            <a:avLst/>
          </a:prstGeom>
          <a:noFill/>
          <a:ln w="26988">
            <a:solidFill>
              <a:srgbClr val="000000"/>
            </a:solidFill>
            <a:round/>
            <a:headEnd/>
            <a:tailEnd/>
          </a:ln>
        </p:spPr>
        <p:txBody>
          <a:bodyPr/>
          <a:lstStyle/>
          <a:p>
            <a:endParaRPr lang="en-US"/>
          </a:p>
        </p:txBody>
      </p:sp>
      <p:sp>
        <p:nvSpPr>
          <p:cNvPr id="19461" name="Line 5"/>
          <p:cNvSpPr>
            <a:spLocks noChangeShapeType="1"/>
          </p:cNvSpPr>
          <p:nvPr/>
        </p:nvSpPr>
        <p:spPr bwMode="auto">
          <a:xfrm>
            <a:off x="3285392" y="3217863"/>
            <a:ext cx="1466" cy="334962"/>
          </a:xfrm>
          <a:prstGeom prst="line">
            <a:avLst/>
          </a:prstGeom>
          <a:noFill/>
          <a:ln w="26988">
            <a:solidFill>
              <a:srgbClr val="000000"/>
            </a:solidFill>
            <a:round/>
            <a:headEnd/>
            <a:tailEnd/>
          </a:ln>
        </p:spPr>
        <p:txBody>
          <a:bodyPr/>
          <a:lstStyle/>
          <a:p>
            <a:endParaRPr lang="en-US"/>
          </a:p>
        </p:txBody>
      </p:sp>
      <p:sp>
        <p:nvSpPr>
          <p:cNvPr id="19462" name="Rectangle 6"/>
          <p:cNvSpPr>
            <a:spLocks noChangeArrowheads="1"/>
          </p:cNvSpPr>
          <p:nvPr/>
        </p:nvSpPr>
        <p:spPr bwMode="auto">
          <a:xfrm>
            <a:off x="2438400" y="3527426"/>
            <a:ext cx="1680797" cy="1008063"/>
          </a:xfrm>
          <a:prstGeom prst="rect">
            <a:avLst/>
          </a:prstGeom>
          <a:solidFill>
            <a:srgbClr val="FFFFFF"/>
          </a:solidFill>
          <a:ln w="9525">
            <a:noFill/>
            <a:miter lim="800000"/>
            <a:headEnd/>
            <a:tailEnd/>
          </a:ln>
        </p:spPr>
        <p:txBody>
          <a:bodyPr/>
          <a:lstStyle/>
          <a:p>
            <a:endParaRPr lang="en-US"/>
          </a:p>
        </p:txBody>
      </p:sp>
      <p:sp>
        <p:nvSpPr>
          <p:cNvPr id="19463" name="Rectangle 7"/>
          <p:cNvSpPr>
            <a:spLocks noChangeArrowheads="1"/>
          </p:cNvSpPr>
          <p:nvPr/>
        </p:nvSpPr>
        <p:spPr bwMode="auto">
          <a:xfrm>
            <a:off x="2438400" y="3552825"/>
            <a:ext cx="1680797" cy="1008063"/>
          </a:xfrm>
          <a:prstGeom prst="rect">
            <a:avLst/>
          </a:prstGeom>
          <a:noFill/>
          <a:ln w="9525">
            <a:solidFill>
              <a:srgbClr val="000000"/>
            </a:solidFill>
            <a:miter lim="800000"/>
            <a:headEnd/>
            <a:tailEnd/>
          </a:ln>
        </p:spPr>
        <p:txBody>
          <a:bodyPr/>
          <a:lstStyle/>
          <a:p>
            <a:endParaRPr lang="en-US"/>
          </a:p>
        </p:txBody>
      </p:sp>
      <p:sp>
        <p:nvSpPr>
          <p:cNvPr id="19464" name="Rectangle 8"/>
          <p:cNvSpPr>
            <a:spLocks noChangeArrowheads="1"/>
          </p:cNvSpPr>
          <p:nvPr/>
        </p:nvSpPr>
        <p:spPr bwMode="auto">
          <a:xfrm>
            <a:off x="5798527" y="3630613"/>
            <a:ext cx="699743" cy="184666"/>
          </a:xfrm>
          <a:prstGeom prst="rect">
            <a:avLst/>
          </a:prstGeom>
          <a:noFill/>
          <a:ln w="9525">
            <a:noFill/>
            <a:miter lim="800000"/>
            <a:headEnd/>
            <a:tailEnd/>
          </a:ln>
        </p:spPr>
        <p:txBody>
          <a:bodyPr wrap="none" lIns="0" tIns="0" rIns="0" bIns="0">
            <a:spAutoFit/>
          </a:bodyPr>
          <a:lstStyle/>
          <a:p>
            <a:r>
              <a:rPr lang="en-US" sz="1200" b="0">
                <a:solidFill>
                  <a:srgbClr val="000000"/>
                </a:solidFill>
              </a:rPr>
              <a:t>I/O devices</a:t>
            </a:r>
            <a:endParaRPr lang="en-US" sz="1400"/>
          </a:p>
        </p:txBody>
      </p:sp>
      <p:sp>
        <p:nvSpPr>
          <p:cNvPr id="19465" name="Rectangle 9"/>
          <p:cNvSpPr>
            <a:spLocks noChangeArrowheads="1"/>
          </p:cNvSpPr>
          <p:nvPr/>
        </p:nvSpPr>
        <p:spPr bwMode="auto">
          <a:xfrm>
            <a:off x="3011366" y="4324351"/>
            <a:ext cx="536172" cy="184666"/>
          </a:xfrm>
          <a:prstGeom prst="rect">
            <a:avLst/>
          </a:prstGeom>
          <a:noFill/>
          <a:ln w="9525">
            <a:noFill/>
            <a:miter lim="800000"/>
            <a:headEnd/>
            <a:tailEnd/>
          </a:ln>
        </p:spPr>
        <p:txBody>
          <a:bodyPr wrap="none" lIns="0" tIns="0" rIns="0" bIns="0">
            <a:spAutoFit/>
          </a:bodyPr>
          <a:lstStyle/>
          <a:p>
            <a:r>
              <a:rPr lang="en-US" sz="1200" b="0">
                <a:solidFill>
                  <a:srgbClr val="000000"/>
                </a:solidFill>
              </a:rPr>
              <a:t>Memory</a:t>
            </a:r>
            <a:endParaRPr lang="en-US" sz="1400"/>
          </a:p>
        </p:txBody>
      </p:sp>
      <p:sp>
        <p:nvSpPr>
          <p:cNvPr id="19466" name="Line 10"/>
          <p:cNvSpPr>
            <a:spLocks noChangeShapeType="1"/>
          </p:cNvSpPr>
          <p:nvPr/>
        </p:nvSpPr>
        <p:spPr bwMode="auto">
          <a:xfrm>
            <a:off x="2271346" y="2881313"/>
            <a:ext cx="1466" cy="336550"/>
          </a:xfrm>
          <a:prstGeom prst="line">
            <a:avLst/>
          </a:prstGeom>
          <a:noFill/>
          <a:ln w="26988">
            <a:solidFill>
              <a:srgbClr val="000000"/>
            </a:solidFill>
            <a:round/>
            <a:headEnd/>
            <a:tailEnd/>
          </a:ln>
        </p:spPr>
        <p:txBody>
          <a:bodyPr/>
          <a:lstStyle/>
          <a:p>
            <a:endParaRPr lang="en-US"/>
          </a:p>
        </p:txBody>
      </p:sp>
      <p:sp>
        <p:nvSpPr>
          <p:cNvPr id="19467" name="Line 11"/>
          <p:cNvSpPr>
            <a:spLocks noChangeShapeType="1"/>
          </p:cNvSpPr>
          <p:nvPr/>
        </p:nvSpPr>
        <p:spPr bwMode="auto">
          <a:xfrm>
            <a:off x="2271346" y="2043114"/>
            <a:ext cx="1466" cy="166687"/>
          </a:xfrm>
          <a:prstGeom prst="line">
            <a:avLst/>
          </a:prstGeom>
          <a:noFill/>
          <a:ln w="26988">
            <a:solidFill>
              <a:srgbClr val="000000"/>
            </a:solidFill>
            <a:round/>
            <a:headEnd/>
            <a:tailEnd/>
          </a:ln>
        </p:spPr>
        <p:txBody>
          <a:bodyPr/>
          <a:lstStyle/>
          <a:p>
            <a:endParaRPr lang="en-US"/>
          </a:p>
        </p:txBody>
      </p:sp>
      <p:sp>
        <p:nvSpPr>
          <p:cNvPr id="19468" name="Freeform 12"/>
          <p:cNvSpPr>
            <a:spLocks/>
          </p:cNvSpPr>
          <p:nvPr/>
        </p:nvSpPr>
        <p:spPr bwMode="auto">
          <a:xfrm>
            <a:off x="1935774" y="1371601"/>
            <a:ext cx="672611" cy="671513"/>
          </a:xfrm>
          <a:custGeom>
            <a:avLst/>
            <a:gdLst>
              <a:gd name="T0" fmla="*/ 723494 w 423"/>
              <a:gd name="T1" fmla="*/ 331788 h 423"/>
              <a:gd name="T2" fmla="*/ 723494 w 423"/>
              <a:gd name="T3" fmla="*/ 388938 h 423"/>
              <a:gd name="T4" fmla="*/ 709713 w 423"/>
              <a:gd name="T5" fmla="*/ 438150 h 423"/>
              <a:gd name="T6" fmla="*/ 685597 w 423"/>
              <a:gd name="T7" fmla="*/ 487363 h 423"/>
              <a:gd name="T8" fmla="*/ 656313 w 423"/>
              <a:gd name="T9" fmla="*/ 533400 h 423"/>
              <a:gd name="T10" fmla="*/ 621861 w 423"/>
              <a:gd name="T11" fmla="*/ 573088 h 423"/>
              <a:gd name="T12" fmla="*/ 578795 w 423"/>
              <a:gd name="T13" fmla="*/ 604838 h 423"/>
              <a:gd name="T14" fmla="*/ 528840 w 423"/>
              <a:gd name="T15" fmla="*/ 631825 h 423"/>
              <a:gd name="T16" fmla="*/ 480607 w 423"/>
              <a:gd name="T17" fmla="*/ 654050 h 423"/>
              <a:gd name="T18" fmla="*/ 422038 w 423"/>
              <a:gd name="T19" fmla="*/ 666750 h 423"/>
              <a:gd name="T20" fmla="*/ 363470 w 423"/>
              <a:gd name="T21" fmla="*/ 671513 h 423"/>
              <a:gd name="T22" fmla="*/ 306624 w 423"/>
              <a:gd name="T23" fmla="*/ 666750 h 423"/>
              <a:gd name="T24" fmla="*/ 248055 w 423"/>
              <a:gd name="T25" fmla="*/ 654050 h 423"/>
              <a:gd name="T26" fmla="*/ 194654 w 423"/>
              <a:gd name="T27" fmla="*/ 631825 h 423"/>
              <a:gd name="T28" fmla="*/ 149867 w 423"/>
              <a:gd name="T29" fmla="*/ 604838 h 423"/>
              <a:gd name="T30" fmla="*/ 106802 w 423"/>
              <a:gd name="T31" fmla="*/ 573088 h 423"/>
              <a:gd name="T32" fmla="*/ 67182 w 423"/>
              <a:gd name="T33" fmla="*/ 533400 h 423"/>
              <a:gd name="T34" fmla="*/ 37897 w 423"/>
              <a:gd name="T35" fmla="*/ 487363 h 423"/>
              <a:gd name="T36" fmla="*/ 18949 w 423"/>
              <a:gd name="T37" fmla="*/ 438150 h 423"/>
              <a:gd name="T38" fmla="*/ 5168 w 423"/>
              <a:gd name="T39" fmla="*/ 388938 h 423"/>
              <a:gd name="T40" fmla="*/ 0 w 423"/>
              <a:gd name="T41" fmla="*/ 336550 h 423"/>
              <a:gd name="T42" fmla="*/ 5168 w 423"/>
              <a:gd name="T43" fmla="*/ 282575 h 423"/>
              <a:gd name="T44" fmla="*/ 18949 w 423"/>
              <a:gd name="T45" fmla="*/ 228600 h 423"/>
              <a:gd name="T46" fmla="*/ 37897 w 423"/>
              <a:gd name="T47" fmla="*/ 179388 h 423"/>
              <a:gd name="T48" fmla="*/ 67182 w 423"/>
              <a:gd name="T49" fmla="*/ 134938 h 423"/>
              <a:gd name="T50" fmla="*/ 106802 w 423"/>
              <a:gd name="T51" fmla="*/ 98425 h 423"/>
              <a:gd name="T52" fmla="*/ 149867 w 423"/>
              <a:gd name="T53" fmla="*/ 61913 h 423"/>
              <a:gd name="T54" fmla="*/ 194654 w 423"/>
              <a:gd name="T55" fmla="*/ 34925 h 423"/>
              <a:gd name="T56" fmla="*/ 248055 w 423"/>
              <a:gd name="T57" fmla="*/ 17463 h 423"/>
              <a:gd name="T58" fmla="*/ 306624 w 423"/>
              <a:gd name="T59" fmla="*/ 4763 h 423"/>
              <a:gd name="T60" fmla="*/ 363470 w 423"/>
              <a:gd name="T61" fmla="*/ 0 h 423"/>
              <a:gd name="T62" fmla="*/ 422038 w 423"/>
              <a:gd name="T63" fmla="*/ 4763 h 423"/>
              <a:gd name="T64" fmla="*/ 480607 w 423"/>
              <a:gd name="T65" fmla="*/ 17463 h 423"/>
              <a:gd name="T66" fmla="*/ 528840 w 423"/>
              <a:gd name="T67" fmla="*/ 34925 h 423"/>
              <a:gd name="T68" fmla="*/ 578795 w 423"/>
              <a:gd name="T69" fmla="*/ 61913 h 423"/>
              <a:gd name="T70" fmla="*/ 621861 w 423"/>
              <a:gd name="T71" fmla="*/ 98425 h 423"/>
              <a:gd name="T72" fmla="*/ 656313 w 423"/>
              <a:gd name="T73" fmla="*/ 134938 h 423"/>
              <a:gd name="T74" fmla="*/ 685597 w 423"/>
              <a:gd name="T75" fmla="*/ 179388 h 423"/>
              <a:gd name="T76" fmla="*/ 709713 w 423"/>
              <a:gd name="T77" fmla="*/ 228600 h 423"/>
              <a:gd name="T78" fmla="*/ 723494 w 423"/>
              <a:gd name="T79" fmla="*/ 282575 h 423"/>
              <a:gd name="T80" fmla="*/ 728662 w 423"/>
              <a:gd name="T81" fmla="*/ 336550 h 423"/>
              <a:gd name="T82" fmla="*/ 723494 w 423"/>
              <a:gd name="T83" fmla="*/ 331788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0" y="209"/>
                </a:moveTo>
                <a:lnTo>
                  <a:pt x="420" y="245"/>
                </a:lnTo>
                <a:lnTo>
                  <a:pt x="412" y="276"/>
                </a:lnTo>
                <a:lnTo>
                  <a:pt x="398" y="307"/>
                </a:lnTo>
                <a:lnTo>
                  <a:pt x="381" y="336"/>
                </a:lnTo>
                <a:lnTo>
                  <a:pt x="361" y="361"/>
                </a:lnTo>
                <a:lnTo>
                  <a:pt x="336" y="381"/>
                </a:lnTo>
                <a:lnTo>
                  <a:pt x="307" y="398"/>
                </a:lnTo>
                <a:lnTo>
                  <a:pt x="279" y="412"/>
                </a:lnTo>
                <a:lnTo>
                  <a:pt x="245" y="420"/>
                </a:lnTo>
                <a:lnTo>
                  <a:pt x="211" y="423"/>
                </a:lnTo>
                <a:lnTo>
                  <a:pt x="178" y="420"/>
                </a:lnTo>
                <a:lnTo>
                  <a:pt x="144" y="412"/>
                </a:lnTo>
                <a:lnTo>
                  <a:pt x="113" y="398"/>
                </a:lnTo>
                <a:lnTo>
                  <a:pt x="87" y="381"/>
                </a:lnTo>
                <a:lnTo>
                  <a:pt x="62" y="361"/>
                </a:lnTo>
                <a:lnTo>
                  <a:pt x="39" y="336"/>
                </a:lnTo>
                <a:lnTo>
                  <a:pt x="22" y="307"/>
                </a:lnTo>
                <a:lnTo>
                  <a:pt x="11" y="276"/>
                </a:lnTo>
                <a:lnTo>
                  <a:pt x="3" y="245"/>
                </a:lnTo>
                <a:lnTo>
                  <a:pt x="0" y="212"/>
                </a:lnTo>
                <a:lnTo>
                  <a:pt x="3" y="178"/>
                </a:lnTo>
                <a:lnTo>
                  <a:pt x="11" y="144"/>
                </a:lnTo>
                <a:lnTo>
                  <a:pt x="22" y="113"/>
                </a:lnTo>
                <a:lnTo>
                  <a:pt x="39" y="85"/>
                </a:lnTo>
                <a:lnTo>
                  <a:pt x="62" y="62"/>
                </a:lnTo>
                <a:lnTo>
                  <a:pt x="87" y="39"/>
                </a:lnTo>
                <a:lnTo>
                  <a:pt x="113" y="22"/>
                </a:lnTo>
                <a:lnTo>
                  <a:pt x="144" y="11"/>
                </a:lnTo>
                <a:lnTo>
                  <a:pt x="178" y="3"/>
                </a:lnTo>
                <a:lnTo>
                  <a:pt x="211" y="0"/>
                </a:lnTo>
                <a:lnTo>
                  <a:pt x="245" y="3"/>
                </a:lnTo>
                <a:lnTo>
                  <a:pt x="279" y="11"/>
                </a:lnTo>
                <a:lnTo>
                  <a:pt x="307" y="22"/>
                </a:lnTo>
                <a:lnTo>
                  <a:pt x="336" y="39"/>
                </a:lnTo>
                <a:lnTo>
                  <a:pt x="361" y="62"/>
                </a:lnTo>
                <a:lnTo>
                  <a:pt x="381" y="85"/>
                </a:lnTo>
                <a:lnTo>
                  <a:pt x="398" y="113"/>
                </a:lnTo>
                <a:lnTo>
                  <a:pt x="412" y="144"/>
                </a:lnTo>
                <a:lnTo>
                  <a:pt x="420" y="178"/>
                </a:lnTo>
                <a:lnTo>
                  <a:pt x="423" y="212"/>
                </a:lnTo>
                <a:lnTo>
                  <a:pt x="420" y="209"/>
                </a:lnTo>
                <a:close/>
              </a:path>
            </a:pathLst>
          </a:custGeom>
          <a:solidFill>
            <a:srgbClr val="FFFFFF"/>
          </a:solidFill>
          <a:ln w="9525">
            <a:noFill/>
            <a:round/>
            <a:headEnd/>
            <a:tailEnd/>
          </a:ln>
        </p:spPr>
        <p:txBody>
          <a:bodyPr/>
          <a:lstStyle/>
          <a:p>
            <a:endParaRPr lang="en-US"/>
          </a:p>
        </p:txBody>
      </p:sp>
      <p:sp>
        <p:nvSpPr>
          <p:cNvPr id="19469" name="Freeform 13"/>
          <p:cNvSpPr>
            <a:spLocks/>
          </p:cNvSpPr>
          <p:nvPr/>
        </p:nvSpPr>
        <p:spPr bwMode="auto">
          <a:xfrm>
            <a:off x="1935774" y="1371601"/>
            <a:ext cx="672611" cy="671513"/>
          </a:xfrm>
          <a:custGeom>
            <a:avLst/>
            <a:gdLst>
              <a:gd name="T0" fmla="*/ 723494 w 423"/>
              <a:gd name="T1" fmla="*/ 331788 h 423"/>
              <a:gd name="T2" fmla="*/ 723494 w 423"/>
              <a:gd name="T3" fmla="*/ 282575 h 423"/>
              <a:gd name="T4" fmla="*/ 709713 w 423"/>
              <a:gd name="T5" fmla="*/ 228600 h 423"/>
              <a:gd name="T6" fmla="*/ 685597 w 423"/>
              <a:gd name="T7" fmla="*/ 179388 h 423"/>
              <a:gd name="T8" fmla="*/ 656313 w 423"/>
              <a:gd name="T9" fmla="*/ 134938 h 423"/>
              <a:gd name="T10" fmla="*/ 621861 w 423"/>
              <a:gd name="T11" fmla="*/ 98425 h 423"/>
              <a:gd name="T12" fmla="*/ 578795 w 423"/>
              <a:gd name="T13" fmla="*/ 61913 h 423"/>
              <a:gd name="T14" fmla="*/ 528840 w 423"/>
              <a:gd name="T15" fmla="*/ 34925 h 423"/>
              <a:gd name="T16" fmla="*/ 480607 w 423"/>
              <a:gd name="T17" fmla="*/ 17463 h 423"/>
              <a:gd name="T18" fmla="*/ 422038 w 423"/>
              <a:gd name="T19" fmla="*/ 4763 h 423"/>
              <a:gd name="T20" fmla="*/ 363470 w 423"/>
              <a:gd name="T21" fmla="*/ 0 h 423"/>
              <a:gd name="T22" fmla="*/ 306624 w 423"/>
              <a:gd name="T23" fmla="*/ 4763 h 423"/>
              <a:gd name="T24" fmla="*/ 248055 w 423"/>
              <a:gd name="T25" fmla="*/ 17463 h 423"/>
              <a:gd name="T26" fmla="*/ 194654 w 423"/>
              <a:gd name="T27" fmla="*/ 34925 h 423"/>
              <a:gd name="T28" fmla="*/ 149867 w 423"/>
              <a:gd name="T29" fmla="*/ 61913 h 423"/>
              <a:gd name="T30" fmla="*/ 106802 w 423"/>
              <a:gd name="T31" fmla="*/ 98425 h 423"/>
              <a:gd name="T32" fmla="*/ 67182 w 423"/>
              <a:gd name="T33" fmla="*/ 134938 h 423"/>
              <a:gd name="T34" fmla="*/ 37897 w 423"/>
              <a:gd name="T35" fmla="*/ 179388 h 423"/>
              <a:gd name="T36" fmla="*/ 18949 w 423"/>
              <a:gd name="T37" fmla="*/ 228600 h 423"/>
              <a:gd name="T38" fmla="*/ 5168 w 423"/>
              <a:gd name="T39" fmla="*/ 282575 h 423"/>
              <a:gd name="T40" fmla="*/ 0 w 423"/>
              <a:gd name="T41" fmla="*/ 336550 h 423"/>
              <a:gd name="T42" fmla="*/ 5168 w 423"/>
              <a:gd name="T43" fmla="*/ 388938 h 423"/>
              <a:gd name="T44" fmla="*/ 18949 w 423"/>
              <a:gd name="T45" fmla="*/ 438150 h 423"/>
              <a:gd name="T46" fmla="*/ 37897 w 423"/>
              <a:gd name="T47" fmla="*/ 487363 h 423"/>
              <a:gd name="T48" fmla="*/ 67182 w 423"/>
              <a:gd name="T49" fmla="*/ 533400 h 423"/>
              <a:gd name="T50" fmla="*/ 106802 w 423"/>
              <a:gd name="T51" fmla="*/ 573088 h 423"/>
              <a:gd name="T52" fmla="*/ 149867 w 423"/>
              <a:gd name="T53" fmla="*/ 604838 h 423"/>
              <a:gd name="T54" fmla="*/ 194654 w 423"/>
              <a:gd name="T55" fmla="*/ 631825 h 423"/>
              <a:gd name="T56" fmla="*/ 248055 w 423"/>
              <a:gd name="T57" fmla="*/ 654050 h 423"/>
              <a:gd name="T58" fmla="*/ 306624 w 423"/>
              <a:gd name="T59" fmla="*/ 666750 h 423"/>
              <a:gd name="T60" fmla="*/ 363470 w 423"/>
              <a:gd name="T61" fmla="*/ 671513 h 423"/>
              <a:gd name="T62" fmla="*/ 422038 w 423"/>
              <a:gd name="T63" fmla="*/ 666750 h 423"/>
              <a:gd name="T64" fmla="*/ 480607 w 423"/>
              <a:gd name="T65" fmla="*/ 654050 h 423"/>
              <a:gd name="T66" fmla="*/ 528840 w 423"/>
              <a:gd name="T67" fmla="*/ 631825 h 423"/>
              <a:gd name="T68" fmla="*/ 578795 w 423"/>
              <a:gd name="T69" fmla="*/ 604838 h 423"/>
              <a:gd name="T70" fmla="*/ 621861 w 423"/>
              <a:gd name="T71" fmla="*/ 573088 h 423"/>
              <a:gd name="T72" fmla="*/ 656313 w 423"/>
              <a:gd name="T73" fmla="*/ 533400 h 423"/>
              <a:gd name="T74" fmla="*/ 685597 w 423"/>
              <a:gd name="T75" fmla="*/ 487363 h 423"/>
              <a:gd name="T76" fmla="*/ 709713 w 423"/>
              <a:gd name="T77" fmla="*/ 438150 h 423"/>
              <a:gd name="T78" fmla="*/ 723494 w 423"/>
              <a:gd name="T79" fmla="*/ 388938 h 423"/>
              <a:gd name="T80" fmla="*/ 728662 w 423"/>
              <a:gd name="T81" fmla="*/ 336550 h 423"/>
              <a:gd name="T82" fmla="*/ 728662 w 423"/>
              <a:gd name="T83" fmla="*/ 336550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0" y="209"/>
                </a:moveTo>
                <a:lnTo>
                  <a:pt x="420" y="178"/>
                </a:lnTo>
                <a:lnTo>
                  <a:pt x="412" y="144"/>
                </a:lnTo>
                <a:lnTo>
                  <a:pt x="398" y="113"/>
                </a:lnTo>
                <a:lnTo>
                  <a:pt x="381" y="85"/>
                </a:lnTo>
                <a:lnTo>
                  <a:pt x="361" y="62"/>
                </a:lnTo>
                <a:lnTo>
                  <a:pt x="336" y="39"/>
                </a:lnTo>
                <a:lnTo>
                  <a:pt x="307" y="22"/>
                </a:lnTo>
                <a:lnTo>
                  <a:pt x="279" y="11"/>
                </a:lnTo>
                <a:lnTo>
                  <a:pt x="245" y="3"/>
                </a:lnTo>
                <a:lnTo>
                  <a:pt x="211" y="0"/>
                </a:lnTo>
                <a:lnTo>
                  <a:pt x="178" y="3"/>
                </a:lnTo>
                <a:lnTo>
                  <a:pt x="144" y="11"/>
                </a:lnTo>
                <a:lnTo>
                  <a:pt x="113" y="22"/>
                </a:lnTo>
                <a:lnTo>
                  <a:pt x="87" y="39"/>
                </a:lnTo>
                <a:lnTo>
                  <a:pt x="62" y="62"/>
                </a:lnTo>
                <a:lnTo>
                  <a:pt x="39" y="85"/>
                </a:lnTo>
                <a:lnTo>
                  <a:pt x="22" y="113"/>
                </a:lnTo>
                <a:lnTo>
                  <a:pt x="11" y="144"/>
                </a:lnTo>
                <a:lnTo>
                  <a:pt x="3" y="178"/>
                </a:lnTo>
                <a:lnTo>
                  <a:pt x="0" y="212"/>
                </a:lnTo>
                <a:lnTo>
                  <a:pt x="3" y="245"/>
                </a:lnTo>
                <a:lnTo>
                  <a:pt x="11" y="276"/>
                </a:lnTo>
                <a:lnTo>
                  <a:pt x="22" y="307"/>
                </a:lnTo>
                <a:lnTo>
                  <a:pt x="39" y="336"/>
                </a:lnTo>
                <a:lnTo>
                  <a:pt x="62" y="361"/>
                </a:lnTo>
                <a:lnTo>
                  <a:pt x="87" y="381"/>
                </a:lnTo>
                <a:lnTo>
                  <a:pt x="113" y="398"/>
                </a:lnTo>
                <a:lnTo>
                  <a:pt x="144" y="412"/>
                </a:lnTo>
                <a:lnTo>
                  <a:pt x="178" y="420"/>
                </a:lnTo>
                <a:lnTo>
                  <a:pt x="211" y="423"/>
                </a:lnTo>
                <a:lnTo>
                  <a:pt x="245" y="420"/>
                </a:lnTo>
                <a:lnTo>
                  <a:pt x="279" y="412"/>
                </a:lnTo>
                <a:lnTo>
                  <a:pt x="307" y="398"/>
                </a:lnTo>
                <a:lnTo>
                  <a:pt x="336" y="381"/>
                </a:lnTo>
                <a:lnTo>
                  <a:pt x="361" y="361"/>
                </a:lnTo>
                <a:lnTo>
                  <a:pt x="381" y="336"/>
                </a:lnTo>
                <a:lnTo>
                  <a:pt x="398" y="307"/>
                </a:lnTo>
                <a:lnTo>
                  <a:pt x="412" y="276"/>
                </a:lnTo>
                <a:lnTo>
                  <a:pt x="420" y="245"/>
                </a:lnTo>
                <a:lnTo>
                  <a:pt x="423" y="212"/>
                </a:lnTo>
              </a:path>
            </a:pathLst>
          </a:custGeom>
          <a:noFill/>
          <a:ln w="26988">
            <a:solidFill>
              <a:srgbClr val="000000"/>
            </a:solidFill>
            <a:round/>
            <a:headEnd/>
            <a:tailEnd/>
          </a:ln>
        </p:spPr>
        <p:txBody>
          <a:bodyPr/>
          <a:lstStyle/>
          <a:p>
            <a:endParaRPr lang="en-US"/>
          </a:p>
        </p:txBody>
      </p:sp>
      <p:sp>
        <p:nvSpPr>
          <p:cNvPr id="19470" name="Rectangle 14"/>
          <p:cNvSpPr>
            <a:spLocks noChangeArrowheads="1"/>
          </p:cNvSpPr>
          <p:nvPr/>
        </p:nvSpPr>
        <p:spPr bwMode="auto">
          <a:xfrm>
            <a:off x="1764324" y="2209801"/>
            <a:ext cx="1011115" cy="671513"/>
          </a:xfrm>
          <a:prstGeom prst="rect">
            <a:avLst/>
          </a:prstGeom>
          <a:solidFill>
            <a:srgbClr val="FFFFFF"/>
          </a:solidFill>
          <a:ln w="9525">
            <a:noFill/>
            <a:miter lim="800000"/>
            <a:headEnd/>
            <a:tailEnd/>
          </a:ln>
        </p:spPr>
        <p:txBody>
          <a:bodyPr/>
          <a:lstStyle/>
          <a:p>
            <a:endParaRPr lang="en-US"/>
          </a:p>
        </p:txBody>
      </p:sp>
      <p:sp>
        <p:nvSpPr>
          <p:cNvPr id="19471" name="Rectangle 15"/>
          <p:cNvSpPr>
            <a:spLocks noChangeArrowheads="1"/>
          </p:cNvSpPr>
          <p:nvPr/>
        </p:nvSpPr>
        <p:spPr bwMode="auto">
          <a:xfrm>
            <a:off x="1764324" y="2209801"/>
            <a:ext cx="1011115" cy="671513"/>
          </a:xfrm>
          <a:prstGeom prst="rect">
            <a:avLst/>
          </a:prstGeom>
          <a:noFill/>
          <a:ln w="9525">
            <a:solidFill>
              <a:srgbClr val="000000"/>
            </a:solidFill>
            <a:miter lim="800000"/>
            <a:headEnd/>
            <a:tailEnd/>
          </a:ln>
        </p:spPr>
        <p:txBody>
          <a:bodyPr/>
          <a:lstStyle/>
          <a:p>
            <a:endParaRPr lang="en-US"/>
          </a:p>
        </p:txBody>
      </p:sp>
      <p:sp>
        <p:nvSpPr>
          <p:cNvPr id="19472" name="Rectangle 16"/>
          <p:cNvSpPr>
            <a:spLocks noChangeArrowheads="1"/>
          </p:cNvSpPr>
          <p:nvPr/>
        </p:nvSpPr>
        <p:spPr bwMode="auto">
          <a:xfrm>
            <a:off x="2177561" y="1619251"/>
            <a:ext cx="80150" cy="184666"/>
          </a:xfrm>
          <a:prstGeom prst="rect">
            <a:avLst/>
          </a:prstGeom>
          <a:noFill/>
          <a:ln w="9525">
            <a:noFill/>
            <a:miter lim="800000"/>
            <a:headEnd/>
            <a:tailEnd/>
          </a:ln>
        </p:spPr>
        <p:txBody>
          <a:bodyPr wrap="none" lIns="0" tIns="0" rIns="0" bIns="0">
            <a:spAutoFit/>
          </a:bodyPr>
          <a:lstStyle/>
          <a:p>
            <a:r>
              <a:rPr lang="en-US" sz="1200" b="0">
                <a:solidFill>
                  <a:srgbClr val="000000"/>
                </a:solidFill>
              </a:rPr>
              <a:t>P</a:t>
            </a:r>
            <a:endParaRPr lang="en-US" sz="1400"/>
          </a:p>
        </p:txBody>
      </p:sp>
      <p:sp>
        <p:nvSpPr>
          <p:cNvPr id="19473" name="Rectangle 17"/>
          <p:cNvSpPr>
            <a:spLocks noChangeArrowheads="1"/>
          </p:cNvSpPr>
          <p:nvPr/>
        </p:nvSpPr>
        <p:spPr bwMode="auto">
          <a:xfrm>
            <a:off x="2249366" y="1681163"/>
            <a:ext cx="65724" cy="153888"/>
          </a:xfrm>
          <a:prstGeom prst="rect">
            <a:avLst/>
          </a:prstGeom>
          <a:noFill/>
          <a:ln w="9525">
            <a:noFill/>
            <a:miter lim="800000"/>
            <a:headEnd/>
            <a:tailEnd/>
          </a:ln>
        </p:spPr>
        <p:txBody>
          <a:bodyPr wrap="none" lIns="0" tIns="0" rIns="0" bIns="0">
            <a:spAutoFit/>
          </a:bodyPr>
          <a:lstStyle/>
          <a:p>
            <a:r>
              <a:rPr lang="en-US" sz="1000" b="0">
                <a:solidFill>
                  <a:srgbClr val="000000"/>
                </a:solidFill>
              </a:rPr>
              <a:t>1</a:t>
            </a:r>
            <a:endParaRPr lang="en-US" sz="1400"/>
          </a:p>
        </p:txBody>
      </p:sp>
      <p:sp>
        <p:nvSpPr>
          <p:cNvPr id="19474" name="Rectangle 18"/>
          <p:cNvSpPr>
            <a:spLocks noChangeArrowheads="1"/>
          </p:cNvSpPr>
          <p:nvPr/>
        </p:nvSpPr>
        <p:spPr bwMode="auto">
          <a:xfrm>
            <a:off x="2218592" y="2300288"/>
            <a:ext cx="78548" cy="184666"/>
          </a:xfrm>
          <a:prstGeom prst="rect">
            <a:avLst/>
          </a:prstGeom>
          <a:noFill/>
          <a:ln w="9525">
            <a:noFill/>
            <a:miter lim="800000"/>
            <a:headEnd/>
            <a:tailEnd/>
          </a:ln>
        </p:spPr>
        <p:txBody>
          <a:bodyPr wrap="none" lIns="0" tIns="0" rIns="0" bIns="0">
            <a:spAutoFit/>
          </a:bodyPr>
          <a:lstStyle/>
          <a:p>
            <a:r>
              <a:rPr lang="en-US" sz="1200" b="0">
                <a:solidFill>
                  <a:srgbClr val="000000"/>
                </a:solidFill>
              </a:rPr>
              <a:t>$</a:t>
            </a:r>
            <a:endParaRPr lang="en-US" sz="1400"/>
          </a:p>
        </p:txBody>
      </p:sp>
      <p:sp>
        <p:nvSpPr>
          <p:cNvPr id="19475" name="Line 19"/>
          <p:cNvSpPr>
            <a:spLocks noChangeShapeType="1"/>
          </p:cNvSpPr>
          <p:nvPr/>
        </p:nvSpPr>
        <p:spPr bwMode="auto">
          <a:xfrm>
            <a:off x="6135566" y="3217863"/>
            <a:ext cx="1465" cy="334962"/>
          </a:xfrm>
          <a:prstGeom prst="line">
            <a:avLst/>
          </a:prstGeom>
          <a:noFill/>
          <a:ln w="26988">
            <a:solidFill>
              <a:srgbClr val="000000"/>
            </a:solidFill>
            <a:round/>
            <a:headEnd/>
            <a:tailEnd/>
          </a:ln>
        </p:spPr>
        <p:txBody>
          <a:bodyPr/>
          <a:lstStyle/>
          <a:p>
            <a:endParaRPr lang="en-US"/>
          </a:p>
        </p:txBody>
      </p:sp>
      <p:sp>
        <p:nvSpPr>
          <p:cNvPr id="19476" name="Line 20"/>
          <p:cNvSpPr>
            <a:spLocks noChangeShapeType="1"/>
          </p:cNvSpPr>
          <p:nvPr/>
        </p:nvSpPr>
        <p:spPr bwMode="auto">
          <a:xfrm>
            <a:off x="4454769" y="2881313"/>
            <a:ext cx="1466" cy="336550"/>
          </a:xfrm>
          <a:prstGeom prst="line">
            <a:avLst/>
          </a:prstGeom>
          <a:noFill/>
          <a:ln w="26988">
            <a:solidFill>
              <a:srgbClr val="000000"/>
            </a:solidFill>
            <a:round/>
            <a:headEnd/>
            <a:tailEnd/>
          </a:ln>
        </p:spPr>
        <p:txBody>
          <a:bodyPr/>
          <a:lstStyle/>
          <a:p>
            <a:endParaRPr lang="en-US"/>
          </a:p>
        </p:txBody>
      </p:sp>
      <p:sp>
        <p:nvSpPr>
          <p:cNvPr id="19477" name="Line 21"/>
          <p:cNvSpPr>
            <a:spLocks noChangeShapeType="1"/>
          </p:cNvSpPr>
          <p:nvPr/>
        </p:nvSpPr>
        <p:spPr bwMode="auto">
          <a:xfrm>
            <a:off x="4454769" y="2043114"/>
            <a:ext cx="1466" cy="166687"/>
          </a:xfrm>
          <a:prstGeom prst="line">
            <a:avLst/>
          </a:prstGeom>
          <a:noFill/>
          <a:ln w="26988">
            <a:solidFill>
              <a:srgbClr val="000000"/>
            </a:solidFill>
            <a:round/>
            <a:headEnd/>
            <a:tailEnd/>
          </a:ln>
        </p:spPr>
        <p:txBody>
          <a:bodyPr/>
          <a:lstStyle/>
          <a:p>
            <a:endParaRPr lang="en-US"/>
          </a:p>
        </p:txBody>
      </p:sp>
      <p:sp>
        <p:nvSpPr>
          <p:cNvPr id="19478" name="Freeform 22"/>
          <p:cNvSpPr>
            <a:spLocks/>
          </p:cNvSpPr>
          <p:nvPr/>
        </p:nvSpPr>
        <p:spPr bwMode="auto">
          <a:xfrm>
            <a:off x="4119197" y="1371601"/>
            <a:ext cx="671146" cy="671513"/>
          </a:xfrm>
          <a:custGeom>
            <a:avLst/>
            <a:gdLst>
              <a:gd name="T0" fmla="*/ 727075 w 423"/>
              <a:gd name="T1" fmla="*/ 331788 h 423"/>
              <a:gd name="T2" fmla="*/ 721918 w 423"/>
              <a:gd name="T3" fmla="*/ 388938 h 423"/>
              <a:gd name="T4" fmla="*/ 708168 w 423"/>
              <a:gd name="T5" fmla="*/ 438150 h 423"/>
              <a:gd name="T6" fmla="*/ 687541 w 423"/>
              <a:gd name="T7" fmla="*/ 487363 h 423"/>
              <a:gd name="T8" fmla="*/ 660040 w 423"/>
              <a:gd name="T9" fmla="*/ 533400 h 423"/>
              <a:gd name="T10" fmla="*/ 620506 w 423"/>
              <a:gd name="T11" fmla="*/ 573088 h 423"/>
              <a:gd name="T12" fmla="*/ 580973 w 423"/>
              <a:gd name="T13" fmla="*/ 604838 h 423"/>
              <a:gd name="T14" fmla="*/ 532845 w 423"/>
              <a:gd name="T15" fmla="*/ 631825 h 423"/>
              <a:gd name="T16" fmla="*/ 479560 w 423"/>
              <a:gd name="T17" fmla="*/ 654050 h 423"/>
              <a:gd name="T18" fmla="*/ 421119 w 423"/>
              <a:gd name="T19" fmla="*/ 666750 h 423"/>
              <a:gd name="T20" fmla="*/ 362678 w 423"/>
              <a:gd name="T21" fmla="*/ 671513 h 423"/>
              <a:gd name="T22" fmla="*/ 304237 w 423"/>
              <a:gd name="T23" fmla="*/ 666750 h 423"/>
              <a:gd name="T24" fmla="*/ 250953 w 423"/>
              <a:gd name="T25" fmla="*/ 654050 h 423"/>
              <a:gd name="T26" fmla="*/ 197668 w 423"/>
              <a:gd name="T27" fmla="*/ 631825 h 423"/>
              <a:gd name="T28" fmla="*/ 149540 w 423"/>
              <a:gd name="T29" fmla="*/ 604838 h 423"/>
              <a:gd name="T30" fmla="*/ 106569 w 423"/>
              <a:gd name="T31" fmla="*/ 573088 h 423"/>
              <a:gd name="T32" fmla="*/ 72192 w 423"/>
              <a:gd name="T33" fmla="*/ 533400 h 423"/>
              <a:gd name="T34" fmla="*/ 42971 w 423"/>
              <a:gd name="T35" fmla="*/ 487363 h 423"/>
              <a:gd name="T36" fmla="*/ 18907 w 423"/>
              <a:gd name="T37" fmla="*/ 438150 h 423"/>
              <a:gd name="T38" fmla="*/ 3438 w 423"/>
              <a:gd name="T39" fmla="*/ 388938 h 423"/>
              <a:gd name="T40" fmla="*/ 0 w 423"/>
              <a:gd name="T41" fmla="*/ 336550 h 423"/>
              <a:gd name="T42" fmla="*/ 3438 w 423"/>
              <a:gd name="T43" fmla="*/ 282575 h 423"/>
              <a:gd name="T44" fmla="*/ 18907 w 423"/>
              <a:gd name="T45" fmla="*/ 228600 h 423"/>
              <a:gd name="T46" fmla="*/ 42971 w 423"/>
              <a:gd name="T47" fmla="*/ 179388 h 423"/>
              <a:gd name="T48" fmla="*/ 72192 w 423"/>
              <a:gd name="T49" fmla="*/ 134938 h 423"/>
              <a:gd name="T50" fmla="*/ 106569 w 423"/>
              <a:gd name="T51" fmla="*/ 98425 h 423"/>
              <a:gd name="T52" fmla="*/ 149540 w 423"/>
              <a:gd name="T53" fmla="*/ 61913 h 423"/>
              <a:gd name="T54" fmla="*/ 197668 w 423"/>
              <a:gd name="T55" fmla="*/ 34925 h 423"/>
              <a:gd name="T56" fmla="*/ 250953 w 423"/>
              <a:gd name="T57" fmla="*/ 17463 h 423"/>
              <a:gd name="T58" fmla="*/ 304237 w 423"/>
              <a:gd name="T59" fmla="*/ 4763 h 423"/>
              <a:gd name="T60" fmla="*/ 362678 w 423"/>
              <a:gd name="T61" fmla="*/ 0 h 423"/>
              <a:gd name="T62" fmla="*/ 421119 w 423"/>
              <a:gd name="T63" fmla="*/ 4763 h 423"/>
              <a:gd name="T64" fmla="*/ 479560 w 423"/>
              <a:gd name="T65" fmla="*/ 17463 h 423"/>
              <a:gd name="T66" fmla="*/ 532845 w 423"/>
              <a:gd name="T67" fmla="*/ 34925 h 423"/>
              <a:gd name="T68" fmla="*/ 580973 w 423"/>
              <a:gd name="T69" fmla="*/ 61913 h 423"/>
              <a:gd name="T70" fmla="*/ 620506 w 423"/>
              <a:gd name="T71" fmla="*/ 98425 h 423"/>
              <a:gd name="T72" fmla="*/ 660040 w 423"/>
              <a:gd name="T73" fmla="*/ 134938 h 423"/>
              <a:gd name="T74" fmla="*/ 687541 w 423"/>
              <a:gd name="T75" fmla="*/ 179388 h 423"/>
              <a:gd name="T76" fmla="*/ 708168 w 423"/>
              <a:gd name="T77" fmla="*/ 228600 h 423"/>
              <a:gd name="T78" fmla="*/ 721918 w 423"/>
              <a:gd name="T79" fmla="*/ 282575 h 423"/>
              <a:gd name="T80" fmla="*/ 727075 w 423"/>
              <a:gd name="T81" fmla="*/ 336550 h 423"/>
              <a:gd name="T82" fmla="*/ 727075 w 423"/>
              <a:gd name="T83" fmla="*/ 331788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3" y="209"/>
                </a:moveTo>
                <a:lnTo>
                  <a:pt x="420" y="245"/>
                </a:lnTo>
                <a:lnTo>
                  <a:pt x="412" y="276"/>
                </a:lnTo>
                <a:lnTo>
                  <a:pt x="400" y="307"/>
                </a:lnTo>
                <a:lnTo>
                  <a:pt x="384" y="336"/>
                </a:lnTo>
                <a:lnTo>
                  <a:pt x="361" y="361"/>
                </a:lnTo>
                <a:lnTo>
                  <a:pt x="338" y="381"/>
                </a:lnTo>
                <a:lnTo>
                  <a:pt x="310" y="398"/>
                </a:lnTo>
                <a:lnTo>
                  <a:pt x="279" y="412"/>
                </a:lnTo>
                <a:lnTo>
                  <a:pt x="245" y="420"/>
                </a:lnTo>
                <a:lnTo>
                  <a:pt x="211" y="423"/>
                </a:lnTo>
                <a:lnTo>
                  <a:pt x="177" y="420"/>
                </a:lnTo>
                <a:lnTo>
                  <a:pt x="146" y="412"/>
                </a:lnTo>
                <a:lnTo>
                  <a:pt x="115" y="398"/>
                </a:lnTo>
                <a:lnTo>
                  <a:pt x="87" y="381"/>
                </a:lnTo>
                <a:lnTo>
                  <a:pt x="62" y="361"/>
                </a:lnTo>
                <a:lnTo>
                  <a:pt x="42" y="336"/>
                </a:lnTo>
                <a:lnTo>
                  <a:pt x="25" y="307"/>
                </a:lnTo>
                <a:lnTo>
                  <a:pt x="11" y="276"/>
                </a:lnTo>
                <a:lnTo>
                  <a:pt x="2" y="245"/>
                </a:lnTo>
                <a:lnTo>
                  <a:pt x="0" y="212"/>
                </a:lnTo>
                <a:lnTo>
                  <a:pt x="2" y="178"/>
                </a:lnTo>
                <a:lnTo>
                  <a:pt x="11" y="144"/>
                </a:lnTo>
                <a:lnTo>
                  <a:pt x="25" y="113"/>
                </a:lnTo>
                <a:lnTo>
                  <a:pt x="42" y="85"/>
                </a:lnTo>
                <a:lnTo>
                  <a:pt x="62" y="62"/>
                </a:lnTo>
                <a:lnTo>
                  <a:pt x="87" y="39"/>
                </a:lnTo>
                <a:lnTo>
                  <a:pt x="115" y="22"/>
                </a:lnTo>
                <a:lnTo>
                  <a:pt x="146" y="11"/>
                </a:lnTo>
                <a:lnTo>
                  <a:pt x="177" y="3"/>
                </a:lnTo>
                <a:lnTo>
                  <a:pt x="211" y="0"/>
                </a:lnTo>
                <a:lnTo>
                  <a:pt x="245" y="3"/>
                </a:lnTo>
                <a:lnTo>
                  <a:pt x="279" y="11"/>
                </a:lnTo>
                <a:lnTo>
                  <a:pt x="310" y="22"/>
                </a:lnTo>
                <a:lnTo>
                  <a:pt x="338" y="39"/>
                </a:lnTo>
                <a:lnTo>
                  <a:pt x="361" y="62"/>
                </a:lnTo>
                <a:lnTo>
                  <a:pt x="384" y="85"/>
                </a:lnTo>
                <a:lnTo>
                  <a:pt x="400" y="113"/>
                </a:lnTo>
                <a:lnTo>
                  <a:pt x="412" y="144"/>
                </a:lnTo>
                <a:lnTo>
                  <a:pt x="420" y="178"/>
                </a:lnTo>
                <a:lnTo>
                  <a:pt x="423" y="212"/>
                </a:lnTo>
                <a:lnTo>
                  <a:pt x="423" y="209"/>
                </a:lnTo>
                <a:close/>
              </a:path>
            </a:pathLst>
          </a:custGeom>
          <a:solidFill>
            <a:srgbClr val="FFFFFF"/>
          </a:solidFill>
          <a:ln w="9525">
            <a:noFill/>
            <a:round/>
            <a:headEnd/>
            <a:tailEnd/>
          </a:ln>
        </p:spPr>
        <p:txBody>
          <a:bodyPr/>
          <a:lstStyle/>
          <a:p>
            <a:endParaRPr lang="en-US"/>
          </a:p>
        </p:txBody>
      </p:sp>
      <p:sp>
        <p:nvSpPr>
          <p:cNvPr id="19479" name="Freeform 23"/>
          <p:cNvSpPr>
            <a:spLocks/>
          </p:cNvSpPr>
          <p:nvPr/>
        </p:nvSpPr>
        <p:spPr bwMode="auto">
          <a:xfrm>
            <a:off x="4119197" y="1371601"/>
            <a:ext cx="671146" cy="671513"/>
          </a:xfrm>
          <a:custGeom>
            <a:avLst/>
            <a:gdLst>
              <a:gd name="T0" fmla="*/ 727075 w 423"/>
              <a:gd name="T1" fmla="*/ 331788 h 423"/>
              <a:gd name="T2" fmla="*/ 721918 w 423"/>
              <a:gd name="T3" fmla="*/ 282575 h 423"/>
              <a:gd name="T4" fmla="*/ 708168 w 423"/>
              <a:gd name="T5" fmla="*/ 228600 h 423"/>
              <a:gd name="T6" fmla="*/ 687541 w 423"/>
              <a:gd name="T7" fmla="*/ 179388 h 423"/>
              <a:gd name="T8" fmla="*/ 660040 w 423"/>
              <a:gd name="T9" fmla="*/ 134938 h 423"/>
              <a:gd name="T10" fmla="*/ 620506 w 423"/>
              <a:gd name="T11" fmla="*/ 98425 h 423"/>
              <a:gd name="T12" fmla="*/ 580973 w 423"/>
              <a:gd name="T13" fmla="*/ 61913 h 423"/>
              <a:gd name="T14" fmla="*/ 532845 w 423"/>
              <a:gd name="T15" fmla="*/ 34925 h 423"/>
              <a:gd name="T16" fmla="*/ 479560 w 423"/>
              <a:gd name="T17" fmla="*/ 17463 h 423"/>
              <a:gd name="T18" fmla="*/ 421119 w 423"/>
              <a:gd name="T19" fmla="*/ 4763 h 423"/>
              <a:gd name="T20" fmla="*/ 362678 w 423"/>
              <a:gd name="T21" fmla="*/ 0 h 423"/>
              <a:gd name="T22" fmla="*/ 304237 w 423"/>
              <a:gd name="T23" fmla="*/ 4763 h 423"/>
              <a:gd name="T24" fmla="*/ 250953 w 423"/>
              <a:gd name="T25" fmla="*/ 17463 h 423"/>
              <a:gd name="T26" fmla="*/ 197668 w 423"/>
              <a:gd name="T27" fmla="*/ 34925 h 423"/>
              <a:gd name="T28" fmla="*/ 149540 w 423"/>
              <a:gd name="T29" fmla="*/ 61913 h 423"/>
              <a:gd name="T30" fmla="*/ 106569 w 423"/>
              <a:gd name="T31" fmla="*/ 98425 h 423"/>
              <a:gd name="T32" fmla="*/ 72192 w 423"/>
              <a:gd name="T33" fmla="*/ 134938 h 423"/>
              <a:gd name="T34" fmla="*/ 42971 w 423"/>
              <a:gd name="T35" fmla="*/ 179388 h 423"/>
              <a:gd name="T36" fmla="*/ 18907 w 423"/>
              <a:gd name="T37" fmla="*/ 228600 h 423"/>
              <a:gd name="T38" fmla="*/ 3438 w 423"/>
              <a:gd name="T39" fmla="*/ 282575 h 423"/>
              <a:gd name="T40" fmla="*/ 0 w 423"/>
              <a:gd name="T41" fmla="*/ 336550 h 423"/>
              <a:gd name="T42" fmla="*/ 3438 w 423"/>
              <a:gd name="T43" fmla="*/ 388938 h 423"/>
              <a:gd name="T44" fmla="*/ 18907 w 423"/>
              <a:gd name="T45" fmla="*/ 438150 h 423"/>
              <a:gd name="T46" fmla="*/ 42971 w 423"/>
              <a:gd name="T47" fmla="*/ 487363 h 423"/>
              <a:gd name="T48" fmla="*/ 72192 w 423"/>
              <a:gd name="T49" fmla="*/ 533400 h 423"/>
              <a:gd name="T50" fmla="*/ 106569 w 423"/>
              <a:gd name="T51" fmla="*/ 573088 h 423"/>
              <a:gd name="T52" fmla="*/ 149540 w 423"/>
              <a:gd name="T53" fmla="*/ 604838 h 423"/>
              <a:gd name="T54" fmla="*/ 197668 w 423"/>
              <a:gd name="T55" fmla="*/ 631825 h 423"/>
              <a:gd name="T56" fmla="*/ 250953 w 423"/>
              <a:gd name="T57" fmla="*/ 654050 h 423"/>
              <a:gd name="T58" fmla="*/ 304237 w 423"/>
              <a:gd name="T59" fmla="*/ 666750 h 423"/>
              <a:gd name="T60" fmla="*/ 362678 w 423"/>
              <a:gd name="T61" fmla="*/ 671513 h 423"/>
              <a:gd name="T62" fmla="*/ 421119 w 423"/>
              <a:gd name="T63" fmla="*/ 666750 h 423"/>
              <a:gd name="T64" fmla="*/ 479560 w 423"/>
              <a:gd name="T65" fmla="*/ 654050 h 423"/>
              <a:gd name="T66" fmla="*/ 532845 w 423"/>
              <a:gd name="T67" fmla="*/ 631825 h 423"/>
              <a:gd name="T68" fmla="*/ 580973 w 423"/>
              <a:gd name="T69" fmla="*/ 604838 h 423"/>
              <a:gd name="T70" fmla="*/ 620506 w 423"/>
              <a:gd name="T71" fmla="*/ 573088 h 423"/>
              <a:gd name="T72" fmla="*/ 660040 w 423"/>
              <a:gd name="T73" fmla="*/ 533400 h 423"/>
              <a:gd name="T74" fmla="*/ 687541 w 423"/>
              <a:gd name="T75" fmla="*/ 487363 h 423"/>
              <a:gd name="T76" fmla="*/ 708168 w 423"/>
              <a:gd name="T77" fmla="*/ 438150 h 423"/>
              <a:gd name="T78" fmla="*/ 721918 w 423"/>
              <a:gd name="T79" fmla="*/ 388938 h 423"/>
              <a:gd name="T80" fmla="*/ 727075 w 423"/>
              <a:gd name="T81" fmla="*/ 336550 h 423"/>
              <a:gd name="T82" fmla="*/ 727075 w 423"/>
              <a:gd name="T83" fmla="*/ 336550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3" y="209"/>
                </a:moveTo>
                <a:lnTo>
                  <a:pt x="420" y="178"/>
                </a:lnTo>
                <a:lnTo>
                  <a:pt x="412" y="144"/>
                </a:lnTo>
                <a:lnTo>
                  <a:pt x="400" y="113"/>
                </a:lnTo>
                <a:lnTo>
                  <a:pt x="384" y="85"/>
                </a:lnTo>
                <a:lnTo>
                  <a:pt x="361" y="62"/>
                </a:lnTo>
                <a:lnTo>
                  <a:pt x="338" y="39"/>
                </a:lnTo>
                <a:lnTo>
                  <a:pt x="310" y="22"/>
                </a:lnTo>
                <a:lnTo>
                  <a:pt x="279" y="11"/>
                </a:lnTo>
                <a:lnTo>
                  <a:pt x="245" y="3"/>
                </a:lnTo>
                <a:lnTo>
                  <a:pt x="211" y="0"/>
                </a:lnTo>
                <a:lnTo>
                  <a:pt x="177" y="3"/>
                </a:lnTo>
                <a:lnTo>
                  <a:pt x="146" y="11"/>
                </a:lnTo>
                <a:lnTo>
                  <a:pt x="115" y="22"/>
                </a:lnTo>
                <a:lnTo>
                  <a:pt x="87" y="39"/>
                </a:lnTo>
                <a:lnTo>
                  <a:pt x="62" y="62"/>
                </a:lnTo>
                <a:lnTo>
                  <a:pt x="42" y="85"/>
                </a:lnTo>
                <a:lnTo>
                  <a:pt x="25" y="113"/>
                </a:lnTo>
                <a:lnTo>
                  <a:pt x="11" y="144"/>
                </a:lnTo>
                <a:lnTo>
                  <a:pt x="2" y="178"/>
                </a:lnTo>
                <a:lnTo>
                  <a:pt x="0" y="212"/>
                </a:lnTo>
                <a:lnTo>
                  <a:pt x="2" y="245"/>
                </a:lnTo>
                <a:lnTo>
                  <a:pt x="11" y="276"/>
                </a:lnTo>
                <a:lnTo>
                  <a:pt x="25" y="307"/>
                </a:lnTo>
                <a:lnTo>
                  <a:pt x="42" y="336"/>
                </a:lnTo>
                <a:lnTo>
                  <a:pt x="62" y="361"/>
                </a:lnTo>
                <a:lnTo>
                  <a:pt x="87" y="381"/>
                </a:lnTo>
                <a:lnTo>
                  <a:pt x="115" y="398"/>
                </a:lnTo>
                <a:lnTo>
                  <a:pt x="146" y="412"/>
                </a:lnTo>
                <a:lnTo>
                  <a:pt x="177" y="420"/>
                </a:lnTo>
                <a:lnTo>
                  <a:pt x="211" y="423"/>
                </a:lnTo>
                <a:lnTo>
                  <a:pt x="245" y="420"/>
                </a:lnTo>
                <a:lnTo>
                  <a:pt x="279" y="412"/>
                </a:lnTo>
                <a:lnTo>
                  <a:pt x="310" y="398"/>
                </a:lnTo>
                <a:lnTo>
                  <a:pt x="338" y="381"/>
                </a:lnTo>
                <a:lnTo>
                  <a:pt x="361" y="361"/>
                </a:lnTo>
                <a:lnTo>
                  <a:pt x="384" y="336"/>
                </a:lnTo>
                <a:lnTo>
                  <a:pt x="400" y="307"/>
                </a:lnTo>
                <a:lnTo>
                  <a:pt x="412" y="276"/>
                </a:lnTo>
                <a:lnTo>
                  <a:pt x="420" y="245"/>
                </a:lnTo>
                <a:lnTo>
                  <a:pt x="423" y="212"/>
                </a:lnTo>
              </a:path>
            </a:pathLst>
          </a:custGeom>
          <a:noFill/>
          <a:ln w="26988">
            <a:solidFill>
              <a:srgbClr val="000000"/>
            </a:solidFill>
            <a:round/>
            <a:headEnd/>
            <a:tailEnd/>
          </a:ln>
        </p:spPr>
        <p:txBody>
          <a:bodyPr/>
          <a:lstStyle/>
          <a:p>
            <a:endParaRPr lang="en-US"/>
          </a:p>
        </p:txBody>
      </p:sp>
      <p:sp>
        <p:nvSpPr>
          <p:cNvPr id="19480" name="Rectangle 24"/>
          <p:cNvSpPr>
            <a:spLocks noChangeArrowheads="1"/>
          </p:cNvSpPr>
          <p:nvPr/>
        </p:nvSpPr>
        <p:spPr bwMode="auto">
          <a:xfrm>
            <a:off x="3953608" y="2209801"/>
            <a:ext cx="1006720" cy="671513"/>
          </a:xfrm>
          <a:prstGeom prst="rect">
            <a:avLst/>
          </a:prstGeom>
          <a:solidFill>
            <a:srgbClr val="FFFFFF"/>
          </a:solidFill>
          <a:ln w="9525">
            <a:noFill/>
            <a:miter lim="800000"/>
            <a:headEnd/>
            <a:tailEnd/>
          </a:ln>
        </p:spPr>
        <p:txBody>
          <a:bodyPr/>
          <a:lstStyle/>
          <a:p>
            <a:endParaRPr lang="en-US"/>
          </a:p>
        </p:txBody>
      </p:sp>
      <p:sp>
        <p:nvSpPr>
          <p:cNvPr id="19481" name="Rectangle 25"/>
          <p:cNvSpPr>
            <a:spLocks noChangeArrowheads="1"/>
          </p:cNvSpPr>
          <p:nvPr/>
        </p:nvSpPr>
        <p:spPr bwMode="auto">
          <a:xfrm>
            <a:off x="3953608" y="2209801"/>
            <a:ext cx="1006720" cy="671513"/>
          </a:xfrm>
          <a:prstGeom prst="rect">
            <a:avLst/>
          </a:prstGeom>
          <a:noFill/>
          <a:ln w="9525">
            <a:solidFill>
              <a:srgbClr val="000000"/>
            </a:solidFill>
            <a:miter lim="800000"/>
            <a:headEnd/>
            <a:tailEnd/>
          </a:ln>
        </p:spPr>
        <p:txBody>
          <a:bodyPr/>
          <a:lstStyle/>
          <a:p>
            <a:endParaRPr lang="en-US"/>
          </a:p>
        </p:txBody>
      </p:sp>
      <p:sp>
        <p:nvSpPr>
          <p:cNvPr id="19482" name="Rectangle 26"/>
          <p:cNvSpPr>
            <a:spLocks noChangeArrowheads="1"/>
          </p:cNvSpPr>
          <p:nvPr/>
        </p:nvSpPr>
        <p:spPr bwMode="auto">
          <a:xfrm>
            <a:off x="4432789" y="2300288"/>
            <a:ext cx="78548" cy="184666"/>
          </a:xfrm>
          <a:prstGeom prst="rect">
            <a:avLst/>
          </a:prstGeom>
          <a:noFill/>
          <a:ln w="9525">
            <a:noFill/>
            <a:miter lim="800000"/>
            <a:headEnd/>
            <a:tailEnd/>
          </a:ln>
        </p:spPr>
        <p:txBody>
          <a:bodyPr wrap="none" lIns="0" tIns="0" rIns="0" bIns="0">
            <a:spAutoFit/>
          </a:bodyPr>
          <a:lstStyle/>
          <a:p>
            <a:r>
              <a:rPr lang="en-US" sz="1200" b="0">
                <a:solidFill>
                  <a:srgbClr val="000000"/>
                </a:solidFill>
              </a:rPr>
              <a:t>$</a:t>
            </a:r>
            <a:endParaRPr lang="en-US" sz="1400"/>
          </a:p>
        </p:txBody>
      </p:sp>
      <p:sp>
        <p:nvSpPr>
          <p:cNvPr id="19483" name="Line 27"/>
          <p:cNvSpPr>
            <a:spLocks noChangeShapeType="1"/>
          </p:cNvSpPr>
          <p:nvPr/>
        </p:nvSpPr>
        <p:spPr bwMode="auto">
          <a:xfrm>
            <a:off x="6641123" y="2881313"/>
            <a:ext cx="1466" cy="336550"/>
          </a:xfrm>
          <a:prstGeom prst="line">
            <a:avLst/>
          </a:prstGeom>
          <a:noFill/>
          <a:ln w="26988">
            <a:solidFill>
              <a:srgbClr val="000000"/>
            </a:solidFill>
            <a:round/>
            <a:headEnd/>
            <a:tailEnd/>
          </a:ln>
        </p:spPr>
        <p:txBody>
          <a:bodyPr/>
          <a:lstStyle/>
          <a:p>
            <a:endParaRPr lang="en-US"/>
          </a:p>
        </p:txBody>
      </p:sp>
      <p:sp>
        <p:nvSpPr>
          <p:cNvPr id="19484" name="Line 28"/>
          <p:cNvSpPr>
            <a:spLocks noChangeShapeType="1"/>
          </p:cNvSpPr>
          <p:nvPr/>
        </p:nvSpPr>
        <p:spPr bwMode="auto">
          <a:xfrm>
            <a:off x="6641123" y="2043114"/>
            <a:ext cx="1466" cy="166687"/>
          </a:xfrm>
          <a:prstGeom prst="line">
            <a:avLst/>
          </a:prstGeom>
          <a:noFill/>
          <a:ln w="26988">
            <a:solidFill>
              <a:srgbClr val="000000"/>
            </a:solidFill>
            <a:round/>
            <a:headEnd/>
            <a:tailEnd/>
          </a:ln>
        </p:spPr>
        <p:txBody>
          <a:bodyPr/>
          <a:lstStyle/>
          <a:p>
            <a:endParaRPr lang="en-US"/>
          </a:p>
        </p:txBody>
      </p:sp>
      <p:sp>
        <p:nvSpPr>
          <p:cNvPr id="19485" name="Freeform 29"/>
          <p:cNvSpPr>
            <a:spLocks/>
          </p:cNvSpPr>
          <p:nvPr/>
        </p:nvSpPr>
        <p:spPr bwMode="auto">
          <a:xfrm>
            <a:off x="6305550" y="1371601"/>
            <a:ext cx="674077" cy="671513"/>
          </a:xfrm>
          <a:custGeom>
            <a:avLst/>
            <a:gdLst>
              <a:gd name="T0" fmla="*/ 725083 w 424"/>
              <a:gd name="T1" fmla="*/ 331788 h 423"/>
              <a:gd name="T2" fmla="*/ 725083 w 424"/>
              <a:gd name="T3" fmla="*/ 388938 h 423"/>
              <a:gd name="T4" fmla="*/ 709583 w 424"/>
              <a:gd name="T5" fmla="*/ 438150 h 423"/>
              <a:gd name="T6" fmla="*/ 685471 w 424"/>
              <a:gd name="T7" fmla="*/ 487363 h 423"/>
              <a:gd name="T8" fmla="*/ 656192 w 424"/>
              <a:gd name="T9" fmla="*/ 533400 h 423"/>
              <a:gd name="T10" fmla="*/ 623468 w 424"/>
              <a:gd name="T11" fmla="*/ 573088 h 423"/>
              <a:gd name="T12" fmla="*/ 578689 w 424"/>
              <a:gd name="T13" fmla="*/ 604838 h 423"/>
              <a:gd name="T14" fmla="*/ 530465 w 424"/>
              <a:gd name="T15" fmla="*/ 631825 h 423"/>
              <a:gd name="T16" fmla="*/ 482241 w 424"/>
              <a:gd name="T17" fmla="*/ 654050 h 423"/>
              <a:gd name="T18" fmla="*/ 423683 w 424"/>
              <a:gd name="T19" fmla="*/ 666750 h 423"/>
              <a:gd name="T20" fmla="*/ 365125 w 424"/>
              <a:gd name="T21" fmla="*/ 671513 h 423"/>
              <a:gd name="T22" fmla="*/ 306567 w 424"/>
              <a:gd name="T23" fmla="*/ 666750 h 423"/>
              <a:gd name="T24" fmla="*/ 248009 w 424"/>
              <a:gd name="T25" fmla="*/ 654050 h 423"/>
              <a:gd name="T26" fmla="*/ 194619 w 424"/>
              <a:gd name="T27" fmla="*/ 631825 h 423"/>
              <a:gd name="T28" fmla="*/ 151561 w 424"/>
              <a:gd name="T29" fmla="*/ 604838 h 423"/>
              <a:gd name="T30" fmla="*/ 106782 w 424"/>
              <a:gd name="T31" fmla="*/ 573088 h 423"/>
              <a:gd name="T32" fmla="*/ 68892 w 424"/>
              <a:gd name="T33" fmla="*/ 533400 h 423"/>
              <a:gd name="T34" fmla="*/ 39613 w 424"/>
              <a:gd name="T35" fmla="*/ 487363 h 423"/>
              <a:gd name="T36" fmla="*/ 20667 w 424"/>
              <a:gd name="T37" fmla="*/ 438150 h 423"/>
              <a:gd name="T38" fmla="*/ 5167 w 424"/>
              <a:gd name="T39" fmla="*/ 388938 h 423"/>
              <a:gd name="T40" fmla="*/ 0 w 424"/>
              <a:gd name="T41" fmla="*/ 336550 h 423"/>
              <a:gd name="T42" fmla="*/ 5167 w 424"/>
              <a:gd name="T43" fmla="*/ 282575 h 423"/>
              <a:gd name="T44" fmla="*/ 20667 w 424"/>
              <a:gd name="T45" fmla="*/ 228600 h 423"/>
              <a:gd name="T46" fmla="*/ 39613 w 424"/>
              <a:gd name="T47" fmla="*/ 179388 h 423"/>
              <a:gd name="T48" fmla="*/ 68892 w 424"/>
              <a:gd name="T49" fmla="*/ 134938 h 423"/>
              <a:gd name="T50" fmla="*/ 106782 w 424"/>
              <a:gd name="T51" fmla="*/ 98425 h 423"/>
              <a:gd name="T52" fmla="*/ 151561 w 424"/>
              <a:gd name="T53" fmla="*/ 61913 h 423"/>
              <a:gd name="T54" fmla="*/ 194619 w 424"/>
              <a:gd name="T55" fmla="*/ 34925 h 423"/>
              <a:gd name="T56" fmla="*/ 248009 w 424"/>
              <a:gd name="T57" fmla="*/ 17463 h 423"/>
              <a:gd name="T58" fmla="*/ 306567 w 424"/>
              <a:gd name="T59" fmla="*/ 4763 h 423"/>
              <a:gd name="T60" fmla="*/ 365125 w 424"/>
              <a:gd name="T61" fmla="*/ 0 h 423"/>
              <a:gd name="T62" fmla="*/ 423683 w 424"/>
              <a:gd name="T63" fmla="*/ 4763 h 423"/>
              <a:gd name="T64" fmla="*/ 482241 w 424"/>
              <a:gd name="T65" fmla="*/ 17463 h 423"/>
              <a:gd name="T66" fmla="*/ 530465 w 424"/>
              <a:gd name="T67" fmla="*/ 34925 h 423"/>
              <a:gd name="T68" fmla="*/ 578689 w 424"/>
              <a:gd name="T69" fmla="*/ 61913 h 423"/>
              <a:gd name="T70" fmla="*/ 623468 w 424"/>
              <a:gd name="T71" fmla="*/ 98425 h 423"/>
              <a:gd name="T72" fmla="*/ 656192 w 424"/>
              <a:gd name="T73" fmla="*/ 134938 h 423"/>
              <a:gd name="T74" fmla="*/ 685471 w 424"/>
              <a:gd name="T75" fmla="*/ 179388 h 423"/>
              <a:gd name="T76" fmla="*/ 709583 w 424"/>
              <a:gd name="T77" fmla="*/ 228600 h 423"/>
              <a:gd name="T78" fmla="*/ 725083 w 424"/>
              <a:gd name="T79" fmla="*/ 282575 h 423"/>
              <a:gd name="T80" fmla="*/ 730250 w 424"/>
              <a:gd name="T81" fmla="*/ 336550 h 423"/>
              <a:gd name="T82" fmla="*/ 725083 w 424"/>
              <a:gd name="T83" fmla="*/ 331788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4"/>
              <a:gd name="T127" fmla="*/ 0 h 423"/>
              <a:gd name="T128" fmla="*/ 424 w 424"/>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4" h="423">
                <a:moveTo>
                  <a:pt x="421" y="209"/>
                </a:moveTo>
                <a:lnTo>
                  <a:pt x="421" y="245"/>
                </a:lnTo>
                <a:lnTo>
                  <a:pt x="412" y="276"/>
                </a:lnTo>
                <a:lnTo>
                  <a:pt x="398" y="307"/>
                </a:lnTo>
                <a:lnTo>
                  <a:pt x="381" y="336"/>
                </a:lnTo>
                <a:lnTo>
                  <a:pt x="362" y="361"/>
                </a:lnTo>
                <a:lnTo>
                  <a:pt x="336" y="381"/>
                </a:lnTo>
                <a:lnTo>
                  <a:pt x="308" y="398"/>
                </a:lnTo>
                <a:lnTo>
                  <a:pt x="280" y="412"/>
                </a:lnTo>
                <a:lnTo>
                  <a:pt x="246" y="420"/>
                </a:lnTo>
                <a:lnTo>
                  <a:pt x="212" y="423"/>
                </a:lnTo>
                <a:lnTo>
                  <a:pt x="178" y="420"/>
                </a:lnTo>
                <a:lnTo>
                  <a:pt x="144" y="412"/>
                </a:lnTo>
                <a:lnTo>
                  <a:pt x="113" y="398"/>
                </a:lnTo>
                <a:lnTo>
                  <a:pt x="88" y="381"/>
                </a:lnTo>
                <a:lnTo>
                  <a:pt x="62" y="361"/>
                </a:lnTo>
                <a:lnTo>
                  <a:pt x="40" y="336"/>
                </a:lnTo>
                <a:lnTo>
                  <a:pt x="23" y="307"/>
                </a:lnTo>
                <a:lnTo>
                  <a:pt x="12" y="276"/>
                </a:lnTo>
                <a:lnTo>
                  <a:pt x="3" y="245"/>
                </a:lnTo>
                <a:lnTo>
                  <a:pt x="0" y="212"/>
                </a:lnTo>
                <a:lnTo>
                  <a:pt x="3" y="178"/>
                </a:lnTo>
                <a:lnTo>
                  <a:pt x="12" y="144"/>
                </a:lnTo>
                <a:lnTo>
                  <a:pt x="23" y="113"/>
                </a:lnTo>
                <a:lnTo>
                  <a:pt x="40" y="85"/>
                </a:lnTo>
                <a:lnTo>
                  <a:pt x="62" y="62"/>
                </a:lnTo>
                <a:lnTo>
                  <a:pt x="88" y="39"/>
                </a:lnTo>
                <a:lnTo>
                  <a:pt x="113" y="22"/>
                </a:lnTo>
                <a:lnTo>
                  <a:pt x="144" y="11"/>
                </a:lnTo>
                <a:lnTo>
                  <a:pt x="178" y="3"/>
                </a:lnTo>
                <a:lnTo>
                  <a:pt x="212" y="0"/>
                </a:lnTo>
                <a:lnTo>
                  <a:pt x="246" y="3"/>
                </a:lnTo>
                <a:lnTo>
                  <a:pt x="280" y="11"/>
                </a:lnTo>
                <a:lnTo>
                  <a:pt x="308" y="22"/>
                </a:lnTo>
                <a:lnTo>
                  <a:pt x="336" y="39"/>
                </a:lnTo>
                <a:lnTo>
                  <a:pt x="362" y="62"/>
                </a:lnTo>
                <a:lnTo>
                  <a:pt x="381" y="85"/>
                </a:lnTo>
                <a:lnTo>
                  <a:pt x="398" y="113"/>
                </a:lnTo>
                <a:lnTo>
                  <a:pt x="412" y="144"/>
                </a:lnTo>
                <a:lnTo>
                  <a:pt x="421" y="178"/>
                </a:lnTo>
                <a:lnTo>
                  <a:pt x="424" y="212"/>
                </a:lnTo>
                <a:lnTo>
                  <a:pt x="421" y="209"/>
                </a:lnTo>
                <a:close/>
              </a:path>
            </a:pathLst>
          </a:custGeom>
          <a:solidFill>
            <a:srgbClr val="FFFFFF"/>
          </a:solidFill>
          <a:ln w="9525">
            <a:noFill/>
            <a:round/>
            <a:headEnd/>
            <a:tailEnd/>
          </a:ln>
        </p:spPr>
        <p:txBody>
          <a:bodyPr/>
          <a:lstStyle/>
          <a:p>
            <a:endParaRPr lang="en-US"/>
          </a:p>
        </p:txBody>
      </p:sp>
      <p:sp>
        <p:nvSpPr>
          <p:cNvPr id="19486" name="Freeform 30"/>
          <p:cNvSpPr>
            <a:spLocks/>
          </p:cNvSpPr>
          <p:nvPr/>
        </p:nvSpPr>
        <p:spPr bwMode="auto">
          <a:xfrm>
            <a:off x="6305550" y="1371601"/>
            <a:ext cx="674077" cy="671513"/>
          </a:xfrm>
          <a:custGeom>
            <a:avLst/>
            <a:gdLst>
              <a:gd name="T0" fmla="*/ 725083 w 424"/>
              <a:gd name="T1" fmla="*/ 331788 h 423"/>
              <a:gd name="T2" fmla="*/ 725083 w 424"/>
              <a:gd name="T3" fmla="*/ 282575 h 423"/>
              <a:gd name="T4" fmla="*/ 709583 w 424"/>
              <a:gd name="T5" fmla="*/ 228600 h 423"/>
              <a:gd name="T6" fmla="*/ 685471 w 424"/>
              <a:gd name="T7" fmla="*/ 179388 h 423"/>
              <a:gd name="T8" fmla="*/ 656192 w 424"/>
              <a:gd name="T9" fmla="*/ 134938 h 423"/>
              <a:gd name="T10" fmla="*/ 623468 w 424"/>
              <a:gd name="T11" fmla="*/ 98425 h 423"/>
              <a:gd name="T12" fmla="*/ 578689 w 424"/>
              <a:gd name="T13" fmla="*/ 61913 h 423"/>
              <a:gd name="T14" fmla="*/ 530465 w 424"/>
              <a:gd name="T15" fmla="*/ 34925 h 423"/>
              <a:gd name="T16" fmla="*/ 482241 w 424"/>
              <a:gd name="T17" fmla="*/ 17463 h 423"/>
              <a:gd name="T18" fmla="*/ 423683 w 424"/>
              <a:gd name="T19" fmla="*/ 4763 h 423"/>
              <a:gd name="T20" fmla="*/ 365125 w 424"/>
              <a:gd name="T21" fmla="*/ 0 h 423"/>
              <a:gd name="T22" fmla="*/ 306567 w 424"/>
              <a:gd name="T23" fmla="*/ 4763 h 423"/>
              <a:gd name="T24" fmla="*/ 248009 w 424"/>
              <a:gd name="T25" fmla="*/ 17463 h 423"/>
              <a:gd name="T26" fmla="*/ 194619 w 424"/>
              <a:gd name="T27" fmla="*/ 34925 h 423"/>
              <a:gd name="T28" fmla="*/ 151561 w 424"/>
              <a:gd name="T29" fmla="*/ 61913 h 423"/>
              <a:gd name="T30" fmla="*/ 106782 w 424"/>
              <a:gd name="T31" fmla="*/ 98425 h 423"/>
              <a:gd name="T32" fmla="*/ 68892 w 424"/>
              <a:gd name="T33" fmla="*/ 134938 h 423"/>
              <a:gd name="T34" fmla="*/ 39613 w 424"/>
              <a:gd name="T35" fmla="*/ 179388 h 423"/>
              <a:gd name="T36" fmla="*/ 20667 w 424"/>
              <a:gd name="T37" fmla="*/ 228600 h 423"/>
              <a:gd name="T38" fmla="*/ 5167 w 424"/>
              <a:gd name="T39" fmla="*/ 282575 h 423"/>
              <a:gd name="T40" fmla="*/ 0 w 424"/>
              <a:gd name="T41" fmla="*/ 336550 h 423"/>
              <a:gd name="T42" fmla="*/ 5167 w 424"/>
              <a:gd name="T43" fmla="*/ 388938 h 423"/>
              <a:gd name="T44" fmla="*/ 20667 w 424"/>
              <a:gd name="T45" fmla="*/ 438150 h 423"/>
              <a:gd name="T46" fmla="*/ 39613 w 424"/>
              <a:gd name="T47" fmla="*/ 487363 h 423"/>
              <a:gd name="T48" fmla="*/ 68892 w 424"/>
              <a:gd name="T49" fmla="*/ 533400 h 423"/>
              <a:gd name="T50" fmla="*/ 106782 w 424"/>
              <a:gd name="T51" fmla="*/ 573088 h 423"/>
              <a:gd name="T52" fmla="*/ 151561 w 424"/>
              <a:gd name="T53" fmla="*/ 604838 h 423"/>
              <a:gd name="T54" fmla="*/ 194619 w 424"/>
              <a:gd name="T55" fmla="*/ 631825 h 423"/>
              <a:gd name="T56" fmla="*/ 248009 w 424"/>
              <a:gd name="T57" fmla="*/ 654050 h 423"/>
              <a:gd name="T58" fmla="*/ 306567 w 424"/>
              <a:gd name="T59" fmla="*/ 666750 h 423"/>
              <a:gd name="T60" fmla="*/ 365125 w 424"/>
              <a:gd name="T61" fmla="*/ 671513 h 423"/>
              <a:gd name="T62" fmla="*/ 423683 w 424"/>
              <a:gd name="T63" fmla="*/ 666750 h 423"/>
              <a:gd name="T64" fmla="*/ 482241 w 424"/>
              <a:gd name="T65" fmla="*/ 654050 h 423"/>
              <a:gd name="T66" fmla="*/ 530465 w 424"/>
              <a:gd name="T67" fmla="*/ 631825 h 423"/>
              <a:gd name="T68" fmla="*/ 578689 w 424"/>
              <a:gd name="T69" fmla="*/ 604838 h 423"/>
              <a:gd name="T70" fmla="*/ 623468 w 424"/>
              <a:gd name="T71" fmla="*/ 573088 h 423"/>
              <a:gd name="T72" fmla="*/ 656192 w 424"/>
              <a:gd name="T73" fmla="*/ 533400 h 423"/>
              <a:gd name="T74" fmla="*/ 685471 w 424"/>
              <a:gd name="T75" fmla="*/ 487363 h 423"/>
              <a:gd name="T76" fmla="*/ 709583 w 424"/>
              <a:gd name="T77" fmla="*/ 438150 h 423"/>
              <a:gd name="T78" fmla="*/ 725083 w 424"/>
              <a:gd name="T79" fmla="*/ 388938 h 423"/>
              <a:gd name="T80" fmla="*/ 730250 w 424"/>
              <a:gd name="T81" fmla="*/ 336550 h 423"/>
              <a:gd name="T82" fmla="*/ 730250 w 424"/>
              <a:gd name="T83" fmla="*/ 336550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4"/>
              <a:gd name="T127" fmla="*/ 0 h 423"/>
              <a:gd name="T128" fmla="*/ 424 w 424"/>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4" h="423">
                <a:moveTo>
                  <a:pt x="421" y="209"/>
                </a:moveTo>
                <a:lnTo>
                  <a:pt x="421" y="178"/>
                </a:lnTo>
                <a:lnTo>
                  <a:pt x="412" y="144"/>
                </a:lnTo>
                <a:lnTo>
                  <a:pt x="398" y="113"/>
                </a:lnTo>
                <a:lnTo>
                  <a:pt x="381" y="85"/>
                </a:lnTo>
                <a:lnTo>
                  <a:pt x="362" y="62"/>
                </a:lnTo>
                <a:lnTo>
                  <a:pt x="336" y="39"/>
                </a:lnTo>
                <a:lnTo>
                  <a:pt x="308" y="22"/>
                </a:lnTo>
                <a:lnTo>
                  <a:pt x="280" y="11"/>
                </a:lnTo>
                <a:lnTo>
                  <a:pt x="246" y="3"/>
                </a:lnTo>
                <a:lnTo>
                  <a:pt x="212" y="0"/>
                </a:lnTo>
                <a:lnTo>
                  <a:pt x="178" y="3"/>
                </a:lnTo>
                <a:lnTo>
                  <a:pt x="144" y="11"/>
                </a:lnTo>
                <a:lnTo>
                  <a:pt x="113" y="22"/>
                </a:lnTo>
                <a:lnTo>
                  <a:pt x="88" y="39"/>
                </a:lnTo>
                <a:lnTo>
                  <a:pt x="62" y="62"/>
                </a:lnTo>
                <a:lnTo>
                  <a:pt x="40" y="85"/>
                </a:lnTo>
                <a:lnTo>
                  <a:pt x="23" y="113"/>
                </a:lnTo>
                <a:lnTo>
                  <a:pt x="12" y="144"/>
                </a:lnTo>
                <a:lnTo>
                  <a:pt x="3" y="178"/>
                </a:lnTo>
                <a:lnTo>
                  <a:pt x="0" y="212"/>
                </a:lnTo>
                <a:lnTo>
                  <a:pt x="3" y="245"/>
                </a:lnTo>
                <a:lnTo>
                  <a:pt x="12" y="276"/>
                </a:lnTo>
                <a:lnTo>
                  <a:pt x="23" y="307"/>
                </a:lnTo>
                <a:lnTo>
                  <a:pt x="40" y="336"/>
                </a:lnTo>
                <a:lnTo>
                  <a:pt x="62" y="361"/>
                </a:lnTo>
                <a:lnTo>
                  <a:pt x="88" y="381"/>
                </a:lnTo>
                <a:lnTo>
                  <a:pt x="113" y="398"/>
                </a:lnTo>
                <a:lnTo>
                  <a:pt x="144" y="412"/>
                </a:lnTo>
                <a:lnTo>
                  <a:pt x="178" y="420"/>
                </a:lnTo>
                <a:lnTo>
                  <a:pt x="212" y="423"/>
                </a:lnTo>
                <a:lnTo>
                  <a:pt x="246" y="420"/>
                </a:lnTo>
                <a:lnTo>
                  <a:pt x="280" y="412"/>
                </a:lnTo>
                <a:lnTo>
                  <a:pt x="308" y="398"/>
                </a:lnTo>
                <a:lnTo>
                  <a:pt x="336" y="381"/>
                </a:lnTo>
                <a:lnTo>
                  <a:pt x="362" y="361"/>
                </a:lnTo>
                <a:lnTo>
                  <a:pt x="381" y="336"/>
                </a:lnTo>
                <a:lnTo>
                  <a:pt x="398" y="307"/>
                </a:lnTo>
                <a:lnTo>
                  <a:pt x="412" y="276"/>
                </a:lnTo>
                <a:lnTo>
                  <a:pt x="421" y="245"/>
                </a:lnTo>
                <a:lnTo>
                  <a:pt x="424" y="212"/>
                </a:lnTo>
              </a:path>
            </a:pathLst>
          </a:custGeom>
          <a:noFill/>
          <a:ln w="26988">
            <a:solidFill>
              <a:srgbClr val="000000"/>
            </a:solidFill>
            <a:round/>
            <a:headEnd/>
            <a:tailEnd/>
          </a:ln>
        </p:spPr>
        <p:txBody>
          <a:bodyPr/>
          <a:lstStyle/>
          <a:p>
            <a:endParaRPr lang="en-US"/>
          </a:p>
        </p:txBody>
      </p:sp>
      <p:sp>
        <p:nvSpPr>
          <p:cNvPr id="19487" name="Rectangle 31"/>
          <p:cNvSpPr>
            <a:spLocks noChangeArrowheads="1"/>
          </p:cNvSpPr>
          <p:nvPr/>
        </p:nvSpPr>
        <p:spPr bwMode="auto">
          <a:xfrm>
            <a:off x="6172200" y="2232026"/>
            <a:ext cx="1008185" cy="671513"/>
          </a:xfrm>
          <a:prstGeom prst="rect">
            <a:avLst/>
          </a:prstGeom>
          <a:solidFill>
            <a:srgbClr val="FFFFFF"/>
          </a:solidFill>
          <a:ln w="9525">
            <a:noFill/>
            <a:miter lim="800000"/>
            <a:headEnd/>
            <a:tailEnd/>
          </a:ln>
        </p:spPr>
        <p:txBody>
          <a:bodyPr/>
          <a:lstStyle/>
          <a:p>
            <a:endParaRPr lang="en-US"/>
          </a:p>
        </p:txBody>
      </p:sp>
      <p:sp>
        <p:nvSpPr>
          <p:cNvPr id="19488" name="Rectangle 32"/>
          <p:cNvSpPr>
            <a:spLocks noChangeArrowheads="1"/>
          </p:cNvSpPr>
          <p:nvPr/>
        </p:nvSpPr>
        <p:spPr bwMode="auto">
          <a:xfrm>
            <a:off x="6135566" y="2209801"/>
            <a:ext cx="1008185" cy="671513"/>
          </a:xfrm>
          <a:prstGeom prst="rect">
            <a:avLst/>
          </a:prstGeom>
          <a:noFill/>
          <a:ln w="9525">
            <a:solidFill>
              <a:srgbClr val="000000"/>
            </a:solidFill>
            <a:miter lim="800000"/>
            <a:headEnd/>
            <a:tailEnd/>
          </a:ln>
        </p:spPr>
        <p:txBody>
          <a:bodyPr/>
          <a:lstStyle/>
          <a:p>
            <a:endParaRPr lang="en-US"/>
          </a:p>
        </p:txBody>
      </p:sp>
      <p:sp>
        <p:nvSpPr>
          <p:cNvPr id="19489" name="Rectangle 33"/>
          <p:cNvSpPr>
            <a:spLocks noChangeArrowheads="1"/>
          </p:cNvSpPr>
          <p:nvPr/>
        </p:nvSpPr>
        <p:spPr bwMode="auto">
          <a:xfrm>
            <a:off x="6586905" y="2273301"/>
            <a:ext cx="78548" cy="184666"/>
          </a:xfrm>
          <a:prstGeom prst="rect">
            <a:avLst/>
          </a:prstGeom>
          <a:noFill/>
          <a:ln w="9525">
            <a:noFill/>
            <a:miter lim="800000"/>
            <a:headEnd/>
            <a:tailEnd/>
          </a:ln>
        </p:spPr>
        <p:txBody>
          <a:bodyPr wrap="none" lIns="0" tIns="0" rIns="0" bIns="0">
            <a:spAutoFit/>
          </a:bodyPr>
          <a:lstStyle/>
          <a:p>
            <a:r>
              <a:rPr lang="en-US" sz="1200" b="0">
                <a:solidFill>
                  <a:srgbClr val="000000"/>
                </a:solidFill>
              </a:rPr>
              <a:t>$</a:t>
            </a:r>
            <a:endParaRPr lang="en-US" sz="1400"/>
          </a:p>
        </p:txBody>
      </p:sp>
      <p:sp>
        <p:nvSpPr>
          <p:cNvPr id="19490" name="Rectangle 34"/>
          <p:cNvSpPr>
            <a:spLocks noChangeArrowheads="1"/>
          </p:cNvSpPr>
          <p:nvPr/>
        </p:nvSpPr>
        <p:spPr bwMode="auto">
          <a:xfrm>
            <a:off x="4374173" y="1604963"/>
            <a:ext cx="80150" cy="184666"/>
          </a:xfrm>
          <a:prstGeom prst="rect">
            <a:avLst/>
          </a:prstGeom>
          <a:noFill/>
          <a:ln w="9525">
            <a:noFill/>
            <a:miter lim="800000"/>
            <a:headEnd/>
            <a:tailEnd/>
          </a:ln>
        </p:spPr>
        <p:txBody>
          <a:bodyPr wrap="none" lIns="0" tIns="0" rIns="0" bIns="0">
            <a:spAutoFit/>
          </a:bodyPr>
          <a:lstStyle/>
          <a:p>
            <a:r>
              <a:rPr lang="en-US" sz="1200" b="0">
                <a:solidFill>
                  <a:srgbClr val="000000"/>
                </a:solidFill>
              </a:rPr>
              <a:t>P</a:t>
            </a:r>
            <a:endParaRPr lang="en-US" sz="1400"/>
          </a:p>
        </p:txBody>
      </p:sp>
      <p:sp>
        <p:nvSpPr>
          <p:cNvPr id="19491" name="Rectangle 35"/>
          <p:cNvSpPr>
            <a:spLocks noChangeArrowheads="1"/>
          </p:cNvSpPr>
          <p:nvPr/>
        </p:nvSpPr>
        <p:spPr bwMode="auto">
          <a:xfrm>
            <a:off x="4450374" y="1668463"/>
            <a:ext cx="65724" cy="153888"/>
          </a:xfrm>
          <a:prstGeom prst="rect">
            <a:avLst/>
          </a:prstGeom>
          <a:noFill/>
          <a:ln w="9525">
            <a:noFill/>
            <a:miter lim="800000"/>
            <a:headEnd/>
            <a:tailEnd/>
          </a:ln>
        </p:spPr>
        <p:txBody>
          <a:bodyPr wrap="none" lIns="0" tIns="0" rIns="0" bIns="0">
            <a:spAutoFit/>
          </a:bodyPr>
          <a:lstStyle/>
          <a:p>
            <a:r>
              <a:rPr lang="en-US" sz="1000" b="0">
                <a:solidFill>
                  <a:srgbClr val="000000"/>
                </a:solidFill>
              </a:rPr>
              <a:t>2</a:t>
            </a:r>
            <a:endParaRPr lang="en-US" sz="1400"/>
          </a:p>
        </p:txBody>
      </p:sp>
      <p:sp>
        <p:nvSpPr>
          <p:cNvPr id="19492" name="Rectangle 36"/>
          <p:cNvSpPr>
            <a:spLocks noChangeArrowheads="1"/>
          </p:cNvSpPr>
          <p:nvPr/>
        </p:nvSpPr>
        <p:spPr bwMode="auto">
          <a:xfrm>
            <a:off x="6534150" y="1619251"/>
            <a:ext cx="80150" cy="184666"/>
          </a:xfrm>
          <a:prstGeom prst="rect">
            <a:avLst/>
          </a:prstGeom>
          <a:noFill/>
          <a:ln w="9525">
            <a:noFill/>
            <a:miter lim="800000"/>
            <a:headEnd/>
            <a:tailEnd/>
          </a:ln>
        </p:spPr>
        <p:txBody>
          <a:bodyPr wrap="none" lIns="0" tIns="0" rIns="0" bIns="0">
            <a:spAutoFit/>
          </a:bodyPr>
          <a:lstStyle/>
          <a:p>
            <a:r>
              <a:rPr lang="en-US" sz="1200" b="0">
                <a:solidFill>
                  <a:srgbClr val="000000"/>
                </a:solidFill>
              </a:rPr>
              <a:t>P</a:t>
            </a:r>
            <a:endParaRPr lang="en-US" sz="1400"/>
          </a:p>
        </p:txBody>
      </p:sp>
      <p:sp>
        <p:nvSpPr>
          <p:cNvPr id="19493" name="Rectangle 37"/>
          <p:cNvSpPr>
            <a:spLocks noChangeArrowheads="1"/>
          </p:cNvSpPr>
          <p:nvPr/>
        </p:nvSpPr>
        <p:spPr bwMode="auto">
          <a:xfrm>
            <a:off x="6604489" y="1681163"/>
            <a:ext cx="65724" cy="153888"/>
          </a:xfrm>
          <a:prstGeom prst="rect">
            <a:avLst/>
          </a:prstGeom>
          <a:noFill/>
          <a:ln w="9525">
            <a:noFill/>
            <a:miter lim="800000"/>
            <a:headEnd/>
            <a:tailEnd/>
          </a:ln>
        </p:spPr>
        <p:txBody>
          <a:bodyPr wrap="none" lIns="0" tIns="0" rIns="0" bIns="0">
            <a:spAutoFit/>
          </a:bodyPr>
          <a:lstStyle/>
          <a:p>
            <a:r>
              <a:rPr lang="en-US" sz="1000" b="0">
                <a:solidFill>
                  <a:srgbClr val="000000"/>
                </a:solidFill>
              </a:rPr>
              <a:t>3</a:t>
            </a:r>
            <a:endParaRPr lang="en-US" sz="1400"/>
          </a:p>
        </p:txBody>
      </p:sp>
      <p:grpSp>
        <p:nvGrpSpPr>
          <p:cNvPr id="2" name="Group 38"/>
          <p:cNvGrpSpPr>
            <a:grpSpLocks/>
          </p:cNvGrpSpPr>
          <p:nvPr/>
        </p:nvGrpSpPr>
        <p:grpSpPr bwMode="auto">
          <a:xfrm>
            <a:off x="4572001" y="1851025"/>
            <a:ext cx="502133" cy="1244600"/>
            <a:chOff x="2888" y="1155"/>
            <a:chExt cx="316" cy="784"/>
          </a:xfrm>
        </p:grpSpPr>
        <p:sp>
          <p:nvSpPr>
            <p:cNvPr id="19546" name="Freeform 39"/>
            <p:cNvSpPr>
              <a:spLocks/>
            </p:cNvSpPr>
            <p:nvPr/>
          </p:nvSpPr>
          <p:spPr bwMode="auto">
            <a:xfrm>
              <a:off x="2993" y="1361"/>
              <a:ext cx="211" cy="211"/>
            </a:xfrm>
            <a:custGeom>
              <a:avLst/>
              <a:gdLst>
                <a:gd name="T0" fmla="*/ 211 w 211"/>
                <a:gd name="T1" fmla="*/ 104 h 211"/>
                <a:gd name="T2" fmla="*/ 211 w 211"/>
                <a:gd name="T3" fmla="*/ 124 h 211"/>
                <a:gd name="T4" fmla="*/ 206 w 211"/>
                <a:gd name="T5" fmla="*/ 141 h 211"/>
                <a:gd name="T6" fmla="*/ 200 w 211"/>
                <a:gd name="T7" fmla="*/ 155 h 211"/>
                <a:gd name="T8" fmla="*/ 192 w 211"/>
                <a:gd name="T9" fmla="*/ 169 h 211"/>
                <a:gd name="T10" fmla="*/ 180 w 211"/>
                <a:gd name="T11" fmla="*/ 180 h 211"/>
                <a:gd name="T12" fmla="*/ 169 w 211"/>
                <a:gd name="T13" fmla="*/ 192 h 211"/>
                <a:gd name="T14" fmla="*/ 155 w 211"/>
                <a:gd name="T15" fmla="*/ 200 h 211"/>
                <a:gd name="T16" fmla="*/ 141 w 211"/>
                <a:gd name="T17" fmla="*/ 206 h 211"/>
                <a:gd name="T18" fmla="*/ 124 w 211"/>
                <a:gd name="T19" fmla="*/ 211 h 211"/>
                <a:gd name="T20" fmla="*/ 107 w 211"/>
                <a:gd name="T21" fmla="*/ 211 h 211"/>
                <a:gd name="T22" fmla="*/ 90 w 211"/>
                <a:gd name="T23" fmla="*/ 211 h 211"/>
                <a:gd name="T24" fmla="*/ 73 w 211"/>
                <a:gd name="T25" fmla="*/ 206 h 211"/>
                <a:gd name="T26" fmla="*/ 59 w 211"/>
                <a:gd name="T27" fmla="*/ 200 h 211"/>
                <a:gd name="T28" fmla="*/ 45 w 211"/>
                <a:gd name="T29" fmla="*/ 192 h 211"/>
                <a:gd name="T30" fmla="*/ 31 w 211"/>
                <a:gd name="T31" fmla="*/ 180 h 211"/>
                <a:gd name="T32" fmla="*/ 22 w 211"/>
                <a:gd name="T33" fmla="*/ 169 h 211"/>
                <a:gd name="T34" fmla="*/ 14 w 211"/>
                <a:gd name="T35" fmla="*/ 155 h 211"/>
                <a:gd name="T36" fmla="*/ 5 w 211"/>
                <a:gd name="T37" fmla="*/ 141 h 211"/>
                <a:gd name="T38" fmla="*/ 2 w 211"/>
                <a:gd name="T39" fmla="*/ 124 h 211"/>
                <a:gd name="T40" fmla="*/ 0 w 211"/>
                <a:gd name="T41" fmla="*/ 107 h 211"/>
                <a:gd name="T42" fmla="*/ 2 w 211"/>
                <a:gd name="T43" fmla="*/ 90 h 211"/>
                <a:gd name="T44" fmla="*/ 5 w 211"/>
                <a:gd name="T45" fmla="*/ 73 h 211"/>
                <a:gd name="T46" fmla="*/ 14 w 211"/>
                <a:gd name="T47" fmla="*/ 59 h 211"/>
                <a:gd name="T48" fmla="*/ 22 w 211"/>
                <a:gd name="T49" fmla="*/ 45 h 211"/>
                <a:gd name="T50" fmla="*/ 31 w 211"/>
                <a:gd name="T51" fmla="*/ 31 h 211"/>
                <a:gd name="T52" fmla="*/ 45 w 211"/>
                <a:gd name="T53" fmla="*/ 19 h 211"/>
                <a:gd name="T54" fmla="*/ 59 w 211"/>
                <a:gd name="T55" fmla="*/ 11 h 211"/>
                <a:gd name="T56" fmla="*/ 73 w 211"/>
                <a:gd name="T57" fmla="*/ 5 h 211"/>
                <a:gd name="T58" fmla="*/ 90 w 211"/>
                <a:gd name="T59" fmla="*/ 3 h 211"/>
                <a:gd name="T60" fmla="*/ 107 w 211"/>
                <a:gd name="T61" fmla="*/ 0 h 211"/>
                <a:gd name="T62" fmla="*/ 124 w 211"/>
                <a:gd name="T63" fmla="*/ 3 h 211"/>
                <a:gd name="T64" fmla="*/ 141 w 211"/>
                <a:gd name="T65" fmla="*/ 5 h 211"/>
                <a:gd name="T66" fmla="*/ 155 w 211"/>
                <a:gd name="T67" fmla="*/ 11 h 211"/>
                <a:gd name="T68" fmla="*/ 169 w 211"/>
                <a:gd name="T69" fmla="*/ 19 h 211"/>
                <a:gd name="T70" fmla="*/ 180 w 211"/>
                <a:gd name="T71" fmla="*/ 31 h 211"/>
                <a:gd name="T72" fmla="*/ 192 w 211"/>
                <a:gd name="T73" fmla="*/ 45 h 211"/>
                <a:gd name="T74" fmla="*/ 200 w 211"/>
                <a:gd name="T75" fmla="*/ 59 h 211"/>
                <a:gd name="T76" fmla="*/ 206 w 211"/>
                <a:gd name="T77" fmla="*/ 73 h 211"/>
                <a:gd name="T78" fmla="*/ 211 w 211"/>
                <a:gd name="T79" fmla="*/ 90 h 211"/>
                <a:gd name="T80" fmla="*/ 211 w 211"/>
                <a:gd name="T81" fmla="*/ 107 h 211"/>
                <a:gd name="T82" fmla="*/ 211 w 211"/>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1"/>
                <a:gd name="T128" fmla="*/ 211 w 211"/>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1">
                  <a:moveTo>
                    <a:pt x="211" y="104"/>
                  </a:moveTo>
                  <a:lnTo>
                    <a:pt x="211" y="124"/>
                  </a:lnTo>
                  <a:lnTo>
                    <a:pt x="206" y="141"/>
                  </a:lnTo>
                  <a:lnTo>
                    <a:pt x="200" y="155"/>
                  </a:lnTo>
                  <a:lnTo>
                    <a:pt x="192" y="169"/>
                  </a:lnTo>
                  <a:lnTo>
                    <a:pt x="180" y="180"/>
                  </a:lnTo>
                  <a:lnTo>
                    <a:pt x="169" y="192"/>
                  </a:lnTo>
                  <a:lnTo>
                    <a:pt x="155" y="200"/>
                  </a:lnTo>
                  <a:lnTo>
                    <a:pt x="141" y="206"/>
                  </a:lnTo>
                  <a:lnTo>
                    <a:pt x="124" y="211"/>
                  </a:lnTo>
                  <a:lnTo>
                    <a:pt x="107" y="211"/>
                  </a:lnTo>
                  <a:lnTo>
                    <a:pt x="90" y="211"/>
                  </a:lnTo>
                  <a:lnTo>
                    <a:pt x="73" y="206"/>
                  </a:lnTo>
                  <a:lnTo>
                    <a:pt x="59" y="200"/>
                  </a:lnTo>
                  <a:lnTo>
                    <a:pt x="45" y="192"/>
                  </a:lnTo>
                  <a:lnTo>
                    <a:pt x="31" y="180"/>
                  </a:lnTo>
                  <a:lnTo>
                    <a:pt x="22" y="169"/>
                  </a:lnTo>
                  <a:lnTo>
                    <a:pt x="14" y="155"/>
                  </a:lnTo>
                  <a:lnTo>
                    <a:pt x="5" y="141"/>
                  </a:lnTo>
                  <a:lnTo>
                    <a:pt x="2" y="124"/>
                  </a:lnTo>
                  <a:lnTo>
                    <a:pt x="0" y="107"/>
                  </a:lnTo>
                  <a:lnTo>
                    <a:pt x="2" y="90"/>
                  </a:lnTo>
                  <a:lnTo>
                    <a:pt x="5" y="73"/>
                  </a:lnTo>
                  <a:lnTo>
                    <a:pt x="14" y="59"/>
                  </a:lnTo>
                  <a:lnTo>
                    <a:pt x="22" y="45"/>
                  </a:lnTo>
                  <a:lnTo>
                    <a:pt x="31" y="31"/>
                  </a:lnTo>
                  <a:lnTo>
                    <a:pt x="45" y="19"/>
                  </a:lnTo>
                  <a:lnTo>
                    <a:pt x="59" y="11"/>
                  </a:lnTo>
                  <a:lnTo>
                    <a:pt x="73" y="5"/>
                  </a:lnTo>
                  <a:lnTo>
                    <a:pt x="90" y="3"/>
                  </a:lnTo>
                  <a:lnTo>
                    <a:pt x="107" y="0"/>
                  </a:lnTo>
                  <a:lnTo>
                    <a:pt x="124" y="3"/>
                  </a:lnTo>
                  <a:lnTo>
                    <a:pt x="141" y="5"/>
                  </a:lnTo>
                  <a:lnTo>
                    <a:pt x="155" y="11"/>
                  </a:lnTo>
                  <a:lnTo>
                    <a:pt x="169" y="19"/>
                  </a:lnTo>
                  <a:lnTo>
                    <a:pt x="180" y="31"/>
                  </a:lnTo>
                  <a:lnTo>
                    <a:pt x="192" y="45"/>
                  </a:lnTo>
                  <a:lnTo>
                    <a:pt x="200" y="59"/>
                  </a:lnTo>
                  <a:lnTo>
                    <a:pt x="206" y="73"/>
                  </a:lnTo>
                  <a:lnTo>
                    <a:pt x="211" y="90"/>
                  </a:lnTo>
                  <a:lnTo>
                    <a:pt x="211" y="107"/>
                  </a:lnTo>
                  <a:lnTo>
                    <a:pt x="211" y="104"/>
                  </a:lnTo>
                  <a:close/>
                </a:path>
              </a:pathLst>
            </a:custGeom>
            <a:solidFill>
              <a:srgbClr val="FFFF00"/>
            </a:solidFill>
            <a:ln w="9525">
              <a:noFill/>
              <a:round/>
              <a:headEnd/>
              <a:tailEnd/>
            </a:ln>
          </p:spPr>
          <p:txBody>
            <a:bodyPr/>
            <a:lstStyle/>
            <a:p>
              <a:endParaRPr lang="en-US"/>
            </a:p>
          </p:txBody>
        </p:sp>
        <p:sp>
          <p:nvSpPr>
            <p:cNvPr id="19547" name="Freeform 40"/>
            <p:cNvSpPr>
              <a:spLocks/>
            </p:cNvSpPr>
            <p:nvPr/>
          </p:nvSpPr>
          <p:spPr bwMode="auto">
            <a:xfrm>
              <a:off x="2993" y="1361"/>
              <a:ext cx="211" cy="211"/>
            </a:xfrm>
            <a:custGeom>
              <a:avLst/>
              <a:gdLst>
                <a:gd name="T0" fmla="*/ 211 w 211"/>
                <a:gd name="T1" fmla="*/ 104 h 211"/>
                <a:gd name="T2" fmla="*/ 211 w 211"/>
                <a:gd name="T3" fmla="*/ 90 h 211"/>
                <a:gd name="T4" fmla="*/ 206 w 211"/>
                <a:gd name="T5" fmla="*/ 73 h 211"/>
                <a:gd name="T6" fmla="*/ 200 w 211"/>
                <a:gd name="T7" fmla="*/ 59 h 211"/>
                <a:gd name="T8" fmla="*/ 192 w 211"/>
                <a:gd name="T9" fmla="*/ 45 h 211"/>
                <a:gd name="T10" fmla="*/ 180 w 211"/>
                <a:gd name="T11" fmla="*/ 31 h 211"/>
                <a:gd name="T12" fmla="*/ 169 w 211"/>
                <a:gd name="T13" fmla="*/ 19 h 211"/>
                <a:gd name="T14" fmla="*/ 155 w 211"/>
                <a:gd name="T15" fmla="*/ 11 h 211"/>
                <a:gd name="T16" fmla="*/ 141 w 211"/>
                <a:gd name="T17" fmla="*/ 5 h 211"/>
                <a:gd name="T18" fmla="*/ 124 w 211"/>
                <a:gd name="T19" fmla="*/ 3 h 211"/>
                <a:gd name="T20" fmla="*/ 107 w 211"/>
                <a:gd name="T21" fmla="*/ 0 h 211"/>
                <a:gd name="T22" fmla="*/ 90 w 211"/>
                <a:gd name="T23" fmla="*/ 3 h 211"/>
                <a:gd name="T24" fmla="*/ 73 w 211"/>
                <a:gd name="T25" fmla="*/ 5 h 211"/>
                <a:gd name="T26" fmla="*/ 59 w 211"/>
                <a:gd name="T27" fmla="*/ 11 h 211"/>
                <a:gd name="T28" fmla="*/ 45 w 211"/>
                <a:gd name="T29" fmla="*/ 19 h 211"/>
                <a:gd name="T30" fmla="*/ 31 w 211"/>
                <a:gd name="T31" fmla="*/ 31 h 211"/>
                <a:gd name="T32" fmla="*/ 22 w 211"/>
                <a:gd name="T33" fmla="*/ 45 h 211"/>
                <a:gd name="T34" fmla="*/ 14 w 211"/>
                <a:gd name="T35" fmla="*/ 59 h 211"/>
                <a:gd name="T36" fmla="*/ 5 w 211"/>
                <a:gd name="T37" fmla="*/ 73 h 211"/>
                <a:gd name="T38" fmla="*/ 2 w 211"/>
                <a:gd name="T39" fmla="*/ 90 h 211"/>
                <a:gd name="T40" fmla="*/ 0 w 211"/>
                <a:gd name="T41" fmla="*/ 107 h 211"/>
                <a:gd name="T42" fmla="*/ 2 w 211"/>
                <a:gd name="T43" fmla="*/ 124 h 211"/>
                <a:gd name="T44" fmla="*/ 5 w 211"/>
                <a:gd name="T45" fmla="*/ 141 h 211"/>
                <a:gd name="T46" fmla="*/ 14 w 211"/>
                <a:gd name="T47" fmla="*/ 155 h 211"/>
                <a:gd name="T48" fmla="*/ 22 w 211"/>
                <a:gd name="T49" fmla="*/ 169 h 211"/>
                <a:gd name="T50" fmla="*/ 31 w 211"/>
                <a:gd name="T51" fmla="*/ 180 h 211"/>
                <a:gd name="T52" fmla="*/ 45 w 211"/>
                <a:gd name="T53" fmla="*/ 192 h 211"/>
                <a:gd name="T54" fmla="*/ 59 w 211"/>
                <a:gd name="T55" fmla="*/ 200 h 211"/>
                <a:gd name="T56" fmla="*/ 73 w 211"/>
                <a:gd name="T57" fmla="*/ 206 h 211"/>
                <a:gd name="T58" fmla="*/ 90 w 211"/>
                <a:gd name="T59" fmla="*/ 211 h 211"/>
                <a:gd name="T60" fmla="*/ 107 w 211"/>
                <a:gd name="T61" fmla="*/ 211 h 211"/>
                <a:gd name="T62" fmla="*/ 124 w 211"/>
                <a:gd name="T63" fmla="*/ 211 h 211"/>
                <a:gd name="T64" fmla="*/ 141 w 211"/>
                <a:gd name="T65" fmla="*/ 206 h 211"/>
                <a:gd name="T66" fmla="*/ 155 w 211"/>
                <a:gd name="T67" fmla="*/ 200 h 211"/>
                <a:gd name="T68" fmla="*/ 169 w 211"/>
                <a:gd name="T69" fmla="*/ 192 h 211"/>
                <a:gd name="T70" fmla="*/ 180 w 211"/>
                <a:gd name="T71" fmla="*/ 180 h 211"/>
                <a:gd name="T72" fmla="*/ 192 w 211"/>
                <a:gd name="T73" fmla="*/ 169 h 211"/>
                <a:gd name="T74" fmla="*/ 200 w 211"/>
                <a:gd name="T75" fmla="*/ 155 h 211"/>
                <a:gd name="T76" fmla="*/ 206 w 211"/>
                <a:gd name="T77" fmla="*/ 141 h 211"/>
                <a:gd name="T78" fmla="*/ 211 w 211"/>
                <a:gd name="T79" fmla="*/ 124 h 211"/>
                <a:gd name="T80" fmla="*/ 211 w 211"/>
                <a:gd name="T81" fmla="*/ 107 h 211"/>
                <a:gd name="T82" fmla="*/ 211 w 211"/>
                <a:gd name="T83" fmla="*/ 107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1"/>
                <a:gd name="T128" fmla="*/ 211 w 211"/>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1">
                  <a:moveTo>
                    <a:pt x="211" y="104"/>
                  </a:moveTo>
                  <a:lnTo>
                    <a:pt x="211" y="90"/>
                  </a:lnTo>
                  <a:lnTo>
                    <a:pt x="206" y="73"/>
                  </a:lnTo>
                  <a:lnTo>
                    <a:pt x="200" y="59"/>
                  </a:lnTo>
                  <a:lnTo>
                    <a:pt x="192" y="45"/>
                  </a:lnTo>
                  <a:lnTo>
                    <a:pt x="180" y="31"/>
                  </a:lnTo>
                  <a:lnTo>
                    <a:pt x="169" y="19"/>
                  </a:lnTo>
                  <a:lnTo>
                    <a:pt x="155" y="11"/>
                  </a:lnTo>
                  <a:lnTo>
                    <a:pt x="141" y="5"/>
                  </a:lnTo>
                  <a:lnTo>
                    <a:pt x="124" y="3"/>
                  </a:lnTo>
                  <a:lnTo>
                    <a:pt x="107" y="0"/>
                  </a:lnTo>
                  <a:lnTo>
                    <a:pt x="90" y="3"/>
                  </a:lnTo>
                  <a:lnTo>
                    <a:pt x="73" y="5"/>
                  </a:lnTo>
                  <a:lnTo>
                    <a:pt x="59" y="11"/>
                  </a:lnTo>
                  <a:lnTo>
                    <a:pt x="45" y="19"/>
                  </a:lnTo>
                  <a:lnTo>
                    <a:pt x="31" y="31"/>
                  </a:lnTo>
                  <a:lnTo>
                    <a:pt x="22" y="45"/>
                  </a:lnTo>
                  <a:lnTo>
                    <a:pt x="14" y="59"/>
                  </a:lnTo>
                  <a:lnTo>
                    <a:pt x="5" y="73"/>
                  </a:lnTo>
                  <a:lnTo>
                    <a:pt x="2" y="90"/>
                  </a:lnTo>
                  <a:lnTo>
                    <a:pt x="0" y="107"/>
                  </a:lnTo>
                  <a:lnTo>
                    <a:pt x="2" y="124"/>
                  </a:lnTo>
                  <a:lnTo>
                    <a:pt x="5" y="141"/>
                  </a:lnTo>
                  <a:lnTo>
                    <a:pt x="14" y="155"/>
                  </a:lnTo>
                  <a:lnTo>
                    <a:pt x="22" y="169"/>
                  </a:lnTo>
                  <a:lnTo>
                    <a:pt x="31" y="180"/>
                  </a:lnTo>
                  <a:lnTo>
                    <a:pt x="45" y="192"/>
                  </a:lnTo>
                  <a:lnTo>
                    <a:pt x="59" y="200"/>
                  </a:lnTo>
                  <a:lnTo>
                    <a:pt x="73" y="206"/>
                  </a:lnTo>
                  <a:lnTo>
                    <a:pt x="90" y="211"/>
                  </a:lnTo>
                  <a:lnTo>
                    <a:pt x="107" y="211"/>
                  </a:lnTo>
                  <a:lnTo>
                    <a:pt x="124" y="211"/>
                  </a:lnTo>
                  <a:lnTo>
                    <a:pt x="141" y="206"/>
                  </a:lnTo>
                  <a:lnTo>
                    <a:pt x="155" y="200"/>
                  </a:lnTo>
                  <a:lnTo>
                    <a:pt x="169" y="192"/>
                  </a:lnTo>
                  <a:lnTo>
                    <a:pt x="180" y="180"/>
                  </a:lnTo>
                  <a:lnTo>
                    <a:pt x="192" y="169"/>
                  </a:lnTo>
                  <a:lnTo>
                    <a:pt x="200" y="155"/>
                  </a:lnTo>
                  <a:lnTo>
                    <a:pt x="206" y="141"/>
                  </a:lnTo>
                  <a:lnTo>
                    <a:pt x="211" y="124"/>
                  </a:lnTo>
                  <a:lnTo>
                    <a:pt x="211" y="107"/>
                  </a:lnTo>
                </a:path>
              </a:pathLst>
            </a:custGeom>
            <a:solidFill>
              <a:srgbClr val="FFFF00"/>
            </a:solidFill>
            <a:ln w="9525">
              <a:solidFill>
                <a:srgbClr val="000000"/>
              </a:solidFill>
              <a:round/>
              <a:headEnd/>
              <a:tailEnd/>
            </a:ln>
          </p:spPr>
          <p:txBody>
            <a:bodyPr/>
            <a:lstStyle/>
            <a:p>
              <a:endParaRPr lang="en-US"/>
            </a:p>
          </p:txBody>
        </p:sp>
        <p:sp>
          <p:nvSpPr>
            <p:cNvPr id="19548" name="Rectangle 41"/>
            <p:cNvSpPr>
              <a:spLocks noChangeArrowheads="1"/>
            </p:cNvSpPr>
            <p:nvPr/>
          </p:nvSpPr>
          <p:spPr bwMode="auto">
            <a:xfrm>
              <a:off x="3066" y="1420"/>
              <a:ext cx="49" cy="116"/>
            </a:xfrm>
            <a:prstGeom prst="rect">
              <a:avLst/>
            </a:prstGeom>
            <a:solidFill>
              <a:srgbClr val="FFFF00"/>
            </a:solidFill>
            <a:ln w="9525">
              <a:noFill/>
              <a:miter lim="800000"/>
              <a:headEnd/>
              <a:tailEnd/>
            </a:ln>
          </p:spPr>
          <p:txBody>
            <a:bodyPr wrap="none" lIns="0" tIns="0" rIns="0" bIns="0">
              <a:spAutoFit/>
            </a:bodyPr>
            <a:lstStyle/>
            <a:p>
              <a:r>
                <a:rPr lang="en-US" sz="1200" b="0">
                  <a:solidFill>
                    <a:srgbClr val="000000"/>
                  </a:solidFill>
                </a:rPr>
                <a:t>5</a:t>
              </a:r>
              <a:endParaRPr lang="en-US" sz="1400"/>
            </a:p>
          </p:txBody>
        </p:sp>
        <p:sp>
          <p:nvSpPr>
            <p:cNvPr id="19549" name="Freeform 42"/>
            <p:cNvSpPr>
              <a:spLocks/>
            </p:cNvSpPr>
            <p:nvPr/>
          </p:nvSpPr>
          <p:spPr bwMode="auto">
            <a:xfrm>
              <a:off x="2888" y="1155"/>
              <a:ext cx="51" cy="90"/>
            </a:xfrm>
            <a:custGeom>
              <a:avLst/>
              <a:gdLst>
                <a:gd name="T0" fmla="*/ 26 w 51"/>
                <a:gd name="T1" fmla="*/ 82 h 90"/>
                <a:gd name="T2" fmla="*/ 3 w 51"/>
                <a:gd name="T3" fmla="*/ 90 h 90"/>
                <a:gd name="T4" fmla="*/ 0 w 51"/>
                <a:gd name="T5" fmla="*/ 0 h 90"/>
                <a:gd name="T6" fmla="*/ 51 w 51"/>
                <a:gd name="T7" fmla="*/ 73 h 90"/>
                <a:gd name="T8" fmla="*/ 28 w 51"/>
                <a:gd name="T9" fmla="*/ 82 h 90"/>
                <a:gd name="T10" fmla="*/ 0 60000 65536"/>
                <a:gd name="T11" fmla="*/ 0 60000 65536"/>
                <a:gd name="T12" fmla="*/ 0 60000 65536"/>
                <a:gd name="T13" fmla="*/ 0 60000 65536"/>
                <a:gd name="T14" fmla="*/ 0 60000 65536"/>
                <a:gd name="T15" fmla="*/ 0 w 51"/>
                <a:gd name="T16" fmla="*/ 0 h 90"/>
                <a:gd name="T17" fmla="*/ 51 w 51"/>
                <a:gd name="T18" fmla="*/ 90 h 90"/>
              </a:gdLst>
              <a:ahLst/>
              <a:cxnLst>
                <a:cxn ang="T10">
                  <a:pos x="T0" y="T1"/>
                </a:cxn>
                <a:cxn ang="T11">
                  <a:pos x="T2" y="T3"/>
                </a:cxn>
                <a:cxn ang="T12">
                  <a:pos x="T4" y="T5"/>
                </a:cxn>
                <a:cxn ang="T13">
                  <a:pos x="T6" y="T7"/>
                </a:cxn>
                <a:cxn ang="T14">
                  <a:pos x="T8" y="T9"/>
                </a:cxn>
              </a:cxnLst>
              <a:rect l="T15" t="T16" r="T17" b="T18"/>
              <a:pathLst>
                <a:path w="51" h="90">
                  <a:moveTo>
                    <a:pt x="26" y="82"/>
                  </a:moveTo>
                  <a:lnTo>
                    <a:pt x="3" y="90"/>
                  </a:lnTo>
                  <a:lnTo>
                    <a:pt x="0" y="0"/>
                  </a:lnTo>
                  <a:lnTo>
                    <a:pt x="51" y="73"/>
                  </a:lnTo>
                  <a:lnTo>
                    <a:pt x="28" y="82"/>
                  </a:lnTo>
                </a:path>
              </a:pathLst>
            </a:custGeom>
            <a:solidFill>
              <a:srgbClr val="FFFF00"/>
            </a:solidFill>
            <a:ln w="9525">
              <a:solidFill>
                <a:srgbClr val="000000"/>
              </a:solidFill>
              <a:round/>
              <a:headEnd/>
              <a:tailEnd/>
            </a:ln>
          </p:spPr>
          <p:txBody>
            <a:bodyPr/>
            <a:lstStyle/>
            <a:p>
              <a:endParaRPr lang="en-US"/>
            </a:p>
          </p:txBody>
        </p:sp>
        <p:sp>
          <p:nvSpPr>
            <p:cNvPr id="19550" name="Freeform 43"/>
            <p:cNvSpPr>
              <a:spLocks/>
            </p:cNvSpPr>
            <p:nvPr/>
          </p:nvSpPr>
          <p:spPr bwMode="auto">
            <a:xfrm>
              <a:off x="2888" y="1155"/>
              <a:ext cx="51" cy="90"/>
            </a:xfrm>
            <a:custGeom>
              <a:avLst/>
              <a:gdLst>
                <a:gd name="T0" fmla="*/ 26 w 51"/>
                <a:gd name="T1" fmla="*/ 82 h 90"/>
                <a:gd name="T2" fmla="*/ 3 w 51"/>
                <a:gd name="T3" fmla="*/ 90 h 90"/>
                <a:gd name="T4" fmla="*/ 0 w 51"/>
                <a:gd name="T5" fmla="*/ 0 h 90"/>
                <a:gd name="T6" fmla="*/ 51 w 51"/>
                <a:gd name="T7" fmla="*/ 73 h 90"/>
                <a:gd name="T8" fmla="*/ 26 w 51"/>
                <a:gd name="T9" fmla="*/ 82 h 90"/>
                <a:gd name="T10" fmla="*/ 0 60000 65536"/>
                <a:gd name="T11" fmla="*/ 0 60000 65536"/>
                <a:gd name="T12" fmla="*/ 0 60000 65536"/>
                <a:gd name="T13" fmla="*/ 0 60000 65536"/>
                <a:gd name="T14" fmla="*/ 0 60000 65536"/>
                <a:gd name="T15" fmla="*/ 0 w 51"/>
                <a:gd name="T16" fmla="*/ 0 h 90"/>
                <a:gd name="T17" fmla="*/ 51 w 51"/>
                <a:gd name="T18" fmla="*/ 90 h 90"/>
              </a:gdLst>
              <a:ahLst/>
              <a:cxnLst>
                <a:cxn ang="T10">
                  <a:pos x="T0" y="T1"/>
                </a:cxn>
                <a:cxn ang="T11">
                  <a:pos x="T2" y="T3"/>
                </a:cxn>
                <a:cxn ang="T12">
                  <a:pos x="T4" y="T5"/>
                </a:cxn>
                <a:cxn ang="T13">
                  <a:pos x="T6" y="T7"/>
                </a:cxn>
                <a:cxn ang="T14">
                  <a:pos x="T8" y="T9"/>
                </a:cxn>
              </a:cxnLst>
              <a:rect l="T15" t="T16" r="T17" b="T18"/>
              <a:pathLst>
                <a:path w="51" h="90">
                  <a:moveTo>
                    <a:pt x="26" y="82"/>
                  </a:moveTo>
                  <a:lnTo>
                    <a:pt x="3" y="90"/>
                  </a:lnTo>
                  <a:lnTo>
                    <a:pt x="0" y="0"/>
                  </a:lnTo>
                  <a:lnTo>
                    <a:pt x="51" y="73"/>
                  </a:lnTo>
                  <a:lnTo>
                    <a:pt x="26" y="82"/>
                  </a:lnTo>
                  <a:close/>
                </a:path>
              </a:pathLst>
            </a:custGeom>
            <a:solidFill>
              <a:srgbClr val="FFFF00"/>
            </a:solidFill>
            <a:ln w="9525">
              <a:noFill/>
              <a:round/>
              <a:headEnd/>
              <a:tailEnd/>
            </a:ln>
          </p:spPr>
          <p:txBody>
            <a:bodyPr/>
            <a:lstStyle/>
            <a:p>
              <a:endParaRPr lang="en-US"/>
            </a:p>
          </p:txBody>
        </p:sp>
        <p:sp>
          <p:nvSpPr>
            <p:cNvPr id="19551" name="Freeform 44"/>
            <p:cNvSpPr>
              <a:spLocks/>
            </p:cNvSpPr>
            <p:nvPr/>
          </p:nvSpPr>
          <p:spPr bwMode="auto">
            <a:xfrm>
              <a:off x="2916" y="1239"/>
              <a:ext cx="48" cy="700"/>
            </a:xfrm>
            <a:custGeom>
              <a:avLst/>
              <a:gdLst>
                <a:gd name="T0" fmla="*/ 34 w 48"/>
                <a:gd name="T1" fmla="*/ 700 h 700"/>
                <a:gd name="T2" fmla="*/ 40 w 48"/>
                <a:gd name="T3" fmla="*/ 633 h 700"/>
                <a:gd name="T4" fmla="*/ 43 w 48"/>
                <a:gd name="T5" fmla="*/ 562 h 700"/>
                <a:gd name="T6" fmla="*/ 46 w 48"/>
                <a:gd name="T7" fmla="*/ 491 h 700"/>
                <a:gd name="T8" fmla="*/ 48 w 48"/>
                <a:gd name="T9" fmla="*/ 421 h 700"/>
                <a:gd name="T10" fmla="*/ 48 w 48"/>
                <a:gd name="T11" fmla="*/ 348 h 700"/>
                <a:gd name="T12" fmla="*/ 46 w 48"/>
                <a:gd name="T13" fmla="*/ 277 h 700"/>
                <a:gd name="T14" fmla="*/ 40 w 48"/>
                <a:gd name="T15" fmla="*/ 206 h 700"/>
                <a:gd name="T16" fmla="*/ 31 w 48"/>
                <a:gd name="T17" fmla="*/ 136 h 700"/>
                <a:gd name="T18" fmla="*/ 17 w 48"/>
                <a:gd name="T19" fmla="*/ 68 h 700"/>
                <a:gd name="T20" fmla="*/ 0 w 48"/>
                <a:gd name="T21" fmla="*/ 0 h 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700"/>
                <a:gd name="T35" fmla="*/ 48 w 48"/>
                <a:gd name="T36" fmla="*/ 700 h 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700">
                  <a:moveTo>
                    <a:pt x="34" y="700"/>
                  </a:moveTo>
                  <a:lnTo>
                    <a:pt x="40" y="633"/>
                  </a:lnTo>
                  <a:lnTo>
                    <a:pt x="43" y="562"/>
                  </a:lnTo>
                  <a:lnTo>
                    <a:pt x="46" y="491"/>
                  </a:lnTo>
                  <a:lnTo>
                    <a:pt x="48" y="421"/>
                  </a:lnTo>
                  <a:lnTo>
                    <a:pt x="48" y="348"/>
                  </a:lnTo>
                  <a:lnTo>
                    <a:pt x="46" y="277"/>
                  </a:lnTo>
                  <a:lnTo>
                    <a:pt x="40" y="206"/>
                  </a:lnTo>
                  <a:lnTo>
                    <a:pt x="31" y="136"/>
                  </a:lnTo>
                  <a:lnTo>
                    <a:pt x="17" y="68"/>
                  </a:lnTo>
                  <a:lnTo>
                    <a:pt x="0" y="0"/>
                  </a:lnTo>
                </a:path>
              </a:pathLst>
            </a:custGeom>
            <a:solidFill>
              <a:srgbClr val="FFFF00"/>
            </a:solidFill>
            <a:ln w="9525">
              <a:solidFill>
                <a:srgbClr val="000000"/>
              </a:solidFill>
              <a:round/>
              <a:headEnd/>
              <a:tailEnd/>
            </a:ln>
          </p:spPr>
          <p:txBody>
            <a:bodyPr/>
            <a:lstStyle/>
            <a:p>
              <a:endParaRPr lang="en-US"/>
            </a:p>
          </p:txBody>
        </p:sp>
        <p:sp>
          <p:nvSpPr>
            <p:cNvPr id="19552" name="Rectangle 45"/>
            <p:cNvSpPr>
              <a:spLocks noChangeArrowheads="1"/>
            </p:cNvSpPr>
            <p:nvPr/>
          </p:nvSpPr>
          <p:spPr bwMode="auto">
            <a:xfrm>
              <a:off x="3007" y="1226"/>
              <a:ext cx="50" cy="116"/>
            </a:xfrm>
            <a:prstGeom prst="rect">
              <a:avLst/>
            </a:prstGeom>
            <a:solidFill>
              <a:srgbClr val="FFFF00"/>
            </a:solidFill>
            <a:ln w="9525">
              <a:noFill/>
              <a:miter lim="800000"/>
              <a:headEnd/>
              <a:tailEnd/>
            </a:ln>
          </p:spPr>
          <p:txBody>
            <a:bodyPr wrap="none" lIns="0" tIns="0" rIns="0" bIns="0">
              <a:spAutoFit/>
            </a:bodyPr>
            <a:lstStyle/>
            <a:p>
              <a:r>
                <a:rPr lang="en-US" sz="1200" b="0">
                  <a:solidFill>
                    <a:srgbClr val="000000"/>
                  </a:solidFill>
                </a:rPr>
                <a:t>u</a:t>
              </a:r>
              <a:endParaRPr lang="en-US" sz="1400"/>
            </a:p>
          </p:txBody>
        </p:sp>
        <p:sp>
          <p:nvSpPr>
            <p:cNvPr id="19553" name="Rectangle 46"/>
            <p:cNvSpPr>
              <a:spLocks noChangeArrowheads="1"/>
            </p:cNvSpPr>
            <p:nvPr/>
          </p:nvSpPr>
          <p:spPr bwMode="auto">
            <a:xfrm>
              <a:off x="3058" y="1226"/>
              <a:ext cx="137" cy="116"/>
            </a:xfrm>
            <a:prstGeom prst="rect">
              <a:avLst/>
            </a:prstGeom>
            <a:solidFill>
              <a:srgbClr val="FFFF00"/>
            </a:solidFill>
            <a:ln w="9525">
              <a:noFill/>
              <a:miter lim="800000"/>
              <a:headEnd/>
              <a:tailEnd/>
            </a:ln>
          </p:spPr>
          <p:txBody>
            <a:bodyPr wrap="none" lIns="0" tIns="0" rIns="0" bIns="0">
              <a:spAutoFit/>
            </a:bodyPr>
            <a:lstStyle/>
            <a:p>
              <a:r>
                <a:rPr lang="en-US" sz="1200" b="0">
                  <a:solidFill>
                    <a:srgbClr val="000000"/>
                  </a:solidFill>
                </a:rPr>
                <a:t> = ?</a:t>
              </a:r>
              <a:endParaRPr lang="en-US" sz="1400"/>
            </a:p>
          </p:txBody>
        </p:sp>
      </p:grpSp>
      <p:grpSp>
        <p:nvGrpSpPr>
          <p:cNvPr id="3" name="Group 47"/>
          <p:cNvGrpSpPr>
            <a:grpSpLocks/>
          </p:cNvGrpSpPr>
          <p:nvPr/>
        </p:nvGrpSpPr>
        <p:grpSpPr bwMode="auto">
          <a:xfrm>
            <a:off x="2287469" y="1774825"/>
            <a:ext cx="545041" cy="717550"/>
            <a:chOff x="1496" y="1160"/>
            <a:chExt cx="344" cy="452"/>
          </a:xfrm>
        </p:grpSpPr>
        <p:sp>
          <p:nvSpPr>
            <p:cNvPr id="19538" name="Freeform 48"/>
            <p:cNvSpPr>
              <a:spLocks/>
            </p:cNvSpPr>
            <p:nvPr/>
          </p:nvSpPr>
          <p:spPr bwMode="auto">
            <a:xfrm>
              <a:off x="1496" y="1160"/>
              <a:ext cx="71" cy="88"/>
            </a:xfrm>
            <a:custGeom>
              <a:avLst/>
              <a:gdLst>
                <a:gd name="T0" fmla="*/ 51 w 71"/>
                <a:gd name="T1" fmla="*/ 71 h 88"/>
                <a:gd name="T2" fmla="*/ 31 w 71"/>
                <a:gd name="T3" fmla="*/ 88 h 88"/>
                <a:gd name="T4" fmla="*/ 0 w 71"/>
                <a:gd name="T5" fmla="*/ 0 h 88"/>
                <a:gd name="T6" fmla="*/ 71 w 71"/>
                <a:gd name="T7" fmla="*/ 57 h 88"/>
                <a:gd name="T8" fmla="*/ 51 w 71"/>
                <a:gd name="T9" fmla="*/ 71 h 88"/>
                <a:gd name="T10" fmla="*/ 0 60000 65536"/>
                <a:gd name="T11" fmla="*/ 0 60000 65536"/>
                <a:gd name="T12" fmla="*/ 0 60000 65536"/>
                <a:gd name="T13" fmla="*/ 0 60000 65536"/>
                <a:gd name="T14" fmla="*/ 0 60000 65536"/>
                <a:gd name="T15" fmla="*/ 0 w 71"/>
                <a:gd name="T16" fmla="*/ 0 h 88"/>
                <a:gd name="T17" fmla="*/ 71 w 71"/>
                <a:gd name="T18" fmla="*/ 88 h 88"/>
              </a:gdLst>
              <a:ahLst/>
              <a:cxnLst>
                <a:cxn ang="T10">
                  <a:pos x="T0" y="T1"/>
                </a:cxn>
                <a:cxn ang="T11">
                  <a:pos x="T2" y="T3"/>
                </a:cxn>
                <a:cxn ang="T12">
                  <a:pos x="T4" y="T5"/>
                </a:cxn>
                <a:cxn ang="T13">
                  <a:pos x="T6" y="T7"/>
                </a:cxn>
                <a:cxn ang="T14">
                  <a:pos x="T8" y="T9"/>
                </a:cxn>
              </a:cxnLst>
              <a:rect l="T15" t="T16" r="T17" b="T18"/>
              <a:pathLst>
                <a:path w="71" h="88">
                  <a:moveTo>
                    <a:pt x="51" y="71"/>
                  </a:moveTo>
                  <a:lnTo>
                    <a:pt x="31" y="88"/>
                  </a:lnTo>
                  <a:lnTo>
                    <a:pt x="0" y="0"/>
                  </a:lnTo>
                  <a:lnTo>
                    <a:pt x="71" y="57"/>
                  </a:lnTo>
                  <a:lnTo>
                    <a:pt x="51" y="71"/>
                  </a:lnTo>
                </a:path>
              </a:pathLst>
            </a:custGeom>
            <a:solidFill>
              <a:srgbClr val="FFFF00"/>
            </a:solidFill>
            <a:ln w="9525">
              <a:solidFill>
                <a:srgbClr val="000000"/>
              </a:solidFill>
              <a:round/>
              <a:headEnd/>
              <a:tailEnd/>
            </a:ln>
          </p:spPr>
          <p:txBody>
            <a:bodyPr/>
            <a:lstStyle/>
            <a:p>
              <a:endParaRPr lang="en-US"/>
            </a:p>
          </p:txBody>
        </p:sp>
        <p:sp>
          <p:nvSpPr>
            <p:cNvPr id="19539" name="Freeform 49"/>
            <p:cNvSpPr>
              <a:spLocks/>
            </p:cNvSpPr>
            <p:nvPr/>
          </p:nvSpPr>
          <p:spPr bwMode="auto">
            <a:xfrm>
              <a:off x="1496" y="1160"/>
              <a:ext cx="71" cy="88"/>
            </a:xfrm>
            <a:custGeom>
              <a:avLst/>
              <a:gdLst>
                <a:gd name="T0" fmla="*/ 51 w 71"/>
                <a:gd name="T1" fmla="*/ 71 h 88"/>
                <a:gd name="T2" fmla="*/ 31 w 71"/>
                <a:gd name="T3" fmla="*/ 88 h 88"/>
                <a:gd name="T4" fmla="*/ 0 w 71"/>
                <a:gd name="T5" fmla="*/ 0 h 88"/>
                <a:gd name="T6" fmla="*/ 71 w 71"/>
                <a:gd name="T7" fmla="*/ 57 h 88"/>
                <a:gd name="T8" fmla="*/ 51 w 71"/>
                <a:gd name="T9" fmla="*/ 71 h 88"/>
                <a:gd name="T10" fmla="*/ 0 60000 65536"/>
                <a:gd name="T11" fmla="*/ 0 60000 65536"/>
                <a:gd name="T12" fmla="*/ 0 60000 65536"/>
                <a:gd name="T13" fmla="*/ 0 60000 65536"/>
                <a:gd name="T14" fmla="*/ 0 60000 65536"/>
                <a:gd name="T15" fmla="*/ 0 w 71"/>
                <a:gd name="T16" fmla="*/ 0 h 88"/>
                <a:gd name="T17" fmla="*/ 71 w 71"/>
                <a:gd name="T18" fmla="*/ 88 h 88"/>
              </a:gdLst>
              <a:ahLst/>
              <a:cxnLst>
                <a:cxn ang="T10">
                  <a:pos x="T0" y="T1"/>
                </a:cxn>
                <a:cxn ang="T11">
                  <a:pos x="T2" y="T3"/>
                </a:cxn>
                <a:cxn ang="T12">
                  <a:pos x="T4" y="T5"/>
                </a:cxn>
                <a:cxn ang="T13">
                  <a:pos x="T6" y="T7"/>
                </a:cxn>
                <a:cxn ang="T14">
                  <a:pos x="T8" y="T9"/>
                </a:cxn>
              </a:cxnLst>
              <a:rect l="T15" t="T16" r="T17" b="T18"/>
              <a:pathLst>
                <a:path w="71" h="88">
                  <a:moveTo>
                    <a:pt x="51" y="71"/>
                  </a:moveTo>
                  <a:lnTo>
                    <a:pt x="31" y="88"/>
                  </a:lnTo>
                  <a:lnTo>
                    <a:pt x="0" y="0"/>
                  </a:lnTo>
                  <a:lnTo>
                    <a:pt x="71" y="57"/>
                  </a:lnTo>
                  <a:lnTo>
                    <a:pt x="51" y="71"/>
                  </a:lnTo>
                  <a:close/>
                </a:path>
              </a:pathLst>
            </a:custGeom>
            <a:solidFill>
              <a:srgbClr val="FFFF00"/>
            </a:solidFill>
            <a:ln w="9525">
              <a:noFill/>
              <a:round/>
              <a:headEnd/>
              <a:tailEnd/>
            </a:ln>
          </p:spPr>
          <p:txBody>
            <a:bodyPr/>
            <a:lstStyle/>
            <a:p>
              <a:endParaRPr lang="en-US"/>
            </a:p>
          </p:txBody>
        </p:sp>
        <p:sp>
          <p:nvSpPr>
            <p:cNvPr id="19540" name="Freeform 50"/>
            <p:cNvSpPr>
              <a:spLocks/>
            </p:cNvSpPr>
            <p:nvPr/>
          </p:nvSpPr>
          <p:spPr bwMode="auto">
            <a:xfrm>
              <a:off x="1550" y="1234"/>
              <a:ext cx="40" cy="378"/>
            </a:xfrm>
            <a:custGeom>
              <a:avLst/>
              <a:gdLst>
                <a:gd name="T0" fmla="*/ 14 w 40"/>
                <a:gd name="T1" fmla="*/ 378 h 378"/>
                <a:gd name="T2" fmla="*/ 20 w 40"/>
                <a:gd name="T3" fmla="*/ 344 h 378"/>
                <a:gd name="T4" fmla="*/ 25 w 40"/>
                <a:gd name="T5" fmla="*/ 305 h 378"/>
                <a:gd name="T6" fmla="*/ 28 w 40"/>
                <a:gd name="T7" fmla="*/ 265 h 378"/>
                <a:gd name="T8" fmla="*/ 34 w 40"/>
                <a:gd name="T9" fmla="*/ 226 h 378"/>
                <a:gd name="T10" fmla="*/ 37 w 40"/>
                <a:gd name="T11" fmla="*/ 183 h 378"/>
                <a:gd name="T12" fmla="*/ 40 w 40"/>
                <a:gd name="T13" fmla="*/ 144 h 378"/>
                <a:gd name="T14" fmla="*/ 37 w 40"/>
                <a:gd name="T15" fmla="*/ 104 h 378"/>
                <a:gd name="T16" fmla="*/ 28 w 40"/>
                <a:gd name="T17" fmla="*/ 67 h 378"/>
                <a:gd name="T18" fmla="*/ 17 w 40"/>
                <a:gd name="T19" fmla="*/ 34 h 378"/>
                <a:gd name="T20" fmla="*/ 0 w 40"/>
                <a:gd name="T21" fmla="*/ 0 h 3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378"/>
                <a:gd name="T35" fmla="*/ 40 w 40"/>
                <a:gd name="T36" fmla="*/ 378 h 3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378">
                  <a:moveTo>
                    <a:pt x="14" y="378"/>
                  </a:moveTo>
                  <a:lnTo>
                    <a:pt x="20" y="344"/>
                  </a:lnTo>
                  <a:lnTo>
                    <a:pt x="25" y="305"/>
                  </a:lnTo>
                  <a:lnTo>
                    <a:pt x="28" y="265"/>
                  </a:lnTo>
                  <a:lnTo>
                    <a:pt x="34" y="226"/>
                  </a:lnTo>
                  <a:lnTo>
                    <a:pt x="37" y="183"/>
                  </a:lnTo>
                  <a:lnTo>
                    <a:pt x="40" y="144"/>
                  </a:lnTo>
                  <a:lnTo>
                    <a:pt x="37" y="104"/>
                  </a:lnTo>
                  <a:lnTo>
                    <a:pt x="28" y="67"/>
                  </a:lnTo>
                  <a:lnTo>
                    <a:pt x="17" y="34"/>
                  </a:lnTo>
                  <a:lnTo>
                    <a:pt x="0" y="0"/>
                  </a:lnTo>
                </a:path>
              </a:pathLst>
            </a:custGeom>
            <a:solidFill>
              <a:srgbClr val="FFFF00"/>
            </a:solidFill>
            <a:ln w="9525">
              <a:solidFill>
                <a:srgbClr val="000000"/>
              </a:solidFill>
              <a:round/>
              <a:headEnd/>
              <a:tailEnd/>
            </a:ln>
          </p:spPr>
          <p:txBody>
            <a:bodyPr/>
            <a:lstStyle/>
            <a:p>
              <a:endParaRPr lang="en-US"/>
            </a:p>
          </p:txBody>
        </p:sp>
        <p:sp>
          <p:nvSpPr>
            <p:cNvPr id="19541" name="Freeform 51"/>
            <p:cNvSpPr>
              <a:spLocks/>
            </p:cNvSpPr>
            <p:nvPr/>
          </p:nvSpPr>
          <p:spPr bwMode="auto">
            <a:xfrm>
              <a:off x="1609" y="1369"/>
              <a:ext cx="212" cy="212"/>
            </a:xfrm>
            <a:custGeom>
              <a:avLst/>
              <a:gdLst>
                <a:gd name="T0" fmla="*/ 209 w 212"/>
                <a:gd name="T1" fmla="*/ 105 h 212"/>
                <a:gd name="T2" fmla="*/ 209 w 212"/>
                <a:gd name="T3" fmla="*/ 124 h 212"/>
                <a:gd name="T4" fmla="*/ 206 w 212"/>
                <a:gd name="T5" fmla="*/ 141 h 212"/>
                <a:gd name="T6" fmla="*/ 201 w 212"/>
                <a:gd name="T7" fmla="*/ 155 h 212"/>
                <a:gd name="T8" fmla="*/ 192 w 212"/>
                <a:gd name="T9" fmla="*/ 170 h 212"/>
                <a:gd name="T10" fmla="*/ 181 w 212"/>
                <a:gd name="T11" fmla="*/ 181 h 212"/>
                <a:gd name="T12" fmla="*/ 167 w 212"/>
                <a:gd name="T13" fmla="*/ 192 h 212"/>
                <a:gd name="T14" fmla="*/ 156 w 212"/>
                <a:gd name="T15" fmla="*/ 201 h 212"/>
                <a:gd name="T16" fmla="*/ 139 w 212"/>
                <a:gd name="T17" fmla="*/ 206 h 212"/>
                <a:gd name="T18" fmla="*/ 122 w 212"/>
                <a:gd name="T19" fmla="*/ 212 h 212"/>
                <a:gd name="T20" fmla="*/ 105 w 212"/>
                <a:gd name="T21" fmla="*/ 212 h 212"/>
                <a:gd name="T22" fmla="*/ 88 w 212"/>
                <a:gd name="T23" fmla="*/ 212 h 212"/>
                <a:gd name="T24" fmla="*/ 71 w 212"/>
                <a:gd name="T25" fmla="*/ 206 h 212"/>
                <a:gd name="T26" fmla="*/ 57 w 212"/>
                <a:gd name="T27" fmla="*/ 201 h 212"/>
                <a:gd name="T28" fmla="*/ 43 w 212"/>
                <a:gd name="T29" fmla="*/ 192 h 212"/>
                <a:gd name="T30" fmla="*/ 31 w 212"/>
                <a:gd name="T31" fmla="*/ 181 h 212"/>
                <a:gd name="T32" fmla="*/ 20 w 212"/>
                <a:gd name="T33" fmla="*/ 170 h 212"/>
                <a:gd name="T34" fmla="*/ 12 w 212"/>
                <a:gd name="T35" fmla="*/ 155 h 212"/>
                <a:gd name="T36" fmla="*/ 6 w 212"/>
                <a:gd name="T37" fmla="*/ 141 h 212"/>
                <a:gd name="T38" fmla="*/ 0 w 212"/>
                <a:gd name="T39" fmla="*/ 124 h 212"/>
                <a:gd name="T40" fmla="*/ 0 w 212"/>
                <a:gd name="T41" fmla="*/ 107 h 212"/>
                <a:gd name="T42" fmla="*/ 0 w 212"/>
                <a:gd name="T43" fmla="*/ 91 h 212"/>
                <a:gd name="T44" fmla="*/ 6 w 212"/>
                <a:gd name="T45" fmla="*/ 74 h 212"/>
                <a:gd name="T46" fmla="*/ 12 w 212"/>
                <a:gd name="T47" fmla="*/ 59 h 212"/>
                <a:gd name="T48" fmla="*/ 20 w 212"/>
                <a:gd name="T49" fmla="*/ 45 h 212"/>
                <a:gd name="T50" fmla="*/ 31 w 212"/>
                <a:gd name="T51" fmla="*/ 31 h 212"/>
                <a:gd name="T52" fmla="*/ 43 w 212"/>
                <a:gd name="T53" fmla="*/ 20 h 212"/>
                <a:gd name="T54" fmla="*/ 57 w 212"/>
                <a:gd name="T55" fmla="*/ 11 h 212"/>
                <a:gd name="T56" fmla="*/ 71 w 212"/>
                <a:gd name="T57" fmla="*/ 6 h 212"/>
                <a:gd name="T58" fmla="*/ 88 w 212"/>
                <a:gd name="T59" fmla="*/ 3 h 212"/>
                <a:gd name="T60" fmla="*/ 105 w 212"/>
                <a:gd name="T61" fmla="*/ 0 h 212"/>
                <a:gd name="T62" fmla="*/ 122 w 212"/>
                <a:gd name="T63" fmla="*/ 3 h 212"/>
                <a:gd name="T64" fmla="*/ 139 w 212"/>
                <a:gd name="T65" fmla="*/ 6 h 212"/>
                <a:gd name="T66" fmla="*/ 156 w 212"/>
                <a:gd name="T67" fmla="*/ 11 h 212"/>
                <a:gd name="T68" fmla="*/ 167 w 212"/>
                <a:gd name="T69" fmla="*/ 20 h 212"/>
                <a:gd name="T70" fmla="*/ 181 w 212"/>
                <a:gd name="T71" fmla="*/ 31 h 212"/>
                <a:gd name="T72" fmla="*/ 192 w 212"/>
                <a:gd name="T73" fmla="*/ 45 h 212"/>
                <a:gd name="T74" fmla="*/ 201 w 212"/>
                <a:gd name="T75" fmla="*/ 59 h 212"/>
                <a:gd name="T76" fmla="*/ 206 w 212"/>
                <a:gd name="T77" fmla="*/ 74 h 212"/>
                <a:gd name="T78" fmla="*/ 209 w 212"/>
                <a:gd name="T79" fmla="*/ 91 h 212"/>
                <a:gd name="T80" fmla="*/ 212 w 212"/>
                <a:gd name="T81" fmla="*/ 107 h 212"/>
                <a:gd name="T82" fmla="*/ 209 w 212"/>
                <a:gd name="T83" fmla="*/ 105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2"/>
                <a:gd name="T128" fmla="*/ 212 w 212"/>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2">
                  <a:moveTo>
                    <a:pt x="209" y="105"/>
                  </a:moveTo>
                  <a:lnTo>
                    <a:pt x="209" y="124"/>
                  </a:lnTo>
                  <a:lnTo>
                    <a:pt x="206" y="141"/>
                  </a:lnTo>
                  <a:lnTo>
                    <a:pt x="201" y="155"/>
                  </a:lnTo>
                  <a:lnTo>
                    <a:pt x="192" y="170"/>
                  </a:lnTo>
                  <a:lnTo>
                    <a:pt x="181" y="181"/>
                  </a:lnTo>
                  <a:lnTo>
                    <a:pt x="167" y="192"/>
                  </a:lnTo>
                  <a:lnTo>
                    <a:pt x="156" y="201"/>
                  </a:lnTo>
                  <a:lnTo>
                    <a:pt x="139" y="206"/>
                  </a:lnTo>
                  <a:lnTo>
                    <a:pt x="122" y="212"/>
                  </a:lnTo>
                  <a:lnTo>
                    <a:pt x="105" y="212"/>
                  </a:lnTo>
                  <a:lnTo>
                    <a:pt x="88" y="212"/>
                  </a:lnTo>
                  <a:lnTo>
                    <a:pt x="71" y="206"/>
                  </a:lnTo>
                  <a:lnTo>
                    <a:pt x="57" y="201"/>
                  </a:lnTo>
                  <a:lnTo>
                    <a:pt x="43" y="192"/>
                  </a:lnTo>
                  <a:lnTo>
                    <a:pt x="31" y="181"/>
                  </a:lnTo>
                  <a:lnTo>
                    <a:pt x="20" y="170"/>
                  </a:lnTo>
                  <a:lnTo>
                    <a:pt x="12" y="155"/>
                  </a:lnTo>
                  <a:lnTo>
                    <a:pt x="6" y="141"/>
                  </a:lnTo>
                  <a:lnTo>
                    <a:pt x="0" y="124"/>
                  </a:lnTo>
                  <a:lnTo>
                    <a:pt x="0" y="107"/>
                  </a:lnTo>
                  <a:lnTo>
                    <a:pt x="0" y="91"/>
                  </a:lnTo>
                  <a:lnTo>
                    <a:pt x="6" y="74"/>
                  </a:lnTo>
                  <a:lnTo>
                    <a:pt x="12" y="59"/>
                  </a:lnTo>
                  <a:lnTo>
                    <a:pt x="20" y="45"/>
                  </a:lnTo>
                  <a:lnTo>
                    <a:pt x="31" y="31"/>
                  </a:lnTo>
                  <a:lnTo>
                    <a:pt x="43" y="20"/>
                  </a:lnTo>
                  <a:lnTo>
                    <a:pt x="57" y="11"/>
                  </a:lnTo>
                  <a:lnTo>
                    <a:pt x="71" y="6"/>
                  </a:lnTo>
                  <a:lnTo>
                    <a:pt x="88" y="3"/>
                  </a:lnTo>
                  <a:lnTo>
                    <a:pt x="105" y="0"/>
                  </a:lnTo>
                  <a:lnTo>
                    <a:pt x="122" y="3"/>
                  </a:lnTo>
                  <a:lnTo>
                    <a:pt x="139" y="6"/>
                  </a:lnTo>
                  <a:lnTo>
                    <a:pt x="156" y="11"/>
                  </a:lnTo>
                  <a:lnTo>
                    <a:pt x="167" y="20"/>
                  </a:lnTo>
                  <a:lnTo>
                    <a:pt x="181" y="31"/>
                  </a:lnTo>
                  <a:lnTo>
                    <a:pt x="192" y="45"/>
                  </a:lnTo>
                  <a:lnTo>
                    <a:pt x="201" y="59"/>
                  </a:lnTo>
                  <a:lnTo>
                    <a:pt x="206" y="74"/>
                  </a:lnTo>
                  <a:lnTo>
                    <a:pt x="209" y="91"/>
                  </a:lnTo>
                  <a:lnTo>
                    <a:pt x="212" y="107"/>
                  </a:lnTo>
                  <a:lnTo>
                    <a:pt x="209" y="105"/>
                  </a:lnTo>
                  <a:close/>
                </a:path>
              </a:pathLst>
            </a:custGeom>
            <a:solidFill>
              <a:srgbClr val="FFFF00"/>
            </a:solidFill>
            <a:ln w="9525">
              <a:noFill/>
              <a:round/>
              <a:headEnd/>
              <a:tailEnd/>
            </a:ln>
          </p:spPr>
          <p:txBody>
            <a:bodyPr/>
            <a:lstStyle/>
            <a:p>
              <a:endParaRPr lang="en-US"/>
            </a:p>
          </p:txBody>
        </p:sp>
        <p:sp>
          <p:nvSpPr>
            <p:cNvPr id="19542" name="Freeform 52"/>
            <p:cNvSpPr>
              <a:spLocks/>
            </p:cNvSpPr>
            <p:nvPr/>
          </p:nvSpPr>
          <p:spPr bwMode="auto">
            <a:xfrm>
              <a:off x="1609" y="1369"/>
              <a:ext cx="212" cy="212"/>
            </a:xfrm>
            <a:custGeom>
              <a:avLst/>
              <a:gdLst>
                <a:gd name="T0" fmla="*/ 209 w 212"/>
                <a:gd name="T1" fmla="*/ 105 h 212"/>
                <a:gd name="T2" fmla="*/ 209 w 212"/>
                <a:gd name="T3" fmla="*/ 91 h 212"/>
                <a:gd name="T4" fmla="*/ 206 w 212"/>
                <a:gd name="T5" fmla="*/ 74 h 212"/>
                <a:gd name="T6" fmla="*/ 201 w 212"/>
                <a:gd name="T7" fmla="*/ 59 h 212"/>
                <a:gd name="T8" fmla="*/ 192 w 212"/>
                <a:gd name="T9" fmla="*/ 45 h 212"/>
                <a:gd name="T10" fmla="*/ 181 w 212"/>
                <a:gd name="T11" fmla="*/ 31 h 212"/>
                <a:gd name="T12" fmla="*/ 167 w 212"/>
                <a:gd name="T13" fmla="*/ 20 h 212"/>
                <a:gd name="T14" fmla="*/ 156 w 212"/>
                <a:gd name="T15" fmla="*/ 11 h 212"/>
                <a:gd name="T16" fmla="*/ 139 w 212"/>
                <a:gd name="T17" fmla="*/ 6 h 212"/>
                <a:gd name="T18" fmla="*/ 122 w 212"/>
                <a:gd name="T19" fmla="*/ 3 h 212"/>
                <a:gd name="T20" fmla="*/ 105 w 212"/>
                <a:gd name="T21" fmla="*/ 0 h 212"/>
                <a:gd name="T22" fmla="*/ 88 w 212"/>
                <a:gd name="T23" fmla="*/ 3 h 212"/>
                <a:gd name="T24" fmla="*/ 71 w 212"/>
                <a:gd name="T25" fmla="*/ 6 h 212"/>
                <a:gd name="T26" fmla="*/ 57 w 212"/>
                <a:gd name="T27" fmla="*/ 11 h 212"/>
                <a:gd name="T28" fmla="*/ 43 w 212"/>
                <a:gd name="T29" fmla="*/ 20 h 212"/>
                <a:gd name="T30" fmla="*/ 31 w 212"/>
                <a:gd name="T31" fmla="*/ 31 h 212"/>
                <a:gd name="T32" fmla="*/ 20 w 212"/>
                <a:gd name="T33" fmla="*/ 45 h 212"/>
                <a:gd name="T34" fmla="*/ 12 w 212"/>
                <a:gd name="T35" fmla="*/ 59 h 212"/>
                <a:gd name="T36" fmla="*/ 6 w 212"/>
                <a:gd name="T37" fmla="*/ 74 h 212"/>
                <a:gd name="T38" fmla="*/ 0 w 212"/>
                <a:gd name="T39" fmla="*/ 91 h 212"/>
                <a:gd name="T40" fmla="*/ 0 w 212"/>
                <a:gd name="T41" fmla="*/ 107 h 212"/>
                <a:gd name="T42" fmla="*/ 0 w 212"/>
                <a:gd name="T43" fmla="*/ 124 h 212"/>
                <a:gd name="T44" fmla="*/ 6 w 212"/>
                <a:gd name="T45" fmla="*/ 141 h 212"/>
                <a:gd name="T46" fmla="*/ 12 w 212"/>
                <a:gd name="T47" fmla="*/ 155 h 212"/>
                <a:gd name="T48" fmla="*/ 20 w 212"/>
                <a:gd name="T49" fmla="*/ 170 h 212"/>
                <a:gd name="T50" fmla="*/ 31 w 212"/>
                <a:gd name="T51" fmla="*/ 181 h 212"/>
                <a:gd name="T52" fmla="*/ 43 w 212"/>
                <a:gd name="T53" fmla="*/ 192 h 212"/>
                <a:gd name="T54" fmla="*/ 57 w 212"/>
                <a:gd name="T55" fmla="*/ 201 h 212"/>
                <a:gd name="T56" fmla="*/ 71 w 212"/>
                <a:gd name="T57" fmla="*/ 206 h 212"/>
                <a:gd name="T58" fmla="*/ 88 w 212"/>
                <a:gd name="T59" fmla="*/ 212 h 212"/>
                <a:gd name="T60" fmla="*/ 105 w 212"/>
                <a:gd name="T61" fmla="*/ 212 h 212"/>
                <a:gd name="T62" fmla="*/ 122 w 212"/>
                <a:gd name="T63" fmla="*/ 212 h 212"/>
                <a:gd name="T64" fmla="*/ 139 w 212"/>
                <a:gd name="T65" fmla="*/ 206 h 212"/>
                <a:gd name="T66" fmla="*/ 156 w 212"/>
                <a:gd name="T67" fmla="*/ 201 h 212"/>
                <a:gd name="T68" fmla="*/ 167 w 212"/>
                <a:gd name="T69" fmla="*/ 192 h 212"/>
                <a:gd name="T70" fmla="*/ 181 w 212"/>
                <a:gd name="T71" fmla="*/ 181 h 212"/>
                <a:gd name="T72" fmla="*/ 192 w 212"/>
                <a:gd name="T73" fmla="*/ 170 h 212"/>
                <a:gd name="T74" fmla="*/ 201 w 212"/>
                <a:gd name="T75" fmla="*/ 155 h 212"/>
                <a:gd name="T76" fmla="*/ 206 w 212"/>
                <a:gd name="T77" fmla="*/ 141 h 212"/>
                <a:gd name="T78" fmla="*/ 209 w 212"/>
                <a:gd name="T79" fmla="*/ 124 h 212"/>
                <a:gd name="T80" fmla="*/ 212 w 212"/>
                <a:gd name="T81" fmla="*/ 107 h 212"/>
                <a:gd name="T82" fmla="*/ 212 w 212"/>
                <a:gd name="T83" fmla="*/ 107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2"/>
                <a:gd name="T128" fmla="*/ 212 w 212"/>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2">
                  <a:moveTo>
                    <a:pt x="209" y="105"/>
                  </a:moveTo>
                  <a:lnTo>
                    <a:pt x="209" y="91"/>
                  </a:lnTo>
                  <a:lnTo>
                    <a:pt x="206" y="74"/>
                  </a:lnTo>
                  <a:lnTo>
                    <a:pt x="201" y="59"/>
                  </a:lnTo>
                  <a:lnTo>
                    <a:pt x="192" y="45"/>
                  </a:lnTo>
                  <a:lnTo>
                    <a:pt x="181" y="31"/>
                  </a:lnTo>
                  <a:lnTo>
                    <a:pt x="167" y="20"/>
                  </a:lnTo>
                  <a:lnTo>
                    <a:pt x="156" y="11"/>
                  </a:lnTo>
                  <a:lnTo>
                    <a:pt x="139" y="6"/>
                  </a:lnTo>
                  <a:lnTo>
                    <a:pt x="122" y="3"/>
                  </a:lnTo>
                  <a:lnTo>
                    <a:pt x="105" y="0"/>
                  </a:lnTo>
                  <a:lnTo>
                    <a:pt x="88" y="3"/>
                  </a:lnTo>
                  <a:lnTo>
                    <a:pt x="71" y="6"/>
                  </a:lnTo>
                  <a:lnTo>
                    <a:pt x="57" y="11"/>
                  </a:lnTo>
                  <a:lnTo>
                    <a:pt x="43" y="20"/>
                  </a:lnTo>
                  <a:lnTo>
                    <a:pt x="31" y="31"/>
                  </a:lnTo>
                  <a:lnTo>
                    <a:pt x="20" y="45"/>
                  </a:lnTo>
                  <a:lnTo>
                    <a:pt x="12" y="59"/>
                  </a:lnTo>
                  <a:lnTo>
                    <a:pt x="6" y="74"/>
                  </a:lnTo>
                  <a:lnTo>
                    <a:pt x="0" y="91"/>
                  </a:lnTo>
                  <a:lnTo>
                    <a:pt x="0" y="107"/>
                  </a:lnTo>
                  <a:lnTo>
                    <a:pt x="0" y="124"/>
                  </a:lnTo>
                  <a:lnTo>
                    <a:pt x="6" y="141"/>
                  </a:lnTo>
                  <a:lnTo>
                    <a:pt x="12" y="155"/>
                  </a:lnTo>
                  <a:lnTo>
                    <a:pt x="20" y="170"/>
                  </a:lnTo>
                  <a:lnTo>
                    <a:pt x="31" y="181"/>
                  </a:lnTo>
                  <a:lnTo>
                    <a:pt x="43" y="192"/>
                  </a:lnTo>
                  <a:lnTo>
                    <a:pt x="57" y="201"/>
                  </a:lnTo>
                  <a:lnTo>
                    <a:pt x="71" y="206"/>
                  </a:lnTo>
                  <a:lnTo>
                    <a:pt x="88" y="212"/>
                  </a:lnTo>
                  <a:lnTo>
                    <a:pt x="105" y="212"/>
                  </a:lnTo>
                  <a:lnTo>
                    <a:pt x="122" y="212"/>
                  </a:lnTo>
                  <a:lnTo>
                    <a:pt x="139" y="206"/>
                  </a:lnTo>
                  <a:lnTo>
                    <a:pt x="156" y="201"/>
                  </a:lnTo>
                  <a:lnTo>
                    <a:pt x="167" y="192"/>
                  </a:lnTo>
                  <a:lnTo>
                    <a:pt x="181" y="181"/>
                  </a:lnTo>
                  <a:lnTo>
                    <a:pt x="192" y="170"/>
                  </a:lnTo>
                  <a:lnTo>
                    <a:pt x="201" y="155"/>
                  </a:lnTo>
                  <a:lnTo>
                    <a:pt x="206" y="141"/>
                  </a:lnTo>
                  <a:lnTo>
                    <a:pt x="209" y="124"/>
                  </a:lnTo>
                  <a:lnTo>
                    <a:pt x="212" y="107"/>
                  </a:lnTo>
                </a:path>
              </a:pathLst>
            </a:custGeom>
            <a:solidFill>
              <a:srgbClr val="FFFF00"/>
            </a:solidFill>
            <a:ln w="9525">
              <a:solidFill>
                <a:srgbClr val="000000"/>
              </a:solidFill>
              <a:round/>
              <a:headEnd/>
              <a:tailEnd/>
            </a:ln>
          </p:spPr>
          <p:txBody>
            <a:bodyPr/>
            <a:lstStyle/>
            <a:p>
              <a:endParaRPr lang="en-US"/>
            </a:p>
          </p:txBody>
        </p:sp>
        <p:sp>
          <p:nvSpPr>
            <p:cNvPr id="19543" name="Rectangle 53"/>
            <p:cNvSpPr>
              <a:spLocks noChangeArrowheads="1"/>
            </p:cNvSpPr>
            <p:nvPr/>
          </p:nvSpPr>
          <p:spPr bwMode="auto">
            <a:xfrm>
              <a:off x="1680" y="1429"/>
              <a:ext cx="50" cy="116"/>
            </a:xfrm>
            <a:prstGeom prst="rect">
              <a:avLst/>
            </a:prstGeom>
            <a:solidFill>
              <a:srgbClr val="FFFF00"/>
            </a:solidFill>
            <a:ln w="9525">
              <a:noFill/>
              <a:miter lim="800000"/>
              <a:headEnd/>
              <a:tailEnd/>
            </a:ln>
          </p:spPr>
          <p:txBody>
            <a:bodyPr wrap="none" lIns="0" tIns="0" rIns="0" bIns="0">
              <a:spAutoFit/>
            </a:bodyPr>
            <a:lstStyle/>
            <a:p>
              <a:r>
                <a:rPr lang="en-US" sz="1200" b="0">
                  <a:solidFill>
                    <a:srgbClr val="000000"/>
                  </a:solidFill>
                </a:rPr>
                <a:t>4</a:t>
              </a:r>
              <a:endParaRPr lang="en-US" sz="1400"/>
            </a:p>
          </p:txBody>
        </p:sp>
        <p:sp>
          <p:nvSpPr>
            <p:cNvPr id="19544" name="Rectangle 54"/>
            <p:cNvSpPr>
              <a:spLocks noChangeArrowheads="1"/>
            </p:cNvSpPr>
            <p:nvPr/>
          </p:nvSpPr>
          <p:spPr bwMode="auto">
            <a:xfrm>
              <a:off x="1649" y="1209"/>
              <a:ext cx="51" cy="116"/>
            </a:xfrm>
            <a:prstGeom prst="rect">
              <a:avLst/>
            </a:prstGeom>
            <a:solidFill>
              <a:srgbClr val="FFFF00"/>
            </a:solidFill>
            <a:ln w="9525">
              <a:noFill/>
              <a:miter lim="800000"/>
              <a:headEnd/>
              <a:tailEnd/>
            </a:ln>
          </p:spPr>
          <p:txBody>
            <a:bodyPr wrap="none" lIns="0" tIns="0" rIns="0" bIns="0">
              <a:spAutoFit/>
            </a:bodyPr>
            <a:lstStyle/>
            <a:p>
              <a:r>
                <a:rPr lang="en-US" sz="1200" b="0">
                  <a:solidFill>
                    <a:srgbClr val="000000"/>
                  </a:solidFill>
                </a:rPr>
                <a:t>u</a:t>
              </a:r>
              <a:endParaRPr lang="en-US" sz="1400"/>
            </a:p>
          </p:txBody>
        </p:sp>
        <p:sp>
          <p:nvSpPr>
            <p:cNvPr id="19545" name="Rectangle 55"/>
            <p:cNvSpPr>
              <a:spLocks noChangeArrowheads="1"/>
            </p:cNvSpPr>
            <p:nvPr/>
          </p:nvSpPr>
          <p:spPr bwMode="auto">
            <a:xfrm>
              <a:off x="1702" y="1209"/>
              <a:ext cx="138" cy="116"/>
            </a:xfrm>
            <a:prstGeom prst="rect">
              <a:avLst/>
            </a:prstGeom>
            <a:solidFill>
              <a:srgbClr val="FFFF00"/>
            </a:solidFill>
            <a:ln w="9525">
              <a:noFill/>
              <a:miter lim="800000"/>
              <a:headEnd/>
              <a:tailEnd/>
            </a:ln>
          </p:spPr>
          <p:txBody>
            <a:bodyPr wrap="none" lIns="0" tIns="0" rIns="0" bIns="0">
              <a:spAutoFit/>
            </a:bodyPr>
            <a:lstStyle/>
            <a:p>
              <a:r>
                <a:rPr lang="en-US" sz="1200" b="0">
                  <a:solidFill>
                    <a:srgbClr val="000000"/>
                  </a:solidFill>
                </a:rPr>
                <a:t> = ?</a:t>
              </a:r>
              <a:endParaRPr lang="en-US" sz="1400"/>
            </a:p>
          </p:txBody>
        </p:sp>
      </p:grpSp>
      <p:grpSp>
        <p:nvGrpSpPr>
          <p:cNvPr id="4" name="Group 56"/>
          <p:cNvGrpSpPr>
            <a:grpSpLocks/>
          </p:cNvGrpSpPr>
          <p:nvPr/>
        </p:nvGrpSpPr>
        <p:grpSpPr bwMode="auto">
          <a:xfrm>
            <a:off x="2832589" y="3871907"/>
            <a:ext cx="320919" cy="276224"/>
            <a:chOff x="1784" y="2425"/>
            <a:chExt cx="202" cy="174"/>
          </a:xfrm>
        </p:grpSpPr>
        <p:sp>
          <p:nvSpPr>
            <p:cNvPr id="19536" name="Rectangle 57"/>
            <p:cNvSpPr>
              <a:spLocks noChangeArrowheads="1"/>
            </p:cNvSpPr>
            <p:nvPr/>
          </p:nvSpPr>
          <p:spPr bwMode="auto">
            <a:xfrm>
              <a:off x="1784" y="2425"/>
              <a:ext cx="77" cy="174"/>
            </a:xfrm>
            <a:prstGeom prst="rect">
              <a:avLst/>
            </a:prstGeom>
            <a:noFill/>
            <a:ln w="9525">
              <a:noFill/>
              <a:miter lim="800000"/>
              <a:headEnd/>
              <a:tailEnd/>
            </a:ln>
          </p:spPr>
          <p:txBody>
            <a:bodyPr wrap="none" lIns="0" tIns="0" rIns="0" bIns="0">
              <a:spAutoFit/>
            </a:bodyPr>
            <a:lstStyle/>
            <a:p>
              <a:r>
                <a:rPr lang="en-US" sz="1800" b="0">
                  <a:solidFill>
                    <a:schemeClr val="hlink"/>
                  </a:solidFill>
                </a:rPr>
                <a:t>u</a:t>
              </a:r>
              <a:endParaRPr lang="en-US" sz="2000">
                <a:solidFill>
                  <a:schemeClr val="hlink"/>
                </a:solidFill>
              </a:endParaRPr>
            </a:p>
          </p:txBody>
        </p:sp>
        <p:sp>
          <p:nvSpPr>
            <p:cNvPr id="19537" name="Rectangle 58"/>
            <p:cNvSpPr>
              <a:spLocks noChangeArrowheads="1"/>
            </p:cNvSpPr>
            <p:nvPr/>
          </p:nvSpPr>
          <p:spPr bwMode="auto">
            <a:xfrm>
              <a:off x="1838" y="2425"/>
              <a:ext cx="148" cy="173"/>
            </a:xfrm>
            <a:prstGeom prst="rect">
              <a:avLst/>
            </a:prstGeom>
            <a:noFill/>
            <a:ln w="9525">
              <a:noFill/>
              <a:miter lim="800000"/>
              <a:headEnd/>
              <a:tailEnd/>
            </a:ln>
          </p:spPr>
          <p:txBody>
            <a:bodyPr wrap="none" lIns="0" tIns="0" rIns="0" bIns="0">
              <a:spAutoFit/>
            </a:bodyPr>
            <a:lstStyle/>
            <a:p>
              <a:r>
                <a:rPr lang="en-US" sz="1800" b="0">
                  <a:solidFill>
                    <a:schemeClr val="hlink"/>
                  </a:solidFill>
                </a:rPr>
                <a:t> :5</a:t>
              </a:r>
              <a:endParaRPr lang="en-US" sz="2000">
                <a:solidFill>
                  <a:schemeClr val="hlink"/>
                </a:solidFill>
              </a:endParaRPr>
            </a:p>
          </p:txBody>
        </p:sp>
      </p:grpSp>
      <p:grpSp>
        <p:nvGrpSpPr>
          <p:cNvPr id="5" name="Group 59"/>
          <p:cNvGrpSpPr>
            <a:grpSpLocks/>
          </p:cNvGrpSpPr>
          <p:nvPr/>
        </p:nvGrpSpPr>
        <p:grpSpPr bwMode="auto">
          <a:xfrm>
            <a:off x="1828800" y="2536825"/>
            <a:ext cx="789843" cy="1468438"/>
            <a:chOff x="1152" y="1584"/>
            <a:chExt cx="497" cy="925"/>
          </a:xfrm>
        </p:grpSpPr>
        <p:sp>
          <p:nvSpPr>
            <p:cNvPr id="19526" name="Freeform 60"/>
            <p:cNvSpPr>
              <a:spLocks/>
            </p:cNvSpPr>
            <p:nvPr/>
          </p:nvSpPr>
          <p:spPr bwMode="auto">
            <a:xfrm>
              <a:off x="1287" y="1725"/>
              <a:ext cx="51" cy="90"/>
            </a:xfrm>
            <a:custGeom>
              <a:avLst/>
              <a:gdLst>
                <a:gd name="T0" fmla="*/ 23 w 51"/>
                <a:gd name="T1" fmla="*/ 87 h 90"/>
                <a:gd name="T2" fmla="*/ 0 w 51"/>
                <a:gd name="T3" fmla="*/ 90 h 90"/>
                <a:gd name="T4" fmla="*/ 20 w 51"/>
                <a:gd name="T5" fmla="*/ 0 h 90"/>
                <a:gd name="T6" fmla="*/ 51 w 51"/>
                <a:gd name="T7" fmla="*/ 87 h 90"/>
                <a:gd name="T8" fmla="*/ 23 w 51"/>
                <a:gd name="T9" fmla="*/ 87 h 90"/>
                <a:gd name="T10" fmla="*/ 0 60000 65536"/>
                <a:gd name="T11" fmla="*/ 0 60000 65536"/>
                <a:gd name="T12" fmla="*/ 0 60000 65536"/>
                <a:gd name="T13" fmla="*/ 0 60000 65536"/>
                <a:gd name="T14" fmla="*/ 0 60000 65536"/>
                <a:gd name="T15" fmla="*/ 0 w 51"/>
                <a:gd name="T16" fmla="*/ 0 h 90"/>
                <a:gd name="T17" fmla="*/ 51 w 51"/>
                <a:gd name="T18" fmla="*/ 90 h 90"/>
              </a:gdLst>
              <a:ahLst/>
              <a:cxnLst>
                <a:cxn ang="T10">
                  <a:pos x="T0" y="T1"/>
                </a:cxn>
                <a:cxn ang="T11">
                  <a:pos x="T2" y="T3"/>
                </a:cxn>
                <a:cxn ang="T12">
                  <a:pos x="T4" y="T5"/>
                </a:cxn>
                <a:cxn ang="T13">
                  <a:pos x="T6" y="T7"/>
                </a:cxn>
                <a:cxn ang="T14">
                  <a:pos x="T8" y="T9"/>
                </a:cxn>
              </a:cxnLst>
              <a:rect l="T15" t="T16" r="T17" b="T18"/>
              <a:pathLst>
                <a:path w="51" h="90">
                  <a:moveTo>
                    <a:pt x="23" y="87"/>
                  </a:moveTo>
                  <a:lnTo>
                    <a:pt x="0" y="90"/>
                  </a:lnTo>
                  <a:lnTo>
                    <a:pt x="20" y="0"/>
                  </a:lnTo>
                  <a:lnTo>
                    <a:pt x="51" y="87"/>
                  </a:lnTo>
                  <a:lnTo>
                    <a:pt x="23" y="87"/>
                  </a:lnTo>
                  <a:close/>
                </a:path>
              </a:pathLst>
            </a:custGeom>
            <a:solidFill>
              <a:srgbClr val="000000"/>
            </a:solidFill>
            <a:ln w="9525">
              <a:noFill/>
              <a:round/>
              <a:headEnd/>
              <a:tailEnd/>
            </a:ln>
          </p:spPr>
          <p:txBody>
            <a:bodyPr/>
            <a:lstStyle/>
            <a:p>
              <a:endParaRPr lang="en-US"/>
            </a:p>
          </p:txBody>
        </p:sp>
        <p:grpSp>
          <p:nvGrpSpPr>
            <p:cNvPr id="6" name="Group 61"/>
            <p:cNvGrpSpPr>
              <a:grpSpLocks/>
            </p:cNvGrpSpPr>
            <p:nvPr/>
          </p:nvGrpSpPr>
          <p:grpSpPr bwMode="auto">
            <a:xfrm>
              <a:off x="1152" y="1584"/>
              <a:ext cx="497" cy="925"/>
              <a:chOff x="1152" y="1536"/>
              <a:chExt cx="497" cy="925"/>
            </a:xfrm>
          </p:grpSpPr>
          <p:sp>
            <p:nvSpPr>
              <p:cNvPr id="19528" name="Rectangle 62"/>
              <p:cNvSpPr>
                <a:spLocks noChangeArrowheads="1"/>
              </p:cNvSpPr>
              <p:nvPr/>
            </p:nvSpPr>
            <p:spPr bwMode="auto">
              <a:xfrm>
                <a:off x="1299" y="2273"/>
                <a:ext cx="49" cy="116"/>
              </a:xfrm>
              <a:prstGeom prst="rect">
                <a:avLst/>
              </a:prstGeom>
              <a:noFill/>
              <a:ln w="9525">
                <a:noFill/>
                <a:miter lim="800000"/>
                <a:headEnd/>
                <a:tailEnd/>
              </a:ln>
            </p:spPr>
            <p:txBody>
              <a:bodyPr wrap="none" lIns="0" tIns="0" rIns="0" bIns="0">
                <a:spAutoFit/>
              </a:bodyPr>
              <a:lstStyle/>
              <a:p>
                <a:r>
                  <a:rPr lang="en-US" sz="1200" b="0">
                    <a:solidFill>
                      <a:srgbClr val="000000"/>
                    </a:solidFill>
                  </a:rPr>
                  <a:t>1</a:t>
                </a:r>
                <a:endParaRPr lang="en-US" sz="1400"/>
              </a:p>
            </p:txBody>
          </p:sp>
          <p:grpSp>
            <p:nvGrpSpPr>
              <p:cNvPr id="7" name="Group 63"/>
              <p:cNvGrpSpPr>
                <a:grpSpLocks/>
              </p:cNvGrpSpPr>
              <p:nvPr/>
            </p:nvGrpSpPr>
            <p:grpSpPr bwMode="auto">
              <a:xfrm>
                <a:off x="1152" y="1536"/>
                <a:ext cx="497" cy="925"/>
                <a:chOff x="1152" y="1536"/>
                <a:chExt cx="497" cy="925"/>
              </a:xfrm>
            </p:grpSpPr>
            <p:grpSp>
              <p:nvGrpSpPr>
                <p:cNvPr id="8" name="Group 64"/>
                <p:cNvGrpSpPr>
                  <a:grpSpLocks/>
                </p:cNvGrpSpPr>
                <p:nvPr/>
              </p:nvGrpSpPr>
              <p:grpSpPr bwMode="auto">
                <a:xfrm>
                  <a:off x="1220" y="1815"/>
                  <a:ext cx="429" cy="646"/>
                  <a:chOff x="1220" y="1815"/>
                  <a:chExt cx="429" cy="646"/>
                </a:xfrm>
              </p:grpSpPr>
              <p:sp>
                <p:nvSpPr>
                  <p:cNvPr id="19534" name="Freeform 65"/>
                  <p:cNvSpPr>
                    <a:spLocks/>
                  </p:cNvSpPr>
                  <p:nvPr/>
                </p:nvSpPr>
                <p:spPr bwMode="auto">
                  <a:xfrm>
                    <a:off x="1310" y="1815"/>
                    <a:ext cx="339" cy="646"/>
                  </a:xfrm>
                  <a:custGeom>
                    <a:avLst/>
                    <a:gdLst>
                      <a:gd name="T0" fmla="*/ 0 w 339"/>
                      <a:gd name="T1" fmla="*/ 0 h 646"/>
                      <a:gd name="T2" fmla="*/ 11 w 339"/>
                      <a:gd name="T3" fmla="*/ 76 h 646"/>
                      <a:gd name="T4" fmla="*/ 23 w 339"/>
                      <a:gd name="T5" fmla="*/ 153 h 646"/>
                      <a:gd name="T6" fmla="*/ 40 w 339"/>
                      <a:gd name="T7" fmla="*/ 226 h 646"/>
                      <a:gd name="T8" fmla="*/ 62 w 339"/>
                      <a:gd name="T9" fmla="*/ 297 h 646"/>
                      <a:gd name="T10" fmla="*/ 93 w 339"/>
                      <a:gd name="T11" fmla="*/ 367 h 646"/>
                      <a:gd name="T12" fmla="*/ 127 w 339"/>
                      <a:gd name="T13" fmla="*/ 432 h 646"/>
                      <a:gd name="T14" fmla="*/ 169 w 339"/>
                      <a:gd name="T15" fmla="*/ 494 h 646"/>
                      <a:gd name="T16" fmla="*/ 217 w 339"/>
                      <a:gd name="T17" fmla="*/ 551 h 646"/>
                      <a:gd name="T18" fmla="*/ 277 w 339"/>
                      <a:gd name="T19" fmla="*/ 601 h 646"/>
                      <a:gd name="T20" fmla="*/ 339 w 339"/>
                      <a:gd name="T21" fmla="*/ 646 h 6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9"/>
                      <a:gd name="T34" fmla="*/ 0 h 646"/>
                      <a:gd name="T35" fmla="*/ 339 w 339"/>
                      <a:gd name="T36" fmla="*/ 646 h 6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9" h="646">
                        <a:moveTo>
                          <a:pt x="0" y="0"/>
                        </a:moveTo>
                        <a:lnTo>
                          <a:pt x="11" y="76"/>
                        </a:lnTo>
                        <a:lnTo>
                          <a:pt x="23" y="153"/>
                        </a:lnTo>
                        <a:lnTo>
                          <a:pt x="40" y="226"/>
                        </a:lnTo>
                        <a:lnTo>
                          <a:pt x="62" y="297"/>
                        </a:lnTo>
                        <a:lnTo>
                          <a:pt x="93" y="367"/>
                        </a:lnTo>
                        <a:lnTo>
                          <a:pt x="127" y="432"/>
                        </a:lnTo>
                        <a:lnTo>
                          <a:pt x="169" y="494"/>
                        </a:lnTo>
                        <a:lnTo>
                          <a:pt x="217" y="551"/>
                        </a:lnTo>
                        <a:lnTo>
                          <a:pt x="277" y="601"/>
                        </a:lnTo>
                        <a:lnTo>
                          <a:pt x="339" y="646"/>
                        </a:lnTo>
                      </a:path>
                    </a:pathLst>
                  </a:custGeom>
                  <a:noFill/>
                  <a:ln w="9525">
                    <a:solidFill>
                      <a:srgbClr val="000000"/>
                    </a:solidFill>
                    <a:round/>
                    <a:headEnd/>
                    <a:tailEnd/>
                  </a:ln>
                </p:spPr>
                <p:txBody>
                  <a:bodyPr/>
                  <a:lstStyle/>
                  <a:p>
                    <a:endParaRPr lang="en-US"/>
                  </a:p>
                </p:txBody>
              </p:sp>
              <p:sp>
                <p:nvSpPr>
                  <p:cNvPr id="19535" name="Freeform 66"/>
                  <p:cNvSpPr>
                    <a:spLocks/>
                  </p:cNvSpPr>
                  <p:nvPr/>
                </p:nvSpPr>
                <p:spPr bwMode="auto">
                  <a:xfrm>
                    <a:off x="1220" y="2224"/>
                    <a:ext cx="211" cy="212"/>
                  </a:xfrm>
                  <a:custGeom>
                    <a:avLst/>
                    <a:gdLst>
                      <a:gd name="T0" fmla="*/ 209 w 211"/>
                      <a:gd name="T1" fmla="*/ 105 h 212"/>
                      <a:gd name="T2" fmla="*/ 209 w 211"/>
                      <a:gd name="T3" fmla="*/ 91 h 212"/>
                      <a:gd name="T4" fmla="*/ 206 w 211"/>
                      <a:gd name="T5" fmla="*/ 74 h 212"/>
                      <a:gd name="T6" fmla="*/ 200 w 211"/>
                      <a:gd name="T7" fmla="*/ 60 h 212"/>
                      <a:gd name="T8" fmla="*/ 192 w 211"/>
                      <a:gd name="T9" fmla="*/ 46 h 212"/>
                      <a:gd name="T10" fmla="*/ 180 w 211"/>
                      <a:gd name="T11" fmla="*/ 31 h 212"/>
                      <a:gd name="T12" fmla="*/ 166 w 211"/>
                      <a:gd name="T13" fmla="*/ 20 h 212"/>
                      <a:gd name="T14" fmla="*/ 155 w 211"/>
                      <a:gd name="T15" fmla="*/ 12 h 212"/>
                      <a:gd name="T16" fmla="*/ 138 w 211"/>
                      <a:gd name="T17" fmla="*/ 6 h 212"/>
                      <a:gd name="T18" fmla="*/ 121 w 211"/>
                      <a:gd name="T19" fmla="*/ 3 h 212"/>
                      <a:gd name="T20" fmla="*/ 104 w 211"/>
                      <a:gd name="T21" fmla="*/ 0 h 212"/>
                      <a:gd name="T22" fmla="*/ 87 w 211"/>
                      <a:gd name="T23" fmla="*/ 3 h 212"/>
                      <a:gd name="T24" fmla="*/ 70 w 211"/>
                      <a:gd name="T25" fmla="*/ 6 h 212"/>
                      <a:gd name="T26" fmla="*/ 56 w 211"/>
                      <a:gd name="T27" fmla="*/ 12 h 212"/>
                      <a:gd name="T28" fmla="*/ 42 w 211"/>
                      <a:gd name="T29" fmla="*/ 20 h 212"/>
                      <a:gd name="T30" fmla="*/ 31 w 211"/>
                      <a:gd name="T31" fmla="*/ 31 h 212"/>
                      <a:gd name="T32" fmla="*/ 19 w 211"/>
                      <a:gd name="T33" fmla="*/ 46 h 212"/>
                      <a:gd name="T34" fmla="*/ 11 w 211"/>
                      <a:gd name="T35" fmla="*/ 60 h 212"/>
                      <a:gd name="T36" fmla="*/ 5 w 211"/>
                      <a:gd name="T37" fmla="*/ 74 h 212"/>
                      <a:gd name="T38" fmla="*/ 0 w 211"/>
                      <a:gd name="T39" fmla="*/ 91 h 212"/>
                      <a:gd name="T40" fmla="*/ 0 w 211"/>
                      <a:gd name="T41" fmla="*/ 108 h 212"/>
                      <a:gd name="T42" fmla="*/ 0 w 211"/>
                      <a:gd name="T43" fmla="*/ 125 h 212"/>
                      <a:gd name="T44" fmla="*/ 5 w 211"/>
                      <a:gd name="T45" fmla="*/ 142 h 212"/>
                      <a:gd name="T46" fmla="*/ 11 w 211"/>
                      <a:gd name="T47" fmla="*/ 156 h 212"/>
                      <a:gd name="T48" fmla="*/ 19 w 211"/>
                      <a:gd name="T49" fmla="*/ 170 h 212"/>
                      <a:gd name="T50" fmla="*/ 31 w 211"/>
                      <a:gd name="T51" fmla="*/ 181 h 212"/>
                      <a:gd name="T52" fmla="*/ 42 w 211"/>
                      <a:gd name="T53" fmla="*/ 192 h 212"/>
                      <a:gd name="T54" fmla="*/ 56 w 211"/>
                      <a:gd name="T55" fmla="*/ 201 h 212"/>
                      <a:gd name="T56" fmla="*/ 70 w 211"/>
                      <a:gd name="T57" fmla="*/ 206 h 212"/>
                      <a:gd name="T58" fmla="*/ 87 w 211"/>
                      <a:gd name="T59" fmla="*/ 212 h 212"/>
                      <a:gd name="T60" fmla="*/ 104 w 211"/>
                      <a:gd name="T61" fmla="*/ 212 h 212"/>
                      <a:gd name="T62" fmla="*/ 121 w 211"/>
                      <a:gd name="T63" fmla="*/ 212 h 212"/>
                      <a:gd name="T64" fmla="*/ 138 w 211"/>
                      <a:gd name="T65" fmla="*/ 206 h 212"/>
                      <a:gd name="T66" fmla="*/ 155 w 211"/>
                      <a:gd name="T67" fmla="*/ 201 h 212"/>
                      <a:gd name="T68" fmla="*/ 166 w 211"/>
                      <a:gd name="T69" fmla="*/ 192 h 212"/>
                      <a:gd name="T70" fmla="*/ 180 w 211"/>
                      <a:gd name="T71" fmla="*/ 181 h 212"/>
                      <a:gd name="T72" fmla="*/ 192 w 211"/>
                      <a:gd name="T73" fmla="*/ 170 h 212"/>
                      <a:gd name="T74" fmla="*/ 200 w 211"/>
                      <a:gd name="T75" fmla="*/ 156 h 212"/>
                      <a:gd name="T76" fmla="*/ 206 w 211"/>
                      <a:gd name="T77" fmla="*/ 142 h 212"/>
                      <a:gd name="T78" fmla="*/ 209 w 211"/>
                      <a:gd name="T79" fmla="*/ 125 h 212"/>
                      <a:gd name="T80" fmla="*/ 211 w 211"/>
                      <a:gd name="T81" fmla="*/ 108 h 212"/>
                      <a:gd name="T82" fmla="*/ 211 w 211"/>
                      <a:gd name="T83" fmla="*/ 108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2"/>
                      <a:gd name="T128" fmla="*/ 211 w 211"/>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2">
                        <a:moveTo>
                          <a:pt x="209" y="105"/>
                        </a:moveTo>
                        <a:lnTo>
                          <a:pt x="209" y="91"/>
                        </a:lnTo>
                        <a:lnTo>
                          <a:pt x="206" y="74"/>
                        </a:lnTo>
                        <a:lnTo>
                          <a:pt x="200" y="60"/>
                        </a:lnTo>
                        <a:lnTo>
                          <a:pt x="192" y="46"/>
                        </a:lnTo>
                        <a:lnTo>
                          <a:pt x="180" y="31"/>
                        </a:lnTo>
                        <a:lnTo>
                          <a:pt x="166" y="20"/>
                        </a:lnTo>
                        <a:lnTo>
                          <a:pt x="155" y="12"/>
                        </a:lnTo>
                        <a:lnTo>
                          <a:pt x="138" y="6"/>
                        </a:lnTo>
                        <a:lnTo>
                          <a:pt x="121" y="3"/>
                        </a:lnTo>
                        <a:lnTo>
                          <a:pt x="104" y="0"/>
                        </a:lnTo>
                        <a:lnTo>
                          <a:pt x="87" y="3"/>
                        </a:lnTo>
                        <a:lnTo>
                          <a:pt x="70" y="6"/>
                        </a:lnTo>
                        <a:lnTo>
                          <a:pt x="56" y="12"/>
                        </a:lnTo>
                        <a:lnTo>
                          <a:pt x="42" y="20"/>
                        </a:lnTo>
                        <a:lnTo>
                          <a:pt x="31" y="31"/>
                        </a:lnTo>
                        <a:lnTo>
                          <a:pt x="19" y="46"/>
                        </a:lnTo>
                        <a:lnTo>
                          <a:pt x="11" y="60"/>
                        </a:lnTo>
                        <a:lnTo>
                          <a:pt x="5" y="74"/>
                        </a:lnTo>
                        <a:lnTo>
                          <a:pt x="0" y="91"/>
                        </a:lnTo>
                        <a:lnTo>
                          <a:pt x="0" y="108"/>
                        </a:lnTo>
                        <a:lnTo>
                          <a:pt x="0" y="125"/>
                        </a:lnTo>
                        <a:lnTo>
                          <a:pt x="5" y="142"/>
                        </a:lnTo>
                        <a:lnTo>
                          <a:pt x="11" y="156"/>
                        </a:lnTo>
                        <a:lnTo>
                          <a:pt x="19" y="170"/>
                        </a:lnTo>
                        <a:lnTo>
                          <a:pt x="31" y="181"/>
                        </a:lnTo>
                        <a:lnTo>
                          <a:pt x="42" y="192"/>
                        </a:lnTo>
                        <a:lnTo>
                          <a:pt x="56" y="201"/>
                        </a:lnTo>
                        <a:lnTo>
                          <a:pt x="70" y="206"/>
                        </a:lnTo>
                        <a:lnTo>
                          <a:pt x="87" y="212"/>
                        </a:lnTo>
                        <a:lnTo>
                          <a:pt x="104" y="212"/>
                        </a:lnTo>
                        <a:lnTo>
                          <a:pt x="121" y="212"/>
                        </a:lnTo>
                        <a:lnTo>
                          <a:pt x="138" y="206"/>
                        </a:lnTo>
                        <a:lnTo>
                          <a:pt x="155" y="201"/>
                        </a:lnTo>
                        <a:lnTo>
                          <a:pt x="166" y="192"/>
                        </a:lnTo>
                        <a:lnTo>
                          <a:pt x="180" y="181"/>
                        </a:lnTo>
                        <a:lnTo>
                          <a:pt x="192" y="170"/>
                        </a:lnTo>
                        <a:lnTo>
                          <a:pt x="200" y="156"/>
                        </a:lnTo>
                        <a:lnTo>
                          <a:pt x="206" y="142"/>
                        </a:lnTo>
                        <a:lnTo>
                          <a:pt x="209" y="125"/>
                        </a:lnTo>
                        <a:lnTo>
                          <a:pt x="211" y="108"/>
                        </a:lnTo>
                      </a:path>
                    </a:pathLst>
                  </a:custGeom>
                  <a:noFill/>
                  <a:ln w="9525">
                    <a:solidFill>
                      <a:srgbClr val="000000"/>
                    </a:solidFill>
                    <a:round/>
                    <a:headEnd/>
                    <a:tailEnd/>
                  </a:ln>
                </p:spPr>
                <p:txBody>
                  <a:bodyPr/>
                  <a:lstStyle/>
                  <a:p>
                    <a:endParaRPr lang="en-US"/>
                  </a:p>
                </p:txBody>
              </p:sp>
            </p:grpSp>
            <p:grpSp>
              <p:nvGrpSpPr>
                <p:cNvPr id="9" name="Group 67"/>
                <p:cNvGrpSpPr>
                  <a:grpSpLocks/>
                </p:cNvGrpSpPr>
                <p:nvPr/>
              </p:nvGrpSpPr>
              <p:grpSpPr bwMode="auto">
                <a:xfrm>
                  <a:off x="1152" y="1536"/>
                  <a:ext cx="218" cy="174"/>
                  <a:chOff x="1784" y="2425"/>
                  <a:chExt cx="166" cy="174"/>
                </a:xfrm>
              </p:grpSpPr>
              <p:sp>
                <p:nvSpPr>
                  <p:cNvPr id="19532" name="Rectangle 68"/>
                  <p:cNvSpPr>
                    <a:spLocks noChangeArrowheads="1"/>
                  </p:cNvSpPr>
                  <p:nvPr/>
                </p:nvSpPr>
                <p:spPr bwMode="auto">
                  <a:xfrm>
                    <a:off x="1784" y="2425"/>
                    <a:ext cx="58" cy="174"/>
                  </a:xfrm>
                  <a:prstGeom prst="rect">
                    <a:avLst/>
                  </a:prstGeom>
                  <a:noFill/>
                  <a:ln w="9525">
                    <a:noFill/>
                    <a:miter lim="800000"/>
                    <a:headEnd/>
                    <a:tailEnd/>
                  </a:ln>
                </p:spPr>
                <p:txBody>
                  <a:bodyPr wrap="none" lIns="0" tIns="0" rIns="0" bIns="0">
                    <a:spAutoFit/>
                  </a:bodyPr>
                  <a:lstStyle/>
                  <a:p>
                    <a:r>
                      <a:rPr lang="en-US" sz="1800" b="0">
                        <a:solidFill>
                          <a:schemeClr val="hlink"/>
                        </a:solidFill>
                      </a:rPr>
                      <a:t>u</a:t>
                    </a:r>
                    <a:endParaRPr lang="en-US" sz="2000">
                      <a:solidFill>
                        <a:schemeClr val="hlink"/>
                      </a:solidFill>
                    </a:endParaRPr>
                  </a:p>
                </p:txBody>
              </p:sp>
              <p:sp>
                <p:nvSpPr>
                  <p:cNvPr id="19533" name="Rectangle 69"/>
                  <p:cNvSpPr>
                    <a:spLocks noChangeArrowheads="1"/>
                  </p:cNvSpPr>
                  <p:nvPr/>
                </p:nvSpPr>
                <p:spPr bwMode="auto">
                  <a:xfrm>
                    <a:off x="1838" y="2425"/>
                    <a:ext cx="112" cy="173"/>
                  </a:xfrm>
                  <a:prstGeom prst="rect">
                    <a:avLst/>
                  </a:prstGeom>
                  <a:noFill/>
                  <a:ln w="9525">
                    <a:noFill/>
                    <a:miter lim="800000"/>
                    <a:headEnd/>
                    <a:tailEnd/>
                  </a:ln>
                </p:spPr>
                <p:txBody>
                  <a:bodyPr wrap="none" lIns="0" tIns="0" rIns="0" bIns="0">
                    <a:spAutoFit/>
                  </a:bodyPr>
                  <a:lstStyle/>
                  <a:p>
                    <a:r>
                      <a:rPr lang="en-US" sz="1800" b="0">
                        <a:solidFill>
                          <a:schemeClr val="hlink"/>
                        </a:solidFill>
                      </a:rPr>
                      <a:t> :5</a:t>
                    </a:r>
                    <a:endParaRPr lang="en-US" sz="2000">
                      <a:solidFill>
                        <a:schemeClr val="hlink"/>
                      </a:solidFill>
                    </a:endParaRPr>
                  </a:p>
                </p:txBody>
              </p:sp>
            </p:grpSp>
          </p:grpSp>
        </p:grpSp>
      </p:grpSp>
      <p:grpSp>
        <p:nvGrpSpPr>
          <p:cNvPr id="10" name="Group 70"/>
          <p:cNvGrpSpPr>
            <a:grpSpLocks/>
          </p:cNvGrpSpPr>
          <p:nvPr/>
        </p:nvGrpSpPr>
        <p:grpSpPr bwMode="auto">
          <a:xfrm>
            <a:off x="3124200" y="2536826"/>
            <a:ext cx="3487615" cy="1522413"/>
            <a:chOff x="2016" y="1584"/>
            <a:chExt cx="2197" cy="959"/>
          </a:xfrm>
        </p:grpSpPr>
        <p:sp>
          <p:nvSpPr>
            <p:cNvPr id="19516" name="Freeform 71"/>
            <p:cNvSpPr>
              <a:spLocks/>
            </p:cNvSpPr>
            <p:nvPr/>
          </p:nvSpPr>
          <p:spPr bwMode="auto">
            <a:xfrm>
              <a:off x="3888" y="1714"/>
              <a:ext cx="81" cy="79"/>
            </a:xfrm>
            <a:custGeom>
              <a:avLst/>
              <a:gdLst>
                <a:gd name="T0" fmla="*/ 14 w 81"/>
                <a:gd name="T1" fmla="*/ 59 h 79"/>
                <a:gd name="T2" fmla="*/ 0 w 81"/>
                <a:gd name="T3" fmla="*/ 39 h 79"/>
                <a:gd name="T4" fmla="*/ 81 w 81"/>
                <a:gd name="T5" fmla="*/ 0 h 79"/>
                <a:gd name="T6" fmla="*/ 33 w 81"/>
                <a:gd name="T7" fmla="*/ 79 h 79"/>
                <a:gd name="T8" fmla="*/ 16 w 81"/>
                <a:gd name="T9" fmla="*/ 59 h 79"/>
                <a:gd name="T10" fmla="*/ 0 60000 65536"/>
                <a:gd name="T11" fmla="*/ 0 60000 65536"/>
                <a:gd name="T12" fmla="*/ 0 60000 65536"/>
                <a:gd name="T13" fmla="*/ 0 60000 65536"/>
                <a:gd name="T14" fmla="*/ 0 60000 65536"/>
                <a:gd name="T15" fmla="*/ 0 w 81"/>
                <a:gd name="T16" fmla="*/ 0 h 79"/>
                <a:gd name="T17" fmla="*/ 81 w 81"/>
                <a:gd name="T18" fmla="*/ 79 h 79"/>
              </a:gdLst>
              <a:ahLst/>
              <a:cxnLst>
                <a:cxn ang="T10">
                  <a:pos x="T0" y="T1"/>
                </a:cxn>
                <a:cxn ang="T11">
                  <a:pos x="T2" y="T3"/>
                </a:cxn>
                <a:cxn ang="T12">
                  <a:pos x="T4" y="T5"/>
                </a:cxn>
                <a:cxn ang="T13">
                  <a:pos x="T6" y="T7"/>
                </a:cxn>
                <a:cxn ang="T14">
                  <a:pos x="T8" y="T9"/>
                </a:cxn>
              </a:cxnLst>
              <a:rect l="T15" t="T16" r="T17" b="T18"/>
              <a:pathLst>
                <a:path w="81" h="79">
                  <a:moveTo>
                    <a:pt x="14" y="59"/>
                  </a:moveTo>
                  <a:lnTo>
                    <a:pt x="0" y="39"/>
                  </a:lnTo>
                  <a:lnTo>
                    <a:pt x="81" y="0"/>
                  </a:lnTo>
                  <a:lnTo>
                    <a:pt x="33" y="79"/>
                  </a:lnTo>
                  <a:lnTo>
                    <a:pt x="16" y="59"/>
                  </a:lnTo>
                </a:path>
              </a:pathLst>
            </a:custGeom>
            <a:noFill/>
            <a:ln w="9525">
              <a:solidFill>
                <a:srgbClr val="000000"/>
              </a:solidFill>
              <a:round/>
              <a:headEnd/>
              <a:tailEnd/>
            </a:ln>
          </p:spPr>
          <p:txBody>
            <a:bodyPr/>
            <a:lstStyle/>
            <a:p>
              <a:endParaRPr lang="en-US"/>
            </a:p>
          </p:txBody>
        </p:sp>
        <p:sp>
          <p:nvSpPr>
            <p:cNvPr id="19517" name="Freeform 72"/>
            <p:cNvSpPr>
              <a:spLocks/>
            </p:cNvSpPr>
            <p:nvPr/>
          </p:nvSpPr>
          <p:spPr bwMode="auto">
            <a:xfrm>
              <a:off x="3888" y="1714"/>
              <a:ext cx="81" cy="79"/>
            </a:xfrm>
            <a:custGeom>
              <a:avLst/>
              <a:gdLst>
                <a:gd name="T0" fmla="*/ 14 w 81"/>
                <a:gd name="T1" fmla="*/ 59 h 79"/>
                <a:gd name="T2" fmla="*/ 0 w 81"/>
                <a:gd name="T3" fmla="*/ 39 h 79"/>
                <a:gd name="T4" fmla="*/ 81 w 81"/>
                <a:gd name="T5" fmla="*/ 0 h 79"/>
                <a:gd name="T6" fmla="*/ 33 w 81"/>
                <a:gd name="T7" fmla="*/ 79 h 79"/>
                <a:gd name="T8" fmla="*/ 14 w 81"/>
                <a:gd name="T9" fmla="*/ 59 h 79"/>
                <a:gd name="T10" fmla="*/ 0 60000 65536"/>
                <a:gd name="T11" fmla="*/ 0 60000 65536"/>
                <a:gd name="T12" fmla="*/ 0 60000 65536"/>
                <a:gd name="T13" fmla="*/ 0 60000 65536"/>
                <a:gd name="T14" fmla="*/ 0 60000 65536"/>
                <a:gd name="T15" fmla="*/ 0 w 81"/>
                <a:gd name="T16" fmla="*/ 0 h 79"/>
                <a:gd name="T17" fmla="*/ 81 w 81"/>
                <a:gd name="T18" fmla="*/ 79 h 79"/>
              </a:gdLst>
              <a:ahLst/>
              <a:cxnLst>
                <a:cxn ang="T10">
                  <a:pos x="T0" y="T1"/>
                </a:cxn>
                <a:cxn ang="T11">
                  <a:pos x="T2" y="T3"/>
                </a:cxn>
                <a:cxn ang="T12">
                  <a:pos x="T4" y="T5"/>
                </a:cxn>
                <a:cxn ang="T13">
                  <a:pos x="T6" y="T7"/>
                </a:cxn>
                <a:cxn ang="T14">
                  <a:pos x="T8" y="T9"/>
                </a:cxn>
              </a:cxnLst>
              <a:rect l="T15" t="T16" r="T17" b="T18"/>
              <a:pathLst>
                <a:path w="81" h="79">
                  <a:moveTo>
                    <a:pt x="14" y="59"/>
                  </a:moveTo>
                  <a:lnTo>
                    <a:pt x="0" y="39"/>
                  </a:lnTo>
                  <a:lnTo>
                    <a:pt x="81" y="0"/>
                  </a:lnTo>
                  <a:lnTo>
                    <a:pt x="33" y="79"/>
                  </a:lnTo>
                  <a:lnTo>
                    <a:pt x="14" y="59"/>
                  </a:lnTo>
                  <a:close/>
                </a:path>
              </a:pathLst>
            </a:custGeom>
            <a:solidFill>
              <a:srgbClr val="000000"/>
            </a:solidFill>
            <a:ln w="9525">
              <a:noFill/>
              <a:round/>
              <a:headEnd/>
              <a:tailEnd/>
            </a:ln>
          </p:spPr>
          <p:txBody>
            <a:bodyPr/>
            <a:lstStyle/>
            <a:p>
              <a:endParaRPr lang="en-US"/>
            </a:p>
          </p:txBody>
        </p:sp>
        <p:grpSp>
          <p:nvGrpSpPr>
            <p:cNvPr id="11" name="Group 73"/>
            <p:cNvGrpSpPr>
              <a:grpSpLocks/>
            </p:cNvGrpSpPr>
            <p:nvPr/>
          </p:nvGrpSpPr>
          <p:grpSpPr bwMode="auto">
            <a:xfrm>
              <a:off x="2016" y="1584"/>
              <a:ext cx="2197" cy="959"/>
              <a:chOff x="2016" y="1584"/>
              <a:chExt cx="2197" cy="959"/>
            </a:xfrm>
          </p:grpSpPr>
          <p:grpSp>
            <p:nvGrpSpPr>
              <p:cNvPr id="12" name="Group 74"/>
              <p:cNvGrpSpPr>
                <a:grpSpLocks/>
              </p:cNvGrpSpPr>
              <p:nvPr/>
            </p:nvGrpSpPr>
            <p:grpSpPr bwMode="auto">
              <a:xfrm>
                <a:off x="2016" y="1776"/>
                <a:ext cx="1900" cy="767"/>
                <a:chOff x="2002" y="1776"/>
                <a:chExt cx="1900" cy="767"/>
              </a:xfrm>
            </p:grpSpPr>
            <p:sp>
              <p:nvSpPr>
                <p:cNvPr id="19524" name="Freeform 75"/>
                <p:cNvSpPr>
                  <a:spLocks/>
                </p:cNvSpPr>
                <p:nvPr/>
              </p:nvSpPr>
              <p:spPr bwMode="auto">
                <a:xfrm>
                  <a:off x="2002" y="1776"/>
                  <a:ext cx="1900" cy="728"/>
                </a:xfrm>
                <a:custGeom>
                  <a:avLst/>
                  <a:gdLst>
                    <a:gd name="T0" fmla="*/ 0 w 1900"/>
                    <a:gd name="T1" fmla="*/ 728 h 728"/>
                    <a:gd name="T2" fmla="*/ 149 w 1900"/>
                    <a:gd name="T3" fmla="*/ 702 h 728"/>
                    <a:gd name="T4" fmla="*/ 299 w 1900"/>
                    <a:gd name="T5" fmla="*/ 685 h 728"/>
                    <a:gd name="T6" fmla="*/ 451 w 1900"/>
                    <a:gd name="T7" fmla="*/ 669 h 728"/>
                    <a:gd name="T8" fmla="*/ 607 w 1900"/>
                    <a:gd name="T9" fmla="*/ 654 h 728"/>
                    <a:gd name="T10" fmla="*/ 759 w 1900"/>
                    <a:gd name="T11" fmla="*/ 638 h 728"/>
                    <a:gd name="T12" fmla="*/ 912 w 1900"/>
                    <a:gd name="T13" fmla="*/ 615 h 728"/>
                    <a:gd name="T14" fmla="*/ 1061 w 1900"/>
                    <a:gd name="T15" fmla="*/ 581 h 728"/>
                    <a:gd name="T16" fmla="*/ 1202 w 1900"/>
                    <a:gd name="T17" fmla="*/ 536 h 728"/>
                    <a:gd name="T18" fmla="*/ 1341 w 1900"/>
                    <a:gd name="T19" fmla="*/ 477 h 728"/>
                    <a:gd name="T20" fmla="*/ 1471 w 1900"/>
                    <a:gd name="T21" fmla="*/ 398 h 728"/>
                    <a:gd name="T22" fmla="*/ 1519 w 1900"/>
                    <a:gd name="T23" fmla="*/ 361 h 728"/>
                    <a:gd name="T24" fmla="*/ 1564 w 1900"/>
                    <a:gd name="T25" fmla="*/ 324 h 728"/>
                    <a:gd name="T26" fmla="*/ 1606 w 1900"/>
                    <a:gd name="T27" fmla="*/ 285 h 728"/>
                    <a:gd name="T28" fmla="*/ 1648 w 1900"/>
                    <a:gd name="T29" fmla="*/ 245 h 728"/>
                    <a:gd name="T30" fmla="*/ 1691 w 1900"/>
                    <a:gd name="T31" fmla="*/ 203 h 728"/>
                    <a:gd name="T32" fmla="*/ 1733 w 1900"/>
                    <a:gd name="T33" fmla="*/ 161 h 728"/>
                    <a:gd name="T34" fmla="*/ 1773 w 1900"/>
                    <a:gd name="T35" fmla="*/ 121 h 728"/>
                    <a:gd name="T36" fmla="*/ 1815 w 1900"/>
                    <a:gd name="T37" fmla="*/ 79 h 728"/>
                    <a:gd name="T38" fmla="*/ 1857 w 1900"/>
                    <a:gd name="T39" fmla="*/ 39 h 728"/>
                    <a:gd name="T40" fmla="*/ 1900 w 1900"/>
                    <a:gd name="T41" fmla="*/ 0 h 7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00"/>
                    <a:gd name="T64" fmla="*/ 0 h 728"/>
                    <a:gd name="T65" fmla="*/ 1900 w 1900"/>
                    <a:gd name="T66" fmla="*/ 728 h 7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00" h="728">
                      <a:moveTo>
                        <a:pt x="0" y="728"/>
                      </a:moveTo>
                      <a:lnTo>
                        <a:pt x="149" y="702"/>
                      </a:lnTo>
                      <a:lnTo>
                        <a:pt x="299" y="685"/>
                      </a:lnTo>
                      <a:lnTo>
                        <a:pt x="451" y="669"/>
                      </a:lnTo>
                      <a:lnTo>
                        <a:pt x="607" y="654"/>
                      </a:lnTo>
                      <a:lnTo>
                        <a:pt x="759" y="638"/>
                      </a:lnTo>
                      <a:lnTo>
                        <a:pt x="912" y="615"/>
                      </a:lnTo>
                      <a:lnTo>
                        <a:pt x="1061" y="581"/>
                      </a:lnTo>
                      <a:lnTo>
                        <a:pt x="1202" y="536"/>
                      </a:lnTo>
                      <a:lnTo>
                        <a:pt x="1341" y="477"/>
                      </a:lnTo>
                      <a:lnTo>
                        <a:pt x="1471" y="398"/>
                      </a:lnTo>
                      <a:lnTo>
                        <a:pt x="1519" y="361"/>
                      </a:lnTo>
                      <a:lnTo>
                        <a:pt x="1564" y="324"/>
                      </a:lnTo>
                      <a:lnTo>
                        <a:pt x="1606" y="285"/>
                      </a:lnTo>
                      <a:lnTo>
                        <a:pt x="1648" y="245"/>
                      </a:lnTo>
                      <a:lnTo>
                        <a:pt x="1691" y="203"/>
                      </a:lnTo>
                      <a:lnTo>
                        <a:pt x="1733" y="161"/>
                      </a:lnTo>
                      <a:lnTo>
                        <a:pt x="1773" y="121"/>
                      </a:lnTo>
                      <a:lnTo>
                        <a:pt x="1815" y="79"/>
                      </a:lnTo>
                      <a:lnTo>
                        <a:pt x="1857" y="39"/>
                      </a:lnTo>
                      <a:lnTo>
                        <a:pt x="1900" y="0"/>
                      </a:lnTo>
                    </a:path>
                  </a:pathLst>
                </a:custGeom>
                <a:noFill/>
                <a:ln w="9525">
                  <a:solidFill>
                    <a:srgbClr val="000000"/>
                  </a:solidFill>
                  <a:round/>
                  <a:headEnd/>
                  <a:tailEnd/>
                </a:ln>
              </p:spPr>
              <p:txBody>
                <a:bodyPr/>
                <a:lstStyle/>
                <a:p>
                  <a:endParaRPr lang="en-US"/>
                </a:p>
              </p:txBody>
            </p:sp>
            <p:sp>
              <p:nvSpPr>
                <p:cNvPr id="19525" name="Freeform 76"/>
                <p:cNvSpPr>
                  <a:spLocks/>
                </p:cNvSpPr>
                <p:nvPr/>
              </p:nvSpPr>
              <p:spPr bwMode="auto">
                <a:xfrm>
                  <a:off x="3125" y="2332"/>
                  <a:ext cx="212" cy="211"/>
                </a:xfrm>
                <a:custGeom>
                  <a:avLst/>
                  <a:gdLst>
                    <a:gd name="T0" fmla="*/ 212 w 212"/>
                    <a:gd name="T1" fmla="*/ 104 h 211"/>
                    <a:gd name="T2" fmla="*/ 209 w 212"/>
                    <a:gd name="T3" fmla="*/ 87 h 211"/>
                    <a:gd name="T4" fmla="*/ 206 w 212"/>
                    <a:gd name="T5" fmla="*/ 70 h 211"/>
                    <a:gd name="T6" fmla="*/ 201 w 212"/>
                    <a:gd name="T7" fmla="*/ 56 h 211"/>
                    <a:gd name="T8" fmla="*/ 192 w 212"/>
                    <a:gd name="T9" fmla="*/ 42 h 211"/>
                    <a:gd name="T10" fmla="*/ 181 w 212"/>
                    <a:gd name="T11" fmla="*/ 31 h 211"/>
                    <a:gd name="T12" fmla="*/ 167 w 212"/>
                    <a:gd name="T13" fmla="*/ 19 h 211"/>
                    <a:gd name="T14" fmla="*/ 156 w 212"/>
                    <a:gd name="T15" fmla="*/ 11 h 211"/>
                    <a:gd name="T16" fmla="*/ 139 w 212"/>
                    <a:gd name="T17" fmla="*/ 5 h 211"/>
                    <a:gd name="T18" fmla="*/ 122 w 212"/>
                    <a:gd name="T19" fmla="*/ 0 h 211"/>
                    <a:gd name="T20" fmla="*/ 105 w 212"/>
                    <a:gd name="T21" fmla="*/ 0 h 211"/>
                    <a:gd name="T22" fmla="*/ 88 w 212"/>
                    <a:gd name="T23" fmla="*/ 0 h 211"/>
                    <a:gd name="T24" fmla="*/ 71 w 212"/>
                    <a:gd name="T25" fmla="*/ 5 h 211"/>
                    <a:gd name="T26" fmla="*/ 57 w 212"/>
                    <a:gd name="T27" fmla="*/ 11 h 211"/>
                    <a:gd name="T28" fmla="*/ 43 w 212"/>
                    <a:gd name="T29" fmla="*/ 19 h 211"/>
                    <a:gd name="T30" fmla="*/ 31 w 212"/>
                    <a:gd name="T31" fmla="*/ 31 h 211"/>
                    <a:gd name="T32" fmla="*/ 20 w 212"/>
                    <a:gd name="T33" fmla="*/ 42 h 211"/>
                    <a:gd name="T34" fmla="*/ 12 w 212"/>
                    <a:gd name="T35" fmla="*/ 56 h 211"/>
                    <a:gd name="T36" fmla="*/ 6 w 212"/>
                    <a:gd name="T37" fmla="*/ 70 h 211"/>
                    <a:gd name="T38" fmla="*/ 0 w 212"/>
                    <a:gd name="T39" fmla="*/ 87 h 211"/>
                    <a:gd name="T40" fmla="*/ 0 w 212"/>
                    <a:gd name="T41" fmla="*/ 104 h 211"/>
                    <a:gd name="T42" fmla="*/ 0 w 212"/>
                    <a:gd name="T43" fmla="*/ 121 h 211"/>
                    <a:gd name="T44" fmla="*/ 6 w 212"/>
                    <a:gd name="T45" fmla="*/ 138 h 211"/>
                    <a:gd name="T46" fmla="*/ 12 w 212"/>
                    <a:gd name="T47" fmla="*/ 152 h 211"/>
                    <a:gd name="T48" fmla="*/ 20 w 212"/>
                    <a:gd name="T49" fmla="*/ 166 h 211"/>
                    <a:gd name="T50" fmla="*/ 31 w 212"/>
                    <a:gd name="T51" fmla="*/ 180 h 211"/>
                    <a:gd name="T52" fmla="*/ 43 w 212"/>
                    <a:gd name="T53" fmla="*/ 189 h 211"/>
                    <a:gd name="T54" fmla="*/ 57 w 212"/>
                    <a:gd name="T55" fmla="*/ 200 h 211"/>
                    <a:gd name="T56" fmla="*/ 71 w 212"/>
                    <a:gd name="T57" fmla="*/ 206 h 211"/>
                    <a:gd name="T58" fmla="*/ 88 w 212"/>
                    <a:gd name="T59" fmla="*/ 209 h 211"/>
                    <a:gd name="T60" fmla="*/ 105 w 212"/>
                    <a:gd name="T61" fmla="*/ 211 h 211"/>
                    <a:gd name="T62" fmla="*/ 122 w 212"/>
                    <a:gd name="T63" fmla="*/ 209 h 211"/>
                    <a:gd name="T64" fmla="*/ 139 w 212"/>
                    <a:gd name="T65" fmla="*/ 206 h 211"/>
                    <a:gd name="T66" fmla="*/ 156 w 212"/>
                    <a:gd name="T67" fmla="*/ 200 h 211"/>
                    <a:gd name="T68" fmla="*/ 167 w 212"/>
                    <a:gd name="T69" fmla="*/ 189 h 211"/>
                    <a:gd name="T70" fmla="*/ 181 w 212"/>
                    <a:gd name="T71" fmla="*/ 180 h 211"/>
                    <a:gd name="T72" fmla="*/ 192 w 212"/>
                    <a:gd name="T73" fmla="*/ 166 h 211"/>
                    <a:gd name="T74" fmla="*/ 201 w 212"/>
                    <a:gd name="T75" fmla="*/ 152 h 211"/>
                    <a:gd name="T76" fmla="*/ 206 w 212"/>
                    <a:gd name="T77" fmla="*/ 138 h 211"/>
                    <a:gd name="T78" fmla="*/ 209 w 212"/>
                    <a:gd name="T79" fmla="*/ 121 h 211"/>
                    <a:gd name="T80" fmla="*/ 212 w 212"/>
                    <a:gd name="T81" fmla="*/ 104 h 211"/>
                    <a:gd name="T82" fmla="*/ 212 w 212"/>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12" y="104"/>
                      </a:moveTo>
                      <a:lnTo>
                        <a:pt x="209" y="87"/>
                      </a:lnTo>
                      <a:lnTo>
                        <a:pt x="206" y="70"/>
                      </a:lnTo>
                      <a:lnTo>
                        <a:pt x="201" y="56"/>
                      </a:lnTo>
                      <a:lnTo>
                        <a:pt x="192" y="42"/>
                      </a:lnTo>
                      <a:lnTo>
                        <a:pt x="181" y="31"/>
                      </a:lnTo>
                      <a:lnTo>
                        <a:pt x="167" y="19"/>
                      </a:lnTo>
                      <a:lnTo>
                        <a:pt x="156" y="11"/>
                      </a:lnTo>
                      <a:lnTo>
                        <a:pt x="139" y="5"/>
                      </a:lnTo>
                      <a:lnTo>
                        <a:pt x="122" y="0"/>
                      </a:lnTo>
                      <a:lnTo>
                        <a:pt x="105" y="0"/>
                      </a:lnTo>
                      <a:lnTo>
                        <a:pt x="88" y="0"/>
                      </a:lnTo>
                      <a:lnTo>
                        <a:pt x="71" y="5"/>
                      </a:lnTo>
                      <a:lnTo>
                        <a:pt x="57" y="11"/>
                      </a:lnTo>
                      <a:lnTo>
                        <a:pt x="43" y="19"/>
                      </a:lnTo>
                      <a:lnTo>
                        <a:pt x="31" y="31"/>
                      </a:lnTo>
                      <a:lnTo>
                        <a:pt x="20" y="42"/>
                      </a:lnTo>
                      <a:lnTo>
                        <a:pt x="12" y="56"/>
                      </a:lnTo>
                      <a:lnTo>
                        <a:pt x="6" y="70"/>
                      </a:lnTo>
                      <a:lnTo>
                        <a:pt x="0" y="87"/>
                      </a:lnTo>
                      <a:lnTo>
                        <a:pt x="0" y="104"/>
                      </a:lnTo>
                      <a:lnTo>
                        <a:pt x="0" y="121"/>
                      </a:lnTo>
                      <a:lnTo>
                        <a:pt x="6" y="138"/>
                      </a:lnTo>
                      <a:lnTo>
                        <a:pt x="12" y="152"/>
                      </a:lnTo>
                      <a:lnTo>
                        <a:pt x="20" y="166"/>
                      </a:lnTo>
                      <a:lnTo>
                        <a:pt x="31" y="180"/>
                      </a:lnTo>
                      <a:lnTo>
                        <a:pt x="43" y="189"/>
                      </a:lnTo>
                      <a:lnTo>
                        <a:pt x="57" y="200"/>
                      </a:lnTo>
                      <a:lnTo>
                        <a:pt x="71" y="206"/>
                      </a:lnTo>
                      <a:lnTo>
                        <a:pt x="88" y="209"/>
                      </a:lnTo>
                      <a:lnTo>
                        <a:pt x="105" y="211"/>
                      </a:lnTo>
                      <a:lnTo>
                        <a:pt x="122" y="209"/>
                      </a:lnTo>
                      <a:lnTo>
                        <a:pt x="139" y="206"/>
                      </a:lnTo>
                      <a:lnTo>
                        <a:pt x="156" y="200"/>
                      </a:lnTo>
                      <a:lnTo>
                        <a:pt x="167" y="189"/>
                      </a:lnTo>
                      <a:lnTo>
                        <a:pt x="181" y="180"/>
                      </a:lnTo>
                      <a:lnTo>
                        <a:pt x="192" y="166"/>
                      </a:lnTo>
                      <a:lnTo>
                        <a:pt x="201" y="152"/>
                      </a:lnTo>
                      <a:lnTo>
                        <a:pt x="206" y="138"/>
                      </a:lnTo>
                      <a:lnTo>
                        <a:pt x="209" y="121"/>
                      </a:lnTo>
                      <a:lnTo>
                        <a:pt x="212" y="104"/>
                      </a:lnTo>
                    </a:path>
                  </a:pathLst>
                </a:custGeom>
                <a:noFill/>
                <a:ln w="9525">
                  <a:solidFill>
                    <a:srgbClr val="000000"/>
                  </a:solidFill>
                  <a:round/>
                  <a:headEnd/>
                  <a:tailEnd/>
                </a:ln>
              </p:spPr>
              <p:txBody>
                <a:bodyPr/>
                <a:lstStyle/>
                <a:p>
                  <a:endParaRPr lang="en-US"/>
                </a:p>
              </p:txBody>
            </p:sp>
          </p:grpSp>
          <p:sp>
            <p:nvSpPr>
              <p:cNvPr id="19520" name="Rectangle 77"/>
              <p:cNvSpPr>
                <a:spLocks noChangeArrowheads="1"/>
              </p:cNvSpPr>
              <p:nvPr/>
            </p:nvSpPr>
            <p:spPr bwMode="auto">
              <a:xfrm>
                <a:off x="3199" y="2386"/>
                <a:ext cx="49" cy="116"/>
              </a:xfrm>
              <a:prstGeom prst="rect">
                <a:avLst/>
              </a:prstGeom>
              <a:noFill/>
              <a:ln w="9525">
                <a:noFill/>
                <a:miter lim="800000"/>
                <a:headEnd/>
                <a:tailEnd/>
              </a:ln>
            </p:spPr>
            <p:txBody>
              <a:bodyPr wrap="none" lIns="0" tIns="0" rIns="0" bIns="0">
                <a:spAutoFit/>
              </a:bodyPr>
              <a:lstStyle/>
              <a:p>
                <a:r>
                  <a:rPr lang="en-US" sz="1200" b="0">
                    <a:solidFill>
                      <a:srgbClr val="000000"/>
                    </a:solidFill>
                  </a:rPr>
                  <a:t>2</a:t>
                </a:r>
                <a:endParaRPr lang="en-US" sz="1400"/>
              </a:p>
            </p:txBody>
          </p:sp>
          <p:grpSp>
            <p:nvGrpSpPr>
              <p:cNvPr id="13" name="Group 78"/>
              <p:cNvGrpSpPr>
                <a:grpSpLocks/>
              </p:cNvGrpSpPr>
              <p:nvPr/>
            </p:nvGrpSpPr>
            <p:grpSpPr bwMode="auto">
              <a:xfrm>
                <a:off x="3984" y="1584"/>
                <a:ext cx="229" cy="174"/>
                <a:chOff x="1784" y="2425"/>
                <a:chExt cx="152" cy="174"/>
              </a:xfrm>
            </p:grpSpPr>
            <p:sp>
              <p:nvSpPr>
                <p:cNvPr id="19522" name="Rectangle 79"/>
                <p:cNvSpPr>
                  <a:spLocks noChangeArrowheads="1"/>
                </p:cNvSpPr>
                <p:nvPr/>
              </p:nvSpPr>
              <p:spPr bwMode="auto">
                <a:xfrm>
                  <a:off x="1784" y="2425"/>
                  <a:ext cx="51" cy="174"/>
                </a:xfrm>
                <a:prstGeom prst="rect">
                  <a:avLst/>
                </a:prstGeom>
                <a:noFill/>
                <a:ln w="9525">
                  <a:noFill/>
                  <a:miter lim="800000"/>
                  <a:headEnd/>
                  <a:tailEnd/>
                </a:ln>
              </p:spPr>
              <p:txBody>
                <a:bodyPr wrap="none" lIns="0" tIns="0" rIns="0" bIns="0">
                  <a:spAutoFit/>
                </a:bodyPr>
                <a:lstStyle/>
                <a:p>
                  <a:r>
                    <a:rPr lang="en-US" sz="1800" b="0">
                      <a:solidFill>
                        <a:schemeClr val="hlink"/>
                      </a:solidFill>
                    </a:rPr>
                    <a:t>u</a:t>
                  </a:r>
                  <a:endParaRPr lang="en-US" sz="2000">
                    <a:solidFill>
                      <a:schemeClr val="hlink"/>
                    </a:solidFill>
                  </a:endParaRPr>
                </a:p>
              </p:txBody>
            </p:sp>
            <p:sp>
              <p:nvSpPr>
                <p:cNvPr id="19523" name="Rectangle 80"/>
                <p:cNvSpPr>
                  <a:spLocks noChangeArrowheads="1"/>
                </p:cNvSpPr>
                <p:nvPr/>
              </p:nvSpPr>
              <p:spPr bwMode="auto">
                <a:xfrm>
                  <a:off x="1838" y="2425"/>
                  <a:ext cx="98" cy="173"/>
                </a:xfrm>
                <a:prstGeom prst="rect">
                  <a:avLst/>
                </a:prstGeom>
                <a:noFill/>
                <a:ln w="9525">
                  <a:noFill/>
                  <a:miter lim="800000"/>
                  <a:headEnd/>
                  <a:tailEnd/>
                </a:ln>
              </p:spPr>
              <p:txBody>
                <a:bodyPr wrap="none" lIns="0" tIns="0" rIns="0" bIns="0">
                  <a:spAutoFit/>
                </a:bodyPr>
                <a:lstStyle/>
                <a:p>
                  <a:r>
                    <a:rPr lang="en-US" sz="1800" b="0">
                      <a:solidFill>
                        <a:schemeClr val="hlink"/>
                      </a:solidFill>
                    </a:rPr>
                    <a:t> :5</a:t>
                  </a:r>
                  <a:endParaRPr lang="en-US" sz="2000">
                    <a:solidFill>
                      <a:schemeClr val="hlink"/>
                    </a:solidFill>
                  </a:endParaRPr>
                </a:p>
              </p:txBody>
            </p:sp>
          </p:grpSp>
        </p:grpSp>
      </p:grpSp>
      <p:sp>
        <p:nvSpPr>
          <p:cNvPr id="19499" name="Rectangle 81"/>
          <p:cNvSpPr>
            <a:spLocks noChangeArrowheads="1"/>
          </p:cNvSpPr>
          <p:nvPr/>
        </p:nvSpPr>
        <p:spPr bwMode="auto">
          <a:xfrm>
            <a:off x="7666892" y="2960688"/>
            <a:ext cx="65" cy="307777"/>
          </a:xfrm>
          <a:prstGeom prst="rect">
            <a:avLst/>
          </a:prstGeom>
          <a:noFill/>
          <a:ln w="9525">
            <a:noFill/>
            <a:miter lim="800000"/>
            <a:headEnd/>
            <a:tailEnd/>
          </a:ln>
        </p:spPr>
        <p:txBody>
          <a:bodyPr wrap="none" lIns="0" tIns="0" rIns="0" bIns="0">
            <a:spAutoFit/>
          </a:bodyPr>
          <a:lstStyle/>
          <a:p>
            <a:endParaRPr lang="en-US" sz="2000">
              <a:solidFill>
                <a:srgbClr val="114FFB"/>
              </a:solidFill>
            </a:endParaRPr>
          </a:p>
        </p:txBody>
      </p:sp>
      <p:grpSp>
        <p:nvGrpSpPr>
          <p:cNvPr id="14" name="Group 82"/>
          <p:cNvGrpSpPr>
            <a:grpSpLocks/>
          </p:cNvGrpSpPr>
          <p:nvPr/>
        </p:nvGrpSpPr>
        <p:grpSpPr bwMode="auto">
          <a:xfrm>
            <a:off x="1828801" y="1763714"/>
            <a:ext cx="5543550" cy="2720975"/>
            <a:chOff x="1248" y="1262"/>
            <a:chExt cx="3783" cy="1714"/>
          </a:xfrm>
        </p:grpSpPr>
        <p:sp>
          <p:nvSpPr>
            <p:cNvPr id="19502" name="Freeform 83"/>
            <p:cNvSpPr>
              <a:spLocks/>
            </p:cNvSpPr>
            <p:nvPr/>
          </p:nvSpPr>
          <p:spPr bwMode="auto">
            <a:xfrm>
              <a:off x="4655" y="1666"/>
              <a:ext cx="88" cy="76"/>
            </a:xfrm>
            <a:custGeom>
              <a:avLst/>
              <a:gdLst>
                <a:gd name="T0" fmla="*/ 67 w 81"/>
                <a:gd name="T1" fmla="*/ 17 h 76"/>
                <a:gd name="T2" fmla="*/ 88 w 81"/>
                <a:gd name="T3" fmla="*/ 36 h 76"/>
                <a:gd name="T4" fmla="*/ 0 w 81"/>
                <a:gd name="T5" fmla="*/ 76 h 76"/>
                <a:gd name="T6" fmla="*/ 52 w 81"/>
                <a:gd name="T7" fmla="*/ 0 h 76"/>
                <a:gd name="T8" fmla="*/ 67 w 81"/>
                <a:gd name="T9" fmla="*/ 17 h 76"/>
                <a:gd name="T10" fmla="*/ 0 60000 65536"/>
                <a:gd name="T11" fmla="*/ 0 60000 65536"/>
                <a:gd name="T12" fmla="*/ 0 60000 65536"/>
                <a:gd name="T13" fmla="*/ 0 60000 65536"/>
                <a:gd name="T14" fmla="*/ 0 60000 65536"/>
                <a:gd name="T15" fmla="*/ 0 w 81"/>
                <a:gd name="T16" fmla="*/ 0 h 76"/>
                <a:gd name="T17" fmla="*/ 81 w 81"/>
                <a:gd name="T18" fmla="*/ 76 h 76"/>
              </a:gdLst>
              <a:ahLst/>
              <a:cxnLst>
                <a:cxn ang="T10">
                  <a:pos x="T0" y="T1"/>
                </a:cxn>
                <a:cxn ang="T11">
                  <a:pos x="T2" y="T3"/>
                </a:cxn>
                <a:cxn ang="T12">
                  <a:pos x="T4" y="T5"/>
                </a:cxn>
                <a:cxn ang="T13">
                  <a:pos x="T6" y="T7"/>
                </a:cxn>
                <a:cxn ang="T14">
                  <a:pos x="T8" y="T9"/>
                </a:cxn>
              </a:cxnLst>
              <a:rect l="T15" t="T16" r="T17" b="T18"/>
              <a:pathLst>
                <a:path w="81" h="76">
                  <a:moveTo>
                    <a:pt x="62" y="17"/>
                  </a:moveTo>
                  <a:lnTo>
                    <a:pt x="81" y="36"/>
                  </a:lnTo>
                  <a:lnTo>
                    <a:pt x="0" y="76"/>
                  </a:lnTo>
                  <a:lnTo>
                    <a:pt x="48" y="0"/>
                  </a:lnTo>
                  <a:lnTo>
                    <a:pt x="62" y="17"/>
                  </a:lnTo>
                  <a:close/>
                </a:path>
              </a:pathLst>
            </a:custGeom>
            <a:solidFill>
              <a:srgbClr val="000000"/>
            </a:solidFill>
            <a:ln w="9525">
              <a:noFill/>
              <a:round/>
              <a:headEnd/>
              <a:tailEnd/>
            </a:ln>
          </p:spPr>
          <p:txBody>
            <a:bodyPr/>
            <a:lstStyle/>
            <a:p>
              <a:endParaRPr lang="en-US"/>
            </a:p>
          </p:txBody>
        </p:sp>
        <p:grpSp>
          <p:nvGrpSpPr>
            <p:cNvPr id="15" name="Group 84"/>
            <p:cNvGrpSpPr>
              <a:grpSpLocks/>
            </p:cNvGrpSpPr>
            <p:nvPr/>
          </p:nvGrpSpPr>
          <p:grpSpPr bwMode="auto">
            <a:xfrm>
              <a:off x="1248" y="1262"/>
              <a:ext cx="3783" cy="1714"/>
              <a:chOff x="1248" y="1262"/>
              <a:chExt cx="3783" cy="1714"/>
            </a:xfrm>
          </p:grpSpPr>
          <p:grpSp>
            <p:nvGrpSpPr>
              <p:cNvPr id="16" name="Group 85"/>
              <p:cNvGrpSpPr>
                <a:grpSpLocks/>
              </p:cNvGrpSpPr>
              <p:nvPr/>
            </p:nvGrpSpPr>
            <p:grpSpPr bwMode="auto">
              <a:xfrm>
                <a:off x="4777" y="1296"/>
                <a:ext cx="254" cy="214"/>
                <a:chOff x="4704" y="1389"/>
                <a:chExt cx="234" cy="214"/>
              </a:xfrm>
            </p:grpSpPr>
            <p:sp>
              <p:nvSpPr>
                <p:cNvPr id="19513" name="Freeform 86"/>
                <p:cNvSpPr>
                  <a:spLocks/>
                </p:cNvSpPr>
                <p:nvPr/>
              </p:nvSpPr>
              <p:spPr bwMode="auto">
                <a:xfrm>
                  <a:off x="4726" y="1389"/>
                  <a:ext cx="212" cy="211"/>
                </a:xfrm>
                <a:custGeom>
                  <a:avLst/>
                  <a:gdLst>
                    <a:gd name="T0" fmla="*/ 209 w 212"/>
                    <a:gd name="T1" fmla="*/ 104 h 211"/>
                    <a:gd name="T2" fmla="*/ 209 w 212"/>
                    <a:gd name="T3" fmla="*/ 124 h 211"/>
                    <a:gd name="T4" fmla="*/ 206 w 212"/>
                    <a:gd name="T5" fmla="*/ 141 h 211"/>
                    <a:gd name="T6" fmla="*/ 201 w 212"/>
                    <a:gd name="T7" fmla="*/ 155 h 211"/>
                    <a:gd name="T8" fmla="*/ 192 w 212"/>
                    <a:gd name="T9" fmla="*/ 169 h 211"/>
                    <a:gd name="T10" fmla="*/ 181 w 212"/>
                    <a:gd name="T11" fmla="*/ 180 h 211"/>
                    <a:gd name="T12" fmla="*/ 167 w 212"/>
                    <a:gd name="T13" fmla="*/ 192 h 211"/>
                    <a:gd name="T14" fmla="*/ 155 w 212"/>
                    <a:gd name="T15" fmla="*/ 200 h 211"/>
                    <a:gd name="T16" fmla="*/ 138 w 212"/>
                    <a:gd name="T17" fmla="*/ 206 h 211"/>
                    <a:gd name="T18" fmla="*/ 122 w 212"/>
                    <a:gd name="T19" fmla="*/ 211 h 211"/>
                    <a:gd name="T20" fmla="*/ 105 w 212"/>
                    <a:gd name="T21" fmla="*/ 211 h 211"/>
                    <a:gd name="T22" fmla="*/ 88 w 212"/>
                    <a:gd name="T23" fmla="*/ 211 h 211"/>
                    <a:gd name="T24" fmla="*/ 71 w 212"/>
                    <a:gd name="T25" fmla="*/ 206 h 211"/>
                    <a:gd name="T26" fmla="*/ 57 w 212"/>
                    <a:gd name="T27" fmla="*/ 200 h 211"/>
                    <a:gd name="T28" fmla="*/ 42 w 212"/>
                    <a:gd name="T29" fmla="*/ 192 h 211"/>
                    <a:gd name="T30" fmla="*/ 31 w 212"/>
                    <a:gd name="T31" fmla="*/ 180 h 211"/>
                    <a:gd name="T32" fmla="*/ 20 w 212"/>
                    <a:gd name="T33" fmla="*/ 169 h 211"/>
                    <a:gd name="T34" fmla="*/ 11 w 212"/>
                    <a:gd name="T35" fmla="*/ 155 h 211"/>
                    <a:gd name="T36" fmla="*/ 6 w 212"/>
                    <a:gd name="T37" fmla="*/ 141 h 211"/>
                    <a:gd name="T38" fmla="*/ 0 w 212"/>
                    <a:gd name="T39" fmla="*/ 124 h 211"/>
                    <a:gd name="T40" fmla="*/ 0 w 212"/>
                    <a:gd name="T41" fmla="*/ 107 h 211"/>
                    <a:gd name="T42" fmla="*/ 0 w 212"/>
                    <a:gd name="T43" fmla="*/ 90 h 211"/>
                    <a:gd name="T44" fmla="*/ 6 w 212"/>
                    <a:gd name="T45" fmla="*/ 73 h 211"/>
                    <a:gd name="T46" fmla="*/ 11 w 212"/>
                    <a:gd name="T47" fmla="*/ 59 h 211"/>
                    <a:gd name="T48" fmla="*/ 20 w 212"/>
                    <a:gd name="T49" fmla="*/ 45 h 211"/>
                    <a:gd name="T50" fmla="*/ 31 w 212"/>
                    <a:gd name="T51" fmla="*/ 31 h 211"/>
                    <a:gd name="T52" fmla="*/ 42 w 212"/>
                    <a:gd name="T53" fmla="*/ 19 h 211"/>
                    <a:gd name="T54" fmla="*/ 57 w 212"/>
                    <a:gd name="T55" fmla="*/ 11 h 211"/>
                    <a:gd name="T56" fmla="*/ 71 w 212"/>
                    <a:gd name="T57" fmla="*/ 5 h 211"/>
                    <a:gd name="T58" fmla="*/ 88 w 212"/>
                    <a:gd name="T59" fmla="*/ 3 h 211"/>
                    <a:gd name="T60" fmla="*/ 105 w 212"/>
                    <a:gd name="T61" fmla="*/ 0 h 211"/>
                    <a:gd name="T62" fmla="*/ 122 w 212"/>
                    <a:gd name="T63" fmla="*/ 3 h 211"/>
                    <a:gd name="T64" fmla="*/ 138 w 212"/>
                    <a:gd name="T65" fmla="*/ 5 h 211"/>
                    <a:gd name="T66" fmla="*/ 155 w 212"/>
                    <a:gd name="T67" fmla="*/ 11 h 211"/>
                    <a:gd name="T68" fmla="*/ 167 w 212"/>
                    <a:gd name="T69" fmla="*/ 19 h 211"/>
                    <a:gd name="T70" fmla="*/ 181 w 212"/>
                    <a:gd name="T71" fmla="*/ 31 h 211"/>
                    <a:gd name="T72" fmla="*/ 192 w 212"/>
                    <a:gd name="T73" fmla="*/ 45 h 211"/>
                    <a:gd name="T74" fmla="*/ 201 w 212"/>
                    <a:gd name="T75" fmla="*/ 59 h 211"/>
                    <a:gd name="T76" fmla="*/ 206 w 212"/>
                    <a:gd name="T77" fmla="*/ 73 h 211"/>
                    <a:gd name="T78" fmla="*/ 209 w 212"/>
                    <a:gd name="T79" fmla="*/ 90 h 211"/>
                    <a:gd name="T80" fmla="*/ 212 w 212"/>
                    <a:gd name="T81" fmla="*/ 107 h 211"/>
                    <a:gd name="T82" fmla="*/ 209 w 212"/>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09" y="104"/>
                      </a:moveTo>
                      <a:lnTo>
                        <a:pt x="209" y="124"/>
                      </a:lnTo>
                      <a:lnTo>
                        <a:pt x="206" y="141"/>
                      </a:lnTo>
                      <a:lnTo>
                        <a:pt x="201" y="155"/>
                      </a:lnTo>
                      <a:lnTo>
                        <a:pt x="192" y="169"/>
                      </a:lnTo>
                      <a:lnTo>
                        <a:pt x="181" y="180"/>
                      </a:lnTo>
                      <a:lnTo>
                        <a:pt x="167" y="192"/>
                      </a:lnTo>
                      <a:lnTo>
                        <a:pt x="155" y="200"/>
                      </a:lnTo>
                      <a:lnTo>
                        <a:pt x="138" y="206"/>
                      </a:lnTo>
                      <a:lnTo>
                        <a:pt x="122" y="211"/>
                      </a:lnTo>
                      <a:lnTo>
                        <a:pt x="105" y="211"/>
                      </a:lnTo>
                      <a:lnTo>
                        <a:pt x="88" y="211"/>
                      </a:lnTo>
                      <a:lnTo>
                        <a:pt x="71" y="206"/>
                      </a:lnTo>
                      <a:lnTo>
                        <a:pt x="57" y="200"/>
                      </a:lnTo>
                      <a:lnTo>
                        <a:pt x="42" y="192"/>
                      </a:lnTo>
                      <a:lnTo>
                        <a:pt x="31" y="180"/>
                      </a:lnTo>
                      <a:lnTo>
                        <a:pt x="20" y="169"/>
                      </a:lnTo>
                      <a:lnTo>
                        <a:pt x="11" y="155"/>
                      </a:lnTo>
                      <a:lnTo>
                        <a:pt x="6" y="141"/>
                      </a:lnTo>
                      <a:lnTo>
                        <a:pt x="0" y="124"/>
                      </a:lnTo>
                      <a:lnTo>
                        <a:pt x="0" y="107"/>
                      </a:lnTo>
                      <a:lnTo>
                        <a:pt x="0" y="90"/>
                      </a:lnTo>
                      <a:lnTo>
                        <a:pt x="6" y="73"/>
                      </a:lnTo>
                      <a:lnTo>
                        <a:pt x="11" y="59"/>
                      </a:lnTo>
                      <a:lnTo>
                        <a:pt x="20" y="45"/>
                      </a:lnTo>
                      <a:lnTo>
                        <a:pt x="31" y="31"/>
                      </a:lnTo>
                      <a:lnTo>
                        <a:pt x="42" y="19"/>
                      </a:lnTo>
                      <a:lnTo>
                        <a:pt x="57" y="11"/>
                      </a:lnTo>
                      <a:lnTo>
                        <a:pt x="71" y="5"/>
                      </a:lnTo>
                      <a:lnTo>
                        <a:pt x="88" y="3"/>
                      </a:lnTo>
                      <a:lnTo>
                        <a:pt x="105" y="0"/>
                      </a:lnTo>
                      <a:lnTo>
                        <a:pt x="122" y="3"/>
                      </a:lnTo>
                      <a:lnTo>
                        <a:pt x="138" y="5"/>
                      </a:lnTo>
                      <a:lnTo>
                        <a:pt x="155" y="11"/>
                      </a:lnTo>
                      <a:lnTo>
                        <a:pt x="167" y="19"/>
                      </a:lnTo>
                      <a:lnTo>
                        <a:pt x="181" y="31"/>
                      </a:lnTo>
                      <a:lnTo>
                        <a:pt x="192" y="45"/>
                      </a:lnTo>
                      <a:lnTo>
                        <a:pt x="201" y="59"/>
                      </a:lnTo>
                      <a:lnTo>
                        <a:pt x="206" y="73"/>
                      </a:lnTo>
                      <a:lnTo>
                        <a:pt x="209" y="90"/>
                      </a:lnTo>
                      <a:lnTo>
                        <a:pt x="212" y="107"/>
                      </a:lnTo>
                      <a:lnTo>
                        <a:pt x="209" y="104"/>
                      </a:lnTo>
                      <a:close/>
                    </a:path>
                  </a:pathLst>
                </a:custGeom>
                <a:solidFill>
                  <a:srgbClr val="FFFFFF"/>
                </a:solidFill>
                <a:ln w="9525">
                  <a:noFill/>
                  <a:round/>
                  <a:headEnd/>
                  <a:tailEnd/>
                </a:ln>
              </p:spPr>
              <p:txBody>
                <a:bodyPr/>
                <a:lstStyle/>
                <a:p>
                  <a:endParaRPr lang="en-US"/>
                </a:p>
              </p:txBody>
            </p:sp>
            <p:sp>
              <p:nvSpPr>
                <p:cNvPr id="19514" name="Freeform 87"/>
                <p:cNvSpPr>
                  <a:spLocks/>
                </p:cNvSpPr>
                <p:nvPr/>
              </p:nvSpPr>
              <p:spPr bwMode="auto">
                <a:xfrm>
                  <a:off x="4704" y="1392"/>
                  <a:ext cx="212" cy="211"/>
                </a:xfrm>
                <a:custGeom>
                  <a:avLst/>
                  <a:gdLst>
                    <a:gd name="T0" fmla="*/ 209 w 212"/>
                    <a:gd name="T1" fmla="*/ 104 h 211"/>
                    <a:gd name="T2" fmla="*/ 209 w 212"/>
                    <a:gd name="T3" fmla="*/ 90 h 211"/>
                    <a:gd name="T4" fmla="*/ 206 w 212"/>
                    <a:gd name="T5" fmla="*/ 73 h 211"/>
                    <a:gd name="T6" fmla="*/ 201 w 212"/>
                    <a:gd name="T7" fmla="*/ 59 h 211"/>
                    <a:gd name="T8" fmla="*/ 192 w 212"/>
                    <a:gd name="T9" fmla="*/ 45 h 211"/>
                    <a:gd name="T10" fmla="*/ 181 w 212"/>
                    <a:gd name="T11" fmla="*/ 31 h 211"/>
                    <a:gd name="T12" fmla="*/ 167 w 212"/>
                    <a:gd name="T13" fmla="*/ 19 h 211"/>
                    <a:gd name="T14" fmla="*/ 155 w 212"/>
                    <a:gd name="T15" fmla="*/ 11 h 211"/>
                    <a:gd name="T16" fmla="*/ 138 w 212"/>
                    <a:gd name="T17" fmla="*/ 5 h 211"/>
                    <a:gd name="T18" fmla="*/ 122 w 212"/>
                    <a:gd name="T19" fmla="*/ 3 h 211"/>
                    <a:gd name="T20" fmla="*/ 105 w 212"/>
                    <a:gd name="T21" fmla="*/ 0 h 211"/>
                    <a:gd name="T22" fmla="*/ 88 w 212"/>
                    <a:gd name="T23" fmla="*/ 3 h 211"/>
                    <a:gd name="T24" fmla="*/ 71 w 212"/>
                    <a:gd name="T25" fmla="*/ 5 h 211"/>
                    <a:gd name="T26" fmla="*/ 57 w 212"/>
                    <a:gd name="T27" fmla="*/ 11 h 211"/>
                    <a:gd name="T28" fmla="*/ 42 w 212"/>
                    <a:gd name="T29" fmla="*/ 19 h 211"/>
                    <a:gd name="T30" fmla="*/ 31 w 212"/>
                    <a:gd name="T31" fmla="*/ 31 h 211"/>
                    <a:gd name="T32" fmla="*/ 20 w 212"/>
                    <a:gd name="T33" fmla="*/ 45 h 211"/>
                    <a:gd name="T34" fmla="*/ 11 w 212"/>
                    <a:gd name="T35" fmla="*/ 59 h 211"/>
                    <a:gd name="T36" fmla="*/ 6 w 212"/>
                    <a:gd name="T37" fmla="*/ 73 h 211"/>
                    <a:gd name="T38" fmla="*/ 0 w 212"/>
                    <a:gd name="T39" fmla="*/ 90 h 211"/>
                    <a:gd name="T40" fmla="*/ 0 w 212"/>
                    <a:gd name="T41" fmla="*/ 107 h 211"/>
                    <a:gd name="T42" fmla="*/ 0 w 212"/>
                    <a:gd name="T43" fmla="*/ 124 h 211"/>
                    <a:gd name="T44" fmla="*/ 6 w 212"/>
                    <a:gd name="T45" fmla="*/ 141 h 211"/>
                    <a:gd name="T46" fmla="*/ 11 w 212"/>
                    <a:gd name="T47" fmla="*/ 155 h 211"/>
                    <a:gd name="T48" fmla="*/ 20 w 212"/>
                    <a:gd name="T49" fmla="*/ 169 h 211"/>
                    <a:gd name="T50" fmla="*/ 31 w 212"/>
                    <a:gd name="T51" fmla="*/ 180 h 211"/>
                    <a:gd name="T52" fmla="*/ 42 w 212"/>
                    <a:gd name="T53" fmla="*/ 192 h 211"/>
                    <a:gd name="T54" fmla="*/ 57 w 212"/>
                    <a:gd name="T55" fmla="*/ 200 h 211"/>
                    <a:gd name="T56" fmla="*/ 71 w 212"/>
                    <a:gd name="T57" fmla="*/ 206 h 211"/>
                    <a:gd name="T58" fmla="*/ 88 w 212"/>
                    <a:gd name="T59" fmla="*/ 211 h 211"/>
                    <a:gd name="T60" fmla="*/ 105 w 212"/>
                    <a:gd name="T61" fmla="*/ 211 h 211"/>
                    <a:gd name="T62" fmla="*/ 122 w 212"/>
                    <a:gd name="T63" fmla="*/ 211 h 211"/>
                    <a:gd name="T64" fmla="*/ 138 w 212"/>
                    <a:gd name="T65" fmla="*/ 206 h 211"/>
                    <a:gd name="T66" fmla="*/ 155 w 212"/>
                    <a:gd name="T67" fmla="*/ 200 h 211"/>
                    <a:gd name="T68" fmla="*/ 167 w 212"/>
                    <a:gd name="T69" fmla="*/ 192 h 211"/>
                    <a:gd name="T70" fmla="*/ 181 w 212"/>
                    <a:gd name="T71" fmla="*/ 180 h 211"/>
                    <a:gd name="T72" fmla="*/ 192 w 212"/>
                    <a:gd name="T73" fmla="*/ 169 h 211"/>
                    <a:gd name="T74" fmla="*/ 201 w 212"/>
                    <a:gd name="T75" fmla="*/ 155 h 211"/>
                    <a:gd name="T76" fmla="*/ 206 w 212"/>
                    <a:gd name="T77" fmla="*/ 141 h 211"/>
                    <a:gd name="T78" fmla="*/ 209 w 212"/>
                    <a:gd name="T79" fmla="*/ 124 h 211"/>
                    <a:gd name="T80" fmla="*/ 212 w 212"/>
                    <a:gd name="T81" fmla="*/ 107 h 211"/>
                    <a:gd name="T82" fmla="*/ 212 w 212"/>
                    <a:gd name="T83" fmla="*/ 107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09" y="104"/>
                      </a:moveTo>
                      <a:lnTo>
                        <a:pt x="209" y="90"/>
                      </a:lnTo>
                      <a:lnTo>
                        <a:pt x="206" y="73"/>
                      </a:lnTo>
                      <a:lnTo>
                        <a:pt x="201" y="59"/>
                      </a:lnTo>
                      <a:lnTo>
                        <a:pt x="192" y="45"/>
                      </a:lnTo>
                      <a:lnTo>
                        <a:pt x="181" y="31"/>
                      </a:lnTo>
                      <a:lnTo>
                        <a:pt x="167" y="19"/>
                      </a:lnTo>
                      <a:lnTo>
                        <a:pt x="155" y="11"/>
                      </a:lnTo>
                      <a:lnTo>
                        <a:pt x="138" y="5"/>
                      </a:lnTo>
                      <a:lnTo>
                        <a:pt x="122" y="3"/>
                      </a:lnTo>
                      <a:lnTo>
                        <a:pt x="105" y="0"/>
                      </a:lnTo>
                      <a:lnTo>
                        <a:pt x="88" y="3"/>
                      </a:lnTo>
                      <a:lnTo>
                        <a:pt x="71" y="5"/>
                      </a:lnTo>
                      <a:lnTo>
                        <a:pt x="57" y="11"/>
                      </a:lnTo>
                      <a:lnTo>
                        <a:pt x="42" y="19"/>
                      </a:lnTo>
                      <a:lnTo>
                        <a:pt x="31" y="31"/>
                      </a:lnTo>
                      <a:lnTo>
                        <a:pt x="20" y="45"/>
                      </a:lnTo>
                      <a:lnTo>
                        <a:pt x="11" y="59"/>
                      </a:lnTo>
                      <a:lnTo>
                        <a:pt x="6" y="73"/>
                      </a:lnTo>
                      <a:lnTo>
                        <a:pt x="0" y="90"/>
                      </a:lnTo>
                      <a:lnTo>
                        <a:pt x="0" y="107"/>
                      </a:lnTo>
                      <a:lnTo>
                        <a:pt x="0" y="124"/>
                      </a:lnTo>
                      <a:lnTo>
                        <a:pt x="6" y="141"/>
                      </a:lnTo>
                      <a:lnTo>
                        <a:pt x="11" y="155"/>
                      </a:lnTo>
                      <a:lnTo>
                        <a:pt x="20" y="169"/>
                      </a:lnTo>
                      <a:lnTo>
                        <a:pt x="31" y="180"/>
                      </a:lnTo>
                      <a:lnTo>
                        <a:pt x="42" y="192"/>
                      </a:lnTo>
                      <a:lnTo>
                        <a:pt x="57" y="200"/>
                      </a:lnTo>
                      <a:lnTo>
                        <a:pt x="71" y="206"/>
                      </a:lnTo>
                      <a:lnTo>
                        <a:pt x="88" y="211"/>
                      </a:lnTo>
                      <a:lnTo>
                        <a:pt x="105" y="211"/>
                      </a:lnTo>
                      <a:lnTo>
                        <a:pt x="122" y="211"/>
                      </a:lnTo>
                      <a:lnTo>
                        <a:pt x="138" y="206"/>
                      </a:lnTo>
                      <a:lnTo>
                        <a:pt x="155" y="200"/>
                      </a:lnTo>
                      <a:lnTo>
                        <a:pt x="167" y="192"/>
                      </a:lnTo>
                      <a:lnTo>
                        <a:pt x="181" y="180"/>
                      </a:lnTo>
                      <a:lnTo>
                        <a:pt x="192" y="169"/>
                      </a:lnTo>
                      <a:lnTo>
                        <a:pt x="201" y="155"/>
                      </a:lnTo>
                      <a:lnTo>
                        <a:pt x="206" y="141"/>
                      </a:lnTo>
                      <a:lnTo>
                        <a:pt x="209" y="124"/>
                      </a:lnTo>
                      <a:lnTo>
                        <a:pt x="212" y="107"/>
                      </a:lnTo>
                    </a:path>
                  </a:pathLst>
                </a:custGeom>
                <a:noFill/>
                <a:ln w="9525">
                  <a:solidFill>
                    <a:srgbClr val="000000"/>
                  </a:solidFill>
                  <a:round/>
                  <a:headEnd/>
                  <a:tailEnd/>
                </a:ln>
              </p:spPr>
              <p:txBody>
                <a:bodyPr/>
                <a:lstStyle/>
                <a:p>
                  <a:endParaRPr lang="en-US"/>
                </a:p>
              </p:txBody>
            </p:sp>
            <p:sp>
              <p:nvSpPr>
                <p:cNvPr id="19515" name="Rectangle 88"/>
                <p:cNvSpPr>
                  <a:spLocks noChangeArrowheads="1"/>
                </p:cNvSpPr>
                <p:nvPr/>
              </p:nvSpPr>
              <p:spPr bwMode="auto">
                <a:xfrm>
                  <a:off x="4800" y="1440"/>
                  <a:ext cx="49" cy="116"/>
                </a:xfrm>
                <a:prstGeom prst="rect">
                  <a:avLst/>
                </a:prstGeom>
                <a:noFill/>
                <a:ln w="9525">
                  <a:noFill/>
                  <a:miter lim="800000"/>
                  <a:headEnd/>
                  <a:tailEnd/>
                </a:ln>
              </p:spPr>
              <p:txBody>
                <a:bodyPr wrap="none" lIns="0" tIns="0" rIns="0" bIns="0">
                  <a:spAutoFit/>
                </a:bodyPr>
                <a:lstStyle/>
                <a:p>
                  <a:r>
                    <a:rPr lang="en-US" sz="1200" b="0">
                      <a:solidFill>
                        <a:srgbClr val="000000"/>
                      </a:solidFill>
                    </a:rPr>
                    <a:t>3</a:t>
                  </a:r>
                  <a:endParaRPr lang="en-US" sz="1400"/>
                </a:p>
              </p:txBody>
            </p:sp>
          </p:grpSp>
          <p:sp>
            <p:nvSpPr>
              <p:cNvPr id="19505" name="Line 89"/>
              <p:cNvSpPr>
                <a:spLocks noChangeShapeType="1"/>
              </p:cNvSpPr>
              <p:nvPr/>
            </p:nvSpPr>
            <p:spPr bwMode="auto">
              <a:xfrm flipH="1">
                <a:off x="1920" y="2592"/>
                <a:ext cx="336" cy="144"/>
              </a:xfrm>
              <a:prstGeom prst="line">
                <a:avLst/>
              </a:prstGeom>
              <a:noFill/>
              <a:ln w="9525">
                <a:solidFill>
                  <a:schemeClr val="tx1"/>
                </a:solidFill>
                <a:round/>
                <a:headEnd/>
                <a:tailEnd/>
              </a:ln>
            </p:spPr>
            <p:txBody>
              <a:bodyPr bIns="0"/>
              <a:lstStyle/>
              <a:p>
                <a:endParaRPr lang="en-US"/>
              </a:p>
            </p:txBody>
          </p:sp>
          <p:sp>
            <p:nvSpPr>
              <p:cNvPr id="19506" name="Freeform 90"/>
              <p:cNvSpPr>
                <a:spLocks/>
              </p:cNvSpPr>
              <p:nvPr/>
            </p:nvSpPr>
            <p:spPr bwMode="auto">
              <a:xfrm>
                <a:off x="4655" y="1262"/>
                <a:ext cx="121" cy="421"/>
              </a:xfrm>
              <a:custGeom>
                <a:avLst/>
                <a:gdLst>
                  <a:gd name="T0" fmla="*/ 0 w 112"/>
                  <a:gd name="T1" fmla="*/ 0 h 421"/>
                  <a:gd name="T2" fmla="*/ 24 w 112"/>
                  <a:gd name="T3" fmla="*/ 37 h 421"/>
                  <a:gd name="T4" fmla="*/ 49 w 112"/>
                  <a:gd name="T5" fmla="*/ 79 h 421"/>
                  <a:gd name="T6" fmla="*/ 72 w 112"/>
                  <a:gd name="T7" fmla="*/ 124 h 421"/>
                  <a:gd name="T8" fmla="*/ 91 w 112"/>
                  <a:gd name="T9" fmla="*/ 169 h 421"/>
                  <a:gd name="T10" fmla="*/ 109 w 112"/>
                  <a:gd name="T11" fmla="*/ 217 h 421"/>
                  <a:gd name="T12" fmla="*/ 119 w 112"/>
                  <a:gd name="T13" fmla="*/ 262 h 421"/>
                  <a:gd name="T14" fmla="*/ 121 w 112"/>
                  <a:gd name="T15" fmla="*/ 308 h 421"/>
                  <a:gd name="T16" fmla="*/ 116 w 112"/>
                  <a:gd name="T17" fmla="*/ 350 h 421"/>
                  <a:gd name="T18" fmla="*/ 100 w 112"/>
                  <a:gd name="T19" fmla="*/ 387 h 421"/>
                  <a:gd name="T20" fmla="*/ 72 w 112"/>
                  <a:gd name="T21" fmla="*/ 421 h 4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2"/>
                  <a:gd name="T34" fmla="*/ 0 h 421"/>
                  <a:gd name="T35" fmla="*/ 112 w 112"/>
                  <a:gd name="T36" fmla="*/ 421 h 4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2" h="421">
                    <a:moveTo>
                      <a:pt x="0" y="0"/>
                    </a:moveTo>
                    <a:lnTo>
                      <a:pt x="22" y="37"/>
                    </a:lnTo>
                    <a:lnTo>
                      <a:pt x="45" y="79"/>
                    </a:lnTo>
                    <a:lnTo>
                      <a:pt x="67" y="124"/>
                    </a:lnTo>
                    <a:lnTo>
                      <a:pt x="84" y="169"/>
                    </a:lnTo>
                    <a:lnTo>
                      <a:pt x="101" y="217"/>
                    </a:lnTo>
                    <a:lnTo>
                      <a:pt x="110" y="262"/>
                    </a:lnTo>
                    <a:lnTo>
                      <a:pt x="112" y="308"/>
                    </a:lnTo>
                    <a:lnTo>
                      <a:pt x="107" y="350"/>
                    </a:lnTo>
                    <a:lnTo>
                      <a:pt x="93" y="387"/>
                    </a:lnTo>
                    <a:lnTo>
                      <a:pt x="67" y="421"/>
                    </a:lnTo>
                  </a:path>
                </a:pathLst>
              </a:custGeom>
              <a:noFill/>
              <a:ln w="9525">
                <a:solidFill>
                  <a:srgbClr val="114FFB"/>
                </a:solidFill>
                <a:round/>
                <a:headEnd/>
                <a:tailEnd/>
              </a:ln>
            </p:spPr>
            <p:txBody>
              <a:bodyPr/>
              <a:lstStyle/>
              <a:p>
                <a:endParaRPr lang="en-US"/>
              </a:p>
            </p:txBody>
          </p:sp>
          <p:sp>
            <p:nvSpPr>
              <p:cNvPr id="19507" name="Line 91"/>
              <p:cNvSpPr>
                <a:spLocks noChangeShapeType="1"/>
              </p:cNvSpPr>
              <p:nvPr/>
            </p:nvSpPr>
            <p:spPr bwMode="auto">
              <a:xfrm flipV="1">
                <a:off x="1248" y="1824"/>
                <a:ext cx="288" cy="48"/>
              </a:xfrm>
              <a:prstGeom prst="line">
                <a:avLst/>
              </a:prstGeom>
              <a:noFill/>
              <a:ln w="9525">
                <a:solidFill>
                  <a:schemeClr val="tx1"/>
                </a:solidFill>
                <a:round/>
                <a:headEnd/>
                <a:tailEnd/>
              </a:ln>
            </p:spPr>
            <p:txBody>
              <a:bodyPr wrap="none" bIns="0" anchor="ctr"/>
              <a:lstStyle/>
              <a:p>
                <a:endParaRPr lang="en-US"/>
              </a:p>
            </p:txBody>
          </p:sp>
          <p:sp>
            <p:nvSpPr>
              <p:cNvPr id="19508" name="Text Box 92"/>
              <p:cNvSpPr txBox="1">
                <a:spLocks noChangeArrowheads="1"/>
              </p:cNvSpPr>
              <p:nvPr/>
            </p:nvSpPr>
            <p:spPr bwMode="auto">
              <a:xfrm>
                <a:off x="2208" y="2640"/>
                <a:ext cx="480" cy="202"/>
              </a:xfrm>
              <a:prstGeom prst="rect">
                <a:avLst/>
              </a:prstGeom>
              <a:noFill/>
              <a:ln w="9525">
                <a:noFill/>
                <a:miter lim="800000"/>
                <a:headEnd/>
                <a:tailEnd/>
              </a:ln>
            </p:spPr>
            <p:txBody>
              <a:bodyPr bIns="0">
                <a:spAutoFit/>
              </a:bodyPr>
              <a:lstStyle/>
              <a:p>
                <a:pPr algn="ctr">
                  <a:spcBef>
                    <a:spcPct val="50000"/>
                  </a:spcBef>
                </a:pPr>
                <a:r>
                  <a:rPr lang="en-US" sz="1800" b="0">
                    <a:solidFill>
                      <a:srgbClr val="0332B7"/>
                    </a:solidFill>
                  </a:rPr>
                  <a:t>u = 7</a:t>
                </a:r>
              </a:p>
            </p:txBody>
          </p:sp>
          <p:sp>
            <p:nvSpPr>
              <p:cNvPr id="19509" name="Rectangle 93"/>
              <p:cNvSpPr>
                <a:spLocks noChangeArrowheads="1"/>
              </p:cNvSpPr>
              <p:nvPr/>
            </p:nvSpPr>
            <p:spPr bwMode="auto">
              <a:xfrm>
                <a:off x="4512" y="1747"/>
                <a:ext cx="364" cy="173"/>
              </a:xfrm>
              <a:prstGeom prst="rect">
                <a:avLst/>
              </a:prstGeom>
              <a:noFill/>
              <a:ln w="9525">
                <a:noFill/>
                <a:miter lim="800000"/>
                <a:headEnd/>
                <a:tailEnd/>
              </a:ln>
            </p:spPr>
            <p:txBody>
              <a:bodyPr wrap="none" lIns="0" tIns="0" rIns="0" bIns="0">
                <a:spAutoFit/>
              </a:bodyPr>
              <a:lstStyle/>
              <a:p>
                <a:r>
                  <a:rPr lang="en-US" sz="1800" b="0">
                    <a:solidFill>
                      <a:srgbClr val="0332B7"/>
                    </a:solidFill>
                  </a:rPr>
                  <a:t> u = 7</a:t>
                </a:r>
                <a:endParaRPr lang="en-US" sz="2000">
                  <a:solidFill>
                    <a:srgbClr val="0332B7"/>
                  </a:solidFill>
                </a:endParaRPr>
              </a:p>
            </p:txBody>
          </p:sp>
          <p:sp>
            <p:nvSpPr>
              <p:cNvPr id="19510" name="Freeform 94"/>
              <p:cNvSpPr>
                <a:spLocks/>
              </p:cNvSpPr>
              <p:nvPr/>
            </p:nvSpPr>
            <p:spPr bwMode="auto">
              <a:xfrm>
                <a:off x="1468" y="1920"/>
                <a:ext cx="3180" cy="224"/>
              </a:xfrm>
              <a:custGeom>
                <a:avLst/>
                <a:gdLst>
                  <a:gd name="T0" fmla="*/ 3180 w 3180"/>
                  <a:gd name="T1" fmla="*/ 0 h 224"/>
                  <a:gd name="T2" fmla="*/ 2780 w 3180"/>
                  <a:gd name="T3" fmla="*/ 160 h 224"/>
                  <a:gd name="T4" fmla="*/ 2172 w 3180"/>
                  <a:gd name="T5" fmla="*/ 192 h 224"/>
                  <a:gd name="T6" fmla="*/ 352 w 3180"/>
                  <a:gd name="T7" fmla="*/ 192 h 224"/>
                  <a:gd name="T8" fmla="*/ 60 w 3180"/>
                  <a:gd name="T9" fmla="*/ 0 h 224"/>
                  <a:gd name="T10" fmla="*/ 0 60000 65536"/>
                  <a:gd name="T11" fmla="*/ 0 60000 65536"/>
                  <a:gd name="T12" fmla="*/ 0 60000 65536"/>
                  <a:gd name="T13" fmla="*/ 0 60000 65536"/>
                  <a:gd name="T14" fmla="*/ 0 60000 65536"/>
                  <a:gd name="T15" fmla="*/ 0 w 3180"/>
                  <a:gd name="T16" fmla="*/ 0 h 224"/>
                  <a:gd name="T17" fmla="*/ 3180 w 3180"/>
                  <a:gd name="T18" fmla="*/ 224 h 224"/>
                </a:gdLst>
                <a:ahLst/>
                <a:cxnLst>
                  <a:cxn ang="T10">
                    <a:pos x="T0" y="T1"/>
                  </a:cxn>
                  <a:cxn ang="T11">
                    <a:pos x="T2" y="T3"/>
                  </a:cxn>
                  <a:cxn ang="T12">
                    <a:pos x="T4" y="T5"/>
                  </a:cxn>
                  <a:cxn ang="T13">
                    <a:pos x="T6" y="T7"/>
                  </a:cxn>
                  <a:cxn ang="T14">
                    <a:pos x="T8" y="T9"/>
                  </a:cxn>
                </a:cxnLst>
                <a:rect l="T15" t="T16" r="T17" b="T18"/>
                <a:pathLst>
                  <a:path w="3180" h="224">
                    <a:moveTo>
                      <a:pt x="3180" y="0"/>
                    </a:moveTo>
                    <a:cubicBezTo>
                      <a:pt x="3113" y="27"/>
                      <a:pt x="2948" y="128"/>
                      <a:pt x="2780" y="160"/>
                    </a:cubicBezTo>
                    <a:cubicBezTo>
                      <a:pt x="2612" y="192"/>
                      <a:pt x="2577" y="187"/>
                      <a:pt x="2172" y="192"/>
                    </a:cubicBezTo>
                    <a:cubicBezTo>
                      <a:pt x="1767" y="197"/>
                      <a:pt x="704" y="224"/>
                      <a:pt x="352" y="192"/>
                    </a:cubicBezTo>
                    <a:cubicBezTo>
                      <a:pt x="0" y="160"/>
                      <a:pt x="121" y="40"/>
                      <a:pt x="60" y="0"/>
                    </a:cubicBezTo>
                  </a:path>
                </a:pathLst>
              </a:custGeom>
              <a:noFill/>
              <a:ln w="28575">
                <a:solidFill>
                  <a:srgbClr val="0332B7"/>
                </a:solidFill>
                <a:round/>
                <a:headEnd/>
                <a:tailEnd type="triangle" w="med" len="med"/>
              </a:ln>
            </p:spPr>
            <p:txBody>
              <a:bodyPr wrap="none" bIns="0" anchor="ctr"/>
              <a:lstStyle/>
              <a:p>
                <a:endParaRPr lang="en-US"/>
              </a:p>
            </p:txBody>
          </p:sp>
          <p:sp>
            <p:nvSpPr>
              <p:cNvPr id="19511" name="Arc 95"/>
              <p:cNvSpPr>
                <a:spLocks/>
              </p:cNvSpPr>
              <p:nvPr/>
            </p:nvSpPr>
            <p:spPr bwMode="auto">
              <a:xfrm flipH="1">
                <a:off x="2467" y="2125"/>
                <a:ext cx="418" cy="851"/>
              </a:xfrm>
              <a:custGeom>
                <a:avLst/>
                <a:gdLst>
                  <a:gd name="T0" fmla="*/ 2 w 20387"/>
                  <a:gd name="T1" fmla="*/ 0 h 21276"/>
                  <a:gd name="T2" fmla="*/ 9 w 20387"/>
                  <a:gd name="T3" fmla="*/ 23 h 21276"/>
                  <a:gd name="T4" fmla="*/ 0 w 20387"/>
                  <a:gd name="T5" fmla="*/ 34 h 21276"/>
                  <a:gd name="T6" fmla="*/ 0 60000 65536"/>
                  <a:gd name="T7" fmla="*/ 0 60000 65536"/>
                  <a:gd name="T8" fmla="*/ 0 60000 65536"/>
                  <a:gd name="T9" fmla="*/ 0 w 20387"/>
                  <a:gd name="T10" fmla="*/ 0 h 21276"/>
                  <a:gd name="T11" fmla="*/ 20387 w 20387"/>
                  <a:gd name="T12" fmla="*/ 21276 h 21276"/>
                </a:gdLst>
                <a:ahLst/>
                <a:cxnLst>
                  <a:cxn ang="T6">
                    <a:pos x="T0" y="T1"/>
                  </a:cxn>
                  <a:cxn ang="T7">
                    <a:pos x="T2" y="T3"/>
                  </a:cxn>
                  <a:cxn ang="T8">
                    <a:pos x="T4" y="T5"/>
                  </a:cxn>
                </a:cxnLst>
                <a:rect l="T9" t="T10" r="T11" b="T12"/>
                <a:pathLst>
                  <a:path w="20387" h="21276" fill="none" extrusionOk="0">
                    <a:moveTo>
                      <a:pt x="3726" y="-1"/>
                    </a:moveTo>
                    <a:cubicBezTo>
                      <a:pt x="11430" y="1349"/>
                      <a:pt x="17803" y="6757"/>
                      <a:pt x="20387" y="14139"/>
                    </a:cubicBezTo>
                  </a:path>
                  <a:path w="20387" h="21276" stroke="0" extrusionOk="0">
                    <a:moveTo>
                      <a:pt x="3726" y="-1"/>
                    </a:moveTo>
                    <a:cubicBezTo>
                      <a:pt x="11430" y="1349"/>
                      <a:pt x="17803" y="6757"/>
                      <a:pt x="20387" y="14139"/>
                    </a:cubicBezTo>
                    <a:lnTo>
                      <a:pt x="0" y="21276"/>
                    </a:lnTo>
                    <a:close/>
                  </a:path>
                </a:pathLst>
              </a:custGeom>
              <a:noFill/>
              <a:ln w="28575">
                <a:solidFill>
                  <a:srgbClr val="0332B7"/>
                </a:solidFill>
                <a:round/>
                <a:headEnd/>
                <a:tailEnd type="triangle" w="med" len="med"/>
              </a:ln>
            </p:spPr>
            <p:txBody>
              <a:bodyPr wrap="none" bIns="0" anchor="ctr"/>
              <a:lstStyle/>
              <a:p>
                <a:endParaRPr lang="en-US"/>
              </a:p>
            </p:txBody>
          </p:sp>
          <p:sp>
            <p:nvSpPr>
              <p:cNvPr id="19512" name="Line 96"/>
              <p:cNvSpPr>
                <a:spLocks noChangeShapeType="1"/>
              </p:cNvSpPr>
              <p:nvPr/>
            </p:nvSpPr>
            <p:spPr bwMode="auto">
              <a:xfrm flipV="1">
                <a:off x="4272" y="1824"/>
                <a:ext cx="240" cy="48"/>
              </a:xfrm>
              <a:prstGeom prst="line">
                <a:avLst/>
              </a:prstGeom>
              <a:noFill/>
              <a:ln w="9525">
                <a:solidFill>
                  <a:schemeClr val="tx1"/>
                </a:solidFill>
                <a:round/>
                <a:headEnd/>
                <a:tailEnd/>
              </a:ln>
            </p:spPr>
            <p:txBody>
              <a:bodyPr wrap="none" bIns="0" anchor="ctr"/>
              <a:lstStyle/>
              <a:p>
                <a:endParaRPr lang="en-US"/>
              </a:p>
            </p:txBody>
          </p:sp>
        </p:grpSp>
      </p:grpSp>
      <p:sp>
        <p:nvSpPr>
          <p:cNvPr id="363619" name="Rectangle 99"/>
          <p:cNvSpPr>
            <a:spLocks noChangeArrowheads="1"/>
          </p:cNvSpPr>
          <p:nvPr/>
        </p:nvSpPr>
        <p:spPr bwMode="auto">
          <a:xfrm>
            <a:off x="703385" y="5638800"/>
            <a:ext cx="7596554" cy="457200"/>
          </a:xfrm>
          <a:prstGeom prst="rect">
            <a:avLst/>
          </a:prstGeom>
          <a:noFill/>
          <a:ln w="12700">
            <a:noFill/>
            <a:miter lim="800000"/>
            <a:headEnd/>
            <a:tailEnd/>
          </a:ln>
        </p:spPr>
        <p:txBody>
          <a:bodyPr>
            <a:spAutoFit/>
          </a:bodyPr>
          <a:lstStyle/>
          <a:p>
            <a:pPr>
              <a:spcBef>
                <a:spcPct val="30000"/>
              </a:spcBef>
              <a:buSzPct val="100000"/>
              <a:buFont typeface="Wingdings" pitchFamily="2" charset="2"/>
              <a:buChar char="v"/>
            </a:pPr>
            <a:r>
              <a:rPr lang="en-US" altLang="en-US" sz="2400" b="0">
                <a:latin typeface="Times New Roman" pitchFamily="18" charset="0"/>
              </a:rPr>
              <a:t>Similarly, correct value of </a:t>
            </a:r>
            <a:r>
              <a:rPr lang="en-US" altLang="en-US" sz="2400" b="0" i="1">
                <a:latin typeface="Times New Roman" pitchFamily="18" charset="0"/>
              </a:rPr>
              <a:t>u</a:t>
            </a:r>
            <a:r>
              <a:rPr lang="en-US" altLang="en-US" sz="2400" b="0">
                <a:latin typeface="Times New Roman" pitchFamily="18" charset="0"/>
              </a:rPr>
              <a:t> is fetched at step 5 by P</a:t>
            </a:r>
            <a:r>
              <a:rPr lang="en-US" altLang="en-US" sz="2400" b="0" baseline="-25000">
                <a:latin typeface="Times New Roman" pitchFamily="18" charset="0"/>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3523">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352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36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p:bldP spid="36361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24200"/>
            <a:ext cx="8229600" cy="1143000"/>
          </a:xfrm>
        </p:spPr>
        <p:txBody>
          <a:bodyPr/>
          <a:lstStyle/>
          <a:p>
            <a:r>
              <a:rPr lang="en-US" dirty="0" smtClean="0"/>
              <a:t>Architecture and </a:t>
            </a:r>
            <a:r>
              <a:rPr lang="en-US" dirty="0" err="1" smtClean="0"/>
              <a:t>Microarchitecture</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Microarchitecture</a:t>
            </a:r>
            <a:endParaRPr lang="en-US" dirty="0"/>
          </a:p>
        </p:txBody>
      </p:sp>
      <p:sp>
        <p:nvSpPr>
          <p:cNvPr id="3" name="Content Placeholder 2"/>
          <p:cNvSpPr>
            <a:spLocks noGrp="1"/>
          </p:cNvSpPr>
          <p:nvPr>
            <p:ph idx="1"/>
          </p:nvPr>
        </p:nvSpPr>
        <p:spPr/>
        <p:txBody>
          <a:bodyPr/>
          <a:lstStyle/>
          <a:p>
            <a:pPr algn="just"/>
            <a:r>
              <a:rPr lang="en-US" dirty="0" smtClean="0"/>
              <a:t>Micro architecture is the description of the electrical circuitry of a computer, central processing unit that is sufficient for completely describing the operation of the hardware</a:t>
            </a:r>
          </a:p>
          <a:p>
            <a:pPr algn="just"/>
            <a:r>
              <a:rPr lang="en-US" dirty="0" smtClean="0"/>
              <a:t>Micro architecture and Instruction set architecture (ISA) constitute the field of computer architecture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457200" y="173038"/>
            <a:ext cx="8228013" cy="6484937"/>
          </a:xfrm>
          <a:prstGeom prst="rect">
            <a:avLst/>
          </a:prstGeom>
          <a:noFill/>
          <a:ln w="9525">
            <a:noFill/>
            <a:round/>
            <a:headEnd/>
            <a:tailEnd/>
          </a:ln>
          <a:effectLst/>
        </p:spPr>
        <p:txBody>
          <a:bodyPr lIns="0" tIns="0" rIns="0" bIns="0" anchor="ctr"/>
          <a:lstStyle/>
          <a:p>
            <a:pPr algn="ct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800" dirty="0">
                <a:solidFill>
                  <a:srgbClr val="00B0F0"/>
                </a:solidFill>
                <a:effectLst>
                  <a:outerShdw blurRad="38100" dist="38100" dir="2700000" algn="tl">
                    <a:srgbClr val="000000"/>
                  </a:outerShdw>
                </a:effectLst>
                <a:latin typeface="Garamond" pitchFamily="16" charset="0"/>
              </a:rPr>
              <a:t>The Current </a:t>
            </a:r>
            <a:r>
              <a:rPr lang="en-US" sz="4800" dirty="0" smtClean="0">
                <a:solidFill>
                  <a:srgbClr val="00B0F0"/>
                </a:solidFill>
                <a:effectLst>
                  <a:outerShdw blurRad="38100" dist="38100" dir="2700000" algn="tl">
                    <a:srgbClr val="000000"/>
                  </a:outerShdw>
                </a:effectLst>
                <a:latin typeface="Garamond" pitchFamily="16" charset="0"/>
              </a:rPr>
              <a:t>Solution</a:t>
            </a:r>
            <a:endParaRPr lang="en-US" sz="4800" dirty="0">
              <a:solidFill>
                <a:srgbClr val="00B0F0"/>
              </a:solidFill>
              <a:effectLst>
                <a:outerShdw blurRad="38100" dist="38100" dir="2700000" algn="tl">
                  <a:srgbClr val="000000"/>
                </a:outerShdw>
              </a:effectLst>
              <a:latin typeface="Garamond" pitchFamily="16" charset="0"/>
            </a:endParaRPr>
          </a:p>
          <a:p>
            <a:pPr algn="ct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4800" dirty="0">
              <a:solidFill>
                <a:srgbClr val="FFFFFF"/>
              </a:solidFill>
              <a:effectLst>
                <a:outerShdw blurRad="38100" dist="38100" dir="2700000" algn="tl">
                  <a:srgbClr val="000000"/>
                </a:outerShdw>
              </a:effectLst>
              <a:latin typeface="Garamond" pitchFamily="16" charset="0"/>
            </a:endParaRPr>
          </a:p>
          <a:p>
            <a:pPr algn="ct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0" dirty="0" smtClean="0">
                <a:solidFill>
                  <a:srgbClr val="0070C0"/>
                </a:solidFill>
                <a:effectLst>
                  <a:outerShdw blurRad="38100" dist="38100" dir="2700000" algn="tl">
                    <a:srgbClr val="000000"/>
                  </a:outerShdw>
                </a:effectLst>
                <a:latin typeface="Garamond" pitchFamily="16" charset="0"/>
              </a:rPr>
              <a:t>Multi-Cores</a:t>
            </a:r>
            <a:endParaRPr lang="en-US" sz="8000" dirty="0">
              <a:solidFill>
                <a:srgbClr val="0070C0"/>
              </a:solidFill>
              <a:effectLst>
                <a:outerShdw blurRad="38100" dist="38100" dir="2700000" algn="tl">
                  <a:srgbClr val="000000"/>
                </a:outerShdw>
              </a:effectLst>
              <a:latin typeface="Garamond" pitchFamily="16"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Micro architecture is used to describe the units that were controlled by the </a:t>
            </a:r>
            <a:r>
              <a:rPr lang="en-US" dirty="0" err="1" smtClean="0"/>
              <a:t>microprogram</a:t>
            </a:r>
            <a:r>
              <a:rPr lang="en-US" dirty="0" smtClean="0"/>
              <a:t> words </a:t>
            </a:r>
          </a:p>
          <a:p>
            <a:pPr algn="ctr">
              <a:buNone/>
            </a:pPr>
            <a:r>
              <a:rPr lang="en-US" dirty="0" smtClean="0"/>
              <a:t>As opposed to</a:t>
            </a:r>
          </a:p>
          <a:p>
            <a:pPr algn="ctr">
              <a:buNone/>
            </a:pPr>
            <a:endParaRPr lang="en-US" dirty="0" smtClean="0"/>
          </a:p>
          <a:p>
            <a:pPr algn="just"/>
            <a:r>
              <a:rPr lang="en-US" dirty="0" smtClean="0"/>
              <a:t>The architecture that was visible and documented for programmers</a:t>
            </a:r>
          </a:p>
          <a:p>
            <a:pPr algn="just"/>
            <a:endParaRPr lang="en-US" dirty="0" smtClean="0"/>
          </a:p>
          <a:p>
            <a:pPr algn="just"/>
            <a:r>
              <a:rPr lang="en-US" dirty="0" smtClean="0"/>
              <a:t>While architecture usually had to be compatible between h/w generations, the underlying  </a:t>
            </a:r>
            <a:r>
              <a:rPr lang="en-US" dirty="0" err="1" smtClean="0"/>
              <a:t>microarchitecture</a:t>
            </a:r>
            <a:r>
              <a:rPr lang="en-US" dirty="0" smtClean="0"/>
              <a:t> could be easily changed</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err="1" smtClean="0"/>
              <a:t>Microarchitecture</a:t>
            </a:r>
            <a:r>
              <a:rPr lang="en-US" dirty="0" smtClean="0"/>
              <a:t>  of a machine is usually represented as diagrams that describe the interconnections of various </a:t>
            </a:r>
            <a:r>
              <a:rPr lang="en-US" dirty="0" err="1" smtClean="0"/>
              <a:t>microarchitectural</a:t>
            </a:r>
            <a:r>
              <a:rPr lang="en-US" dirty="0" smtClean="0"/>
              <a:t> elements of the machine</a:t>
            </a:r>
          </a:p>
          <a:p>
            <a:endParaRPr lang="en-US" dirty="0" smtClean="0"/>
          </a:p>
          <a:p>
            <a:pPr algn="just"/>
            <a:r>
              <a:rPr lang="en-US" dirty="0" err="1" smtClean="0"/>
              <a:t>Microarchitecture</a:t>
            </a:r>
            <a:r>
              <a:rPr lang="en-US" dirty="0" smtClean="0"/>
              <a:t> may be everything from single gates and latches, via registers, multiplexers and counters to complete ALUs and even larger elements</a:t>
            </a:r>
          </a:p>
          <a:p>
            <a:endParaRPr lang="en-US" dirty="0" smtClean="0"/>
          </a:p>
          <a:p>
            <a:pPr algn="just"/>
            <a:r>
              <a:rPr lang="en-US" dirty="0" smtClean="0"/>
              <a:t>The actual electronic circuitry that implements these elements is called the implementation of the </a:t>
            </a:r>
            <a:r>
              <a:rPr lang="en-US" dirty="0" err="1" smtClean="0"/>
              <a:t>microarchitecture</a:t>
            </a:r>
            <a:r>
              <a:rPr lang="en-US" dirty="0" smtClean="0"/>
              <a:t> ( also including the layouts, packaging and other physical details)</a:t>
            </a:r>
          </a:p>
          <a:p>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Two machines may have same </a:t>
            </a:r>
            <a:r>
              <a:rPr lang="en-US" dirty="0" err="1" smtClean="0"/>
              <a:t>microarchitecture</a:t>
            </a:r>
            <a:r>
              <a:rPr lang="en-US" dirty="0" smtClean="0"/>
              <a:t>, and hence the same block diagram, but radically different h/w implementations</a:t>
            </a:r>
          </a:p>
          <a:p>
            <a:pPr algn="just"/>
            <a:endParaRPr lang="en-US" dirty="0" smtClean="0"/>
          </a:p>
          <a:p>
            <a:pPr algn="just"/>
            <a:r>
              <a:rPr lang="en-US" dirty="0" smtClean="0"/>
              <a:t>This governs  both the level of the electronic circuitry and the (even more) physical level of manufacturing (of both ICs and/or </a:t>
            </a:r>
            <a:r>
              <a:rPr lang="en-US" dirty="0" err="1" smtClean="0"/>
              <a:t>descrete</a:t>
            </a:r>
            <a:r>
              <a:rPr lang="en-US" dirty="0" smtClean="0"/>
              <a:t> components)</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1"/>
          </p:nvPr>
        </p:nvSpPr>
        <p:spPr/>
        <p:txBody>
          <a:bodyPr/>
          <a:lstStyle/>
          <a:p>
            <a:fld id="{11BA331F-CB43-4D37-9073-0BB47BE88071}" type="slidenum">
              <a:rPr lang="zh-CN" altLang="en-US"/>
              <a:pPr/>
              <a:t>93</a:t>
            </a:fld>
            <a:endParaRPr lang="en-US" altLang="zh-CN"/>
          </a:p>
        </p:txBody>
      </p:sp>
      <p:sp>
        <p:nvSpPr>
          <p:cNvPr id="34" name="Footer Placeholder 5"/>
          <p:cNvSpPr>
            <a:spLocks noGrp="1"/>
          </p:cNvSpPr>
          <p:nvPr>
            <p:ph type="ftr" sz="quarter" idx="12"/>
          </p:nvPr>
        </p:nvSpPr>
        <p:spPr/>
        <p:txBody>
          <a:bodyPr/>
          <a:lstStyle/>
          <a:p>
            <a:r>
              <a:rPr lang="zh-CN" altLang="en-US" dirty="0"/>
              <a:t>Intel® Core(TM) Micro-Architecture</a:t>
            </a:r>
            <a:endParaRPr lang="en-US" altLang="zh-CN" dirty="0"/>
          </a:p>
        </p:txBody>
      </p:sp>
      <p:sp>
        <p:nvSpPr>
          <p:cNvPr id="530434" name="AutoShape 2"/>
          <p:cNvSpPr>
            <a:spLocks noChangeArrowheads="1"/>
          </p:cNvSpPr>
          <p:nvPr/>
        </p:nvSpPr>
        <p:spPr bwMode="auto">
          <a:xfrm>
            <a:off x="2438400" y="2438400"/>
            <a:ext cx="6705600" cy="990600"/>
          </a:xfrm>
          <a:prstGeom prst="roundRect">
            <a:avLst>
              <a:gd name="adj" fmla="val 16667"/>
            </a:avLst>
          </a:prstGeom>
          <a:gradFill rotWithShape="1">
            <a:gsLst>
              <a:gs pos="0">
                <a:srgbClr val="D60093">
                  <a:gamma/>
                  <a:shade val="46275"/>
                  <a:invGamma/>
                  <a:alpha val="20000"/>
                </a:srgbClr>
              </a:gs>
              <a:gs pos="100000">
                <a:srgbClr val="D60093"/>
              </a:gs>
            </a:gsLst>
            <a:lin ang="0" scaled="1"/>
          </a:gradFill>
          <a:ln w="9525" algn="ctr">
            <a:solidFill>
              <a:schemeClr val="tx1"/>
            </a:solidFill>
            <a:round/>
            <a:headEnd/>
            <a:tailEnd/>
          </a:ln>
          <a:effectLst/>
        </p:spPr>
        <p:txBody>
          <a:bodyPr lIns="91432" tIns="45716" rIns="91432" bIns="45716" anchor="ctr"/>
          <a:lstStyle/>
          <a:p>
            <a:pPr algn="r">
              <a:lnSpc>
                <a:spcPct val="125000"/>
              </a:lnSpc>
              <a:spcBef>
                <a:spcPct val="0"/>
              </a:spcBef>
              <a:buFontTx/>
              <a:buNone/>
            </a:pPr>
            <a:endParaRPr lang="en-US" sz="1600">
              <a:latin typeface="Arial" pitchFamily="34" charset="0"/>
            </a:endParaRPr>
          </a:p>
        </p:txBody>
      </p:sp>
      <p:sp>
        <p:nvSpPr>
          <p:cNvPr id="530435" name="AutoShape 3"/>
          <p:cNvSpPr>
            <a:spLocks noChangeArrowheads="1"/>
          </p:cNvSpPr>
          <p:nvPr/>
        </p:nvSpPr>
        <p:spPr bwMode="auto">
          <a:xfrm>
            <a:off x="2438400" y="838200"/>
            <a:ext cx="6705600" cy="990600"/>
          </a:xfrm>
          <a:prstGeom prst="roundRect">
            <a:avLst>
              <a:gd name="adj" fmla="val 16667"/>
            </a:avLst>
          </a:prstGeom>
          <a:gradFill rotWithShape="1">
            <a:gsLst>
              <a:gs pos="0">
                <a:schemeClr val="bg2">
                  <a:alpha val="0"/>
                </a:schemeClr>
              </a:gs>
              <a:gs pos="100000">
                <a:schemeClr val="bg2">
                  <a:gamma/>
                  <a:shade val="46275"/>
                  <a:invGamma/>
                </a:schemeClr>
              </a:gs>
            </a:gsLst>
            <a:lin ang="0" scaled="1"/>
          </a:gradFill>
          <a:ln w="12700" algn="ctr">
            <a:solidFill>
              <a:schemeClr val="tx1"/>
            </a:solidFill>
            <a:round/>
            <a:headEnd/>
            <a:tailEnd/>
          </a:ln>
          <a:effectLst/>
        </p:spPr>
        <p:txBody>
          <a:bodyPr lIns="85699" tIns="42850" rIns="85699" bIns="42850" anchor="ctr"/>
          <a:lstStyle/>
          <a:p>
            <a:pPr algn="r" defTabSz="857250" eaLnBrk="0" hangingPunct="0">
              <a:lnSpc>
                <a:spcPct val="95000"/>
              </a:lnSpc>
              <a:spcBef>
                <a:spcPct val="20000"/>
              </a:spcBef>
              <a:spcAft>
                <a:spcPct val="20000"/>
              </a:spcAft>
              <a:buFontTx/>
              <a:buNone/>
            </a:pPr>
            <a:endParaRPr lang="en-US" sz="2200" b="1">
              <a:effectLst>
                <a:outerShdw blurRad="38100" dist="38100" dir="2700000" algn="tl">
                  <a:srgbClr val="000000"/>
                </a:outerShdw>
              </a:effectLst>
              <a:latin typeface="Arial" pitchFamily="34" charset="0"/>
              <a:ea typeface="MS PGothic" pitchFamily="34" charset="-128"/>
              <a:cs typeface="Arial" pitchFamily="34" charset="0"/>
            </a:endParaRPr>
          </a:p>
        </p:txBody>
      </p:sp>
      <p:grpSp>
        <p:nvGrpSpPr>
          <p:cNvPr id="2" name="Group 4"/>
          <p:cNvGrpSpPr>
            <a:grpSpLocks/>
          </p:cNvGrpSpPr>
          <p:nvPr/>
        </p:nvGrpSpPr>
        <p:grpSpPr bwMode="auto">
          <a:xfrm>
            <a:off x="2514600" y="1066800"/>
            <a:ext cx="6172200" cy="1981200"/>
            <a:chOff x="1584" y="864"/>
            <a:chExt cx="3888" cy="1248"/>
          </a:xfrm>
        </p:grpSpPr>
        <p:sp>
          <p:nvSpPr>
            <p:cNvPr id="530437" name="AutoShape 5"/>
            <p:cNvSpPr>
              <a:spLocks noChangeArrowheads="1"/>
            </p:cNvSpPr>
            <p:nvPr/>
          </p:nvSpPr>
          <p:spPr bwMode="auto">
            <a:xfrm>
              <a:off x="3024" y="864"/>
              <a:ext cx="1056" cy="960"/>
            </a:xfrm>
            <a:prstGeom prst="downArrowCallout">
              <a:avLst>
                <a:gd name="adj1" fmla="val 55000"/>
                <a:gd name="adj2" fmla="val 45625"/>
                <a:gd name="adj3" fmla="val 16667"/>
                <a:gd name="adj4" fmla="val 38773"/>
              </a:avLst>
            </a:prstGeom>
            <a:gradFill rotWithShape="1">
              <a:gsLst>
                <a:gs pos="0">
                  <a:srgbClr val="D60093">
                    <a:gamma/>
                    <a:shade val="46275"/>
                    <a:invGamma/>
                    <a:alpha val="20000"/>
                  </a:srgbClr>
                </a:gs>
                <a:gs pos="100000">
                  <a:srgbClr val="D60093"/>
                </a:gs>
              </a:gsLst>
              <a:lin ang="0" scaled="1"/>
            </a:gradFill>
            <a:ln w="22225" algn="ctr">
              <a:solidFill>
                <a:schemeClr val="tx1"/>
              </a:solidFill>
              <a:miter lim="800000"/>
              <a:headEnd/>
              <a:tailEnd/>
            </a:ln>
            <a:effectLst/>
          </p:spPr>
          <p:txBody>
            <a:bodyPr lIns="91432" tIns="45716" rIns="91432" bIns="45716" anchor="ctr"/>
            <a:lstStyle/>
            <a:p>
              <a:endParaRPr lang="en-US"/>
            </a:p>
          </p:txBody>
        </p:sp>
        <p:sp>
          <p:nvSpPr>
            <p:cNvPr id="530438" name="AutoShape 6"/>
            <p:cNvSpPr>
              <a:spLocks noChangeArrowheads="1"/>
            </p:cNvSpPr>
            <p:nvPr/>
          </p:nvSpPr>
          <p:spPr bwMode="auto">
            <a:xfrm>
              <a:off x="3600" y="1872"/>
              <a:ext cx="1056" cy="240"/>
            </a:xfrm>
            <a:prstGeom prst="roundRect">
              <a:avLst>
                <a:gd name="adj" fmla="val 16667"/>
              </a:avLst>
            </a:prstGeom>
            <a:noFill/>
            <a:ln w="9525">
              <a:solidFill>
                <a:schemeClr val="tx1"/>
              </a:solidFill>
              <a:round/>
              <a:headEnd/>
              <a:tailEnd/>
            </a:ln>
            <a:effectLst/>
          </p:spPr>
          <p:txBody>
            <a:bodyPr wrap="none" anchor="ctr"/>
            <a:lstStyle/>
            <a:p>
              <a:pPr algn="ctr">
                <a:lnSpc>
                  <a:spcPct val="100000"/>
                </a:lnSpc>
                <a:spcBef>
                  <a:spcPct val="0"/>
                </a:spcBef>
                <a:buFontTx/>
                <a:buNone/>
              </a:pPr>
              <a:r>
                <a:rPr lang="en-US" sz="1800" b="1">
                  <a:latin typeface="Arial" pitchFamily="34" charset="0"/>
                </a:rPr>
                <a:t>Intel NetBurst</a:t>
              </a:r>
              <a:r>
                <a:rPr lang="en-US" sz="1800" b="1" baseline="30000">
                  <a:latin typeface="Arial" pitchFamily="34" charset="0"/>
                </a:rPr>
                <a:t>®</a:t>
              </a:r>
            </a:p>
          </p:txBody>
        </p:sp>
        <p:sp>
          <p:nvSpPr>
            <p:cNvPr id="530439" name="AutoShape 7"/>
            <p:cNvSpPr>
              <a:spLocks noChangeArrowheads="1"/>
            </p:cNvSpPr>
            <p:nvPr/>
          </p:nvSpPr>
          <p:spPr bwMode="auto">
            <a:xfrm>
              <a:off x="1584" y="1872"/>
              <a:ext cx="720" cy="240"/>
            </a:xfrm>
            <a:prstGeom prst="roundRect">
              <a:avLst>
                <a:gd name="adj" fmla="val 16667"/>
              </a:avLst>
            </a:prstGeom>
            <a:noFill/>
            <a:ln w="9525">
              <a:solidFill>
                <a:schemeClr val="tx1"/>
              </a:solidFill>
              <a:round/>
              <a:headEnd/>
              <a:tailEnd/>
            </a:ln>
            <a:effectLst/>
          </p:spPr>
          <p:txBody>
            <a:bodyPr wrap="none" anchor="ctr"/>
            <a:lstStyle/>
            <a:p>
              <a:pPr algn="ctr">
                <a:lnSpc>
                  <a:spcPct val="100000"/>
                </a:lnSpc>
                <a:spcBef>
                  <a:spcPct val="0"/>
                </a:spcBef>
                <a:buFontTx/>
                <a:buNone/>
              </a:pPr>
              <a:r>
                <a:rPr lang="en-US" sz="1800" b="1">
                  <a:latin typeface="Arial" pitchFamily="34" charset="0"/>
                </a:rPr>
                <a:t>P5</a:t>
              </a:r>
            </a:p>
          </p:txBody>
        </p:sp>
        <p:sp>
          <p:nvSpPr>
            <p:cNvPr id="530440" name="AutoShape 8"/>
            <p:cNvSpPr>
              <a:spLocks noChangeArrowheads="1"/>
            </p:cNvSpPr>
            <p:nvPr/>
          </p:nvSpPr>
          <p:spPr bwMode="auto">
            <a:xfrm>
              <a:off x="2688" y="1872"/>
              <a:ext cx="720" cy="240"/>
            </a:xfrm>
            <a:prstGeom prst="roundRect">
              <a:avLst>
                <a:gd name="adj" fmla="val 16667"/>
              </a:avLst>
            </a:prstGeom>
            <a:noFill/>
            <a:ln w="9525">
              <a:solidFill>
                <a:schemeClr val="tx1"/>
              </a:solidFill>
              <a:round/>
              <a:headEnd/>
              <a:tailEnd/>
            </a:ln>
            <a:effectLst/>
          </p:spPr>
          <p:txBody>
            <a:bodyPr wrap="none" anchor="ctr"/>
            <a:lstStyle/>
            <a:p>
              <a:pPr algn="ctr">
                <a:lnSpc>
                  <a:spcPct val="100000"/>
                </a:lnSpc>
                <a:spcBef>
                  <a:spcPct val="0"/>
                </a:spcBef>
                <a:buFontTx/>
                <a:buNone/>
              </a:pPr>
              <a:r>
                <a:rPr lang="en-US" sz="1800" b="1">
                  <a:latin typeface="Arial" pitchFamily="34" charset="0"/>
                </a:rPr>
                <a:t>P6</a:t>
              </a:r>
            </a:p>
          </p:txBody>
        </p:sp>
        <p:sp>
          <p:nvSpPr>
            <p:cNvPr id="530441" name="AutoShape 9"/>
            <p:cNvSpPr>
              <a:spLocks noChangeArrowheads="1"/>
            </p:cNvSpPr>
            <p:nvPr/>
          </p:nvSpPr>
          <p:spPr bwMode="auto">
            <a:xfrm>
              <a:off x="4752" y="1872"/>
              <a:ext cx="720" cy="240"/>
            </a:xfrm>
            <a:prstGeom prst="roundRect">
              <a:avLst>
                <a:gd name="adj" fmla="val 16667"/>
              </a:avLst>
            </a:prstGeom>
            <a:noFill/>
            <a:ln w="9525">
              <a:solidFill>
                <a:schemeClr val="tx1"/>
              </a:solidFill>
              <a:round/>
              <a:headEnd/>
              <a:tailEnd/>
            </a:ln>
            <a:effectLst/>
          </p:spPr>
          <p:txBody>
            <a:bodyPr wrap="none" anchor="ctr"/>
            <a:lstStyle/>
            <a:p>
              <a:pPr algn="ctr">
                <a:lnSpc>
                  <a:spcPct val="100000"/>
                </a:lnSpc>
                <a:spcBef>
                  <a:spcPct val="0"/>
                </a:spcBef>
                <a:buFontTx/>
                <a:buNone/>
              </a:pPr>
              <a:r>
                <a:rPr lang="en-US" sz="1800" b="1">
                  <a:latin typeface="Arial" pitchFamily="34" charset="0"/>
                </a:rPr>
                <a:t>Mobile</a:t>
              </a:r>
            </a:p>
          </p:txBody>
        </p:sp>
      </p:grpSp>
      <p:sp>
        <p:nvSpPr>
          <p:cNvPr id="530442" name="AutoShape 10"/>
          <p:cNvSpPr>
            <a:spLocks noChangeArrowheads="1"/>
          </p:cNvSpPr>
          <p:nvPr/>
        </p:nvSpPr>
        <p:spPr bwMode="auto">
          <a:xfrm>
            <a:off x="2438400" y="2438400"/>
            <a:ext cx="6705600" cy="990600"/>
          </a:xfrm>
          <a:prstGeom prst="roundRect">
            <a:avLst>
              <a:gd name="adj" fmla="val 16667"/>
            </a:avLst>
          </a:prstGeom>
          <a:noFill/>
          <a:ln w="22225" algn="ctr">
            <a:solidFill>
              <a:schemeClr val="tx1"/>
            </a:solidFill>
            <a:round/>
            <a:headEnd/>
            <a:tailEnd/>
          </a:ln>
          <a:effectLst/>
        </p:spPr>
        <p:txBody>
          <a:bodyPr lIns="91432" tIns="45716" rIns="91432" bIns="45716" anchor="ctr"/>
          <a:lstStyle/>
          <a:p>
            <a:pPr algn="r">
              <a:lnSpc>
                <a:spcPct val="125000"/>
              </a:lnSpc>
              <a:spcBef>
                <a:spcPct val="0"/>
              </a:spcBef>
              <a:buFontTx/>
              <a:buNone/>
            </a:pPr>
            <a:endParaRPr lang="en-US" sz="1600">
              <a:latin typeface="Arial" pitchFamily="34" charset="0"/>
            </a:endParaRPr>
          </a:p>
        </p:txBody>
      </p:sp>
      <p:sp>
        <p:nvSpPr>
          <p:cNvPr id="530444" name="Text Box 12"/>
          <p:cNvSpPr txBox="1">
            <a:spLocks noChangeArrowheads="1"/>
          </p:cNvSpPr>
          <p:nvPr/>
        </p:nvSpPr>
        <p:spPr bwMode="auto">
          <a:xfrm>
            <a:off x="0" y="914400"/>
            <a:ext cx="2590800" cy="882650"/>
          </a:xfrm>
          <a:prstGeom prst="rect">
            <a:avLst/>
          </a:prstGeom>
          <a:noFill/>
          <a:ln w="9525">
            <a:noFill/>
            <a:miter lim="800000"/>
            <a:headEnd/>
            <a:tailEnd/>
          </a:ln>
          <a:effectLst/>
        </p:spPr>
        <p:txBody>
          <a:bodyPr>
            <a:spAutoFit/>
          </a:bodyPr>
          <a:lstStyle/>
          <a:p>
            <a:pPr>
              <a:lnSpc>
                <a:spcPct val="100000"/>
              </a:lnSpc>
              <a:spcBef>
                <a:spcPct val="0"/>
              </a:spcBef>
              <a:buFontTx/>
              <a:buNone/>
            </a:pPr>
            <a:r>
              <a:rPr lang="en-US" sz="2400" b="1" dirty="0">
                <a:solidFill>
                  <a:srgbClr val="FF9900"/>
                </a:solidFill>
                <a:latin typeface="Arial" pitchFamily="34" charset="0"/>
              </a:rPr>
              <a:t>Architecture:</a:t>
            </a:r>
          </a:p>
          <a:p>
            <a:pPr>
              <a:lnSpc>
                <a:spcPct val="100000"/>
              </a:lnSpc>
              <a:spcBef>
                <a:spcPct val="0"/>
              </a:spcBef>
              <a:buFontTx/>
              <a:buNone/>
            </a:pPr>
            <a:r>
              <a:rPr lang="en-US" sz="1400" b="1" dirty="0">
                <a:latin typeface="Arial" pitchFamily="34" charset="0"/>
              </a:rPr>
              <a:t>Instruction set definition and compatibility</a:t>
            </a:r>
          </a:p>
        </p:txBody>
      </p:sp>
      <p:sp>
        <p:nvSpPr>
          <p:cNvPr id="530445" name="Text Box 13"/>
          <p:cNvSpPr txBox="1">
            <a:spLocks noChangeArrowheads="1"/>
          </p:cNvSpPr>
          <p:nvPr/>
        </p:nvSpPr>
        <p:spPr bwMode="auto">
          <a:xfrm>
            <a:off x="2667000" y="1143000"/>
            <a:ext cx="1947863" cy="366713"/>
          </a:xfrm>
          <a:prstGeom prst="rect">
            <a:avLst/>
          </a:prstGeom>
          <a:noFill/>
          <a:ln w="9525">
            <a:noFill/>
            <a:miter lim="800000"/>
            <a:headEnd/>
            <a:tailEnd/>
          </a:ln>
          <a:effectLst/>
        </p:spPr>
        <p:txBody>
          <a:bodyPr wrap="none">
            <a:spAutoFit/>
          </a:bodyPr>
          <a:lstStyle/>
          <a:p>
            <a:pPr>
              <a:lnSpc>
                <a:spcPct val="100000"/>
              </a:lnSpc>
              <a:spcBef>
                <a:spcPct val="0"/>
              </a:spcBef>
              <a:buFontTx/>
              <a:buNone/>
            </a:pPr>
            <a:r>
              <a:rPr lang="en-US" sz="1800" b="1">
                <a:latin typeface="Arial" pitchFamily="34" charset="0"/>
              </a:rPr>
              <a:t>EPIC* (Itanium</a:t>
            </a:r>
            <a:r>
              <a:rPr lang="en-US" sz="1800" b="1" baseline="30000">
                <a:latin typeface="Arial" pitchFamily="34" charset="0"/>
              </a:rPr>
              <a:t>®</a:t>
            </a:r>
            <a:r>
              <a:rPr lang="en-US" sz="1800" b="1">
                <a:latin typeface="Arial" pitchFamily="34" charset="0"/>
              </a:rPr>
              <a:t>)</a:t>
            </a:r>
          </a:p>
        </p:txBody>
      </p:sp>
      <p:sp>
        <p:nvSpPr>
          <p:cNvPr id="530446" name="Text Box 14"/>
          <p:cNvSpPr txBox="1">
            <a:spLocks noChangeArrowheads="1"/>
          </p:cNvSpPr>
          <p:nvPr/>
        </p:nvSpPr>
        <p:spPr bwMode="auto">
          <a:xfrm>
            <a:off x="5257800" y="1143000"/>
            <a:ext cx="742950" cy="366713"/>
          </a:xfrm>
          <a:prstGeom prst="rect">
            <a:avLst/>
          </a:prstGeom>
          <a:noFill/>
          <a:ln w="9525">
            <a:noFill/>
            <a:miter lim="800000"/>
            <a:headEnd/>
            <a:tailEnd/>
          </a:ln>
          <a:effectLst/>
        </p:spPr>
        <p:txBody>
          <a:bodyPr wrap="none">
            <a:spAutoFit/>
          </a:bodyPr>
          <a:lstStyle/>
          <a:p>
            <a:pPr>
              <a:lnSpc>
                <a:spcPct val="100000"/>
              </a:lnSpc>
              <a:spcBef>
                <a:spcPct val="0"/>
              </a:spcBef>
              <a:buFontTx/>
              <a:buNone/>
            </a:pPr>
            <a:r>
              <a:rPr lang="en-US" sz="1800" b="1">
                <a:latin typeface="Arial" pitchFamily="34" charset="0"/>
              </a:rPr>
              <a:t>IA-32</a:t>
            </a:r>
          </a:p>
        </p:txBody>
      </p:sp>
      <p:sp>
        <p:nvSpPr>
          <p:cNvPr id="530447" name="Text Box 15"/>
          <p:cNvSpPr txBox="1">
            <a:spLocks noChangeArrowheads="1"/>
          </p:cNvSpPr>
          <p:nvPr/>
        </p:nvSpPr>
        <p:spPr bwMode="auto">
          <a:xfrm>
            <a:off x="7467600" y="1143000"/>
            <a:ext cx="1593850" cy="366713"/>
          </a:xfrm>
          <a:prstGeom prst="rect">
            <a:avLst/>
          </a:prstGeom>
          <a:noFill/>
          <a:ln w="9525">
            <a:noFill/>
            <a:miter lim="800000"/>
            <a:headEnd/>
            <a:tailEnd/>
          </a:ln>
          <a:effectLst/>
        </p:spPr>
        <p:txBody>
          <a:bodyPr wrap="none">
            <a:spAutoFit/>
          </a:bodyPr>
          <a:lstStyle/>
          <a:p>
            <a:pPr>
              <a:lnSpc>
                <a:spcPct val="100000"/>
              </a:lnSpc>
              <a:spcBef>
                <a:spcPct val="0"/>
              </a:spcBef>
              <a:buFontTx/>
              <a:buNone/>
            </a:pPr>
            <a:r>
              <a:rPr lang="en-US" sz="1800" b="1">
                <a:latin typeface="Arial" pitchFamily="34" charset="0"/>
              </a:rPr>
              <a:t>IXA* (xScale)</a:t>
            </a:r>
          </a:p>
        </p:txBody>
      </p:sp>
      <p:sp>
        <p:nvSpPr>
          <p:cNvPr id="530448" name="Text Box 16"/>
          <p:cNvSpPr txBox="1">
            <a:spLocks noChangeArrowheads="1"/>
          </p:cNvSpPr>
          <p:nvPr/>
        </p:nvSpPr>
        <p:spPr bwMode="auto">
          <a:xfrm>
            <a:off x="0" y="2057400"/>
            <a:ext cx="2895600" cy="1323439"/>
          </a:xfrm>
          <a:prstGeom prst="rect">
            <a:avLst/>
          </a:prstGeom>
          <a:noFill/>
          <a:ln w="9525" algn="ctr">
            <a:noFill/>
            <a:miter lim="800000"/>
            <a:headEnd/>
            <a:tailEnd/>
          </a:ln>
          <a:effectLst/>
        </p:spPr>
        <p:txBody>
          <a:bodyPr wrap="square">
            <a:spAutoFit/>
          </a:bodyPr>
          <a:lstStyle/>
          <a:p>
            <a:pPr>
              <a:lnSpc>
                <a:spcPct val="100000"/>
              </a:lnSpc>
              <a:spcBef>
                <a:spcPct val="0"/>
              </a:spcBef>
              <a:buFontTx/>
              <a:buNone/>
            </a:pPr>
            <a:r>
              <a:rPr lang="en-US" sz="2400" b="1" dirty="0" err="1">
                <a:solidFill>
                  <a:srgbClr val="FF9900"/>
                </a:solidFill>
                <a:latin typeface="Arial" pitchFamily="34" charset="0"/>
              </a:rPr>
              <a:t>Microarchitecture</a:t>
            </a:r>
            <a:r>
              <a:rPr lang="en-US" sz="2400" b="1" dirty="0">
                <a:solidFill>
                  <a:srgbClr val="FF9900"/>
                </a:solidFill>
                <a:latin typeface="Arial" pitchFamily="34" charset="0"/>
              </a:rPr>
              <a:t>:</a:t>
            </a:r>
          </a:p>
          <a:p>
            <a:pPr>
              <a:lnSpc>
                <a:spcPct val="100000"/>
              </a:lnSpc>
              <a:spcBef>
                <a:spcPct val="0"/>
              </a:spcBef>
              <a:buFontTx/>
              <a:buNone/>
            </a:pPr>
            <a:r>
              <a:rPr lang="en-US" sz="1400" b="1" dirty="0">
                <a:latin typeface="Arial" pitchFamily="34" charset="0"/>
              </a:rPr>
              <a:t>Hardware implementation maintaining instruction set compatibility with high-level architecture</a:t>
            </a:r>
          </a:p>
        </p:txBody>
      </p:sp>
      <p:sp>
        <p:nvSpPr>
          <p:cNvPr id="530449" name="AutoShape 17"/>
          <p:cNvSpPr>
            <a:spLocks noChangeArrowheads="1"/>
          </p:cNvSpPr>
          <p:nvPr/>
        </p:nvSpPr>
        <p:spPr bwMode="auto">
          <a:xfrm>
            <a:off x="2438400" y="4114800"/>
            <a:ext cx="6705600" cy="1524000"/>
          </a:xfrm>
          <a:prstGeom prst="roundRect">
            <a:avLst>
              <a:gd name="adj" fmla="val 16667"/>
            </a:avLst>
          </a:prstGeom>
          <a:gradFill rotWithShape="1">
            <a:gsLst>
              <a:gs pos="0">
                <a:schemeClr val="tx2">
                  <a:gamma/>
                  <a:shade val="0"/>
                  <a:invGamma/>
                  <a:alpha val="20000"/>
                </a:schemeClr>
              </a:gs>
              <a:gs pos="100000">
                <a:schemeClr val="tx2"/>
              </a:gs>
            </a:gsLst>
            <a:lin ang="0" scaled="1"/>
          </a:gradFill>
          <a:ln w="9525" algn="ctr">
            <a:solidFill>
              <a:schemeClr val="tx1"/>
            </a:solidFill>
            <a:round/>
            <a:headEnd/>
            <a:tailEnd/>
          </a:ln>
          <a:effectLst/>
        </p:spPr>
        <p:txBody>
          <a:bodyPr lIns="91432" tIns="45716" rIns="91432" bIns="45716"/>
          <a:lstStyle/>
          <a:p>
            <a:pPr algn="r">
              <a:lnSpc>
                <a:spcPct val="125000"/>
              </a:lnSpc>
              <a:spcBef>
                <a:spcPct val="0"/>
              </a:spcBef>
              <a:buFontTx/>
              <a:buNone/>
            </a:pPr>
            <a:endParaRPr lang="en-US" sz="1600">
              <a:latin typeface="Arial" pitchFamily="34" charset="0"/>
            </a:endParaRPr>
          </a:p>
        </p:txBody>
      </p:sp>
      <p:sp>
        <p:nvSpPr>
          <p:cNvPr id="530450" name="Text Box 18"/>
          <p:cNvSpPr txBox="1">
            <a:spLocks noChangeArrowheads="1"/>
          </p:cNvSpPr>
          <p:nvPr/>
        </p:nvSpPr>
        <p:spPr bwMode="auto">
          <a:xfrm>
            <a:off x="0" y="4191000"/>
            <a:ext cx="2286000" cy="1308100"/>
          </a:xfrm>
          <a:prstGeom prst="rect">
            <a:avLst/>
          </a:prstGeom>
          <a:noFill/>
          <a:ln w="9525" algn="ctr">
            <a:noFill/>
            <a:miter lim="800000"/>
            <a:headEnd/>
            <a:tailEnd/>
          </a:ln>
          <a:effectLst/>
        </p:spPr>
        <p:txBody>
          <a:bodyPr>
            <a:spAutoFit/>
          </a:bodyPr>
          <a:lstStyle/>
          <a:p>
            <a:pPr>
              <a:lnSpc>
                <a:spcPct val="100000"/>
              </a:lnSpc>
              <a:spcBef>
                <a:spcPct val="0"/>
              </a:spcBef>
              <a:buFontTx/>
              <a:buNone/>
            </a:pPr>
            <a:r>
              <a:rPr lang="en-US" sz="2400" b="1">
                <a:solidFill>
                  <a:srgbClr val="FF9900"/>
                </a:solidFill>
                <a:latin typeface="Arial" pitchFamily="34" charset="0"/>
              </a:rPr>
              <a:t>Processors:</a:t>
            </a:r>
          </a:p>
          <a:p>
            <a:pPr>
              <a:lnSpc>
                <a:spcPct val="100000"/>
              </a:lnSpc>
              <a:spcBef>
                <a:spcPct val="0"/>
              </a:spcBef>
              <a:buFontTx/>
              <a:buNone/>
            </a:pPr>
            <a:r>
              <a:rPr lang="en-US" sz="1400" b="1">
                <a:latin typeface="Arial" pitchFamily="34" charset="0"/>
              </a:rPr>
              <a:t>Productized implementation of Microarchitecture </a:t>
            </a:r>
          </a:p>
          <a:p>
            <a:pPr>
              <a:lnSpc>
                <a:spcPct val="100000"/>
              </a:lnSpc>
              <a:spcBef>
                <a:spcPct val="0"/>
              </a:spcBef>
              <a:buFontTx/>
              <a:buNone/>
            </a:pPr>
            <a:endParaRPr lang="en-US" sz="1400" b="1">
              <a:latin typeface="Arial" pitchFamily="34" charset="0"/>
            </a:endParaRPr>
          </a:p>
        </p:txBody>
      </p:sp>
      <p:sp>
        <p:nvSpPr>
          <p:cNvPr id="530451" name="Text Box 19"/>
          <p:cNvSpPr txBox="1">
            <a:spLocks noChangeArrowheads="1"/>
          </p:cNvSpPr>
          <p:nvPr/>
        </p:nvSpPr>
        <p:spPr bwMode="auto">
          <a:xfrm>
            <a:off x="2362200" y="838200"/>
            <a:ext cx="944563" cy="274638"/>
          </a:xfrm>
          <a:prstGeom prst="rect">
            <a:avLst/>
          </a:prstGeom>
          <a:noFill/>
          <a:ln w="9525">
            <a:noFill/>
            <a:miter lim="800000"/>
            <a:headEnd/>
            <a:tailEnd/>
          </a:ln>
          <a:effectLst/>
        </p:spPr>
        <p:txBody>
          <a:bodyPr wrap="none">
            <a:spAutoFit/>
          </a:bodyPr>
          <a:lstStyle/>
          <a:p>
            <a:pPr>
              <a:lnSpc>
                <a:spcPct val="100000"/>
              </a:lnSpc>
              <a:spcBef>
                <a:spcPct val="0"/>
              </a:spcBef>
              <a:buFontTx/>
              <a:buNone/>
            </a:pPr>
            <a:r>
              <a:rPr lang="en-US" sz="1200" b="1" i="1">
                <a:latin typeface="Arial" pitchFamily="34" charset="0"/>
              </a:rPr>
              <a:t>Examples:</a:t>
            </a:r>
          </a:p>
        </p:txBody>
      </p:sp>
      <p:sp>
        <p:nvSpPr>
          <p:cNvPr id="530452" name="Text Box 20"/>
          <p:cNvSpPr txBox="1">
            <a:spLocks noChangeArrowheads="1"/>
          </p:cNvSpPr>
          <p:nvPr/>
        </p:nvSpPr>
        <p:spPr bwMode="auto">
          <a:xfrm>
            <a:off x="2362200" y="2438400"/>
            <a:ext cx="944563" cy="274638"/>
          </a:xfrm>
          <a:prstGeom prst="rect">
            <a:avLst/>
          </a:prstGeom>
          <a:noFill/>
          <a:ln w="9525">
            <a:noFill/>
            <a:miter lim="800000"/>
            <a:headEnd/>
            <a:tailEnd/>
          </a:ln>
          <a:effectLst/>
        </p:spPr>
        <p:txBody>
          <a:bodyPr wrap="none">
            <a:spAutoFit/>
          </a:bodyPr>
          <a:lstStyle/>
          <a:p>
            <a:pPr>
              <a:lnSpc>
                <a:spcPct val="100000"/>
              </a:lnSpc>
              <a:spcBef>
                <a:spcPct val="0"/>
              </a:spcBef>
              <a:buFontTx/>
              <a:buNone/>
            </a:pPr>
            <a:r>
              <a:rPr lang="en-US" sz="1200" b="1" i="1">
                <a:latin typeface="Arial" pitchFamily="34" charset="0"/>
              </a:rPr>
              <a:t>Examples:</a:t>
            </a:r>
          </a:p>
        </p:txBody>
      </p:sp>
      <p:sp>
        <p:nvSpPr>
          <p:cNvPr id="530453" name="Text Box 21"/>
          <p:cNvSpPr txBox="1">
            <a:spLocks noChangeArrowheads="1"/>
          </p:cNvSpPr>
          <p:nvPr/>
        </p:nvSpPr>
        <p:spPr bwMode="auto">
          <a:xfrm>
            <a:off x="2362200" y="4114800"/>
            <a:ext cx="944563" cy="274638"/>
          </a:xfrm>
          <a:prstGeom prst="rect">
            <a:avLst/>
          </a:prstGeom>
          <a:noFill/>
          <a:ln w="9525">
            <a:noFill/>
            <a:miter lim="800000"/>
            <a:headEnd/>
            <a:tailEnd/>
          </a:ln>
          <a:effectLst/>
        </p:spPr>
        <p:txBody>
          <a:bodyPr wrap="none">
            <a:spAutoFit/>
          </a:bodyPr>
          <a:lstStyle/>
          <a:p>
            <a:pPr>
              <a:lnSpc>
                <a:spcPct val="100000"/>
              </a:lnSpc>
              <a:spcBef>
                <a:spcPct val="0"/>
              </a:spcBef>
              <a:buFontTx/>
              <a:buNone/>
            </a:pPr>
            <a:r>
              <a:rPr lang="en-US" sz="1200" b="1" i="1">
                <a:latin typeface="Arial" pitchFamily="34" charset="0"/>
              </a:rPr>
              <a:t>Examples:</a:t>
            </a:r>
          </a:p>
        </p:txBody>
      </p:sp>
      <p:grpSp>
        <p:nvGrpSpPr>
          <p:cNvPr id="3" name="Group 22"/>
          <p:cNvGrpSpPr>
            <a:grpSpLocks/>
          </p:cNvGrpSpPr>
          <p:nvPr/>
        </p:nvGrpSpPr>
        <p:grpSpPr bwMode="auto">
          <a:xfrm>
            <a:off x="2514600" y="3048000"/>
            <a:ext cx="6400800" cy="2362200"/>
            <a:chOff x="1584" y="2448"/>
            <a:chExt cx="4032" cy="1488"/>
          </a:xfrm>
        </p:grpSpPr>
        <p:sp>
          <p:nvSpPr>
            <p:cNvPr id="530455" name="AutoShape 23"/>
            <p:cNvSpPr>
              <a:spLocks noChangeArrowheads="1"/>
            </p:cNvSpPr>
            <p:nvPr/>
          </p:nvSpPr>
          <p:spPr bwMode="auto">
            <a:xfrm>
              <a:off x="1776" y="2448"/>
              <a:ext cx="384" cy="960"/>
            </a:xfrm>
            <a:prstGeom prst="downArrow">
              <a:avLst>
                <a:gd name="adj1" fmla="val 50000"/>
                <a:gd name="adj2" fmla="val 62500"/>
              </a:avLst>
            </a:prstGeom>
            <a:gradFill rotWithShape="1">
              <a:gsLst>
                <a:gs pos="0">
                  <a:schemeClr val="tx2">
                    <a:gamma/>
                    <a:shade val="0"/>
                    <a:invGamma/>
                    <a:alpha val="20000"/>
                  </a:schemeClr>
                </a:gs>
                <a:gs pos="100000">
                  <a:schemeClr val="tx2"/>
                </a:gs>
              </a:gsLst>
              <a:lin ang="0" scaled="1"/>
            </a:gradFill>
            <a:ln w="9525" algn="ctr">
              <a:solidFill>
                <a:schemeClr val="tx1"/>
              </a:solidFill>
              <a:miter lim="800000"/>
              <a:headEnd/>
              <a:tailEnd/>
            </a:ln>
            <a:effectLst/>
          </p:spPr>
          <p:txBody>
            <a:bodyPr lIns="91432" tIns="45716" rIns="91432" bIns="45716"/>
            <a:lstStyle/>
            <a:p>
              <a:endParaRPr lang="en-US"/>
            </a:p>
          </p:txBody>
        </p:sp>
        <p:sp>
          <p:nvSpPr>
            <p:cNvPr id="530456" name="AutoShape 24"/>
            <p:cNvSpPr>
              <a:spLocks noChangeArrowheads="1"/>
            </p:cNvSpPr>
            <p:nvPr/>
          </p:nvSpPr>
          <p:spPr bwMode="auto">
            <a:xfrm>
              <a:off x="2880" y="2448"/>
              <a:ext cx="384" cy="960"/>
            </a:xfrm>
            <a:prstGeom prst="downArrow">
              <a:avLst>
                <a:gd name="adj1" fmla="val 50000"/>
                <a:gd name="adj2" fmla="val 62500"/>
              </a:avLst>
            </a:prstGeom>
            <a:gradFill rotWithShape="1">
              <a:gsLst>
                <a:gs pos="0">
                  <a:schemeClr val="tx2">
                    <a:gamma/>
                    <a:shade val="0"/>
                    <a:invGamma/>
                    <a:alpha val="20000"/>
                  </a:schemeClr>
                </a:gs>
                <a:gs pos="100000">
                  <a:schemeClr val="tx2"/>
                </a:gs>
              </a:gsLst>
              <a:lin ang="0" scaled="1"/>
            </a:gradFill>
            <a:ln w="9525" algn="ctr">
              <a:solidFill>
                <a:schemeClr val="tx1"/>
              </a:solidFill>
              <a:miter lim="800000"/>
              <a:headEnd/>
              <a:tailEnd/>
            </a:ln>
            <a:effectLst/>
          </p:spPr>
          <p:txBody>
            <a:bodyPr lIns="91432" tIns="45716" rIns="91432" bIns="45716"/>
            <a:lstStyle/>
            <a:p>
              <a:endParaRPr lang="en-US"/>
            </a:p>
          </p:txBody>
        </p:sp>
        <p:sp>
          <p:nvSpPr>
            <p:cNvPr id="530457" name="AutoShape 25"/>
            <p:cNvSpPr>
              <a:spLocks noChangeArrowheads="1"/>
            </p:cNvSpPr>
            <p:nvPr/>
          </p:nvSpPr>
          <p:spPr bwMode="auto">
            <a:xfrm>
              <a:off x="3936" y="2448"/>
              <a:ext cx="384" cy="960"/>
            </a:xfrm>
            <a:prstGeom prst="downArrow">
              <a:avLst>
                <a:gd name="adj1" fmla="val 50000"/>
                <a:gd name="adj2" fmla="val 62500"/>
              </a:avLst>
            </a:prstGeom>
            <a:gradFill rotWithShape="1">
              <a:gsLst>
                <a:gs pos="0">
                  <a:schemeClr val="tx2">
                    <a:gamma/>
                    <a:shade val="0"/>
                    <a:invGamma/>
                    <a:alpha val="20000"/>
                  </a:schemeClr>
                </a:gs>
                <a:gs pos="100000">
                  <a:schemeClr val="tx2"/>
                </a:gs>
              </a:gsLst>
              <a:lin ang="0" scaled="1"/>
            </a:gradFill>
            <a:ln w="9525" algn="ctr">
              <a:solidFill>
                <a:schemeClr val="tx1"/>
              </a:solidFill>
              <a:miter lim="800000"/>
              <a:headEnd/>
              <a:tailEnd/>
            </a:ln>
            <a:effectLst/>
          </p:spPr>
          <p:txBody>
            <a:bodyPr lIns="91432" tIns="45716" rIns="91432" bIns="45716"/>
            <a:lstStyle/>
            <a:p>
              <a:endParaRPr lang="en-US"/>
            </a:p>
          </p:txBody>
        </p:sp>
        <p:sp>
          <p:nvSpPr>
            <p:cNvPr id="530458" name="AutoShape 26"/>
            <p:cNvSpPr>
              <a:spLocks noChangeArrowheads="1"/>
            </p:cNvSpPr>
            <p:nvPr/>
          </p:nvSpPr>
          <p:spPr bwMode="auto">
            <a:xfrm>
              <a:off x="4908" y="2448"/>
              <a:ext cx="384" cy="960"/>
            </a:xfrm>
            <a:prstGeom prst="downArrow">
              <a:avLst>
                <a:gd name="adj1" fmla="val 50000"/>
                <a:gd name="adj2" fmla="val 62500"/>
              </a:avLst>
            </a:prstGeom>
            <a:gradFill rotWithShape="1">
              <a:gsLst>
                <a:gs pos="0">
                  <a:schemeClr val="tx2">
                    <a:gamma/>
                    <a:shade val="0"/>
                    <a:invGamma/>
                    <a:alpha val="20000"/>
                  </a:schemeClr>
                </a:gs>
                <a:gs pos="100000">
                  <a:schemeClr val="tx2"/>
                </a:gs>
              </a:gsLst>
              <a:lin ang="0" scaled="1"/>
            </a:gradFill>
            <a:ln w="9525" algn="ctr">
              <a:solidFill>
                <a:schemeClr val="tx1"/>
              </a:solidFill>
              <a:miter lim="800000"/>
              <a:headEnd/>
              <a:tailEnd/>
            </a:ln>
            <a:effectLst/>
          </p:spPr>
          <p:txBody>
            <a:bodyPr lIns="91432" tIns="45716" rIns="91432" bIns="45716"/>
            <a:lstStyle/>
            <a:p>
              <a:endParaRPr lang="en-US"/>
            </a:p>
          </p:txBody>
        </p:sp>
        <p:sp>
          <p:nvSpPr>
            <p:cNvPr id="530459" name="AutoShape 27"/>
            <p:cNvSpPr>
              <a:spLocks noChangeArrowheads="1"/>
            </p:cNvSpPr>
            <p:nvPr/>
          </p:nvSpPr>
          <p:spPr bwMode="auto">
            <a:xfrm>
              <a:off x="2640" y="3408"/>
              <a:ext cx="912" cy="528"/>
            </a:xfrm>
            <a:prstGeom prst="roundRect">
              <a:avLst>
                <a:gd name="adj" fmla="val 16667"/>
              </a:avLst>
            </a:prstGeom>
            <a:noFill/>
            <a:ln w="9525">
              <a:solidFill>
                <a:schemeClr val="tx1"/>
              </a:solidFill>
              <a:round/>
              <a:headEnd/>
              <a:tailEnd/>
            </a:ln>
            <a:effectLst/>
          </p:spPr>
          <p:txBody>
            <a:bodyPr wrap="none" anchor="ctr"/>
            <a:lstStyle/>
            <a:p>
              <a:pPr algn="ctr">
                <a:lnSpc>
                  <a:spcPct val="100000"/>
                </a:lnSpc>
                <a:spcBef>
                  <a:spcPct val="0"/>
                </a:spcBef>
                <a:buFontTx/>
                <a:buNone/>
              </a:pPr>
              <a:r>
                <a:rPr lang="en-US" sz="1800" b="1" dirty="0">
                  <a:effectLst>
                    <a:outerShdw blurRad="38100" dist="38100" dir="2700000" algn="tl">
                      <a:srgbClr val="000000"/>
                    </a:outerShdw>
                  </a:effectLst>
                  <a:latin typeface="Arial" pitchFamily="34" charset="0"/>
                </a:rPr>
                <a:t>Pentium</a:t>
              </a:r>
              <a:r>
                <a:rPr lang="en-US" sz="1800" b="1" baseline="30000" dirty="0">
                  <a:effectLst>
                    <a:outerShdw blurRad="38100" dist="38100" dir="2700000" algn="tl">
                      <a:srgbClr val="000000"/>
                    </a:outerShdw>
                  </a:effectLst>
                  <a:latin typeface="Arial" pitchFamily="34" charset="0"/>
                </a:rPr>
                <a:t>®</a:t>
              </a:r>
              <a:r>
                <a:rPr lang="en-US" sz="1800" b="1" dirty="0">
                  <a:effectLst>
                    <a:outerShdw blurRad="38100" dist="38100" dir="2700000" algn="tl">
                      <a:srgbClr val="000000"/>
                    </a:outerShdw>
                  </a:effectLst>
                  <a:latin typeface="Arial" pitchFamily="34" charset="0"/>
                </a:rPr>
                <a:t> Pro</a:t>
              </a:r>
            </a:p>
            <a:p>
              <a:pPr algn="ctr">
                <a:lnSpc>
                  <a:spcPct val="100000"/>
                </a:lnSpc>
                <a:spcBef>
                  <a:spcPct val="0"/>
                </a:spcBef>
                <a:buFontTx/>
                <a:buNone/>
              </a:pPr>
              <a:r>
                <a:rPr lang="en-US" sz="1800" b="1" dirty="0">
                  <a:effectLst>
                    <a:outerShdw blurRad="38100" dist="38100" dir="2700000" algn="tl">
                      <a:srgbClr val="000000"/>
                    </a:outerShdw>
                  </a:effectLst>
                  <a:latin typeface="Arial" pitchFamily="34" charset="0"/>
                </a:rPr>
                <a:t>Pentium</a:t>
              </a:r>
              <a:r>
                <a:rPr lang="en-US" sz="1800" b="1" baseline="30000" dirty="0">
                  <a:effectLst>
                    <a:outerShdw blurRad="38100" dist="38100" dir="2700000" algn="tl">
                      <a:srgbClr val="000000"/>
                    </a:outerShdw>
                  </a:effectLst>
                  <a:latin typeface="Arial" pitchFamily="34" charset="0"/>
                </a:rPr>
                <a:t>®</a:t>
              </a:r>
              <a:r>
                <a:rPr lang="en-US" sz="1800" b="1" dirty="0">
                  <a:effectLst>
                    <a:outerShdw blurRad="38100" dist="38100" dir="2700000" algn="tl">
                      <a:srgbClr val="000000"/>
                    </a:outerShdw>
                  </a:effectLst>
                  <a:latin typeface="Arial" pitchFamily="34" charset="0"/>
                </a:rPr>
                <a:t> II/III</a:t>
              </a:r>
            </a:p>
          </p:txBody>
        </p:sp>
        <p:sp>
          <p:nvSpPr>
            <p:cNvPr id="530460" name="AutoShape 28"/>
            <p:cNvSpPr>
              <a:spLocks noChangeArrowheads="1"/>
            </p:cNvSpPr>
            <p:nvPr/>
          </p:nvSpPr>
          <p:spPr bwMode="auto">
            <a:xfrm>
              <a:off x="1584" y="3408"/>
              <a:ext cx="864" cy="528"/>
            </a:xfrm>
            <a:prstGeom prst="roundRect">
              <a:avLst>
                <a:gd name="adj" fmla="val 16667"/>
              </a:avLst>
            </a:prstGeom>
            <a:noFill/>
            <a:ln w="9525">
              <a:solidFill>
                <a:schemeClr val="tx1"/>
              </a:solidFill>
              <a:round/>
              <a:headEnd/>
              <a:tailEnd/>
            </a:ln>
            <a:effectLst/>
          </p:spPr>
          <p:txBody>
            <a:bodyPr wrap="none" anchor="ctr"/>
            <a:lstStyle/>
            <a:p>
              <a:pPr algn="ctr">
                <a:lnSpc>
                  <a:spcPct val="100000"/>
                </a:lnSpc>
                <a:spcBef>
                  <a:spcPct val="0"/>
                </a:spcBef>
                <a:buFontTx/>
                <a:buNone/>
              </a:pPr>
              <a:r>
                <a:rPr lang="en-US" sz="1800" b="1">
                  <a:effectLst>
                    <a:outerShdw blurRad="38100" dist="38100" dir="2700000" algn="tl">
                      <a:srgbClr val="000000"/>
                    </a:outerShdw>
                  </a:effectLst>
                  <a:latin typeface="Arial" pitchFamily="34" charset="0"/>
                </a:rPr>
                <a:t>Pentium</a:t>
              </a:r>
              <a:r>
                <a:rPr lang="en-US" sz="1800" b="1" baseline="30000">
                  <a:effectLst>
                    <a:outerShdw blurRad="38100" dist="38100" dir="2700000" algn="tl">
                      <a:srgbClr val="000000"/>
                    </a:outerShdw>
                  </a:effectLst>
                  <a:latin typeface="Arial" pitchFamily="34" charset="0"/>
                </a:rPr>
                <a:t>®</a:t>
              </a:r>
            </a:p>
          </p:txBody>
        </p:sp>
        <p:sp>
          <p:nvSpPr>
            <p:cNvPr id="530461" name="AutoShape 29"/>
            <p:cNvSpPr>
              <a:spLocks noChangeArrowheads="1"/>
            </p:cNvSpPr>
            <p:nvPr/>
          </p:nvSpPr>
          <p:spPr bwMode="auto">
            <a:xfrm>
              <a:off x="3696" y="3408"/>
              <a:ext cx="912" cy="528"/>
            </a:xfrm>
            <a:prstGeom prst="roundRect">
              <a:avLst>
                <a:gd name="adj" fmla="val 16667"/>
              </a:avLst>
            </a:prstGeom>
            <a:noFill/>
            <a:ln w="9525">
              <a:solidFill>
                <a:schemeClr val="tx1"/>
              </a:solidFill>
              <a:round/>
              <a:headEnd/>
              <a:tailEnd/>
            </a:ln>
            <a:effectLst/>
          </p:spPr>
          <p:txBody>
            <a:bodyPr wrap="none" anchor="ctr"/>
            <a:lstStyle/>
            <a:p>
              <a:pPr algn="ctr">
                <a:lnSpc>
                  <a:spcPct val="100000"/>
                </a:lnSpc>
                <a:spcBef>
                  <a:spcPct val="0"/>
                </a:spcBef>
                <a:buFontTx/>
                <a:buNone/>
              </a:pPr>
              <a:r>
                <a:rPr lang="en-US" sz="1800" b="1">
                  <a:effectLst>
                    <a:outerShdw blurRad="38100" dist="38100" dir="2700000" algn="tl">
                      <a:srgbClr val="000000"/>
                    </a:outerShdw>
                  </a:effectLst>
                  <a:latin typeface="Arial" pitchFamily="34" charset="0"/>
                </a:rPr>
                <a:t>Pentium</a:t>
              </a:r>
              <a:r>
                <a:rPr lang="en-US" sz="1800" b="1" baseline="30000">
                  <a:effectLst>
                    <a:outerShdw blurRad="38100" dist="38100" dir="2700000" algn="tl">
                      <a:srgbClr val="000000"/>
                    </a:outerShdw>
                  </a:effectLst>
                  <a:latin typeface="Arial" pitchFamily="34" charset="0"/>
                </a:rPr>
                <a:t>®</a:t>
              </a:r>
              <a:r>
                <a:rPr lang="en-US" sz="1800" b="1">
                  <a:effectLst>
                    <a:outerShdw blurRad="38100" dist="38100" dir="2700000" algn="tl">
                      <a:srgbClr val="000000"/>
                    </a:outerShdw>
                  </a:effectLst>
                  <a:latin typeface="Arial" pitchFamily="34" charset="0"/>
                </a:rPr>
                <a:t> 4</a:t>
              </a:r>
            </a:p>
            <a:p>
              <a:pPr algn="ctr">
                <a:lnSpc>
                  <a:spcPct val="100000"/>
                </a:lnSpc>
                <a:spcBef>
                  <a:spcPct val="0"/>
                </a:spcBef>
                <a:buFontTx/>
                <a:buNone/>
              </a:pPr>
              <a:r>
                <a:rPr lang="en-US" sz="1800" b="1">
                  <a:effectLst>
                    <a:outerShdw blurRad="38100" dist="38100" dir="2700000" algn="tl">
                      <a:srgbClr val="000000"/>
                    </a:outerShdw>
                  </a:effectLst>
                  <a:latin typeface="Arial" pitchFamily="34" charset="0"/>
                </a:rPr>
                <a:t>Pentium</a:t>
              </a:r>
              <a:r>
                <a:rPr lang="en-US" sz="1800" b="1" baseline="30000">
                  <a:effectLst>
                    <a:outerShdw blurRad="38100" dist="38100" dir="2700000" algn="tl">
                      <a:srgbClr val="000000"/>
                    </a:outerShdw>
                  </a:effectLst>
                  <a:latin typeface="Arial" pitchFamily="34" charset="0"/>
                </a:rPr>
                <a:t>®</a:t>
              </a:r>
              <a:r>
                <a:rPr lang="en-US" sz="1800" b="1">
                  <a:effectLst>
                    <a:outerShdw blurRad="38100" dist="38100" dir="2700000" algn="tl">
                      <a:srgbClr val="000000"/>
                    </a:outerShdw>
                  </a:effectLst>
                  <a:latin typeface="Arial" pitchFamily="34" charset="0"/>
                </a:rPr>
                <a:t> D</a:t>
              </a:r>
            </a:p>
            <a:p>
              <a:pPr algn="ctr">
                <a:lnSpc>
                  <a:spcPct val="100000"/>
                </a:lnSpc>
                <a:spcBef>
                  <a:spcPct val="0"/>
                </a:spcBef>
                <a:buFontTx/>
                <a:buNone/>
              </a:pPr>
              <a:r>
                <a:rPr lang="en-US" sz="1800" b="1">
                  <a:effectLst>
                    <a:outerShdw blurRad="38100" dist="38100" dir="2700000" algn="tl">
                      <a:srgbClr val="000000"/>
                    </a:outerShdw>
                  </a:effectLst>
                  <a:latin typeface="Arial" pitchFamily="34" charset="0"/>
                </a:rPr>
                <a:t>Xeon</a:t>
              </a:r>
              <a:r>
                <a:rPr lang="en-US" sz="1800" b="1" baseline="30000">
                  <a:effectLst>
                    <a:outerShdw blurRad="38100" dist="38100" dir="2700000" algn="tl">
                      <a:srgbClr val="000000"/>
                    </a:outerShdw>
                  </a:effectLst>
                  <a:latin typeface="Arial" pitchFamily="34" charset="0"/>
                </a:rPr>
                <a:t>®</a:t>
              </a:r>
            </a:p>
          </p:txBody>
        </p:sp>
        <p:sp>
          <p:nvSpPr>
            <p:cNvPr id="530462" name="AutoShape 30"/>
            <p:cNvSpPr>
              <a:spLocks noChangeArrowheads="1"/>
            </p:cNvSpPr>
            <p:nvPr/>
          </p:nvSpPr>
          <p:spPr bwMode="auto">
            <a:xfrm>
              <a:off x="4704" y="3408"/>
              <a:ext cx="912" cy="528"/>
            </a:xfrm>
            <a:prstGeom prst="roundRect">
              <a:avLst>
                <a:gd name="adj" fmla="val 16667"/>
              </a:avLst>
            </a:prstGeom>
            <a:noFill/>
            <a:ln w="9525">
              <a:solidFill>
                <a:schemeClr val="tx1"/>
              </a:solidFill>
              <a:round/>
              <a:headEnd/>
              <a:tailEnd/>
            </a:ln>
            <a:effectLst/>
          </p:spPr>
          <p:txBody>
            <a:bodyPr wrap="none" anchor="ctr"/>
            <a:lstStyle/>
            <a:p>
              <a:pPr algn="ctr">
                <a:lnSpc>
                  <a:spcPct val="100000"/>
                </a:lnSpc>
                <a:spcBef>
                  <a:spcPct val="0"/>
                </a:spcBef>
                <a:buFontTx/>
                <a:buNone/>
              </a:pPr>
              <a:r>
                <a:rPr lang="en-US" sz="1800" b="1">
                  <a:effectLst>
                    <a:outerShdw blurRad="38100" dist="38100" dir="2700000" algn="tl">
                      <a:srgbClr val="000000"/>
                    </a:outerShdw>
                  </a:effectLst>
                  <a:latin typeface="Arial" pitchFamily="34" charset="0"/>
                </a:rPr>
                <a:t>Pentium</a:t>
              </a:r>
              <a:r>
                <a:rPr lang="en-US" sz="1800" b="1" baseline="30000">
                  <a:effectLst>
                    <a:outerShdw blurRad="38100" dist="38100" dir="2700000" algn="tl">
                      <a:srgbClr val="000000"/>
                    </a:outerShdw>
                  </a:effectLst>
                  <a:latin typeface="Arial" pitchFamily="34" charset="0"/>
                </a:rPr>
                <a:t>®</a:t>
              </a:r>
              <a:r>
                <a:rPr lang="en-US" sz="1800" b="1">
                  <a:effectLst>
                    <a:outerShdw blurRad="38100" dist="38100" dir="2700000" algn="tl">
                      <a:srgbClr val="000000"/>
                    </a:outerShdw>
                  </a:effectLst>
                  <a:latin typeface="Arial" pitchFamily="34" charset="0"/>
                </a:rPr>
                <a:t> M</a:t>
              </a:r>
            </a:p>
          </p:txBody>
        </p:sp>
      </p:grpSp>
      <p:sp>
        <p:nvSpPr>
          <p:cNvPr id="530463" name="Text Box 31"/>
          <p:cNvSpPr txBox="1">
            <a:spLocks noChangeArrowheads="1"/>
          </p:cNvSpPr>
          <p:nvPr/>
        </p:nvSpPr>
        <p:spPr bwMode="auto">
          <a:xfrm>
            <a:off x="1752600" y="6608763"/>
            <a:ext cx="5975350" cy="244475"/>
          </a:xfrm>
          <a:prstGeom prst="rect">
            <a:avLst/>
          </a:prstGeom>
          <a:noFill/>
          <a:ln w="9525">
            <a:noFill/>
            <a:miter lim="800000"/>
            <a:headEnd/>
            <a:tailEnd/>
          </a:ln>
          <a:effectLst/>
        </p:spPr>
        <p:txBody>
          <a:bodyPr wrap="none">
            <a:spAutoFit/>
          </a:bodyPr>
          <a:lstStyle/>
          <a:p>
            <a:pPr>
              <a:lnSpc>
                <a:spcPct val="100000"/>
              </a:lnSpc>
              <a:spcBef>
                <a:spcPct val="0"/>
              </a:spcBef>
              <a:buFontTx/>
              <a:buNone/>
            </a:pPr>
            <a:r>
              <a:rPr lang="en-US" sz="1000" b="1" dirty="0">
                <a:latin typeface="Arial" pitchFamily="34" charset="0"/>
              </a:rPr>
              <a:t>* IXA – Intel Internet Exchange Architecture/ </a:t>
            </a:r>
            <a:r>
              <a:rPr lang="en-US" sz="1000" b="1" dirty="0" smtClean="0">
                <a:latin typeface="Arial" pitchFamily="34" charset="0"/>
              </a:rPr>
              <a:t>EPIC </a:t>
            </a:r>
            <a:r>
              <a:rPr lang="en-US" sz="1000" b="1" dirty="0">
                <a:latin typeface="Arial" pitchFamily="34" charset="0"/>
              </a:rPr>
              <a:t>– Explicitly Parallel Instruction Computing </a:t>
            </a:r>
          </a:p>
        </p:txBody>
      </p:sp>
      <p:sp>
        <p:nvSpPr>
          <p:cNvPr id="530465" name="Oval 33"/>
          <p:cNvSpPr>
            <a:spLocks noChangeArrowheads="1"/>
          </p:cNvSpPr>
          <p:nvPr/>
        </p:nvSpPr>
        <p:spPr bwMode="auto">
          <a:xfrm>
            <a:off x="5514975" y="2049463"/>
            <a:ext cx="3629025" cy="1536700"/>
          </a:xfrm>
          <a:prstGeom prst="ellipse">
            <a:avLst/>
          </a:prstGeom>
          <a:noFill/>
          <a:ln w="57150" algn="ctr">
            <a:solidFill>
              <a:schemeClr val="hlink"/>
            </a:solidFill>
            <a:round/>
            <a:headEnd/>
            <a:tailEnd/>
          </a:ln>
          <a:effectLst/>
        </p:spPr>
        <p:txBody>
          <a:bodyPr anchor="ctr">
            <a:spAutoFit/>
          </a:bodyPr>
          <a:lstStyle/>
          <a:p>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0465"/>
                                        </p:tgtEl>
                                        <p:attrNameLst>
                                          <p:attrName>style.visibility</p:attrName>
                                        </p:attrNameLst>
                                      </p:cBhvr>
                                      <p:to>
                                        <p:strVal val="visible"/>
                                      </p:to>
                                    </p:set>
                                    <p:anim calcmode="lin" valueType="num">
                                      <p:cBhvr additive="base">
                                        <p:cTn id="19" dur="500" fill="hold"/>
                                        <p:tgtEl>
                                          <p:spTgt spid="530465"/>
                                        </p:tgtEl>
                                        <p:attrNameLst>
                                          <p:attrName>ppt_x</p:attrName>
                                        </p:attrNameLst>
                                      </p:cBhvr>
                                      <p:tavLst>
                                        <p:tav tm="0">
                                          <p:val>
                                            <p:strVal val="#ppt_x"/>
                                          </p:val>
                                        </p:tav>
                                        <p:tav tm="100000">
                                          <p:val>
                                            <p:strVal val="#ppt_x"/>
                                          </p:val>
                                        </p:tav>
                                      </p:tavLst>
                                    </p:anim>
                                    <p:anim calcmode="lin" valueType="num">
                                      <p:cBhvr additive="base">
                                        <p:cTn id="20" dur="500" fill="hold"/>
                                        <p:tgtEl>
                                          <p:spTgt spid="5304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6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0B745F39-5DC3-4BAB-B939-EA8BEBD80933}" type="slidenum">
              <a:rPr lang="zh-CN" altLang="en-US"/>
              <a:pPr/>
              <a:t>94</a:t>
            </a:fld>
            <a:endParaRPr lang="en-US" altLang="zh-CN"/>
          </a:p>
        </p:txBody>
      </p:sp>
      <p:pic>
        <p:nvPicPr>
          <p:cNvPr id="537602" name="Picture 2"/>
          <p:cNvPicPr>
            <a:picLocks noChangeAspect="1" noChangeArrowheads="1"/>
          </p:cNvPicPr>
          <p:nvPr/>
        </p:nvPicPr>
        <p:blipFill>
          <a:blip r:embed="rId3"/>
          <a:srcRect/>
          <a:stretch>
            <a:fillRect/>
          </a:stretch>
        </p:blipFill>
        <p:spPr bwMode="auto">
          <a:xfrm>
            <a:off x="152400" y="76200"/>
            <a:ext cx="4664075" cy="5803900"/>
          </a:xfrm>
          <a:prstGeom prst="rect">
            <a:avLst/>
          </a:prstGeom>
          <a:noFill/>
          <a:ln w="9525">
            <a:noFill/>
            <a:miter lim="800000"/>
            <a:headEnd/>
            <a:tailEnd/>
          </a:ln>
          <a:effectLst/>
        </p:spPr>
      </p:pic>
      <p:sp>
        <p:nvSpPr>
          <p:cNvPr id="537604" name="AutoShape 4" descr="Newsprint"/>
          <p:cNvSpPr>
            <a:spLocks noChangeArrowheads="1"/>
          </p:cNvSpPr>
          <p:nvPr/>
        </p:nvSpPr>
        <p:spPr bwMode="auto">
          <a:xfrm>
            <a:off x="1568450" y="5935663"/>
            <a:ext cx="5943600" cy="685800"/>
          </a:xfrm>
          <a:prstGeom prst="roundRect">
            <a:avLst>
              <a:gd name="adj" fmla="val 16667"/>
            </a:avLst>
          </a:prstGeom>
          <a:gradFill rotWithShape="1">
            <a:gsLst>
              <a:gs pos="0">
                <a:schemeClr val="accent1">
                  <a:alpha val="60001"/>
                </a:schemeClr>
              </a:gs>
              <a:gs pos="100000">
                <a:schemeClr val="accent1">
                  <a:gamma/>
                  <a:shade val="86275"/>
                  <a:invGamma/>
                </a:schemeClr>
              </a:gs>
            </a:gsLst>
            <a:lin ang="5400000" scaled="1"/>
          </a:gradFill>
          <a:ln w="9525">
            <a:solidFill>
              <a:srgbClr val="009900"/>
            </a:solidFill>
            <a:round/>
            <a:headEnd/>
            <a:tailEnd/>
          </a:ln>
          <a:effectLst/>
        </p:spPr>
        <p:txBody>
          <a:bodyPr wrap="none" anchor="ctr"/>
          <a:lstStyle/>
          <a:p>
            <a:pPr algn="ctr">
              <a:lnSpc>
                <a:spcPct val="100000"/>
              </a:lnSpc>
              <a:spcBef>
                <a:spcPct val="0"/>
              </a:spcBef>
              <a:buFontTx/>
              <a:buNone/>
            </a:pPr>
            <a:r>
              <a:rPr lang="en-US" sz="2400" b="1" i="1" dirty="0" smtClean="0">
                <a:solidFill>
                  <a:schemeClr val="bg1"/>
                </a:solidFill>
                <a:latin typeface="Arial" pitchFamily="34" charset="0"/>
                <a:cs typeface="Arial" pitchFamily="34" charset="0"/>
              </a:rPr>
              <a:t>New Intel </a:t>
            </a:r>
            <a:r>
              <a:rPr lang="en-US" sz="2400" b="1" i="1" dirty="0" err="1" smtClean="0">
                <a:solidFill>
                  <a:schemeClr val="bg1"/>
                </a:solidFill>
                <a:latin typeface="Arial" pitchFamily="34" charset="0"/>
                <a:cs typeface="Arial" pitchFamily="34" charset="0"/>
              </a:rPr>
              <a:t>Microarchitecture</a:t>
            </a:r>
            <a:endParaRPr lang="en-US" sz="2400" b="1" i="1" dirty="0">
              <a:solidFill>
                <a:schemeClr val="bg1"/>
              </a:solidFill>
              <a:latin typeface="Arial" pitchFamily="34" charset="0"/>
              <a:cs typeface="Arial" pitchFamily="34" charset="0"/>
            </a:endParaRPr>
          </a:p>
        </p:txBody>
      </p:sp>
      <p:sp>
        <p:nvSpPr>
          <p:cNvPr id="13" name="Rectangle 3"/>
          <p:cNvSpPr txBox="1">
            <a:spLocks noChangeArrowheads="1"/>
          </p:cNvSpPr>
          <p:nvPr/>
        </p:nvSpPr>
        <p:spPr>
          <a:xfrm>
            <a:off x="4940300" y="838200"/>
            <a:ext cx="4051300" cy="472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tabLst/>
              <a:defRPr/>
            </a:pPr>
            <a:r>
              <a:rPr kumimoji="0" lang="en-US" altLang="zh-CN" sz="1600" b="0" i="0" u="none" strike="noStrike" kern="1200" cap="none" spc="0" normalizeH="0" baseline="0" noProof="0" dirty="0" smtClean="0">
                <a:ln>
                  <a:noFill/>
                </a:ln>
                <a:solidFill>
                  <a:schemeClr val="tx1"/>
                </a:solidFill>
                <a:effectLst/>
                <a:uLnTx/>
                <a:uFillTx/>
                <a:latin typeface="+mn-lt"/>
                <a:ea typeface="SimSun" pitchFamily="2" charset="-122"/>
                <a:cs typeface="+mn-cs"/>
              </a:rPr>
              <a:t>Intel® Wide Dynamic Execution</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1600" b="0" i="0" u="none" strike="noStrike" kern="1200" cap="none" spc="0" normalizeH="0" baseline="0" noProof="0" dirty="0" smtClean="0">
                <a:ln>
                  <a:noFill/>
                </a:ln>
                <a:solidFill>
                  <a:schemeClr val="tx1"/>
                </a:solidFill>
                <a:effectLst/>
                <a:uLnTx/>
                <a:uFillTx/>
                <a:latin typeface="+mn-lt"/>
                <a:ea typeface="SimSun" pitchFamily="2" charset="-122"/>
                <a:cs typeface="+mn-cs"/>
              </a:rPr>
              <a:t>14-stage efficient pipeline</a:t>
            </a: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1400" b="0" i="0" u="none" strike="noStrike" kern="1200" cap="none" spc="0" normalizeH="0" baseline="0" noProof="0" dirty="0" smtClean="0">
                <a:ln>
                  <a:noFill/>
                </a:ln>
                <a:solidFill>
                  <a:schemeClr val="tx1"/>
                </a:solidFill>
                <a:effectLst/>
                <a:uLnTx/>
                <a:uFillTx/>
                <a:latin typeface="+mn-lt"/>
                <a:ea typeface="SimSun" pitchFamily="2" charset="-122"/>
                <a:cs typeface="+mn-cs"/>
              </a:rPr>
              <a:t>Wider execution path</a:t>
            </a: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1400" b="0" i="0" u="none" strike="noStrike" kern="1200" cap="none" spc="0" normalizeH="0" baseline="0" noProof="0" dirty="0" smtClean="0">
                <a:ln>
                  <a:noFill/>
                </a:ln>
                <a:solidFill>
                  <a:schemeClr val="tx1"/>
                </a:solidFill>
                <a:effectLst/>
                <a:uLnTx/>
                <a:uFillTx/>
                <a:latin typeface="+mn-lt"/>
                <a:ea typeface="SimSun" pitchFamily="2" charset="-122"/>
                <a:cs typeface="+mn-cs"/>
              </a:rPr>
              <a:t>Advanced branch prediction</a:t>
            </a: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1400" b="0" i="0" u="none" strike="noStrike" kern="1200" cap="none" spc="0" normalizeH="0" baseline="0" noProof="0" dirty="0" smtClean="0">
                <a:ln>
                  <a:noFill/>
                </a:ln>
                <a:solidFill>
                  <a:schemeClr val="tx1"/>
                </a:solidFill>
                <a:effectLst/>
                <a:uLnTx/>
                <a:uFillTx/>
                <a:latin typeface="+mn-lt"/>
                <a:ea typeface="SimSun" pitchFamily="2" charset="-122"/>
                <a:cs typeface="+mn-cs"/>
              </a:rPr>
              <a:t>Macro-fusion</a:t>
            </a:r>
          </a:p>
          <a:p>
            <a:pPr marL="1600200" marR="0" lvl="3"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1200" b="0" i="0" u="none" strike="noStrike" kern="1200" cap="none" spc="0" normalizeH="0" baseline="0" noProof="0" dirty="0" smtClean="0">
                <a:ln>
                  <a:noFill/>
                </a:ln>
                <a:solidFill>
                  <a:schemeClr val="tx1"/>
                </a:solidFill>
                <a:effectLst/>
                <a:uLnTx/>
                <a:uFillTx/>
                <a:latin typeface="+mn-lt"/>
                <a:ea typeface="SimSun" pitchFamily="2" charset="-122"/>
                <a:cs typeface="+mn-cs"/>
              </a:rPr>
              <a:t>Roughly ~15% of all instructions are conditional branches</a:t>
            </a:r>
          </a:p>
          <a:p>
            <a:pPr marL="1600200" marR="0" lvl="3"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1200" b="0" i="0" u="none" strike="noStrike" kern="1200" cap="none" spc="0" normalizeH="0" baseline="0" noProof="0" dirty="0" smtClean="0">
                <a:ln>
                  <a:noFill/>
                </a:ln>
                <a:solidFill>
                  <a:schemeClr val="tx1"/>
                </a:solidFill>
                <a:effectLst/>
                <a:uLnTx/>
                <a:uFillTx/>
                <a:latin typeface="+mn-lt"/>
                <a:ea typeface="SimSun" pitchFamily="2" charset="-122"/>
                <a:cs typeface="+mn-cs"/>
              </a:rPr>
              <a:t>Macro-fusion fuses a comparison and jump to reduce micro-ops running down the pipeline</a:t>
            </a: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1400" b="0" i="0" u="none" strike="noStrike" kern="1200" cap="none" spc="0" normalizeH="0" baseline="0" noProof="0" dirty="0" smtClean="0">
                <a:ln>
                  <a:noFill/>
                </a:ln>
                <a:solidFill>
                  <a:schemeClr val="tx1"/>
                </a:solidFill>
                <a:effectLst/>
                <a:uLnTx/>
                <a:uFillTx/>
                <a:latin typeface="+mn-lt"/>
                <a:ea typeface="SimSun" pitchFamily="2" charset="-122"/>
                <a:cs typeface="+mn-cs"/>
              </a:rPr>
              <a:t>Micro-fusion</a:t>
            </a:r>
          </a:p>
          <a:p>
            <a:pPr marL="1600200" marR="0" lvl="3"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1200" b="0" i="0" u="none" strike="noStrike" kern="1200" cap="none" spc="0" normalizeH="0" baseline="0" noProof="0" dirty="0" smtClean="0">
                <a:ln>
                  <a:noFill/>
                </a:ln>
                <a:solidFill>
                  <a:schemeClr val="tx1"/>
                </a:solidFill>
                <a:effectLst/>
                <a:uLnTx/>
                <a:uFillTx/>
                <a:latin typeface="+mn-lt"/>
                <a:ea typeface="SimSun" pitchFamily="2" charset="-122"/>
                <a:cs typeface="+mn-cs"/>
              </a:rPr>
              <a:t>Merges the load and operation micro-ops into one macro-op</a:t>
            </a: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1400" b="0" i="0" u="none" strike="noStrike" kern="1200" cap="none" spc="0" normalizeH="0" baseline="0" noProof="0" dirty="0" smtClean="0">
                <a:ln>
                  <a:noFill/>
                </a:ln>
                <a:solidFill>
                  <a:schemeClr val="tx1"/>
                </a:solidFill>
                <a:effectLst/>
                <a:uLnTx/>
                <a:uFillTx/>
                <a:latin typeface="+mn-lt"/>
                <a:ea typeface="SimSun" pitchFamily="2" charset="-122"/>
                <a:cs typeface="+mn-cs"/>
              </a:rPr>
              <a:t>Stack pointer tracker</a:t>
            </a:r>
          </a:p>
          <a:p>
            <a:pPr marL="1600200" marR="0" lvl="3"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1200" b="0" i="0" u="none" strike="noStrike" kern="1200" cap="none" spc="0" normalizeH="0" baseline="0" noProof="0" dirty="0" smtClean="0">
                <a:ln>
                  <a:noFill/>
                </a:ln>
                <a:solidFill>
                  <a:schemeClr val="tx1"/>
                </a:solidFill>
                <a:effectLst/>
                <a:uLnTx/>
                <a:uFillTx/>
                <a:latin typeface="+mn-lt"/>
                <a:ea typeface="SimSun" pitchFamily="2" charset="-122"/>
                <a:cs typeface="+mn-cs"/>
              </a:rPr>
              <a:t>ESP tracks the stack</a:t>
            </a:r>
          </a:p>
          <a:p>
            <a:pPr marL="1600200" marR="0" lvl="3"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1200" b="0" i="0" u="none" strike="noStrike" kern="1200" cap="none" spc="0" normalizeH="0" baseline="0" noProof="0" dirty="0" smtClean="0">
                <a:ln>
                  <a:noFill/>
                </a:ln>
                <a:solidFill>
                  <a:schemeClr val="tx1"/>
                </a:solidFill>
                <a:effectLst/>
                <a:uLnTx/>
                <a:uFillTx/>
                <a:latin typeface="+mn-lt"/>
                <a:ea typeface="SimSun" pitchFamily="2" charset="-122"/>
                <a:cs typeface="+mn-cs"/>
              </a:rPr>
              <a:t>This pointer allows push/pops to work returning the correct values</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1600" b="0" i="0" u="none" strike="noStrike" kern="1200" cap="none" spc="0" normalizeH="0" baseline="0" noProof="0" dirty="0" smtClean="0">
                <a:ln>
                  <a:noFill/>
                </a:ln>
                <a:solidFill>
                  <a:schemeClr val="tx1"/>
                </a:solidFill>
                <a:effectLst/>
                <a:uLnTx/>
                <a:uFillTx/>
                <a:latin typeface="+mn-lt"/>
                <a:ea typeface="SimSun" pitchFamily="2" charset="-122"/>
                <a:cs typeface="+mn-cs"/>
              </a:rPr>
              <a:t>64-Bit Support	</a:t>
            </a: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1400" b="0" i="0" u="none" strike="noStrike" kern="1200" cap="none" spc="0" normalizeH="0" baseline="0" noProof="0" dirty="0" err="1" smtClean="0">
                <a:ln>
                  <a:noFill/>
                </a:ln>
                <a:solidFill>
                  <a:schemeClr val="tx1"/>
                </a:solidFill>
                <a:effectLst/>
                <a:uLnTx/>
                <a:uFillTx/>
                <a:latin typeface="+mn-lt"/>
                <a:ea typeface="SimSun" pitchFamily="2" charset="-122"/>
                <a:cs typeface="+mn-cs"/>
              </a:rPr>
              <a:t>Merom</a:t>
            </a:r>
            <a:r>
              <a:rPr kumimoji="0" lang="en-US" altLang="zh-CN" sz="1400" b="0" i="0" u="none" strike="noStrike" kern="1200" cap="none" spc="0" normalizeH="0" baseline="0" noProof="0" dirty="0" smtClean="0">
                <a:ln>
                  <a:noFill/>
                </a:ln>
                <a:solidFill>
                  <a:schemeClr val="tx1"/>
                </a:solidFill>
                <a:effectLst/>
                <a:uLnTx/>
                <a:uFillTx/>
                <a:latin typeface="+mn-lt"/>
                <a:ea typeface="SimSun" pitchFamily="2" charset="-122"/>
                <a:cs typeface="+mn-cs"/>
              </a:rPr>
              <a:t>, Conroe, and Woodcrest support EM64T</a:t>
            </a:r>
          </a:p>
        </p:txBody>
      </p:sp>
    </p:spTree>
  </p:cSld>
  <p:clrMapOvr>
    <a:masterClrMapping/>
  </p:clrMapOvr>
  <p:transition>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ooter Placeholder 5"/>
          <p:cNvSpPr>
            <a:spLocks noGrp="1"/>
          </p:cNvSpPr>
          <p:nvPr>
            <p:ph type="ftr" sz="quarter" idx="12"/>
          </p:nvPr>
        </p:nvSpPr>
        <p:spPr/>
        <p:txBody>
          <a:bodyPr/>
          <a:lstStyle/>
          <a:p>
            <a:r>
              <a:rPr lang="zh-CN" altLang="en-US"/>
              <a:t>Intel® Core(TM) Micro-Architecture</a:t>
            </a:r>
            <a:endParaRPr lang="en-US" altLang="zh-CN"/>
          </a:p>
        </p:txBody>
      </p:sp>
      <p:sp>
        <p:nvSpPr>
          <p:cNvPr id="642050" name="Rectangle 2"/>
          <p:cNvSpPr>
            <a:spLocks noGrp="1" noChangeArrowheads="1"/>
          </p:cNvSpPr>
          <p:nvPr>
            <p:ph type="title"/>
          </p:nvPr>
        </p:nvSpPr>
        <p:spPr>
          <a:xfrm>
            <a:off x="347663" y="234950"/>
            <a:ext cx="8229600" cy="457200"/>
          </a:xfrm>
        </p:spPr>
        <p:txBody>
          <a:bodyPr>
            <a:normAutofit fontScale="90000"/>
          </a:bodyPr>
          <a:lstStyle/>
          <a:p>
            <a:r>
              <a:rPr lang="en-US"/>
              <a:t>doubled in a Dual-Core Processor …</a:t>
            </a:r>
          </a:p>
        </p:txBody>
      </p:sp>
      <p:sp>
        <p:nvSpPr>
          <p:cNvPr id="642051" name="Rectangle 3"/>
          <p:cNvSpPr>
            <a:spLocks noGrp="1" noChangeArrowheads="1"/>
          </p:cNvSpPr>
          <p:nvPr>
            <p:ph type="body" idx="1"/>
          </p:nvPr>
        </p:nvSpPr>
        <p:spPr/>
        <p:txBody>
          <a:bodyPr/>
          <a:lstStyle/>
          <a:p>
            <a:endParaRPr lang="en-GB"/>
          </a:p>
        </p:txBody>
      </p:sp>
      <p:pic>
        <p:nvPicPr>
          <p:cNvPr id="642052" name="Picture 4" descr="bluesa"/>
          <p:cNvPicPr>
            <a:picLocks noChangeAspect="1" noChangeArrowheads="1"/>
          </p:cNvPicPr>
          <p:nvPr/>
        </p:nvPicPr>
        <p:blipFill>
          <a:blip r:embed="rId3"/>
          <a:srcRect/>
          <a:stretch>
            <a:fillRect/>
          </a:stretch>
        </p:blipFill>
        <p:spPr bwMode="blackWhite">
          <a:xfrm>
            <a:off x="4365625" y="815975"/>
            <a:ext cx="4678363" cy="5408613"/>
          </a:xfrm>
          <a:prstGeom prst="rect">
            <a:avLst/>
          </a:prstGeom>
          <a:noFill/>
          <a:ln w="9525">
            <a:noFill/>
            <a:miter lim="800000"/>
            <a:headEnd/>
            <a:tailEnd/>
          </a:ln>
        </p:spPr>
      </p:pic>
      <p:pic>
        <p:nvPicPr>
          <p:cNvPr id="642053" name="Picture 5" descr="bluesa"/>
          <p:cNvPicPr>
            <a:picLocks noChangeAspect="1" noChangeArrowheads="1"/>
          </p:cNvPicPr>
          <p:nvPr/>
        </p:nvPicPr>
        <p:blipFill>
          <a:blip r:embed="rId4"/>
          <a:srcRect/>
          <a:stretch>
            <a:fillRect/>
          </a:stretch>
        </p:blipFill>
        <p:spPr bwMode="blackWhite">
          <a:xfrm>
            <a:off x="0" y="893763"/>
            <a:ext cx="4678363" cy="5408612"/>
          </a:xfrm>
          <a:prstGeom prst="rect">
            <a:avLst/>
          </a:prstGeom>
          <a:noFill/>
          <a:ln w="28575">
            <a:noFill/>
            <a:miter lim="800000"/>
            <a:headEnd/>
            <a:tailEnd/>
          </a:ln>
        </p:spPr>
      </p:pic>
      <p:grpSp>
        <p:nvGrpSpPr>
          <p:cNvPr id="2" name="Group 6"/>
          <p:cNvGrpSpPr>
            <a:grpSpLocks/>
          </p:cNvGrpSpPr>
          <p:nvPr/>
        </p:nvGrpSpPr>
        <p:grpSpPr bwMode="auto">
          <a:xfrm>
            <a:off x="560388" y="1328738"/>
            <a:ext cx="8072437" cy="4389437"/>
            <a:chOff x="180" y="768"/>
            <a:chExt cx="5333" cy="2851"/>
          </a:xfrm>
        </p:grpSpPr>
        <p:sp>
          <p:nvSpPr>
            <p:cNvPr id="642055" name="AutoShape 7"/>
            <p:cNvSpPr>
              <a:spLocks noChangeArrowheads="1"/>
            </p:cNvSpPr>
            <p:nvPr/>
          </p:nvSpPr>
          <p:spPr bwMode="blackWhite">
            <a:xfrm>
              <a:off x="797" y="1577"/>
              <a:ext cx="1088" cy="247"/>
            </a:xfrm>
            <a:prstGeom prst="cube">
              <a:avLst>
                <a:gd name="adj" fmla="val 13505"/>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400">
                  <a:latin typeface="Arial" pitchFamily="34" charset="0"/>
                  <a:cs typeface="Arial" pitchFamily="34" charset="0"/>
                </a:rPr>
                <a:t>Decode</a:t>
              </a:r>
            </a:p>
          </p:txBody>
        </p:sp>
        <p:sp>
          <p:nvSpPr>
            <p:cNvPr id="642056" name="AutoShape 8"/>
            <p:cNvSpPr>
              <a:spLocks noChangeArrowheads="1"/>
            </p:cNvSpPr>
            <p:nvPr/>
          </p:nvSpPr>
          <p:spPr bwMode="blackWhite">
            <a:xfrm>
              <a:off x="2488" y="1085"/>
              <a:ext cx="740" cy="1491"/>
            </a:xfrm>
            <a:prstGeom prst="cube">
              <a:avLst>
                <a:gd name="adj" fmla="val 2296"/>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400">
                  <a:latin typeface="Arial" pitchFamily="34" charset="0"/>
                  <a:cs typeface="Arial" pitchFamily="34" charset="0"/>
                </a:rPr>
                <a:t>2MB/4MB </a:t>
              </a:r>
            </a:p>
            <a:p>
              <a:pPr algn="ctr">
                <a:lnSpc>
                  <a:spcPct val="100000"/>
                </a:lnSpc>
                <a:spcBef>
                  <a:spcPct val="0"/>
                </a:spcBef>
                <a:buFontTx/>
                <a:buNone/>
              </a:pPr>
              <a:r>
                <a:rPr lang="en-US" sz="1400">
                  <a:latin typeface="Arial" pitchFamily="34" charset="0"/>
                  <a:cs typeface="Arial" pitchFamily="34" charset="0"/>
                </a:rPr>
                <a:t>Shared </a:t>
              </a:r>
            </a:p>
            <a:p>
              <a:pPr algn="ctr">
                <a:lnSpc>
                  <a:spcPct val="100000"/>
                </a:lnSpc>
                <a:spcBef>
                  <a:spcPct val="0"/>
                </a:spcBef>
                <a:buFontTx/>
                <a:buNone/>
              </a:pPr>
              <a:r>
                <a:rPr lang="en-US" sz="1400">
                  <a:latin typeface="Arial" pitchFamily="34" charset="0"/>
                  <a:cs typeface="Arial" pitchFamily="34" charset="0"/>
                </a:rPr>
                <a:t>L2 Cache</a:t>
              </a:r>
            </a:p>
            <a:p>
              <a:pPr algn="ctr">
                <a:lnSpc>
                  <a:spcPct val="100000"/>
                </a:lnSpc>
                <a:spcBef>
                  <a:spcPct val="0"/>
                </a:spcBef>
                <a:buFontTx/>
                <a:buNone/>
              </a:pPr>
              <a:endParaRPr lang="en-US" sz="1400">
                <a:latin typeface="Arial" pitchFamily="34" charset="0"/>
                <a:cs typeface="Arial" pitchFamily="34" charset="0"/>
              </a:endParaRPr>
            </a:p>
            <a:p>
              <a:pPr algn="ctr">
                <a:lnSpc>
                  <a:spcPct val="100000"/>
                </a:lnSpc>
                <a:spcBef>
                  <a:spcPct val="0"/>
                </a:spcBef>
                <a:buFontTx/>
                <a:buNone/>
              </a:pPr>
              <a:r>
                <a:rPr lang="en-US" sz="1400">
                  <a:latin typeface="Arial" pitchFamily="34" charset="0"/>
                  <a:cs typeface="Arial" pitchFamily="34" charset="0"/>
                </a:rPr>
                <a:t>Up to </a:t>
              </a:r>
            </a:p>
            <a:p>
              <a:pPr algn="ctr">
                <a:lnSpc>
                  <a:spcPct val="100000"/>
                </a:lnSpc>
                <a:spcBef>
                  <a:spcPct val="0"/>
                </a:spcBef>
                <a:buFontTx/>
                <a:buNone/>
              </a:pPr>
              <a:r>
                <a:rPr lang="en-US" sz="1400">
                  <a:latin typeface="Arial" pitchFamily="34" charset="0"/>
                  <a:cs typeface="Arial" pitchFamily="34" charset="0"/>
                </a:rPr>
                <a:t>10.5 GB/s</a:t>
              </a:r>
            </a:p>
            <a:p>
              <a:pPr algn="ctr">
                <a:lnSpc>
                  <a:spcPct val="100000"/>
                </a:lnSpc>
                <a:spcBef>
                  <a:spcPct val="0"/>
                </a:spcBef>
                <a:buFontTx/>
                <a:buNone/>
              </a:pPr>
              <a:r>
                <a:rPr lang="en-US" sz="1400">
                  <a:latin typeface="Arial" pitchFamily="34" charset="0"/>
                  <a:cs typeface="Arial" pitchFamily="34" charset="0"/>
                </a:rPr>
                <a:t> FSB</a:t>
              </a:r>
            </a:p>
          </p:txBody>
        </p:sp>
        <p:sp>
          <p:nvSpPr>
            <p:cNvPr id="642057" name="AutoShape 9"/>
            <p:cNvSpPr>
              <a:spLocks noChangeArrowheads="1"/>
            </p:cNvSpPr>
            <p:nvPr/>
          </p:nvSpPr>
          <p:spPr bwMode="blackWhite">
            <a:xfrm>
              <a:off x="180" y="1515"/>
              <a:ext cx="448" cy="311"/>
            </a:xfrm>
            <a:prstGeom prst="cube">
              <a:avLst>
                <a:gd name="adj" fmla="val 11574"/>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200">
                  <a:latin typeface="Arial" pitchFamily="34" charset="0"/>
                  <a:cs typeface="Arial" pitchFamily="34" charset="0"/>
                </a:rPr>
                <a:t>uCode</a:t>
              </a:r>
            </a:p>
            <a:p>
              <a:pPr algn="ctr">
                <a:lnSpc>
                  <a:spcPct val="100000"/>
                </a:lnSpc>
                <a:spcBef>
                  <a:spcPct val="0"/>
                </a:spcBef>
                <a:buFontTx/>
                <a:buNone/>
              </a:pPr>
              <a:r>
                <a:rPr lang="en-US" sz="1200">
                  <a:latin typeface="Arial" pitchFamily="34" charset="0"/>
                  <a:cs typeface="Arial" pitchFamily="34" charset="0"/>
                </a:rPr>
                <a:t>ROM</a:t>
              </a:r>
            </a:p>
          </p:txBody>
        </p:sp>
        <p:sp>
          <p:nvSpPr>
            <p:cNvPr id="642058" name="AutoShape 10"/>
            <p:cNvSpPr>
              <a:spLocks noChangeArrowheads="1"/>
            </p:cNvSpPr>
            <p:nvPr/>
          </p:nvSpPr>
          <p:spPr bwMode="blackWhite">
            <a:xfrm>
              <a:off x="812" y="1286"/>
              <a:ext cx="1088" cy="247"/>
            </a:xfrm>
            <a:prstGeom prst="cube">
              <a:avLst>
                <a:gd name="adj" fmla="val 10292"/>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400">
                  <a:latin typeface="Arial" pitchFamily="34" charset="0"/>
                  <a:cs typeface="Arial" pitchFamily="34" charset="0"/>
                </a:rPr>
                <a:t>Instruction Queue</a:t>
              </a:r>
            </a:p>
          </p:txBody>
        </p:sp>
        <p:sp>
          <p:nvSpPr>
            <p:cNvPr id="642059" name="Line 11"/>
            <p:cNvSpPr>
              <a:spLocks noChangeShapeType="1"/>
            </p:cNvSpPr>
            <p:nvPr/>
          </p:nvSpPr>
          <p:spPr bwMode="blackWhite">
            <a:xfrm>
              <a:off x="1310" y="1136"/>
              <a:ext cx="0" cy="174"/>
            </a:xfrm>
            <a:prstGeom prst="line">
              <a:avLst/>
            </a:prstGeom>
            <a:noFill/>
            <a:ln w="28575">
              <a:solidFill>
                <a:schemeClr val="bg2"/>
              </a:solidFill>
              <a:round/>
              <a:headEnd/>
              <a:tailEnd type="triangle" w="med" len="med"/>
            </a:ln>
            <a:effectLst/>
          </p:spPr>
          <p:txBody>
            <a:bodyPr anchor="ctr"/>
            <a:lstStyle/>
            <a:p>
              <a:endParaRPr lang="en-US"/>
            </a:p>
          </p:txBody>
        </p:sp>
        <p:sp>
          <p:nvSpPr>
            <p:cNvPr id="642060" name="Line 12"/>
            <p:cNvSpPr>
              <a:spLocks noChangeShapeType="1"/>
            </p:cNvSpPr>
            <p:nvPr/>
          </p:nvSpPr>
          <p:spPr bwMode="blackWhite">
            <a:xfrm>
              <a:off x="1316" y="1530"/>
              <a:ext cx="9" cy="119"/>
            </a:xfrm>
            <a:prstGeom prst="line">
              <a:avLst/>
            </a:prstGeom>
            <a:noFill/>
            <a:ln w="28575">
              <a:solidFill>
                <a:schemeClr val="bg2"/>
              </a:solidFill>
              <a:round/>
              <a:headEnd/>
              <a:tailEnd type="triangle" w="med" len="med"/>
            </a:ln>
            <a:effectLst/>
          </p:spPr>
          <p:txBody>
            <a:bodyPr anchor="ctr"/>
            <a:lstStyle/>
            <a:p>
              <a:endParaRPr lang="en-US"/>
            </a:p>
          </p:txBody>
        </p:sp>
        <p:sp>
          <p:nvSpPr>
            <p:cNvPr id="642061" name="Line 13"/>
            <p:cNvSpPr>
              <a:spLocks noChangeShapeType="1"/>
            </p:cNvSpPr>
            <p:nvPr/>
          </p:nvSpPr>
          <p:spPr bwMode="blackWhite">
            <a:xfrm flipH="1">
              <a:off x="432" y="1897"/>
              <a:ext cx="887" cy="0"/>
            </a:xfrm>
            <a:prstGeom prst="line">
              <a:avLst/>
            </a:prstGeom>
            <a:noFill/>
            <a:ln w="28575">
              <a:solidFill>
                <a:schemeClr val="bg2"/>
              </a:solidFill>
              <a:round/>
              <a:headEnd/>
              <a:tailEnd/>
            </a:ln>
            <a:effectLst/>
          </p:spPr>
          <p:txBody>
            <a:bodyPr anchor="ctr"/>
            <a:lstStyle/>
            <a:p>
              <a:endParaRPr lang="en-US"/>
            </a:p>
          </p:txBody>
        </p:sp>
        <p:sp>
          <p:nvSpPr>
            <p:cNvPr id="642062" name="Line 14"/>
            <p:cNvSpPr>
              <a:spLocks noChangeShapeType="1"/>
            </p:cNvSpPr>
            <p:nvPr/>
          </p:nvSpPr>
          <p:spPr bwMode="blackWhite">
            <a:xfrm flipH="1" flipV="1">
              <a:off x="429" y="1831"/>
              <a:ext cx="3" cy="65"/>
            </a:xfrm>
            <a:prstGeom prst="line">
              <a:avLst/>
            </a:prstGeom>
            <a:noFill/>
            <a:ln w="28575">
              <a:solidFill>
                <a:schemeClr val="bg2"/>
              </a:solidFill>
              <a:round/>
              <a:headEnd/>
              <a:tailEnd/>
            </a:ln>
            <a:effectLst/>
          </p:spPr>
          <p:txBody>
            <a:bodyPr anchor="ctr"/>
            <a:lstStyle/>
            <a:p>
              <a:endParaRPr lang="en-US"/>
            </a:p>
          </p:txBody>
        </p:sp>
        <p:sp>
          <p:nvSpPr>
            <p:cNvPr id="642063" name="Line 15"/>
            <p:cNvSpPr>
              <a:spLocks noChangeShapeType="1"/>
            </p:cNvSpPr>
            <p:nvPr/>
          </p:nvSpPr>
          <p:spPr bwMode="blackWhite">
            <a:xfrm>
              <a:off x="614" y="1695"/>
              <a:ext cx="220" cy="0"/>
            </a:xfrm>
            <a:prstGeom prst="line">
              <a:avLst/>
            </a:prstGeom>
            <a:noFill/>
            <a:ln w="28575">
              <a:solidFill>
                <a:schemeClr val="bg2"/>
              </a:solidFill>
              <a:round/>
              <a:headEnd/>
              <a:tailEnd type="triangle" w="med" len="med"/>
            </a:ln>
            <a:effectLst/>
          </p:spPr>
          <p:txBody>
            <a:bodyPr anchor="ctr"/>
            <a:lstStyle/>
            <a:p>
              <a:endParaRPr lang="en-US"/>
            </a:p>
          </p:txBody>
        </p:sp>
        <p:sp>
          <p:nvSpPr>
            <p:cNvPr id="642064" name="AutoShape 16"/>
            <p:cNvSpPr>
              <a:spLocks noChangeArrowheads="1"/>
            </p:cNvSpPr>
            <p:nvPr/>
          </p:nvSpPr>
          <p:spPr bwMode="blackWhite">
            <a:xfrm>
              <a:off x="807" y="834"/>
              <a:ext cx="1088" cy="366"/>
            </a:xfrm>
            <a:prstGeom prst="cube">
              <a:avLst>
                <a:gd name="adj" fmla="val 9019"/>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400">
                  <a:latin typeface="Arial" pitchFamily="34" charset="0"/>
                  <a:cs typeface="Arial" pitchFamily="34" charset="0"/>
                </a:rPr>
                <a:t>Instruction Fetch </a:t>
              </a:r>
            </a:p>
            <a:p>
              <a:pPr algn="ctr">
                <a:lnSpc>
                  <a:spcPct val="100000"/>
                </a:lnSpc>
                <a:spcBef>
                  <a:spcPct val="0"/>
                </a:spcBef>
                <a:buFontTx/>
                <a:buNone/>
              </a:pPr>
              <a:r>
                <a:rPr lang="en-US" sz="1400">
                  <a:latin typeface="Arial" pitchFamily="34" charset="0"/>
                  <a:cs typeface="Arial" pitchFamily="34" charset="0"/>
                </a:rPr>
                <a:t>and Pre Decode</a:t>
              </a:r>
            </a:p>
          </p:txBody>
        </p:sp>
        <p:sp>
          <p:nvSpPr>
            <p:cNvPr id="642065" name="AutoShape 17"/>
            <p:cNvSpPr>
              <a:spLocks noChangeArrowheads="1"/>
            </p:cNvSpPr>
            <p:nvPr/>
          </p:nvSpPr>
          <p:spPr bwMode="blackWhite">
            <a:xfrm>
              <a:off x="802" y="1956"/>
              <a:ext cx="1088" cy="247"/>
            </a:xfrm>
            <a:prstGeom prst="cube">
              <a:avLst>
                <a:gd name="adj" fmla="val 13505"/>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400">
                  <a:latin typeface="Arial" pitchFamily="34" charset="0"/>
                  <a:cs typeface="Arial" pitchFamily="34" charset="0"/>
                </a:rPr>
                <a:t>Rename/Alloc</a:t>
              </a:r>
            </a:p>
          </p:txBody>
        </p:sp>
        <p:sp>
          <p:nvSpPr>
            <p:cNvPr id="642066" name="Line 18"/>
            <p:cNvSpPr>
              <a:spLocks noChangeShapeType="1"/>
            </p:cNvSpPr>
            <p:nvPr/>
          </p:nvSpPr>
          <p:spPr bwMode="blackWhite">
            <a:xfrm>
              <a:off x="1316" y="1817"/>
              <a:ext cx="0" cy="174"/>
            </a:xfrm>
            <a:prstGeom prst="line">
              <a:avLst/>
            </a:prstGeom>
            <a:noFill/>
            <a:ln w="28575">
              <a:solidFill>
                <a:schemeClr val="bg2"/>
              </a:solidFill>
              <a:round/>
              <a:headEnd/>
              <a:tailEnd type="triangle" w="med" len="med"/>
            </a:ln>
            <a:effectLst/>
          </p:spPr>
          <p:txBody>
            <a:bodyPr anchor="ctr"/>
            <a:lstStyle/>
            <a:p>
              <a:endParaRPr lang="en-US"/>
            </a:p>
          </p:txBody>
        </p:sp>
        <p:sp>
          <p:nvSpPr>
            <p:cNvPr id="642067" name="Line 19"/>
            <p:cNvSpPr>
              <a:spLocks noChangeShapeType="1"/>
            </p:cNvSpPr>
            <p:nvPr/>
          </p:nvSpPr>
          <p:spPr bwMode="blackWhite">
            <a:xfrm>
              <a:off x="1310" y="2224"/>
              <a:ext cx="0" cy="512"/>
            </a:xfrm>
            <a:prstGeom prst="line">
              <a:avLst/>
            </a:prstGeom>
            <a:noFill/>
            <a:ln w="28575">
              <a:solidFill>
                <a:schemeClr val="bg2"/>
              </a:solidFill>
              <a:round/>
              <a:headEnd/>
              <a:tailEnd type="triangle" w="med" len="med"/>
            </a:ln>
            <a:effectLst/>
          </p:spPr>
          <p:txBody>
            <a:bodyPr anchor="ctr"/>
            <a:lstStyle/>
            <a:p>
              <a:endParaRPr lang="en-US"/>
            </a:p>
          </p:txBody>
        </p:sp>
        <p:sp>
          <p:nvSpPr>
            <p:cNvPr id="642068" name="AutoShape 20"/>
            <p:cNvSpPr>
              <a:spLocks noChangeArrowheads="1"/>
            </p:cNvSpPr>
            <p:nvPr/>
          </p:nvSpPr>
          <p:spPr bwMode="blackWhite">
            <a:xfrm>
              <a:off x="312" y="2263"/>
              <a:ext cx="1088" cy="339"/>
            </a:xfrm>
            <a:prstGeom prst="cube">
              <a:avLst>
                <a:gd name="adj" fmla="val 13505"/>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400">
                  <a:latin typeface="Arial" pitchFamily="34" charset="0"/>
                  <a:cs typeface="Arial" pitchFamily="34" charset="0"/>
                </a:rPr>
                <a:t>Retirement Unit</a:t>
              </a:r>
            </a:p>
            <a:p>
              <a:pPr algn="ctr">
                <a:lnSpc>
                  <a:spcPct val="100000"/>
                </a:lnSpc>
                <a:spcBef>
                  <a:spcPct val="0"/>
                </a:spcBef>
                <a:buFontTx/>
                <a:buNone/>
              </a:pPr>
              <a:r>
                <a:rPr lang="en-US" sz="1400">
                  <a:latin typeface="Arial" pitchFamily="34" charset="0"/>
                  <a:cs typeface="Arial" pitchFamily="34" charset="0"/>
                </a:rPr>
                <a:t>(Reorder Buffer)</a:t>
              </a:r>
            </a:p>
          </p:txBody>
        </p:sp>
        <p:sp>
          <p:nvSpPr>
            <p:cNvPr id="642069" name="Line 21"/>
            <p:cNvSpPr>
              <a:spLocks noChangeShapeType="1"/>
            </p:cNvSpPr>
            <p:nvPr/>
          </p:nvSpPr>
          <p:spPr bwMode="blackWhite">
            <a:xfrm flipV="1">
              <a:off x="1794" y="2462"/>
              <a:ext cx="0" cy="256"/>
            </a:xfrm>
            <a:prstGeom prst="line">
              <a:avLst/>
            </a:prstGeom>
            <a:noFill/>
            <a:ln w="28575">
              <a:solidFill>
                <a:schemeClr val="bg2"/>
              </a:solidFill>
              <a:round/>
              <a:headEnd/>
              <a:tailEnd/>
            </a:ln>
            <a:effectLst/>
          </p:spPr>
          <p:txBody>
            <a:bodyPr anchor="ctr"/>
            <a:lstStyle/>
            <a:p>
              <a:endParaRPr lang="en-US"/>
            </a:p>
          </p:txBody>
        </p:sp>
        <p:sp>
          <p:nvSpPr>
            <p:cNvPr id="642070" name="Line 22"/>
            <p:cNvSpPr>
              <a:spLocks noChangeShapeType="1"/>
            </p:cNvSpPr>
            <p:nvPr/>
          </p:nvSpPr>
          <p:spPr bwMode="blackWhite">
            <a:xfrm flipH="1">
              <a:off x="1374" y="2459"/>
              <a:ext cx="420" cy="0"/>
            </a:xfrm>
            <a:prstGeom prst="line">
              <a:avLst/>
            </a:prstGeom>
            <a:noFill/>
            <a:ln w="28575">
              <a:solidFill>
                <a:schemeClr val="bg2"/>
              </a:solidFill>
              <a:round/>
              <a:headEnd/>
              <a:tailEnd type="triangle" w="med" len="med"/>
            </a:ln>
            <a:effectLst/>
          </p:spPr>
          <p:txBody>
            <a:bodyPr anchor="ctr"/>
            <a:lstStyle/>
            <a:p>
              <a:endParaRPr lang="en-US"/>
            </a:p>
          </p:txBody>
        </p:sp>
        <p:sp>
          <p:nvSpPr>
            <p:cNvPr id="642071" name="Line 23"/>
            <p:cNvSpPr>
              <a:spLocks noChangeShapeType="1"/>
            </p:cNvSpPr>
            <p:nvPr/>
          </p:nvSpPr>
          <p:spPr bwMode="blackWhite">
            <a:xfrm flipH="1">
              <a:off x="1877" y="917"/>
              <a:ext cx="668" cy="0"/>
            </a:xfrm>
            <a:prstGeom prst="line">
              <a:avLst/>
            </a:prstGeom>
            <a:noFill/>
            <a:ln w="38100">
              <a:solidFill>
                <a:schemeClr val="tx2"/>
              </a:solidFill>
              <a:round/>
              <a:headEnd/>
              <a:tailEnd type="triangle" w="med" len="med"/>
            </a:ln>
            <a:effectLst/>
          </p:spPr>
          <p:txBody>
            <a:bodyPr anchor="ctr"/>
            <a:lstStyle/>
            <a:p>
              <a:endParaRPr lang="en-US"/>
            </a:p>
          </p:txBody>
        </p:sp>
        <p:sp>
          <p:nvSpPr>
            <p:cNvPr id="642072" name="Line 24"/>
            <p:cNvSpPr>
              <a:spLocks noChangeShapeType="1"/>
            </p:cNvSpPr>
            <p:nvPr/>
          </p:nvSpPr>
          <p:spPr bwMode="blackWhite">
            <a:xfrm>
              <a:off x="2869" y="917"/>
              <a:ext cx="0" cy="173"/>
            </a:xfrm>
            <a:prstGeom prst="line">
              <a:avLst/>
            </a:prstGeom>
            <a:noFill/>
            <a:ln w="38100">
              <a:solidFill>
                <a:schemeClr val="tx2"/>
              </a:solidFill>
              <a:round/>
              <a:headEnd/>
              <a:tailEnd type="triangle" w="med" len="med"/>
            </a:ln>
            <a:effectLst/>
          </p:spPr>
          <p:txBody>
            <a:bodyPr anchor="ctr"/>
            <a:lstStyle/>
            <a:p>
              <a:endParaRPr lang="en-US"/>
            </a:p>
          </p:txBody>
        </p:sp>
        <p:sp>
          <p:nvSpPr>
            <p:cNvPr id="642073" name="AutoShape 25"/>
            <p:cNvSpPr>
              <a:spLocks noChangeArrowheads="1"/>
            </p:cNvSpPr>
            <p:nvPr/>
          </p:nvSpPr>
          <p:spPr bwMode="blackWhite">
            <a:xfrm>
              <a:off x="183" y="2929"/>
              <a:ext cx="567" cy="402"/>
            </a:xfrm>
            <a:prstGeom prst="cube">
              <a:avLst>
                <a:gd name="adj" fmla="val 11574"/>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000">
                  <a:latin typeface="Arial" pitchFamily="34" charset="0"/>
                  <a:cs typeface="Arial" pitchFamily="34" charset="0"/>
                </a:rPr>
                <a:t>ALU Branch</a:t>
              </a:r>
            </a:p>
            <a:p>
              <a:pPr algn="ctr">
                <a:lnSpc>
                  <a:spcPct val="100000"/>
                </a:lnSpc>
                <a:spcBef>
                  <a:spcPct val="0"/>
                </a:spcBef>
                <a:buFontTx/>
                <a:buNone/>
              </a:pPr>
              <a:r>
                <a:rPr lang="en-US" sz="1000">
                  <a:latin typeface="Arial" pitchFamily="34" charset="0"/>
                  <a:cs typeface="Arial" pitchFamily="34" charset="0"/>
                </a:rPr>
                <a:t>MMX/SSE</a:t>
              </a:r>
            </a:p>
            <a:p>
              <a:pPr algn="ctr">
                <a:lnSpc>
                  <a:spcPct val="100000"/>
                </a:lnSpc>
                <a:spcBef>
                  <a:spcPct val="0"/>
                </a:spcBef>
                <a:buFontTx/>
                <a:buNone/>
              </a:pPr>
              <a:r>
                <a:rPr lang="en-US" sz="1000">
                  <a:latin typeface="Arial" pitchFamily="34" charset="0"/>
                  <a:cs typeface="Arial" pitchFamily="34" charset="0"/>
                </a:rPr>
                <a:t>FPMove</a:t>
              </a:r>
            </a:p>
          </p:txBody>
        </p:sp>
        <p:sp>
          <p:nvSpPr>
            <p:cNvPr id="642074" name="AutoShape 26"/>
            <p:cNvSpPr>
              <a:spLocks noChangeArrowheads="1"/>
            </p:cNvSpPr>
            <p:nvPr/>
          </p:nvSpPr>
          <p:spPr bwMode="blackWhite">
            <a:xfrm>
              <a:off x="763" y="2934"/>
              <a:ext cx="567" cy="393"/>
            </a:xfrm>
            <a:prstGeom prst="cube">
              <a:avLst>
                <a:gd name="adj" fmla="val 11574"/>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000">
                  <a:latin typeface="Arial" pitchFamily="34" charset="0"/>
                  <a:cs typeface="Arial" pitchFamily="34" charset="0"/>
                </a:rPr>
                <a:t>ALU FAdd</a:t>
              </a:r>
            </a:p>
            <a:p>
              <a:pPr algn="ctr">
                <a:lnSpc>
                  <a:spcPct val="100000"/>
                </a:lnSpc>
                <a:spcBef>
                  <a:spcPct val="0"/>
                </a:spcBef>
                <a:buFontTx/>
                <a:buNone/>
              </a:pPr>
              <a:r>
                <a:rPr lang="en-US" sz="1000">
                  <a:latin typeface="Arial" pitchFamily="34" charset="0"/>
                  <a:cs typeface="Arial" pitchFamily="34" charset="0"/>
                </a:rPr>
                <a:t>MMX/SSE</a:t>
              </a:r>
            </a:p>
            <a:p>
              <a:pPr algn="ctr">
                <a:lnSpc>
                  <a:spcPct val="100000"/>
                </a:lnSpc>
                <a:spcBef>
                  <a:spcPct val="0"/>
                </a:spcBef>
                <a:buFontTx/>
                <a:buNone/>
              </a:pPr>
              <a:r>
                <a:rPr lang="en-US" sz="1000">
                  <a:latin typeface="Arial" pitchFamily="34" charset="0"/>
                  <a:cs typeface="Arial" pitchFamily="34" charset="0"/>
                </a:rPr>
                <a:t>FPMove</a:t>
              </a:r>
            </a:p>
          </p:txBody>
        </p:sp>
        <p:sp>
          <p:nvSpPr>
            <p:cNvPr id="642075" name="AutoShape 27"/>
            <p:cNvSpPr>
              <a:spLocks noChangeArrowheads="1"/>
            </p:cNvSpPr>
            <p:nvPr/>
          </p:nvSpPr>
          <p:spPr bwMode="blackWhite">
            <a:xfrm>
              <a:off x="1343" y="2930"/>
              <a:ext cx="567" cy="393"/>
            </a:xfrm>
            <a:prstGeom prst="cube">
              <a:avLst>
                <a:gd name="adj" fmla="val 11574"/>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000">
                  <a:latin typeface="Arial" pitchFamily="34" charset="0"/>
                  <a:cs typeface="Arial" pitchFamily="34" charset="0"/>
                </a:rPr>
                <a:t>ALU FMul</a:t>
              </a:r>
            </a:p>
            <a:p>
              <a:pPr algn="ctr">
                <a:lnSpc>
                  <a:spcPct val="100000"/>
                </a:lnSpc>
                <a:spcBef>
                  <a:spcPct val="0"/>
                </a:spcBef>
                <a:buFontTx/>
                <a:buNone/>
              </a:pPr>
              <a:r>
                <a:rPr lang="en-US" sz="1000">
                  <a:latin typeface="Arial" pitchFamily="34" charset="0"/>
                  <a:cs typeface="Arial" pitchFamily="34" charset="0"/>
                </a:rPr>
                <a:t>MMX/SSE</a:t>
              </a:r>
            </a:p>
            <a:p>
              <a:pPr algn="ctr">
                <a:lnSpc>
                  <a:spcPct val="100000"/>
                </a:lnSpc>
                <a:spcBef>
                  <a:spcPct val="0"/>
                </a:spcBef>
                <a:buFontTx/>
                <a:buNone/>
              </a:pPr>
              <a:r>
                <a:rPr lang="en-US" sz="1000">
                  <a:latin typeface="Arial" pitchFamily="34" charset="0"/>
                  <a:cs typeface="Arial" pitchFamily="34" charset="0"/>
                </a:rPr>
                <a:t>FPMove</a:t>
              </a:r>
            </a:p>
          </p:txBody>
        </p:sp>
        <p:sp>
          <p:nvSpPr>
            <p:cNvPr id="642076" name="AutoShape 28"/>
            <p:cNvSpPr>
              <a:spLocks noChangeArrowheads="1"/>
            </p:cNvSpPr>
            <p:nvPr/>
          </p:nvSpPr>
          <p:spPr bwMode="blackWhite">
            <a:xfrm>
              <a:off x="1904" y="2989"/>
              <a:ext cx="358" cy="339"/>
            </a:xfrm>
            <a:prstGeom prst="cube">
              <a:avLst>
                <a:gd name="adj" fmla="val 11574"/>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000">
                  <a:latin typeface="Arial" pitchFamily="34" charset="0"/>
                  <a:cs typeface="Arial" pitchFamily="34" charset="0"/>
                </a:rPr>
                <a:t>LOAD</a:t>
              </a:r>
            </a:p>
          </p:txBody>
        </p:sp>
        <p:sp>
          <p:nvSpPr>
            <p:cNvPr id="642077" name="AutoShape 29"/>
            <p:cNvSpPr>
              <a:spLocks noChangeArrowheads="1"/>
            </p:cNvSpPr>
            <p:nvPr/>
          </p:nvSpPr>
          <p:spPr bwMode="blackWhite">
            <a:xfrm>
              <a:off x="2265" y="2985"/>
              <a:ext cx="358" cy="339"/>
            </a:xfrm>
            <a:prstGeom prst="cube">
              <a:avLst>
                <a:gd name="adj" fmla="val 11574"/>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000">
                  <a:latin typeface="Arial" pitchFamily="34" charset="0"/>
                  <a:cs typeface="Arial" pitchFamily="34" charset="0"/>
                </a:rPr>
                <a:t>STORE</a:t>
              </a:r>
            </a:p>
          </p:txBody>
        </p:sp>
        <p:sp>
          <p:nvSpPr>
            <p:cNvPr id="642078" name="Line 30"/>
            <p:cNvSpPr>
              <a:spLocks noChangeShapeType="1"/>
            </p:cNvSpPr>
            <p:nvPr/>
          </p:nvSpPr>
          <p:spPr bwMode="blackWhite">
            <a:xfrm>
              <a:off x="459" y="2848"/>
              <a:ext cx="0" cy="137"/>
            </a:xfrm>
            <a:prstGeom prst="line">
              <a:avLst/>
            </a:prstGeom>
            <a:noFill/>
            <a:ln w="9525">
              <a:solidFill>
                <a:schemeClr val="bg2"/>
              </a:solidFill>
              <a:round/>
              <a:headEnd/>
              <a:tailEnd type="triangle" w="med" len="med"/>
            </a:ln>
            <a:effectLst/>
          </p:spPr>
          <p:txBody>
            <a:bodyPr anchor="ctr"/>
            <a:lstStyle/>
            <a:p>
              <a:endParaRPr lang="en-US"/>
            </a:p>
          </p:txBody>
        </p:sp>
        <p:sp>
          <p:nvSpPr>
            <p:cNvPr id="642079" name="Line 31"/>
            <p:cNvSpPr>
              <a:spLocks noChangeShapeType="1"/>
            </p:cNvSpPr>
            <p:nvPr/>
          </p:nvSpPr>
          <p:spPr bwMode="blackWhite">
            <a:xfrm>
              <a:off x="1041" y="2854"/>
              <a:ext cx="0" cy="137"/>
            </a:xfrm>
            <a:prstGeom prst="line">
              <a:avLst/>
            </a:prstGeom>
            <a:noFill/>
            <a:ln w="9525">
              <a:solidFill>
                <a:schemeClr val="bg2"/>
              </a:solidFill>
              <a:round/>
              <a:headEnd/>
              <a:tailEnd type="triangle" w="med" len="med"/>
            </a:ln>
            <a:effectLst/>
          </p:spPr>
          <p:txBody>
            <a:bodyPr anchor="ctr"/>
            <a:lstStyle/>
            <a:p>
              <a:endParaRPr lang="en-US"/>
            </a:p>
          </p:txBody>
        </p:sp>
        <p:sp>
          <p:nvSpPr>
            <p:cNvPr id="642080" name="Line 32"/>
            <p:cNvSpPr>
              <a:spLocks noChangeShapeType="1"/>
            </p:cNvSpPr>
            <p:nvPr/>
          </p:nvSpPr>
          <p:spPr bwMode="blackWhite">
            <a:xfrm>
              <a:off x="1644" y="2845"/>
              <a:ext cx="0" cy="137"/>
            </a:xfrm>
            <a:prstGeom prst="line">
              <a:avLst/>
            </a:prstGeom>
            <a:noFill/>
            <a:ln w="9525">
              <a:solidFill>
                <a:schemeClr val="bg2"/>
              </a:solidFill>
              <a:round/>
              <a:headEnd/>
              <a:tailEnd type="triangle" w="med" len="med"/>
            </a:ln>
            <a:effectLst/>
          </p:spPr>
          <p:txBody>
            <a:bodyPr anchor="ctr"/>
            <a:lstStyle/>
            <a:p>
              <a:endParaRPr lang="en-US"/>
            </a:p>
          </p:txBody>
        </p:sp>
        <p:sp>
          <p:nvSpPr>
            <p:cNvPr id="642081" name="Line 33"/>
            <p:cNvSpPr>
              <a:spLocks noChangeShapeType="1"/>
            </p:cNvSpPr>
            <p:nvPr/>
          </p:nvSpPr>
          <p:spPr bwMode="blackWhite">
            <a:xfrm>
              <a:off x="2094" y="2845"/>
              <a:ext cx="0" cy="173"/>
            </a:xfrm>
            <a:prstGeom prst="line">
              <a:avLst/>
            </a:prstGeom>
            <a:noFill/>
            <a:ln w="9525">
              <a:solidFill>
                <a:schemeClr val="bg2"/>
              </a:solidFill>
              <a:round/>
              <a:headEnd/>
              <a:tailEnd type="triangle" w="med" len="med"/>
            </a:ln>
            <a:effectLst/>
          </p:spPr>
          <p:txBody>
            <a:bodyPr anchor="ctr"/>
            <a:lstStyle/>
            <a:p>
              <a:endParaRPr lang="en-US"/>
            </a:p>
          </p:txBody>
        </p:sp>
        <p:sp>
          <p:nvSpPr>
            <p:cNvPr id="642082" name="Line 34"/>
            <p:cNvSpPr>
              <a:spLocks noChangeShapeType="1"/>
            </p:cNvSpPr>
            <p:nvPr/>
          </p:nvSpPr>
          <p:spPr bwMode="blackWhite">
            <a:xfrm>
              <a:off x="2400" y="2845"/>
              <a:ext cx="0" cy="182"/>
            </a:xfrm>
            <a:prstGeom prst="line">
              <a:avLst/>
            </a:prstGeom>
            <a:noFill/>
            <a:ln w="9525">
              <a:solidFill>
                <a:schemeClr val="bg2"/>
              </a:solidFill>
              <a:round/>
              <a:headEnd/>
              <a:tailEnd type="triangle" w="med" len="med"/>
            </a:ln>
            <a:effectLst/>
          </p:spPr>
          <p:txBody>
            <a:bodyPr anchor="ctr"/>
            <a:lstStyle/>
            <a:p>
              <a:endParaRPr lang="en-US"/>
            </a:p>
          </p:txBody>
        </p:sp>
        <p:sp>
          <p:nvSpPr>
            <p:cNvPr id="642083" name="AutoShape 35"/>
            <p:cNvSpPr>
              <a:spLocks noChangeArrowheads="1"/>
            </p:cNvSpPr>
            <p:nvPr/>
          </p:nvSpPr>
          <p:spPr bwMode="blackWhite">
            <a:xfrm>
              <a:off x="324" y="3385"/>
              <a:ext cx="2194" cy="220"/>
            </a:xfrm>
            <a:prstGeom prst="cube">
              <a:avLst>
                <a:gd name="adj" fmla="val 9019"/>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400">
                  <a:latin typeface="Arial" pitchFamily="34" charset="0"/>
                  <a:cs typeface="Arial" pitchFamily="34" charset="0"/>
                </a:rPr>
                <a:t>L1 D-Cache and D-TLB</a:t>
              </a:r>
            </a:p>
          </p:txBody>
        </p:sp>
        <p:sp>
          <p:nvSpPr>
            <p:cNvPr id="642084" name="Line 36"/>
            <p:cNvSpPr>
              <a:spLocks noChangeShapeType="1"/>
            </p:cNvSpPr>
            <p:nvPr/>
          </p:nvSpPr>
          <p:spPr bwMode="blackWhite">
            <a:xfrm flipV="1">
              <a:off x="2690" y="2572"/>
              <a:ext cx="9" cy="878"/>
            </a:xfrm>
            <a:prstGeom prst="line">
              <a:avLst/>
            </a:prstGeom>
            <a:noFill/>
            <a:ln w="28575">
              <a:solidFill>
                <a:schemeClr val="tx2"/>
              </a:solidFill>
              <a:round/>
              <a:headEnd/>
              <a:tailEnd type="triangle" w="med" len="med"/>
            </a:ln>
            <a:effectLst/>
          </p:spPr>
          <p:txBody>
            <a:bodyPr anchor="ctr"/>
            <a:lstStyle/>
            <a:p>
              <a:endParaRPr lang="en-US"/>
            </a:p>
          </p:txBody>
        </p:sp>
        <p:sp>
          <p:nvSpPr>
            <p:cNvPr id="642085" name="Line 37"/>
            <p:cNvSpPr>
              <a:spLocks noChangeShapeType="1"/>
            </p:cNvSpPr>
            <p:nvPr/>
          </p:nvSpPr>
          <p:spPr bwMode="blackWhite">
            <a:xfrm flipH="1">
              <a:off x="2516" y="3451"/>
              <a:ext cx="183" cy="0"/>
            </a:xfrm>
            <a:prstGeom prst="line">
              <a:avLst/>
            </a:prstGeom>
            <a:noFill/>
            <a:ln w="28575">
              <a:solidFill>
                <a:schemeClr val="tx2"/>
              </a:solidFill>
              <a:round/>
              <a:headEnd/>
              <a:tailEnd type="triangle" w="med" len="med"/>
            </a:ln>
            <a:effectLst/>
          </p:spPr>
          <p:txBody>
            <a:bodyPr anchor="ctr"/>
            <a:lstStyle/>
            <a:p>
              <a:endParaRPr lang="en-US"/>
            </a:p>
          </p:txBody>
        </p:sp>
        <p:sp>
          <p:nvSpPr>
            <p:cNvPr id="642086" name="Line 38"/>
            <p:cNvSpPr>
              <a:spLocks noChangeShapeType="1"/>
            </p:cNvSpPr>
            <p:nvPr/>
          </p:nvSpPr>
          <p:spPr bwMode="blackWhite">
            <a:xfrm>
              <a:off x="2096" y="3323"/>
              <a:ext cx="0" cy="101"/>
            </a:xfrm>
            <a:prstGeom prst="line">
              <a:avLst/>
            </a:prstGeom>
            <a:noFill/>
            <a:ln w="9525">
              <a:solidFill>
                <a:schemeClr val="bg2"/>
              </a:solidFill>
              <a:round/>
              <a:headEnd/>
              <a:tailEnd type="triangle" w="med" len="med"/>
            </a:ln>
            <a:effectLst/>
          </p:spPr>
          <p:txBody>
            <a:bodyPr anchor="ctr"/>
            <a:lstStyle/>
            <a:p>
              <a:endParaRPr lang="en-US"/>
            </a:p>
          </p:txBody>
        </p:sp>
        <p:sp>
          <p:nvSpPr>
            <p:cNvPr id="642087" name="Line 39"/>
            <p:cNvSpPr>
              <a:spLocks noChangeShapeType="1"/>
            </p:cNvSpPr>
            <p:nvPr/>
          </p:nvSpPr>
          <p:spPr bwMode="blackWhite">
            <a:xfrm>
              <a:off x="2417" y="3329"/>
              <a:ext cx="0" cy="101"/>
            </a:xfrm>
            <a:prstGeom prst="line">
              <a:avLst/>
            </a:prstGeom>
            <a:noFill/>
            <a:ln w="9525">
              <a:solidFill>
                <a:schemeClr val="bg2"/>
              </a:solidFill>
              <a:round/>
              <a:headEnd/>
              <a:tailEnd type="triangle" w="med" len="med"/>
            </a:ln>
            <a:effectLst/>
          </p:spPr>
          <p:txBody>
            <a:bodyPr anchor="ctr"/>
            <a:lstStyle/>
            <a:p>
              <a:endParaRPr lang="en-US"/>
            </a:p>
          </p:txBody>
        </p:sp>
        <p:sp>
          <p:nvSpPr>
            <p:cNvPr id="642088" name="AutoShape 40"/>
            <p:cNvSpPr>
              <a:spLocks noChangeArrowheads="1"/>
            </p:cNvSpPr>
            <p:nvPr/>
          </p:nvSpPr>
          <p:spPr bwMode="blackWhite">
            <a:xfrm>
              <a:off x="327" y="2686"/>
              <a:ext cx="2194" cy="220"/>
            </a:xfrm>
            <a:prstGeom prst="cube">
              <a:avLst>
                <a:gd name="adj" fmla="val 9019"/>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400">
                  <a:latin typeface="Arial" pitchFamily="34" charset="0"/>
                  <a:cs typeface="Arial" pitchFamily="34" charset="0"/>
                </a:rPr>
                <a:t>Schedulers</a:t>
              </a:r>
            </a:p>
          </p:txBody>
        </p:sp>
        <p:sp>
          <p:nvSpPr>
            <p:cNvPr id="642089" name="AutoShape 41"/>
            <p:cNvSpPr>
              <a:spLocks noChangeArrowheads="1"/>
            </p:cNvSpPr>
            <p:nvPr/>
          </p:nvSpPr>
          <p:spPr bwMode="blackWhite">
            <a:xfrm>
              <a:off x="3658" y="1591"/>
              <a:ext cx="1088" cy="247"/>
            </a:xfrm>
            <a:prstGeom prst="cube">
              <a:avLst>
                <a:gd name="adj" fmla="val 13505"/>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400">
                  <a:latin typeface="Arial" pitchFamily="34" charset="0"/>
                  <a:cs typeface="Arial" pitchFamily="34" charset="0"/>
                </a:rPr>
                <a:t>Decode</a:t>
              </a:r>
            </a:p>
          </p:txBody>
        </p:sp>
        <p:sp>
          <p:nvSpPr>
            <p:cNvPr id="642090" name="AutoShape 42"/>
            <p:cNvSpPr>
              <a:spLocks noChangeArrowheads="1"/>
            </p:cNvSpPr>
            <p:nvPr/>
          </p:nvSpPr>
          <p:spPr bwMode="blackWhite">
            <a:xfrm>
              <a:off x="3673" y="1300"/>
              <a:ext cx="1088" cy="247"/>
            </a:xfrm>
            <a:prstGeom prst="cube">
              <a:avLst>
                <a:gd name="adj" fmla="val 10292"/>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400">
                  <a:latin typeface="Arial" pitchFamily="34" charset="0"/>
                  <a:cs typeface="Arial" pitchFamily="34" charset="0"/>
                </a:rPr>
                <a:t>Instruction Queue</a:t>
              </a:r>
            </a:p>
          </p:txBody>
        </p:sp>
        <p:sp>
          <p:nvSpPr>
            <p:cNvPr id="642091" name="Line 43"/>
            <p:cNvSpPr>
              <a:spLocks noChangeShapeType="1"/>
            </p:cNvSpPr>
            <p:nvPr/>
          </p:nvSpPr>
          <p:spPr bwMode="blackWhite">
            <a:xfrm>
              <a:off x="4171" y="1150"/>
              <a:ext cx="0" cy="174"/>
            </a:xfrm>
            <a:prstGeom prst="line">
              <a:avLst/>
            </a:prstGeom>
            <a:noFill/>
            <a:ln w="28575">
              <a:solidFill>
                <a:schemeClr val="bg2"/>
              </a:solidFill>
              <a:round/>
              <a:headEnd/>
              <a:tailEnd type="triangle" w="med" len="med"/>
            </a:ln>
            <a:effectLst/>
          </p:spPr>
          <p:txBody>
            <a:bodyPr anchor="ctr"/>
            <a:lstStyle/>
            <a:p>
              <a:endParaRPr lang="en-US"/>
            </a:p>
          </p:txBody>
        </p:sp>
        <p:sp>
          <p:nvSpPr>
            <p:cNvPr id="642092" name="Line 44"/>
            <p:cNvSpPr>
              <a:spLocks noChangeShapeType="1"/>
            </p:cNvSpPr>
            <p:nvPr/>
          </p:nvSpPr>
          <p:spPr bwMode="blackWhite">
            <a:xfrm>
              <a:off x="4177" y="1544"/>
              <a:ext cx="9" cy="119"/>
            </a:xfrm>
            <a:prstGeom prst="line">
              <a:avLst/>
            </a:prstGeom>
            <a:noFill/>
            <a:ln w="28575">
              <a:solidFill>
                <a:schemeClr val="bg2"/>
              </a:solidFill>
              <a:round/>
              <a:headEnd/>
              <a:tailEnd type="triangle" w="med" len="med"/>
            </a:ln>
            <a:effectLst/>
          </p:spPr>
          <p:txBody>
            <a:bodyPr anchor="ctr"/>
            <a:lstStyle/>
            <a:p>
              <a:endParaRPr lang="en-US"/>
            </a:p>
          </p:txBody>
        </p:sp>
        <p:sp>
          <p:nvSpPr>
            <p:cNvPr id="642093" name="Line 45"/>
            <p:cNvSpPr>
              <a:spLocks noChangeShapeType="1"/>
            </p:cNvSpPr>
            <p:nvPr/>
          </p:nvSpPr>
          <p:spPr bwMode="blackWhite">
            <a:xfrm flipH="1">
              <a:off x="4177" y="1911"/>
              <a:ext cx="887" cy="0"/>
            </a:xfrm>
            <a:prstGeom prst="line">
              <a:avLst/>
            </a:prstGeom>
            <a:noFill/>
            <a:ln w="28575">
              <a:solidFill>
                <a:schemeClr val="bg2"/>
              </a:solidFill>
              <a:round/>
              <a:headEnd/>
              <a:tailEnd/>
            </a:ln>
            <a:effectLst/>
          </p:spPr>
          <p:txBody>
            <a:bodyPr anchor="ctr"/>
            <a:lstStyle/>
            <a:p>
              <a:endParaRPr lang="en-US"/>
            </a:p>
          </p:txBody>
        </p:sp>
        <p:sp>
          <p:nvSpPr>
            <p:cNvPr id="642094" name="Line 46"/>
            <p:cNvSpPr>
              <a:spLocks noChangeShapeType="1"/>
            </p:cNvSpPr>
            <p:nvPr/>
          </p:nvSpPr>
          <p:spPr bwMode="blackWhite">
            <a:xfrm flipH="1" flipV="1">
              <a:off x="5058" y="1839"/>
              <a:ext cx="3" cy="77"/>
            </a:xfrm>
            <a:prstGeom prst="line">
              <a:avLst/>
            </a:prstGeom>
            <a:noFill/>
            <a:ln w="12700">
              <a:solidFill>
                <a:schemeClr val="bg2"/>
              </a:solidFill>
              <a:round/>
              <a:headEnd/>
              <a:tailEnd/>
            </a:ln>
            <a:effectLst/>
          </p:spPr>
          <p:txBody>
            <a:bodyPr anchor="ctr"/>
            <a:lstStyle/>
            <a:p>
              <a:endParaRPr lang="en-US"/>
            </a:p>
          </p:txBody>
        </p:sp>
        <p:sp>
          <p:nvSpPr>
            <p:cNvPr id="642095" name="Line 47"/>
            <p:cNvSpPr>
              <a:spLocks noChangeShapeType="1"/>
            </p:cNvSpPr>
            <p:nvPr/>
          </p:nvSpPr>
          <p:spPr bwMode="blackWhite">
            <a:xfrm>
              <a:off x="4673" y="1727"/>
              <a:ext cx="220" cy="0"/>
            </a:xfrm>
            <a:prstGeom prst="line">
              <a:avLst/>
            </a:prstGeom>
            <a:noFill/>
            <a:ln w="28575">
              <a:solidFill>
                <a:schemeClr val="bg2"/>
              </a:solidFill>
              <a:round/>
              <a:headEnd type="triangle" w="med" len="med"/>
              <a:tailEnd/>
            </a:ln>
            <a:effectLst/>
          </p:spPr>
          <p:txBody>
            <a:bodyPr anchor="ctr"/>
            <a:lstStyle/>
            <a:p>
              <a:endParaRPr lang="en-US"/>
            </a:p>
          </p:txBody>
        </p:sp>
        <p:sp>
          <p:nvSpPr>
            <p:cNvPr id="642096" name="AutoShape 48"/>
            <p:cNvSpPr>
              <a:spLocks noChangeArrowheads="1"/>
            </p:cNvSpPr>
            <p:nvPr/>
          </p:nvSpPr>
          <p:spPr bwMode="blackWhite">
            <a:xfrm>
              <a:off x="3668" y="848"/>
              <a:ext cx="1088" cy="366"/>
            </a:xfrm>
            <a:prstGeom prst="cube">
              <a:avLst>
                <a:gd name="adj" fmla="val 9019"/>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400">
                  <a:latin typeface="Arial" pitchFamily="34" charset="0"/>
                  <a:cs typeface="Arial" pitchFamily="34" charset="0"/>
                </a:rPr>
                <a:t>Instruction Fetch </a:t>
              </a:r>
            </a:p>
            <a:p>
              <a:pPr algn="ctr">
                <a:lnSpc>
                  <a:spcPct val="100000"/>
                </a:lnSpc>
                <a:spcBef>
                  <a:spcPct val="0"/>
                </a:spcBef>
                <a:buFontTx/>
                <a:buNone/>
              </a:pPr>
              <a:r>
                <a:rPr lang="en-US" sz="1400">
                  <a:latin typeface="Arial" pitchFamily="34" charset="0"/>
                  <a:cs typeface="Arial" pitchFamily="34" charset="0"/>
                </a:rPr>
                <a:t>and Pre Decode</a:t>
              </a:r>
            </a:p>
          </p:txBody>
        </p:sp>
        <p:sp>
          <p:nvSpPr>
            <p:cNvPr id="642097" name="AutoShape 49"/>
            <p:cNvSpPr>
              <a:spLocks noChangeArrowheads="1"/>
            </p:cNvSpPr>
            <p:nvPr/>
          </p:nvSpPr>
          <p:spPr bwMode="blackWhite">
            <a:xfrm>
              <a:off x="3663" y="1970"/>
              <a:ext cx="1088" cy="247"/>
            </a:xfrm>
            <a:prstGeom prst="cube">
              <a:avLst>
                <a:gd name="adj" fmla="val 13505"/>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400">
                  <a:latin typeface="Arial" pitchFamily="34" charset="0"/>
                  <a:cs typeface="Arial" pitchFamily="34" charset="0"/>
                </a:rPr>
                <a:t>Rename/Alloc</a:t>
              </a:r>
            </a:p>
          </p:txBody>
        </p:sp>
        <p:sp>
          <p:nvSpPr>
            <p:cNvPr id="642098" name="Line 50"/>
            <p:cNvSpPr>
              <a:spLocks noChangeShapeType="1"/>
            </p:cNvSpPr>
            <p:nvPr/>
          </p:nvSpPr>
          <p:spPr bwMode="blackWhite">
            <a:xfrm>
              <a:off x="4177" y="1831"/>
              <a:ext cx="0" cy="174"/>
            </a:xfrm>
            <a:prstGeom prst="line">
              <a:avLst/>
            </a:prstGeom>
            <a:noFill/>
            <a:ln w="28575">
              <a:solidFill>
                <a:schemeClr val="bg2"/>
              </a:solidFill>
              <a:round/>
              <a:headEnd/>
              <a:tailEnd type="triangle" w="med" len="med"/>
            </a:ln>
            <a:effectLst/>
          </p:spPr>
          <p:txBody>
            <a:bodyPr anchor="ctr"/>
            <a:lstStyle/>
            <a:p>
              <a:endParaRPr lang="en-US"/>
            </a:p>
          </p:txBody>
        </p:sp>
        <p:sp>
          <p:nvSpPr>
            <p:cNvPr id="642099" name="Line 51"/>
            <p:cNvSpPr>
              <a:spLocks noChangeShapeType="1"/>
            </p:cNvSpPr>
            <p:nvPr/>
          </p:nvSpPr>
          <p:spPr bwMode="blackWhite">
            <a:xfrm>
              <a:off x="4171" y="2202"/>
              <a:ext cx="0" cy="548"/>
            </a:xfrm>
            <a:prstGeom prst="line">
              <a:avLst/>
            </a:prstGeom>
            <a:noFill/>
            <a:ln w="28575">
              <a:solidFill>
                <a:schemeClr val="bg2"/>
              </a:solidFill>
              <a:round/>
              <a:headEnd/>
              <a:tailEnd type="triangle" w="med" len="med"/>
            </a:ln>
            <a:effectLst/>
          </p:spPr>
          <p:txBody>
            <a:bodyPr anchor="ctr"/>
            <a:lstStyle/>
            <a:p>
              <a:endParaRPr lang="en-US"/>
            </a:p>
          </p:txBody>
        </p:sp>
        <p:sp>
          <p:nvSpPr>
            <p:cNvPr id="642100" name="AutoShape 52"/>
            <p:cNvSpPr>
              <a:spLocks noChangeArrowheads="1"/>
            </p:cNvSpPr>
            <p:nvPr/>
          </p:nvSpPr>
          <p:spPr bwMode="blackWhite">
            <a:xfrm>
              <a:off x="3922" y="2289"/>
              <a:ext cx="1088" cy="339"/>
            </a:xfrm>
            <a:prstGeom prst="cube">
              <a:avLst>
                <a:gd name="adj" fmla="val 13505"/>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400">
                  <a:latin typeface="Arial" pitchFamily="34" charset="0"/>
                  <a:cs typeface="Arial" pitchFamily="34" charset="0"/>
                </a:rPr>
                <a:t>Retirement Unit</a:t>
              </a:r>
            </a:p>
            <a:p>
              <a:pPr algn="ctr">
                <a:lnSpc>
                  <a:spcPct val="100000"/>
                </a:lnSpc>
                <a:spcBef>
                  <a:spcPct val="0"/>
                </a:spcBef>
                <a:buFontTx/>
                <a:buNone/>
              </a:pPr>
              <a:r>
                <a:rPr lang="en-US" sz="1400">
                  <a:latin typeface="Arial" pitchFamily="34" charset="0"/>
                  <a:cs typeface="Arial" pitchFamily="34" charset="0"/>
                </a:rPr>
                <a:t>(Reorder Buffer)</a:t>
              </a:r>
            </a:p>
          </p:txBody>
        </p:sp>
        <p:sp>
          <p:nvSpPr>
            <p:cNvPr id="642101" name="Line 53"/>
            <p:cNvSpPr>
              <a:spLocks noChangeShapeType="1"/>
            </p:cNvSpPr>
            <p:nvPr/>
          </p:nvSpPr>
          <p:spPr bwMode="blackWhite">
            <a:xfrm flipV="1">
              <a:off x="3509" y="2434"/>
              <a:ext cx="0" cy="256"/>
            </a:xfrm>
            <a:prstGeom prst="line">
              <a:avLst/>
            </a:prstGeom>
            <a:noFill/>
            <a:ln w="28575">
              <a:solidFill>
                <a:schemeClr val="bg2"/>
              </a:solidFill>
              <a:round/>
              <a:headEnd/>
              <a:tailEnd/>
            </a:ln>
            <a:effectLst/>
          </p:spPr>
          <p:txBody>
            <a:bodyPr anchor="ctr"/>
            <a:lstStyle/>
            <a:p>
              <a:endParaRPr lang="en-US"/>
            </a:p>
          </p:txBody>
        </p:sp>
        <p:sp>
          <p:nvSpPr>
            <p:cNvPr id="642102" name="Line 54"/>
            <p:cNvSpPr>
              <a:spLocks noChangeShapeType="1"/>
            </p:cNvSpPr>
            <p:nvPr/>
          </p:nvSpPr>
          <p:spPr bwMode="blackWhite">
            <a:xfrm flipH="1">
              <a:off x="3497" y="2431"/>
              <a:ext cx="420" cy="0"/>
            </a:xfrm>
            <a:prstGeom prst="line">
              <a:avLst/>
            </a:prstGeom>
            <a:noFill/>
            <a:ln w="28575">
              <a:solidFill>
                <a:schemeClr val="bg2"/>
              </a:solidFill>
              <a:round/>
              <a:headEnd type="triangle" w="med" len="med"/>
              <a:tailEnd/>
            </a:ln>
            <a:effectLst/>
          </p:spPr>
          <p:txBody>
            <a:bodyPr anchor="ctr"/>
            <a:lstStyle/>
            <a:p>
              <a:endParaRPr lang="en-US"/>
            </a:p>
          </p:txBody>
        </p:sp>
        <p:sp>
          <p:nvSpPr>
            <p:cNvPr id="642103" name="Line 55"/>
            <p:cNvSpPr>
              <a:spLocks noChangeShapeType="1"/>
            </p:cNvSpPr>
            <p:nvPr/>
          </p:nvSpPr>
          <p:spPr bwMode="blackWhite">
            <a:xfrm flipH="1" flipV="1">
              <a:off x="2543" y="916"/>
              <a:ext cx="1107" cy="0"/>
            </a:xfrm>
            <a:prstGeom prst="line">
              <a:avLst/>
            </a:prstGeom>
            <a:noFill/>
            <a:ln w="38100">
              <a:solidFill>
                <a:schemeClr val="tx2"/>
              </a:solidFill>
              <a:round/>
              <a:headEnd type="triangle" w="med" len="med"/>
              <a:tailEnd/>
            </a:ln>
            <a:effectLst/>
          </p:spPr>
          <p:txBody>
            <a:bodyPr anchor="ctr"/>
            <a:lstStyle/>
            <a:p>
              <a:endParaRPr lang="en-US"/>
            </a:p>
          </p:txBody>
        </p:sp>
        <p:grpSp>
          <p:nvGrpSpPr>
            <p:cNvPr id="3" name="Group 56"/>
            <p:cNvGrpSpPr>
              <a:grpSpLocks/>
            </p:cNvGrpSpPr>
            <p:nvPr/>
          </p:nvGrpSpPr>
          <p:grpSpPr bwMode="auto">
            <a:xfrm>
              <a:off x="4946" y="2868"/>
              <a:ext cx="567" cy="483"/>
              <a:chOff x="3044" y="2862"/>
              <a:chExt cx="567" cy="483"/>
            </a:xfrm>
          </p:grpSpPr>
          <p:sp>
            <p:nvSpPr>
              <p:cNvPr id="642105" name="AutoShape 57"/>
              <p:cNvSpPr>
                <a:spLocks noChangeArrowheads="1"/>
              </p:cNvSpPr>
              <p:nvPr/>
            </p:nvSpPr>
            <p:spPr bwMode="blackWhite">
              <a:xfrm>
                <a:off x="3044" y="2943"/>
                <a:ext cx="567" cy="402"/>
              </a:xfrm>
              <a:prstGeom prst="cube">
                <a:avLst>
                  <a:gd name="adj" fmla="val 11574"/>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000">
                    <a:latin typeface="Arial" pitchFamily="34" charset="0"/>
                    <a:cs typeface="Arial" pitchFamily="34" charset="0"/>
                  </a:rPr>
                  <a:t>ALU Branch</a:t>
                </a:r>
              </a:p>
              <a:p>
                <a:pPr algn="ctr">
                  <a:lnSpc>
                    <a:spcPct val="100000"/>
                  </a:lnSpc>
                  <a:spcBef>
                    <a:spcPct val="0"/>
                  </a:spcBef>
                  <a:buFontTx/>
                  <a:buNone/>
                </a:pPr>
                <a:r>
                  <a:rPr lang="en-US" sz="1000">
                    <a:latin typeface="Arial" pitchFamily="34" charset="0"/>
                    <a:cs typeface="Arial" pitchFamily="34" charset="0"/>
                  </a:rPr>
                  <a:t>MMX/SSE</a:t>
                </a:r>
              </a:p>
              <a:p>
                <a:pPr algn="ctr">
                  <a:lnSpc>
                    <a:spcPct val="100000"/>
                  </a:lnSpc>
                  <a:spcBef>
                    <a:spcPct val="0"/>
                  </a:spcBef>
                  <a:buFontTx/>
                  <a:buNone/>
                </a:pPr>
                <a:r>
                  <a:rPr lang="en-US" sz="1000">
                    <a:latin typeface="Arial" pitchFamily="34" charset="0"/>
                    <a:cs typeface="Arial" pitchFamily="34" charset="0"/>
                  </a:rPr>
                  <a:t>FPMove</a:t>
                </a:r>
              </a:p>
            </p:txBody>
          </p:sp>
          <p:sp>
            <p:nvSpPr>
              <p:cNvPr id="642106" name="Line 58"/>
              <p:cNvSpPr>
                <a:spLocks noChangeShapeType="1"/>
              </p:cNvSpPr>
              <p:nvPr/>
            </p:nvSpPr>
            <p:spPr bwMode="blackWhite">
              <a:xfrm>
                <a:off x="3320" y="2862"/>
                <a:ext cx="0" cy="137"/>
              </a:xfrm>
              <a:prstGeom prst="line">
                <a:avLst/>
              </a:prstGeom>
              <a:noFill/>
              <a:ln w="9525">
                <a:solidFill>
                  <a:schemeClr val="bg2"/>
                </a:solidFill>
                <a:round/>
                <a:headEnd/>
                <a:tailEnd type="triangle" w="med" len="med"/>
              </a:ln>
              <a:effectLst/>
            </p:spPr>
            <p:txBody>
              <a:bodyPr anchor="ctr"/>
              <a:lstStyle/>
              <a:p>
                <a:endParaRPr lang="en-US"/>
              </a:p>
            </p:txBody>
          </p:sp>
        </p:grpSp>
        <p:grpSp>
          <p:nvGrpSpPr>
            <p:cNvPr id="4" name="Group 59"/>
            <p:cNvGrpSpPr>
              <a:grpSpLocks/>
            </p:cNvGrpSpPr>
            <p:nvPr/>
          </p:nvGrpSpPr>
          <p:grpSpPr bwMode="auto">
            <a:xfrm>
              <a:off x="4392" y="2868"/>
              <a:ext cx="567" cy="473"/>
              <a:chOff x="3624" y="2868"/>
              <a:chExt cx="567" cy="473"/>
            </a:xfrm>
          </p:grpSpPr>
          <p:sp>
            <p:nvSpPr>
              <p:cNvPr id="642108" name="AutoShape 60"/>
              <p:cNvSpPr>
                <a:spLocks noChangeArrowheads="1"/>
              </p:cNvSpPr>
              <p:nvPr/>
            </p:nvSpPr>
            <p:spPr bwMode="blackWhite">
              <a:xfrm>
                <a:off x="3624" y="2948"/>
                <a:ext cx="567" cy="393"/>
              </a:xfrm>
              <a:prstGeom prst="cube">
                <a:avLst>
                  <a:gd name="adj" fmla="val 11574"/>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000">
                    <a:latin typeface="Arial" pitchFamily="34" charset="0"/>
                    <a:cs typeface="Arial" pitchFamily="34" charset="0"/>
                  </a:rPr>
                  <a:t>ALU FAdd</a:t>
                </a:r>
              </a:p>
              <a:p>
                <a:pPr algn="ctr">
                  <a:lnSpc>
                    <a:spcPct val="100000"/>
                  </a:lnSpc>
                  <a:spcBef>
                    <a:spcPct val="0"/>
                  </a:spcBef>
                  <a:buFontTx/>
                  <a:buNone/>
                </a:pPr>
                <a:r>
                  <a:rPr lang="en-US" sz="1000">
                    <a:latin typeface="Arial" pitchFamily="34" charset="0"/>
                    <a:cs typeface="Arial" pitchFamily="34" charset="0"/>
                  </a:rPr>
                  <a:t>MMX/SSE</a:t>
                </a:r>
              </a:p>
              <a:p>
                <a:pPr algn="ctr">
                  <a:lnSpc>
                    <a:spcPct val="100000"/>
                  </a:lnSpc>
                  <a:spcBef>
                    <a:spcPct val="0"/>
                  </a:spcBef>
                  <a:buFontTx/>
                  <a:buNone/>
                </a:pPr>
                <a:r>
                  <a:rPr lang="en-US" sz="1000">
                    <a:latin typeface="Arial" pitchFamily="34" charset="0"/>
                    <a:cs typeface="Arial" pitchFamily="34" charset="0"/>
                  </a:rPr>
                  <a:t>FPMove</a:t>
                </a:r>
              </a:p>
            </p:txBody>
          </p:sp>
          <p:sp>
            <p:nvSpPr>
              <p:cNvPr id="642109" name="Line 61"/>
              <p:cNvSpPr>
                <a:spLocks noChangeShapeType="1"/>
              </p:cNvSpPr>
              <p:nvPr/>
            </p:nvSpPr>
            <p:spPr bwMode="blackWhite">
              <a:xfrm>
                <a:off x="3902" y="2868"/>
                <a:ext cx="0" cy="137"/>
              </a:xfrm>
              <a:prstGeom prst="line">
                <a:avLst/>
              </a:prstGeom>
              <a:noFill/>
              <a:ln w="9525">
                <a:solidFill>
                  <a:schemeClr val="bg2"/>
                </a:solidFill>
                <a:round/>
                <a:headEnd/>
                <a:tailEnd type="triangle" w="med" len="med"/>
              </a:ln>
              <a:effectLst/>
            </p:spPr>
            <p:txBody>
              <a:bodyPr anchor="ctr"/>
              <a:lstStyle/>
              <a:p>
                <a:endParaRPr lang="en-US"/>
              </a:p>
            </p:txBody>
          </p:sp>
        </p:grpSp>
        <p:grpSp>
          <p:nvGrpSpPr>
            <p:cNvPr id="5" name="Group 62"/>
            <p:cNvGrpSpPr>
              <a:grpSpLocks/>
            </p:cNvGrpSpPr>
            <p:nvPr/>
          </p:nvGrpSpPr>
          <p:grpSpPr bwMode="auto">
            <a:xfrm>
              <a:off x="3820" y="2865"/>
              <a:ext cx="567" cy="478"/>
              <a:chOff x="4204" y="2859"/>
              <a:chExt cx="567" cy="478"/>
            </a:xfrm>
          </p:grpSpPr>
          <p:sp>
            <p:nvSpPr>
              <p:cNvPr id="642111" name="AutoShape 63"/>
              <p:cNvSpPr>
                <a:spLocks noChangeArrowheads="1"/>
              </p:cNvSpPr>
              <p:nvPr/>
            </p:nvSpPr>
            <p:spPr bwMode="blackWhite">
              <a:xfrm>
                <a:off x="4204" y="2944"/>
                <a:ext cx="567" cy="393"/>
              </a:xfrm>
              <a:prstGeom prst="cube">
                <a:avLst>
                  <a:gd name="adj" fmla="val 11574"/>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000">
                    <a:latin typeface="Arial" pitchFamily="34" charset="0"/>
                    <a:cs typeface="Arial" pitchFamily="34" charset="0"/>
                  </a:rPr>
                  <a:t>ALU FMul</a:t>
                </a:r>
              </a:p>
              <a:p>
                <a:pPr algn="ctr">
                  <a:lnSpc>
                    <a:spcPct val="100000"/>
                  </a:lnSpc>
                  <a:spcBef>
                    <a:spcPct val="0"/>
                  </a:spcBef>
                  <a:buFontTx/>
                  <a:buNone/>
                </a:pPr>
                <a:r>
                  <a:rPr lang="en-US" sz="1000">
                    <a:latin typeface="Arial" pitchFamily="34" charset="0"/>
                    <a:cs typeface="Arial" pitchFamily="34" charset="0"/>
                  </a:rPr>
                  <a:t>MMX/SSE</a:t>
                </a:r>
              </a:p>
              <a:p>
                <a:pPr algn="ctr">
                  <a:lnSpc>
                    <a:spcPct val="100000"/>
                  </a:lnSpc>
                  <a:spcBef>
                    <a:spcPct val="0"/>
                  </a:spcBef>
                  <a:buFontTx/>
                  <a:buNone/>
                </a:pPr>
                <a:r>
                  <a:rPr lang="en-US" sz="1000">
                    <a:latin typeface="Arial" pitchFamily="34" charset="0"/>
                    <a:cs typeface="Arial" pitchFamily="34" charset="0"/>
                  </a:rPr>
                  <a:t>FPMove</a:t>
                </a:r>
              </a:p>
            </p:txBody>
          </p:sp>
          <p:sp>
            <p:nvSpPr>
              <p:cNvPr id="642112" name="Line 64"/>
              <p:cNvSpPr>
                <a:spLocks noChangeShapeType="1"/>
              </p:cNvSpPr>
              <p:nvPr/>
            </p:nvSpPr>
            <p:spPr bwMode="blackWhite">
              <a:xfrm>
                <a:off x="4505" y="2859"/>
                <a:ext cx="0" cy="137"/>
              </a:xfrm>
              <a:prstGeom prst="line">
                <a:avLst/>
              </a:prstGeom>
              <a:noFill/>
              <a:ln w="9525">
                <a:solidFill>
                  <a:schemeClr val="bg2"/>
                </a:solidFill>
                <a:round/>
                <a:headEnd/>
                <a:tailEnd type="triangle" w="med" len="med"/>
              </a:ln>
              <a:effectLst/>
            </p:spPr>
            <p:txBody>
              <a:bodyPr anchor="ctr"/>
              <a:lstStyle/>
              <a:p>
                <a:endParaRPr lang="en-US"/>
              </a:p>
            </p:txBody>
          </p:sp>
        </p:grpSp>
        <p:sp>
          <p:nvSpPr>
            <p:cNvPr id="642113" name="AutoShape 65"/>
            <p:cNvSpPr>
              <a:spLocks noChangeArrowheads="1"/>
            </p:cNvSpPr>
            <p:nvPr/>
          </p:nvSpPr>
          <p:spPr bwMode="blackWhite">
            <a:xfrm>
              <a:off x="3185" y="3399"/>
              <a:ext cx="2194" cy="220"/>
            </a:xfrm>
            <a:prstGeom prst="cube">
              <a:avLst>
                <a:gd name="adj" fmla="val 9019"/>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400">
                  <a:latin typeface="Arial" pitchFamily="34" charset="0"/>
                  <a:cs typeface="Arial" pitchFamily="34" charset="0"/>
                </a:rPr>
                <a:t>L1 D-Cache and D-TLB</a:t>
              </a:r>
            </a:p>
          </p:txBody>
        </p:sp>
        <p:sp>
          <p:nvSpPr>
            <p:cNvPr id="642114" name="Line 66"/>
            <p:cNvSpPr>
              <a:spLocks noChangeShapeType="1"/>
            </p:cNvSpPr>
            <p:nvPr/>
          </p:nvSpPr>
          <p:spPr bwMode="blackWhite">
            <a:xfrm flipV="1">
              <a:off x="3019" y="2580"/>
              <a:ext cx="9" cy="878"/>
            </a:xfrm>
            <a:prstGeom prst="line">
              <a:avLst/>
            </a:prstGeom>
            <a:noFill/>
            <a:ln w="28575">
              <a:solidFill>
                <a:schemeClr val="tx2"/>
              </a:solidFill>
              <a:round/>
              <a:headEnd/>
              <a:tailEnd type="triangle" w="med" len="med"/>
            </a:ln>
            <a:effectLst/>
          </p:spPr>
          <p:txBody>
            <a:bodyPr anchor="ctr"/>
            <a:lstStyle/>
            <a:p>
              <a:endParaRPr lang="en-US"/>
            </a:p>
          </p:txBody>
        </p:sp>
        <p:sp>
          <p:nvSpPr>
            <p:cNvPr id="642115" name="Line 67"/>
            <p:cNvSpPr>
              <a:spLocks noChangeShapeType="1"/>
            </p:cNvSpPr>
            <p:nvPr/>
          </p:nvSpPr>
          <p:spPr bwMode="blackWhite">
            <a:xfrm flipH="1">
              <a:off x="3019" y="3453"/>
              <a:ext cx="165" cy="6"/>
            </a:xfrm>
            <a:prstGeom prst="line">
              <a:avLst/>
            </a:prstGeom>
            <a:noFill/>
            <a:ln w="28575">
              <a:solidFill>
                <a:schemeClr val="tx2"/>
              </a:solidFill>
              <a:round/>
              <a:headEnd type="triangle" w="med" len="med"/>
              <a:tailEnd/>
            </a:ln>
            <a:effectLst/>
          </p:spPr>
          <p:txBody>
            <a:bodyPr anchor="ctr"/>
            <a:lstStyle/>
            <a:p>
              <a:endParaRPr lang="en-US"/>
            </a:p>
          </p:txBody>
        </p:sp>
        <p:grpSp>
          <p:nvGrpSpPr>
            <p:cNvPr id="6" name="Group 68"/>
            <p:cNvGrpSpPr>
              <a:grpSpLocks/>
            </p:cNvGrpSpPr>
            <p:nvPr/>
          </p:nvGrpSpPr>
          <p:grpSpPr bwMode="auto">
            <a:xfrm>
              <a:off x="3445" y="2865"/>
              <a:ext cx="358" cy="579"/>
              <a:chOff x="4765" y="2859"/>
              <a:chExt cx="358" cy="579"/>
            </a:xfrm>
          </p:grpSpPr>
          <p:sp>
            <p:nvSpPr>
              <p:cNvPr id="642117" name="AutoShape 69"/>
              <p:cNvSpPr>
                <a:spLocks noChangeArrowheads="1"/>
              </p:cNvSpPr>
              <p:nvPr/>
            </p:nvSpPr>
            <p:spPr bwMode="blackWhite">
              <a:xfrm>
                <a:off x="4765" y="3003"/>
                <a:ext cx="358" cy="339"/>
              </a:xfrm>
              <a:prstGeom prst="cube">
                <a:avLst>
                  <a:gd name="adj" fmla="val 11574"/>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000">
                    <a:latin typeface="Arial" pitchFamily="34" charset="0"/>
                    <a:cs typeface="Arial" pitchFamily="34" charset="0"/>
                  </a:rPr>
                  <a:t>LOAD</a:t>
                </a:r>
              </a:p>
            </p:txBody>
          </p:sp>
          <p:sp>
            <p:nvSpPr>
              <p:cNvPr id="642118" name="Line 70"/>
              <p:cNvSpPr>
                <a:spLocks noChangeShapeType="1"/>
              </p:cNvSpPr>
              <p:nvPr/>
            </p:nvSpPr>
            <p:spPr bwMode="blackWhite">
              <a:xfrm>
                <a:off x="4955" y="2859"/>
                <a:ext cx="0" cy="173"/>
              </a:xfrm>
              <a:prstGeom prst="line">
                <a:avLst/>
              </a:prstGeom>
              <a:noFill/>
              <a:ln w="9525">
                <a:solidFill>
                  <a:schemeClr val="bg2"/>
                </a:solidFill>
                <a:round/>
                <a:headEnd/>
                <a:tailEnd type="triangle" w="med" len="med"/>
              </a:ln>
              <a:effectLst/>
            </p:spPr>
            <p:txBody>
              <a:bodyPr anchor="ctr"/>
              <a:lstStyle/>
              <a:p>
                <a:endParaRPr lang="en-US"/>
              </a:p>
            </p:txBody>
          </p:sp>
          <p:sp>
            <p:nvSpPr>
              <p:cNvPr id="642119" name="Line 71"/>
              <p:cNvSpPr>
                <a:spLocks noChangeShapeType="1"/>
              </p:cNvSpPr>
              <p:nvPr/>
            </p:nvSpPr>
            <p:spPr bwMode="blackWhite">
              <a:xfrm>
                <a:off x="4957" y="3337"/>
                <a:ext cx="0" cy="101"/>
              </a:xfrm>
              <a:prstGeom prst="line">
                <a:avLst/>
              </a:prstGeom>
              <a:noFill/>
              <a:ln w="9525">
                <a:solidFill>
                  <a:schemeClr val="bg2"/>
                </a:solidFill>
                <a:round/>
                <a:headEnd/>
                <a:tailEnd type="triangle" w="med" len="med"/>
              </a:ln>
              <a:effectLst/>
            </p:spPr>
            <p:txBody>
              <a:bodyPr anchor="ctr"/>
              <a:lstStyle/>
              <a:p>
                <a:endParaRPr lang="en-US"/>
              </a:p>
            </p:txBody>
          </p:sp>
        </p:grpSp>
        <p:grpSp>
          <p:nvGrpSpPr>
            <p:cNvPr id="7" name="Group 72"/>
            <p:cNvGrpSpPr>
              <a:grpSpLocks/>
            </p:cNvGrpSpPr>
            <p:nvPr/>
          </p:nvGrpSpPr>
          <p:grpSpPr bwMode="auto">
            <a:xfrm>
              <a:off x="3080" y="2859"/>
              <a:ext cx="358" cy="585"/>
              <a:chOff x="5132" y="2859"/>
              <a:chExt cx="358" cy="585"/>
            </a:xfrm>
          </p:grpSpPr>
          <p:sp>
            <p:nvSpPr>
              <p:cNvPr id="642121" name="AutoShape 73"/>
              <p:cNvSpPr>
                <a:spLocks noChangeArrowheads="1"/>
              </p:cNvSpPr>
              <p:nvPr/>
            </p:nvSpPr>
            <p:spPr bwMode="blackWhite">
              <a:xfrm>
                <a:off x="5132" y="3005"/>
                <a:ext cx="358" cy="339"/>
              </a:xfrm>
              <a:prstGeom prst="cube">
                <a:avLst>
                  <a:gd name="adj" fmla="val 11574"/>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000">
                    <a:latin typeface="Arial" pitchFamily="34" charset="0"/>
                    <a:cs typeface="Arial" pitchFamily="34" charset="0"/>
                  </a:rPr>
                  <a:t>STORE</a:t>
                </a:r>
              </a:p>
            </p:txBody>
          </p:sp>
          <p:sp>
            <p:nvSpPr>
              <p:cNvPr id="642122" name="Line 74"/>
              <p:cNvSpPr>
                <a:spLocks noChangeShapeType="1"/>
              </p:cNvSpPr>
              <p:nvPr/>
            </p:nvSpPr>
            <p:spPr bwMode="blackWhite">
              <a:xfrm>
                <a:off x="5261" y="2859"/>
                <a:ext cx="0" cy="182"/>
              </a:xfrm>
              <a:prstGeom prst="line">
                <a:avLst/>
              </a:prstGeom>
              <a:noFill/>
              <a:ln w="9525">
                <a:solidFill>
                  <a:schemeClr val="bg2"/>
                </a:solidFill>
                <a:round/>
                <a:headEnd/>
                <a:tailEnd type="triangle" w="med" len="med"/>
              </a:ln>
              <a:effectLst/>
            </p:spPr>
            <p:txBody>
              <a:bodyPr anchor="ctr"/>
              <a:lstStyle/>
              <a:p>
                <a:endParaRPr lang="en-US"/>
              </a:p>
            </p:txBody>
          </p:sp>
          <p:sp>
            <p:nvSpPr>
              <p:cNvPr id="642123" name="Line 75"/>
              <p:cNvSpPr>
                <a:spLocks noChangeShapeType="1"/>
              </p:cNvSpPr>
              <p:nvPr/>
            </p:nvSpPr>
            <p:spPr bwMode="blackWhite">
              <a:xfrm>
                <a:off x="5278" y="3343"/>
                <a:ext cx="0" cy="101"/>
              </a:xfrm>
              <a:prstGeom prst="line">
                <a:avLst/>
              </a:prstGeom>
              <a:noFill/>
              <a:ln w="9525">
                <a:solidFill>
                  <a:schemeClr val="bg2"/>
                </a:solidFill>
                <a:round/>
                <a:headEnd/>
                <a:tailEnd type="triangle" w="med" len="med"/>
              </a:ln>
              <a:effectLst/>
            </p:spPr>
            <p:txBody>
              <a:bodyPr anchor="ctr"/>
              <a:lstStyle/>
              <a:p>
                <a:endParaRPr lang="en-US"/>
              </a:p>
            </p:txBody>
          </p:sp>
        </p:grpSp>
        <p:sp>
          <p:nvSpPr>
            <p:cNvPr id="642124" name="AutoShape 76"/>
            <p:cNvSpPr>
              <a:spLocks noChangeArrowheads="1"/>
            </p:cNvSpPr>
            <p:nvPr/>
          </p:nvSpPr>
          <p:spPr bwMode="blackWhite">
            <a:xfrm>
              <a:off x="3188" y="2700"/>
              <a:ext cx="2194" cy="220"/>
            </a:xfrm>
            <a:prstGeom prst="cube">
              <a:avLst>
                <a:gd name="adj" fmla="val 9019"/>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400">
                  <a:latin typeface="Arial" pitchFamily="34" charset="0"/>
                  <a:cs typeface="Arial" pitchFamily="34" charset="0"/>
                </a:rPr>
                <a:t>Schedulers</a:t>
              </a:r>
            </a:p>
          </p:txBody>
        </p:sp>
        <p:sp>
          <p:nvSpPr>
            <p:cNvPr id="642125" name="AutoShape 77"/>
            <p:cNvSpPr>
              <a:spLocks noChangeArrowheads="1"/>
            </p:cNvSpPr>
            <p:nvPr/>
          </p:nvSpPr>
          <p:spPr bwMode="blackWhite">
            <a:xfrm>
              <a:off x="4887" y="1547"/>
              <a:ext cx="448" cy="311"/>
            </a:xfrm>
            <a:prstGeom prst="cube">
              <a:avLst>
                <a:gd name="adj" fmla="val 11574"/>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bg2"/>
              </a:solidFill>
              <a:miter lim="800000"/>
              <a:headEnd/>
              <a:tailEnd/>
            </a:ln>
            <a:effectLst/>
          </p:spPr>
          <p:txBody>
            <a:bodyPr wrap="none" anchor="ctr"/>
            <a:lstStyle/>
            <a:p>
              <a:pPr algn="ctr">
                <a:lnSpc>
                  <a:spcPct val="100000"/>
                </a:lnSpc>
                <a:spcBef>
                  <a:spcPct val="0"/>
                </a:spcBef>
                <a:buFontTx/>
                <a:buNone/>
              </a:pPr>
              <a:r>
                <a:rPr lang="en-US" sz="1200">
                  <a:latin typeface="Arial" pitchFamily="34" charset="0"/>
                  <a:cs typeface="Arial" pitchFamily="34" charset="0"/>
                </a:rPr>
                <a:t>uCode</a:t>
              </a:r>
            </a:p>
            <a:p>
              <a:pPr algn="ctr">
                <a:lnSpc>
                  <a:spcPct val="100000"/>
                </a:lnSpc>
                <a:spcBef>
                  <a:spcPct val="0"/>
                </a:spcBef>
                <a:buFontTx/>
                <a:buNone/>
              </a:pPr>
              <a:r>
                <a:rPr lang="en-US" sz="1200">
                  <a:latin typeface="Arial" pitchFamily="34" charset="0"/>
                  <a:cs typeface="Arial" pitchFamily="34" charset="0"/>
                </a:rPr>
                <a:t>ROM</a:t>
              </a:r>
            </a:p>
          </p:txBody>
        </p:sp>
        <p:sp>
          <p:nvSpPr>
            <p:cNvPr id="642126" name="Line 78"/>
            <p:cNvSpPr>
              <a:spLocks noChangeShapeType="1"/>
            </p:cNvSpPr>
            <p:nvPr/>
          </p:nvSpPr>
          <p:spPr bwMode="blackWhite">
            <a:xfrm flipV="1">
              <a:off x="2871" y="768"/>
              <a:ext cx="0" cy="155"/>
            </a:xfrm>
            <a:prstGeom prst="line">
              <a:avLst/>
            </a:prstGeom>
            <a:noFill/>
            <a:ln w="38100">
              <a:solidFill>
                <a:schemeClr val="tx2"/>
              </a:solidFill>
              <a:round/>
              <a:headEnd/>
              <a:tailEnd type="triangle" w="med" len="med"/>
            </a:ln>
            <a:effectLst/>
          </p:spPr>
          <p:txBody>
            <a:bodyPr anchor="ctr"/>
            <a:lstStyle/>
            <a:p>
              <a:endParaRPr lang="en-US"/>
            </a:p>
          </p:txBody>
        </p:sp>
      </p:grpSp>
      <p:grpSp>
        <p:nvGrpSpPr>
          <p:cNvPr id="8" name="Group 79"/>
          <p:cNvGrpSpPr>
            <a:grpSpLocks/>
          </p:cNvGrpSpPr>
          <p:nvPr/>
        </p:nvGrpSpPr>
        <p:grpSpPr bwMode="auto">
          <a:xfrm>
            <a:off x="828675" y="5103813"/>
            <a:ext cx="1790700" cy="142875"/>
            <a:chOff x="522" y="3330"/>
            <a:chExt cx="1128" cy="90"/>
          </a:xfrm>
        </p:grpSpPr>
        <p:sp>
          <p:nvSpPr>
            <p:cNvPr id="642128" name="Line 80"/>
            <p:cNvSpPr>
              <a:spLocks noChangeShapeType="1"/>
            </p:cNvSpPr>
            <p:nvPr/>
          </p:nvSpPr>
          <p:spPr bwMode="auto">
            <a:xfrm>
              <a:off x="522" y="3336"/>
              <a:ext cx="0" cy="84"/>
            </a:xfrm>
            <a:prstGeom prst="line">
              <a:avLst/>
            </a:prstGeom>
            <a:noFill/>
            <a:ln w="9525">
              <a:solidFill>
                <a:srgbClr val="FF6600"/>
              </a:solidFill>
              <a:round/>
              <a:headEnd/>
              <a:tailEnd type="triangle" w="med" len="med"/>
            </a:ln>
            <a:effectLst/>
          </p:spPr>
          <p:txBody>
            <a:bodyPr anchor="ctr"/>
            <a:lstStyle/>
            <a:p>
              <a:endParaRPr lang="en-US"/>
            </a:p>
          </p:txBody>
        </p:sp>
        <p:sp>
          <p:nvSpPr>
            <p:cNvPr id="642129" name="Line 81"/>
            <p:cNvSpPr>
              <a:spLocks noChangeShapeType="1"/>
            </p:cNvSpPr>
            <p:nvPr/>
          </p:nvSpPr>
          <p:spPr bwMode="auto">
            <a:xfrm>
              <a:off x="1104" y="3336"/>
              <a:ext cx="0" cy="84"/>
            </a:xfrm>
            <a:prstGeom prst="line">
              <a:avLst/>
            </a:prstGeom>
            <a:noFill/>
            <a:ln w="9525">
              <a:solidFill>
                <a:srgbClr val="FF6600"/>
              </a:solidFill>
              <a:round/>
              <a:headEnd/>
              <a:tailEnd type="triangle" w="med" len="med"/>
            </a:ln>
            <a:effectLst/>
          </p:spPr>
          <p:txBody>
            <a:bodyPr anchor="ctr"/>
            <a:lstStyle/>
            <a:p>
              <a:endParaRPr lang="en-US"/>
            </a:p>
          </p:txBody>
        </p:sp>
        <p:sp>
          <p:nvSpPr>
            <p:cNvPr id="642130" name="Line 82"/>
            <p:cNvSpPr>
              <a:spLocks noChangeShapeType="1"/>
            </p:cNvSpPr>
            <p:nvPr/>
          </p:nvSpPr>
          <p:spPr bwMode="auto">
            <a:xfrm>
              <a:off x="1650" y="3330"/>
              <a:ext cx="0" cy="84"/>
            </a:xfrm>
            <a:prstGeom prst="line">
              <a:avLst/>
            </a:prstGeom>
            <a:noFill/>
            <a:ln w="9525">
              <a:solidFill>
                <a:srgbClr val="FF6600"/>
              </a:solidFill>
              <a:round/>
              <a:headEnd/>
              <a:tailEnd type="triangle" w="med" len="med"/>
            </a:ln>
            <a:effectLst/>
          </p:spPr>
          <p:txBody>
            <a:bodyPr anchor="ctr"/>
            <a:lstStyle/>
            <a:p>
              <a:endParaRPr lang="en-US"/>
            </a:p>
          </p:txBody>
        </p:sp>
      </p:grpSp>
      <p:grpSp>
        <p:nvGrpSpPr>
          <p:cNvPr id="9" name="Group 83"/>
          <p:cNvGrpSpPr>
            <a:grpSpLocks/>
          </p:cNvGrpSpPr>
          <p:nvPr/>
        </p:nvGrpSpPr>
        <p:grpSpPr bwMode="auto">
          <a:xfrm>
            <a:off x="6534150" y="5122863"/>
            <a:ext cx="1790700" cy="142875"/>
            <a:chOff x="522" y="3330"/>
            <a:chExt cx="1128" cy="90"/>
          </a:xfrm>
        </p:grpSpPr>
        <p:sp>
          <p:nvSpPr>
            <p:cNvPr id="642132" name="Line 84"/>
            <p:cNvSpPr>
              <a:spLocks noChangeShapeType="1"/>
            </p:cNvSpPr>
            <p:nvPr/>
          </p:nvSpPr>
          <p:spPr bwMode="auto">
            <a:xfrm>
              <a:off x="522" y="3336"/>
              <a:ext cx="0" cy="84"/>
            </a:xfrm>
            <a:prstGeom prst="line">
              <a:avLst/>
            </a:prstGeom>
            <a:noFill/>
            <a:ln w="9525">
              <a:solidFill>
                <a:srgbClr val="FF6600"/>
              </a:solidFill>
              <a:round/>
              <a:headEnd/>
              <a:tailEnd type="triangle" w="med" len="med"/>
            </a:ln>
            <a:effectLst/>
          </p:spPr>
          <p:txBody>
            <a:bodyPr anchor="ctr"/>
            <a:lstStyle/>
            <a:p>
              <a:endParaRPr lang="en-US"/>
            </a:p>
          </p:txBody>
        </p:sp>
        <p:sp>
          <p:nvSpPr>
            <p:cNvPr id="642133" name="Line 85"/>
            <p:cNvSpPr>
              <a:spLocks noChangeShapeType="1"/>
            </p:cNvSpPr>
            <p:nvPr/>
          </p:nvSpPr>
          <p:spPr bwMode="auto">
            <a:xfrm>
              <a:off x="1104" y="3336"/>
              <a:ext cx="0" cy="84"/>
            </a:xfrm>
            <a:prstGeom prst="line">
              <a:avLst/>
            </a:prstGeom>
            <a:noFill/>
            <a:ln w="9525">
              <a:solidFill>
                <a:srgbClr val="FF6600"/>
              </a:solidFill>
              <a:round/>
              <a:headEnd/>
              <a:tailEnd type="triangle" w="med" len="med"/>
            </a:ln>
            <a:effectLst/>
          </p:spPr>
          <p:txBody>
            <a:bodyPr anchor="ctr"/>
            <a:lstStyle/>
            <a:p>
              <a:endParaRPr lang="en-US"/>
            </a:p>
          </p:txBody>
        </p:sp>
        <p:sp>
          <p:nvSpPr>
            <p:cNvPr id="642134" name="Line 86"/>
            <p:cNvSpPr>
              <a:spLocks noChangeShapeType="1"/>
            </p:cNvSpPr>
            <p:nvPr/>
          </p:nvSpPr>
          <p:spPr bwMode="auto">
            <a:xfrm>
              <a:off x="1650" y="3330"/>
              <a:ext cx="0" cy="84"/>
            </a:xfrm>
            <a:prstGeom prst="line">
              <a:avLst/>
            </a:prstGeom>
            <a:noFill/>
            <a:ln w="9525">
              <a:solidFill>
                <a:srgbClr val="FF6600"/>
              </a:solidFill>
              <a:round/>
              <a:headEnd/>
              <a:tailEnd type="triangle" w="med" len="med"/>
            </a:ln>
            <a:effectLst/>
          </p:spPr>
          <p:txBody>
            <a:bodyPr anchor="ctr"/>
            <a:lstStyle/>
            <a:p>
              <a:endParaRPr lang="en-US"/>
            </a:p>
          </p:txBody>
        </p:sp>
      </p:gr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Microcode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Microcode is the layer of lowest level instructions involved in the implementation of machine code instructions</a:t>
            </a:r>
          </a:p>
          <a:p>
            <a:pPr algn="just"/>
            <a:endParaRPr lang="en-US" dirty="0" smtClean="0"/>
          </a:p>
          <a:p>
            <a:pPr algn="just"/>
            <a:r>
              <a:rPr lang="en-US" dirty="0" smtClean="0"/>
              <a:t>It resides in a special high speed memory and translates m/c instructions into sequences of detailed circuit  level operations</a:t>
            </a:r>
          </a:p>
          <a:p>
            <a:endParaRPr lang="en-US" dirty="0" smtClean="0"/>
          </a:p>
          <a:p>
            <a:r>
              <a:rPr lang="en-US" dirty="0" smtClean="0"/>
              <a:t>Microcode only runs on the exact CPU model for which it is designed</a:t>
            </a:r>
          </a:p>
          <a:p>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Micrprogram</a:t>
            </a:r>
            <a:endParaRPr lang="en-US" dirty="0"/>
          </a:p>
        </p:txBody>
      </p:sp>
      <p:sp>
        <p:nvSpPr>
          <p:cNvPr id="5" name="Content Placeholder 4"/>
          <p:cNvSpPr>
            <a:spLocks noGrp="1"/>
          </p:cNvSpPr>
          <p:nvPr>
            <p:ph idx="1"/>
          </p:nvPr>
        </p:nvSpPr>
        <p:spPr/>
        <p:txBody>
          <a:bodyPr>
            <a:normAutofit fontScale="85000" lnSpcReduction="10000"/>
          </a:bodyPr>
          <a:lstStyle/>
          <a:p>
            <a:pPr algn="just"/>
            <a:r>
              <a:rPr lang="en-US" dirty="0" err="1" smtClean="0"/>
              <a:t>Microprograms</a:t>
            </a:r>
            <a:r>
              <a:rPr lang="en-US" dirty="0" smtClean="0"/>
              <a:t> consists of series of microinstructions</a:t>
            </a:r>
          </a:p>
          <a:p>
            <a:pPr algn="just"/>
            <a:endParaRPr lang="en-US" dirty="0" smtClean="0"/>
          </a:p>
          <a:p>
            <a:pPr algn="just"/>
            <a:r>
              <a:rPr lang="en-US" dirty="0" smtClean="0"/>
              <a:t>These </a:t>
            </a:r>
            <a:r>
              <a:rPr lang="en-US" dirty="0" err="1" smtClean="0"/>
              <a:t>microinstuctions</a:t>
            </a:r>
            <a:r>
              <a:rPr lang="en-US" dirty="0" smtClean="0"/>
              <a:t> control the CPU at a very fundamental level of h/w circuitry</a:t>
            </a:r>
          </a:p>
          <a:p>
            <a:pPr algn="just"/>
            <a:endParaRPr lang="en-US" dirty="0" smtClean="0"/>
          </a:p>
          <a:p>
            <a:r>
              <a:rPr lang="en-US" dirty="0" smtClean="0"/>
              <a:t>A single typical microinstruction might specify the following operations:</a:t>
            </a:r>
          </a:p>
          <a:p>
            <a:pPr lvl="1"/>
            <a:r>
              <a:rPr lang="en-US" dirty="0" smtClean="0"/>
              <a:t>Connect register 1 to A side of the ALU</a:t>
            </a:r>
          </a:p>
          <a:p>
            <a:pPr lvl="1"/>
            <a:r>
              <a:rPr lang="en-US" dirty="0" smtClean="0"/>
              <a:t>Connect register  2 to B side of the ALU</a:t>
            </a:r>
          </a:p>
          <a:p>
            <a:pPr lvl="1"/>
            <a:r>
              <a:rPr lang="en-US" dirty="0" smtClean="0"/>
              <a:t>Set the ALU to perform addition etc.</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p:txBody>
          <a:bodyPr/>
          <a:lstStyle/>
          <a:p>
            <a:r>
              <a:rPr lang="en-US" dirty="0" smtClean="0"/>
              <a:t>Intel Core 2 Duo</a:t>
            </a:r>
          </a:p>
          <a:p>
            <a:r>
              <a:rPr lang="en-US" dirty="0" smtClean="0"/>
              <a:t>AMD </a:t>
            </a:r>
            <a:r>
              <a:rPr lang="en-US" dirty="0" err="1" smtClean="0"/>
              <a:t>Athlon</a:t>
            </a:r>
            <a:r>
              <a:rPr lang="en-US" dirty="0" smtClean="0"/>
              <a:t> 64 X2</a:t>
            </a:r>
          </a:p>
          <a:p>
            <a:endParaRPr lang="en-US" dirty="0" smtClean="0"/>
          </a:p>
          <a:p>
            <a:r>
              <a:rPr lang="en-US" dirty="0" smtClean="0"/>
              <a:t>Both architectures are homogenous dual-core processors. </a:t>
            </a:r>
          </a:p>
          <a:p>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Intel Core 2 Duo</a:t>
            </a:r>
            <a:endParaRPr lang="en-US" dirty="0"/>
          </a:p>
        </p:txBody>
      </p:sp>
      <p:pic>
        <p:nvPicPr>
          <p:cNvPr id="4" name="Picture 3"/>
          <p:cNvPicPr/>
          <p:nvPr/>
        </p:nvPicPr>
        <p:blipFill>
          <a:blip r:embed="rId2"/>
          <a:srcRect/>
          <a:stretch>
            <a:fillRect/>
          </a:stretch>
        </p:blipFill>
        <p:spPr bwMode="auto">
          <a:xfrm>
            <a:off x="2895600" y="1524000"/>
            <a:ext cx="44958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2580</TotalTime>
  <Words>5854</Words>
  <Application>Microsoft Office PowerPoint</Application>
  <PresentationFormat>On-screen Show (4:3)</PresentationFormat>
  <Paragraphs>1158</Paragraphs>
  <Slides>130</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130</vt:i4>
      </vt:variant>
    </vt:vector>
  </HeadingPairs>
  <TitlesOfParts>
    <vt:vector size="132" baseType="lpstr">
      <vt:lpstr>Office Theme</vt:lpstr>
      <vt:lpstr>Paint Shop Pro Image</vt:lpstr>
      <vt:lpstr>Overview of Multi-Core Technology</vt:lpstr>
      <vt:lpstr>Single-core computer</vt:lpstr>
      <vt:lpstr>Single-core CPU chip</vt:lpstr>
      <vt:lpstr>What is serial computing</vt:lpstr>
      <vt:lpstr>Serial computing</vt:lpstr>
      <vt:lpstr>Limits</vt:lpstr>
      <vt:lpstr>Limits</vt:lpstr>
      <vt:lpstr>Limits…</vt:lpstr>
      <vt:lpstr>Slide 9</vt:lpstr>
      <vt:lpstr>Multi-Cores</vt:lpstr>
      <vt:lpstr>Multi-core architectures</vt:lpstr>
      <vt:lpstr>Multi-core CPU chip</vt:lpstr>
      <vt:lpstr>The cores run in parallel</vt:lpstr>
      <vt:lpstr>Within each core, threads are time-sliced (just like on a uniprocessor)</vt:lpstr>
      <vt:lpstr>Why multi-core ?</vt:lpstr>
      <vt:lpstr>Conventional vs. Multicore slides by : Dr. Alexandra Fedorova School of Computing Science SFU </vt:lpstr>
      <vt:lpstr>The Multicore Revolution</vt:lpstr>
      <vt:lpstr>Superior Performance/Watt</vt:lpstr>
      <vt:lpstr>Why Multicore?</vt:lpstr>
      <vt:lpstr>Multicore vs. Unicore</vt:lpstr>
      <vt:lpstr>Slide 21</vt:lpstr>
      <vt:lpstr>Multicore Potential</vt:lpstr>
      <vt:lpstr>Multicore Examples</vt:lpstr>
      <vt:lpstr>What’s Important to Remember?</vt:lpstr>
      <vt:lpstr>So, what is Parallel Computing ?</vt:lpstr>
      <vt:lpstr>Parallel computing</vt:lpstr>
      <vt:lpstr>Slide 27</vt:lpstr>
      <vt:lpstr>Process-Level Parallelism (Multitasking)</vt:lpstr>
      <vt:lpstr>Thread-Level Parallelism</vt:lpstr>
      <vt:lpstr>Thread Level Parallelism</vt:lpstr>
      <vt:lpstr>Thread Level Parallelism (TLP)</vt:lpstr>
      <vt:lpstr>Mulithreaded Execution</vt:lpstr>
      <vt:lpstr>Instruction-level parallelism</vt:lpstr>
      <vt:lpstr>Steps in Executing Instructions</vt:lpstr>
      <vt:lpstr>A simple Datapath for MIPS</vt:lpstr>
      <vt:lpstr>Pipelining</vt:lpstr>
      <vt:lpstr>Pipelining - Definition</vt:lpstr>
      <vt:lpstr>Non pipelined</vt:lpstr>
      <vt:lpstr>Slide 39</vt:lpstr>
      <vt:lpstr>Pipelining: Its Natural!</vt:lpstr>
      <vt:lpstr>Sequential Laundry</vt:lpstr>
      <vt:lpstr>Pipelined Laundry Start work ASAP</vt:lpstr>
      <vt:lpstr>General Definitions</vt:lpstr>
      <vt:lpstr>Pipelined Design </vt:lpstr>
      <vt:lpstr>Gain</vt:lpstr>
      <vt:lpstr>Loss </vt:lpstr>
      <vt:lpstr>Hazards – 3 types </vt:lpstr>
      <vt:lpstr>General context: Multiprocessors</vt:lpstr>
      <vt:lpstr>Flynn’s Classification :  classification based on the notions of instruction and data streams     </vt:lpstr>
      <vt:lpstr>SISD single instruction stream over a single data stream</vt:lpstr>
      <vt:lpstr>Captions </vt:lpstr>
      <vt:lpstr>SIMD  Single Instruction, Multiple Data </vt:lpstr>
      <vt:lpstr>SIMD</vt:lpstr>
      <vt:lpstr>Multiple Instruction, Single Data (MISD)</vt:lpstr>
      <vt:lpstr>Multiple Instruction, Multiple Data </vt:lpstr>
      <vt:lpstr>MIMD</vt:lpstr>
      <vt:lpstr>Multiprocessor memory types (Parallel memory architecture)</vt:lpstr>
      <vt:lpstr>Centralized vs. Distributed Memory</vt:lpstr>
      <vt:lpstr>Centralized Memory Multiprocessor </vt:lpstr>
      <vt:lpstr>Distributed Memory Multiprocessor </vt:lpstr>
      <vt:lpstr>2 Models for Communication and Memory Architecture</vt:lpstr>
      <vt:lpstr>SMP Implementation</vt:lpstr>
      <vt:lpstr>Centralized Shared-Memory Multiprocessors</vt:lpstr>
      <vt:lpstr>Distributed-Memory Multiprocessors</vt:lpstr>
      <vt:lpstr>Multi-core processor is a special kind of a multiprocessor: All processors are on the same chip </vt:lpstr>
      <vt:lpstr>CMPs</vt:lpstr>
      <vt:lpstr>CMP Architectures</vt:lpstr>
      <vt:lpstr>Hyper Threading</vt:lpstr>
      <vt:lpstr>Superscalar Processors</vt:lpstr>
      <vt:lpstr>Slide 70</vt:lpstr>
      <vt:lpstr>Vertical Slot &amp; Horizontal Slot</vt:lpstr>
      <vt:lpstr>Superscalar Processors- 2 issue</vt:lpstr>
      <vt:lpstr>Superscalar Processors</vt:lpstr>
      <vt:lpstr>Simultaneous Multi Threading : Idea</vt:lpstr>
      <vt:lpstr>Simultaneous Multi Threading</vt:lpstr>
      <vt:lpstr>Implementation</vt:lpstr>
      <vt:lpstr>Benefits</vt:lpstr>
      <vt:lpstr>Tradeoffs</vt:lpstr>
      <vt:lpstr>Hyper-Threading Technology  (HTT)</vt:lpstr>
      <vt:lpstr>Challenges of Parallel Processing</vt:lpstr>
      <vt:lpstr>Caches in Small-Scale Shared Memory</vt:lpstr>
      <vt:lpstr>Caches are Critical for Performance</vt:lpstr>
      <vt:lpstr>Cache Coherence</vt:lpstr>
      <vt:lpstr>Example on Cache Coherence Problem</vt:lpstr>
      <vt:lpstr>Hardware Coherency Solutions</vt:lpstr>
      <vt:lpstr>Snoopy Cache-Coherence Protocols</vt:lpstr>
      <vt:lpstr>Example of Write-through Invalidate</vt:lpstr>
      <vt:lpstr>Architecture and Microarchitecture</vt:lpstr>
      <vt:lpstr>Microarchitecture</vt:lpstr>
      <vt:lpstr>Contd..</vt:lpstr>
      <vt:lpstr>Contd…</vt:lpstr>
      <vt:lpstr>Contd..</vt:lpstr>
      <vt:lpstr>Slide 93</vt:lpstr>
      <vt:lpstr>Slide 94</vt:lpstr>
      <vt:lpstr>doubled in a Dual-Core Processor …</vt:lpstr>
      <vt:lpstr>Microcode</vt:lpstr>
      <vt:lpstr>Micrprogram</vt:lpstr>
      <vt:lpstr>Case Study</vt:lpstr>
      <vt:lpstr>Intel Core 2 Duo</vt:lpstr>
      <vt:lpstr>Intel Core 2 Duo</vt:lpstr>
      <vt:lpstr>Intel Core 2 Duo</vt:lpstr>
      <vt:lpstr>AMD Athlon 64 X2 </vt:lpstr>
      <vt:lpstr>AMD Athlon 64 X2 </vt:lpstr>
      <vt:lpstr>AMD Athlon 64 X2 </vt:lpstr>
      <vt:lpstr>Amdahl’s Law and    Gustafson’s Law </vt:lpstr>
      <vt:lpstr>What is Amdahl's law </vt:lpstr>
      <vt:lpstr>What is Gustafson’s law </vt:lpstr>
      <vt:lpstr>In detail</vt:lpstr>
      <vt:lpstr>Amdahl’ law: quantify parallelizability</vt:lpstr>
      <vt:lpstr>Equations of Amdahl's law</vt:lpstr>
      <vt:lpstr>Shortcomings of Amdahl’s law</vt:lpstr>
      <vt:lpstr>Gustafson’s law</vt:lpstr>
      <vt:lpstr>Example </vt:lpstr>
      <vt:lpstr>Equations of Gustafson’s law</vt:lpstr>
      <vt:lpstr>Gustafson's Trend applied to a hypothetical problem</vt:lpstr>
      <vt:lpstr>Compare the two laws</vt:lpstr>
      <vt:lpstr>Compare the two laws (Cont’d)</vt:lpstr>
      <vt:lpstr>Conclusion</vt:lpstr>
      <vt:lpstr>Moore’s Law  by Mark Clements </vt:lpstr>
      <vt:lpstr>Graph of Moore’s Law </vt:lpstr>
      <vt:lpstr>Why does the law exist?</vt:lpstr>
      <vt:lpstr>The Next Step</vt:lpstr>
      <vt:lpstr>The Current Limitations</vt:lpstr>
      <vt:lpstr>Vectorization  support on x86 architecture.</vt:lpstr>
      <vt:lpstr>Vectorization  support on x86</vt:lpstr>
      <vt:lpstr>Vectorization  support on x86</vt:lpstr>
      <vt:lpstr>Vectorization  support on x86</vt:lpstr>
      <vt:lpstr>Vectorization  support on x86</vt:lpstr>
      <vt:lpstr>Vectorization  support on x86</vt:lpstr>
      <vt:lpstr>Thank you</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Valued Acer Customer</dc:creator>
  <cp:lastModifiedBy>R2</cp:lastModifiedBy>
  <cp:revision>95</cp:revision>
  <dcterms:created xsi:type="dcterms:W3CDTF">2011-01-11T17:11:59Z</dcterms:created>
  <dcterms:modified xsi:type="dcterms:W3CDTF">2017-01-28T04:43:24Z</dcterms:modified>
</cp:coreProperties>
</file>