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69" r:id="rId3"/>
    <p:sldId id="288" r:id="rId4"/>
    <p:sldId id="289" r:id="rId5"/>
    <p:sldId id="291" r:id="rId6"/>
    <p:sldId id="290" r:id="rId7"/>
    <p:sldId id="284" r:id="rId8"/>
    <p:sldId id="258" r:id="rId9"/>
    <p:sldId id="259" r:id="rId10"/>
    <p:sldId id="286" r:id="rId11"/>
    <p:sldId id="287" r:id="rId12"/>
    <p:sldId id="292" r:id="rId13"/>
    <p:sldId id="293" r:id="rId14"/>
    <p:sldId id="260" r:id="rId15"/>
    <p:sldId id="263" r:id="rId16"/>
    <p:sldId id="264" r:id="rId17"/>
    <p:sldId id="296" r:id="rId18"/>
    <p:sldId id="274" r:id="rId19"/>
    <p:sldId id="294" r:id="rId20"/>
    <p:sldId id="295" r:id="rId21"/>
    <p:sldId id="275" r:id="rId22"/>
    <p:sldId id="276" r:id="rId23"/>
    <p:sldId id="280" r:id="rId24"/>
    <p:sldId id="281" r:id="rId25"/>
    <p:sldId id="282" r:id="rId26"/>
    <p:sldId id="283" r:id="rId27"/>
    <p:sldId id="265" r:id="rId28"/>
    <p:sldId id="297" r:id="rId29"/>
    <p:sldId id="298" r:id="rId30"/>
    <p:sldId id="299" r:id="rId31"/>
    <p:sldId id="300" r:id="rId32"/>
    <p:sldId id="301" r:id="rId33"/>
    <p:sldId id="302" r:id="rId34"/>
    <p:sldId id="304" r:id="rId35"/>
    <p:sldId id="305" r:id="rId36"/>
    <p:sldId id="306" r:id="rId37"/>
    <p:sldId id="309" r:id="rId38"/>
    <p:sldId id="310" r:id="rId39"/>
    <p:sldId id="311" r:id="rId40"/>
    <p:sldId id="313" r:id="rId41"/>
    <p:sldId id="314" r:id="rId42"/>
    <p:sldId id="315" r:id="rId43"/>
    <p:sldId id="316" r:id="rId44"/>
    <p:sldId id="317" r:id="rId45"/>
    <p:sldId id="318"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4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C229E-D7BE-4FD8-9606-7588224D4FC0}" type="datetimeFigureOut">
              <a:rPr lang="en-US" smtClean="0"/>
              <a:pPr/>
              <a:t>01-Mar-2011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2869E-7642-4F80-A1A1-EFE1ADFCD5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328C1-4944-4754-BB08-B4F87670BF6E}" type="slidenum">
              <a:rPr lang="en-US"/>
              <a:pPr/>
              <a:t>7</a:t>
            </a:fld>
            <a:endParaRPr lang="en-US"/>
          </a:p>
        </p:txBody>
      </p:sp>
      <p:sp>
        <p:nvSpPr>
          <p:cNvPr id="245762" name="Rectangle 2"/>
          <p:cNvSpPr>
            <a:spLocks noGrp="1" noRot="1" noChangeAspect="1" noChangeArrowheads="1" noTextEdit="1"/>
          </p:cNvSpPr>
          <p:nvPr>
            <p:ph type="sldImg"/>
          </p:nvPr>
        </p:nvSpPr>
        <p:spPr>
          <a:xfrm>
            <a:off x="1144588" y="687388"/>
            <a:ext cx="4572000" cy="3429000"/>
          </a:xfrm>
          <a:ln/>
        </p:spPr>
      </p:sp>
      <p:sp>
        <p:nvSpPr>
          <p:cNvPr id="245763" name="Rectangle 3"/>
          <p:cNvSpPr>
            <a:spLocks noGrp="1" noChangeArrowheads="1"/>
          </p:cNvSpPr>
          <p:nvPr>
            <p:ph type="body" idx="1"/>
          </p:nvPr>
        </p:nvSpPr>
        <p:spPr>
          <a:xfrm>
            <a:off x="686714" y="4344629"/>
            <a:ext cx="5484573" cy="4112650"/>
          </a:xfrm>
          <a:noFill/>
          <a:ln/>
        </p:spPr>
        <p:txBody>
          <a:bodyPr lIns="86455" tIns="43229" rIns="86455" bIns="43229"/>
          <a:lstStyle/>
          <a:p>
            <a:r>
              <a:rPr lang="en-US" sz="1000" b="1" dirty="0">
                <a:solidFill>
                  <a:srgbClr val="0860A8"/>
                </a:solidFill>
              </a:rPr>
              <a:t>Purpose of the Slide </a:t>
            </a:r>
          </a:p>
          <a:p>
            <a:r>
              <a:rPr lang="en-US" sz="1000" dirty="0"/>
              <a:t>Defines the relationship of processes and threads.</a:t>
            </a:r>
          </a:p>
          <a:p>
            <a:endParaRPr lang="en-US" sz="1000" dirty="0"/>
          </a:p>
          <a:p>
            <a:r>
              <a:rPr lang="en-US" sz="1000" b="1" dirty="0">
                <a:solidFill>
                  <a:srgbClr val="0860A8"/>
                </a:solidFill>
              </a:rPr>
              <a:t>Details</a:t>
            </a:r>
            <a:endParaRPr lang="en-US" sz="1000" dirty="0">
              <a:solidFill>
                <a:srgbClr val="0860A8"/>
              </a:solidFill>
            </a:endParaRPr>
          </a:p>
          <a:p>
            <a:r>
              <a:rPr lang="en-US" sz="1000" dirty="0"/>
              <a:t>A key point: threads share code and data (this will come up later in race conditions).</a:t>
            </a:r>
          </a:p>
          <a:p>
            <a:endParaRPr lang="en-US"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must be emphasized here that concurrency does not mean parallelism</a:t>
            </a:r>
            <a:endParaRPr lang="en-US" dirty="0"/>
          </a:p>
        </p:txBody>
      </p:sp>
      <p:sp>
        <p:nvSpPr>
          <p:cNvPr id="4" name="Slide Number Placeholder 3"/>
          <p:cNvSpPr>
            <a:spLocks noGrp="1"/>
          </p:cNvSpPr>
          <p:nvPr>
            <p:ph type="sldNum" sz="quarter" idx="10"/>
          </p:nvPr>
        </p:nvSpPr>
        <p:spPr/>
        <p:txBody>
          <a:bodyPr/>
          <a:lstStyle/>
          <a:p>
            <a:fld id="{07BBDDC6-8A82-45FA-9C4F-86DFEAFA18F5}"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ChangeArrowheads="1" noTextEdit="1"/>
          </p:cNvSpPr>
          <p:nvPr>
            <p:ph type="sldImg"/>
          </p:nvPr>
        </p:nvSpPr>
        <p:spPr>
          <a:ln cap="flat"/>
        </p:spPr>
      </p:sp>
      <p:sp>
        <p:nvSpPr>
          <p:cNvPr id="510979" name="Rectangle 3"/>
          <p:cNvSpPr>
            <a:spLocks noGrp="1" noChangeArrowheads="1"/>
          </p:cNvSpPr>
          <p:nvPr>
            <p:ph type="body" idx="1"/>
          </p:nvPr>
        </p:nvSpPr>
        <p:spPr>
          <a:xfrm>
            <a:off x="914102" y="4342605"/>
            <a:ext cx="5029796" cy="4115481"/>
          </a:xfrm>
          <a:ln/>
        </p:spPr>
        <p:txBody>
          <a:bodyPr lIns="85737" tIns="42116" rIns="85737" bIns="42116"/>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BDDC6-8A82-45FA-9C4F-86DFEAFA18F5}"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3968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1600"/>
            <a:ext cx="4041775"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9788" y="1371600"/>
            <a:ext cx="4043362"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400175" y="6200775"/>
            <a:ext cx="752475" cy="304800"/>
          </a:xfrm>
        </p:spPr>
        <p:txBody>
          <a:bodyPr/>
          <a:lstStyle>
            <a:lvl1pPr>
              <a:defRPr/>
            </a:lvl1pPr>
          </a:lstStyle>
          <a:p>
            <a:fld id="{1F20363B-6A84-4539-8147-AB304034E3C3}" type="datetime1">
              <a:rPr lang="en-US"/>
              <a:pPr/>
              <a:t>01-Mar-2011</a:t>
            </a:fld>
            <a:endParaRPr lang="en-US"/>
          </a:p>
        </p:txBody>
      </p:sp>
      <p:sp>
        <p:nvSpPr>
          <p:cNvPr id="6" name="Slide Number Placeholder 5"/>
          <p:cNvSpPr>
            <a:spLocks noGrp="1"/>
          </p:cNvSpPr>
          <p:nvPr>
            <p:ph type="sldNum" sz="quarter" idx="11"/>
          </p:nvPr>
        </p:nvSpPr>
        <p:spPr>
          <a:xfrm>
            <a:off x="941388" y="6200775"/>
            <a:ext cx="415925" cy="304800"/>
          </a:xfrm>
        </p:spPr>
        <p:txBody>
          <a:bodyPr/>
          <a:lstStyle>
            <a:lvl1pPr>
              <a:defRPr/>
            </a:lvl1pPr>
          </a:lstStyle>
          <a:p>
            <a:fld id="{6415EDCD-00A4-418C-B4A0-8516BD2C5E53}" type="slidenum">
              <a:rPr lang="en-US"/>
              <a:pPr/>
              <a:t>‹#›</a:t>
            </a:fld>
            <a:endParaRPr lang="en-US"/>
          </a:p>
        </p:txBody>
      </p:sp>
      <p:sp>
        <p:nvSpPr>
          <p:cNvPr id="7" name="Footer Placeholder 6"/>
          <p:cNvSpPr>
            <a:spLocks noGrp="1"/>
          </p:cNvSpPr>
          <p:nvPr>
            <p:ph type="ftr" sz="quarter" idx="12"/>
          </p:nvPr>
        </p:nvSpPr>
        <p:spPr>
          <a:xfrm>
            <a:off x="3025775" y="5999163"/>
            <a:ext cx="3660775" cy="304800"/>
          </a:xfrm>
        </p:spPr>
        <p:txBody>
          <a:bodyPr/>
          <a:lstStyle>
            <a:lvl1pPr>
              <a:defRPr/>
            </a:lvl1pPr>
          </a:lstStyle>
          <a:p>
            <a:r>
              <a:rPr lang="en-US"/>
              <a:t>Threaded Programming Methodology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F5DBC-F4DA-4BD0-BF24-915A9E08A8E4}" type="datetimeFigureOut">
              <a:rPr lang="en-US" smtClean="0"/>
              <a:pPr/>
              <a:t>01-Mar-2011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EF158-8105-4D84-8A0E-58E1245421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F5DBC-F4DA-4BD0-BF24-915A9E08A8E4}" type="datetimeFigureOut">
              <a:rPr lang="en-US" smtClean="0"/>
              <a:pPr/>
              <a:t>01-Mar-2011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F158-8105-4D84-8A0E-58E1245421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t>Unit II</a:t>
            </a:r>
            <a:endParaRPr lang="en-US" dirty="0"/>
          </a:p>
        </p:txBody>
      </p:sp>
      <p:sp>
        <p:nvSpPr>
          <p:cNvPr id="3" name="Subtitle 2"/>
          <p:cNvSpPr>
            <a:spLocks noGrp="1"/>
          </p:cNvSpPr>
          <p:nvPr>
            <p:ph type="subTitle" idx="1"/>
          </p:nvPr>
        </p:nvSpPr>
        <p:spPr>
          <a:xfrm>
            <a:off x="1447800" y="3124200"/>
            <a:ext cx="6400800" cy="1752600"/>
          </a:xfrm>
        </p:spPr>
        <p:txBody>
          <a:bodyPr>
            <a:normAutofit fontScale="62500" lnSpcReduction="20000"/>
          </a:bodyPr>
          <a:lstStyle/>
          <a:p>
            <a:r>
              <a:rPr lang="en-US" sz="6300" dirty="0" smtClean="0">
                <a:solidFill>
                  <a:srgbClr val="00B0F0"/>
                </a:solidFill>
              </a:rPr>
              <a:t>Introduction to Threading </a:t>
            </a:r>
          </a:p>
          <a:p>
            <a:endParaRPr lang="en-US" sz="4400" dirty="0" smtClean="0">
              <a:solidFill>
                <a:srgbClr val="00B0F0"/>
              </a:solidFill>
            </a:endParaRPr>
          </a:p>
          <a:p>
            <a:r>
              <a:rPr lang="en-US" sz="2400" dirty="0" smtClean="0">
                <a:solidFill>
                  <a:srgbClr val="00B0F0"/>
                </a:solidFill>
              </a:rPr>
              <a:t>Slides by</a:t>
            </a:r>
          </a:p>
          <a:p>
            <a:r>
              <a:rPr lang="en-US" sz="4000" dirty="0" smtClean="0">
                <a:solidFill>
                  <a:srgbClr val="00B0F0"/>
                </a:solidFill>
              </a:rPr>
              <a:t>RAJU K</a:t>
            </a:r>
          </a:p>
          <a:p>
            <a:endParaRPr lang="en-US" sz="4400" dirty="0">
              <a:solidFill>
                <a:srgbClr val="00B0F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Single vs. Multithreaded Processes</a:t>
            </a:r>
          </a:p>
        </p:txBody>
      </p:sp>
      <p:pic>
        <p:nvPicPr>
          <p:cNvPr id="40969" name="Picture 9"/>
          <p:cNvPicPr>
            <a:picLocks noChangeAspect="1" noChangeArrowheads="1"/>
          </p:cNvPicPr>
          <p:nvPr/>
        </p:nvPicPr>
        <p:blipFill>
          <a:blip r:embed="rId2"/>
          <a:srcRect l="392" t="11746" r="392" b="11746"/>
          <a:stretch>
            <a:fillRect/>
          </a:stretch>
        </p:blipFill>
        <p:spPr bwMode="auto">
          <a:xfrm>
            <a:off x="963613" y="1214438"/>
            <a:ext cx="7132637" cy="4125912"/>
          </a:xfrm>
          <a:prstGeom prst="rect">
            <a:avLst/>
          </a:prstGeom>
          <a:noFill/>
          <a:ln w="19050">
            <a:solidFill>
              <a:schemeClr val="tx1"/>
            </a:solidFill>
            <a:miter lim="800000"/>
            <a:headEnd/>
            <a:tailEnd/>
          </a:ln>
          <a:effectLst/>
        </p:spPr>
      </p:pic>
      <p:sp>
        <p:nvSpPr>
          <p:cNvPr id="40970" name="Text Box 10"/>
          <p:cNvSpPr txBox="1">
            <a:spLocks noChangeArrowheads="1"/>
          </p:cNvSpPr>
          <p:nvPr/>
        </p:nvSpPr>
        <p:spPr bwMode="auto">
          <a:xfrm>
            <a:off x="822325" y="5519738"/>
            <a:ext cx="7402513" cy="915987"/>
          </a:xfrm>
          <a:prstGeom prst="rect">
            <a:avLst/>
          </a:prstGeom>
          <a:noFill/>
          <a:ln w="19050">
            <a:noFill/>
            <a:miter lim="800000"/>
            <a:headEnd/>
            <a:tailEnd type="none" w="lg" len="lg"/>
          </a:ln>
          <a:effectLst/>
        </p:spPr>
        <p:txBody>
          <a:bodyPr wrap="none">
            <a:spAutoFit/>
          </a:bodyPr>
          <a:lstStyle/>
          <a:p>
            <a:r>
              <a:rPr lang="en-US" b="1" dirty="0"/>
              <a:t>Process</a:t>
            </a:r>
            <a:r>
              <a:rPr lang="en-US" dirty="0"/>
              <a:t>: </a:t>
            </a:r>
            <a:r>
              <a:rPr lang="en-US" dirty="0" smtClean="0"/>
              <a:t>everything we’ve seen up to now</a:t>
            </a:r>
            <a:endParaRPr lang="en-US" dirty="0"/>
          </a:p>
          <a:p>
            <a:r>
              <a:rPr lang="en-US" b="1" dirty="0"/>
              <a:t>Thread</a:t>
            </a:r>
            <a:r>
              <a:rPr lang="en-US" dirty="0"/>
              <a:t>: like a process, only shares memory, global variables, files, PID</a:t>
            </a:r>
          </a:p>
          <a:p>
            <a:r>
              <a:rPr lang="en-US" dirty="0"/>
              <a:t>	with other threads within the same process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fontScale="90000"/>
          </a:bodyPr>
          <a:lstStyle/>
          <a:p>
            <a:r>
              <a:rPr lang="en-US"/>
              <a:t>Should you use threads or processes?</a:t>
            </a:r>
          </a:p>
        </p:txBody>
      </p:sp>
      <p:sp>
        <p:nvSpPr>
          <p:cNvPr id="151555" name="Rectangle 3"/>
          <p:cNvSpPr>
            <a:spLocks noGrp="1" noChangeArrowheads="1"/>
          </p:cNvSpPr>
          <p:nvPr>
            <p:ph type="body" idx="1"/>
          </p:nvPr>
        </p:nvSpPr>
        <p:spPr>
          <a:xfrm>
            <a:off x="827088" y="1282700"/>
            <a:ext cx="7791450" cy="4483100"/>
          </a:xfrm>
        </p:spPr>
        <p:txBody>
          <a:bodyPr>
            <a:normAutofit fontScale="77500" lnSpcReduction="20000"/>
          </a:bodyPr>
          <a:lstStyle/>
          <a:p>
            <a:r>
              <a:rPr lang="en-US" dirty="0"/>
              <a:t>Why use threads instead of processes?</a:t>
            </a:r>
          </a:p>
          <a:p>
            <a:pPr lvl="1"/>
            <a:r>
              <a:rPr lang="en-US" dirty="0"/>
              <a:t>Faster context switch (why?)</a:t>
            </a:r>
          </a:p>
          <a:p>
            <a:pPr lvl="1"/>
            <a:r>
              <a:rPr lang="en-US" dirty="0"/>
              <a:t>Easier to share data</a:t>
            </a:r>
          </a:p>
          <a:p>
            <a:pPr lvl="1"/>
            <a:r>
              <a:rPr lang="en-US" dirty="0"/>
              <a:t>Uses less memory and resources</a:t>
            </a:r>
          </a:p>
          <a:p>
            <a:pPr lvl="1"/>
            <a:r>
              <a:rPr lang="en-US" dirty="0"/>
              <a:t>Thread creation faster than process creation (30x faster in Solaris)</a:t>
            </a:r>
          </a:p>
          <a:p>
            <a:pPr lvl="2"/>
            <a:r>
              <a:rPr lang="en-US" dirty="0"/>
              <a:t>Less things to set-up</a:t>
            </a:r>
          </a:p>
          <a:p>
            <a:r>
              <a:rPr lang="en-US" dirty="0"/>
              <a:t>Why use processes instead of threads?</a:t>
            </a:r>
          </a:p>
          <a:p>
            <a:pPr lvl="1"/>
            <a:r>
              <a:rPr lang="en-US" dirty="0"/>
              <a:t>Different code</a:t>
            </a:r>
          </a:p>
          <a:p>
            <a:pPr lvl="1"/>
            <a:r>
              <a:rPr lang="en-US" dirty="0"/>
              <a:t>Running on different machines</a:t>
            </a:r>
          </a:p>
          <a:p>
            <a:pPr lvl="1"/>
            <a:r>
              <a:rPr lang="en-US" dirty="0"/>
              <a:t>Different owners</a:t>
            </a:r>
          </a:p>
          <a:p>
            <a:pPr lvl="1"/>
            <a:r>
              <a:rPr lang="en-US" dirty="0"/>
              <a:t>Little communication</a:t>
            </a:r>
          </a:p>
          <a:p>
            <a:pPr lvl="1"/>
            <a:r>
              <a:rPr lang="en-US" dirty="0"/>
              <a:t>Sharing memory can lead to obscure bugs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5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155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55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155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fld id="{5C568F41-D7AB-4272-9D73-2F425C6EBDF6}" type="slidenum">
              <a:rPr lang="zh-CN" altLang="en-GB"/>
              <a:pPr/>
              <a:t>12</a:t>
            </a:fld>
            <a:endParaRPr lang="en-GB" altLang="zh-CN"/>
          </a:p>
        </p:txBody>
      </p:sp>
      <p:sp>
        <p:nvSpPr>
          <p:cNvPr id="509954" name="Oval 2"/>
          <p:cNvSpPr>
            <a:spLocks noChangeArrowheads="1"/>
          </p:cNvSpPr>
          <p:nvPr/>
        </p:nvSpPr>
        <p:spPr bwMode="auto">
          <a:xfrm>
            <a:off x="6650038" y="3251200"/>
            <a:ext cx="1851025" cy="1397000"/>
          </a:xfrm>
          <a:prstGeom prst="ellipse">
            <a:avLst/>
          </a:prstGeom>
          <a:solidFill>
            <a:schemeClr val="hlink"/>
          </a:solidFill>
          <a:ln w="12700">
            <a:solidFill>
              <a:schemeClr val="tx1"/>
            </a:solidFill>
            <a:round/>
            <a:headEnd/>
            <a:tailEnd/>
          </a:ln>
          <a:effectLst/>
        </p:spPr>
        <p:txBody>
          <a:bodyPr wrap="none" lIns="90488" tIns="44450" rIns="90488" bIns="44450"/>
          <a:lstStyle/>
          <a:p>
            <a:pPr eaLnBrk="0" hangingPunct="0"/>
            <a:r>
              <a:rPr lang="en-US" sz="1400" b="1">
                <a:latin typeface="Arial" pitchFamily="34" charset="0"/>
              </a:rPr>
              <a:t>Server</a:t>
            </a:r>
          </a:p>
          <a:p>
            <a:pPr eaLnBrk="0" hangingPunct="0"/>
            <a:r>
              <a:rPr lang="en-US" sz="1400" b="1">
                <a:latin typeface="Arial" pitchFamily="34" charset="0"/>
              </a:rPr>
              <a:t>Threads</a:t>
            </a:r>
          </a:p>
        </p:txBody>
      </p:sp>
      <p:sp>
        <p:nvSpPr>
          <p:cNvPr id="509955" name="Freeform 3"/>
          <p:cNvSpPr>
            <a:spLocks/>
          </p:cNvSpPr>
          <p:nvPr/>
        </p:nvSpPr>
        <p:spPr bwMode="auto">
          <a:xfrm>
            <a:off x="6945313" y="4013200"/>
            <a:ext cx="63500" cy="280988"/>
          </a:xfrm>
          <a:custGeom>
            <a:avLst/>
            <a:gdLst/>
            <a:ahLst/>
            <a:cxnLst>
              <a:cxn ang="0">
                <a:pos x="0" y="0"/>
              </a:cxn>
              <a:cxn ang="0">
                <a:pos x="17" y="0"/>
              </a:cxn>
              <a:cxn ang="0">
                <a:pos x="17" y="16"/>
              </a:cxn>
              <a:cxn ang="0">
                <a:pos x="11" y="31"/>
              </a:cxn>
              <a:cxn ang="0">
                <a:pos x="0" y="47"/>
              </a:cxn>
              <a:cxn ang="0">
                <a:pos x="0" y="62"/>
              </a:cxn>
              <a:cxn ang="0">
                <a:pos x="11" y="78"/>
              </a:cxn>
              <a:cxn ang="0">
                <a:pos x="28" y="83"/>
              </a:cxn>
              <a:cxn ang="0">
                <a:pos x="39" y="98"/>
              </a:cxn>
              <a:cxn ang="0">
                <a:pos x="33" y="114"/>
              </a:cxn>
              <a:cxn ang="0">
                <a:pos x="17" y="124"/>
              </a:cxn>
              <a:cxn ang="0">
                <a:pos x="11" y="140"/>
              </a:cxn>
              <a:cxn ang="0">
                <a:pos x="6" y="155"/>
              </a:cxn>
              <a:cxn ang="0">
                <a:pos x="11" y="171"/>
              </a:cxn>
              <a:cxn ang="0">
                <a:pos x="28" y="176"/>
              </a:cxn>
            </a:cxnLst>
            <a:rect l="0" t="0" r="r" b="b"/>
            <a:pathLst>
              <a:path w="40" h="177">
                <a:moveTo>
                  <a:pt x="0" y="0"/>
                </a:moveTo>
                <a:lnTo>
                  <a:pt x="17" y="0"/>
                </a:lnTo>
                <a:lnTo>
                  <a:pt x="17" y="16"/>
                </a:lnTo>
                <a:lnTo>
                  <a:pt x="11" y="31"/>
                </a:lnTo>
                <a:lnTo>
                  <a:pt x="0" y="47"/>
                </a:lnTo>
                <a:lnTo>
                  <a:pt x="0" y="62"/>
                </a:lnTo>
                <a:lnTo>
                  <a:pt x="11" y="78"/>
                </a:lnTo>
                <a:lnTo>
                  <a:pt x="28" y="83"/>
                </a:lnTo>
                <a:lnTo>
                  <a:pt x="39" y="98"/>
                </a:lnTo>
                <a:lnTo>
                  <a:pt x="33" y="114"/>
                </a:lnTo>
                <a:lnTo>
                  <a:pt x="17" y="124"/>
                </a:lnTo>
                <a:lnTo>
                  <a:pt x="11" y="140"/>
                </a:lnTo>
                <a:lnTo>
                  <a:pt x="6" y="155"/>
                </a:lnTo>
                <a:lnTo>
                  <a:pt x="11" y="171"/>
                </a:lnTo>
                <a:lnTo>
                  <a:pt x="28" y="176"/>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sp>
        <p:nvSpPr>
          <p:cNvPr id="509956" name="Freeform 4"/>
          <p:cNvSpPr>
            <a:spLocks/>
          </p:cNvSpPr>
          <p:nvPr/>
        </p:nvSpPr>
        <p:spPr bwMode="auto">
          <a:xfrm>
            <a:off x="7169150" y="3717925"/>
            <a:ext cx="63500" cy="314325"/>
          </a:xfrm>
          <a:custGeom>
            <a:avLst/>
            <a:gdLst/>
            <a:ahLst/>
            <a:cxnLst>
              <a:cxn ang="0">
                <a:pos x="0" y="0"/>
              </a:cxn>
              <a:cxn ang="0">
                <a:pos x="17" y="0"/>
              </a:cxn>
              <a:cxn ang="0">
                <a:pos x="17" y="17"/>
              </a:cxn>
              <a:cxn ang="0">
                <a:pos x="11" y="35"/>
              </a:cxn>
              <a:cxn ang="0">
                <a:pos x="0" y="52"/>
              </a:cxn>
              <a:cxn ang="0">
                <a:pos x="0" y="70"/>
              </a:cxn>
              <a:cxn ang="0">
                <a:pos x="11" y="87"/>
              </a:cxn>
              <a:cxn ang="0">
                <a:pos x="28" y="93"/>
              </a:cxn>
              <a:cxn ang="0">
                <a:pos x="39" y="110"/>
              </a:cxn>
              <a:cxn ang="0">
                <a:pos x="33" y="127"/>
              </a:cxn>
              <a:cxn ang="0">
                <a:pos x="17" y="139"/>
              </a:cxn>
              <a:cxn ang="0">
                <a:pos x="11" y="156"/>
              </a:cxn>
              <a:cxn ang="0">
                <a:pos x="6" y="174"/>
              </a:cxn>
              <a:cxn ang="0">
                <a:pos x="11" y="191"/>
              </a:cxn>
              <a:cxn ang="0">
                <a:pos x="28" y="197"/>
              </a:cxn>
            </a:cxnLst>
            <a:rect l="0" t="0" r="r" b="b"/>
            <a:pathLst>
              <a:path w="40" h="198">
                <a:moveTo>
                  <a:pt x="0" y="0"/>
                </a:moveTo>
                <a:lnTo>
                  <a:pt x="17" y="0"/>
                </a:lnTo>
                <a:lnTo>
                  <a:pt x="17" y="17"/>
                </a:lnTo>
                <a:lnTo>
                  <a:pt x="11" y="35"/>
                </a:lnTo>
                <a:lnTo>
                  <a:pt x="0" y="52"/>
                </a:lnTo>
                <a:lnTo>
                  <a:pt x="0" y="70"/>
                </a:lnTo>
                <a:lnTo>
                  <a:pt x="11" y="87"/>
                </a:lnTo>
                <a:lnTo>
                  <a:pt x="28" y="93"/>
                </a:lnTo>
                <a:lnTo>
                  <a:pt x="39" y="110"/>
                </a:lnTo>
                <a:lnTo>
                  <a:pt x="33" y="127"/>
                </a:lnTo>
                <a:lnTo>
                  <a:pt x="17" y="139"/>
                </a:lnTo>
                <a:lnTo>
                  <a:pt x="11" y="156"/>
                </a:lnTo>
                <a:lnTo>
                  <a:pt x="6" y="174"/>
                </a:lnTo>
                <a:lnTo>
                  <a:pt x="11" y="191"/>
                </a:lnTo>
                <a:lnTo>
                  <a:pt x="28" y="197"/>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sp>
        <p:nvSpPr>
          <p:cNvPr id="509957" name="Freeform 5"/>
          <p:cNvSpPr>
            <a:spLocks/>
          </p:cNvSpPr>
          <p:nvPr/>
        </p:nvSpPr>
        <p:spPr bwMode="auto">
          <a:xfrm>
            <a:off x="7939088" y="4005263"/>
            <a:ext cx="65087" cy="280987"/>
          </a:xfrm>
          <a:custGeom>
            <a:avLst/>
            <a:gdLst/>
            <a:ahLst/>
            <a:cxnLst>
              <a:cxn ang="0">
                <a:pos x="0" y="0"/>
              </a:cxn>
              <a:cxn ang="0">
                <a:pos x="17" y="0"/>
              </a:cxn>
              <a:cxn ang="0">
                <a:pos x="17" y="16"/>
              </a:cxn>
              <a:cxn ang="0">
                <a:pos x="11" y="31"/>
              </a:cxn>
              <a:cxn ang="0">
                <a:pos x="0" y="47"/>
              </a:cxn>
              <a:cxn ang="0">
                <a:pos x="0" y="62"/>
              </a:cxn>
              <a:cxn ang="0">
                <a:pos x="11" y="78"/>
              </a:cxn>
              <a:cxn ang="0">
                <a:pos x="29" y="83"/>
              </a:cxn>
              <a:cxn ang="0">
                <a:pos x="40" y="98"/>
              </a:cxn>
              <a:cxn ang="0">
                <a:pos x="34" y="114"/>
              </a:cxn>
              <a:cxn ang="0">
                <a:pos x="17" y="124"/>
              </a:cxn>
              <a:cxn ang="0">
                <a:pos x="11" y="140"/>
              </a:cxn>
              <a:cxn ang="0">
                <a:pos x="6" y="155"/>
              </a:cxn>
              <a:cxn ang="0">
                <a:pos x="11" y="171"/>
              </a:cxn>
              <a:cxn ang="0">
                <a:pos x="29" y="176"/>
              </a:cxn>
            </a:cxnLst>
            <a:rect l="0" t="0" r="r" b="b"/>
            <a:pathLst>
              <a:path w="41" h="177">
                <a:moveTo>
                  <a:pt x="0" y="0"/>
                </a:moveTo>
                <a:lnTo>
                  <a:pt x="17" y="0"/>
                </a:lnTo>
                <a:lnTo>
                  <a:pt x="17" y="16"/>
                </a:lnTo>
                <a:lnTo>
                  <a:pt x="11" y="31"/>
                </a:lnTo>
                <a:lnTo>
                  <a:pt x="0" y="47"/>
                </a:lnTo>
                <a:lnTo>
                  <a:pt x="0" y="62"/>
                </a:lnTo>
                <a:lnTo>
                  <a:pt x="11" y="78"/>
                </a:lnTo>
                <a:lnTo>
                  <a:pt x="29" y="83"/>
                </a:lnTo>
                <a:lnTo>
                  <a:pt x="40" y="98"/>
                </a:lnTo>
                <a:lnTo>
                  <a:pt x="34" y="114"/>
                </a:lnTo>
                <a:lnTo>
                  <a:pt x="17" y="124"/>
                </a:lnTo>
                <a:lnTo>
                  <a:pt x="11" y="140"/>
                </a:lnTo>
                <a:lnTo>
                  <a:pt x="6" y="155"/>
                </a:lnTo>
                <a:lnTo>
                  <a:pt x="11" y="171"/>
                </a:lnTo>
                <a:lnTo>
                  <a:pt x="29" y="176"/>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sp>
        <p:nvSpPr>
          <p:cNvPr id="509958" name="Freeform 6"/>
          <p:cNvSpPr>
            <a:spLocks/>
          </p:cNvSpPr>
          <p:nvPr/>
        </p:nvSpPr>
        <p:spPr bwMode="auto">
          <a:xfrm>
            <a:off x="8243888" y="3679825"/>
            <a:ext cx="65087" cy="282575"/>
          </a:xfrm>
          <a:custGeom>
            <a:avLst/>
            <a:gdLst/>
            <a:ahLst/>
            <a:cxnLst>
              <a:cxn ang="0">
                <a:pos x="0" y="0"/>
              </a:cxn>
              <a:cxn ang="0">
                <a:pos x="17" y="0"/>
              </a:cxn>
              <a:cxn ang="0">
                <a:pos x="17" y="16"/>
              </a:cxn>
              <a:cxn ang="0">
                <a:pos x="11" y="31"/>
              </a:cxn>
              <a:cxn ang="0">
                <a:pos x="0" y="47"/>
              </a:cxn>
              <a:cxn ang="0">
                <a:pos x="0" y="62"/>
              </a:cxn>
              <a:cxn ang="0">
                <a:pos x="11" y="78"/>
              </a:cxn>
              <a:cxn ang="0">
                <a:pos x="29" y="83"/>
              </a:cxn>
              <a:cxn ang="0">
                <a:pos x="40" y="99"/>
              </a:cxn>
              <a:cxn ang="0">
                <a:pos x="34" y="115"/>
              </a:cxn>
              <a:cxn ang="0">
                <a:pos x="17" y="125"/>
              </a:cxn>
              <a:cxn ang="0">
                <a:pos x="11" y="141"/>
              </a:cxn>
              <a:cxn ang="0">
                <a:pos x="6" y="156"/>
              </a:cxn>
              <a:cxn ang="0">
                <a:pos x="11" y="172"/>
              </a:cxn>
              <a:cxn ang="0">
                <a:pos x="29" y="177"/>
              </a:cxn>
            </a:cxnLst>
            <a:rect l="0" t="0" r="r" b="b"/>
            <a:pathLst>
              <a:path w="41" h="178">
                <a:moveTo>
                  <a:pt x="0" y="0"/>
                </a:moveTo>
                <a:lnTo>
                  <a:pt x="17" y="0"/>
                </a:lnTo>
                <a:lnTo>
                  <a:pt x="17" y="16"/>
                </a:lnTo>
                <a:lnTo>
                  <a:pt x="11" y="31"/>
                </a:lnTo>
                <a:lnTo>
                  <a:pt x="0" y="47"/>
                </a:lnTo>
                <a:lnTo>
                  <a:pt x="0" y="62"/>
                </a:lnTo>
                <a:lnTo>
                  <a:pt x="11" y="78"/>
                </a:lnTo>
                <a:lnTo>
                  <a:pt x="29" y="83"/>
                </a:lnTo>
                <a:lnTo>
                  <a:pt x="40" y="99"/>
                </a:lnTo>
                <a:lnTo>
                  <a:pt x="34" y="115"/>
                </a:lnTo>
                <a:lnTo>
                  <a:pt x="17" y="125"/>
                </a:lnTo>
                <a:lnTo>
                  <a:pt x="11" y="141"/>
                </a:lnTo>
                <a:lnTo>
                  <a:pt x="6" y="156"/>
                </a:lnTo>
                <a:lnTo>
                  <a:pt x="11" y="172"/>
                </a:lnTo>
                <a:lnTo>
                  <a:pt x="29" y="177"/>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grpSp>
        <p:nvGrpSpPr>
          <p:cNvPr id="2" name="Group 7"/>
          <p:cNvGrpSpPr>
            <a:grpSpLocks/>
          </p:cNvGrpSpPr>
          <p:nvPr/>
        </p:nvGrpSpPr>
        <p:grpSpPr bwMode="auto">
          <a:xfrm>
            <a:off x="1346200" y="3136900"/>
            <a:ext cx="620713" cy="444500"/>
            <a:chOff x="1438" y="1708"/>
            <a:chExt cx="391" cy="280"/>
          </a:xfrm>
        </p:grpSpPr>
        <p:sp>
          <p:nvSpPr>
            <p:cNvPr id="509960" name="Oval 8"/>
            <p:cNvSpPr>
              <a:spLocks noChangeArrowheads="1"/>
            </p:cNvSpPr>
            <p:nvPr/>
          </p:nvSpPr>
          <p:spPr bwMode="auto">
            <a:xfrm>
              <a:off x="1438" y="1708"/>
              <a:ext cx="391" cy="28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09961" name="Freeform 9"/>
            <p:cNvSpPr>
              <a:spLocks/>
            </p:cNvSpPr>
            <p:nvPr/>
          </p:nvSpPr>
          <p:spPr bwMode="auto">
            <a:xfrm>
              <a:off x="1606" y="1776"/>
              <a:ext cx="40" cy="163"/>
            </a:xfrm>
            <a:custGeom>
              <a:avLst/>
              <a:gdLst/>
              <a:ahLst/>
              <a:cxnLst>
                <a:cxn ang="0">
                  <a:pos x="0" y="0"/>
                </a:cxn>
                <a:cxn ang="0">
                  <a:pos x="17" y="0"/>
                </a:cxn>
                <a:cxn ang="0">
                  <a:pos x="17" y="14"/>
                </a:cxn>
                <a:cxn ang="0">
                  <a:pos x="11" y="29"/>
                </a:cxn>
                <a:cxn ang="0">
                  <a:pos x="0" y="43"/>
                </a:cxn>
                <a:cxn ang="0">
                  <a:pos x="0" y="57"/>
                </a:cxn>
                <a:cxn ang="0">
                  <a:pos x="11" y="71"/>
                </a:cxn>
                <a:cxn ang="0">
                  <a:pos x="28" y="76"/>
                </a:cxn>
                <a:cxn ang="0">
                  <a:pos x="39" y="91"/>
                </a:cxn>
                <a:cxn ang="0">
                  <a:pos x="33" y="105"/>
                </a:cxn>
                <a:cxn ang="0">
                  <a:pos x="17" y="114"/>
                </a:cxn>
                <a:cxn ang="0">
                  <a:pos x="11" y="129"/>
                </a:cxn>
                <a:cxn ang="0">
                  <a:pos x="6" y="143"/>
                </a:cxn>
                <a:cxn ang="0">
                  <a:pos x="11" y="157"/>
                </a:cxn>
                <a:cxn ang="0">
                  <a:pos x="28" y="162"/>
                </a:cxn>
              </a:cxnLst>
              <a:rect l="0" t="0" r="r" b="b"/>
              <a:pathLst>
                <a:path w="40" h="163">
                  <a:moveTo>
                    <a:pt x="0" y="0"/>
                  </a:moveTo>
                  <a:lnTo>
                    <a:pt x="17" y="0"/>
                  </a:lnTo>
                  <a:lnTo>
                    <a:pt x="17" y="14"/>
                  </a:lnTo>
                  <a:lnTo>
                    <a:pt x="11" y="29"/>
                  </a:lnTo>
                  <a:lnTo>
                    <a:pt x="0" y="43"/>
                  </a:lnTo>
                  <a:lnTo>
                    <a:pt x="0" y="57"/>
                  </a:lnTo>
                  <a:lnTo>
                    <a:pt x="11" y="71"/>
                  </a:lnTo>
                  <a:lnTo>
                    <a:pt x="28" y="76"/>
                  </a:lnTo>
                  <a:lnTo>
                    <a:pt x="39" y="91"/>
                  </a:lnTo>
                  <a:lnTo>
                    <a:pt x="33" y="105"/>
                  </a:lnTo>
                  <a:lnTo>
                    <a:pt x="17" y="114"/>
                  </a:lnTo>
                  <a:lnTo>
                    <a:pt x="11" y="129"/>
                  </a:lnTo>
                  <a:lnTo>
                    <a:pt x="6" y="143"/>
                  </a:lnTo>
                  <a:lnTo>
                    <a:pt x="11" y="157"/>
                  </a:lnTo>
                  <a:lnTo>
                    <a:pt x="28" y="162"/>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grpSp>
      <p:grpSp>
        <p:nvGrpSpPr>
          <p:cNvPr id="3" name="Group 10"/>
          <p:cNvGrpSpPr>
            <a:grpSpLocks/>
          </p:cNvGrpSpPr>
          <p:nvPr/>
        </p:nvGrpSpPr>
        <p:grpSpPr bwMode="auto">
          <a:xfrm>
            <a:off x="1781175" y="5176838"/>
            <a:ext cx="501650" cy="444500"/>
            <a:chOff x="907" y="2332"/>
            <a:chExt cx="391" cy="280"/>
          </a:xfrm>
        </p:grpSpPr>
        <p:sp>
          <p:nvSpPr>
            <p:cNvPr id="509963" name="Oval 11"/>
            <p:cNvSpPr>
              <a:spLocks noChangeArrowheads="1"/>
            </p:cNvSpPr>
            <p:nvPr/>
          </p:nvSpPr>
          <p:spPr bwMode="auto">
            <a:xfrm>
              <a:off x="907" y="2332"/>
              <a:ext cx="391" cy="28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509964" name="Freeform 12"/>
            <p:cNvSpPr>
              <a:spLocks/>
            </p:cNvSpPr>
            <p:nvPr/>
          </p:nvSpPr>
          <p:spPr bwMode="auto">
            <a:xfrm>
              <a:off x="1074" y="2400"/>
              <a:ext cx="40" cy="163"/>
            </a:xfrm>
            <a:custGeom>
              <a:avLst/>
              <a:gdLst/>
              <a:ahLst/>
              <a:cxnLst>
                <a:cxn ang="0">
                  <a:pos x="0" y="0"/>
                </a:cxn>
                <a:cxn ang="0">
                  <a:pos x="17" y="0"/>
                </a:cxn>
                <a:cxn ang="0">
                  <a:pos x="17" y="14"/>
                </a:cxn>
                <a:cxn ang="0">
                  <a:pos x="11" y="29"/>
                </a:cxn>
                <a:cxn ang="0">
                  <a:pos x="0" y="43"/>
                </a:cxn>
                <a:cxn ang="0">
                  <a:pos x="0" y="57"/>
                </a:cxn>
                <a:cxn ang="0">
                  <a:pos x="11" y="71"/>
                </a:cxn>
                <a:cxn ang="0">
                  <a:pos x="28" y="76"/>
                </a:cxn>
                <a:cxn ang="0">
                  <a:pos x="39" y="91"/>
                </a:cxn>
                <a:cxn ang="0">
                  <a:pos x="33" y="105"/>
                </a:cxn>
                <a:cxn ang="0">
                  <a:pos x="17" y="114"/>
                </a:cxn>
                <a:cxn ang="0">
                  <a:pos x="11" y="129"/>
                </a:cxn>
                <a:cxn ang="0">
                  <a:pos x="6" y="143"/>
                </a:cxn>
                <a:cxn ang="0">
                  <a:pos x="11" y="157"/>
                </a:cxn>
                <a:cxn ang="0">
                  <a:pos x="28" y="162"/>
                </a:cxn>
              </a:cxnLst>
              <a:rect l="0" t="0" r="r" b="b"/>
              <a:pathLst>
                <a:path w="40" h="163">
                  <a:moveTo>
                    <a:pt x="0" y="0"/>
                  </a:moveTo>
                  <a:lnTo>
                    <a:pt x="17" y="0"/>
                  </a:lnTo>
                  <a:lnTo>
                    <a:pt x="17" y="14"/>
                  </a:lnTo>
                  <a:lnTo>
                    <a:pt x="11" y="29"/>
                  </a:lnTo>
                  <a:lnTo>
                    <a:pt x="0" y="43"/>
                  </a:lnTo>
                  <a:lnTo>
                    <a:pt x="0" y="57"/>
                  </a:lnTo>
                  <a:lnTo>
                    <a:pt x="11" y="71"/>
                  </a:lnTo>
                  <a:lnTo>
                    <a:pt x="28" y="76"/>
                  </a:lnTo>
                  <a:lnTo>
                    <a:pt x="39" y="91"/>
                  </a:lnTo>
                  <a:lnTo>
                    <a:pt x="33" y="105"/>
                  </a:lnTo>
                  <a:lnTo>
                    <a:pt x="17" y="114"/>
                  </a:lnTo>
                  <a:lnTo>
                    <a:pt x="11" y="129"/>
                  </a:lnTo>
                  <a:lnTo>
                    <a:pt x="6" y="143"/>
                  </a:lnTo>
                  <a:lnTo>
                    <a:pt x="11" y="157"/>
                  </a:lnTo>
                  <a:lnTo>
                    <a:pt x="28" y="162"/>
                  </a:lnTo>
                </a:path>
              </a:pathLst>
            </a:custGeom>
            <a:solidFill>
              <a:schemeClr val="hlink"/>
            </a:solidFill>
            <a:ln w="12700" cap="rnd" cmpd="sng">
              <a:solidFill>
                <a:schemeClr val="tx1"/>
              </a:solidFill>
              <a:prstDash val="solid"/>
              <a:round/>
              <a:headEnd type="none" w="med" len="med"/>
              <a:tailEnd type="none" w="med" len="med"/>
            </a:ln>
            <a:effectLst/>
          </p:spPr>
          <p:txBody>
            <a:bodyPr/>
            <a:lstStyle/>
            <a:p>
              <a:endParaRPr lang="en-US"/>
            </a:p>
          </p:txBody>
        </p:sp>
      </p:grpSp>
      <p:sp>
        <p:nvSpPr>
          <p:cNvPr id="509965" name="Rectangle 13"/>
          <p:cNvSpPr>
            <a:spLocks noChangeArrowheads="1"/>
          </p:cNvSpPr>
          <p:nvPr/>
        </p:nvSpPr>
        <p:spPr bwMode="auto">
          <a:xfrm>
            <a:off x="6629400" y="2713038"/>
            <a:ext cx="2362200" cy="393700"/>
          </a:xfrm>
          <a:prstGeom prst="rect">
            <a:avLst/>
          </a:prstGeom>
          <a:noFill/>
          <a:ln w="12700">
            <a:noFill/>
            <a:miter lim="800000"/>
            <a:headEnd/>
            <a:tailEnd/>
          </a:ln>
          <a:effectLst/>
        </p:spPr>
        <p:txBody>
          <a:bodyPr lIns="90488" tIns="44450" rIns="90488" bIns="44450">
            <a:spAutoFit/>
          </a:bodyPr>
          <a:lstStyle/>
          <a:p>
            <a:pPr algn="l" eaLnBrk="0" hangingPunct="0">
              <a:spcBef>
                <a:spcPct val="50000"/>
              </a:spcBef>
            </a:pPr>
            <a:r>
              <a:rPr lang="en-US" sz="2000" b="1">
                <a:solidFill>
                  <a:schemeClr val="folHlink"/>
                </a:solidFill>
                <a:latin typeface="Univers (WN)" charset="0"/>
              </a:rPr>
              <a:t>Server Process</a:t>
            </a:r>
          </a:p>
        </p:txBody>
      </p:sp>
      <p:sp>
        <p:nvSpPr>
          <p:cNvPr id="509966" name="Rectangle 14"/>
          <p:cNvSpPr>
            <a:spLocks noChangeArrowheads="1"/>
          </p:cNvSpPr>
          <p:nvPr/>
        </p:nvSpPr>
        <p:spPr bwMode="auto">
          <a:xfrm>
            <a:off x="914400" y="2751138"/>
            <a:ext cx="2286000" cy="393700"/>
          </a:xfrm>
          <a:prstGeom prst="rect">
            <a:avLst/>
          </a:prstGeom>
          <a:noFill/>
          <a:ln w="12700">
            <a:noFill/>
            <a:miter lim="800000"/>
            <a:headEnd/>
            <a:tailEnd/>
          </a:ln>
          <a:effectLst/>
        </p:spPr>
        <p:txBody>
          <a:bodyPr lIns="90488" tIns="44450" rIns="90488" bIns="44450">
            <a:spAutoFit/>
          </a:bodyPr>
          <a:lstStyle/>
          <a:p>
            <a:pPr algn="l" eaLnBrk="0" hangingPunct="0">
              <a:spcBef>
                <a:spcPct val="50000"/>
              </a:spcBef>
            </a:pPr>
            <a:r>
              <a:rPr lang="en-US" sz="2000" b="1">
                <a:solidFill>
                  <a:schemeClr val="folHlink"/>
                </a:solidFill>
                <a:latin typeface="Univers (WN)" charset="0"/>
              </a:rPr>
              <a:t>Client 1 Process</a:t>
            </a:r>
          </a:p>
        </p:txBody>
      </p:sp>
      <p:sp>
        <p:nvSpPr>
          <p:cNvPr id="509967" name="Rectangle 15"/>
          <p:cNvSpPr>
            <a:spLocks noChangeArrowheads="1"/>
          </p:cNvSpPr>
          <p:nvPr/>
        </p:nvSpPr>
        <p:spPr bwMode="auto">
          <a:xfrm>
            <a:off x="990600" y="4800600"/>
            <a:ext cx="2170113" cy="393700"/>
          </a:xfrm>
          <a:prstGeom prst="rect">
            <a:avLst/>
          </a:prstGeom>
          <a:noFill/>
          <a:ln w="12700">
            <a:noFill/>
            <a:miter lim="800000"/>
            <a:headEnd/>
            <a:tailEnd/>
          </a:ln>
          <a:effectLst/>
        </p:spPr>
        <p:txBody>
          <a:bodyPr lIns="90488" tIns="44450" rIns="90488" bIns="44450">
            <a:spAutoFit/>
          </a:bodyPr>
          <a:lstStyle/>
          <a:p>
            <a:pPr algn="l" eaLnBrk="0" hangingPunct="0">
              <a:spcBef>
                <a:spcPct val="50000"/>
              </a:spcBef>
            </a:pPr>
            <a:r>
              <a:rPr lang="en-US" sz="2000" b="1">
                <a:solidFill>
                  <a:schemeClr val="folHlink"/>
                </a:solidFill>
                <a:latin typeface="Univers (WN)" charset="0"/>
              </a:rPr>
              <a:t>Client 2 Process</a:t>
            </a:r>
          </a:p>
        </p:txBody>
      </p:sp>
      <p:sp>
        <p:nvSpPr>
          <p:cNvPr id="509968" name="Rectangle 16"/>
          <p:cNvSpPr>
            <a:spLocks noGrp="1" noChangeArrowheads="1"/>
          </p:cNvSpPr>
          <p:nvPr>
            <p:ph type="title"/>
          </p:nvPr>
        </p:nvSpPr>
        <p:spPr/>
        <p:txBody>
          <a:bodyPr>
            <a:normAutofit fontScale="90000"/>
          </a:bodyPr>
          <a:lstStyle/>
          <a:p>
            <a:r>
              <a:rPr lang="en-US" sz="4000"/>
              <a:t>Multithreaded Server: For Serving Multiple Clients Concurrently</a:t>
            </a:r>
          </a:p>
        </p:txBody>
      </p:sp>
      <p:sp>
        <p:nvSpPr>
          <p:cNvPr id="509969" name="Freeform 17"/>
          <p:cNvSpPr>
            <a:spLocks/>
          </p:cNvSpPr>
          <p:nvPr/>
        </p:nvSpPr>
        <p:spPr bwMode="auto">
          <a:xfrm>
            <a:off x="1981200" y="3352800"/>
            <a:ext cx="4953000" cy="762000"/>
          </a:xfrm>
          <a:custGeom>
            <a:avLst/>
            <a:gdLst/>
            <a:ahLst/>
            <a:cxnLst>
              <a:cxn ang="0">
                <a:pos x="0" y="0"/>
              </a:cxn>
              <a:cxn ang="0">
                <a:pos x="624" y="240"/>
              </a:cxn>
              <a:cxn ang="0">
                <a:pos x="960" y="240"/>
              </a:cxn>
              <a:cxn ang="0">
                <a:pos x="2352" y="288"/>
              </a:cxn>
              <a:cxn ang="0">
                <a:pos x="3120" y="480"/>
              </a:cxn>
            </a:cxnLst>
            <a:rect l="0" t="0" r="r" b="b"/>
            <a:pathLst>
              <a:path w="3120" h="480">
                <a:moveTo>
                  <a:pt x="0" y="0"/>
                </a:moveTo>
                <a:cubicBezTo>
                  <a:pt x="232" y="100"/>
                  <a:pt x="464" y="200"/>
                  <a:pt x="624" y="240"/>
                </a:cubicBezTo>
                <a:cubicBezTo>
                  <a:pt x="784" y="280"/>
                  <a:pt x="672" y="232"/>
                  <a:pt x="960" y="240"/>
                </a:cubicBezTo>
                <a:cubicBezTo>
                  <a:pt x="1248" y="248"/>
                  <a:pt x="1992" y="248"/>
                  <a:pt x="2352" y="288"/>
                </a:cubicBezTo>
                <a:cubicBezTo>
                  <a:pt x="2712" y="328"/>
                  <a:pt x="3000" y="448"/>
                  <a:pt x="3120" y="480"/>
                </a:cubicBezTo>
              </a:path>
            </a:pathLst>
          </a:custGeom>
          <a:noFill/>
          <a:ln w="25400" cap="flat" cmpd="sng">
            <a:solidFill>
              <a:schemeClr val="tx1"/>
            </a:solidFill>
            <a:prstDash val="solid"/>
            <a:round/>
            <a:headEnd type="arrow" w="med" len="med"/>
            <a:tailEnd type="arrow" w="med" len="med"/>
          </a:ln>
          <a:effectLst/>
        </p:spPr>
        <p:txBody>
          <a:bodyPr lIns="90488" tIns="44450" rIns="90488" bIns="44450"/>
          <a:lstStyle/>
          <a:p>
            <a:endParaRPr lang="en-US"/>
          </a:p>
        </p:txBody>
      </p:sp>
      <p:sp>
        <p:nvSpPr>
          <p:cNvPr id="509970" name="Freeform 18"/>
          <p:cNvSpPr>
            <a:spLocks/>
          </p:cNvSpPr>
          <p:nvPr/>
        </p:nvSpPr>
        <p:spPr bwMode="auto">
          <a:xfrm>
            <a:off x="2286000" y="4013200"/>
            <a:ext cx="5638800" cy="1320800"/>
          </a:xfrm>
          <a:custGeom>
            <a:avLst/>
            <a:gdLst/>
            <a:ahLst/>
            <a:cxnLst>
              <a:cxn ang="0">
                <a:pos x="0" y="832"/>
              </a:cxn>
              <a:cxn ang="0">
                <a:pos x="768" y="592"/>
              </a:cxn>
              <a:cxn ang="0">
                <a:pos x="1296" y="208"/>
              </a:cxn>
              <a:cxn ang="0">
                <a:pos x="2160" y="64"/>
              </a:cxn>
              <a:cxn ang="0">
                <a:pos x="3072" y="592"/>
              </a:cxn>
              <a:cxn ang="0">
                <a:pos x="3552" y="112"/>
              </a:cxn>
            </a:cxnLst>
            <a:rect l="0" t="0" r="r" b="b"/>
            <a:pathLst>
              <a:path w="3552" h="832">
                <a:moveTo>
                  <a:pt x="0" y="832"/>
                </a:moveTo>
                <a:cubicBezTo>
                  <a:pt x="276" y="764"/>
                  <a:pt x="552" y="696"/>
                  <a:pt x="768" y="592"/>
                </a:cubicBezTo>
                <a:cubicBezTo>
                  <a:pt x="984" y="488"/>
                  <a:pt x="1064" y="296"/>
                  <a:pt x="1296" y="208"/>
                </a:cubicBezTo>
                <a:cubicBezTo>
                  <a:pt x="1528" y="120"/>
                  <a:pt x="1864" y="0"/>
                  <a:pt x="2160" y="64"/>
                </a:cubicBezTo>
                <a:cubicBezTo>
                  <a:pt x="2456" y="128"/>
                  <a:pt x="2840" y="584"/>
                  <a:pt x="3072" y="592"/>
                </a:cubicBezTo>
                <a:cubicBezTo>
                  <a:pt x="3304" y="600"/>
                  <a:pt x="3428" y="356"/>
                  <a:pt x="3552" y="112"/>
                </a:cubicBezTo>
              </a:path>
            </a:pathLst>
          </a:custGeom>
          <a:noFill/>
          <a:ln w="25400" cap="flat" cmpd="sng">
            <a:solidFill>
              <a:schemeClr val="tx1"/>
            </a:solidFill>
            <a:prstDash val="solid"/>
            <a:round/>
            <a:headEnd type="arrow" w="med" len="med"/>
            <a:tailEnd type="arrow" w="med" len="med"/>
          </a:ln>
          <a:effectLst/>
        </p:spPr>
        <p:txBody>
          <a:bodyPr lIns="90488" tIns="44450" rIns="90488" bIns="44450"/>
          <a:lstStyle/>
          <a:p>
            <a:endParaRPr lang="en-US"/>
          </a:p>
        </p:txBody>
      </p:sp>
      <p:sp>
        <p:nvSpPr>
          <p:cNvPr id="509971" name="Rectangle 19"/>
          <p:cNvSpPr>
            <a:spLocks noChangeArrowheads="1"/>
          </p:cNvSpPr>
          <p:nvPr/>
        </p:nvSpPr>
        <p:spPr bwMode="auto">
          <a:xfrm>
            <a:off x="3810000" y="3505200"/>
            <a:ext cx="2133600" cy="1143000"/>
          </a:xfrm>
          <a:prstGeom prst="rect">
            <a:avLst/>
          </a:prstGeom>
          <a:solidFill>
            <a:srgbClr val="CCFFFF"/>
          </a:solidFill>
          <a:ln w="12700" algn="ctr">
            <a:solidFill>
              <a:schemeClr val="tx1"/>
            </a:solidFill>
            <a:miter lim="800000"/>
            <a:headEnd/>
            <a:tailEnd/>
          </a:ln>
          <a:effectLst/>
        </p:spPr>
        <p:txBody>
          <a:bodyPr wrap="none" lIns="90488" tIns="44450" rIns="90488" bIns="44450" anchor="ctr"/>
          <a:lstStyle/>
          <a:p>
            <a:pPr marL="285750" indent="-285750">
              <a:spcBef>
                <a:spcPct val="20000"/>
              </a:spcBef>
              <a:buClr>
                <a:schemeClr val="accent2"/>
              </a:buClr>
              <a:buSzPct val="60000"/>
              <a:buFont typeface="Wingdings" pitchFamily="2" charset="2"/>
              <a:buChar char="n"/>
            </a:pPr>
            <a:r>
              <a:rPr lang="en-US" sz="2000">
                <a:latin typeface="Arial" pitchFamily="34" charset="0"/>
              </a:rPr>
              <a:t>Internet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lide Number Placeholder 2"/>
          <p:cNvSpPr>
            <a:spLocks noGrp="1"/>
          </p:cNvSpPr>
          <p:nvPr>
            <p:ph type="sldNum" sz="quarter" idx="10"/>
          </p:nvPr>
        </p:nvSpPr>
        <p:spPr/>
        <p:txBody>
          <a:bodyPr/>
          <a:lstStyle/>
          <a:p>
            <a:fld id="{124FD987-1E5B-4CEC-A8C6-1F01F95AF0AE}" type="slidenum">
              <a:rPr lang="zh-CN" altLang="en-GB"/>
              <a:pPr/>
              <a:t>13</a:t>
            </a:fld>
            <a:endParaRPr lang="en-GB" altLang="zh-CN"/>
          </a:p>
        </p:txBody>
      </p:sp>
      <p:sp>
        <p:nvSpPr>
          <p:cNvPr id="477186" name="Arc 2"/>
          <p:cNvSpPr>
            <a:spLocks/>
          </p:cNvSpPr>
          <p:nvPr/>
        </p:nvSpPr>
        <p:spPr bwMode="auto">
          <a:xfrm>
            <a:off x="4702175" y="2478088"/>
            <a:ext cx="1387475" cy="8874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a:effectLst/>
        </p:spPr>
        <p:txBody>
          <a:bodyPr wrap="none" anchor="ctr"/>
          <a:lstStyle/>
          <a:p>
            <a:endParaRPr lang="en-US"/>
          </a:p>
        </p:txBody>
      </p:sp>
      <p:sp>
        <p:nvSpPr>
          <p:cNvPr id="477187" name="Arc 3"/>
          <p:cNvSpPr>
            <a:spLocks/>
          </p:cNvSpPr>
          <p:nvPr/>
        </p:nvSpPr>
        <p:spPr bwMode="auto">
          <a:xfrm>
            <a:off x="2200275" y="2479675"/>
            <a:ext cx="2506663" cy="1520825"/>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12700" cap="rnd">
            <a:solidFill>
              <a:schemeClr val="tx1"/>
            </a:solidFill>
            <a:round/>
            <a:headEnd/>
            <a:tailEnd/>
          </a:ln>
          <a:effectLst/>
        </p:spPr>
        <p:txBody>
          <a:bodyPr wrap="none" anchor="ctr"/>
          <a:lstStyle/>
          <a:p>
            <a:endParaRPr lang="en-US"/>
          </a:p>
        </p:txBody>
      </p:sp>
      <p:grpSp>
        <p:nvGrpSpPr>
          <p:cNvPr id="2" name="Group 4"/>
          <p:cNvGrpSpPr>
            <a:grpSpLocks/>
          </p:cNvGrpSpPr>
          <p:nvPr/>
        </p:nvGrpSpPr>
        <p:grpSpPr bwMode="auto">
          <a:xfrm>
            <a:off x="5133975" y="2495550"/>
            <a:ext cx="3116263" cy="3449638"/>
            <a:chOff x="3234" y="1034"/>
            <a:chExt cx="1963" cy="2173"/>
          </a:xfrm>
        </p:grpSpPr>
        <p:grpSp>
          <p:nvGrpSpPr>
            <p:cNvPr id="3" name="Group 5"/>
            <p:cNvGrpSpPr>
              <a:grpSpLocks/>
            </p:cNvGrpSpPr>
            <p:nvPr/>
          </p:nvGrpSpPr>
          <p:grpSpPr bwMode="auto">
            <a:xfrm>
              <a:off x="3234" y="1963"/>
              <a:ext cx="1963" cy="1244"/>
              <a:chOff x="3234" y="1963"/>
              <a:chExt cx="1963" cy="1244"/>
            </a:xfrm>
          </p:grpSpPr>
          <p:sp>
            <p:nvSpPr>
              <p:cNvPr id="477190" name="Freeform 6"/>
              <p:cNvSpPr>
                <a:spLocks/>
              </p:cNvSpPr>
              <p:nvPr/>
            </p:nvSpPr>
            <p:spPr bwMode="auto">
              <a:xfrm>
                <a:off x="4465" y="2260"/>
                <a:ext cx="407" cy="798"/>
              </a:xfrm>
              <a:custGeom>
                <a:avLst/>
                <a:gdLst/>
                <a:ahLst/>
                <a:cxnLst>
                  <a:cxn ang="0">
                    <a:pos x="406" y="797"/>
                  </a:cxn>
                  <a:cxn ang="0">
                    <a:pos x="406" y="0"/>
                  </a:cxn>
                  <a:cxn ang="0">
                    <a:pos x="0" y="599"/>
                  </a:cxn>
                  <a:cxn ang="0">
                    <a:pos x="406" y="797"/>
                  </a:cxn>
                </a:cxnLst>
                <a:rect l="0" t="0" r="r" b="b"/>
                <a:pathLst>
                  <a:path w="407" h="798">
                    <a:moveTo>
                      <a:pt x="406" y="797"/>
                    </a:moveTo>
                    <a:lnTo>
                      <a:pt x="406" y="0"/>
                    </a:lnTo>
                    <a:lnTo>
                      <a:pt x="0" y="599"/>
                    </a:lnTo>
                    <a:lnTo>
                      <a:pt x="406" y="797"/>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n-US"/>
              </a:p>
            </p:txBody>
          </p:sp>
          <p:sp>
            <p:nvSpPr>
              <p:cNvPr id="477191" name="Freeform 7"/>
              <p:cNvSpPr>
                <a:spLocks/>
              </p:cNvSpPr>
              <p:nvPr/>
            </p:nvSpPr>
            <p:spPr bwMode="auto">
              <a:xfrm>
                <a:off x="3234" y="1963"/>
                <a:ext cx="1963" cy="487"/>
              </a:xfrm>
              <a:custGeom>
                <a:avLst/>
                <a:gdLst/>
                <a:ahLst/>
                <a:cxnLst>
                  <a:cxn ang="0">
                    <a:pos x="0" y="286"/>
                  </a:cxn>
                  <a:cxn ang="0">
                    <a:pos x="1551" y="0"/>
                  </a:cxn>
                  <a:cxn ang="0">
                    <a:pos x="1962" y="220"/>
                  </a:cxn>
                  <a:cxn ang="0">
                    <a:pos x="366" y="486"/>
                  </a:cxn>
                  <a:cxn ang="0">
                    <a:pos x="0" y="286"/>
                  </a:cxn>
                </a:cxnLst>
                <a:rect l="0" t="0" r="r" b="b"/>
                <a:pathLst>
                  <a:path w="1963" h="487">
                    <a:moveTo>
                      <a:pt x="0" y="286"/>
                    </a:moveTo>
                    <a:lnTo>
                      <a:pt x="1551" y="0"/>
                    </a:lnTo>
                    <a:lnTo>
                      <a:pt x="1962" y="220"/>
                    </a:lnTo>
                    <a:lnTo>
                      <a:pt x="366" y="486"/>
                    </a:lnTo>
                    <a:lnTo>
                      <a:pt x="0" y="286"/>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n-US"/>
              </a:p>
            </p:txBody>
          </p:sp>
          <p:sp>
            <p:nvSpPr>
              <p:cNvPr id="477192" name="Freeform 8"/>
              <p:cNvSpPr>
                <a:spLocks/>
              </p:cNvSpPr>
              <p:nvPr/>
            </p:nvSpPr>
            <p:spPr bwMode="auto">
              <a:xfrm>
                <a:off x="3234" y="2249"/>
                <a:ext cx="366" cy="958"/>
              </a:xfrm>
              <a:custGeom>
                <a:avLst/>
                <a:gdLst/>
                <a:ahLst/>
                <a:cxnLst>
                  <a:cxn ang="0">
                    <a:pos x="0" y="0"/>
                  </a:cxn>
                  <a:cxn ang="0">
                    <a:pos x="365" y="200"/>
                  </a:cxn>
                  <a:cxn ang="0">
                    <a:pos x="365" y="957"/>
                  </a:cxn>
                  <a:cxn ang="0">
                    <a:pos x="0" y="702"/>
                  </a:cxn>
                  <a:cxn ang="0">
                    <a:pos x="0" y="0"/>
                  </a:cxn>
                </a:cxnLst>
                <a:rect l="0" t="0" r="r" b="b"/>
                <a:pathLst>
                  <a:path w="366" h="958">
                    <a:moveTo>
                      <a:pt x="0" y="0"/>
                    </a:moveTo>
                    <a:lnTo>
                      <a:pt x="365" y="200"/>
                    </a:lnTo>
                    <a:lnTo>
                      <a:pt x="365" y="957"/>
                    </a:lnTo>
                    <a:lnTo>
                      <a:pt x="0" y="702"/>
                    </a:lnTo>
                    <a:lnTo>
                      <a:pt x="0" y="0"/>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n-US"/>
              </a:p>
            </p:txBody>
          </p:sp>
          <p:sp>
            <p:nvSpPr>
              <p:cNvPr id="477193" name="Freeform 9"/>
              <p:cNvSpPr>
                <a:spLocks/>
              </p:cNvSpPr>
              <p:nvPr/>
            </p:nvSpPr>
            <p:spPr bwMode="auto">
              <a:xfrm>
                <a:off x="3599" y="2392"/>
                <a:ext cx="327" cy="815"/>
              </a:xfrm>
              <a:custGeom>
                <a:avLst/>
                <a:gdLst/>
                <a:ahLst/>
                <a:cxnLst>
                  <a:cxn ang="0">
                    <a:pos x="0" y="814"/>
                  </a:cxn>
                  <a:cxn ang="0">
                    <a:pos x="0" y="57"/>
                  </a:cxn>
                  <a:cxn ang="0">
                    <a:pos x="326" y="0"/>
                  </a:cxn>
                  <a:cxn ang="0">
                    <a:pos x="326" y="740"/>
                  </a:cxn>
                  <a:cxn ang="0">
                    <a:pos x="0" y="814"/>
                  </a:cxn>
                </a:cxnLst>
                <a:rect l="0" t="0" r="r" b="b"/>
                <a:pathLst>
                  <a:path w="327" h="815">
                    <a:moveTo>
                      <a:pt x="0" y="814"/>
                    </a:moveTo>
                    <a:lnTo>
                      <a:pt x="0" y="57"/>
                    </a:lnTo>
                    <a:lnTo>
                      <a:pt x="326" y="0"/>
                    </a:lnTo>
                    <a:lnTo>
                      <a:pt x="326" y="740"/>
                    </a:lnTo>
                    <a:lnTo>
                      <a:pt x="0" y="814"/>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477194" name="Freeform 10"/>
              <p:cNvSpPr>
                <a:spLocks/>
              </p:cNvSpPr>
              <p:nvPr/>
            </p:nvSpPr>
            <p:spPr bwMode="auto">
              <a:xfrm>
                <a:off x="4871" y="2183"/>
                <a:ext cx="326" cy="875"/>
              </a:xfrm>
              <a:custGeom>
                <a:avLst/>
                <a:gdLst/>
                <a:ahLst/>
                <a:cxnLst>
                  <a:cxn ang="0">
                    <a:pos x="325" y="0"/>
                  </a:cxn>
                  <a:cxn ang="0">
                    <a:pos x="0" y="52"/>
                  </a:cxn>
                  <a:cxn ang="0">
                    <a:pos x="0" y="874"/>
                  </a:cxn>
                  <a:cxn ang="0">
                    <a:pos x="325" y="797"/>
                  </a:cxn>
                  <a:cxn ang="0">
                    <a:pos x="325" y="0"/>
                  </a:cxn>
                </a:cxnLst>
                <a:rect l="0" t="0" r="r" b="b"/>
                <a:pathLst>
                  <a:path w="326" h="875">
                    <a:moveTo>
                      <a:pt x="325" y="0"/>
                    </a:moveTo>
                    <a:lnTo>
                      <a:pt x="0" y="52"/>
                    </a:lnTo>
                    <a:lnTo>
                      <a:pt x="0" y="874"/>
                    </a:lnTo>
                    <a:lnTo>
                      <a:pt x="325" y="797"/>
                    </a:lnTo>
                    <a:lnTo>
                      <a:pt x="325" y="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477195" name="Freeform 11"/>
              <p:cNvSpPr>
                <a:spLocks/>
              </p:cNvSpPr>
              <p:nvPr/>
            </p:nvSpPr>
            <p:spPr bwMode="auto">
              <a:xfrm>
                <a:off x="3599" y="2183"/>
                <a:ext cx="1598" cy="305"/>
              </a:xfrm>
              <a:custGeom>
                <a:avLst/>
                <a:gdLst/>
                <a:ahLst/>
                <a:cxnLst>
                  <a:cxn ang="0">
                    <a:pos x="0" y="266"/>
                  </a:cxn>
                  <a:cxn ang="0">
                    <a:pos x="1597" y="0"/>
                  </a:cxn>
                  <a:cxn ang="0">
                    <a:pos x="1597" y="38"/>
                  </a:cxn>
                  <a:cxn ang="0">
                    <a:pos x="0" y="304"/>
                  </a:cxn>
                  <a:cxn ang="0">
                    <a:pos x="0" y="266"/>
                  </a:cxn>
                </a:cxnLst>
                <a:rect l="0" t="0" r="r" b="b"/>
                <a:pathLst>
                  <a:path w="1598" h="305">
                    <a:moveTo>
                      <a:pt x="0" y="266"/>
                    </a:moveTo>
                    <a:lnTo>
                      <a:pt x="1597" y="0"/>
                    </a:lnTo>
                    <a:lnTo>
                      <a:pt x="1597" y="38"/>
                    </a:lnTo>
                    <a:lnTo>
                      <a:pt x="0" y="304"/>
                    </a:lnTo>
                    <a:lnTo>
                      <a:pt x="0" y="266"/>
                    </a:lnTo>
                  </a:path>
                </a:pathLst>
              </a:custGeom>
              <a:solidFill>
                <a:srgbClr val="BF7F1F"/>
              </a:solidFill>
              <a:ln w="12700" cap="rnd" cmpd="sng">
                <a:solidFill>
                  <a:srgbClr val="000000"/>
                </a:solidFill>
                <a:prstDash val="solid"/>
                <a:round/>
                <a:headEnd type="none" w="med" len="med"/>
                <a:tailEnd type="none" w="med" len="med"/>
              </a:ln>
              <a:effectLst/>
            </p:spPr>
            <p:txBody>
              <a:bodyPr/>
              <a:lstStyle/>
              <a:p>
                <a:endParaRPr lang="en-US"/>
              </a:p>
            </p:txBody>
          </p:sp>
          <p:sp>
            <p:nvSpPr>
              <p:cNvPr id="477196" name="Freeform 12"/>
              <p:cNvSpPr>
                <a:spLocks/>
              </p:cNvSpPr>
              <p:nvPr/>
            </p:nvSpPr>
            <p:spPr bwMode="auto">
              <a:xfrm>
                <a:off x="3234" y="2251"/>
                <a:ext cx="364" cy="235"/>
              </a:xfrm>
              <a:custGeom>
                <a:avLst/>
                <a:gdLst/>
                <a:ahLst/>
                <a:cxnLst>
                  <a:cxn ang="0">
                    <a:pos x="0" y="0"/>
                  </a:cxn>
                  <a:cxn ang="0">
                    <a:pos x="363" y="199"/>
                  </a:cxn>
                  <a:cxn ang="0">
                    <a:pos x="363" y="234"/>
                  </a:cxn>
                  <a:cxn ang="0">
                    <a:pos x="0" y="29"/>
                  </a:cxn>
                  <a:cxn ang="0">
                    <a:pos x="0" y="0"/>
                  </a:cxn>
                </a:cxnLst>
                <a:rect l="0" t="0" r="r" b="b"/>
                <a:pathLst>
                  <a:path w="364" h="235">
                    <a:moveTo>
                      <a:pt x="0" y="0"/>
                    </a:moveTo>
                    <a:lnTo>
                      <a:pt x="363" y="199"/>
                    </a:lnTo>
                    <a:lnTo>
                      <a:pt x="363" y="234"/>
                    </a:lnTo>
                    <a:lnTo>
                      <a:pt x="0" y="29"/>
                    </a:lnTo>
                    <a:lnTo>
                      <a:pt x="0" y="0"/>
                    </a:lnTo>
                  </a:path>
                </a:pathLst>
              </a:custGeom>
              <a:solidFill>
                <a:srgbClr val="BF7F3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 name="Group 13"/>
            <p:cNvGrpSpPr>
              <a:grpSpLocks/>
            </p:cNvGrpSpPr>
            <p:nvPr/>
          </p:nvGrpSpPr>
          <p:grpSpPr bwMode="auto">
            <a:xfrm>
              <a:off x="3611" y="1379"/>
              <a:ext cx="1376" cy="877"/>
              <a:chOff x="3611" y="1379"/>
              <a:chExt cx="1376" cy="877"/>
            </a:xfrm>
          </p:grpSpPr>
          <p:sp>
            <p:nvSpPr>
              <p:cNvPr id="477198" name="Rectangle 14"/>
              <p:cNvSpPr>
                <a:spLocks noChangeArrowheads="1"/>
              </p:cNvSpPr>
              <p:nvPr/>
            </p:nvSpPr>
            <p:spPr bwMode="auto">
              <a:xfrm>
                <a:off x="3700" y="1666"/>
                <a:ext cx="1195" cy="81"/>
              </a:xfrm>
              <a:prstGeom prst="rect">
                <a:avLst/>
              </a:prstGeom>
              <a:solidFill>
                <a:srgbClr val="808080"/>
              </a:solidFill>
              <a:ln w="12700">
                <a:solidFill>
                  <a:srgbClr val="000000"/>
                </a:solidFill>
                <a:miter lim="800000"/>
                <a:headEnd/>
                <a:tailEnd/>
              </a:ln>
              <a:effectLst/>
            </p:spPr>
            <p:txBody>
              <a:bodyPr wrap="none" anchor="ctr"/>
              <a:lstStyle/>
              <a:p>
                <a:endParaRPr lang="en-US"/>
              </a:p>
            </p:txBody>
          </p:sp>
          <p:sp>
            <p:nvSpPr>
              <p:cNvPr id="477199" name="AutoShape 15"/>
              <p:cNvSpPr>
                <a:spLocks noChangeArrowheads="1"/>
              </p:cNvSpPr>
              <p:nvPr/>
            </p:nvSpPr>
            <p:spPr bwMode="auto">
              <a:xfrm>
                <a:off x="3680" y="1694"/>
                <a:ext cx="68" cy="70"/>
              </a:xfrm>
              <a:prstGeom prst="roundRect">
                <a:avLst>
                  <a:gd name="adj" fmla="val 18037"/>
                </a:avLst>
              </a:prstGeom>
              <a:solidFill>
                <a:srgbClr val="C0C0C0"/>
              </a:solidFill>
              <a:ln w="12700">
                <a:solidFill>
                  <a:srgbClr val="000000"/>
                </a:solidFill>
                <a:round/>
                <a:headEnd/>
                <a:tailEnd/>
              </a:ln>
              <a:effectLst/>
            </p:spPr>
            <p:txBody>
              <a:bodyPr wrap="none" anchor="ctr"/>
              <a:lstStyle/>
              <a:p>
                <a:endParaRPr lang="en-US"/>
              </a:p>
            </p:txBody>
          </p:sp>
          <p:grpSp>
            <p:nvGrpSpPr>
              <p:cNvPr id="5" name="Group 16"/>
              <p:cNvGrpSpPr>
                <a:grpSpLocks/>
              </p:cNvGrpSpPr>
              <p:nvPr/>
            </p:nvGrpSpPr>
            <p:grpSpPr bwMode="auto">
              <a:xfrm>
                <a:off x="4882" y="1725"/>
                <a:ext cx="74" cy="87"/>
                <a:chOff x="4882" y="1725"/>
                <a:chExt cx="74" cy="87"/>
              </a:xfrm>
            </p:grpSpPr>
            <p:sp>
              <p:nvSpPr>
                <p:cNvPr id="477201" name="AutoShape 17"/>
                <p:cNvSpPr>
                  <a:spLocks noChangeArrowheads="1"/>
                </p:cNvSpPr>
                <p:nvPr/>
              </p:nvSpPr>
              <p:spPr bwMode="auto">
                <a:xfrm>
                  <a:off x="4882" y="1725"/>
                  <a:ext cx="74" cy="87"/>
                </a:xfrm>
                <a:prstGeom prst="roundRect">
                  <a:avLst>
                    <a:gd name="adj" fmla="val 16778"/>
                  </a:avLst>
                </a:prstGeom>
                <a:solidFill>
                  <a:srgbClr val="C0C0C0"/>
                </a:solidFill>
                <a:ln w="12700">
                  <a:solidFill>
                    <a:srgbClr val="000000"/>
                  </a:solidFill>
                  <a:round/>
                  <a:headEnd/>
                  <a:tailEnd/>
                </a:ln>
                <a:effectLst/>
              </p:spPr>
              <p:txBody>
                <a:bodyPr wrap="none" anchor="ctr"/>
                <a:lstStyle/>
                <a:p>
                  <a:endParaRPr lang="en-US"/>
                </a:p>
              </p:txBody>
            </p:sp>
            <p:grpSp>
              <p:nvGrpSpPr>
                <p:cNvPr id="6" name="Group 18"/>
                <p:cNvGrpSpPr>
                  <a:grpSpLocks/>
                </p:cNvGrpSpPr>
                <p:nvPr/>
              </p:nvGrpSpPr>
              <p:grpSpPr bwMode="auto">
                <a:xfrm>
                  <a:off x="4906" y="1730"/>
                  <a:ext cx="44" cy="75"/>
                  <a:chOff x="4906" y="1730"/>
                  <a:chExt cx="44" cy="75"/>
                </a:xfrm>
              </p:grpSpPr>
              <p:sp>
                <p:nvSpPr>
                  <p:cNvPr id="477203" name="Rectangle 19"/>
                  <p:cNvSpPr>
                    <a:spLocks noChangeArrowheads="1"/>
                  </p:cNvSpPr>
                  <p:nvPr/>
                </p:nvSpPr>
                <p:spPr bwMode="auto">
                  <a:xfrm>
                    <a:off x="4906" y="1740"/>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04" name="Rectangle 20"/>
                  <p:cNvSpPr>
                    <a:spLocks noChangeArrowheads="1"/>
                  </p:cNvSpPr>
                  <p:nvPr/>
                </p:nvSpPr>
                <p:spPr bwMode="auto">
                  <a:xfrm>
                    <a:off x="4906" y="1751"/>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05" name="Rectangle 21"/>
                  <p:cNvSpPr>
                    <a:spLocks noChangeArrowheads="1"/>
                  </p:cNvSpPr>
                  <p:nvPr/>
                </p:nvSpPr>
                <p:spPr bwMode="auto">
                  <a:xfrm>
                    <a:off x="4906" y="1762"/>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06" name="Rectangle 22"/>
                  <p:cNvSpPr>
                    <a:spLocks noChangeArrowheads="1"/>
                  </p:cNvSpPr>
                  <p:nvPr/>
                </p:nvSpPr>
                <p:spPr bwMode="auto">
                  <a:xfrm>
                    <a:off x="4906" y="1772"/>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07" name="Rectangle 23"/>
                  <p:cNvSpPr>
                    <a:spLocks noChangeArrowheads="1"/>
                  </p:cNvSpPr>
                  <p:nvPr/>
                </p:nvSpPr>
                <p:spPr bwMode="auto">
                  <a:xfrm>
                    <a:off x="4906" y="1782"/>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08" name="Rectangle 24"/>
                  <p:cNvSpPr>
                    <a:spLocks noChangeArrowheads="1"/>
                  </p:cNvSpPr>
                  <p:nvPr/>
                </p:nvSpPr>
                <p:spPr bwMode="auto">
                  <a:xfrm>
                    <a:off x="4906" y="1792"/>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09" name="Rectangle 25"/>
                  <p:cNvSpPr>
                    <a:spLocks noChangeArrowheads="1"/>
                  </p:cNvSpPr>
                  <p:nvPr/>
                </p:nvSpPr>
                <p:spPr bwMode="auto">
                  <a:xfrm>
                    <a:off x="4906" y="1804"/>
                    <a:ext cx="44" cy="1"/>
                  </a:xfrm>
                  <a:prstGeom prst="rect">
                    <a:avLst/>
                  </a:prstGeom>
                  <a:solidFill>
                    <a:srgbClr val="9F9F9F"/>
                  </a:solidFill>
                  <a:ln w="12700">
                    <a:noFill/>
                    <a:miter lim="800000"/>
                    <a:headEnd/>
                    <a:tailEnd/>
                  </a:ln>
                  <a:effectLst/>
                </p:spPr>
                <p:txBody>
                  <a:bodyPr wrap="none" anchor="ctr"/>
                  <a:lstStyle/>
                  <a:p>
                    <a:endParaRPr lang="en-US"/>
                  </a:p>
                </p:txBody>
              </p:sp>
              <p:sp>
                <p:nvSpPr>
                  <p:cNvPr id="477210" name="Rectangle 26"/>
                  <p:cNvSpPr>
                    <a:spLocks noChangeArrowheads="1"/>
                  </p:cNvSpPr>
                  <p:nvPr/>
                </p:nvSpPr>
                <p:spPr bwMode="auto">
                  <a:xfrm>
                    <a:off x="4906" y="1730"/>
                    <a:ext cx="44" cy="1"/>
                  </a:xfrm>
                  <a:prstGeom prst="rect">
                    <a:avLst/>
                  </a:prstGeom>
                  <a:solidFill>
                    <a:srgbClr val="9F9F9F"/>
                  </a:solidFill>
                  <a:ln w="12700">
                    <a:noFill/>
                    <a:miter lim="800000"/>
                    <a:headEnd/>
                    <a:tailEnd/>
                  </a:ln>
                  <a:effectLst/>
                </p:spPr>
                <p:txBody>
                  <a:bodyPr wrap="none" anchor="ctr"/>
                  <a:lstStyle/>
                  <a:p>
                    <a:endParaRPr lang="en-US"/>
                  </a:p>
                </p:txBody>
              </p:sp>
            </p:grpSp>
          </p:grpSp>
          <p:sp>
            <p:nvSpPr>
              <p:cNvPr id="477211" name="AutoShape 27"/>
              <p:cNvSpPr>
                <a:spLocks noChangeArrowheads="1"/>
              </p:cNvSpPr>
              <p:nvPr/>
            </p:nvSpPr>
            <p:spPr bwMode="auto">
              <a:xfrm>
                <a:off x="4845" y="1694"/>
                <a:ext cx="67" cy="70"/>
              </a:xfrm>
              <a:prstGeom prst="roundRect">
                <a:avLst>
                  <a:gd name="adj" fmla="val 18037"/>
                </a:avLst>
              </a:prstGeom>
              <a:solidFill>
                <a:srgbClr val="C0C0C0"/>
              </a:solidFill>
              <a:ln w="12700">
                <a:solidFill>
                  <a:srgbClr val="000000"/>
                </a:solidFill>
                <a:round/>
                <a:headEnd/>
                <a:tailEnd/>
              </a:ln>
              <a:effectLst/>
            </p:spPr>
            <p:txBody>
              <a:bodyPr wrap="none" anchor="ctr"/>
              <a:lstStyle/>
              <a:p>
                <a:endParaRPr lang="en-US"/>
              </a:p>
            </p:txBody>
          </p:sp>
          <p:sp>
            <p:nvSpPr>
              <p:cNvPr id="477212" name="Freeform 28"/>
              <p:cNvSpPr>
                <a:spLocks/>
              </p:cNvSpPr>
              <p:nvPr/>
            </p:nvSpPr>
            <p:spPr bwMode="auto">
              <a:xfrm>
                <a:off x="3611" y="1592"/>
                <a:ext cx="1376" cy="587"/>
              </a:xfrm>
              <a:custGeom>
                <a:avLst/>
                <a:gdLst/>
                <a:ahLst/>
                <a:cxnLst>
                  <a:cxn ang="0">
                    <a:pos x="100" y="0"/>
                  </a:cxn>
                  <a:cxn ang="0">
                    <a:pos x="85" y="74"/>
                  </a:cxn>
                  <a:cxn ang="0">
                    <a:pos x="140" y="74"/>
                  </a:cxn>
                  <a:cxn ang="0">
                    <a:pos x="133" y="162"/>
                  </a:cxn>
                  <a:cxn ang="0">
                    <a:pos x="74" y="162"/>
                  </a:cxn>
                  <a:cxn ang="0">
                    <a:pos x="0" y="586"/>
                  </a:cxn>
                  <a:cxn ang="0">
                    <a:pos x="1375" y="586"/>
                  </a:cxn>
                  <a:cxn ang="0">
                    <a:pos x="1301" y="156"/>
                  </a:cxn>
                  <a:cxn ang="0">
                    <a:pos x="1243" y="156"/>
                  </a:cxn>
                  <a:cxn ang="0">
                    <a:pos x="1231" y="73"/>
                  </a:cxn>
                  <a:cxn ang="0">
                    <a:pos x="1291" y="73"/>
                  </a:cxn>
                  <a:cxn ang="0">
                    <a:pos x="1275" y="0"/>
                  </a:cxn>
                  <a:cxn ang="0">
                    <a:pos x="100" y="0"/>
                  </a:cxn>
                </a:cxnLst>
                <a:rect l="0" t="0" r="r" b="b"/>
                <a:pathLst>
                  <a:path w="1376" h="587">
                    <a:moveTo>
                      <a:pt x="100" y="0"/>
                    </a:moveTo>
                    <a:lnTo>
                      <a:pt x="85" y="74"/>
                    </a:lnTo>
                    <a:lnTo>
                      <a:pt x="140" y="74"/>
                    </a:lnTo>
                    <a:lnTo>
                      <a:pt x="133" y="162"/>
                    </a:lnTo>
                    <a:lnTo>
                      <a:pt x="74" y="162"/>
                    </a:lnTo>
                    <a:lnTo>
                      <a:pt x="0" y="586"/>
                    </a:lnTo>
                    <a:lnTo>
                      <a:pt x="1375" y="586"/>
                    </a:lnTo>
                    <a:lnTo>
                      <a:pt x="1301" y="156"/>
                    </a:lnTo>
                    <a:lnTo>
                      <a:pt x="1243" y="156"/>
                    </a:lnTo>
                    <a:lnTo>
                      <a:pt x="1231" y="73"/>
                    </a:lnTo>
                    <a:lnTo>
                      <a:pt x="1291" y="73"/>
                    </a:lnTo>
                    <a:lnTo>
                      <a:pt x="1275" y="0"/>
                    </a:lnTo>
                    <a:lnTo>
                      <a:pt x="100"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grpSp>
            <p:nvGrpSpPr>
              <p:cNvPr id="7" name="Group 29"/>
              <p:cNvGrpSpPr>
                <a:grpSpLocks/>
              </p:cNvGrpSpPr>
              <p:nvPr/>
            </p:nvGrpSpPr>
            <p:grpSpPr bwMode="auto">
              <a:xfrm>
                <a:off x="3686" y="2093"/>
                <a:ext cx="1237" cy="44"/>
                <a:chOff x="3686" y="2093"/>
                <a:chExt cx="1237" cy="44"/>
              </a:xfrm>
            </p:grpSpPr>
            <p:sp>
              <p:nvSpPr>
                <p:cNvPr id="477214" name="Line 30"/>
                <p:cNvSpPr>
                  <a:spLocks noChangeShapeType="1"/>
                </p:cNvSpPr>
                <p:nvPr/>
              </p:nvSpPr>
              <p:spPr bwMode="auto">
                <a:xfrm>
                  <a:off x="3696" y="2093"/>
                  <a:ext cx="1215" cy="0"/>
                </a:xfrm>
                <a:prstGeom prst="line">
                  <a:avLst/>
                </a:prstGeom>
                <a:noFill/>
                <a:ln w="12700">
                  <a:solidFill>
                    <a:srgbClr val="808080"/>
                  </a:solidFill>
                  <a:round/>
                  <a:headEnd/>
                  <a:tailEnd/>
                </a:ln>
                <a:effectLst/>
              </p:spPr>
              <p:txBody>
                <a:bodyPr wrap="none" anchor="ctr"/>
                <a:lstStyle/>
                <a:p>
                  <a:endParaRPr lang="en-US"/>
                </a:p>
              </p:txBody>
            </p:sp>
            <p:sp>
              <p:nvSpPr>
                <p:cNvPr id="477215" name="Line 31"/>
                <p:cNvSpPr>
                  <a:spLocks noChangeShapeType="1"/>
                </p:cNvSpPr>
                <p:nvPr/>
              </p:nvSpPr>
              <p:spPr bwMode="auto">
                <a:xfrm>
                  <a:off x="3686" y="2133"/>
                  <a:ext cx="1237" cy="4"/>
                </a:xfrm>
                <a:prstGeom prst="line">
                  <a:avLst/>
                </a:prstGeom>
                <a:noFill/>
                <a:ln w="12700">
                  <a:solidFill>
                    <a:srgbClr val="808080"/>
                  </a:solidFill>
                  <a:round/>
                  <a:headEnd/>
                  <a:tailEnd/>
                </a:ln>
                <a:effectLst/>
              </p:spPr>
              <p:txBody>
                <a:bodyPr wrap="none" anchor="ctr"/>
                <a:lstStyle/>
                <a:p>
                  <a:endParaRPr lang="en-US"/>
                </a:p>
              </p:txBody>
            </p:sp>
          </p:grpSp>
          <p:sp>
            <p:nvSpPr>
              <p:cNvPr id="477216" name="Freeform 32"/>
              <p:cNvSpPr>
                <a:spLocks/>
              </p:cNvSpPr>
              <p:nvPr/>
            </p:nvSpPr>
            <p:spPr bwMode="auto">
              <a:xfrm>
                <a:off x="3611" y="2178"/>
                <a:ext cx="1376" cy="78"/>
              </a:xfrm>
              <a:custGeom>
                <a:avLst/>
                <a:gdLst/>
                <a:ahLst/>
                <a:cxnLst>
                  <a:cxn ang="0">
                    <a:pos x="0" y="0"/>
                  </a:cxn>
                  <a:cxn ang="0">
                    <a:pos x="12" y="77"/>
                  </a:cxn>
                  <a:cxn ang="0">
                    <a:pos x="1363" y="77"/>
                  </a:cxn>
                  <a:cxn ang="0">
                    <a:pos x="1375" y="0"/>
                  </a:cxn>
                  <a:cxn ang="0">
                    <a:pos x="0" y="0"/>
                  </a:cxn>
                </a:cxnLst>
                <a:rect l="0" t="0" r="r" b="b"/>
                <a:pathLst>
                  <a:path w="1376" h="78">
                    <a:moveTo>
                      <a:pt x="0" y="0"/>
                    </a:moveTo>
                    <a:lnTo>
                      <a:pt x="12" y="77"/>
                    </a:lnTo>
                    <a:lnTo>
                      <a:pt x="1363" y="77"/>
                    </a:lnTo>
                    <a:lnTo>
                      <a:pt x="1375" y="0"/>
                    </a:lnTo>
                    <a:lnTo>
                      <a:pt x="0"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477217" name="Freeform 33"/>
              <p:cNvSpPr>
                <a:spLocks/>
              </p:cNvSpPr>
              <p:nvPr/>
            </p:nvSpPr>
            <p:spPr bwMode="auto">
              <a:xfrm>
                <a:off x="4833" y="1749"/>
                <a:ext cx="54" cy="157"/>
              </a:xfrm>
              <a:custGeom>
                <a:avLst/>
                <a:gdLst/>
                <a:ahLst/>
                <a:cxnLst>
                  <a:cxn ang="0">
                    <a:pos x="38" y="156"/>
                  </a:cxn>
                  <a:cxn ang="0">
                    <a:pos x="53" y="0"/>
                  </a:cxn>
                  <a:cxn ang="0">
                    <a:pos x="0" y="0"/>
                  </a:cxn>
                  <a:cxn ang="0">
                    <a:pos x="38" y="156"/>
                  </a:cxn>
                </a:cxnLst>
                <a:rect l="0" t="0" r="r" b="b"/>
                <a:pathLst>
                  <a:path w="54" h="157">
                    <a:moveTo>
                      <a:pt x="38" y="156"/>
                    </a:moveTo>
                    <a:lnTo>
                      <a:pt x="53" y="0"/>
                    </a:lnTo>
                    <a:lnTo>
                      <a:pt x="0" y="0"/>
                    </a:lnTo>
                    <a:lnTo>
                      <a:pt x="38" y="156"/>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477218" name="Freeform 34"/>
              <p:cNvSpPr>
                <a:spLocks/>
              </p:cNvSpPr>
              <p:nvPr/>
            </p:nvSpPr>
            <p:spPr bwMode="auto">
              <a:xfrm>
                <a:off x="4828" y="1695"/>
                <a:ext cx="54" cy="46"/>
              </a:xfrm>
              <a:custGeom>
                <a:avLst/>
                <a:gdLst/>
                <a:ahLst/>
                <a:cxnLst>
                  <a:cxn ang="0">
                    <a:pos x="53" y="45"/>
                  </a:cxn>
                  <a:cxn ang="0">
                    <a:pos x="28" y="0"/>
                  </a:cxn>
                  <a:cxn ang="0">
                    <a:pos x="0" y="0"/>
                  </a:cxn>
                  <a:cxn ang="0">
                    <a:pos x="0" y="45"/>
                  </a:cxn>
                  <a:cxn ang="0">
                    <a:pos x="53" y="45"/>
                  </a:cxn>
                </a:cxnLst>
                <a:rect l="0" t="0" r="r" b="b"/>
                <a:pathLst>
                  <a:path w="54" h="46">
                    <a:moveTo>
                      <a:pt x="53" y="45"/>
                    </a:moveTo>
                    <a:lnTo>
                      <a:pt x="28" y="0"/>
                    </a:lnTo>
                    <a:lnTo>
                      <a:pt x="0" y="0"/>
                    </a:lnTo>
                    <a:lnTo>
                      <a:pt x="0" y="45"/>
                    </a:lnTo>
                    <a:lnTo>
                      <a:pt x="53" y="45"/>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477219" name="Freeform 35"/>
              <p:cNvSpPr>
                <a:spLocks/>
              </p:cNvSpPr>
              <p:nvPr/>
            </p:nvSpPr>
            <p:spPr bwMode="auto">
              <a:xfrm>
                <a:off x="3719" y="1592"/>
                <a:ext cx="1160" cy="318"/>
              </a:xfrm>
              <a:custGeom>
                <a:avLst/>
                <a:gdLst/>
                <a:ahLst/>
                <a:cxnLst>
                  <a:cxn ang="0">
                    <a:pos x="99" y="0"/>
                  </a:cxn>
                  <a:cxn ang="0">
                    <a:pos x="43" y="51"/>
                  </a:cxn>
                  <a:cxn ang="0">
                    <a:pos x="0" y="316"/>
                  </a:cxn>
                  <a:cxn ang="0">
                    <a:pos x="1154" y="317"/>
                  </a:cxn>
                  <a:cxn ang="0">
                    <a:pos x="1110" y="62"/>
                  </a:cxn>
                  <a:cxn ang="0">
                    <a:pos x="1159" y="0"/>
                  </a:cxn>
                  <a:cxn ang="0">
                    <a:pos x="99" y="0"/>
                  </a:cxn>
                </a:cxnLst>
                <a:rect l="0" t="0" r="r" b="b"/>
                <a:pathLst>
                  <a:path w="1160" h="318">
                    <a:moveTo>
                      <a:pt x="99" y="0"/>
                    </a:moveTo>
                    <a:lnTo>
                      <a:pt x="43" y="51"/>
                    </a:lnTo>
                    <a:lnTo>
                      <a:pt x="0" y="316"/>
                    </a:lnTo>
                    <a:lnTo>
                      <a:pt x="1154" y="317"/>
                    </a:lnTo>
                    <a:lnTo>
                      <a:pt x="1110" y="62"/>
                    </a:lnTo>
                    <a:lnTo>
                      <a:pt x="1159" y="0"/>
                    </a:lnTo>
                    <a:lnTo>
                      <a:pt x="9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477220" name="Freeform 36"/>
              <p:cNvSpPr>
                <a:spLocks/>
              </p:cNvSpPr>
              <p:nvPr/>
            </p:nvSpPr>
            <p:spPr bwMode="auto">
              <a:xfrm>
                <a:off x="3720" y="1630"/>
                <a:ext cx="1161" cy="276"/>
              </a:xfrm>
              <a:custGeom>
                <a:avLst/>
                <a:gdLst/>
                <a:ahLst/>
                <a:cxnLst>
                  <a:cxn ang="0">
                    <a:pos x="37" y="0"/>
                  </a:cxn>
                  <a:cxn ang="0">
                    <a:pos x="0" y="274"/>
                  </a:cxn>
                  <a:cxn ang="0">
                    <a:pos x="1160" y="275"/>
                  </a:cxn>
                  <a:cxn ang="0">
                    <a:pos x="1112" y="0"/>
                  </a:cxn>
                  <a:cxn ang="0">
                    <a:pos x="37" y="0"/>
                  </a:cxn>
                </a:cxnLst>
                <a:rect l="0" t="0" r="r" b="b"/>
                <a:pathLst>
                  <a:path w="1161" h="276">
                    <a:moveTo>
                      <a:pt x="37" y="0"/>
                    </a:moveTo>
                    <a:lnTo>
                      <a:pt x="0" y="274"/>
                    </a:lnTo>
                    <a:lnTo>
                      <a:pt x="1160" y="275"/>
                    </a:lnTo>
                    <a:lnTo>
                      <a:pt x="1112" y="0"/>
                    </a:lnTo>
                    <a:lnTo>
                      <a:pt x="37"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477221" name="Freeform 37"/>
              <p:cNvSpPr>
                <a:spLocks/>
              </p:cNvSpPr>
              <p:nvPr/>
            </p:nvSpPr>
            <p:spPr bwMode="auto">
              <a:xfrm>
                <a:off x="3815" y="1630"/>
                <a:ext cx="970" cy="124"/>
              </a:xfrm>
              <a:custGeom>
                <a:avLst/>
                <a:gdLst/>
                <a:ahLst/>
                <a:cxnLst>
                  <a:cxn ang="0">
                    <a:pos x="14" y="0"/>
                  </a:cxn>
                  <a:cxn ang="0">
                    <a:pos x="0" y="123"/>
                  </a:cxn>
                  <a:cxn ang="0">
                    <a:pos x="969" y="123"/>
                  </a:cxn>
                  <a:cxn ang="0">
                    <a:pos x="949" y="0"/>
                  </a:cxn>
                  <a:cxn ang="0">
                    <a:pos x="14" y="0"/>
                  </a:cxn>
                </a:cxnLst>
                <a:rect l="0" t="0" r="r" b="b"/>
                <a:pathLst>
                  <a:path w="970" h="124">
                    <a:moveTo>
                      <a:pt x="14" y="0"/>
                    </a:moveTo>
                    <a:lnTo>
                      <a:pt x="0" y="123"/>
                    </a:lnTo>
                    <a:lnTo>
                      <a:pt x="969" y="123"/>
                    </a:lnTo>
                    <a:lnTo>
                      <a:pt x="949" y="0"/>
                    </a:lnTo>
                    <a:lnTo>
                      <a:pt x="1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77222" name="Freeform 38"/>
              <p:cNvSpPr>
                <a:spLocks/>
              </p:cNvSpPr>
              <p:nvPr/>
            </p:nvSpPr>
            <p:spPr bwMode="auto">
              <a:xfrm>
                <a:off x="3816" y="1674"/>
                <a:ext cx="969" cy="80"/>
              </a:xfrm>
              <a:custGeom>
                <a:avLst/>
                <a:gdLst/>
                <a:ahLst/>
                <a:cxnLst>
                  <a:cxn ang="0">
                    <a:pos x="10" y="0"/>
                  </a:cxn>
                  <a:cxn ang="0">
                    <a:pos x="0" y="79"/>
                  </a:cxn>
                  <a:cxn ang="0">
                    <a:pos x="968" y="79"/>
                  </a:cxn>
                  <a:cxn ang="0">
                    <a:pos x="952" y="0"/>
                  </a:cxn>
                  <a:cxn ang="0">
                    <a:pos x="10" y="0"/>
                  </a:cxn>
                </a:cxnLst>
                <a:rect l="0" t="0" r="r" b="b"/>
                <a:pathLst>
                  <a:path w="969" h="80">
                    <a:moveTo>
                      <a:pt x="10" y="0"/>
                    </a:moveTo>
                    <a:lnTo>
                      <a:pt x="0" y="79"/>
                    </a:lnTo>
                    <a:lnTo>
                      <a:pt x="968" y="79"/>
                    </a:lnTo>
                    <a:lnTo>
                      <a:pt x="952" y="0"/>
                    </a:lnTo>
                    <a:lnTo>
                      <a:pt x="10" y="0"/>
                    </a:lnTo>
                  </a:path>
                </a:pathLst>
              </a:custGeom>
              <a:solidFill>
                <a:srgbClr val="5F5F5F"/>
              </a:solidFill>
              <a:ln w="12700" cap="rnd" cmpd="sng">
                <a:solidFill>
                  <a:srgbClr val="000000"/>
                </a:solidFill>
                <a:prstDash val="solid"/>
                <a:round/>
                <a:headEnd type="none" w="med" len="med"/>
                <a:tailEnd type="none" w="med" len="med"/>
              </a:ln>
              <a:effectLst/>
            </p:spPr>
            <p:txBody>
              <a:bodyPr/>
              <a:lstStyle/>
              <a:p>
                <a:endParaRPr lang="en-US"/>
              </a:p>
            </p:txBody>
          </p:sp>
          <p:sp>
            <p:nvSpPr>
              <p:cNvPr id="477223" name="Rectangle 39"/>
              <p:cNvSpPr>
                <a:spLocks noChangeArrowheads="1"/>
              </p:cNvSpPr>
              <p:nvPr/>
            </p:nvSpPr>
            <p:spPr bwMode="auto">
              <a:xfrm>
                <a:off x="3826" y="1699"/>
                <a:ext cx="938" cy="1"/>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477224" name="Rectangle 40"/>
              <p:cNvSpPr>
                <a:spLocks noChangeArrowheads="1"/>
              </p:cNvSpPr>
              <p:nvPr/>
            </p:nvSpPr>
            <p:spPr bwMode="auto">
              <a:xfrm>
                <a:off x="3896" y="1852"/>
                <a:ext cx="944" cy="5"/>
              </a:xfrm>
              <a:prstGeom prst="rect">
                <a:avLst/>
              </a:prstGeom>
              <a:solidFill>
                <a:srgbClr val="808080"/>
              </a:solidFill>
              <a:ln w="12700">
                <a:noFill/>
                <a:miter lim="800000"/>
                <a:headEnd/>
                <a:tailEnd/>
              </a:ln>
              <a:effectLst/>
            </p:spPr>
            <p:txBody>
              <a:bodyPr wrap="none" anchor="ctr"/>
              <a:lstStyle/>
              <a:p>
                <a:endParaRPr lang="en-US"/>
              </a:p>
            </p:txBody>
          </p:sp>
          <p:sp>
            <p:nvSpPr>
              <p:cNvPr id="477225" name="Freeform 41"/>
              <p:cNvSpPr>
                <a:spLocks/>
              </p:cNvSpPr>
              <p:nvPr/>
            </p:nvSpPr>
            <p:spPr bwMode="auto">
              <a:xfrm>
                <a:off x="3775" y="1842"/>
                <a:ext cx="127" cy="37"/>
              </a:xfrm>
              <a:custGeom>
                <a:avLst/>
                <a:gdLst/>
                <a:ahLst/>
                <a:cxnLst>
                  <a:cxn ang="0">
                    <a:pos x="6" y="0"/>
                  </a:cxn>
                  <a:cxn ang="0">
                    <a:pos x="0" y="36"/>
                  </a:cxn>
                  <a:cxn ang="0">
                    <a:pos x="126" y="36"/>
                  </a:cxn>
                  <a:cxn ang="0">
                    <a:pos x="126" y="0"/>
                  </a:cxn>
                  <a:cxn ang="0">
                    <a:pos x="6" y="0"/>
                  </a:cxn>
                </a:cxnLst>
                <a:rect l="0" t="0" r="r" b="b"/>
                <a:pathLst>
                  <a:path w="127" h="37">
                    <a:moveTo>
                      <a:pt x="6" y="0"/>
                    </a:moveTo>
                    <a:lnTo>
                      <a:pt x="0" y="36"/>
                    </a:lnTo>
                    <a:lnTo>
                      <a:pt x="126" y="36"/>
                    </a:lnTo>
                    <a:lnTo>
                      <a:pt x="126" y="0"/>
                    </a:lnTo>
                    <a:lnTo>
                      <a:pt x="6" y="0"/>
                    </a:lnTo>
                  </a:path>
                </a:pathLst>
              </a:custGeom>
              <a:solidFill>
                <a:srgbClr val="3F3F3F"/>
              </a:solidFill>
              <a:ln w="12700" cap="rnd" cmpd="sng">
                <a:solidFill>
                  <a:srgbClr val="000000"/>
                </a:solidFill>
                <a:prstDash val="solid"/>
                <a:round/>
                <a:headEnd type="none" w="med" len="med"/>
                <a:tailEnd type="none" w="med" len="med"/>
              </a:ln>
              <a:effectLst/>
            </p:spPr>
            <p:txBody>
              <a:bodyPr/>
              <a:lstStyle/>
              <a:p>
                <a:endParaRPr lang="en-US"/>
              </a:p>
            </p:txBody>
          </p:sp>
          <p:grpSp>
            <p:nvGrpSpPr>
              <p:cNvPr id="8" name="Group 42"/>
              <p:cNvGrpSpPr>
                <a:grpSpLocks/>
              </p:cNvGrpSpPr>
              <p:nvPr/>
            </p:nvGrpSpPr>
            <p:grpSpPr bwMode="auto">
              <a:xfrm>
                <a:off x="3774" y="1656"/>
                <a:ext cx="42" cy="59"/>
                <a:chOff x="3774" y="1656"/>
                <a:chExt cx="42" cy="59"/>
              </a:xfrm>
            </p:grpSpPr>
            <p:sp>
              <p:nvSpPr>
                <p:cNvPr id="477227" name="Freeform 43"/>
                <p:cNvSpPr>
                  <a:spLocks/>
                </p:cNvSpPr>
                <p:nvPr/>
              </p:nvSpPr>
              <p:spPr bwMode="auto">
                <a:xfrm>
                  <a:off x="3785" y="1656"/>
                  <a:ext cx="31" cy="2"/>
                </a:xfrm>
                <a:custGeom>
                  <a:avLst/>
                  <a:gdLst/>
                  <a:ahLst/>
                  <a:cxnLst>
                    <a:cxn ang="0">
                      <a:pos x="30" y="0"/>
                    </a:cxn>
                    <a:cxn ang="0">
                      <a:pos x="0" y="0"/>
                    </a:cxn>
                    <a:cxn ang="0">
                      <a:pos x="5" y="1"/>
                    </a:cxn>
                    <a:cxn ang="0">
                      <a:pos x="27" y="1"/>
                    </a:cxn>
                    <a:cxn ang="0">
                      <a:pos x="30" y="0"/>
                    </a:cxn>
                  </a:cxnLst>
                  <a:rect l="0" t="0" r="r" b="b"/>
                  <a:pathLst>
                    <a:path w="31" h="2">
                      <a:moveTo>
                        <a:pt x="30" y="0"/>
                      </a:moveTo>
                      <a:lnTo>
                        <a:pt x="0" y="0"/>
                      </a:lnTo>
                      <a:lnTo>
                        <a:pt x="5" y="1"/>
                      </a:lnTo>
                      <a:lnTo>
                        <a:pt x="27" y="1"/>
                      </a:lnTo>
                      <a:lnTo>
                        <a:pt x="30"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sp>
              <p:nvSpPr>
                <p:cNvPr id="477228" name="Freeform 44"/>
                <p:cNvSpPr>
                  <a:spLocks/>
                </p:cNvSpPr>
                <p:nvPr/>
              </p:nvSpPr>
              <p:spPr bwMode="auto">
                <a:xfrm>
                  <a:off x="3774" y="1656"/>
                  <a:ext cx="12" cy="59"/>
                </a:xfrm>
                <a:custGeom>
                  <a:avLst/>
                  <a:gdLst/>
                  <a:ahLst/>
                  <a:cxnLst>
                    <a:cxn ang="0">
                      <a:pos x="7" y="0"/>
                    </a:cxn>
                    <a:cxn ang="0">
                      <a:pos x="0" y="58"/>
                    </a:cxn>
                    <a:cxn ang="0">
                      <a:pos x="6" y="49"/>
                    </a:cxn>
                    <a:cxn ang="0">
                      <a:pos x="11" y="7"/>
                    </a:cxn>
                    <a:cxn ang="0">
                      <a:pos x="7" y="0"/>
                    </a:cxn>
                  </a:cxnLst>
                  <a:rect l="0" t="0" r="r" b="b"/>
                  <a:pathLst>
                    <a:path w="12" h="59">
                      <a:moveTo>
                        <a:pt x="7" y="0"/>
                      </a:moveTo>
                      <a:lnTo>
                        <a:pt x="0" y="58"/>
                      </a:lnTo>
                      <a:lnTo>
                        <a:pt x="6" y="49"/>
                      </a:lnTo>
                      <a:lnTo>
                        <a:pt x="11" y="7"/>
                      </a:lnTo>
                      <a:lnTo>
                        <a:pt x="7"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477229" name="Freeform 45"/>
                <p:cNvSpPr>
                  <a:spLocks/>
                </p:cNvSpPr>
                <p:nvPr/>
              </p:nvSpPr>
              <p:spPr bwMode="auto">
                <a:xfrm>
                  <a:off x="3783" y="1662"/>
                  <a:ext cx="30" cy="43"/>
                </a:xfrm>
                <a:custGeom>
                  <a:avLst/>
                  <a:gdLst/>
                  <a:ahLst/>
                  <a:cxnLst>
                    <a:cxn ang="0">
                      <a:pos x="6" y="0"/>
                    </a:cxn>
                    <a:cxn ang="0">
                      <a:pos x="0" y="42"/>
                    </a:cxn>
                    <a:cxn ang="0">
                      <a:pos x="24" y="42"/>
                    </a:cxn>
                    <a:cxn ang="0">
                      <a:pos x="29" y="0"/>
                    </a:cxn>
                    <a:cxn ang="0">
                      <a:pos x="6" y="0"/>
                    </a:cxn>
                  </a:cxnLst>
                  <a:rect l="0" t="0" r="r" b="b"/>
                  <a:pathLst>
                    <a:path w="30" h="43">
                      <a:moveTo>
                        <a:pt x="6" y="0"/>
                      </a:moveTo>
                      <a:lnTo>
                        <a:pt x="0" y="42"/>
                      </a:lnTo>
                      <a:lnTo>
                        <a:pt x="24" y="42"/>
                      </a:lnTo>
                      <a:lnTo>
                        <a:pt x="29" y="0"/>
                      </a:lnTo>
                      <a:lnTo>
                        <a:pt x="6"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grpSp>
              <p:nvGrpSpPr>
                <p:cNvPr id="9" name="Group 46"/>
                <p:cNvGrpSpPr>
                  <a:grpSpLocks/>
                </p:cNvGrpSpPr>
                <p:nvPr/>
              </p:nvGrpSpPr>
              <p:grpSpPr bwMode="auto">
                <a:xfrm>
                  <a:off x="3791" y="1659"/>
                  <a:ext cx="15" cy="38"/>
                  <a:chOff x="3791" y="1659"/>
                  <a:chExt cx="15" cy="38"/>
                </a:xfrm>
              </p:grpSpPr>
              <p:sp>
                <p:nvSpPr>
                  <p:cNvPr id="477231" name="Freeform 47"/>
                  <p:cNvSpPr>
                    <a:spLocks/>
                  </p:cNvSpPr>
                  <p:nvPr/>
                </p:nvSpPr>
                <p:spPr bwMode="auto">
                  <a:xfrm>
                    <a:off x="3791" y="1659"/>
                    <a:ext cx="15" cy="37"/>
                  </a:xfrm>
                  <a:custGeom>
                    <a:avLst/>
                    <a:gdLst/>
                    <a:ahLst/>
                    <a:cxnLst>
                      <a:cxn ang="0">
                        <a:pos x="0" y="23"/>
                      </a:cxn>
                      <a:cxn ang="0">
                        <a:pos x="3" y="0"/>
                      </a:cxn>
                      <a:cxn ang="0">
                        <a:pos x="13" y="0"/>
                      </a:cxn>
                      <a:cxn ang="0">
                        <a:pos x="14" y="36"/>
                      </a:cxn>
                      <a:cxn ang="0">
                        <a:pos x="0" y="23"/>
                      </a:cxn>
                    </a:cxnLst>
                    <a:rect l="0" t="0" r="r" b="b"/>
                    <a:pathLst>
                      <a:path w="15" h="37">
                        <a:moveTo>
                          <a:pt x="0" y="23"/>
                        </a:moveTo>
                        <a:lnTo>
                          <a:pt x="3" y="0"/>
                        </a:lnTo>
                        <a:lnTo>
                          <a:pt x="13" y="0"/>
                        </a:lnTo>
                        <a:lnTo>
                          <a:pt x="14" y="36"/>
                        </a:lnTo>
                        <a:lnTo>
                          <a:pt x="0" y="2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232" name="Freeform 48"/>
                  <p:cNvSpPr>
                    <a:spLocks/>
                  </p:cNvSpPr>
                  <p:nvPr/>
                </p:nvSpPr>
                <p:spPr bwMode="auto">
                  <a:xfrm>
                    <a:off x="3791" y="1659"/>
                    <a:ext cx="15" cy="38"/>
                  </a:xfrm>
                  <a:custGeom>
                    <a:avLst/>
                    <a:gdLst/>
                    <a:ahLst/>
                    <a:cxnLst>
                      <a:cxn ang="0">
                        <a:pos x="0" y="24"/>
                      </a:cxn>
                      <a:cxn ang="0">
                        <a:pos x="3" y="0"/>
                      </a:cxn>
                      <a:cxn ang="0">
                        <a:pos x="13" y="0"/>
                      </a:cxn>
                      <a:cxn ang="0">
                        <a:pos x="14" y="37"/>
                      </a:cxn>
                      <a:cxn ang="0">
                        <a:pos x="0" y="24"/>
                      </a:cxn>
                    </a:cxnLst>
                    <a:rect l="0" t="0" r="r" b="b"/>
                    <a:pathLst>
                      <a:path w="15" h="38">
                        <a:moveTo>
                          <a:pt x="0" y="24"/>
                        </a:moveTo>
                        <a:lnTo>
                          <a:pt x="3" y="0"/>
                        </a:lnTo>
                        <a:lnTo>
                          <a:pt x="13" y="0"/>
                        </a:lnTo>
                        <a:lnTo>
                          <a:pt x="14" y="37"/>
                        </a:lnTo>
                        <a:lnTo>
                          <a:pt x="0" y="24"/>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grpSp>
            <p:nvGrpSpPr>
              <p:cNvPr id="10" name="Group 49"/>
              <p:cNvGrpSpPr>
                <a:grpSpLocks/>
              </p:cNvGrpSpPr>
              <p:nvPr/>
            </p:nvGrpSpPr>
            <p:grpSpPr bwMode="auto">
              <a:xfrm>
                <a:off x="3832" y="1379"/>
                <a:ext cx="928" cy="281"/>
                <a:chOff x="3832" y="1379"/>
                <a:chExt cx="928" cy="281"/>
              </a:xfrm>
            </p:grpSpPr>
            <p:grpSp>
              <p:nvGrpSpPr>
                <p:cNvPr id="11" name="Group 50"/>
                <p:cNvGrpSpPr>
                  <a:grpSpLocks/>
                </p:cNvGrpSpPr>
                <p:nvPr/>
              </p:nvGrpSpPr>
              <p:grpSpPr bwMode="auto">
                <a:xfrm>
                  <a:off x="3832" y="1379"/>
                  <a:ext cx="928" cy="256"/>
                  <a:chOff x="3832" y="1379"/>
                  <a:chExt cx="928" cy="256"/>
                </a:xfrm>
              </p:grpSpPr>
              <p:sp>
                <p:nvSpPr>
                  <p:cNvPr id="477235" name="AutoShape 51"/>
                  <p:cNvSpPr>
                    <a:spLocks noChangeArrowheads="1"/>
                  </p:cNvSpPr>
                  <p:nvPr/>
                </p:nvSpPr>
                <p:spPr bwMode="auto">
                  <a:xfrm>
                    <a:off x="3832" y="1379"/>
                    <a:ext cx="928" cy="256"/>
                  </a:xfrm>
                  <a:prstGeom prst="roundRect">
                    <a:avLst>
                      <a:gd name="adj" fmla="val 12208"/>
                    </a:avLst>
                  </a:prstGeom>
                  <a:solidFill>
                    <a:srgbClr val="9F9F9F"/>
                  </a:solidFill>
                  <a:ln w="12700">
                    <a:solidFill>
                      <a:srgbClr val="000000"/>
                    </a:solidFill>
                    <a:round/>
                    <a:headEnd/>
                    <a:tailEnd/>
                  </a:ln>
                  <a:effectLst/>
                </p:spPr>
                <p:txBody>
                  <a:bodyPr wrap="none" anchor="ctr"/>
                  <a:lstStyle/>
                  <a:p>
                    <a:endParaRPr lang="en-US"/>
                  </a:p>
                </p:txBody>
              </p:sp>
              <p:sp>
                <p:nvSpPr>
                  <p:cNvPr id="477236" name="Rectangle 52"/>
                  <p:cNvSpPr>
                    <a:spLocks noChangeArrowheads="1"/>
                  </p:cNvSpPr>
                  <p:nvPr/>
                </p:nvSpPr>
                <p:spPr bwMode="auto">
                  <a:xfrm>
                    <a:off x="3832" y="1406"/>
                    <a:ext cx="928" cy="229"/>
                  </a:xfrm>
                  <a:prstGeom prst="rect">
                    <a:avLst/>
                  </a:prstGeom>
                  <a:solidFill>
                    <a:srgbClr val="C0C0C0"/>
                  </a:solidFill>
                  <a:ln w="12700">
                    <a:solidFill>
                      <a:srgbClr val="000000"/>
                    </a:solidFill>
                    <a:miter lim="800000"/>
                    <a:headEnd/>
                    <a:tailEnd/>
                  </a:ln>
                  <a:effectLst/>
                </p:spPr>
                <p:txBody>
                  <a:bodyPr wrap="none" anchor="ctr"/>
                  <a:lstStyle/>
                  <a:p>
                    <a:endParaRPr lang="en-US"/>
                  </a:p>
                </p:txBody>
              </p:sp>
            </p:grpSp>
            <p:grpSp>
              <p:nvGrpSpPr>
                <p:cNvPr id="12" name="Group 53"/>
                <p:cNvGrpSpPr>
                  <a:grpSpLocks/>
                </p:cNvGrpSpPr>
                <p:nvPr/>
              </p:nvGrpSpPr>
              <p:grpSpPr bwMode="auto">
                <a:xfrm>
                  <a:off x="3911" y="1413"/>
                  <a:ext cx="775" cy="247"/>
                  <a:chOff x="3911" y="1413"/>
                  <a:chExt cx="775" cy="247"/>
                </a:xfrm>
              </p:grpSpPr>
              <p:grpSp>
                <p:nvGrpSpPr>
                  <p:cNvPr id="13" name="Group 54"/>
                  <p:cNvGrpSpPr>
                    <a:grpSpLocks/>
                  </p:cNvGrpSpPr>
                  <p:nvPr/>
                </p:nvGrpSpPr>
                <p:grpSpPr bwMode="auto">
                  <a:xfrm>
                    <a:off x="3911" y="1413"/>
                    <a:ext cx="177" cy="247"/>
                    <a:chOff x="3911" y="1413"/>
                    <a:chExt cx="177" cy="247"/>
                  </a:xfrm>
                </p:grpSpPr>
                <p:sp>
                  <p:nvSpPr>
                    <p:cNvPr id="477239" name="Line 55"/>
                    <p:cNvSpPr>
                      <a:spLocks noChangeShapeType="1"/>
                    </p:cNvSpPr>
                    <p:nvPr/>
                  </p:nvSpPr>
                  <p:spPr bwMode="auto">
                    <a:xfrm>
                      <a:off x="3911" y="1435"/>
                      <a:ext cx="0" cy="225"/>
                    </a:xfrm>
                    <a:prstGeom prst="line">
                      <a:avLst/>
                    </a:prstGeom>
                    <a:noFill/>
                    <a:ln w="12700">
                      <a:solidFill>
                        <a:srgbClr val="000000"/>
                      </a:solidFill>
                      <a:round/>
                      <a:headEnd/>
                      <a:tailEnd/>
                    </a:ln>
                    <a:effectLst/>
                  </p:spPr>
                  <p:txBody>
                    <a:bodyPr wrap="none" anchor="ctr"/>
                    <a:lstStyle/>
                    <a:p>
                      <a:endParaRPr lang="en-US"/>
                    </a:p>
                  </p:txBody>
                </p:sp>
                <p:sp>
                  <p:nvSpPr>
                    <p:cNvPr id="477240" name="Line 56"/>
                    <p:cNvSpPr>
                      <a:spLocks noChangeShapeType="1"/>
                    </p:cNvSpPr>
                    <p:nvPr/>
                  </p:nvSpPr>
                  <p:spPr bwMode="auto">
                    <a:xfrm>
                      <a:off x="3954" y="1413"/>
                      <a:ext cx="0" cy="226"/>
                    </a:xfrm>
                    <a:prstGeom prst="line">
                      <a:avLst/>
                    </a:prstGeom>
                    <a:noFill/>
                    <a:ln w="12700">
                      <a:solidFill>
                        <a:srgbClr val="000000"/>
                      </a:solidFill>
                      <a:round/>
                      <a:headEnd/>
                      <a:tailEnd/>
                    </a:ln>
                    <a:effectLst/>
                  </p:spPr>
                  <p:txBody>
                    <a:bodyPr wrap="none" anchor="ctr"/>
                    <a:lstStyle/>
                    <a:p>
                      <a:endParaRPr lang="en-US"/>
                    </a:p>
                  </p:txBody>
                </p:sp>
                <p:sp>
                  <p:nvSpPr>
                    <p:cNvPr id="477241" name="Line 57"/>
                    <p:cNvSpPr>
                      <a:spLocks noChangeShapeType="1"/>
                    </p:cNvSpPr>
                    <p:nvPr/>
                  </p:nvSpPr>
                  <p:spPr bwMode="auto">
                    <a:xfrm>
                      <a:off x="4088" y="1417"/>
                      <a:ext cx="0" cy="225"/>
                    </a:xfrm>
                    <a:prstGeom prst="line">
                      <a:avLst/>
                    </a:prstGeom>
                    <a:noFill/>
                    <a:ln w="12700">
                      <a:solidFill>
                        <a:srgbClr val="000000"/>
                      </a:solidFill>
                      <a:round/>
                      <a:headEnd/>
                      <a:tailEnd/>
                    </a:ln>
                    <a:effectLst/>
                  </p:spPr>
                  <p:txBody>
                    <a:bodyPr wrap="none" anchor="ctr"/>
                    <a:lstStyle/>
                    <a:p>
                      <a:endParaRPr lang="en-US"/>
                    </a:p>
                  </p:txBody>
                </p:sp>
              </p:grpSp>
              <p:sp>
                <p:nvSpPr>
                  <p:cNvPr id="477242" name="Line 58"/>
                  <p:cNvSpPr>
                    <a:spLocks noChangeShapeType="1"/>
                  </p:cNvSpPr>
                  <p:nvPr/>
                </p:nvSpPr>
                <p:spPr bwMode="auto">
                  <a:xfrm>
                    <a:off x="4295" y="1413"/>
                    <a:ext cx="0" cy="226"/>
                  </a:xfrm>
                  <a:prstGeom prst="line">
                    <a:avLst/>
                  </a:prstGeom>
                  <a:noFill/>
                  <a:ln w="12700">
                    <a:solidFill>
                      <a:srgbClr val="000000"/>
                    </a:solidFill>
                    <a:round/>
                    <a:headEnd/>
                    <a:tailEnd/>
                  </a:ln>
                  <a:effectLst/>
                </p:spPr>
                <p:txBody>
                  <a:bodyPr wrap="none" anchor="ctr"/>
                  <a:lstStyle/>
                  <a:p>
                    <a:endParaRPr lang="en-US"/>
                  </a:p>
                </p:txBody>
              </p:sp>
              <p:grpSp>
                <p:nvGrpSpPr>
                  <p:cNvPr id="14" name="Group 59"/>
                  <p:cNvGrpSpPr>
                    <a:grpSpLocks/>
                  </p:cNvGrpSpPr>
                  <p:nvPr/>
                </p:nvGrpSpPr>
                <p:grpSpPr bwMode="auto">
                  <a:xfrm>
                    <a:off x="4509" y="1413"/>
                    <a:ext cx="177" cy="247"/>
                    <a:chOff x="4509" y="1413"/>
                    <a:chExt cx="177" cy="247"/>
                  </a:xfrm>
                </p:grpSpPr>
                <p:sp>
                  <p:nvSpPr>
                    <p:cNvPr id="477244" name="Line 60"/>
                    <p:cNvSpPr>
                      <a:spLocks noChangeShapeType="1"/>
                    </p:cNvSpPr>
                    <p:nvPr/>
                  </p:nvSpPr>
                  <p:spPr bwMode="auto">
                    <a:xfrm>
                      <a:off x="4686" y="1435"/>
                      <a:ext cx="0" cy="225"/>
                    </a:xfrm>
                    <a:prstGeom prst="line">
                      <a:avLst/>
                    </a:prstGeom>
                    <a:noFill/>
                    <a:ln w="12700">
                      <a:solidFill>
                        <a:srgbClr val="000000"/>
                      </a:solidFill>
                      <a:round/>
                      <a:headEnd/>
                      <a:tailEnd/>
                    </a:ln>
                    <a:effectLst/>
                  </p:spPr>
                  <p:txBody>
                    <a:bodyPr wrap="none" anchor="ctr"/>
                    <a:lstStyle/>
                    <a:p>
                      <a:endParaRPr lang="en-US"/>
                    </a:p>
                  </p:txBody>
                </p:sp>
                <p:sp>
                  <p:nvSpPr>
                    <p:cNvPr id="477245" name="Line 61"/>
                    <p:cNvSpPr>
                      <a:spLocks noChangeShapeType="1"/>
                    </p:cNvSpPr>
                    <p:nvPr/>
                  </p:nvSpPr>
                  <p:spPr bwMode="auto">
                    <a:xfrm>
                      <a:off x="4643" y="1413"/>
                      <a:ext cx="0" cy="226"/>
                    </a:xfrm>
                    <a:prstGeom prst="line">
                      <a:avLst/>
                    </a:prstGeom>
                    <a:noFill/>
                    <a:ln w="12700">
                      <a:solidFill>
                        <a:srgbClr val="000000"/>
                      </a:solidFill>
                      <a:round/>
                      <a:headEnd/>
                      <a:tailEnd/>
                    </a:ln>
                    <a:effectLst/>
                  </p:spPr>
                  <p:txBody>
                    <a:bodyPr wrap="none" anchor="ctr"/>
                    <a:lstStyle/>
                    <a:p>
                      <a:endParaRPr lang="en-US"/>
                    </a:p>
                  </p:txBody>
                </p:sp>
                <p:sp>
                  <p:nvSpPr>
                    <p:cNvPr id="477246" name="Line 62"/>
                    <p:cNvSpPr>
                      <a:spLocks noChangeShapeType="1"/>
                    </p:cNvSpPr>
                    <p:nvPr/>
                  </p:nvSpPr>
                  <p:spPr bwMode="auto">
                    <a:xfrm>
                      <a:off x="4509" y="1417"/>
                      <a:ext cx="0" cy="225"/>
                    </a:xfrm>
                    <a:prstGeom prst="line">
                      <a:avLst/>
                    </a:prstGeom>
                    <a:noFill/>
                    <a:ln w="12700">
                      <a:solidFill>
                        <a:srgbClr val="000000"/>
                      </a:solidFill>
                      <a:round/>
                      <a:headEnd/>
                      <a:tailEnd/>
                    </a:ln>
                    <a:effectLst/>
                  </p:spPr>
                  <p:txBody>
                    <a:bodyPr wrap="none" anchor="ctr"/>
                    <a:lstStyle/>
                    <a:p>
                      <a:endParaRPr lang="en-US"/>
                    </a:p>
                  </p:txBody>
                </p:sp>
              </p:grpSp>
            </p:grpSp>
          </p:grpSp>
          <p:grpSp>
            <p:nvGrpSpPr>
              <p:cNvPr id="15" name="Group 63"/>
              <p:cNvGrpSpPr>
                <a:grpSpLocks/>
              </p:cNvGrpSpPr>
              <p:nvPr/>
            </p:nvGrpSpPr>
            <p:grpSpPr bwMode="auto">
              <a:xfrm>
                <a:off x="3811" y="1635"/>
                <a:ext cx="44" cy="19"/>
                <a:chOff x="3811" y="1635"/>
                <a:chExt cx="44" cy="19"/>
              </a:xfrm>
            </p:grpSpPr>
            <p:sp>
              <p:nvSpPr>
                <p:cNvPr id="477248" name="Freeform 64"/>
                <p:cNvSpPr>
                  <a:spLocks/>
                </p:cNvSpPr>
                <p:nvPr/>
              </p:nvSpPr>
              <p:spPr bwMode="auto">
                <a:xfrm>
                  <a:off x="3823" y="1641"/>
                  <a:ext cx="32" cy="13"/>
                </a:xfrm>
                <a:custGeom>
                  <a:avLst/>
                  <a:gdLst/>
                  <a:ahLst/>
                  <a:cxnLst>
                    <a:cxn ang="0">
                      <a:pos x="0" y="0"/>
                    </a:cxn>
                    <a:cxn ang="0">
                      <a:pos x="0" y="12"/>
                    </a:cxn>
                    <a:cxn ang="0">
                      <a:pos x="30" y="12"/>
                    </a:cxn>
                    <a:cxn ang="0">
                      <a:pos x="31" y="0"/>
                    </a:cxn>
                    <a:cxn ang="0">
                      <a:pos x="0" y="0"/>
                    </a:cxn>
                  </a:cxnLst>
                  <a:rect l="0" t="0" r="r" b="b"/>
                  <a:pathLst>
                    <a:path w="32" h="13">
                      <a:moveTo>
                        <a:pt x="0" y="0"/>
                      </a:moveTo>
                      <a:lnTo>
                        <a:pt x="0" y="12"/>
                      </a:lnTo>
                      <a:lnTo>
                        <a:pt x="30" y="12"/>
                      </a:lnTo>
                      <a:lnTo>
                        <a:pt x="31" y="0"/>
                      </a:lnTo>
                      <a:lnTo>
                        <a:pt x="0"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sp>
              <p:nvSpPr>
                <p:cNvPr id="477249" name="Freeform 65"/>
                <p:cNvSpPr>
                  <a:spLocks/>
                </p:cNvSpPr>
                <p:nvPr/>
              </p:nvSpPr>
              <p:spPr bwMode="auto">
                <a:xfrm>
                  <a:off x="3811" y="1635"/>
                  <a:ext cx="42" cy="14"/>
                </a:xfrm>
                <a:custGeom>
                  <a:avLst/>
                  <a:gdLst/>
                  <a:ahLst/>
                  <a:cxnLst>
                    <a:cxn ang="0">
                      <a:pos x="2" y="0"/>
                    </a:cxn>
                    <a:cxn ang="0">
                      <a:pos x="0" y="13"/>
                    </a:cxn>
                    <a:cxn ang="0">
                      <a:pos x="40" y="13"/>
                    </a:cxn>
                    <a:cxn ang="0">
                      <a:pos x="41" y="0"/>
                    </a:cxn>
                    <a:cxn ang="0">
                      <a:pos x="2" y="0"/>
                    </a:cxn>
                  </a:cxnLst>
                  <a:rect l="0" t="0" r="r" b="b"/>
                  <a:pathLst>
                    <a:path w="42" h="14">
                      <a:moveTo>
                        <a:pt x="2" y="0"/>
                      </a:moveTo>
                      <a:lnTo>
                        <a:pt x="0" y="13"/>
                      </a:lnTo>
                      <a:lnTo>
                        <a:pt x="40" y="13"/>
                      </a:lnTo>
                      <a:lnTo>
                        <a:pt x="41" y="0"/>
                      </a:lnTo>
                      <a:lnTo>
                        <a:pt x="2"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sp>
              <p:nvSpPr>
                <p:cNvPr id="477250" name="Rectangle 66"/>
                <p:cNvSpPr>
                  <a:spLocks noChangeArrowheads="1"/>
                </p:cNvSpPr>
                <p:nvPr/>
              </p:nvSpPr>
              <p:spPr bwMode="auto">
                <a:xfrm flipV="1">
                  <a:off x="3823" y="1653"/>
                  <a:ext cx="28" cy="1"/>
                </a:xfrm>
                <a:prstGeom prst="rect">
                  <a:avLst/>
                </a:prstGeom>
                <a:solidFill>
                  <a:srgbClr val="808080"/>
                </a:solidFill>
                <a:ln w="12700">
                  <a:noFill/>
                  <a:miter lim="800000"/>
                  <a:headEnd/>
                  <a:tailEnd/>
                </a:ln>
                <a:effectLst/>
              </p:spPr>
              <p:txBody>
                <a:bodyPr wrap="none" anchor="ctr"/>
                <a:lstStyle/>
                <a:p>
                  <a:endParaRPr lang="en-US"/>
                </a:p>
              </p:txBody>
            </p:sp>
          </p:grpSp>
          <p:grpSp>
            <p:nvGrpSpPr>
              <p:cNvPr id="16" name="Group 67"/>
              <p:cNvGrpSpPr>
                <a:grpSpLocks/>
              </p:cNvGrpSpPr>
              <p:nvPr/>
            </p:nvGrpSpPr>
            <p:grpSpPr bwMode="auto">
              <a:xfrm>
                <a:off x="4734" y="1639"/>
                <a:ext cx="44" cy="19"/>
                <a:chOff x="4734" y="1639"/>
                <a:chExt cx="44" cy="19"/>
              </a:xfrm>
            </p:grpSpPr>
            <p:sp>
              <p:nvSpPr>
                <p:cNvPr id="477252" name="Freeform 68"/>
                <p:cNvSpPr>
                  <a:spLocks/>
                </p:cNvSpPr>
                <p:nvPr/>
              </p:nvSpPr>
              <p:spPr bwMode="auto">
                <a:xfrm>
                  <a:off x="4734" y="1645"/>
                  <a:ext cx="32" cy="13"/>
                </a:xfrm>
                <a:custGeom>
                  <a:avLst/>
                  <a:gdLst/>
                  <a:ahLst/>
                  <a:cxnLst>
                    <a:cxn ang="0">
                      <a:pos x="31" y="0"/>
                    </a:cxn>
                    <a:cxn ang="0">
                      <a:pos x="31" y="12"/>
                    </a:cxn>
                    <a:cxn ang="0">
                      <a:pos x="1" y="12"/>
                    </a:cxn>
                    <a:cxn ang="0">
                      <a:pos x="0" y="0"/>
                    </a:cxn>
                    <a:cxn ang="0">
                      <a:pos x="31" y="0"/>
                    </a:cxn>
                  </a:cxnLst>
                  <a:rect l="0" t="0" r="r" b="b"/>
                  <a:pathLst>
                    <a:path w="32" h="13">
                      <a:moveTo>
                        <a:pt x="31" y="0"/>
                      </a:moveTo>
                      <a:lnTo>
                        <a:pt x="31" y="12"/>
                      </a:lnTo>
                      <a:lnTo>
                        <a:pt x="1" y="12"/>
                      </a:lnTo>
                      <a:lnTo>
                        <a:pt x="0" y="0"/>
                      </a:lnTo>
                      <a:lnTo>
                        <a:pt x="31"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sp>
              <p:nvSpPr>
                <p:cNvPr id="477253" name="Freeform 69"/>
                <p:cNvSpPr>
                  <a:spLocks/>
                </p:cNvSpPr>
                <p:nvPr/>
              </p:nvSpPr>
              <p:spPr bwMode="auto">
                <a:xfrm>
                  <a:off x="4736" y="1639"/>
                  <a:ext cx="42" cy="14"/>
                </a:xfrm>
                <a:custGeom>
                  <a:avLst/>
                  <a:gdLst/>
                  <a:ahLst/>
                  <a:cxnLst>
                    <a:cxn ang="0">
                      <a:pos x="39" y="0"/>
                    </a:cxn>
                    <a:cxn ang="0">
                      <a:pos x="41" y="13"/>
                    </a:cxn>
                    <a:cxn ang="0">
                      <a:pos x="1" y="13"/>
                    </a:cxn>
                    <a:cxn ang="0">
                      <a:pos x="0" y="0"/>
                    </a:cxn>
                    <a:cxn ang="0">
                      <a:pos x="39" y="0"/>
                    </a:cxn>
                  </a:cxnLst>
                  <a:rect l="0" t="0" r="r" b="b"/>
                  <a:pathLst>
                    <a:path w="42" h="14">
                      <a:moveTo>
                        <a:pt x="39" y="0"/>
                      </a:moveTo>
                      <a:lnTo>
                        <a:pt x="41" y="13"/>
                      </a:lnTo>
                      <a:lnTo>
                        <a:pt x="1" y="13"/>
                      </a:lnTo>
                      <a:lnTo>
                        <a:pt x="0" y="0"/>
                      </a:lnTo>
                      <a:lnTo>
                        <a:pt x="39"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sp>
              <p:nvSpPr>
                <p:cNvPr id="477254" name="Rectangle 70"/>
                <p:cNvSpPr>
                  <a:spLocks noChangeArrowheads="1"/>
                </p:cNvSpPr>
                <p:nvPr/>
              </p:nvSpPr>
              <p:spPr bwMode="auto">
                <a:xfrm flipV="1">
                  <a:off x="4737" y="1657"/>
                  <a:ext cx="28" cy="1"/>
                </a:xfrm>
                <a:prstGeom prst="rect">
                  <a:avLst/>
                </a:prstGeom>
                <a:solidFill>
                  <a:srgbClr val="808080"/>
                </a:solidFill>
                <a:ln w="12700">
                  <a:noFill/>
                  <a:miter lim="800000"/>
                  <a:headEnd/>
                  <a:tailEnd/>
                </a:ln>
                <a:effectLst/>
              </p:spPr>
              <p:txBody>
                <a:bodyPr wrap="none" anchor="ctr"/>
                <a:lstStyle/>
                <a:p>
                  <a:endParaRPr lang="en-US"/>
                </a:p>
              </p:txBody>
            </p:sp>
          </p:grpSp>
          <p:grpSp>
            <p:nvGrpSpPr>
              <p:cNvPr id="17" name="Group 71"/>
              <p:cNvGrpSpPr>
                <a:grpSpLocks/>
              </p:cNvGrpSpPr>
              <p:nvPr/>
            </p:nvGrpSpPr>
            <p:grpSpPr bwMode="auto">
              <a:xfrm>
                <a:off x="3744" y="2003"/>
                <a:ext cx="43" cy="59"/>
                <a:chOff x="3744" y="2003"/>
                <a:chExt cx="43" cy="59"/>
              </a:xfrm>
            </p:grpSpPr>
            <p:sp>
              <p:nvSpPr>
                <p:cNvPr id="477256" name="Freeform 72"/>
                <p:cNvSpPr>
                  <a:spLocks/>
                </p:cNvSpPr>
                <p:nvPr/>
              </p:nvSpPr>
              <p:spPr bwMode="auto">
                <a:xfrm>
                  <a:off x="3754" y="2003"/>
                  <a:ext cx="33" cy="1"/>
                </a:xfrm>
                <a:custGeom>
                  <a:avLst/>
                  <a:gdLst/>
                  <a:ahLst/>
                  <a:cxnLst>
                    <a:cxn ang="0">
                      <a:pos x="32" y="0"/>
                    </a:cxn>
                    <a:cxn ang="0">
                      <a:pos x="0" y="0"/>
                    </a:cxn>
                    <a:cxn ang="0">
                      <a:pos x="5" y="0"/>
                    </a:cxn>
                    <a:cxn ang="0">
                      <a:pos x="29" y="0"/>
                    </a:cxn>
                    <a:cxn ang="0">
                      <a:pos x="32" y="0"/>
                    </a:cxn>
                  </a:cxnLst>
                  <a:rect l="0" t="0" r="r" b="b"/>
                  <a:pathLst>
                    <a:path w="33" h="1">
                      <a:moveTo>
                        <a:pt x="32" y="0"/>
                      </a:moveTo>
                      <a:lnTo>
                        <a:pt x="0" y="0"/>
                      </a:lnTo>
                      <a:lnTo>
                        <a:pt x="5" y="0"/>
                      </a:lnTo>
                      <a:lnTo>
                        <a:pt x="29" y="0"/>
                      </a:lnTo>
                      <a:lnTo>
                        <a:pt x="32"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sp>
              <p:nvSpPr>
                <p:cNvPr id="477257" name="Freeform 73"/>
                <p:cNvSpPr>
                  <a:spLocks/>
                </p:cNvSpPr>
                <p:nvPr/>
              </p:nvSpPr>
              <p:spPr bwMode="auto">
                <a:xfrm>
                  <a:off x="3744" y="2003"/>
                  <a:ext cx="11" cy="59"/>
                </a:xfrm>
                <a:custGeom>
                  <a:avLst/>
                  <a:gdLst/>
                  <a:ahLst/>
                  <a:cxnLst>
                    <a:cxn ang="0">
                      <a:pos x="6" y="0"/>
                    </a:cxn>
                    <a:cxn ang="0">
                      <a:pos x="0" y="58"/>
                    </a:cxn>
                    <a:cxn ang="0">
                      <a:pos x="5" y="49"/>
                    </a:cxn>
                    <a:cxn ang="0">
                      <a:pos x="10" y="7"/>
                    </a:cxn>
                    <a:cxn ang="0">
                      <a:pos x="6" y="0"/>
                    </a:cxn>
                  </a:cxnLst>
                  <a:rect l="0" t="0" r="r" b="b"/>
                  <a:pathLst>
                    <a:path w="11" h="59">
                      <a:moveTo>
                        <a:pt x="6" y="0"/>
                      </a:moveTo>
                      <a:lnTo>
                        <a:pt x="0" y="58"/>
                      </a:lnTo>
                      <a:lnTo>
                        <a:pt x="5" y="49"/>
                      </a:lnTo>
                      <a:lnTo>
                        <a:pt x="10" y="7"/>
                      </a:lnTo>
                      <a:lnTo>
                        <a:pt x="6"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477258" name="Freeform 74"/>
                <p:cNvSpPr>
                  <a:spLocks/>
                </p:cNvSpPr>
                <p:nvPr/>
              </p:nvSpPr>
              <p:spPr bwMode="auto">
                <a:xfrm>
                  <a:off x="3753" y="2009"/>
                  <a:ext cx="30" cy="42"/>
                </a:xfrm>
                <a:custGeom>
                  <a:avLst/>
                  <a:gdLst/>
                  <a:ahLst/>
                  <a:cxnLst>
                    <a:cxn ang="0">
                      <a:pos x="6" y="0"/>
                    </a:cxn>
                    <a:cxn ang="0">
                      <a:pos x="0" y="41"/>
                    </a:cxn>
                    <a:cxn ang="0">
                      <a:pos x="25" y="41"/>
                    </a:cxn>
                    <a:cxn ang="0">
                      <a:pos x="29" y="0"/>
                    </a:cxn>
                    <a:cxn ang="0">
                      <a:pos x="6" y="0"/>
                    </a:cxn>
                  </a:cxnLst>
                  <a:rect l="0" t="0" r="r" b="b"/>
                  <a:pathLst>
                    <a:path w="30" h="42">
                      <a:moveTo>
                        <a:pt x="6" y="0"/>
                      </a:moveTo>
                      <a:lnTo>
                        <a:pt x="0" y="41"/>
                      </a:lnTo>
                      <a:lnTo>
                        <a:pt x="25" y="41"/>
                      </a:lnTo>
                      <a:lnTo>
                        <a:pt x="29" y="0"/>
                      </a:lnTo>
                      <a:lnTo>
                        <a:pt x="6"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grpSp>
              <p:nvGrpSpPr>
                <p:cNvPr id="18" name="Group 75"/>
                <p:cNvGrpSpPr>
                  <a:grpSpLocks/>
                </p:cNvGrpSpPr>
                <p:nvPr/>
              </p:nvGrpSpPr>
              <p:grpSpPr bwMode="auto">
                <a:xfrm>
                  <a:off x="3762" y="2006"/>
                  <a:ext cx="14" cy="37"/>
                  <a:chOff x="3762" y="2006"/>
                  <a:chExt cx="14" cy="37"/>
                </a:xfrm>
              </p:grpSpPr>
              <p:sp>
                <p:nvSpPr>
                  <p:cNvPr id="477260" name="Freeform 76"/>
                  <p:cNvSpPr>
                    <a:spLocks/>
                  </p:cNvSpPr>
                  <p:nvPr/>
                </p:nvSpPr>
                <p:spPr bwMode="auto">
                  <a:xfrm>
                    <a:off x="3762" y="2006"/>
                    <a:ext cx="13" cy="36"/>
                  </a:xfrm>
                  <a:custGeom>
                    <a:avLst/>
                    <a:gdLst/>
                    <a:ahLst/>
                    <a:cxnLst>
                      <a:cxn ang="0">
                        <a:pos x="0" y="23"/>
                      </a:cxn>
                      <a:cxn ang="0">
                        <a:pos x="3" y="0"/>
                      </a:cxn>
                      <a:cxn ang="0">
                        <a:pos x="11" y="0"/>
                      </a:cxn>
                      <a:cxn ang="0">
                        <a:pos x="12" y="35"/>
                      </a:cxn>
                      <a:cxn ang="0">
                        <a:pos x="0" y="23"/>
                      </a:cxn>
                    </a:cxnLst>
                    <a:rect l="0" t="0" r="r" b="b"/>
                    <a:pathLst>
                      <a:path w="13" h="36">
                        <a:moveTo>
                          <a:pt x="0" y="23"/>
                        </a:moveTo>
                        <a:lnTo>
                          <a:pt x="3" y="0"/>
                        </a:lnTo>
                        <a:lnTo>
                          <a:pt x="11" y="0"/>
                        </a:lnTo>
                        <a:lnTo>
                          <a:pt x="12" y="35"/>
                        </a:lnTo>
                        <a:lnTo>
                          <a:pt x="0" y="2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261" name="Freeform 77"/>
                  <p:cNvSpPr>
                    <a:spLocks/>
                  </p:cNvSpPr>
                  <p:nvPr/>
                </p:nvSpPr>
                <p:spPr bwMode="auto">
                  <a:xfrm>
                    <a:off x="3762" y="2006"/>
                    <a:ext cx="14" cy="37"/>
                  </a:xfrm>
                  <a:custGeom>
                    <a:avLst/>
                    <a:gdLst/>
                    <a:ahLst/>
                    <a:cxnLst>
                      <a:cxn ang="0">
                        <a:pos x="0" y="23"/>
                      </a:cxn>
                      <a:cxn ang="0">
                        <a:pos x="3" y="0"/>
                      </a:cxn>
                      <a:cxn ang="0">
                        <a:pos x="12" y="0"/>
                      </a:cxn>
                      <a:cxn ang="0">
                        <a:pos x="13" y="36"/>
                      </a:cxn>
                      <a:cxn ang="0">
                        <a:pos x="0" y="23"/>
                      </a:cxn>
                    </a:cxnLst>
                    <a:rect l="0" t="0" r="r" b="b"/>
                    <a:pathLst>
                      <a:path w="14" h="37">
                        <a:moveTo>
                          <a:pt x="0" y="23"/>
                        </a:moveTo>
                        <a:lnTo>
                          <a:pt x="3" y="0"/>
                        </a:lnTo>
                        <a:lnTo>
                          <a:pt x="12" y="0"/>
                        </a:lnTo>
                        <a:lnTo>
                          <a:pt x="13" y="36"/>
                        </a:lnTo>
                        <a:lnTo>
                          <a:pt x="0" y="23"/>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sp>
              <p:nvSpPr>
                <p:cNvPr id="477262" name="Freeform 78"/>
                <p:cNvSpPr>
                  <a:spLocks/>
                </p:cNvSpPr>
                <p:nvPr/>
              </p:nvSpPr>
              <p:spPr bwMode="auto">
                <a:xfrm>
                  <a:off x="3785" y="2003"/>
                  <a:ext cx="2" cy="59"/>
                </a:xfrm>
                <a:custGeom>
                  <a:avLst/>
                  <a:gdLst/>
                  <a:ahLst/>
                  <a:cxnLst>
                    <a:cxn ang="0">
                      <a:pos x="1" y="0"/>
                    </a:cxn>
                    <a:cxn ang="0">
                      <a:pos x="1" y="58"/>
                    </a:cxn>
                    <a:cxn ang="0">
                      <a:pos x="0" y="49"/>
                    </a:cxn>
                    <a:cxn ang="0">
                      <a:pos x="1" y="5"/>
                    </a:cxn>
                    <a:cxn ang="0">
                      <a:pos x="1" y="0"/>
                    </a:cxn>
                  </a:cxnLst>
                  <a:rect l="0" t="0" r="r" b="b"/>
                  <a:pathLst>
                    <a:path w="2" h="59">
                      <a:moveTo>
                        <a:pt x="1" y="0"/>
                      </a:moveTo>
                      <a:lnTo>
                        <a:pt x="1" y="58"/>
                      </a:lnTo>
                      <a:lnTo>
                        <a:pt x="0" y="49"/>
                      </a:lnTo>
                      <a:lnTo>
                        <a:pt x="1" y="5"/>
                      </a:lnTo>
                      <a:lnTo>
                        <a:pt x="1"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grpSp>
          <p:grpSp>
            <p:nvGrpSpPr>
              <p:cNvPr id="19" name="Group 79"/>
              <p:cNvGrpSpPr>
                <a:grpSpLocks/>
              </p:cNvGrpSpPr>
              <p:nvPr/>
            </p:nvGrpSpPr>
            <p:grpSpPr bwMode="auto">
              <a:xfrm>
                <a:off x="4677" y="1936"/>
                <a:ext cx="220" cy="43"/>
                <a:chOff x="4677" y="1936"/>
                <a:chExt cx="220" cy="43"/>
              </a:xfrm>
            </p:grpSpPr>
            <p:sp>
              <p:nvSpPr>
                <p:cNvPr id="477264" name="Rectangle 80"/>
                <p:cNvSpPr>
                  <a:spLocks noChangeArrowheads="1"/>
                </p:cNvSpPr>
                <p:nvPr/>
              </p:nvSpPr>
              <p:spPr bwMode="auto">
                <a:xfrm>
                  <a:off x="4677" y="1936"/>
                  <a:ext cx="220" cy="43"/>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477265" name="Line 81"/>
                <p:cNvSpPr>
                  <a:spLocks noChangeShapeType="1"/>
                </p:cNvSpPr>
                <p:nvPr/>
              </p:nvSpPr>
              <p:spPr bwMode="auto">
                <a:xfrm>
                  <a:off x="4704" y="1960"/>
                  <a:ext cx="29" cy="0"/>
                </a:xfrm>
                <a:prstGeom prst="line">
                  <a:avLst/>
                </a:prstGeom>
                <a:noFill/>
                <a:ln w="12700">
                  <a:solidFill>
                    <a:srgbClr val="FC0128"/>
                  </a:solidFill>
                  <a:round/>
                  <a:headEnd/>
                  <a:tailEnd/>
                </a:ln>
                <a:effectLst/>
              </p:spPr>
              <p:txBody>
                <a:bodyPr wrap="none" anchor="ctr"/>
                <a:lstStyle/>
                <a:p>
                  <a:endParaRPr lang="en-US"/>
                </a:p>
              </p:txBody>
            </p:sp>
            <p:sp>
              <p:nvSpPr>
                <p:cNvPr id="477266" name="Rectangle 82"/>
                <p:cNvSpPr>
                  <a:spLocks noChangeArrowheads="1"/>
                </p:cNvSpPr>
                <p:nvPr/>
              </p:nvSpPr>
              <p:spPr bwMode="auto">
                <a:xfrm>
                  <a:off x="4808" y="1946"/>
                  <a:ext cx="67" cy="14"/>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grpSp>
          <p:grpSp>
            <p:nvGrpSpPr>
              <p:cNvPr id="20" name="Group 83"/>
              <p:cNvGrpSpPr>
                <a:grpSpLocks/>
              </p:cNvGrpSpPr>
              <p:nvPr/>
            </p:nvGrpSpPr>
            <p:grpSpPr bwMode="auto">
              <a:xfrm>
                <a:off x="4678" y="2017"/>
                <a:ext cx="220" cy="43"/>
                <a:chOff x="4678" y="2017"/>
                <a:chExt cx="220" cy="43"/>
              </a:xfrm>
            </p:grpSpPr>
            <p:sp>
              <p:nvSpPr>
                <p:cNvPr id="477268" name="Rectangle 84"/>
                <p:cNvSpPr>
                  <a:spLocks noChangeArrowheads="1"/>
                </p:cNvSpPr>
                <p:nvPr/>
              </p:nvSpPr>
              <p:spPr bwMode="auto">
                <a:xfrm>
                  <a:off x="4678" y="2017"/>
                  <a:ext cx="220" cy="43"/>
                </a:xfrm>
                <a:prstGeom prst="rect">
                  <a:avLst/>
                </a:prstGeom>
                <a:solidFill>
                  <a:srgbClr val="C0C0C0"/>
                </a:solidFill>
                <a:ln w="12700">
                  <a:solidFill>
                    <a:schemeClr val="tx1"/>
                  </a:solidFill>
                  <a:miter lim="800000"/>
                  <a:headEnd/>
                  <a:tailEnd/>
                </a:ln>
                <a:effectLst/>
              </p:spPr>
              <p:txBody>
                <a:bodyPr wrap="none" anchor="ctr"/>
                <a:lstStyle/>
                <a:p>
                  <a:endParaRPr lang="en-US"/>
                </a:p>
              </p:txBody>
            </p:sp>
            <p:sp>
              <p:nvSpPr>
                <p:cNvPr id="477269" name="Line 85"/>
                <p:cNvSpPr>
                  <a:spLocks noChangeShapeType="1"/>
                </p:cNvSpPr>
                <p:nvPr/>
              </p:nvSpPr>
              <p:spPr bwMode="auto">
                <a:xfrm>
                  <a:off x="4705" y="2040"/>
                  <a:ext cx="28" cy="0"/>
                </a:xfrm>
                <a:prstGeom prst="line">
                  <a:avLst/>
                </a:prstGeom>
                <a:noFill/>
                <a:ln w="12700">
                  <a:solidFill>
                    <a:srgbClr val="FC0128"/>
                  </a:solidFill>
                  <a:round/>
                  <a:headEnd/>
                  <a:tailEnd/>
                </a:ln>
                <a:effectLst/>
              </p:spPr>
              <p:txBody>
                <a:bodyPr wrap="none" anchor="ctr"/>
                <a:lstStyle/>
                <a:p>
                  <a:endParaRPr lang="en-US"/>
                </a:p>
              </p:txBody>
            </p:sp>
            <p:sp>
              <p:nvSpPr>
                <p:cNvPr id="477270" name="Rectangle 86"/>
                <p:cNvSpPr>
                  <a:spLocks noChangeArrowheads="1"/>
                </p:cNvSpPr>
                <p:nvPr/>
              </p:nvSpPr>
              <p:spPr bwMode="auto">
                <a:xfrm>
                  <a:off x="4808" y="2027"/>
                  <a:ext cx="68" cy="14"/>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grpSp>
        </p:grpSp>
        <p:grpSp>
          <p:nvGrpSpPr>
            <p:cNvPr id="21" name="Group 87"/>
            <p:cNvGrpSpPr>
              <a:grpSpLocks/>
            </p:cNvGrpSpPr>
            <p:nvPr/>
          </p:nvGrpSpPr>
          <p:grpSpPr bwMode="auto">
            <a:xfrm>
              <a:off x="3770" y="1034"/>
              <a:ext cx="574" cy="439"/>
              <a:chOff x="3770" y="1034"/>
              <a:chExt cx="574" cy="439"/>
            </a:xfrm>
          </p:grpSpPr>
          <p:grpSp>
            <p:nvGrpSpPr>
              <p:cNvPr id="22" name="Group 88"/>
              <p:cNvGrpSpPr>
                <a:grpSpLocks/>
              </p:cNvGrpSpPr>
              <p:nvPr/>
            </p:nvGrpSpPr>
            <p:grpSpPr bwMode="auto">
              <a:xfrm>
                <a:off x="3770" y="1034"/>
                <a:ext cx="294" cy="217"/>
                <a:chOff x="3770" y="1034"/>
                <a:chExt cx="294" cy="217"/>
              </a:xfrm>
            </p:grpSpPr>
            <p:grpSp>
              <p:nvGrpSpPr>
                <p:cNvPr id="23" name="Group 89"/>
                <p:cNvGrpSpPr>
                  <a:grpSpLocks/>
                </p:cNvGrpSpPr>
                <p:nvPr/>
              </p:nvGrpSpPr>
              <p:grpSpPr bwMode="auto">
                <a:xfrm>
                  <a:off x="3770" y="1035"/>
                  <a:ext cx="294" cy="216"/>
                  <a:chOff x="3770" y="1035"/>
                  <a:chExt cx="294" cy="216"/>
                </a:xfrm>
              </p:grpSpPr>
              <p:sp>
                <p:nvSpPr>
                  <p:cNvPr id="477274" name="Freeform 90"/>
                  <p:cNvSpPr>
                    <a:spLocks/>
                  </p:cNvSpPr>
                  <p:nvPr/>
                </p:nvSpPr>
                <p:spPr bwMode="auto">
                  <a:xfrm>
                    <a:off x="3770" y="1035"/>
                    <a:ext cx="294" cy="216"/>
                  </a:xfrm>
                  <a:custGeom>
                    <a:avLst/>
                    <a:gdLst/>
                    <a:ahLst/>
                    <a:cxnLst>
                      <a:cxn ang="0">
                        <a:pos x="45" y="215"/>
                      </a:cxn>
                      <a:cxn ang="0">
                        <a:pos x="0" y="0"/>
                      </a:cxn>
                      <a:cxn ang="0">
                        <a:pos x="224" y="0"/>
                      </a:cxn>
                      <a:cxn ang="0">
                        <a:pos x="293" y="215"/>
                      </a:cxn>
                      <a:cxn ang="0">
                        <a:pos x="45" y="215"/>
                      </a:cxn>
                    </a:cxnLst>
                    <a:rect l="0" t="0" r="r" b="b"/>
                    <a:pathLst>
                      <a:path w="294" h="216">
                        <a:moveTo>
                          <a:pt x="45" y="215"/>
                        </a:moveTo>
                        <a:lnTo>
                          <a:pt x="0" y="0"/>
                        </a:lnTo>
                        <a:lnTo>
                          <a:pt x="224" y="0"/>
                        </a:lnTo>
                        <a:lnTo>
                          <a:pt x="293" y="215"/>
                        </a:lnTo>
                        <a:lnTo>
                          <a:pt x="45" y="215"/>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24" name="Group 91"/>
                  <p:cNvGrpSpPr>
                    <a:grpSpLocks/>
                  </p:cNvGrpSpPr>
                  <p:nvPr/>
                </p:nvGrpSpPr>
                <p:grpSpPr bwMode="auto">
                  <a:xfrm>
                    <a:off x="3775" y="1061"/>
                    <a:ext cx="281" cy="162"/>
                    <a:chOff x="3775" y="1061"/>
                    <a:chExt cx="281" cy="162"/>
                  </a:xfrm>
                </p:grpSpPr>
                <p:sp>
                  <p:nvSpPr>
                    <p:cNvPr id="477276" name="Freeform 92"/>
                    <p:cNvSpPr>
                      <a:spLocks/>
                    </p:cNvSpPr>
                    <p:nvPr/>
                  </p:nvSpPr>
                  <p:spPr bwMode="auto">
                    <a:xfrm>
                      <a:off x="3775" y="1061"/>
                      <a:ext cx="240" cy="33"/>
                    </a:xfrm>
                    <a:custGeom>
                      <a:avLst/>
                      <a:gdLst/>
                      <a:ahLst/>
                      <a:cxnLst>
                        <a:cxn ang="0">
                          <a:pos x="0" y="0"/>
                        </a:cxn>
                        <a:cxn ang="0">
                          <a:pos x="228" y="0"/>
                        </a:cxn>
                        <a:cxn ang="0">
                          <a:pos x="239" y="32"/>
                        </a:cxn>
                        <a:cxn ang="0">
                          <a:pos x="7" y="32"/>
                        </a:cxn>
                        <a:cxn ang="0">
                          <a:pos x="0" y="0"/>
                        </a:cxn>
                      </a:cxnLst>
                      <a:rect l="0" t="0" r="r" b="b"/>
                      <a:pathLst>
                        <a:path w="240" h="33">
                          <a:moveTo>
                            <a:pt x="0" y="0"/>
                          </a:moveTo>
                          <a:lnTo>
                            <a:pt x="228" y="0"/>
                          </a:lnTo>
                          <a:lnTo>
                            <a:pt x="239" y="32"/>
                          </a:lnTo>
                          <a:lnTo>
                            <a:pt x="7" y="32"/>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sp>
                  <p:nvSpPr>
                    <p:cNvPr id="477277" name="Freeform 93"/>
                    <p:cNvSpPr>
                      <a:spLocks/>
                    </p:cNvSpPr>
                    <p:nvPr/>
                  </p:nvSpPr>
                  <p:spPr bwMode="auto">
                    <a:xfrm>
                      <a:off x="3788" y="1126"/>
                      <a:ext cx="248" cy="33"/>
                    </a:xfrm>
                    <a:custGeom>
                      <a:avLst/>
                      <a:gdLst/>
                      <a:ahLst/>
                      <a:cxnLst>
                        <a:cxn ang="0">
                          <a:pos x="0" y="0"/>
                        </a:cxn>
                        <a:cxn ang="0">
                          <a:pos x="236" y="0"/>
                        </a:cxn>
                        <a:cxn ang="0">
                          <a:pos x="247" y="32"/>
                        </a:cxn>
                        <a:cxn ang="0">
                          <a:pos x="7" y="32"/>
                        </a:cxn>
                        <a:cxn ang="0">
                          <a:pos x="0" y="0"/>
                        </a:cxn>
                      </a:cxnLst>
                      <a:rect l="0" t="0" r="r" b="b"/>
                      <a:pathLst>
                        <a:path w="248" h="33">
                          <a:moveTo>
                            <a:pt x="0" y="0"/>
                          </a:moveTo>
                          <a:lnTo>
                            <a:pt x="236" y="0"/>
                          </a:lnTo>
                          <a:lnTo>
                            <a:pt x="247" y="32"/>
                          </a:lnTo>
                          <a:lnTo>
                            <a:pt x="7" y="32"/>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sp>
                  <p:nvSpPr>
                    <p:cNvPr id="477278" name="Freeform 94"/>
                    <p:cNvSpPr>
                      <a:spLocks/>
                    </p:cNvSpPr>
                    <p:nvPr/>
                  </p:nvSpPr>
                  <p:spPr bwMode="auto">
                    <a:xfrm>
                      <a:off x="3802" y="1190"/>
                      <a:ext cx="254" cy="33"/>
                    </a:xfrm>
                    <a:custGeom>
                      <a:avLst/>
                      <a:gdLst/>
                      <a:ahLst/>
                      <a:cxnLst>
                        <a:cxn ang="0">
                          <a:pos x="0" y="0"/>
                        </a:cxn>
                        <a:cxn ang="0">
                          <a:pos x="243" y="0"/>
                        </a:cxn>
                        <a:cxn ang="0">
                          <a:pos x="253" y="32"/>
                        </a:cxn>
                        <a:cxn ang="0">
                          <a:pos x="7" y="32"/>
                        </a:cxn>
                        <a:cxn ang="0">
                          <a:pos x="0" y="0"/>
                        </a:cxn>
                      </a:cxnLst>
                      <a:rect l="0" t="0" r="r" b="b"/>
                      <a:pathLst>
                        <a:path w="254" h="33">
                          <a:moveTo>
                            <a:pt x="0" y="0"/>
                          </a:moveTo>
                          <a:lnTo>
                            <a:pt x="243" y="0"/>
                          </a:lnTo>
                          <a:lnTo>
                            <a:pt x="253" y="32"/>
                          </a:lnTo>
                          <a:lnTo>
                            <a:pt x="7" y="32"/>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25" name="Group 95"/>
                <p:cNvGrpSpPr>
                  <a:grpSpLocks/>
                </p:cNvGrpSpPr>
                <p:nvPr/>
              </p:nvGrpSpPr>
              <p:grpSpPr bwMode="auto">
                <a:xfrm>
                  <a:off x="3773" y="1034"/>
                  <a:ext cx="268" cy="199"/>
                  <a:chOff x="3773" y="1034"/>
                  <a:chExt cx="268" cy="199"/>
                </a:xfrm>
              </p:grpSpPr>
              <p:grpSp>
                <p:nvGrpSpPr>
                  <p:cNvPr id="26" name="Group 96"/>
                  <p:cNvGrpSpPr>
                    <a:grpSpLocks/>
                  </p:cNvGrpSpPr>
                  <p:nvPr/>
                </p:nvGrpSpPr>
                <p:grpSpPr bwMode="auto">
                  <a:xfrm>
                    <a:off x="3773" y="1035"/>
                    <a:ext cx="47" cy="198"/>
                    <a:chOff x="3773" y="1035"/>
                    <a:chExt cx="47" cy="198"/>
                  </a:xfrm>
                </p:grpSpPr>
                <p:sp>
                  <p:nvSpPr>
                    <p:cNvPr id="477281" name="Freeform 97"/>
                    <p:cNvSpPr>
                      <a:spLocks/>
                    </p:cNvSpPr>
                    <p:nvPr/>
                  </p:nvSpPr>
                  <p:spPr bwMode="auto">
                    <a:xfrm>
                      <a:off x="3773" y="1035"/>
                      <a:ext cx="7" cy="10"/>
                    </a:xfrm>
                    <a:custGeom>
                      <a:avLst/>
                      <a:gdLst/>
                      <a:ahLst/>
                      <a:cxnLst>
                        <a:cxn ang="0">
                          <a:pos x="3" y="9"/>
                        </a:cxn>
                        <a:cxn ang="0">
                          <a:pos x="4" y="9"/>
                        </a:cxn>
                        <a:cxn ang="0">
                          <a:pos x="4" y="7"/>
                        </a:cxn>
                        <a:cxn ang="0">
                          <a:pos x="6" y="7"/>
                        </a:cxn>
                        <a:cxn ang="0">
                          <a:pos x="6" y="4"/>
                        </a:cxn>
                        <a:cxn ang="0">
                          <a:pos x="6" y="2"/>
                        </a:cxn>
                        <a:cxn ang="0">
                          <a:pos x="4" y="0"/>
                        </a:cxn>
                        <a:cxn ang="0">
                          <a:pos x="3" y="0"/>
                        </a:cxn>
                        <a:cxn ang="0">
                          <a:pos x="1" y="0"/>
                        </a:cxn>
                        <a:cxn ang="0">
                          <a:pos x="0" y="0"/>
                        </a:cxn>
                        <a:cxn ang="0">
                          <a:pos x="0" y="2"/>
                        </a:cxn>
                        <a:cxn ang="0">
                          <a:pos x="0" y="4"/>
                        </a:cxn>
                        <a:cxn ang="0">
                          <a:pos x="0" y="7"/>
                        </a:cxn>
                        <a:cxn ang="0">
                          <a:pos x="1" y="9"/>
                        </a:cxn>
                        <a:cxn ang="0">
                          <a:pos x="3" y="9"/>
                        </a:cxn>
                      </a:cxnLst>
                      <a:rect l="0" t="0" r="r" b="b"/>
                      <a:pathLst>
                        <a:path w="7" h="10">
                          <a:moveTo>
                            <a:pt x="3" y="9"/>
                          </a:moveTo>
                          <a:lnTo>
                            <a:pt x="4" y="9"/>
                          </a:lnTo>
                          <a:lnTo>
                            <a:pt x="4" y="7"/>
                          </a:lnTo>
                          <a:lnTo>
                            <a:pt x="6" y="7"/>
                          </a:lnTo>
                          <a:lnTo>
                            <a:pt x="6" y="4"/>
                          </a:lnTo>
                          <a:lnTo>
                            <a:pt x="6" y="2"/>
                          </a:lnTo>
                          <a:lnTo>
                            <a:pt x="4" y="0"/>
                          </a:lnTo>
                          <a:lnTo>
                            <a:pt x="3" y="0"/>
                          </a:lnTo>
                          <a:lnTo>
                            <a:pt x="1" y="0"/>
                          </a:lnTo>
                          <a:lnTo>
                            <a:pt x="0" y="0"/>
                          </a:lnTo>
                          <a:lnTo>
                            <a:pt x="0" y="2"/>
                          </a:lnTo>
                          <a:lnTo>
                            <a:pt x="0" y="4"/>
                          </a:lnTo>
                          <a:lnTo>
                            <a:pt x="0" y="7"/>
                          </a:lnTo>
                          <a:lnTo>
                            <a:pt x="1"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2" name="Freeform 98"/>
                    <p:cNvSpPr>
                      <a:spLocks/>
                    </p:cNvSpPr>
                    <p:nvPr/>
                  </p:nvSpPr>
                  <p:spPr bwMode="auto">
                    <a:xfrm>
                      <a:off x="3778" y="1063"/>
                      <a:ext cx="7" cy="10"/>
                    </a:xfrm>
                    <a:custGeom>
                      <a:avLst/>
                      <a:gdLst/>
                      <a:ahLst/>
                      <a:cxnLst>
                        <a:cxn ang="0">
                          <a:pos x="2" y="9"/>
                        </a:cxn>
                        <a:cxn ang="0">
                          <a:pos x="4" y="9"/>
                        </a:cxn>
                        <a:cxn ang="0">
                          <a:pos x="5" y="9"/>
                        </a:cxn>
                        <a:cxn ang="0">
                          <a:pos x="5" y="7"/>
                        </a:cxn>
                        <a:cxn ang="0">
                          <a:pos x="6" y="7"/>
                        </a:cxn>
                        <a:cxn ang="0">
                          <a:pos x="6" y="4"/>
                        </a:cxn>
                        <a:cxn ang="0">
                          <a:pos x="5" y="4"/>
                        </a:cxn>
                        <a:cxn ang="0">
                          <a:pos x="5" y="2"/>
                        </a:cxn>
                        <a:cxn ang="0">
                          <a:pos x="4" y="0"/>
                        </a:cxn>
                        <a:cxn ang="0">
                          <a:pos x="2" y="0"/>
                        </a:cxn>
                        <a:cxn ang="0">
                          <a:pos x="1" y="0"/>
                        </a:cxn>
                        <a:cxn ang="0">
                          <a:pos x="1" y="2"/>
                        </a:cxn>
                        <a:cxn ang="0">
                          <a:pos x="0" y="2"/>
                        </a:cxn>
                        <a:cxn ang="0">
                          <a:pos x="0" y="4"/>
                        </a:cxn>
                        <a:cxn ang="0">
                          <a:pos x="0" y="7"/>
                        </a:cxn>
                        <a:cxn ang="0">
                          <a:pos x="1" y="7"/>
                        </a:cxn>
                        <a:cxn ang="0">
                          <a:pos x="1" y="9"/>
                        </a:cxn>
                        <a:cxn ang="0">
                          <a:pos x="2" y="9"/>
                        </a:cxn>
                      </a:cxnLst>
                      <a:rect l="0" t="0" r="r" b="b"/>
                      <a:pathLst>
                        <a:path w="7" h="10">
                          <a:moveTo>
                            <a:pt x="2" y="9"/>
                          </a:moveTo>
                          <a:lnTo>
                            <a:pt x="4" y="9"/>
                          </a:lnTo>
                          <a:lnTo>
                            <a:pt x="5" y="9"/>
                          </a:lnTo>
                          <a:lnTo>
                            <a:pt x="5" y="7"/>
                          </a:lnTo>
                          <a:lnTo>
                            <a:pt x="6" y="7"/>
                          </a:lnTo>
                          <a:lnTo>
                            <a:pt x="6" y="4"/>
                          </a:lnTo>
                          <a:lnTo>
                            <a:pt x="5" y="4"/>
                          </a:lnTo>
                          <a:lnTo>
                            <a:pt x="5" y="2"/>
                          </a:lnTo>
                          <a:lnTo>
                            <a:pt x="4" y="0"/>
                          </a:lnTo>
                          <a:lnTo>
                            <a:pt x="2" y="0"/>
                          </a:lnTo>
                          <a:lnTo>
                            <a:pt x="1" y="0"/>
                          </a:lnTo>
                          <a:lnTo>
                            <a:pt x="1" y="2"/>
                          </a:lnTo>
                          <a:lnTo>
                            <a:pt x="0" y="2"/>
                          </a:lnTo>
                          <a:lnTo>
                            <a:pt x="0" y="4"/>
                          </a:lnTo>
                          <a:lnTo>
                            <a:pt x="0" y="7"/>
                          </a:lnTo>
                          <a:lnTo>
                            <a:pt x="1" y="7"/>
                          </a:lnTo>
                          <a:lnTo>
                            <a:pt x="1" y="9"/>
                          </a:lnTo>
                          <a:lnTo>
                            <a:pt x="2"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3" name="Freeform 99"/>
                    <p:cNvSpPr>
                      <a:spLocks/>
                    </p:cNvSpPr>
                    <p:nvPr/>
                  </p:nvSpPr>
                  <p:spPr bwMode="auto">
                    <a:xfrm>
                      <a:off x="3785" y="1089"/>
                      <a:ext cx="7" cy="10"/>
                    </a:xfrm>
                    <a:custGeom>
                      <a:avLst/>
                      <a:gdLst/>
                      <a:ahLst/>
                      <a:cxnLst>
                        <a:cxn ang="0">
                          <a:pos x="2" y="9"/>
                        </a:cxn>
                        <a:cxn ang="0">
                          <a:pos x="4" y="9"/>
                        </a:cxn>
                        <a:cxn ang="0">
                          <a:pos x="5" y="9"/>
                        </a:cxn>
                        <a:cxn ang="0">
                          <a:pos x="5" y="7"/>
                        </a:cxn>
                        <a:cxn ang="0">
                          <a:pos x="6" y="7"/>
                        </a:cxn>
                        <a:cxn ang="0">
                          <a:pos x="6" y="4"/>
                        </a:cxn>
                        <a:cxn ang="0">
                          <a:pos x="6" y="2"/>
                        </a:cxn>
                        <a:cxn ang="0">
                          <a:pos x="5" y="2"/>
                        </a:cxn>
                        <a:cxn ang="0">
                          <a:pos x="4" y="0"/>
                        </a:cxn>
                        <a:cxn ang="0">
                          <a:pos x="2" y="0"/>
                        </a:cxn>
                        <a:cxn ang="0">
                          <a:pos x="1" y="0"/>
                        </a:cxn>
                        <a:cxn ang="0">
                          <a:pos x="1" y="2"/>
                        </a:cxn>
                        <a:cxn ang="0">
                          <a:pos x="0" y="4"/>
                        </a:cxn>
                        <a:cxn ang="0">
                          <a:pos x="1" y="7"/>
                        </a:cxn>
                        <a:cxn ang="0">
                          <a:pos x="1" y="9"/>
                        </a:cxn>
                        <a:cxn ang="0">
                          <a:pos x="2" y="9"/>
                        </a:cxn>
                      </a:cxnLst>
                      <a:rect l="0" t="0" r="r" b="b"/>
                      <a:pathLst>
                        <a:path w="7" h="10">
                          <a:moveTo>
                            <a:pt x="2" y="9"/>
                          </a:moveTo>
                          <a:lnTo>
                            <a:pt x="4" y="9"/>
                          </a:lnTo>
                          <a:lnTo>
                            <a:pt x="5" y="9"/>
                          </a:lnTo>
                          <a:lnTo>
                            <a:pt x="5" y="7"/>
                          </a:lnTo>
                          <a:lnTo>
                            <a:pt x="6" y="7"/>
                          </a:lnTo>
                          <a:lnTo>
                            <a:pt x="6" y="4"/>
                          </a:lnTo>
                          <a:lnTo>
                            <a:pt x="6" y="2"/>
                          </a:lnTo>
                          <a:lnTo>
                            <a:pt x="5" y="2"/>
                          </a:lnTo>
                          <a:lnTo>
                            <a:pt x="4" y="0"/>
                          </a:lnTo>
                          <a:lnTo>
                            <a:pt x="2" y="0"/>
                          </a:lnTo>
                          <a:lnTo>
                            <a:pt x="1" y="0"/>
                          </a:lnTo>
                          <a:lnTo>
                            <a:pt x="1" y="2"/>
                          </a:lnTo>
                          <a:lnTo>
                            <a:pt x="0" y="4"/>
                          </a:lnTo>
                          <a:lnTo>
                            <a:pt x="1" y="7"/>
                          </a:lnTo>
                          <a:lnTo>
                            <a:pt x="1" y="9"/>
                          </a:lnTo>
                          <a:lnTo>
                            <a:pt x="2"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4" name="Freeform 100"/>
                    <p:cNvSpPr>
                      <a:spLocks/>
                    </p:cNvSpPr>
                    <p:nvPr/>
                  </p:nvSpPr>
                  <p:spPr bwMode="auto">
                    <a:xfrm>
                      <a:off x="3789" y="1117"/>
                      <a:ext cx="8" cy="10"/>
                    </a:xfrm>
                    <a:custGeom>
                      <a:avLst/>
                      <a:gdLst/>
                      <a:ahLst/>
                      <a:cxnLst>
                        <a:cxn ang="0">
                          <a:pos x="3" y="9"/>
                        </a:cxn>
                        <a:cxn ang="0">
                          <a:pos x="4" y="9"/>
                        </a:cxn>
                        <a:cxn ang="0">
                          <a:pos x="6" y="9"/>
                        </a:cxn>
                        <a:cxn ang="0">
                          <a:pos x="7" y="7"/>
                        </a:cxn>
                        <a:cxn ang="0">
                          <a:pos x="7" y="4"/>
                        </a:cxn>
                        <a:cxn ang="0">
                          <a:pos x="6" y="2"/>
                        </a:cxn>
                        <a:cxn ang="0">
                          <a:pos x="4" y="0"/>
                        </a:cxn>
                        <a:cxn ang="0">
                          <a:pos x="3" y="0"/>
                        </a:cxn>
                        <a:cxn ang="0">
                          <a:pos x="1" y="2"/>
                        </a:cxn>
                        <a:cxn ang="0">
                          <a:pos x="0" y="2"/>
                        </a:cxn>
                        <a:cxn ang="0">
                          <a:pos x="0" y="4"/>
                        </a:cxn>
                        <a:cxn ang="0">
                          <a:pos x="0" y="7"/>
                        </a:cxn>
                        <a:cxn ang="0">
                          <a:pos x="1" y="9"/>
                        </a:cxn>
                        <a:cxn ang="0">
                          <a:pos x="3" y="9"/>
                        </a:cxn>
                      </a:cxnLst>
                      <a:rect l="0" t="0" r="r" b="b"/>
                      <a:pathLst>
                        <a:path w="8" h="10">
                          <a:moveTo>
                            <a:pt x="3" y="9"/>
                          </a:moveTo>
                          <a:lnTo>
                            <a:pt x="4" y="9"/>
                          </a:lnTo>
                          <a:lnTo>
                            <a:pt x="6" y="9"/>
                          </a:lnTo>
                          <a:lnTo>
                            <a:pt x="7" y="7"/>
                          </a:lnTo>
                          <a:lnTo>
                            <a:pt x="7" y="4"/>
                          </a:lnTo>
                          <a:lnTo>
                            <a:pt x="6" y="2"/>
                          </a:lnTo>
                          <a:lnTo>
                            <a:pt x="4" y="0"/>
                          </a:lnTo>
                          <a:lnTo>
                            <a:pt x="3" y="0"/>
                          </a:lnTo>
                          <a:lnTo>
                            <a:pt x="1" y="2"/>
                          </a:lnTo>
                          <a:lnTo>
                            <a:pt x="0" y="2"/>
                          </a:lnTo>
                          <a:lnTo>
                            <a:pt x="0" y="4"/>
                          </a:lnTo>
                          <a:lnTo>
                            <a:pt x="0" y="7"/>
                          </a:lnTo>
                          <a:lnTo>
                            <a:pt x="1"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5" name="Freeform 101"/>
                    <p:cNvSpPr>
                      <a:spLocks/>
                    </p:cNvSpPr>
                    <p:nvPr/>
                  </p:nvSpPr>
                  <p:spPr bwMode="auto">
                    <a:xfrm>
                      <a:off x="3796" y="1145"/>
                      <a:ext cx="6" cy="8"/>
                    </a:xfrm>
                    <a:custGeom>
                      <a:avLst/>
                      <a:gdLst/>
                      <a:ahLst/>
                      <a:cxnLst>
                        <a:cxn ang="0">
                          <a:pos x="2" y="7"/>
                        </a:cxn>
                        <a:cxn ang="0">
                          <a:pos x="3" y="7"/>
                        </a:cxn>
                        <a:cxn ang="0">
                          <a:pos x="4" y="7"/>
                        </a:cxn>
                        <a:cxn ang="0">
                          <a:pos x="4" y="6"/>
                        </a:cxn>
                        <a:cxn ang="0">
                          <a:pos x="5" y="4"/>
                        </a:cxn>
                        <a:cxn ang="0">
                          <a:pos x="5" y="3"/>
                        </a:cxn>
                        <a:cxn ang="0">
                          <a:pos x="4" y="1"/>
                        </a:cxn>
                        <a:cxn ang="0">
                          <a:pos x="3" y="1"/>
                        </a:cxn>
                        <a:cxn ang="0">
                          <a:pos x="3" y="0"/>
                        </a:cxn>
                        <a:cxn ang="0">
                          <a:pos x="2" y="0"/>
                        </a:cxn>
                        <a:cxn ang="0">
                          <a:pos x="1" y="1"/>
                        </a:cxn>
                        <a:cxn ang="0">
                          <a:pos x="0" y="3"/>
                        </a:cxn>
                        <a:cxn ang="0">
                          <a:pos x="0" y="4"/>
                        </a:cxn>
                        <a:cxn ang="0">
                          <a:pos x="0" y="6"/>
                        </a:cxn>
                        <a:cxn ang="0">
                          <a:pos x="1" y="6"/>
                        </a:cxn>
                        <a:cxn ang="0">
                          <a:pos x="1" y="7"/>
                        </a:cxn>
                        <a:cxn ang="0">
                          <a:pos x="2" y="7"/>
                        </a:cxn>
                      </a:cxnLst>
                      <a:rect l="0" t="0" r="r" b="b"/>
                      <a:pathLst>
                        <a:path w="6" h="8">
                          <a:moveTo>
                            <a:pt x="2" y="7"/>
                          </a:moveTo>
                          <a:lnTo>
                            <a:pt x="3" y="7"/>
                          </a:lnTo>
                          <a:lnTo>
                            <a:pt x="4" y="7"/>
                          </a:lnTo>
                          <a:lnTo>
                            <a:pt x="4" y="6"/>
                          </a:lnTo>
                          <a:lnTo>
                            <a:pt x="5" y="4"/>
                          </a:lnTo>
                          <a:lnTo>
                            <a:pt x="5" y="3"/>
                          </a:lnTo>
                          <a:lnTo>
                            <a:pt x="4" y="1"/>
                          </a:lnTo>
                          <a:lnTo>
                            <a:pt x="3" y="1"/>
                          </a:lnTo>
                          <a:lnTo>
                            <a:pt x="3" y="0"/>
                          </a:lnTo>
                          <a:lnTo>
                            <a:pt x="2" y="0"/>
                          </a:lnTo>
                          <a:lnTo>
                            <a:pt x="1" y="1"/>
                          </a:lnTo>
                          <a:lnTo>
                            <a:pt x="0" y="3"/>
                          </a:lnTo>
                          <a:lnTo>
                            <a:pt x="0" y="4"/>
                          </a:lnTo>
                          <a:lnTo>
                            <a:pt x="0" y="6"/>
                          </a:lnTo>
                          <a:lnTo>
                            <a:pt x="1" y="6"/>
                          </a:lnTo>
                          <a:lnTo>
                            <a:pt x="1" y="7"/>
                          </a:lnTo>
                          <a:lnTo>
                            <a:pt x="2" y="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6" name="Freeform 102"/>
                    <p:cNvSpPr>
                      <a:spLocks/>
                    </p:cNvSpPr>
                    <p:nvPr/>
                  </p:nvSpPr>
                  <p:spPr bwMode="auto">
                    <a:xfrm>
                      <a:off x="3800" y="1169"/>
                      <a:ext cx="8" cy="10"/>
                    </a:xfrm>
                    <a:custGeom>
                      <a:avLst/>
                      <a:gdLst/>
                      <a:ahLst/>
                      <a:cxnLst>
                        <a:cxn ang="0">
                          <a:pos x="3" y="9"/>
                        </a:cxn>
                        <a:cxn ang="0">
                          <a:pos x="5" y="9"/>
                        </a:cxn>
                        <a:cxn ang="0">
                          <a:pos x="5" y="7"/>
                        </a:cxn>
                        <a:cxn ang="0">
                          <a:pos x="7" y="7"/>
                        </a:cxn>
                        <a:cxn ang="0">
                          <a:pos x="7" y="4"/>
                        </a:cxn>
                        <a:cxn ang="0">
                          <a:pos x="7" y="2"/>
                        </a:cxn>
                        <a:cxn ang="0">
                          <a:pos x="5" y="2"/>
                        </a:cxn>
                        <a:cxn ang="0">
                          <a:pos x="5" y="0"/>
                        </a:cxn>
                        <a:cxn ang="0">
                          <a:pos x="3" y="0"/>
                        </a:cxn>
                        <a:cxn ang="0">
                          <a:pos x="2" y="0"/>
                        </a:cxn>
                        <a:cxn ang="0">
                          <a:pos x="0" y="0"/>
                        </a:cxn>
                        <a:cxn ang="0">
                          <a:pos x="0" y="2"/>
                        </a:cxn>
                        <a:cxn ang="0">
                          <a:pos x="0" y="4"/>
                        </a:cxn>
                        <a:cxn ang="0">
                          <a:pos x="0" y="7"/>
                        </a:cxn>
                        <a:cxn ang="0">
                          <a:pos x="2" y="9"/>
                        </a:cxn>
                        <a:cxn ang="0">
                          <a:pos x="3" y="9"/>
                        </a:cxn>
                      </a:cxnLst>
                      <a:rect l="0" t="0" r="r" b="b"/>
                      <a:pathLst>
                        <a:path w="8" h="10">
                          <a:moveTo>
                            <a:pt x="3" y="9"/>
                          </a:moveTo>
                          <a:lnTo>
                            <a:pt x="5" y="9"/>
                          </a:lnTo>
                          <a:lnTo>
                            <a:pt x="5" y="7"/>
                          </a:lnTo>
                          <a:lnTo>
                            <a:pt x="7" y="7"/>
                          </a:lnTo>
                          <a:lnTo>
                            <a:pt x="7" y="4"/>
                          </a:lnTo>
                          <a:lnTo>
                            <a:pt x="7" y="2"/>
                          </a:lnTo>
                          <a:lnTo>
                            <a:pt x="5" y="2"/>
                          </a:lnTo>
                          <a:lnTo>
                            <a:pt x="5" y="0"/>
                          </a:lnTo>
                          <a:lnTo>
                            <a:pt x="3" y="0"/>
                          </a:lnTo>
                          <a:lnTo>
                            <a:pt x="2" y="0"/>
                          </a:lnTo>
                          <a:lnTo>
                            <a:pt x="0" y="0"/>
                          </a:lnTo>
                          <a:lnTo>
                            <a:pt x="0" y="2"/>
                          </a:lnTo>
                          <a:lnTo>
                            <a:pt x="0" y="4"/>
                          </a:lnTo>
                          <a:lnTo>
                            <a:pt x="0" y="7"/>
                          </a:lnTo>
                          <a:lnTo>
                            <a:pt x="2"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7" name="Freeform 103"/>
                    <p:cNvSpPr>
                      <a:spLocks/>
                    </p:cNvSpPr>
                    <p:nvPr/>
                  </p:nvSpPr>
                  <p:spPr bwMode="auto">
                    <a:xfrm>
                      <a:off x="3806" y="1196"/>
                      <a:ext cx="8" cy="10"/>
                    </a:xfrm>
                    <a:custGeom>
                      <a:avLst/>
                      <a:gdLst/>
                      <a:ahLst/>
                      <a:cxnLst>
                        <a:cxn ang="0">
                          <a:pos x="3" y="9"/>
                        </a:cxn>
                        <a:cxn ang="0">
                          <a:pos x="5" y="9"/>
                        </a:cxn>
                        <a:cxn ang="0">
                          <a:pos x="5" y="7"/>
                        </a:cxn>
                        <a:cxn ang="0">
                          <a:pos x="7" y="7"/>
                        </a:cxn>
                        <a:cxn ang="0">
                          <a:pos x="7" y="4"/>
                        </a:cxn>
                        <a:cxn ang="0">
                          <a:pos x="7" y="2"/>
                        </a:cxn>
                        <a:cxn ang="0">
                          <a:pos x="5" y="0"/>
                        </a:cxn>
                        <a:cxn ang="0">
                          <a:pos x="3" y="0"/>
                        </a:cxn>
                        <a:cxn ang="0">
                          <a:pos x="2" y="0"/>
                        </a:cxn>
                        <a:cxn ang="0">
                          <a:pos x="0" y="0"/>
                        </a:cxn>
                        <a:cxn ang="0">
                          <a:pos x="0" y="2"/>
                        </a:cxn>
                        <a:cxn ang="0">
                          <a:pos x="0" y="4"/>
                        </a:cxn>
                        <a:cxn ang="0">
                          <a:pos x="0" y="7"/>
                        </a:cxn>
                        <a:cxn ang="0">
                          <a:pos x="2" y="9"/>
                        </a:cxn>
                        <a:cxn ang="0">
                          <a:pos x="3" y="9"/>
                        </a:cxn>
                      </a:cxnLst>
                      <a:rect l="0" t="0" r="r" b="b"/>
                      <a:pathLst>
                        <a:path w="8" h="10">
                          <a:moveTo>
                            <a:pt x="3" y="9"/>
                          </a:moveTo>
                          <a:lnTo>
                            <a:pt x="5" y="9"/>
                          </a:lnTo>
                          <a:lnTo>
                            <a:pt x="5" y="7"/>
                          </a:lnTo>
                          <a:lnTo>
                            <a:pt x="7" y="7"/>
                          </a:lnTo>
                          <a:lnTo>
                            <a:pt x="7" y="4"/>
                          </a:lnTo>
                          <a:lnTo>
                            <a:pt x="7" y="2"/>
                          </a:lnTo>
                          <a:lnTo>
                            <a:pt x="5" y="0"/>
                          </a:lnTo>
                          <a:lnTo>
                            <a:pt x="3" y="0"/>
                          </a:lnTo>
                          <a:lnTo>
                            <a:pt x="2" y="0"/>
                          </a:lnTo>
                          <a:lnTo>
                            <a:pt x="0" y="0"/>
                          </a:lnTo>
                          <a:lnTo>
                            <a:pt x="0" y="2"/>
                          </a:lnTo>
                          <a:lnTo>
                            <a:pt x="0" y="4"/>
                          </a:lnTo>
                          <a:lnTo>
                            <a:pt x="0" y="7"/>
                          </a:lnTo>
                          <a:lnTo>
                            <a:pt x="2"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88" name="Freeform 104"/>
                    <p:cNvSpPr>
                      <a:spLocks/>
                    </p:cNvSpPr>
                    <p:nvPr/>
                  </p:nvSpPr>
                  <p:spPr bwMode="auto">
                    <a:xfrm>
                      <a:off x="3811" y="1224"/>
                      <a:ext cx="9" cy="9"/>
                    </a:xfrm>
                    <a:custGeom>
                      <a:avLst/>
                      <a:gdLst/>
                      <a:ahLst/>
                      <a:cxnLst>
                        <a:cxn ang="0">
                          <a:pos x="4" y="8"/>
                        </a:cxn>
                        <a:cxn ang="0">
                          <a:pos x="6" y="8"/>
                        </a:cxn>
                        <a:cxn ang="0">
                          <a:pos x="8" y="8"/>
                        </a:cxn>
                        <a:cxn ang="0">
                          <a:pos x="8" y="6"/>
                        </a:cxn>
                        <a:cxn ang="0">
                          <a:pos x="8" y="4"/>
                        </a:cxn>
                        <a:cxn ang="0">
                          <a:pos x="8" y="2"/>
                        </a:cxn>
                        <a:cxn ang="0">
                          <a:pos x="8" y="0"/>
                        </a:cxn>
                        <a:cxn ang="0">
                          <a:pos x="6" y="0"/>
                        </a:cxn>
                        <a:cxn ang="0">
                          <a:pos x="4" y="0"/>
                        </a:cxn>
                        <a:cxn ang="0">
                          <a:pos x="2" y="0"/>
                        </a:cxn>
                        <a:cxn ang="0">
                          <a:pos x="0" y="0"/>
                        </a:cxn>
                        <a:cxn ang="0">
                          <a:pos x="0" y="2"/>
                        </a:cxn>
                        <a:cxn ang="0">
                          <a:pos x="0" y="4"/>
                        </a:cxn>
                        <a:cxn ang="0">
                          <a:pos x="0" y="6"/>
                        </a:cxn>
                        <a:cxn ang="0">
                          <a:pos x="0" y="8"/>
                        </a:cxn>
                        <a:cxn ang="0">
                          <a:pos x="2" y="8"/>
                        </a:cxn>
                        <a:cxn ang="0">
                          <a:pos x="4" y="8"/>
                        </a:cxn>
                      </a:cxnLst>
                      <a:rect l="0" t="0" r="r" b="b"/>
                      <a:pathLst>
                        <a:path w="9" h="9">
                          <a:moveTo>
                            <a:pt x="4" y="8"/>
                          </a:moveTo>
                          <a:lnTo>
                            <a:pt x="6" y="8"/>
                          </a:lnTo>
                          <a:lnTo>
                            <a:pt x="8" y="8"/>
                          </a:lnTo>
                          <a:lnTo>
                            <a:pt x="8" y="6"/>
                          </a:lnTo>
                          <a:lnTo>
                            <a:pt x="8" y="4"/>
                          </a:lnTo>
                          <a:lnTo>
                            <a:pt x="8" y="2"/>
                          </a:lnTo>
                          <a:lnTo>
                            <a:pt x="8" y="0"/>
                          </a:lnTo>
                          <a:lnTo>
                            <a:pt x="6" y="0"/>
                          </a:lnTo>
                          <a:lnTo>
                            <a:pt x="4" y="0"/>
                          </a:lnTo>
                          <a:lnTo>
                            <a:pt x="2" y="0"/>
                          </a:lnTo>
                          <a:lnTo>
                            <a:pt x="0" y="0"/>
                          </a:lnTo>
                          <a:lnTo>
                            <a:pt x="0" y="2"/>
                          </a:lnTo>
                          <a:lnTo>
                            <a:pt x="0" y="4"/>
                          </a:lnTo>
                          <a:lnTo>
                            <a:pt x="0" y="6"/>
                          </a:lnTo>
                          <a:lnTo>
                            <a:pt x="0" y="8"/>
                          </a:lnTo>
                          <a:lnTo>
                            <a:pt x="2" y="8"/>
                          </a:lnTo>
                          <a:lnTo>
                            <a:pt x="4"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nvGrpSpPr>
                  <p:cNvPr id="27" name="Group 105"/>
                  <p:cNvGrpSpPr>
                    <a:grpSpLocks/>
                  </p:cNvGrpSpPr>
                  <p:nvPr/>
                </p:nvGrpSpPr>
                <p:grpSpPr bwMode="auto">
                  <a:xfrm>
                    <a:off x="3980" y="1034"/>
                    <a:ext cx="61" cy="193"/>
                    <a:chOff x="3980" y="1034"/>
                    <a:chExt cx="61" cy="193"/>
                  </a:xfrm>
                </p:grpSpPr>
                <p:sp>
                  <p:nvSpPr>
                    <p:cNvPr id="477290" name="Freeform 106"/>
                    <p:cNvSpPr>
                      <a:spLocks/>
                    </p:cNvSpPr>
                    <p:nvPr/>
                  </p:nvSpPr>
                  <p:spPr bwMode="auto">
                    <a:xfrm>
                      <a:off x="3980" y="1034"/>
                      <a:ext cx="8" cy="9"/>
                    </a:xfrm>
                    <a:custGeom>
                      <a:avLst/>
                      <a:gdLst/>
                      <a:ahLst/>
                      <a:cxnLst>
                        <a:cxn ang="0">
                          <a:pos x="4" y="8"/>
                        </a:cxn>
                        <a:cxn ang="0">
                          <a:pos x="6" y="8"/>
                        </a:cxn>
                        <a:cxn ang="0">
                          <a:pos x="6" y="6"/>
                        </a:cxn>
                        <a:cxn ang="0">
                          <a:pos x="7" y="6"/>
                        </a:cxn>
                        <a:cxn ang="0">
                          <a:pos x="7" y="4"/>
                        </a:cxn>
                        <a:cxn ang="0">
                          <a:pos x="6" y="4"/>
                        </a:cxn>
                        <a:cxn ang="0">
                          <a:pos x="6" y="2"/>
                        </a:cxn>
                        <a:cxn ang="0">
                          <a:pos x="4" y="2"/>
                        </a:cxn>
                        <a:cxn ang="0">
                          <a:pos x="4" y="0"/>
                        </a:cxn>
                        <a:cxn ang="0">
                          <a:pos x="3" y="0"/>
                        </a:cxn>
                        <a:cxn ang="0">
                          <a:pos x="3" y="2"/>
                        </a:cxn>
                        <a:cxn ang="0">
                          <a:pos x="1" y="2"/>
                        </a:cxn>
                        <a:cxn ang="0">
                          <a:pos x="0" y="4"/>
                        </a:cxn>
                        <a:cxn ang="0">
                          <a:pos x="0" y="6"/>
                        </a:cxn>
                        <a:cxn ang="0">
                          <a:pos x="1" y="6"/>
                        </a:cxn>
                        <a:cxn ang="0">
                          <a:pos x="1" y="8"/>
                        </a:cxn>
                        <a:cxn ang="0">
                          <a:pos x="3" y="8"/>
                        </a:cxn>
                        <a:cxn ang="0">
                          <a:pos x="4" y="8"/>
                        </a:cxn>
                      </a:cxnLst>
                      <a:rect l="0" t="0" r="r" b="b"/>
                      <a:pathLst>
                        <a:path w="8" h="9">
                          <a:moveTo>
                            <a:pt x="4" y="8"/>
                          </a:moveTo>
                          <a:lnTo>
                            <a:pt x="6" y="8"/>
                          </a:lnTo>
                          <a:lnTo>
                            <a:pt x="6" y="6"/>
                          </a:lnTo>
                          <a:lnTo>
                            <a:pt x="7" y="6"/>
                          </a:lnTo>
                          <a:lnTo>
                            <a:pt x="7" y="4"/>
                          </a:lnTo>
                          <a:lnTo>
                            <a:pt x="6" y="4"/>
                          </a:lnTo>
                          <a:lnTo>
                            <a:pt x="6" y="2"/>
                          </a:lnTo>
                          <a:lnTo>
                            <a:pt x="4" y="2"/>
                          </a:lnTo>
                          <a:lnTo>
                            <a:pt x="4" y="0"/>
                          </a:lnTo>
                          <a:lnTo>
                            <a:pt x="3" y="0"/>
                          </a:lnTo>
                          <a:lnTo>
                            <a:pt x="3" y="2"/>
                          </a:lnTo>
                          <a:lnTo>
                            <a:pt x="1" y="2"/>
                          </a:lnTo>
                          <a:lnTo>
                            <a:pt x="0" y="4"/>
                          </a:lnTo>
                          <a:lnTo>
                            <a:pt x="0" y="6"/>
                          </a:lnTo>
                          <a:lnTo>
                            <a:pt x="1" y="6"/>
                          </a:lnTo>
                          <a:lnTo>
                            <a:pt x="1" y="8"/>
                          </a:lnTo>
                          <a:lnTo>
                            <a:pt x="3" y="8"/>
                          </a:lnTo>
                          <a:lnTo>
                            <a:pt x="4"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1" name="Freeform 107"/>
                    <p:cNvSpPr>
                      <a:spLocks/>
                    </p:cNvSpPr>
                    <p:nvPr/>
                  </p:nvSpPr>
                  <p:spPr bwMode="auto">
                    <a:xfrm>
                      <a:off x="3988" y="1060"/>
                      <a:ext cx="8" cy="10"/>
                    </a:xfrm>
                    <a:custGeom>
                      <a:avLst/>
                      <a:gdLst/>
                      <a:ahLst/>
                      <a:cxnLst>
                        <a:cxn ang="0">
                          <a:pos x="3" y="9"/>
                        </a:cxn>
                        <a:cxn ang="0">
                          <a:pos x="5" y="9"/>
                        </a:cxn>
                        <a:cxn ang="0">
                          <a:pos x="7" y="9"/>
                        </a:cxn>
                        <a:cxn ang="0">
                          <a:pos x="7" y="7"/>
                        </a:cxn>
                        <a:cxn ang="0">
                          <a:pos x="7" y="4"/>
                        </a:cxn>
                        <a:cxn ang="0">
                          <a:pos x="7" y="2"/>
                        </a:cxn>
                        <a:cxn ang="0">
                          <a:pos x="5" y="2"/>
                        </a:cxn>
                        <a:cxn ang="0">
                          <a:pos x="5" y="0"/>
                        </a:cxn>
                        <a:cxn ang="0">
                          <a:pos x="3" y="0"/>
                        </a:cxn>
                        <a:cxn ang="0">
                          <a:pos x="2" y="0"/>
                        </a:cxn>
                        <a:cxn ang="0">
                          <a:pos x="0" y="2"/>
                        </a:cxn>
                        <a:cxn ang="0">
                          <a:pos x="0" y="4"/>
                        </a:cxn>
                        <a:cxn ang="0">
                          <a:pos x="0" y="7"/>
                        </a:cxn>
                        <a:cxn ang="0">
                          <a:pos x="0" y="9"/>
                        </a:cxn>
                        <a:cxn ang="0">
                          <a:pos x="2" y="9"/>
                        </a:cxn>
                        <a:cxn ang="0">
                          <a:pos x="3" y="9"/>
                        </a:cxn>
                      </a:cxnLst>
                      <a:rect l="0" t="0" r="r" b="b"/>
                      <a:pathLst>
                        <a:path w="8" h="10">
                          <a:moveTo>
                            <a:pt x="3" y="9"/>
                          </a:moveTo>
                          <a:lnTo>
                            <a:pt x="5" y="9"/>
                          </a:lnTo>
                          <a:lnTo>
                            <a:pt x="7" y="9"/>
                          </a:lnTo>
                          <a:lnTo>
                            <a:pt x="7" y="7"/>
                          </a:lnTo>
                          <a:lnTo>
                            <a:pt x="7" y="4"/>
                          </a:lnTo>
                          <a:lnTo>
                            <a:pt x="7" y="2"/>
                          </a:lnTo>
                          <a:lnTo>
                            <a:pt x="5" y="2"/>
                          </a:lnTo>
                          <a:lnTo>
                            <a:pt x="5" y="0"/>
                          </a:lnTo>
                          <a:lnTo>
                            <a:pt x="3" y="0"/>
                          </a:lnTo>
                          <a:lnTo>
                            <a:pt x="2" y="0"/>
                          </a:lnTo>
                          <a:lnTo>
                            <a:pt x="0" y="2"/>
                          </a:lnTo>
                          <a:lnTo>
                            <a:pt x="0" y="4"/>
                          </a:lnTo>
                          <a:lnTo>
                            <a:pt x="0" y="7"/>
                          </a:lnTo>
                          <a:lnTo>
                            <a:pt x="0" y="9"/>
                          </a:lnTo>
                          <a:lnTo>
                            <a:pt x="2"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2" name="Freeform 108"/>
                    <p:cNvSpPr>
                      <a:spLocks/>
                    </p:cNvSpPr>
                    <p:nvPr/>
                  </p:nvSpPr>
                  <p:spPr bwMode="auto">
                    <a:xfrm>
                      <a:off x="3996" y="1085"/>
                      <a:ext cx="7" cy="9"/>
                    </a:xfrm>
                    <a:custGeom>
                      <a:avLst/>
                      <a:gdLst/>
                      <a:ahLst/>
                      <a:cxnLst>
                        <a:cxn ang="0">
                          <a:pos x="2" y="8"/>
                        </a:cxn>
                        <a:cxn ang="0">
                          <a:pos x="4" y="8"/>
                        </a:cxn>
                        <a:cxn ang="0">
                          <a:pos x="5" y="6"/>
                        </a:cxn>
                        <a:cxn ang="0">
                          <a:pos x="6" y="6"/>
                        </a:cxn>
                        <a:cxn ang="0">
                          <a:pos x="6" y="4"/>
                        </a:cxn>
                        <a:cxn ang="0">
                          <a:pos x="6" y="2"/>
                        </a:cxn>
                        <a:cxn ang="0">
                          <a:pos x="5" y="0"/>
                        </a:cxn>
                        <a:cxn ang="0">
                          <a:pos x="4" y="0"/>
                        </a:cxn>
                        <a:cxn ang="0">
                          <a:pos x="2" y="0"/>
                        </a:cxn>
                        <a:cxn ang="0">
                          <a:pos x="1" y="0"/>
                        </a:cxn>
                        <a:cxn ang="0">
                          <a:pos x="1" y="2"/>
                        </a:cxn>
                        <a:cxn ang="0">
                          <a:pos x="0" y="2"/>
                        </a:cxn>
                        <a:cxn ang="0">
                          <a:pos x="0" y="4"/>
                        </a:cxn>
                        <a:cxn ang="0">
                          <a:pos x="1" y="4"/>
                        </a:cxn>
                        <a:cxn ang="0">
                          <a:pos x="1" y="6"/>
                        </a:cxn>
                        <a:cxn ang="0">
                          <a:pos x="1" y="8"/>
                        </a:cxn>
                        <a:cxn ang="0">
                          <a:pos x="2" y="8"/>
                        </a:cxn>
                      </a:cxnLst>
                      <a:rect l="0" t="0" r="r" b="b"/>
                      <a:pathLst>
                        <a:path w="7" h="9">
                          <a:moveTo>
                            <a:pt x="2" y="8"/>
                          </a:moveTo>
                          <a:lnTo>
                            <a:pt x="4" y="8"/>
                          </a:lnTo>
                          <a:lnTo>
                            <a:pt x="5" y="6"/>
                          </a:lnTo>
                          <a:lnTo>
                            <a:pt x="6" y="6"/>
                          </a:lnTo>
                          <a:lnTo>
                            <a:pt x="6" y="4"/>
                          </a:lnTo>
                          <a:lnTo>
                            <a:pt x="6" y="2"/>
                          </a:lnTo>
                          <a:lnTo>
                            <a:pt x="5" y="0"/>
                          </a:lnTo>
                          <a:lnTo>
                            <a:pt x="4" y="0"/>
                          </a:lnTo>
                          <a:lnTo>
                            <a:pt x="2" y="0"/>
                          </a:lnTo>
                          <a:lnTo>
                            <a:pt x="1" y="0"/>
                          </a:lnTo>
                          <a:lnTo>
                            <a:pt x="1" y="2"/>
                          </a:lnTo>
                          <a:lnTo>
                            <a:pt x="0" y="2"/>
                          </a:lnTo>
                          <a:lnTo>
                            <a:pt x="0" y="4"/>
                          </a:lnTo>
                          <a:lnTo>
                            <a:pt x="1" y="4"/>
                          </a:lnTo>
                          <a:lnTo>
                            <a:pt x="1" y="6"/>
                          </a:lnTo>
                          <a:lnTo>
                            <a:pt x="1" y="8"/>
                          </a:lnTo>
                          <a:lnTo>
                            <a:pt x="2"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3" name="Freeform 109"/>
                    <p:cNvSpPr>
                      <a:spLocks/>
                    </p:cNvSpPr>
                    <p:nvPr/>
                  </p:nvSpPr>
                  <p:spPr bwMode="auto">
                    <a:xfrm>
                      <a:off x="4004" y="1111"/>
                      <a:ext cx="8" cy="10"/>
                    </a:xfrm>
                    <a:custGeom>
                      <a:avLst/>
                      <a:gdLst/>
                      <a:ahLst/>
                      <a:cxnLst>
                        <a:cxn ang="0">
                          <a:pos x="5" y="9"/>
                        </a:cxn>
                        <a:cxn ang="0">
                          <a:pos x="7" y="7"/>
                        </a:cxn>
                        <a:cxn ang="0">
                          <a:pos x="7" y="4"/>
                        </a:cxn>
                        <a:cxn ang="0">
                          <a:pos x="7" y="2"/>
                        </a:cxn>
                        <a:cxn ang="0">
                          <a:pos x="5" y="0"/>
                        </a:cxn>
                        <a:cxn ang="0">
                          <a:pos x="3" y="0"/>
                        </a:cxn>
                        <a:cxn ang="0">
                          <a:pos x="2" y="0"/>
                        </a:cxn>
                        <a:cxn ang="0">
                          <a:pos x="0" y="2"/>
                        </a:cxn>
                        <a:cxn ang="0">
                          <a:pos x="0" y="4"/>
                        </a:cxn>
                        <a:cxn ang="0">
                          <a:pos x="0" y="7"/>
                        </a:cxn>
                        <a:cxn ang="0">
                          <a:pos x="2" y="7"/>
                        </a:cxn>
                        <a:cxn ang="0">
                          <a:pos x="2" y="9"/>
                        </a:cxn>
                        <a:cxn ang="0">
                          <a:pos x="3" y="9"/>
                        </a:cxn>
                        <a:cxn ang="0">
                          <a:pos x="5" y="9"/>
                        </a:cxn>
                      </a:cxnLst>
                      <a:rect l="0" t="0" r="r" b="b"/>
                      <a:pathLst>
                        <a:path w="8" h="10">
                          <a:moveTo>
                            <a:pt x="5" y="9"/>
                          </a:moveTo>
                          <a:lnTo>
                            <a:pt x="7" y="7"/>
                          </a:lnTo>
                          <a:lnTo>
                            <a:pt x="7" y="4"/>
                          </a:lnTo>
                          <a:lnTo>
                            <a:pt x="7" y="2"/>
                          </a:lnTo>
                          <a:lnTo>
                            <a:pt x="5" y="0"/>
                          </a:lnTo>
                          <a:lnTo>
                            <a:pt x="3" y="0"/>
                          </a:lnTo>
                          <a:lnTo>
                            <a:pt x="2" y="0"/>
                          </a:lnTo>
                          <a:lnTo>
                            <a:pt x="0" y="2"/>
                          </a:lnTo>
                          <a:lnTo>
                            <a:pt x="0" y="4"/>
                          </a:lnTo>
                          <a:lnTo>
                            <a:pt x="0" y="7"/>
                          </a:lnTo>
                          <a:lnTo>
                            <a:pt x="2" y="7"/>
                          </a:lnTo>
                          <a:lnTo>
                            <a:pt x="2" y="9"/>
                          </a:lnTo>
                          <a:lnTo>
                            <a:pt x="3" y="9"/>
                          </a:lnTo>
                          <a:lnTo>
                            <a:pt x="5"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4" name="Freeform 110"/>
                    <p:cNvSpPr>
                      <a:spLocks/>
                    </p:cNvSpPr>
                    <p:nvPr/>
                  </p:nvSpPr>
                  <p:spPr bwMode="auto">
                    <a:xfrm>
                      <a:off x="4013" y="1142"/>
                      <a:ext cx="7" cy="9"/>
                    </a:xfrm>
                    <a:custGeom>
                      <a:avLst/>
                      <a:gdLst/>
                      <a:ahLst/>
                      <a:cxnLst>
                        <a:cxn ang="0">
                          <a:pos x="3" y="8"/>
                        </a:cxn>
                        <a:cxn ang="0">
                          <a:pos x="4" y="8"/>
                        </a:cxn>
                        <a:cxn ang="0">
                          <a:pos x="6" y="8"/>
                        </a:cxn>
                        <a:cxn ang="0">
                          <a:pos x="6" y="6"/>
                        </a:cxn>
                        <a:cxn ang="0">
                          <a:pos x="6" y="4"/>
                        </a:cxn>
                        <a:cxn ang="0">
                          <a:pos x="6" y="2"/>
                        </a:cxn>
                        <a:cxn ang="0">
                          <a:pos x="4" y="2"/>
                        </a:cxn>
                        <a:cxn ang="0">
                          <a:pos x="3" y="0"/>
                        </a:cxn>
                        <a:cxn ang="0">
                          <a:pos x="1" y="0"/>
                        </a:cxn>
                        <a:cxn ang="0">
                          <a:pos x="1" y="2"/>
                        </a:cxn>
                        <a:cxn ang="0">
                          <a:pos x="0" y="2"/>
                        </a:cxn>
                        <a:cxn ang="0">
                          <a:pos x="0" y="4"/>
                        </a:cxn>
                        <a:cxn ang="0">
                          <a:pos x="0" y="6"/>
                        </a:cxn>
                        <a:cxn ang="0">
                          <a:pos x="0" y="8"/>
                        </a:cxn>
                        <a:cxn ang="0">
                          <a:pos x="1" y="8"/>
                        </a:cxn>
                        <a:cxn ang="0">
                          <a:pos x="3" y="8"/>
                        </a:cxn>
                      </a:cxnLst>
                      <a:rect l="0" t="0" r="r" b="b"/>
                      <a:pathLst>
                        <a:path w="7" h="9">
                          <a:moveTo>
                            <a:pt x="3" y="8"/>
                          </a:moveTo>
                          <a:lnTo>
                            <a:pt x="4" y="8"/>
                          </a:lnTo>
                          <a:lnTo>
                            <a:pt x="6" y="8"/>
                          </a:lnTo>
                          <a:lnTo>
                            <a:pt x="6" y="6"/>
                          </a:lnTo>
                          <a:lnTo>
                            <a:pt x="6" y="4"/>
                          </a:lnTo>
                          <a:lnTo>
                            <a:pt x="6" y="2"/>
                          </a:lnTo>
                          <a:lnTo>
                            <a:pt x="4" y="2"/>
                          </a:lnTo>
                          <a:lnTo>
                            <a:pt x="3" y="0"/>
                          </a:lnTo>
                          <a:lnTo>
                            <a:pt x="1" y="0"/>
                          </a:lnTo>
                          <a:lnTo>
                            <a:pt x="1" y="2"/>
                          </a:lnTo>
                          <a:lnTo>
                            <a:pt x="0" y="2"/>
                          </a:lnTo>
                          <a:lnTo>
                            <a:pt x="0" y="4"/>
                          </a:lnTo>
                          <a:lnTo>
                            <a:pt x="0" y="6"/>
                          </a:lnTo>
                          <a:lnTo>
                            <a:pt x="0" y="8"/>
                          </a:lnTo>
                          <a:lnTo>
                            <a:pt x="1" y="8"/>
                          </a:lnTo>
                          <a:lnTo>
                            <a:pt x="3"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5" name="Freeform 111"/>
                    <p:cNvSpPr>
                      <a:spLocks/>
                    </p:cNvSpPr>
                    <p:nvPr/>
                  </p:nvSpPr>
                  <p:spPr bwMode="auto">
                    <a:xfrm>
                      <a:off x="4025" y="1191"/>
                      <a:ext cx="8" cy="10"/>
                    </a:xfrm>
                    <a:custGeom>
                      <a:avLst/>
                      <a:gdLst/>
                      <a:ahLst/>
                      <a:cxnLst>
                        <a:cxn ang="0">
                          <a:pos x="3" y="9"/>
                        </a:cxn>
                        <a:cxn ang="0">
                          <a:pos x="5" y="9"/>
                        </a:cxn>
                        <a:cxn ang="0">
                          <a:pos x="7" y="7"/>
                        </a:cxn>
                        <a:cxn ang="0">
                          <a:pos x="7" y="4"/>
                        </a:cxn>
                        <a:cxn ang="0">
                          <a:pos x="7" y="2"/>
                        </a:cxn>
                        <a:cxn ang="0">
                          <a:pos x="5" y="2"/>
                        </a:cxn>
                        <a:cxn ang="0">
                          <a:pos x="5" y="0"/>
                        </a:cxn>
                        <a:cxn ang="0">
                          <a:pos x="3" y="0"/>
                        </a:cxn>
                        <a:cxn ang="0">
                          <a:pos x="2" y="2"/>
                        </a:cxn>
                        <a:cxn ang="0">
                          <a:pos x="0" y="2"/>
                        </a:cxn>
                        <a:cxn ang="0">
                          <a:pos x="0" y="4"/>
                        </a:cxn>
                        <a:cxn ang="0">
                          <a:pos x="0" y="7"/>
                        </a:cxn>
                        <a:cxn ang="0">
                          <a:pos x="2" y="9"/>
                        </a:cxn>
                        <a:cxn ang="0">
                          <a:pos x="3" y="9"/>
                        </a:cxn>
                      </a:cxnLst>
                      <a:rect l="0" t="0" r="r" b="b"/>
                      <a:pathLst>
                        <a:path w="8" h="10">
                          <a:moveTo>
                            <a:pt x="3" y="9"/>
                          </a:moveTo>
                          <a:lnTo>
                            <a:pt x="5" y="9"/>
                          </a:lnTo>
                          <a:lnTo>
                            <a:pt x="7" y="7"/>
                          </a:lnTo>
                          <a:lnTo>
                            <a:pt x="7" y="4"/>
                          </a:lnTo>
                          <a:lnTo>
                            <a:pt x="7" y="2"/>
                          </a:lnTo>
                          <a:lnTo>
                            <a:pt x="5" y="2"/>
                          </a:lnTo>
                          <a:lnTo>
                            <a:pt x="5" y="0"/>
                          </a:lnTo>
                          <a:lnTo>
                            <a:pt x="3" y="0"/>
                          </a:lnTo>
                          <a:lnTo>
                            <a:pt x="2" y="2"/>
                          </a:lnTo>
                          <a:lnTo>
                            <a:pt x="0" y="2"/>
                          </a:lnTo>
                          <a:lnTo>
                            <a:pt x="0" y="4"/>
                          </a:lnTo>
                          <a:lnTo>
                            <a:pt x="0" y="7"/>
                          </a:lnTo>
                          <a:lnTo>
                            <a:pt x="2"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6" name="Freeform 112"/>
                    <p:cNvSpPr>
                      <a:spLocks/>
                    </p:cNvSpPr>
                    <p:nvPr/>
                  </p:nvSpPr>
                  <p:spPr bwMode="auto">
                    <a:xfrm>
                      <a:off x="4033" y="1218"/>
                      <a:ext cx="8" cy="9"/>
                    </a:xfrm>
                    <a:custGeom>
                      <a:avLst/>
                      <a:gdLst/>
                      <a:ahLst/>
                      <a:cxnLst>
                        <a:cxn ang="0">
                          <a:pos x="3" y="8"/>
                        </a:cxn>
                        <a:cxn ang="0">
                          <a:pos x="5" y="8"/>
                        </a:cxn>
                        <a:cxn ang="0">
                          <a:pos x="5" y="6"/>
                        </a:cxn>
                        <a:cxn ang="0">
                          <a:pos x="7" y="6"/>
                        </a:cxn>
                        <a:cxn ang="0">
                          <a:pos x="7" y="4"/>
                        </a:cxn>
                        <a:cxn ang="0">
                          <a:pos x="7" y="2"/>
                        </a:cxn>
                        <a:cxn ang="0">
                          <a:pos x="7" y="0"/>
                        </a:cxn>
                        <a:cxn ang="0">
                          <a:pos x="5" y="0"/>
                        </a:cxn>
                        <a:cxn ang="0">
                          <a:pos x="3" y="0"/>
                        </a:cxn>
                        <a:cxn ang="0">
                          <a:pos x="2" y="0"/>
                        </a:cxn>
                        <a:cxn ang="0">
                          <a:pos x="0" y="0"/>
                        </a:cxn>
                        <a:cxn ang="0">
                          <a:pos x="0" y="2"/>
                        </a:cxn>
                        <a:cxn ang="0">
                          <a:pos x="0" y="4"/>
                        </a:cxn>
                        <a:cxn ang="0">
                          <a:pos x="0" y="6"/>
                        </a:cxn>
                        <a:cxn ang="0">
                          <a:pos x="2" y="6"/>
                        </a:cxn>
                        <a:cxn ang="0">
                          <a:pos x="2" y="8"/>
                        </a:cxn>
                        <a:cxn ang="0">
                          <a:pos x="3" y="8"/>
                        </a:cxn>
                      </a:cxnLst>
                      <a:rect l="0" t="0" r="r" b="b"/>
                      <a:pathLst>
                        <a:path w="8" h="9">
                          <a:moveTo>
                            <a:pt x="3" y="8"/>
                          </a:moveTo>
                          <a:lnTo>
                            <a:pt x="5" y="8"/>
                          </a:lnTo>
                          <a:lnTo>
                            <a:pt x="5" y="6"/>
                          </a:lnTo>
                          <a:lnTo>
                            <a:pt x="7" y="6"/>
                          </a:lnTo>
                          <a:lnTo>
                            <a:pt x="7" y="4"/>
                          </a:lnTo>
                          <a:lnTo>
                            <a:pt x="7" y="2"/>
                          </a:lnTo>
                          <a:lnTo>
                            <a:pt x="7" y="0"/>
                          </a:lnTo>
                          <a:lnTo>
                            <a:pt x="5" y="0"/>
                          </a:lnTo>
                          <a:lnTo>
                            <a:pt x="3" y="0"/>
                          </a:lnTo>
                          <a:lnTo>
                            <a:pt x="2" y="0"/>
                          </a:lnTo>
                          <a:lnTo>
                            <a:pt x="0" y="0"/>
                          </a:lnTo>
                          <a:lnTo>
                            <a:pt x="0" y="2"/>
                          </a:lnTo>
                          <a:lnTo>
                            <a:pt x="0" y="4"/>
                          </a:lnTo>
                          <a:lnTo>
                            <a:pt x="0" y="6"/>
                          </a:lnTo>
                          <a:lnTo>
                            <a:pt x="2" y="6"/>
                          </a:lnTo>
                          <a:lnTo>
                            <a:pt x="2" y="8"/>
                          </a:lnTo>
                          <a:lnTo>
                            <a:pt x="3"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297" name="Freeform 113"/>
                    <p:cNvSpPr>
                      <a:spLocks/>
                    </p:cNvSpPr>
                    <p:nvPr/>
                  </p:nvSpPr>
                  <p:spPr bwMode="auto">
                    <a:xfrm>
                      <a:off x="4020" y="1165"/>
                      <a:ext cx="7" cy="10"/>
                    </a:xfrm>
                    <a:custGeom>
                      <a:avLst/>
                      <a:gdLst/>
                      <a:ahLst/>
                      <a:cxnLst>
                        <a:cxn ang="0">
                          <a:pos x="4" y="9"/>
                        </a:cxn>
                        <a:cxn ang="0">
                          <a:pos x="5" y="9"/>
                        </a:cxn>
                        <a:cxn ang="0">
                          <a:pos x="5" y="7"/>
                        </a:cxn>
                        <a:cxn ang="0">
                          <a:pos x="6" y="4"/>
                        </a:cxn>
                        <a:cxn ang="0">
                          <a:pos x="6" y="2"/>
                        </a:cxn>
                        <a:cxn ang="0">
                          <a:pos x="5" y="2"/>
                        </a:cxn>
                        <a:cxn ang="0">
                          <a:pos x="5" y="0"/>
                        </a:cxn>
                        <a:cxn ang="0">
                          <a:pos x="4" y="0"/>
                        </a:cxn>
                        <a:cxn ang="0">
                          <a:pos x="2" y="0"/>
                        </a:cxn>
                        <a:cxn ang="0">
                          <a:pos x="1" y="0"/>
                        </a:cxn>
                        <a:cxn ang="0">
                          <a:pos x="1" y="2"/>
                        </a:cxn>
                        <a:cxn ang="0">
                          <a:pos x="0" y="2"/>
                        </a:cxn>
                        <a:cxn ang="0">
                          <a:pos x="0" y="4"/>
                        </a:cxn>
                        <a:cxn ang="0">
                          <a:pos x="1" y="4"/>
                        </a:cxn>
                        <a:cxn ang="0">
                          <a:pos x="1" y="7"/>
                        </a:cxn>
                        <a:cxn ang="0">
                          <a:pos x="2" y="7"/>
                        </a:cxn>
                        <a:cxn ang="0">
                          <a:pos x="2" y="9"/>
                        </a:cxn>
                        <a:cxn ang="0">
                          <a:pos x="4" y="9"/>
                        </a:cxn>
                      </a:cxnLst>
                      <a:rect l="0" t="0" r="r" b="b"/>
                      <a:pathLst>
                        <a:path w="7" h="10">
                          <a:moveTo>
                            <a:pt x="4" y="9"/>
                          </a:moveTo>
                          <a:lnTo>
                            <a:pt x="5" y="9"/>
                          </a:lnTo>
                          <a:lnTo>
                            <a:pt x="5" y="7"/>
                          </a:lnTo>
                          <a:lnTo>
                            <a:pt x="6" y="4"/>
                          </a:lnTo>
                          <a:lnTo>
                            <a:pt x="6" y="2"/>
                          </a:lnTo>
                          <a:lnTo>
                            <a:pt x="5" y="2"/>
                          </a:lnTo>
                          <a:lnTo>
                            <a:pt x="5" y="0"/>
                          </a:lnTo>
                          <a:lnTo>
                            <a:pt x="4" y="0"/>
                          </a:lnTo>
                          <a:lnTo>
                            <a:pt x="2" y="0"/>
                          </a:lnTo>
                          <a:lnTo>
                            <a:pt x="1" y="0"/>
                          </a:lnTo>
                          <a:lnTo>
                            <a:pt x="1" y="2"/>
                          </a:lnTo>
                          <a:lnTo>
                            <a:pt x="0" y="2"/>
                          </a:lnTo>
                          <a:lnTo>
                            <a:pt x="0" y="4"/>
                          </a:lnTo>
                          <a:lnTo>
                            <a:pt x="1" y="4"/>
                          </a:lnTo>
                          <a:lnTo>
                            <a:pt x="1" y="7"/>
                          </a:lnTo>
                          <a:lnTo>
                            <a:pt x="2" y="7"/>
                          </a:lnTo>
                          <a:lnTo>
                            <a:pt x="2" y="9"/>
                          </a:lnTo>
                          <a:lnTo>
                            <a:pt x="4"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28" name="Group 114"/>
              <p:cNvGrpSpPr>
                <a:grpSpLocks/>
              </p:cNvGrpSpPr>
              <p:nvPr/>
            </p:nvGrpSpPr>
            <p:grpSpPr bwMode="auto">
              <a:xfrm>
                <a:off x="3943" y="1171"/>
                <a:ext cx="401" cy="302"/>
                <a:chOff x="3943" y="1171"/>
                <a:chExt cx="401" cy="302"/>
              </a:xfrm>
            </p:grpSpPr>
            <p:grpSp>
              <p:nvGrpSpPr>
                <p:cNvPr id="29" name="Group 115"/>
                <p:cNvGrpSpPr>
                  <a:grpSpLocks/>
                </p:cNvGrpSpPr>
                <p:nvPr/>
              </p:nvGrpSpPr>
              <p:grpSpPr bwMode="auto">
                <a:xfrm>
                  <a:off x="3943" y="1171"/>
                  <a:ext cx="401" cy="302"/>
                  <a:chOff x="3943" y="1171"/>
                  <a:chExt cx="401" cy="302"/>
                </a:xfrm>
              </p:grpSpPr>
              <p:sp>
                <p:nvSpPr>
                  <p:cNvPr id="477300" name="Freeform 116"/>
                  <p:cNvSpPr>
                    <a:spLocks/>
                  </p:cNvSpPr>
                  <p:nvPr/>
                </p:nvSpPr>
                <p:spPr bwMode="auto">
                  <a:xfrm>
                    <a:off x="3943" y="1171"/>
                    <a:ext cx="401" cy="302"/>
                  </a:xfrm>
                  <a:custGeom>
                    <a:avLst/>
                    <a:gdLst/>
                    <a:ahLst/>
                    <a:cxnLst>
                      <a:cxn ang="0">
                        <a:pos x="63" y="301"/>
                      </a:cxn>
                      <a:cxn ang="0">
                        <a:pos x="0" y="0"/>
                      </a:cxn>
                      <a:cxn ang="0">
                        <a:pos x="306" y="0"/>
                      </a:cxn>
                      <a:cxn ang="0">
                        <a:pos x="400" y="301"/>
                      </a:cxn>
                      <a:cxn ang="0">
                        <a:pos x="63" y="301"/>
                      </a:cxn>
                    </a:cxnLst>
                    <a:rect l="0" t="0" r="r" b="b"/>
                    <a:pathLst>
                      <a:path w="401" h="302">
                        <a:moveTo>
                          <a:pt x="63" y="301"/>
                        </a:moveTo>
                        <a:lnTo>
                          <a:pt x="0" y="0"/>
                        </a:lnTo>
                        <a:lnTo>
                          <a:pt x="306" y="0"/>
                        </a:lnTo>
                        <a:lnTo>
                          <a:pt x="400" y="301"/>
                        </a:lnTo>
                        <a:lnTo>
                          <a:pt x="63" y="301"/>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30" name="Group 117"/>
                  <p:cNvGrpSpPr>
                    <a:grpSpLocks/>
                  </p:cNvGrpSpPr>
                  <p:nvPr/>
                </p:nvGrpSpPr>
                <p:grpSpPr bwMode="auto">
                  <a:xfrm>
                    <a:off x="3953" y="1210"/>
                    <a:ext cx="378" cy="224"/>
                    <a:chOff x="3953" y="1210"/>
                    <a:chExt cx="378" cy="224"/>
                  </a:xfrm>
                </p:grpSpPr>
                <p:sp>
                  <p:nvSpPr>
                    <p:cNvPr id="477302" name="Freeform 118"/>
                    <p:cNvSpPr>
                      <a:spLocks/>
                    </p:cNvSpPr>
                    <p:nvPr/>
                  </p:nvSpPr>
                  <p:spPr bwMode="auto">
                    <a:xfrm>
                      <a:off x="3953" y="1210"/>
                      <a:ext cx="321" cy="45"/>
                    </a:xfrm>
                    <a:custGeom>
                      <a:avLst/>
                      <a:gdLst/>
                      <a:ahLst/>
                      <a:cxnLst>
                        <a:cxn ang="0">
                          <a:pos x="0" y="0"/>
                        </a:cxn>
                        <a:cxn ang="0">
                          <a:pos x="307" y="0"/>
                        </a:cxn>
                        <a:cxn ang="0">
                          <a:pos x="320" y="44"/>
                        </a:cxn>
                        <a:cxn ang="0">
                          <a:pos x="8" y="44"/>
                        </a:cxn>
                        <a:cxn ang="0">
                          <a:pos x="0" y="0"/>
                        </a:cxn>
                      </a:cxnLst>
                      <a:rect l="0" t="0" r="r" b="b"/>
                      <a:pathLst>
                        <a:path w="321" h="45">
                          <a:moveTo>
                            <a:pt x="0" y="0"/>
                          </a:moveTo>
                          <a:lnTo>
                            <a:pt x="307" y="0"/>
                          </a:lnTo>
                          <a:lnTo>
                            <a:pt x="320" y="44"/>
                          </a:lnTo>
                          <a:lnTo>
                            <a:pt x="8" y="44"/>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sp>
                  <p:nvSpPr>
                    <p:cNvPr id="477303" name="Freeform 119"/>
                    <p:cNvSpPr>
                      <a:spLocks/>
                    </p:cNvSpPr>
                    <p:nvPr/>
                  </p:nvSpPr>
                  <p:spPr bwMode="auto">
                    <a:xfrm>
                      <a:off x="3970" y="1300"/>
                      <a:ext cx="333" cy="44"/>
                    </a:xfrm>
                    <a:custGeom>
                      <a:avLst/>
                      <a:gdLst/>
                      <a:ahLst/>
                      <a:cxnLst>
                        <a:cxn ang="0">
                          <a:pos x="0" y="0"/>
                        </a:cxn>
                        <a:cxn ang="0">
                          <a:pos x="318" y="0"/>
                        </a:cxn>
                        <a:cxn ang="0">
                          <a:pos x="332" y="43"/>
                        </a:cxn>
                        <a:cxn ang="0">
                          <a:pos x="9" y="43"/>
                        </a:cxn>
                        <a:cxn ang="0">
                          <a:pos x="0" y="0"/>
                        </a:cxn>
                      </a:cxnLst>
                      <a:rect l="0" t="0" r="r" b="b"/>
                      <a:pathLst>
                        <a:path w="333" h="44">
                          <a:moveTo>
                            <a:pt x="0" y="0"/>
                          </a:moveTo>
                          <a:lnTo>
                            <a:pt x="318" y="0"/>
                          </a:lnTo>
                          <a:lnTo>
                            <a:pt x="332" y="43"/>
                          </a:lnTo>
                          <a:lnTo>
                            <a:pt x="9" y="43"/>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sp>
                  <p:nvSpPr>
                    <p:cNvPr id="477304" name="Freeform 120"/>
                    <p:cNvSpPr>
                      <a:spLocks/>
                    </p:cNvSpPr>
                    <p:nvPr/>
                  </p:nvSpPr>
                  <p:spPr bwMode="auto">
                    <a:xfrm>
                      <a:off x="3989" y="1389"/>
                      <a:ext cx="342" cy="45"/>
                    </a:xfrm>
                    <a:custGeom>
                      <a:avLst/>
                      <a:gdLst/>
                      <a:ahLst/>
                      <a:cxnLst>
                        <a:cxn ang="0">
                          <a:pos x="0" y="0"/>
                        </a:cxn>
                        <a:cxn ang="0">
                          <a:pos x="327" y="0"/>
                        </a:cxn>
                        <a:cxn ang="0">
                          <a:pos x="341" y="44"/>
                        </a:cxn>
                        <a:cxn ang="0">
                          <a:pos x="9" y="44"/>
                        </a:cxn>
                        <a:cxn ang="0">
                          <a:pos x="0" y="0"/>
                        </a:cxn>
                      </a:cxnLst>
                      <a:rect l="0" t="0" r="r" b="b"/>
                      <a:pathLst>
                        <a:path w="342" h="45">
                          <a:moveTo>
                            <a:pt x="0" y="0"/>
                          </a:moveTo>
                          <a:lnTo>
                            <a:pt x="327" y="0"/>
                          </a:lnTo>
                          <a:lnTo>
                            <a:pt x="341" y="44"/>
                          </a:lnTo>
                          <a:lnTo>
                            <a:pt x="9" y="44"/>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31" name="Group 121"/>
                <p:cNvGrpSpPr>
                  <a:grpSpLocks/>
                </p:cNvGrpSpPr>
                <p:nvPr/>
              </p:nvGrpSpPr>
              <p:grpSpPr bwMode="auto">
                <a:xfrm>
                  <a:off x="3953" y="1175"/>
                  <a:ext cx="359" cy="275"/>
                  <a:chOff x="3953" y="1175"/>
                  <a:chExt cx="359" cy="275"/>
                </a:xfrm>
              </p:grpSpPr>
              <p:grpSp>
                <p:nvGrpSpPr>
                  <p:cNvPr id="477184" name="Group 122"/>
                  <p:cNvGrpSpPr>
                    <a:grpSpLocks/>
                  </p:cNvGrpSpPr>
                  <p:nvPr/>
                </p:nvGrpSpPr>
                <p:grpSpPr bwMode="auto">
                  <a:xfrm>
                    <a:off x="3953" y="1178"/>
                    <a:ext cx="59" cy="272"/>
                    <a:chOff x="3953" y="1178"/>
                    <a:chExt cx="59" cy="272"/>
                  </a:xfrm>
                </p:grpSpPr>
                <p:sp>
                  <p:nvSpPr>
                    <p:cNvPr id="477307" name="Freeform 123"/>
                    <p:cNvSpPr>
                      <a:spLocks/>
                    </p:cNvSpPr>
                    <p:nvPr/>
                  </p:nvSpPr>
                  <p:spPr bwMode="auto">
                    <a:xfrm>
                      <a:off x="3953" y="1178"/>
                      <a:ext cx="5" cy="7"/>
                    </a:xfrm>
                    <a:custGeom>
                      <a:avLst/>
                      <a:gdLst/>
                      <a:ahLst/>
                      <a:cxnLst>
                        <a:cxn ang="0">
                          <a:pos x="2" y="6"/>
                        </a:cxn>
                        <a:cxn ang="0">
                          <a:pos x="3" y="6"/>
                        </a:cxn>
                        <a:cxn ang="0">
                          <a:pos x="3" y="5"/>
                        </a:cxn>
                        <a:cxn ang="0">
                          <a:pos x="4" y="4"/>
                        </a:cxn>
                        <a:cxn ang="0">
                          <a:pos x="4" y="3"/>
                        </a:cxn>
                        <a:cxn ang="0">
                          <a:pos x="4" y="2"/>
                        </a:cxn>
                        <a:cxn ang="0">
                          <a:pos x="3" y="2"/>
                        </a:cxn>
                        <a:cxn ang="0">
                          <a:pos x="3" y="1"/>
                        </a:cxn>
                        <a:cxn ang="0">
                          <a:pos x="3" y="0"/>
                        </a:cxn>
                        <a:cxn ang="0">
                          <a:pos x="2" y="0"/>
                        </a:cxn>
                        <a:cxn ang="0">
                          <a:pos x="1" y="1"/>
                        </a:cxn>
                        <a:cxn ang="0">
                          <a:pos x="1" y="1"/>
                        </a:cxn>
                        <a:cxn ang="0">
                          <a:pos x="1" y="2"/>
                        </a:cxn>
                        <a:cxn ang="0">
                          <a:pos x="0" y="2"/>
                        </a:cxn>
                        <a:cxn ang="0">
                          <a:pos x="0" y="3"/>
                        </a:cxn>
                        <a:cxn ang="0">
                          <a:pos x="0" y="4"/>
                        </a:cxn>
                        <a:cxn ang="0">
                          <a:pos x="1" y="5"/>
                        </a:cxn>
                        <a:cxn ang="0">
                          <a:pos x="1" y="6"/>
                        </a:cxn>
                        <a:cxn ang="0">
                          <a:pos x="2" y="6"/>
                        </a:cxn>
                      </a:cxnLst>
                      <a:rect l="0" t="0" r="r" b="b"/>
                      <a:pathLst>
                        <a:path w="5" h="7">
                          <a:moveTo>
                            <a:pt x="2" y="6"/>
                          </a:moveTo>
                          <a:lnTo>
                            <a:pt x="3" y="6"/>
                          </a:lnTo>
                          <a:lnTo>
                            <a:pt x="3" y="5"/>
                          </a:lnTo>
                          <a:lnTo>
                            <a:pt x="4" y="4"/>
                          </a:lnTo>
                          <a:lnTo>
                            <a:pt x="4" y="3"/>
                          </a:lnTo>
                          <a:lnTo>
                            <a:pt x="4" y="2"/>
                          </a:lnTo>
                          <a:lnTo>
                            <a:pt x="3" y="2"/>
                          </a:lnTo>
                          <a:lnTo>
                            <a:pt x="3" y="1"/>
                          </a:lnTo>
                          <a:lnTo>
                            <a:pt x="3" y="0"/>
                          </a:lnTo>
                          <a:lnTo>
                            <a:pt x="2" y="0"/>
                          </a:lnTo>
                          <a:lnTo>
                            <a:pt x="1" y="1"/>
                          </a:lnTo>
                          <a:lnTo>
                            <a:pt x="1" y="1"/>
                          </a:lnTo>
                          <a:lnTo>
                            <a:pt x="1" y="2"/>
                          </a:lnTo>
                          <a:lnTo>
                            <a:pt x="0" y="2"/>
                          </a:lnTo>
                          <a:lnTo>
                            <a:pt x="0" y="3"/>
                          </a:lnTo>
                          <a:lnTo>
                            <a:pt x="0" y="4"/>
                          </a:lnTo>
                          <a:lnTo>
                            <a:pt x="1" y="5"/>
                          </a:lnTo>
                          <a:lnTo>
                            <a:pt x="1"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08" name="Freeform 124"/>
                    <p:cNvSpPr>
                      <a:spLocks/>
                    </p:cNvSpPr>
                    <p:nvPr/>
                  </p:nvSpPr>
                  <p:spPr bwMode="auto">
                    <a:xfrm>
                      <a:off x="3960" y="1216"/>
                      <a:ext cx="6" cy="7"/>
                    </a:xfrm>
                    <a:custGeom>
                      <a:avLst/>
                      <a:gdLst/>
                      <a:ahLst/>
                      <a:cxnLst>
                        <a:cxn ang="0">
                          <a:pos x="2" y="6"/>
                        </a:cxn>
                        <a:cxn ang="0">
                          <a:pos x="3" y="6"/>
                        </a:cxn>
                        <a:cxn ang="0">
                          <a:pos x="3" y="5"/>
                        </a:cxn>
                        <a:cxn ang="0">
                          <a:pos x="4" y="5"/>
                        </a:cxn>
                        <a:cxn ang="0">
                          <a:pos x="4" y="4"/>
                        </a:cxn>
                        <a:cxn ang="0">
                          <a:pos x="5" y="3"/>
                        </a:cxn>
                        <a:cxn ang="0">
                          <a:pos x="5" y="2"/>
                        </a:cxn>
                        <a:cxn ang="0">
                          <a:pos x="4" y="1"/>
                        </a:cxn>
                        <a:cxn ang="0">
                          <a:pos x="3" y="0"/>
                        </a:cxn>
                        <a:cxn ang="0">
                          <a:pos x="2" y="0"/>
                        </a:cxn>
                        <a:cxn ang="0">
                          <a:pos x="2" y="0"/>
                        </a:cxn>
                        <a:cxn ang="0">
                          <a:pos x="1" y="0"/>
                        </a:cxn>
                        <a:cxn ang="0">
                          <a:pos x="1" y="1"/>
                        </a:cxn>
                        <a:cxn ang="0">
                          <a:pos x="0" y="1"/>
                        </a:cxn>
                        <a:cxn ang="0">
                          <a:pos x="0" y="2"/>
                        </a:cxn>
                        <a:cxn ang="0">
                          <a:pos x="0" y="3"/>
                        </a:cxn>
                        <a:cxn ang="0">
                          <a:pos x="0" y="4"/>
                        </a:cxn>
                        <a:cxn ang="0">
                          <a:pos x="0" y="5"/>
                        </a:cxn>
                        <a:cxn ang="0">
                          <a:pos x="1" y="5"/>
                        </a:cxn>
                        <a:cxn ang="0">
                          <a:pos x="2" y="5"/>
                        </a:cxn>
                        <a:cxn ang="0">
                          <a:pos x="2" y="6"/>
                        </a:cxn>
                        <a:cxn ang="0">
                          <a:pos x="2" y="6"/>
                        </a:cxn>
                      </a:cxnLst>
                      <a:rect l="0" t="0" r="r" b="b"/>
                      <a:pathLst>
                        <a:path w="6" h="7">
                          <a:moveTo>
                            <a:pt x="2" y="6"/>
                          </a:moveTo>
                          <a:lnTo>
                            <a:pt x="3" y="6"/>
                          </a:lnTo>
                          <a:lnTo>
                            <a:pt x="3" y="5"/>
                          </a:lnTo>
                          <a:lnTo>
                            <a:pt x="4" y="5"/>
                          </a:lnTo>
                          <a:lnTo>
                            <a:pt x="4" y="4"/>
                          </a:lnTo>
                          <a:lnTo>
                            <a:pt x="5" y="3"/>
                          </a:lnTo>
                          <a:lnTo>
                            <a:pt x="5" y="2"/>
                          </a:lnTo>
                          <a:lnTo>
                            <a:pt x="4" y="1"/>
                          </a:lnTo>
                          <a:lnTo>
                            <a:pt x="3" y="0"/>
                          </a:lnTo>
                          <a:lnTo>
                            <a:pt x="2" y="0"/>
                          </a:lnTo>
                          <a:lnTo>
                            <a:pt x="2" y="0"/>
                          </a:lnTo>
                          <a:lnTo>
                            <a:pt x="1" y="0"/>
                          </a:lnTo>
                          <a:lnTo>
                            <a:pt x="1" y="1"/>
                          </a:lnTo>
                          <a:lnTo>
                            <a:pt x="0" y="1"/>
                          </a:lnTo>
                          <a:lnTo>
                            <a:pt x="0" y="2"/>
                          </a:lnTo>
                          <a:lnTo>
                            <a:pt x="0" y="3"/>
                          </a:lnTo>
                          <a:lnTo>
                            <a:pt x="0" y="4"/>
                          </a:lnTo>
                          <a:lnTo>
                            <a:pt x="0" y="5"/>
                          </a:lnTo>
                          <a:lnTo>
                            <a:pt x="1" y="5"/>
                          </a:lnTo>
                          <a:lnTo>
                            <a:pt x="2" y="5"/>
                          </a:lnTo>
                          <a:lnTo>
                            <a:pt x="2"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09" name="Freeform 125"/>
                    <p:cNvSpPr>
                      <a:spLocks/>
                    </p:cNvSpPr>
                    <p:nvPr/>
                  </p:nvSpPr>
                  <p:spPr bwMode="auto">
                    <a:xfrm>
                      <a:off x="3969" y="1254"/>
                      <a:ext cx="6" cy="7"/>
                    </a:xfrm>
                    <a:custGeom>
                      <a:avLst/>
                      <a:gdLst/>
                      <a:ahLst/>
                      <a:cxnLst>
                        <a:cxn ang="0">
                          <a:pos x="2" y="6"/>
                        </a:cxn>
                        <a:cxn ang="0">
                          <a:pos x="3" y="6"/>
                        </a:cxn>
                        <a:cxn ang="0">
                          <a:pos x="4" y="6"/>
                        </a:cxn>
                        <a:cxn ang="0">
                          <a:pos x="4" y="5"/>
                        </a:cxn>
                        <a:cxn ang="0">
                          <a:pos x="5" y="4"/>
                        </a:cxn>
                        <a:cxn ang="0">
                          <a:pos x="5" y="3"/>
                        </a:cxn>
                        <a:cxn ang="0">
                          <a:pos x="5" y="2"/>
                        </a:cxn>
                        <a:cxn ang="0">
                          <a:pos x="4" y="2"/>
                        </a:cxn>
                        <a:cxn ang="0">
                          <a:pos x="4" y="1"/>
                        </a:cxn>
                        <a:cxn ang="0">
                          <a:pos x="3" y="1"/>
                        </a:cxn>
                        <a:cxn ang="0">
                          <a:pos x="3" y="0"/>
                        </a:cxn>
                        <a:cxn ang="0">
                          <a:pos x="2" y="0"/>
                        </a:cxn>
                        <a:cxn ang="0">
                          <a:pos x="2" y="0"/>
                        </a:cxn>
                        <a:cxn ang="0">
                          <a:pos x="2" y="1"/>
                        </a:cxn>
                        <a:cxn ang="0">
                          <a:pos x="1" y="1"/>
                        </a:cxn>
                        <a:cxn ang="0">
                          <a:pos x="0" y="1"/>
                        </a:cxn>
                        <a:cxn ang="0">
                          <a:pos x="0" y="2"/>
                        </a:cxn>
                        <a:cxn ang="0">
                          <a:pos x="0" y="3"/>
                        </a:cxn>
                        <a:cxn ang="0">
                          <a:pos x="0" y="4"/>
                        </a:cxn>
                        <a:cxn ang="0">
                          <a:pos x="0" y="5"/>
                        </a:cxn>
                        <a:cxn ang="0">
                          <a:pos x="1" y="5"/>
                        </a:cxn>
                        <a:cxn ang="0">
                          <a:pos x="2" y="6"/>
                        </a:cxn>
                        <a:cxn ang="0">
                          <a:pos x="2" y="6"/>
                        </a:cxn>
                      </a:cxnLst>
                      <a:rect l="0" t="0" r="r" b="b"/>
                      <a:pathLst>
                        <a:path w="6" h="7">
                          <a:moveTo>
                            <a:pt x="2" y="6"/>
                          </a:moveTo>
                          <a:lnTo>
                            <a:pt x="3" y="6"/>
                          </a:lnTo>
                          <a:lnTo>
                            <a:pt x="4" y="6"/>
                          </a:lnTo>
                          <a:lnTo>
                            <a:pt x="4" y="5"/>
                          </a:lnTo>
                          <a:lnTo>
                            <a:pt x="5" y="4"/>
                          </a:lnTo>
                          <a:lnTo>
                            <a:pt x="5" y="3"/>
                          </a:lnTo>
                          <a:lnTo>
                            <a:pt x="5" y="2"/>
                          </a:lnTo>
                          <a:lnTo>
                            <a:pt x="4" y="2"/>
                          </a:lnTo>
                          <a:lnTo>
                            <a:pt x="4" y="1"/>
                          </a:lnTo>
                          <a:lnTo>
                            <a:pt x="3" y="1"/>
                          </a:lnTo>
                          <a:lnTo>
                            <a:pt x="3" y="0"/>
                          </a:lnTo>
                          <a:lnTo>
                            <a:pt x="2" y="0"/>
                          </a:lnTo>
                          <a:lnTo>
                            <a:pt x="2" y="0"/>
                          </a:lnTo>
                          <a:lnTo>
                            <a:pt x="2" y="1"/>
                          </a:lnTo>
                          <a:lnTo>
                            <a:pt x="1" y="1"/>
                          </a:lnTo>
                          <a:lnTo>
                            <a:pt x="0" y="1"/>
                          </a:lnTo>
                          <a:lnTo>
                            <a:pt x="0" y="2"/>
                          </a:lnTo>
                          <a:lnTo>
                            <a:pt x="0" y="3"/>
                          </a:lnTo>
                          <a:lnTo>
                            <a:pt x="0" y="4"/>
                          </a:lnTo>
                          <a:lnTo>
                            <a:pt x="0" y="5"/>
                          </a:lnTo>
                          <a:lnTo>
                            <a:pt x="1" y="5"/>
                          </a:lnTo>
                          <a:lnTo>
                            <a:pt x="2"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0" name="Freeform 126"/>
                    <p:cNvSpPr>
                      <a:spLocks/>
                    </p:cNvSpPr>
                    <p:nvPr/>
                  </p:nvSpPr>
                  <p:spPr bwMode="auto">
                    <a:xfrm>
                      <a:off x="3975" y="1292"/>
                      <a:ext cx="6" cy="9"/>
                    </a:xfrm>
                    <a:custGeom>
                      <a:avLst/>
                      <a:gdLst/>
                      <a:ahLst/>
                      <a:cxnLst>
                        <a:cxn ang="0">
                          <a:pos x="3" y="8"/>
                        </a:cxn>
                        <a:cxn ang="0">
                          <a:pos x="4" y="8"/>
                        </a:cxn>
                        <a:cxn ang="0">
                          <a:pos x="5" y="6"/>
                        </a:cxn>
                        <a:cxn ang="0">
                          <a:pos x="5" y="5"/>
                        </a:cxn>
                        <a:cxn ang="0">
                          <a:pos x="5" y="3"/>
                        </a:cxn>
                        <a:cxn ang="0">
                          <a:pos x="5" y="2"/>
                        </a:cxn>
                        <a:cxn ang="0">
                          <a:pos x="4" y="2"/>
                        </a:cxn>
                        <a:cxn ang="0">
                          <a:pos x="4" y="0"/>
                        </a:cxn>
                        <a:cxn ang="0">
                          <a:pos x="3" y="0"/>
                        </a:cxn>
                        <a:cxn ang="0">
                          <a:pos x="2" y="0"/>
                        </a:cxn>
                        <a:cxn ang="0">
                          <a:pos x="1" y="0"/>
                        </a:cxn>
                        <a:cxn ang="0">
                          <a:pos x="0" y="2"/>
                        </a:cxn>
                        <a:cxn ang="0">
                          <a:pos x="0" y="3"/>
                        </a:cxn>
                        <a:cxn ang="0">
                          <a:pos x="0" y="5"/>
                        </a:cxn>
                        <a:cxn ang="0">
                          <a:pos x="0" y="6"/>
                        </a:cxn>
                        <a:cxn ang="0">
                          <a:pos x="0" y="8"/>
                        </a:cxn>
                        <a:cxn ang="0">
                          <a:pos x="1" y="8"/>
                        </a:cxn>
                        <a:cxn ang="0">
                          <a:pos x="2" y="8"/>
                        </a:cxn>
                        <a:cxn ang="0">
                          <a:pos x="3" y="8"/>
                        </a:cxn>
                      </a:cxnLst>
                      <a:rect l="0" t="0" r="r" b="b"/>
                      <a:pathLst>
                        <a:path w="6" h="9">
                          <a:moveTo>
                            <a:pt x="3" y="8"/>
                          </a:moveTo>
                          <a:lnTo>
                            <a:pt x="4" y="8"/>
                          </a:lnTo>
                          <a:lnTo>
                            <a:pt x="5" y="6"/>
                          </a:lnTo>
                          <a:lnTo>
                            <a:pt x="5" y="5"/>
                          </a:lnTo>
                          <a:lnTo>
                            <a:pt x="5" y="3"/>
                          </a:lnTo>
                          <a:lnTo>
                            <a:pt x="5" y="2"/>
                          </a:lnTo>
                          <a:lnTo>
                            <a:pt x="4" y="2"/>
                          </a:lnTo>
                          <a:lnTo>
                            <a:pt x="4" y="0"/>
                          </a:lnTo>
                          <a:lnTo>
                            <a:pt x="3" y="0"/>
                          </a:lnTo>
                          <a:lnTo>
                            <a:pt x="2" y="0"/>
                          </a:lnTo>
                          <a:lnTo>
                            <a:pt x="1" y="0"/>
                          </a:lnTo>
                          <a:lnTo>
                            <a:pt x="0" y="2"/>
                          </a:lnTo>
                          <a:lnTo>
                            <a:pt x="0" y="3"/>
                          </a:lnTo>
                          <a:lnTo>
                            <a:pt x="0" y="5"/>
                          </a:lnTo>
                          <a:lnTo>
                            <a:pt x="0" y="6"/>
                          </a:lnTo>
                          <a:lnTo>
                            <a:pt x="0" y="8"/>
                          </a:lnTo>
                          <a:lnTo>
                            <a:pt x="1" y="8"/>
                          </a:lnTo>
                          <a:lnTo>
                            <a:pt x="2" y="8"/>
                          </a:lnTo>
                          <a:lnTo>
                            <a:pt x="3"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1" name="Freeform 127"/>
                    <p:cNvSpPr>
                      <a:spLocks/>
                    </p:cNvSpPr>
                    <p:nvPr/>
                  </p:nvSpPr>
                  <p:spPr bwMode="auto">
                    <a:xfrm>
                      <a:off x="3983" y="1330"/>
                      <a:ext cx="6" cy="7"/>
                    </a:xfrm>
                    <a:custGeom>
                      <a:avLst/>
                      <a:gdLst/>
                      <a:ahLst/>
                      <a:cxnLst>
                        <a:cxn ang="0">
                          <a:pos x="2" y="6"/>
                        </a:cxn>
                        <a:cxn ang="0">
                          <a:pos x="3" y="6"/>
                        </a:cxn>
                        <a:cxn ang="0">
                          <a:pos x="4" y="5"/>
                        </a:cxn>
                        <a:cxn ang="0">
                          <a:pos x="5" y="4"/>
                        </a:cxn>
                        <a:cxn ang="0">
                          <a:pos x="5" y="3"/>
                        </a:cxn>
                        <a:cxn ang="0">
                          <a:pos x="5" y="2"/>
                        </a:cxn>
                        <a:cxn ang="0">
                          <a:pos x="4" y="2"/>
                        </a:cxn>
                        <a:cxn ang="0">
                          <a:pos x="4" y="1"/>
                        </a:cxn>
                        <a:cxn ang="0">
                          <a:pos x="3" y="1"/>
                        </a:cxn>
                        <a:cxn ang="0">
                          <a:pos x="2" y="0"/>
                        </a:cxn>
                        <a:cxn ang="0">
                          <a:pos x="2" y="0"/>
                        </a:cxn>
                        <a:cxn ang="0">
                          <a:pos x="1" y="1"/>
                        </a:cxn>
                        <a:cxn ang="0">
                          <a:pos x="0" y="2"/>
                        </a:cxn>
                        <a:cxn ang="0">
                          <a:pos x="0" y="3"/>
                        </a:cxn>
                        <a:cxn ang="0">
                          <a:pos x="0" y="4"/>
                        </a:cxn>
                        <a:cxn ang="0">
                          <a:pos x="0" y="5"/>
                        </a:cxn>
                        <a:cxn ang="0">
                          <a:pos x="1" y="5"/>
                        </a:cxn>
                        <a:cxn ang="0">
                          <a:pos x="1" y="6"/>
                        </a:cxn>
                        <a:cxn ang="0">
                          <a:pos x="2" y="6"/>
                        </a:cxn>
                        <a:cxn ang="0">
                          <a:pos x="2" y="6"/>
                        </a:cxn>
                      </a:cxnLst>
                      <a:rect l="0" t="0" r="r" b="b"/>
                      <a:pathLst>
                        <a:path w="6" h="7">
                          <a:moveTo>
                            <a:pt x="2" y="6"/>
                          </a:moveTo>
                          <a:lnTo>
                            <a:pt x="3" y="6"/>
                          </a:lnTo>
                          <a:lnTo>
                            <a:pt x="4" y="5"/>
                          </a:lnTo>
                          <a:lnTo>
                            <a:pt x="5" y="4"/>
                          </a:lnTo>
                          <a:lnTo>
                            <a:pt x="5" y="3"/>
                          </a:lnTo>
                          <a:lnTo>
                            <a:pt x="5" y="2"/>
                          </a:lnTo>
                          <a:lnTo>
                            <a:pt x="4" y="2"/>
                          </a:lnTo>
                          <a:lnTo>
                            <a:pt x="4" y="1"/>
                          </a:lnTo>
                          <a:lnTo>
                            <a:pt x="3" y="1"/>
                          </a:lnTo>
                          <a:lnTo>
                            <a:pt x="2" y="0"/>
                          </a:lnTo>
                          <a:lnTo>
                            <a:pt x="2" y="0"/>
                          </a:lnTo>
                          <a:lnTo>
                            <a:pt x="1" y="1"/>
                          </a:lnTo>
                          <a:lnTo>
                            <a:pt x="0" y="2"/>
                          </a:lnTo>
                          <a:lnTo>
                            <a:pt x="0" y="3"/>
                          </a:lnTo>
                          <a:lnTo>
                            <a:pt x="0" y="4"/>
                          </a:lnTo>
                          <a:lnTo>
                            <a:pt x="0" y="5"/>
                          </a:lnTo>
                          <a:lnTo>
                            <a:pt x="1" y="5"/>
                          </a:lnTo>
                          <a:lnTo>
                            <a:pt x="1" y="6"/>
                          </a:lnTo>
                          <a:lnTo>
                            <a:pt x="2"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2" name="Freeform 128"/>
                    <p:cNvSpPr>
                      <a:spLocks/>
                    </p:cNvSpPr>
                    <p:nvPr/>
                  </p:nvSpPr>
                  <p:spPr bwMode="auto">
                    <a:xfrm>
                      <a:off x="3990" y="1365"/>
                      <a:ext cx="7" cy="9"/>
                    </a:xfrm>
                    <a:custGeom>
                      <a:avLst/>
                      <a:gdLst/>
                      <a:ahLst/>
                      <a:cxnLst>
                        <a:cxn ang="0">
                          <a:pos x="2" y="8"/>
                        </a:cxn>
                        <a:cxn ang="0">
                          <a:pos x="4" y="8"/>
                        </a:cxn>
                        <a:cxn ang="0">
                          <a:pos x="5" y="8"/>
                        </a:cxn>
                        <a:cxn ang="0">
                          <a:pos x="6" y="8"/>
                        </a:cxn>
                        <a:cxn ang="0">
                          <a:pos x="6" y="6"/>
                        </a:cxn>
                        <a:cxn ang="0">
                          <a:pos x="6" y="5"/>
                        </a:cxn>
                        <a:cxn ang="0">
                          <a:pos x="6" y="3"/>
                        </a:cxn>
                        <a:cxn ang="0">
                          <a:pos x="6" y="2"/>
                        </a:cxn>
                        <a:cxn ang="0">
                          <a:pos x="6" y="0"/>
                        </a:cxn>
                        <a:cxn ang="0">
                          <a:pos x="5" y="0"/>
                        </a:cxn>
                        <a:cxn ang="0">
                          <a:pos x="4" y="0"/>
                        </a:cxn>
                        <a:cxn ang="0">
                          <a:pos x="2" y="0"/>
                        </a:cxn>
                        <a:cxn ang="0">
                          <a:pos x="1" y="0"/>
                        </a:cxn>
                        <a:cxn ang="0">
                          <a:pos x="0" y="0"/>
                        </a:cxn>
                        <a:cxn ang="0">
                          <a:pos x="0" y="2"/>
                        </a:cxn>
                        <a:cxn ang="0">
                          <a:pos x="0" y="3"/>
                        </a:cxn>
                        <a:cxn ang="0">
                          <a:pos x="0" y="5"/>
                        </a:cxn>
                        <a:cxn ang="0">
                          <a:pos x="0" y="6"/>
                        </a:cxn>
                        <a:cxn ang="0">
                          <a:pos x="1" y="8"/>
                        </a:cxn>
                        <a:cxn ang="0">
                          <a:pos x="2" y="8"/>
                        </a:cxn>
                      </a:cxnLst>
                      <a:rect l="0" t="0" r="r" b="b"/>
                      <a:pathLst>
                        <a:path w="7" h="9">
                          <a:moveTo>
                            <a:pt x="2" y="8"/>
                          </a:moveTo>
                          <a:lnTo>
                            <a:pt x="4" y="8"/>
                          </a:lnTo>
                          <a:lnTo>
                            <a:pt x="5" y="8"/>
                          </a:lnTo>
                          <a:lnTo>
                            <a:pt x="6" y="8"/>
                          </a:lnTo>
                          <a:lnTo>
                            <a:pt x="6" y="6"/>
                          </a:lnTo>
                          <a:lnTo>
                            <a:pt x="6" y="5"/>
                          </a:lnTo>
                          <a:lnTo>
                            <a:pt x="6" y="3"/>
                          </a:lnTo>
                          <a:lnTo>
                            <a:pt x="6" y="2"/>
                          </a:lnTo>
                          <a:lnTo>
                            <a:pt x="6" y="0"/>
                          </a:lnTo>
                          <a:lnTo>
                            <a:pt x="5" y="0"/>
                          </a:lnTo>
                          <a:lnTo>
                            <a:pt x="4" y="0"/>
                          </a:lnTo>
                          <a:lnTo>
                            <a:pt x="2" y="0"/>
                          </a:lnTo>
                          <a:lnTo>
                            <a:pt x="1" y="0"/>
                          </a:lnTo>
                          <a:lnTo>
                            <a:pt x="0" y="0"/>
                          </a:lnTo>
                          <a:lnTo>
                            <a:pt x="0" y="2"/>
                          </a:lnTo>
                          <a:lnTo>
                            <a:pt x="0" y="3"/>
                          </a:lnTo>
                          <a:lnTo>
                            <a:pt x="0" y="5"/>
                          </a:lnTo>
                          <a:lnTo>
                            <a:pt x="0" y="6"/>
                          </a:lnTo>
                          <a:lnTo>
                            <a:pt x="1" y="8"/>
                          </a:lnTo>
                          <a:lnTo>
                            <a:pt x="2"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3" name="Freeform 129"/>
                    <p:cNvSpPr>
                      <a:spLocks/>
                    </p:cNvSpPr>
                    <p:nvPr/>
                  </p:nvSpPr>
                  <p:spPr bwMode="auto">
                    <a:xfrm>
                      <a:off x="3998" y="1403"/>
                      <a:ext cx="7" cy="9"/>
                    </a:xfrm>
                    <a:custGeom>
                      <a:avLst/>
                      <a:gdLst/>
                      <a:ahLst/>
                      <a:cxnLst>
                        <a:cxn ang="0">
                          <a:pos x="4" y="8"/>
                        </a:cxn>
                        <a:cxn ang="0">
                          <a:pos x="5" y="8"/>
                        </a:cxn>
                        <a:cxn ang="0">
                          <a:pos x="6" y="8"/>
                        </a:cxn>
                        <a:cxn ang="0">
                          <a:pos x="6" y="6"/>
                        </a:cxn>
                        <a:cxn ang="0">
                          <a:pos x="6" y="5"/>
                        </a:cxn>
                        <a:cxn ang="0">
                          <a:pos x="6" y="3"/>
                        </a:cxn>
                        <a:cxn ang="0">
                          <a:pos x="6" y="2"/>
                        </a:cxn>
                        <a:cxn ang="0">
                          <a:pos x="5" y="0"/>
                        </a:cxn>
                        <a:cxn ang="0">
                          <a:pos x="4" y="0"/>
                        </a:cxn>
                        <a:cxn ang="0">
                          <a:pos x="2" y="0"/>
                        </a:cxn>
                        <a:cxn ang="0">
                          <a:pos x="1" y="0"/>
                        </a:cxn>
                        <a:cxn ang="0">
                          <a:pos x="0" y="2"/>
                        </a:cxn>
                        <a:cxn ang="0">
                          <a:pos x="0" y="3"/>
                        </a:cxn>
                        <a:cxn ang="0">
                          <a:pos x="0" y="5"/>
                        </a:cxn>
                        <a:cxn ang="0">
                          <a:pos x="0" y="6"/>
                        </a:cxn>
                        <a:cxn ang="0">
                          <a:pos x="0" y="8"/>
                        </a:cxn>
                        <a:cxn ang="0">
                          <a:pos x="1" y="8"/>
                        </a:cxn>
                        <a:cxn ang="0">
                          <a:pos x="2" y="8"/>
                        </a:cxn>
                        <a:cxn ang="0">
                          <a:pos x="4" y="8"/>
                        </a:cxn>
                      </a:cxnLst>
                      <a:rect l="0" t="0" r="r" b="b"/>
                      <a:pathLst>
                        <a:path w="7" h="9">
                          <a:moveTo>
                            <a:pt x="4" y="8"/>
                          </a:moveTo>
                          <a:lnTo>
                            <a:pt x="5" y="8"/>
                          </a:lnTo>
                          <a:lnTo>
                            <a:pt x="6" y="8"/>
                          </a:lnTo>
                          <a:lnTo>
                            <a:pt x="6" y="6"/>
                          </a:lnTo>
                          <a:lnTo>
                            <a:pt x="6" y="5"/>
                          </a:lnTo>
                          <a:lnTo>
                            <a:pt x="6" y="3"/>
                          </a:lnTo>
                          <a:lnTo>
                            <a:pt x="6" y="2"/>
                          </a:lnTo>
                          <a:lnTo>
                            <a:pt x="5" y="0"/>
                          </a:lnTo>
                          <a:lnTo>
                            <a:pt x="4" y="0"/>
                          </a:lnTo>
                          <a:lnTo>
                            <a:pt x="2" y="0"/>
                          </a:lnTo>
                          <a:lnTo>
                            <a:pt x="1" y="0"/>
                          </a:lnTo>
                          <a:lnTo>
                            <a:pt x="0" y="2"/>
                          </a:lnTo>
                          <a:lnTo>
                            <a:pt x="0" y="3"/>
                          </a:lnTo>
                          <a:lnTo>
                            <a:pt x="0" y="5"/>
                          </a:lnTo>
                          <a:lnTo>
                            <a:pt x="0" y="6"/>
                          </a:lnTo>
                          <a:lnTo>
                            <a:pt x="0" y="8"/>
                          </a:lnTo>
                          <a:lnTo>
                            <a:pt x="1" y="8"/>
                          </a:lnTo>
                          <a:lnTo>
                            <a:pt x="2" y="8"/>
                          </a:lnTo>
                          <a:lnTo>
                            <a:pt x="4"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4" name="Freeform 130"/>
                    <p:cNvSpPr>
                      <a:spLocks/>
                    </p:cNvSpPr>
                    <p:nvPr/>
                  </p:nvSpPr>
                  <p:spPr bwMode="auto">
                    <a:xfrm>
                      <a:off x="4006" y="1441"/>
                      <a:ext cx="6" cy="9"/>
                    </a:xfrm>
                    <a:custGeom>
                      <a:avLst/>
                      <a:gdLst/>
                      <a:ahLst/>
                      <a:cxnLst>
                        <a:cxn ang="0">
                          <a:pos x="2" y="8"/>
                        </a:cxn>
                        <a:cxn ang="0">
                          <a:pos x="3" y="8"/>
                        </a:cxn>
                        <a:cxn ang="0">
                          <a:pos x="4" y="8"/>
                        </a:cxn>
                        <a:cxn ang="0">
                          <a:pos x="4" y="6"/>
                        </a:cxn>
                        <a:cxn ang="0">
                          <a:pos x="5" y="6"/>
                        </a:cxn>
                        <a:cxn ang="0">
                          <a:pos x="5" y="5"/>
                        </a:cxn>
                        <a:cxn ang="0">
                          <a:pos x="5" y="3"/>
                        </a:cxn>
                        <a:cxn ang="0">
                          <a:pos x="5" y="2"/>
                        </a:cxn>
                        <a:cxn ang="0">
                          <a:pos x="5" y="0"/>
                        </a:cxn>
                        <a:cxn ang="0">
                          <a:pos x="4" y="0"/>
                        </a:cxn>
                        <a:cxn ang="0">
                          <a:pos x="3" y="0"/>
                        </a:cxn>
                        <a:cxn ang="0">
                          <a:pos x="2" y="0"/>
                        </a:cxn>
                        <a:cxn ang="0">
                          <a:pos x="2" y="0"/>
                        </a:cxn>
                        <a:cxn ang="0">
                          <a:pos x="1" y="0"/>
                        </a:cxn>
                        <a:cxn ang="0">
                          <a:pos x="1" y="2"/>
                        </a:cxn>
                        <a:cxn ang="0">
                          <a:pos x="0" y="2"/>
                        </a:cxn>
                        <a:cxn ang="0">
                          <a:pos x="0" y="3"/>
                        </a:cxn>
                        <a:cxn ang="0">
                          <a:pos x="0" y="5"/>
                        </a:cxn>
                        <a:cxn ang="0">
                          <a:pos x="1" y="5"/>
                        </a:cxn>
                        <a:cxn ang="0">
                          <a:pos x="1" y="6"/>
                        </a:cxn>
                        <a:cxn ang="0">
                          <a:pos x="1" y="8"/>
                        </a:cxn>
                        <a:cxn ang="0">
                          <a:pos x="2" y="8"/>
                        </a:cxn>
                        <a:cxn ang="0">
                          <a:pos x="2" y="8"/>
                        </a:cxn>
                      </a:cxnLst>
                      <a:rect l="0" t="0" r="r" b="b"/>
                      <a:pathLst>
                        <a:path w="6" h="9">
                          <a:moveTo>
                            <a:pt x="2" y="8"/>
                          </a:moveTo>
                          <a:lnTo>
                            <a:pt x="3" y="8"/>
                          </a:lnTo>
                          <a:lnTo>
                            <a:pt x="4" y="8"/>
                          </a:lnTo>
                          <a:lnTo>
                            <a:pt x="4" y="6"/>
                          </a:lnTo>
                          <a:lnTo>
                            <a:pt x="5" y="6"/>
                          </a:lnTo>
                          <a:lnTo>
                            <a:pt x="5" y="5"/>
                          </a:lnTo>
                          <a:lnTo>
                            <a:pt x="5" y="3"/>
                          </a:lnTo>
                          <a:lnTo>
                            <a:pt x="5" y="2"/>
                          </a:lnTo>
                          <a:lnTo>
                            <a:pt x="5" y="0"/>
                          </a:lnTo>
                          <a:lnTo>
                            <a:pt x="4" y="0"/>
                          </a:lnTo>
                          <a:lnTo>
                            <a:pt x="3" y="0"/>
                          </a:lnTo>
                          <a:lnTo>
                            <a:pt x="2" y="0"/>
                          </a:lnTo>
                          <a:lnTo>
                            <a:pt x="2" y="0"/>
                          </a:lnTo>
                          <a:lnTo>
                            <a:pt x="1" y="0"/>
                          </a:lnTo>
                          <a:lnTo>
                            <a:pt x="1" y="2"/>
                          </a:lnTo>
                          <a:lnTo>
                            <a:pt x="0" y="2"/>
                          </a:lnTo>
                          <a:lnTo>
                            <a:pt x="0" y="3"/>
                          </a:lnTo>
                          <a:lnTo>
                            <a:pt x="0" y="5"/>
                          </a:lnTo>
                          <a:lnTo>
                            <a:pt x="1" y="5"/>
                          </a:lnTo>
                          <a:lnTo>
                            <a:pt x="1" y="6"/>
                          </a:lnTo>
                          <a:lnTo>
                            <a:pt x="1" y="8"/>
                          </a:lnTo>
                          <a:lnTo>
                            <a:pt x="2" y="8"/>
                          </a:lnTo>
                          <a:lnTo>
                            <a:pt x="2"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nvGrpSpPr>
                  <p:cNvPr id="477185" name="Group 131"/>
                  <p:cNvGrpSpPr>
                    <a:grpSpLocks/>
                  </p:cNvGrpSpPr>
                  <p:nvPr/>
                </p:nvGrpSpPr>
                <p:grpSpPr bwMode="auto">
                  <a:xfrm>
                    <a:off x="4233" y="1175"/>
                    <a:ext cx="79" cy="267"/>
                    <a:chOff x="4233" y="1175"/>
                    <a:chExt cx="79" cy="267"/>
                  </a:xfrm>
                </p:grpSpPr>
                <p:sp>
                  <p:nvSpPr>
                    <p:cNvPr id="477316" name="Freeform 132"/>
                    <p:cNvSpPr>
                      <a:spLocks/>
                    </p:cNvSpPr>
                    <p:nvPr/>
                  </p:nvSpPr>
                  <p:spPr bwMode="auto">
                    <a:xfrm>
                      <a:off x="4233" y="1175"/>
                      <a:ext cx="6" cy="7"/>
                    </a:xfrm>
                    <a:custGeom>
                      <a:avLst/>
                      <a:gdLst/>
                      <a:ahLst/>
                      <a:cxnLst>
                        <a:cxn ang="0">
                          <a:pos x="2" y="6"/>
                        </a:cxn>
                        <a:cxn ang="0">
                          <a:pos x="3" y="6"/>
                        </a:cxn>
                        <a:cxn ang="0">
                          <a:pos x="4" y="6"/>
                        </a:cxn>
                        <a:cxn ang="0">
                          <a:pos x="4" y="5"/>
                        </a:cxn>
                        <a:cxn ang="0">
                          <a:pos x="5" y="5"/>
                        </a:cxn>
                        <a:cxn ang="0">
                          <a:pos x="5" y="4"/>
                        </a:cxn>
                        <a:cxn ang="0">
                          <a:pos x="5" y="3"/>
                        </a:cxn>
                        <a:cxn ang="0">
                          <a:pos x="5" y="2"/>
                        </a:cxn>
                        <a:cxn ang="0">
                          <a:pos x="4" y="1"/>
                        </a:cxn>
                        <a:cxn ang="0">
                          <a:pos x="3" y="0"/>
                        </a:cxn>
                        <a:cxn ang="0">
                          <a:pos x="2" y="0"/>
                        </a:cxn>
                        <a:cxn ang="0">
                          <a:pos x="2" y="1"/>
                        </a:cxn>
                        <a:cxn ang="0">
                          <a:pos x="1" y="1"/>
                        </a:cxn>
                        <a:cxn ang="0">
                          <a:pos x="1" y="2"/>
                        </a:cxn>
                        <a:cxn ang="0">
                          <a:pos x="0" y="3"/>
                        </a:cxn>
                        <a:cxn ang="0">
                          <a:pos x="1" y="4"/>
                        </a:cxn>
                        <a:cxn ang="0">
                          <a:pos x="1" y="5"/>
                        </a:cxn>
                        <a:cxn ang="0">
                          <a:pos x="2" y="6"/>
                        </a:cxn>
                        <a:cxn ang="0">
                          <a:pos x="2" y="6"/>
                        </a:cxn>
                      </a:cxnLst>
                      <a:rect l="0" t="0" r="r" b="b"/>
                      <a:pathLst>
                        <a:path w="6" h="7">
                          <a:moveTo>
                            <a:pt x="2" y="6"/>
                          </a:moveTo>
                          <a:lnTo>
                            <a:pt x="3" y="6"/>
                          </a:lnTo>
                          <a:lnTo>
                            <a:pt x="4" y="6"/>
                          </a:lnTo>
                          <a:lnTo>
                            <a:pt x="4" y="5"/>
                          </a:lnTo>
                          <a:lnTo>
                            <a:pt x="5" y="5"/>
                          </a:lnTo>
                          <a:lnTo>
                            <a:pt x="5" y="4"/>
                          </a:lnTo>
                          <a:lnTo>
                            <a:pt x="5" y="3"/>
                          </a:lnTo>
                          <a:lnTo>
                            <a:pt x="5" y="2"/>
                          </a:lnTo>
                          <a:lnTo>
                            <a:pt x="4" y="1"/>
                          </a:lnTo>
                          <a:lnTo>
                            <a:pt x="3" y="0"/>
                          </a:lnTo>
                          <a:lnTo>
                            <a:pt x="2" y="0"/>
                          </a:lnTo>
                          <a:lnTo>
                            <a:pt x="2" y="1"/>
                          </a:lnTo>
                          <a:lnTo>
                            <a:pt x="1" y="1"/>
                          </a:lnTo>
                          <a:lnTo>
                            <a:pt x="1" y="2"/>
                          </a:lnTo>
                          <a:lnTo>
                            <a:pt x="0" y="3"/>
                          </a:lnTo>
                          <a:lnTo>
                            <a:pt x="1" y="4"/>
                          </a:lnTo>
                          <a:lnTo>
                            <a:pt x="1" y="5"/>
                          </a:lnTo>
                          <a:lnTo>
                            <a:pt x="2"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7" name="Freeform 133"/>
                    <p:cNvSpPr>
                      <a:spLocks/>
                    </p:cNvSpPr>
                    <p:nvPr/>
                  </p:nvSpPr>
                  <p:spPr bwMode="auto">
                    <a:xfrm>
                      <a:off x="4244" y="1212"/>
                      <a:ext cx="6" cy="7"/>
                    </a:xfrm>
                    <a:custGeom>
                      <a:avLst/>
                      <a:gdLst/>
                      <a:ahLst/>
                      <a:cxnLst>
                        <a:cxn ang="0">
                          <a:pos x="2" y="6"/>
                        </a:cxn>
                        <a:cxn ang="0">
                          <a:pos x="3" y="6"/>
                        </a:cxn>
                        <a:cxn ang="0">
                          <a:pos x="4" y="5"/>
                        </a:cxn>
                        <a:cxn ang="0">
                          <a:pos x="5" y="4"/>
                        </a:cxn>
                        <a:cxn ang="0">
                          <a:pos x="5" y="3"/>
                        </a:cxn>
                        <a:cxn ang="0">
                          <a:pos x="5" y="2"/>
                        </a:cxn>
                        <a:cxn ang="0">
                          <a:pos x="5" y="1"/>
                        </a:cxn>
                        <a:cxn ang="0">
                          <a:pos x="4" y="1"/>
                        </a:cxn>
                        <a:cxn ang="0">
                          <a:pos x="4" y="0"/>
                        </a:cxn>
                        <a:cxn ang="0">
                          <a:pos x="3" y="0"/>
                        </a:cxn>
                        <a:cxn ang="0">
                          <a:pos x="2" y="0"/>
                        </a:cxn>
                        <a:cxn ang="0">
                          <a:pos x="2" y="0"/>
                        </a:cxn>
                        <a:cxn ang="0">
                          <a:pos x="1" y="0"/>
                        </a:cxn>
                        <a:cxn ang="0">
                          <a:pos x="1" y="1"/>
                        </a:cxn>
                        <a:cxn ang="0">
                          <a:pos x="1" y="2"/>
                        </a:cxn>
                        <a:cxn ang="0">
                          <a:pos x="0" y="2"/>
                        </a:cxn>
                        <a:cxn ang="0">
                          <a:pos x="0" y="3"/>
                        </a:cxn>
                        <a:cxn ang="0">
                          <a:pos x="1" y="3"/>
                        </a:cxn>
                        <a:cxn ang="0">
                          <a:pos x="1" y="4"/>
                        </a:cxn>
                        <a:cxn ang="0">
                          <a:pos x="1" y="5"/>
                        </a:cxn>
                        <a:cxn ang="0">
                          <a:pos x="2" y="5"/>
                        </a:cxn>
                        <a:cxn ang="0">
                          <a:pos x="2" y="6"/>
                        </a:cxn>
                      </a:cxnLst>
                      <a:rect l="0" t="0" r="r" b="b"/>
                      <a:pathLst>
                        <a:path w="6" h="7">
                          <a:moveTo>
                            <a:pt x="2" y="6"/>
                          </a:moveTo>
                          <a:lnTo>
                            <a:pt x="3" y="6"/>
                          </a:lnTo>
                          <a:lnTo>
                            <a:pt x="4" y="5"/>
                          </a:lnTo>
                          <a:lnTo>
                            <a:pt x="5" y="4"/>
                          </a:lnTo>
                          <a:lnTo>
                            <a:pt x="5" y="3"/>
                          </a:lnTo>
                          <a:lnTo>
                            <a:pt x="5" y="2"/>
                          </a:lnTo>
                          <a:lnTo>
                            <a:pt x="5" y="1"/>
                          </a:lnTo>
                          <a:lnTo>
                            <a:pt x="4" y="1"/>
                          </a:lnTo>
                          <a:lnTo>
                            <a:pt x="4" y="0"/>
                          </a:lnTo>
                          <a:lnTo>
                            <a:pt x="3" y="0"/>
                          </a:lnTo>
                          <a:lnTo>
                            <a:pt x="2" y="0"/>
                          </a:lnTo>
                          <a:lnTo>
                            <a:pt x="2" y="0"/>
                          </a:lnTo>
                          <a:lnTo>
                            <a:pt x="1" y="0"/>
                          </a:lnTo>
                          <a:lnTo>
                            <a:pt x="1" y="1"/>
                          </a:lnTo>
                          <a:lnTo>
                            <a:pt x="1" y="2"/>
                          </a:lnTo>
                          <a:lnTo>
                            <a:pt x="0" y="2"/>
                          </a:lnTo>
                          <a:lnTo>
                            <a:pt x="0" y="3"/>
                          </a:lnTo>
                          <a:lnTo>
                            <a:pt x="1" y="3"/>
                          </a:lnTo>
                          <a:lnTo>
                            <a:pt x="1" y="4"/>
                          </a:lnTo>
                          <a:lnTo>
                            <a:pt x="1" y="5"/>
                          </a:lnTo>
                          <a:lnTo>
                            <a:pt x="2" y="5"/>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8" name="Freeform 134"/>
                    <p:cNvSpPr>
                      <a:spLocks/>
                    </p:cNvSpPr>
                    <p:nvPr/>
                  </p:nvSpPr>
                  <p:spPr bwMode="auto">
                    <a:xfrm>
                      <a:off x="4254" y="1248"/>
                      <a:ext cx="6" cy="7"/>
                    </a:xfrm>
                    <a:custGeom>
                      <a:avLst/>
                      <a:gdLst/>
                      <a:ahLst/>
                      <a:cxnLst>
                        <a:cxn ang="0">
                          <a:pos x="2" y="6"/>
                        </a:cxn>
                        <a:cxn ang="0">
                          <a:pos x="3" y="6"/>
                        </a:cxn>
                        <a:cxn ang="0">
                          <a:pos x="4" y="5"/>
                        </a:cxn>
                        <a:cxn ang="0">
                          <a:pos x="5" y="4"/>
                        </a:cxn>
                        <a:cxn ang="0">
                          <a:pos x="5" y="3"/>
                        </a:cxn>
                        <a:cxn ang="0">
                          <a:pos x="5" y="2"/>
                        </a:cxn>
                        <a:cxn ang="0">
                          <a:pos x="5" y="1"/>
                        </a:cxn>
                        <a:cxn ang="0">
                          <a:pos x="4" y="0"/>
                        </a:cxn>
                        <a:cxn ang="0">
                          <a:pos x="3" y="0"/>
                        </a:cxn>
                        <a:cxn ang="0">
                          <a:pos x="2" y="0"/>
                        </a:cxn>
                        <a:cxn ang="0">
                          <a:pos x="2" y="0"/>
                        </a:cxn>
                        <a:cxn ang="0">
                          <a:pos x="1" y="0"/>
                        </a:cxn>
                        <a:cxn ang="0">
                          <a:pos x="1" y="1"/>
                        </a:cxn>
                        <a:cxn ang="0">
                          <a:pos x="1" y="2"/>
                        </a:cxn>
                        <a:cxn ang="0">
                          <a:pos x="0" y="2"/>
                        </a:cxn>
                        <a:cxn ang="0">
                          <a:pos x="0" y="3"/>
                        </a:cxn>
                        <a:cxn ang="0">
                          <a:pos x="1" y="4"/>
                        </a:cxn>
                        <a:cxn ang="0">
                          <a:pos x="1" y="5"/>
                        </a:cxn>
                        <a:cxn ang="0">
                          <a:pos x="2" y="5"/>
                        </a:cxn>
                        <a:cxn ang="0">
                          <a:pos x="2" y="6"/>
                        </a:cxn>
                      </a:cxnLst>
                      <a:rect l="0" t="0" r="r" b="b"/>
                      <a:pathLst>
                        <a:path w="6" h="7">
                          <a:moveTo>
                            <a:pt x="2" y="6"/>
                          </a:moveTo>
                          <a:lnTo>
                            <a:pt x="3" y="6"/>
                          </a:lnTo>
                          <a:lnTo>
                            <a:pt x="4" y="5"/>
                          </a:lnTo>
                          <a:lnTo>
                            <a:pt x="5" y="4"/>
                          </a:lnTo>
                          <a:lnTo>
                            <a:pt x="5" y="3"/>
                          </a:lnTo>
                          <a:lnTo>
                            <a:pt x="5" y="2"/>
                          </a:lnTo>
                          <a:lnTo>
                            <a:pt x="5" y="1"/>
                          </a:lnTo>
                          <a:lnTo>
                            <a:pt x="4" y="0"/>
                          </a:lnTo>
                          <a:lnTo>
                            <a:pt x="3" y="0"/>
                          </a:lnTo>
                          <a:lnTo>
                            <a:pt x="2" y="0"/>
                          </a:lnTo>
                          <a:lnTo>
                            <a:pt x="2" y="0"/>
                          </a:lnTo>
                          <a:lnTo>
                            <a:pt x="1" y="0"/>
                          </a:lnTo>
                          <a:lnTo>
                            <a:pt x="1" y="1"/>
                          </a:lnTo>
                          <a:lnTo>
                            <a:pt x="1" y="2"/>
                          </a:lnTo>
                          <a:lnTo>
                            <a:pt x="0" y="2"/>
                          </a:lnTo>
                          <a:lnTo>
                            <a:pt x="0" y="3"/>
                          </a:lnTo>
                          <a:lnTo>
                            <a:pt x="1" y="4"/>
                          </a:lnTo>
                          <a:lnTo>
                            <a:pt x="1" y="5"/>
                          </a:lnTo>
                          <a:lnTo>
                            <a:pt x="2" y="5"/>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19" name="Freeform 135"/>
                    <p:cNvSpPr>
                      <a:spLocks/>
                    </p:cNvSpPr>
                    <p:nvPr/>
                  </p:nvSpPr>
                  <p:spPr bwMode="auto">
                    <a:xfrm>
                      <a:off x="4265" y="1285"/>
                      <a:ext cx="7" cy="7"/>
                    </a:xfrm>
                    <a:custGeom>
                      <a:avLst/>
                      <a:gdLst/>
                      <a:ahLst/>
                      <a:cxnLst>
                        <a:cxn ang="0">
                          <a:pos x="4" y="6"/>
                        </a:cxn>
                        <a:cxn ang="0">
                          <a:pos x="5" y="6"/>
                        </a:cxn>
                        <a:cxn ang="0">
                          <a:pos x="5" y="5"/>
                        </a:cxn>
                        <a:cxn ang="0">
                          <a:pos x="6" y="5"/>
                        </a:cxn>
                        <a:cxn ang="0">
                          <a:pos x="6" y="4"/>
                        </a:cxn>
                        <a:cxn ang="0">
                          <a:pos x="6" y="3"/>
                        </a:cxn>
                        <a:cxn ang="0">
                          <a:pos x="6" y="2"/>
                        </a:cxn>
                        <a:cxn ang="0">
                          <a:pos x="6" y="1"/>
                        </a:cxn>
                        <a:cxn ang="0">
                          <a:pos x="5" y="0"/>
                        </a:cxn>
                        <a:cxn ang="0">
                          <a:pos x="4" y="0"/>
                        </a:cxn>
                        <a:cxn ang="0">
                          <a:pos x="2" y="0"/>
                        </a:cxn>
                        <a:cxn ang="0">
                          <a:pos x="1" y="0"/>
                        </a:cxn>
                        <a:cxn ang="0">
                          <a:pos x="0" y="1"/>
                        </a:cxn>
                        <a:cxn ang="0">
                          <a:pos x="0" y="2"/>
                        </a:cxn>
                        <a:cxn ang="0">
                          <a:pos x="0" y="3"/>
                        </a:cxn>
                        <a:cxn ang="0">
                          <a:pos x="0" y="4"/>
                        </a:cxn>
                        <a:cxn ang="0">
                          <a:pos x="0" y="5"/>
                        </a:cxn>
                        <a:cxn ang="0">
                          <a:pos x="1" y="5"/>
                        </a:cxn>
                        <a:cxn ang="0">
                          <a:pos x="1" y="6"/>
                        </a:cxn>
                        <a:cxn ang="0">
                          <a:pos x="2" y="6"/>
                        </a:cxn>
                        <a:cxn ang="0">
                          <a:pos x="4" y="6"/>
                        </a:cxn>
                      </a:cxnLst>
                      <a:rect l="0" t="0" r="r" b="b"/>
                      <a:pathLst>
                        <a:path w="7" h="7">
                          <a:moveTo>
                            <a:pt x="4" y="6"/>
                          </a:moveTo>
                          <a:lnTo>
                            <a:pt x="5" y="6"/>
                          </a:lnTo>
                          <a:lnTo>
                            <a:pt x="5" y="5"/>
                          </a:lnTo>
                          <a:lnTo>
                            <a:pt x="6" y="5"/>
                          </a:lnTo>
                          <a:lnTo>
                            <a:pt x="6" y="4"/>
                          </a:lnTo>
                          <a:lnTo>
                            <a:pt x="6" y="3"/>
                          </a:lnTo>
                          <a:lnTo>
                            <a:pt x="6" y="2"/>
                          </a:lnTo>
                          <a:lnTo>
                            <a:pt x="6" y="1"/>
                          </a:lnTo>
                          <a:lnTo>
                            <a:pt x="5" y="0"/>
                          </a:lnTo>
                          <a:lnTo>
                            <a:pt x="4" y="0"/>
                          </a:lnTo>
                          <a:lnTo>
                            <a:pt x="2" y="0"/>
                          </a:lnTo>
                          <a:lnTo>
                            <a:pt x="1" y="0"/>
                          </a:lnTo>
                          <a:lnTo>
                            <a:pt x="0" y="1"/>
                          </a:lnTo>
                          <a:lnTo>
                            <a:pt x="0" y="2"/>
                          </a:lnTo>
                          <a:lnTo>
                            <a:pt x="0" y="3"/>
                          </a:lnTo>
                          <a:lnTo>
                            <a:pt x="0" y="4"/>
                          </a:lnTo>
                          <a:lnTo>
                            <a:pt x="0" y="5"/>
                          </a:lnTo>
                          <a:lnTo>
                            <a:pt x="1" y="5"/>
                          </a:lnTo>
                          <a:lnTo>
                            <a:pt x="1" y="6"/>
                          </a:lnTo>
                          <a:lnTo>
                            <a:pt x="2" y="6"/>
                          </a:lnTo>
                          <a:lnTo>
                            <a:pt x="4"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20" name="Freeform 136"/>
                    <p:cNvSpPr>
                      <a:spLocks/>
                    </p:cNvSpPr>
                    <p:nvPr/>
                  </p:nvSpPr>
                  <p:spPr bwMode="auto">
                    <a:xfrm>
                      <a:off x="4277" y="1326"/>
                      <a:ext cx="5" cy="7"/>
                    </a:xfrm>
                    <a:custGeom>
                      <a:avLst/>
                      <a:gdLst/>
                      <a:ahLst/>
                      <a:cxnLst>
                        <a:cxn ang="0">
                          <a:pos x="2" y="6"/>
                        </a:cxn>
                        <a:cxn ang="0">
                          <a:pos x="3" y="6"/>
                        </a:cxn>
                        <a:cxn ang="0">
                          <a:pos x="3" y="5"/>
                        </a:cxn>
                        <a:cxn ang="0">
                          <a:pos x="3" y="5"/>
                        </a:cxn>
                        <a:cxn ang="0">
                          <a:pos x="4" y="4"/>
                        </a:cxn>
                        <a:cxn ang="0">
                          <a:pos x="4" y="3"/>
                        </a:cxn>
                        <a:cxn ang="0">
                          <a:pos x="4" y="2"/>
                        </a:cxn>
                        <a:cxn ang="0">
                          <a:pos x="3" y="1"/>
                        </a:cxn>
                        <a:cxn ang="0">
                          <a:pos x="3" y="0"/>
                        </a:cxn>
                        <a:cxn ang="0">
                          <a:pos x="2" y="0"/>
                        </a:cxn>
                        <a:cxn ang="0">
                          <a:pos x="1" y="0"/>
                        </a:cxn>
                        <a:cxn ang="0">
                          <a:pos x="1" y="0"/>
                        </a:cxn>
                        <a:cxn ang="0">
                          <a:pos x="1" y="1"/>
                        </a:cxn>
                        <a:cxn ang="0">
                          <a:pos x="0" y="1"/>
                        </a:cxn>
                        <a:cxn ang="0">
                          <a:pos x="0" y="2"/>
                        </a:cxn>
                        <a:cxn ang="0">
                          <a:pos x="0" y="3"/>
                        </a:cxn>
                        <a:cxn ang="0">
                          <a:pos x="0" y="4"/>
                        </a:cxn>
                        <a:cxn ang="0">
                          <a:pos x="0" y="5"/>
                        </a:cxn>
                        <a:cxn ang="0">
                          <a:pos x="1" y="5"/>
                        </a:cxn>
                        <a:cxn ang="0">
                          <a:pos x="1" y="6"/>
                        </a:cxn>
                        <a:cxn ang="0">
                          <a:pos x="2" y="6"/>
                        </a:cxn>
                      </a:cxnLst>
                      <a:rect l="0" t="0" r="r" b="b"/>
                      <a:pathLst>
                        <a:path w="5" h="7">
                          <a:moveTo>
                            <a:pt x="2" y="6"/>
                          </a:moveTo>
                          <a:lnTo>
                            <a:pt x="3" y="6"/>
                          </a:lnTo>
                          <a:lnTo>
                            <a:pt x="3" y="5"/>
                          </a:lnTo>
                          <a:lnTo>
                            <a:pt x="3" y="5"/>
                          </a:lnTo>
                          <a:lnTo>
                            <a:pt x="4" y="4"/>
                          </a:lnTo>
                          <a:lnTo>
                            <a:pt x="4" y="3"/>
                          </a:lnTo>
                          <a:lnTo>
                            <a:pt x="4" y="2"/>
                          </a:lnTo>
                          <a:lnTo>
                            <a:pt x="3" y="1"/>
                          </a:lnTo>
                          <a:lnTo>
                            <a:pt x="3" y="0"/>
                          </a:lnTo>
                          <a:lnTo>
                            <a:pt x="2" y="0"/>
                          </a:lnTo>
                          <a:lnTo>
                            <a:pt x="1" y="0"/>
                          </a:lnTo>
                          <a:lnTo>
                            <a:pt x="1" y="0"/>
                          </a:lnTo>
                          <a:lnTo>
                            <a:pt x="1" y="1"/>
                          </a:lnTo>
                          <a:lnTo>
                            <a:pt x="0" y="1"/>
                          </a:lnTo>
                          <a:lnTo>
                            <a:pt x="0" y="2"/>
                          </a:lnTo>
                          <a:lnTo>
                            <a:pt x="0" y="3"/>
                          </a:lnTo>
                          <a:lnTo>
                            <a:pt x="0" y="4"/>
                          </a:lnTo>
                          <a:lnTo>
                            <a:pt x="0" y="5"/>
                          </a:lnTo>
                          <a:lnTo>
                            <a:pt x="1" y="5"/>
                          </a:lnTo>
                          <a:lnTo>
                            <a:pt x="1"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21" name="Freeform 137"/>
                    <p:cNvSpPr>
                      <a:spLocks/>
                    </p:cNvSpPr>
                    <p:nvPr/>
                  </p:nvSpPr>
                  <p:spPr bwMode="auto">
                    <a:xfrm>
                      <a:off x="4294" y="1396"/>
                      <a:ext cx="6" cy="7"/>
                    </a:xfrm>
                    <a:custGeom>
                      <a:avLst/>
                      <a:gdLst/>
                      <a:ahLst/>
                      <a:cxnLst>
                        <a:cxn ang="0">
                          <a:pos x="2" y="6"/>
                        </a:cxn>
                        <a:cxn ang="0">
                          <a:pos x="3" y="6"/>
                        </a:cxn>
                        <a:cxn ang="0">
                          <a:pos x="4" y="6"/>
                        </a:cxn>
                        <a:cxn ang="0">
                          <a:pos x="4" y="5"/>
                        </a:cxn>
                        <a:cxn ang="0">
                          <a:pos x="4" y="4"/>
                        </a:cxn>
                        <a:cxn ang="0">
                          <a:pos x="5" y="4"/>
                        </a:cxn>
                        <a:cxn ang="0">
                          <a:pos x="5" y="3"/>
                        </a:cxn>
                        <a:cxn ang="0">
                          <a:pos x="5" y="2"/>
                        </a:cxn>
                        <a:cxn ang="0">
                          <a:pos x="4" y="2"/>
                        </a:cxn>
                        <a:cxn ang="0">
                          <a:pos x="4" y="1"/>
                        </a:cxn>
                        <a:cxn ang="0">
                          <a:pos x="4" y="0"/>
                        </a:cxn>
                        <a:cxn ang="0">
                          <a:pos x="3" y="0"/>
                        </a:cxn>
                        <a:cxn ang="0">
                          <a:pos x="2" y="0"/>
                        </a:cxn>
                        <a:cxn ang="0">
                          <a:pos x="2" y="0"/>
                        </a:cxn>
                        <a:cxn ang="0">
                          <a:pos x="1" y="0"/>
                        </a:cxn>
                        <a:cxn ang="0">
                          <a:pos x="1" y="1"/>
                        </a:cxn>
                        <a:cxn ang="0">
                          <a:pos x="0" y="1"/>
                        </a:cxn>
                        <a:cxn ang="0">
                          <a:pos x="0" y="2"/>
                        </a:cxn>
                        <a:cxn ang="0">
                          <a:pos x="0" y="3"/>
                        </a:cxn>
                        <a:cxn ang="0">
                          <a:pos x="0" y="4"/>
                        </a:cxn>
                        <a:cxn ang="0">
                          <a:pos x="1" y="5"/>
                        </a:cxn>
                        <a:cxn ang="0">
                          <a:pos x="1" y="6"/>
                        </a:cxn>
                        <a:cxn ang="0">
                          <a:pos x="2" y="6"/>
                        </a:cxn>
                        <a:cxn ang="0">
                          <a:pos x="2" y="6"/>
                        </a:cxn>
                      </a:cxnLst>
                      <a:rect l="0" t="0" r="r" b="b"/>
                      <a:pathLst>
                        <a:path w="6" h="7">
                          <a:moveTo>
                            <a:pt x="2" y="6"/>
                          </a:moveTo>
                          <a:lnTo>
                            <a:pt x="3" y="6"/>
                          </a:lnTo>
                          <a:lnTo>
                            <a:pt x="4" y="6"/>
                          </a:lnTo>
                          <a:lnTo>
                            <a:pt x="4" y="5"/>
                          </a:lnTo>
                          <a:lnTo>
                            <a:pt x="4" y="4"/>
                          </a:lnTo>
                          <a:lnTo>
                            <a:pt x="5" y="4"/>
                          </a:lnTo>
                          <a:lnTo>
                            <a:pt x="5" y="3"/>
                          </a:lnTo>
                          <a:lnTo>
                            <a:pt x="5" y="2"/>
                          </a:lnTo>
                          <a:lnTo>
                            <a:pt x="4" y="2"/>
                          </a:lnTo>
                          <a:lnTo>
                            <a:pt x="4" y="1"/>
                          </a:lnTo>
                          <a:lnTo>
                            <a:pt x="4" y="0"/>
                          </a:lnTo>
                          <a:lnTo>
                            <a:pt x="3" y="0"/>
                          </a:lnTo>
                          <a:lnTo>
                            <a:pt x="2" y="0"/>
                          </a:lnTo>
                          <a:lnTo>
                            <a:pt x="2" y="0"/>
                          </a:lnTo>
                          <a:lnTo>
                            <a:pt x="1" y="0"/>
                          </a:lnTo>
                          <a:lnTo>
                            <a:pt x="1" y="1"/>
                          </a:lnTo>
                          <a:lnTo>
                            <a:pt x="0" y="1"/>
                          </a:lnTo>
                          <a:lnTo>
                            <a:pt x="0" y="2"/>
                          </a:lnTo>
                          <a:lnTo>
                            <a:pt x="0" y="3"/>
                          </a:lnTo>
                          <a:lnTo>
                            <a:pt x="0" y="4"/>
                          </a:lnTo>
                          <a:lnTo>
                            <a:pt x="1" y="5"/>
                          </a:lnTo>
                          <a:lnTo>
                            <a:pt x="1" y="6"/>
                          </a:lnTo>
                          <a:lnTo>
                            <a:pt x="2"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22" name="Freeform 138"/>
                    <p:cNvSpPr>
                      <a:spLocks/>
                    </p:cNvSpPr>
                    <p:nvPr/>
                  </p:nvSpPr>
                  <p:spPr bwMode="auto">
                    <a:xfrm>
                      <a:off x="4306" y="1434"/>
                      <a:ext cx="6" cy="8"/>
                    </a:xfrm>
                    <a:custGeom>
                      <a:avLst/>
                      <a:gdLst/>
                      <a:ahLst/>
                      <a:cxnLst>
                        <a:cxn ang="0">
                          <a:pos x="2" y="7"/>
                        </a:cxn>
                        <a:cxn ang="0">
                          <a:pos x="3" y="7"/>
                        </a:cxn>
                        <a:cxn ang="0">
                          <a:pos x="4" y="7"/>
                        </a:cxn>
                        <a:cxn ang="0">
                          <a:pos x="5" y="6"/>
                        </a:cxn>
                        <a:cxn ang="0">
                          <a:pos x="5" y="4"/>
                        </a:cxn>
                        <a:cxn ang="0">
                          <a:pos x="5" y="3"/>
                        </a:cxn>
                        <a:cxn ang="0">
                          <a:pos x="5" y="1"/>
                        </a:cxn>
                        <a:cxn ang="0">
                          <a:pos x="4" y="0"/>
                        </a:cxn>
                        <a:cxn ang="0">
                          <a:pos x="3" y="0"/>
                        </a:cxn>
                        <a:cxn ang="0">
                          <a:pos x="2" y="0"/>
                        </a:cxn>
                        <a:cxn ang="0">
                          <a:pos x="2" y="0"/>
                        </a:cxn>
                        <a:cxn ang="0">
                          <a:pos x="1" y="0"/>
                        </a:cxn>
                        <a:cxn ang="0">
                          <a:pos x="1" y="1"/>
                        </a:cxn>
                        <a:cxn ang="0">
                          <a:pos x="0" y="1"/>
                        </a:cxn>
                        <a:cxn ang="0">
                          <a:pos x="0" y="3"/>
                        </a:cxn>
                        <a:cxn ang="0">
                          <a:pos x="0" y="4"/>
                        </a:cxn>
                        <a:cxn ang="0">
                          <a:pos x="0" y="6"/>
                        </a:cxn>
                        <a:cxn ang="0">
                          <a:pos x="1" y="6"/>
                        </a:cxn>
                        <a:cxn ang="0">
                          <a:pos x="1" y="7"/>
                        </a:cxn>
                        <a:cxn ang="0">
                          <a:pos x="2" y="7"/>
                        </a:cxn>
                        <a:cxn ang="0">
                          <a:pos x="2" y="7"/>
                        </a:cxn>
                      </a:cxnLst>
                      <a:rect l="0" t="0" r="r" b="b"/>
                      <a:pathLst>
                        <a:path w="6" h="8">
                          <a:moveTo>
                            <a:pt x="2" y="7"/>
                          </a:moveTo>
                          <a:lnTo>
                            <a:pt x="3" y="7"/>
                          </a:lnTo>
                          <a:lnTo>
                            <a:pt x="4" y="7"/>
                          </a:lnTo>
                          <a:lnTo>
                            <a:pt x="5" y="6"/>
                          </a:lnTo>
                          <a:lnTo>
                            <a:pt x="5" y="4"/>
                          </a:lnTo>
                          <a:lnTo>
                            <a:pt x="5" y="3"/>
                          </a:lnTo>
                          <a:lnTo>
                            <a:pt x="5" y="1"/>
                          </a:lnTo>
                          <a:lnTo>
                            <a:pt x="4" y="0"/>
                          </a:lnTo>
                          <a:lnTo>
                            <a:pt x="3" y="0"/>
                          </a:lnTo>
                          <a:lnTo>
                            <a:pt x="2" y="0"/>
                          </a:lnTo>
                          <a:lnTo>
                            <a:pt x="2" y="0"/>
                          </a:lnTo>
                          <a:lnTo>
                            <a:pt x="1" y="0"/>
                          </a:lnTo>
                          <a:lnTo>
                            <a:pt x="1" y="1"/>
                          </a:lnTo>
                          <a:lnTo>
                            <a:pt x="0" y="1"/>
                          </a:lnTo>
                          <a:lnTo>
                            <a:pt x="0" y="3"/>
                          </a:lnTo>
                          <a:lnTo>
                            <a:pt x="0" y="4"/>
                          </a:lnTo>
                          <a:lnTo>
                            <a:pt x="0" y="6"/>
                          </a:lnTo>
                          <a:lnTo>
                            <a:pt x="1" y="6"/>
                          </a:lnTo>
                          <a:lnTo>
                            <a:pt x="1" y="7"/>
                          </a:lnTo>
                          <a:lnTo>
                            <a:pt x="2" y="7"/>
                          </a:lnTo>
                          <a:lnTo>
                            <a:pt x="2" y="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23" name="Freeform 139"/>
                    <p:cNvSpPr>
                      <a:spLocks/>
                    </p:cNvSpPr>
                    <p:nvPr/>
                  </p:nvSpPr>
                  <p:spPr bwMode="auto">
                    <a:xfrm>
                      <a:off x="4287" y="1361"/>
                      <a:ext cx="5" cy="7"/>
                    </a:xfrm>
                    <a:custGeom>
                      <a:avLst/>
                      <a:gdLst/>
                      <a:ahLst/>
                      <a:cxnLst>
                        <a:cxn ang="0">
                          <a:pos x="2" y="6"/>
                        </a:cxn>
                        <a:cxn ang="0">
                          <a:pos x="3" y="6"/>
                        </a:cxn>
                        <a:cxn ang="0">
                          <a:pos x="3" y="6"/>
                        </a:cxn>
                        <a:cxn ang="0">
                          <a:pos x="3" y="5"/>
                        </a:cxn>
                        <a:cxn ang="0">
                          <a:pos x="4" y="5"/>
                        </a:cxn>
                        <a:cxn ang="0">
                          <a:pos x="4" y="4"/>
                        </a:cxn>
                        <a:cxn ang="0">
                          <a:pos x="4" y="3"/>
                        </a:cxn>
                        <a:cxn ang="0">
                          <a:pos x="4" y="2"/>
                        </a:cxn>
                        <a:cxn ang="0">
                          <a:pos x="3" y="1"/>
                        </a:cxn>
                        <a:cxn ang="0">
                          <a:pos x="3" y="1"/>
                        </a:cxn>
                        <a:cxn ang="0">
                          <a:pos x="3" y="0"/>
                        </a:cxn>
                        <a:cxn ang="0">
                          <a:pos x="2" y="0"/>
                        </a:cxn>
                        <a:cxn ang="0">
                          <a:pos x="1" y="1"/>
                        </a:cxn>
                        <a:cxn ang="0">
                          <a:pos x="1" y="1"/>
                        </a:cxn>
                        <a:cxn ang="0">
                          <a:pos x="1" y="2"/>
                        </a:cxn>
                        <a:cxn ang="0">
                          <a:pos x="0" y="3"/>
                        </a:cxn>
                        <a:cxn ang="0">
                          <a:pos x="0" y="4"/>
                        </a:cxn>
                        <a:cxn ang="0">
                          <a:pos x="1" y="4"/>
                        </a:cxn>
                        <a:cxn ang="0">
                          <a:pos x="1" y="5"/>
                        </a:cxn>
                        <a:cxn ang="0">
                          <a:pos x="1" y="5"/>
                        </a:cxn>
                        <a:cxn ang="0">
                          <a:pos x="1" y="6"/>
                        </a:cxn>
                        <a:cxn ang="0">
                          <a:pos x="2" y="6"/>
                        </a:cxn>
                      </a:cxnLst>
                      <a:rect l="0" t="0" r="r" b="b"/>
                      <a:pathLst>
                        <a:path w="5" h="7">
                          <a:moveTo>
                            <a:pt x="2" y="6"/>
                          </a:moveTo>
                          <a:lnTo>
                            <a:pt x="3" y="6"/>
                          </a:lnTo>
                          <a:lnTo>
                            <a:pt x="3" y="6"/>
                          </a:lnTo>
                          <a:lnTo>
                            <a:pt x="3" y="5"/>
                          </a:lnTo>
                          <a:lnTo>
                            <a:pt x="4" y="5"/>
                          </a:lnTo>
                          <a:lnTo>
                            <a:pt x="4" y="4"/>
                          </a:lnTo>
                          <a:lnTo>
                            <a:pt x="4" y="3"/>
                          </a:lnTo>
                          <a:lnTo>
                            <a:pt x="4" y="2"/>
                          </a:lnTo>
                          <a:lnTo>
                            <a:pt x="3" y="1"/>
                          </a:lnTo>
                          <a:lnTo>
                            <a:pt x="3" y="1"/>
                          </a:lnTo>
                          <a:lnTo>
                            <a:pt x="3" y="0"/>
                          </a:lnTo>
                          <a:lnTo>
                            <a:pt x="2" y="0"/>
                          </a:lnTo>
                          <a:lnTo>
                            <a:pt x="1" y="1"/>
                          </a:lnTo>
                          <a:lnTo>
                            <a:pt x="1" y="1"/>
                          </a:lnTo>
                          <a:lnTo>
                            <a:pt x="1" y="2"/>
                          </a:lnTo>
                          <a:lnTo>
                            <a:pt x="0" y="3"/>
                          </a:lnTo>
                          <a:lnTo>
                            <a:pt x="0" y="4"/>
                          </a:lnTo>
                          <a:lnTo>
                            <a:pt x="1" y="4"/>
                          </a:lnTo>
                          <a:lnTo>
                            <a:pt x="1" y="5"/>
                          </a:lnTo>
                          <a:lnTo>
                            <a:pt x="1" y="5"/>
                          </a:lnTo>
                          <a:lnTo>
                            <a:pt x="1" y="6"/>
                          </a:lnTo>
                          <a:lnTo>
                            <a:pt x="2"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477188" name="Group 140"/>
              <p:cNvGrpSpPr>
                <a:grpSpLocks/>
              </p:cNvGrpSpPr>
              <p:nvPr/>
            </p:nvGrpSpPr>
            <p:grpSpPr bwMode="auto">
              <a:xfrm>
                <a:off x="4006" y="1367"/>
                <a:ext cx="201" cy="106"/>
                <a:chOff x="4006" y="1367"/>
                <a:chExt cx="201" cy="106"/>
              </a:xfrm>
            </p:grpSpPr>
            <p:sp>
              <p:nvSpPr>
                <p:cNvPr id="477325" name="Freeform 141"/>
                <p:cNvSpPr>
                  <a:spLocks/>
                </p:cNvSpPr>
                <p:nvPr/>
              </p:nvSpPr>
              <p:spPr bwMode="auto">
                <a:xfrm>
                  <a:off x="4006" y="1367"/>
                  <a:ext cx="201" cy="106"/>
                </a:xfrm>
                <a:custGeom>
                  <a:avLst/>
                  <a:gdLst/>
                  <a:ahLst/>
                  <a:cxnLst>
                    <a:cxn ang="0">
                      <a:pos x="178" y="0"/>
                    </a:cxn>
                    <a:cxn ang="0">
                      <a:pos x="0" y="105"/>
                    </a:cxn>
                    <a:cxn ang="0">
                      <a:pos x="200" y="105"/>
                    </a:cxn>
                    <a:cxn ang="0">
                      <a:pos x="178" y="0"/>
                    </a:cxn>
                  </a:cxnLst>
                  <a:rect l="0" t="0" r="r" b="b"/>
                  <a:pathLst>
                    <a:path w="201" h="106">
                      <a:moveTo>
                        <a:pt x="178" y="0"/>
                      </a:moveTo>
                      <a:lnTo>
                        <a:pt x="0" y="105"/>
                      </a:lnTo>
                      <a:lnTo>
                        <a:pt x="200" y="105"/>
                      </a:lnTo>
                      <a:lnTo>
                        <a:pt x="178" y="0"/>
                      </a:lnTo>
                    </a:path>
                  </a:pathLst>
                </a:custGeom>
                <a:solidFill>
                  <a:srgbClr val="5F5F5F"/>
                </a:solidFill>
                <a:ln w="12700" cap="rnd" cmpd="sng">
                  <a:solidFill>
                    <a:srgbClr val="000000"/>
                  </a:solidFill>
                  <a:prstDash val="solid"/>
                  <a:round/>
                  <a:headEnd type="none" w="med" len="med"/>
                  <a:tailEnd type="none" w="med" len="med"/>
                </a:ln>
                <a:effectLst/>
              </p:spPr>
              <p:txBody>
                <a:bodyPr/>
                <a:lstStyle/>
                <a:p>
                  <a:endParaRPr lang="en-US"/>
                </a:p>
              </p:txBody>
            </p:sp>
            <p:grpSp>
              <p:nvGrpSpPr>
                <p:cNvPr id="477189" name="Group 142"/>
                <p:cNvGrpSpPr>
                  <a:grpSpLocks/>
                </p:cNvGrpSpPr>
                <p:nvPr/>
              </p:nvGrpSpPr>
              <p:grpSpPr bwMode="auto">
                <a:xfrm>
                  <a:off x="4027" y="1373"/>
                  <a:ext cx="149" cy="91"/>
                  <a:chOff x="4027" y="1373"/>
                  <a:chExt cx="149" cy="91"/>
                </a:xfrm>
              </p:grpSpPr>
              <p:sp>
                <p:nvSpPr>
                  <p:cNvPr id="477327" name="Freeform 143"/>
                  <p:cNvSpPr>
                    <a:spLocks/>
                  </p:cNvSpPr>
                  <p:nvPr/>
                </p:nvSpPr>
                <p:spPr bwMode="auto">
                  <a:xfrm>
                    <a:off x="4170" y="1373"/>
                    <a:ext cx="6" cy="9"/>
                  </a:xfrm>
                  <a:custGeom>
                    <a:avLst/>
                    <a:gdLst/>
                    <a:ahLst/>
                    <a:cxnLst>
                      <a:cxn ang="0">
                        <a:pos x="2" y="8"/>
                      </a:cxn>
                      <a:cxn ang="0">
                        <a:pos x="3" y="8"/>
                      </a:cxn>
                      <a:cxn ang="0">
                        <a:pos x="4" y="8"/>
                      </a:cxn>
                      <a:cxn ang="0">
                        <a:pos x="4" y="6"/>
                      </a:cxn>
                      <a:cxn ang="0">
                        <a:pos x="5" y="6"/>
                      </a:cxn>
                      <a:cxn ang="0">
                        <a:pos x="5" y="4"/>
                      </a:cxn>
                      <a:cxn ang="0">
                        <a:pos x="5" y="2"/>
                      </a:cxn>
                      <a:cxn ang="0">
                        <a:pos x="5" y="0"/>
                      </a:cxn>
                      <a:cxn ang="0">
                        <a:pos x="4" y="0"/>
                      </a:cxn>
                      <a:cxn ang="0">
                        <a:pos x="3" y="0"/>
                      </a:cxn>
                      <a:cxn ang="0">
                        <a:pos x="2" y="0"/>
                      </a:cxn>
                      <a:cxn ang="0">
                        <a:pos x="1" y="0"/>
                      </a:cxn>
                      <a:cxn ang="0">
                        <a:pos x="0" y="0"/>
                      </a:cxn>
                      <a:cxn ang="0">
                        <a:pos x="0" y="2"/>
                      </a:cxn>
                      <a:cxn ang="0">
                        <a:pos x="0" y="4"/>
                      </a:cxn>
                      <a:cxn ang="0">
                        <a:pos x="0" y="6"/>
                      </a:cxn>
                      <a:cxn ang="0">
                        <a:pos x="1" y="6"/>
                      </a:cxn>
                      <a:cxn ang="0">
                        <a:pos x="1" y="8"/>
                      </a:cxn>
                      <a:cxn ang="0">
                        <a:pos x="2" y="8"/>
                      </a:cxn>
                    </a:cxnLst>
                    <a:rect l="0" t="0" r="r" b="b"/>
                    <a:pathLst>
                      <a:path w="6" h="9">
                        <a:moveTo>
                          <a:pt x="2" y="8"/>
                        </a:moveTo>
                        <a:lnTo>
                          <a:pt x="3" y="8"/>
                        </a:lnTo>
                        <a:lnTo>
                          <a:pt x="4" y="8"/>
                        </a:lnTo>
                        <a:lnTo>
                          <a:pt x="4" y="6"/>
                        </a:lnTo>
                        <a:lnTo>
                          <a:pt x="5" y="6"/>
                        </a:lnTo>
                        <a:lnTo>
                          <a:pt x="5" y="4"/>
                        </a:lnTo>
                        <a:lnTo>
                          <a:pt x="5" y="2"/>
                        </a:lnTo>
                        <a:lnTo>
                          <a:pt x="5" y="0"/>
                        </a:lnTo>
                        <a:lnTo>
                          <a:pt x="4" y="0"/>
                        </a:lnTo>
                        <a:lnTo>
                          <a:pt x="3" y="0"/>
                        </a:lnTo>
                        <a:lnTo>
                          <a:pt x="2" y="0"/>
                        </a:lnTo>
                        <a:lnTo>
                          <a:pt x="1" y="0"/>
                        </a:lnTo>
                        <a:lnTo>
                          <a:pt x="0" y="0"/>
                        </a:lnTo>
                        <a:lnTo>
                          <a:pt x="0" y="2"/>
                        </a:lnTo>
                        <a:lnTo>
                          <a:pt x="0" y="4"/>
                        </a:lnTo>
                        <a:lnTo>
                          <a:pt x="0" y="6"/>
                        </a:lnTo>
                        <a:lnTo>
                          <a:pt x="1" y="6"/>
                        </a:lnTo>
                        <a:lnTo>
                          <a:pt x="1" y="8"/>
                        </a:lnTo>
                        <a:lnTo>
                          <a:pt x="2"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28" name="Freeform 144"/>
                  <p:cNvSpPr>
                    <a:spLocks/>
                  </p:cNvSpPr>
                  <p:nvPr/>
                </p:nvSpPr>
                <p:spPr bwMode="auto">
                  <a:xfrm>
                    <a:off x="4148" y="1386"/>
                    <a:ext cx="9" cy="8"/>
                  </a:xfrm>
                  <a:custGeom>
                    <a:avLst/>
                    <a:gdLst/>
                    <a:ahLst/>
                    <a:cxnLst>
                      <a:cxn ang="0">
                        <a:pos x="4" y="7"/>
                      </a:cxn>
                      <a:cxn ang="0">
                        <a:pos x="6" y="7"/>
                      </a:cxn>
                      <a:cxn ang="0">
                        <a:pos x="6" y="6"/>
                      </a:cxn>
                      <a:cxn ang="0">
                        <a:pos x="8" y="6"/>
                      </a:cxn>
                      <a:cxn ang="0">
                        <a:pos x="8" y="4"/>
                      </a:cxn>
                      <a:cxn ang="0">
                        <a:pos x="8" y="3"/>
                      </a:cxn>
                      <a:cxn ang="0">
                        <a:pos x="8" y="1"/>
                      </a:cxn>
                      <a:cxn ang="0">
                        <a:pos x="6" y="1"/>
                      </a:cxn>
                      <a:cxn ang="0">
                        <a:pos x="6" y="0"/>
                      </a:cxn>
                      <a:cxn ang="0">
                        <a:pos x="4" y="0"/>
                      </a:cxn>
                      <a:cxn ang="0">
                        <a:pos x="2" y="0"/>
                      </a:cxn>
                      <a:cxn ang="0">
                        <a:pos x="2" y="1"/>
                      </a:cxn>
                      <a:cxn ang="0">
                        <a:pos x="0" y="1"/>
                      </a:cxn>
                      <a:cxn ang="0">
                        <a:pos x="0" y="3"/>
                      </a:cxn>
                      <a:cxn ang="0">
                        <a:pos x="0" y="4"/>
                      </a:cxn>
                      <a:cxn ang="0">
                        <a:pos x="0" y="6"/>
                      </a:cxn>
                      <a:cxn ang="0">
                        <a:pos x="2" y="7"/>
                      </a:cxn>
                      <a:cxn ang="0">
                        <a:pos x="4" y="7"/>
                      </a:cxn>
                    </a:cxnLst>
                    <a:rect l="0" t="0" r="r" b="b"/>
                    <a:pathLst>
                      <a:path w="9" h="8">
                        <a:moveTo>
                          <a:pt x="4" y="7"/>
                        </a:moveTo>
                        <a:lnTo>
                          <a:pt x="6" y="7"/>
                        </a:lnTo>
                        <a:lnTo>
                          <a:pt x="6" y="6"/>
                        </a:lnTo>
                        <a:lnTo>
                          <a:pt x="8" y="6"/>
                        </a:lnTo>
                        <a:lnTo>
                          <a:pt x="8" y="4"/>
                        </a:lnTo>
                        <a:lnTo>
                          <a:pt x="8" y="3"/>
                        </a:lnTo>
                        <a:lnTo>
                          <a:pt x="8" y="1"/>
                        </a:lnTo>
                        <a:lnTo>
                          <a:pt x="6" y="1"/>
                        </a:lnTo>
                        <a:lnTo>
                          <a:pt x="6" y="0"/>
                        </a:lnTo>
                        <a:lnTo>
                          <a:pt x="4" y="0"/>
                        </a:lnTo>
                        <a:lnTo>
                          <a:pt x="2" y="0"/>
                        </a:lnTo>
                        <a:lnTo>
                          <a:pt x="2" y="1"/>
                        </a:lnTo>
                        <a:lnTo>
                          <a:pt x="0" y="1"/>
                        </a:lnTo>
                        <a:lnTo>
                          <a:pt x="0" y="3"/>
                        </a:lnTo>
                        <a:lnTo>
                          <a:pt x="0" y="4"/>
                        </a:lnTo>
                        <a:lnTo>
                          <a:pt x="0" y="6"/>
                        </a:lnTo>
                        <a:lnTo>
                          <a:pt x="2" y="7"/>
                        </a:lnTo>
                        <a:lnTo>
                          <a:pt x="4" y="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29" name="Freeform 145"/>
                  <p:cNvSpPr>
                    <a:spLocks/>
                  </p:cNvSpPr>
                  <p:nvPr/>
                </p:nvSpPr>
                <p:spPr bwMode="auto">
                  <a:xfrm>
                    <a:off x="4127" y="1397"/>
                    <a:ext cx="8" cy="10"/>
                  </a:xfrm>
                  <a:custGeom>
                    <a:avLst/>
                    <a:gdLst/>
                    <a:ahLst/>
                    <a:cxnLst>
                      <a:cxn ang="0">
                        <a:pos x="3" y="9"/>
                      </a:cxn>
                      <a:cxn ang="0">
                        <a:pos x="5" y="9"/>
                      </a:cxn>
                      <a:cxn ang="0">
                        <a:pos x="7" y="9"/>
                      </a:cxn>
                      <a:cxn ang="0">
                        <a:pos x="7" y="7"/>
                      </a:cxn>
                      <a:cxn ang="0">
                        <a:pos x="7" y="4"/>
                      </a:cxn>
                      <a:cxn ang="0">
                        <a:pos x="7" y="2"/>
                      </a:cxn>
                      <a:cxn ang="0">
                        <a:pos x="5" y="0"/>
                      </a:cxn>
                      <a:cxn ang="0">
                        <a:pos x="3" y="0"/>
                      </a:cxn>
                      <a:cxn ang="0">
                        <a:pos x="2" y="0"/>
                      </a:cxn>
                      <a:cxn ang="0">
                        <a:pos x="0" y="2"/>
                      </a:cxn>
                      <a:cxn ang="0">
                        <a:pos x="0" y="4"/>
                      </a:cxn>
                      <a:cxn ang="0">
                        <a:pos x="0" y="7"/>
                      </a:cxn>
                      <a:cxn ang="0">
                        <a:pos x="0" y="9"/>
                      </a:cxn>
                      <a:cxn ang="0">
                        <a:pos x="2" y="9"/>
                      </a:cxn>
                      <a:cxn ang="0">
                        <a:pos x="3" y="9"/>
                      </a:cxn>
                    </a:cxnLst>
                    <a:rect l="0" t="0" r="r" b="b"/>
                    <a:pathLst>
                      <a:path w="8" h="10">
                        <a:moveTo>
                          <a:pt x="3" y="9"/>
                        </a:moveTo>
                        <a:lnTo>
                          <a:pt x="5" y="9"/>
                        </a:lnTo>
                        <a:lnTo>
                          <a:pt x="7" y="9"/>
                        </a:lnTo>
                        <a:lnTo>
                          <a:pt x="7" y="7"/>
                        </a:lnTo>
                        <a:lnTo>
                          <a:pt x="7" y="4"/>
                        </a:lnTo>
                        <a:lnTo>
                          <a:pt x="7" y="2"/>
                        </a:lnTo>
                        <a:lnTo>
                          <a:pt x="5" y="0"/>
                        </a:lnTo>
                        <a:lnTo>
                          <a:pt x="3" y="0"/>
                        </a:lnTo>
                        <a:lnTo>
                          <a:pt x="2" y="0"/>
                        </a:lnTo>
                        <a:lnTo>
                          <a:pt x="0" y="2"/>
                        </a:lnTo>
                        <a:lnTo>
                          <a:pt x="0" y="4"/>
                        </a:lnTo>
                        <a:lnTo>
                          <a:pt x="0" y="7"/>
                        </a:lnTo>
                        <a:lnTo>
                          <a:pt x="0" y="9"/>
                        </a:lnTo>
                        <a:lnTo>
                          <a:pt x="2" y="9"/>
                        </a:lnTo>
                        <a:lnTo>
                          <a:pt x="3"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30" name="Freeform 146"/>
                  <p:cNvSpPr>
                    <a:spLocks/>
                  </p:cNvSpPr>
                  <p:nvPr/>
                </p:nvSpPr>
                <p:spPr bwMode="auto">
                  <a:xfrm>
                    <a:off x="4108" y="1408"/>
                    <a:ext cx="6" cy="11"/>
                  </a:xfrm>
                  <a:custGeom>
                    <a:avLst/>
                    <a:gdLst/>
                    <a:ahLst/>
                    <a:cxnLst>
                      <a:cxn ang="0">
                        <a:pos x="2" y="10"/>
                      </a:cxn>
                      <a:cxn ang="0">
                        <a:pos x="3" y="10"/>
                      </a:cxn>
                      <a:cxn ang="0">
                        <a:pos x="4" y="10"/>
                      </a:cxn>
                      <a:cxn ang="0">
                        <a:pos x="5" y="10"/>
                      </a:cxn>
                      <a:cxn ang="0">
                        <a:pos x="5" y="7"/>
                      </a:cxn>
                      <a:cxn ang="0">
                        <a:pos x="5" y="3"/>
                      </a:cxn>
                      <a:cxn ang="0">
                        <a:pos x="4" y="3"/>
                      </a:cxn>
                      <a:cxn ang="0">
                        <a:pos x="4" y="0"/>
                      </a:cxn>
                      <a:cxn ang="0">
                        <a:pos x="3" y="0"/>
                      </a:cxn>
                      <a:cxn ang="0">
                        <a:pos x="2" y="0"/>
                      </a:cxn>
                      <a:cxn ang="0">
                        <a:pos x="1" y="0"/>
                      </a:cxn>
                      <a:cxn ang="0">
                        <a:pos x="0" y="3"/>
                      </a:cxn>
                      <a:cxn ang="0">
                        <a:pos x="0" y="7"/>
                      </a:cxn>
                      <a:cxn ang="0">
                        <a:pos x="0" y="10"/>
                      </a:cxn>
                      <a:cxn ang="0">
                        <a:pos x="1" y="10"/>
                      </a:cxn>
                      <a:cxn ang="0">
                        <a:pos x="2" y="10"/>
                      </a:cxn>
                    </a:cxnLst>
                    <a:rect l="0" t="0" r="r" b="b"/>
                    <a:pathLst>
                      <a:path w="6" h="11">
                        <a:moveTo>
                          <a:pt x="2" y="10"/>
                        </a:moveTo>
                        <a:lnTo>
                          <a:pt x="3" y="10"/>
                        </a:lnTo>
                        <a:lnTo>
                          <a:pt x="4" y="10"/>
                        </a:lnTo>
                        <a:lnTo>
                          <a:pt x="5" y="10"/>
                        </a:lnTo>
                        <a:lnTo>
                          <a:pt x="5" y="7"/>
                        </a:lnTo>
                        <a:lnTo>
                          <a:pt x="5" y="3"/>
                        </a:lnTo>
                        <a:lnTo>
                          <a:pt x="4" y="3"/>
                        </a:lnTo>
                        <a:lnTo>
                          <a:pt x="4" y="0"/>
                        </a:lnTo>
                        <a:lnTo>
                          <a:pt x="3" y="0"/>
                        </a:lnTo>
                        <a:lnTo>
                          <a:pt x="2" y="0"/>
                        </a:lnTo>
                        <a:lnTo>
                          <a:pt x="1" y="0"/>
                        </a:lnTo>
                        <a:lnTo>
                          <a:pt x="0" y="3"/>
                        </a:lnTo>
                        <a:lnTo>
                          <a:pt x="0" y="7"/>
                        </a:lnTo>
                        <a:lnTo>
                          <a:pt x="0" y="10"/>
                        </a:lnTo>
                        <a:lnTo>
                          <a:pt x="1" y="10"/>
                        </a:lnTo>
                        <a:lnTo>
                          <a:pt x="2"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31" name="Freeform 147"/>
                  <p:cNvSpPr>
                    <a:spLocks/>
                  </p:cNvSpPr>
                  <p:nvPr/>
                </p:nvSpPr>
                <p:spPr bwMode="auto">
                  <a:xfrm>
                    <a:off x="4090" y="1418"/>
                    <a:ext cx="7" cy="11"/>
                  </a:xfrm>
                  <a:custGeom>
                    <a:avLst/>
                    <a:gdLst/>
                    <a:ahLst/>
                    <a:cxnLst>
                      <a:cxn ang="0">
                        <a:pos x="4" y="10"/>
                      </a:cxn>
                      <a:cxn ang="0">
                        <a:pos x="5" y="10"/>
                      </a:cxn>
                      <a:cxn ang="0">
                        <a:pos x="6" y="7"/>
                      </a:cxn>
                      <a:cxn ang="0">
                        <a:pos x="6" y="3"/>
                      </a:cxn>
                      <a:cxn ang="0">
                        <a:pos x="5" y="0"/>
                      </a:cxn>
                      <a:cxn ang="0">
                        <a:pos x="4" y="0"/>
                      </a:cxn>
                      <a:cxn ang="0">
                        <a:pos x="2" y="0"/>
                      </a:cxn>
                      <a:cxn ang="0">
                        <a:pos x="1" y="0"/>
                      </a:cxn>
                      <a:cxn ang="0">
                        <a:pos x="0" y="0"/>
                      </a:cxn>
                      <a:cxn ang="0">
                        <a:pos x="0" y="3"/>
                      </a:cxn>
                      <a:cxn ang="0">
                        <a:pos x="0" y="7"/>
                      </a:cxn>
                      <a:cxn ang="0">
                        <a:pos x="1" y="10"/>
                      </a:cxn>
                      <a:cxn ang="0">
                        <a:pos x="2" y="10"/>
                      </a:cxn>
                      <a:cxn ang="0">
                        <a:pos x="4" y="10"/>
                      </a:cxn>
                    </a:cxnLst>
                    <a:rect l="0" t="0" r="r" b="b"/>
                    <a:pathLst>
                      <a:path w="7" h="11">
                        <a:moveTo>
                          <a:pt x="4" y="10"/>
                        </a:moveTo>
                        <a:lnTo>
                          <a:pt x="5" y="10"/>
                        </a:lnTo>
                        <a:lnTo>
                          <a:pt x="6" y="7"/>
                        </a:lnTo>
                        <a:lnTo>
                          <a:pt x="6" y="3"/>
                        </a:lnTo>
                        <a:lnTo>
                          <a:pt x="5" y="0"/>
                        </a:lnTo>
                        <a:lnTo>
                          <a:pt x="4" y="0"/>
                        </a:lnTo>
                        <a:lnTo>
                          <a:pt x="2" y="0"/>
                        </a:lnTo>
                        <a:lnTo>
                          <a:pt x="1" y="0"/>
                        </a:lnTo>
                        <a:lnTo>
                          <a:pt x="0" y="0"/>
                        </a:lnTo>
                        <a:lnTo>
                          <a:pt x="0" y="3"/>
                        </a:lnTo>
                        <a:lnTo>
                          <a:pt x="0" y="7"/>
                        </a:lnTo>
                        <a:lnTo>
                          <a:pt x="1" y="10"/>
                        </a:lnTo>
                        <a:lnTo>
                          <a:pt x="2" y="10"/>
                        </a:lnTo>
                        <a:lnTo>
                          <a:pt x="4"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32" name="Freeform 148"/>
                  <p:cNvSpPr>
                    <a:spLocks/>
                  </p:cNvSpPr>
                  <p:nvPr/>
                </p:nvSpPr>
                <p:spPr bwMode="auto">
                  <a:xfrm>
                    <a:off x="4069" y="1430"/>
                    <a:ext cx="8" cy="11"/>
                  </a:xfrm>
                  <a:custGeom>
                    <a:avLst/>
                    <a:gdLst/>
                    <a:ahLst/>
                    <a:cxnLst>
                      <a:cxn ang="0">
                        <a:pos x="3" y="10"/>
                      </a:cxn>
                      <a:cxn ang="0">
                        <a:pos x="5" y="10"/>
                      </a:cxn>
                      <a:cxn ang="0">
                        <a:pos x="7" y="7"/>
                      </a:cxn>
                      <a:cxn ang="0">
                        <a:pos x="7" y="3"/>
                      </a:cxn>
                      <a:cxn ang="0">
                        <a:pos x="5" y="3"/>
                      </a:cxn>
                      <a:cxn ang="0">
                        <a:pos x="5" y="0"/>
                      </a:cxn>
                      <a:cxn ang="0">
                        <a:pos x="3" y="0"/>
                      </a:cxn>
                      <a:cxn ang="0">
                        <a:pos x="2" y="0"/>
                      </a:cxn>
                      <a:cxn ang="0">
                        <a:pos x="0" y="0"/>
                      </a:cxn>
                      <a:cxn ang="0">
                        <a:pos x="0" y="3"/>
                      </a:cxn>
                      <a:cxn ang="0">
                        <a:pos x="0" y="7"/>
                      </a:cxn>
                      <a:cxn ang="0">
                        <a:pos x="0" y="10"/>
                      </a:cxn>
                      <a:cxn ang="0">
                        <a:pos x="2" y="10"/>
                      </a:cxn>
                      <a:cxn ang="0">
                        <a:pos x="3" y="10"/>
                      </a:cxn>
                    </a:cxnLst>
                    <a:rect l="0" t="0" r="r" b="b"/>
                    <a:pathLst>
                      <a:path w="8" h="11">
                        <a:moveTo>
                          <a:pt x="3" y="10"/>
                        </a:moveTo>
                        <a:lnTo>
                          <a:pt x="5" y="10"/>
                        </a:lnTo>
                        <a:lnTo>
                          <a:pt x="7" y="7"/>
                        </a:lnTo>
                        <a:lnTo>
                          <a:pt x="7" y="3"/>
                        </a:lnTo>
                        <a:lnTo>
                          <a:pt x="5" y="3"/>
                        </a:lnTo>
                        <a:lnTo>
                          <a:pt x="5" y="0"/>
                        </a:lnTo>
                        <a:lnTo>
                          <a:pt x="3" y="0"/>
                        </a:lnTo>
                        <a:lnTo>
                          <a:pt x="2" y="0"/>
                        </a:lnTo>
                        <a:lnTo>
                          <a:pt x="0" y="0"/>
                        </a:lnTo>
                        <a:lnTo>
                          <a:pt x="0" y="3"/>
                        </a:lnTo>
                        <a:lnTo>
                          <a:pt x="0" y="7"/>
                        </a:lnTo>
                        <a:lnTo>
                          <a:pt x="0" y="10"/>
                        </a:lnTo>
                        <a:lnTo>
                          <a:pt x="2" y="10"/>
                        </a:lnTo>
                        <a:lnTo>
                          <a:pt x="3"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33" name="Freeform 149"/>
                  <p:cNvSpPr>
                    <a:spLocks/>
                  </p:cNvSpPr>
                  <p:nvPr/>
                </p:nvSpPr>
                <p:spPr bwMode="auto">
                  <a:xfrm>
                    <a:off x="4050" y="1441"/>
                    <a:ext cx="8" cy="12"/>
                  </a:xfrm>
                  <a:custGeom>
                    <a:avLst/>
                    <a:gdLst/>
                    <a:ahLst/>
                    <a:cxnLst>
                      <a:cxn ang="0">
                        <a:pos x="3" y="11"/>
                      </a:cxn>
                      <a:cxn ang="0">
                        <a:pos x="5" y="11"/>
                      </a:cxn>
                      <a:cxn ang="0">
                        <a:pos x="7" y="11"/>
                      </a:cxn>
                      <a:cxn ang="0">
                        <a:pos x="7" y="7"/>
                      </a:cxn>
                      <a:cxn ang="0">
                        <a:pos x="7" y="4"/>
                      </a:cxn>
                      <a:cxn ang="0">
                        <a:pos x="7" y="0"/>
                      </a:cxn>
                      <a:cxn ang="0">
                        <a:pos x="5" y="0"/>
                      </a:cxn>
                      <a:cxn ang="0">
                        <a:pos x="3" y="0"/>
                      </a:cxn>
                      <a:cxn ang="0">
                        <a:pos x="2" y="0"/>
                      </a:cxn>
                      <a:cxn ang="0">
                        <a:pos x="0" y="0"/>
                      </a:cxn>
                      <a:cxn ang="0">
                        <a:pos x="0" y="4"/>
                      </a:cxn>
                      <a:cxn ang="0">
                        <a:pos x="0" y="7"/>
                      </a:cxn>
                      <a:cxn ang="0">
                        <a:pos x="0" y="11"/>
                      </a:cxn>
                      <a:cxn ang="0">
                        <a:pos x="2" y="11"/>
                      </a:cxn>
                      <a:cxn ang="0">
                        <a:pos x="3" y="11"/>
                      </a:cxn>
                    </a:cxnLst>
                    <a:rect l="0" t="0" r="r" b="b"/>
                    <a:pathLst>
                      <a:path w="8" h="12">
                        <a:moveTo>
                          <a:pt x="3" y="11"/>
                        </a:moveTo>
                        <a:lnTo>
                          <a:pt x="5" y="11"/>
                        </a:lnTo>
                        <a:lnTo>
                          <a:pt x="7" y="11"/>
                        </a:lnTo>
                        <a:lnTo>
                          <a:pt x="7" y="7"/>
                        </a:lnTo>
                        <a:lnTo>
                          <a:pt x="7" y="4"/>
                        </a:lnTo>
                        <a:lnTo>
                          <a:pt x="7" y="0"/>
                        </a:lnTo>
                        <a:lnTo>
                          <a:pt x="5" y="0"/>
                        </a:lnTo>
                        <a:lnTo>
                          <a:pt x="3" y="0"/>
                        </a:lnTo>
                        <a:lnTo>
                          <a:pt x="2" y="0"/>
                        </a:lnTo>
                        <a:lnTo>
                          <a:pt x="0" y="0"/>
                        </a:lnTo>
                        <a:lnTo>
                          <a:pt x="0" y="4"/>
                        </a:lnTo>
                        <a:lnTo>
                          <a:pt x="0" y="7"/>
                        </a:lnTo>
                        <a:lnTo>
                          <a:pt x="0" y="11"/>
                        </a:lnTo>
                        <a:lnTo>
                          <a:pt x="2" y="11"/>
                        </a:lnTo>
                        <a:lnTo>
                          <a:pt x="3" y="1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34" name="Freeform 150"/>
                  <p:cNvSpPr>
                    <a:spLocks/>
                  </p:cNvSpPr>
                  <p:nvPr/>
                </p:nvSpPr>
                <p:spPr bwMode="auto">
                  <a:xfrm>
                    <a:off x="4027" y="1454"/>
                    <a:ext cx="7" cy="10"/>
                  </a:xfrm>
                  <a:custGeom>
                    <a:avLst/>
                    <a:gdLst/>
                    <a:ahLst/>
                    <a:cxnLst>
                      <a:cxn ang="0">
                        <a:pos x="4" y="9"/>
                      </a:cxn>
                      <a:cxn ang="0">
                        <a:pos x="5" y="9"/>
                      </a:cxn>
                      <a:cxn ang="0">
                        <a:pos x="6" y="7"/>
                      </a:cxn>
                      <a:cxn ang="0">
                        <a:pos x="6" y="4"/>
                      </a:cxn>
                      <a:cxn ang="0">
                        <a:pos x="6" y="2"/>
                      </a:cxn>
                      <a:cxn ang="0">
                        <a:pos x="5" y="2"/>
                      </a:cxn>
                      <a:cxn ang="0">
                        <a:pos x="5" y="0"/>
                      </a:cxn>
                      <a:cxn ang="0">
                        <a:pos x="4" y="0"/>
                      </a:cxn>
                      <a:cxn ang="0">
                        <a:pos x="2" y="0"/>
                      </a:cxn>
                      <a:cxn ang="0">
                        <a:pos x="1" y="0"/>
                      </a:cxn>
                      <a:cxn ang="0">
                        <a:pos x="1" y="2"/>
                      </a:cxn>
                      <a:cxn ang="0">
                        <a:pos x="0" y="2"/>
                      </a:cxn>
                      <a:cxn ang="0">
                        <a:pos x="0" y="4"/>
                      </a:cxn>
                      <a:cxn ang="0">
                        <a:pos x="0" y="7"/>
                      </a:cxn>
                      <a:cxn ang="0">
                        <a:pos x="1" y="7"/>
                      </a:cxn>
                      <a:cxn ang="0">
                        <a:pos x="1" y="9"/>
                      </a:cxn>
                      <a:cxn ang="0">
                        <a:pos x="2" y="9"/>
                      </a:cxn>
                      <a:cxn ang="0">
                        <a:pos x="4" y="9"/>
                      </a:cxn>
                    </a:cxnLst>
                    <a:rect l="0" t="0" r="r" b="b"/>
                    <a:pathLst>
                      <a:path w="7" h="10">
                        <a:moveTo>
                          <a:pt x="4" y="9"/>
                        </a:moveTo>
                        <a:lnTo>
                          <a:pt x="5" y="9"/>
                        </a:lnTo>
                        <a:lnTo>
                          <a:pt x="6" y="7"/>
                        </a:lnTo>
                        <a:lnTo>
                          <a:pt x="6" y="4"/>
                        </a:lnTo>
                        <a:lnTo>
                          <a:pt x="6" y="2"/>
                        </a:lnTo>
                        <a:lnTo>
                          <a:pt x="5" y="2"/>
                        </a:lnTo>
                        <a:lnTo>
                          <a:pt x="5" y="0"/>
                        </a:lnTo>
                        <a:lnTo>
                          <a:pt x="4" y="0"/>
                        </a:lnTo>
                        <a:lnTo>
                          <a:pt x="2" y="0"/>
                        </a:lnTo>
                        <a:lnTo>
                          <a:pt x="1" y="0"/>
                        </a:lnTo>
                        <a:lnTo>
                          <a:pt x="1" y="2"/>
                        </a:lnTo>
                        <a:lnTo>
                          <a:pt x="0" y="2"/>
                        </a:lnTo>
                        <a:lnTo>
                          <a:pt x="0" y="4"/>
                        </a:lnTo>
                        <a:lnTo>
                          <a:pt x="0" y="7"/>
                        </a:lnTo>
                        <a:lnTo>
                          <a:pt x="1" y="7"/>
                        </a:lnTo>
                        <a:lnTo>
                          <a:pt x="1" y="9"/>
                        </a:lnTo>
                        <a:lnTo>
                          <a:pt x="2" y="9"/>
                        </a:lnTo>
                        <a:lnTo>
                          <a:pt x="4"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nvGrpSpPr>
              <p:cNvPr id="477197" name="Group 151"/>
              <p:cNvGrpSpPr>
                <a:grpSpLocks/>
              </p:cNvGrpSpPr>
              <p:nvPr/>
            </p:nvGrpSpPr>
            <p:grpSpPr bwMode="auto">
              <a:xfrm>
                <a:off x="3818" y="1171"/>
                <a:ext cx="143" cy="80"/>
                <a:chOff x="3818" y="1171"/>
                <a:chExt cx="143" cy="80"/>
              </a:xfrm>
            </p:grpSpPr>
            <p:sp>
              <p:nvSpPr>
                <p:cNvPr id="477336" name="Freeform 152"/>
                <p:cNvSpPr>
                  <a:spLocks/>
                </p:cNvSpPr>
                <p:nvPr/>
              </p:nvSpPr>
              <p:spPr bwMode="auto">
                <a:xfrm>
                  <a:off x="3818" y="1171"/>
                  <a:ext cx="143" cy="80"/>
                </a:xfrm>
                <a:custGeom>
                  <a:avLst/>
                  <a:gdLst/>
                  <a:ahLst/>
                  <a:cxnLst>
                    <a:cxn ang="0">
                      <a:pos x="126" y="0"/>
                    </a:cxn>
                    <a:cxn ang="0">
                      <a:pos x="0" y="79"/>
                    </a:cxn>
                    <a:cxn ang="0">
                      <a:pos x="142" y="79"/>
                    </a:cxn>
                    <a:cxn ang="0">
                      <a:pos x="126" y="0"/>
                    </a:cxn>
                  </a:cxnLst>
                  <a:rect l="0" t="0" r="r" b="b"/>
                  <a:pathLst>
                    <a:path w="143" h="80">
                      <a:moveTo>
                        <a:pt x="126" y="0"/>
                      </a:moveTo>
                      <a:lnTo>
                        <a:pt x="0" y="79"/>
                      </a:lnTo>
                      <a:lnTo>
                        <a:pt x="142" y="79"/>
                      </a:lnTo>
                      <a:lnTo>
                        <a:pt x="126" y="0"/>
                      </a:lnTo>
                    </a:path>
                  </a:pathLst>
                </a:custGeom>
                <a:solidFill>
                  <a:srgbClr val="5F5F5F"/>
                </a:solidFill>
                <a:ln w="12700" cap="rnd" cmpd="sng">
                  <a:solidFill>
                    <a:srgbClr val="000000"/>
                  </a:solidFill>
                  <a:prstDash val="solid"/>
                  <a:round/>
                  <a:headEnd type="none" w="med" len="med"/>
                  <a:tailEnd type="none" w="med" len="med"/>
                </a:ln>
                <a:effectLst/>
              </p:spPr>
              <p:txBody>
                <a:bodyPr/>
                <a:lstStyle/>
                <a:p>
                  <a:endParaRPr lang="en-US"/>
                </a:p>
              </p:txBody>
            </p:sp>
            <p:grpSp>
              <p:nvGrpSpPr>
                <p:cNvPr id="477200" name="Group 153"/>
                <p:cNvGrpSpPr>
                  <a:grpSpLocks/>
                </p:cNvGrpSpPr>
                <p:nvPr/>
              </p:nvGrpSpPr>
              <p:grpSpPr bwMode="auto">
                <a:xfrm>
                  <a:off x="3835" y="1171"/>
                  <a:ext cx="101" cy="71"/>
                  <a:chOff x="3835" y="1171"/>
                  <a:chExt cx="101" cy="71"/>
                </a:xfrm>
              </p:grpSpPr>
              <p:sp>
                <p:nvSpPr>
                  <p:cNvPr id="477338" name="Freeform 154"/>
                  <p:cNvSpPr>
                    <a:spLocks/>
                  </p:cNvSpPr>
                  <p:nvPr/>
                </p:nvSpPr>
                <p:spPr bwMode="auto">
                  <a:xfrm>
                    <a:off x="3926" y="1171"/>
                    <a:ext cx="10" cy="14"/>
                  </a:xfrm>
                  <a:custGeom>
                    <a:avLst/>
                    <a:gdLst/>
                    <a:ahLst/>
                    <a:cxnLst>
                      <a:cxn ang="0">
                        <a:pos x="4" y="13"/>
                      </a:cxn>
                      <a:cxn ang="0">
                        <a:pos x="9" y="13"/>
                      </a:cxn>
                      <a:cxn ang="0">
                        <a:pos x="9" y="0"/>
                      </a:cxn>
                      <a:cxn ang="0">
                        <a:pos x="4" y="0"/>
                      </a:cxn>
                      <a:cxn ang="0">
                        <a:pos x="0" y="0"/>
                      </a:cxn>
                      <a:cxn ang="0">
                        <a:pos x="0" y="13"/>
                      </a:cxn>
                      <a:cxn ang="0">
                        <a:pos x="4" y="13"/>
                      </a:cxn>
                    </a:cxnLst>
                    <a:rect l="0" t="0" r="r" b="b"/>
                    <a:pathLst>
                      <a:path w="10" h="14">
                        <a:moveTo>
                          <a:pt x="4" y="13"/>
                        </a:moveTo>
                        <a:lnTo>
                          <a:pt x="9" y="13"/>
                        </a:lnTo>
                        <a:lnTo>
                          <a:pt x="9" y="0"/>
                        </a:lnTo>
                        <a:lnTo>
                          <a:pt x="4" y="0"/>
                        </a:lnTo>
                        <a:lnTo>
                          <a:pt x="0" y="0"/>
                        </a:lnTo>
                        <a:lnTo>
                          <a:pt x="0" y="13"/>
                        </a:lnTo>
                        <a:lnTo>
                          <a:pt x="4" y="13"/>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39" name="Freeform 155"/>
                  <p:cNvSpPr>
                    <a:spLocks/>
                  </p:cNvSpPr>
                  <p:nvPr/>
                </p:nvSpPr>
                <p:spPr bwMode="auto">
                  <a:xfrm>
                    <a:off x="3913" y="1181"/>
                    <a:ext cx="9" cy="11"/>
                  </a:xfrm>
                  <a:custGeom>
                    <a:avLst/>
                    <a:gdLst/>
                    <a:ahLst/>
                    <a:cxnLst>
                      <a:cxn ang="0">
                        <a:pos x="3" y="10"/>
                      </a:cxn>
                      <a:cxn ang="0">
                        <a:pos x="5" y="10"/>
                      </a:cxn>
                      <a:cxn ang="0">
                        <a:pos x="8" y="7"/>
                      </a:cxn>
                      <a:cxn ang="0">
                        <a:pos x="8" y="3"/>
                      </a:cxn>
                      <a:cxn ang="0">
                        <a:pos x="5" y="3"/>
                      </a:cxn>
                      <a:cxn ang="0">
                        <a:pos x="5" y="0"/>
                      </a:cxn>
                      <a:cxn ang="0">
                        <a:pos x="3" y="0"/>
                      </a:cxn>
                      <a:cxn ang="0">
                        <a:pos x="0" y="0"/>
                      </a:cxn>
                      <a:cxn ang="0">
                        <a:pos x="0" y="3"/>
                      </a:cxn>
                      <a:cxn ang="0">
                        <a:pos x="0" y="7"/>
                      </a:cxn>
                      <a:cxn ang="0">
                        <a:pos x="0" y="10"/>
                      </a:cxn>
                      <a:cxn ang="0">
                        <a:pos x="3" y="10"/>
                      </a:cxn>
                    </a:cxnLst>
                    <a:rect l="0" t="0" r="r" b="b"/>
                    <a:pathLst>
                      <a:path w="9" h="11">
                        <a:moveTo>
                          <a:pt x="3" y="10"/>
                        </a:moveTo>
                        <a:lnTo>
                          <a:pt x="5" y="10"/>
                        </a:lnTo>
                        <a:lnTo>
                          <a:pt x="8" y="7"/>
                        </a:lnTo>
                        <a:lnTo>
                          <a:pt x="8" y="3"/>
                        </a:lnTo>
                        <a:lnTo>
                          <a:pt x="5" y="3"/>
                        </a:lnTo>
                        <a:lnTo>
                          <a:pt x="5" y="0"/>
                        </a:lnTo>
                        <a:lnTo>
                          <a:pt x="3" y="0"/>
                        </a:lnTo>
                        <a:lnTo>
                          <a:pt x="0" y="0"/>
                        </a:lnTo>
                        <a:lnTo>
                          <a:pt x="0" y="3"/>
                        </a:lnTo>
                        <a:lnTo>
                          <a:pt x="0" y="7"/>
                        </a:lnTo>
                        <a:lnTo>
                          <a:pt x="0" y="10"/>
                        </a:lnTo>
                        <a:lnTo>
                          <a:pt x="3"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40" name="Freeform 156"/>
                  <p:cNvSpPr>
                    <a:spLocks/>
                  </p:cNvSpPr>
                  <p:nvPr/>
                </p:nvSpPr>
                <p:spPr bwMode="auto">
                  <a:xfrm>
                    <a:off x="3899" y="1188"/>
                    <a:ext cx="10" cy="13"/>
                  </a:xfrm>
                  <a:custGeom>
                    <a:avLst/>
                    <a:gdLst/>
                    <a:ahLst/>
                    <a:cxnLst>
                      <a:cxn ang="0">
                        <a:pos x="4" y="12"/>
                      </a:cxn>
                      <a:cxn ang="0">
                        <a:pos x="9" y="12"/>
                      </a:cxn>
                      <a:cxn ang="0">
                        <a:pos x="9" y="6"/>
                      </a:cxn>
                      <a:cxn ang="0">
                        <a:pos x="9" y="0"/>
                      </a:cxn>
                      <a:cxn ang="0">
                        <a:pos x="4" y="0"/>
                      </a:cxn>
                      <a:cxn ang="0">
                        <a:pos x="0" y="0"/>
                      </a:cxn>
                      <a:cxn ang="0">
                        <a:pos x="0" y="6"/>
                      </a:cxn>
                      <a:cxn ang="0">
                        <a:pos x="0" y="12"/>
                      </a:cxn>
                      <a:cxn ang="0">
                        <a:pos x="4" y="12"/>
                      </a:cxn>
                    </a:cxnLst>
                    <a:rect l="0" t="0" r="r" b="b"/>
                    <a:pathLst>
                      <a:path w="10" h="13">
                        <a:moveTo>
                          <a:pt x="4" y="12"/>
                        </a:moveTo>
                        <a:lnTo>
                          <a:pt x="9" y="12"/>
                        </a:lnTo>
                        <a:lnTo>
                          <a:pt x="9" y="6"/>
                        </a:lnTo>
                        <a:lnTo>
                          <a:pt x="9" y="0"/>
                        </a:lnTo>
                        <a:lnTo>
                          <a:pt x="4" y="0"/>
                        </a:lnTo>
                        <a:lnTo>
                          <a:pt x="0" y="0"/>
                        </a:lnTo>
                        <a:lnTo>
                          <a:pt x="0" y="6"/>
                        </a:lnTo>
                        <a:lnTo>
                          <a:pt x="0" y="12"/>
                        </a:lnTo>
                        <a:lnTo>
                          <a:pt x="4" y="1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41" name="Freeform 157"/>
                  <p:cNvSpPr>
                    <a:spLocks/>
                  </p:cNvSpPr>
                  <p:nvPr/>
                </p:nvSpPr>
                <p:spPr bwMode="auto">
                  <a:xfrm>
                    <a:off x="3886" y="1197"/>
                    <a:ext cx="10" cy="11"/>
                  </a:xfrm>
                  <a:custGeom>
                    <a:avLst/>
                    <a:gdLst/>
                    <a:ahLst/>
                    <a:cxnLst>
                      <a:cxn ang="0">
                        <a:pos x="4" y="10"/>
                      </a:cxn>
                      <a:cxn ang="0">
                        <a:pos x="9" y="10"/>
                      </a:cxn>
                      <a:cxn ang="0">
                        <a:pos x="9" y="7"/>
                      </a:cxn>
                      <a:cxn ang="0">
                        <a:pos x="9" y="3"/>
                      </a:cxn>
                      <a:cxn ang="0">
                        <a:pos x="9" y="0"/>
                      </a:cxn>
                      <a:cxn ang="0">
                        <a:pos x="4" y="0"/>
                      </a:cxn>
                      <a:cxn ang="0">
                        <a:pos x="0" y="0"/>
                      </a:cxn>
                      <a:cxn ang="0">
                        <a:pos x="0" y="3"/>
                      </a:cxn>
                      <a:cxn ang="0">
                        <a:pos x="0" y="7"/>
                      </a:cxn>
                      <a:cxn ang="0">
                        <a:pos x="0" y="10"/>
                      </a:cxn>
                      <a:cxn ang="0">
                        <a:pos x="4" y="10"/>
                      </a:cxn>
                    </a:cxnLst>
                    <a:rect l="0" t="0" r="r" b="b"/>
                    <a:pathLst>
                      <a:path w="10" h="11">
                        <a:moveTo>
                          <a:pt x="4" y="10"/>
                        </a:moveTo>
                        <a:lnTo>
                          <a:pt x="9" y="10"/>
                        </a:lnTo>
                        <a:lnTo>
                          <a:pt x="9" y="7"/>
                        </a:lnTo>
                        <a:lnTo>
                          <a:pt x="9" y="3"/>
                        </a:lnTo>
                        <a:lnTo>
                          <a:pt x="9" y="0"/>
                        </a:lnTo>
                        <a:lnTo>
                          <a:pt x="4" y="0"/>
                        </a:lnTo>
                        <a:lnTo>
                          <a:pt x="0" y="0"/>
                        </a:lnTo>
                        <a:lnTo>
                          <a:pt x="0" y="3"/>
                        </a:lnTo>
                        <a:lnTo>
                          <a:pt x="0" y="7"/>
                        </a:lnTo>
                        <a:lnTo>
                          <a:pt x="0" y="10"/>
                        </a:lnTo>
                        <a:lnTo>
                          <a:pt x="4"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42" name="Freeform 158"/>
                  <p:cNvSpPr>
                    <a:spLocks/>
                  </p:cNvSpPr>
                  <p:nvPr/>
                </p:nvSpPr>
                <p:spPr bwMode="auto">
                  <a:xfrm>
                    <a:off x="3875" y="1203"/>
                    <a:ext cx="10" cy="13"/>
                  </a:xfrm>
                  <a:custGeom>
                    <a:avLst/>
                    <a:gdLst/>
                    <a:ahLst/>
                    <a:cxnLst>
                      <a:cxn ang="0">
                        <a:pos x="4" y="12"/>
                      </a:cxn>
                      <a:cxn ang="0">
                        <a:pos x="9" y="12"/>
                      </a:cxn>
                      <a:cxn ang="0">
                        <a:pos x="9" y="6"/>
                      </a:cxn>
                      <a:cxn ang="0">
                        <a:pos x="9" y="0"/>
                      </a:cxn>
                      <a:cxn ang="0">
                        <a:pos x="4" y="0"/>
                      </a:cxn>
                      <a:cxn ang="0">
                        <a:pos x="0" y="0"/>
                      </a:cxn>
                      <a:cxn ang="0">
                        <a:pos x="0" y="6"/>
                      </a:cxn>
                      <a:cxn ang="0">
                        <a:pos x="0" y="12"/>
                      </a:cxn>
                      <a:cxn ang="0">
                        <a:pos x="4" y="12"/>
                      </a:cxn>
                    </a:cxnLst>
                    <a:rect l="0" t="0" r="r" b="b"/>
                    <a:pathLst>
                      <a:path w="10" h="13">
                        <a:moveTo>
                          <a:pt x="4" y="12"/>
                        </a:moveTo>
                        <a:lnTo>
                          <a:pt x="9" y="12"/>
                        </a:lnTo>
                        <a:lnTo>
                          <a:pt x="9" y="6"/>
                        </a:lnTo>
                        <a:lnTo>
                          <a:pt x="9" y="0"/>
                        </a:lnTo>
                        <a:lnTo>
                          <a:pt x="4" y="0"/>
                        </a:lnTo>
                        <a:lnTo>
                          <a:pt x="0" y="0"/>
                        </a:lnTo>
                        <a:lnTo>
                          <a:pt x="0" y="6"/>
                        </a:lnTo>
                        <a:lnTo>
                          <a:pt x="0" y="12"/>
                        </a:lnTo>
                        <a:lnTo>
                          <a:pt x="4" y="1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43" name="Freeform 159"/>
                  <p:cNvSpPr>
                    <a:spLocks/>
                  </p:cNvSpPr>
                  <p:nvPr/>
                </p:nvSpPr>
                <p:spPr bwMode="auto">
                  <a:xfrm>
                    <a:off x="3863" y="1213"/>
                    <a:ext cx="9" cy="12"/>
                  </a:xfrm>
                  <a:custGeom>
                    <a:avLst/>
                    <a:gdLst/>
                    <a:ahLst/>
                    <a:cxnLst>
                      <a:cxn ang="0">
                        <a:pos x="5" y="11"/>
                      </a:cxn>
                      <a:cxn ang="0">
                        <a:pos x="8" y="11"/>
                      </a:cxn>
                      <a:cxn ang="0">
                        <a:pos x="8" y="7"/>
                      </a:cxn>
                      <a:cxn ang="0">
                        <a:pos x="8" y="4"/>
                      </a:cxn>
                      <a:cxn ang="0">
                        <a:pos x="5" y="0"/>
                      </a:cxn>
                      <a:cxn ang="0">
                        <a:pos x="3" y="0"/>
                      </a:cxn>
                      <a:cxn ang="0">
                        <a:pos x="3" y="4"/>
                      </a:cxn>
                      <a:cxn ang="0">
                        <a:pos x="0" y="4"/>
                      </a:cxn>
                      <a:cxn ang="0">
                        <a:pos x="0" y="7"/>
                      </a:cxn>
                      <a:cxn ang="0">
                        <a:pos x="0" y="11"/>
                      </a:cxn>
                      <a:cxn ang="0">
                        <a:pos x="3" y="11"/>
                      </a:cxn>
                      <a:cxn ang="0">
                        <a:pos x="5" y="11"/>
                      </a:cxn>
                    </a:cxnLst>
                    <a:rect l="0" t="0" r="r" b="b"/>
                    <a:pathLst>
                      <a:path w="9" h="12">
                        <a:moveTo>
                          <a:pt x="5" y="11"/>
                        </a:moveTo>
                        <a:lnTo>
                          <a:pt x="8" y="11"/>
                        </a:lnTo>
                        <a:lnTo>
                          <a:pt x="8" y="7"/>
                        </a:lnTo>
                        <a:lnTo>
                          <a:pt x="8" y="4"/>
                        </a:lnTo>
                        <a:lnTo>
                          <a:pt x="5" y="0"/>
                        </a:lnTo>
                        <a:lnTo>
                          <a:pt x="3" y="0"/>
                        </a:lnTo>
                        <a:lnTo>
                          <a:pt x="3" y="4"/>
                        </a:lnTo>
                        <a:lnTo>
                          <a:pt x="0" y="4"/>
                        </a:lnTo>
                        <a:lnTo>
                          <a:pt x="0" y="7"/>
                        </a:lnTo>
                        <a:lnTo>
                          <a:pt x="0" y="11"/>
                        </a:lnTo>
                        <a:lnTo>
                          <a:pt x="3" y="11"/>
                        </a:lnTo>
                        <a:lnTo>
                          <a:pt x="5" y="1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44" name="Freeform 160"/>
                  <p:cNvSpPr>
                    <a:spLocks/>
                  </p:cNvSpPr>
                  <p:nvPr/>
                </p:nvSpPr>
                <p:spPr bwMode="auto">
                  <a:xfrm>
                    <a:off x="3850" y="1221"/>
                    <a:ext cx="9" cy="11"/>
                  </a:xfrm>
                  <a:custGeom>
                    <a:avLst/>
                    <a:gdLst/>
                    <a:ahLst/>
                    <a:cxnLst>
                      <a:cxn ang="0">
                        <a:pos x="4" y="10"/>
                      </a:cxn>
                      <a:cxn ang="0">
                        <a:pos x="6" y="10"/>
                      </a:cxn>
                      <a:cxn ang="0">
                        <a:pos x="8" y="10"/>
                      </a:cxn>
                      <a:cxn ang="0">
                        <a:pos x="8" y="7"/>
                      </a:cxn>
                      <a:cxn ang="0">
                        <a:pos x="8" y="3"/>
                      </a:cxn>
                      <a:cxn ang="0">
                        <a:pos x="8" y="0"/>
                      </a:cxn>
                      <a:cxn ang="0">
                        <a:pos x="6" y="0"/>
                      </a:cxn>
                      <a:cxn ang="0">
                        <a:pos x="4" y="0"/>
                      </a:cxn>
                      <a:cxn ang="0">
                        <a:pos x="2" y="0"/>
                      </a:cxn>
                      <a:cxn ang="0">
                        <a:pos x="2" y="3"/>
                      </a:cxn>
                      <a:cxn ang="0">
                        <a:pos x="0" y="3"/>
                      </a:cxn>
                      <a:cxn ang="0">
                        <a:pos x="0" y="7"/>
                      </a:cxn>
                      <a:cxn ang="0">
                        <a:pos x="2" y="10"/>
                      </a:cxn>
                      <a:cxn ang="0">
                        <a:pos x="4" y="10"/>
                      </a:cxn>
                    </a:cxnLst>
                    <a:rect l="0" t="0" r="r" b="b"/>
                    <a:pathLst>
                      <a:path w="9" h="11">
                        <a:moveTo>
                          <a:pt x="4" y="10"/>
                        </a:moveTo>
                        <a:lnTo>
                          <a:pt x="6" y="10"/>
                        </a:lnTo>
                        <a:lnTo>
                          <a:pt x="8" y="10"/>
                        </a:lnTo>
                        <a:lnTo>
                          <a:pt x="8" y="7"/>
                        </a:lnTo>
                        <a:lnTo>
                          <a:pt x="8" y="3"/>
                        </a:lnTo>
                        <a:lnTo>
                          <a:pt x="8" y="0"/>
                        </a:lnTo>
                        <a:lnTo>
                          <a:pt x="6" y="0"/>
                        </a:lnTo>
                        <a:lnTo>
                          <a:pt x="4" y="0"/>
                        </a:lnTo>
                        <a:lnTo>
                          <a:pt x="2" y="0"/>
                        </a:lnTo>
                        <a:lnTo>
                          <a:pt x="2" y="3"/>
                        </a:lnTo>
                        <a:lnTo>
                          <a:pt x="0" y="3"/>
                        </a:lnTo>
                        <a:lnTo>
                          <a:pt x="0" y="7"/>
                        </a:lnTo>
                        <a:lnTo>
                          <a:pt x="2" y="10"/>
                        </a:lnTo>
                        <a:lnTo>
                          <a:pt x="4"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45" name="Freeform 161"/>
                  <p:cNvSpPr>
                    <a:spLocks/>
                  </p:cNvSpPr>
                  <p:nvPr/>
                </p:nvSpPr>
                <p:spPr bwMode="auto">
                  <a:xfrm>
                    <a:off x="3835" y="1228"/>
                    <a:ext cx="11" cy="14"/>
                  </a:xfrm>
                  <a:custGeom>
                    <a:avLst/>
                    <a:gdLst/>
                    <a:ahLst/>
                    <a:cxnLst>
                      <a:cxn ang="0">
                        <a:pos x="10" y="13"/>
                      </a:cxn>
                      <a:cxn ang="0">
                        <a:pos x="10" y="0"/>
                      </a:cxn>
                      <a:cxn ang="0">
                        <a:pos x="5" y="0"/>
                      </a:cxn>
                      <a:cxn ang="0">
                        <a:pos x="0" y="0"/>
                      </a:cxn>
                      <a:cxn ang="0">
                        <a:pos x="0" y="13"/>
                      </a:cxn>
                      <a:cxn ang="0">
                        <a:pos x="5" y="13"/>
                      </a:cxn>
                      <a:cxn ang="0">
                        <a:pos x="10" y="13"/>
                      </a:cxn>
                    </a:cxnLst>
                    <a:rect l="0" t="0" r="r" b="b"/>
                    <a:pathLst>
                      <a:path w="11" h="14">
                        <a:moveTo>
                          <a:pt x="10" y="13"/>
                        </a:moveTo>
                        <a:lnTo>
                          <a:pt x="10" y="0"/>
                        </a:lnTo>
                        <a:lnTo>
                          <a:pt x="5" y="0"/>
                        </a:lnTo>
                        <a:lnTo>
                          <a:pt x="0" y="0"/>
                        </a:lnTo>
                        <a:lnTo>
                          <a:pt x="0" y="13"/>
                        </a:lnTo>
                        <a:lnTo>
                          <a:pt x="5" y="13"/>
                        </a:lnTo>
                        <a:lnTo>
                          <a:pt x="10" y="13"/>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477202" name="Group 162"/>
            <p:cNvGrpSpPr>
              <a:grpSpLocks/>
            </p:cNvGrpSpPr>
            <p:nvPr/>
          </p:nvGrpSpPr>
          <p:grpSpPr bwMode="auto">
            <a:xfrm>
              <a:off x="3838" y="1342"/>
              <a:ext cx="844" cy="298"/>
              <a:chOff x="3838" y="1342"/>
              <a:chExt cx="844" cy="298"/>
            </a:xfrm>
          </p:grpSpPr>
          <p:grpSp>
            <p:nvGrpSpPr>
              <p:cNvPr id="477213" name="Group 163"/>
              <p:cNvGrpSpPr>
                <a:grpSpLocks/>
              </p:cNvGrpSpPr>
              <p:nvPr/>
            </p:nvGrpSpPr>
            <p:grpSpPr bwMode="auto">
              <a:xfrm>
                <a:off x="3838" y="1342"/>
                <a:ext cx="844" cy="298"/>
                <a:chOff x="3838" y="1342"/>
                <a:chExt cx="844" cy="298"/>
              </a:xfrm>
            </p:grpSpPr>
            <p:sp>
              <p:nvSpPr>
                <p:cNvPr id="477348" name="Freeform 164"/>
                <p:cNvSpPr>
                  <a:spLocks/>
                </p:cNvSpPr>
                <p:nvPr/>
              </p:nvSpPr>
              <p:spPr bwMode="auto">
                <a:xfrm>
                  <a:off x="3838" y="1342"/>
                  <a:ext cx="844" cy="298"/>
                </a:xfrm>
                <a:custGeom>
                  <a:avLst/>
                  <a:gdLst/>
                  <a:ahLst/>
                  <a:cxnLst>
                    <a:cxn ang="0">
                      <a:pos x="128" y="297"/>
                    </a:cxn>
                    <a:cxn ang="0">
                      <a:pos x="0" y="0"/>
                    </a:cxn>
                    <a:cxn ang="0">
                      <a:pos x="636" y="0"/>
                    </a:cxn>
                    <a:cxn ang="0">
                      <a:pos x="843" y="297"/>
                    </a:cxn>
                    <a:cxn ang="0">
                      <a:pos x="128" y="297"/>
                    </a:cxn>
                  </a:cxnLst>
                  <a:rect l="0" t="0" r="r" b="b"/>
                  <a:pathLst>
                    <a:path w="844" h="298">
                      <a:moveTo>
                        <a:pt x="128" y="297"/>
                      </a:moveTo>
                      <a:lnTo>
                        <a:pt x="0" y="0"/>
                      </a:lnTo>
                      <a:lnTo>
                        <a:pt x="636" y="0"/>
                      </a:lnTo>
                      <a:lnTo>
                        <a:pt x="843" y="297"/>
                      </a:lnTo>
                      <a:lnTo>
                        <a:pt x="128" y="297"/>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n-US"/>
                </a:p>
              </p:txBody>
            </p:sp>
            <p:grpSp>
              <p:nvGrpSpPr>
                <p:cNvPr id="477226" name="Group 165"/>
                <p:cNvGrpSpPr>
                  <a:grpSpLocks/>
                </p:cNvGrpSpPr>
                <p:nvPr/>
              </p:nvGrpSpPr>
              <p:grpSpPr bwMode="auto">
                <a:xfrm>
                  <a:off x="3858" y="1385"/>
                  <a:ext cx="789" cy="204"/>
                  <a:chOff x="3858" y="1385"/>
                  <a:chExt cx="789" cy="204"/>
                </a:xfrm>
              </p:grpSpPr>
              <p:sp>
                <p:nvSpPr>
                  <p:cNvPr id="477350" name="Freeform 166"/>
                  <p:cNvSpPr>
                    <a:spLocks/>
                  </p:cNvSpPr>
                  <p:nvPr/>
                </p:nvSpPr>
                <p:spPr bwMode="auto">
                  <a:xfrm>
                    <a:off x="3926" y="1546"/>
                    <a:ext cx="721" cy="43"/>
                  </a:xfrm>
                  <a:custGeom>
                    <a:avLst/>
                    <a:gdLst/>
                    <a:ahLst/>
                    <a:cxnLst>
                      <a:cxn ang="0">
                        <a:pos x="0" y="0"/>
                      </a:cxn>
                      <a:cxn ang="0">
                        <a:pos x="690" y="0"/>
                      </a:cxn>
                      <a:cxn ang="0">
                        <a:pos x="720" y="42"/>
                      </a:cxn>
                      <a:cxn ang="0">
                        <a:pos x="18" y="42"/>
                      </a:cxn>
                      <a:cxn ang="0">
                        <a:pos x="0" y="0"/>
                      </a:cxn>
                    </a:cxnLst>
                    <a:rect l="0" t="0" r="r" b="b"/>
                    <a:pathLst>
                      <a:path w="721" h="43">
                        <a:moveTo>
                          <a:pt x="0" y="0"/>
                        </a:moveTo>
                        <a:lnTo>
                          <a:pt x="690" y="0"/>
                        </a:lnTo>
                        <a:lnTo>
                          <a:pt x="720" y="42"/>
                        </a:lnTo>
                        <a:lnTo>
                          <a:pt x="18" y="42"/>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sp>
                <p:nvSpPr>
                  <p:cNvPr id="477351" name="Freeform 167"/>
                  <p:cNvSpPr>
                    <a:spLocks/>
                  </p:cNvSpPr>
                  <p:nvPr/>
                </p:nvSpPr>
                <p:spPr bwMode="auto">
                  <a:xfrm>
                    <a:off x="3858" y="1385"/>
                    <a:ext cx="676" cy="43"/>
                  </a:xfrm>
                  <a:custGeom>
                    <a:avLst/>
                    <a:gdLst/>
                    <a:ahLst/>
                    <a:cxnLst>
                      <a:cxn ang="0">
                        <a:pos x="0" y="0"/>
                      </a:cxn>
                      <a:cxn ang="0">
                        <a:pos x="645" y="0"/>
                      </a:cxn>
                      <a:cxn ang="0">
                        <a:pos x="675" y="42"/>
                      </a:cxn>
                      <a:cxn ang="0">
                        <a:pos x="18" y="42"/>
                      </a:cxn>
                      <a:cxn ang="0">
                        <a:pos x="0" y="0"/>
                      </a:cxn>
                    </a:cxnLst>
                    <a:rect l="0" t="0" r="r" b="b"/>
                    <a:pathLst>
                      <a:path w="676" h="43">
                        <a:moveTo>
                          <a:pt x="0" y="0"/>
                        </a:moveTo>
                        <a:lnTo>
                          <a:pt x="645" y="0"/>
                        </a:lnTo>
                        <a:lnTo>
                          <a:pt x="675" y="42"/>
                        </a:lnTo>
                        <a:lnTo>
                          <a:pt x="18" y="42"/>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sp>
                <p:nvSpPr>
                  <p:cNvPr id="477352" name="Freeform 168"/>
                  <p:cNvSpPr>
                    <a:spLocks/>
                  </p:cNvSpPr>
                  <p:nvPr/>
                </p:nvSpPr>
                <p:spPr bwMode="auto">
                  <a:xfrm>
                    <a:off x="3891" y="1465"/>
                    <a:ext cx="699" cy="43"/>
                  </a:xfrm>
                  <a:custGeom>
                    <a:avLst/>
                    <a:gdLst/>
                    <a:ahLst/>
                    <a:cxnLst>
                      <a:cxn ang="0">
                        <a:pos x="0" y="0"/>
                      </a:cxn>
                      <a:cxn ang="0">
                        <a:pos x="670" y="0"/>
                      </a:cxn>
                      <a:cxn ang="0">
                        <a:pos x="698" y="42"/>
                      </a:cxn>
                      <a:cxn ang="0">
                        <a:pos x="19" y="42"/>
                      </a:cxn>
                      <a:cxn ang="0">
                        <a:pos x="0" y="0"/>
                      </a:cxn>
                    </a:cxnLst>
                    <a:rect l="0" t="0" r="r" b="b"/>
                    <a:pathLst>
                      <a:path w="699" h="43">
                        <a:moveTo>
                          <a:pt x="0" y="0"/>
                        </a:moveTo>
                        <a:lnTo>
                          <a:pt x="670" y="0"/>
                        </a:lnTo>
                        <a:lnTo>
                          <a:pt x="698" y="42"/>
                        </a:lnTo>
                        <a:lnTo>
                          <a:pt x="19" y="42"/>
                        </a:lnTo>
                        <a:lnTo>
                          <a:pt x="0" y="0"/>
                        </a:lnTo>
                      </a:path>
                    </a:pathLst>
                  </a:custGeom>
                  <a:solidFill>
                    <a:srgbClr val="9FFF9F"/>
                  </a:solid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477230" name="Group 169"/>
              <p:cNvGrpSpPr>
                <a:grpSpLocks/>
              </p:cNvGrpSpPr>
              <p:nvPr/>
            </p:nvGrpSpPr>
            <p:grpSpPr bwMode="auto">
              <a:xfrm>
                <a:off x="3869" y="1358"/>
                <a:ext cx="749" cy="254"/>
                <a:chOff x="3869" y="1358"/>
                <a:chExt cx="749" cy="254"/>
              </a:xfrm>
            </p:grpSpPr>
            <p:grpSp>
              <p:nvGrpSpPr>
                <p:cNvPr id="477233" name="Group 170"/>
                <p:cNvGrpSpPr>
                  <a:grpSpLocks/>
                </p:cNvGrpSpPr>
                <p:nvPr/>
              </p:nvGrpSpPr>
              <p:grpSpPr bwMode="auto">
                <a:xfrm>
                  <a:off x="3869" y="1358"/>
                  <a:ext cx="121" cy="254"/>
                  <a:chOff x="3869" y="1358"/>
                  <a:chExt cx="121" cy="254"/>
                </a:xfrm>
              </p:grpSpPr>
              <p:sp>
                <p:nvSpPr>
                  <p:cNvPr id="477355" name="Freeform 171"/>
                  <p:cNvSpPr>
                    <a:spLocks/>
                  </p:cNvSpPr>
                  <p:nvPr/>
                </p:nvSpPr>
                <p:spPr bwMode="auto">
                  <a:xfrm>
                    <a:off x="3869" y="1358"/>
                    <a:ext cx="3" cy="3"/>
                  </a:xfrm>
                  <a:custGeom>
                    <a:avLst/>
                    <a:gdLst/>
                    <a:ahLst/>
                    <a:cxnLst>
                      <a:cxn ang="0">
                        <a:pos x="1" y="2"/>
                      </a:cxn>
                      <a:cxn ang="0">
                        <a:pos x="1" y="2"/>
                      </a:cxn>
                      <a:cxn ang="0">
                        <a:pos x="1" y="2"/>
                      </a:cxn>
                      <a:cxn ang="0">
                        <a:pos x="1" y="2"/>
                      </a:cxn>
                      <a:cxn ang="0">
                        <a:pos x="2" y="2"/>
                      </a:cxn>
                      <a:cxn ang="0">
                        <a:pos x="2" y="1"/>
                      </a:cxn>
                      <a:cxn ang="0">
                        <a:pos x="2" y="1"/>
                      </a:cxn>
                      <a:cxn ang="0">
                        <a:pos x="2" y="1"/>
                      </a:cxn>
                      <a:cxn ang="0">
                        <a:pos x="2" y="1"/>
                      </a:cxn>
                      <a:cxn ang="0">
                        <a:pos x="2" y="0"/>
                      </a:cxn>
                      <a:cxn ang="0">
                        <a:pos x="2" y="0"/>
                      </a:cxn>
                      <a:cxn ang="0">
                        <a:pos x="2" y="0"/>
                      </a:cxn>
                      <a:cxn ang="0">
                        <a:pos x="2" y="0"/>
                      </a:cxn>
                      <a:cxn ang="0">
                        <a:pos x="1" y="0"/>
                      </a:cxn>
                      <a:cxn ang="0">
                        <a:pos x="1" y="0"/>
                      </a:cxn>
                      <a:cxn ang="0">
                        <a:pos x="1" y="0"/>
                      </a:cxn>
                      <a:cxn ang="0">
                        <a:pos x="0" y="0"/>
                      </a:cxn>
                      <a:cxn ang="0">
                        <a:pos x="0" y="0"/>
                      </a:cxn>
                      <a:cxn ang="0">
                        <a:pos x="0" y="0"/>
                      </a:cxn>
                      <a:cxn ang="0">
                        <a:pos x="0" y="1"/>
                      </a:cxn>
                      <a:cxn ang="0">
                        <a:pos x="0" y="1"/>
                      </a:cxn>
                      <a:cxn ang="0">
                        <a:pos x="0" y="1"/>
                      </a:cxn>
                      <a:cxn ang="0">
                        <a:pos x="0" y="1"/>
                      </a:cxn>
                      <a:cxn ang="0">
                        <a:pos x="0" y="1"/>
                      </a:cxn>
                      <a:cxn ang="0">
                        <a:pos x="0" y="2"/>
                      </a:cxn>
                      <a:cxn ang="0">
                        <a:pos x="0" y="2"/>
                      </a:cxn>
                      <a:cxn ang="0">
                        <a:pos x="1" y="2"/>
                      </a:cxn>
                      <a:cxn ang="0">
                        <a:pos x="1" y="2"/>
                      </a:cxn>
                    </a:cxnLst>
                    <a:rect l="0" t="0" r="r" b="b"/>
                    <a:pathLst>
                      <a:path w="3" h="3">
                        <a:moveTo>
                          <a:pt x="1" y="2"/>
                        </a:moveTo>
                        <a:lnTo>
                          <a:pt x="1" y="2"/>
                        </a:lnTo>
                        <a:lnTo>
                          <a:pt x="1" y="2"/>
                        </a:lnTo>
                        <a:lnTo>
                          <a:pt x="1" y="2"/>
                        </a:lnTo>
                        <a:lnTo>
                          <a:pt x="2" y="2"/>
                        </a:lnTo>
                        <a:lnTo>
                          <a:pt x="2" y="1"/>
                        </a:lnTo>
                        <a:lnTo>
                          <a:pt x="2" y="1"/>
                        </a:lnTo>
                        <a:lnTo>
                          <a:pt x="2" y="1"/>
                        </a:lnTo>
                        <a:lnTo>
                          <a:pt x="2" y="1"/>
                        </a:lnTo>
                        <a:lnTo>
                          <a:pt x="2" y="0"/>
                        </a:lnTo>
                        <a:lnTo>
                          <a:pt x="2" y="0"/>
                        </a:lnTo>
                        <a:lnTo>
                          <a:pt x="2" y="0"/>
                        </a:lnTo>
                        <a:lnTo>
                          <a:pt x="2" y="0"/>
                        </a:lnTo>
                        <a:lnTo>
                          <a:pt x="1" y="0"/>
                        </a:lnTo>
                        <a:lnTo>
                          <a:pt x="1" y="0"/>
                        </a:lnTo>
                        <a:lnTo>
                          <a:pt x="1" y="0"/>
                        </a:lnTo>
                        <a:lnTo>
                          <a:pt x="0" y="0"/>
                        </a:lnTo>
                        <a:lnTo>
                          <a:pt x="0" y="0"/>
                        </a:lnTo>
                        <a:lnTo>
                          <a:pt x="0" y="0"/>
                        </a:lnTo>
                        <a:lnTo>
                          <a:pt x="0" y="1"/>
                        </a:lnTo>
                        <a:lnTo>
                          <a:pt x="0" y="1"/>
                        </a:lnTo>
                        <a:lnTo>
                          <a:pt x="0" y="1"/>
                        </a:lnTo>
                        <a:lnTo>
                          <a:pt x="0" y="1"/>
                        </a:lnTo>
                        <a:lnTo>
                          <a:pt x="0" y="1"/>
                        </a:lnTo>
                        <a:lnTo>
                          <a:pt x="0" y="2"/>
                        </a:lnTo>
                        <a:lnTo>
                          <a:pt x="0"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56" name="Freeform 172"/>
                  <p:cNvSpPr>
                    <a:spLocks/>
                  </p:cNvSpPr>
                  <p:nvPr/>
                </p:nvSpPr>
                <p:spPr bwMode="auto">
                  <a:xfrm>
                    <a:off x="3886" y="1395"/>
                    <a:ext cx="3" cy="3"/>
                  </a:xfrm>
                  <a:custGeom>
                    <a:avLst/>
                    <a:gdLst/>
                    <a:ahLst/>
                    <a:cxnLst>
                      <a:cxn ang="0">
                        <a:pos x="1" y="2"/>
                      </a:cxn>
                      <a:cxn ang="0">
                        <a:pos x="1" y="2"/>
                      </a:cxn>
                      <a:cxn ang="0">
                        <a:pos x="2" y="2"/>
                      </a:cxn>
                      <a:cxn ang="0">
                        <a:pos x="2" y="1"/>
                      </a:cxn>
                      <a:cxn ang="0">
                        <a:pos x="2" y="1"/>
                      </a:cxn>
                      <a:cxn ang="0">
                        <a:pos x="2" y="1"/>
                      </a:cxn>
                      <a:cxn ang="0">
                        <a:pos x="2" y="1"/>
                      </a:cxn>
                      <a:cxn ang="0">
                        <a:pos x="2" y="0"/>
                      </a:cxn>
                      <a:cxn ang="0">
                        <a:pos x="2" y="0"/>
                      </a:cxn>
                      <a:cxn ang="0">
                        <a:pos x="2" y="0"/>
                      </a:cxn>
                      <a:cxn ang="0">
                        <a:pos x="2" y="0"/>
                      </a:cxn>
                      <a:cxn ang="0">
                        <a:pos x="1" y="0"/>
                      </a:cxn>
                      <a:cxn ang="0">
                        <a:pos x="1" y="0"/>
                      </a:cxn>
                      <a:cxn ang="0">
                        <a:pos x="1" y="0"/>
                      </a:cxn>
                      <a:cxn ang="0">
                        <a:pos x="1" y="0"/>
                      </a:cxn>
                      <a:cxn ang="0">
                        <a:pos x="0" y="0"/>
                      </a:cxn>
                      <a:cxn ang="0">
                        <a:pos x="0" y="0"/>
                      </a:cxn>
                      <a:cxn ang="0">
                        <a:pos x="0" y="0"/>
                      </a:cxn>
                      <a:cxn ang="0">
                        <a:pos x="0" y="1"/>
                      </a:cxn>
                      <a:cxn ang="0">
                        <a:pos x="0" y="1"/>
                      </a:cxn>
                      <a:cxn ang="0">
                        <a:pos x="0" y="1"/>
                      </a:cxn>
                      <a:cxn ang="0">
                        <a:pos x="0" y="1"/>
                      </a:cxn>
                      <a:cxn ang="0">
                        <a:pos x="0" y="2"/>
                      </a:cxn>
                      <a:cxn ang="0">
                        <a:pos x="0" y="2"/>
                      </a:cxn>
                      <a:cxn ang="0">
                        <a:pos x="1" y="2"/>
                      </a:cxn>
                      <a:cxn ang="0">
                        <a:pos x="1" y="2"/>
                      </a:cxn>
                      <a:cxn ang="0">
                        <a:pos x="1" y="2"/>
                      </a:cxn>
                    </a:cxnLst>
                    <a:rect l="0" t="0" r="r" b="b"/>
                    <a:pathLst>
                      <a:path w="3" h="3">
                        <a:moveTo>
                          <a:pt x="1" y="2"/>
                        </a:moveTo>
                        <a:lnTo>
                          <a:pt x="1" y="2"/>
                        </a:lnTo>
                        <a:lnTo>
                          <a:pt x="2" y="2"/>
                        </a:lnTo>
                        <a:lnTo>
                          <a:pt x="2" y="1"/>
                        </a:lnTo>
                        <a:lnTo>
                          <a:pt x="2" y="1"/>
                        </a:lnTo>
                        <a:lnTo>
                          <a:pt x="2" y="1"/>
                        </a:lnTo>
                        <a:lnTo>
                          <a:pt x="2" y="1"/>
                        </a:lnTo>
                        <a:lnTo>
                          <a:pt x="2" y="0"/>
                        </a:lnTo>
                        <a:lnTo>
                          <a:pt x="2" y="0"/>
                        </a:lnTo>
                        <a:lnTo>
                          <a:pt x="2" y="0"/>
                        </a:lnTo>
                        <a:lnTo>
                          <a:pt x="2" y="0"/>
                        </a:lnTo>
                        <a:lnTo>
                          <a:pt x="1" y="0"/>
                        </a:lnTo>
                        <a:lnTo>
                          <a:pt x="1" y="0"/>
                        </a:lnTo>
                        <a:lnTo>
                          <a:pt x="1" y="0"/>
                        </a:lnTo>
                        <a:lnTo>
                          <a:pt x="1" y="0"/>
                        </a:lnTo>
                        <a:lnTo>
                          <a:pt x="0" y="0"/>
                        </a:lnTo>
                        <a:lnTo>
                          <a:pt x="0" y="0"/>
                        </a:lnTo>
                        <a:lnTo>
                          <a:pt x="0" y="0"/>
                        </a:lnTo>
                        <a:lnTo>
                          <a:pt x="0" y="1"/>
                        </a:lnTo>
                        <a:lnTo>
                          <a:pt x="0" y="1"/>
                        </a:lnTo>
                        <a:lnTo>
                          <a:pt x="0" y="1"/>
                        </a:lnTo>
                        <a:lnTo>
                          <a:pt x="0" y="1"/>
                        </a:lnTo>
                        <a:lnTo>
                          <a:pt x="0" y="2"/>
                        </a:lnTo>
                        <a:lnTo>
                          <a:pt x="0" y="2"/>
                        </a:lnTo>
                        <a:lnTo>
                          <a:pt x="1"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57" name="Freeform 173"/>
                  <p:cNvSpPr>
                    <a:spLocks/>
                  </p:cNvSpPr>
                  <p:nvPr/>
                </p:nvSpPr>
                <p:spPr bwMode="auto">
                  <a:xfrm>
                    <a:off x="3905" y="1431"/>
                    <a:ext cx="3" cy="3"/>
                  </a:xfrm>
                  <a:custGeom>
                    <a:avLst/>
                    <a:gdLst/>
                    <a:ahLst/>
                    <a:cxnLst>
                      <a:cxn ang="0">
                        <a:pos x="1" y="2"/>
                      </a:cxn>
                      <a:cxn ang="0">
                        <a:pos x="1" y="2"/>
                      </a:cxn>
                      <a:cxn ang="0">
                        <a:pos x="1" y="2"/>
                      </a:cxn>
                      <a:cxn ang="0">
                        <a:pos x="2" y="2"/>
                      </a:cxn>
                      <a:cxn ang="0">
                        <a:pos x="2" y="2"/>
                      </a:cxn>
                      <a:cxn ang="0">
                        <a:pos x="2" y="2"/>
                      </a:cxn>
                      <a:cxn ang="0">
                        <a:pos x="2" y="1"/>
                      </a:cxn>
                      <a:cxn ang="0">
                        <a:pos x="2" y="1"/>
                      </a:cxn>
                      <a:cxn ang="0">
                        <a:pos x="2" y="1"/>
                      </a:cxn>
                      <a:cxn ang="0">
                        <a:pos x="2" y="1"/>
                      </a:cxn>
                      <a:cxn ang="0">
                        <a:pos x="2" y="0"/>
                      </a:cxn>
                      <a:cxn ang="0">
                        <a:pos x="2" y="0"/>
                      </a:cxn>
                      <a:cxn ang="0">
                        <a:pos x="2" y="0"/>
                      </a:cxn>
                      <a:cxn ang="0">
                        <a:pos x="1" y="0"/>
                      </a:cxn>
                      <a:cxn ang="0">
                        <a:pos x="1" y="0"/>
                      </a:cxn>
                      <a:cxn ang="0">
                        <a:pos x="1" y="0"/>
                      </a:cxn>
                      <a:cxn ang="0">
                        <a:pos x="1" y="0"/>
                      </a:cxn>
                      <a:cxn ang="0">
                        <a:pos x="1" y="0"/>
                      </a:cxn>
                      <a:cxn ang="0">
                        <a:pos x="0" y="0"/>
                      </a:cxn>
                      <a:cxn ang="0">
                        <a:pos x="0" y="0"/>
                      </a:cxn>
                      <a:cxn ang="0">
                        <a:pos x="0" y="0"/>
                      </a:cxn>
                      <a:cxn ang="0">
                        <a:pos x="0" y="1"/>
                      </a:cxn>
                      <a:cxn ang="0">
                        <a:pos x="0" y="1"/>
                      </a:cxn>
                      <a:cxn ang="0">
                        <a:pos x="0" y="1"/>
                      </a:cxn>
                      <a:cxn ang="0">
                        <a:pos x="0" y="1"/>
                      </a:cxn>
                      <a:cxn ang="0">
                        <a:pos x="0" y="2"/>
                      </a:cxn>
                      <a:cxn ang="0">
                        <a:pos x="0" y="2"/>
                      </a:cxn>
                      <a:cxn ang="0">
                        <a:pos x="0" y="2"/>
                      </a:cxn>
                      <a:cxn ang="0">
                        <a:pos x="1" y="2"/>
                      </a:cxn>
                      <a:cxn ang="0">
                        <a:pos x="1" y="2"/>
                      </a:cxn>
                    </a:cxnLst>
                    <a:rect l="0" t="0" r="r" b="b"/>
                    <a:pathLst>
                      <a:path w="3" h="3">
                        <a:moveTo>
                          <a:pt x="1" y="2"/>
                        </a:moveTo>
                        <a:lnTo>
                          <a:pt x="1" y="2"/>
                        </a:lnTo>
                        <a:lnTo>
                          <a:pt x="1" y="2"/>
                        </a:lnTo>
                        <a:lnTo>
                          <a:pt x="2" y="2"/>
                        </a:lnTo>
                        <a:lnTo>
                          <a:pt x="2" y="2"/>
                        </a:lnTo>
                        <a:lnTo>
                          <a:pt x="2" y="2"/>
                        </a:lnTo>
                        <a:lnTo>
                          <a:pt x="2" y="1"/>
                        </a:lnTo>
                        <a:lnTo>
                          <a:pt x="2" y="1"/>
                        </a:lnTo>
                        <a:lnTo>
                          <a:pt x="2" y="1"/>
                        </a:lnTo>
                        <a:lnTo>
                          <a:pt x="2" y="1"/>
                        </a:lnTo>
                        <a:lnTo>
                          <a:pt x="2" y="0"/>
                        </a:lnTo>
                        <a:lnTo>
                          <a:pt x="2" y="0"/>
                        </a:lnTo>
                        <a:lnTo>
                          <a:pt x="2" y="0"/>
                        </a:lnTo>
                        <a:lnTo>
                          <a:pt x="1" y="0"/>
                        </a:lnTo>
                        <a:lnTo>
                          <a:pt x="1" y="0"/>
                        </a:lnTo>
                        <a:lnTo>
                          <a:pt x="1" y="0"/>
                        </a:lnTo>
                        <a:lnTo>
                          <a:pt x="1" y="0"/>
                        </a:lnTo>
                        <a:lnTo>
                          <a:pt x="1" y="0"/>
                        </a:lnTo>
                        <a:lnTo>
                          <a:pt x="0" y="0"/>
                        </a:lnTo>
                        <a:lnTo>
                          <a:pt x="0" y="0"/>
                        </a:lnTo>
                        <a:lnTo>
                          <a:pt x="0" y="0"/>
                        </a:lnTo>
                        <a:lnTo>
                          <a:pt x="0" y="1"/>
                        </a:lnTo>
                        <a:lnTo>
                          <a:pt x="0" y="1"/>
                        </a:lnTo>
                        <a:lnTo>
                          <a:pt x="0" y="1"/>
                        </a:lnTo>
                        <a:lnTo>
                          <a:pt x="0" y="1"/>
                        </a:lnTo>
                        <a:lnTo>
                          <a:pt x="0" y="2"/>
                        </a:lnTo>
                        <a:lnTo>
                          <a:pt x="0" y="2"/>
                        </a:lnTo>
                        <a:lnTo>
                          <a:pt x="0"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58" name="Freeform 174"/>
                  <p:cNvSpPr>
                    <a:spLocks/>
                  </p:cNvSpPr>
                  <p:nvPr/>
                </p:nvSpPr>
                <p:spPr bwMode="auto">
                  <a:xfrm>
                    <a:off x="3919" y="1467"/>
                    <a:ext cx="3" cy="4"/>
                  </a:xfrm>
                  <a:custGeom>
                    <a:avLst/>
                    <a:gdLst/>
                    <a:ahLst/>
                    <a:cxnLst>
                      <a:cxn ang="0">
                        <a:pos x="1" y="3"/>
                      </a:cxn>
                      <a:cxn ang="0">
                        <a:pos x="1" y="3"/>
                      </a:cxn>
                      <a:cxn ang="0">
                        <a:pos x="1" y="3"/>
                      </a:cxn>
                      <a:cxn ang="0">
                        <a:pos x="2" y="3"/>
                      </a:cxn>
                      <a:cxn ang="0">
                        <a:pos x="2" y="3"/>
                      </a:cxn>
                      <a:cxn ang="0">
                        <a:pos x="2" y="3"/>
                      </a:cxn>
                      <a:cxn ang="0">
                        <a:pos x="2" y="2"/>
                      </a:cxn>
                      <a:cxn ang="0">
                        <a:pos x="2" y="2"/>
                      </a:cxn>
                      <a:cxn ang="0">
                        <a:pos x="2" y="1"/>
                      </a:cxn>
                      <a:cxn ang="0">
                        <a:pos x="2" y="1"/>
                      </a:cxn>
                      <a:cxn ang="0">
                        <a:pos x="2" y="0"/>
                      </a:cxn>
                      <a:cxn ang="0">
                        <a:pos x="2" y="0"/>
                      </a:cxn>
                      <a:cxn ang="0">
                        <a:pos x="1" y="0"/>
                      </a:cxn>
                      <a:cxn ang="0">
                        <a:pos x="1" y="0"/>
                      </a:cxn>
                      <a:cxn ang="0">
                        <a:pos x="1" y="0"/>
                      </a:cxn>
                      <a:cxn ang="0">
                        <a:pos x="1" y="0"/>
                      </a:cxn>
                      <a:cxn ang="0">
                        <a:pos x="0" y="0"/>
                      </a:cxn>
                      <a:cxn ang="0">
                        <a:pos x="0" y="0"/>
                      </a:cxn>
                      <a:cxn ang="0">
                        <a:pos x="0" y="1"/>
                      </a:cxn>
                      <a:cxn ang="0">
                        <a:pos x="0" y="1"/>
                      </a:cxn>
                      <a:cxn ang="0">
                        <a:pos x="0" y="2"/>
                      </a:cxn>
                      <a:cxn ang="0">
                        <a:pos x="0" y="2"/>
                      </a:cxn>
                      <a:cxn ang="0">
                        <a:pos x="0" y="3"/>
                      </a:cxn>
                      <a:cxn ang="0">
                        <a:pos x="0" y="3"/>
                      </a:cxn>
                      <a:cxn ang="0">
                        <a:pos x="0" y="3"/>
                      </a:cxn>
                      <a:cxn ang="0">
                        <a:pos x="1" y="3"/>
                      </a:cxn>
                      <a:cxn ang="0">
                        <a:pos x="1" y="3"/>
                      </a:cxn>
                    </a:cxnLst>
                    <a:rect l="0" t="0" r="r" b="b"/>
                    <a:pathLst>
                      <a:path w="3" h="4">
                        <a:moveTo>
                          <a:pt x="1" y="3"/>
                        </a:moveTo>
                        <a:lnTo>
                          <a:pt x="1" y="3"/>
                        </a:lnTo>
                        <a:lnTo>
                          <a:pt x="1" y="3"/>
                        </a:lnTo>
                        <a:lnTo>
                          <a:pt x="2" y="3"/>
                        </a:lnTo>
                        <a:lnTo>
                          <a:pt x="2" y="3"/>
                        </a:lnTo>
                        <a:lnTo>
                          <a:pt x="2" y="3"/>
                        </a:lnTo>
                        <a:lnTo>
                          <a:pt x="2" y="2"/>
                        </a:lnTo>
                        <a:lnTo>
                          <a:pt x="2" y="2"/>
                        </a:lnTo>
                        <a:lnTo>
                          <a:pt x="2" y="1"/>
                        </a:lnTo>
                        <a:lnTo>
                          <a:pt x="2" y="1"/>
                        </a:lnTo>
                        <a:lnTo>
                          <a:pt x="2" y="0"/>
                        </a:lnTo>
                        <a:lnTo>
                          <a:pt x="2" y="0"/>
                        </a:lnTo>
                        <a:lnTo>
                          <a:pt x="1" y="0"/>
                        </a:lnTo>
                        <a:lnTo>
                          <a:pt x="1" y="0"/>
                        </a:lnTo>
                        <a:lnTo>
                          <a:pt x="1" y="0"/>
                        </a:lnTo>
                        <a:lnTo>
                          <a:pt x="1" y="0"/>
                        </a:lnTo>
                        <a:lnTo>
                          <a:pt x="0" y="0"/>
                        </a:lnTo>
                        <a:lnTo>
                          <a:pt x="0" y="0"/>
                        </a:lnTo>
                        <a:lnTo>
                          <a:pt x="0" y="1"/>
                        </a:lnTo>
                        <a:lnTo>
                          <a:pt x="0" y="1"/>
                        </a:lnTo>
                        <a:lnTo>
                          <a:pt x="0" y="2"/>
                        </a:lnTo>
                        <a:lnTo>
                          <a:pt x="0" y="2"/>
                        </a:lnTo>
                        <a:lnTo>
                          <a:pt x="0" y="3"/>
                        </a:lnTo>
                        <a:lnTo>
                          <a:pt x="0" y="3"/>
                        </a:lnTo>
                        <a:lnTo>
                          <a:pt x="0" y="3"/>
                        </a:lnTo>
                        <a:lnTo>
                          <a:pt x="1" y="3"/>
                        </a:lnTo>
                        <a:lnTo>
                          <a:pt x="1" y="3"/>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59" name="Freeform 175"/>
                  <p:cNvSpPr>
                    <a:spLocks/>
                  </p:cNvSpPr>
                  <p:nvPr/>
                </p:nvSpPr>
                <p:spPr bwMode="auto">
                  <a:xfrm>
                    <a:off x="3936" y="1503"/>
                    <a:ext cx="4" cy="3"/>
                  </a:xfrm>
                  <a:custGeom>
                    <a:avLst/>
                    <a:gdLst/>
                    <a:ahLst/>
                    <a:cxnLst>
                      <a:cxn ang="0">
                        <a:pos x="1" y="2"/>
                      </a:cxn>
                      <a:cxn ang="0">
                        <a:pos x="2" y="2"/>
                      </a:cxn>
                      <a:cxn ang="0">
                        <a:pos x="2" y="2"/>
                      </a:cxn>
                      <a:cxn ang="0">
                        <a:pos x="3" y="2"/>
                      </a:cxn>
                      <a:cxn ang="0">
                        <a:pos x="3" y="1"/>
                      </a:cxn>
                      <a:cxn ang="0">
                        <a:pos x="3" y="1"/>
                      </a:cxn>
                      <a:cxn ang="0">
                        <a:pos x="3" y="1"/>
                      </a:cxn>
                      <a:cxn ang="0">
                        <a:pos x="3" y="1"/>
                      </a:cxn>
                      <a:cxn ang="0">
                        <a:pos x="3" y="0"/>
                      </a:cxn>
                      <a:cxn ang="0">
                        <a:pos x="3" y="0"/>
                      </a:cxn>
                      <a:cxn ang="0">
                        <a:pos x="2" y="0"/>
                      </a:cxn>
                      <a:cxn ang="0">
                        <a:pos x="2" y="0"/>
                      </a:cxn>
                      <a:cxn ang="0">
                        <a:pos x="1" y="0"/>
                      </a:cxn>
                      <a:cxn ang="0">
                        <a:pos x="1" y="0"/>
                      </a:cxn>
                      <a:cxn ang="0">
                        <a:pos x="1" y="0"/>
                      </a:cxn>
                      <a:cxn ang="0">
                        <a:pos x="0" y="0"/>
                      </a:cxn>
                      <a:cxn ang="0">
                        <a:pos x="0" y="0"/>
                      </a:cxn>
                      <a:cxn ang="0">
                        <a:pos x="0" y="0"/>
                      </a:cxn>
                      <a:cxn ang="0">
                        <a:pos x="0" y="1"/>
                      </a:cxn>
                      <a:cxn ang="0">
                        <a:pos x="0" y="1"/>
                      </a:cxn>
                      <a:cxn ang="0">
                        <a:pos x="0" y="1"/>
                      </a:cxn>
                      <a:cxn ang="0">
                        <a:pos x="0" y="1"/>
                      </a:cxn>
                      <a:cxn ang="0">
                        <a:pos x="0" y="2"/>
                      </a:cxn>
                      <a:cxn ang="0">
                        <a:pos x="1" y="2"/>
                      </a:cxn>
                      <a:cxn ang="0">
                        <a:pos x="1" y="2"/>
                      </a:cxn>
                      <a:cxn ang="0">
                        <a:pos x="1" y="2"/>
                      </a:cxn>
                    </a:cxnLst>
                    <a:rect l="0" t="0" r="r" b="b"/>
                    <a:pathLst>
                      <a:path w="4" h="3">
                        <a:moveTo>
                          <a:pt x="1" y="2"/>
                        </a:moveTo>
                        <a:lnTo>
                          <a:pt x="2" y="2"/>
                        </a:lnTo>
                        <a:lnTo>
                          <a:pt x="2" y="2"/>
                        </a:lnTo>
                        <a:lnTo>
                          <a:pt x="3" y="2"/>
                        </a:lnTo>
                        <a:lnTo>
                          <a:pt x="3" y="1"/>
                        </a:lnTo>
                        <a:lnTo>
                          <a:pt x="3" y="1"/>
                        </a:lnTo>
                        <a:lnTo>
                          <a:pt x="3" y="1"/>
                        </a:lnTo>
                        <a:lnTo>
                          <a:pt x="3" y="1"/>
                        </a:lnTo>
                        <a:lnTo>
                          <a:pt x="3" y="0"/>
                        </a:lnTo>
                        <a:lnTo>
                          <a:pt x="3" y="0"/>
                        </a:lnTo>
                        <a:lnTo>
                          <a:pt x="2" y="0"/>
                        </a:lnTo>
                        <a:lnTo>
                          <a:pt x="2" y="0"/>
                        </a:lnTo>
                        <a:lnTo>
                          <a:pt x="1" y="0"/>
                        </a:lnTo>
                        <a:lnTo>
                          <a:pt x="1" y="0"/>
                        </a:lnTo>
                        <a:lnTo>
                          <a:pt x="1" y="0"/>
                        </a:lnTo>
                        <a:lnTo>
                          <a:pt x="0" y="0"/>
                        </a:lnTo>
                        <a:lnTo>
                          <a:pt x="0" y="0"/>
                        </a:lnTo>
                        <a:lnTo>
                          <a:pt x="0" y="0"/>
                        </a:lnTo>
                        <a:lnTo>
                          <a:pt x="0" y="1"/>
                        </a:lnTo>
                        <a:lnTo>
                          <a:pt x="0" y="1"/>
                        </a:lnTo>
                        <a:lnTo>
                          <a:pt x="0" y="1"/>
                        </a:lnTo>
                        <a:lnTo>
                          <a:pt x="0" y="1"/>
                        </a:lnTo>
                        <a:lnTo>
                          <a:pt x="0" y="2"/>
                        </a:lnTo>
                        <a:lnTo>
                          <a:pt x="1"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0" name="Freeform 176"/>
                  <p:cNvSpPr>
                    <a:spLocks/>
                  </p:cNvSpPr>
                  <p:nvPr/>
                </p:nvSpPr>
                <p:spPr bwMode="auto">
                  <a:xfrm>
                    <a:off x="3953" y="1538"/>
                    <a:ext cx="3" cy="3"/>
                  </a:xfrm>
                  <a:custGeom>
                    <a:avLst/>
                    <a:gdLst/>
                    <a:ahLst/>
                    <a:cxnLst>
                      <a:cxn ang="0">
                        <a:pos x="1" y="2"/>
                      </a:cxn>
                      <a:cxn ang="0">
                        <a:pos x="1" y="2"/>
                      </a:cxn>
                      <a:cxn ang="0">
                        <a:pos x="1" y="2"/>
                      </a:cxn>
                      <a:cxn ang="0">
                        <a:pos x="2" y="2"/>
                      </a:cxn>
                      <a:cxn ang="0">
                        <a:pos x="2" y="1"/>
                      </a:cxn>
                      <a:cxn ang="0">
                        <a:pos x="2" y="1"/>
                      </a:cxn>
                      <a:cxn ang="0">
                        <a:pos x="2" y="1"/>
                      </a:cxn>
                      <a:cxn ang="0">
                        <a:pos x="2" y="1"/>
                      </a:cxn>
                      <a:cxn ang="0">
                        <a:pos x="2" y="1"/>
                      </a:cxn>
                      <a:cxn ang="0">
                        <a:pos x="2" y="0"/>
                      </a:cxn>
                      <a:cxn ang="0">
                        <a:pos x="2" y="0"/>
                      </a:cxn>
                      <a:cxn ang="0">
                        <a:pos x="1" y="0"/>
                      </a:cxn>
                      <a:cxn ang="0">
                        <a:pos x="1" y="0"/>
                      </a:cxn>
                      <a:cxn ang="0">
                        <a:pos x="1" y="0"/>
                      </a:cxn>
                      <a:cxn ang="0">
                        <a:pos x="1" y="0"/>
                      </a:cxn>
                      <a:cxn ang="0">
                        <a:pos x="0" y="0"/>
                      </a:cxn>
                      <a:cxn ang="0">
                        <a:pos x="0" y="0"/>
                      </a:cxn>
                      <a:cxn ang="0">
                        <a:pos x="0" y="0"/>
                      </a:cxn>
                      <a:cxn ang="0">
                        <a:pos x="0" y="1"/>
                      </a:cxn>
                      <a:cxn ang="0">
                        <a:pos x="0" y="1"/>
                      </a:cxn>
                      <a:cxn ang="0">
                        <a:pos x="0" y="1"/>
                      </a:cxn>
                      <a:cxn ang="0">
                        <a:pos x="0" y="1"/>
                      </a:cxn>
                      <a:cxn ang="0">
                        <a:pos x="0" y="2"/>
                      </a:cxn>
                      <a:cxn ang="0">
                        <a:pos x="0" y="2"/>
                      </a:cxn>
                      <a:cxn ang="0">
                        <a:pos x="0" y="2"/>
                      </a:cxn>
                      <a:cxn ang="0">
                        <a:pos x="1" y="2"/>
                      </a:cxn>
                      <a:cxn ang="0">
                        <a:pos x="1" y="2"/>
                      </a:cxn>
                    </a:cxnLst>
                    <a:rect l="0" t="0" r="r" b="b"/>
                    <a:pathLst>
                      <a:path w="3" h="3">
                        <a:moveTo>
                          <a:pt x="1" y="2"/>
                        </a:moveTo>
                        <a:lnTo>
                          <a:pt x="1" y="2"/>
                        </a:lnTo>
                        <a:lnTo>
                          <a:pt x="1" y="2"/>
                        </a:lnTo>
                        <a:lnTo>
                          <a:pt x="2" y="2"/>
                        </a:lnTo>
                        <a:lnTo>
                          <a:pt x="2" y="1"/>
                        </a:lnTo>
                        <a:lnTo>
                          <a:pt x="2" y="1"/>
                        </a:lnTo>
                        <a:lnTo>
                          <a:pt x="2" y="1"/>
                        </a:lnTo>
                        <a:lnTo>
                          <a:pt x="2" y="1"/>
                        </a:lnTo>
                        <a:lnTo>
                          <a:pt x="2" y="1"/>
                        </a:lnTo>
                        <a:lnTo>
                          <a:pt x="2" y="0"/>
                        </a:lnTo>
                        <a:lnTo>
                          <a:pt x="2" y="0"/>
                        </a:lnTo>
                        <a:lnTo>
                          <a:pt x="1" y="0"/>
                        </a:lnTo>
                        <a:lnTo>
                          <a:pt x="1" y="0"/>
                        </a:lnTo>
                        <a:lnTo>
                          <a:pt x="1" y="0"/>
                        </a:lnTo>
                        <a:lnTo>
                          <a:pt x="1" y="0"/>
                        </a:lnTo>
                        <a:lnTo>
                          <a:pt x="0" y="0"/>
                        </a:lnTo>
                        <a:lnTo>
                          <a:pt x="0" y="0"/>
                        </a:lnTo>
                        <a:lnTo>
                          <a:pt x="0" y="0"/>
                        </a:lnTo>
                        <a:lnTo>
                          <a:pt x="0" y="1"/>
                        </a:lnTo>
                        <a:lnTo>
                          <a:pt x="0" y="1"/>
                        </a:lnTo>
                        <a:lnTo>
                          <a:pt x="0" y="1"/>
                        </a:lnTo>
                        <a:lnTo>
                          <a:pt x="0" y="1"/>
                        </a:lnTo>
                        <a:lnTo>
                          <a:pt x="0" y="2"/>
                        </a:lnTo>
                        <a:lnTo>
                          <a:pt x="0" y="2"/>
                        </a:lnTo>
                        <a:lnTo>
                          <a:pt x="0"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1" name="Freeform 177"/>
                  <p:cNvSpPr>
                    <a:spLocks/>
                  </p:cNvSpPr>
                  <p:nvPr/>
                </p:nvSpPr>
                <p:spPr bwMode="auto">
                  <a:xfrm>
                    <a:off x="3970" y="1573"/>
                    <a:ext cx="4" cy="4"/>
                  </a:xfrm>
                  <a:custGeom>
                    <a:avLst/>
                    <a:gdLst/>
                    <a:ahLst/>
                    <a:cxnLst>
                      <a:cxn ang="0">
                        <a:pos x="1" y="3"/>
                      </a:cxn>
                      <a:cxn ang="0">
                        <a:pos x="2" y="3"/>
                      </a:cxn>
                      <a:cxn ang="0">
                        <a:pos x="2" y="3"/>
                      </a:cxn>
                      <a:cxn ang="0">
                        <a:pos x="3" y="3"/>
                      </a:cxn>
                      <a:cxn ang="0">
                        <a:pos x="3" y="2"/>
                      </a:cxn>
                      <a:cxn ang="0">
                        <a:pos x="3" y="2"/>
                      </a:cxn>
                      <a:cxn ang="0">
                        <a:pos x="3" y="1"/>
                      </a:cxn>
                      <a:cxn ang="0">
                        <a:pos x="3" y="1"/>
                      </a:cxn>
                      <a:cxn ang="0">
                        <a:pos x="3" y="1"/>
                      </a:cxn>
                      <a:cxn ang="0">
                        <a:pos x="3" y="0"/>
                      </a:cxn>
                      <a:cxn ang="0">
                        <a:pos x="2" y="0"/>
                      </a:cxn>
                      <a:cxn ang="0">
                        <a:pos x="2" y="0"/>
                      </a:cxn>
                      <a:cxn ang="0">
                        <a:pos x="1" y="0"/>
                      </a:cxn>
                      <a:cxn ang="0">
                        <a:pos x="1" y="0"/>
                      </a:cxn>
                      <a:cxn ang="0">
                        <a:pos x="1" y="0"/>
                      </a:cxn>
                      <a:cxn ang="0">
                        <a:pos x="0" y="0"/>
                      </a:cxn>
                      <a:cxn ang="0">
                        <a:pos x="0" y="0"/>
                      </a:cxn>
                      <a:cxn ang="0">
                        <a:pos x="0" y="0"/>
                      </a:cxn>
                      <a:cxn ang="0">
                        <a:pos x="0" y="1"/>
                      </a:cxn>
                      <a:cxn ang="0">
                        <a:pos x="0" y="2"/>
                      </a:cxn>
                      <a:cxn ang="0">
                        <a:pos x="0" y="2"/>
                      </a:cxn>
                      <a:cxn ang="0">
                        <a:pos x="0" y="3"/>
                      </a:cxn>
                      <a:cxn ang="0">
                        <a:pos x="0" y="3"/>
                      </a:cxn>
                      <a:cxn ang="0">
                        <a:pos x="0" y="3"/>
                      </a:cxn>
                      <a:cxn ang="0">
                        <a:pos x="1" y="3"/>
                      </a:cxn>
                      <a:cxn ang="0">
                        <a:pos x="1" y="3"/>
                      </a:cxn>
                      <a:cxn ang="0">
                        <a:pos x="1" y="3"/>
                      </a:cxn>
                    </a:cxnLst>
                    <a:rect l="0" t="0" r="r" b="b"/>
                    <a:pathLst>
                      <a:path w="4" h="4">
                        <a:moveTo>
                          <a:pt x="1" y="3"/>
                        </a:moveTo>
                        <a:lnTo>
                          <a:pt x="2" y="3"/>
                        </a:lnTo>
                        <a:lnTo>
                          <a:pt x="2" y="3"/>
                        </a:lnTo>
                        <a:lnTo>
                          <a:pt x="3" y="3"/>
                        </a:lnTo>
                        <a:lnTo>
                          <a:pt x="3" y="2"/>
                        </a:lnTo>
                        <a:lnTo>
                          <a:pt x="3" y="2"/>
                        </a:lnTo>
                        <a:lnTo>
                          <a:pt x="3" y="1"/>
                        </a:lnTo>
                        <a:lnTo>
                          <a:pt x="3" y="1"/>
                        </a:lnTo>
                        <a:lnTo>
                          <a:pt x="3" y="1"/>
                        </a:lnTo>
                        <a:lnTo>
                          <a:pt x="3" y="0"/>
                        </a:lnTo>
                        <a:lnTo>
                          <a:pt x="2" y="0"/>
                        </a:lnTo>
                        <a:lnTo>
                          <a:pt x="2" y="0"/>
                        </a:lnTo>
                        <a:lnTo>
                          <a:pt x="1" y="0"/>
                        </a:lnTo>
                        <a:lnTo>
                          <a:pt x="1" y="0"/>
                        </a:lnTo>
                        <a:lnTo>
                          <a:pt x="1" y="0"/>
                        </a:lnTo>
                        <a:lnTo>
                          <a:pt x="0" y="0"/>
                        </a:lnTo>
                        <a:lnTo>
                          <a:pt x="0" y="0"/>
                        </a:lnTo>
                        <a:lnTo>
                          <a:pt x="0" y="0"/>
                        </a:lnTo>
                        <a:lnTo>
                          <a:pt x="0" y="1"/>
                        </a:lnTo>
                        <a:lnTo>
                          <a:pt x="0" y="2"/>
                        </a:lnTo>
                        <a:lnTo>
                          <a:pt x="0" y="2"/>
                        </a:lnTo>
                        <a:lnTo>
                          <a:pt x="0" y="3"/>
                        </a:lnTo>
                        <a:lnTo>
                          <a:pt x="0" y="3"/>
                        </a:lnTo>
                        <a:lnTo>
                          <a:pt x="0" y="3"/>
                        </a:lnTo>
                        <a:lnTo>
                          <a:pt x="1" y="3"/>
                        </a:lnTo>
                        <a:lnTo>
                          <a:pt x="1" y="3"/>
                        </a:lnTo>
                        <a:lnTo>
                          <a:pt x="1" y="3"/>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2" name="Freeform 178"/>
                  <p:cNvSpPr>
                    <a:spLocks/>
                  </p:cNvSpPr>
                  <p:nvPr/>
                </p:nvSpPr>
                <p:spPr bwMode="auto">
                  <a:xfrm>
                    <a:off x="3987" y="1609"/>
                    <a:ext cx="3" cy="3"/>
                  </a:xfrm>
                  <a:custGeom>
                    <a:avLst/>
                    <a:gdLst/>
                    <a:ahLst/>
                    <a:cxnLst>
                      <a:cxn ang="0">
                        <a:pos x="1" y="2"/>
                      </a:cxn>
                      <a:cxn ang="0">
                        <a:pos x="1" y="2"/>
                      </a:cxn>
                      <a:cxn ang="0">
                        <a:pos x="1" y="2"/>
                      </a:cxn>
                      <a:cxn ang="0">
                        <a:pos x="2" y="2"/>
                      </a:cxn>
                      <a:cxn ang="0">
                        <a:pos x="2" y="1"/>
                      </a:cxn>
                      <a:cxn ang="0">
                        <a:pos x="2" y="1"/>
                      </a:cxn>
                      <a:cxn ang="0">
                        <a:pos x="2" y="1"/>
                      </a:cxn>
                      <a:cxn ang="0">
                        <a:pos x="2" y="1"/>
                      </a:cxn>
                      <a:cxn ang="0">
                        <a:pos x="2" y="0"/>
                      </a:cxn>
                      <a:cxn ang="0">
                        <a:pos x="2" y="0"/>
                      </a:cxn>
                      <a:cxn ang="0">
                        <a:pos x="2" y="0"/>
                      </a:cxn>
                      <a:cxn ang="0">
                        <a:pos x="2" y="0"/>
                      </a:cxn>
                      <a:cxn ang="0">
                        <a:pos x="1" y="0"/>
                      </a:cxn>
                      <a:cxn ang="0">
                        <a:pos x="1" y="0"/>
                      </a:cxn>
                      <a:cxn ang="0">
                        <a:pos x="1" y="0"/>
                      </a:cxn>
                      <a:cxn ang="0">
                        <a:pos x="0" y="0"/>
                      </a:cxn>
                      <a:cxn ang="0">
                        <a:pos x="0" y="0"/>
                      </a:cxn>
                      <a:cxn ang="0">
                        <a:pos x="0" y="0"/>
                      </a:cxn>
                      <a:cxn ang="0">
                        <a:pos x="0" y="0"/>
                      </a:cxn>
                      <a:cxn ang="0">
                        <a:pos x="0" y="1"/>
                      </a:cxn>
                      <a:cxn ang="0">
                        <a:pos x="0" y="1"/>
                      </a:cxn>
                      <a:cxn ang="0">
                        <a:pos x="0" y="1"/>
                      </a:cxn>
                      <a:cxn ang="0">
                        <a:pos x="0" y="1"/>
                      </a:cxn>
                      <a:cxn ang="0">
                        <a:pos x="0" y="2"/>
                      </a:cxn>
                      <a:cxn ang="0">
                        <a:pos x="0" y="2"/>
                      </a:cxn>
                      <a:cxn ang="0">
                        <a:pos x="1" y="2"/>
                      </a:cxn>
                      <a:cxn ang="0">
                        <a:pos x="1" y="2"/>
                      </a:cxn>
                      <a:cxn ang="0">
                        <a:pos x="1" y="2"/>
                      </a:cxn>
                    </a:cxnLst>
                    <a:rect l="0" t="0" r="r" b="b"/>
                    <a:pathLst>
                      <a:path w="3" h="3">
                        <a:moveTo>
                          <a:pt x="1" y="2"/>
                        </a:moveTo>
                        <a:lnTo>
                          <a:pt x="1" y="2"/>
                        </a:lnTo>
                        <a:lnTo>
                          <a:pt x="1" y="2"/>
                        </a:lnTo>
                        <a:lnTo>
                          <a:pt x="2" y="2"/>
                        </a:lnTo>
                        <a:lnTo>
                          <a:pt x="2" y="1"/>
                        </a:lnTo>
                        <a:lnTo>
                          <a:pt x="2" y="1"/>
                        </a:lnTo>
                        <a:lnTo>
                          <a:pt x="2" y="1"/>
                        </a:lnTo>
                        <a:lnTo>
                          <a:pt x="2" y="1"/>
                        </a:lnTo>
                        <a:lnTo>
                          <a:pt x="2" y="0"/>
                        </a:lnTo>
                        <a:lnTo>
                          <a:pt x="2" y="0"/>
                        </a:lnTo>
                        <a:lnTo>
                          <a:pt x="2" y="0"/>
                        </a:lnTo>
                        <a:lnTo>
                          <a:pt x="2" y="0"/>
                        </a:lnTo>
                        <a:lnTo>
                          <a:pt x="1" y="0"/>
                        </a:lnTo>
                        <a:lnTo>
                          <a:pt x="1" y="0"/>
                        </a:lnTo>
                        <a:lnTo>
                          <a:pt x="1" y="0"/>
                        </a:lnTo>
                        <a:lnTo>
                          <a:pt x="0" y="0"/>
                        </a:lnTo>
                        <a:lnTo>
                          <a:pt x="0" y="0"/>
                        </a:lnTo>
                        <a:lnTo>
                          <a:pt x="0" y="0"/>
                        </a:lnTo>
                        <a:lnTo>
                          <a:pt x="0" y="0"/>
                        </a:lnTo>
                        <a:lnTo>
                          <a:pt x="0" y="1"/>
                        </a:lnTo>
                        <a:lnTo>
                          <a:pt x="0" y="1"/>
                        </a:lnTo>
                        <a:lnTo>
                          <a:pt x="0" y="1"/>
                        </a:lnTo>
                        <a:lnTo>
                          <a:pt x="0" y="1"/>
                        </a:lnTo>
                        <a:lnTo>
                          <a:pt x="0" y="2"/>
                        </a:lnTo>
                        <a:lnTo>
                          <a:pt x="0" y="2"/>
                        </a:lnTo>
                        <a:lnTo>
                          <a:pt x="1"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nvGrpSpPr>
                <p:cNvPr id="477234" name="Group 179"/>
                <p:cNvGrpSpPr>
                  <a:grpSpLocks/>
                </p:cNvGrpSpPr>
                <p:nvPr/>
              </p:nvGrpSpPr>
              <p:grpSpPr bwMode="auto">
                <a:xfrm>
                  <a:off x="4456" y="1360"/>
                  <a:ext cx="162" cy="249"/>
                  <a:chOff x="4456" y="1360"/>
                  <a:chExt cx="162" cy="249"/>
                </a:xfrm>
              </p:grpSpPr>
              <p:sp>
                <p:nvSpPr>
                  <p:cNvPr id="477364" name="Freeform 180"/>
                  <p:cNvSpPr>
                    <a:spLocks/>
                  </p:cNvSpPr>
                  <p:nvPr/>
                </p:nvSpPr>
                <p:spPr bwMode="auto">
                  <a:xfrm>
                    <a:off x="4456" y="1360"/>
                    <a:ext cx="3" cy="2"/>
                  </a:xfrm>
                  <a:custGeom>
                    <a:avLst/>
                    <a:gdLst/>
                    <a:ahLst/>
                    <a:cxnLst>
                      <a:cxn ang="0">
                        <a:pos x="1" y="1"/>
                      </a:cxn>
                      <a:cxn ang="0">
                        <a:pos x="1" y="1"/>
                      </a:cxn>
                      <a:cxn ang="0">
                        <a:pos x="2" y="1"/>
                      </a:cxn>
                      <a:cxn ang="0">
                        <a:pos x="2" y="1"/>
                      </a:cxn>
                      <a:cxn ang="0">
                        <a:pos x="2" y="1"/>
                      </a:cxn>
                      <a:cxn ang="0">
                        <a:pos x="2" y="1"/>
                      </a:cxn>
                      <a:cxn ang="0">
                        <a:pos x="2" y="0"/>
                      </a:cxn>
                      <a:cxn ang="0">
                        <a:pos x="2" y="0"/>
                      </a:cxn>
                      <a:cxn ang="0">
                        <a:pos x="2" y="0"/>
                      </a:cxn>
                      <a:cxn ang="0">
                        <a:pos x="2" y="0"/>
                      </a:cxn>
                      <a:cxn ang="0">
                        <a:pos x="2" y="0"/>
                      </a:cxn>
                      <a:cxn ang="0">
                        <a:pos x="2" y="0"/>
                      </a:cxn>
                      <a:cxn ang="0">
                        <a:pos x="1" y="0"/>
                      </a:cxn>
                      <a:cxn ang="0">
                        <a:pos x="1" y="0"/>
                      </a:cxn>
                      <a:cxn ang="0">
                        <a:pos x="1" y="0"/>
                      </a:cxn>
                      <a:cxn ang="0">
                        <a:pos x="1" y="0"/>
                      </a:cxn>
                      <a:cxn ang="0">
                        <a:pos x="1" y="0"/>
                      </a:cxn>
                      <a:cxn ang="0">
                        <a:pos x="0" y="0"/>
                      </a:cxn>
                      <a:cxn ang="0">
                        <a:pos x="0" y="0"/>
                      </a:cxn>
                      <a:cxn ang="0">
                        <a:pos x="0" y="0"/>
                      </a:cxn>
                      <a:cxn ang="0">
                        <a:pos x="0" y="1"/>
                      </a:cxn>
                      <a:cxn ang="0">
                        <a:pos x="0" y="1"/>
                      </a:cxn>
                      <a:cxn ang="0">
                        <a:pos x="0" y="1"/>
                      </a:cxn>
                      <a:cxn ang="0">
                        <a:pos x="0" y="1"/>
                      </a:cxn>
                      <a:cxn ang="0">
                        <a:pos x="1" y="1"/>
                      </a:cxn>
                      <a:cxn ang="0">
                        <a:pos x="1" y="1"/>
                      </a:cxn>
                      <a:cxn ang="0">
                        <a:pos x="1" y="1"/>
                      </a:cxn>
                    </a:cxnLst>
                    <a:rect l="0" t="0" r="r" b="b"/>
                    <a:pathLst>
                      <a:path w="3" h="2">
                        <a:moveTo>
                          <a:pt x="1" y="1"/>
                        </a:moveTo>
                        <a:lnTo>
                          <a:pt x="1" y="1"/>
                        </a:lnTo>
                        <a:lnTo>
                          <a:pt x="2" y="1"/>
                        </a:lnTo>
                        <a:lnTo>
                          <a:pt x="2" y="1"/>
                        </a:lnTo>
                        <a:lnTo>
                          <a:pt x="2" y="1"/>
                        </a:lnTo>
                        <a:lnTo>
                          <a:pt x="2" y="1"/>
                        </a:lnTo>
                        <a:lnTo>
                          <a:pt x="2" y="0"/>
                        </a:lnTo>
                        <a:lnTo>
                          <a:pt x="2" y="0"/>
                        </a:lnTo>
                        <a:lnTo>
                          <a:pt x="2" y="0"/>
                        </a:lnTo>
                        <a:lnTo>
                          <a:pt x="2" y="0"/>
                        </a:lnTo>
                        <a:lnTo>
                          <a:pt x="2" y="0"/>
                        </a:lnTo>
                        <a:lnTo>
                          <a:pt x="2" y="0"/>
                        </a:lnTo>
                        <a:lnTo>
                          <a:pt x="1" y="0"/>
                        </a:lnTo>
                        <a:lnTo>
                          <a:pt x="1" y="0"/>
                        </a:lnTo>
                        <a:lnTo>
                          <a:pt x="1" y="0"/>
                        </a:lnTo>
                        <a:lnTo>
                          <a:pt x="1" y="0"/>
                        </a:lnTo>
                        <a:lnTo>
                          <a:pt x="1" y="0"/>
                        </a:lnTo>
                        <a:lnTo>
                          <a:pt x="0" y="0"/>
                        </a:lnTo>
                        <a:lnTo>
                          <a:pt x="0" y="0"/>
                        </a:lnTo>
                        <a:lnTo>
                          <a:pt x="0" y="0"/>
                        </a:lnTo>
                        <a:lnTo>
                          <a:pt x="0" y="1"/>
                        </a:lnTo>
                        <a:lnTo>
                          <a:pt x="0" y="1"/>
                        </a:lnTo>
                        <a:lnTo>
                          <a:pt x="0" y="1"/>
                        </a:lnTo>
                        <a:lnTo>
                          <a:pt x="0" y="1"/>
                        </a:lnTo>
                        <a:lnTo>
                          <a:pt x="1" y="1"/>
                        </a:lnTo>
                        <a:lnTo>
                          <a:pt x="1" y="1"/>
                        </a:lnTo>
                        <a:lnTo>
                          <a:pt x="1" y="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5" name="Freeform 181"/>
                  <p:cNvSpPr>
                    <a:spLocks/>
                  </p:cNvSpPr>
                  <p:nvPr/>
                </p:nvSpPr>
                <p:spPr bwMode="auto">
                  <a:xfrm>
                    <a:off x="4477" y="1395"/>
                    <a:ext cx="5" cy="4"/>
                  </a:xfrm>
                  <a:custGeom>
                    <a:avLst/>
                    <a:gdLst/>
                    <a:ahLst/>
                    <a:cxnLst>
                      <a:cxn ang="0">
                        <a:pos x="2" y="3"/>
                      </a:cxn>
                      <a:cxn ang="0">
                        <a:pos x="2" y="3"/>
                      </a:cxn>
                      <a:cxn ang="0">
                        <a:pos x="3" y="3"/>
                      </a:cxn>
                      <a:cxn ang="0">
                        <a:pos x="3" y="3"/>
                      </a:cxn>
                      <a:cxn ang="0">
                        <a:pos x="3" y="3"/>
                      </a:cxn>
                      <a:cxn ang="0">
                        <a:pos x="4" y="2"/>
                      </a:cxn>
                      <a:cxn ang="0">
                        <a:pos x="4" y="1"/>
                      </a:cxn>
                      <a:cxn ang="0">
                        <a:pos x="4" y="1"/>
                      </a:cxn>
                      <a:cxn ang="0">
                        <a:pos x="3" y="0"/>
                      </a:cxn>
                      <a:cxn ang="0">
                        <a:pos x="3" y="0"/>
                      </a:cxn>
                      <a:cxn ang="0">
                        <a:pos x="2" y="0"/>
                      </a:cxn>
                      <a:cxn ang="0">
                        <a:pos x="2" y="0"/>
                      </a:cxn>
                      <a:cxn ang="0">
                        <a:pos x="1" y="0"/>
                      </a:cxn>
                      <a:cxn ang="0">
                        <a:pos x="1" y="0"/>
                      </a:cxn>
                      <a:cxn ang="0">
                        <a:pos x="0" y="0"/>
                      </a:cxn>
                      <a:cxn ang="0">
                        <a:pos x="0" y="0"/>
                      </a:cxn>
                      <a:cxn ang="0">
                        <a:pos x="0" y="0"/>
                      </a:cxn>
                      <a:cxn ang="0">
                        <a:pos x="0" y="1"/>
                      </a:cxn>
                      <a:cxn ang="0">
                        <a:pos x="0" y="1"/>
                      </a:cxn>
                      <a:cxn ang="0">
                        <a:pos x="0" y="2"/>
                      </a:cxn>
                      <a:cxn ang="0">
                        <a:pos x="0" y="2"/>
                      </a:cxn>
                      <a:cxn ang="0">
                        <a:pos x="0" y="3"/>
                      </a:cxn>
                      <a:cxn ang="0">
                        <a:pos x="0" y="3"/>
                      </a:cxn>
                      <a:cxn ang="0">
                        <a:pos x="0" y="3"/>
                      </a:cxn>
                      <a:cxn ang="0">
                        <a:pos x="1" y="3"/>
                      </a:cxn>
                      <a:cxn ang="0">
                        <a:pos x="1" y="3"/>
                      </a:cxn>
                      <a:cxn ang="0">
                        <a:pos x="2" y="3"/>
                      </a:cxn>
                    </a:cxnLst>
                    <a:rect l="0" t="0" r="r" b="b"/>
                    <a:pathLst>
                      <a:path w="5" h="4">
                        <a:moveTo>
                          <a:pt x="2" y="3"/>
                        </a:moveTo>
                        <a:lnTo>
                          <a:pt x="2" y="3"/>
                        </a:lnTo>
                        <a:lnTo>
                          <a:pt x="3" y="3"/>
                        </a:lnTo>
                        <a:lnTo>
                          <a:pt x="3" y="3"/>
                        </a:lnTo>
                        <a:lnTo>
                          <a:pt x="3" y="3"/>
                        </a:lnTo>
                        <a:lnTo>
                          <a:pt x="4" y="2"/>
                        </a:lnTo>
                        <a:lnTo>
                          <a:pt x="4" y="1"/>
                        </a:lnTo>
                        <a:lnTo>
                          <a:pt x="4" y="1"/>
                        </a:lnTo>
                        <a:lnTo>
                          <a:pt x="3" y="0"/>
                        </a:lnTo>
                        <a:lnTo>
                          <a:pt x="3" y="0"/>
                        </a:lnTo>
                        <a:lnTo>
                          <a:pt x="2" y="0"/>
                        </a:lnTo>
                        <a:lnTo>
                          <a:pt x="2" y="0"/>
                        </a:lnTo>
                        <a:lnTo>
                          <a:pt x="1" y="0"/>
                        </a:lnTo>
                        <a:lnTo>
                          <a:pt x="1" y="0"/>
                        </a:lnTo>
                        <a:lnTo>
                          <a:pt x="0" y="0"/>
                        </a:lnTo>
                        <a:lnTo>
                          <a:pt x="0" y="0"/>
                        </a:lnTo>
                        <a:lnTo>
                          <a:pt x="0" y="0"/>
                        </a:lnTo>
                        <a:lnTo>
                          <a:pt x="0" y="1"/>
                        </a:lnTo>
                        <a:lnTo>
                          <a:pt x="0" y="1"/>
                        </a:lnTo>
                        <a:lnTo>
                          <a:pt x="0" y="2"/>
                        </a:lnTo>
                        <a:lnTo>
                          <a:pt x="0" y="2"/>
                        </a:lnTo>
                        <a:lnTo>
                          <a:pt x="0" y="3"/>
                        </a:lnTo>
                        <a:lnTo>
                          <a:pt x="0" y="3"/>
                        </a:lnTo>
                        <a:lnTo>
                          <a:pt x="0" y="3"/>
                        </a:lnTo>
                        <a:lnTo>
                          <a:pt x="1" y="3"/>
                        </a:lnTo>
                        <a:lnTo>
                          <a:pt x="1" y="3"/>
                        </a:lnTo>
                        <a:lnTo>
                          <a:pt x="2" y="3"/>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6" name="Freeform 182"/>
                  <p:cNvSpPr>
                    <a:spLocks/>
                  </p:cNvSpPr>
                  <p:nvPr/>
                </p:nvSpPr>
                <p:spPr bwMode="auto">
                  <a:xfrm>
                    <a:off x="4502" y="1430"/>
                    <a:ext cx="2" cy="3"/>
                  </a:xfrm>
                  <a:custGeom>
                    <a:avLst/>
                    <a:gdLst/>
                    <a:ahLst/>
                    <a:cxnLst>
                      <a:cxn ang="0">
                        <a:pos x="1" y="2"/>
                      </a:cxn>
                      <a:cxn ang="0">
                        <a:pos x="1" y="2"/>
                      </a:cxn>
                      <a:cxn ang="0">
                        <a:pos x="1" y="2"/>
                      </a:cxn>
                      <a:cxn ang="0">
                        <a:pos x="1" y="2"/>
                      </a:cxn>
                      <a:cxn ang="0">
                        <a:pos x="1" y="1"/>
                      </a:cxn>
                      <a:cxn ang="0">
                        <a:pos x="1" y="1"/>
                      </a:cxn>
                      <a:cxn ang="0">
                        <a:pos x="1" y="1"/>
                      </a:cxn>
                      <a:cxn ang="0">
                        <a:pos x="1" y="1"/>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1" y="2"/>
                      </a:cxn>
                    </a:cxnLst>
                    <a:rect l="0" t="0" r="r" b="b"/>
                    <a:pathLst>
                      <a:path w="2" h="3">
                        <a:moveTo>
                          <a:pt x="1" y="2"/>
                        </a:moveTo>
                        <a:lnTo>
                          <a:pt x="1" y="2"/>
                        </a:lnTo>
                        <a:lnTo>
                          <a:pt x="1" y="2"/>
                        </a:lnTo>
                        <a:lnTo>
                          <a:pt x="1" y="2"/>
                        </a:lnTo>
                        <a:lnTo>
                          <a:pt x="1" y="1"/>
                        </a:lnTo>
                        <a:lnTo>
                          <a:pt x="1" y="1"/>
                        </a:lnTo>
                        <a:lnTo>
                          <a:pt x="1" y="1"/>
                        </a:lnTo>
                        <a:lnTo>
                          <a:pt x="1" y="1"/>
                        </a:lnTo>
                        <a:lnTo>
                          <a:pt x="1" y="0"/>
                        </a:lnTo>
                        <a:lnTo>
                          <a:pt x="1" y="0"/>
                        </a:lnTo>
                        <a:lnTo>
                          <a:pt x="1" y="0"/>
                        </a:lnTo>
                        <a:lnTo>
                          <a:pt x="1" y="0"/>
                        </a:lnTo>
                        <a:lnTo>
                          <a:pt x="1" y="0"/>
                        </a:lnTo>
                        <a:lnTo>
                          <a:pt x="1" y="0"/>
                        </a:lnTo>
                        <a:lnTo>
                          <a:pt x="1" y="0"/>
                        </a:lnTo>
                        <a:lnTo>
                          <a:pt x="0" y="0"/>
                        </a:lnTo>
                        <a:lnTo>
                          <a:pt x="0" y="0"/>
                        </a:lnTo>
                        <a:lnTo>
                          <a:pt x="0" y="0"/>
                        </a:lnTo>
                        <a:lnTo>
                          <a:pt x="0" y="0"/>
                        </a:lnTo>
                        <a:lnTo>
                          <a:pt x="0" y="0"/>
                        </a:lnTo>
                        <a:lnTo>
                          <a:pt x="0" y="1"/>
                        </a:lnTo>
                        <a:lnTo>
                          <a:pt x="0" y="1"/>
                        </a:lnTo>
                        <a:lnTo>
                          <a:pt x="0" y="1"/>
                        </a:lnTo>
                        <a:lnTo>
                          <a:pt x="0" y="1"/>
                        </a:lnTo>
                        <a:lnTo>
                          <a:pt x="0" y="1"/>
                        </a:lnTo>
                        <a:lnTo>
                          <a:pt x="0" y="1"/>
                        </a:lnTo>
                        <a:lnTo>
                          <a:pt x="0" y="2"/>
                        </a:lnTo>
                        <a:lnTo>
                          <a:pt x="0" y="2"/>
                        </a:lnTo>
                        <a:lnTo>
                          <a:pt x="0" y="2"/>
                        </a:lnTo>
                        <a:lnTo>
                          <a:pt x="0"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7" name="Freeform 183"/>
                  <p:cNvSpPr>
                    <a:spLocks/>
                  </p:cNvSpPr>
                  <p:nvPr/>
                </p:nvSpPr>
                <p:spPr bwMode="auto">
                  <a:xfrm>
                    <a:off x="4527" y="1463"/>
                    <a:ext cx="2" cy="5"/>
                  </a:xfrm>
                  <a:custGeom>
                    <a:avLst/>
                    <a:gdLst/>
                    <a:ahLst/>
                    <a:cxnLst>
                      <a:cxn ang="0">
                        <a:pos x="1" y="4"/>
                      </a:cxn>
                      <a:cxn ang="0">
                        <a:pos x="1" y="4"/>
                      </a:cxn>
                      <a:cxn ang="0">
                        <a:pos x="1" y="4"/>
                      </a:cxn>
                      <a:cxn ang="0">
                        <a:pos x="1" y="3"/>
                      </a:cxn>
                      <a:cxn ang="0">
                        <a:pos x="1" y="3"/>
                      </a:cxn>
                      <a:cxn ang="0">
                        <a:pos x="1" y="2"/>
                      </a:cxn>
                      <a:cxn ang="0">
                        <a:pos x="1" y="2"/>
                      </a:cxn>
                      <a:cxn ang="0">
                        <a:pos x="1" y="1"/>
                      </a:cxn>
                      <a:cxn ang="0">
                        <a:pos x="1" y="1"/>
                      </a:cxn>
                      <a:cxn ang="0">
                        <a:pos x="1" y="1"/>
                      </a:cxn>
                      <a:cxn ang="0">
                        <a:pos x="1" y="1"/>
                      </a:cxn>
                      <a:cxn ang="0">
                        <a:pos x="1" y="0"/>
                      </a:cxn>
                      <a:cxn ang="0">
                        <a:pos x="1" y="0"/>
                      </a:cxn>
                      <a:cxn ang="0">
                        <a:pos x="1" y="0"/>
                      </a:cxn>
                      <a:cxn ang="0">
                        <a:pos x="0" y="0"/>
                      </a:cxn>
                      <a:cxn ang="0">
                        <a:pos x="0" y="0"/>
                      </a:cxn>
                      <a:cxn ang="0">
                        <a:pos x="0" y="0"/>
                      </a:cxn>
                      <a:cxn ang="0">
                        <a:pos x="0" y="1"/>
                      </a:cxn>
                      <a:cxn ang="0">
                        <a:pos x="0" y="1"/>
                      </a:cxn>
                      <a:cxn ang="0">
                        <a:pos x="0" y="2"/>
                      </a:cxn>
                      <a:cxn ang="0">
                        <a:pos x="0" y="2"/>
                      </a:cxn>
                      <a:cxn ang="0">
                        <a:pos x="0" y="3"/>
                      </a:cxn>
                      <a:cxn ang="0">
                        <a:pos x="0" y="4"/>
                      </a:cxn>
                      <a:cxn ang="0">
                        <a:pos x="0" y="4"/>
                      </a:cxn>
                      <a:cxn ang="0">
                        <a:pos x="0" y="4"/>
                      </a:cxn>
                      <a:cxn ang="0">
                        <a:pos x="1" y="4"/>
                      </a:cxn>
                    </a:cxnLst>
                    <a:rect l="0" t="0" r="r" b="b"/>
                    <a:pathLst>
                      <a:path w="2" h="5">
                        <a:moveTo>
                          <a:pt x="1" y="4"/>
                        </a:moveTo>
                        <a:lnTo>
                          <a:pt x="1" y="4"/>
                        </a:lnTo>
                        <a:lnTo>
                          <a:pt x="1" y="4"/>
                        </a:lnTo>
                        <a:lnTo>
                          <a:pt x="1" y="3"/>
                        </a:lnTo>
                        <a:lnTo>
                          <a:pt x="1" y="3"/>
                        </a:lnTo>
                        <a:lnTo>
                          <a:pt x="1" y="2"/>
                        </a:lnTo>
                        <a:lnTo>
                          <a:pt x="1" y="2"/>
                        </a:lnTo>
                        <a:lnTo>
                          <a:pt x="1" y="1"/>
                        </a:lnTo>
                        <a:lnTo>
                          <a:pt x="1" y="1"/>
                        </a:lnTo>
                        <a:lnTo>
                          <a:pt x="1" y="1"/>
                        </a:lnTo>
                        <a:lnTo>
                          <a:pt x="1" y="1"/>
                        </a:lnTo>
                        <a:lnTo>
                          <a:pt x="1" y="0"/>
                        </a:lnTo>
                        <a:lnTo>
                          <a:pt x="1" y="0"/>
                        </a:lnTo>
                        <a:lnTo>
                          <a:pt x="1" y="0"/>
                        </a:lnTo>
                        <a:lnTo>
                          <a:pt x="0" y="0"/>
                        </a:lnTo>
                        <a:lnTo>
                          <a:pt x="0" y="0"/>
                        </a:lnTo>
                        <a:lnTo>
                          <a:pt x="0" y="0"/>
                        </a:lnTo>
                        <a:lnTo>
                          <a:pt x="0" y="1"/>
                        </a:lnTo>
                        <a:lnTo>
                          <a:pt x="0" y="1"/>
                        </a:lnTo>
                        <a:lnTo>
                          <a:pt x="0" y="2"/>
                        </a:lnTo>
                        <a:lnTo>
                          <a:pt x="0" y="2"/>
                        </a:lnTo>
                        <a:lnTo>
                          <a:pt x="0" y="3"/>
                        </a:lnTo>
                        <a:lnTo>
                          <a:pt x="0" y="4"/>
                        </a:lnTo>
                        <a:lnTo>
                          <a:pt x="0" y="4"/>
                        </a:lnTo>
                        <a:lnTo>
                          <a:pt x="0" y="4"/>
                        </a:lnTo>
                        <a:lnTo>
                          <a:pt x="1"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8" name="Freeform 184"/>
                  <p:cNvSpPr>
                    <a:spLocks/>
                  </p:cNvSpPr>
                  <p:nvPr/>
                </p:nvSpPr>
                <p:spPr bwMode="auto">
                  <a:xfrm>
                    <a:off x="4551" y="1504"/>
                    <a:ext cx="5" cy="3"/>
                  </a:xfrm>
                  <a:custGeom>
                    <a:avLst/>
                    <a:gdLst/>
                    <a:ahLst/>
                    <a:cxnLst>
                      <a:cxn ang="0">
                        <a:pos x="2" y="2"/>
                      </a:cxn>
                      <a:cxn ang="0">
                        <a:pos x="2" y="2"/>
                      </a:cxn>
                      <a:cxn ang="0">
                        <a:pos x="3" y="2"/>
                      </a:cxn>
                      <a:cxn ang="0">
                        <a:pos x="3" y="2"/>
                      </a:cxn>
                      <a:cxn ang="0">
                        <a:pos x="3" y="2"/>
                      </a:cxn>
                      <a:cxn ang="0">
                        <a:pos x="4" y="1"/>
                      </a:cxn>
                      <a:cxn ang="0">
                        <a:pos x="4" y="1"/>
                      </a:cxn>
                      <a:cxn ang="0">
                        <a:pos x="4" y="1"/>
                      </a:cxn>
                      <a:cxn ang="0">
                        <a:pos x="4" y="1"/>
                      </a:cxn>
                      <a:cxn ang="0">
                        <a:pos x="4" y="0"/>
                      </a:cxn>
                      <a:cxn ang="0">
                        <a:pos x="3" y="0"/>
                      </a:cxn>
                      <a:cxn ang="0">
                        <a:pos x="3" y="0"/>
                      </a:cxn>
                      <a:cxn ang="0">
                        <a:pos x="2" y="0"/>
                      </a:cxn>
                      <a:cxn ang="0">
                        <a:pos x="2" y="0"/>
                      </a:cxn>
                      <a:cxn ang="0">
                        <a:pos x="1" y="0"/>
                      </a:cxn>
                      <a:cxn ang="0">
                        <a:pos x="1" y="0"/>
                      </a:cxn>
                      <a:cxn ang="0">
                        <a:pos x="0" y="0"/>
                      </a:cxn>
                      <a:cxn ang="0">
                        <a:pos x="0" y="0"/>
                      </a:cxn>
                      <a:cxn ang="0">
                        <a:pos x="0" y="1"/>
                      </a:cxn>
                      <a:cxn ang="0">
                        <a:pos x="0" y="1"/>
                      </a:cxn>
                      <a:cxn ang="0">
                        <a:pos x="0" y="1"/>
                      </a:cxn>
                      <a:cxn ang="0">
                        <a:pos x="0" y="1"/>
                      </a:cxn>
                      <a:cxn ang="0">
                        <a:pos x="0" y="2"/>
                      </a:cxn>
                      <a:cxn ang="0">
                        <a:pos x="0" y="2"/>
                      </a:cxn>
                      <a:cxn ang="0">
                        <a:pos x="1" y="2"/>
                      </a:cxn>
                      <a:cxn ang="0">
                        <a:pos x="1" y="2"/>
                      </a:cxn>
                      <a:cxn ang="0">
                        <a:pos x="2" y="2"/>
                      </a:cxn>
                    </a:cxnLst>
                    <a:rect l="0" t="0" r="r" b="b"/>
                    <a:pathLst>
                      <a:path w="5" h="3">
                        <a:moveTo>
                          <a:pt x="2" y="2"/>
                        </a:moveTo>
                        <a:lnTo>
                          <a:pt x="2" y="2"/>
                        </a:lnTo>
                        <a:lnTo>
                          <a:pt x="3" y="2"/>
                        </a:lnTo>
                        <a:lnTo>
                          <a:pt x="3" y="2"/>
                        </a:lnTo>
                        <a:lnTo>
                          <a:pt x="3" y="2"/>
                        </a:lnTo>
                        <a:lnTo>
                          <a:pt x="4" y="1"/>
                        </a:lnTo>
                        <a:lnTo>
                          <a:pt x="4" y="1"/>
                        </a:lnTo>
                        <a:lnTo>
                          <a:pt x="4" y="1"/>
                        </a:lnTo>
                        <a:lnTo>
                          <a:pt x="4" y="1"/>
                        </a:lnTo>
                        <a:lnTo>
                          <a:pt x="4" y="0"/>
                        </a:lnTo>
                        <a:lnTo>
                          <a:pt x="3" y="0"/>
                        </a:lnTo>
                        <a:lnTo>
                          <a:pt x="3" y="0"/>
                        </a:lnTo>
                        <a:lnTo>
                          <a:pt x="2" y="0"/>
                        </a:lnTo>
                        <a:lnTo>
                          <a:pt x="2" y="0"/>
                        </a:lnTo>
                        <a:lnTo>
                          <a:pt x="1" y="0"/>
                        </a:lnTo>
                        <a:lnTo>
                          <a:pt x="1" y="0"/>
                        </a:lnTo>
                        <a:lnTo>
                          <a:pt x="0" y="0"/>
                        </a:lnTo>
                        <a:lnTo>
                          <a:pt x="0" y="0"/>
                        </a:lnTo>
                        <a:lnTo>
                          <a:pt x="0" y="1"/>
                        </a:lnTo>
                        <a:lnTo>
                          <a:pt x="0" y="1"/>
                        </a:lnTo>
                        <a:lnTo>
                          <a:pt x="0" y="1"/>
                        </a:lnTo>
                        <a:lnTo>
                          <a:pt x="0" y="1"/>
                        </a:lnTo>
                        <a:lnTo>
                          <a:pt x="0" y="2"/>
                        </a:lnTo>
                        <a:lnTo>
                          <a:pt x="0" y="2"/>
                        </a:lnTo>
                        <a:lnTo>
                          <a:pt x="1" y="2"/>
                        </a:lnTo>
                        <a:lnTo>
                          <a:pt x="1" y="2"/>
                        </a:lnTo>
                        <a:lnTo>
                          <a:pt x="2"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69" name="Freeform 185"/>
                  <p:cNvSpPr>
                    <a:spLocks/>
                  </p:cNvSpPr>
                  <p:nvPr/>
                </p:nvSpPr>
                <p:spPr bwMode="auto">
                  <a:xfrm>
                    <a:off x="4590" y="1571"/>
                    <a:ext cx="2" cy="2"/>
                  </a:xfrm>
                  <a:custGeom>
                    <a:avLst/>
                    <a:gdLst/>
                    <a:ahLst/>
                    <a:cxnLst>
                      <a:cxn ang="0">
                        <a:pos x="0" y="1"/>
                      </a:cxn>
                      <a:cxn ang="0">
                        <a:pos x="1" y="1"/>
                      </a:cxn>
                      <a:cxn ang="0">
                        <a:pos x="1" y="1"/>
                      </a:cxn>
                      <a:cxn ang="0">
                        <a:pos x="1" y="1"/>
                      </a:cxn>
                      <a:cxn ang="0">
                        <a:pos x="1" y="1"/>
                      </a:cxn>
                      <a:cxn ang="0">
                        <a:pos x="1" y="1"/>
                      </a:cxn>
                      <a:cxn ang="0">
                        <a:pos x="1" y="1"/>
                      </a:cxn>
                      <a:cxn ang="0">
                        <a:pos x="1" y="1"/>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1"/>
                      </a:cxn>
                      <a:cxn ang="0">
                        <a:pos x="0" y="1"/>
                      </a:cxn>
                      <a:cxn ang="0">
                        <a:pos x="0" y="1"/>
                      </a:cxn>
                      <a:cxn ang="0">
                        <a:pos x="0" y="1"/>
                      </a:cxn>
                      <a:cxn ang="0">
                        <a:pos x="0" y="1"/>
                      </a:cxn>
                      <a:cxn ang="0">
                        <a:pos x="0" y="1"/>
                      </a:cxn>
                      <a:cxn ang="0">
                        <a:pos x="0" y="1"/>
                      </a:cxn>
                    </a:cxnLst>
                    <a:rect l="0" t="0" r="r" b="b"/>
                    <a:pathLst>
                      <a:path w="2" h="2">
                        <a:moveTo>
                          <a:pt x="0" y="1"/>
                        </a:moveTo>
                        <a:lnTo>
                          <a:pt x="1" y="1"/>
                        </a:lnTo>
                        <a:lnTo>
                          <a:pt x="1" y="1"/>
                        </a:lnTo>
                        <a:lnTo>
                          <a:pt x="1" y="1"/>
                        </a:lnTo>
                        <a:lnTo>
                          <a:pt x="1" y="1"/>
                        </a:lnTo>
                        <a:lnTo>
                          <a:pt x="1" y="1"/>
                        </a:lnTo>
                        <a:lnTo>
                          <a:pt x="1" y="1"/>
                        </a:lnTo>
                        <a:lnTo>
                          <a:pt x="1" y="1"/>
                        </a:lnTo>
                        <a:lnTo>
                          <a:pt x="1" y="0"/>
                        </a:lnTo>
                        <a:lnTo>
                          <a:pt x="1" y="0"/>
                        </a:lnTo>
                        <a:lnTo>
                          <a:pt x="1" y="0"/>
                        </a:lnTo>
                        <a:lnTo>
                          <a:pt x="1" y="0"/>
                        </a:lnTo>
                        <a:lnTo>
                          <a:pt x="1" y="0"/>
                        </a:lnTo>
                        <a:lnTo>
                          <a:pt x="1" y="0"/>
                        </a:lnTo>
                        <a:lnTo>
                          <a:pt x="1" y="0"/>
                        </a:ln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70" name="Freeform 186"/>
                  <p:cNvSpPr>
                    <a:spLocks/>
                  </p:cNvSpPr>
                  <p:nvPr/>
                </p:nvSpPr>
                <p:spPr bwMode="auto">
                  <a:xfrm>
                    <a:off x="4614" y="1606"/>
                    <a:ext cx="4" cy="3"/>
                  </a:xfrm>
                  <a:custGeom>
                    <a:avLst/>
                    <a:gdLst/>
                    <a:ahLst/>
                    <a:cxnLst>
                      <a:cxn ang="0">
                        <a:pos x="1" y="2"/>
                      </a:cxn>
                      <a:cxn ang="0">
                        <a:pos x="2" y="2"/>
                      </a:cxn>
                      <a:cxn ang="0">
                        <a:pos x="2" y="2"/>
                      </a:cxn>
                      <a:cxn ang="0">
                        <a:pos x="3" y="2"/>
                      </a:cxn>
                      <a:cxn ang="0">
                        <a:pos x="3" y="1"/>
                      </a:cxn>
                      <a:cxn ang="0">
                        <a:pos x="3" y="1"/>
                      </a:cxn>
                      <a:cxn ang="0">
                        <a:pos x="3" y="1"/>
                      </a:cxn>
                      <a:cxn ang="0">
                        <a:pos x="3" y="1"/>
                      </a:cxn>
                      <a:cxn ang="0">
                        <a:pos x="3" y="0"/>
                      </a:cxn>
                      <a:cxn ang="0">
                        <a:pos x="3" y="0"/>
                      </a:cxn>
                      <a:cxn ang="0">
                        <a:pos x="3" y="0"/>
                      </a:cxn>
                      <a:cxn ang="0">
                        <a:pos x="2" y="0"/>
                      </a:cxn>
                      <a:cxn ang="0">
                        <a:pos x="2" y="0"/>
                      </a:cxn>
                      <a:cxn ang="0">
                        <a:pos x="1" y="0"/>
                      </a:cxn>
                      <a:cxn ang="0">
                        <a:pos x="1" y="0"/>
                      </a:cxn>
                      <a:cxn ang="0">
                        <a:pos x="1" y="0"/>
                      </a:cxn>
                      <a:cxn ang="0">
                        <a:pos x="0" y="0"/>
                      </a:cxn>
                      <a:cxn ang="0">
                        <a:pos x="0" y="0"/>
                      </a:cxn>
                      <a:cxn ang="0">
                        <a:pos x="0" y="1"/>
                      </a:cxn>
                      <a:cxn ang="0">
                        <a:pos x="0" y="1"/>
                      </a:cxn>
                      <a:cxn ang="0">
                        <a:pos x="0" y="1"/>
                      </a:cxn>
                      <a:cxn ang="0">
                        <a:pos x="0" y="1"/>
                      </a:cxn>
                      <a:cxn ang="0">
                        <a:pos x="0" y="1"/>
                      </a:cxn>
                      <a:cxn ang="0">
                        <a:pos x="0" y="2"/>
                      </a:cxn>
                      <a:cxn ang="0">
                        <a:pos x="1" y="2"/>
                      </a:cxn>
                      <a:cxn ang="0">
                        <a:pos x="1" y="2"/>
                      </a:cxn>
                      <a:cxn ang="0">
                        <a:pos x="1" y="2"/>
                      </a:cxn>
                      <a:cxn ang="0">
                        <a:pos x="1" y="2"/>
                      </a:cxn>
                    </a:cxnLst>
                    <a:rect l="0" t="0" r="r" b="b"/>
                    <a:pathLst>
                      <a:path w="4" h="3">
                        <a:moveTo>
                          <a:pt x="1" y="2"/>
                        </a:moveTo>
                        <a:lnTo>
                          <a:pt x="2" y="2"/>
                        </a:lnTo>
                        <a:lnTo>
                          <a:pt x="2" y="2"/>
                        </a:lnTo>
                        <a:lnTo>
                          <a:pt x="3" y="2"/>
                        </a:lnTo>
                        <a:lnTo>
                          <a:pt x="3" y="1"/>
                        </a:lnTo>
                        <a:lnTo>
                          <a:pt x="3" y="1"/>
                        </a:lnTo>
                        <a:lnTo>
                          <a:pt x="3" y="1"/>
                        </a:lnTo>
                        <a:lnTo>
                          <a:pt x="3" y="1"/>
                        </a:lnTo>
                        <a:lnTo>
                          <a:pt x="3" y="0"/>
                        </a:lnTo>
                        <a:lnTo>
                          <a:pt x="3" y="0"/>
                        </a:lnTo>
                        <a:lnTo>
                          <a:pt x="3" y="0"/>
                        </a:lnTo>
                        <a:lnTo>
                          <a:pt x="2" y="0"/>
                        </a:lnTo>
                        <a:lnTo>
                          <a:pt x="2" y="0"/>
                        </a:lnTo>
                        <a:lnTo>
                          <a:pt x="1" y="0"/>
                        </a:lnTo>
                        <a:lnTo>
                          <a:pt x="1" y="0"/>
                        </a:lnTo>
                        <a:lnTo>
                          <a:pt x="1" y="0"/>
                        </a:lnTo>
                        <a:lnTo>
                          <a:pt x="0" y="0"/>
                        </a:lnTo>
                        <a:lnTo>
                          <a:pt x="0" y="0"/>
                        </a:lnTo>
                        <a:lnTo>
                          <a:pt x="0" y="1"/>
                        </a:lnTo>
                        <a:lnTo>
                          <a:pt x="0" y="1"/>
                        </a:lnTo>
                        <a:lnTo>
                          <a:pt x="0" y="1"/>
                        </a:lnTo>
                        <a:lnTo>
                          <a:pt x="0" y="1"/>
                        </a:lnTo>
                        <a:lnTo>
                          <a:pt x="0" y="1"/>
                        </a:lnTo>
                        <a:lnTo>
                          <a:pt x="0" y="2"/>
                        </a:lnTo>
                        <a:lnTo>
                          <a:pt x="1" y="2"/>
                        </a:lnTo>
                        <a:lnTo>
                          <a:pt x="1" y="2"/>
                        </a:lnTo>
                        <a:lnTo>
                          <a:pt x="1" y="2"/>
                        </a:lnTo>
                        <a:lnTo>
                          <a:pt x="1"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371" name="Freeform 187"/>
                  <p:cNvSpPr>
                    <a:spLocks/>
                  </p:cNvSpPr>
                  <p:nvPr/>
                </p:nvSpPr>
                <p:spPr bwMode="auto">
                  <a:xfrm>
                    <a:off x="4574" y="1537"/>
                    <a:ext cx="2" cy="3"/>
                  </a:xfrm>
                  <a:custGeom>
                    <a:avLst/>
                    <a:gdLst/>
                    <a:ahLst/>
                    <a:cxnLst>
                      <a:cxn ang="0">
                        <a:pos x="0" y="2"/>
                      </a:cxn>
                      <a:cxn ang="0">
                        <a:pos x="1" y="2"/>
                      </a:cxn>
                      <a:cxn ang="0">
                        <a:pos x="1" y="2"/>
                      </a:cxn>
                      <a:cxn ang="0">
                        <a:pos x="1" y="2"/>
                      </a:cxn>
                      <a:cxn ang="0">
                        <a:pos x="1" y="2"/>
                      </a:cxn>
                      <a:cxn ang="0">
                        <a:pos x="1" y="1"/>
                      </a:cxn>
                      <a:cxn ang="0">
                        <a:pos x="1" y="1"/>
                      </a:cxn>
                      <a:cxn ang="0">
                        <a:pos x="1" y="1"/>
                      </a:cxn>
                      <a:cxn ang="0">
                        <a:pos x="1" y="1"/>
                      </a:cxn>
                      <a:cxn ang="0">
                        <a:pos x="1" y="0"/>
                      </a:cxn>
                      <a:cxn ang="0">
                        <a:pos x="1" y="0"/>
                      </a:cxn>
                      <a:cxn ang="0">
                        <a:pos x="1" y="0"/>
                      </a:cxn>
                      <a:cxn ang="0">
                        <a:pos x="1" y="0"/>
                      </a:cxn>
                      <a:cxn ang="0">
                        <a:pos x="0" y="0"/>
                      </a:cxn>
                      <a:cxn ang="0">
                        <a:pos x="0" y="0"/>
                      </a:cxn>
                      <a:cxn ang="0">
                        <a:pos x="0" y="0"/>
                      </a:cxn>
                      <a:cxn ang="0">
                        <a:pos x="0" y="0"/>
                      </a:cxn>
                      <a:cxn ang="0">
                        <a:pos x="0" y="0"/>
                      </a:cxn>
                      <a:cxn ang="0">
                        <a:pos x="0" y="1"/>
                      </a:cxn>
                      <a:cxn ang="0">
                        <a:pos x="0" y="1"/>
                      </a:cxn>
                      <a:cxn ang="0">
                        <a:pos x="0" y="1"/>
                      </a:cxn>
                      <a:cxn ang="0">
                        <a:pos x="0" y="1"/>
                      </a:cxn>
                      <a:cxn ang="0">
                        <a:pos x="0" y="2"/>
                      </a:cxn>
                      <a:cxn ang="0">
                        <a:pos x="0" y="2"/>
                      </a:cxn>
                      <a:cxn ang="0">
                        <a:pos x="0" y="2"/>
                      </a:cxn>
                      <a:cxn ang="0">
                        <a:pos x="0" y="2"/>
                      </a:cxn>
                      <a:cxn ang="0">
                        <a:pos x="0" y="2"/>
                      </a:cxn>
                    </a:cxnLst>
                    <a:rect l="0" t="0" r="r" b="b"/>
                    <a:pathLst>
                      <a:path w="2" h="3">
                        <a:moveTo>
                          <a:pt x="0" y="2"/>
                        </a:moveTo>
                        <a:lnTo>
                          <a:pt x="1" y="2"/>
                        </a:lnTo>
                        <a:lnTo>
                          <a:pt x="1" y="2"/>
                        </a:lnTo>
                        <a:lnTo>
                          <a:pt x="1" y="2"/>
                        </a:lnTo>
                        <a:lnTo>
                          <a:pt x="1" y="2"/>
                        </a:lnTo>
                        <a:lnTo>
                          <a:pt x="1" y="1"/>
                        </a:lnTo>
                        <a:lnTo>
                          <a:pt x="1" y="1"/>
                        </a:lnTo>
                        <a:lnTo>
                          <a:pt x="1" y="1"/>
                        </a:lnTo>
                        <a:lnTo>
                          <a:pt x="1" y="1"/>
                        </a:lnTo>
                        <a:lnTo>
                          <a:pt x="1" y="0"/>
                        </a:lnTo>
                        <a:lnTo>
                          <a:pt x="1" y="0"/>
                        </a:lnTo>
                        <a:lnTo>
                          <a:pt x="1" y="0"/>
                        </a:lnTo>
                        <a:lnTo>
                          <a:pt x="1" y="0"/>
                        </a:lnTo>
                        <a:lnTo>
                          <a:pt x="0" y="0"/>
                        </a:lnTo>
                        <a:lnTo>
                          <a:pt x="0" y="0"/>
                        </a:lnTo>
                        <a:lnTo>
                          <a:pt x="0" y="0"/>
                        </a:lnTo>
                        <a:lnTo>
                          <a:pt x="0" y="0"/>
                        </a:lnTo>
                        <a:lnTo>
                          <a:pt x="0" y="0"/>
                        </a:lnTo>
                        <a:lnTo>
                          <a:pt x="0" y="1"/>
                        </a:lnTo>
                        <a:lnTo>
                          <a:pt x="0" y="1"/>
                        </a:lnTo>
                        <a:lnTo>
                          <a:pt x="0" y="1"/>
                        </a:lnTo>
                        <a:lnTo>
                          <a:pt x="0" y="1"/>
                        </a:lnTo>
                        <a:lnTo>
                          <a:pt x="0" y="2"/>
                        </a:lnTo>
                        <a:lnTo>
                          <a:pt x="0" y="2"/>
                        </a:lnTo>
                        <a:lnTo>
                          <a:pt x="0" y="2"/>
                        </a:lnTo>
                        <a:lnTo>
                          <a:pt x="0" y="2"/>
                        </a:lnTo>
                        <a:lnTo>
                          <a:pt x="0" y="2"/>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graphicFrame>
        <p:nvGraphicFramePr>
          <p:cNvPr id="477372" name="Object 188">
            <a:hlinkClick r:id="" action="ppaction://ole?verb=0"/>
          </p:cNvPr>
          <p:cNvGraphicFramePr>
            <a:graphicFrameLocks/>
          </p:cNvGraphicFramePr>
          <p:nvPr/>
        </p:nvGraphicFramePr>
        <p:xfrm>
          <a:off x="4897438" y="2078038"/>
          <a:ext cx="3827462" cy="4060825"/>
        </p:xfrm>
        <a:graphic>
          <a:graphicData uri="http://schemas.openxmlformats.org/presentationml/2006/ole">
            <p:oleObj spid="_x0000_s2050" name="CorelDRAW!" r:id="rId3" imgW="2546280" imgH="2682720" progId="">
              <p:embed/>
            </p:oleObj>
          </a:graphicData>
        </a:graphic>
      </p:graphicFrame>
      <p:sp>
        <p:nvSpPr>
          <p:cNvPr id="477373" name="Rectangle 189"/>
          <p:cNvSpPr>
            <a:spLocks noChangeArrowheads="1"/>
          </p:cNvSpPr>
          <p:nvPr/>
        </p:nvSpPr>
        <p:spPr bwMode="auto">
          <a:xfrm>
            <a:off x="6003925" y="1546225"/>
            <a:ext cx="2036763" cy="393700"/>
          </a:xfrm>
          <a:prstGeom prst="rect">
            <a:avLst/>
          </a:prstGeom>
          <a:solidFill>
            <a:srgbClr val="3366FF"/>
          </a:solidFill>
          <a:ln w="12700">
            <a:noFill/>
            <a:miter lim="800000"/>
            <a:headEnd/>
            <a:tailEnd/>
          </a:ln>
          <a:effectLst>
            <a:outerShdw dist="107763" dir="2700000" algn="ctr" rotWithShape="0">
              <a:schemeClr val="bg2"/>
            </a:outerShdw>
          </a:effectLst>
        </p:spPr>
        <p:txBody>
          <a:bodyPr wrap="none" lIns="90488" tIns="44450" rIns="90488" bIns="44450">
            <a:spAutoFit/>
          </a:bodyPr>
          <a:lstStyle/>
          <a:p>
            <a:pPr algn="l" eaLnBrk="0" hangingPunct="0"/>
            <a:r>
              <a:rPr lang="en-US" sz="2000" b="1">
                <a:solidFill>
                  <a:schemeClr val="accent2"/>
                </a:solidFill>
                <a:latin typeface="Book Antiqua" pitchFamily="18" charset="0"/>
              </a:rPr>
              <a:t>Printing Thread</a:t>
            </a:r>
          </a:p>
        </p:txBody>
      </p:sp>
      <p:sp>
        <p:nvSpPr>
          <p:cNvPr id="477374" name="Rectangle 190"/>
          <p:cNvSpPr>
            <a:spLocks noChangeArrowheads="1"/>
          </p:cNvSpPr>
          <p:nvPr/>
        </p:nvSpPr>
        <p:spPr bwMode="auto">
          <a:xfrm>
            <a:off x="474663" y="2719388"/>
            <a:ext cx="2019300" cy="393700"/>
          </a:xfrm>
          <a:prstGeom prst="rect">
            <a:avLst/>
          </a:prstGeom>
          <a:solidFill>
            <a:srgbClr val="3366FF"/>
          </a:solidFill>
          <a:ln w="12700">
            <a:noFill/>
            <a:miter lim="800000"/>
            <a:headEnd/>
            <a:tailEnd/>
          </a:ln>
          <a:effectLst>
            <a:outerShdw dist="107763" dir="2700000" algn="ctr" rotWithShape="0">
              <a:schemeClr val="bg2"/>
            </a:outerShdw>
          </a:effectLst>
        </p:spPr>
        <p:txBody>
          <a:bodyPr lIns="90488" tIns="44450" rIns="90488" bIns="44450">
            <a:spAutoFit/>
          </a:bodyPr>
          <a:lstStyle/>
          <a:p>
            <a:pPr algn="l" eaLnBrk="0" hangingPunct="0"/>
            <a:r>
              <a:rPr lang="en-US" sz="2000" b="1">
                <a:solidFill>
                  <a:schemeClr val="accent2"/>
                </a:solidFill>
                <a:latin typeface="Book Antiqua" pitchFamily="18" charset="0"/>
              </a:rPr>
              <a:t>Editing Thread</a:t>
            </a:r>
          </a:p>
        </p:txBody>
      </p:sp>
      <p:grpSp>
        <p:nvGrpSpPr>
          <p:cNvPr id="477237" name="Group 191"/>
          <p:cNvGrpSpPr>
            <a:grpSpLocks/>
          </p:cNvGrpSpPr>
          <p:nvPr/>
        </p:nvGrpSpPr>
        <p:grpSpPr bwMode="auto">
          <a:xfrm>
            <a:off x="461963" y="3302000"/>
            <a:ext cx="4022725" cy="3175000"/>
            <a:chOff x="291" y="1542"/>
            <a:chExt cx="2534" cy="2000"/>
          </a:xfrm>
        </p:grpSpPr>
        <p:grpSp>
          <p:nvGrpSpPr>
            <p:cNvPr id="477238" name="Group 192"/>
            <p:cNvGrpSpPr>
              <a:grpSpLocks/>
            </p:cNvGrpSpPr>
            <p:nvPr/>
          </p:nvGrpSpPr>
          <p:grpSpPr bwMode="auto">
            <a:xfrm>
              <a:off x="515" y="2047"/>
              <a:ext cx="1964" cy="1244"/>
              <a:chOff x="515" y="2047"/>
              <a:chExt cx="1964" cy="1244"/>
            </a:xfrm>
          </p:grpSpPr>
          <p:sp>
            <p:nvSpPr>
              <p:cNvPr id="477377" name="Freeform 193"/>
              <p:cNvSpPr>
                <a:spLocks/>
              </p:cNvSpPr>
              <p:nvPr/>
            </p:nvSpPr>
            <p:spPr bwMode="auto">
              <a:xfrm>
                <a:off x="1746" y="2344"/>
                <a:ext cx="408" cy="798"/>
              </a:xfrm>
              <a:custGeom>
                <a:avLst/>
                <a:gdLst/>
                <a:ahLst/>
                <a:cxnLst>
                  <a:cxn ang="0">
                    <a:pos x="407" y="797"/>
                  </a:cxn>
                  <a:cxn ang="0">
                    <a:pos x="407" y="0"/>
                  </a:cxn>
                  <a:cxn ang="0">
                    <a:pos x="0" y="599"/>
                  </a:cxn>
                  <a:cxn ang="0">
                    <a:pos x="407" y="797"/>
                  </a:cxn>
                </a:cxnLst>
                <a:rect l="0" t="0" r="r" b="b"/>
                <a:pathLst>
                  <a:path w="408" h="798">
                    <a:moveTo>
                      <a:pt x="407" y="797"/>
                    </a:moveTo>
                    <a:lnTo>
                      <a:pt x="407" y="0"/>
                    </a:lnTo>
                    <a:lnTo>
                      <a:pt x="0" y="599"/>
                    </a:lnTo>
                    <a:lnTo>
                      <a:pt x="407" y="797"/>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n-US"/>
              </a:p>
            </p:txBody>
          </p:sp>
          <p:sp>
            <p:nvSpPr>
              <p:cNvPr id="477378" name="Freeform 194"/>
              <p:cNvSpPr>
                <a:spLocks/>
              </p:cNvSpPr>
              <p:nvPr/>
            </p:nvSpPr>
            <p:spPr bwMode="auto">
              <a:xfrm>
                <a:off x="515" y="2047"/>
                <a:ext cx="1964" cy="487"/>
              </a:xfrm>
              <a:custGeom>
                <a:avLst/>
                <a:gdLst/>
                <a:ahLst/>
                <a:cxnLst>
                  <a:cxn ang="0">
                    <a:pos x="0" y="286"/>
                  </a:cxn>
                  <a:cxn ang="0">
                    <a:pos x="1552" y="0"/>
                  </a:cxn>
                  <a:cxn ang="0">
                    <a:pos x="1963" y="220"/>
                  </a:cxn>
                  <a:cxn ang="0">
                    <a:pos x="366" y="486"/>
                  </a:cxn>
                  <a:cxn ang="0">
                    <a:pos x="0" y="286"/>
                  </a:cxn>
                </a:cxnLst>
                <a:rect l="0" t="0" r="r" b="b"/>
                <a:pathLst>
                  <a:path w="1964" h="487">
                    <a:moveTo>
                      <a:pt x="0" y="286"/>
                    </a:moveTo>
                    <a:lnTo>
                      <a:pt x="1552" y="0"/>
                    </a:lnTo>
                    <a:lnTo>
                      <a:pt x="1963" y="220"/>
                    </a:lnTo>
                    <a:lnTo>
                      <a:pt x="366" y="486"/>
                    </a:lnTo>
                    <a:lnTo>
                      <a:pt x="0" y="286"/>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n-US"/>
              </a:p>
            </p:txBody>
          </p:sp>
          <p:sp>
            <p:nvSpPr>
              <p:cNvPr id="477379" name="Freeform 195"/>
              <p:cNvSpPr>
                <a:spLocks/>
              </p:cNvSpPr>
              <p:nvPr/>
            </p:nvSpPr>
            <p:spPr bwMode="auto">
              <a:xfrm>
                <a:off x="515" y="2333"/>
                <a:ext cx="367" cy="958"/>
              </a:xfrm>
              <a:custGeom>
                <a:avLst/>
                <a:gdLst/>
                <a:ahLst/>
                <a:cxnLst>
                  <a:cxn ang="0">
                    <a:pos x="0" y="0"/>
                  </a:cxn>
                  <a:cxn ang="0">
                    <a:pos x="366" y="200"/>
                  </a:cxn>
                  <a:cxn ang="0">
                    <a:pos x="366" y="957"/>
                  </a:cxn>
                  <a:cxn ang="0">
                    <a:pos x="0" y="702"/>
                  </a:cxn>
                  <a:cxn ang="0">
                    <a:pos x="0" y="0"/>
                  </a:cxn>
                </a:cxnLst>
                <a:rect l="0" t="0" r="r" b="b"/>
                <a:pathLst>
                  <a:path w="367" h="958">
                    <a:moveTo>
                      <a:pt x="0" y="0"/>
                    </a:moveTo>
                    <a:lnTo>
                      <a:pt x="366" y="200"/>
                    </a:lnTo>
                    <a:lnTo>
                      <a:pt x="366" y="957"/>
                    </a:lnTo>
                    <a:lnTo>
                      <a:pt x="0" y="702"/>
                    </a:lnTo>
                    <a:lnTo>
                      <a:pt x="0" y="0"/>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n-US"/>
              </a:p>
            </p:txBody>
          </p:sp>
          <p:sp>
            <p:nvSpPr>
              <p:cNvPr id="477380" name="Freeform 196"/>
              <p:cNvSpPr>
                <a:spLocks/>
              </p:cNvSpPr>
              <p:nvPr/>
            </p:nvSpPr>
            <p:spPr bwMode="auto">
              <a:xfrm>
                <a:off x="881" y="2476"/>
                <a:ext cx="326" cy="815"/>
              </a:xfrm>
              <a:custGeom>
                <a:avLst/>
                <a:gdLst/>
                <a:ahLst/>
                <a:cxnLst>
                  <a:cxn ang="0">
                    <a:pos x="0" y="814"/>
                  </a:cxn>
                  <a:cxn ang="0">
                    <a:pos x="0" y="57"/>
                  </a:cxn>
                  <a:cxn ang="0">
                    <a:pos x="325" y="0"/>
                  </a:cxn>
                  <a:cxn ang="0">
                    <a:pos x="325" y="740"/>
                  </a:cxn>
                  <a:cxn ang="0">
                    <a:pos x="0" y="814"/>
                  </a:cxn>
                </a:cxnLst>
                <a:rect l="0" t="0" r="r" b="b"/>
                <a:pathLst>
                  <a:path w="326" h="815">
                    <a:moveTo>
                      <a:pt x="0" y="814"/>
                    </a:moveTo>
                    <a:lnTo>
                      <a:pt x="0" y="57"/>
                    </a:lnTo>
                    <a:lnTo>
                      <a:pt x="325" y="0"/>
                    </a:lnTo>
                    <a:lnTo>
                      <a:pt x="325" y="740"/>
                    </a:lnTo>
                    <a:lnTo>
                      <a:pt x="0" y="814"/>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477381" name="Freeform 197"/>
              <p:cNvSpPr>
                <a:spLocks/>
              </p:cNvSpPr>
              <p:nvPr/>
            </p:nvSpPr>
            <p:spPr bwMode="auto">
              <a:xfrm>
                <a:off x="2153" y="2267"/>
                <a:ext cx="326" cy="875"/>
              </a:xfrm>
              <a:custGeom>
                <a:avLst/>
                <a:gdLst/>
                <a:ahLst/>
                <a:cxnLst>
                  <a:cxn ang="0">
                    <a:pos x="325" y="0"/>
                  </a:cxn>
                  <a:cxn ang="0">
                    <a:pos x="0" y="52"/>
                  </a:cxn>
                  <a:cxn ang="0">
                    <a:pos x="0" y="874"/>
                  </a:cxn>
                  <a:cxn ang="0">
                    <a:pos x="325" y="797"/>
                  </a:cxn>
                  <a:cxn ang="0">
                    <a:pos x="325" y="0"/>
                  </a:cxn>
                </a:cxnLst>
                <a:rect l="0" t="0" r="r" b="b"/>
                <a:pathLst>
                  <a:path w="326" h="875">
                    <a:moveTo>
                      <a:pt x="325" y="0"/>
                    </a:moveTo>
                    <a:lnTo>
                      <a:pt x="0" y="52"/>
                    </a:lnTo>
                    <a:lnTo>
                      <a:pt x="0" y="874"/>
                    </a:lnTo>
                    <a:lnTo>
                      <a:pt x="325" y="797"/>
                    </a:lnTo>
                    <a:lnTo>
                      <a:pt x="325" y="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477382" name="Freeform 198"/>
              <p:cNvSpPr>
                <a:spLocks/>
              </p:cNvSpPr>
              <p:nvPr/>
            </p:nvSpPr>
            <p:spPr bwMode="auto">
              <a:xfrm>
                <a:off x="881" y="2267"/>
                <a:ext cx="1598" cy="305"/>
              </a:xfrm>
              <a:custGeom>
                <a:avLst/>
                <a:gdLst/>
                <a:ahLst/>
                <a:cxnLst>
                  <a:cxn ang="0">
                    <a:pos x="0" y="266"/>
                  </a:cxn>
                  <a:cxn ang="0">
                    <a:pos x="1597" y="0"/>
                  </a:cxn>
                  <a:cxn ang="0">
                    <a:pos x="1597" y="38"/>
                  </a:cxn>
                  <a:cxn ang="0">
                    <a:pos x="0" y="304"/>
                  </a:cxn>
                  <a:cxn ang="0">
                    <a:pos x="0" y="266"/>
                  </a:cxn>
                </a:cxnLst>
                <a:rect l="0" t="0" r="r" b="b"/>
                <a:pathLst>
                  <a:path w="1598" h="305">
                    <a:moveTo>
                      <a:pt x="0" y="266"/>
                    </a:moveTo>
                    <a:lnTo>
                      <a:pt x="1597" y="0"/>
                    </a:lnTo>
                    <a:lnTo>
                      <a:pt x="1597" y="38"/>
                    </a:lnTo>
                    <a:lnTo>
                      <a:pt x="0" y="304"/>
                    </a:lnTo>
                    <a:lnTo>
                      <a:pt x="0" y="266"/>
                    </a:lnTo>
                  </a:path>
                </a:pathLst>
              </a:custGeom>
              <a:solidFill>
                <a:srgbClr val="BF7F1F"/>
              </a:solidFill>
              <a:ln w="12700" cap="rnd" cmpd="sng">
                <a:solidFill>
                  <a:srgbClr val="000000"/>
                </a:solidFill>
                <a:prstDash val="solid"/>
                <a:round/>
                <a:headEnd type="none" w="med" len="med"/>
                <a:tailEnd type="none" w="med" len="med"/>
              </a:ln>
              <a:effectLst/>
            </p:spPr>
            <p:txBody>
              <a:bodyPr/>
              <a:lstStyle/>
              <a:p>
                <a:endParaRPr lang="en-US"/>
              </a:p>
            </p:txBody>
          </p:sp>
          <p:sp>
            <p:nvSpPr>
              <p:cNvPr id="477383" name="Freeform 199"/>
              <p:cNvSpPr>
                <a:spLocks/>
              </p:cNvSpPr>
              <p:nvPr/>
            </p:nvSpPr>
            <p:spPr bwMode="auto">
              <a:xfrm>
                <a:off x="516" y="2335"/>
                <a:ext cx="364" cy="235"/>
              </a:xfrm>
              <a:custGeom>
                <a:avLst/>
                <a:gdLst/>
                <a:ahLst/>
                <a:cxnLst>
                  <a:cxn ang="0">
                    <a:pos x="0" y="0"/>
                  </a:cxn>
                  <a:cxn ang="0">
                    <a:pos x="363" y="199"/>
                  </a:cxn>
                  <a:cxn ang="0">
                    <a:pos x="363" y="234"/>
                  </a:cxn>
                  <a:cxn ang="0">
                    <a:pos x="0" y="29"/>
                  </a:cxn>
                  <a:cxn ang="0">
                    <a:pos x="0" y="0"/>
                  </a:cxn>
                </a:cxnLst>
                <a:rect l="0" t="0" r="r" b="b"/>
                <a:pathLst>
                  <a:path w="364" h="235">
                    <a:moveTo>
                      <a:pt x="0" y="0"/>
                    </a:moveTo>
                    <a:lnTo>
                      <a:pt x="363" y="199"/>
                    </a:lnTo>
                    <a:lnTo>
                      <a:pt x="363" y="234"/>
                    </a:lnTo>
                    <a:lnTo>
                      <a:pt x="0" y="29"/>
                    </a:lnTo>
                    <a:lnTo>
                      <a:pt x="0" y="0"/>
                    </a:lnTo>
                  </a:path>
                </a:pathLst>
              </a:custGeom>
              <a:solidFill>
                <a:srgbClr val="BF7F3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77243" name="Group 200"/>
            <p:cNvGrpSpPr>
              <a:grpSpLocks/>
            </p:cNvGrpSpPr>
            <p:nvPr/>
          </p:nvGrpSpPr>
          <p:grpSpPr bwMode="auto">
            <a:xfrm>
              <a:off x="817" y="1712"/>
              <a:ext cx="834" cy="699"/>
              <a:chOff x="817" y="1712"/>
              <a:chExt cx="834" cy="699"/>
            </a:xfrm>
          </p:grpSpPr>
          <p:grpSp>
            <p:nvGrpSpPr>
              <p:cNvPr id="477247" name="Group 201"/>
              <p:cNvGrpSpPr>
                <a:grpSpLocks/>
              </p:cNvGrpSpPr>
              <p:nvPr/>
            </p:nvGrpSpPr>
            <p:grpSpPr bwMode="auto">
              <a:xfrm>
                <a:off x="817" y="1712"/>
                <a:ext cx="834" cy="699"/>
                <a:chOff x="817" y="1712"/>
                <a:chExt cx="834" cy="699"/>
              </a:xfrm>
            </p:grpSpPr>
            <p:sp>
              <p:nvSpPr>
                <p:cNvPr id="477386" name="Freeform 202"/>
                <p:cNvSpPr>
                  <a:spLocks/>
                </p:cNvSpPr>
                <p:nvPr/>
              </p:nvSpPr>
              <p:spPr bwMode="auto">
                <a:xfrm>
                  <a:off x="979" y="2043"/>
                  <a:ext cx="503" cy="298"/>
                </a:xfrm>
                <a:custGeom>
                  <a:avLst/>
                  <a:gdLst/>
                  <a:ahLst/>
                  <a:cxnLst>
                    <a:cxn ang="0">
                      <a:pos x="0" y="297"/>
                    </a:cxn>
                    <a:cxn ang="0">
                      <a:pos x="502" y="196"/>
                    </a:cxn>
                    <a:cxn ang="0">
                      <a:pos x="501" y="0"/>
                    </a:cxn>
                    <a:cxn ang="0">
                      <a:pos x="0" y="100"/>
                    </a:cxn>
                    <a:cxn ang="0">
                      <a:pos x="0" y="297"/>
                    </a:cxn>
                  </a:cxnLst>
                  <a:rect l="0" t="0" r="r" b="b"/>
                  <a:pathLst>
                    <a:path w="503" h="298">
                      <a:moveTo>
                        <a:pt x="0" y="297"/>
                      </a:moveTo>
                      <a:lnTo>
                        <a:pt x="502" y="196"/>
                      </a:lnTo>
                      <a:lnTo>
                        <a:pt x="501" y="0"/>
                      </a:lnTo>
                      <a:lnTo>
                        <a:pt x="0" y="100"/>
                      </a:lnTo>
                      <a:lnTo>
                        <a:pt x="0" y="297"/>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n-US"/>
                </a:p>
              </p:txBody>
            </p:sp>
            <p:sp>
              <p:nvSpPr>
                <p:cNvPr id="477387" name="Freeform 203"/>
                <p:cNvSpPr>
                  <a:spLocks/>
                </p:cNvSpPr>
                <p:nvPr/>
              </p:nvSpPr>
              <p:spPr bwMode="auto">
                <a:xfrm>
                  <a:off x="817" y="2065"/>
                  <a:ext cx="163" cy="276"/>
                </a:xfrm>
                <a:custGeom>
                  <a:avLst/>
                  <a:gdLst/>
                  <a:ahLst/>
                  <a:cxnLst>
                    <a:cxn ang="0">
                      <a:pos x="162" y="275"/>
                    </a:cxn>
                    <a:cxn ang="0">
                      <a:pos x="0" y="196"/>
                    </a:cxn>
                    <a:cxn ang="0">
                      <a:pos x="0" y="0"/>
                    </a:cxn>
                    <a:cxn ang="0">
                      <a:pos x="162" y="78"/>
                    </a:cxn>
                    <a:cxn ang="0">
                      <a:pos x="162" y="275"/>
                    </a:cxn>
                  </a:cxnLst>
                  <a:rect l="0" t="0" r="r" b="b"/>
                  <a:pathLst>
                    <a:path w="163" h="276">
                      <a:moveTo>
                        <a:pt x="162" y="275"/>
                      </a:moveTo>
                      <a:lnTo>
                        <a:pt x="0" y="196"/>
                      </a:lnTo>
                      <a:lnTo>
                        <a:pt x="0" y="0"/>
                      </a:lnTo>
                      <a:lnTo>
                        <a:pt x="162" y="78"/>
                      </a:lnTo>
                      <a:lnTo>
                        <a:pt x="162" y="275"/>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sp>
              <p:nvSpPr>
                <p:cNvPr id="477388" name="Freeform 204"/>
                <p:cNvSpPr>
                  <a:spLocks/>
                </p:cNvSpPr>
                <p:nvPr/>
              </p:nvSpPr>
              <p:spPr bwMode="auto">
                <a:xfrm>
                  <a:off x="817" y="1962"/>
                  <a:ext cx="664" cy="182"/>
                </a:xfrm>
                <a:custGeom>
                  <a:avLst/>
                  <a:gdLst/>
                  <a:ahLst/>
                  <a:cxnLst>
                    <a:cxn ang="0">
                      <a:pos x="0" y="104"/>
                    </a:cxn>
                    <a:cxn ang="0">
                      <a:pos x="162" y="181"/>
                    </a:cxn>
                    <a:cxn ang="0">
                      <a:pos x="663" y="82"/>
                    </a:cxn>
                    <a:cxn ang="0">
                      <a:pos x="500" y="0"/>
                    </a:cxn>
                    <a:cxn ang="0">
                      <a:pos x="0" y="104"/>
                    </a:cxn>
                  </a:cxnLst>
                  <a:rect l="0" t="0" r="r" b="b"/>
                  <a:pathLst>
                    <a:path w="664" h="182">
                      <a:moveTo>
                        <a:pt x="0" y="104"/>
                      </a:moveTo>
                      <a:lnTo>
                        <a:pt x="162" y="181"/>
                      </a:lnTo>
                      <a:lnTo>
                        <a:pt x="663" y="82"/>
                      </a:lnTo>
                      <a:lnTo>
                        <a:pt x="500" y="0"/>
                      </a:lnTo>
                      <a:lnTo>
                        <a:pt x="0" y="104"/>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n-US"/>
                </a:p>
              </p:txBody>
            </p:sp>
            <p:sp>
              <p:nvSpPr>
                <p:cNvPr id="477389" name="Freeform 205"/>
                <p:cNvSpPr>
                  <a:spLocks/>
                </p:cNvSpPr>
                <p:nvPr/>
              </p:nvSpPr>
              <p:spPr bwMode="auto">
                <a:xfrm>
                  <a:off x="1043" y="1765"/>
                  <a:ext cx="326" cy="340"/>
                </a:xfrm>
                <a:custGeom>
                  <a:avLst/>
                  <a:gdLst/>
                  <a:ahLst/>
                  <a:cxnLst>
                    <a:cxn ang="0">
                      <a:pos x="0" y="339"/>
                    </a:cxn>
                    <a:cxn ang="0">
                      <a:pos x="325" y="272"/>
                    </a:cxn>
                    <a:cxn ang="0">
                      <a:pos x="325" y="0"/>
                    </a:cxn>
                    <a:cxn ang="0">
                      <a:pos x="0" y="65"/>
                    </a:cxn>
                    <a:cxn ang="0">
                      <a:pos x="0" y="339"/>
                    </a:cxn>
                  </a:cxnLst>
                  <a:rect l="0" t="0" r="r" b="b"/>
                  <a:pathLst>
                    <a:path w="326" h="340">
                      <a:moveTo>
                        <a:pt x="0" y="339"/>
                      </a:moveTo>
                      <a:lnTo>
                        <a:pt x="325" y="272"/>
                      </a:lnTo>
                      <a:lnTo>
                        <a:pt x="325" y="0"/>
                      </a:lnTo>
                      <a:lnTo>
                        <a:pt x="0" y="65"/>
                      </a:lnTo>
                      <a:lnTo>
                        <a:pt x="0" y="339"/>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n-US"/>
                </a:p>
              </p:txBody>
            </p:sp>
            <p:sp>
              <p:nvSpPr>
                <p:cNvPr id="477390" name="Freeform 206"/>
                <p:cNvSpPr>
                  <a:spLocks/>
                </p:cNvSpPr>
                <p:nvPr/>
              </p:nvSpPr>
              <p:spPr bwMode="auto">
                <a:xfrm>
                  <a:off x="913" y="1779"/>
                  <a:ext cx="131" cy="326"/>
                </a:xfrm>
                <a:custGeom>
                  <a:avLst/>
                  <a:gdLst/>
                  <a:ahLst/>
                  <a:cxnLst>
                    <a:cxn ang="0">
                      <a:pos x="130" y="51"/>
                    </a:cxn>
                    <a:cxn ang="0">
                      <a:pos x="130" y="325"/>
                    </a:cxn>
                    <a:cxn ang="0">
                      <a:pos x="0" y="264"/>
                    </a:cxn>
                    <a:cxn ang="0">
                      <a:pos x="0" y="0"/>
                    </a:cxn>
                    <a:cxn ang="0">
                      <a:pos x="130" y="51"/>
                    </a:cxn>
                  </a:cxnLst>
                  <a:rect l="0" t="0" r="r" b="b"/>
                  <a:pathLst>
                    <a:path w="131" h="326">
                      <a:moveTo>
                        <a:pt x="130" y="51"/>
                      </a:moveTo>
                      <a:lnTo>
                        <a:pt x="130" y="325"/>
                      </a:lnTo>
                      <a:lnTo>
                        <a:pt x="0" y="264"/>
                      </a:lnTo>
                      <a:lnTo>
                        <a:pt x="0" y="0"/>
                      </a:lnTo>
                      <a:lnTo>
                        <a:pt x="130" y="51"/>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sp>
              <p:nvSpPr>
                <p:cNvPr id="477391" name="Freeform 207"/>
                <p:cNvSpPr>
                  <a:spLocks/>
                </p:cNvSpPr>
                <p:nvPr/>
              </p:nvSpPr>
              <p:spPr bwMode="auto">
                <a:xfrm>
                  <a:off x="913" y="1712"/>
                  <a:ext cx="456" cy="119"/>
                </a:xfrm>
                <a:custGeom>
                  <a:avLst/>
                  <a:gdLst/>
                  <a:ahLst/>
                  <a:cxnLst>
                    <a:cxn ang="0">
                      <a:pos x="0" y="67"/>
                    </a:cxn>
                    <a:cxn ang="0">
                      <a:pos x="130" y="118"/>
                    </a:cxn>
                    <a:cxn ang="0">
                      <a:pos x="455" y="53"/>
                    </a:cxn>
                    <a:cxn ang="0">
                      <a:pos x="326" y="0"/>
                    </a:cxn>
                    <a:cxn ang="0">
                      <a:pos x="0" y="67"/>
                    </a:cxn>
                  </a:cxnLst>
                  <a:rect l="0" t="0" r="r" b="b"/>
                  <a:pathLst>
                    <a:path w="456" h="119">
                      <a:moveTo>
                        <a:pt x="0" y="67"/>
                      </a:moveTo>
                      <a:lnTo>
                        <a:pt x="130" y="118"/>
                      </a:lnTo>
                      <a:lnTo>
                        <a:pt x="455" y="53"/>
                      </a:lnTo>
                      <a:lnTo>
                        <a:pt x="326" y="0"/>
                      </a:lnTo>
                      <a:lnTo>
                        <a:pt x="0" y="67"/>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n-US"/>
                </a:p>
              </p:txBody>
            </p:sp>
            <p:sp>
              <p:nvSpPr>
                <p:cNvPr id="477392" name="Freeform 208"/>
                <p:cNvSpPr>
                  <a:spLocks/>
                </p:cNvSpPr>
                <p:nvPr/>
              </p:nvSpPr>
              <p:spPr bwMode="auto">
                <a:xfrm>
                  <a:off x="1072" y="1799"/>
                  <a:ext cx="270" cy="272"/>
                </a:xfrm>
                <a:custGeom>
                  <a:avLst/>
                  <a:gdLst/>
                  <a:ahLst/>
                  <a:cxnLst>
                    <a:cxn ang="0">
                      <a:pos x="0" y="56"/>
                    </a:cxn>
                    <a:cxn ang="0">
                      <a:pos x="0" y="271"/>
                    </a:cxn>
                    <a:cxn ang="0">
                      <a:pos x="269" y="215"/>
                    </a:cxn>
                    <a:cxn ang="0">
                      <a:pos x="269" y="0"/>
                    </a:cxn>
                    <a:cxn ang="0">
                      <a:pos x="0" y="56"/>
                    </a:cxn>
                  </a:cxnLst>
                  <a:rect l="0" t="0" r="r" b="b"/>
                  <a:pathLst>
                    <a:path w="270" h="272">
                      <a:moveTo>
                        <a:pt x="0" y="56"/>
                      </a:moveTo>
                      <a:lnTo>
                        <a:pt x="0" y="271"/>
                      </a:lnTo>
                      <a:lnTo>
                        <a:pt x="269" y="215"/>
                      </a:lnTo>
                      <a:lnTo>
                        <a:pt x="269" y="0"/>
                      </a:lnTo>
                      <a:lnTo>
                        <a:pt x="0" y="56"/>
                      </a:lnTo>
                    </a:path>
                  </a:pathLst>
                </a:custGeom>
                <a:solidFill>
                  <a:srgbClr val="5F5F7F"/>
                </a:solidFill>
                <a:ln w="12700" cap="rnd" cmpd="sng">
                  <a:solidFill>
                    <a:srgbClr val="000000"/>
                  </a:solidFill>
                  <a:prstDash val="solid"/>
                  <a:round/>
                  <a:headEnd type="none" w="med" len="med"/>
                  <a:tailEnd type="none" w="med" len="med"/>
                </a:ln>
                <a:effectLst/>
              </p:spPr>
              <p:txBody>
                <a:bodyPr/>
                <a:lstStyle/>
                <a:p>
                  <a:endParaRPr lang="en-US"/>
                </a:p>
              </p:txBody>
            </p:sp>
            <p:sp>
              <p:nvSpPr>
                <p:cNvPr id="477393" name="Freeform 209"/>
                <p:cNvSpPr>
                  <a:spLocks/>
                </p:cNvSpPr>
                <p:nvPr/>
              </p:nvSpPr>
              <p:spPr bwMode="auto">
                <a:xfrm>
                  <a:off x="979" y="2209"/>
                  <a:ext cx="672" cy="184"/>
                </a:xfrm>
                <a:custGeom>
                  <a:avLst/>
                  <a:gdLst/>
                  <a:ahLst/>
                  <a:cxnLst>
                    <a:cxn ang="0">
                      <a:pos x="0" y="100"/>
                    </a:cxn>
                    <a:cxn ang="0">
                      <a:pos x="496" y="0"/>
                    </a:cxn>
                    <a:cxn ang="0">
                      <a:pos x="671" y="88"/>
                    </a:cxn>
                    <a:cxn ang="0">
                      <a:pos x="178" y="183"/>
                    </a:cxn>
                    <a:cxn ang="0">
                      <a:pos x="0" y="100"/>
                    </a:cxn>
                  </a:cxnLst>
                  <a:rect l="0" t="0" r="r" b="b"/>
                  <a:pathLst>
                    <a:path w="672" h="184">
                      <a:moveTo>
                        <a:pt x="0" y="100"/>
                      </a:moveTo>
                      <a:lnTo>
                        <a:pt x="496" y="0"/>
                      </a:lnTo>
                      <a:lnTo>
                        <a:pt x="671" y="88"/>
                      </a:lnTo>
                      <a:lnTo>
                        <a:pt x="178" y="183"/>
                      </a:lnTo>
                      <a:lnTo>
                        <a:pt x="0" y="100"/>
                      </a:lnTo>
                    </a:path>
                  </a:pathLst>
                </a:custGeom>
                <a:solidFill>
                  <a:srgbClr val="DFDFFF"/>
                </a:solidFill>
                <a:ln w="12700" cap="rnd" cmpd="sng">
                  <a:solidFill>
                    <a:srgbClr val="000000"/>
                  </a:solidFill>
                  <a:prstDash val="solid"/>
                  <a:round/>
                  <a:headEnd type="none" w="med" len="med"/>
                  <a:tailEnd type="none" w="med" len="med"/>
                </a:ln>
                <a:effectLst/>
              </p:spPr>
              <p:txBody>
                <a:bodyPr/>
                <a:lstStyle/>
                <a:p>
                  <a:endParaRPr lang="en-US"/>
                </a:p>
              </p:txBody>
            </p:sp>
            <p:sp>
              <p:nvSpPr>
                <p:cNvPr id="477394" name="Freeform 210"/>
                <p:cNvSpPr>
                  <a:spLocks/>
                </p:cNvSpPr>
                <p:nvPr/>
              </p:nvSpPr>
              <p:spPr bwMode="auto">
                <a:xfrm>
                  <a:off x="979" y="2307"/>
                  <a:ext cx="179" cy="104"/>
                </a:xfrm>
                <a:custGeom>
                  <a:avLst/>
                  <a:gdLst/>
                  <a:ahLst/>
                  <a:cxnLst>
                    <a:cxn ang="0">
                      <a:pos x="0" y="0"/>
                    </a:cxn>
                    <a:cxn ang="0">
                      <a:pos x="178" y="84"/>
                    </a:cxn>
                    <a:cxn ang="0">
                      <a:pos x="178" y="103"/>
                    </a:cxn>
                    <a:cxn ang="0">
                      <a:pos x="0" y="31"/>
                    </a:cxn>
                    <a:cxn ang="0">
                      <a:pos x="0" y="0"/>
                    </a:cxn>
                  </a:cxnLst>
                  <a:rect l="0" t="0" r="r" b="b"/>
                  <a:pathLst>
                    <a:path w="179" h="104">
                      <a:moveTo>
                        <a:pt x="0" y="0"/>
                      </a:moveTo>
                      <a:lnTo>
                        <a:pt x="178" y="84"/>
                      </a:lnTo>
                      <a:lnTo>
                        <a:pt x="178" y="103"/>
                      </a:lnTo>
                      <a:lnTo>
                        <a:pt x="0" y="31"/>
                      </a:lnTo>
                      <a:lnTo>
                        <a:pt x="0" y="0"/>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sp>
              <p:nvSpPr>
                <p:cNvPr id="477395" name="Freeform 211"/>
                <p:cNvSpPr>
                  <a:spLocks/>
                </p:cNvSpPr>
                <p:nvPr/>
              </p:nvSpPr>
              <p:spPr bwMode="auto">
                <a:xfrm>
                  <a:off x="1157" y="2297"/>
                  <a:ext cx="494" cy="114"/>
                </a:xfrm>
                <a:custGeom>
                  <a:avLst/>
                  <a:gdLst/>
                  <a:ahLst/>
                  <a:cxnLst>
                    <a:cxn ang="0">
                      <a:pos x="0" y="95"/>
                    </a:cxn>
                    <a:cxn ang="0">
                      <a:pos x="0" y="113"/>
                    </a:cxn>
                    <a:cxn ang="0">
                      <a:pos x="493" y="17"/>
                    </a:cxn>
                    <a:cxn ang="0">
                      <a:pos x="493" y="0"/>
                    </a:cxn>
                    <a:cxn ang="0">
                      <a:pos x="0" y="95"/>
                    </a:cxn>
                  </a:cxnLst>
                  <a:rect l="0" t="0" r="r" b="b"/>
                  <a:pathLst>
                    <a:path w="494" h="114">
                      <a:moveTo>
                        <a:pt x="0" y="95"/>
                      </a:moveTo>
                      <a:lnTo>
                        <a:pt x="0" y="113"/>
                      </a:lnTo>
                      <a:lnTo>
                        <a:pt x="493" y="17"/>
                      </a:lnTo>
                      <a:lnTo>
                        <a:pt x="493" y="0"/>
                      </a:lnTo>
                      <a:lnTo>
                        <a:pt x="0" y="95"/>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77251" name="Group 212"/>
              <p:cNvGrpSpPr>
                <a:grpSpLocks/>
              </p:cNvGrpSpPr>
              <p:nvPr/>
            </p:nvGrpSpPr>
            <p:grpSpPr bwMode="auto">
              <a:xfrm>
                <a:off x="1011" y="2057"/>
                <a:ext cx="588" cy="310"/>
                <a:chOff x="1011" y="2057"/>
                <a:chExt cx="588" cy="310"/>
              </a:xfrm>
            </p:grpSpPr>
            <p:grpSp>
              <p:nvGrpSpPr>
                <p:cNvPr id="477255" name="Group 213"/>
                <p:cNvGrpSpPr>
                  <a:grpSpLocks/>
                </p:cNvGrpSpPr>
                <p:nvPr/>
              </p:nvGrpSpPr>
              <p:grpSpPr bwMode="auto">
                <a:xfrm>
                  <a:off x="1011" y="2057"/>
                  <a:ext cx="450" cy="228"/>
                  <a:chOff x="1011" y="2057"/>
                  <a:chExt cx="450" cy="228"/>
                </a:xfrm>
              </p:grpSpPr>
              <p:sp>
                <p:nvSpPr>
                  <p:cNvPr id="477398" name="Freeform 214"/>
                  <p:cNvSpPr>
                    <a:spLocks/>
                  </p:cNvSpPr>
                  <p:nvPr/>
                </p:nvSpPr>
                <p:spPr bwMode="auto">
                  <a:xfrm>
                    <a:off x="1011" y="2148"/>
                    <a:ext cx="60" cy="44"/>
                  </a:xfrm>
                  <a:custGeom>
                    <a:avLst/>
                    <a:gdLst/>
                    <a:ahLst/>
                    <a:cxnLst>
                      <a:cxn ang="0">
                        <a:pos x="0" y="12"/>
                      </a:cxn>
                      <a:cxn ang="0">
                        <a:pos x="0" y="43"/>
                      </a:cxn>
                      <a:cxn ang="0">
                        <a:pos x="59" y="30"/>
                      </a:cxn>
                      <a:cxn ang="0">
                        <a:pos x="59" y="0"/>
                      </a:cxn>
                      <a:cxn ang="0">
                        <a:pos x="0" y="12"/>
                      </a:cxn>
                    </a:cxnLst>
                    <a:rect l="0" t="0" r="r" b="b"/>
                    <a:pathLst>
                      <a:path w="60" h="44">
                        <a:moveTo>
                          <a:pt x="0" y="12"/>
                        </a:moveTo>
                        <a:lnTo>
                          <a:pt x="0" y="43"/>
                        </a:lnTo>
                        <a:lnTo>
                          <a:pt x="59" y="30"/>
                        </a:lnTo>
                        <a:lnTo>
                          <a:pt x="59" y="0"/>
                        </a:lnTo>
                        <a:lnTo>
                          <a:pt x="0" y="12"/>
                        </a:lnTo>
                      </a:path>
                    </a:pathLst>
                  </a:custGeom>
                  <a:solidFill>
                    <a:srgbClr val="5F5F7F"/>
                  </a:solidFill>
                  <a:ln w="12700" cap="rnd" cmpd="sng">
                    <a:solidFill>
                      <a:srgbClr val="000000"/>
                    </a:solidFill>
                    <a:prstDash val="solid"/>
                    <a:round/>
                    <a:headEnd type="none" w="med" len="med"/>
                    <a:tailEnd type="none" w="med" len="med"/>
                  </a:ln>
                  <a:effectLst/>
                </p:spPr>
                <p:txBody>
                  <a:bodyPr/>
                  <a:lstStyle/>
                  <a:p>
                    <a:endParaRPr lang="en-US"/>
                  </a:p>
                </p:txBody>
              </p:sp>
              <p:sp>
                <p:nvSpPr>
                  <p:cNvPr id="477399" name="Freeform 215"/>
                  <p:cNvSpPr>
                    <a:spLocks/>
                  </p:cNvSpPr>
                  <p:nvPr/>
                </p:nvSpPr>
                <p:spPr bwMode="auto">
                  <a:xfrm>
                    <a:off x="1061" y="2103"/>
                    <a:ext cx="38" cy="182"/>
                  </a:xfrm>
                  <a:custGeom>
                    <a:avLst/>
                    <a:gdLst/>
                    <a:ahLst/>
                    <a:cxnLst>
                      <a:cxn ang="0">
                        <a:pos x="0" y="0"/>
                      </a:cxn>
                      <a:cxn ang="0">
                        <a:pos x="37" y="15"/>
                      </a:cxn>
                      <a:cxn ang="0">
                        <a:pos x="37" y="181"/>
                      </a:cxn>
                    </a:cxnLst>
                    <a:rect l="0" t="0" r="r" b="b"/>
                    <a:pathLst>
                      <a:path w="38" h="182">
                        <a:moveTo>
                          <a:pt x="0" y="0"/>
                        </a:moveTo>
                        <a:lnTo>
                          <a:pt x="37" y="15"/>
                        </a:lnTo>
                        <a:lnTo>
                          <a:pt x="37" y="18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477400" name="Freeform 216"/>
                  <p:cNvSpPr>
                    <a:spLocks/>
                  </p:cNvSpPr>
                  <p:nvPr/>
                </p:nvSpPr>
                <p:spPr bwMode="auto">
                  <a:xfrm>
                    <a:off x="1225" y="2072"/>
                    <a:ext cx="38" cy="182"/>
                  </a:xfrm>
                  <a:custGeom>
                    <a:avLst/>
                    <a:gdLst/>
                    <a:ahLst/>
                    <a:cxnLst>
                      <a:cxn ang="0">
                        <a:pos x="0" y="0"/>
                      </a:cxn>
                      <a:cxn ang="0">
                        <a:pos x="37" y="15"/>
                      </a:cxn>
                      <a:cxn ang="0">
                        <a:pos x="37" y="181"/>
                      </a:cxn>
                    </a:cxnLst>
                    <a:rect l="0" t="0" r="r" b="b"/>
                    <a:pathLst>
                      <a:path w="38" h="182">
                        <a:moveTo>
                          <a:pt x="0" y="0"/>
                        </a:moveTo>
                        <a:lnTo>
                          <a:pt x="37" y="15"/>
                        </a:lnTo>
                        <a:lnTo>
                          <a:pt x="37" y="18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477259" name="Group 217"/>
                  <p:cNvGrpSpPr>
                    <a:grpSpLocks/>
                  </p:cNvGrpSpPr>
                  <p:nvPr/>
                </p:nvGrpSpPr>
                <p:grpSpPr bwMode="auto">
                  <a:xfrm>
                    <a:off x="1289" y="2057"/>
                    <a:ext cx="172" cy="183"/>
                    <a:chOff x="1289" y="2057"/>
                    <a:chExt cx="172" cy="183"/>
                  </a:xfrm>
                </p:grpSpPr>
                <p:sp>
                  <p:nvSpPr>
                    <p:cNvPr id="477402" name="Freeform 218"/>
                    <p:cNvSpPr>
                      <a:spLocks/>
                    </p:cNvSpPr>
                    <p:nvPr/>
                  </p:nvSpPr>
                  <p:spPr bwMode="auto">
                    <a:xfrm>
                      <a:off x="1289" y="2057"/>
                      <a:ext cx="172" cy="183"/>
                    </a:xfrm>
                    <a:custGeom>
                      <a:avLst/>
                      <a:gdLst/>
                      <a:ahLst/>
                      <a:cxnLst>
                        <a:cxn ang="0">
                          <a:pos x="0" y="35"/>
                        </a:cxn>
                        <a:cxn ang="0">
                          <a:pos x="0" y="182"/>
                        </a:cxn>
                        <a:cxn ang="0">
                          <a:pos x="171" y="148"/>
                        </a:cxn>
                        <a:cxn ang="0">
                          <a:pos x="171" y="0"/>
                        </a:cxn>
                        <a:cxn ang="0">
                          <a:pos x="0" y="35"/>
                        </a:cxn>
                      </a:cxnLst>
                      <a:rect l="0" t="0" r="r" b="b"/>
                      <a:pathLst>
                        <a:path w="172" h="183">
                          <a:moveTo>
                            <a:pt x="0" y="35"/>
                          </a:moveTo>
                          <a:lnTo>
                            <a:pt x="0" y="182"/>
                          </a:lnTo>
                          <a:lnTo>
                            <a:pt x="171" y="148"/>
                          </a:lnTo>
                          <a:lnTo>
                            <a:pt x="171" y="0"/>
                          </a:lnTo>
                          <a:lnTo>
                            <a:pt x="0" y="35"/>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sp>
                  <p:nvSpPr>
                    <p:cNvPr id="477403" name="Line 219"/>
                    <p:cNvSpPr>
                      <a:spLocks noChangeShapeType="1"/>
                    </p:cNvSpPr>
                    <p:nvPr/>
                  </p:nvSpPr>
                  <p:spPr bwMode="auto">
                    <a:xfrm flipV="1">
                      <a:off x="1294" y="2094"/>
                      <a:ext cx="161" cy="46"/>
                    </a:xfrm>
                    <a:prstGeom prst="line">
                      <a:avLst/>
                    </a:prstGeom>
                    <a:noFill/>
                    <a:ln w="12700">
                      <a:solidFill>
                        <a:srgbClr val="000000"/>
                      </a:solidFill>
                      <a:round/>
                      <a:headEnd/>
                      <a:tailEnd/>
                    </a:ln>
                    <a:effectLst/>
                  </p:spPr>
                  <p:txBody>
                    <a:bodyPr wrap="none" anchor="ctr"/>
                    <a:lstStyle/>
                    <a:p>
                      <a:endParaRPr lang="en-US"/>
                    </a:p>
                  </p:txBody>
                </p:sp>
                <p:sp>
                  <p:nvSpPr>
                    <p:cNvPr id="477404" name="Line 220"/>
                    <p:cNvSpPr>
                      <a:spLocks noChangeShapeType="1"/>
                    </p:cNvSpPr>
                    <p:nvPr/>
                  </p:nvSpPr>
                  <p:spPr bwMode="auto">
                    <a:xfrm flipV="1">
                      <a:off x="1294" y="2143"/>
                      <a:ext cx="161" cy="44"/>
                    </a:xfrm>
                    <a:prstGeom prst="line">
                      <a:avLst/>
                    </a:prstGeom>
                    <a:noFill/>
                    <a:ln w="12700">
                      <a:solidFill>
                        <a:srgbClr val="000000"/>
                      </a:solidFill>
                      <a:round/>
                      <a:headEnd/>
                      <a:tailEnd/>
                    </a:ln>
                    <a:effectLst/>
                  </p:spPr>
                  <p:txBody>
                    <a:bodyPr wrap="none" anchor="ctr"/>
                    <a:lstStyle/>
                    <a:p>
                      <a:endParaRPr lang="en-US"/>
                    </a:p>
                  </p:txBody>
                </p:sp>
                <p:sp>
                  <p:nvSpPr>
                    <p:cNvPr id="477405" name="Line 221"/>
                    <p:cNvSpPr>
                      <a:spLocks noChangeShapeType="1"/>
                    </p:cNvSpPr>
                    <p:nvPr/>
                  </p:nvSpPr>
                  <p:spPr bwMode="auto">
                    <a:xfrm flipV="1">
                      <a:off x="1343" y="2129"/>
                      <a:ext cx="67" cy="23"/>
                    </a:xfrm>
                    <a:prstGeom prst="line">
                      <a:avLst/>
                    </a:prstGeom>
                    <a:noFill/>
                    <a:ln w="12700">
                      <a:solidFill>
                        <a:srgbClr val="000000"/>
                      </a:solidFill>
                      <a:round/>
                      <a:headEnd/>
                      <a:tailEnd/>
                    </a:ln>
                    <a:effectLst/>
                  </p:spPr>
                  <p:txBody>
                    <a:bodyPr wrap="none" anchor="ctr"/>
                    <a:lstStyle/>
                    <a:p>
                      <a:endParaRPr lang="en-US"/>
                    </a:p>
                  </p:txBody>
                </p:sp>
                <p:sp>
                  <p:nvSpPr>
                    <p:cNvPr id="477406" name="Line 222"/>
                    <p:cNvSpPr>
                      <a:spLocks noChangeShapeType="1"/>
                    </p:cNvSpPr>
                    <p:nvPr/>
                  </p:nvSpPr>
                  <p:spPr bwMode="auto">
                    <a:xfrm flipV="1">
                      <a:off x="1304" y="2077"/>
                      <a:ext cx="142" cy="37"/>
                    </a:xfrm>
                    <a:prstGeom prst="line">
                      <a:avLst/>
                    </a:prstGeom>
                    <a:noFill/>
                    <a:ln w="12700">
                      <a:solidFill>
                        <a:srgbClr val="000000"/>
                      </a:solidFill>
                      <a:round/>
                      <a:headEnd/>
                      <a:tailEnd/>
                    </a:ln>
                    <a:effectLst/>
                  </p:spPr>
                  <p:txBody>
                    <a:bodyPr wrap="none" anchor="ctr"/>
                    <a:lstStyle/>
                    <a:p>
                      <a:endParaRPr lang="en-US"/>
                    </a:p>
                  </p:txBody>
                </p:sp>
                <p:sp>
                  <p:nvSpPr>
                    <p:cNvPr id="477407" name="Line 223"/>
                    <p:cNvSpPr>
                      <a:spLocks noChangeShapeType="1"/>
                    </p:cNvSpPr>
                    <p:nvPr/>
                  </p:nvSpPr>
                  <p:spPr bwMode="auto">
                    <a:xfrm>
                      <a:off x="1381" y="2164"/>
                      <a:ext cx="0" cy="24"/>
                    </a:xfrm>
                    <a:prstGeom prst="line">
                      <a:avLst/>
                    </a:prstGeom>
                    <a:noFill/>
                    <a:ln w="12700">
                      <a:solidFill>
                        <a:srgbClr val="000000"/>
                      </a:solidFill>
                      <a:round/>
                      <a:headEnd/>
                      <a:tailEnd/>
                    </a:ln>
                    <a:effectLst/>
                  </p:spPr>
                  <p:txBody>
                    <a:bodyPr wrap="none" anchor="ctr"/>
                    <a:lstStyle/>
                    <a:p>
                      <a:endParaRPr lang="en-US"/>
                    </a:p>
                  </p:txBody>
                </p:sp>
                <p:sp>
                  <p:nvSpPr>
                    <p:cNvPr id="477408" name="Line 224"/>
                    <p:cNvSpPr>
                      <a:spLocks noChangeShapeType="1"/>
                    </p:cNvSpPr>
                    <p:nvPr/>
                  </p:nvSpPr>
                  <p:spPr bwMode="auto">
                    <a:xfrm>
                      <a:off x="1345" y="2188"/>
                      <a:ext cx="0" cy="19"/>
                    </a:xfrm>
                    <a:prstGeom prst="line">
                      <a:avLst/>
                    </a:prstGeom>
                    <a:noFill/>
                    <a:ln w="12700">
                      <a:solidFill>
                        <a:srgbClr val="000000"/>
                      </a:solidFill>
                      <a:round/>
                      <a:headEnd/>
                      <a:tailEnd/>
                    </a:ln>
                    <a:effectLst/>
                  </p:spPr>
                  <p:txBody>
                    <a:bodyPr wrap="none" anchor="ctr"/>
                    <a:lstStyle/>
                    <a:p>
                      <a:endParaRPr lang="en-US"/>
                    </a:p>
                  </p:txBody>
                </p:sp>
                <p:sp>
                  <p:nvSpPr>
                    <p:cNvPr id="477409" name="Line 225"/>
                    <p:cNvSpPr>
                      <a:spLocks noChangeShapeType="1"/>
                    </p:cNvSpPr>
                    <p:nvPr/>
                  </p:nvSpPr>
                  <p:spPr bwMode="auto">
                    <a:xfrm>
                      <a:off x="1374" y="2181"/>
                      <a:ext cx="0" cy="19"/>
                    </a:xfrm>
                    <a:prstGeom prst="line">
                      <a:avLst/>
                    </a:prstGeom>
                    <a:noFill/>
                    <a:ln w="12700">
                      <a:solidFill>
                        <a:srgbClr val="000000"/>
                      </a:solidFill>
                      <a:round/>
                      <a:headEnd/>
                      <a:tailEnd/>
                    </a:ln>
                    <a:effectLst/>
                  </p:spPr>
                  <p:txBody>
                    <a:bodyPr wrap="none" anchor="ctr"/>
                    <a:lstStyle/>
                    <a:p>
                      <a:endParaRPr lang="en-US"/>
                    </a:p>
                  </p:txBody>
                </p:sp>
                <p:sp>
                  <p:nvSpPr>
                    <p:cNvPr id="477410" name="Line 226"/>
                    <p:cNvSpPr>
                      <a:spLocks noChangeShapeType="1"/>
                    </p:cNvSpPr>
                    <p:nvPr/>
                  </p:nvSpPr>
                  <p:spPr bwMode="auto">
                    <a:xfrm>
                      <a:off x="1408" y="2174"/>
                      <a:ext cx="0" cy="19"/>
                    </a:xfrm>
                    <a:prstGeom prst="line">
                      <a:avLst/>
                    </a:prstGeom>
                    <a:noFill/>
                    <a:ln w="12700">
                      <a:solidFill>
                        <a:srgbClr val="000000"/>
                      </a:solidFill>
                      <a:round/>
                      <a:headEnd/>
                      <a:tailEnd/>
                    </a:ln>
                    <a:effectLst/>
                  </p:spPr>
                  <p:txBody>
                    <a:bodyPr wrap="none" anchor="ctr"/>
                    <a:lstStyle/>
                    <a:p>
                      <a:endParaRPr lang="en-US"/>
                    </a:p>
                  </p:txBody>
                </p:sp>
                <p:sp>
                  <p:nvSpPr>
                    <p:cNvPr id="477411" name="Line 227"/>
                    <p:cNvSpPr>
                      <a:spLocks noChangeShapeType="1"/>
                    </p:cNvSpPr>
                    <p:nvPr/>
                  </p:nvSpPr>
                  <p:spPr bwMode="auto">
                    <a:xfrm>
                      <a:off x="1439" y="2167"/>
                      <a:ext cx="0" cy="20"/>
                    </a:xfrm>
                    <a:prstGeom prst="line">
                      <a:avLst/>
                    </a:prstGeom>
                    <a:noFill/>
                    <a:ln w="12700">
                      <a:solidFill>
                        <a:srgbClr val="000000"/>
                      </a:solidFill>
                      <a:round/>
                      <a:headEnd/>
                      <a:tailEnd/>
                    </a:ln>
                    <a:effectLst/>
                  </p:spPr>
                  <p:txBody>
                    <a:bodyPr wrap="none" anchor="ctr"/>
                    <a:lstStyle/>
                    <a:p>
                      <a:endParaRPr lang="en-US"/>
                    </a:p>
                  </p:txBody>
                </p:sp>
                <p:sp>
                  <p:nvSpPr>
                    <p:cNvPr id="477412" name="Freeform 228"/>
                    <p:cNvSpPr>
                      <a:spLocks/>
                    </p:cNvSpPr>
                    <p:nvPr/>
                  </p:nvSpPr>
                  <p:spPr bwMode="auto">
                    <a:xfrm>
                      <a:off x="1363" y="2127"/>
                      <a:ext cx="21" cy="20"/>
                    </a:xfrm>
                    <a:custGeom>
                      <a:avLst/>
                      <a:gdLst/>
                      <a:ahLst/>
                      <a:cxnLst>
                        <a:cxn ang="0">
                          <a:pos x="0" y="4"/>
                        </a:cxn>
                        <a:cxn ang="0">
                          <a:pos x="20" y="0"/>
                        </a:cxn>
                        <a:cxn ang="0">
                          <a:pos x="20" y="16"/>
                        </a:cxn>
                        <a:cxn ang="0">
                          <a:pos x="0" y="19"/>
                        </a:cxn>
                        <a:cxn ang="0">
                          <a:pos x="0" y="4"/>
                        </a:cxn>
                      </a:cxnLst>
                      <a:rect l="0" t="0" r="r" b="b"/>
                      <a:pathLst>
                        <a:path w="21" h="20">
                          <a:moveTo>
                            <a:pt x="0" y="4"/>
                          </a:moveTo>
                          <a:lnTo>
                            <a:pt x="20" y="0"/>
                          </a:lnTo>
                          <a:lnTo>
                            <a:pt x="20" y="16"/>
                          </a:lnTo>
                          <a:lnTo>
                            <a:pt x="0" y="19"/>
                          </a:lnTo>
                          <a:lnTo>
                            <a:pt x="0"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413" name="Freeform 229"/>
                    <p:cNvSpPr>
                      <a:spLocks/>
                    </p:cNvSpPr>
                    <p:nvPr/>
                  </p:nvSpPr>
                  <p:spPr bwMode="auto">
                    <a:xfrm>
                      <a:off x="1351" y="2077"/>
                      <a:ext cx="44" cy="27"/>
                    </a:xfrm>
                    <a:custGeom>
                      <a:avLst/>
                      <a:gdLst/>
                      <a:ahLst/>
                      <a:cxnLst>
                        <a:cxn ang="0">
                          <a:pos x="0" y="8"/>
                        </a:cxn>
                        <a:cxn ang="0">
                          <a:pos x="43" y="0"/>
                        </a:cxn>
                        <a:cxn ang="0">
                          <a:pos x="43" y="18"/>
                        </a:cxn>
                        <a:cxn ang="0">
                          <a:pos x="0" y="26"/>
                        </a:cxn>
                        <a:cxn ang="0">
                          <a:pos x="0" y="8"/>
                        </a:cxn>
                      </a:cxnLst>
                      <a:rect l="0" t="0" r="r" b="b"/>
                      <a:pathLst>
                        <a:path w="44" h="27">
                          <a:moveTo>
                            <a:pt x="0" y="8"/>
                          </a:moveTo>
                          <a:lnTo>
                            <a:pt x="43" y="0"/>
                          </a:lnTo>
                          <a:lnTo>
                            <a:pt x="43" y="18"/>
                          </a:lnTo>
                          <a:lnTo>
                            <a:pt x="0" y="26"/>
                          </a:lnTo>
                          <a:lnTo>
                            <a:pt x="0" y="8"/>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nvGrpSpPr>
                  <p:cNvPr id="477263" name="Group 230"/>
                  <p:cNvGrpSpPr>
                    <a:grpSpLocks/>
                  </p:cNvGrpSpPr>
                  <p:nvPr/>
                </p:nvGrpSpPr>
                <p:grpSpPr bwMode="auto">
                  <a:xfrm>
                    <a:off x="1135" y="2123"/>
                    <a:ext cx="70" cy="136"/>
                    <a:chOff x="1135" y="2123"/>
                    <a:chExt cx="70" cy="136"/>
                  </a:xfrm>
                </p:grpSpPr>
                <p:sp>
                  <p:nvSpPr>
                    <p:cNvPr id="477415" name="Freeform 231"/>
                    <p:cNvSpPr>
                      <a:spLocks/>
                    </p:cNvSpPr>
                    <p:nvPr/>
                  </p:nvSpPr>
                  <p:spPr bwMode="auto">
                    <a:xfrm>
                      <a:off x="1135" y="2123"/>
                      <a:ext cx="70" cy="136"/>
                    </a:xfrm>
                    <a:custGeom>
                      <a:avLst/>
                      <a:gdLst/>
                      <a:ahLst/>
                      <a:cxnLst>
                        <a:cxn ang="0">
                          <a:pos x="0" y="13"/>
                        </a:cxn>
                        <a:cxn ang="0">
                          <a:pos x="0" y="135"/>
                        </a:cxn>
                        <a:cxn ang="0">
                          <a:pos x="69" y="120"/>
                        </a:cxn>
                        <a:cxn ang="0">
                          <a:pos x="69" y="0"/>
                        </a:cxn>
                        <a:cxn ang="0">
                          <a:pos x="0" y="13"/>
                        </a:cxn>
                      </a:cxnLst>
                      <a:rect l="0" t="0" r="r" b="b"/>
                      <a:pathLst>
                        <a:path w="70" h="136">
                          <a:moveTo>
                            <a:pt x="0" y="13"/>
                          </a:moveTo>
                          <a:lnTo>
                            <a:pt x="0" y="135"/>
                          </a:lnTo>
                          <a:lnTo>
                            <a:pt x="69" y="120"/>
                          </a:lnTo>
                          <a:lnTo>
                            <a:pt x="69" y="0"/>
                          </a:lnTo>
                          <a:lnTo>
                            <a:pt x="0" y="13"/>
                          </a:lnTo>
                        </a:path>
                      </a:pathLst>
                    </a:custGeom>
                    <a:solidFill>
                      <a:srgbClr val="7F7F9F"/>
                    </a:solidFill>
                    <a:ln w="12700" cap="rnd" cmpd="sng">
                      <a:solidFill>
                        <a:srgbClr val="000000"/>
                      </a:solidFill>
                      <a:prstDash val="solid"/>
                      <a:round/>
                      <a:headEnd type="none" w="med" len="med"/>
                      <a:tailEnd type="none" w="med" len="med"/>
                    </a:ln>
                    <a:effectLst/>
                  </p:spPr>
                  <p:txBody>
                    <a:bodyPr/>
                    <a:lstStyle/>
                    <a:p>
                      <a:endParaRPr lang="en-US"/>
                    </a:p>
                  </p:txBody>
                </p:sp>
                <p:sp>
                  <p:nvSpPr>
                    <p:cNvPr id="477416" name="Freeform 232"/>
                    <p:cNvSpPr>
                      <a:spLocks/>
                    </p:cNvSpPr>
                    <p:nvPr/>
                  </p:nvSpPr>
                  <p:spPr bwMode="auto">
                    <a:xfrm>
                      <a:off x="1146" y="2139"/>
                      <a:ext cx="37" cy="19"/>
                    </a:xfrm>
                    <a:custGeom>
                      <a:avLst/>
                      <a:gdLst/>
                      <a:ahLst/>
                      <a:cxnLst>
                        <a:cxn ang="0">
                          <a:pos x="0" y="6"/>
                        </a:cxn>
                        <a:cxn ang="0">
                          <a:pos x="36" y="0"/>
                        </a:cxn>
                        <a:cxn ang="0">
                          <a:pos x="36" y="12"/>
                        </a:cxn>
                        <a:cxn ang="0">
                          <a:pos x="0" y="18"/>
                        </a:cxn>
                        <a:cxn ang="0">
                          <a:pos x="0" y="6"/>
                        </a:cxn>
                      </a:cxnLst>
                      <a:rect l="0" t="0" r="r" b="b"/>
                      <a:pathLst>
                        <a:path w="37" h="19">
                          <a:moveTo>
                            <a:pt x="0" y="6"/>
                          </a:moveTo>
                          <a:lnTo>
                            <a:pt x="36" y="0"/>
                          </a:lnTo>
                          <a:lnTo>
                            <a:pt x="36" y="12"/>
                          </a:lnTo>
                          <a:lnTo>
                            <a:pt x="0" y="18"/>
                          </a:lnTo>
                          <a:lnTo>
                            <a:pt x="0" y="6"/>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417" name="Freeform 233"/>
                    <p:cNvSpPr>
                      <a:spLocks/>
                    </p:cNvSpPr>
                    <p:nvPr/>
                  </p:nvSpPr>
                  <p:spPr bwMode="auto">
                    <a:xfrm>
                      <a:off x="1166" y="2213"/>
                      <a:ext cx="24" cy="13"/>
                    </a:xfrm>
                    <a:custGeom>
                      <a:avLst/>
                      <a:gdLst/>
                      <a:ahLst/>
                      <a:cxnLst>
                        <a:cxn ang="0">
                          <a:pos x="0" y="4"/>
                        </a:cxn>
                        <a:cxn ang="0">
                          <a:pos x="23" y="0"/>
                        </a:cxn>
                        <a:cxn ang="0">
                          <a:pos x="23" y="8"/>
                        </a:cxn>
                        <a:cxn ang="0">
                          <a:pos x="0" y="12"/>
                        </a:cxn>
                        <a:cxn ang="0">
                          <a:pos x="0" y="4"/>
                        </a:cxn>
                      </a:cxnLst>
                      <a:rect l="0" t="0" r="r" b="b"/>
                      <a:pathLst>
                        <a:path w="24" h="13">
                          <a:moveTo>
                            <a:pt x="0" y="4"/>
                          </a:moveTo>
                          <a:lnTo>
                            <a:pt x="23" y="0"/>
                          </a:lnTo>
                          <a:lnTo>
                            <a:pt x="23" y="8"/>
                          </a:lnTo>
                          <a:lnTo>
                            <a:pt x="0" y="12"/>
                          </a:lnTo>
                          <a:lnTo>
                            <a:pt x="0"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477418" name="Oval 234"/>
                    <p:cNvSpPr>
                      <a:spLocks noChangeArrowheads="1"/>
                    </p:cNvSpPr>
                    <p:nvPr/>
                  </p:nvSpPr>
                  <p:spPr bwMode="auto">
                    <a:xfrm>
                      <a:off x="1142" y="2219"/>
                      <a:ext cx="10" cy="14"/>
                    </a:xfrm>
                    <a:prstGeom prst="ellipse">
                      <a:avLst/>
                    </a:prstGeom>
                    <a:solidFill>
                      <a:srgbClr val="000000"/>
                    </a:solidFill>
                    <a:ln w="12700">
                      <a:noFill/>
                      <a:round/>
                      <a:headEnd/>
                      <a:tailEnd/>
                    </a:ln>
                    <a:effectLst/>
                  </p:spPr>
                  <p:txBody>
                    <a:bodyPr wrap="none" anchor="ctr"/>
                    <a:lstStyle/>
                    <a:p>
                      <a:endParaRPr lang="en-US"/>
                    </a:p>
                  </p:txBody>
                </p:sp>
              </p:grpSp>
            </p:grpSp>
            <p:grpSp>
              <p:nvGrpSpPr>
                <p:cNvPr id="477267" name="Group 235"/>
                <p:cNvGrpSpPr>
                  <a:grpSpLocks/>
                </p:cNvGrpSpPr>
                <p:nvPr/>
              </p:nvGrpSpPr>
              <p:grpSpPr bwMode="auto">
                <a:xfrm>
                  <a:off x="1089" y="2224"/>
                  <a:ext cx="510" cy="143"/>
                  <a:chOff x="1089" y="2224"/>
                  <a:chExt cx="510" cy="143"/>
                </a:xfrm>
              </p:grpSpPr>
              <p:sp>
                <p:nvSpPr>
                  <p:cNvPr id="477420" name="Freeform 236"/>
                  <p:cNvSpPr>
                    <a:spLocks/>
                  </p:cNvSpPr>
                  <p:nvPr/>
                </p:nvSpPr>
                <p:spPr bwMode="auto">
                  <a:xfrm>
                    <a:off x="1089" y="2284"/>
                    <a:ext cx="363" cy="83"/>
                  </a:xfrm>
                  <a:custGeom>
                    <a:avLst/>
                    <a:gdLst/>
                    <a:ahLst/>
                    <a:cxnLst>
                      <a:cxn ang="0">
                        <a:pos x="66" y="82"/>
                      </a:cxn>
                      <a:cxn ang="0">
                        <a:pos x="362" y="29"/>
                      </a:cxn>
                      <a:cxn ang="0">
                        <a:pos x="291" y="0"/>
                      </a:cxn>
                      <a:cxn ang="0">
                        <a:pos x="0" y="52"/>
                      </a:cxn>
                      <a:cxn ang="0">
                        <a:pos x="66" y="82"/>
                      </a:cxn>
                    </a:cxnLst>
                    <a:rect l="0" t="0" r="r" b="b"/>
                    <a:pathLst>
                      <a:path w="363" h="83">
                        <a:moveTo>
                          <a:pt x="66" y="82"/>
                        </a:moveTo>
                        <a:lnTo>
                          <a:pt x="362" y="29"/>
                        </a:lnTo>
                        <a:lnTo>
                          <a:pt x="291" y="0"/>
                        </a:lnTo>
                        <a:lnTo>
                          <a:pt x="0" y="52"/>
                        </a:lnTo>
                        <a:lnTo>
                          <a:pt x="66" y="82"/>
                        </a:lnTo>
                      </a:path>
                    </a:pathLst>
                  </a:custGeom>
                  <a:solidFill>
                    <a:srgbClr val="5F5F7F"/>
                  </a:solidFill>
                  <a:ln w="12700" cap="rnd" cmpd="sng">
                    <a:noFill/>
                    <a:prstDash val="solid"/>
                    <a:round/>
                    <a:headEnd type="none" w="med" len="med"/>
                    <a:tailEnd type="none" w="med" len="med"/>
                  </a:ln>
                  <a:effectLst/>
                </p:spPr>
                <p:txBody>
                  <a:bodyPr/>
                  <a:lstStyle/>
                  <a:p>
                    <a:endParaRPr lang="en-US"/>
                  </a:p>
                </p:txBody>
              </p:sp>
              <p:sp>
                <p:nvSpPr>
                  <p:cNvPr id="477421" name="Freeform 237"/>
                  <p:cNvSpPr>
                    <a:spLocks/>
                  </p:cNvSpPr>
                  <p:nvPr/>
                </p:nvSpPr>
                <p:spPr bwMode="auto">
                  <a:xfrm>
                    <a:off x="1099" y="2239"/>
                    <a:ext cx="312" cy="65"/>
                  </a:xfrm>
                  <a:custGeom>
                    <a:avLst/>
                    <a:gdLst/>
                    <a:ahLst/>
                    <a:cxnLst>
                      <a:cxn ang="0">
                        <a:pos x="22" y="64"/>
                      </a:cxn>
                      <a:cxn ang="0">
                        <a:pos x="311" y="10"/>
                      </a:cxn>
                      <a:cxn ang="0">
                        <a:pos x="289" y="0"/>
                      </a:cxn>
                      <a:cxn ang="0">
                        <a:pos x="0" y="54"/>
                      </a:cxn>
                      <a:cxn ang="0">
                        <a:pos x="22" y="64"/>
                      </a:cxn>
                    </a:cxnLst>
                    <a:rect l="0" t="0" r="r" b="b"/>
                    <a:pathLst>
                      <a:path w="312" h="65">
                        <a:moveTo>
                          <a:pt x="22" y="64"/>
                        </a:moveTo>
                        <a:lnTo>
                          <a:pt x="311" y="10"/>
                        </a:lnTo>
                        <a:lnTo>
                          <a:pt x="289" y="0"/>
                        </a:lnTo>
                        <a:lnTo>
                          <a:pt x="0" y="54"/>
                        </a:lnTo>
                        <a:lnTo>
                          <a:pt x="22" y="64"/>
                        </a:lnTo>
                      </a:path>
                    </a:pathLst>
                  </a:custGeom>
                  <a:solidFill>
                    <a:srgbClr val="5F5F7F"/>
                  </a:solidFill>
                  <a:ln w="12700" cap="rnd" cmpd="sng">
                    <a:noFill/>
                    <a:prstDash val="solid"/>
                    <a:round/>
                    <a:headEnd type="none" w="med" len="med"/>
                    <a:tailEnd type="none" w="med" len="med"/>
                  </a:ln>
                  <a:effectLst/>
                </p:spPr>
                <p:txBody>
                  <a:bodyPr/>
                  <a:lstStyle/>
                  <a:p>
                    <a:endParaRPr lang="en-US"/>
                  </a:p>
                </p:txBody>
              </p:sp>
              <p:sp>
                <p:nvSpPr>
                  <p:cNvPr id="477422" name="Freeform 238"/>
                  <p:cNvSpPr>
                    <a:spLocks/>
                  </p:cNvSpPr>
                  <p:nvPr/>
                </p:nvSpPr>
                <p:spPr bwMode="auto">
                  <a:xfrm>
                    <a:off x="1418" y="2258"/>
                    <a:ext cx="181" cy="47"/>
                  </a:xfrm>
                  <a:custGeom>
                    <a:avLst/>
                    <a:gdLst/>
                    <a:ahLst/>
                    <a:cxnLst>
                      <a:cxn ang="0">
                        <a:pos x="65" y="46"/>
                      </a:cxn>
                      <a:cxn ang="0">
                        <a:pos x="180" y="28"/>
                      </a:cxn>
                      <a:cxn ang="0">
                        <a:pos x="115" y="0"/>
                      </a:cxn>
                      <a:cxn ang="0">
                        <a:pos x="0" y="19"/>
                      </a:cxn>
                      <a:cxn ang="0">
                        <a:pos x="65" y="46"/>
                      </a:cxn>
                    </a:cxnLst>
                    <a:rect l="0" t="0" r="r" b="b"/>
                    <a:pathLst>
                      <a:path w="181" h="47">
                        <a:moveTo>
                          <a:pt x="65" y="46"/>
                        </a:moveTo>
                        <a:lnTo>
                          <a:pt x="180" y="28"/>
                        </a:lnTo>
                        <a:lnTo>
                          <a:pt x="115" y="0"/>
                        </a:lnTo>
                        <a:lnTo>
                          <a:pt x="0" y="19"/>
                        </a:lnTo>
                        <a:lnTo>
                          <a:pt x="65" y="46"/>
                        </a:lnTo>
                      </a:path>
                    </a:pathLst>
                  </a:custGeom>
                  <a:solidFill>
                    <a:srgbClr val="5F5F7F"/>
                  </a:solidFill>
                  <a:ln w="12700" cap="rnd" cmpd="sng">
                    <a:noFill/>
                    <a:prstDash val="solid"/>
                    <a:round/>
                    <a:headEnd type="none" w="med" len="med"/>
                    <a:tailEnd type="none" w="med" len="med"/>
                  </a:ln>
                  <a:effectLst/>
                </p:spPr>
                <p:txBody>
                  <a:bodyPr/>
                  <a:lstStyle/>
                  <a:p>
                    <a:endParaRPr lang="en-US"/>
                  </a:p>
                </p:txBody>
              </p:sp>
              <p:sp>
                <p:nvSpPr>
                  <p:cNvPr id="477423" name="Freeform 239"/>
                  <p:cNvSpPr>
                    <a:spLocks/>
                  </p:cNvSpPr>
                  <p:nvPr/>
                </p:nvSpPr>
                <p:spPr bwMode="auto">
                  <a:xfrm>
                    <a:off x="1406" y="2224"/>
                    <a:ext cx="86" cy="16"/>
                  </a:xfrm>
                  <a:custGeom>
                    <a:avLst/>
                    <a:gdLst/>
                    <a:ahLst/>
                    <a:cxnLst>
                      <a:cxn ang="0">
                        <a:pos x="21" y="15"/>
                      </a:cxn>
                      <a:cxn ang="0">
                        <a:pos x="85" y="6"/>
                      </a:cxn>
                      <a:cxn ang="0">
                        <a:pos x="65" y="0"/>
                      </a:cxn>
                      <a:cxn ang="0">
                        <a:pos x="0" y="9"/>
                      </a:cxn>
                      <a:cxn ang="0">
                        <a:pos x="21" y="15"/>
                      </a:cxn>
                    </a:cxnLst>
                    <a:rect l="0" t="0" r="r" b="b"/>
                    <a:pathLst>
                      <a:path w="86" h="16">
                        <a:moveTo>
                          <a:pt x="21" y="15"/>
                        </a:moveTo>
                        <a:lnTo>
                          <a:pt x="85" y="6"/>
                        </a:lnTo>
                        <a:lnTo>
                          <a:pt x="65" y="0"/>
                        </a:lnTo>
                        <a:lnTo>
                          <a:pt x="0" y="9"/>
                        </a:lnTo>
                        <a:lnTo>
                          <a:pt x="21" y="15"/>
                        </a:lnTo>
                      </a:path>
                    </a:pathLst>
                  </a:custGeom>
                  <a:solidFill>
                    <a:srgbClr val="5F5F7F"/>
                  </a:solidFill>
                  <a:ln w="12700" cap="rnd" cmpd="sng">
                    <a:noFill/>
                    <a:prstDash val="solid"/>
                    <a:round/>
                    <a:headEnd type="none" w="med" len="med"/>
                    <a:tailEnd type="none" w="med" len="med"/>
                  </a:ln>
                  <a:effectLst/>
                </p:spPr>
                <p:txBody>
                  <a:bodyPr/>
                  <a:lstStyle/>
                  <a:p>
                    <a:endParaRPr lang="en-US"/>
                  </a:p>
                </p:txBody>
              </p:sp>
              <p:sp>
                <p:nvSpPr>
                  <p:cNvPr id="477424" name="Freeform 240"/>
                  <p:cNvSpPr>
                    <a:spLocks/>
                  </p:cNvSpPr>
                  <p:nvPr/>
                </p:nvSpPr>
                <p:spPr bwMode="auto">
                  <a:xfrm>
                    <a:off x="1430" y="2239"/>
                    <a:ext cx="89" cy="19"/>
                  </a:xfrm>
                  <a:custGeom>
                    <a:avLst/>
                    <a:gdLst/>
                    <a:ahLst/>
                    <a:cxnLst>
                      <a:cxn ang="0">
                        <a:pos x="22" y="18"/>
                      </a:cxn>
                      <a:cxn ang="0">
                        <a:pos x="88" y="8"/>
                      </a:cxn>
                      <a:cxn ang="0">
                        <a:pos x="67" y="0"/>
                      </a:cxn>
                      <a:cxn ang="0">
                        <a:pos x="0" y="10"/>
                      </a:cxn>
                      <a:cxn ang="0">
                        <a:pos x="22" y="18"/>
                      </a:cxn>
                    </a:cxnLst>
                    <a:rect l="0" t="0" r="r" b="b"/>
                    <a:pathLst>
                      <a:path w="89" h="19">
                        <a:moveTo>
                          <a:pt x="22" y="18"/>
                        </a:moveTo>
                        <a:lnTo>
                          <a:pt x="88" y="8"/>
                        </a:lnTo>
                        <a:lnTo>
                          <a:pt x="67" y="0"/>
                        </a:lnTo>
                        <a:lnTo>
                          <a:pt x="0" y="10"/>
                        </a:lnTo>
                        <a:lnTo>
                          <a:pt x="22" y="18"/>
                        </a:lnTo>
                      </a:path>
                    </a:pathLst>
                  </a:custGeom>
                  <a:solidFill>
                    <a:srgbClr val="5F5F7F"/>
                  </a:solidFill>
                  <a:ln w="12700" cap="rnd" cmpd="sng">
                    <a:noFill/>
                    <a:prstDash val="solid"/>
                    <a:round/>
                    <a:headEnd type="none" w="med" len="med"/>
                    <a:tailEnd type="none" w="med" len="med"/>
                  </a:ln>
                  <a:effectLst/>
                </p:spPr>
                <p:txBody>
                  <a:bodyPr/>
                  <a:lstStyle/>
                  <a:p>
                    <a:endParaRPr lang="en-US"/>
                  </a:p>
                </p:txBody>
              </p:sp>
            </p:grpSp>
          </p:grpSp>
        </p:grpSp>
        <p:grpSp>
          <p:nvGrpSpPr>
            <p:cNvPr id="477271" name="Group 241"/>
            <p:cNvGrpSpPr>
              <a:grpSpLocks/>
            </p:cNvGrpSpPr>
            <p:nvPr/>
          </p:nvGrpSpPr>
          <p:grpSpPr bwMode="auto">
            <a:xfrm>
              <a:off x="1161" y="1723"/>
              <a:ext cx="989" cy="1460"/>
              <a:chOff x="1161" y="1723"/>
              <a:chExt cx="989" cy="1460"/>
            </a:xfrm>
          </p:grpSpPr>
          <p:sp>
            <p:nvSpPr>
              <p:cNvPr id="477426" name="Oval 242"/>
              <p:cNvSpPr>
                <a:spLocks noChangeArrowheads="1"/>
              </p:cNvSpPr>
              <p:nvPr/>
            </p:nvSpPr>
            <p:spPr bwMode="auto">
              <a:xfrm>
                <a:off x="1377" y="3114"/>
                <a:ext cx="180" cy="54"/>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477427" name="Oval 243"/>
              <p:cNvSpPr>
                <a:spLocks noChangeArrowheads="1"/>
              </p:cNvSpPr>
              <p:nvPr/>
            </p:nvSpPr>
            <p:spPr bwMode="auto">
              <a:xfrm>
                <a:off x="1246" y="3130"/>
                <a:ext cx="179" cy="53"/>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477428" name="Freeform 244"/>
              <p:cNvSpPr>
                <a:spLocks/>
              </p:cNvSpPr>
              <p:nvPr/>
            </p:nvSpPr>
            <p:spPr bwMode="auto">
              <a:xfrm>
                <a:off x="1468" y="2911"/>
                <a:ext cx="132" cy="231"/>
              </a:xfrm>
              <a:custGeom>
                <a:avLst/>
                <a:gdLst/>
                <a:ahLst/>
                <a:cxnLst>
                  <a:cxn ang="0">
                    <a:pos x="131" y="0"/>
                  </a:cxn>
                  <a:cxn ang="0">
                    <a:pos x="98" y="230"/>
                  </a:cxn>
                  <a:cxn ang="0">
                    <a:pos x="19" y="214"/>
                  </a:cxn>
                  <a:cxn ang="0">
                    <a:pos x="0" y="0"/>
                  </a:cxn>
                  <a:cxn ang="0">
                    <a:pos x="131" y="0"/>
                  </a:cxn>
                </a:cxnLst>
                <a:rect l="0" t="0" r="r" b="b"/>
                <a:pathLst>
                  <a:path w="132" h="231">
                    <a:moveTo>
                      <a:pt x="131" y="0"/>
                    </a:moveTo>
                    <a:lnTo>
                      <a:pt x="98" y="230"/>
                    </a:lnTo>
                    <a:lnTo>
                      <a:pt x="19" y="214"/>
                    </a:lnTo>
                    <a:lnTo>
                      <a:pt x="0" y="0"/>
                    </a:lnTo>
                    <a:lnTo>
                      <a:pt x="131" y="0"/>
                    </a:lnTo>
                  </a:path>
                </a:pathLst>
              </a:custGeom>
              <a:solidFill>
                <a:srgbClr val="5F009F"/>
              </a:solidFill>
              <a:ln w="12700" cap="rnd" cmpd="sng">
                <a:solidFill>
                  <a:srgbClr val="000000"/>
                </a:solidFill>
                <a:prstDash val="solid"/>
                <a:round/>
                <a:headEnd type="none" w="med" len="med"/>
                <a:tailEnd type="none" w="med" len="med"/>
              </a:ln>
              <a:effectLst/>
            </p:spPr>
            <p:txBody>
              <a:bodyPr/>
              <a:lstStyle/>
              <a:p>
                <a:endParaRPr lang="en-US"/>
              </a:p>
            </p:txBody>
          </p:sp>
          <p:sp>
            <p:nvSpPr>
              <p:cNvPr id="477429" name="Freeform 245"/>
              <p:cNvSpPr>
                <a:spLocks/>
              </p:cNvSpPr>
              <p:nvPr/>
            </p:nvSpPr>
            <p:spPr bwMode="auto">
              <a:xfrm>
                <a:off x="1304" y="2836"/>
                <a:ext cx="165" cy="322"/>
              </a:xfrm>
              <a:custGeom>
                <a:avLst/>
                <a:gdLst/>
                <a:ahLst/>
                <a:cxnLst>
                  <a:cxn ang="0">
                    <a:pos x="0" y="0"/>
                  </a:cxn>
                  <a:cxn ang="0">
                    <a:pos x="42" y="310"/>
                  </a:cxn>
                  <a:cxn ang="0">
                    <a:pos x="122" y="321"/>
                  </a:cxn>
                  <a:cxn ang="0">
                    <a:pos x="164" y="0"/>
                  </a:cxn>
                  <a:cxn ang="0">
                    <a:pos x="0" y="0"/>
                  </a:cxn>
                </a:cxnLst>
                <a:rect l="0" t="0" r="r" b="b"/>
                <a:pathLst>
                  <a:path w="165" h="322">
                    <a:moveTo>
                      <a:pt x="0" y="0"/>
                    </a:moveTo>
                    <a:lnTo>
                      <a:pt x="42" y="310"/>
                    </a:lnTo>
                    <a:lnTo>
                      <a:pt x="122" y="321"/>
                    </a:lnTo>
                    <a:lnTo>
                      <a:pt x="164" y="0"/>
                    </a:lnTo>
                    <a:lnTo>
                      <a:pt x="0" y="0"/>
                    </a:lnTo>
                  </a:path>
                </a:pathLst>
              </a:custGeom>
              <a:solidFill>
                <a:srgbClr val="5F009F"/>
              </a:solidFill>
              <a:ln w="12700" cap="rnd" cmpd="sng">
                <a:solidFill>
                  <a:srgbClr val="000000"/>
                </a:solidFill>
                <a:prstDash val="solid"/>
                <a:round/>
                <a:headEnd type="none" w="med" len="med"/>
                <a:tailEnd type="none" w="med" len="med"/>
              </a:ln>
              <a:effectLst/>
            </p:spPr>
            <p:txBody>
              <a:bodyPr/>
              <a:lstStyle/>
              <a:p>
                <a:endParaRPr lang="en-US"/>
              </a:p>
            </p:txBody>
          </p:sp>
          <p:sp>
            <p:nvSpPr>
              <p:cNvPr id="477430" name="Oval 246"/>
              <p:cNvSpPr>
                <a:spLocks noChangeArrowheads="1"/>
              </p:cNvSpPr>
              <p:nvPr/>
            </p:nvSpPr>
            <p:spPr bwMode="auto">
              <a:xfrm>
                <a:off x="1591" y="1723"/>
                <a:ext cx="293" cy="340"/>
              </a:xfrm>
              <a:prstGeom prst="ellipse">
                <a:avLst/>
              </a:prstGeom>
              <a:solidFill>
                <a:srgbClr val="FFBF7F"/>
              </a:solidFill>
              <a:ln w="12700">
                <a:solidFill>
                  <a:srgbClr val="000000"/>
                </a:solidFill>
                <a:round/>
                <a:headEnd/>
                <a:tailEnd/>
              </a:ln>
              <a:effectLst/>
            </p:spPr>
            <p:txBody>
              <a:bodyPr wrap="none" anchor="ctr"/>
              <a:lstStyle/>
              <a:p>
                <a:endParaRPr lang="en-US"/>
              </a:p>
            </p:txBody>
          </p:sp>
          <p:sp>
            <p:nvSpPr>
              <p:cNvPr id="477431" name="Oval 247"/>
              <p:cNvSpPr>
                <a:spLocks noChangeArrowheads="1"/>
              </p:cNvSpPr>
              <p:nvPr/>
            </p:nvSpPr>
            <p:spPr bwMode="auto">
              <a:xfrm>
                <a:off x="1161" y="2171"/>
                <a:ext cx="78" cy="82"/>
              </a:xfrm>
              <a:prstGeom prst="ellipse">
                <a:avLst/>
              </a:prstGeom>
              <a:solidFill>
                <a:srgbClr val="FFBF7F"/>
              </a:solidFill>
              <a:ln w="12700">
                <a:solidFill>
                  <a:srgbClr val="000000"/>
                </a:solidFill>
                <a:round/>
                <a:headEnd/>
                <a:tailEnd/>
              </a:ln>
              <a:effectLst/>
            </p:spPr>
            <p:txBody>
              <a:bodyPr wrap="none" anchor="ctr"/>
              <a:lstStyle/>
              <a:p>
                <a:endParaRPr lang="en-US"/>
              </a:p>
            </p:txBody>
          </p:sp>
          <p:sp>
            <p:nvSpPr>
              <p:cNvPr id="477432" name="Freeform 248"/>
              <p:cNvSpPr>
                <a:spLocks/>
              </p:cNvSpPr>
              <p:nvPr/>
            </p:nvSpPr>
            <p:spPr bwMode="auto">
              <a:xfrm>
                <a:off x="1190" y="2008"/>
                <a:ext cx="960" cy="667"/>
              </a:xfrm>
              <a:custGeom>
                <a:avLst/>
                <a:gdLst/>
                <a:ahLst/>
                <a:cxnLst>
                  <a:cxn ang="0">
                    <a:pos x="0" y="249"/>
                  </a:cxn>
                  <a:cxn ang="0">
                    <a:pos x="183" y="557"/>
                  </a:cxn>
                  <a:cxn ang="0">
                    <a:pos x="421" y="666"/>
                  </a:cxn>
                  <a:cxn ang="0">
                    <a:pos x="959" y="448"/>
                  </a:cxn>
                  <a:cxn ang="0">
                    <a:pos x="846" y="28"/>
                  </a:cxn>
                  <a:cxn ang="0">
                    <a:pos x="831" y="5"/>
                  </a:cxn>
                  <a:cxn ang="0">
                    <a:pos x="807" y="0"/>
                  </a:cxn>
                  <a:cxn ang="0">
                    <a:pos x="352" y="124"/>
                  </a:cxn>
                  <a:cxn ang="0">
                    <a:pos x="329" y="138"/>
                  </a:cxn>
                  <a:cxn ang="0">
                    <a:pos x="314" y="168"/>
                  </a:cxn>
                  <a:cxn ang="0">
                    <a:pos x="257" y="396"/>
                  </a:cxn>
                  <a:cxn ang="0">
                    <a:pos x="57" y="197"/>
                  </a:cxn>
                  <a:cxn ang="0">
                    <a:pos x="0" y="249"/>
                  </a:cxn>
                </a:cxnLst>
                <a:rect l="0" t="0" r="r" b="b"/>
                <a:pathLst>
                  <a:path w="960" h="667">
                    <a:moveTo>
                      <a:pt x="0" y="249"/>
                    </a:moveTo>
                    <a:lnTo>
                      <a:pt x="183" y="557"/>
                    </a:lnTo>
                    <a:lnTo>
                      <a:pt x="421" y="666"/>
                    </a:lnTo>
                    <a:lnTo>
                      <a:pt x="959" y="448"/>
                    </a:lnTo>
                    <a:lnTo>
                      <a:pt x="846" y="28"/>
                    </a:lnTo>
                    <a:lnTo>
                      <a:pt x="831" y="5"/>
                    </a:lnTo>
                    <a:lnTo>
                      <a:pt x="807" y="0"/>
                    </a:lnTo>
                    <a:lnTo>
                      <a:pt x="352" y="124"/>
                    </a:lnTo>
                    <a:lnTo>
                      <a:pt x="329" y="138"/>
                    </a:lnTo>
                    <a:lnTo>
                      <a:pt x="314" y="168"/>
                    </a:lnTo>
                    <a:lnTo>
                      <a:pt x="257" y="396"/>
                    </a:lnTo>
                    <a:lnTo>
                      <a:pt x="57" y="197"/>
                    </a:lnTo>
                    <a:lnTo>
                      <a:pt x="0" y="249"/>
                    </a:lnTo>
                  </a:path>
                </a:pathLst>
              </a:custGeom>
              <a:solidFill>
                <a:srgbClr val="5F009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77272" name="Group 249"/>
            <p:cNvGrpSpPr>
              <a:grpSpLocks/>
            </p:cNvGrpSpPr>
            <p:nvPr/>
          </p:nvGrpSpPr>
          <p:grpSpPr bwMode="auto">
            <a:xfrm>
              <a:off x="1206" y="2002"/>
              <a:ext cx="1013" cy="1289"/>
              <a:chOff x="1206" y="2002"/>
              <a:chExt cx="1013" cy="1289"/>
            </a:xfrm>
          </p:grpSpPr>
          <p:sp>
            <p:nvSpPr>
              <p:cNvPr id="477434" name="Freeform 250"/>
              <p:cNvSpPr>
                <a:spLocks/>
              </p:cNvSpPr>
              <p:nvPr/>
            </p:nvSpPr>
            <p:spPr bwMode="auto">
              <a:xfrm>
                <a:off x="1631" y="3102"/>
                <a:ext cx="66" cy="189"/>
              </a:xfrm>
              <a:custGeom>
                <a:avLst/>
                <a:gdLst/>
                <a:ahLst/>
                <a:cxnLst>
                  <a:cxn ang="0">
                    <a:pos x="32" y="0"/>
                  </a:cxn>
                  <a:cxn ang="0">
                    <a:pos x="0" y="188"/>
                  </a:cxn>
                  <a:cxn ang="0">
                    <a:pos x="65" y="188"/>
                  </a:cxn>
                  <a:cxn ang="0">
                    <a:pos x="32" y="0"/>
                  </a:cxn>
                </a:cxnLst>
                <a:rect l="0" t="0" r="r" b="b"/>
                <a:pathLst>
                  <a:path w="66" h="189">
                    <a:moveTo>
                      <a:pt x="32" y="0"/>
                    </a:moveTo>
                    <a:lnTo>
                      <a:pt x="0" y="188"/>
                    </a:lnTo>
                    <a:lnTo>
                      <a:pt x="65" y="188"/>
                    </a:lnTo>
                    <a:lnTo>
                      <a:pt x="32" y="0"/>
                    </a:lnTo>
                  </a:path>
                </a:pathLst>
              </a:custGeom>
              <a:solidFill>
                <a:srgbClr val="7F7F9F"/>
              </a:solidFill>
              <a:ln w="12700" cap="rnd" cmpd="sng">
                <a:solidFill>
                  <a:srgbClr val="000000"/>
                </a:solidFill>
                <a:prstDash val="solid"/>
                <a:round/>
                <a:headEnd type="none" w="med" len="med"/>
                <a:tailEnd type="none" w="med" len="med"/>
              </a:ln>
              <a:effectLst/>
            </p:spPr>
            <p:txBody>
              <a:bodyPr/>
              <a:lstStyle/>
              <a:p>
                <a:endParaRPr lang="en-US"/>
              </a:p>
            </p:txBody>
          </p:sp>
          <p:sp>
            <p:nvSpPr>
              <p:cNvPr id="477435" name="Freeform 251"/>
              <p:cNvSpPr>
                <a:spLocks/>
              </p:cNvSpPr>
              <p:nvPr/>
            </p:nvSpPr>
            <p:spPr bwMode="auto">
              <a:xfrm>
                <a:off x="1500" y="2911"/>
                <a:ext cx="295" cy="267"/>
              </a:xfrm>
              <a:custGeom>
                <a:avLst/>
                <a:gdLst/>
                <a:ahLst/>
                <a:cxnLst>
                  <a:cxn ang="0">
                    <a:pos x="0" y="39"/>
                  </a:cxn>
                  <a:cxn ang="0">
                    <a:pos x="131" y="76"/>
                  </a:cxn>
                  <a:cxn ang="0">
                    <a:pos x="294" y="0"/>
                  </a:cxn>
                  <a:cxn ang="0">
                    <a:pos x="228" y="266"/>
                  </a:cxn>
                  <a:cxn ang="0">
                    <a:pos x="98" y="266"/>
                  </a:cxn>
                  <a:cxn ang="0">
                    <a:pos x="0" y="39"/>
                  </a:cxn>
                </a:cxnLst>
                <a:rect l="0" t="0" r="r" b="b"/>
                <a:pathLst>
                  <a:path w="295" h="267">
                    <a:moveTo>
                      <a:pt x="0" y="39"/>
                    </a:moveTo>
                    <a:lnTo>
                      <a:pt x="131" y="76"/>
                    </a:lnTo>
                    <a:lnTo>
                      <a:pt x="294" y="0"/>
                    </a:lnTo>
                    <a:lnTo>
                      <a:pt x="228" y="266"/>
                    </a:lnTo>
                    <a:lnTo>
                      <a:pt x="98" y="266"/>
                    </a:lnTo>
                    <a:lnTo>
                      <a:pt x="0" y="39"/>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n-US"/>
              </a:p>
            </p:txBody>
          </p:sp>
          <p:grpSp>
            <p:nvGrpSpPr>
              <p:cNvPr id="477273" name="Group 252"/>
              <p:cNvGrpSpPr>
                <a:grpSpLocks/>
              </p:cNvGrpSpPr>
              <p:nvPr/>
            </p:nvGrpSpPr>
            <p:grpSpPr bwMode="auto">
              <a:xfrm>
                <a:off x="1206" y="2002"/>
                <a:ext cx="1013" cy="1024"/>
                <a:chOff x="1206" y="2002"/>
                <a:chExt cx="1013" cy="1024"/>
              </a:xfrm>
            </p:grpSpPr>
            <p:sp>
              <p:nvSpPr>
                <p:cNvPr id="477437" name="Freeform 253"/>
                <p:cNvSpPr>
                  <a:spLocks/>
                </p:cNvSpPr>
                <p:nvPr/>
              </p:nvSpPr>
              <p:spPr bwMode="auto">
                <a:xfrm>
                  <a:off x="1206" y="2457"/>
                  <a:ext cx="491" cy="229"/>
                </a:xfrm>
                <a:custGeom>
                  <a:avLst/>
                  <a:gdLst/>
                  <a:ahLst/>
                  <a:cxnLst>
                    <a:cxn ang="0">
                      <a:pos x="0" y="38"/>
                    </a:cxn>
                    <a:cxn ang="0">
                      <a:pos x="392" y="228"/>
                    </a:cxn>
                    <a:cxn ang="0">
                      <a:pos x="490" y="153"/>
                    </a:cxn>
                    <a:cxn ang="0">
                      <a:pos x="130" y="0"/>
                    </a:cxn>
                    <a:cxn ang="0">
                      <a:pos x="0" y="38"/>
                    </a:cxn>
                  </a:cxnLst>
                  <a:rect l="0" t="0" r="r" b="b"/>
                  <a:pathLst>
                    <a:path w="491" h="229">
                      <a:moveTo>
                        <a:pt x="0" y="38"/>
                      </a:moveTo>
                      <a:lnTo>
                        <a:pt x="392" y="228"/>
                      </a:lnTo>
                      <a:lnTo>
                        <a:pt x="490" y="153"/>
                      </a:lnTo>
                      <a:lnTo>
                        <a:pt x="130" y="0"/>
                      </a:lnTo>
                      <a:lnTo>
                        <a:pt x="0" y="38"/>
                      </a:lnTo>
                    </a:path>
                  </a:pathLst>
                </a:custGeom>
                <a:solidFill>
                  <a:srgbClr val="5F5F7F"/>
                </a:solidFill>
                <a:ln w="12700" cap="rnd" cmpd="sng">
                  <a:solidFill>
                    <a:srgbClr val="000000"/>
                  </a:solidFill>
                  <a:prstDash val="solid"/>
                  <a:round/>
                  <a:headEnd type="none" w="med" len="med"/>
                  <a:tailEnd type="none" w="med" len="med"/>
                </a:ln>
                <a:effectLst/>
              </p:spPr>
              <p:txBody>
                <a:bodyPr/>
                <a:lstStyle/>
                <a:p>
                  <a:endParaRPr lang="en-US"/>
                </a:p>
              </p:txBody>
            </p:sp>
            <p:sp>
              <p:nvSpPr>
                <p:cNvPr id="477438" name="Freeform 254"/>
                <p:cNvSpPr>
                  <a:spLocks/>
                </p:cNvSpPr>
                <p:nvPr/>
              </p:nvSpPr>
              <p:spPr bwMode="auto">
                <a:xfrm>
                  <a:off x="1696" y="2002"/>
                  <a:ext cx="523" cy="152"/>
                </a:xfrm>
                <a:custGeom>
                  <a:avLst/>
                  <a:gdLst/>
                  <a:ahLst/>
                  <a:cxnLst>
                    <a:cxn ang="0">
                      <a:pos x="0" y="113"/>
                    </a:cxn>
                    <a:cxn ang="0">
                      <a:pos x="457" y="0"/>
                    </a:cxn>
                    <a:cxn ang="0">
                      <a:pos x="522" y="38"/>
                    </a:cxn>
                    <a:cxn ang="0">
                      <a:pos x="98" y="151"/>
                    </a:cxn>
                    <a:cxn ang="0">
                      <a:pos x="0" y="113"/>
                    </a:cxn>
                  </a:cxnLst>
                  <a:rect l="0" t="0" r="r" b="b"/>
                  <a:pathLst>
                    <a:path w="523" h="152">
                      <a:moveTo>
                        <a:pt x="0" y="113"/>
                      </a:moveTo>
                      <a:lnTo>
                        <a:pt x="457" y="0"/>
                      </a:lnTo>
                      <a:lnTo>
                        <a:pt x="522" y="38"/>
                      </a:lnTo>
                      <a:lnTo>
                        <a:pt x="98" y="151"/>
                      </a:lnTo>
                      <a:lnTo>
                        <a:pt x="0" y="113"/>
                      </a:lnTo>
                    </a:path>
                  </a:pathLst>
                </a:custGeom>
                <a:solidFill>
                  <a:srgbClr val="BFBFDF"/>
                </a:solidFill>
                <a:ln w="12700" cap="rnd" cmpd="sng">
                  <a:solidFill>
                    <a:srgbClr val="000000"/>
                  </a:solidFill>
                  <a:prstDash val="solid"/>
                  <a:round/>
                  <a:headEnd type="none" w="med" len="med"/>
                  <a:tailEnd type="none" w="med" len="med"/>
                </a:ln>
                <a:effectLst/>
              </p:spPr>
              <p:txBody>
                <a:bodyPr/>
                <a:lstStyle/>
                <a:p>
                  <a:endParaRPr lang="en-US"/>
                </a:p>
              </p:txBody>
            </p:sp>
            <p:sp>
              <p:nvSpPr>
                <p:cNvPr id="477439" name="Freeform 255"/>
                <p:cNvSpPr>
                  <a:spLocks/>
                </p:cNvSpPr>
                <p:nvPr/>
              </p:nvSpPr>
              <p:spPr bwMode="auto">
                <a:xfrm>
                  <a:off x="1631" y="2040"/>
                  <a:ext cx="588" cy="986"/>
                </a:xfrm>
                <a:custGeom>
                  <a:avLst/>
                  <a:gdLst/>
                  <a:ahLst/>
                  <a:cxnLst>
                    <a:cxn ang="0">
                      <a:pos x="163" y="114"/>
                    </a:cxn>
                    <a:cxn ang="0">
                      <a:pos x="587" y="0"/>
                    </a:cxn>
                    <a:cxn ang="0">
                      <a:pos x="456" y="796"/>
                    </a:cxn>
                    <a:cxn ang="0">
                      <a:pos x="0" y="985"/>
                    </a:cxn>
                    <a:cxn ang="0">
                      <a:pos x="163" y="114"/>
                    </a:cxn>
                  </a:cxnLst>
                  <a:rect l="0" t="0" r="r" b="b"/>
                  <a:pathLst>
                    <a:path w="588" h="986">
                      <a:moveTo>
                        <a:pt x="163" y="114"/>
                      </a:moveTo>
                      <a:lnTo>
                        <a:pt x="587" y="0"/>
                      </a:lnTo>
                      <a:lnTo>
                        <a:pt x="456" y="796"/>
                      </a:lnTo>
                      <a:lnTo>
                        <a:pt x="0" y="985"/>
                      </a:lnTo>
                      <a:lnTo>
                        <a:pt x="163" y="114"/>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sp>
              <p:nvSpPr>
                <p:cNvPr id="477440" name="Freeform 256"/>
                <p:cNvSpPr>
                  <a:spLocks/>
                </p:cNvSpPr>
                <p:nvPr/>
              </p:nvSpPr>
              <p:spPr bwMode="auto">
                <a:xfrm>
                  <a:off x="1206" y="2115"/>
                  <a:ext cx="589" cy="911"/>
                </a:xfrm>
                <a:custGeom>
                  <a:avLst/>
                  <a:gdLst/>
                  <a:ahLst/>
                  <a:cxnLst>
                    <a:cxn ang="0">
                      <a:pos x="490" y="0"/>
                    </a:cxn>
                    <a:cxn ang="0">
                      <a:pos x="588" y="38"/>
                    </a:cxn>
                    <a:cxn ang="0">
                      <a:pos x="425" y="910"/>
                    </a:cxn>
                    <a:cxn ang="0">
                      <a:pos x="33" y="796"/>
                    </a:cxn>
                    <a:cxn ang="0">
                      <a:pos x="0" y="379"/>
                    </a:cxn>
                    <a:cxn ang="0">
                      <a:pos x="392" y="569"/>
                    </a:cxn>
                    <a:cxn ang="0">
                      <a:pos x="490" y="0"/>
                    </a:cxn>
                  </a:cxnLst>
                  <a:rect l="0" t="0" r="r" b="b"/>
                  <a:pathLst>
                    <a:path w="589" h="911">
                      <a:moveTo>
                        <a:pt x="490" y="0"/>
                      </a:moveTo>
                      <a:lnTo>
                        <a:pt x="588" y="38"/>
                      </a:lnTo>
                      <a:lnTo>
                        <a:pt x="425" y="910"/>
                      </a:lnTo>
                      <a:lnTo>
                        <a:pt x="33" y="796"/>
                      </a:lnTo>
                      <a:lnTo>
                        <a:pt x="0" y="379"/>
                      </a:lnTo>
                      <a:lnTo>
                        <a:pt x="392" y="569"/>
                      </a:lnTo>
                      <a:lnTo>
                        <a:pt x="490" y="0"/>
                      </a:lnTo>
                    </a:path>
                  </a:pathLst>
                </a:custGeom>
                <a:solidFill>
                  <a:srgbClr val="7F7F9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77441" name="Freeform 257"/>
              <p:cNvSpPr>
                <a:spLocks/>
              </p:cNvSpPr>
              <p:nvPr/>
            </p:nvSpPr>
            <p:spPr bwMode="auto">
              <a:xfrm>
                <a:off x="1370" y="3177"/>
                <a:ext cx="359" cy="78"/>
              </a:xfrm>
              <a:custGeom>
                <a:avLst/>
                <a:gdLst/>
                <a:ahLst/>
                <a:cxnLst>
                  <a:cxn ang="0">
                    <a:pos x="358" y="0"/>
                  </a:cxn>
                  <a:cxn ang="0">
                    <a:pos x="228" y="0"/>
                  </a:cxn>
                  <a:cxn ang="0">
                    <a:pos x="98" y="39"/>
                  </a:cxn>
                  <a:cxn ang="0">
                    <a:pos x="0" y="77"/>
                  </a:cxn>
                  <a:cxn ang="0">
                    <a:pos x="65" y="77"/>
                  </a:cxn>
                  <a:cxn ang="0">
                    <a:pos x="164" y="39"/>
                  </a:cxn>
                  <a:cxn ang="0">
                    <a:pos x="293" y="0"/>
                  </a:cxn>
                  <a:cxn ang="0">
                    <a:pos x="228" y="0"/>
                  </a:cxn>
                  <a:cxn ang="0">
                    <a:pos x="358" y="0"/>
                  </a:cxn>
                </a:cxnLst>
                <a:rect l="0" t="0" r="r" b="b"/>
                <a:pathLst>
                  <a:path w="359" h="78">
                    <a:moveTo>
                      <a:pt x="358" y="0"/>
                    </a:moveTo>
                    <a:lnTo>
                      <a:pt x="228" y="0"/>
                    </a:lnTo>
                    <a:lnTo>
                      <a:pt x="98" y="39"/>
                    </a:lnTo>
                    <a:lnTo>
                      <a:pt x="0" y="77"/>
                    </a:lnTo>
                    <a:lnTo>
                      <a:pt x="65" y="77"/>
                    </a:lnTo>
                    <a:lnTo>
                      <a:pt x="164" y="39"/>
                    </a:lnTo>
                    <a:lnTo>
                      <a:pt x="293" y="0"/>
                    </a:lnTo>
                    <a:lnTo>
                      <a:pt x="228" y="0"/>
                    </a:lnTo>
                    <a:lnTo>
                      <a:pt x="358" y="0"/>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sp>
            <p:nvSpPr>
              <p:cNvPr id="477442" name="Freeform 258"/>
              <p:cNvSpPr>
                <a:spLocks/>
              </p:cNvSpPr>
              <p:nvPr/>
            </p:nvSpPr>
            <p:spPr bwMode="auto">
              <a:xfrm>
                <a:off x="1599" y="3177"/>
                <a:ext cx="359" cy="78"/>
              </a:xfrm>
              <a:custGeom>
                <a:avLst/>
                <a:gdLst/>
                <a:ahLst/>
                <a:cxnLst>
                  <a:cxn ang="0">
                    <a:pos x="0" y="0"/>
                  </a:cxn>
                  <a:cxn ang="0">
                    <a:pos x="130" y="0"/>
                  </a:cxn>
                  <a:cxn ang="0">
                    <a:pos x="260" y="39"/>
                  </a:cxn>
                  <a:cxn ang="0">
                    <a:pos x="358" y="77"/>
                  </a:cxn>
                  <a:cxn ang="0">
                    <a:pos x="293" y="77"/>
                  </a:cxn>
                  <a:cxn ang="0">
                    <a:pos x="195" y="39"/>
                  </a:cxn>
                  <a:cxn ang="0">
                    <a:pos x="65" y="0"/>
                  </a:cxn>
                  <a:cxn ang="0">
                    <a:pos x="130" y="0"/>
                  </a:cxn>
                  <a:cxn ang="0">
                    <a:pos x="0" y="0"/>
                  </a:cxn>
                </a:cxnLst>
                <a:rect l="0" t="0" r="r" b="b"/>
                <a:pathLst>
                  <a:path w="359" h="78">
                    <a:moveTo>
                      <a:pt x="0" y="0"/>
                    </a:moveTo>
                    <a:lnTo>
                      <a:pt x="130" y="0"/>
                    </a:lnTo>
                    <a:lnTo>
                      <a:pt x="260" y="39"/>
                    </a:lnTo>
                    <a:lnTo>
                      <a:pt x="358" y="77"/>
                    </a:lnTo>
                    <a:lnTo>
                      <a:pt x="293" y="77"/>
                    </a:lnTo>
                    <a:lnTo>
                      <a:pt x="195" y="39"/>
                    </a:lnTo>
                    <a:lnTo>
                      <a:pt x="65" y="0"/>
                    </a:lnTo>
                    <a:lnTo>
                      <a:pt x="130" y="0"/>
                    </a:lnTo>
                    <a:lnTo>
                      <a:pt x="0" y="0"/>
                    </a:lnTo>
                  </a:path>
                </a:pathLst>
              </a:custGeom>
              <a:solidFill>
                <a:srgbClr val="9F9FB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77443" name="Freeform 259"/>
            <p:cNvSpPr>
              <a:spLocks/>
            </p:cNvSpPr>
            <p:nvPr/>
          </p:nvSpPr>
          <p:spPr bwMode="auto">
            <a:xfrm>
              <a:off x="1546" y="1542"/>
              <a:ext cx="9" cy="6"/>
            </a:xfrm>
            <a:custGeom>
              <a:avLst/>
              <a:gdLst/>
              <a:ahLst/>
              <a:cxnLst>
                <a:cxn ang="0">
                  <a:pos x="0" y="5"/>
                </a:cxn>
                <a:cxn ang="0">
                  <a:pos x="0" y="0"/>
                </a:cxn>
                <a:cxn ang="0">
                  <a:pos x="8" y="0"/>
                </a:cxn>
                <a:cxn ang="0">
                  <a:pos x="8" y="5"/>
                </a:cxn>
                <a:cxn ang="0">
                  <a:pos x="0" y="5"/>
                </a:cxn>
              </a:cxnLst>
              <a:rect l="0" t="0" r="r" b="b"/>
              <a:pathLst>
                <a:path w="9" h="6">
                  <a:moveTo>
                    <a:pt x="0" y="5"/>
                  </a:moveTo>
                  <a:lnTo>
                    <a:pt x="0" y="0"/>
                  </a:lnTo>
                  <a:lnTo>
                    <a:pt x="8" y="0"/>
                  </a:lnTo>
                  <a:lnTo>
                    <a:pt x="8" y="5"/>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44" name="Freeform 260"/>
            <p:cNvSpPr>
              <a:spLocks/>
            </p:cNvSpPr>
            <p:nvPr/>
          </p:nvSpPr>
          <p:spPr bwMode="auto">
            <a:xfrm>
              <a:off x="1492" y="1543"/>
              <a:ext cx="8" cy="6"/>
            </a:xfrm>
            <a:custGeom>
              <a:avLst/>
              <a:gdLst/>
              <a:ahLst/>
              <a:cxnLst>
                <a:cxn ang="0">
                  <a:pos x="0" y="5"/>
                </a:cxn>
                <a:cxn ang="0">
                  <a:pos x="2" y="5"/>
                </a:cxn>
                <a:cxn ang="0">
                  <a:pos x="7" y="5"/>
                </a:cxn>
                <a:cxn ang="0">
                  <a:pos x="7" y="0"/>
                </a:cxn>
                <a:cxn ang="0">
                  <a:pos x="2" y="0"/>
                </a:cxn>
                <a:cxn ang="0">
                  <a:pos x="0" y="0"/>
                </a:cxn>
                <a:cxn ang="0">
                  <a:pos x="0" y="5"/>
                </a:cxn>
              </a:cxnLst>
              <a:rect l="0" t="0" r="r" b="b"/>
              <a:pathLst>
                <a:path w="8" h="6">
                  <a:moveTo>
                    <a:pt x="0" y="5"/>
                  </a:moveTo>
                  <a:lnTo>
                    <a:pt x="2" y="5"/>
                  </a:lnTo>
                  <a:lnTo>
                    <a:pt x="7" y="5"/>
                  </a:lnTo>
                  <a:lnTo>
                    <a:pt x="7" y="0"/>
                  </a:lnTo>
                  <a:lnTo>
                    <a:pt x="2" y="0"/>
                  </a:lnTo>
                  <a:lnTo>
                    <a:pt x="0" y="0"/>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45" name="Freeform 261"/>
            <p:cNvSpPr>
              <a:spLocks/>
            </p:cNvSpPr>
            <p:nvPr/>
          </p:nvSpPr>
          <p:spPr bwMode="auto">
            <a:xfrm>
              <a:off x="1437" y="1546"/>
              <a:ext cx="8" cy="6"/>
            </a:xfrm>
            <a:custGeom>
              <a:avLst/>
              <a:gdLst/>
              <a:ahLst/>
              <a:cxnLst>
                <a:cxn ang="0">
                  <a:pos x="0" y="5"/>
                </a:cxn>
                <a:cxn ang="0">
                  <a:pos x="0" y="0"/>
                </a:cxn>
                <a:cxn ang="0">
                  <a:pos x="7" y="0"/>
                </a:cxn>
                <a:cxn ang="0">
                  <a:pos x="7" y="5"/>
                </a:cxn>
                <a:cxn ang="0">
                  <a:pos x="0" y="5"/>
                </a:cxn>
              </a:cxnLst>
              <a:rect l="0" t="0" r="r" b="b"/>
              <a:pathLst>
                <a:path w="8" h="6">
                  <a:moveTo>
                    <a:pt x="0" y="5"/>
                  </a:moveTo>
                  <a:lnTo>
                    <a:pt x="0" y="0"/>
                  </a:lnTo>
                  <a:lnTo>
                    <a:pt x="7" y="0"/>
                  </a:lnTo>
                  <a:lnTo>
                    <a:pt x="7" y="5"/>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46" name="Freeform 262"/>
            <p:cNvSpPr>
              <a:spLocks/>
            </p:cNvSpPr>
            <p:nvPr/>
          </p:nvSpPr>
          <p:spPr bwMode="auto">
            <a:xfrm>
              <a:off x="1380" y="1551"/>
              <a:ext cx="11" cy="6"/>
            </a:xfrm>
            <a:custGeom>
              <a:avLst/>
              <a:gdLst/>
              <a:ahLst/>
              <a:cxnLst>
                <a:cxn ang="0">
                  <a:pos x="1" y="5"/>
                </a:cxn>
                <a:cxn ang="0">
                  <a:pos x="0" y="1"/>
                </a:cxn>
                <a:cxn ang="0">
                  <a:pos x="9" y="0"/>
                </a:cxn>
                <a:cxn ang="0">
                  <a:pos x="10" y="5"/>
                </a:cxn>
                <a:cxn ang="0">
                  <a:pos x="1" y="5"/>
                </a:cxn>
              </a:cxnLst>
              <a:rect l="0" t="0" r="r" b="b"/>
              <a:pathLst>
                <a:path w="11" h="6">
                  <a:moveTo>
                    <a:pt x="1" y="5"/>
                  </a:moveTo>
                  <a:lnTo>
                    <a:pt x="0" y="1"/>
                  </a:lnTo>
                  <a:lnTo>
                    <a:pt x="9" y="0"/>
                  </a:lnTo>
                  <a:lnTo>
                    <a:pt x="10" y="5"/>
                  </a:lnTo>
                  <a:lnTo>
                    <a:pt x="1"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47" name="Freeform 263"/>
            <p:cNvSpPr>
              <a:spLocks/>
            </p:cNvSpPr>
            <p:nvPr/>
          </p:nvSpPr>
          <p:spPr bwMode="auto">
            <a:xfrm>
              <a:off x="1326" y="1558"/>
              <a:ext cx="11" cy="6"/>
            </a:xfrm>
            <a:custGeom>
              <a:avLst/>
              <a:gdLst/>
              <a:ahLst/>
              <a:cxnLst>
                <a:cxn ang="0">
                  <a:pos x="1" y="5"/>
                </a:cxn>
                <a:cxn ang="0">
                  <a:pos x="0" y="1"/>
                </a:cxn>
                <a:cxn ang="0">
                  <a:pos x="9" y="0"/>
                </a:cxn>
                <a:cxn ang="0">
                  <a:pos x="10" y="5"/>
                </a:cxn>
                <a:cxn ang="0">
                  <a:pos x="1" y="5"/>
                </a:cxn>
              </a:cxnLst>
              <a:rect l="0" t="0" r="r" b="b"/>
              <a:pathLst>
                <a:path w="11" h="6">
                  <a:moveTo>
                    <a:pt x="1" y="5"/>
                  </a:moveTo>
                  <a:lnTo>
                    <a:pt x="0" y="1"/>
                  </a:lnTo>
                  <a:lnTo>
                    <a:pt x="9" y="0"/>
                  </a:lnTo>
                  <a:lnTo>
                    <a:pt x="10" y="5"/>
                  </a:lnTo>
                  <a:lnTo>
                    <a:pt x="1"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48" name="Freeform 264"/>
            <p:cNvSpPr>
              <a:spLocks/>
            </p:cNvSpPr>
            <p:nvPr/>
          </p:nvSpPr>
          <p:spPr bwMode="auto">
            <a:xfrm>
              <a:off x="1272" y="1566"/>
              <a:ext cx="11" cy="7"/>
            </a:xfrm>
            <a:custGeom>
              <a:avLst/>
              <a:gdLst/>
              <a:ahLst/>
              <a:cxnLst>
                <a:cxn ang="0">
                  <a:pos x="2" y="6"/>
                </a:cxn>
                <a:cxn ang="0">
                  <a:pos x="0" y="2"/>
                </a:cxn>
                <a:cxn ang="0">
                  <a:pos x="8" y="0"/>
                </a:cxn>
                <a:cxn ang="0">
                  <a:pos x="10" y="5"/>
                </a:cxn>
                <a:cxn ang="0">
                  <a:pos x="2" y="6"/>
                </a:cxn>
              </a:cxnLst>
              <a:rect l="0" t="0" r="r" b="b"/>
              <a:pathLst>
                <a:path w="11" h="7">
                  <a:moveTo>
                    <a:pt x="2" y="6"/>
                  </a:moveTo>
                  <a:lnTo>
                    <a:pt x="0" y="2"/>
                  </a:lnTo>
                  <a:lnTo>
                    <a:pt x="8" y="0"/>
                  </a:lnTo>
                  <a:lnTo>
                    <a:pt x="10" y="5"/>
                  </a:lnTo>
                  <a:lnTo>
                    <a:pt x="2"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49" name="Freeform 265"/>
            <p:cNvSpPr>
              <a:spLocks/>
            </p:cNvSpPr>
            <p:nvPr/>
          </p:nvSpPr>
          <p:spPr bwMode="auto">
            <a:xfrm>
              <a:off x="1218" y="1577"/>
              <a:ext cx="12" cy="7"/>
            </a:xfrm>
            <a:custGeom>
              <a:avLst/>
              <a:gdLst/>
              <a:ahLst/>
              <a:cxnLst>
                <a:cxn ang="0">
                  <a:pos x="3" y="6"/>
                </a:cxn>
                <a:cxn ang="0">
                  <a:pos x="0" y="2"/>
                </a:cxn>
                <a:cxn ang="0">
                  <a:pos x="8" y="0"/>
                </a:cxn>
                <a:cxn ang="0">
                  <a:pos x="11" y="5"/>
                </a:cxn>
                <a:cxn ang="0">
                  <a:pos x="3" y="6"/>
                </a:cxn>
              </a:cxnLst>
              <a:rect l="0" t="0" r="r" b="b"/>
              <a:pathLst>
                <a:path w="12" h="7">
                  <a:moveTo>
                    <a:pt x="3" y="6"/>
                  </a:moveTo>
                  <a:lnTo>
                    <a:pt x="0" y="2"/>
                  </a:lnTo>
                  <a:lnTo>
                    <a:pt x="8" y="0"/>
                  </a:lnTo>
                  <a:lnTo>
                    <a:pt x="11" y="5"/>
                  </a:lnTo>
                  <a:lnTo>
                    <a:pt x="3"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0" name="Freeform 266"/>
            <p:cNvSpPr>
              <a:spLocks/>
            </p:cNvSpPr>
            <p:nvPr/>
          </p:nvSpPr>
          <p:spPr bwMode="auto">
            <a:xfrm>
              <a:off x="1166" y="1589"/>
              <a:ext cx="11" cy="8"/>
            </a:xfrm>
            <a:custGeom>
              <a:avLst/>
              <a:gdLst/>
              <a:ahLst/>
              <a:cxnLst>
                <a:cxn ang="0">
                  <a:pos x="2" y="7"/>
                </a:cxn>
                <a:cxn ang="0">
                  <a:pos x="0" y="2"/>
                </a:cxn>
                <a:cxn ang="0">
                  <a:pos x="8" y="0"/>
                </a:cxn>
                <a:cxn ang="0">
                  <a:pos x="10" y="5"/>
                </a:cxn>
                <a:cxn ang="0">
                  <a:pos x="2" y="7"/>
                </a:cxn>
              </a:cxnLst>
              <a:rect l="0" t="0" r="r" b="b"/>
              <a:pathLst>
                <a:path w="11" h="8">
                  <a:moveTo>
                    <a:pt x="2" y="7"/>
                  </a:moveTo>
                  <a:lnTo>
                    <a:pt x="0" y="2"/>
                  </a:lnTo>
                  <a:lnTo>
                    <a:pt x="8" y="0"/>
                  </a:lnTo>
                  <a:lnTo>
                    <a:pt x="10" y="5"/>
                  </a:lnTo>
                  <a:lnTo>
                    <a:pt x="2"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1" name="Freeform 267"/>
            <p:cNvSpPr>
              <a:spLocks/>
            </p:cNvSpPr>
            <p:nvPr/>
          </p:nvSpPr>
          <p:spPr bwMode="auto">
            <a:xfrm>
              <a:off x="1112" y="1603"/>
              <a:ext cx="13" cy="9"/>
            </a:xfrm>
            <a:custGeom>
              <a:avLst/>
              <a:gdLst/>
              <a:ahLst/>
              <a:cxnLst>
                <a:cxn ang="0">
                  <a:pos x="4" y="8"/>
                </a:cxn>
                <a:cxn ang="0">
                  <a:pos x="12" y="6"/>
                </a:cxn>
                <a:cxn ang="0">
                  <a:pos x="9" y="0"/>
                </a:cxn>
                <a:cxn ang="0">
                  <a:pos x="8" y="1"/>
                </a:cxn>
                <a:cxn ang="0">
                  <a:pos x="0" y="2"/>
                </a:cxn>
                <a:cxn ang="0">
                  <a:pos x="4" y="8"/>
                </a:cxn>
              </a:cxnLst>
              <a:rect l="0" t="0" r="r" b="b"/>
              <a:pathLst>
                <a:path w="13" h="9">
                  <a:moveTo>
                    <a:pt x="4" y="8"/>
                  </a:moveTo>
                  <a:lnTo>
                    <a:pt x="12" y="6"/>
                  </a:lnTo>
                  <a:lnTo>
                    <a:pt x="9" y="0"/>
                  </a:lnTo>
                  <a:lnTo>
                    <a:pt x="8" y="1"/>
                  </a:lnTo>
                  <a:lnTo>
                    <a:pt x="0" y="2"/>
                  </a:lnTo>
                  <a:lnTo>
                    <a:pt x="4"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2" name="Freeform 268"/>
            <p:cNvSpPr>
              <a:spLocks/>
            </p:cNvSpPr>
            <p:nvPr/>
          </p:nvSpPr>
          <p:spPr bwMode="auto">
            <a:xfrm>
              <a:off x="1062" y="1619"/>
              <a:ext cx="13" cy="9"/>
            </a:xfrm>
            <a:custGeom>
              <a:avLst/>
              <a:gdLst/>
              <a:ahLst/>
              <a:cxnLst>
                <a:cxn ang="0">
                  <a:pos x="3" y="8"/>
                </a:cxn>
                <a:cxn ang="0">
                  <a:pos x="7" y="7"/>
                </a:cxn>
                <a:cxn ang="0">
                  <a:pos x="12" y="6"/>
                </a:cxn>
                <a:cxn ang="0">
                  <a:pos x="9" y="0"/>
                </a:cxn>
                <a:cxn ang="0">
                  <a:pos x="3" y="2"/>
                </a:cxn>
                <a:cxn ang="0">
                  <a:pos x="0" y="2"/>
                </a:cxn>
                <a:cxn ang="0">
                  <a:pos x="3" y="8"/>
                </a:cxn>
              </a:cxnLst>
              <a:rect l="0" t="0" r="r" b="b"/>
              <a:pathLst>
                <a:path w="13" h="9">
                  <a:moveTo>
                    <a:pt x="3" y="8"/>
                  </a:moveTo>
                  <a:lnTo>
                    <a:pt x="7" y="7"/>
                  </a:lnTo>
                  <a:lnTo>
                    <a:pt x="12" y="6"/>
                  </a:lnTo>
                  <a:lnTo>
                    <a:pt x="9" y="0"/>
                  </a:lnTo>
                  <a:lnTo>
                    <a:pt x="3" y="2"/>
                  </a:lnTo>
                  <a:lnTo>
                    <a:pt x="0" y="2"/>
                  </a:lnTo>
                  <a:lnTo>
                    <a:pt x="3"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3" name="Freeform 269"/>
            <p:cNvSpPr>
              <a:spLocks/>
            </p:cNvSpPr>
            <p:nvPr/>
          </p:nvSpPr>
          <p:spPr bwMode="auto">
            <a:xfrm>
              <a:off x="1012" y="1637"/>
              <a:ext cx="13" cy="9"/>
            </a:xfrm>
            <a:custGeom>
              <a:avLst/>
              <a:gdLst/>
              <a:ahLst/>
              <a:cxnLst>
                <a:cxn ang="0">
                  <a:pos x="4" y="8"/>
                </a:cxn>
                <a:cxn ang="0">
                  <a:pos x="0" y="2"/>
                </a:cxn>
                <a:cxn ang="0">
                  <a:pos x="9" y="0"/>
                </a:cxn>
                <a:cxn ang="0">
                  <a:pos x="12" y="6"/>
                </a:cxn>
                <a:cxn ang="0">
                  <a:pos x="4" y="8"/>
                </a:cxn>
              </a:cxnLst>
              <a:rect l="0" t="0" r="r" b="b"/>
              <a:pathLst>
                <a:path w="13" h="9">
                  <a:moveTo>
                    <a:pt x="4" y="8"/>
                  </a:moveTo>
                  <a:lnTo>
                    <a:pt x="0" y="2"/>
                  </a:lnTo>
                  <a:lnTo>
                    <a:pt x="9" y="0"/>
                  </a:lnTo>
                  <a:lnTo>
                    <a:pt x="12" y="6"/>
                  </a:lnTo>
                  <a:lnTo>
                    <a:pt x="4"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4" name="Freeform 270"/>
            <p:cNvSpPr>
              <a:spLocks/>
            </p:cNvSpPr>
            <p:nvPr/>
          </p:nvSpPr>
          <p:spPr bwMode="auto">
            <a:xfrm>
              <a:off x="964" y="1656"/>
              <a:ext cx="13" cy="10"/>
            </a:xfrm>
            <a:custGeom>
              <a:avLst/>
              <a:gdLst/>
              <a:ahLst/>
              <a:cxnLst>
                <a:cxn ang="0">
                  <a:pos x="4" y="9"/>
                </a:cxn>
                <a:cxn ang="0">
                  <a:pos x="0" y="3"/>
                </a:cxn>
                <a:cxn ang="0">
                  <a:pos x="8" y="0"/>
                </a:cxn>
                <a:cxn ang="0">
                  <a:pos x="12" y="6"/>
                </a:cxn>
                <a:cxn ang="0">
                  <a:pos x="4" y="9"/>
                </a:cxn>
              </a:cxnLst>
              <a:rect l="0" t="0" r="r" b="b"/>
              <a:pathLst>
                <a:path w="13" h="10">
                  <a:moveTo>
                    <a:pt x="4" y="9"/>
                  </a:moveTo>
                  <a:lnTo>
                    <a:pt x="0" y="3"/>
                  </a:lnTo>
                  <a:lnTo>
                    <a:pt x="8" y="0"/>
                  </a:lnTo>
                  <a:lnTo>
                    <a:pt x="12" y="6"/>
                  </a:lnTo>
                  <a:lnTo>
                    <a:pt x="4" y="9"/>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5" name="Freeform 271"/>
            <p:cNvSpPr>
              <a:spLocks/>
            </p:cNvSpPr>
            <p:nvPr/>
          </p:nvSpPr>
          <p:spPr bwMode="auto">
            <a:xfrm>
              <a:off x="915" y="1678"/>
              <a:ext cx="15" cy="8"/>
            </a:xfrm>
            <a:custGeom>
              <a:avLst/>
              <a:gdLst/>
              <a:ahLst/>
              <a:cxnLst>
                <a:cxn ang="0">
                  <a:pos x="6" y="7"/>
                </a:cxn>
                <a:cxn ang="0">
                  <a:pos x="0" y="3"/>
                </a:cxn>
                <a:cxn ang="0">
                  <a:pos x="8" y="0"/>
                </a:cxn>
                <a:cxn ang="0">
                  <a:pos x="14" y="4"/>
                </a:cxn>
                <a:cxn ang="0">
                  <a:pos x="6" y="7"/>
                </a:cxn>
              </a:cxnLst>
              <a:rect l="0" t="0" r="r" b="b"/>
              <a:pathLst>
                <a:path w="15" h="8">
                  <a:moveTo>
                    <a:pt x="6" y="7"/>
                  </a:moveTo>
                  <a:lnTo>
                    <a:pt x="0" y="3"/>
                  </a:lnTo>
                  <a:lnTo>
                    <a:pt x="8" y="0"/>
                  </a:lnTo>
                  <a:lnTo>
                    <a:pt x="14" y="4"/>
                  </a:lnTo>
                  <a:lnTo>
                    <a:pt x="6"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6" name="Freeform 272"/>
            <p:cNvSpPr>
              <a:spLocks/>
            </p:cNvSpPr>
            <p:nvPr/>
          </p:nvSpPr>
          <p:spPr bwMode="auto">
            <a:xfrm>
              <a:off x="869" y="1700"/>
              <a:ext cx="14" cy="8"/>
            </a:xfrm>
            <a:custGeom>
              <a:avLst/>
              <a:gdLst/>
              <a:ahLst/>
              <a:cxnLst>
                <a:cxn ang="0">
                  <a:pos x="5" y="7"/>
                </a:cxn>
                <a:cxn ang="0">
                  <a:pos x="0" y="3"/>
                </a:cxn>
                <a:cxn ang="0">
                  <a:pos x="8" y="0"/>
                </a:cxn>
                <a:cxn ang="0">
                  <a:pos x="13" y="4"/>
                </a:cxn>
                <a:cxn ang="0">
                  <a:pos x="5" y="7"/>
                </a:cxn>
              </a:cxnLst>
              <a:rect l="0" t="0" r="r" b="b"/>
              <a:pathLst>
                <a:path w="14" h="8">
                  <a:moveTo>
                    <a:pt x="5" y="7"/>
                  </a:moveTo>
                  <a:lnTo>
                    <a:pt x="0" y="3"/>
                  </a:lnTo>
                  <a:lnTo>
                    <a:pt x="8" y="0"/>
                  </a:lnTo>
                  <a:lnTo>
                    <a:pt x="13" y="4"/>
                  </a:lnTo>
                  <a:lnTo>
                    <a:pt x="5"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7" name="Freeform 273"/>
            <p:cNvSpPr>
              <a:spLocks/>
            </p:cNvSpPr>
            <p:nvPr/>
          </p:nvSpPr>
          <p:spPr bwMode="auto">
            <a:xfrm>
              <a:off x="824" y="1724"/>
              <a:ext cx="14" cy="9"/>
            </a:xfrm>
            <a:custGeom>
              <a:avLst/>
              <a:gdLst/>
              <a:ahLst/>
              <a:cxnLst>
                <a:cxn ang="0">
                  <a:pos x="5" y="8"/>
                </a:cxn>
                <a:cxn ang="0">
                  <a:pos x="0" y="3"/>
                </a:cxn>
                <a:cxn ang="0">
                  <a:pos x="8" y="0"/>
                </a:cxn>
                <a:cxn ang="0">
                  <a:pos x="13" y="5"/>
                </a:cxn>
                <a:cxn ang="0">
                  <a:pos x="5" y="8"/>
                </a:cxn>
              </a:cxnLst>
              <a:rect l="0" t="0" r="r" b="b"/>
              <a:pathLst>
                <a:path w="14" h="9">
                  <a:moveTo>
                    <a:pt x="5" y="8"/>
                  </a:moveTo>
                  <a:lnTo>
                    <a:pt x="0" y="3"/>
                  </a:lnTo>
                  <a:lnTo>
                    <a:pt x="8" y="0"/>
                  </a:lnTo>
                  <a:lnTo>
                    <a:pt x="13" y="5"/>
                  </a:lnTo>
                  <a:lnTo>
                    <a:pt x="5"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8" name="Freeform 274"/>
            <p:cNvSpPr>
              <a:spLocks/>
            </p:cNvSpPr>
            <p:nvPr/>
          </p:nvSpPr>
          <p:spPr bwMode="auto">
            <a:xfrm>
              <a:off x="781" y="1749"/>
              <a:ext cx="14" cy="9"/>
            </a:xfrm>
            <a:custGeom>
              <a:avLst/>
              <a:gdLst/>
              <a:ahLst/>
              <a:cxnLst>
                <a:cxn ang="0">
                  <a:pos x="6" y="8"/>
                </a:cxn>
                <a:cxn ang="0">
                  <a:pos x="0" y="3"/>
                </a:cxn>
                <a:cxn ang="0">
                  <a:pos x="7" y="0"/>
                </a:cxn>
                <a:cxn ang="0">
                  <a:pos x="13" y="5"/>
                </a:cxn>
                <a:cxn ang="0">
                  <a:pos x="6" y="8"/>
                </a:cxn>
              </a:cxnLst>
              <a:rect l="0" t="0" r="r" b="b"/>
              <a:pathLst>
                <a:path w="14" h="9">
                  <a:moveTo>
                    <a:pt x="6" y="8"/>
                  </a:moveTo>
                  <a:lnTo>
                    <a:pt x="0" y="3"/>
                  </a:lnTo>
                  <a:lnTo>
                    <a:pt x="7" y="0"/>
                  </a:lnTo>
                  <a:lnTo>
                    <a:pt x="13" y="5"/>
                  </a:lnTo>
                  <a:lnTo>
                    <a:pt x="6"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59" name="Freeform 275"/>
            <p:cNvSpPr>
              <a:spLocks/>
            </p:cNvSpPr>
            <p:nvPr/>
          </p:nvSpPr>
          <p:spPr bwMode="auto">
            <a:xfrm>
              <a:off x="738" y="1776"/>
              <a:ext cx="15" cy="10"/>
            </a:xfrm>
            <a:custGeom>
              <a:avLst/>
              <a:gdLst/>
              <a:ahLst/>
              <a:cxnLst>
                <a:cxn ang="0">
                  <a:pos x="7" y="9"/>
                </a:cxn>
                <a:cxn ang="0">
                  <a:pos x="0" y="4"/>
                </a:cxn>
                <a:cxn ang="0">
                  <a:pos x="8" y="0"/>
                </a:cxn>
                <a:cxn ang="0">
                  <a:pos x="14" y="5"/>
                </a:cxn>
                <a:cxn ang="0">
                  <a:pos x="7" y="9"/>
                </a:cxn>
              </a:cxnLst>
              <a:rect l="0" t="0" r="r" b="b"/>
              <a:pathLst>
                <a:path w="15" h="10">
                  <a:moveTo>
                    <a:pt x="7" y="9"/>
                  </a:moveTo>
                  <a:lnTo>
                    <a:pt x="0" y="4"/>
                  </a:lnTo>
                  <a:lnTo>
                    <a:pt x="8" y="0"/>
                  </a:lnTo>
                  <a:lnTo>
                    <a:pt x="14" y="5"/>
                  </a:lnTo>
                  <a:lnTo>
                    <a:pt x="7" y="9"/>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0" name="Freeform 276"/>
            <p:cNvSpPr>
              <a:spLocks/>
            </p:cNvSpPr>
            <p:nvPr/>
          </p:nvSpPr>
          <p:spPr bwMode="auto">
            <a:xfrm>
              <a:off x="698" y="1805"/>
              <a:ext cx="13" cy="8"/>
            </a:xfrm>
            <a:custGeom>
              <a:avLst/>
              <a:gdLst/>
              <a:ahLst/>
              <a:cxnLst>
                <a:cxn ang="0">
                  <a:pos x="6" y="7"/>
                </a:cxn>
                <a:cxn ang="0">
                  <a:pos x="0" y="3"/>
                </a:cxn>
                <a:cxn ang="0">
                  <a:pos x="6" y="0"/>
                </a:cxn>
                <a:cxn ang="0">
                  <a:pos x="12" y="3"/>
                </a:cxn>
                <a:cxn ang="0">
                  <a:pos x="6" y="7"/>
                </a:cxn>
              </a:cxnLst>
              <a:rect l="0" t="0" r="r" b="b"/>
              <a:pathLst>
                <a:path w="13" h="8">
                  <a:moveTo>
                    <a:pt x="6" y="7"/>
                  </a:moveTo>
                  <a:lnTo>
                    <a:pt x="0" y="3"/>
                  </a:lnTo>
                  <a:lnTo>
                    <a:pt x="6" y="0"/>
                  </a:lnTo>
                  <a:lnTo>
                    <a:pt x="12" y="3"/>
                  </a:lnTo>
                  <a:lnTo>
                    <a:pt x="6"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1" name="Freeform 277"/>
            <p:cNvSpPr>
              <a:spLocks/>
            </p:cNvSpPr>
            <p:nvPr/>
          </p:nvSpPr>
          <p:spPr bwMode="auto">
            <a:xfrm>
              <a:off x="659" y="1834"/>
              <a:ext cx="14" cy="9"/>
            </a:xfrm>
            <a:custGeom>
              <a:avLst/>
              <a:gdLst/>
              <a:ahLst/>
              <a:cxnLst>
                <a:cxn ang="0">
                  <a:pos x="6" y="8"/>
                </a:cxn>
                <a:cxn ang="0">
                  <a:pos x="10" y="6"/>
                </a:cxn>
                <a:cxn ang="0">
                  <a:pos x="13" y="3"/>
                </a:cxn>
                <a:cxn ang="0">
                  <a:pos x="6" y="0"/>
                </a:cxn>
                <a:cxn ang="0">
                  <a:pos x="3" y="2"/>
                </a:cxn>
                <a:cxn ang="0">
                  <a:pos x="0" y="4"/>
                </a:cxn>
                <a:cxn ang="0">
                  <a:pos x="6" y="8"/>
                </a:cxn>
              </a:cxnLst>
              <a:rect l="0" t="0" r="r" b="b"/>
              <a:pathLst>
                <a:path w="14" h="9">
                  <a:moveTo>
                    <a:pt x="6" y="8"/>
                  </a:moveTo>
                  <a:lnTo>
                    <a:pt x="10" y="6"/>
                  </a:lnTo>
                  <a:lnTo>
                    <a:pt x="13" y="3"/>
                  </a:lnTo>
                  <a:lnTo>
                    <a:pt x="6" y="0"/>
                  </a:lnTo>
                  <a:lnTo>
                    <a:pt x="3" y="2"/>
                  </a:lnTo>
                  <a:lnTo>
                    <a:pt x="0" y="4"/>
                  </a:lnTo>
                  <a:lnTo>
                    <a:pt x="6"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2" name="Freeform 278"/>
            <p:cNvSpPr>
              <a:spLocks/>
            </p:cNvSpPr>
            <p:nvPr/>
          </p:nvSpPr>
          <p:spPr bwMode="auto">
            <a:xfrm>
              <a:off x="621" y="1864"/>
              <a:ext cx="15" cy="10"/>
            </a:xfrm>
            <a:custGeom>
              <a:avLst/>
              <a:gdLst/>
              <a:ahLst/>
              <a:cxnLst>
                <a:cxn ang="0">
                  <a:pos x="8" y="9"/>
                </a:cxn>
                <a:cxn ang="0">
                  <a:pos x="8" y="8"/>
                </a:cxn>
                <a:cxn ang="0">
                  <a:pos x="14" y="4"/>
                </a:cxn>
                <a:cxn ang="0">
                  <a:pos x="8" y="0"/>
                </a:cxn>
                <a:cxn ang="0">
                  <a:pos x="0" y="4"/>
                </a:cxn>
                <a:cxn ang="0">
                  <a:pos x="0" y="5"/>
                </a:cxn>
                <a:cxn ang="0">
                  <a:pos x="8" y="9"/>
                </a:cxn>
              </a:cxnLst>
              <a:rect l="0" t="0" r="r" b="b"/>
              <a:pathLst>
                <a:path w="15" h="10">
                  <a:moveTo>
                    <a:pt x="8" y="9"/>
                  </a:moveTo>
                  <a:lnTo>
                    <a:pt x="8" y="8"/>
                  </a:lnTo>
                  <a:lnTo>
                    <a:pt x="14" y="4"/>
                  </a:lnTo>
                  <a:lnTo>
                    <a:pt x="8" y="0"/>
                  </a:lnTo>
                  <a:lnTo>
                    <a:pt x="0" y="4"/>
                  </a:lnTo>
                  <a:lnTo>
                    <a:pt x="0" y="5"/>
                  </a:lnTo>
                  <a:lnTo>
                    <a:pt x="8" y="9"/>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3" name="Freeform 279"/>
            <p:cNvSpPr>
              <a:spLocks/>
            </p:cNvSpPr>
            <p:nvPr/>
          </p:nvSpPr>
          <p:spPr bwMode="auto">
            <a:xfrm>
              <a:off x="586" y="1896"/>
              <a:ext cx="16" cy="10"/>
            </a:xfrm>
            <a:custGeom>
              <a:avLst/>
              <a:gdLst/>
              <a:ahLst/>
              <a:cxnLst>
                <a:cxn ang="0">
                  <a:pos x="9" y="9"/>
                </a:cxn>
                <a:cxn ang="0">
                  <a:pos x="0" y="5"/>
                </a:cxn>
                <a:cxn ang="0">
                  <a:pos x="7" y="0"/>
                </a:cxn>
                <a:cxn ang="0">
                  <a:pos x="15" y="4"/>
                </a:cxn>
                <a:cxn ang="0">
                  <a:pos x="9" y="9"/>
                </a:cxn>
              </a:cxnLst>
              <a:rect l="0" t="0" r="r" b="b"/>
              <a:pathLst>
                <a:path w="16" h="10">
                  <a:moveTo>
                    <a:pt x="9" y="9"/>
                  </a:moveTo>
                  <a:lnTo>
                    <a:pt x="0" y="5"/>
                  </a:lnTo>
                  <a:lnTo>
                    <a:pt x="7" y="0"/>
                  </a:lnTo>
                  <a:lnTo>
                    <a:pt x="15" y="4"/>
                  </a:lnTo>
                  <a:lnTo>
                    <a:pt x="9" y="9"/>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4" name="Freeform 280"/>
            <p:cNvSpPr>
              <a:spLocks/>
            </p:cNvSpPr>
            <p:nvPr/>
          </p:nvSpPr>
          <p:spPr bwMode="auto">
            <a:xfrm>
              <a:off x="552" y="1929"/>
              <a:ext cx="15" cy="10"/>
            </a:xfrm>
            <a:custGeom>
              <a:avLst/>
              <a:gdLst/>
              <a:ahLst/>
              <a:cxnLst>
                <a:cxn ang="0">
                  <a:pos x="8" y="9"/>
                </a:cxn>
                <a:cxn ang="0">
                  <a:pos x="0" y="5"/>
                </a:cxn>
                <a:cxn ang="0">
                  <a:pos x="6" y="0"/>
                </a:cxn>
                <a:cxn ang="0">
                  <a:pos x="14" y="4"/>
                </a:cxn>
                <a:cxn ang="0">
                  <a:pos x="8" y="9"/>
                </a:cxn>
              </a:cxnLst>
              <a:rect l="0" t="0" r="r" b="b"/>
              <a:pathLst>
                <a:path w="15" h="10">
                  <a:moveTo>
                    <a:pt x="8" y="9"/>
                  </a:moveTo>
                  <a:lnTo>
                    <a:pt x="0" y="5"/>
                  </a:lnTo>
                  <a:lnTo>
                    <a:pt x="6" y="0"/>
                  </a:lnTo>
                  <a:lnTo>
                    <a:pt x="14" y="4"/>
                  </a:lnTo>
                  <a:lnTo>
                    <a:pt x="8" y="9"/>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5" name="Freeform 281"/>
            <p:cNvSpPr>
              <a:spLocks/>
            </p:cNvSpPr>
            <p:nvPr/>
          </p:nvSpPr>
          <p:spPr bwMode="auto">
            <a:xfrm>
              <a:off x="522" y="1963"/>
              <a:ext cx="13" cy="9"/>
            </a:xfrm>
            <a:custGeom>
              <a:avLst/>
              <a:gdLst/>
              <a:ahLst/>
              <a:cxnLst>
                <a:cxn ang="0">
                  <a:pos x="7" y="8"/>
                </a:cxn>
                <a:cxn ang="0">
                  <a:pos x="0" y="5"/>
                </a:cxn>
                <a:cxn ang="0">
                  <a:pos x="5" y="0"/>
                </a:cxn>
                <a:cxn ang="0">
                  <a:pos x="12" y="3"/>
                </a:cxn>
                <a:cxn ang="0">
                  <a:pos x="7" y="8"/>
                </a:cxn>
              </a:cxnLst>
              <a:rect l="0" t="0" r="r" b="b"/>
              <a:pathLst>
                <a:path w="13" h="9">
                  <a:moveTo>
                    <a:pt x="7" y="8"/>
                  </a:moveTo>
                  <a:lnTo>
                    <a:pt x="0" y="5"/>
                  </a:lnTo>
                  <a:lnTo>
                    <a:pt x="5" y="0"/>
                  </a:lnTo>
                  <a:lnTo>
                    <a:pt x="12" y="3"/>
                  </a:lnTo>
                  <a:lnTo>
                    <a:pt x="7"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6" name="Freeform 282"/>
            <p:cNvSpPr>
              <a:spLocks/>
            </p:cNvSpPr>
            <p:nvPr/>
          </p:nvSpPr>
          <p:spPr bwMode="auto">
            <a:xfrm>
              <a:off x="493" y="1998"/>
              <a:ext cx="12" cy="9"/>
            </a:xfrm>
            <a:custGeom>
              <a:avLst/>
              <a:gdLst/>
              <a:ahLst/>
              <a:cxnLst>
                <a:cxn ang="0">
                  <a:pos x="7" y="8"/>
                </a:cxn>
                <a:cxn ang="0">
                  <a:pos x="0" y="5"/>
                </a:cxn>
                <a:cxn ang="0">
                  <a:pos x="4" y="0"/>
                </a:cxn>
                <a:cxn ang="0">
                  <a:pos x="11" y="3"/>
                </a:cxn>
                <a:cxn ang="0">
                  <a:pos x="7" y="8"/>
                </a:cxn>
              </a:cxnLst>
              <a:rect l="0" t="0" r="r" b="b"/>
              <a:pathLst>
                <a:path w="12" h="9">
                  <a:moveTo>
                    <a:pt x="7" y="8"/>
                  </a:moveTo>
                  <a:lnTo>
                    <a:pt x="0" y="5"/>
                  </a:lnTo>
                  <a:lnTo>
                    <a:pt x="4" y="0"/>
                  </a:lnTo>
                  <a:lnTo>
                    <a:pt x="11" y="3"/>
                  </a:lnTo>
                  <a:lnTo>
                    <a:pt x="7"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7" name="Freeform 283"/>
            <p:cNvSpPr>
              <a:spLocks/>
            </p:cNvSpPr>
            <p:nvPr/>
          </p:nvSpPr>
          <p:spPr bwMode="auto">
            <a:xfrm>
              <a:off x="464" y="2034"/>
              <a:ext cx="12" cy="9"/>
            </a:xfrm>
            <a:custGeom>
              <a:avLst/>
              <a:gdLst/>
              <a:ahLst/>
              <a:cxnLst>
                <a:cxn ang="0">
                  <a:pos x="7" y="8"/>
                </a:cxn>
                <a:cxn ang="0">
                  <a:pos x="0" y="5"/>
                </a:cxn>
                <a:cxn ang="0">
                  <a:pos x="4" y="0"/>
                </a:cxn>
                <a:cxn ang="0">
                  <a:pos x="11" y="3"/>
                </a:cxn>
                <a:cxn ang="0">
                  <a:pos x="7" y="8"/>
                </a:cxn>
              </a:cxnLst>
              <a:rect l="0" t="0" r="r" b="b"/>
              <a:pathLst>
                <a:path w="12" h="9">
                  <a:moveTo>
                    <a:pt x="7" y="8"/>
                  </a:moveTo>
                  <a:lnTo>
                    <a:pt x="0" y="5"/>
                  </a:lnTo>
                  <a:lnTo>
                    <a:pt x="4" y="0"/>
                  </a:lnTo>
                  <a:lnTo>
                    <a:pt x="11" y="3"/>
                  </a:lnTo>
                  <a:lnTo>
                    <a:pt x="7"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8" name="Freeform 284"/>
            <p:cNvSpPr>
              <a:spLocks/>
            </p:cNvSpPr>
            <p:nvPr/>
          </p:nvSpPr>
          <p:spPr bwMode="auto">
            <a:xfrm>
              <a:off x="438" y="2070"/>
              <a:ext cx="14" cy="8"/>
            </a:xfrm>
            <a:custGeom>
              <a:avLst/>
              <a:gdLst/>
              <a:ahLst/>
              <a:cxnLst>
                <a:cxn ang="0">
                  <a:pos x="9" y="7"/>
                </a:cxn>
                <a:cxn ang="0">
                  <a:pos x="0" y="5"/>
                </a:cxn>
                <a:cxn ang="0">
                  <a:pos x="4" y="0"/>
                </a:cxn>
                <a:cxn ang="0">
                  <a:pos x="13" y="2"/>
                </a:cxn>
                <a:cxn ang="0">
                  <a:pos x="9" y="7"/>
                </a:cxn>
              </a:cxnLst>
              <a:rect l="0" t="0" r="r" b="b"/>
              <a:pathLst>
                <a:path w="14" h="8">
                  <a:moveTo>
                    <a:pt x="9" y="7"/>
                  </a:moveTo>
                  <a:lnTo>
                    <a:pt x="0" y="5"/>
                  </a:lnTo>
                  <a:lnTo>
                    <a:pt x="4" y="0"/>
                  </a:lnTo>
                  <a:lnTo>
                    <a:pt x="13" y="2"/>
                  </a:lnTo>
                  <a:lnTo>
                    <a:pt x="9"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69" name="Freeform 285"/>
            <p:cNvSpPr>
              <a:spLocks/>
            </p:cNvSpPr>
            <p:nvPr/>
          </p:nvSpPr>
          <p:spPr bwMode="auto">
            <a:xfrm>
              <a:off x="413" y="2107"/>
              <a:ext cx="15" cy="9"/>
            </a:xfrm>
            <a:custGeom>
              <a:avLst/>
              <a:gdLst/>
              <a:ahLst/>
              <a:cxnLst>
                <a:cxn ang="0">
                  <a:pos x="9" y="8"/>
                </a:cxn>
                <a:cxn ang="0">
                  <a:pos x="12" y="5"/>
                </a:cxn>
                <a:cxn ang="0">
                  <a:pos x="14" y="3"/>
                </a:cxn>
                <a:cxn ang="0">
                  <a:pos x="5" y="0"/>
                </a:cxn>
                <a:cxn ang="0">
                  <a:pos x="3" y="2"/>
                </a:cxn>
                <a:cxn ang="0">
                  <a:pos x="0" y="6"/>
                </a:cxn>
                <a:cxn ang="0">
                  <a:pos x="9" y="8"/>
                </a:cxn>
              </a:cxnLst>
              <a:rect l="0" t="0" r="r" b="b"/>
              <a:pathLst>
                <a:path w="15" h="9">
                  <a:moveTo>
                    <a:pt x="9" y="8"/>
                  </a:moveTo>
                  <a:lnTo>
                    <a:pt x="12" y="5"/>
                  </a:lnTo>
                  <a:lnTo>
                    <a:pt x="14" y="3"/>
                  </a:lnTo>
                  <a:lnTo>
                    <a:pt x="5" y="0"/>
                  </a:lnTo>
                  <a:lnTo>
                    <a:pt x="3" y="2"/>
                  </a:lnTo>
                  <a:lnTo>
                    <a:pt x="0" y="6"/>
                  </a:lnTo>
                  <a:lnTo>
                    <a:pt x="9"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0" name="Freeform 286"/>
            <p:cNvSpPr>
              <a:spLocks/>
            </p:cNvSpPr>
            <p:nvPr/>
          </p:nvSpPr>
          <p:spPr bwMode="auto">
            <a:xfrm>
              <a:off x="391" y="2145"/>
              <a:ext cx="14" cy="9"/>
            </a:xfrm>
            <a:custGeom>
              <a:avLst/>
              <a:gdLst/>
              <a:ahLst/>
              <a:cxnLst>
                <a:cxn ang="0">
                  <a:pos x="9" y="8"/>
                </a:cxn>
                <a:cxn ang="0">
                  <a:pos x="9" y="8"/>
                </a:cxn>
                <a:cxn ang="0">
                  <a:pos x="13" y="3"/>
                </a:cxn>
                <a:cxn ang="0">
                  <a:pos x="4" y="0"/>
                </a:cxn>
                <a:cxn ang="0">
                  <a:pos x="0" y="6"/>
                </a:cxn>
                <a:cxn ang="0">
                  <a:pos x="9" y="8"/>
                </a:cxn>
              </a:cxnLst>
              <a:rect l="0" t="0" r="r" b="b"/>
              <a:pathLst>
                <a:path w="14" h="9">
                  <a:moveTo>
                    <a:pt x="9" y="8"/>
                  </a:moveTo>
                  <a:lnTo>
                    <a:pt x="9" y="8"/>
                  </a:lnTo>
                  <a:lnTo>
                    <a:pt x="13" y="3"/>
                  </a:lnTo>
                  <a:lnTo>
                    <a:pt x="4" y="0"/>
                  </a:lnTo>
                  <a:lnTo>
                    <a:pt x="0" y="6"/>
                  </a:lnTo>
                  <a:lnTo>
                    <a:pt x="9"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1" name="Freeform 287"/>
            <p:cNvSpPr>
              <a:spLocks/>
            </p:cNvSpPr>
            <p:nvPr/>
          </p:nvSpPr>
          <p:spPr bwMode="auto">
            <a:xfrm>
              <a:off x="372" y="2184"/>
              <a:ext cx="12" cy="9"/>
            </a:xfrm>
            <a:custGeom>
              <a:avLst/>
              <a:gdLst/>
              <a:ahLst/>
              <a:cxnLst>
                <a:cxn ang="0">
                  <a:pos x="8" y="8"/>
                </a:cxn>
                <a:cxn ang="0">
                  <a:pos x="0" y="6"/>
                </a:cxn>
                <a:cxn ang="0">
                  <a:pos x="3" y="0"/>
                </a:cxn>
                <a:cxn ang="0">
                  <a:pos x="11" y="2"/>
                </a:cxn>
                <a:cxn ang="0">
                  <a:pos x="8" y="8"/>
                </a:cxn>
              </a:cxnLst>
              <a:rect l="0" t="0" r="r" b="b"/>
              <a:pathLst>
                <a:path w="12" h="9">
                  <a:moveTo>
                    <a:pt x="8" y="8"/>
                  </a:moveTo>
                  <a:lnTo>
                    <a:pt x="0" y="6"/>
                  </a:lnTo>
                  <a:lnTo>
                    <a:pt x="3" y="0"/>
                  </a:lnTo>
                  <a:lnTo>
                    <a:pt x="11" y="2"/>
                  </a:lnTo>
                  <a:lnTo>
                    <a:pt x="8" y="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2" name="Freeform 288"/>
            <p:cNvSpPr>
              <a:spLocks/>
            </p:cNvSpPr>
            <p:nvPr/>
          </p:nvSpPr>
          <p:spPr bwMode="auto">
            <a:xfrm>
              <a:off x="355" y="2224"/>
              <a:ext cx="12" cy="7"/>
            </a:xfrm>
            <a:custGeom>
              <a:avLst/>
              <a:gdLst/>
              <a:ahLst/>
              <a:cxnLst>
                <a:cxn ang="0">
                  <a:pos x="8" y="6"/>
                </a:cxn>
                <a:cxn ang="0">
                  <a:pos x="0" y="5"/>
                </a:cxn>
                <a:cxn ang="0">
                  <a:pos x="3" y="0"/>
                </a:cxn>
                <a:cxn ang="0">
                  <a:pos x="11" y="2"/>
                </a:cxn>
                <a:cxn ang="0">
                  <a:pos x="8" y="6"/>
                </a:cxn>
              </a:cxnLst>
              <a:rect l="0" t="0" r="r" b="b"/>
              <a:pathLst>
                <a:path w="12" h="7">
                  <a:moveTo>
                    <a:pt x="8" y="6"/>
                  </a:moveTo>
                  <a:lnTo>
                    <a:pt x="0" y="5"/>
                  </a:lnTo>
                  <a:lnTo>
                    <a:pt x="3" y="0"/>
                  </a:lnTo>
                  <a:lnTo>
                    <a:pt x="11" y="2"/>
                  </a:lnTo>
                  <a:lnTo>
                    <a:pt x="8"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3" name="Freeform 289"/>
            <p:cNvSpPr>
              <a:spLocks/>
            </p:cNvSpPr>
            <p:nvPr/>
          </p:nvSpPr>
          <p:spPr bwMode="auto">
            <a:xfrm>
              <a:off x="340" y="2263"/>
              <a:ext cx="11" cy="8"/>
            </a:xfrm>
            <a:custGeom>
              <a:avLst/>
              <a:gdLst/>
              <a:ahLst/>
              <a:cxnLst>
                <a:cxn ang="0">
                  <a:pos x="8" y="7"/>
                </a:cxn>
                <a:cxn ang="0">
                  <a:pos x="0" y="5"/>
                </a:cxn>
                <a:cxn ang="0">
                  <a:pos x="2" y="0"/>
                </a:cxn>
                <a:cxn ang="0">
                  <a:pos x="10" y="2"/>
                </a:cxn>
                <a:cxn ang="0">
                  <a:pos x="8" y="7"/>
                </a:cxn>
              </a:cxnLst>
              <a:rect l="0" t="0" r="r" b="b"/>
              <a:pathLst>
                <a:path w="11" h="8">
                  <a:moveTo>
                    <a:pt x="8" y="7"/>
                  </a:moveTo>
                  <a:lnTo>
                    <a:pt x="0" y="5"/>
                  </a:lnTo>
                  <a:lnTo>
                    <a:pt x="2" y="0"/>
                  </a:lnTo>
                  <a:lnTo>
                    <a:pt x="10" y="2"/>
                  </a:lnTo>
                  <a:lnTo>
                    <a:pt x="8"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4" name="Freeform 290"/>
            <p:cNvSpPr>
              <a:spLocks/>
            </p:cNvSpPr>
            <p:nvPr/>
          </p:nvSpPr>
          <p:spPr bwMode="auto">
            <a:xfrm>
              <a:off x="327" y="2303"/>
              <a:ext cx="10" cy="8"/>
            </a:xfrm>
            <a:custGeom>
              <a:avLst/>
              <a:gdLst/>
              <a:ahLst/>
              <a:cxnLst>
                <a:cxn ang="0">
                  <a:pos x="8" y="7"/>
                </a:cxn>
                <a:cxn ang="0">
                  <a:pos x="0" y="5"/>
                </a:cxn>
                <a:cxn ang="0">
                  <a:pos x="1" y="0"/>
                </a:cxn>
                <a:cxn ang="0">
                  <a:pos x="9" y="2"/>
                </a:cxn>
                <a:cxn ang="0">
                  <a:pos x="8" y="7"/>
                </a:cxn>
              </a:cxnLst>
              <a:rect l="0" t="0" r="r" b="b"/>
              <a:pathLst>
                <a:path w="10" h="8">
                  <a:moveTo>
                    <a:pt x="8" y="7"/>
                  </a:moveTo>
                  <a:lnTo>
                    <a:pt x="0" y="5"/>
                  </a:lnTo>
                  <a:lnTo>
                    <a:pt x="1" y="0"/>
                  </a:lnTo>
                  <a:lnTo>
                    <a:pt x="9" y="2"/>
                  </a:lnTo>
                  <a:lnTo>
                    <a:pt x="8" y="7"/>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5" name="Freeform 291"/>
            <p:cNvSpPr>
              <a:spLocks/>
            </p:cNvSpPr>
            <p:nvPr/>
          </p:nvSpPr>
          <p:spPr bwMode="auto">
            <a:xfrm>
              <a:off x="316" y="2345"/>
              <a:ext cx="9" cy="6"/>
            </a:xfrm>
            <a:custGeom>
              <a:avLst/>
              <a:gdLst/>
              <a:ahLst/>
              <a:cxnLst>
                <a:cxn ang="0">
                  <a:pos x="7" y="5"/>
                </a:cxn>
                <a:cxn ang="0">
                  <a:pos x="0" y="4"/>
                </a:cxn>
                <a:cxn ang="0">
                  <a:pos x="1" y="0"/>
                </a:cxn>
                <a:cxn ang="0">
                  <a:pos x="8" y="0"/>
                </a:cxn>
                <a:cxn ang="0">
                  <a:pos x="7" y="5"/>
                </a:cxn>
              </a:cxnLst>
              <a:rect l="0" t="0" r="r" b="b"/>
              <a:pathLst>
                <a:path w="9" h="6">
                  <a:moveTo>
                    <a:pt x="7" y="5"/>
                  </a:moveTo>
                  <a:lnTo>
                    <a:pt x="0" y="4"/>
                  </a:lnTo>
                  <a:lnTo>
                    <a:pt x="1" y="0"/>
                  </a:lnTo>
                  <a:lnTo>
                    <a:pt x="8" y="0"/>
                  </a:lnTo>
                  <a:lnTo>
                    <a:pt x="7"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6" name="Freeform 292"/>
            <p:cNvSpPr>
              <a:spLocks/>
            </p:cNvSpPr>
            <p:nvPr/>
          </p:nvSpPr>
          <p:spPr bwMode="auto">
            <a:xfrm>
              <a:off x="306" y="2385"/>
              <a:ext cx="10" cy="7"/>
            </a:xfrm>
            <a:custGeom>
              <a:avLst/>
              <a:gdLst/>
              <a:ahLst/>
              <a:cxnLst>
                <a:cxn ang="0">
                  <a:pos x="8" y="6"/>
                </a:cxn>
                <a:cxn ang="0">
                  <a:pos x="8" y="5"/>
                </a:cxn>
                <a:cxn ang="0">
                  <a:pos x="9" y="1"/>
                </a:cxn>
                <a:cxn ang="0">
                  <a:pos x="1" y="0"/>
                </a:cxn>
                <a:cxn ang="0">
                  <a:pos x="0" y="4"/>
                </a:cxn>
                <a:cxn ang="0">
                  <a:pos x="0" y="6"/>
                </a:cxn>
                <a:cxn ang="0">
                  <a:pos x="8" y="6"/>
                </a:cxn>
              </a:cxnLst>
              <a:rect l="0" t="0" r="r" b="b"/>
              <a:pathLst>
                <a:path w="10" h="7">
                  <a:moveTo>
                    <a:pt x="8" y="6"/>
                  </a:moveTo>
                  <a:lnTo>
                    <a:pt x="8" y="5"/>
                  </a:lnTo>
                  <a:lnTo>
                    <a:pt x="9" y="1"/>
                  </a:lnTo>
                  <a:lnTo>
                    <a:pt x="1" y="0"/>
                  </a:lnTo>
                  <a:lnTo>
                    <a:pt x="0" y="4"/>
                  </a:lnTo>
                  <a:lnTo>
                    <a:pt x="0" y="6"/>
                  </a:lnTo>
                  <a:lnTo>
                    <a:pt x="8"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7" name="Freeform 293"/>
            <p:cNvSpPr>
              <a:spLocks/>
            </p:cNvSpPr>
            <p:nvPr/>
          </p:nvSpPr>
          <p:spPr bwMode="auto">
            <a:xfrm>
              <a:off x="300" y="2426"/>
              <a:ext cx="10" cy="7"/>
            </a:xfrm>
            <a:custGeom>
              <a:avLst/>
              <a:gdLst/>
              <a:ahLst/>
              <a:cxnLst>
                <a:cxn ang="0">
                  <a:pos x="8" y="6"/>
                </a:cxn>
                <a:cxn ang="0">
                  <a:pos x="0" y="6"/>
                </a:cxn>
                <a:cxn ang="0">
                  <a:pos x="1" y="0"/>
                </a:cxn>
                <a:cxn ang="0">
                  <a:pos x="9" y="1"/>
                </a:cxn>
                <a:cxn ang="0">
                  <a:pos x="8" y="6"/>
                </a:cxn>
              </a:cxnLst>
              <a:rect l="0" t="0" r="r" b="b"/>
              <a:pathLst>
                <a:path w="10" h="7">
                  <a:moveTo>
                    <a:pt x="8" y="6"/>
                  </a:moveTo>
                  <a:lnTo>
                    <a:pt x="0" y="6"/>
                  </a:lnTo>
                  <a:lnTo>
                    <a:pt x="1" y="0"/>
                  </a:lnTo>
                  <a:lnTo>
                    <a:pt x="9" y="1"/>
                  </a:lnTo>
                  <a:lnTo>
                    <a:pt x="8"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8" name="Freeform 294"/>
            <p:cNvSpPr>
              <a:spLocks/>
            </p:cNvSpPr>
            <p:nvPr/>
          </p:nvSpPr>
          <p:spPr bwMode="auto">
            <a:xfrm>
              <a:off x="295" y="2468"/>
              <a:ext cx="9" cy="6"/>
            </a:xfrm>
            <a:custGeom>
              <a:avLst/>
              <a:gdLst/>
              <a:ahLst/>
              <a:cxnLst>
                <a:cxn ang="0">
                  <a:pos x="7" y="5"/>
                </a:cxn>
                <a:cxn ang="0">
                  <a:pos x="0" y="5"/>
                </a:cxn>
                <a:cxn ang="0">
                  <a:pos x="1" y="0"/>
                </a:cxn>
                <a:cxn ang="0">
                  <a:pos x="8" y="0"/>
                </a:cxn>
                <a:cxn ang="0">
                  <a:pos x="7" y="5"/>
                </a:cxn>
              </a:cxnLst>
              <a:rect l="0" t="0" r="r" b="b"/>
              <a:pathLst>
                <a:path w="9" h="6">
                  <a:moveTo>
                    <a:pt x="7" y="5"/>
                  </a:moveTo>
                  <a:lnTo>
                    <a:pt x="0" y="5"/>
                  </a:lnTo>
                  <a:lnTo>
                    <a:pt x="1" y="0"/>
                  </a:lnTo>
                  <a:lnTo>
                    <a:pt x="8" y="0"/>
                  </a:lnTo>
                  <a:lnTo>
                    <a:pt x="7"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79" name="Freeform 295"/>
            <p:cNvSpPr>
              <a:spLocks/>
            </p:cNvSpPr>
            <p:nvPr/>
          </p:nvSpPr>
          <p:spPr bwMode="auto">
            <a:xfrm>
              <a:off x="294" y="2510"/>
              <a:ext cx="7" cy="5"/>
            </a:xfrm>
            <a:custGeom>
              <a:avLst/>
              <a:gdLst/>
              <a:ahLst/>
              <a:cxnLst>
                <a:cxn ang="0">
                  <a:pos x="6" y="4"/>
                </a:cxn>
                <a:cxn ang="0">
                  <a:pos x="0" y="4"/>
                </a:cxn>
                <a:cxn ang="0">
                  <a:pos x="0" y="0"/>
                </a:cxn>
                <a:cxn ang="0">
                  <a:pos x="6" y="0"/>
                </a:cxn>
                <a:cxn ang="0">
                  <a:pos x="6" y="4"/>
                </a:cxn>
              </a:cxnLst>
              <a:rect l="0" t="0" r="r" b="b"/>
              <a:pathLst>
                <a:path w="7" h="5">
                  <a:moveTo>
                    <a:pt x="6" y="4"/>
                  </a:moveTo>
                  <a:lnTo>
                    <a:pt x="0" y="4"/>
                  </a:lnTo>
                  <a:lnTo>
                    <a:pt x="0" y="0"/>
                  </a:lnTo>
                  <a:lnTo>
                    <a:pt x="6" y="0"/>
                  </a:lnTo>
                  <a:lnTo>
                    <a:pt x="6"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0" name="Freeform 296"/>
            <p:cNvSpPr>
              <a:spLocks/>
            </p:cNvSpPr>
            <p:nvPr/>
          </p:nvSpPr>
          <p:spPr bwMode="auto">
            <a:xfrm>
              <a:off x="291" y="2551"/>
              <a:ext cx="10" cy="5"/>
            </a:xfrm>
            <a:custGeom>
              <a:avLst/>
              <a:gdLst/>
              <a:ahLst/>
              <a:cxnLst>
                <a:cxn ang="0">
                  <a:pos x="9" y="4"/>
                </a:cxn>
                <a:cxn ang="0">
                  <a:pos x="0" y="4"/>
                </a:cxn>
                <a:cxn ang="0">
                  <a:pos x="0" y="0"/>
                </a:cxn>
                <a:cxn ang="0">
                  <a:pos x="9" y="0"/>
                </a:cxn>
                <a:cxn ang="0">
                  <a:pos x="9" y="4"/>
                </a:cxn>
              </a:cxnLst>
              <a:rect l="0" t="0" r="r" b="b"/>
              <a:pathLst>
                <a:path w="10" h="5">
                  <a:moveTo>
                    <a:pt x="9" y="4"/>
                  </a:moveTo>
                  <a:lnTo>
                    <a:pt x="0" y="4"/>
                  </a:lnTo>
                  <a:lnTo>
                    <a:pt x="0" y="0"/>
                  </a:lnTo>
                  <a:lnTo>
                    <a:pt x="9" y="0"/>
                  </a:lnTo>
                  <a:lnTo>
                    <a:pt x="9"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1" name="Freeform 297"/>
            <p:cNvSpPr>
              <a:spLocks/>
            </p:cNvSpPr>
            <p:nvPr/>
          </p:nvSpPr>
          <p:spPr bwMode="auto">
            <a:xfrm>
              <a:off x="292" y="2592"/>
              <a:ext cx="9" cy="6"/>
            </a:xfrm>
            <a:custGeom>
              <a:avLst/>
              <a:gdLst/>
              <a:ahLst/>
              <a:cxnLst>
                <a:cxn ang="0">
                  <a:pos x="8" y="5"/>
                </a:cxn>
                <a:cxn ang="0">
                  <a:pos x="8" y="2"/>
                </a:cxn>
                <a:cxn ang="0">
                  <a:pos x="8" y="0"/>
                </a:cxn>
                <a:cxn ang="0">
                  <a:pos x="0" y="0"/>
                </a:cxn>
                <a:cxn ang="0">
                  <a:pos x="1" y="2"/>
                </a:cxn>
                <a:cxn ang="0">
                  <a:pos x="1" y="5"/>
                </a:cxn>
                <a:cxn ang="0">
                  <a:pos x="8" y="5"/>
                </a:cxn>
              </a:cxnLst>
              <a:rect l="0" t="0" r="r" b="b"/>
              <a:pathLst>
                <a:path w="9" h="6">
                  <a:moveTo>
                    <a:pt x="8" y="5"/>
                  </a:moveTo>
                  <a:lnTo>
                    <a:pt x="8" y="2"/>
                  </a:lnTo>
                  <a:lnTo>
                    <a:pt x="8" y="0"/>
                  </a:lnTo>
                  <a:lnTo>
                    <a:pt x="0" y="0"/>
                  </a:lnTo>
                  <a:lnTo>
                    <a:pt x="1" y="2"/>
                  </a:lnTo>
                  <a:lnTo>
                    <a:pt x="1" y="5"/>
                  </a:lnTo>
                  <a:lnTo>
                    <a:pt x="8"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2" name="Freeform 298"/>
            <p:cNvSpPr>
              <a:spLocks/>
            </p:cNvSpPr>
            <p:nvPr/>
          </p:nvSpPr>
          <p:spPr bwMode="auto">
            <a:xfrm>
              <a:off x="296" y="2634"/>
              <a:ext cx="9" cy="5"/>
            </a:xfrm>
            <a:custGeom>
              <a:avLst/>
              <a:gdLst/>
              <a:ahLst/>
              <a:cxnLst>
                <a:cxn ang="0">
                  <a:pos x="8" y="4"/>
                </a:cxn>
                <a:cxn ang="0">
                  <a:pos x="1" y="4"/>
                </a:cxn>
                <a:cxn ang="0">
                  <a:pos x="0" y="0"/>
                </a:cxn>
                <a:cxn ang="0">
                  <a:pos x="7" y="0"/>
                </a:cxn>
                <a:cxn ang="0">
                  <a:pos x="8" y="4"/>
                </a:cxn>
              </a:cxnLst>
              <a:rect l="0" t="0" r="r" b="b"/>
              <a:pathLst>
                <a:path w="9" h="5">
                  <a:moveTo>
                    <a:pt x="8" y="4"/>
                  </a:moveTo>
                  <a:lnTo>
                    <a:pt x="1" y="4"/>
                  </a:lnTo>
                  <a:lnTo>
                    <a:pt x="0" y="0"/>
                  </a:lnTo>
                  <a:lnTo>
                    <a:pt x="7" y="0"/>
                  </a:lnTo>
                  <a:lnTo>
                    <a:pt x="8"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3" name="Freeform 299"/>
            <p:cNvSpPr>
              <a:spLocks/>
            </p:cNvSpPr>
            <p:nvPr/>
          </p:nvSpPr>
          <p:spPr bwMode="auto">
            <a:xfrm>
              <a:off x="303" y="2675"/>
              <a:ext cx="9" cy="6"/>
            </a:xfrm>
            <a:custGeom>
              <a:avLst/>
              <a:gdLst/>
              <a:ahLst/>
              <a:cxnLst>
                <a:cxn ang="0">
                  <a:pos x="8" y="4"/>
                </a:cxn>
                <a:cxn ang="0">
                  <a:pos x="1" y="5"/>
                </a:cxn>
                <a:cxn ang="0">
                  <a:pos x="0" y="0"/>
                </a:cxn>
                <a:cxn ang="0">
                  <a:pos x="7" y="0"/>
                </a:cxn>
                <a:cxn ang="0">
                  <a:pos x="8" y="4"/>
                </a:cxn>
              </a:cxnLst>
              <a:rect l="0" t="0" r="r" b="b"/>
              <a:pathLst>
                <a:path w="9" h="6">
                  <a:moveTo>
                    <a:pt x="8" y="4"/>
                  </a:moveTo>
                  <a:lnTo>
                    <a:pt x="1" y="5"/>
                  </a:lnTo>
                  <a:lnTo>
                    <a:pt x="0" y="0"/>
                  </a:lnTo>
                  <a:lnTo>
                    <a:pt x="7" y="0"/>
                  </a:lnTo>
                  <a:lnTo>
                    <a:pt x="8"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4" name="Freeform 300"/>
            <p:cNvSpPr>
              <a:spLocks/>
            </p:cNvSpPr>
            <p:nvPr/>
          </p:nvSpPr>
          <p:spPr bwMode="auto">
            <a:xfrm>
              <a:off x="310" y="2715"/>
              <a:ext cx="10" cy="6"/>
            </a:xfrm>
            <a:custGeom>
              <a:avLst/>
              <a:gdLst/>
              <a:ahLst/>
              <a:cxnLst>
                <a:cxn ang="0">
                  <a:pos x="9" y="5"/>
                </a:cxn>
                <a:cxn ang="0">
                  <a:pos x="1" y="5"/>
                </a:cxn>
                <a:cxn ang="0">
                  <a:pos x="0" y="1"/>
                </a:cxn>
                <a:cxn ang="0">
                  <a:pos x="8" y="0"/>
                </a:cxn>
                <a:cxn ang="0">
                  <a:pos x="9" y="5"/>
                </a:cxn>
              </a:cxnLst>
              <a:rect l="0" t="0" r="r" b="b"/>
              <a:pathLst>
                <a:path w="10" h="6">
                  <a:moveTo>
                    <a:pt x="9" y="5"/>
                  </a:moveTo>
                  <a:lnTo>
                    <a:pt x="1" y="5"/>
                  </a:lnTo>
                  <a:lnTo>
                    <a:pt x="0" y="1"/>
                  </a:lnTo>
                  <a:lnTo>
                    <a:pt x="8" y="0"/>
                  </a:lnTo>
                  <a:lnTo>
                    <a:pt x="9"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5" name="Freeform 301"/>
            <p:cNvSpPr>
              <a:spLocks/>
            </p:cNvSpPr>
            <p:nvPr/>
          </p:nvSpPr>
          <p:spPr bwMode="auto">
            <a:xfrm>
              <a:off x="320" y="2756"/>
              <a:ext cx="11" cy="6"/>
            </a:xfrm>
            <a:custGeom>
              <a:avLst/>
              <a:gdLst/>
              <a:ahLst/>
              <a:cxnLst>
                <a:cxn ang="0">
                  <a:pos x="10" y="5"/>
                </a:cxn>
                <a:cxn ang="0">
                  <a:pos x="2" y="5"/>
                </a:cxn>
                <a:cxn ang="0">
                  <a:pos x="0" y="0"/>
                </a:cxn>
                <a:cxn ang="0">
                  <a:pos x="8" y="0"/>
                </a:cxn>
                <a:cxn ang="0">
                  <a:pos x="10" y="5"/>
                </a:cxn>
              </a:cxnLst>
              <a:rect l="0" t="0" r="r" b="b"/>
              <a:pathLst>
                <a:path w="11" h="6">
                  <a:moveTo>
                    <a:pt x="10" y="5"/>
                  </a:moveTo>
                  <a:lnTo>
                    <a:pt x="2" y="5"/>
                  </a:lnTo>
                  <a:lnTo>
                    <a:pt x="0" y="0"/>
                  </a:lnTo>
                  <a:lnTo>
                    <a:pt x="8" y="0"/>
                  </a:lnTo>
                  <a:lnTo>
                    <a:pt x="1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6" name="Freeform 302"/>
            <p:cNvSpPr>
              <a:spLocks/>
            </p:cNvSpPr>
            <p:nvPr/>
          </p:nvSpPr>
          <p:spPr bwMode="auto">
            <a:xfrm>
              <a:off x="332" y="2796"/>
              <a:ext cx="12" cy="7"/>
            </a:xfrm>
            <a:custGeom>
              <a:avLst/>
              <a:gdLst/>
              <a:ahLst/>
              <a:cxnLst>
                <a:cxn ang="0">
                  <a:pos x="11" y="5"/>
                </a:cxn>
                <a:cxn ang="0">
                  <a:pos x="3" y="6"/>
                </a:cxn>
                <a:cxn ang="0">
                  <a:pos x="0" y="2"/>
                </a:cxn>
                <a:cxn ang="0">
                  <a:pos x="8" y="0"/>
                </a:cxn>
                <a:cxn ang="0">
                  <a:pos x="11" y="5"/>
                </a:cxn>
              </a:cxnLst>
              <a:rect l="0" t="0" r="r" b="b"/>
              <a:pathLst>
                <a:path w="12" h="7">
                  <a:moveTo>
                    <a:pt x="11" y="5"/>
                  </a:moveTo>
                  <a:lnTo>
                    <a:pt x="3" y="6"/>
                  </a:lnTo>
                  <a:lnTo>
                    <a:pt x="0" y="2"/>
                  </a:lnTo>
                  <a:lnTo>
                    <a:pt x="8" y="0"/>
                  </a:lnTo>
                  <a:lnTo>
                    <a:pt x="11"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7" name="Freeform 303"/>
            <p:cNvSpPr>
              <a:spLocks/>
            </p:cNvSpPr>
            <p:nvPr/>
          </p:nvSpPr>
          <p:spPr bwMode="auto">
            <a:xfrm>
              <a:off x="347" y="2835"/>
              <a:ext cx="12" cy="8"/>
            </a:xfrm>
            <a:custGeom>
              <a:avLst/>
              <a:gdLst/>
              <a:ahLst/>
              <a:cxnLst>
                <a:cxn ang="0">
                  <a:pos x="11" y="6"/>
                </a:cxn>
                <a:cxn ang="0">
                  <a:pos x="10" y="2"/>
                </a:cxn>
                <a:cxn ang="0">
                  <a:pos x="8" y="0"/>
                </a:cxn>
                <a:cxn ang="0">
                  <a:pos x="0" y="2"/>
                </a:cxn>
                <a:cxn ang="0">
                  <a:pos x="1" y="4"/>
                </a:cxn>
                <a:cxn ang="0">
                  <a:pos x="3" y="7"/>
                </a:cxn>
                <a:cxn ang="0">
                  <a:pos x="11" y="6"/>
                </a:cxn>
              </a:cxnLst>
              <a:rect l="0" t="0" r="r" b="b"/>
              <a:pathLst>
                <a:path w="12" h="8">
                  <a:moveTo>
                    <a:pt x="11" y="6"/>
                  </a:moveTo>
                  <a:lnTo>
                    <a:pt x="10" y="2"/>
                  </a:lnTo>
                  <a:lnTo>
                    <a:pt x="8" y="0"/>
                  </a:lnTo>
                  <a:lnTo>
                    <a:pt x="0" y="2"/>
                  </a:lnTo>
                  <a:lnTo>
                    <a:pt x="1" y="4"/>
                  </a:lnTo>
                  <a:lnTo>
                    <a:pt x="3" y="7"/>
                  </a:lnTo>
                  <a:lnTo>
                    <a:pt x="11"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8" name="Freeform 304"/>
            <p:cNvSpPr>
              <a:spLocks/>
            </p:cNvSpPr>
            <p:nvPr/>
          </p:nvSpPr>
          <p:spPr bwMode="auto">
            <a:xfrm>
              <a:off x="364" y="2875"/>
              <a:ext cx="11" cy="8"/>
            </a:xfrm>
            <a:custGeom>
              <a:avLst/>
              <a:gdLst/>
              <a:ahLst/>
              <a:cxnLst>
                <a:cxn ang="0">
                  <a:pos x="10" y="5"/>
                </a:cxn>
                <a:cxn ang="0">
                  <a:pos x="2" y="7"/>
                </a:cxn>
                <a:cxn ang="0">
                  <a:pos x="0" y="2"/>
                </a:cxn>
                <a:cxn ang="0">
                  <a:pos x="8" y="0"/>
                </a:cxn>
                <a:cxn ang="0">
                  <a:pos x="10" y="5"/>
                </a:cxn>
              </a:cxnLst>
              <a:rect l="0" t="0" r="r" b="b"/>
              <a:pathLst>
                <a:path w="11" h="8">
                  <a:moveTo>
                    <a:pt x="10" y="5"/>
                  </a:moveTo>
                  <a:lnTo>
                    <a:pt x="2" y="7"/>
                  </a:lnTo>
                  <a:lnTo>
                    <a:pt x="0" y="2"/>
                  </a:lnTo>
                  <a:lnTo>
                    <a:pt x="8" y="0"/>
                  </a:lnTo>
                  <a:lnTo>
                    <a:pt x="1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89" name="Freeform 305"/>
            <p:cNvSpPr>
              <a:spLocks/>
            </p:cNvSpPr>
            <p:nvPr/>
          </p:nvSpPr>
          <p:spPr bwMode="auto">
            <a:xfrm>
              <a:off x="382" y="2914"/>
              <a:ext cx="12" cy="7"/>
            </a:xfrm>
            <a:custGeom>
              <a:avLst/>
              <a:gdLst/>
              <a:ahLst/>
              <a:cxnLst>
                <a:cxn ang="0">
                  <a:pos x="11" y="5"/>
                </a:cxn>
                <a:cxn ang="0">
                  <a:pos x="3" y="6"/>
                </a:cxn>
                <a:cxn ang="0">
                  <a:pos x="0" y="2"/>
                </a:cxn>
                <a:cxn ang="0">
                  <a:pos x="8" y="0"/>
                </a:cxn>
                <a:cxn ang="0">
                  <a:pos x="11" y="5"/>
                </a:cxn>
              </a:cxnLst>
              <a:rect l="0" t="0" r="r" b="b"/>
              <a:pathLst>
                <a:path w="12" h="7">
                  <a:moveTo>
                    <a:pt x="11" y="5"/>
                  </a:moveTo>
                  <a:lnTo>
                    <a:pt x="3" y="6"/>
                  </a:lnTo>
                  <a:lnTo>
                    <a:pt x="0" y="2"/>
                  </a:lnTo>
                  <a:lnTo>
                    <a:pt x="8" y="0"/>
                  </a:lnTo>
                  <a:lnTo>
                    <a:pt x="11"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0" name="Freeform 306"/>
            <p:cNvSpPr>
              <a:spLocks/>
            </p:cNvSpPr>
            <p:nvPr/>
          </p:nvSpPr>
          <p:spPr bwMode="auto">
            <a:xfrm>
              <a:off x="403" y="2952"/>
              <a:ext cx="14" cy="8"/>
            </a:xfrm>
            <a:custGeom>
              <a:avLst/>
              <a:gdLst/>
              <a:ahLst/>
              <a:cxnLst>
                <a:cxn ang="0">
                  <a:pos x="13" y="5"/>
                </a:cxn>
                <a:cxn ang="0">
                  <a:pos x="4" y="7"/>
                </a:cxn>
                <a:cxn ang="0">
                  <a:pos x="0" y="2"/>
                </a:cxn>
                <a:cxn ang="0">
                  <a:pos x="9" y="0"/>
                </a:cxn>
                <a:cxn ang="0">
                  <a:pos x="13" y="5"/>
                </a:cxn>
              </a:cxnLst>
              <a:rect l="0" t="0" r="r" b="b"/>
              <a:pathLst>
                <a:path w="14" h="8">
                  <a:moveTo>
                    <a:pt x="13" y="5"/>
                  </a:moveTo>
                  <a:lnTo>
                    <a:pt x="4" y="7"/>
                  </a:lnTo>
                  <a:lnTo>
                    <a:pt x="0" y="2"/>
                  </a:lnTo>
                  <a:lnTo>
                    <a:pt x="9" y="0"/>
                  </a:lnTo>
                  <a:lnTo>
                    <a:pt x="13"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1" name="Freeform 307"/>
            <p:cNvSpPr>
              <a:spLocks/>
            </p:cNvSpPr>
            <p:nvPr/>
          </p:nvSpPr>
          <p:spPr bwMode="auto">
            <a:xfrm>
              <a:off x="426" y="2989"/>
              <a:ext cx="14" cy="8"/>
            </a:xfrm>
            <a:custGeom>
              <a:avLst/>
              <a:gdLst/>
              <a:ahLst/>
              <a:cxnLst>
                <a:cxn ang="0">
                  <a:pos x="13" y="5"/>
                </a:cxn>
                <a:cxn ang="0">
                  <a:pos x="4" y="7"/>
                </a:cxn>
                <a:cxn ang="0">
                  <a:pos x="0" y="2"/>
                </a:cxn>
                <a:cxn ang="0">
                  <a:pos x="9" y="0"/>
                </a:cxn>
                <a:cxn ang="0">
                  <a:pos x="13" y="5"/>
                </a:cxn>
              </a:cxnLst>
              <a:rect l="0" t="0" r="r" b="b"/>
              <a:pathLst>
                <a:path w="14" h="8">
                  <a:moveTo>
                    <a:pt x="13" y="5"/>
                  </a:moveTo>
                  <a:lnTo>
                    <a:pt x="4" y="7"/>
                  </a:lnTo>
                  <a:lnTo>
                    <a:pt x="0" y="2"/>
                  </a:lnTo>
                  <a:lnTo>
                    <a:pt x="9" y="0"/>
                  </a:lnTo>
                  <a:lnTo>
                    <a:pt x="13"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2" name="Freeform 308"/>
            <p:cNvSpPr>
              <a:spLocks/>
            </p:cNvSpPr>
            <p:nvPr/>
          </p:nvSpPr>
          <p:spPr bwMode="auto">
            <a:xfrm>
              <a:off x="451" y="3026"/>
              <a:ext cx="14" cy="9"/>
            </a:xfrm>
            <a:custGeom>
              <a:avLst/>
              <a:gdLst/>
              <a:ahLst/>
              <a:cxnLst>
                <a:cxn ang="0">
                  <a:pos x="13" y="5"/>
                </a:cxn>
                <a:cxn ang="0">
                  <a:pos x="5" y="8"/>
                </a:cxn>
                <a:cxn ang="0">
                  <a:pos x="0" y="3"/>
                </a:cxn>
                <a:cxn ang="0">
                  <a:pos x="9" y="0"/>
                </a:cxn>
                <a:cxn ang="0">
                  <a:pos x="13" y="5"/>
                </a:cxn>
              </a:cxnLst>
              <a:rect l="0" t="0" r="r" b="b"/>
              <a:pathLst>
                <a:path w="14" h="9">
                  <a:moveTo>
                    <a:pt x="13" y="5"/>
                  </a:moveTo>
                  <a:lnTo>
                    <a:pt x="5" y="8"/>
                  </a:lnTo>
                  <a:lnTo>
                    <a:pt x="0" y="3"/>
                  </a:lnTo>
                  <a:lnTo>
                    <a:pt x="9" y="0"/>
                  </a:lnTo>
                  <a:lnTo>
                    <a:pt x="13"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3" name="Freeform 309"/>
            <p:cNvSpPr>
              <a:spLocks/>
            </p:cNvSpPr>
            <p:nvPr/>
          </p:nvSpPr>
          <p:spPr bwMode="auto">
            <a:xfrm>
              <a:off x="479" y="3062"/>
              <a:ext cx="12" cy="8"/>
            </a:xfrm>
            <a:custGeom>
              <a:avLst/>
              <a:gdLst/>
              <a:ahLst/>
              <a:cxnLst>
                <a:cxn ang="0">
                  <a:pos x="11" y="4"/>
                </a:cxn>
                <a:cxn ang="0">
                  <a:pos x="4" y="7"/>
                </a:cxn>
                <a:cxn ang="0">
                  <a:pos x="0" y="3"/>
                </a:cxn>
                <a:cxn ang="0">
                  <a:pos x="7" y="0"/>
                </a:cxn>
                <a:cxn ang="0">
                  <a:pos x="11" y="4"/>
                </a:cxn>
              </a:cxnLst>
              <a:rect l="0" t="0" r="r" b="b"/>
              <a:pathLst>
                <a:path w="12" h="8">
                  <a:moveTo>
                    <a:pt x="11" y="4"/>
                  </a:moveTo>
                  <a:lnTo>
                    <a:pt x="4" y="7"/>
                  </a:lnTo>
                  <a:lnTo>
                    <a:pt x="0" y="3"/>
                  </a:lnTo>
                  <a:lnTo>
                    <a:pt x="7" y="0"/>
                  </a:lnTo>
                  <a:lnTo>
                    <a:pt x="11"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4" name="Freeform 310"/>
            <p:cNvSpPr>
              <a:spLocks/>
            </p:cNvSpPr>
            <p:nvPr/>
          </p:nvSpPr>
          <p:spPr bwMode="auto">
            <a:xfrm>
              <a:off x="507" y="3097"/>
              <a:ext cx="15" cy="9"/>
            </a:xfrm>
            <a:custGeom>
              <a:avLst/>
              <a:gdLst/>
              <a:ahLst/>
              <a:cxnLst>
                <a:cxn ang="0">
                  <a:pos x="14" y="5"/>
                </a:cxn>
                <a:cxn ang="0">
                  <a:pos x="9" y="1"/>
                </a:cxn>
                <a:cxn ang="0">
                  <a:pos x="8" y="0"/>
                </a:cxn>
                <a:cxn ang="0">
                  <a:pos x="0" y="3"/>
                </a:cxn>
                <a:cxn ang="0">
                  <a:pos x="1" y="4"/>
                </a:cxn>
                <a:cxn ang="0">
                  <a:pos x="6" y="8"/>
                </a:cxn>
                <a:cxn ang="0">
                  <a:pos x="14" y="5"/>
                </a:cxn>
              </a:cxnLst>
              <a:rect l="0" t="0" r="r" b="b"/>
              <a:pathLst>
                <a:path w="15" h="9">
                  <a:moveTo>
                    <a:pt x="14" y="5"/>
                  </a:moveTo>
                  <a:lnTo>
                    <a:pt x="9" y="1"/>
                  </a:lnTo>
                  <a:lnTo>
                    <a:pt x="8" y="0"/>
                  </a:lnTo>
                  <a:lnTo>
                    <a:pt x="0" y="3"/>
                  </a:lnTo>
                  <a:lnTo>
                    <a:pt x="1" y="4"/>
                  </a:lnTo>
                  <a:lnTo>
                    <a:pt x="6" y="8"/>
                  </a:lnTo>
                  <a:lnTo>
                    <a:pt x="14"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5" name="Freeform 311"/>
            <p:cNvSpPr>
              <a:spLocks/>
            </p:cNvSpPr>
            <p:nvPr/>
          </p:nvSpPr>
          <p:spPr bwMode="auto">
            <a:xfrm>
              <a:off x="538" y="3131"/>
              <a:ext cx="14" cy="10"/>
            </a:xfrm>
            <a:custGeom>
              <a:avLst/>
              <a:gdLst/>
              <a:ahLst/>
              <a:cxnLst>
                <a:cxn ang="0">
                  <a:pos x="13" y="5"/>
                </a:cxn>
                <a:cxn ang="0">
                  <a:pos x="12" y="4"/>
                </a:cxn>
                <a:cxn ang="0">
                  <a:pos x="8" y="0"/>
                </a:cxn>
                <a:cxn ang="0">
                  <a:pos x="0" y="4"/>
                </a:cxn>
                <a:cxn ang="0">
                  <a:pos x="4" y="8"/>
                </a:cxn>
                <a:cxn ang="0">
                  <a:pos x="5" y="9"/>
                </a:cxn>
                <a:cxn ang="0">
                  <a:pos x="13" y="5"/>
                </a:cxn>
              </a:cxnLst>
              <a:rect l="0" t="0" r="r" b="b"/>
              <a:pathLst>
                <a:path w="14" h="10">
                  <a:moveTo>
                    <a:pt x="13" y="5"/>
                  </a:moveTo>
                  <a:lnTo>
                    <a:pt x="12" y="4"/>
                  </a:lnTo>
                  <a:lnTo>
                    <a:pt x="8" y="0"/>
                  </a:lnTo>
                  <a:lnTo>
                    <a:pt x="0" y="4"/>
                  </a:lnTo>
                  <a:lnTo>
                    <a:pt x="4" y="8"/>
                  </a:lnTo>
                  <a:lnTo>
                    <a:pt x="5" y="9"/>
                  </a:lnTo>
                  <a:lnTo>
                    <a:pt x="13"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6" name="Freeform 312"/>
            <p:cNvSpPr>
              <a:spLocks/>
            </p:cNvSpPr>
            <p:nvPr/>
          </p:nvSpPr>
          <p:spPr bwMode="auto">
            <a:xfrm>
              <a:off x="571" y="3165"/>
              <a:ext cx="14" cy="9"/>
            </a:xfrm>
            <a:custGeom>
              <a:avLst/>
              <a:gdLst/>
              <a:ahLst/>
              <a:cxnLst>
                <a:cxn ang="0">
                  <a:pos x="13" y="5"/>
                </a:cxn>
                <a:cxn ang="0">
                  <a:pos x="5" y="8"/>
                </a:cxn>
                <a:cxn ang="0">
                  <a:pos x="0" y="3"/>
                </a:cxn>
                <a:cxn ang="0">
                  <a:pos x="8" y="0"/>
                </a:cxn>
                <a:cxn ang="0">
                  <a:pos x="13" y="5"/>
                </a:cxn>
              </a:cxnLst>
              <a:rect l="0" t="0" r="r" b="b"/>
              <a:pathLst>
                <a:path w="14" h="9">
                  <a:moveTo>
                    <a:pt x="13" y="5"/>
                  </a:moveTo>
                  <a:lnTo>
                    <a:pt x="5" y="8"/>
                  </a:lnTo>
                  <a:lnTo>
                    <a:pt x="0" y="3"/>
                  </a:lnTo>
                  <a:lnTo>
                    <a:pt x="8" y="0"/>
                  </a:lnTo>
                  <a:lnTo>
                    <a:pt x="13"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7" name="Freeform 313"/>
            <p:cNvSpPr>
              <a:spLocks/>
            </p:cNvSpPr>
            <p:nvPr/>
          </p:nvSpPr>
          <p:spPr bwMode="auto">
            <a:xfrm>
              <a:off x="606" y="3197"/>
              <a:ext cx="14" cy="9"/>
            </a:xfrm>
            <a:custGeom>
              <a:avLst/>
              <a:gdLst/>
              <a:ahLst/>
              <a:cxnLst>
                <a:cxn ang="0">
                  <a:pos x="13" y="4"/>
                </a:cxn>
                <a:cxn ang="0">
                  <a:pos x="5" y="8"/>
                </a:cxn>
                <a:cxn ang="0">
                  <a:pos x="0" y="4"/>
                </a:cxn>
                <a:cxn ang="0">
                  <a:pos x="8" y="0"/>
                </a:cxn>
                <a:cxn ang="0">
                  <a:pos x="13" y="4"/>
                </a:cxn>
              </a:cxnLst>
              <a:rect l="0" t="0" r="r" b="b"/>
              <a:pathLst>
                <a:path w="14" h="9">
                  <a:moveTo>
                    <a:pt x="13" y="4"/>
                  </a:moveTo>
                  <a:lnTo>
                    <a:pt x="5" y="8"/>
                  </a:lnTo>
                  <a:lnTo>
                    <a:pt x="0" y="4"/>
                  </a:lnTo>
                  <a:lnTo>
                    <a:pt x="8" y="0"/>
                  </a:lnTo>
                  <a:lnTo>
                    <a:pt x="13"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8" name="Freeform 314"/>
            <p:cNvSpPr>
              <a:spLocks/>
            </p:cNvSpPr>
            <p:nvPr/>
          </p:nvSpPr>
          <p:spPr bwMode="auto">
            <a:xfrm>
              <a:off x="642" y="3228"/>
              <a:ext cx="15" cy="9"/>
            </a:xfrm>
            <a:custGeom>
              <a:avLst/>
              <a:gdLst/>
              <a:ahLst/>
              <a:cxnLst>
                <a:cxn ang="0">
                  <a:pos x="14" y="4"/>
                </a:cxn>
                <a:cxn ang="0">
                  <a:pos x="6" y="8"/>
                </a:cxn>
                <a:cxn ang="0">
                  <a:pos x="0" y="4"/>
                </a:cxn>
                <a:cxn ang="0">
                  <a:pos x="8" y="0"/>
                </a:cxn>
                <a:cxn ang="0">
                  <a:pos x="14" y="4"/>
                </a:cxn>
              </a:cxnLst>
              <a:rect l="0" t="0" r="r" b="b"/>
              <a:pathLst>
                <a:path w="15" h="9">
                  <a:moveTo>
                    <a:pt x="14" y="4"/>
                  </a:moveTo>
                  <a:lnTo>
                    <a:pt x="6" y="8"/>
                  </a:lnTo>
                  <a:lnTo>
                    <a:pt x="0" y="4"/>
                  </a:lnTo>
                  <a:lnTo>
                    <a:pt x="8" y="0"/>
                  </a:lnTo>
                  <a:lnTo>
                    <a:pt x="14"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499" name="Freeform 315"/>
            <p:cNvSpPr>
              <a:spLocks/>
            </p:cNvSpPr>
            <p:nvPr/>
          </p:nvSpPr>
          <p:spPr bwMode="auto">
            <a:xfrm>
              <a:off x="680" y="3258"/>
              <a:ext cx="14" cy="9"/>
            </a:xfrm>
            <a:custGeom>
              <a:avLst/>
              <a:gdLst/>
              <a:ahLst/>
              <a:cxnLst>
                <a:cxn ang="0">
                  <a:pos x="13" y="4"/>
                </a:cxn>
                <a:cxn ang="0">
                  <a:pos x="7" y="8"/>
                </a:cxn>
                <a:cxn ang="0">
                  <a:pos x="0" y="4"/>
                </a:cxn>
                <a:cxn ang="0">
                  <a:pos x="7" y="0"/>
                </a:cxn>
                <a:cxn ang="0">
                  <a:pos x="13" y="4"/>
                </a:cxn>
              </a:cxnLst>
              <a:rect l="0" t="0" r="r" b="b"/>
              <a:pathLst>
                <a:path w="14" h="9">
                  <a:moveTo>
                    <a:pt x="13" y="4"/>
                  </a:moveTo>
                  <a:lnTo>
                    <a:pt x="7" y="8"/>
                  </a:lnTo>
                  <a:lnTo>
                    <a:pt x="0" y="4"/>
                  </a:lnTo>
                  <a:lnTo>
                    <a:pt x="7" y="0"/>
                  </a:lnTo>
                  <a:lnTo>
                    <a:pt x="13"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0" name="Freeform 316"/>
            <p:cNvSpPr>
              <a:spLocks/>
            </p:cNvSpPr>
            <p:nvPr/>
          </p:nvSpPr>
          <p:spPr bwMode="auto">
            <a:xfrm>
              <a:off x="720" y="3287"/>
              <a:ext cx="14" cy="9"/>
            </a:xfrm>
            <a:custGeom>
              <a:avLst/>
              <a:gdLst/>
              <a:ahLst/>
              <a:cxnLst>
                <a:cxn ang="0">
                  <a:pos x="13" y="4"/>
                </a:cxn>
                <a:cxn ang="0">
                  <a:pos x="7" y="8"/>
                </a:cxn>
                <a:cxn ang="0">
                  <a:pos x="0" y="4"/>
                </a:cxn>
                <a:cxn ang="0">
                  <a:pos x="6" y="0"/>
                </a:cxn>
                <a:cxn ang="0">
                  <a:pos x="13" y="4"/>
                </a:cxn>
              </a:cxnLst>
              <a:rect l="0" t="0" r="r" b="b"/>
              <a:pathLst>
                <a:path w="14" h="9">
                  <a:moveTo>
                    <a:pt x="13" y="4"/>
                  </a:moveTo>
                  <a:lnTo>
                    <a:pt x="7" y="8"/>
                  </a:lnTo>
                  <a:lnTo>
                    <a:pt x="0" y="4"/>
                  </a:lnTo>
                  <a:lnTo>
                    <a:pt x="6" y="0"/>
                  </a:lnTo>
                  <a:lnTo>
                    <a:pt x="13"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1" name="Freeform 317"/>
            <p:cNvSpPr>
              <a:spLocks/>
            </p:cNvSpPr>
            <p:nvPr/>
          </p:nvSpPr>
          <p:spPr bwMode="auto">
            <a:xfrm>
              <a:off x="761" y="3313"/>
              <a:ext cx="15" cy="10"/>
            </a:xfrm>
            <a:custGeom>
              <a:avLst/>
              <a:gdLst/>
              <a:ahLst/>
              <a:cxnLst>
                <a:cxn ang="0">
                  <a:pos x="14" y="4"/>
                </a:cxn>
                <a:cxn ang="0">
                  <a:pos x="8" y="9"/>
                </a:cxn>
                <a:cxn ang="0">
                  <a:pos x="0" y="5"/>
                </a:cxn>
                <a:cxn ang="0">
                  <a:pos x="7" y="0"/>
                </a:cxn>
                <a:cxn ang="0">
                  <a:pos x="14" y="4"/>
                </a:cxn>
              </a:cxnLst>
              <a:rect l="0" t="0" r="r" b="b"/>
              <a:pathLst>
                <a:path w="15" h="10">
                  <a:moveTo>
                    <a:pt x="14" y="4"/>
                  </a:moveTo>
                  <a:lnTo>
                    <a:pt x="8" y="9"/>
                  </a:lnTo>
                  <a:lnTo>
                    <a:pt x="0" y="5"/>
                  </a:lnTo>
                  <a:lnTo>
                    <a:pt x="7" y="0"/>
                  </a:lnTo>
                  <a:lnTo>
                    <a:pt x="14"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2" name="Freeform 318"/>
            <p:cNvSpPr>
              <a:spLocks/>
            </p:cNvSpPr>
            <p:nvPr/>
          </p:nvSpPr>
          <p:spPr bwMode="auto">
            <a:xfrm>
              <a:off x="804" y="3340"/>
              <a:ext cx="14" cy="10"/>
            </a:xfrm>
            <a:custGeom>
              <a:avLst/>
              <a:gdLst/>
              <a:ahLst/>
              <a:cxnLst>
                <a:cxn ang="0">
                  <a:pos x="13" y="4"/>
                </a:cxn>
                <a:cxn ang="0">
                  <a:pos x="7" y="9"/>
                </a:cxn>
                <a:cxn ang="0">
                  <a:pos x="0" y="5"/>
                </a:cxn>
                <a:cxn ang="0">
                  <a:pos x="6" y="0"/>
                </a:cxn>
                <a:cxn ang="0">
                  <a:pos x="13" y="4"/>
                </a:cxn>
              </a:cxnLst>
              <a:rect l="0" t="0" r="r" b="b"/>
              <a:pathLst>
                <a:path w="14" h="10">
                  <a:moveTo>
                    <a:pt x="13" y="4"/>
                  </a:moveTo>
                  <a:lnTo>
                    <a:pt x="7" y="9"/>
                  </a:lnTo>
                  <a:lnTo>
                    <a:pt x="0" y="5"/>
                  </a:lnTo>
                  <a:lnTo>
                    <a:pt x="6" y="0"/>
                  </a:lnTo>
                  <a:lnTo>
                    <a:pt x="13"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3" name="Freeform 319"/>
            <p:cNvSpPr>
              <a:spLocks/>
            </p:cNvSpPr>
            <p:nvPr/>
          </p:nvSpPr>
          <p:spPr bwMode="auto">
            <a:xfrm>
              <a:off x="847" y="3365"/>
              <a:ext cx="15" cy="10"/>
            </a:xfrm>
            <a:custGeom>
              <a:avLst/>
              <a:gdLst/>
              <a:ahLst/>
              <a:cxnLst>
                <a:cxn ang="0">
                  <a:pos x="14" y="4"/>
                </a:cxn>
                <a:cxn ang="0">
                  <a:pos x="8" y="1"/>
                </a:cxn>
                <a:cxn ang="0">
                  <a:pos x="6" y="0"/>
                </a:cxn>
                <a:cxn ang="0">
                  <a:pos x="0" y="5"/>
                </a:cxn>
                <a:cxn ang="0">
                  <a:pos x="4" y="7"/>
                </a:cxn>
                <a:cxn ang="0">
                  <a:pos x="9" y="9"/>
                </a:cxn>
                <a:cxn ang="0">
                  <a:pos x="14" y="4"/>
                </a:cxn>
              </a:cxnLst>
              <a:rect l="0" t="0" r="r" b="b"/>
              <a:pathLst>
                <a:path w="15" h="10">
                  <a:moveTo>
                    <a:pt x="14" y="4"/>
                  </a:moveTo>
                  <a:lnTo>
                    <a:pt x="8" y="1"/>
                  </a:lnTo>
                  <a:lnTo>
                    <a:pt x="6" y="0"/>
                  </a:lnTo>
                  <a:lnTo>
                    <a:pt x="0" y="5"/>
                  </a:lnTo>
                  <a:lnTo>
                    <a:pt x="4" y="7"/>
                  </a:lnTo>
                  <a:lnTo>
                    <a:pt x="9" y="9"/>
                  </a:lnTo>
                  <a:lnTo>
                    <a:pt x="14"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4" name="Freeform 320"/>
            <p:cNvSpPr>
              <a:spLocks/>
            </p:cNvSpPr>
            <p:nvPr/>
          </p:nvSpPr>
          <p:spPr bwMode="auto">
            <a:xfrm>
              <a:off x="894" y="3388"/>
              <a:ext cx="14" cy="9"/>
            </a:xfrm>
            <a:custGeom>
              <a:avLst/>
              <a:gdLst/>
              <a:ahLst/>
              <a:cxnLst>
                <a:cxn ang="0">
                  <a:pos x="13" y="3"/>
                </a:cxn>
                <a:cxn ang="0">
                  <a:pos x="12" y="3"/>
                </a:cxn>
                <a:cxn ang="0">
                  <a:pos x="5" y="0"/>
                </a:cxn>
                <a:cxn ang="0">
                  <a:pos x="0" y="5"/>
                </a:cxn>
                <a:cxn ang="0">
                  <a:pos x="6" y="7"/>
                </a:cxn>
                <a:cxn ang="0">
                  <a:pos x="8" y="8"/>
                </a:cxn>
                <a:cxn ang="0">
                  <a:pos x="13" y="3"/>
                </a:cxn>
              </a:cxnLst>
              <a:rect l="0" t="0" r="r" b="b"/>
              <a:pathLst>
                <a:path w="14" h="9">
                  <a:moveTo>
                    <a:pt x="13" y="3"/>
                  </a:moveTo>
                  <a:lnTo>
                    <a:pt x="12" y="3"/>
                  </a:lnTo>
                  <a:lnTo>
                    <a:pt x="5" y="0"/>
                  </a:lnTo>
                  <a:lnTo>
                    <a:pt x="0" y="5"/>
                  </a:lnTo>
                  <a:lnTo>
                    <a:pt x="6" y="7"/>
                  </a:lnTo>
                  <a:lnTo>
                    <a:pt x="8" y="8"/>
                  </a:lnTo>
                  <a:lnTo>
                    <a:pt x="13"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5" name="Freeform 321"/>
            <p:cNvSpPr>
              <a:spLocks/>
            </p:cNvSpPr>
            <p:nvPr/>
          </p:nvSpPr>
          <p:spPr bwMode="auto">
            <a:xfrm>
              <a:off x="941" y="3410"/>
              <a:ext cx="14" cy="9"/>
            </a:xfrm>
            <a:custGeom>
              <a:avLst/>
              <a:gdLst/>
              <a:ahLst/>
              <a:cxnLst>
                <a:cxn ang="0">
                  <a:pos x="13" y="3"/>
                </a:cxn>
                <a:cxn ang="0">
                  <a:pos x="8" y="8"/>
                </a:cxn>
                <a:cxn ang="0">
                  <a:pos x="0" y="5"/>
                </a:cxn>
                <a:cxn ang="0">
                  <a:pos x="5" y="0"/>
                </a:cxn>
                <a:cxn ang="0">
                  <a:pos x="13" y="3"/>
                </a:cxn>
              </a:cxnLst>
              <a:rect l="0" t="0" r="r" b="b"/>
              <a:pathLst>
                <a:path w="14" h="9">
                  <a:moveTo>
                    <a:pt x="13" y="3"/>
                  </a:moveTo>
                  <a:lnTo>
                    <a:pt x="8" y="8"/>
                  </a:lnTo>
                  <a:lnTo>
                    <a:pt x="0" y="5"/>
                  </a:lnTo>
                  <a:lnTo>
                    <a:pt x="5" y="0"/>
                  </a:lnTo>
                  <a:lnTo>
                    <a:pt x="13"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6" name="Freeform 322"/>
            <p:cNvSpPr>
              <a:spLocks/>
            </p:cNvSpPr>
            <p:nvPr/>
          </p:nvSpPr>
          <p:spPr bwMode="auto">
            <a:xfrm>
              <a:off x="990" y="3431"/>
              <a:ext cx="14" cy="8"/>
            </a:xfrm>
            <a:custGeom>
              <a:avLst/>
              <a:gdLst/>
              <a:ahLst/>
              <a:cxnLst>
                <a:cxn ang="0">
                  <a:pos x="13" y="3"/>
                </a:cxn>
                <a:cxn ang="0">
                  <a:pos x="8" y="7"/>
                </a:cxn>
                <a:cxn ang="0">
                  <a:pos x="0" y="4"/>
                </a:cxn>
                <a:cxn ang="0">
                  <a:pos x="5" y="0"/>
                </a:cxn>
                <a:cxn ang="0">
                  <a:pos x="13" y="3"/>
                </a:cxn>
              </a:cxnLst>
              <a:rect l="0" t="0" r="r" b="b"/>
              <a:pathLst>
                <a:path w="14" h="8">
                  <a:moveTo>
                    <a:pt x="13" y="3"/>
                  </a:moveTo>
                  <a:lnTo>
                    <a:pt x="8" y="7"/>
                  </a:lnTo>
                  <a:lnTo>
                    <a:pt x="0" y="4"/>
                  </a:lnTo>
                  <a:lnTo>
                    <a:pt x="5" y="0"/>
                  </a:lnTo>
                  <a:lnTo>
                    <a:pt x="13"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7" name="Freeform 323"/>
            <p:cNvSpPr>
              <a:spLocks/>
            </p:cNvSpPr>
            <p:nvPr/>
          </p:nvSpPr>
          <p:spPr bwMode="auto">
            <a:xfrm>
              <a:off x="1040" y="3449"/>
              <a:ext cx="12" cy="8"/>
            </a:xfrm>
            <a:custGeom>
              <a:avLst/>
              <a:gdLst/>
              <a:ahLst/>
              <a:cxnLst>
                <a:cxn ang="0">
                  <a:pos x="11" y="2"/>
                </a:cxn>
                <a:cxn ang="0">
                  <a:pos x="8" y="7"/>
                </a:cxn>
                <a:cxn ang="0">
                  <a:pos x="0" y="5"/>
                </a:cxn>
                <a:cxn ang="0">
                  <a:pos x="3" y="0"/>
                </a:cxn>
                <a:cxn ang="0">
                  <a:pos x="11" y="2"/>
                </a:cxn>
              </a:cxnLst>
              <a:rect l="0" t="0" r="r" b="b"/>
              <a:pathLst>
                <a:path w="12" h="8">
                  <a:moveTo>
                    <a:pt x="11" y="2"/>
                  </a:moveTo>
                  <a:lnTo>
                    <a:pt x="8" y="7"/>
                  </a:lnTo>
                  <a:lnTo>
                    <a:pt x="0" y="5"/>
                  </a:lnTo>
                  <a:lnTo>
                    <a:pt x="3" y="0"/>
                  </a:lnTo>
                  <a:lnTo>
                    <a:pt x="11"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8" name="Freeform 324"/>
            <p:cNvSpPr>
              <a:spLocks/>
            </p:cNvSpPr>
            <p:nvPr/>
          </p:nvSpPr>
          <p:spPr bwMode="auto">
            <a:xfrm>
              <a:off x="1090" y="3465"/>
              <a:ext cx="13" cy="9"/>
            </a:xfrm>
            <a:custGeom>
              <a:avLst/>
              <a:gdLst/>
              <a:ahLst/>
              <a:cxnLst>
                <a:cxn ang="0">
                  <a:pos x="12" y="2"/>
                </a:cxn>
                <a:cxn ang="0">
                  <a:pos x="8" y="8"/>
                </a:cxn>
                <a:cxn ang="0">
                  <a:pos x="0" y="6"/>
                </a:cxn>
                <a:cxn ang="0">
                  <a:pos x="4" y="0"/>
                </a:cxn>
                <a:cxn ang="0">
                  <a:pos x="12" y="2"/>
                </a:cxn>
              </a:cxnLst>
              <a:rect l="0" t="0" r="r" b="b"/>
              <a:pathLst>
                <a:path w="13" h="9">
                  <a:moveTo>
                    <a:pt x="12" y="2"/>
                  </a:moveTo>
                  <a:lnTo>
                    <a:pt x="8" y="8"/>
                  </a:lnTo>
                  <a:lnTo>
                    <a:pt x="0" y="6"/>
                  </a:lnTo>
                  <a:lnTo>
                    <a:pt x="4" y="0"/>
                  </a:lnTo>
                  <a:lnTo>
                    <a:pt x="12"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09" name="Freeform 325"/>
            <p:cNvSpPr>
              <a:spLocks/>
            </p:cNvSpPr>
            <p:nvPr/>
          </p:nvSpPr>
          <p:spPr bwMode="auto">
            <a:xfrm>
              <a:off x="1142" y="3480"/>
              <a:ext cx="13" cy="9"/>
            </a:xfrm>
            <a:custGeom>
              <a:avLst/>
              <a:gdLst/>
              <a:ahLst/>
              <a:cxnLst>
                <a:cxn ang="0">
                  <a:pos x="12" y="2"/>
                </a:cxn>
                <a:cxn ang="0">
                  <a:pos x="9" y="8"/>
                </a:cxn>
                <a:cxn ang="0">
                  <a:pos x="0" y="6"/>
                </a:cxn>
                <a:cxn ang="0">
                  <a:pos x="3" y="0"/>
                </a:cxn>
                <a:cxn ang="0">
                  <a:pos x="12" y="2"/>
                </a:cxn>
              </a:cxnLst>
              <a:rect l="0" t="0" r="r" b="b"/>
              <a:pathLst>
                <a:path w="13" h="9">
                  <a:moveTo>
                    <a:pt x="12" y="2"/>
                  </a:moveTo>
                  <a:lnTo>
                    <a:pt x="9" y="8"/>
                  </a:lnTo>
                  <a:lnTo>
                    <a:pt x="0" y="6"/>
                  </a:lnTo>
                  <a:lnTo>
                    <a:pt x="3" y="0"/>
                  </a:lnTo>
                  <a:lnTo>
                    <a:pt x="12"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0" name="Freeform 326"/>
            <p:cNvSpPr>
              <a:spLocks/>
            </p:cNvSpPr>
            <p:nvPr/>
          </p:nvSpPr>
          <p:spPr bwMode="auto">
            <a:xfrm>
              <a:off x="1194" y="3494"/>
              <a:ext cx="12" cy="8"/>
            </a:xfrm>
            <a:custGeom>
              <a:avLst/>
              <a:gdLst/>
              <a:ahLst/>
              <a:cxnLst>
                <a:cxn ang="0">
                  <a:pos x="11" y="2"/>
                </a:cxn>
                <a:cxn ang="0">
                  <a:pos x="8" y="7"/>
                </a:cxn>
                <a:cxn ang="0">
                  <a:pos x="0" y="5"/>
                </a:cxn>
                <a:cxn ang="0">
                  <a:pos x="3" y="0"/>
                </a:cxn>
                <a:cxn ang="0">
                  <a:pos x="11" y="2"/>
                </a:cxn>
              </a:cxnLst>
              <a:rect l="0" t="0" r="r" b="b"/>
              <a:pathLst>
                <a:path w="12" h="8">
                  <a:moveTo>
                    <a:pt x="11" y="2"/>
                  </a:moveTo>
                  <a:lnTo>
                    <a:pt x="8" y="7"/>
                  </a:lnTo>
                  <a:lnTo>
                    <a:pt x="0" y="5"/>
                  </a:lnTo>
                  <a:lnTo>
                    <a:pt x="3" y="0"/>
                  </a:lnTo>
                  <a:lnTo>
                    <a:pt x="11"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1" name="Freeform 327"/>
            <p:cNvSpPr>
              <a:spLocks/>
            </p:cNvSpPr>
            <p:nvPr/>
          </p:nvSpPr>
          <p:spPr bwMode="auto">
            <a:xfrm>
              <a:off x="1248" y="3506"/>
              <a:ext cx="11" cy="7"/>
            </a:xfrm>
            <a:custGeom>
              <a:avLst/>
              <a:gdLst/>
              <a:ahLst/>
              <a:cxnLst>
                <a:cxn ang="0">
                  <a:pos x="10" y="1"/>
                </a:cxn>
                <a:cxn ang="0">
                  <a:pos x="8" y="6"/>
                </a:cxn>
                <a:cxn ang="0">
                  <a:pos x="0" y="5"/>
                </a:cxn>
                <a:cxn ang="0">
                  <a:pos x="2" y="0"/>
                </a:cxn>
                <a:cxn ang="0">
                  <a:pos x="10" y="1"/>
                </a:cxn>
              </a:cxnLst>
              <a:rect l="0" t="0" r="r" b="b"/>
              <a:pathLst>
                <a:path w="11" h="7">
                  <a:moveTo>
                    <a:pt x="10" y="1"/>
                  </a:moveTo>
                  <a:lnTo>
                    <a:pt x="8" y="6"/>
                  </a:lnTo>
                  <a:lnTo>
                    <a:pt x="0" y="5"/>
                  </a:lnTo>
                  <a:lnTo>
                    <a:pt x="2" y="0"/>
                  </a:lnTo>
                  <a:lnTo>
                    <a:pt x="1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2" name="Freeform 328"/>
            <p:cNvSpPr>
              <a:spLocks/>
            </p:cNvSpPr>
            <p:nvPr/>
          </p:nvSpPr>
          <p:spPr bwMode="auto">
            <a:xfrm>
              <a:off x="1301" y="3516"/>
              <a:ext cx="13" cy="7"/>
            </a:xfrm>
            <a:custGeom>
              <a:avLst/>
              <a:gdLst/>
              <a:ahLst/>
              <a:cxnLst>
                <a:cxn ang="0">
                  <a:pos x="12" y="1"/>
                </a:cxn>
                <a:cxn ang="0">
                  <a:pos x="5" y="1"/>
                </a:cxn>
                <a:cxn ang="0">
                  <a:pos x="3" y="0"/>
                </a:cxn>
                <a:cxn ang="0">
                  <a:pos x="0" y="5"/>
                </a:cxn>
                <a:cxn ang="0">
                  <a:pos x="3" y="6"/>
                </a:cxn>
                <a:cxn ang="0">
                  <a:pos x="9" y="6"/>
                </a:cxn>
                <a:cxn ang="0">
                  <a:pos x="12" y="1"/>
                </a:cxn>
              </a:cxnLst>
              <a:rect l="0" t="0" r="r" b="b"/>
              <a:pathLst>
                <a:path w="13" h="7">
                  <a:moveTo>
                    <a:pt x="12" y="1"/>
                  </a:moveTo>
                  <a:lnTo>
                    <a:pt x="5" y="1"/>
                  </a:lnTo>
                  <a:lnTo>
                    <a:pt x="3" y="0"/>
                  </a:lnTo>
                  <a:lnTo>
                    <a:pt x="0" y="5"/>
                  </a:lnTo>
                  <a:lnTo>
                    <a:pt x="3" y="6"/>
                  </a:lnTo>
                  <a:lnTo>
                    <a:pt x="9" y="6"/>
                  </a:lnTo>
                  <a:lnTo>
                    <a:pt x="12"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3" name="Freeform 329"/>
            <p:cNvSpPr>
              <a:spLocks/>
            </p:cNvSpPr>
            <p:nvPr/>
          </p:nvSpPr>
          <p:spPr bwMode="auto">
            <a:xfrm>
              <a:off x="1356" y="3523"/>
              <a:ext cx="11" cy="7"/>
            </a:xfrm>
            <a:custGeom>
              <a:avLst/>
              <a:gdLst/>
              <a:ahLst/>
              <a:cxnLst>
                <a:cxn ang="0">
                  <a:pos x="10" y="1"/>
                </a:cxn>
                <a:cxn ang="0">
                  <a:pos x="8" y="1"/>
                </a:cxn>
                <a:cxn ang="0">
                  <a:pos x="2" y="0"/>
                </a:cxn>
                <a:cxn ang="0">
                  <a:pos x="0" y="5"/>
                </a:cxn>
                <a:cxn ang="0">
                  <a:pos x="8" y="6"/>
                </a:cxn>
                <a:cxn ang="0">
                  <a:pos x="9" y="6"/>
                </a:cxn>
                <a:cxn ang="0">
                  <a:pos x="10" y="1"/>
                </a:cxn>
              </a:cxnLst>
              <a:rect l="0" t="0" r="r" b="b"/>
              <a:pathLst>
                <a:path w="11" h="7">
                  <a:moveTo>
                    <a:pt x="10" y="1"/>
                  </a:moveTo>
                  <a:lnTo>
                    <a:pt x="8" y="1"/>
                  </a:lnTo>
                  <a:lnTo>
                    <a:pt x="2" y="0"/>
                  </a:lnTo>
                  <a:lnTo>
                    <a:pt x="0" y="5"/>
                  </a:lnTo>
                  <a:lnTo>
                    <a:pt x="8" y="6"/>
                  </a:lnTo>
                  <a:lnTo>
                    <a:pt x="9" y="6"/>
                  </a:lnTo>
                  <a:lnTo>
                    <a:pt x="1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4" name="Freeform 330"/>
            <p:cNvSpPr>
              <a:spLocks/>
            </p:cNvSpPr>
            <p:nvPr/>
          </p:nvSpPr>
          <p:spPr bwMode="auto">
            <a:xfrm>
              <a:off x="1411" y="3529"/>
              <a:ext cx="10" cy="6"/>
            </a:xfrm>
            <a:custGeom>
              <a:avLst/>
              <a:gdLst/>
              <a:ahLst/>
              <a:cxnLst>
                <a:cxn ang="0">
                  <a:pos x="9" y="1"/>
                </a:cxn>
                <a:cxn ang="0">
                  <a:pos x="8" y="5"/>
                </a:cxn>
                <a:cxn ang="0">
                  <a:pos x="0" y="5"/>
                </a:cxn>
                <a:cxn ang="0">
                  <a:pos x="1" y="0"/>
                </a:cxn>
                <a:cxn ang="0">
                  <a:pos x="9" y="1"/>
                </a:cxn>
              </a:cxnLst>
              <a:rect l="0" t="0" r="r" b="b"/>
              <a:pathLst>
                <a:path w="10" h="6">
                  <a:moveTo>
                    <a:pt x="9" y="1"/>
                  </a:moveTo>
                  <a:lnTo>
                    <a:pt x="8" y="5"/>
                  </a:lnTo>
                  <a:lnTo>
                    <a:pt x="0" y="5"/>
                  </a:lnTo>
                  <a:lnTo>
                    <a:pt x="1" y="0"/>
                  </a:lnTo>
                  <a:lnTo>
                    <a:pt x="9"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5" name="Freeform 331"/>
            <p:cNvSpPr>
              <a:spLocks/>
            </p:cNvSpPr>
            <p:nvPr/>
          </p:nvSpPr>
          <p:spPr bwMode="auto">
            <a:xfrm>
              <a:off x="1466" y="3534"/>
              <a:ext cx="11" cy="5"/>
            </a:xfrm>
            <a:custGeom>
              <a:avLst/>
              <a:gdLst/>
              <a:ahLst/>
              <a:cxnLst>
                <a:cxn ang="0">
                  <a:pos x="10" y="0"/>
                </a:cxn>
                <a:cxn ang="0">
                  <a:pos x="9" y="4"/>
                </a:cxn>
                <a:cxn ang="0">
                  <a:pos x="0" y="4"/>
                </a:cxn>
                <a:cxn ang="0">
                  <a:pos x="1" y="0"/>
                </a:cxn>
                <a:cxn ang="0">
                  <a:pos x="10" y="0"/>
                </a:cxn>
              </a:cxnLst>
              <a:rect l="0" t="0" r="r" b="b"/>
              <a:pathLst>
                <a:path w="11" h="5">
                  <a:moveTo>
                    <a:pt x="10" y="0"/>
                  </a:moveTo>
                  <a:lnTo>
                    <a:pt x="9" y="4"/>
                  </a:lnTo>
                  <a:lnTo>
                    <a:pt x="0" y="4"/>
                  </a:lnTo>
                  <a:lnTo>
                    <a:pt x="1" y="0"/>
                  </a:lnTo>
                  <a:lnTo>
                    <a:pt x="10"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6" name="Freeform 332"/>
            <p:cNvSpPr>
              <a:spLocks/>
            </p:cNvSpPr>
            <p:nvPr/>
          </p:nvSpPr>
          <p:spPr bwMode="auto">
            <a:xfrm>
              <a:off x="1522" y="3536"/>
              <a:ext cx="9" cy="4"/>
            </a:xfrm>
            <a:custGeom>
              <a:avLst/>
              <a:gdLst/>
              <a:ahLst/>
              <a:cxnLst>
                <a:cxn ang="0">
                  <a:pos x="8" y="0"/>
                </a:cxn>
                <a:cxn ang="0">
                  <a:pos x="8" y="3"/>
                </a:cxn>
                <a:cxn ang="0">
                  <a:pos x="0" y="3"/>
                </a:cxn>
                <a:cxn ang="0">
                  <a:pos x="0" y="0"/>
                </a:cxn>
                <a:cxn ang="0">
                  <a:pos x="8" y="0"/>
                </a:cxn>
              </a:cxnLst>
              <a:rect l="0" t="0" r="r" b="b"/>
              <a:pathLst>
                <a:path w="9" h="4">
                  <a:moveTo>
                    <a:pt x="8" y="0"/>
                  </a:moveTo>
                  <a:lnTo>
                    <a:pt x="8" y="3"/>
                  </a:lnTo>
                  <a:lnTo>
                    <a:pt x="0" y="3"/>
                  </a:lnTo>
                  <a:lnTo>
                    <a:pt x="0" y="0"/>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7" name="Freeform 333"/>
            <p:cNvSpPr>
              <a:spLocks/>
            </p:cNvSpPr>
            <p:nvPr/>
          </p:nvSpPr>
          <p:spPr bwMode="auto">
            <a:xfrm>
              <a:off x="1577" y="3536"/>
              <a:ext cx="9" cy="6"/>
            </a:xfrm>
            <a:custGeom>
              <a:avLst/>
              <a:gdLst/>
              <a:ahLst/>
              <a:cxnLst>
                <a:cxn ang="0">
                  <a:pos x="8" y="0"/>
                </a:cxn>
                <a:cxn ang="0">
                  <a:pos x="8" y="5"/>
                </a:cxn>
                <a:cxn ang="0">
                  <a:pos x="0" y="5"/>
                </a:cxn>
                <a:cxn ang="0">
                  <a:pos x="0" y="0"/>
                </a:cxn>
                <a:cxn ang="0">
                  <a:pos x="8" y="0"/>
                </a:cxn>
              </a:cxnLst>
              <a:rect l="0" t="0" r="r" b="b"/>
              <a:pathLst>
                <a:path w="9" h="6">
                  <a:moveTo>
                    <a:pt x="8" y="0"/>
                  </a:moveTo>
                  <a:lnTo>
                    <a:pt x="8" y="5"/>
                  </a:lnTo>
                  <a:lnTo>
                    <a:pt x="0" y="5"/>
                  </a:lnTo>
                  <a:lnTo>
                    <a:pt x="0" y="0"/>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8" name="Freeform 334"/>
            <p:cNvSpPr>
              <a:spLocks/>
            </p:cNvSpPr>
            <p:nvPr/>
          </p:nvSpPr>
          <p:spPr bwMode="auto">
            <a:xfrm>
              <a:off x="1633" y="3535"/>
              <a:ext cx="9" cy="5"/>
            </a:xfrm>
            <a:custGeom>
              <a:avLst/>
              <a:gdLst/>
              <a:ahLst/>
              <a:cxnLst>
                <a:cxn ang="0">
                  <a:pos x="8" y="0"/>
                </a:cxn>
                <a:cxn ang="0">
                  <a:pos x="8" y="4"/>
                </a:cxn>
                <a:cxn ang="0">
                  <a:pos x="0" y="4"/>
                </a:cxn>
                <a:cxn ang="0">
                  <a:pos x="0" y="0"/>
                </a:cxn>
                <a:cxn ang="0">
                  <a:pos x="8" y="0"/>
                </a:cxn>
              </a:cxnLst>
              <a:rect l="0" t="0" r="r" b="b"/>
              <a:pathLst>
                <a:path w="9" h="5">
                  <a:moveTo>
                    <a:pt x="8" y="0"/>
                  </a:moveTo>
                  <a:lnTo>
                    <a:pt x="8" y="4"/>
                  </a:lnTo>
                  <a:lnTo>
                    <a:pt x="0" y="4"/>
                  </a:lnTo>
                  <a:lnTo>
                    <a:pt x="0" y="0"/>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19" name="Freeform 335"/>
            <p:cNvSpPr>
              <a:spLocks/>
            </p:cNvSpPr>
            <p:nvPr/>
          </p:nvSpPr>
          <p:spPr bwMode="auto">
            <a:xfrm>
              <a:off x="1688" y="3531"/>
              <a:ext cx="10" cy="7"/>
            </a:xfrm>
            <a:custGeom>
              <a:avLst/>
              <a:gdLst/>
              <a:ahLst/>
              <a:cxnLst>
                <a:cxn ang="0">
                  <a:pos x="8" y="0"/>
                </a:cxn>
                <a:cxn ang="0">
                  <a:pos x="0" y="1"/>
                </a:cxn>
                <a:cxn ang="0">
                  <a:pos x="0" y="1"/>
                </a:cxn>
                <a:cxn ang="0">
                  <a:pos x="0" y="6"/>
                </a:cxn>
                <a:cxn ang="0">
                  <a:pos x="1" y="6"/>
                </a:cxn>
                <a:cxn ang="0">
                  <a:pos x="9" y="5"/>
                </a:cxn>
                <a:cxn ang="0">
                  <a:pos x="8" y="0"/>
                </a:cxn>
              </a:cxnLst>
              <a:rect l="0" t="0" r="r" b="b"/>
              <a:pathLst>
                <a:path w="10" h="7">
                  <a:moveTo>
                    <a:pt x="8" y="0"/>
                  </a:moveTo>
                  <a:lnTo>
                    <a:pt x="0" y="1"/>
                  </a:lnTo>
                  <a:lnTo>
                    <a:pt x="0" y="1"/>
                  </a:lnTo>
                  <a:lnTo>
                    <a:pt x="0" y="6"/>
                  </a:lnTo>
                  <a:lnTo>
                    <a:pt x="1" y="6"/>
                  </a:lnTo>
                  <a:lnTo>
                    <a:pt x="9" y="5"/>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0" name="Freeform 336"/>
            <p:cNvSpPr>
              <a:spLocks/>
            </p:cNvSpPr>
            <p:nvPr/>
          </p:nvSpPr>
          <p:spPr bwMode="auto">
            <a:xfrm>
              <a:off x="1741" y="3525"/>
              <a:ext cx="11" cy="6"/>
            </a:xfrm>
            <a:custGeom>
              <a:avLst/>
              <a:gdLst/>
              <a:ahLst/>
              <a:cxnLst>
                <a:cxn ang="0">
                  <a:pos x="9" y="0"/>
                </a:cxn>
                <a:cxn ang="0">
                  <a:pos x="6" y="0"/>
                </a:cxn>
                <a:cxn ang="0">
                  <a:pos x="0" y="1"/>
                </a:cxn>
                <a:cxn ang="0">
                  <a:pos x="1" y="5"/>
                </a:cxn>
                <a:cxn ang="0">
                  <a:pos x="7" y="5"/>
                </a:cxn>
                <a:cxn ang="0">
                  <a:pos x="10" y="5"/>
                </a:cxn>
                <a:cxn ang="0">
                  <a:pos x="9" y="0"/>
                </a:cxn>
              </a:cxnLst>
              <a:rect l="0" t="0" r="r" b="b"/>
              <a:pathLst>
                <a:path w="11" h="6">
                  <a:moveTo>
                    <a:pt x="9" y="0"/>
                  </a:moveTo>
                  <a:lnTo>
                    <a:pt x="6" y="0"/>
                  </a:lnTo>
                  <a:lnTo>
                    <a:pt x="0" y="1"/>
                  </a:lnTo>
                  <a:lnTo>
                    <a:pt x="1" y="5"/>
                  </a:lnTo>
                  <a:lnTo>
                    <a:pt x="7" y="5"/>
                  </a:lnTo>
                  <a:lnTo>
                    <a:pt x="10" y="5"/>
                  </a:lnTo>
                  <a:lnTo>
                    <a:pt x="9"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1" name="Freeform 337"/>
            <p:cNvSpPr>
              <a:spLocks/>
            </p:cNvSpPr>
            <p:nvPr/>
          </p:nvSpPr>
          <p:spPr bwMode="auto">
            <a:xfrm>
              <a:off x="1796" y="3518"/>
              <a:ext cx="10" cy="6"/>
            </a:xfrm>
            <a:custGeom>
              <a:avLst/>
              <a:gdLst/>
              <a:ahLst/>
              <a:cxnLst>
                <a:cxn ang="0">
                  <a:pos x="8" y="0"/>
                </a:cxn>
                <a:cxn ang="0">
                  <a:pos x="9" y="4"/>
                </a:cxn>
                <a:cxn ang="0">
                  <a:pos x="1" y="5"/>
                </a:cxn>
                <a:cxn ang="0">
                  <a:pos x="0" y="1"/>
                </a:cxn>
                <a:cxn ang="0">
                  <a:pos x="8" y="0"/>
                </a:cxn>
              </a:cxnLst>
              <a:rect l="0" t="0" r="r" b="b"/>
              <a:pathLst>
                <a:path w="10" h="6">
                  <a:moveTo>
                    <a:pt x="8" y="0"/>
                  </a:moveTo>
                  <a:lnTo>
                    <a:pt x="9" y="4"/>
                  </a:lnTo>
                  <a:lnTo>
                    <a:pt x="1" y="5"/>
                  </a:lnTo>
                  <a:lnTo>
                    <a:pt x="0" y="1"/>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2" name="Freeform 338"/>
            <p:cNvSpPr>
              <a:spLocks/>
            </p:cNvSpPr>
            <p:nvPr/>
          </p:nvSpPr>
          <p:spPr bwMode="auto">
            <a:xfrm>
              <a:off x="1849" y="3508"/>
              <a:ext cx="12" cy="7"/>
            </a:xfrm>
            <a:custGeom>
              <a:avLst/>
              <a:gdLst/>
              <a:ahLst/>
              <a:cxnLst>
                <a:cxn ang="0">
                  <a:pos x="8" y="0"/>
                </a:cxn>
                <a:cxn ang="0">
                  <a:pos x="11" y="5"/>
                </a:cxn>
                <a:cxn ang="0">
                  <a:pos x="3" y="6"/>
                </a:cxn>
                <a:cxn ang="0">
                  <a:pos x="0" y="1"/>
                </a:cxn>
                <a:cxn ang="0">
                  <a:pos x="8" y="0"/>
                </a:cxn>
              </a:cxnLst>
              <a:rect l="0" t="0" r="r" b="b"/>
              <a:pathLst>
                <a:path w="12" h="7">
                  <a:moveTo>
                    <a:pt x="8" y="0"/>
                  </a:moveTo>
                  <a:lnTo>
                    <a:pt x="11" y="5"/>
                  </a:lnTo>
                  <a:lnTo>
                    <a:pt x="3" y="6"/>
                  </a:lnTo>
                  <a:lnTo>
                    <a:pt x="0" y="1"/>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3" name="Freeform 339"/>
            <p:cNvSpPr>
              <a:spLocks/>
            </p:cNvSpPr>
            <p:nvPr/>
          </p:nvSpPr>
          <p:spPr bwMode="auto">
            <a:xfrm>
              <a:off x="1902" y="3496"/>
              <a:ext cx="11" cy="8"/>
            </a:xfrm>
            <a:custGeom>
              <a:avLst/>
              <a:gdLst/>
              <a:ahLst/>
              <a:cxnLst>
                <a:cxn ang="0">
                  <a:pos x="8" y="0"/>
                </a:cxn>
                <a:cxn ang="0">
                  <a:pos x="10" y="5"/>
                </a:cxn>
                <a:cxn ang="0">
                  <a:pos x="2" y="7"/>
                </a:cxn>
                <a:cxn ang="0">
                  <a:pos x="0" y="2"/>
                </a:cxn>
                <a:cxn ang="0">
                  <a:pos x="8" y="0"/>
                </a:cxn>
              </a:cxnLst>
              <a:rect l="0" t="0" r="r" b="b"/>
              <a:pathLst>
                <a:path w="11" h="8">
                  <a:moveTo>
                    <a:pt x="8" y="0"/>
                  </a:moveTo>
                  <a:lnTo>
                    <a:pt x="10" y="5"/>
                  </a:lnTo>
                  <a:lnTo>
                    <a:pt x="2" y="7"/>
                  </a:lnTo>
                  <a:lnTo>
                    <a:pt x="0" y="2"/>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4" name="Freeform 340"/>
            <p:cNvSpPr>
              <a:spLocks/>
            </p:cNvSpPr>
            <p:nvPr/>
          </p:nvSpPr>
          <p:spPr bwMode="auto">
            <a:xfrm>
              <a:off x="1955" y="3483"/>
              <a:ext cx="12" cy="8"/>
            </a:xfrm>
            <a:custGeom>
              <a:avLst/>
              <a:gdLst/>
              <a:ahLst/>
              <a:cxnLst>
                <a:cxn ang="0">
                  <a:pos x="8" y="0"/>
                </a:cxn>
                <a:cxn ang="0">
                  <a:pos x="11" y="5"/>
                </a:cxn>
                <a:cxn ang="0">
                  <a:pos x="3" y="7"/>
                </a:cxn>
                <a:cxn ang="0">
                  <a:pos x="0" y="2"/>
                </a:cxn>
                <a:cxn ang="0">
                  <a:pos x="8" y="0"/>
                </a:cxn>
              </a:cxnLst>
              <a:rect l="0" t="0" r="r" b="b"/>
              <a:pathLst>
                <a:path w="12" h="8">
                  <a:moveTo>
                    <a:pt x="8" y="0"/>
                  </a:moveTo>
                  <a:lnTo>
                    <a:pt x="11" y="5"/>
                  </a:lnTo>
                  <a:lnTo>
                    <a:pt x="3" y="7"/>
                  </a:lnTo>
                  <a:lnTo>
                    <a:pt x="0" y="2"/>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5" name="Freeform 341"/>
            <p:cNvSpPr>
              <a:spLocks/>
            </p:cNvSpPr>
            <p:nvPr/>
          </p:nvSpPr>
          <p:spPr bwMode="auto">
            <a:xfrm>
              <a:off x="2006" y="3468"/>
              <a:ext cx="12" cy="9"/>
            </a:xfrm>
            <a:custGeom>
              <a:avLst/>
              <a:gdLst/>
              <a:ahLst/>
              <a:cxnLst>
                <a:cxn ang="0">
                  <a:pos x="8" y="0"/>
                </a:cxn>
                <a:cxn ang="0">
                  <a:pos x="11" y="6"/>
                </a:cxn>
                <a:cxn ang="0">
                  <a:pos x="3" y="8"/>
                </a:cxn>
                <a:cxn ang="0">
                  <a:pos x="0" y="2"/>
                </a:cxn>
                <a:cxn ang="0">
                  <a:pos x="8" y="0"/>
                </a:cxn>
              </a:cxnLst>
              <a:rect l="0" t="0" r="r" b="b"/>
              <a:pathLst>
                <a:path w="12" h="9">
                  <a:moveTo>
                    <a:pt x="8" y="0"/>
                  </a:moveTo>
                  <a:lnTo>
                    <a:pt x="11" y="6"/>
                  </a:lnTo>
                  <a:lnTo>
                    <a:pt x="3" y="8"/>
                  </a:lnTo>
                  <a:lnTo>
                    <a:pt x="0" y="2"/>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6" name="Freeform 342"/>
            <p:cNvSpPr>
              <a:spLocks/>
            </p:cNvSpPr>
            <p:nvPr/>
          </p:nvSpPr>
          <p:spPr bwMode="auto">
            <a:xfrm>
              <a:off x="2056" y="3451"/>
              <a:ext cx="13" cy="9"/>
            </a:xfrm>
            <a:custGeom>
              <a:avLst/>
              <a:gdLst/>
              <a:ahLst/>
              <a:cxnLst>
                <a:cxn ang="0">
                  <a:pos x="8" y="0"/>
                </a:cxn>
                <a:cxn ang="0">
                  <a:pos x="12" y="6"/>
                </a:cxn>
                <a:cxn ang="0">
                  <a:pos x="4" y="8"/>
                </a:cxn>
                <a:cxn ang="0">
                  <a:pos x="0" y="3"/>
                </a:cxn>
                <a:cxn ang="0">
                  <a:pos x="8" y="0"/>
                </a:cxn>
              </a:cxnLst>
              <a:rect l="0" t="0" r="r" b="b"/>
              <a:pathLst>
                <a:path w="13" h="9">
                  <a:moveTo>
                    <a:pt x="8" y="0"/>
                  </a:moveTo>
                  <a:lnTo>
                    <a:pt x="12" y="6"/>
                  </a:lnTo>
                  <a:lnTo>
                    <a:pt x="4" y="8"/>
                  </a:lnTo>
                  <a:lnTo>
                    <a:pt x="0" y="3"/>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7" name="Freeform 343"/>
            <p:cNvSpPr>
              <a:spLocks/>
            </p:cNvSpPr>
            <p:nvPr/>
          </p:nvSpPr>
          <p:spPr bwMode="auto">
            <a:xfrm>
              <a:off x="2106" y="3433"/>
              <a:ext cx="13" cy="9"/>
            </a:xfrm>
            <a:custGeom>
              <a:avLst/>
              <a:gdLst/>
              <a:ahLst/>
              <a:cxnLst>
                <a:cxn ang="0">
                  <a:pos x="8" y="0"/>
                </a:cxn>
                <a:cxn ang="0">
                  <a:pos x="12" y="5"/>
                </a:cxn>
                <a:cxn ang="0">
                  <a:pos x="4" y="8"/>
                </a:cxn>
                <a:cxn ang="0">
                  <a:pos x="0" y="3"/>
                </a:cxn>
                <a:cxn ang="0">
                  <a:pos x="8" y="0"/>
                </a:cxn>
              </a:cxnLst>
              <a:rect l="0" t="0" r="r" b="b"/>
              <a:pathLst>
                <a:path w="13" h="9">
                  <a:moveTo>
                    <a:pt x="8" y="0"/>
                  </a:moveTo>
                  <a:lnTo>
                    <a:pt x="12" y="5"/>
                  </a:lnTo>
                  <a:lnTo>
                    <a:pt x="4" y="8"/>
                  </a:lnTo>
                  <a:lnTo>
                    <a:pt x="0" y="3"/>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8" name="Freeform 344"/>
            <p:cNvSpPr>
              <a:spLocks/>
            </p:cNvSpPr>
            <p:nvPr/>
          </p:nvSpPr>
          <p:spPr bwMode="auto">
            <a:xfrm>
              <a:off x="2155" y="3413"/>
              <a:ext cx="13" cy="10"/>
            </a:xfrm>
            <a:custGeom>
              <a:avLst/>
              <a:gdLst/>
              <a:ahLst/>
              <a:cxnLst>
                <a:cxn ang="0">
                  <a:pos x="7" y="0"/>
                </a:cxn>
                <a:cxn ang="0">
                  <a:pos x="2" y="2"/>
                </a:cxn>
                <a:cxn ang="0">
                  <a:pos x="0" y="3"/>
                </a:cxn>
                <a:cxn ang="0">
                  <a:pos x="4" y="9"/>
                </a:cxn>
                <a:cxn ang="0">
                  <a:pos x="7" y="8"/>
                </a:cxn>
                <a:cxn ang="0">
                  <a:pos x="12" y="5"/>
                </a:cxn>
                <a:cxn ang="0">
                  <a:pos x="7" y="0"/>
                </a:cxn>
              </a:cxnLst>
              <a:rect l="0" t="0" r="r" b="b"/>
              <a:pathLst>
                <a:path w="13" h="10">
                  <a:moveTo>
                    <a:pt x="7" y="0"/>
                  </a:moveTo>
                  <a:lnTo>
                    <a:pt x="2" y="2"/>
                  </a:lnTo>
                  <a:lnTo>
                    <a:pt x="0" y="3"/>
                  </a:lnTo>
                  <a:lnTo>
                    <a:pt x="4" y="9"/>
                  </a:lnTo>
                  <a:lnTo>
                    <a:pt x="7" y="8"/>
                  </a:lnTo>
                  <a:lnTo>
                    <a:pt x="12" y="5"/>
                  </a:lnTo>
                  <a:lnTo>
                    <a:pt x="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29" name="Freeform 345"/>
            <p:cNvSpPr>
              <a:spLocks/>
            </p:cNvSpPr>
            <p:nvPr/>
          </p:nvSpPr>
          <p:spPr bwMode="auto">
            <a:xfrm>
              <a:off x="2201" y="3391"/>
              <a:ext cx="14" cy="10"/>
            </a:xfrm>
            <a:custGeom>
              <a:avLst/>
              <a:gdLst/>
              <a:ahLst/>
              <a:cxnLst>
                <a:cxn ang="0">
                  <a:pos x="8" y="0"/>
                </a:cxn>
                <a:cxn ang="0">
                  <a:pos x="6" y="1"/>
                </a:cxn>
                <a:cxn ang="0">
                  <a:pos x="0" y="3"/>
                </a:cxn>
                <a:cxn ang="0">
                  <a:pos x="5" y="9"/>
                </a:cxn>
                <a:cxn ang="0">
                  <a:pos x="12" y="6"/>
                </a:cxn>
                <a:cxn ang="0">
                  <a:pos x="13" y="5"/>
                </a:cxn>
                <a:cxn ang="0">
                  <a:pos x="8" y="0"/>
                </a:cxn>
              </a:cxnLst>
              <a:rect l="0" t="0" r="r" b="b"/>
              <a:pathLst>
                <a:path w="14" h="10">
                  <a:moveTo>
                    <a:pt x="8" y="0"/>
                  </a:moveTo>
                  <a:lnTo>
                    <a:pt x="6" y="1"/>
                  </a:lnTo>
                  <a:lnTo>
                    <a:pt x="0" y="3"/>
                  </a:lnTo>
                  <a:lnTo>
                    <a:pt x="5" y="9"/>
                  </a:lnTo>
                  <a:lnTo>
                    <a:pt x="12" y="6"/>
                  </a:lnTo>
                  <a:lnTo>
                    <a:pt x="13" y="5"/>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0" name="Freeform 346"/>
            <p:cNvSpPr>
              <a:spLocks/>
            </p:cNvSpPr>
            <p:nvPr/>
          </p:nvSpPr>
          <p:spPr bwMode="auto">
            <a:xfrm>
              <a:off x="2247" y="3369"/>
              <a:ext cx="14" cy="9"/>
            </a:xfrm>
            <a:custGeom>
              <a:avLst/>
              <a:gdLst/>
              <a:ahLst/>
              <a:cxnLst>
                <a:cxn ang="0">
                  <a:pos x="8" y="0"/>
                </a:cxn>
                <a:cxn ang="0">
                  <a:pos x="13" y="5"/>
                </a:cxn>
                <a:cxn ang="0">
                  <a:pos x="5" y="8"/>
                </a:cxn>
                <a:cxn ang="0">
                  <a:pos x="0" y="3"/>
                </a:cxn>
                <a:cxn ang="0">
                  <a:pos x="8" y="0"/>
                </a:cxn>
              </a:cxnLst>
              <a:rect l="0" t="0" r="r" b="b"/>
              <a:pathLst>
                <a:path w="14" h="9">
                  <a:moveTo>
                    <a:pt x="8" y="0"/>
                  </a:moveTo>
                  <a:lnTo>
                    <a:pt x="13" y="5"/>
                  </a:lnTo>
                  <a:lnTo>
                    <a:pt x="5" y="8"/>
                  </a:lnTo>
                  <a:lnTo>
                    <a:pt x="0" y="3"/>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1" name="Freeform 347"/>
            <p:cNvSpPr>
              <a:spLocks/>
            </p:cNvSpPr>
            <p:nvPr/>
          </p:nvSpPr>
          <p:spPr bwMode="auto">
            <a:xfrm>
              <a:off x="2291" y="3344"/>
              <a:ext cx="14" cy="9"/>
            </a:xfrm>
            <a:custGeom>
              <a:avLst/>
              <a:gdLst/>
              <a:ahLst/>
              <a:cxnLst>
                <a:cxn ang="0">
                  <a:pos x="8" y="0"/>
                </a:cxn>
                <a:cxn ang="0">
                  <a:pos x="13" y="5"/>
                </a:cxn>
                <a:cxn ang="0">
                  <a:pos x="5" y="8"/>
                </a:cxn>
                <a:cxn ang="0">
                  <a:pos x="0" y="3"/>
                </a:cxn>
                <a:cxn ang="0">
                  <a:pos x="8" y="0"/>
                </a:cxn>
              </a:cxnLst>
              <a:rect l="0" t="0" r="r" b="b"/>
              <a:pathLst>
                <a:path w="14" h="9">
                  <a:moveTo>
                    <a:pt x="8" y="0"/>
                  </a:moveTo>
                  <a:lnTo>
                    <a:pt x="13" y="5"/>
                  </a:lnTo>
                  <a:lnTo>
                    <a:pt x="5" y="8"/>
                  </a:lnTo>
                  <a:lnTo>
                    <a:pt x="0" y="3"/>
                  </a:lnTo>
                  <a:lnTo>
                    <a:pt x="8"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2" name="Freeform 348"/>
            <p:cNvSpPr>
              <a:spLocks/>
            </p:cNvSpPr>
            <p:nvPr/>
          </p:nvSpPr>
          <p:spPr bwMode="auto">
            <a:xfrm>
              <a:off x="2334" y="3318"/>
              <a:ext cx="14" cy="9"/>
            </a:xfrm>
            <a:custGeom>
              <a:avLst/>
              <a:gdLst/>
              <a:ahLst/>
              <a:cxnLst>
                <a:cxn ang="0">
                  <a:pos x="7" y="0"/>
                </a:cxn>
                <a:cxn ang="0">
                  <a:pos x="13" y="5"/>
                </a:cxn>
                <a:cxn ang="0">
                  <a:pos x="6" y="8"/>
                </a:cxn>
                <a:cxn ang="0">
                  <a:pos x="0" y="3"/>
                </a:cxn>
                <a:cxn ang="0">
                  <a:pos x="7" y="0"/>
                </a:cxn>
              </a:cxnLst>
              <a:rect l="0" t="0" r="r" b="b"/>
              <a:pathLst>
                <a:path w="14" h="9">
                  <a:moveTo>
                    <a:pt x="7" y="0"/>
                  </a:moveTo>
                  <a:lnTo>
                    <a:pt x="13" y="5"/>
                  </a:lnTo>
                  <a:lnTo>
                    <a:pt x="6" y="8"/>
                  </a:lnTo>
                  <a:lnTo>
                    <a:pt x="0" y="3"/>
                  </a:lnTo>
                  <a:lnTo>
                    <a:pt x="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3" name="Freeform 349"/>
            <p:cNvSpPr>
              <a:spLocks/>
            </p:cNvSpPr>
            <p:nvPr/>
          </p:nvSpPr>
          <p:spPr bwMode="auto">
            <a:xfrm>
              <a:off x="2376" y="3290"/>
              <a:ext cx="14" cy="10"/>
            </a:xfrm>
            <a:custGeom>
              <a:avLst/>
              <a:gdLst/>
              <a:ahLst/>
              <a:cxnLst>
                <a:cxn ang="0">
                  <a:pos x="7" y="0"/>
                </a:cxn>
                <a:cxn ang="0">
                  <a:pos x="13" y="5"/>
                </a:cxn>
                <a:cxn ang="0">
                  <a:pos x="6" y="9"/>
                </a:cxn>
                <a:cxn ang="0">
                  <a:pos x="0" y="4"/>
                </a:cxn>
                <a:cxn ang="0">
                  <a:pos x="7" y="0"/>
                </a:cxn>
              </a:cxnLst>
              <a:rect l="0" t="0" r="r" b="b"/>
              <a:pathLst>
                <a:path w="14" h="10">
                  <a:moveTo>
                    <a:pt x="7" y="0"/>
                  </a:moveTo>
                  <a:lnTo>
                    <a:pt x="13" y="5"/>
                  </a:lnTo>
                  <a:lnTo>
                    <a:pt x="6" y="9"/>
                  </a:lnTo>
                  <a:lnTo>
                    <a:pt x="0" y="4"/>
                  </a:lnTo>
                  <a:lnTo>
                    <a:pt x="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4" name="Freeform 350"/>
            <p:cNvSpPr>
              <a:spLocks/>
            </p:cNvSpPr>
            <p:nvPr/>
          </p:nvSpPr>
          <p:spPr bwMode="auto">
            <a:xfrm>
              <a:off x="2417" y="3262"/>
              <a:ext cx="13" cy="9"/>
            </a:xfrm>
            <a:custGeom>
              <a:avLst/>
              <a:gdLst/>
              <a:ahLst/>
              <a:cxnLst>
                <a:cxn ang="0">
                  <a:pos x="6" y="0"/>
                </a:cxn>
                <a:cxn ang="0">
                  <a:pos x="12" y="4"/>
                </a:cxn>
                <a:cxn ang="0">
                  <a:pos x="6" y="8"/>
                </a:cxn>
                <a:cxn ang="0">
                  <a:pos x="0" y="4"/>
                </a:cxn>
                <a:cxn ang="0">
                  <a:pos x="6" y="0"/>
                </a:cxn>
              </a:cxnLst>
              <a:rect l="0" t="0" r="r" b="b"/>
              <a:pathLst>
                <a:path w="13" h="9">
                  <a:moveTo>
                    <a:pt x="6" y="0"/>
                  </a:moveTo>
                  <a:lnTo>
                    <a:pt x="12" y="4"/>
                  </a:lnTo>
                  <a:lnTo>
                    <a:pt x="6" y="8"/>
                  </a:lnTo>
                  <a:lnTo>
                    <a:pt x="0" y="4"/>
                  </a:lnTo>
                  <a:lnTo>
                    <a:pt x="6"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5" name="Freeform 351"/>
            <p:cNvSpPr>
              <a:spLocks/>
            </p:cNvSpPr>
            <p:nvPr/>
          </p:nvSpPr>
          <p:spPr bwMode="auto">
            <a:xfrm>
              <a:off x="2455" y="3233"/>
              <a:ext cx="14" cy="9"/>
            </a:xfrm>
            <a:custGeom>
              <a:avLst/>
              <a:gdLst/>
              <a:ahLst/>
              <a:cxnLst>
                <a:cxn ang="0">
                  <a:pos x="6" y="0"/>
                </a:cxn>
                <a:cxn ang="0">
                  <a:pos x="13" y="4"/>
                </a:cxn>
                <a:cxn ang="0">
                  <a:pos x="6" y="8"/>
                </a:cxn>
                <a:cxn ang="0">
                  <a:pos x="0" y="4"/>
                </a:cxn>
                <a:cxn ang="0">
                  <a:pos x="6" y="0"/>
                </a:cxn>
              </a:cxnLst>
              <a:rect l="0" t="0" r="r" b="b"/>
              <a:pathLst>
                <a:path w="14" h="9">
                  <a:moveTo>
                    <a:pt x="6" y="0"/>
                  </a:moveTo>
                  <a:lnTo>
                    <a:pt x="13" y="4"/>
                  </a:lnTo>
                  <a:lnTo>
                    <a:pt x="6" y="8"/>
                  </a:lnTo>
                  <a:lnTo>
                    <a:pt x="0" y="4"/>
                  </a:lnTo>
                  <a:lnTo>
                    <a:pt x="6"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6" name="Freeform 352"/>
            <p:cNvSpPr>
              <a:spLocks/>
            </p:cNvSpPr>
            <p:nvPr/>
          </p:nvSpPr>
          <p:spPr bwMode="auto">
            <a:xfrm>
              <a:off x="2490" y="3202"/>
              <a:ext cx="15" cy="9"/>
            </a:xfrm>
            <a:custGeom>
              <a:avLst/>
              <a:gdLst/>
              <a:ahLst/>
              <a:cxnLst>
                <a:cxn ang="0">
                  <a:pos x="6" y="0"/>
                </a:cxn>
                <a:cxn ang="0">
                  <a:pos x="14" y="4"/>
                </a:cxn>
                <a:cxn ang="0">
                  <a:pos x="8" y="8"/>
                </a:cxn>
                <a:cxn ang="0">
                  <a:pos x="0" y="4"/>
                </a:cxn>
                <a:cxn ang="0">
                  <a:pos x="6" y="0"/>
                </a:cxn>
              </a:cxnLst>
              <a:rect l="0" t="0" r="r" b="b"/>
              <a:pathLst>
                <a:path w="15" h="9">
                  <a:moveTo>
                    <a:pt x="6" y="0"/>
                  </a:moveTo>
                  <a:lnTo>
                    <a:pt x="14" y="4"/>
                  </a:lnTo>
                  <a:lnTo>
                    <a:pt x="8" y="8"/>
                  </a:lnTo>
                  <a:lnTo>
                    <a:pt x="0" y="4"/>
                  </a:lnTo>
                  <a:lnTo>
                    <a:pt x="6"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7" name="Freeform 353"/>
            <p:cNvSpPr>
              <a:spLocks/>
            </p:cNvSpPr>
            <p:nvPr/>
          </p:nvSpPr>
          <p:spPr bwMode="auto">
            <a:xfrm>
              <a:off x="2525" y="3169"/>
              <a:ext cx="15" cy="10"/>
            </a:xfrm>
            <a:custGeom>
              <a:avLst/>
              <a:gdLst/>
              <a:ahLst/>
              <a:cxnLst>
                <a:cxn ang="0">
                  <a:pos x="6" y="0"/>
                </a:cxn>
                <a:cxn ang="0">
                  <a:pos x="2" y="4"/>
                </a:cxn>
                <a:cxn ang="0">
                  <a:pos x="0" y="5"/>
                </a:cxn>
                <a:cxn ang="0">
                  <a:pos x="8" y="9"/>
                </a:cxn>
                <a:cxn ang="0">
                  <a:pos x="10" y="8"/>
                </a:cxn>
                <a:cxn ang="0">
                  <a:pos x="14" y="4"/>
                </a:cxn>
                <a:cxn ang="0">
                  <a:pos x="6" y="0"/>
                </a:cxn>
              </a:cxnLst>
              <a:rect l="0" t="0" r="r" b="b"/>
              <a:pathLst>
                <a:path w="15" h="10">
                  <a:moveTo>
                    <a:pt x="6" y="0"/>
                  </a:moveTo>
                  <a:lnTo>
                    <a:pt x="2" y="4"/>
                  </a:lnTo>
                  <a:lnTo>
                    <a:pt x="0" y="5"/>
                  </a:lnTo>
                  <a:lnTo>
                    <a:pt x="8" y="9"/>
                  </a:lnTo>
                  <a:lnTo>
                    <a:pt x="10" y="8"/>
                  </a:lnTo>
                  <a:lnTo>
                    <a:pt x="14" y="4"/>
                  </a:lnTo>
                  <a:lnTo>
                    <a:pt x="6"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8" name="Freeform 354"/>
            <p:cNvSpPr>
              <a:spLocks/>
            </p:cNvSpPr>
            <p:nvPr/>
          </p:nvSpPr>
          <p:spPr bwMode="auto">
            <a:xfrm>
              <a:off x="2558" y="3136"/>
              <a:ext cx="16" cy="10"/>
            </a:xfrm>
            <a:custGeom>
              <a:avLst/>
              <a:gdLst/>
              <a:ahLst/>
              <a:cxnLst>
                <a:cxn ang="0">
                  <a:pos x="7" y="0"/>
                </a:cxn>
                <a:cxn ang="0">
                  <a:pos x="6" y="1"/>
                </a:cxn>
                <a:cxn ang="0">
                  <a:pos x="0" y="5"/>
                </a:cxn>
                <a:cxn ang="0">
                  <a:pos x="8" y="9"/>
                </a:cxn>
                <a:cxn ang="0">
                  <a:pos x="14" y="5"/>
                </a:cxn>
                <a:cxn ang="0">
                  <a:pos x="15" y="4"/>
                </a:cxn>
                <a:cxn ang="0">
                  <a:pos x="7" y="0"/>
                </a:cxn>
              </a:cxnLst>
              <a:rect l="0" t="0" r="r" b="b"/>
              <a:pathLst>
                <a:path w="16" h="10">
                  <a:moveTo>
                    <a:pt x="7" y="0"/>
                  </a:moveTo>
                  <a:lnTo>
                    <a:pt x="6" y="1"/>
                  </a:lnTo>
                  <a:lnTo>
                    <a:pt x="0" y="5"/>
                  </a:lnTo>
                  <a:lnTo>
                    <a:pt x="8" y="9"/>
                  </a:lnTo>
                  <a:lnTo>
                    <a:pt x="14" y="5"/>
                  </a:lnTo>
                  <a:lnTo>
                    <a:pt x="15" y="4"/>
                  </a:lnTo>
                  <a:lnTo>
                    <a:pt x="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39" name="Freeform 355"/>
            <p:cNvSpPr>
              <a:spLocks/>
            </p:cNvSpPr>
            <p:nvPr/>
          </p:nvSpPr>
          <p:spPr bwMode="auto">
            <a:xfrm>
              <a:off x="2590" y="3102"/>
              <a:ext cx="14" cy="9"/>
            </a:xfrm>
            <a:custGeom>
              <a:avLst/>
              <a:gdLst/>
              <a:ahLst/>
              <a:cxnLst>
                <a:cxn ang="0">
                  <a:pos x="5" y="0"/>
                </a:cxn>
                <a:cxn ang="0">
                  <a:pos x="13" y="3"/>
                </a:cxn>
                <a:cxn ang="0">
                  <a:pos x="8" y="8"/>
                </a:cxn>
                <a:cxn ang="0">
                  <a:pos x="0" y="5"/>
                </a:cxn>
                <a:cxn ang="0">
                  <a:pos x="5" y="0"/>
                </a:cxn>
              </a:cxnLst>
              <a:rect l="0" t="0" r="r" b="b"/>
              <a:pathLst>
                <a:path w="14" h="9">
                  <a:moveTo>
                    <a:pt x="5" y="0"/>
                  </a:moveTo>
                  <a:lnTo>
                    <a:pt x="13" y="3"/>
                  </a:lnTo>
                  <a:lnTo>
                    <a:pt x="8" y="8"/>
                  </a:lnTo>
                  <a:lnTo>
                    <a:pt x="0" y="5"/>
                  </a:lnTo>
                  <a:lnTo>
                    <a:pt x="5"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0" name="Freeform 356"/>
            <p:cNvSpPr>
              <a:spLocks/>
            </p:cNvSpPr>
            <p:nvPr/>
          </p:nvSpPr>
          <p:spPr bwMode="auto">
            <a:xfrm>
              <a:off x="2619" y="3067"/>
              <a:ext cx="14" cy="9"/>
            </a:xfrm>
            <a:custGeom>
              <a:avLst/>
              <a:gdLst/>
              <a:ahLst/>
              <a:cxnLst>
                <a:cxn ang="0">
                  <a:pos x="5" y="0"/>
                </a:cxn>
                <a:cxn ang="0">
                  <a:pos x="13" y="3"/>
                </a:cxn>
                <a:cxn ang="0">
                  <a:pos x="8" y="8"/>
                </a:cxn>
                <a:cxn ang="0">
                  <a:pos x="0" y="5"/>
                </a:cxn>
                <a:cxn ang="0">
                  <a:pos x="5" y="0"/>
                </a:cxn>
              </a:cxnLst>
              <a:rect l="0" t="0" r="r" b="b"/>
              <a:pathLst>
                <a:path w="14" h="9">
                  <a:moveTo>
                    <a:pt x="5" y="0"/>
                  </a:moveTo>
                  <a:lnTo>
                    <a:pt x="13" y="3"/>
                  </a:lnTo>
                  <a:lnTo>
                    <a:pt x="8" y="8"/>
                  </a:lnTo>
                  <a:lnTo>
                    <a:pt x="0" y="5"/>
                  </a:lnTo>
                  <a:lnTo>
                    <a:pt x="5"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1" name="Freeform 357"/>
            <p:cNvSpPr>
              <a:spLocks/>
            </p:cNvSpPr>
            <p:nvPr/>
          </p:nvSpPr>
          <p:spPr bwMode="auto">
            <a:xfrm>
              <a:off x="2647" y="3031"/>
              <a:ext cx="12" cy="9"/>
            </a:xfrm>
            <a:custGeom>
              <a:avLst/>
              <a:gdLst/>
              <a:ahLst/>
              <a:cxnLst>
                <a:cxn ang="0">
                  <a:pos x="4" y="0"/>
                </a:cxn>
                <a:cxn ang="0">
                  <a:pos x="11" y="3"/>
                </a:cxn>
                <a:cxn ang="0">
                  <a:pos x="7" y="8"/>
                </a:cxn>
                <a:cxn ang="0">
                  <a:pos x="0" y="5"/>
                </a:cxn>
                <a:cxn ang="0">
                  <a:pos x="4" y="0"/>
                </a:cxn>
              </a:cxnLst>
              <a:rect l="0" t="0" r="r" b="b"/>
              <a:pathLst>
                <a:path w="12" h="9">
                  <a:moveTo>
                    <a:pt x="4" y="0"/>
                  </a:moveTo>
                  <a:lnTo>
                    <a:pt x="11" y="3"/>
                  </a:lnTo>
                  <a:lnTo>
                    <a:pt x="7" y="8"/>
                  </a:lnTo>
                  <a:lnTo>
                    <a:pt x="0" y="5"/>
                  </a:lnTo>
                  <a:lnTo>
                    <a:pt x="4"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2" name="Freeform 358"/>
            <p:cNvSpPr>
              <a:spLocks/>
            </p:cNvSpPr>
            <p:nvPr/>
          </p:nvSpPr>
          <p:spPr bwMode="auto">
            <a:xfrm>
              <a:off x="2672" y="2995"/>
              <a:ext cx="13" cy="8"/>
            </a:xfrm>
            <a:custGeom>
              <a:avLst/>
              <a:gdLst/>
              <a:ahLst/>
              <a:cxnLst>
                <a:cxn ang="0">
                  <a:pos x="3" y="0"/>
                </a:cxn>
                <a:cxn ang="0">
                  <a:pos x="12" y="2"/>
                </a:cxn>
                <a:cxn ang="0">
                  <a:pos x="9" y="7"/>
                </a:cxn>
                <a:cxn ang="0">
                  <a:pos x="0" y="5"/>
                </a:cxn>
                <a:cxn ang="0">
                  <a:pos x="3" y="0"/>
                </a:cxn>
              </a:cxnLst>
              <a:rect l="0" t="0" r="r" b="b"/>
              <a:pathLst>
                <a:path w="13" h="8">
                  <a:moveTo>
                    <a:pt x="3" y="0"/>
                  </a:moveTo>
                  <a:lnTo>
                    <a:pt x="12" y="2"/>
                  </a:lnTo>
                  <a:lnTo>
                    <a:pt x="9" y="7"/>
                  </a:lnTo>
                  <a:lnTo>
                    <a:pt x="0" y="5"/>
                  </a:lnTo>
                  <a:lnTo>
                    <a:pt x="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3" name="Freeform 359"/>
            <p:cNvSpPr>
              <a:spLocks/>
            </p:cNvSpPr>
            <p:nvPr/>
          </p:nvSpPr>
          <p:spPr bwMode="auto">
            <a:xfrm>
              <a:off x="2696" y="2957"/>
              <a:ext cx="13" cy="9"/>
            </a:xfrm>
            <a:custGeom>
              <a:avLst/>
              <a:gdLst/>
              <a:ahLst/>
              <a:cxnLst>
                <a:cxn ang="0">
                  <a:pos x="3" y="0"/>
                </a:cxn>
                <a:cxn ang="0">
                  <a:pos x="12" y="3"/>
                </a:cxn>
                <a:cxn ang="0">
                  <a:pos x="9" y="8"/>
                </a:cxn>
                <a:cxn ang="0">
                  <a:pos x="0" y="5"/>
                </a:cxn>
                <a:cxn ang="0">
                  <a:pos x="3" y="0"/>
                </a:cxn>
              </a:cxnLst>
              <a:rect l="0" t="0" r="r" b="b"/>
              <a:pathLst>
                <a:path w="13" h="9">
                  <a:moveTo>
                    <a:pt x="3" y="0"/>
                  </a:moveTo>
                  <a:lnTo>
                    <a:pt x="12" y="3"/>
                  </a:lnTo>
                  <a:lnTo>
                    <a:pt x="9" y="8"/>
                  </a:lnTo>
                  <a:lnTo>
                    <a:pt x="0" y="5"/>
                  </a:lnTo>
                  <a:lnTo>
                    <a:pt x="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4" name="Freeform 360"/>
            <p:cNvSpPr>
              <a:spLocks/>
            </p:cNvSpPr>
            <p:nvPr/>
          </p:nvSpPr>
          <p:spPr bwMode="auto">
            <a:xfrm>
              <a:off x="2718" y="2919"/>
              <a:ext cx="12" cy="9"/>
            </a:xfrm>
            <a:custGeom>
              <a:avLst/>
              <a:gdLst/>
              <a:ahLst/>
              <a:cxnLst>
                <a:cxn ang="0">
                  <a:pos x="3" y="0"/>
                </a:cxn>
                <a:cxn ang="0">
                  <a:pos x="11" y="2"/>
                </a:cxn>
                <a:cxn ang="0">
                  <a:pos x="8" y="8"/>
                </a:cxn>
                <a:cxn ang="0">
                  <a:pos x="0" y="5"/>
                </a:cxn>
                <a:cxn ang="0">
                  <a:pos x="3" y="0"/>
                </a:cxn>
              </a:cxnLst>
              <a:rect l="0" t="0" r="r" b="b"/>
              <a:pathLst>
                <a:path w="12" h="9">
                  <a:moveTo>
                    <a:pt x="3" y="0"/>
                  </a:moveTo>
                  <a:lnTo>
                    <a:pt x="11" y="2"/>
                  </a:lnTo>
                  <a:lnTo>
                    <a:pt x="8" y="8"/>
                  </a:lnTo>
                  <a:lnTo>
                    <a:pt x="0" y="5"/>
                  </a:lnTo>
                  <a:lnTo>
                    <a:pt x="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5" name="Freeform 361"/>
            <p:cNvSpPr>
              <a:spLocks/>
            </p:cNvSpPr>
            <p:nvPr/>
          </p:nvSpPr>
          <p:spPr bwMode="auto">
            <a:xfrm>
              <a:off x="2737" y="2881"/>
              <a:ext cx="13" cy="8"/>
            </a:xfrm>
            <a:custGeom>
              <a:avLst/>
              <a:gdLst/>
              <a:ahLst/>
              <a:cxnLst>
                <a:cxn ang="0">
                  <a:pos x="3" y="0"/>
                </a:cxn>
                <a:cxn ang="0">
                  <a:pos x="2" y="3"/>
                </a:cxn>
                <a:cxn ang="0">
                  <a:pos x="0" y="5"/>
                </a:cxn>
                <a:cxn ang="0">
                  <a:pos x="9" y="7"/>
                </a:cxn>
                <a:cxn ang="0">
                  <a:pos x="11" y="4"/>
                </a:cxn>
                <a:cxn ang="0">
                  <a:pos x="12" y="2"/>
                </a:cxn>
                <a:cxn ang="0">
                  <a:pos x="3" y="0"/>
                </a:cxn>
              </a:cxnLst>
              <a:rect l="0" t="0" r="r" b="b"/>
              <a:pathLst>
                <a:path w="13" h="8">
                  <a:moveTo>
                    <a:pt x="3" y="0"/>
                  </a:moveTo>
                  <a:lnTo>
                    <a:pt x="2" y="3"/>
                  </a:lnTo>
                  <a:lnTo>
                    <a:pt x="0" y="5"/>
                  </a:lnTo>
                  <a:lnTo>
                    <a:pt x="9" y="7"/>
                  </a:lnTo>
                  <a:lnTo>
                    <a:pt x="11" y="4"/>
                  </a:lnTo>
                  <a:lnTo>
                    <a:pt x="12" y="2"/>
                  </a:lnTo>
                  <a:lnTo>
                    <a:pt x="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6" name="Freeform 362"/>
            <p:cNvSpPr>
              <a:spLocks/>
            </p:cNvSpPr>
            <p:nvPr/>
          </p:nvSpPr>
          <p:spPr bwMode="auto">
            <a:xfrm>
              <a:off x="2754" y="2841"/>
              <a:ext cx="12" cy="8"/>
            </a:xfrm>
            <a:custGeom>
              <a:avLst/>
              <a:gdLst/>
              <a:ahLst/>
              <a:cxnLst>
                <a:cxn ang="0">
                  <a:pos x="3" y="0"/>
                </a:cxn>
                <a:cxn ang="0">
                  <a:pos x="11" y="2"/>
                </a:cxn>
                <a:cxn ang="0">
                  <a:pos x="8" y="7"/>
                </a:cxn>
                <a:cxn ang="0">
                  <a:pos x="0" y="5"/>
                </a:cxn>
                <a:cxn ang="0">
                  <a:pos x="3" y="0"/>
                </a:cxn>
              </a:cxnLst>
              <a:rect l="0" t="0" r="r" b="b"/>
              <a:pathLst>
                <a:path w="12" h="8">
                  <a:moveTo>
                    <a:pt x="3" y="0"/>
                  </a:moveTo>
                  <a:lnTo>
                    <a:pt x="11" y="2"/>
                  </a:lnTo>
                  <a:lnTo>
                    <a:pt x="8" y="7"/>
                  </a:lnTo>
                  <a:lnTo>
                    <a:pt x="0" y="5"/>
                  </a:lnTo>
                  <a:lnTo>
                    <a:pt x="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7" name="Freeform 363"/>
            <p:cNvSpPr>
              <a:spLocks/>
            </p:cNvSpPr>
            <p:nvPr/>
          </p:nvSpPr>
          <p:spPr bwMode="auto">
            <a:xfrm>
              <a:off x="2769" y="2802"/>
              <a:ext cx="12" cy="7"/>
            </a:xfrm>
            <a:custGeom>
              <a:avLst/>
              <a:gdLst/>
              <a:ahLst/>
              <a:cxnLst>
                <a:cxn ang="0">
                  <a:pos x="3" y="0"/>
                </a:cxn>
                <a:cxn ang="0">
                  <a:pos x="11" y="1"/>
                </a:cxn>
                <a:cxn ang="0">
                  <a:pos x="8" y="6"/>
                </a:cxn>
                <a:cxn ang="0">
                  <a:pos x="0" y="5"/>
                </a:cxn>
                <a:cxn ang="0">
                  <a:pos x="3" y="0"/>
                </a:cxn>
              </a:cxnLst>
              <a:rect l="0" t="0" r="r" b="b"/>
              <a:pathLst>
                <a:path w="12" h="7">
                  <a:moveTo>
                    <a:pt x="3" y="0"/>
                  </a:moveTo>
                  <a:lnTo>
                    <a:pt x="11" y="1"/>
                  </a:lnTo>
                  <a:lnTo>
                    <a:pt x="8" y="6"/>
                  </a:lnTo>
                  <a:lnTo>
                    <a:pt x="0" y="5"/>
                  </a:lnTo>
                  <a:lnTo>
                    <a:pt x="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8" name="Freeform 364"/>
            <p:cNvSpPr>
              <a:spLocks/>
            </p:cNvSpPr>
            <p:nvPr/>
          </p:nvSpPr>
          <p:spPr bwMode="auto">
            <a:xfrm>
              <a:off x="2782" y="2761"/>
              <a:ext cx="11" cy="8"/>
            </a:xfrm>
            <a:custGeom>
              <a:avLst/>
              <a:gdLst/>
              <a:ahLst/>
              <a:cxnLst>
                <a:cxn ang="0">
                  <a:pos x="2" y="0"/>
                </a:cxn>
                <a:cxn ang="0">
                  <a:pos x="10" y="2"/>
                </a:cxn>
                <a:cxn ang="0">
                  <a:pos x="8" y="7"/>
                </a:cxn>
                <a:cxn ang="0">
                  <a:pos x="0" y="5"/>
                </a:cxn>
                <a:cxn ang="0">
                  <a:pos x="2" y="0"/>
                </a:cxn>
              </a:cxnLst>
              <a:rect l="0" t="0" r="r" b="b"/>
              <a:pathLst>
                <a:path w="11" h="8">
                  <a:moveTo>
                    <a:pt x="2" y="0"/>
                  </a:moveTo>
                  <a:lnTo>
                    <a:pt x="10" y="2"/>
                  </a:lnTo>
                  <a:lnTo>
                    <a:pt x="8" y="7"/>
                  </a:lnTo>
                  <a:lnTo>
                    <a:pt x="0" y="5"/>
                  </a:lnTo>
                  <a:lnTo>
                    <a:pt x="2"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49" name="Freeform 365"/>
            <p:cNvSpPr>
              <a:spLocks/>
            </p:cNvSpPr>
            <p:nvPr/>
          </p:nvSpPr>
          <p:spPr bwMode="auto">
            <a:xfrm>
              <a:off x="2793" y="2721"/>
              <a:ext cx="10" cy="7"/>
            </a:xfrm>
            <a:custGeom>
              <a:avLst/>
              <a:gdLst/>
              <a:ahLst/>
              <a:cxnLst>
                <a:cxn ang="0">
                  <a:pos x="1" y="0"/>
                </a:cxn>
                <a:cxn ang="0">
                  <a:pos x="9" y="1"/>
                </a:cxn>
                <a:cxn ang="0">
                  <a:pos x="8" y="6"/>
                </a:cxn>
                <a:cxn ang="0">
                  <a:pos x="0" y="5"/>
                </a:cxn>
                <a:cxn ang="0">
                  <a:pos x="1" y="0"/>
                </a:cxn>
              </a:cxnLst>
              <a:rect l="0" t="0" r="r" b="b"/>
              <a:pathLst>
                <a:path w="10" h="7">
                  <a:moveTo>
                    <a:pt x="1" y="0"/>
                  </a:moveTo>
                  <a:lnTo>
                    <a:pt x="9" y="1"/>
                  </a:lnTo>
                  <a:lnTo>
                    <a:pt x="8" y="6"/>
                  </a:lnTo>
                  <a:lnTo>
                    <a:pt x="0" y="5"/>
                  </a:lnTo>
                  <a:lnTo>
                    <a:pt x="1"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0" name="Freeform 366"/>
            <p:cNvSpPr>
              <a:spLocks/>
            </p:cNvSpPr>
            <p:nvPr/>
          </p:nvSpPr>
          <p:spPr bwMode="auto">
            <a:xfrm>
              <a:off x="2802" y="2680"/>
              <a:ext cx="9" cy="7"/>
            </a:xfrm>
            <a:custGeom>
              <a:avLst/>
              <a:gdLst/>
              <a:ahLst/>
              <a:cxnLst>
                <a:cxn ang="0">
                  <a:pos x="1" y="0"/>
                </a:cxn>
                <a:cxn ang="0">
                  <a:pos x="8" y="1"/>
                </a:cxn>
                <a:cxn ang="0">
                  <a:pos x="7" y="6"/>
                </a:cxn>
                <a:cxn ang="0">
                  <a:pos x="0" y="5"/>
                </a:cxn>
                <a:cxn ang="0">
                  <a:pos x="1" y="0"/>
                </a:cxn>
              </a:cxnLst>
              <a:rect l="0" t="0" r="r" b="b"/>
              <a:pathLst>
                <a:path w="9" h="7">
                  <a:moveTo>
                    <a:pt x="1" y="0"/>
                  </a:moveTo>
                  <a:lnTo>
                    <a:pt x="8" y="1"/>
                  </a:lnTo>
                  <a:lnTo>
                    <a:pt x="7" y="6"/>
                  </a:lnTo>
                  <a:lnTo>
                    <a:pt x="0" y="5"/>
                  </a:lnTo>
                  <a:lnTo>
                    <a:pt x="1"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1" name="Freeform 367"/>
            <p:cNvSpPr>
              <a:spLocks/>
            </p:cNvSpPr>
            <p:nvPr/>
          </p:nvSpPr>
          <p:spPr bwMode="auto">
            <a:xfrm>
              <a:off x="2809" y="2639"/>
              <a:ext cx="9" cy="6"/>
            </a:xfrm>
            <a:custGeom>
              <a:avLst/>
              <a:gdLst/>
              <a:ahLst/>
              <a:cxnLst>
                <a:cxn ang="0">
                  <a:pos x="1" y="0"/>
                </a:cxn>
                <a:cxn ang="0">
                  <a:pos x="1" y="3"/>
                </a:cxn>
                <a:cxn ang="0">
                  <a:pos x="0" y="5"/>
                </a:cxn>
                <a:cxn ang="0">
                  <a:pos x="7" y="5"/>
                </a:cxn>
                <a:cxn ang="0">
                  <a:pos x="8" y="4"/>
                </a:cxn>
                <a:cxn ang="0">
                  <a:pos x="8" y="0"/>
                </a:cxn>
                <a:cxn ang="0">
                  <a:pos x="1" y="0"/>
                </a:cxn>
              </a:cxnLst>
              <a:rect l="0" t="0" r="r" b="b"/>
              <a:pathLst>
                <a:path w="9" h="6">
                  <a:moveTo>
                    <a:pt x="1" y="0"/>
                  </a:moveTo>
                  <a:lnTo>
                    <a:pt x="1" y="3"/>
                  </a:lnTo>
                  <a:lnTo>
                    <a:pt x="0" y="5"/>
                  </a:lnTo>
                  <a:lnTo>
                    <a:pt x="7" y="5"/>
                  </a:lnTo>
                  <a:lnTo>
                    <a:pt x="8" y="4"/>
                  </a:lnTo>
                  <a:lnTo>
                    <a:pt x="8" y="0"/>
                  </a:lnTo>
                  <a:lnTo>
                    <a:pt x="1"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2" name="Freeform 368"/>
            <p:cNvSpPr>
              <a:spLocks/>
            </p:cNvSpPr>
            <p:nvPr/>
          </p:nvSpPr>
          <p:spPr bwMode="auto">
            <a:xfrm>
              <a:off x="2813" y="2597"/>
              <a:ext cx="8" cy="7"/>
            </a:xfrm>
            <a:custGeom>
              <a:avLst/>
              <a:gdLst/>
              <a:ahLst/>
              <a:cxnLst>
                <a:cxn ang="0">
                  <a:pos x="1" y="0"/>
                </a:cxn>
                <a:cxn ang="0">
                  <a:pos x="7" y="1"/>
                </a:cxn>
                <a:cxn ang="0">
                  <a:pos x="7" y="6"/>
                </a:cxn>
                <a:cxn ang="0">
                  <a:pos x="0" y="6"/>
                </a:cxn>
                <a:cxn ang="0">
                  <a:pos x="1" y="0"/>
                </a:cxn>
              </a:cxnLst>
              <a:rect l="0" t="0" r="r" b="b"/>
              <a:pathLst>
                <a:path w="8" h="7">
                  <a:moveTo>
                    <a:pt x="1" y="0"/>
                  </a:moveTo>
                  <a:lnTo>
                    <a:pt x="7" y="1"/>
                  </a:lnTo>
                  <a:lnTo>
                    <a:pt x="7" y="6"/>
                  </a:lnTo>
                  <a:lnTo>
                    <a:pt x="0" y="6"/>
                  </a:lnTo>
                  <a:lnTo>
                    <a:pt x="1"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3" name="Freeform 369"/>
            <p:cNvSpPr>
              <a:spLocks/>
            </p:cNvSpPr>
            <p:nvPr/>
          </p:nvSpPr>
          <p:spPr bwMode="auto">
            <a:xfrm>
              <a:off x="2815" y="2557"/>
              <a:ext cx="8" cy="5"/>
            </a:xfrm>
            <a:custGeom>
              <a:avLst/>
              <a:gdLst/>
              <a:ahLst/>
              <a:cxnLst>
                <a:cxn ang="0">
                  <a:pos x="0" y="0"/>
                </a:cxn>
                <a:cxn ang="0">
                  <a:pos x="7" y="0"/>
                </a:cxn>
                <a:cxn ang="0">
                  <a:pos x="7" y="4"/>
                </a:cxn>
                <a:cxn ang="0">
                  <a:pos x="0" y="4"/>
                </a:cxn>
                <a:cxn ang="0">
                  <a:pos x="0" y="0"/>
                </a:cxn>
              </a:cxnLst>
              <a:rect l="0" t="0" r="r" b="b"/>
              <a:pathLst>
                <a:path w="8" h="5">
                  <a:moveTo>
                    <a:pt x="0" y="0"/>
                  </a:moveTo>
                  <a:lnTo>
                    <a:pt x="7" y="0"/>
                  </a:lnTo>
                  <a:lnTo>
                    <a:pt x="7" y="4"/>
                  </a:lnTo>
                  <a:lnTo>
                    <a:pt x="0" y="4"/>
                  </a:lnTo>
                  <a:lnTo>
                    <a:pt x="0"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4" name="Freeform 370"/>
            <p:cNvSpPr>
              <a:spLocks/>
            </p:cNvSpPr>
            <p:nvPr/>
          </p:nvSpPr>
          <p:spPr bwMode="auto">
            <a:xfrm>
              <a:off x="2815" y="2515"/>
              <a:ext cx="10" cy="6"/>
            </a:xfrm>
            <a:custGeom>
              <a:avLst/>
              <a:gdLst/>
              <a:ahLst/>
              <a:cxnLst>
                <a:cxn ang="0">
                  <a:pos x="0" y="0"/>
                </a:cxn>
                <a:cxn ang="0">
                  <a:pos x="9" y="0"/>
                </a:cxn>
                <a:cxn ang="0">
                  <a:pos x="9" y="5"/>
                </a:cxn>
                <a:cxn ang="0">
                  <a:pos x="0" y="5"/>
                </a:cxn>
                <a:cxn ang="0">
                  <a:pos x="0" y="0"/>
                </a:cxn>
              </a:cxnLst>
              <a:rect l="0" t="0" r="r" b="b"/>
              <a:pathLst>
                <a:path w="10" h="6">
                  <a:moveTo>
                    <a:pt x="0" y="0"/>
                  </a:moveTo>
                  <a:lnTo>
                    <a:pt x="9" y="0"/>
                  </a:lnTo>
                  <a:lnTo>
                    <a:pt x="9" y="5"/>
                  </a:lnTo>
                  <a:lnTo>
                    <a:pt x="0" y="5"/>
                  </a:lnTo>
                  <a:lnTo>
                    <a:pt x="0"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5" name="Freeform 371"/>
            <p:cNvSpPr>
              <a:spLocks/>
            </p:cNvSpPr>
            <p:nvPr/>
          </p:nvSpPr>
          <p:spPr bwMode="auto">
            <a:xfrm>
              <a:off x="2814" y="2474"/>
              <a:ext cx="8" cy="5"/>
            </a:xfrm>
            <a:custGeom>
              <a:avLst/>
              <a:gdLst/>
              <a:ahLst/>
              <a:cxnLst>
                <a:cxn ang="0">
                  <a:pos x="0" y="0"/>
                </a:cxn>
                <a:cxn ang="0">
                  <a:pos x="6" y="0"/>
                </a:cxn>
                <a:cxn ang="0">
                  <a:pos x="7" y="4"/>
                </a:cxn>
                <a:cxn ang="0">
                  <a:pos x="0" y="4"/>
                </a:cxn>
                <a:cxn ang="0">
                  <a:pos x="0" y="0"/>
                </a:cxn>
              </a:cxnLst>
              <a:rect l="0" t="0" r="r" b="b"/>
              <a:pathLst>
                <a:path w="8" h="5">
                  <a:moveTo>
                    <a:pt x="0" y="0"/>
                  </a:moveTo>
                  <a:lnTo>
                    <a:pt x="6" y="0"/>
                  </a:lnTo>
                  <a:lnTo>
                    <a:pt x="7" y="4"/>
                  </a:lnTo>
                  <a:lnTo>
                    <a:pt x="0" y="4"/>
                  </a:lnTo>
                  <a:lnTo>
                    <a:pt x="0"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6" name="Freeform 372"/>
            <p:cNvSpPr>
              <a:spLocks/>
            </p:cNvSpPr>
            <p:nvPr/>
          </p:nvSpPr>
          <p:spPr bwMode="auto">
            <a:xfrm>
              <a:off x="2809" y="2432"/>
              <a:ext cx="9" cy="7"/>
            </a:xfrm>
            <a:custGeom>
              <a:avLst/>
              <a:gdLst/>
              <a:ahLst/>
              <a:cxnLst>
                <a:cxn ang="0">
                  <a:pos x="0" y="1"/>
                </a:cxn>
                <a:cxn ang="0">
                  <a:pos x="7" y="0"/>
                </a:cxn>
                <a:cxn ang="0">
                  <a:pos x="8" y="6"/>
                </a:cxn>
                <a:cxn ang="0">
                  <a:pos x="1" y="6"/>
                </a:cxn>
                <a:cxn ang="0">
                  <a:pos x="0" y="1"/>
                </a:cxn>
              </a:cxnLst>
              <a:rect l="0" t="0" r="r" b="b"/>
              <a:pathLst>
                <a:path w="9" h="7">
                  <a:moveTo>
                    <a:pt x="0" y="1"/>
                  </a:moveTo>
                  <a:lnTo>
                    <a:pt x="7" y="0"/>
                  </a:lnTo>
                  <a:lnTo>
                    <a:pt x="8" y="6"/>
                  </a:lnTo>
                  <a:lnTo>
                    <a:pt x="1" y="6"/>
                  </a:lnTo>
                  <a:lnTo>
                    <a:pt x="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7" name="Freeform 373"/>
            <p:cNvSpPr>
              <a:spLocks/>
            </p:cNvSpPr>
            <p:nvPr/>
          </p:nvSpPr>
          <p:spPr bwMode="auto">
            <a:xfrm>
              <a:off x="2802" y="2391"/>
              <a:ext cx="9" cy="7"/>
            </a:xfrm>
            <a:custGeom>
              <a:avLst/>
              <a:gdLst/>
              <a:ahLst/>
              <a:cxnLst>
                <a:cxn ang="0">
                  <a:pos x="0" y="1"/>
                </a:cxn>
                <a:cxn ang="0">
                  <a:pos x="0" y="2"/>
                </a:cxn>
                <a:cxn ang="0">
                  <a:pos x="1" y="6"/>
                </a:cxn>
                <a:cxn ang="0">
                  <a:pos x="8" y="5"/>
                </a:cxn>
                <a:cxn ang="0">
                  <a:pos x="7" y="1"/>
                </a:cxn>
                <a:cxn ang="0">
                  <a:pos x="7" y="0"/>
                </a:cxn>
                <a:cxn ang="0">
                  <a:pos x="0" y="1"/>
                </a:cxn>
              </a:cxnLst>
              <a:rect l="0" t="0" r="r" b="b"/>
              <a:pathLst>
                <a:path w="9" h="7">
                  <a:moveTo>
                    <a:pt x="0" y="1"/>
                  </a:moveTo>
                  <a:lnTo>
                    <a:pt x="0" y="2"/>
                  </a:lnTo>
                  <a:lnTo>
                    <a:pt x="1" y="6"/>
                  </a:lnTo>
                  <a:lnTo>
                    <a:pt x="8" y="5"/>
                  </a:lnTo>
                  <a:lnTo>
                    <a:pt x="7" y="1"/>
                  </a:lnTo>
                  <a:lnTo>
                    <a:pt x="7" y="0"/>
                  </a:lnTo>
                  <a:lnTo>
                    <a:pt x="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8" name="Freeform 374"/>
            <p:cNvSpPr>
              <a:spLocks/>
            </p:cNvSpPr>
            <p:nvPr/>
          </p:nvSpPr>
          <p:spPr bwMode="auto">
            <a:xfrm>
              <a:off x="2792" y="2350"/>
              <a:ext cx="11" cy="7"/>
            </a:xfrm>
            <a:custGeom>
              <a:avLst/>
              <a:gdLst/>
              <a:ahLst/>
              <a:cxnLst>
                <a:cxn ang="0">
                  <a:pos x="0" y="1"/>
                </a:cxn>
                <a:cxn ang="0">
                  <a:pos x="8" y="0"/>
                </a:cxn>
                <a:cxn ang="0">
                  <a:pos x="10" y="6"/>
                </a:cxn>
                <a:cxn ang="0">
                  <a:pos x="2" y="6"/>
                </a:cxn>
                <a:cxn ang="0">
                  <a:pos x="0" y="1"/>
                </a:cxn>
              </a:cxnLst>
              <a:rect l="0" t="0" r="r" b="b"/>
              <a:pathLst>
                <a:path w="11" h="7">
                  <a:moveTo>
                    <a:pt x="0" y="1"/>
                  </a:moveTo>
                  <a:lnTo>
                    <a:pt x="8" y="0"/>
                  </a:lnTo>
                  <a:lnTo>
                    <a:pt x="10" y="6"/>
                  </a:lnTo>
                  <a:lnTo>
                    <a:pt x="2" y="6"/>
                  </a:lnTo>
                  <a:lnTo>
                    <a:pt x="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59" name="Freeform 375"/>
            <p:cNvSpPr>
              <a:spLocks/>
            </p:cNvSpPr>
            <p:nvPr/>
          </p:nvSpPr>
          <p:spPr bwMode="auto">
            <a:xfrm>
              <a:off x="2781" y="2310"/>
              <a:ext cx="11" cy="6"/>
            </a:xfrm>
            <a:custGeom>
              <a:avLst/>
              <a:gdLst/>
              <a:ahLst/>
              <a:cxnLst>
                <a:cxn ang="0">
                  <a:pos x="0" y="1"/>
                </a:cxn>
                <a:cxn ang="0">
                  <a:pos x="8" y="0"/>
                </a:cxn>
                <a:cxn ang="0">
                  <a:pos x="10" y="5"/>
                </a:cxn>
                <a:cxn ang="0">
                  <a:pos x="2" y="5"/>
                </a:cxn>
                <a:cxn ang="0">
                  <a:pos x="0" y="1"/>
                </a:cxn>
              </a:cxnLst>
              <a:rect l="0" t="0" r="r" b="b"/>
              <a:pathLst>
                <a:path w="11" h="6">
                  <a:moveTo>
                    <a:pt x="0" y="1"/>
                  </a:moveTo>
                  <a:lnTo>
                    <a:pt x="8" y="0"/>
                  </a:lnTo>
                  <a:lnTo>
                    <a:pt x="10" y="5"/>
                  </a:lnTo>
                  <a:lnTo>
                    <a:pt x="2" y="5"/>
                  </a:lnTo>
                  <a:lnTo>
                    <a:pt x="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0" name="Freeform 376"/>
            <p:cNvSpPr>
              <a:spLocks/>
            </p:cNvSpPr>
            <p:nvPr/>
          </p:nvSpPr>
          <p:spPr bwMode="auto">
            <a:xfrm>
              <a:off x="2767" y="2270"/>
              <a:ext cx="12" cy="7"/>
            </a:xfrm>
            <a:custGeom>
              <a:avLst/>
              <a:gdLst/>
              <a:ahLst/>
              <a:cxnLst>
                <a:cxn ang="0">
                  <a:pos x="0" y="1"/>
                </a:cxn>
                <a:cxn ang="0">
                  <a:pos x="8" y="0"/>
                </a:cxn>
                <a:cxn ang="0">
                  <a:pos x="11" y="5"/>
                </a:cxn>
                <a:cxn ang="0">
                  <a:pos x="3" y="6"/>
                </a:cxn>
                <a:cxn ang="0">
                  <a:pos x="0" y="1"/>
                </a:cxn>
              </a:cxnLst>
              <a:rect l="0" t="0" r="r" b="b"/>
              <a:pathLst>
                <a:path w="12" h="7">
                  <a:moveTo>
                    <a:pt x="0" y="1"/>
                  </a:moveTo>
                  <a:lnTo>
                    <a:pt x="8" y="0"/>
                  </a:lnTo>
                  <a:lnTo>
                    <a:pt x="11" y="5"/>
                  </a:lnTo>
                  <a:lnTo>
                    <a:pt x="3" y="6"/>
                  </a:lnTo>
                  <a:lnTo>
                    <a:pt x="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1" name="Freeform 377"/>
            <p:cNvSpPr>
              <a:spLocks/>
            </p:cNvSpPr>
            <p:nvPr/>
          </p:nvSpPr>
          <p:spPr bwMode="auto">
            <a:xfrm>
              <a:off x="2753" y="2230"/>
              <a:ext cx="11" cy="7"/>
            </a:xfrm>
            <a:custGeom>
              <a:avLst/>
              <a:gdLst/>
              <a:ahLst/>
              <a:cxnLst>
                <a:cxn ang="0">
                  <a:pos x="0" y="1"/>
                </a:cxn>
                <a:cxn ang="0">
                  <a:pos x="8" y="0"/>
                </a:cxn>
                <a:cxn ang="0">
                  <a:pos x="10" y="5"/>
                </a:cxn>
                <a:cxn ang="0">
                  <a:pos x="2" y="6"/>
                </a:cxn>
                <a:cxn ang="0">
                  <a:pos x="0" y="1"/>
                </a:cxn>
              </a:cxnLst>
              <a:rect l="0" t="0" r="r" b="b"/>
              <a:pathLst>
                <a:path w="11" h="7">
                  <a:moveTo>
                    <a:pt x="0" y="1"/>
                  </a:moveTo>
                  <a:lnTo>
                    <a:pt x="8" y="0"/>
                  </a:lnTo>
                  <a:lnTo>
                    <a:pt x="10" y="5"/>
                  </a:lnTo>
                  <a:lnTo>
                    <a:pt x="2" y="6"/>
                  </a:lnTo>
                  <a:lnTo>
                    <a:pt x="0" y="1"/>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2" name="Freeform 378"/>
            <p:cNvSpPr>
              <a:spLocks/>
            </p:cNvSpPr>
            <p:nvPr/>
          </p:nvSpPr>
          <p:spPr bwMode="auto">
            <a:xfrm>
              <a:off x="2734" y="2190"/>
              <a:ext cx="13" cy="8"/>
            </a:xfrm>
            <a:custGeom>
              <a:avLst/>
              <a:gdLst/>
              <a:ahLst/>
              <a:cxnLst>
                <a:cxn ang="0">
                  <a:pos x="0" y="2"/>
                </a:cxn>
                <a:cxn ang="0">
                  <a:pos x="9" y="0"/>
                </a:cxn>
                <a:cxn ang="0">
                  <a:pos x="12" y="5"/>
                </a:cxn>
                <a:cxn ang="0">
                  <a:pos x="3" y="7"/>
                </a:cxn>
                <a:cxn ang="0">
                  <a:pos x="0" y="2"/>
                </a:cxn>
              </a:cxnLst>
              <a:rect l="0" t="0" r="r" b="b"/>
              <a:pathLst>
                <a:path w="13" h="8">
                  <a:moveTo>
                    <a:pt x="0" y="2"/>
                  </a:moveTo>
                  <a:lnTo>
                    <a:pt x="9" y="0"/>
                  </a:lnTo>
                  <a:lnTo>
                    <a:pt x="12" y="5"/>
                  </a:lnTo>
                  <a:lnTo>
                    <a:pt x="3" y="7"/>
                  </a:lnTo>
                  <a:lnTo>
                    <a:pt x="0"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3" name="Freeform 379"/>
            <p:cNvSpPr>
              <a:spLocks/>
            </p:cNvSpPr>
            <p:nvPr/>
          </p:nvSpPr>
          <p:spPr bwMode="auto">
            <a:xfrm>
              <a:off x="2715" y="2151"/>
              <a:ext cx="12" cy="8"/>
            </a:xfrm>
            <a:custGeom>
              <a:avLst/>
              <a:gdLst/>
              <a:ahLst/>
              <a:cxnLst>
                <a:cxn ang="0">
                  <a:pos x="0" y="2"/>
                </a:cxn>
                <a:cxn ang="0">
                  <a:pos x="1" y="4"/>
                </a:cxn>
                <a:cxn ang="0">
                  <a:pos x="3" y="7"/>
                </a:cxn>
                <a:cxn ang="0">
                  <a:pos x="11" y="5"/>
                </a:cxn>
                <a:cxn ang="0">
                  <a:pos x="10" y="2"/>
                </a:cxn>
                <a:cxn ang="0">
                  <a:pos x="8" y="0"/>
                </a:cxn>
                <a:cxn ang="0">
                  <a:pos x="0" y="2"/>
                </a:cxn>
              </a:cxnLst>
              <a:rect l="0" t="0" r="r" b="b"/>
              <a:pathLst>
                <a:path w="12" h="8">
                  <a:moveTo>
                    <a:pt x="0" y="2"/>
                  </a:moveTo>
                  <a:lnTo>
                    <a:pt x="1" y="4"/>
                  </a:lnTo>
                  <a:lnTo>
                    <a:pt x="3" y="7"/>
                  </a:lnTo>
                  <a:lnTo>
                    <a:pt x="11" y="5"/>
                  </a:lnTo>
                  <a:lnTo>
                    <a:pt x="10" y="2"/>
                  </a:lnTo>
                  <a:lnTo>
                    <a:pt x="8" y="0"/>
                  </a:lnTo>
                  <a:lnTo>
                    <a:pt x="0"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4" name="Freeform 380"/>
            <p:cNvSpPr>
              <a:spLocks/>
            </p:cNvSpPr>
            <p:nvPr/>
          </p:nvSpPr>
          <p:spPr bwMode="auto">
            <a:xfrm>
              <a:off x="2693" y="2113"/>
              <a:ext cx="13" cy="9"/>
            </a:xfrm>
            <a:custGeom>
              <a:avLst/>
              <a:gdLst/>
              <a:ahLst/>
              <a:cxnLst>
                <a:cxn ang="0">
                  <a:pos x="0" y="2"/>
                </a:cxn>
                <a:cxn ang="0">
                  <a:pos x="9" y="0"/>
                </a:cxn>
                <a:cxn ang="0">
                  <a:pos x="12" y="6"/>
                </a:cxn>
                <a:cxn ang="0">
                  <a:pos x="3" y="8"/>
                </a:cxn>
                <a:cxn ang="0">
                  <a:pos x="0" y="2"/>
                </a:cxn>
              </a:cxnLst>
              <a:rect l="0" t="0" r="r" b="b"/>
              <a:pathLst>
                <a:path w="13" h="9">
                  <a:moveTo>
                    <a:pt x="0" y="2"/>
                  </a:moveTo>
                  <a:lnTo>
                    <a:pt x="9" y="0"/>
                  </a:lnTo>
                  <a:lnTo>
                    <a:pt x="12" y="6"/>
                  </a:lnTo>
                  <a:lnTo>
                    <a:pt x="3" y="8"/>
                  </a:lnTo>
                  <a:lnTo>
                    <a:pt x="0"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5" name="Freeform 381"/>
            <p:cNvSpPr>
              <a:spLocks/>
            </p:cNvSpPr>
            <p:nvPr/>
          </p:nvSpPr>
          <p:spPr bwMode="auto">
            <a:xfrm>
              <a:off x="2669" y="2076"/>
              <a:ext cx="13" cy="8"/>
            </a:xfrm>
            <a:custGeom>
              <a:avLst/>
              <a:gdLst/>
              <a:ahLst/>
              <a:cxnLst>
                <a:cxn ang="0">
                  <a:pos x="0" y="2"/>
                </a:cxn>
                <a:cxn ang="0">
                  <a:pos x="9" y="0"/>
                </a:cxn>
                <a:cxn ang="0">
                  <a:pos x="12" y="5"/>
                </a:cxn>
                <a:cxn ang="0">
                  <a:pos x="3" y="7"/>
                </a:cxn>
                <a:cxn ang="0">
                  <a:pos x="0" y="2"/>
                </a:cxn>
              </a:cxnLst>
              <a:rect l="0" t="0" r="r" b="b"/>
              <a:pathLst>
                <a:path w="13" h="8">
                  <a:moveTo>
                    <a:pt x="0" y="2"/>
                  </a:moveTo>
                  <a:lnTo>
                    <a:pt x="9" y="0"/>
                  </a:lnTo>
                  <a:lnTo>
                    <a:pt x="12" y="5"/>
                  </a:lnTo>
                  <a:lnTo>
                    <a:pt x="3" y="7"/>
                  </a:lnTo>
                  <a:lnTo>
                    <a:pt x="0"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6" name="Freeform 382"/>
            <p:cNvSpPr>
              <a:spLocks/>
            </p:cNvSpPr>
            <p:nvPr/>
          </p:nvSpPr>
          <p:spPr bwMode="auto">
            <a:xfrm>
              <a:off x="2642" y="2039"/>
              <a:ext cx="15" cy="8"/>
            </a:xfrm>
            <a:custGeom>
              <a:avLst/>
              <a:gdLst/>
              <a:ahLst/>
              <a:cxnLst>
                <a:cxn ang="0">
                  <a:pos x="0" y="2"/>
                </a:cxn>
                <a:cxn ang="0">
                  <a:pos x="9" y="0"/>
                </a:cxn>
                <a:cxn ang="0">
                  <a:pos x="14" y="5"/>
                </a:cxn>
                <a:cxn ang="0">
                  <a:pos x="5" y="7"/>
                </a:cxn>
                <a:cxn ang="0">
                  <a:pos x="0" y="2"/>
                </a:cxn>
              </a:cxnLst>
              <a:rect l="0" t="0" r="r" b="b"/>
              <a:pathLst>
                <a:path w="15" h="8">
                  <a:moveTo>
                    <a:pt x="0" y="2"/>
                  </a:moveTo>
                  <a:lnTo>
                    <a:pt x="9" y="0"/>
                  </a:lnTo>
                  <a:lnTo>
                    <a:pt x="14" y="5"/>
                  </a:lnTo>
                  <a:lnTo>
                    <a:pt x="5" y="7"/>
                  </a:lnTo>
                  <a:lnTo>
                    <a:pt x="0" y="2"/>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7" name="Freeform 383"/>
            <p:cNvSpPr>
              <a:spLocks/>
            </p:cNvSpPr>
            <p:nvPr/>
          </p:nvSpPr>
          <p:spPr bwMode="auto">
            <a:xfrm>
              <a:off x="2616" y="2003"/>
              <a:ext cx="12" cy="9"/>
            </a:xfrm>
            <a:custGeom>
              <a:avLst/>
              <a:gdLst/>
              <a:ahLst/>
              <a:cxnLst>
                <a:cxn ang="0">
                  <a:pos x="0" y="3"/>
                </a:cxn>
                <a:cxn ang="0">
                  <a:pos x="7" y="0"/>
                </a:cxn>
                <a:cxn ang="0">
                  <a:pos x="11" y="5"/>
                </a:cxn>
                <a:cxn ang="0">
                  <a:pos x="4" y="8"/>
                </a:cxn>
                <a:cxn ang="0">
                  <a:pos x="0" y="3"/>
                </a:cxn>
              </a:cxnLst>
              <a:rect l="0" t="0" r="r" b="b"/>
              <a:pathLst>
                <a:path w="12" h="9">
                  <a:moveTo>
                    <a:pt x="0" y="3"/>
                  </a:moveTo>
                  <a:lnTo>
                    <a:pt x="7" y="0"/>
                  </a:lnTo>
                  <a:lnTo>
                    <a:pt x="11" y="5"/>
                  </a:lnTo>
                  <a:lnTo>
                    <a:pt x="4" y="8"/>
                  </a:lnTo>
                  <a:lnTo>
                    <a:pt x="0"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8" name="Freeform 384"/>
            <p:cNvSpPr>
              <a:spLocks/>
            </p:cNvSpPr>
            <p:nvPr/>
          </p:nvSpPr>
          <p:spPr bwMode="auto">
            <a:xfrm>
              <a:off x="2586" y="1968"/>
              <a:ext cx="13" cy="9"/>
            </a:xfrm>
            <a:custGeom>
              <a:avLst/>
              <a:gdLst/>
              <a:ahLst/>
              <a:cxnLst>
                <a:cxn ang="0">
                  <a:pos x="0" y="3"/>
                </a:cxn>
                <a:cxn ang="0">
                  <a:pos x="7" y="0"/>
                </a:cxn>
                <a:cxn ang="0">
                  <a:pos x="12" y="5"/>
                </a:cxn>
                <a:cxn ang="0">
                  <a:pos x="5" y="8"/>
                </a:cxn>
                <a:cxn ang="0">
                  <a:pos x="0" y="3"/>
                </a:cxn>
              </a:cxnLst>
              <a:rect l="0" t="0" r="r" b="b"/>
              <a:pathLst>
                <a:path w="13" h="9">
                  <a:moveTo>
                    <a:pt x="0" y="3"/>
                  </a:moveTo>
                  <a:lnTo>
                    <a:pt x="7" y="0"/>
                  </a:lnTo>
                  <a:lnTo>
                    <a:pt x="12" y="5"/>
                  </a:lnTo>
                  <a:lnTo>
                    <a:pt x="5" y="8"/>
                  </a:lnTo>
                  <a:lnTo>
                    <a:pt x="0"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69" name="Freeform 385"/>
            <p:cNvSpPr>
              <a:spLocks/>
            </p:cNvSpPr>
            <p:nvPr/>
          </p:nvSpPr>
          <p:spPr bwMode="auto">
            <a:xfrm>
              <a:off x="2554" y="1934"/>
              <a:ext cx="14" cy="8"/>
            </a:xfrm>
            <a:custGeom>
              <a:avLst/>
              <a:gdLst/>
              <a:ahLst/>
              <a:cxnLst>
                <a:cxn ang="0">
                  <a:pos x="0" y="3"/>
                </a:cxn>
                <a:cxn ang="0">
                  <a:pos x="8" y="0"/>
                </a:cxn>
                <a:cxn ang="0">
                  <a:pos x="13" y="4"/>
                </a:cxn>
                <a:cxn ang="0">
                  <a:pos x="5" y="7"/>
                </a:cxn>
                <a:cxn ang="0">
                  <a:pos x="0" y="3"/>
                </a:cxn>
              </a:cxnLst>
              <a:rect l="0" t="0" r="r" b="b"/>
              <a:pathLst>
                <a:path w="14" h="8">
                  <a:moveTo>
                    <a:pt x="0" y="3"/>
                  </a:moveTo>
                  <a:lnTo>
                    <a:pt x="8" y="0"/>
                  </a:lnTo>
                  <a:lnTo>
                    <a:pt x="13" y="4"/>
                  </a:lnTo>
                  <a:lnTo>
                    <a:pt x="5" y="7"/>
                  </a:lnTo>
                  <a:lnTo>
                    <a:pt x="0"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0" name="Freeform 386"/>
            <p:cNvSpPr>
              <a:spLocks/>
            </p:cNvSpPr>
            <p:nvPr/>
          </p:nvSpPr>
          <p:spPr bwMode="auto">
            <a:xfrm>
              <a:off x="2520" y="1900"/>
              <a:ext cx="15" cy="10"/>
            </a:xfrm>
            <a:custGeom>
              <a:avLst/>
              <a:gdLst/>
              <a:ahLst/>
              <a:cxnLst>
                <a:cxn ang="0">
                  <a:pos x="0" y="4"/>
                </a:cxn>
                <a:cxn ang="0">
                  <a:pos x="6" y="9"/>
                </a:cxn>
                <a:cxn ang="0">
                  <a:pos x="6" y="9"/>
                </a:cxn>
                <a:cxn ang="0">
                  <a:pos x="14" y="5"/>
                </a:cxn>
                <a:cxn ang="0">
                  <a:pos x="13" y="5"/>
                </a:cxn>
                <a:cxn ang="0">
                  <a:pos x="8" y="0"/>
                </a:cxn>
                <a:cxn ang="0">
                  <a:pos x="0" y="4"/>
                </a:cxn>
              </a:cxnLst>
              <a:rect l="0" t="0" r="r" b="b"/>
              <a:pathLst>
                <a:path w="15" h="10">
                  <a:moveTo>
                    <a:pt x="0" y="4"/>
                  </a:moveTo>
                  <a:lnTo>
                    <a:pt x="6" y="9"/>
                  </a:lnTo>
                  <a:lnTo>
                    <a:pt x="6" y="9"/>
                  </a:lnTo>
                  <a:lnTo>
                    <a:pt x="14" y="5"/>
                  </a:lnTo>
                  <a:lnTo>
                    <a:pt x="13" y="5"/>
                  </a:lnTo>
                  <a:lnTo>
                    <a:pt x="8" y="0"/>
                  </a:lnTo>
                  <a:lnTo>
                    <a:pt x="0"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1" name="Freeform 387"/>
            <p:cNvSpPr>
              <a:spLocks/>
            </p:cNvSpPr>
            <p:nvPr/>
          </p:nvSpPr>
          <p:spPr bwMode="auto">
            <a:xfrm>
              <a:off x="2485" y="1869"/>
              <a:ext cx="15" cy="9"/>
            </a:xfrm>
            <a:custGeom>
              <a:avLst/>
              <a:gdLst/>
              <a:ahLst/>
              <a:cxnLst>
                <a:cxn ang="0">
                  <a:pos x="0" y="4"/>
                </a:cxn>
                <a:cxn ang="0">
                  <a:pos x="2" y="5"/>
                </a:cxn>
                <a:cxn ang="0">
                  <a:pos x="6" y="8"/>
                </a:cxn>
                <a:cxn ang="0">
                  <a:pos x="14" y="4"/>
                </a:cxn>
                <a:cxn ang="0">
                  <a:pos x="10" y="1"/>
                </a:cxn>
                <a:cxn ang="0">
                  <a:pos x="8" y="0"/>
                </a:cxn>
                <a:cxn ang="0">
                  <a:pos x="0" y="4"/>
                </a:cxn>
              </a:cxnLst>
              <a:rect l="0" t="0" r="r" b="b"/>
              <a:pathLst>
                <a:path w="15" h="9">
                  <a:moveTo>
                    <a:pt x="0" y="4"/>
                  </a:moveTo>
                  <a:lnTo>
                    <a:pt x="2" y="5"/>
                  </a:lnTo>
                  <a:lnTo>
                    <a:pt x="6" y="8"/>
                  </a:lnTo>
                  <a:lnTo>
                    <a:pt x="14" y="4"/>
                  </a:lnTo>
                  <a:lnTo>
                    <a:pt x="10" y="1"/>
                  </a:lnTo>
                  <a:lnTo>
                    <a:pt x="8" y="0"/>
                  </a:lnTo>
                  <a:lnTo>
                    <a:pt x="0"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2" name="Freeform 388"/>
            <p:cNvSpPr>
              <a:spLocks/>
            </p:cNvSpPr>
            <p:nvPr/>
          </p:nvSpPr>
          <p:spPr bwMode="auto">
            <a:xfrm>
              <a:off x="2448" y="1838"/>
              <a:ext cx="15" cy="9"/>
            </a:xfrm>
            <a:custGeom>
              <a:avLst/>
              <a:gdLst/>
              <a:ahLst/>
              <a:cxnLst>
                <a:cxn ang="0">
                  <a:pos x="0" y="4"/>
                </a:cxn>
                <a:cxn ang="0">
                  <a:pos x="8" y="0"/>
                </a:cxn>
                <a:cxn ang="0">
                  <a:pos x="14" y="4"/>
                </a:cxn>
                <a:cxn ang="0">
                  <a:pos x="6" y="8"/>
                </a:cxn>
                <a:cxn ang="0">
                  <a:pos x="0" y="4"/>
                </a:cxn>
              </a:cxnLst>
              <a:rect l="0" t="0" r="r" b="b"/>
              <a:pathLst>
                <a:path w="15" h="9">
                  <a:moveTo>
                    <a:pt x="0" y="4"/>
                  </a:moveTo>
                  <a:lnTo>
                    <a:pt x="8" y="0"/>
                  </a:lnTo>
                  <a:lnTo>
                    <a:pt x="14" y="4"/>
                  </a:lnTo>
                  <a:lnTo>
                    <a:pt x="6" y="8"/>
                  </a:lnTo>
                  <a:lnTo>
                    <a:pt x="0"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3" name="Freeform 389"/>
            <p:cNvSpPr>
              <a:spLocks/>
            </p:cNvSpPr>
            <p:nvPr/>
          </p:nvSpPr>
          <p:spPr bwMode="auto">
            <a:xfrm>
              <a:off x="2410" y="1809"/>
              <a:ext cx="14" cy="8"/>
            </a:xfrm>
            <a:custGeom>
              <a:avLst/>
              <a:gdLst/>
              <a:ahLst/>
              <a:cxnLst>
                <a:cxn ang="0">
                  <a:pos x="0" y="4"/>
                </a:cxn>
                <a:cxn ang="0">
                  <a:pos x="6" y="0"/>
                </a:cxn>
                <a:cxn ang="0">
                  <a:pos x="13" y="4"/>
                </a:cxn>
                <a:cxn ang="0">
                  <a:pos x="6" y="7"/>
                </a:cxn>
                <a:cxn ang="0">
                  <a:pos x="0" y="4"/>
                </a:cxn>
              </a:cxnLst>
              <a:rect l="0" t="0" r="r" b="b"/>
              <a:pathLst>
                <a:path w="14" h="8">
                  <a:moveTo>
                    <a:pt x="0" y="4"/>
                  </a:moveTo>
                  <a:lnTo>
                    <a:pt x="6" y="0"/>
                  </a:lnTo>
                  <a:lnTo>
                    <a:pt x="13" y="4"/>
                  </a:lnTo>
                  <a:lnTo>
                    <a:pt x="6" y="7"/>
                  </a:lnTo>
                  <a:lnTo>
                    <a:pt x="0"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4" name="Freeform 390"/>
            <p:cNvSpPr>
              <a:spLocks/>
            </p:cNvSpPr>
            <p:nvPr/>
          </p:nvSpPr>
          <p:spPr bwMode="auto">
            <a:xfrm>
              <a:off x="2369" y="1780"/>
              <a:ext cx="14" cy="9"/>
            </a:xfrm>
            <a:custGeom>
              <a:avLst/>
              <a:gdLst/>
              <a:ahLst/>
              <a:cxnLst>
                <a:cxn ang="0">
                  <a:pos x="0" y="4"/>
                </a:cxn>
                <a:cxn ang="0">
                  <a:pos x="6" y="0"/>
                </a:cxn>
                <a:cxn ang="0">
                  <a:pos x="13" y="4"/>
                </a:cxn>
                <a:cxn ang="0">
                  <a:pos x="7" y="8"/>
                </a:cxn>
                <a:cxn ang="0">
                  <a:pos x="0" y="4"/>
                </a:cxn>
              </a:cxnLst>
              <a:rect l="0" t="0" r="r" b="b"/>
              <a:pathLst>
                <a:path w="14" h="9">
                  <a:moveTo>
                    <a:pt x="0" y="4"/>
                  </a:moveTo>
                  <a:lnTo>
                    <a:pt x="6" y="0"/>
                  </a:lnTo>
                  <a:lnTo>
                    <a:pt x="13" y="4"/>
                  </a:lnTo>
                  <a:lnTo>
                    <a:pt x="7" y="8"/>
                  </a:lnTo>
                  <a:lnTo>
                    <a:pt x="0"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5" name="Freeform 391"/>
            <p:cNvSpPr>
              <a:spLocks/>
            </p:cNvSpPr>
            <p:nvPr/>
          </p:nvSpPr>
          <p:spPr bwMode="auto">
            <a:xfrm>
              <a:off x="2327" y="1753"/>
              <a:ext cx="15" cy="10"/>
            </a:xfrm>
            <a:custGeom>
              <a:avLst/>
              <a:gdLst/>
              <a:ahLst/>
              <a:cxnLst>
                <a:cxn ang="0">
                  <a:pos x="0" y="5"/>
                </a:cxn>
                <a:cxn ang="0">
                  <a:pos x="6" y="0"/>
                </a:cxn>
                <a:cxn ang="0">
                  <a:pos x="14" y="4"/>
                </a:cxn>
                <a:cxn ang="0">
                  <a:pos x="7" y="9"/>
                </a:cxn>
                <a:cxn ang="0">
                  <a:pos x="0" y="5"/>
                </a:cxn>
              </a:cxnLst>
              <a:rect l="0" t="0" r="r" b="b"/>
              <a:pathLst>
                <a:path w="15" h="10">
                  <a:moveTo>
                    <a:pt x="0" y="5"/>
                  </a:moveTo>
                  <a:lnTo>
                    <a:pt x="6" y="0"/>
                  </a:lnTo>
                  <a:lnTo>
                    <a:pt x="14" y="4"/>
                  </a:lnTo>
                  <a:lnTo>
                    <a:pt x="7" y="9"/>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6" name="Freeform 392"/>
            <p:cNvSpPr>
              <a:spLocks/>
            </p:cNvSpPr>
            <p:nvPr/>
          </p:nvSpPr>
          <p:spPr bwMode="auto">
            <a:xfrm>
              <a:off x="2284" y="1727"/>
              <a:ext cx="14" cy="10"/>
            </a:xfrm>
            <a:custGeom>
              <a:avLst/>
              <a:gdLst/>
              <a:ahLst/>
              <a:cxnLst>
                <a:cxn ang="0">
                  <a:pos x="0" y="5"/>
                </a:cxn>
                <a:cxn ang="0">
                  <a:pos x="6" y="0"/>
                </a:cxn>
                <a:cxn ang="0">
                  <a:pos x="13" y="4"/>
                </a:cxn>
                <a:cxn ang="0">
                  <a:pos x="7" y="9"/>
                </a:cxn>
                <a:cxn ang="0">
                  <a:pos x="0" y="5"/>
                </a:cxn>
              </a:cxnLst>
              <a:rect l="0" t="0" r="r" b="b"/>
              <a:pathLst>
                <a:path w="14" h="10">
                  <a:moveTo>
                    <a:pt x="0" y="5"/>
                  </a:moveTo>
                  <a:lnTo>
                    <a:pt x="6" y="0"/>
                  </a:lnTo>
                  <a:lnTo>
                    <a:pt x="13" y="4"/>
                  </a:lnTo>
                  <a:lnTo>
                    <a:pt x="7" y="9"/>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7" name="Freeform 393"/>
            <p:cNvSpPr>
              <a:spLocks/>
            </p:cNvSpPr>
            <p:nvPr/>
          </p:nvSpPr>
          <p:spPr bwMode="auto">
            <a:xfrm>
              <a:off x="2240" y="1703"/>
              <a:ext cx="13" cy="9"/>
            </a:xfrm>
            <a:custGeom>
              <a:avLst/>
              <a:gdLst/>
              <a:ahLst/>
              <a:cxnLst>
                <a:cxn ang="0">
                  <a:pos x="0" y="5"/>
                </a:cxn>
                <a:cxn ang="0">
                  <a:pos x="5" y="0"/>
                </a:cxn>
                <a:cxn ang="0">
                  <a:pos x="12" y="3"/>
                </a:cxn>
                <a:cxn ang="0">
                  <a:pos x="7" y="8"/>
                </a:cxn>
                <a:cxn ang="0">
                  <a:pos x="0" y="5"/>
                </a:cxn>
              </a:cxnLst>
              <a:rect l="0" t="0" r="r" b="b"/>
              <a:pathLst>
                <a:path w="13" h="9">
                  <a:moveTo>
                    <a:pt x="0" y="5"/>
                  </a:moveTo>
                  <a:lnTo>
                    <a:pt x="5" y="0"/>
                  </a:lnTo>
                  <a:lnTo>
                    <a:pt x="12" y="3"/>
                  </a:lnTo>
                  <a:lnTo>
                    <a:pt x="7" y="8"/>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8" name="Freeform 394"/>
            <p:cNvSpPr>
              <a:spLocks/>
            </p:cNvSpPr>
            <p:nvPr/>
          </p:nvSpPr>
          <p:spPr bwMode="auto">
            <a:xfrm>
              <a:off x="2194" y="1681"/>
              <a:ext cx="13" cy="9"/>
            </a:xfrm>
            <a:custGeom>
              <a:avLst/>
              <a:gdLst/>
              <a:ahLst/>
              <a:cxnLst>
                <a:cxn ang="0">
                  <a:pos x="0" y="5"/>
                </a:cxn>
                <a:cxn ang="0">
                  <a:pos x="5" y="0"/>
                </a:cxn>
                <a:cxn ang="0">
                  <a:pos x="12" y="3"/>
                </a:cxn>
                <a:cxn ang="0">
                  <a:pos x="7" y="8"/>
                </a:cxn>
                <a:cxn ang="0">
                  <a:pos x="0" y="5"/>
                </a:cxn>
              </a:cxnLst>
              <a:rect l="0" t="0" r="r" b="b"/>
              <a:pathLst>
                <a:path w="13" h="9">
                  <a:moveTo>
                    <a:pt x="0" y="5"/>
                  </a:moveTo>
                  <a:lnTo>
                    <a:pt x="5" y="0"/>
                  </a:lnTo>
                  <a:lnTo>
                    <a:pt x="12" y="3"/>
                  </a:lnTo>
                  <a:lnTo>
                    <a:pt x="7" y="8"/>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79" name="Freeform 395"/>
            <p:cNvSpPr>
              <a:spLocks/>
            </p:cNvSpPr>
            <p:nvPr/>
          </p:nvSpPr>
          <p:spPr bwMode="auto">
            <a:xfrm>
              <a:off x="2146" y="1659"/>
              <a:ext cx="14" cy="9"/>
            </a:xfrm>
            <a:custGeom>
              <a:avLst/>
              <a:gdLst/>
              <a:ahLst/>
              <a:cxnLst>
                <a:cxn ang="0">
                  <a:pos x="0" y="6"/>
                </a:cxn>
                <a:cxn ang="0">
                  <a:pos x="5" y="0"/>
                </a:cxn>
                <a:cxn ang="0">
                  <a:pos x="13" y="3"/>
                </a:cxn>
                <a:cxn ang="0">
                  <a:pos x="8" y="8"/>
                </a:cxn>
                <a:cxn ang="0">
                  <a:pos x="0" y="6"/>
                </a:cxn>
              </a:cxnLst>
              <a:rect l="0" t="0" r="r" b="b"/>
              <a:pathLst>
                <a:path w="14" h="9">
                  <a:moveTo>
                    <a:pt x="0" y="6"/>
                  </a:moveTo>
                  <a:lnTo>
                    <a:pt x="5" y="0"/>
                  </a:lnTo>
                  <a:lnTo>
                    <a:pt x="13" y="3"/>
                  </a:lnTo>
                  <a:lnTo>
                    <a:pt x="8" y="8"/>
                  </a:lnTo>
                  <a:lnTo>
                    <a:pt x="0" y="6"/>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0" name="Freeform 396"/>
            <p:cNvSpPr>
              <a:spLocks/>
            </p:cNvSpPr>
            <p:nvPr/>
          </p:nvSpPr>
          <p:spPr bwMode="auto">
            <a:xfrm>
              <a:off x="2098" y="1640"/>
              <a:ext cx="13" cy="9"/>
            </a:xfrm>
            <a:custGeom>
              <a:avLst/>
              <a:gdLst/>
              <a:ahLst/>
              <a:cxnLst>
                <a:cxn ang="0">
                  <a:pos x="0" y="5"/>
                </a:cxn>
                <a:cxn ang="0">
                  <a:pos x="3" y="6"/>
                </a:cxn>
                <a:cxn ang="0">
                  <a:pos x="7" y="8"/>
                </a:cxn>
                <a:cxn ang="0">
                  <a:pos x="12" y="2"/>
                </a:cxn>
                <a:cxn ang="0">
                  <a:pos x="7" y="1"/>
                </a:cxn>
                <a:cxn ang="0">
                  <a:pos x="3" y="0"/>
                </a:cxn>
                <a:cxn ang="0">
                  <a:pos x="0" y="5"/>
                </a:cxn>
              </a:cxnLst>
              <a:rect l="0" t="0" r="r" b="b"/>
              <a:pathLst>
                <a:path w="13" h="9">
                  <a:moveTo>
                    <a:pt x="0" y="5"/>
                  </a:moveTo>
                  <a:lnTo>
                    <a:pt x="3" y="6"/>
                  </a:lnTo>
                  <a:lnTo>
                    <a:pt x="7" y="8"/>
                  </a:lnTo>
                  <a:lnTo>
                    <a:pt x="12" y="2"/>
                  </a:lnTo>
                  <a:lnTo>
                    <a:pt x="7" y="1"/>
                  </a:lnTo>
                  <a:lnTo>
                    <a:pt x="3" y="0"/>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1" name="Freeform 397"/>
            <p:cNvSpPr>
              <a:spLocks/>
            </p:cNvSpPr>
            <p:nvPr/>
          </p:nvSpPr>
          <p:spPr bwMode="auto">
            <a:xfrm>
              <a:off x="2048" y="1622"/>
              <a:ext cx="13" cy="9"/>
            </a:xfrm>
            <a:custGeom>
              <a:avLst/>
              <a:gdLst/>
              <a:ahLst/>
              <a:cxnLst>
                <a:cxn ang="0">
                  <a:pos x="0" y="5"/>
                </a:cxn>
                <a:cxn ang="0">
                  <a:pos x="0" y="5"/>
                </a:cxn>
                <a:cxn ang="0">
                  <a:pos x="8" y="8"/>
                </a:cxn>
                <a:cxn ang="0">
                  <a:pos x="12" y="3"/>
                </a:cxn>
                <a:cxn ang="0">
                  <a:pos x="4" y="0"/>
                </a:cxn>
                <a:cxn ang="0">
                  <a:pos x="0" y="5"/>
                </a:cxn>
              </a:cxnLst>
              <a:rect l="0" t="0" r="r" b="b"/>
              <a:pathLst>
                <a:path w="13" h="9">
                  <a:moveTo>
                    <a:pt x="0" y="5"/>
                  </a:moveTo>
                  <a:lnTo>
                    <a:pt x="0" y="5"/>
                  </a:lnTo>
                  <a:lnTo>
                    <a:pt x="8" y="8"/>
                  </a:lnTo>
                  <a:lnTo>
                    <a:pt x="12" y="3"/>
                  </a:lnTo>
                  <a:lnTo>
                    <a:pt x="4" y="0"/>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2" name="Freeform 398"/>
            <p:cNvSpPr>
              <a:spLocks/>
            </p:cNvSpPr>
            <p:nvPr/>
          </p:nvSpPr>
          <p:spPr bwMode="auto">
            <a:xfrm>
              <a:off x="1997" y="1606"/>
              <a:ext cx="13" cy="9"/>
            </a:xfrm>
            <a:custGeom>
              <a:avLst/>
              <a:gdLst/>
              <a:ahLst/>
              <a:cxnLst>
                <a:cxn ang="0">
                  <a:pos x="0" y="5"/>
                </a:cxn>
                <a:cxn ang="0">
                  <a:pos x="3" y="0"/>
                </a:cxn>
                <a:cxn ang="0">
                  <a:pos x="12" y="2"/>
                </a:cxn>
                <a:cxn ang="0">
                  <a:pos x="8" y="8"/>
                </a:cxn>
                <a:cxn ang="0">
                  <a:pos x="0" y="5"/>
                </a:cxn>
              </a:cxnLst>
              <a:rect l="0" t="0" r="r" b="b"/>
              <a:pathLst>
                <a:path w="13" h="9">
                  <a:moveTo>
                    <a:pt x="0" y="5"/>
                  </a:moveTo>
                  <a:lnTo>
                    <a:pt x="3" y="0"/>
                  </a:lnTo>
                  <a:lnTo>
                    <a:pt x="12" y="2"/>
                  </a:lnTo>
                  <a:lnTo>
                    <a:pt x="8" y="8"/>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3" name="Freeform 399"/>
            <p:cNvSpPr>
              <a:spLocks/>
            </p:cNvSpPr>
            <p:nvPr/>
          </p:nvSpPr>
          <p:spPr bwMode="auto">
            <a:xfrm>
              <a:off x="1945" y="1591"/>
              <a:ext cx="13" cy="8"/>
            </a:xfrm>
            <a:custGeom>
              <a:avLst/>
              <a:gdLst/>
              <a:ahLst/>
              <a:cxnLst>
                <a:cxn ang="0">
                  <a:pos x="0" y="5"/>
                </a:cxn>
                <a:cxn ang="0">
                  <a:pos x="4" y="0"/>
                </a:cxn>
                <a:cxn ang="0">
                  <a:pos x="12" y="2"/>
                </a:cxn>
                <a:cxn ang="0">
                  <a:pos x="9" y="7"/>
                </a:cxn>
                <a:cxn ang="0">
                  <a:pos x="0" y="5"/>
                </a:cxn>
              </a:cxnLst>
              <a:rect l="0" t="0" r="r" b="b"/>
              <a:pathLst>
                <a:path w="13" h="8">
                  <a:moveTo>
                    <a:pt x="0" y="5"/>
                  </a:moveTo>
                  <a:lnTo>
                    <a:pt x="4" y="0"/>
                  </a:lnTo>
                  <a:lnTo>
                    <a:pt x="12" y="2"/>
                  </a:lnTo>
                  <a:lnTo>
                    <a:pt x="9" y="7"/>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4" name="Freeform 400"/>
            <p:cNvSpPr>
              <a:spLocks/>
            </p:cNvSpPr>
            <p:nvPr/>
          </p:nvSpPr>
          <p:spPr bwMode="auto">
            <a:xfrm>
              <a:off x="1893" y="1580"/>
              <a:ext cx="12" cy="7"/>
            </a:xfrm>
            <a:custGeom>
              <a:avLst/>
              <a:gdLst/>
              <a:ahLst/>
              <a:cxnLst>
                <a:cxn ang="0">
                  <a:pos x="0" y="5"/>
                </a:cxn>
                <a:cxn ang="0">
                  <a:pos x="3" y="0"/>
                </a:cxn>
                <a:cxn ang="0">
                  <a:pos x="11" y="1"/>
                </a:cxn>
                <a:cxn ang="0">
                  <a:pos x="8" y="6"/>
                </a:cxn>
                <a:cxn ang="0">
                  <a:pos x="0" y="5"/>
                </a:cxn>
              </a:cxnLst>
              <a:rect l="0" t="0" r="r" b="b"/>
              <a:pathLst>
                <a:path w="12" h="7">
                  <a:moveTo>
                    <a:pt x="0" y="5"/>
                  </a:moveTo>
                  <a:lnTo>
                    <a:pt x="3" y="0"/>
                  </a:lnTo>
                  <a:lnTo>
                    <a:pt x="11" y="1"/>
                  </a:lnTo>
                  <a:lnTo>
                    <a:pt x="8" y="6"/>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5" name="Freeform 401"/>
            <p:cNvSpPr>
              <a:spLocks/>
            </p:cNvSpPr>
            <p:nvPr/>
          </p:nvSpPr>
          <p:spPr bwMode="auto">
            <a:xfrm>
              <a:off x="1840" y="1569"/>
              <a:ext cx="12" cy="7"/>
            </a:xfrm>
            <a:custGeom>
              <a:avLst/>
              <a:gdLst/>
              <a:ahLst/>
              <a:cxnLst>
                <a:cxn ang="0">
                  <a:pos x="0" y="5"/>
                </a:cxn>
                <a:cxn ang="0">
                  <a:pos x="3" y="0"/>
                </a:cxn>
                <a:cxn ang="0">
                  <a:pos x="11" y="1"/>
                </a:cxn>
                <a:cxn ang="0">
                  <a:pos x="8" y="6"/>
                </a:cxn>
                <a:cxn ang="0">
                  <a:pos x="0" y="5"/>
                </a:cxn>
              </a:cxnLst>
              <a:rect l="0" t="0" r="r" b="b"/>
              <a:pathLst>
                <a:path w="12" h="7">
                  <a:moveTo>
                    <a:pt x="0" y="5"/>
                  </a:moveTo>
                  <a:lnTo>
                    <a:pt x="3" y="0"/>
                  </a:lnTo>
                  <a:lnTo>
                    <a:pt x="11" y="1"/>
                  </a:lnTo>
                  <a:lnTo>
                    <a:pt x="8" y="6"/>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6" name="Freeform 402"/>
            <p:cNvSpPr>
              <a:spLocks/>
            </p:cNvSpPr>
            <p:nvPr/>
          </p:nvSpPr>
          <p:spPr bwMode="auto">
            <a:xfrm>
              <a:off x="1787" y="1560"/>
              <a:ext cx="11" cy="6"/>
            </a:xfrm>
            <a:custGeom>
              <a:avLst/>
              <a:gdLst/>
              <a:ahLst/>
              <a:cxnLst>
                <a:cxn ang="0">
                  <a:pos x="0" y="5"/>
                </a:cxn>
                <a:cxn ang="0">
                  <a:pos x="2" y="0"/>
                </a:cxn>
                <a:cxn ang="0">
                  <a:pos x="10" y="1"/>
                </a:cxn>
                <a:cxn ang="0">
                  <a:pos x="8" y="5"/>
                </a:cxn>
                <a:cxn ang="0">
                  <a:pos x="0" y="5"/>
                </a:cxn>
              </a:cxnLst>
              <a:rect l="0" t="0" r="r" b="b"/>
              <a:pathLst>
                <a:path w="11" h="6">
                  <a:moveTo>
                    <a:pt x="0" y="5"/>
                  </a:moveTo>
                  <a:lnTo>
                    <a:pt x="2" y="0"/>
                  </a:lnTo>
                  <a:lnTo>
                    <a:pt x="10" y="1"/>
                  </a:lnTo>
                  <a:lnTo>
                    <a:pt x="8" y="5"/>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7" name="Freeform 403"/>
            <p:cNvSpPr>
              <a:spLocks/>
            </p:cNvSpPr>
            <p:nvPr/>
          </p:nvSpPr>
          <p:spPr bwMode="auto">
            <a:xfrm>
              <a:off x="1732" y="1553"/>
              <a:ext cx="11" cy="6"/>
            </a:xfrm>
            <a:custGeom>
              <a:avLst/>
              <a:gdLst/>
              <a:ahLst/>
              <a:cxnLst>
                <a:cxn ang="0">
                  <a:pos x="0" y="5"/>
                </a:cxn>
                <a:cxn ang="0">
                  <a:pos x="1" y="0"/>
                </a:cxn>
                <a:cxn ang="0">
                  <a:pos x="10" y="1"/>
                </a:cxn>
                <a:cxn ang="0">
                  <a:pos x="9" y="5"/>
                </a:cxn>
                <a:cxn ang="0">
                  <a:pos x="0" y="5"/>
                </a:cxn>
              </a:cxnLst>
              <a:rect l="0" t="0" r="r" b="b"/>
              <a:pathLst>
                <a:path w="11" h="6">
                  <a:moveTo>
                    <a:pt x="0" y="5"/>
                  </a:moveTo>
                  <a:lnTo>
                    <a:pt x="1" y="0"/>
                  </a:lnTo>
                  <a:lnTo>
                    <a:pt x="10" y="1"/>
                  </a:lnTo>
                  <a:lnTo>
                    <a:pt x="9" y="5"/>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8" name="Freeform 404"/>
            <p:cNvSpPr>
              <a:spLocks/>
            </p:cNvSpPr>
            <p:nvPr/>
          </p:nvSpPr>
          <p:spPr bwMode="auto">
            <a:xfrm>
              <a:off x="1677" y="1548"/>
              <a:ext cx="11" cy="5"/>
            </a:xfrm>
            <a:custGeom>
              <a:avLst/>
              <a:gdLst/>
              <a:ahLst/>
              <a:cxnLst>
                <a:cxn ang="0">
                  <a:pos x="0" y="4"/>
                </a:cxn>
                <a:cxn ang="0">
                  <a:pos x="7" y="4"/>
                </a:cxn>
                <a:cxn ang="0">
                  <a:pos x="9" y="4"/>
                </a:cxn>
                <a:cxn ang="0">
                  <a:pos x="10" y="0"/>
                </a:cxn>
                <a:cxn ang="0">
                  <a:pos x="8" y="0"/>
                </a:cxn>
                <a:cxn ang="0">
                  <a:pos x="1" y="0"/>
                </a:cxn>
                <a:cxn ang="0">
                  <a:pos x="0" y="4"/>
                </a:cxn>
              </a:cxnLst>
              <a:rect l="0" t="0" r="r" b="b"/>
              <a:pathLst>
                <a:path w="11" h="5">
                  <a:moveTo>
                    <a:pt x="0" y="4"/>
                  </a:moveTo>
                  <a:lnTo>
                    <a:pt x="7" y="4"/>
                  </a:lnTo>
                  <a:lnTo>
                    <a:pt x="9" y="4"/>
                  </a:lnTo>
                  <a:lnTo>
                    <a:pt x="10" y="0"/>
                  </a:lnTo>
                  <a:lnTo>
                    <a:pt x="8" y="0"/>
                  </a:lnTo>
                  <a:lnTo>
                    <a:pt x="1" y="0"/>
                  </a:lnTo>
                  <a:lnTo>
                    <a:pt x="0" y="4"/>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89" name="Freeform 405"/>
            <p:cNvSpPr>
              <a:spLocks/>
            </p:cNvSpPr>
            <p:nvPr/>
          </p:nvSpPr>
          <p:spPr bwMode="auto">
            <a:xfrm>
              <a:off x="1624" y="1544"/>
              <a:ext cx="9" cy="6"/>
            </a:xfrm>
            <a:custGeom>
              <a:avLst/>
              <a:gdLst/>
              <a:ahLst/>
              <a:cxnLst>
                <a:cxn ang="0">
                  <a:pos x="0" y="5"/>
                </a:cxn>
                <a:cxn ang="0">
                  <a:pos x="0" y="5"/>
                </a:cxn>
                <a:cxn ang="0">
                  <a:pos x="7" y="5"/>
                </a:cxn>
                <a:cxn ang="0">
                  <a:pos x="8" y="1"/>
                </a:cxn>
                <a:cxn ang="0">
                  <a:pos x="0" y="0"/>
                </a:cxn>
                <a:cxn ang="0">
                  <a:pos x="0" y="5"/>
                </a:cxn>
              </a:cxnLst>
              <a:rect l="0" t="0" r="r" b="b"/>
              <a:pathLst>
                <a:path w="9" h="6">
                  <a:moveTo>
                    <a:pt x="0" y="5"/>
                  </a:moveTo>
                  <a:lnTo>
                    <a:pt x="0" y="5"/>
                  </a:lnTo>
                  <a:lnTo>
                    <a:pt x="7" y="5"/>
                  </a:lnTo>
                  <a:lnTo>
                    <a:pt x="8" y="1"/>
                  </a:lnTo>
                  <a:lnTo>
                    <a:pt x="0" y="0"/>
                  </a:lnTo>
                  <a:lnTo>
                    <a:pt x="0" y="5"/>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477590" name="Freeform 406"/>
            <p:cNvSpPr>
              <a:spLocks/>
            </p:cNvSpPr>
            <p:nvPr/>
          </p:nvSpPr>
          <p:spPr bwMode="auto">
            <a:xfrm>
              <a:off x="1568" y="1544"/>
              <a:ext cx="9" cy="4"/>
            </a:xfrm>
            <a:custGeom>
              <a:avLst/>
              <a:gdLst/>
              <a:ahLst/>
              <a:cxnLst>
                <a:cxn ang="0">
                  <a:pos x="0" y="3"/>
                </a:cxn>
                <a:cxn ang="0">
                  <a:pos x="0" y="0"/>
                </a:cxn>
                <a:cxn ang="0">
                  <a:pos x="8" y="0"/>
                </a:cxn>
                <a:cxn ang="0">
                  <a:pos x="8" y="3"/>
                </a:cxn>
                <a:cxn ang="0">
                  <a:pos x="0" y="3"/>
                </a:cxn>
              </a:cxnLst>
              <a:rect l="0" t="0" r="r" b="b"/>
              <a:pathLst>
                <a:path w="9" h="4">
                  <a:moveTo>
                    <a:pt x="0" y="3"/>
                  </a:moveTo>
                  <a:lnTo>
                    <a:pt x="0" y="0"/>
                  </a:lnTo>
                  <a:lnTo>
                    <a:pt x="8" y="0"/>
                  </a:lnTo>
                  <a:lnTo>
                    <a:pt x="8" y="3"/>
                  </a:lnTo>
                  <a:lnTo>
                    <a:pt x="0" y="3"/>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grpSp>
      <p:sp>
        <p:nvSpPr>
          <p:cNvPr id="477591" name="Rectangle 407"/>
          <p:cNvSpPr>
            <a:spLocks noGrp="1" noChangeArrowheads="1"/>
          </p:cNvSpPr>
          <p:nvPr>
            <p:ph type="title"/>
          </p:nvPr>
        </p:nvSpPr>
        <p:spPr/>
        <p:txBody>
          <a:bodyPr/>
          <a:lstStyle/>
          <a:p>
            <a:r>
              <a:rPr lang="en-US" sz="3200" dirty="0" smtClean="0"/>
              <a:t>Editing </a:t>
            </a:r>
            <a:r>
              <a:rPr lang="en-US" sz="3200" dirty="0"/>
              <a:t>and Printing documents in background.</a:t>
            </a:r>
          </a:p>
        </p:txBody>
      </p:sp>
      <p:sp>
        <p:nvSpPr>
          <p:cNvPr id="409" name="Rectangle 408"/>
          <p:cNvSpPr/>
          <p:nvPr/>
        </p:nvSpPr>
        <p:spPr>
          <a:xfrm>
            <a:off x="2895600" y="6457890"/>
            <a:ext cx="6248400" cy="400110"/>
          </a:xfrm>
          <a:prstGeom prst="rect">
            <a:avLst/>
          </a:prstGeom>
        </p:spPr>
        <p:txBody>
          <a:bodyPr wrap="square">
            <a:spAutoFit/>
          </a:bodyPr>
          <a:lstStyle/>
          <a:p>
            <a:pPr algn="ctr">
              <a:buFont typeface="Monotype Sorts" pitchFamily="2" charset="2"/>
              <a:buNone/>
            </a:pPr>
            <a:r>
              <a:rPr lang="en-US" sz="1000" dirty="0" smtClean="0">
                <a:latin typeface="Arial" pitchFamily="34" charset="0"/>
              </a:rPr>
              <a:t>Slide by : </a:t>
            </a:r>
            <a:r>
              <a:rPr lang="en-US" sz="1000" dirty="0" err="1" smtClean="0">
                <a:latin typeface="Arial" pitchFamily="34" charset="0"/>
              </a:rPr>
              <a:t>Rajkumar</a:t>
            </a:r>
            <a:r>
              <a:rPr lang="en-US" sz="1000" dirty="0" smtClean="0">
                <a:latin typeface="Arial" pitchFamily="34" charset="0"/>
              </a:rPr>
              <a:t> </a:t>
            </a:r>
            <a:r>
              <a:rPr lang="en-US" sz="1000" dirty="0" err="1" smtClean="0">
                <a:latin typeface="Arial" pitchFamily="34" charset="0"/>
              </a:rPr>
              <a:t>Buyya</a:t>
            </a:r>
            <a:r>
              <a:rPr lang="en-US" sz="1000" dirty="0" smtClean="0">
                <a:latin typeface="Arial" pitchFamily="34" charset="0"/>
              </a:rPr>
              <a:t>, School of Computer Science and Software Engineering, </a:t>
            </a:r>
            <a:r>
              <a:rPr lang="en-US" sz="1000" dirty="0" err="1" smtClean="0">
                <a:latin typeface="Arial" pitchFamily="34" charset="0"/>
              </a:rPr>
              <a:t>Monash</a:t>
            </a:r>
            <a:r>
              <a:rPr lang="en-US" sz="1000" dirty="0" smtClean="0">
                <a:latin typeface="Arial" pitchFamily="34" charset="0"/>
              </a:rPr>
              <a:t> Technology</a:t>
            </a:r>
          </a:p>
          <a:p>
            <a:pPr algn="ctr">
              <a:buFont typeface="Monotype Sorts" pitchFamily="2" charset="2"/>
              <a:buNone/>
            </a:pPr>
            <a:r>
              <a:rPr lang="en-US" sz="1000" dirty="0" smtClean="0">
                <a:latin typeface="Arial" pitchFamily="34" charset="0"/>
              </a:rPr>
              <a:t>Melbourne, Australia</a:t>
            </a:r>
            <a:endParaRPr lang="en-US" sz="1000" dirty="0">
              <a:latin typeface="Arial"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By running a long blocking function in a separate thread, the program does not halt until the function finishes (asynchronous programming). </a:t>
            </a:r>
          </a:p>
          <a:p>
            <a:endParaRPr lang="en-US" dirty="0" smtClean="0"/>
          </a:p>
          <a:p>
            <a:r>
              <a:rPr lang="en-US" dirty="0" smtClean="0"/>
              <a:t>Multithreading allows I/O functions to be overlapped with computation functions.</a:t>
            </a:r>
          </a:p>
          <a:p>
            <a:endParaRPr lang="en-US" dirty="0" smtClean="0"/>
          </a:p>
          <a:p>
            <a:r>
              <a:rPr lang="en-US" dirty="0" smtClean="0">
                <a:solidFill>
                  <a:srgbClr val="FF0000"/>
                </a:solidFill>
              </a:rPr>
              <a:t>In a multiprocessor system, multiple threads can be executed </a:t>
            </a:r>
            <a:r>
              <a:rPr lang="en-US" u="sng" dirty="0" smtClean="0">
                <a:solidFill>
                  <a:srgbClr val="FF0000"/>
                </a:solidFill>
              </a:rPr>
              <a:t>simultaneously</a:t>
            </a:r>
            <a:r>
              <a:rPr lang="en-US" dirty="0" smtClean="0">
                <a:solidFill>
                  <a:srgbClr val="FF0000"/>
                </a:solidFill>
              </a:rPr>
              <a:t> by assigning a thread to each processor.</a:t>
            </a:r>
          </a:p>
          <a:p>
            <a:pPr lvl="1"/>
            <a:r>
              <a:rPr lang="en-US" dirty="0" smtClean="0"/>
              <a:t>Take advantage of multiple processors available for a computation.</a:t>
            </a:r>
          </a:p>
          <a:p>
            <a:pPr marL="342900" lvl="1" indent="-342900">
              <a:buFont typeface="Arial" pitchFamily="34" charset="0"/>
              <a:buChar char="•"/>
            </a:pPr>
            <a:r>
              <a:rPr lang="en-US" dirty="0" smtClean="0"/>
              <a:t>IPC through shared memory is more efficient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t>Why Multithreading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8913813" cy="1143000"/>
          </a:xfrm>
        </p:spPr>
        <p:txBody>
          <a:bodyPr/>
          <a:lstStyle/>
          <a:p>
            <a:r>
              <a:rPr lang="en-US"/>
              <a:t>Potential Problems with Threads</a:t>
            </a:r>
          </a:p>
        </p:txBody>
      </p:sp>
      <p:sp>
        <p:nvSpPr>
          <p:cNvPr id="89091" name="Rectangle 3"/>
          <p:cNvSpPr>
            <a:spLocks noGrp="1" noChangeArrowheads="1"/>
          </p:cNvSpPr>
          <p:nvPr>
            <p:ph type="body" idx="1"/>
          </p:nvPr>
        </p:nvSpPr>
        <p:spPr>
          <a:xfrm>
            <a:off x="228600" y="1066800"/>
            <a:ext cx="8685213" cy="5029200"/>
          </a:xfrm>
        </p:spPr>
        <p:txBody>
          <a:bodyPr>
            <a:normAutofit lnSpcReduction="10000"/>
          </a:bodyPr>
          <a:lstStyle/>
          <a:p>
            <a:pPr>
              <a:lnSpc>
                <a:spcPct val="90000"/>
              </a:lnSpc>
            </a:pPr>
            <a:r>
              <a:rPr lang="en-US" sz="2400"/>
              <a:t>Conflicting access to shared memory</a:t>
            </a:r>
          </a:p>
          <a:p>
            <a:pPr lvl="1">
              <a:lnSpc>
                <a:spcPct val="90000"/>
              </a:lnSpc>
            </a:pPr>
            <a:r>
              <a:rPr lang="en-US" sz="2200"/>
              <a:t>one thread begins an operation on shared memory, is suspended, and leaves that memory region incompletely transformed</a:t>
            </a:r>
          </a:p>
          <a:p>
            <a:pPr lvl="1">
              <a:lnSpc>
                <a:spcPct val="90000"/>
              </a:lnSpc>
            </a:pPr>
            <a:r>
              <a:rPr lang="en-US" sz="2200"/>
              <a:t>a second thread is activated and accesses the shared memory in the corrupted state, causing errors in its operation and potentially errors in the operation of the suspended thread when it resumes</a:t>
            </a:r>
            <a:br>
              <a:rPr lang="en-US" sz="2200"/>
            </a:br>
            <a:endParaRPr lang="en-US" sz="2200"/>
          </a:p>
          <a:p>
            <a:pPr>
              <a:lnSpc>
                <a:spcPct val="90000"/>
              </a:lnSpc>
            </a:pPr>
            <a:r>
              <a:rPr lang="en-US" sz="2400"/>
              <a:t>Race Conditions occur when:</a:t>
            </a:r>
          </a:p>
          <a:p>
            <a:pPr lvl="1">
              <a:lnSpc>
                <a:spcPct val="90000"/>
              </a:lnSpc>
            </a:pPr>
            <a:r>
              <a:rPr lang="en-US" sz="2200"/>
              <a:t>correct operation depends on the order of completion of two or more independent activities</a:t>
            </a:r>
          </a:p>
          <a:p>
            <a:pPr lvl="1">
              <a:lnSpc>
                <a:spcPct val="90000"/>
              </a:lnSpc>
            </a:pPr>
            <a:r>
              <a:rPr lang="en-US" sz="2200"/>
              <a:t>the order of completion is not deterministic </a:t>
            </a:r>
            <a:br>
              <a:rPr lang="en-US" sz="2200"/>
            </a:br>
            <a:endParaRPr lang="en-US" sz="2200"/>
          </a:p>
          <a:p>
            <a:pPr>
              <a:lnSpc>
                <a:spcPct val="90000"/>
              </a:lnSpc>
            </a:pPr>
            <a:r>
              <a:rPr lang="en-US" sz="2400"/>
              <a:t>Starvation</a:t>
            </a:r>
          </a:p>
          <a:p>
            <a:pPr lvl="1">
              <a:lnSpc>
                <a:spcPct val="90000"/>
              </a:lnSpc>
            </a:pPr>
            <a:r>
              <a:rPr lang="en-US" sz="2200"/>
              <a:t>a high priority thread dominates CPU resources, preventing lower priority threads from running often enough or at all.</a:t>
            </a:r>
            <a:br>
              <a:rPr lang="en-US" sz="2200"/>
            </a:br>
            <a:endParaRPr lang="en-US" sz="2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Problems with Threads (continued)</a:t>
            </a:r>
          </a:p>
        </p:txBody>
      </p:sp>
      <p:sp>
        <p:nvSpPr>
          <p:cNvPr id="90115" name="Rectangle 3"/>
          <p:cNvSpPr>
            <a:spLocks noGrp="1" noChangeArrowheads="1"/>
          </p:cNvSpPr>
          <p:nvPr>
            <p:ph type="body" idx="1"/>
          </p:nvPr>
        </p:nvSpPr>
        <p:spPr/>
        <p:txBody>
          <a:bodyPr/>
          <a:lstStyle/>
          <a:p>
            <a:r>
              <a:rPr lang="en-US" dirty="0" smtClean="0"/>
              <a:t>Deadlock</a:t>
            </a:r>
            <a:endParaRPr lang="en-US" dirty="0"/>
          </a:p>
          <a:p>
            <a:pPr lvl="1"/>
            <a:r>
              <a:rPr lang="en-US" dirty="0"/>
              <a:t>two or more tasks each own resources needed by the other preventing either one from running so neither ever completes and never releases its resource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Models</a:t>
            </a:r>
            <a:endParaRPr lang="en-US" dirty="0"/>
          </a:p>
        </p:txBody>
      </p:sp>
      <p:sp>
        <p:nvSpPr>
          <p:cNvPr id="3" name="Content Placeholder 2"/>
          <p:cNvSpPr>
            <a:spLocks noGrp="1"/>
          </p:cNvSpPr>
          <p:nvPr>
            <p:ph idx="1"/>
          </p:nvPr>
        </p:nvSpPr>
        <p:spPr/>
        <p:txBody>
          <a:bodyPr/>
          <a:lstStyle/>
          <a:p>
            <a:pPr>
              <a:buNone/>
            </a:pPr>
            <a:r>
              <a:rPr lang="en-US" dirty="0" smtClean="0"/>
              <a:t>Threads can be provided at </a:t>
            </a:r>
          </a:p>
          <a:p>
            <a:pPr>
              <a:buNone/>
            </a:pPr>
            <a:endParaRPr lang="en-US" dirty="0" smtClean="0"/>
          </a:p>
          <a:p>
            <a:r>
              <a:rPr lang="en-US" b="1" dirty="0" smtClean="0"/>
              <a:t>user level</a:t>
            </a:r>
          </a:p>
          <a:p>
            <a:pPr>
              <a:buNone/>
            </a:pPr>
            <a:r>
              <a:rPr lang="en-US" dirty="0" smtClean="0"/>
              <a:t>         or</a:t>
            </a:r>
          </a:p>
          <a:p>
            <a:r>
              <a:rPr lang="en-US" b="1" dirty="0" smtClean="0"/>
              <a:t>kernel level</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r>
              <a:rPr lang="en-US" dirty="0"/>
              <a:t>User-level </a:t>
            </a:r>
            <a:r>
              <a:rPr lang="en-US" dirty="0" smtClean="0"/>
              <a:t>threads</a:t>
            </a:r>
            <a:br>
              <a:rPr lang="en-US" dirty="0" smtClean="0"/>
            </a:br>
            <a:r>
              <a:rPr lang="en-US" sz="2200" dirty="0" smtClean="0"/>
              <a:t>by </a:t>
            </a:r>
            <a:r>
              <a:rPr lang="en-US" sz="2200" dirty="0" err="1" smtClean="0"/>
              <a:t>Silberschtz</a:t>
            </a:r>
            <a:r>
              <a:rPr lang="en-US" sz="2200" dirty="0" smtClean="0"/>
              <a:t>&amp; Galvin</a:t>
            </a:r>
            <a:endParaRPr lang="en-US" sz="2200" dirty="0"/>
          </a:p>
        </p:txBody>
      </p:sp>
      <p:sp>
        <p:nvSpPr>
          <p:cNvPr id="152579" name="Rectangle 3"/>
          <p:cNvSpPr>
            <a:spLocks noGrp="1" noChangeArrowheads="1"/>
          </p:cNvSpPr>
          <p:nvPr>
            <p:ph type="body" idx="1"/>
          </p:nvPr>
        </p:nvSpPr>
        <p:spPr>
          <a:xfrm>
            <a:off x="827088" y="1447800"/>
            <a:ext cx="7351712" cy="4800600"/>
          </a:xfrm>
        </p:spPr>
        <p:txBody>
          <a:bodyPr>
            <a:normAutofit lnSpcReduction="10000"/>
          </a:bodyPr>
          <a:lstStyle/>
          <a:p>
            <a:r>
              <a:rPr lang="en-US" dirty="0" smtClean="0"/>
              <a:t>Kernel knows </a:t>
            </a:r>
            <a:r>
              <a:rPr lang="en-US" dirty="0"/>
              <a:t>nothing about </a:t>
            </a:r>
            <a:r>
              <a:rPr lang="en-US" dirty="0" smtClean="0"/>
              <a:t>threads</a:t>
            </a:r>
          </a:p>
          <a:p>
            <a:endParaRPr lang="en-US" dirty="0"/>
          </a:p>
          <a:p>
            <a:r>
              <a:rPr lang="en-US" dirty="0"/>
              <a:t>Implemented in a library by </a:t>
            </a:r>
            <a:r>
              <a:rPr lang="en-US" dirty="0" smtClean="0"/>
              <a:t>users without </a:t>
            </a:r>
            <a:r>
              <a:rPr lang="en-US" dirty="0"/>
              <a:t>touching the </a:t>
            </a:r>
            <a:r>
              <a:rPr lang="en-US" dirty="0" smtClean="0"/>
              <a:t>kernel</a:t>
            </a:r>
          </a:p>
          <a:p>
            <a:endParaRPr lang="en-US" dirty="0"/>
          </a:p>
          <a:p>
            <a:r>
              <a:rPr lang="en-US" dirty="0"/>
              <a:t>User library handles</a:t>
            </a:r>
          </a:p>
          <a:p>
            <a:pPr lvl="1"/>
            <a:r>
              <a:rPr lang="en-US" dirty="0"/>
              <a:t>Thread creation</a:t>
            </a:r>
          </a:p>
          <a:p>
            <a:pPr lvl="1"/>
            <a:r>
              <a:rPr lang="en-US" dirty="0"/>
              <a:t>Thread deletion</a:t>
            </a:r>
          </a:p>
          <a:p>
            <a:pPr lvl="1"/>
            <a:r>
              <a:rPr lang="en-US" dirty="0"/>
              <a:t>Thread </a:t>
            </a:r>
            <a:r>
              <a:rPr lang="en-US" dirty="0" smtClean="0"/>
              <a:t>scheduling</a:t>
            </a:r>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r>
              <a:rPr lang="en-US" sz="2700" dirty="0" smtClean="0"/>
              <a:t>Mapping of user threads to kernel-level scheduled entity</a:t>
            </a:r>
            <a:r>
              <a:rPr lang="en-US" dirty="0" smtClean="0"/>
              <a:t/>
            </a:r>
            <a:br>
              <a:rPr lang="en-US" dirty="0" smtClean="0"/>
            </a:br>
            <a:r>
              <a:rPr lang="en-US" dirty="0" smtClean="0"/>
              <a:t> </a:t>
            </a:r>
            <a:r>
              <a:rPr lang="en-US" sz="4000" dirty="0" smtClean="0"/>
              <a:t>Many-to-One </a:t>
            </a:r>
            <a:r>
              <a:rPr lang="en-US" sz="4000" dirty="0"/>
              <a:t>Model</a:t>
            </a:r>
          </a:p>
        </p:txBody>
      </p:sp>
      <p:pic>
        <p:nvPicPr>
          <p:cNvPr id="104452" name="Picture 4"/>
          <p:cNvPicPr>
            <a:picLocks noChangeAspect="1" noChangeArrowheads="1"/>
          </p:cNvPicPr>
          <p:nvPr/>
        </p:nvPicPr>
        <p:blipFill>
          <a:blip r:embed="rId2"/>
          <a:srcRect l="12682" t="1207" r="12682" b="1208"/>
          <a:stretch>
            <a:fillRect/>
          </a:stretch>
        </p:blipFill>
        <p:spPr bwMode="auto">
          <a:xfrm>
            <a:off x="2306638" y="1828800"/>
            <a:ext cx="4475162" cy="4387850"/>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Rot="1" noChangeArrowheads="1"/>
          </p:cNvSpPr>
          <p:nvPr>
            <p:ph type="title"/>
          </p:nvPr>
        </p:nvSpPr>
        <p:spPr/>
        <p:txBody>
          <a:bodyPr/>
          <a:lstStyle/>
          <a:p>
            <a:r>
              <a:rPr lang="en-US"/>
              <a:t>Concurrency vs. Parallelism</a:t>
            </a:r>
          </a:p>
        </p:txBody>
      </p:sp>
      <p:sp>
        <p:nvSpPr>
          <p:cNvPr id="45080" name="AutoShape 24"/>
          <p:cNvSpPr>
            <a:spLocks noChangeArrowheads="1"/>
          </p:cNvSpPr>
          <p:nvPr/>
        </p:nvSpPr>
        <p:spPr bwMode="auto">
          <a:xfrm>
            <a:off x="1447800" y="1905000"/>
            <a:ext cx="1676400" cy="3886200"/>
          </a:xfrm>
          <a:prstGeom prst="roundRect">
            <a:avLst>
              <a:gd name="adj" fmla="val 16667"/>
            </a:avLst>
          </a:prstGeom>
          <a:solidFill>
            <a:schemeClr val="tx2"/>
          </a:solidFill>
          <a:ln w="9525">
            <a:solidFill>
              <a:schemeClr val="tx1"/>
            </a:solidFill>
            <a:round/>
            <a:headEnd/>
            <a:tailEnd/>
          </a:ln>
          <a:effectLst/>
        </p:spPr>
        <p:txBody>
          <a:bodyPr wrap="none" anchor="ctr"/>
          <a:lstStyle/>
          <a:p>
            <a:endParaRPr lang="en-US"/>
          </a:p>
        </p:txBody>
      </p:sp>
      <p:sp>
        <p:nvSpPr>
          <p:cNvPr id="45066" name="Rectangle 10"/>
          <p:cNvSpPr>
            <a:spLocks noChangeArrowheads="1"/>
          </p:cNvSpPr>
          <p:nvPr/>
        </p:nvSpPr>
        <p:spPr bwMode="auto">
          <a:xfrm>
            <a:off x="1638300" y="2209800"/>
            <a:ext cx="1295400" cy="1066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1638300" y="3886200"/>
            <a:ext cx="1295400" cy="762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0" name="Rectangle 14"/>
          <p:cNvSpPr>
            <a:spLocks noChangeArrowheads="1"/>
          </p:cNvSpPr>
          <p:nvPr/>
        </p:nvSpPr>
        <p:spPr bwMode="auto">
          <a:xfrm>
            <a:off x="1638300" y="3352800"/>
            <a:ext cx="1295400" cy="4572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1638300" y="4724400"/>
            <a:ext cx="1295400" cy="7620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45075" name="AutoShape 19"/>
          <p:cNvSpPr>
            <a:spLocks noChangeArrowheads="1"/>
          </p:cNvSpPr>
          <p:nvPr/>
        </p:nvSpPr>
        <p:spPr bwMode="auto">
          <a:xfrm>
            <a:off x="4953000" y="1905000"/>
            <a:ext cx="1676400" cy="3886200"/>
          </a:xfrm>
          <a:prstGeom prst="roundRect">
            <a:avLst>
              <a:gd name="adj" fmla="val 16667"/>
            </a:avLst>
          </a:prstGeom>
          <a:solidFill>
            <a:schemeClr val="tx2"/>
          </a:solidFill>
          <a:ln w="9525">
            <a:solidFill>
              <a:schemeClr val="tx1"/>
            </a:solidFill>
            <a:round/>
            <a:headEnd/>
            <a:tailEnd/>
          </a:ln>
          <a:effectLst/>
        </p:spPr>
        <p:txBody>
          <a:bodyPr wrap="none" anchor="ctr"/>
          <a:lstStyle/>
          <a:p>
            <a:endParaRPr lang="en-US"/>
          </a:p>
        </p:txBody>
      </p:sp>
      <p:sp>
        <p:nvSpPr>
          <p:cNvPr id="45072" name="Rectangle 16"/>
          <p:cNvSpPr>
            <a:spLocks noChangeArrowheads="1"/>
          </p:cNvSpPr>
          <p:nvPr/>
        </p:nvSpPr>
        <p:spPr bwMode="auto">
          <a:xfrm>
            <a:off x="5334000" y="2209800"/>
            <a:ext cx="914400" cy="3276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076" name="AutoShape 20"/>
          <p:cNvSpPr>
            <a:spLocks noChangeArrowheads="1"/>
          </p:cNvSpPr>
          <p:nvPr/>
        </p:nvSpPr>
        <p:spPr bwMode="auto">
          <a:xfrm>
            <a:off x="7162800" y="1905000"/>
            <a:ext cx="1676400" cy="3886200"/>
          </a:xfrm>
          <a:prstGeom prst="roundRect">
            <a:avLst>
              <a:gd name="adj" fmla="val 16667"/>
            </a:avLst>
          </a:prstGeom>
          <a:solidFill>
            <a:schemeClr val="tx2"/>
          </a:solidFill>
          <a:ln w="9525">
            <a:solidFill>
              <a:schemeClr val="tx1"/>
            </a:solidFill>
            <a:round/>
            <a:headEnd/>
            <a:tailEnd/>
          </a:ln>
          <a:effectLst/>
        </p:spPr>
        <p:txBody>
          <a:bodyPr wrap="none" anchor="ctr"/>
          <a:lstStyle/>
          <a:p>
            <a:endParaRPr lang="en-US"/>
          </a:p>
        </p:txBody>
      </p:sp>
      <p:sp>
        <p:nvSpPr>
          <p:cNvPr id="45073" name="Rectangle 17"/>
          <p:cNvSpPr>
            <a:spLocks noChangeArrowheads="1"/>
          </p:cNvSpPr>
          <p:nvPr/>
        </p:nvSpPr>
        <p:spPr bwMode="auto">
          <a:xfrm>
            <a:off x="7543800" y="2209800"/>
            <a:ext cx="914400" cy="32766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45082" name="Text Box 26"/>
          <p:cNvSpPr txBox="1">
            <a:spLocks noChangeArrowheads="1"/>
          </p:cNvSpPr>
          <p:nvPr/>
        </p:nvSpPr>
        <p:spPr bwMode="auto">
          <a:xfrm>
            <a:off x="1987550" y="1311275"/>
            <a:ext cx="595313" cy="366713"/>
          </a:xfrm>
          <a:prstGeom prst="rect">
            <a:avLst/>
          </a:prstGeom>
          <a:noFill/>
          <a:ln w="9525">
            <a:noFill/>
            <a:miter lim="800000"/>
            <a:headEnd/>
            <a:tailEnd/>
          </a:ln>
          <a:effectLst/>
        </p:spPr>
        <p:txBody>
          <a:bodyPr wrap="none">
            <a:spAutoFit/>
          </a:bodyPr>
          <a:lstStyle/>
          <a:p>
            <a:pPr algn="l"/>
            <a:r>
              <a:rPr lang="en-US"/>
              <a:t>CPU</a:t>
            </a:r>
          </a:p>
        </p:txBody>
      </p:sp>
      <p:sp>
        <p:nvSpPr>
          <p:cNvPr id="45083" name="Text Box 27"/>
          <p:cNvSpPr txBox="1">
            <a:spLocks noChangeArrowheads="1"/>
          </p:cNvSpPr>
          <p:nvPr/>
        </p:nvSpPr>
        <p:spPr bwMode="auto">
          <a:xfrm>
            <a:off x="5430838" y="1311275"/>
            <a:ext cx="720725" cy="366713"/>
          </a:xfrm>
          <a:prstGeom prst="rect">
            <a:avLst/>
          </a:prstGeom>
          <a:noFill/>
          <a:ln w="9525">
            <a:noFill/>
            <a:miter lim="800000"/>
            <a:headEnd/>
            <a:tailEnd/>
          </a:ln>
          <a:effectLst/>
        </p:spPr>
        <p:txBody>
          <a:bodyPr wrap="none">
            <a:spAutoFit/>
          </a:bodyPr>
          <a:lstStyle/>
          <a:p>
            <a:pPr algn="l"/>
            <a:r>
              <a:rPr lang="en-US"/>
              <a:t>CPU1</a:t>
            </a:r>
          </a:p>
        </p:txBody>
      </p:sp>
      <p:sp>
        <p:nvSpPr>
          <p:cNvPr id="45084" name="Text Box 28"/>
          <p:cNvSpPr txBox="1">
            <a:spLocks noChangeArrowheads="1"/>
          </p:cNvSpPr>
          <p:nvPr/>
        </p:nvSpPr>
        <p:spPr bwMode="auto">
          <a:xfrm>
            <a:off x="7640638" y="1311275"/>
            <a:ext cx="720725" cy="366713"/>
          </a:xfrm>
          <a:prstGeom prst="rect">
            <a:avLst/>
          </a:prstGeom>
          <a:noFill/>
          <a:ln w="9525">
            <a:noFill/>
            <a:miter lim="800000"/>
            <a:headEnd/>
            <a:tailEnd/>
          </a:ln>
          <a:effectLst/>
        </p:spPr>
        <p:txBody>
          <a:bodyPr wrap="none">
            <a:spAutoFit/>
          </a:bodyPr>
          <a:lstStyle/>
          <a:p>
            <a:pPr algn="l"/>
            <a:r>
              <a:rPr lang="en-US"/>
              <a:t>CPU2</a:t>
            </a:r>
          </a:p>
        </p:txBody>
      </p:sp>
      <p:sp>
        <p:nvSpPr>
          <p:cNvPr id="45088" name="Line 32"/>
          <p:cNvSpPr>
            <a:spLocks noChangeShapeType="1"/>
          </p:cNvSpPr>
          <p:nvPr/>
        </p:nvSpPr>
        <p:spPr bwMode="auto">
          <a:xfrm>
            <a:off x="3962400" y="1371600"/>
            <a:ext cx="0" cy="4724400"/>
          </a:xfrm>
          <a:prstGeom prst="line">
            <a:avLst/>
          </a:prstGeom>
          <a:noFill/>
          <a:ln w="76200">
            <a:solidFill>
              <a:schemeClr val="tx1"/>
            </a:solidFill>
            <a:prstDash val="sysDot"/>
            <a:round/>
            <a:headEnd/>
            <a:tailEnd/>
          </a:ln>
          <a:effectLst/>
        </p:spPr>
        <p:txBody>
          <a:bodyPr/>
          <a:lstStyle/>
          <a:p>
            <a:endParaRPr lang="en-US"/>
          </a:p>
        </p:txBody>
      </p:sp>
      <p:sp>
        <p:nvSpPr>
          <p:cNvPr id="16" name="TextBox 15"/>
          <p:cNvSpPr txBox="1"/>
          <p:nvPr/>
        </p:nvSpPr>
        <p:spPr>
          <a:xfrm>
            <a:off x="762000" y="5943600"/>
            <a:ext cx="2895600" cy="646331"/>
          </a:xfrm>
          <a:prstGeom prst="rect">
            <a:avLst/>
          </a:prstGeom>
          <a:noFill/>
        </p:spPr>
        <p:txBody>
          <a:bodyPr wrap="square" rtlCol="0">
            <a:spAutoFit/>
          </a:bodyPr>
          <a:lstStyle/>
          <a:p>
            <a:r>
              <a:rPr lang="en-US" dirty="0" smtClean="0"/>
              <a:t>Multiple tasks are executed in an interleaved order</a:t>
            </a:r>
            <a:endParaRPr lang="en-US" dirty="0"/>
          </a:p>
        </p:txBody>
      </p:sp>
      <p:sp>
        <p:nvSpPr>
          <p:cNvPr id="18" name="TextBox 17"/>
          <p:cNvSpPr txBox="1"/>
          <p:nvPr/>
        </p:nvSpPr>
        <p:spPr>
          <a:xfrm>
            <a:off x="5181600" y="5943600"/>
            <a:ext cx="2895600" cy="646331"/>
          </a:xfrm>
          <a:prstGeom prst="rect">
            <a:avLst/>
          </a:prstGeom>
          <a:noFill/>
        </p:spPr>
        <p:txBody>
          <a:bodyPr wrap="square" rtlCol="0">
            <a:spAutoFit/>
          </a:bodyPr>
          <a:lstStyle/>
          <a:p>
            <a:r>
              <a:rPr lang="en-US" dirty="0" smtClean="0"/>
              <a:t>Multiple tasks are executed simultaneously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80"/>
                                        </p:tgtEl>
                                        <p:attrNameLst>
                                          <p:attrName>style.visibility</p:attrName>
                                        </p:attrNameLst>
                                      </p:cBhvr>
                                      <p:to>
                                        <p:strVal val="visible"/>
                                      </p:to>
                                    </p:set>
                                    <p:anim calcmode="lin" valueType="num">
                                      <p:cBhvr additive="base">
                                        <p:cTn id="7" dur="1000" fill="hold"/>
                                        <p:tgtEl>
                                          <p:spTgt spid="45080"/>
                                        </p:tgtEl>
                                        <p:attrNameLst>
                                          <p:attrName>ppt_x</p:attrName>
                                        </p:attrNameLst>
                                      </p:cBhvr>
                                      <p:tavLst>
                                        <p:tav tm="0">
                                          <p:val>
                                            <p:strVal val="#ppt_x"/>
                                          </p:val>
                                        </p:tav>
                                        <p:tav tm="100000">
                                          <p:val>
                                            <p:strVal val="#ppt_x"/>
                                          </p:val>
                                        </p:tav>
                                      </p:tavLst>
                                    </p:anim>
                                    <p:anim calcmode="lin" valueType="num">
                                      <p:cBhvr additive="base">
                                        <p:cTn id="8" dur="1000" fill="hold"/>
                                        <p:tgtEl>
                                          <p:spTgt spid="450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5066"/>
                                        </p:tgtEl>
                                        <p:attrNameLst>
                                          <p:attrName>style.visibility</p:attrName>
                                        </p:attrNameLst>
                                      </p:cBhvr>
                                      <p:to>
                                        <p:strVal val="visible"/>
                                      </p:to>
                                    </p:set>
                                    <p:animEffect transition="in" filter="wipe(up)">
                                      <p:cBhvr>
                                        <p:cTn id="13" dur="3000"/>
                                        <p:tgtEl>
                                          <p:spTgt spid="45066"/>
                                        </p:tgtEl>
                                      </p:cBhvr>
                                    </p:animEffect>
                                  </p:childTnLst>
                                </p:cTn>
                              </p:par>
                            </p:childTnLst>
                          </p:cTn>
                        </p:par>
                        <p:par>
                          <p:cTn id="14" fill="hold">
                            <p:stCondLst>
                              <p:cond delay="3000"/>
                            </p:stCondLst>
                            <p:childTnLst>
                              <p:par>
                                <p:cTn id="15" presetID="22" presetClass="entr" presetSubtype="1" fill="hold" grpId="0" nodeType="afterEffect">
                                  <p:stCondLst>
                                    <p:cond delay="0"/>
                                  </p:stCondLst>
                                  <p:childTnLst>
                                    <p:set>
                                      <p:cBhvr>
                                        <p:cTn id="16" dur="1" fill="hold">
                                          <p:stCondLst>
                                            <p:cond delay="0"/>
                                          </p:stCondLst>
                                        </p:cTn>
                                        <p:tgtEl>
                                          <p:spTgt spid="45070"/>
                                        </p:tgtEl>
                                        <p:attrNameLst>
                                          <p:attrName>style.visibility</p:attrName>
                                        </p:attrNameLst>
                                      </p:cBhvr>
                                      <p:to>
                                        <p:strVal val="visible"/>
                                      </p:to>
                                    </p:set>
                                    <p:animEffect transition="in" filter="wipe(up)">
                                      <p:cBhvr>
                                        <p:cTn id="17" dur="3000"/>
                                        <p:tgtEl>
                                          <p:spTgt spid="45070"/>
                                        </p:tgtEl>
                                      </p:cBhvr>
                                    </p:animEffect>
                                  </p:childTnLst>
                                </p:cTn>
                              </p:par>
                            </p:childTnLst>
                          </p:cTn>
                        </p:par>
                        <p:par>
                          <p:cTn id="18" fill="hold">
                            <p:stCondLst>
                              <p:cond delay="6000"/>
                            </p:stCondLst>
                            <p:childTnLst>
                              <p:par>
                                <p:cTn id="19" presetID="22" presetClass="entr" presetSubtype="1" fill="hold" grpId="0" nodeType="afterEffect">
                                  <p:stCondLst>
                                    <p:cond delay="0"/>
                                  </p:stCondLst>
                                  <p:childTnLst>
                                    <p:set>
                                      <p:cBhvr>
                                        <p:cTn id="20" dur="1" fill="hold">
                                          <p:stCondLst>
                                            <p:cond delay="0"/>
                                          </p:stCondLst>
                                        </p:cTn>
                                        <p:tgtEl>
                                          <p:spTgt spid="45067"/>
                                        </p:tgtEl>
                                        <p:attrNameLst>
                                          <p:attrName>style.visibility</p:attrName>
                                        </p:attrNameLst>
                                      </p:cBhvr>
                                      <p:to>
                                        <p:strVal val="visible"/>
                                      </p:to>
                                    </p:set>
                                    <p:animEffect transition="in" filter="wipe(up)">
                                      <p:cBhvr>
                                        <p:cTn id="21" dur="3000"/>
                                        <p:tgtEl>
                                          <p:spTgt spid="45067"/>
                                        </p:tgtEl>
                                      </p:cBhvr>
                                    </p:animEffect>
                                  </p:childTnLst>
                                </p:cTn>
                              </p:par>
                            </p:childTnLst>
                          </p:cTn>
                        </p:par>
                        <p:par>
                          <p:cTn id="22" fill="hold">
                            <p:stCondLst>
                              <p:cond delay="9000"/>
                            </p:stCondLst>
                            <p:childTnLst>
                              <p:par>
                                <p:cTn id="23" presetID="22" presetClass="entr" presetSubtype="1" fill="hold" grpId="0" nodeType="afterEffect">
                                  <p:stCondLst>
                                    <p:cond delay="0"/>
                                  </p:stCondLst>
                                  <p:childTnLst>
                                    <p:set>
                                      <p:cBhvr>
                                        <p:cTn id="24" dur="1" fill="hold">
                                          <p:stCondLst>
                                            <p:cond delay="0"/>
                                          </p:stCondLst>
                                        </p:cTn>
                                        <p:tgtEl>
                                          <p:spTgt spid="45071"/>
                                        </p:tgtEl>
                                        <p:attrNameLst>
                                          <p:attrName>style.visibility</p:attrName>
                                        </p:attrNameLst>
                                      </p:cBhvr>
                                      <p:to>
                                        <p:strVal val="visible"/>
                                      </p:to>
                                    </p:set>
                                    <p:animEffect transition="in" filter="wipe(up)">
                                      <p:cBhvr>
                                        <p:cTn id="25" dur="3000"/>
                                        <p:tgtEl>
                                          <p:spTgt spid="4507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5075"/>
                                        </p:tgtEl>
                                        <p:attrNameLst>
                                          <p:attrName>style.visibility</p:attrName>
                                        </p:attrNameLst>
                                      </p:cBhvr>
                                      <p:to>
                                        <p:strVal val="visible"/>
                                      </p:to>
                                    </p:set>
                                    <p:anim calcmode="lin" valueType="num">
                                      <p:cBhvr additive="base">
                                        <p:cTn id="30" dur="1000" fill="hold"/>
                                        <p:tgtEl>
                                          <p:spTgt spid="45075"/>
                                        </p:tgtEl>
                                        <p:attrNameLst>
                                          <p:attrName>ppt_x</p:attrName>
                                        </p:attrNameLst>
                                      </p:cBhvr>
                                      <p:tavLst>
                                        <p:tav tm="0">
                                          <p:val>
                                            <p:strVal val="#ppt_x"/>
                                          </p:val>
                                        </p:tav>
                                        <p:tav tm="100000">
                                          <p:val>
                                            <p:strVal val="#ppt_x"/>
                                          </p:val>
                                        </p:tav>
                                      </p:tavLst>
                                    </p:anim>
                                    <p:anim calcmode="lin" valueType="num">
                                      <p:cBhvr additive="base">
                                        <p:cTn id="31" dur="1000" fill="hold"/>
                                        <p:tgtEl>
                                          <p:spTgt spid="4507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5076"/>
                                        </p:tgtEl>
                                        <p:attrNameLst>
                                          <p:attrName>style.visibility</p:attrName>
                                        </p:attrNameLst>
                                      </p:cBhvr>
                                      <p:to>
                                        <p:strVal val="visible"/>
                                      </p:to>
                                    </p:set>
                                    <p:anim calcmode="lin" valueType="num">
                                      <p:cBhvr additive="base">
                                        <p:cTn id="34" dur="1000" fill="hold"/>
                                        <p:tgtEl>
                                          <p:spTgt spid="45076"/>
                                        </p:tgtEl>
                                        <p:attrNameLst>
                                          <p:attrName>ppt_x</p:attrName>
                                        </p:attrNameLst>
                                      </p:cBhvr>
                                      <p:tavLst>
                                        <p:tav tm="0">
                                          <p:val>
                                            <p:strVal val="#ppt_x"/>
                                          </p:val>
                                        </p:tav>
                                        <p:tav tm="100000">
                                          <p:val>
                                            <p:strVal val="#ppt_x"/>
                                          </p:val>
                                        </p:tav>
                                      </p:tavLst>
                                    </p:anim>
                                    <p:anim calcmode="lin" valueType="num">
                                      <p:cBhvr additive="base">
                                        <p:cTn id="35" dur="1000" fill="hold"/>
                                        <p:tgtEl>
                                          <p:spTgt spid="4507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5072"/>
                                        </p:tgtEl>
                                        <p:attrNameLst>
                                          <p:attrName>style.visibility</p:attrName>
                                        </p:attrNameLst>
                                      </p:cBhvr>
                                      <p:to>
                                        <p:strVal val="visible"/>
                                      </p:to>
                                    </p:set>
                                    <p:animEffect transition="in" filter="wipe(up)">
                                      <p:cBhvr>
                                        <p:cTn id="40" dur="3000"/>
                                        <p:tgtEl>
                                          <p:spTgt spid="4507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5073"/>
                                        </p:tgtEl>
                                        <p:attrNameLst>
                                          <p:attrName>style.visibility</p:attrName>
                                        </p:attrNameLst>
                                      </p:cBhvr>
                                      <p:to>
                                        <p:strVal val="visible"/>
                                      </p:to>
                                    </p:set>
                                    <p:animEffect transition="in" filter="wipe(up)">
                                      <p:cBhvr>
                                        <p:cTn id="43" dur="3000"/>
                                        <p:tgtEl>
                                          <p:spTgt spid="45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0" grpId="0" animBg="1"/>
      <p:bldP spid="45066" grpId="0" animBg="1"/>
      <p:bldP spid="45067" grpId="0" animBg="1"/>
      <p:bldP spid="45070" grpId="0" animBg="1"/>
      <p:bldP spid="45071" grpId="0" animBg="1"/>
      <p:bldP spid="45075" grpId="0" animBg="1"/>
      <p:bldP spid="45072" grpId="0" animBg="1"/>
      <p:bldP spid="45076" grpId="0" animBg="1"/>
      <p:bldP spid="4507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Many-to-One</a:t>
            </a:r>
          </a:p>
        </p:txBody>
      </p:sp>
      <p:sp>
        <p:nvSpPr>
          <p:cNvPr id="63491" name="Rectangle 3"/>
          <p:cNvSpPr>
            <a:spLocks noGrp="1" noChangeArrowheads="1"/>
          </p:cNvSpPr>
          <p:nvPr>
            <p:ph type="body" idx="1"/>
          </p:nvPr>
        </p:nvSpPr>
        <p:spPr/>
        <p:txBody>
          <a:bodyPr>
            <a:normAutofit fontScale="47500" lnSpcReduction="20000"/>
          </a:bodyPr>
          <a:lstStyle/>
          <a:p>
            <a:r>
              <a:rPr lang="en-US" sz="4400" dirty="0" smtClean="0"/>
              <a:t>All application-level threads mapped </a:t>
            </a:r>
            <a:r>
              <a:rPr lang="en-US" sz="4400" dirty="0"/>
              <a:t>to single </a:t>
            </a:r>
            <a:r>
              <a:rPr lang="en-US" sz="4400" dirty="0" smtClean="0"/>
              <a:t>kernel-level scheduled entity</a:t>
            </a:r>
          </a:p>
          <a:p>
            <a:r>
              <a:rPr lang="en-US" sz="4400" dirty="0" smtClean="0"/>
              <a:t>Kernel has no knowledge of the application threads</a:t>
            </a:r>
          </a:p>
          <a:p>
            <a:r>
              <a:rPr lang="en-US" sz="4200" dirty="0" smtClean="0"/>
              <a:t>process as whole gets one time slice irrespective of whether process has one thread or 1000 threads within</a:t>
            </a:r>
          </a:p>
          <a:p>
            <a:r>
              <a:rPr lang="en-US" sz="4400" dirty="0" smtClean="0"/>
              <a:t>The library scheduler decides which thread gets the priority</a:t>
            </a:r>
            <a:endParaRPr lang="en-US" sz="4400" dirty="0"/>
          </a:p>
          <a:p>
            <a:endParaRPr lang="en-US" dirty="0"/>
          </a:p>
          <a:p>
            <a:r>
              <a:rPr lang="en-US" dirty="0"/>
              <a:t>Examples:</a:t>
            </a:r>
          </a:p>
          <a:p>
            <a:pPr lvl="1"/>
            <a:r>
              <a:rPr lang="en-US" dirty="0"/>
              <a:t>Solaris Green Threads</a:t>
            </a:r>
          </a:p>
          <a:p>
            <a:pPr lvl="1"/>
            <a:r>
              <a:rPr lang="en-US" dirty="0"/>
              <a:t>GNU Portable Threads</a:t>
            </a:r>
          </a:p>
          <a:p>
            <a:pPr lvl="1"/>
            <a:endParaRPr lang="en-US" dirty="0"/>
          </a:p>
          <a:p>
            <a:r>
              <a:rPr lang="en-US" dirty="0" smtClean="0"/>
              <a:t>Advantages </a:t>
            </a:r>
          </a:p>
          <a:p>
            <a:pPr lvl="1"/>
            <a:r>
              <a:rPr lang="en-US" dirty="0" smtClean="0"/>
              <a:t>Faster creation and scheduling</a:t>
            </a:r>
          </a:p>
          <a:p>
            <a:pPr lvl="1"/>
            <a:r>
              <a:rPr lang="en-US" dirty="0" smtClean="0"/>
              <a:t>can be implemented even on simple kernels which do not support threading</a:t>
            </a:r>
          </a:p>
          <a:p>
            <a:pPr lvl="1"/>
            <a:endParaRPr lang="en-US" dirty="0" smtClean="0"/>
          </a:p>
          <a:p>
            <a:r>
              <a:rPr lang="en-US" dirty="0" smtClean="0"/>
              <a:t>Any </a:t>
            </a:r>
            <a:r>
              <a:rPr lang="en-US" dirty="0"/>
              <a:t>disadvantages?</a:t>
            </a:r>
          </a:p>
          <a:p>
            <a:pPr lvl="1"/>
            <a:r>
              <a:rPr lang="en-US" dirty="0"/>
              <a:t>All block when one blocks</a:t>
            </a:r>
          </a:p>
          <a:p>
            <a:pPr lvl="1"/>
            <a:r>
              <a:rPr lang="en-US" dirty="0"/>
              <a:t>All run on 1 </a:t>
            </a:r>
            <a:r>
              <a:rPr lang="en-US" dirty="0" smtClean="0"/>
              <a:t>CPU ; hence it cannot benefit from the multi-processor computers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User-level threads (cont’d)</a:t>
            </a:r>
          </a:p>
        </p:txBody>
      </p:sp>
      <p:sp>
        <p:nvSpPr>
          <p:cNvPr id="60419" name="Rectangle 3"/>
          <p:cNvSpPr>
            <a:spLocks noGrp="1" noChangeArrowheads="1"/>
          </p:cNvSpPr>
          <p:nvPr>
            <p:ph type="body" idx="1"/>
          </p:nvPr>
        </p:nvSpPr>
        <p:spPr/>
        <p:txBody>
          <a:bodyPr/>
          <a:lstStyle/>
          <a:p>
            <a:r>
              <a:rPr lang="en-US" dirty="0"/>
              <a:t>Three primary thread libraries:</a:t>
            </a:r>
          </a:p>
          <a:p>
            <a:pPr lvl="1"/>
            <a:r>
              <a:rPr lang="en-US" dirty="0"/>
              <a:t> POSIX </a:t>
            </a:r>
            <a:r>
              <a:rPr lang="en-US" dirty="0" err="1"/>
              <a:t>Pthreads</a:t>
            </a:r>
            <a:endParaRPr lang="en-US" i="1" dirty="0"/>
          </a:p>
          <a:p>
            <a:pPr lvl="1"/>
            <a:r>
              <a:rPr lang="en-US" dirty="0"/>
              <a:t> Win32 threads</a:t>
            </a:r>
          </a:p>
          <a:p>
            <a:pPr lvl="1"/>
            <a:r>
              <a:rPr lang="en-US" dirty="0"/>
              <a:t> Java threads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Kernel-level threads</a:t>
            </a:r>
          </a:p>
        </p:txBody>
      </p:sp>
      <p:sp>
        <p:nvSpPr>
          <p:cNvPr id="61443" name="Rectangle 3"/>
          <p:cNvSpPr>
            <a:spLocks noGrp="1" noChangeArrowheads="1"/>
          </p:cNvSpPr>
          <p:nvPr>
            <p:ph type="body" idx="1"/>
          </p:nvPr>
        </p:nvSpPr>
        <p:spPr>
          <a:xfrm>
            <a:off x="827088" y="1282700"/>
            <a:ext cx="7351712" cy="5024438"/>
          </a:xfrm>
        </p:spPr>
        <p:txBody>
          <a:bodyPr>
            <a:normAutofit lnSpcReduction="10000"/>
          </a:bodyPr>
          <a:lstStyle/>
          <a:p>
            <a:pPr>
              <a:lnSpc>
                <a:spcPct val="90000"/>
              </a:lnSpc>
            </a:pPr>
            <a:r>
              <a:rPr lang="en-US" dirty="0"/>
              <a:t>Kernel knows about threads</a:t>
            </a:r>
          </a:p>
          <a:p>
            <a:pPr>
              <a:lnSpc>
                <a:spcPct val="90000"/>
              </a:lnSpc>
            </a:pPr>
            <a:r>
              <a:rPr lang="en-US" dirty="0"/>
              <a:t>Kernel handles thread creation, deletion, scheduling</a:t>
            </a:r>
          </a:p>
          <a:p>
            <a:pPr lvl="1">
              <a:lnSpc>
                <a:spcPct val="90000"/>
              </a:lnSpc>
              <a:buNone/>
            </a:pPr>
            <a:endParaRPr lang="en-US" dirty="0"/>
          </a:p>
          <a:p>
            <a:pPr>
              <a:lnSpc>
                <a:spcPct val="90000"/>
              </a:lnSpc>
            </a:pPr>
            <a:r>
              <a:rPr lang="en-US" dirty="0"/>
              <a:t>Most modern </a:t>
            </a:r>
            <a:r>
              <a:rPr lang="en-US" dirty="0" err="1" smtClean="0"/>
              <a:t>OSes</a:t>
            </a:r>
            <a:r>
              <a:rPr lang="en-US" dirty="0" smtClean="0"/>
              <a:t> </a:t>
            </a:r>
            <a:r>
              <a:rPr lang="en-US" dirty="0"/>
              <a:t>support kernel-level threads</a:t>
            </a:r>
          </a:p>
          <a:p>
            <a:pPr lvl="1">
              <a:lnSpc>
                <a:spcPct val="90000"/>
              </a:lnSpc>
            </a:pPr>
            <a:r>
              <a:rPr lang="en-US" dirty="0"/>
              <a:t>Windows XP/2000</a:t>
            </a:r>
          </a:p>
          <a:p>
            <a:pPr lvl="1">
              <a:lnSpc>
                <a:spcPct val="90000"/>
              </a:lnSpc>
            </a:pPr>
            <a:r>
              <a:rPr lang="en-US" dirty="0"/>
              <a:t>Solaris</a:t>
            </a:r>
          </a:p>
          <a:p>
            <a:pPr lvl="1">
              <a:lnSpc>
                <a:spcPct val="90000"/>
              </a:lnSpc>
            </a:pPr>
            <a:r>
              <a:rPr lang="en-US" dirty="0"/>
              <a:t>Linux</a:t>
            </a:r>
          </a:p>
          <a:p>
            <a:pPr lvl="1">
              <a:lnSpc>
                <a:spcPct val="90000"/>
              </a:lnSpc>
            </a:pPr>
            <a:r>
              <a:rPr lang="en-US" dirty="0"/>
              <a:t>Tru64 UNIX</a:t>
            </a:r>
          </a:p>
          <a:p>
            <a:pPr lvl="1">
              <a:lnSpc>
                <a:spcPct val="90000"/>
              </a:lnSpc>
            </a:pPr>
            <a:r>
              <a:rPr lang="en-US" dirty="0"/>
              <a:t>Mac OS 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dirty="0" smtClean="0"/>
              <a:t>Mapping-</a:t>
            </a:r>
            <a:br>
              <a:rPr lang="en-US" dirty="0" smtClean="0"/>
            </a:br>
            <a:r>
              <a:rPr lang="en-US" dirty="0" smtClean="0"/>
              <a:t>One-to-one</a:t>
            </a:r>
            <a:endParaRPr lang="en-US" dirty="0"/>
          </a:p>
        </p:txBody>
      </p:sp>
      <p:pic>
        <p:nvPicPr>
          <p:cNvPr id="32775" name="Picture 7"/>
          <p:cNvPicPr>
            <a:picLocks noChangeAspect="1" noChangeArrowheads="1"/>
          </p:cNvPicPr>
          <p:nvPr/>
        </p:nvPicPr>
        <p:blipFill>
          <a:blip r:embed="rId2"/>
          <a:srcRect l="360" t="25420" r="540" b="25180"/>
          <a:stretch>
            <a:fillRect/>
          </a:stretch>
        </p:blipFill>
        <p:spPr bwMode="auto">
          <a:xfrm>
            <a:off x="1295400" y="3048000"/>
            <a:ext cx="6577013" cy="2459038"/>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1020762"/>
          </a:xfrm>
        </p:spPr>
        <p:txBody>
          <a:bodyPr>
            <a:normAutofit/>
          </a:bodyPr>
          <a:lstStyle/>
          <a:p>
            <a:r>
              <a:rPr lang="en-US" dirty="0" smtClean="0"/>
              <a:t>One-to-One</a:t>
            </a:r>
            <a:endParaRPr lang="en-US" dirty="0"/>
          </a:p>
        </p:txBody>
      </p:sp>
      <p:sp>
        <p:nvSpPr>
          <p:cNvPr id="64515" name="Rectangle 3"/>
          <p:cNvSpPr>
            <a:spLocks noGrp="1" noChangeArrowheads="1"/>
          </p:cNvSpPr>
          <p:nvPr>
            <p:ph type="body" idx="1"/>
          </p:nvPr>
        </p:nvSpPr>
        <p:spPr>
          <a:xfrm>
            <a:off x="457200" y="1676400"/>
            <a:ext cx="8229600" cy="4449763"/>
          </a:xfrm>
        </p:spPr>
        <p:txBody>
          <a:bodyPr>
            <a:normAutofit/>
          </a:bodyPr>
          <a:lstStyle/>
          <a:p>
            <a:pPr algn="just"/>
            <a:r>
              <a:rPr lang="en-US" sz="2400" dirty="0" smtClean="0"/>
              <a:t>Threads created by the user are in 1-1 correspondence with schedulable entities in the kernel</a:t>
            </a:r>
          </a:p>
          <a:p>
            <a:pPr algn="just"/>
            <a:endParaRPr lang="en-US" sz="2400" dirty="0"/>
          </a:p>
          <a:p>
            <a:pPr algn="just"/>
            <a:r>
              <a:rPr lang="en-US" sz="2400" dirty="0" smtClean="0"/>
              <a:t>Advantages</a:t>
            </a:r>
          </a:p>
          <a:p>
            <a:pPr lvl="1">
              <a:lnSpc>
                <a:spcPct val="90000"/>
              </a:lnSpc>
            </a:pPr>
            <a:r>
              <a:rPr lang="en-US" sz="2000" dirty="0" smtClean="0"/>
              <a:t>Kernel can schedule another thread if current one does blocking I/O</a:t>
            </a:r>
          </a:p>
          <a:p>
            <a:pPr lvl="1">
              <a:lnSpc>
                <a:spcPct val="90000"/>
              </a:lnSpc>
            </a:pPr>
            <a:r>
              <a:rPr lang="en-US" sz="2000" dirty="0" smtClean="0">
                <a:solidFill>
                  <a:srgbClr val="FF0000"/>
                </a:solidFill>
              </a:rPr>
              <a:t>Kernel can schedule multiple threads on different CPUs on SMP multiprocessor</a:t>
            </a:r>
          </a:p>
          <a:p>
            <a:pPr lvl="1">
              <a:lnSpc>
                <a:spcPct val="90000"/>
              </a:lnSpc>
            </a:pPr>
            <a:endParaRPr lang="en-US" sz="2000" dirty="0"/>
          </a:p>
          <a:p>
            <a:r>
              <a:rPr lang="en-US" sz="2400" dirty="0"/>
              <a:t>Any disadvantages?</a:t>
            </a:r>
          </a:p>
          <a:p>
            <a:pPr lvl="1"/>
            <a:r>
              <a:rPr lang="en-US" sz="2000" dirty="0" smtClean="0"/>
              <a:t>Slower to schedule, create, delete than user-level</a:t>
            </a:r>
          </a:p>
          <a:p>
            <a:pPr lvl="1"/>
            <a:r>
              <a:rPr lang="en-US" sz="2000" dirty="0" smtClean="0"/>
              <a:t>Many </a:t>
            </a:r>
            <a:r>
              <a:rPr lang="en-US" sz="2000" dirty="0"/>
              <a:t>operating systems limit number of threads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dirty="0" smtClean="0"/>
              <a:t>Hybrid Threading-</a:t>
            </a:r>
            <a:br>
              <a:rPr lang="en-US" dirty="0" smtClean="0"/>
            </a:br>
            <a:r>
              <a:rPr lang="en-US" dirty="0" smtClean="0"/>
              <a:t>Many-to-Many </a:t>
            </a:r>
            <a:r>
              <a:rPr lang="en-US" dirty="0"/>
              <a:t>Model</a:t>
            </a:r>
          </a:p>
        </p:txBody>
      </p:sp>
      <p:pic>
        <p:nvPicPr>
          <p:cNvPr id="33799" name="Picture 7"/>
          <p:cNvPicPr>
            <a:picLocks noChangeAspect="1" noChangeArrowheads="1"/>
          </p:cNvPicPr>
          <p:nvPr/>
        </p:nvPicPr>
        <p:blipFill>
          <a:blip r:embed="rId2"/>
          <a:srcRect l="6703" t="838" r="6912" b="838"/>
          <a:stretch>
            <a:fillRect/>
          </a:stretch>
        </p:blipFill>
        <p:spPr bwMode="auto">
          <a:xfrm>
            <a:off x="2128838" y="1727200"/>
            <a:ext cx="4714875" cy="4024313"/>
          </a:xfrm>
          <a:prstGeom prst="rect">
            <a:avLst/>
          </a:prstGeom>
          <a:noFill/>
          <a:ln w="1905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Many-to-Many Model</a:t>
            </a:r>
          </a:p>
        </p:txBody>
      </p:sp>
      <p:sp>
        <p:nvSpPr>
          <p:cNvPr id="81923" name="Rectangle 3"/>
          <p:cNvSpPr>
            <a:spLocks noGrp="1" noChangeArrowheads="1"/>
          </p:cNvSpPr>
          <p:nvPr>
            <p:ph type="body" idx="1"/>
          </p:nvPr>
        </p:nvSpPr>
        <p:spPr>
          <a:xfrm>
            <a:off x="827088" y="1574800"/>
            <a:ext cx="6894512" cy="4445000"/>
          </a:xfrm>
        </p:spPr>
        <p:txBody>
          <a:bodyPr>
            <a:normAutofit fontScale="92500" lnSpcReduction="20000"/>
          </a:bodyPr>
          <a:lstStyle/>
          <a:p>
            <a:pPr algn="just"/>
            <a:r>
              <a:rPr lang="en-US" sz="2400" dirty="0"/>
              <a:t>Allows many user level threads to be mapped to smaller or equal number of </a:t>
            </a:r>
            <a:r>
              <a:rPr lang="en-US" sz="2400" dirty="0" smtClean="0"/>
              <a:t> schedulable kernel entities</a:t>
            </a:r>
          </a:p>
          <a:p>
            <a:endParaRPr lang="en-US" sz="2400" dirty="0"/>
          </a:p>
          <a:p>
            <a:pPr algn="just"/>
            <a:r>
              <a:rPr lang="en-US" sz="2400" dirty="0"/>
              <a:t>Allows the flexibility of choosing the number of kernel threads allocated to a </a:t>
            </a:r>
            <a:r>
              <a:rPr lang="en-US" sz="2400" dirty="0" smtClean="0"/>
              <a:t>process</a:t>
            </a:r>
          </a:p>
          <a:p>
            <a:pPr algn="just"/>
            <a:endParaRPr lang="en-US" sz="2400" dirty="0" smtClean="0"/>
          </a:p>
          <a:p>
            <a:r>
              <a:rPr lang="en-US" sz="2400" dirty="0" smtClean="0"/>
              <a:t>The threading library is responsible for scheduling user threads on the available schedulable entities</a:t>
            </a:r>
          </a:p>
          <a:p>
            <a:endParaRPr lang="en-US" sz="2400" dirty="0" smtClean="0"/>
          </a:p>
          <a:p>
            <a:r>
              <a:rPr lang="en-US" sz="2400" dirty="0" smtClean="0"/>
              <a:t>“</a:t>
            </a:r>
            <a:r>
              <a:rPr lang="en-US" sz="2400" dirty="0"/>
              <a:t>Best of both worlds”</a:t>
            </a:r>
          </a:p>
          <a:p>
            <a:r>
              <a:rPr lang="en-US" sz="2400" dirty="0" smtClean="0"/>
              <a:t>complex to implement </a:t>
            </a:r>
          </a:p>
          <a:p>
            <a:endParaRPr lang="en-US" sz="2400" dirty="0"/>
          </a:p>
          <a:p>
            <a:r>
              <a:rPr lang="en-US" sz="2400" dirty="0"/>
              <a:t>Solaris prior to version </a:t>
            </a:r>
            <a:r>
              <a:rPr lang="en-US" sz="2400" dirty="0" smtClean="0"/>
              <a:t>9, Microsoft Windows 7</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86000" y="0"/>
            <a:ext cx="6096000" cy="1143000"/>
          </a:xfrm>
        </p:spPr>
        <p:txBody>
          <a:bodyPr/>
          <a:lstStyle/>
          <a:p>
            <a:r>
              <a:rPr lang="en-US"/>
              <a:t>Synchronization</a:t>
            </a:r>
          </a:p>
        </p:txBody>
      </p:sp>
      <p:sp>
        <p:nvSpPr>
          <p:cNvPr id="91139" name="Rectangle 3"/>
          <p:cNvSpPr>
            <a:spLocks noGrp="1" noChangeArrowheads="1"/>
          </p:cNvSpPr>
          <p:nvPr>
            <p:ph type="body" idx="1"/>
          </p:nvPr>
        </p:nvSpPr>
        <p:spPr>
          <a:xfrm>
            <a:off x="228600" y="1143000"/>
            <a:ext cx="8686800" cy="4953000"/>
          </a:xfrm>
        </p:spPr>
        <p:txBody>
          <a:bodyPr>
            <a:normAutofit fontScale="92500" lnSpcReduction="20000"/>
          </a:bodyPr>
          <a:lstStyle/>
          <a:p>
            <a:r>
              <a:rPr lang="en-US" dirty="0"/>
              <a:t>A program may need multiple threads to share some data.</a:t>
            </a:r>
          </a:p>
          <a:p>
            <a:r>
              <a:rPr lang="en-US" dirty="0"/>
              <a:t>If access is not controlled to be sequential, then shared data may become corrupted.</a:t>
            </a:r>
          </a:p>
          <a:p>
            <a:pPr lvl="1"/>
            <a:r>
              <a:rPr lang="en-US" dirty="0"/>
              <a:t>One thread accesses the data, begins to modify the data, and then is put to sleep because its time slice has expired.  The problem arises when the data is in an incomplete state of modification.</a:t>
            </a:r>
          </a:p>
          <a:p>
            <a:pPr lvl="1"/>
            <a:r>
              <a:rPr lang="en-US" dirty="0"/>
              <a:t>Another thread awakes and accesses the data, that is only partially modified.  The result is very likely to be corrupt data.</a:t>
            </a:r>
          </a:p>
          <a:p>
            <a:r>
              <a:rPr lang="en-US" dirty="0"/>
              <a:t>The process of making access serial is called serialization or synchronization.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Critical Section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 section of code that contains shared data</a:t>
            </a:r>
          </a:p>
          <a:p>
            <a:pPr lvl="1"/>
            <a:r>
              <a:rPr lang="en-US" dirty="0" smtClean="0">
                <a:latin typeface="Times New Roman" pitchFamily="18" charset="0"/>
                <a:cs typeface="Times New Roman" pitchFamily="18" charset="0"/>
              </a:rPr>
              <a:t>This shared data has dependency among multiple threads</a:t>
            </a:r>
          </a:p>
          <a:p>
            <a:pPr lvl="1"/>
            <a:r>
              <a:rPr lang="en-US" dirty="0" smtClean="0">
                <a:latin typeface="Times New Roman" pitchFamily="18" charset="0"/>
                <a:cs typeface="Times New Roman" pitchFamily="18" charset="0"/>
              </a:rPr>
              <a:t>Only one thread is allowed to access to </a:t>
            </a:r>
            <a:r>
              <a:rPr lang="en-US" dirty="0" err="1" smtClean="0">
                <a:latin typeface="Times New Roman" pitchFamily="18" charset="0"/>
                <a:cs typeface="Times New Roman" pitchFamily="18" charset="0"/>
              </a:rPr>
              <a:t>acrical</a:t>
            </a:r>
            <a:r>
              <a:rPr lang="en-US" dirty="0" smtClean="0">
                <a:latin typeface="Times New Roman" pitchFamily="18" charset="0"/>
                <a:cs typeface="Times New Roman" pitchFamily="18" charset="0"/>
              </a:rPr>
              <a:t> section at any instance</a:t>
            </a:r>
          </a:p>
          <a:p>
            <a:r>
              <a:rPr lang="en-US" dirty="0" smtClean="0">
                <a:latin typeface="Times New Roman" pitchFamily="18" charset="0"/>
                <a:cs typeface="Times New Roman" pitchFamily="18" charset="0"/>
              </a:rPr>
              <a:t>Synchronization primitives are used to keep critical sections safe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Critical section in source code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&lt;Critical section </a:t>
            </a:r>
            <a:r>
              <a:rPr lang="en-US" sz="2800" b="1" dirty="0" smtClean="0">
                <a:latin typeface="Times New Roman" pitchFamily="18" charset="0"/>
                <a:cs typeface="Times New Roman" pitchFamily="18" charset="0"/>
              </a:rPr>
              <a:t>Entry</a:t>
            </a:r>
            <a:r>
              <a:rPr lang="en-US" sz="2800" dirty="0" smtClean="0">
                <a:latin typeface="Times New Roman" pitchFamily="18" charset="0"/>
                <a:cs typeface="Times New Roman" pitchFamily="18" charset="0"/>
              </a:rPr>
              <a:t>, keeps other threads in waiting status&gt;</a:t>
            </a:r>
          </a:p>
          <a:p>
            <a:pPr algn="ctr">
              <a:buNone/>
            </a:pPr>
            <a:r>
              <a:rPr lang="en-US" sz="2800" dirty="0" smtClean="0">
                <a:latin typeface="Times New Roman" pitchFamily="18" charset="0"/>
                <a:cs typeface="Times New Roman" pitchFamily="18" charset="0"/>
              </a:rPr>
              <a:t> ………..</a:t>
            </a:r>
          </a:p>
          <a:p>
            <a:pPr algn="ctr">
              <a:buNone/>
            </a:pPr>
            <a:r>
              <a:rPr lang="en-US" sz="2800" b="1" dirty="0" smtClean="0">
                <a:latin typeface="Times New Roman" pitchFamily="18" charset="0"/>
                <a:cs typeface="Times New Roman" pitchFamily="18" charset="0"/>
              </a:rPr>
              <a:t>Critical Section</a:t>
            </a:r>
          </a:p>
          <a:p>
            <a:pPr algn="ctr">
              <a:buNone/>
            </a:pP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&lt;Critical section </a:t>
            </a:r>
            <a:r>
              <a:rPr lang="en-US" sz="2800" b="1" dirty="0" smtClean="0">
                <a:latin typeface="Times New Roman" pitchFamily="18" charset="0"/>
                <a:cs typeface="Times New Roman" pitchFamily="18" charset="0"/>
              </a:rPr>
              <a:t>Exit</a:t>
            </a:r>
            <a:r>
              <a:rPr lang="en-US" sz="2800" dirty="0" smtClean="0">
                <a:latin typeface="Times New Roman" pitchFamily="18" charset="0"/>
                <a:cs typeface="Times New Roman" pitchFamily="18" charset="0"/>
              </a:rPr>
              <a:t>, allow other threads to enter critical section&gt;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t>Process Concept</a:t>
            </a:r>
          </a:p>
        </p:txBody>
      </p:sp>
      <p:sp>
        <p:nvSpPr>
          <p:cNvPr id="358403" name="Rectangle 3"/>
          <p:cNvSpPr>
            <a:spLocks noGrp="1" noChangeArrowheads="1"/>
          </p:cNvSpPr>
          <p:nvPr>
            <p:ph type="body" idx="1"/>
          </p:nvPr>
        </p:nvSpPr>
        <p:spPr/>
        <p:txBody>
          <a:bodyPr/>
          <a:lstStyle/>
          <a:p>
            <a:r>
              <a:rPr lang="en-US" dirty="0" smtClean="0"/>
              <a:t>Process </a:t>
            </a:r>
            <a:r>
              <a:rPr lang="en-US" dirty="0"/>
              <a:t>- a program in execution</a:t>
            </a:r>
          </a:p>
          <a:p>
            <a:pPr lvl="2"/>
            <a:r>
              <a:rPr lang="en-US" dirty="0"/>
              <a:t>process execution proceeds in a sequential fashion</a:t>
            </a:r>
          </a:p>
          <a:p>
            <a:r>
              <a:rPr lang="en-US" dirty="0"/>
              <a:t>A process contains</a:t>
            </a:r>
          </a:p>
          <a:p>
            <a:pPr lvl="2"/>
            <a:r>
              <a:rPr lang="en-US" dirty="0"/>
              <a:t>program counter, stack and data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Synchronization primitives</a:t>
            </a:r>
            <a:endParaRPr lang="en-US" dirty="0"/>
          </a:p>
        </p:txBody>
      </p:sp>
      <p:sp>
        <p:nvSpPr>
          <p:cNvPr id="3" name="Content Placeholder 2"/>
          <p:cNvSpPr>
            <a:spLocks noGrp="1"/>
          </p:cNvSpPr>
          <p:nvPr>
            <p:ph idx="1"/>
          </p:nvPr>
        </p:nvSpPr>
        <p:spPr/>
        <p:txBody>
          <a:bodyPr/>
          <a:lstStyle/>
          <a:p>
            <a:pPr>
              <a:buNone/>
            </a:pPr>
            <a:r>
              <a:rPr lang="en-US" dirty="0" smtClean="0"/>
              <a:t>Synchronization is typically performed by</a:t>
            </a:r>
          </a:p>
          <a:p>
            <a:pPr>
              <a:buNone/>
            </a:pPr>
            <a:endParaRPr lang="en-US" dirty="0" smtClean="0"/>
          </a:p>
          <a:p>
            <a:r>
              <a:rPr lang="en-US" dirty="0" smtClean="0"/>
              <a:t>Semaphores</a:t>
            </a:r>
          </a:p>
          <a:p>
            <a:r>
              <a:rPr lang="en-US" dirty="0" smtClean="0"/>
              <a:t>Locks</a:t>
            </a:r>
          </a:p>
          <a:p>
            <a:r>
              <a:rPr lang="en-US" dirty="0" smtClean="0"/>
              <a:t>Condition variables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074"/>
          <p:cNvSpPr>
            <a:spLocks noGrp="1" noChangeArrowheads="1"/>
          </p:cNvSpPr>
          <p:nvPr>
            <p:ph type="title"/>
          </p:nvPr>
        </p:nvSpPr>
        <p:spPr>
          <a:xfrm>
            <a:off x="685800" y="0"/>
            <a:ext cx="7772400" cy="844550"/>
          </a:xfrm>
        </p:spPr>
        <p:txBody>
          <a:bodyPr/>
          <a:lstStyle/>
          <a:p>
            <a:r>
              <a:rPr lang="en-US" dirty="0" smtClean="0"/>
              <a:t>Semaphores</a:t>
            </a:r>
            <a:endParaRPr lang="en-US" dirty="0"/>
          </a:p>
        </p:txBody>
      </p:sp>
      <p:sp>
        <p:nvSpPr>
          <p:cNvPr id="137219" name="Rectangle 3075"/>
          <p:cNvSpPr>
            <a:spLocks noGrp="1" noChangeArrowheads="1"/>
          </p:cNvSpPr>
          <p:nvPr>
            <p:ph type="body" idx="1"/>
          </p:nvPr>
        </p:nvSpPr>
        <p:spPr>
          <a:xfrm>
            <a:off x="1004888" y="3240088"/>
            <a:ext cx="7029450" cy="1998662"/>
          </a:xfrm>
        </p:spPr>
        <p:txBody>
          <a:bodyPr>
            <a:normAutofit fontScale="77500" lnSpcReduction="20000"/>
          </a:bodyPr>
          <a:lstStyle/>
          <a:p>
            <a:r>
              <a:rPr lang="en-US" dirty="0"/>
              <a:t>Wait and signal operations cannot be interrupted</a:t>
            </a:r>
          </a:p>
          <a:p>
            <a:r>
              <a:rPr lang="en-US" dirty="0"/>
              <a:t>If a process is waiting for a signal, it is suspended until that signal is sent</a:t>
            </a:r>
          </a:p>
          <a:p>
            <a:r>
              <a:rPr lang="en-US" dirty="0"/>
              <a:t>Queue is used to hold processes waiting on the semaphore</a:t>
            </a:r>
          </a:p>
          <a:p>
            <a:endParaRPr lang="en-US" dirty="0"/>
          </a:p>
        </p:txBody>
      </p:sp>
      <p:sp>
        <p:nvSpPr>
          <p:cNvPr id="137220" name="Rectangle 3076"/>
          <p:cNvSpPr>
            <a:spLocks noChangeArrowheads="1"/>
          </p:cNvSpPr>
          <p:nvPr/>
        </p:nvSpPr>
        <p:spPr bwMode="auto">
          <a:xfrm>
            <a:off x="1057275" y="1135063"/>
            <a:ext cx="7029450" cy="1658937"/>
          </a:xfrm>
          <a:prstGeom prst="rect">
            <a:avLst/>
          </a:prstGeom>
          <a:noFill/>
          <a:ln w="9525">
            <a:noFill/>
            <a:miter lim="800000"/>
            <a:headEnd/>
            <a:tailEnd/>
          </a:ln>
          <a:effectLst/>
        </p:spPr>
        <p:txBody>
          <a:bodyPr/>
          <a:lstStyle/>
          <a:p>
            <a:pPr marL="342900" indent="-342900">
              <a:lnSpc>
                <a:spcPct val="100000"/>
              </a:lnSpc>
              <a:buFont typeface="Monotype Sorts" pitchFamily="2" charset="2"/>
              <a:buChar char="n"/>
            </a:pPr>
            <a:r>
              <a:rPr lang="en-US" sz="2000" b="0" dirty="0"/>
              <a:t>Semaphore is a variable that has an integer value</a:t>
            </a:r>
          </a:p>
          <a:p>
            <a:pPr marL="742950" lvl="1" indent="-285750">
              <a:lnSpc>
                <a:spcPct val="100000"/>
              </a:lnSpc>
              <a:buClr>
                <a:schemeClr val="accent2"/>
              </a:buClr>
            </a:pPr>
            <a:r>
              <a:rPr lang="en-US" sz="2000" b="0" dirty="0">
                <a:sym typeface="Wingdings" pitchFamily="2" charset="2"/>
              </a:rPr>
              <a:t></a:t>
            </a:r>
            <a:r>
              <a:rPr lang="en-US" sz="2000" b="0" dirty="0"/>
              <a:t>May be initialized to a nonnegative number</a:t>
            </a:r>
          </a:p>
          <a:p>
            <a:pPr marL="742950" lvl="1" indent="-285750">
              <a:lnSpc>
                <a:spcPct val="100000"/>
              </a:lnSpc>
              <a:buClr>
                <a:schemeClr val="accent2"/>
              </a:buClr>
            </a:pPr>
            <a:r>
              <a:rPr lang="en-US" sz="2000" b="0" dirty="0">
                <a:sym typeface="Wingdings" pitchFamily="2" charset="2"/>
              </a:rPr>
              <a:t></a:t>
            </a:r>
            <a:r>
              <a:rPr lang="en-US" sz="2000" b="0" dirty="0"/>
              <a:t>Wait operation decrements the semaphore value</a:t>
            </a:r>
          </a:p>
          <a:p>
            <a:pPr marL="742950" lvl="1" indent="-285750">
              <a:lnSpc>
                <a:spcPct val="100000"/>
              </a:lnSpc>
              <a:buClr>
                <a:schemeClr val="accent2"/>
              </a:buClr>
            </a:pPr>
            <a:r>
              <a:rPr lang="en-US" sz="2000" b="0" dirty="0">
                <a:sym typeface="Wingdings" pitchFamily="2" charset="2"/>
              </a:rPr>
              <a:t></a:t>
            </a:r>
            <a:r>
              <a:rPr lang="en-US" sz="2000" b="0" dirty="0"/>
              <a:t>Signal operation increments semaphore value</a:t>
            </a:r>
          </a:p>
          <a:p>
            <a:pPr marL="742950" lvl="1" indent="-285750">
              <a:lnSpc>
                <a:spcPct val="100000"/>
              </a:lnSpc>
              <a:buClr>
                <a:schemeClr val="accent2"/>
              </a:buClr>
            </a:pPr>
            <a:endParaRPr lang="en-US" sz="2000" b="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4DBEAD-DCB1-45D7-B0BC-D7F7020F661E}" type="slidenum">
              <a:rPr lang="en-US"/>
              <a:pPr/>
              <a:t>32</a:t>
            </a:fld>
            <a:endParaRPr lang="en-US"/>
          </a:p>
        </p:txBody>
      </p:sp>
      <p:sp>
        <p:nvSpPr>
          <p:cNvPr id="88066" name="Rectangle 2"/>
          <p:cNvSpPr>
            <a:spLocks noGrp="1" noChangeArrowheads="1"/>
          </p:cNvSpPr>
          <p:nvPr>
            <p:ph type="title"/>
          </p:nvPr>
        </p:nvSpPr>
        <p:spPr/>
        <p:txBody>
          <a:bodyPr/>
          <a:lstStyle/>
          <a:p>
            <a:r>
              <a:rPr lang="en-US"/>
              <a:t>Semaphore Operations</a:t>
            </a:r>
          </a:p>
        </p:txBody>
      </p:sp>
      <p:sp>
        <p:nvSpPr>
          <p:cNvPr id="88067" name="Rectangle 3"/>
          <p:cNvSpPr>
            <a:spLocks noGrp="1" noChangeArrowheads="1"/>
          </p:cNvSpPr>
          <p:nvPr>
            <p:ph type="body" idx="1"/>
          </p:nvPr>
        </p:nvSpPr>
        <p:spPr>
          <a:xfrm>
            <a:off x="304800" y="1447800"/>
            <a:ext cx="8839200" cy="4572000"/>
          </a:xfrm>
        </p:spPr>
        <p:txBody>
          <a:bodyPr/>
          <a:lstStyle/>
          <a:p>
            <a:pPr>
              <a:lnSpc>
                <a:spcPct val="80000"/>
              </a:lnSpc>
            </a:pPr>
            <a:r>
              <a:rPr lang="en-US" sz="2400" dirty="0" smtClean="0"/>
              <a:t>Semaphore  S is a variable </a:t>
            </a:r>
          </a:p>
          <a:p>
            <a:pPr lvl="1">
              <a:lnSpc>
                <a:spcPct val="80000"/>
              </a:lnSpc>
            </a:pPr>
            <a:r>
              <a:rPr lang="en-US" sz="2000" b="1" dirty="0" smtClean="0"/>
              <a:t>initially </a:t>
            </a:r>
            <a:r>
              <a:rPr lang="en-US" sz="2000" dirty="0"/>
              <a:t>contains </a:t>
            </a:r>
            <a:r>
              <a:rPr lang="en-US" sz="2000" b="1" dirty="0"/>
              <a:t>a non-negative integer value</a:t>
            </a:r>
          </a:p>
          <a:p>
            <a:pPr lvl="1">
              <a:lnSpc>
                <a:spcPct val="80000"/>
              </a:lnSpc>
            </a:pPr>
            <a:r>
              <a:rPr lang="en-US" sz="2000" dirty="0"/>
              <a:t>User cannot read or write value directly after initialization</a:t>
            </a:r>
          </a:p>
          <a:p>
            <a:pPr lvl="1">
              <a:lnSpc>
                <a:spcPct val="80000"/>
              </a:lnSpc>
            </a:pPr>
            <a:r>
              <a:rPr lang="en-US" sz="2000" dirty="0" smtClean="0"/>
              <a:t>Only 3 operations allowed: </a:t>
            </a:r>
            <a:r>
              <a:rPr lang="en-US" sz="2000" dirty="0"/>
              <a:t>init, wait and </a:t>
            </a:r>
            <a:r>
              <a:rPr lang="en-US" sz="2000" dirty="0" smtClean="0"/>
              <a:t>signal</a:t>
            </a:r>
          </a:p>
          <a:p>
            <a:pPr lvl="1">
              <a:lnSpc>
                <a:spcPct val="80000"/>
              </a:lnSpc>
              <a:buNone/>
            </a:pPr>
            <a:endParaRPr lang="en-US" sz="2000" dirty="0"/>
          </a:p>
          <a:p>
            <a:pPr>
              <a:lnSpc>
                <a:spcPct val="80000"/>
              </a:lnSpc>
            </a:pPr>
            <a:r>
              <a:rPr lang="en-US" sz="2400" dirty="0" smtClean="0"/>
              <a:t>Wait </a:t>
            </a:r>
            <a:r>
              <a:rPr lang="en-US" sz="2400" dirty="0"/>
              <a:t>or Test</a:t>
            </a:r>
          </a:p>
          <a:p>
            <a:pPr lvl="1">
              <a:lnSpc>
                <a:spcPct val="80000"/>
              </a:lnSpc>
            </a:pPr>
            <a:r>
              <a:rPr lang="en-US" sz="2000" dirty="0"/>
              <a:t>P() for “test” in Dutch (</a:t>
            </a:r>
            <a:r>
              <a:rPr lang="en-US" sz="2000" dirty="0" err="1"/>
              <a:t>proberen</a:t>
            </a:r>
            <a:r>
              <a:rPr lang="en-US" sz="2000" dirty="0"/>
              <a:t>)</a:t>
            </a:r>
          </a:p>
          <a:p>
            <a:pPr lvl="1">
              <a:lnSpc>
                <a:spcPct val="80000"/>
              </a:lnSpc>
            </a:pPr>
            <a:r>
              <a:rPr lang="en-US" sz="2000" dirty="0"/>
              <a:t>Waits until value of </a:t>
            </a:r>
            <a:r>
              <a:rPr lang="en-US" sz="2000" dirty="0" smtClean="0"/>
              <a:t>S  </a:t>
            </a:r>
            <a:r>
              <a:rPr lang="en-US" sz="2000" dirty="0"/>
              <a:t>&gt; 0, then decrements </a:t>
            </a:r>
            <a:r>
              <a:rPr lang="en-US" sz="2000" dirty="0" smtClean="0"/>
              <a:t>S value</a:t>
            </a:r>
            <a:endParaRPr lang="en-US" sz="2000" dirty="0"/>
          </a:p>
          <a:p>
            <a:pPr>
              <a:lnSpc>
                <a:spcPct val="80000"/>
              </a:lnSpc>
            </a:pPr>
            <a:endParaRPr lang="en-US" sz="2400" dirty="0" smtClean="0"/>
          </a:p>
          <a:p>
            <a:pPr>
              <a:lnSpc>
                <a:spcPct val="80000"/>
              </a:lnSpc>
            </a:pPr>
            <a:r>
              <a:rPr lang="en-US" sz="2400" dirty="0" smtClean="0"/>
              <a:t>Signal </a:t>
            </a:r>
            <a:r>
              <a:rPr lang="en-US" sz="2400" dirty="0"/>
              <a:t>or </a:t>
            </a:r>
            <a:r>
              <a:rPr lang="en-US" sz="2400" dirty="0" smtClean="0"/>
              <a:t>Increment</a:t>
            </a:r>
            <a:endParaRPr lang="en-US" sz="2400" dirty="0"/>
          </a:p>
          <a:p>
            <a:pPr lvl="1">
              <a:lnSpc>
                <a:spcPct val="80000"/>
              </a:lnSpc>
            </a:pPr>
            <a:r>
              <a:rPr lang="en-US" sz="2000" dirty="0"/>
              <a:t>V() for “increment” in Dutch (</a:t>
            </a:r>
            <a:r>
              <a:rPr lang="en-US" sz="2000" dirty="0" err="1"/>
              <a:t>verhogen</a:t>
            </a:r>
            <a:r>
              <a:rPr lang="en-US" sz="2000" dirty="0"/>
              <a:t>)</a:t>
            </a:r>
          </a:p>
          <a:p>
            <a:pPr lvl="1">
              <a:lnSpc>
                <a:spcPct val="80000"/>
              </a:lnSpc>
            </a:pPr>
            <a:r>
              <a:rPr lang="en-US" sz="2000" dirty="0"/>
              <a:t>Increments value of semaphore</a:t>
            </a:r>
          </a:p>
          <a:p>
            <a:pPr lvl="1">
              <a:lnSpc>
                <a:spcPct val="80000"/>
              </a:lnSpc>
            </a:pPr>
            <a:endParaRPr lang="en-US" sz="2000" dirty="0">
              <a:latin typeface="Courier New" pitchFamily="49" charset="0"/>
            </a:endParaRPr>
          </a:p>
          <a:p>
            <a:pPr lvl="1">
              <a:lnSpc>
                <a:spcPct val="80000"/>
              </a:lnSpc>
            </a:pPr>
            <a:endParaRPr lang="en-US" sz="2000" dirty="0">
              <a:latin typeface="Courier" pitchFamily="1" charset="0"/>
            </a:endParaRPr>
          </a:p>
          <a:p>
            <a:pPr lvl="1">
              <a:lnSpc>
                <a:spcPct val="80000"/>
              </a:lnSpc>
            </a:pP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a:xfrm>
            <a:off x="884238" y="0"/>
            <a:ext cx="7772400" cy="844550"/>
          </a:xfrm>
        </p:spPr>
        <p:txBody>
          <a:bodyPr/>
          <a:lstStyle/>
          <a:p>
            <a:r>
              <a:rPr lang="en-US"/>
              <a:t>Implementation</a:t>
            </a:r>
          </a:p>
        </p:txBody>
      </p:sp>
      <p:sp>
        <p:nvSpPr>
          <p:cNvPr id="60419" name="Rectangle 1027"/>
          <p:cNvSpPr>
            <a:spLocks noGrp="1" noChangeArrowheads="1"/>
          </p:cNvSpPr>
          <p:nvPr>
            <p:ph type="body" idx="1"/>
          </p:nvPr>
        </p:nvSpPr>
        <p:spPr>
          <a:xfrm>
            <a:off x="1057275" y="795086"/>
            <a:ext cx="7029450" cy="4754563"/>
          </a:xfrm>
        </p:spPr>
        <p:txBody>
          <a:bodyPr>
            <a:normAutofit fontScale="92500" lnSpcReduction="10000"/>
          </a:bodyPr>
          <a:lstStyle/>
          <a:p>
            <a:pPr>
              <a:lnSpc>
                <a:spcPct val="90000"/>
              </a:lnSpc>
              <a:tabLst>
                <a:tab pos="915988" algn="l"/>
                <a:tab pos="2005013" algn="l"/>
                <a:tab pos="2232025" algn="l"/>
                <a:tab pos="2803525" algn="l"/>
                <a:tab pos="3201988" algn="l"/>
              </a:tabLst>
            </a:pPr>
            <a:r>
              <a:rPr lang="en-US" sz="1800" dirty="0"/>
              <a:t>Semaphore operations are now defined as </a:t>
            </a:r>
          </a:p>
          <a:p>
            <a:pPr>
              <a:lnSpc>
                <a:spcPct val="90000"/>
              </a:lnSpc>
              <a:buFont typeface="Monotype Sorts" pitchFamily="2" charset="2"/>
              <a:buNone/>
              <a:tabLst>
                <a:tab pos="915988" algn="l"/>
                <a:tab pos="2005013" algn="l"/>
                <a:tab pos="2232025" algn="l"/>
                <a:tab pos="2803525" algn="l"/>
                <a:tab pos="3201988" algn="l"/>
              </a:tabLst>
            </a:pPr>
            <a:r>
              <a:rPr lang="en-US" sz="1800" dirty="0"/>
              <a:t>		</a:t>
            </a:r>
            <a:r>
              <a:rPr lang="en-US" sz="1800" i="1" dirty="0" smtClean="0">
                <a:solidFill>
                  <a:srgbClr val="FF0000"/>
                </a:solidFill>
              </a:rPr>
              <a:t>P</a:t>
            </a:r>
            <a:r>
              <a:rPr lang="en-US" sz="1800" dirty="0" smtClean="0">
                <a:solidFill>
                  <a:srgbClr val="FF0000"/>
                </a:solidFill>
              </a:rPr>
              <a:t>(</a:t>
            </a:r>
            <a:r>
              <a:rPr lang="en-US" sz="1800" i="1" dirty="0" smtClean="0">
                <a:solidFill>
                  <a:srgbClr val="FF0000"/>
                </a:solidFill>
              </a:rPr>
              <a:t>S</a:t>
            </a:r>
            <a:r>
              <a:rPr lang="en-US" sz="1800" dirty="0">
                <a:solidFill>
                  <a:srgbClr val="FF0000"/>
                </a:solidFill>
              </a:rPr>
              <a:t>):</a:t>
            </a:r>
            <a:r>
              <a:rPr lang="en-US" sz="1800" dirty="0"/>
              <a:t>	</a:t>
            </a:r>
            <a:br>
              <a:rPr lang="en-US" sz="1800" dirty="0"/>
            </a:br>
            <a:r>
              <a:rPr lang="en-US" sz="1800" dirty="0"/>
              <a:t>		</a:t>
            </a:r>
            <a:r>
              <a:rPr lang="en-US" sz="1800" b="1" dirty="0" smtClean="0"/>
              <a:t>S-</a:t>
            </a:r>
            <a:r>
              <a:rPr lang="en-US" sz="1800" b="1" dirty="0"/>
              <a:t>-;</a:t>
            </a:r>
            <a:endParaRPr lang="en-US" sz="1800" b="1" dirty="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b="1" dirty="0">
                <a:sym typeface="Symbol" pitchFamily="18" charset="2"/>
              </a:rPr>
              <a:t>			if (</a:t>
            </a:r>
            <a:r>
              <a:rPr lang="en-US" sz="1800" b="1" dirty="0" smtClean="0">
                <a:sym typeface="Symbol" pitchFamily="18" charset="2"/>
              </a:rPr>
              <a:t>S </a:t>
            </a:r>
            <a:r>
              <a:rPr lang="en-US" sz="1800" b="1" dirty="0">
                <a:sym typeface="Symbol" pitchFamily="18" charset="2"/>
              </a:rPr>
              <a:t>&lt; 0) { </a:t>
            </a:r>
          </a:p>
          <a:p>
            <a:pPr>
              <a:lnSpc>
                <a:spcPct val="90000"/>
              </a:lnSpc>
              <a:buFont typeface="Monotype Sorts" pitchFamily="2" charset="2"/>
              <a:buNone/>
              <a:tabLst>
                <a:tab pos="915988" algn="l"/>
                <a:tab pos="2005013" algn="l"/>
                <a:tab pos="2232025" algn="l"/>
                <a:tab pos="2803525" algn="l"/>
                <a:tab pos="3201988" algn="l"/>
              </a:tabLst>
            </a:pPr>
            <a:r>
              <a:rPr lang="en-US" sz="1800" b="1" dirty="0">
                <a:sym typeface="Symbol" pitchFamily="18" charset="2"/>
              </a:rPr>
              <a:t>						</a:t>
            </a:r>
            <a:r>
              <a:rPr lang="en-US" sz="1800" dirty="0">
                <a:sym typeface="Symbol" pitchFamily="18" charset="2"/>
              </a:rPr>
              <a:t>add this </a:t>
            </a:r>
            <a:r>
              <a:rPr lang="en-US" sz="1800" dirty="0" smtClean="0">
                <a:sym typeface="Symbol" pitchFamily="18" charset="2"/>
              </a:rPr>
              <a:t>thread to</a:t>
            </a:r>
            <a:r>
              <a:rPr lang="en-US" sz="1800" b="1" dirty="0" smtClean="0">
                <a:sym typeface="Symbol" pitchFamily="18" charset="2"/>
              </a:rPr>
              <a:t> </a:t>
            </a:r>
            <a:r>
              <a:rPr lang="en-US" sz="1800" dirty="0" smtClean="0">
                <a:sym typeface="Symbol" pitchFamily="18" charset="2"/>
              </a:rPr>
              <a:t>a waiting list</a:t>
            </a:r>
            <a:r>
              <a:rPr lang="en-US" sz="1800" b="1" dirty="0" smtClean="0">
                <a:sym typeface="Symbol" pitchFamily="18" charset="2"/>
              </a:rPr>
              <a:t>;</a:t>
            </a:r>
            <a:r>
              <a:rPr lang="en-US" sz="1800" b="1" dirty="0">
                <a:sym typeface="Symbol" pitchFamily="18" charset="2"/>
              </a:rPr>
              <a:t/>
            </a:r>
            <a:br>
              <a:rPr lang="en-US" sz="1800" b="1" dirty="0">
                <a:sym typeface="Symbol" pitchFamily="18" charset="2"/>
              </a:rPr>
            </a:br>
            <a:r>
              <a:rPr lang="en-US" sz="1800" b="1" dirty="0">
                <a:sym typeface="Symbol" pitchFamily="18" charset="2"/>
              </a:rPr>
              <a:t>					</a:t>
            </a:r>
            <a:r>
              <a:rPr lang="en-US" sz="1800" b="1" dirty="0" smtClean="0">
                <a:sym typeface="Symbol" pitchFamily="18" charset="2"/>
              </a:rPr>
              <a:t>block </a:t>
            </a:r>
            <a:r>
              <a:rPr lang="en-US" sz="1800" dirty="0" smtClean="0">
                <a:sym typeface="Symbol" pitchFamily="18" charset="2"/>
              </a:rPr>
              <a:t>this thread</a:t>
            </a:r>
            <a:r>
              <a:rPr lang="en-US" sz="1800" b="1" dirty="0" smtClean="0">
                <a:sym typeface="Symbol" pitchFamily="18" charset="2"/>
              </a:rPr>
              <a:t>;</a:t>
            </a:r>
            <a:endParaRPr lang="en-US" sz="1800" b="1" dirty="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b="1" dirty="0">
                <a:sym typeface="Symbol" pitchFamily="18" charset="2"/>
              </a:rPr>
              <a:t>			}</a:t>
            </a:r>
            <a:r>
              <a:rPr lang="en-US" sz="1800" dirty="0">
                <a:sym typeface="Symbol" pitchFamily="18" charset="2"/>
              </a:rPr>
              <a:t/>
            </a:r>
            <a:br>
              <a:rPr lang="en-US" sz="1800" dirty="0">
                <a:sym typeface="Symbol" pitchFamily="18" charset="2"/>
              </a:rPr>
            </a:br>
            <a:endParaRPr lang="en-US" sz="1800" dirty="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dirty="0">
                <a:sym typeface="Symbol" pitchFamily="18" charset="2"/>
              </a:rPr>
              <a:t>		</a:t>
            </a:r>
            <a:endParaRPr lang="en-US" sz="1800" dirty="0" smtClean="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endParaRPr lang="en-US" sz="1800" dirty="0" smtClean="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i="1" dirty="0" smtClean="0">
                <a:solidFill>
                  <a:srgbClr val="FF0000"/>
                </a:solidFill>
                <a:sym typeface="Symbol" pitchFamily="18" charset="2"/>
              </a:rPr>
              <a:t>		V</a:t>
            </a:r>
            <a:r>
              <a:rPr lang="en-US" sz="1800" dirty="0" smtClean="0">
                <a:solidFill>
                  <a:srgbClr val="FF0000"/>
                </a:solidFill>
                <a:sym typeface="Symbol" pitchFamily="18" charset="2"/>
              </a:rPr>
              <a:t>(</a:t>
            </a:r>
            <a:r>
              <a:rPr lang="en-US" sz="1800" i="1" dirty="0" smtClean="0">
                <a:solidFill>
                  <a:srgbClr val="FF0000"/>
                </a:solidFill>
                <a:sym typeface="Symbol" pitchFamily="18" charset="2"/>
              </a:rPr>
              <a:t>S</a:t>
            </a:r>
            <a:r>
              <a:rPr lang="en-US" sz="1800" dirty="0">
                <a:solidFill>
                  <a:srgbClr val="FF0000"/>
                </a:solidFill>
                <a:sym typeface="Symbol" pitchFamily="18" charset="2"/>
              </a:rPr>
              <a:t>):</a:t>
            </a:r>
            <a:r>
              <a:rPr lang="en-US" sz="1800" dirty="0">
                <a:sym typeface="Symbol" pitchFamily="18" charset="2"/>
              </a:rPr>
              <a:t> </a:t>
            </a:r>
            <a:br>
              <a:rPr lang="en-US" sz="1800" dirty="0">
                <a:sym typeface="Symbol" pitchFamily="18" charset="2"/>
              </a:rPr>
            </a:br>
            <a:r>
              <a:rPr lang="en-US" sz="1800" dirty="0">
                <a:sym typeface="Symbol" pitchFamily="18" charset="2"/>
              </a:rPr>
              <a:t>		</a:t>
            </a:r>
            <a:r>
              <a:rPr lang="en-US" sz="1800" b="1" dirty="0" smtClean="0">
                <a:sym typeface="Symbol" pitchFamily="18" charset="2"/>
              </a:rPr>
              <a:t>S++;</a:t>
            </a:r>
            <a:endParaRPr lang="en-US" sz="1800" b="1" dirty="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b="1" dirty="0">
                <a:sym typeface="Symbol" pitchFamily="18" charset="2"/>
              </a:rPr>
              <a:t>			if (</a:t>
            </a:r>
            <a:r>
              <a:rPr lang="en-US" sz="1800" b="1" dirty="0" smtClean="0">
                <a:sym typeface="Symbol" pitchFamily="18" charset="2"/>
              </a:rPr>
              <a:t>S&lt;= </a:t>
            </a:r>
            <a:r>
              <a:rPr lang="en-US" sz="1800" b="1" dirty="0">
                <a:sym typeface="Symbol" pitchFamily="18" charset="2"/>
              </a:rPr>
              <a:t>0) {</a:t>
            </a:r>
          </a:p>
          <a:p>
            <a:pPr>
              <a:lnSpc>
                <a:spcPct val="90000"/>
              </a:lnSpc>
              <a:buFont typeface="Monotype Sorts" pitchFamily="2" charset="2"/>
              <a:buNone/>
              <a:tabLst>
                <a:tab pos="915988" algn="l"/>
                <a:tab pos="2005013" algn="l"/>
                <a:tab pos="2232025" algn="l"/>
                <a:tab pos="2803525" algn="l"/>
                <a:tab pos="3201988" algn="l"/>
              </a:tabLst>
            </a:pPr>
            <a:r>
              <a:rPr lang="en-US" sz="1800" b="1" dirty="0">
                <a:sym typeface="Symbol" pitchFamily="18" charset="2"/>
              </a:rPr>
              <a:t>						</a:t>
            </a:r>
            <a:r>
              <a:rPr lang="en-US" sz="1800" dirty="0">
                <a:sym typeface="Symbol" pitchFamily="18" charset="2"/>
              </a:rPr>
              <a:t>remove a </a:t>
            </a:r>
            <a:r>
              <a:rPr lang="en-US" sz="1800" dirty="0" smtClean="0">
                <a:sym typeface="Symbol" pitchFamily="18" charset="2"/>
              </a:rPr>
              <a:t> thread from the waiting list 					and  </a:t>
            </a:r>
            <a:r>
              <a:rPr lang="en-US" sz="1800" b="1" dirty="0" smtClean="0">
                <a:sym typeface="Symbol" pitchFamily="18" charset="2"/>
              </a:rPr>
              <a:t>wakeup </a:t>
            </a:r>
            <a:r>
              <a:rPr lang="en-US" sz="1800" dirty="0" smtClean="0">
                <a:sym typeface="Symbol" pitchFamily="18" charset="2"/>
              </a:rPr>
              <a:t>it;</a:t>
            </a:r>
            <a:endParaRPr lang="en-US" sz="1800" dirty="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r>
              <a:rPr lang="en-US" sz="1800" b="1" dirty="0">
                <a:sym typeface="Symbol" pitchFamily="18" charset="2"/>
              </a:rPr>
              <a:t>			}</a:t>
            </a:r>
          </a:p>
          <a:p>
            <a:pPr>
              <a:lnSpc>
                <a:spcPct val="90000"/>
              </a:lnSpc>
              <a:buFont typeface="Monotype Sorts" pitchFamily="2" charset="2"/>
              <a:buNone/>
              <a:tabLst>
                <a:tab pos="915988" algn="l"/>
                <a:tab pos="2005013" algn="l"/>
                <a:tab pos="2232025" algn="l"/>
                <a:tab pos="2803525" algn="l"/>
                <a:tab pos="3201988" algn="l"/>
              </a:tabLst>
            </a:pPr>
            <a:endParaRPr lang="en-US" sz="1800" b="1" dirty="0">
              <a:sym typeface="Symbol" pitchFamily="18" charset="2"/>
            </a:endParaRPr>
          </a:p>
          <a:p>
            <a:pPr>
              <a:lnSpc>
                <a:spcPct val="90000"/>
              </a:lnSpc>
              <a:tabLst>
                <a:tab pos="915988" algn="l"/>
                <a:tab pos="2005013" algn="l"/>
                <a:tab pos="2232025" algn="l"/>
                <a:tab pos="2803525" algn="l"/>
                <a:tab pos="3201988" algn="l"/>
              </a:tabLst>
            </a:pPr>
            <a:r>
              <a:rPr lang="en-US" sz="1600" b="1" dirty="0">
                <a:sym typeface="Symbol" pitchFamily="18" charset="2"/>
              </a:rPr>
              <a:t>Value of semaphore can be negative and represents the number of processes waiting on </a:t>
            </a:r>
            <a:r>
              <a:rPr lang="en-US" sz="1600" b="1" dirty="0" smtClean="0">
                <a:sym typeface="Symbol" pitchFamily="18" charset="2"/>
              </a:rPr>
              <a:t>it</a:t>
            </a:r>
          </a:p>
          <a:p>
            <a:pPr>
              <a:lnSpc>
                <a:spcPct val="90000"/>
              </a:lnSpc>
              <a:buFont typeface="Monotype Sorts" pitchFamily="2" charset="2"/>
              <a:buNone/>
              <a:tabLst>
                <a:tab pos="915988" algn="l"/>
                <a:tab pos="2005013" algn="l"/>
                <a:tab pos="2232025" algn="l"/>
                <a:tab pos="2803525" algn="l"/>
                <a:tab pos="3201988" algn="l"/>
              </a:tabLst>
            </a:pPr>
            <a:endParaRPr lang="en-US" sz="1800" b="1" dirty="0" smtClean="0">
              <a:sym typeface="Symbol" pitchFamily="18" charset="2"/>
            </a:endParaRPr>
          </a:p>
          <a:p>
            <a:pPr>
              <a:lnSpc>
                <a:spcPct val="90000"/>
              </a:lnSpc>
              <a:buFont typeface="Monotype Sorts" pitchFamily="2" charset="2"/>
              <a:buNone/>
              <a:tabLst>
                <a:tab pos="915988" algn="l"/>
                <a:tab pos="2005013" algn="l"/>
                <a:tab pos="2232025" algn="l"/>
                <a:tab pos="2803525" algn="l"/>
                <a:tab pos="3201988" algn="l"/>
              </a:tabLst>
            </a:pPr>
            <a:endParaRPr lang="en-US" sz="1800" b="1" dirty="0">
              <a:sym typeface="Symbol" pitchFamily="18" charset="2"/>
            </a:endParaRPr>
          </a:p>
        </p:txBody>
      </p:sp>
      <p:sp>
        <p:nvSpPr>
          <p:cNvPr id="60421" name="Line 1029"/>
          <p:cNvSpPr>
            <a:spLocks noChangeShapeType="1"/>
          </p:cNvSpPr>
          <p:nvPr/>
        </p:nvSpPr>
        <p:spPr bwMode="auto">
          <a:xfrm>
            <a:off x="1098550" y="3043238"/>
            <a:ext cx="7302500" cy="0"/>
          </a:xfrm>
          <a:prstGeom prst="line">
            <a:avLst/>
          </a:prstGeom>
          <a:noFill/>
          <a:ln w="2857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using Semaphores</a:t>
            </a:r>
            <a:endParaRPr lang="en-US" dirty="0"/>
          </a:p>
        </p:txBody>
      </p:sp>
      <p:sp>
        <p:nvSpPr>
          <p:cNvPr id="3" name="Content Placeholder 2"/>
          <p:cNvSpPr>
            <a:spLocks noGrp="1"/>
          </p:cNvSpPr>
          <p:nvPr>
            <p:ph idx="1"/>
          </p:nvPr>
        </p:nvSpPr>
        <p:spPr>
          <a:xfrm>
            <a:off x="457200" y="1295400"/>
            <a:ext cx="8229600" cy="3048000"/>
          </a:xfrm>
        </p:spPr>
        <p:txBody>
          <a:bodyPr>
            <a:normAutofit/>
          </a:bodyPr>
          <a:lstStyle/>
          <a:p>
            <a:pPr>
              <a:buNone/>
            </a:pPr>
            <a:r>
              <a:rPr lang="en-US" sz="2000" dirty="0" smtClean="0"/>
              <a:t>semaphore s</a:t>
            </a:r>
          </a:p>
          <a:p>
            <a:pPr>
              <a:buNone/>
            </a:pPr>
            <a:r>
              <a:rPr lang="en-US" sz="2000" dirty="0" smtClean="0"/>
              <a:t>s=1</a:t>
            </a:r>
          </a:p>
          <a:p>
            <a:pPr>
              <a:buNone/>
            </a:pPr>
            <a:r>
              <a:rPr lang="en-US" sz="2000" dirty="0" smtClean="0"/>
              <a:t>begin thread T</a:t>
            </a:r>
          </a:p>
          <a:p>
            <a:pPr>
              <a:buNone/>
            </a:pPr>
            <a:r>
              <a:rPr lang="en-US" sz="2000" dirty="0" smtClean="0"/>
              <a:t>     &lt;non-critical section&gt;</a:t>
            </a:r>
          </a:p>
          <a:p>
            <a:pPr>
              <a:buNone/>
            </a:pPr>
            <a:r>
              <a:rPr lang="en-US" sz="2000" dirty="0" smtClean="0"/>
              <a:t>     P(s)</a:t>
            </a:r>
          </a:p>
          <a:p>
            <a:pPr>
              <a:buNone/>
            </a:pPr>
            <a:r>
              <a:rPr lang="en-US" sz="2000" dirty="0" smtClean="0"/>
              <a:t>     &lt;critical section&gt;</a:t>
            </a:r>
          </a:p>
          <a:p>
            <a:pPr>
              <a:buNone/>
            </a:pPr>
            <a:r>
              <a:rPr lang="en-US" sz="2000" dirty="0" smtClean="0"/>
              <a:t>     V(s)</a:t>
            </a:r>
          </a:p>
          <a:p>
            <a:pPr>
              <a:buNone/>
            </a:pPr>
            <a:r>
              <a:rPr lang="en-US" sz="2000" dirty="0" smtClean="0"/>
              <a:t>end Thread T</a:t>
            </a:r>
          </a:p>
          <a:p>
            <a:pPr>
              <a:buNone/>
            </a:pPr>
            <a:endParaRPr lang="en-US" sz="2000" dirty="0"/>
          </a:p>
        </p:txBody>
      </p:sp>
      <p:sp>
        <p:nvSpPr>
          <p:cNvPr id="4" name="Rectangle 3"/>
          <p:cNvSpPr/>
          <p:nvPr/>
        </p:nvSpPr>
        <p:spPr>
          <a:xfrm>
            <a:off x="609600" y="4953000"/>
            <a:ext cx="4572000" cy="1508105"/>
          </a:xfrm>
          <a:prstGeom prst="rect">
            <a:avLst/>
          </a:prstGeom>
        </p:spPr>
        <p:txBody>
          <a:bodyPr>
            <a:spAutoFit/>
          </a:bodyPr>
          <a:lstStyle/>
          <a:p>
            <a:r>
              <a:rPr lang="en-US" b="1" dirty="0" smtClean="0">
                <a:latin typeface="Courier New" pitchFamily="49" charset="0"/>
              </a:rPr>
              <a:t>Example with </a:t>
            </a:r>
            <a:r>
              <a:rPr lang="en-US" b="1" u="sng" dirty="0" smtClean="0">
                <a:latin typeface="Courier New" pitchFamily="49" charset="0"/>
              </a:rPr>
              <a:t>semaphore S</a:t>
            </a:r>
            <a:r>
              <a:rPr lang="en-US" b="1" dirty="0" smtClean="0">
                <a:latin typeface="Courier New" pitchFamily="49" charset="0"/>
              </a:rPr>
              <a:t>:</a:t>
            </a:r>
          </a:p>
          <a:p>
            <a:r>
              <a:rPr lang="en-US" dirty="0" smtClean="0"/>
              <a:t>               &lt;non-critical section&gt;</a:t>
            </a:r>
            <a:endParaRPr lang="en-US" b="1" dirty="0" smtClean="0">
              <a:latin typeface="Courier New" pitchFamily="49" charset="0"/>
            </a:endParaRPr>
          </a:p>
          <a:p>
            <a:r>
              <a:rPr lang="en-US" dirty="0" smtClean="0">
                <a:latin typeface="Courier New" pitchFamily="49" charset="0"/>
              </a:rPr>
              <a:t>	wait(S);</a:t>
            </a:r>
          </a:p>
          <a:p>
            <a:r>
              <a:rPr lang="en-US" dirty="0" smtClean="0">
                <a:latin typeface="Courier New" pitchFamily="49" charset="0"/>
              </a:rPr>
              <a:t>	balance += amount;</a:t>
            </a:r>
          </a:p>
          <a:p>
            <a:r>
              <a:rPr lang="en-US" dirty="0" smtClean="0">
                <a:latin typeface="Courier New" pitchFamily="49" charset="0"/>
              </a:rPr>
              <a:t>	signal(S);</a:t>
            </a:r>
            <a:endParaRPr lang="en-US" dirty="0">
              <a:latin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22A7D0-652F-4D90-B642-5BDD31C4417A}" type="slidenum">
              <a:rPr lang="en-US"/>
              <a:pPr/>
              <a:t>35</a:t>
            </a:fld>
            <a:endParaRPr lang="en-US"/>
          </a:p>
        </p:txBody>
      </p:sp>
      <p:sp>
        <p:nvSpPr>
          <p:cNvPr id="101378" name="Rectangle 2"/>
          <p:cNvSpPr>
            <a:spLocks noGrp="1" noChangeArrowheads="1"/>
          </p:cNvSpPr>
          <p:nvPr>
            <p:ph type="title"/>
          </p:nvPr>
        </p:nvSpPr>
        <p:spPr/>
        <p:txBody>
          <a:bodyPr/>
          <a:lstStyle/>
          <a:p>
            <a:r>
              <a:rPr lang="en-US" dirty="0" smtClean="0"/>
              <a:t>Semaphore - Initial Values</a:t>
            </a:r>
            <a:endParaRPr lang="en-US" dirty="0"/>
          </a:p>
        </p:txBody>
      </p:sp>
      <p:sp>
        <p:nvSpPr>
          <p:cNvPr id="101379" name="Rectangle 3"/>
          <p:cNvSpPr>
            <a:spLocks noGrp="1" noChangeArrowheads="1"/>
          </p:cNvSpPr>
          <p:nvPr>
            <p:ph type="body" idx="1"/>
          </p:nvPr>
        </p:nvSpPr>
        <p:spPr/>
        <p:txBody>
          <a:bodyPr/>
          <a:lstStyle/>
          <a:p>
            <a:pPr>
              <a:lnSpc>
                <a:spcPct val="90000"/>
              </a:lnSpc>
            </a:pPr>
            <a:r>
              <a:rPr lang="en-US" sz="2400" dirty="0"/>
              <a:t>What happens if </a:t>
            </a:r>
            <a:r>
              <a:rPr lang="en-US" sz="2400" dirty="0" err="1"/>
              <a:t>sem</a:t>
            </a:r>
            <a:r>
              <a:rPr lang="en-US" sz="2400" dirty="0"/>
              <a:t> is initialized to 2?</a:t>
            </a:r>
          </a:p>
          <a:p>
            <a:pPr lvl="1">
              <a:lnSpc>
                <a:spcPct val="90000"/>
              </a:lnSpc>
            </a:pPr>
            <a:r>
              <a:rPr lang="en-US" sz="2000" dirty="0"/>
              <a:t>Scenario: Three threads call </a:t>
            </a:r>
            <a:r>
              <a:rPr lang="en-US" sz="2000" dirty="0" smtClean="0"/>
              <a:t> </a:t>
            </a:r>
            <a:r>
              <a:rPr lang="en-US" sz="2000" i="1" dirty="0" smtClean="0"/>
              <a:t>wait(S)</a:t>
            </a:r>
            <a:endParaRPr lang="en-US" sz="2000" i="1" dirty="0"/>
          </a:p>
          <a:p>
            <a:pPr lvl="1">
              <a:lnSpc>
                <a:spcPct val="90000"/>
              </a:lnSpc>
            </a:pPr>
            <a:r>
              <a:rPr lang="en-US" sz="2000" dirty="0"/>
              <a:t>Two threads can proceed </a:t>
            </a:r>
          </a:p>
          <a:p>
            <a:pPr lvl="1">
              <a:lnSpc>
                <a:spcPct val="90000"/>
              </a:lnSpc>
            </a:pPr>
            <a:r>
              <a:rPr lang="en-US" sz="2000" dirty="0"/>
              <a:t>One thread will be blocked </a:t>
            </a:r>
            <a:r>
              <a:rPr lang="en-US" sz="2000" dirty="0" smtClean="0"/>
              <a:t> (</a:t>
            </a:r>
            <a:r>
              <a:rPr lang="en-US" sz="2000" dirty="0"/>
              <a:t>current </a:t>
            </a:r>
            <a:r>
              <a:rPr lang="en-US" sz="2000" i="1" dirty="0" smtClean="0"/>
              <a:t>S</a:t>
            </a:r>
            <a:r>
              <a:rPr lang="en-US" sz="2000" dirty="0" smtClean="0"/>
              <a:t> = </a:t>
            </a:r>
            <a:r>
              <a:rPr lang="en-US" sz="2000" dirty="0"/>
              <a:t>-1)</a:t>
            </a:r>
          </a:p>
          <a:p>
            <a:pPr lvl="1">
              <a:lnSpc>
                <a:spcPct val="90000"/>
              </a:lnSpc>
              <a:buFont typeface="Times" pitchFamily="2" charset="0"/>
              <a:buNone/>
            </a:pPr>
            <a:endParaRPr lang="en-US" sz="2000" dirty="0"/>
          </a:p>
          <a:p>
            <a:pPr lvl="1">
              <a:lnSpc>
                <a:spcPct val="90000"/>
              </a:lnSpc>
              <a:buNone/>
            </a:pPr>
            <a:endParaRPr lang="en-US" sz="2000" dirty="0"/>
          </a:p>
          <a:p>
            <a:pPr>
              <a:lnSpc>
                <a:spcPct val="90000"/>
              </a:lnSpc>
            </a:pPr>
            <a:r>
              <a:rPr lang="en-US" sz="2400" dirty="0"/>
              <a:t>Observations</a:t>
            </a:r>
          </a:p>
          <a:p>
            <a:pPr lvl="1">
              <a:lnSpc>
                <a:spcPct val="90000"/>
              </a:lnSpc>
            </a:pPr>
            <a:r>
              <a:rPr lang="en-US" sz="2000" dirty="0"/>
              <a:t>Initial </a:t>
            </a:r>
            <a:r>
              <a:rPr lang="en-US" sz="2000" i="1" dirty="0" smtClean="0"/>
              <a:t>S</a:t>
            </a:r>
            <a:r>
              <a:rPr lang="en-US" sz="2000" dirty="0" smtClean="0"/>
              <a:t> </a:t>
            </a:r>
            <a:r>
              <a:rPr lang="en-US" sz="2000" dirty="0"/>
              <a:t>value is positive </a:t>
            </a:r>
            <a:r>
              <a:rPr lang="en-US" sz="2000" dirty="0">
                <a:sym typeface="Wingdings" pitchFamily="2" charset="2"/>
              </a:rPr>
              <a:t></a:t>
            </a:r>
            <a:r>
              <a:rPr lang="en-US" sz="2000" dirty="0"/>
              <a:t> Number of threads that can be in </a:t>
            </a:r>
            <a:r>
              <a:rPr lang="en-US" sz="2000" dirty="0" smtClean="0"/>
              <a:t>critical section  </a:t>
            </a:r>
            <a:r>
              <a:rPr lang="en-US" sz="2000" dirty="0"/>
              <a:t>at same time</a:t>
            </a:r>
          </a:p>
          <a:p>
            <a:pPr lvl="1">
              <a:lnSpc>
                <a:spcPct val="90000"/>
              </a:lnSpc>
            </a:pPr>
            <a:r>
              <a:rPr lang="en-US" sz="2000" dirty="0"/>
              <a:t>Current </a:t>
            </a:r>
            <a:r>
              <a:rPr lang="en-US" sz="2000" i="1" dirty="0" smtClean="0"/>
              <a:t>S</a:t>
            </a:r>
            <a:r>
              <a:rPr lang="en-US" sz="2000" dirty="0" smtClean="0"/>
              <a:t> </a:t>
            </a:r>
            <a:r>
              <a:rPr lang="en-US" sz="2000" dirty="0"/>
              <a:t>value is negative </a:t>
            </a:r>
            <a:r>
              <a:rPr lang="en-US" sz="2000" dirty="0">
                <a:sym typeface="Wingdings" pitchFamily="2" charset="2"/>
              </a:rPr>
              <a:t></a:t>
            </a:r>
            <a:r>
              <a:rPr lang="en-US" sz="2000" dirty="0"/>
              <a:t> Number of waiters on queue currently</a:t>
            </a:r>
          </a:p>
          <a:p>
            <a:pPr lvl="1">
              <a:lnSpc>
                <a:spcPct val="90000"/>
              </a:lnSpc>
              <a:buFont typeface="Times" pitchFamily="2" charset="0"/>
              <a:buNone/>
            </a:pPr>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 Initial Values</a:t>
            </a:r>
            <a:endParaRPr lang="en-US" dirty="0"/>
          </a:p>
        </p:txBody>
      </p:sp>
      <p:sp>
        <p:nvSpPr>
          <p:cNvPr id="3" name="Content Placeholder 2"/>
          <p:cNvSpPr>
            <a:spLocks noGrp="1"/>
          </p:cNvSpPr>
          <p:nvPr>
            <p:ph idx="1"/>
          </p:nvPr>
        </p:nvSpPr>
        <p:spPr/>
        <p:txBody>
          <a:bodyPr/>
          <a:lstStyle/>
          <a:p>
            <a:r>
              <a:rPr lang="en-US" sz="2400" dirty="0" smtClean="0">
                <a:sym typeface="Wingdings" pitchFamily="2" charset="2"/>
              </a:rPr>
              <a:t>What happens if S is initialized to 0?</a:t>
            </a:r>
          </a:p>
          <a:p>
            <a:pPr lvl="2"/>
            <a:r>
              <a:rPr lang="en-US" sz="1800" dirty="0" smtClean="0"/>
              <a:t>No one will be able enter the C/S, the system is deadlock</a:t>
            </a:r>
          </a:p>
          <a:p>
            <a:pPr lvl="2"/>
            <a:endParaRPr lang="en-US" sz="1800" dirty="0" smtClean="0"/>
          </a:p>
          <a:p>
            <a:pPr marL="342900" lvl="1" indent="-342900">
              <a:buFont typeface="Arial" pitchFamily="34" charset="0"/>
              <a:buChar char="•"/>
            </a:pPr>
            <a:r>
              <a:rPr lang="en-US" sz="2400" dirty="0" smtClean="0">
                <a:sym typeface="Wingdings" pitchFamily="2" charset="2"/>
              </a:rPr>
              <a:t>What happens if S is initialized to 1?</a:t>
            </a:r>
          </a:p>
          <a:p>
            <a:pPr lvl="1"/>
            <a:r>
              <a:rPr lang="en-US" sz="2000" dirty="0" smtClean="0"/>
              <a:t>it will work like a lock</a:t>
            </a:r>
          </a:p>
          <a:p>
            <a:pPr lvl="1">
              <a:buNone/>
            </a:pPr>
            <a:endParaRPr lang="en-US" sz="2000" dirty="0" smtClean="0"/>
          </a:p>
          <a:p>
            <a:pPr>
              <a:buNone/>
            </a:pPr>
            <a:r>
              <a:rPr lang="en-US" sz="1600" dirty="0" smtClean="0">
                <a:latin typeface="Courier New" pitchFamily="49" charset="0"/>
              </a:rPr>
              <a:t>		lock(L);</a:t>
            </a:r>
          </a:p>
          <a:p>
            <a:pPr>
              <a:buNone/>
            </a:pPr>
            <a:r>
              <a:rPr lang="en-US" sz="1600" dirty="0" smtClean="0">
                <a:latin typeface="Courier New" pitchFamily="49" charset="0"/>
              </a:rPr>
              <a:t>		balance += amount;</a:t>
            </a:r>
          </a:p>
          <a:p>
            <a:pPr>
              <a:buNone/>
            </a:pPr>
            <a:r>
              <a:rPr lang="en-US" sz="1600" dirty="0" smtClean="0">
                <a:latin typeface="Courier New" pitchFamily="49" charset="0"/>
              </a:rPr>
              <a:t>		unlock(L);</a:t>
            </a:r>
          </a:p>
          <a:p>
            <a:pPr lvl="1">
              <a:buNone/>
            </a:pP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92E566-BD71-4102-BF18-A21A511ED169}" type="slidenum">
              <a:rPr lang="en-US"/>
              <a:pPr/>
              <a:t>37</a:t>
            </a:fld>
            <a:endParaRPr lang="en-US"/>
          </a:p>
        </p:txBody>
      </p:sp>
      <p:sp>
        <p:nvSpPr>
          <p:cNvPr id="91138" name="Rectangle 2"/>
          <p:cNvSpPr>
            <a:spLocks noGrp="1" noChangeArrowheads="1"/>
          </p:cNvSpPr>
          <p:nvPr>
            <p:ph type="title"/>
          </p:nvPr>
        </p:nvSpPr>
        <p:spPr/>
        <p:txBody>
          <a:bodyPr/>
          <a:lstStyle/>
          <a:p>
            <a:r>
              <a:rPr lang="en-US"/>
              <a:t>Binary Semaphores</a:t>
            </a:r>
          </a:p>
        </p:txBody>
      </p:sp>
      <p:sp>
        <p:nvSpPr>
          <p:cNvPr id="91139" name="Rectangle 3"/>
          <p:cNvSpPr>
            <a:spLocks noGrp="1" noChangeArrowheads="1"/>
          </p:cNvSpPr>
          <p:nvPr>
            <p:ph type="body" idx="1"/>
          </p:nvPr>
        </p:nvSpPr>
        <p:spPr/>
        <p:txBody>
          <a:bodyPr>
            <a:normAutofit/>
          </a:bodyPr>
          <a:lstStyle/>
          <a:p>
            <a:r>
              <a:rPr lang="en-US" dirty="0"/>
              <a:t>Binary semaphore is sufficient for </a:t>
            </a:r>
            <a:r>
              <a:rPr lang="en-US" dirty="0" err="1"/>
              <a:t>mutex</a:t>
            </a:r>
            <a:endParaRPr lang="en-US" dirty="0"/>
          </a:p>
          <a:p>
            <a:pPr lvl="1"/>
            <a:r>
              <a:rPr lang="en-US" dirty="0"/>
              <a:t>Binary semaphore has </a:t>
            </a:r>
            <a:r>
              <a:rPr lang="en-US" dirty="0" err="1"/>
              <a:t>boolean</a:t>
            </a:r>
            <a:r>
              <a:rPr lang="en-US" dirty="0"/>
              <a:t> value (not integer)</a:t>
            </a:r>
          </a:p>
          <a:p>
            <a:pPr lvl="1"/>
            <a:r>
              <a:rPr lang="en-US" dirty="0" err="1"/>
              <a:t>bsem_wait</a:t>
            </a:r>
            <a:r>
              <a:rPr lang="en-US" dirty="0"/>
              <a:t>(): Waits until value is 1, then sets to 0</a:t>
            </a:r>
          </a:p>
          <a:p>
            <a:pPr lvl="1"/>
            <a:r>
              <a:rPr lang="en-US" dirty="0" err="1"/>
              <a:t>bsem_signal</a:t>
            </a:r>
            <a:r>
              <a:rPr lang="en-US" dirty="0"/>
              <a:t>(): Sets value to 1, waking one waiting </a:t>
            </a:r>
            <a:r>
              <a:rPr lang="en-US" dirty="0" smtClean="0"/>
              <a:t>process</a:t>
            </a:r>
          </a:p>
          <a:p>
            <a:pPr lvl="1"/>
            <a:endParaRPr lang="en-US" dirty="0" smtClean="0"/>
          </a:p>
          <a:p>
            <a:r>
              <a:rPr lang="en-US" dirty="0" smtClean="0"/>
              <a:t>General </a:t>
            </a:r>
            <a:r>
              <a:rPr lang="en-US" dirty="0"/>
              <a:t>semaphore is also called </a:t>
            </a:r>
            <a:r>
              <a:rPr lang="en-US" b="1" dirty="0"/>
              <a:t>counting semaphore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3C27225-DB21-4673-BAE6-2DBA33CDE359}" type="slidenum">
              <a:rPr lang="en-US"/>
              <a:pPr/>
              <a:t>38</a:t>
            </a:fld>
            <a:endParaRPr lang="en-US"/>
          </a:p>
        </p:txBody>
      </p:sp>
      <p:sp>
        <p:nvSpPr>
          <p:cNvPr id="104450" name="Rectangle 2"/>
          <p:cNvSpPr>
            <a:spLocks noGrp="1" noChangeArrowheads="1"/>
          </p:cNvSpPr>
          <p:nvPr>
            <p:ph type="title"/>
          </p:nvPr>
        </p:nvSpPr>
        <p:spPr>
          <a:xfrm>
            <a:off x="0" y="228600"/>
            <a:ext cx="9144000" cy="685800"/>
          </a:xfrm>
        </p:spPr>
        <p:txBody>
          <a:bodyPr>
            <a:normAutofit/>
          </a:bodyPr>
          <a:lstStyle/>
          <a:p>
            <a:r>
              <a:rPr lang="en-US" sz="3200" dirty="0" smtClean="0"/>
              <a:t>Semaphore Solution Producer/Consumer Problem</a:t>
            </a:r>
            <a:endParaRPr lang="en-US" sz="3200" dirty="0"/>
          </a:p>
        </p:txBody>
      </p:sp>
      <p:sp>
        <p:nvSpPr>
          <p:cNvPr id="104451" name="Rectangle 3"/>
          <p:cNvSpPr>
            <a:spLocks noGrp="1" noChangeArrowheads="1"/>
          </p:cNvSpPr>
          <p:nvPr>
            <p:ph type="body" idx="1"/>
          </p:nvPr>
        </p:nvSpPr>
        <p:spPr>
          <a:xfrm>
            <a:off x="228600" y="1219200"/>
            <a:ext cx="8610600" cy="3200400"/>
          </a:xfrm>
        </p:spPr>
        <p:txBody>
          <a:bodyPr/>
          <a:lstStyle/>
          <a:p>
            <a:pPr>
              <a:lnSpc>
                <a:spcPct val="90000"/>
              </a:lnSpc>
            </a:pPr>
            <a:r>
              <a:rPr lang="en-US" sz="1600" dirty="0"/>
              <a:t>Simplest case:</a:t>
            </a:r>
          </a:p>
          <a:p>
            <a:pPr lvl="1">
              <a:lnSpc>
                <a:spcPct val="90000"/>
              </a:lnSpc>
            </a:pPr>
            <a:r>
              <a:rPr lang="en-US" sz="1400" dirty="0" smtClean="0"/>
              <a:t>shared </a:t>
            </a:r>
            <a:r>
              <a:rPr lang="en-US" sz="1400" dirty="0"/>
              <a:t>buffer between producer and consumer</a:t>
            </a:r>
          </a:p>
          <a:p>
            <a:pPr>
              <a:lnSpc>
                <a:spcPct val="90000"/>
              </a:lnSpc>
            </a:pPr>
            <a:r>
              <a:rPr lang="en-US" sz="1600" dirty="0"/>
              <a:t>Requirements</a:t>
            </a:r>
          </a:p>
          <a:p>
            <a:pPr lvl="1">
              <a:lnSpc>
                <a:spcPct val="90000"/>
              </a:lnSpc>
            </a:pPr>
            <a:r>
              <a:rPr lang="en-US" sz="1400" dirty="0"/>
              <a:t>Consumer must wait for producer to fill buffer</a:t>
            </a:r>
          </a:p>
          <a:p>
            <a:pPr lvl="1">
              <a:lnSpc>
                <a:spcPct val="90000"/>
              </a:lnSpc>
            </a:pPr>
            <a:r>
              <a:rPr lang="en-US" sz="1400" dirty="0"/>
              <a:t>Producer must wait for consumer to empty buffer (if filled)</a:t>
            </a:r>
          </a:p>
          <a:p>
            <a:pPr>
              <a:lnSpc>
                <a:spcPct val="90000"/>
              </a:lnSpc>
            </a:pPr>
            <a:r>
              <a:rPr lang="en-US" sz="1600" dirty="0"/>
              <a:t>Requires 2 semaphores</a:t>
            </a:r>
          </a:p>
          <a:p>
            <a:pPr lvl="1">
              <a:lnSpc>
                <a:spcPct val="90000"/>
              </a:lnSpc>
            </a:pPr>
            <a:r>
              <a:rPr lang="en-US" sz="1400" dirty="0"/>
              <a:t>empty: Initialize to </a:t>
            </a:r>
            <a:r>
              <a:rPr lang="en-US" sz="1400" b="1" u="sng" dirty="0"/>
              <a:t>1</a:t>
            </a:r>
          </a:p>
          <a:p>
            <a:pPr lvl="1">
              <a:lnSpc>
                <a:spcPct val="90000"/>
              </a:lnSpc>
            </a:pPr>
            <a:r>
              <a:rPr lang="en-US" sz="1400" dirty="0"/>
              <a:t>full: Initialize to </a:t>
            </a:r>
            <a:r>
              <a:rPr lang="en-US" sz="1400" b="1" u="sng" dirty="0"/>
              <a:t>0</a:t>
            </a:r>
            <a:endParaRPr lang="en-US" sz="1400" dirty="0"/>
          </a:p>
          <a:p>
            <a:pPr>
              <a:lnSpc>
                <a:spcPct val="90000"/>
              </a:lnSpc>
            </a:pPr>
            <a:r>
              <a:rPr lang="en-US" sz="1600" dirty="0"/>
              <a:t>What happens if:</a:t>
            </a:r>
          </a:p>
          <a:p>
            <a:pPr lvl="1">
              <a:lnSpc>
                <a:spcPct val="90000"/>
              </a:lnSpc>
            </a:pPr>
            <a:r>
              <a:rPr lang="en-US" sz="1400" dirty="0"/>
              <a:t>empty is initialized to 0: produce can never start filling the buffer</a:t>
            </a:r>
          </a:p>
          <a:p>
            <a:pPr lvl="1">
              <a:lnSpc>
                <a:spcPct val="90000"/>
              </a:lnSpc>
            </a:pPr>
            <a:r>
              <a:rPr lang="en-US" sz="1400" dirty="0"/>
              <a:t>full is initialized to 1: consumer will consume a garbage buffer (the buffer that hasn’t been filled)</a:t>
            </a:r>
          </a:p>
        </p:txBody>
      </p:sp>
      <p:sp>
        <p:nvSpPr>
          <p:cNvPr id="104452" name="Text Box 4"/>
          <p:cNvSpPr txBox="1">
            <a:spLocks noChangeArrowheads="1"/>
          </p:cNvSpPr>
          <p:nvPr/>
        </p:nvSpPr>
        <p:spPr bwMode="auto">
          <a:xfrm>
            <a:off x="0" y="4343400"/>
            <a:ext cx="4800600" cy="2292350"/>
          </a:xfrm>
          <a:prstGeom prst="rect">
            <a:avLst/>
          </a:prstGeom>
          <a:noFill/>
          <a:ln w="9525">
            <a:noFill/>
            <a:miter lim="800000"/>
            <a:headEnd/>
            <a:tailEnd/>
          </a:ln>
          <a:effectLst/>
        </p:spPr>
        <p:txBody>
          <a:bodyPr>
            <a:spAutoFit/>
          </a:bodyPr>
          <a:lstStyle/>
          <a:p>
            <a:pPr>
              <a:spcBef>
                <a:spcPct val="50000"/>
              </a:spcBef>
            </a:pPr>
            <a:r>
              <a:rPr lang="en-US" sz="1800" b="1">
                <a:latin typeface="Courier New" pitchFamily="49" charset="0"/>
              </a:rPr>
              <a:t>Producer</a:t>
            </a:r>
          </a:p>
          <a:p>
            <a:pPr>
              <a:spcBef>
                <a:spcPct val="50000"/>
              </a:spcBef>
            </a:pPr>
            <a:r>
              <a:rPr lang="en-US" sz="1800">
                <a:latin typeface="Courier New" pitchFamily="49" charset="0"/>
              </a:rPr>
              <a:t>While (1) {	</a:t>
            </a:r>
          </a:p>
          <a:p>
            <a:pPr>
              <a:spcBef>
                <a:spcPct val="50000"/>
              </a:spcBef>
            </a:pPr>
            <a:r>
              <a:rPr lang="en-US" sz="1800">
                <a:latin typeface="Courier New" pitchFamily="49" charset="0"/>
              </a:rPr>
              <a:t>	wait(empty);		Fill(buffer);</a:t>
            </a:r>
          </a:p>
          <a:p>
            <a:pPr>
              <a:spcBef>
                <a:spcPct val="50000"/>
              </a:spcBef>
            </a:pPr>
            <a:r>
              <a:rPr lang="en-US" sz="1800">
                <a:latin typeface="Courier New" pitchFamily="49" charset="0"/>
              </a:rPr>
              <a:t>	signal(full);</a:t>
            </a:r>
          </a:p>
          <a:p>
            <a:pPr>
              <a:spcBef>
                <a:spcPct val="50000"/>
              </a:spcBef>
            </a:pPr>
            <a:r>
              <a:rPr lang="en-US" sz="1800">
                <a:latin typeface="Courier New" pitchFamily="49" charset="0"/>
              </a:rPr>
              <a:t>}</a:t>
            </a:r>
          </a:p>
        </p:txBody>
      </p:sp>
      <p:sp>
        <p:nvSpPr>
          <p:cNvPr id="104453" name="Text Box 5"/>
          <p:cNvSpPr txBox="1">
            <a:spLocks noChangeArrowheads="1"/>
          </p:cNvSpPr>
          <p:nvPr/>
        </p:nvSpPr>
        <p:spPr bwMode="auto">
          <a:xfrm>
            <a:off x="4419600" y="4343400"/>
            <a:ext cx="4724400" cy="2430463"/>
          </a:xfrm>
          <a:prstGeom prst="rect">
            <a:avLst/>
          </a:prstGeom>
          <a:noFill/>
          <a:ln w="9525">
            <a:noFill/>
            <a:miter lim="800000"/>
            <a:headEnd/>
            <a:tailEnd/>
          </a:ln>
          <a:effectLst/>
        </p:spPr>
        <p:txBody>
          <a:bodyPr>
            <a:spAutoFit/>
          </a:bodyPr>
          <a:lstStyle/>
          <a:p>
            <a:pPr>
              <a:spcBef>
                <a:spcPct val="50000"/>
              </a:spcBef>
            </a:pPr>
            <a:r>
              <a:rPr lang="en-US" sz="1800" b="1">
                <a:latin typeface="Courier New" pitchFamily="49" charset="0"/>
              </a:rPr>
              <a:t>Consumer</a:t>
            </a:r>
          </a:p>
          <a:p>
            <a:pPr>
              <a:spcBef>
                <a:spcPct val="50000"/>
              </a:spcBef>
            </a:pPr>
            <a:r>
              <a:rPr lang="en-US" sz="1800">
                <a:latin typeface="Courier New" pitchFamily="49" charset="0"/>
              </a:rPr>
              <a:t>While (1) {</a:t>
            </a:r>
          </a:p>
          <a:p>
            <a:pPr>
              <a:spcBef>
                <a:spcPct val="50000"/>
              </a:spcBef>
            </a:pPr>
            <a:r>
              <a:rPr lang="en-US" sz="1800">
                <a:latin typeface="Courier New" pitchFamily="49" charset="0"/>
              </a:rPr>
              <a:t>	wait(full);	</a:t>
            </a:r>
          </a:p>
          <a:p>
            <a:pPr>
              <a:spcBef>
                <a:spcPct val="50000"/>
              </a:spcBef>
            </a:pPr>
            <a:r>
              <a:rPr lang="en-US" sz="1800">
                <a:latin typeface="Courier New" pitchFamily="49" charset="0"/>
              </a:rPr>
              <a:t>	Use(buffer);</a:t>
            </a:r>
          </a:p>
          <a:p>
            <a:pPr>
              <a:spcBef>
                <a:spcPct val="50000"/>
              </a:spcBef>
            </a:pPr>
            <a:r>
              <a:rPr lang="en-US" sz="1800">
                <a:latin typeface="Courier New" pitchFamily="49" charset="0"/>
              </a:rPr>
              <a:t>	signal(empty);</a:t>
            </a:r>
          </a:p>
          <a:p>
            <a:pPr>
              <a:spcBef>
                <a:spcPct val="50000"/>
              </a:spcBef>
            </a:pPr>
            <a:r>
              <a:rPr lang="en-US" sz="1800">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8" end="8"/>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04451">
                                            <p:txEl>
                                              <p:pRg st="9" end="9"/>
                                            </p:txEl>
                                          </p:spTgt>
                                        </p:tgtEl>
                                        <p:attrNameLst>
                                          <p:attrName>style.visibility</p:attrName>
                                        </p:attrNameLst>
                                      </p:cBhvr>
                                      <p:to>
                                        <p:strVal val="visible"/>
                                      </p:to>
                                    </p:set>
                                    <p:animEffect transition="in" filter="blinds(horizontal)">
                                      <p:cBhvr>
                                        <p:cTn id="9" dur="500"/>
                                        <p:tgtEl>
                                          <p:spTgt spid="104451">
                                            <p:txEl>
                                              <p:pRg st="9" end="9"/>
                                            </p:txEl>
                                          </p:spTgt>
                                        </p:tgtEl>
                                      </p:cBhvr>
                                    </p:animEffect>
                                  </p:childTnLst>
                                </p:cTn>
                              </p:par>
                              <p:par>
                                <p:cTn id="10" presetID="3" presetClass="entr" presetSubtype="10" fill="hold" nodeType="withEffect">
                                  <p:stCondLst>
                                    <p:cond delay="0"/>
                                  </p:stCondLst>
                                  <p:childTnLst>
                                    <p:set>
                                      <p:cBhvr>
                                        <p:cTn id="11" dur="1" fill="hold">
                                          <p:stCondLst>
                                            <p:cond delay="0"/>
                                          </p:stCondLst>
                                        </p:cTn>
                                        <p:tgtEl>
                                          <p:spTgt spid="104451">
                                            <p:txEl>
                                              <p:pRg st="10" end="10"/>
                                            </p:txEl>
                                          </p:spTgt>
                                        </p:tgtEl>
                                        <p:attrNameLst>
                                          <p:attrName>style.visibility</p:attrName>
                                        </p:attrNameLst>
                                      </p:cBhvr>
                                      <p:to>
                                        <p:strVal val="visible"/>
                                      </p:to>
                                    </p:set>
                                    <p:animEffect transition="in" filter="blinds(horizontal)">
                                      <p:cBhvr>
                                        <p:cTn id="12" dur="500"/>
                                        <p:tgtEl>
                                          <p:spTgt spid="1044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Similar to semaphore </a:t>
            </a:r>
            <a:r>
              <a:rPr lang="en-US" dirty="0" smtClean="0">
                <a:sym typeface="Wingdings" pitchFamily="2" charset="2"/>
              </a:rPr>
              <a:t>initialized to 1</a:t>
            </a:r>
          </a:p>
          <a:p>
            <a:pPr lvl="1"/>
            <a:r>
              <a:rPr lang="en-US" dirty="0" smtClean="0">
                <a:sym typeface="Wingdings" pitchFamily="2" charset="2"/>
              </a:rPr>
              <a:t>Only a single thread accesses critical section</a:t>
            </a:r>
          </a:p>
          <a:p>
            <a:pPr lvl="2"/>
            <a:r>
              <a:rPr lang="en-US" dirty="0" err="1" smtClean="0">
                <a:sym typeface="Wingdings" pitchFamily="2" charset="2"/>
              </a:rPr>
              <a:t>ie</a:t>
            </a:r>
            <a:r>
              <a:rPr lang="en-US" dirty="0" smtClean="0">
                <a:sym typeface="Wingdings" pitchFamily="2" charset="2"/>
              </a:rPr>
              <a:t> only  one thread acquires  a lock</a:t>
            </a:r>
          </a:p>
          <a:p>
            <a:pPr lvl="1"/>
            <a:r>
              <a:rPr lang="en-US" dirty="0" smtClean="0">
                <a:sym typeface="Wingdings" pitchFamily="2" charset="2"/>
              </a:rPr>
              <a:t>A thread has to acquire a lock before using a shared resource</a:t>
            </a:r>
          </a:p>
          <a:p>
            <a:pPr lvl="1"/>
            <a:r>
              <a:rPr lang="en-US" dirty="0" smtClean="0">
                <a:sym typeface="Wingdings" pitchFamily="2" charset="2"/>
              </a:rPr>
              <a:t>Otherwise it waits until the lock becomes available</a:t>
            </a:r>
          </a:p>
          <a:p>
            <a:pPr lvl="1"/>
            <a:r>
              <a:rPr lang="en-US" dirty="0" smtClean="0">
                <a:sym typeface="Wingdings" pitchFamily="2" charset="2"/>
              </a:rPr>
              <a:t>After accessing the shared data the thread releases the lock for other threads to use</a:t>
            </a:r>
          </a:p>
          <a:p>
            <a:r>
              <a:rPr lang="en-US" dirty="0" smtClean="0">
                <a:sym typeface="Wingdings" pitchFamily="2" charset="2"/>
              </a:rPr>
              <a:t>Atomic operations performed on lock</a:t>
            </a:r>
          </a:p>
          <a:p>
            <a:pPr lvl="1"/>
            <a:r>
              <a:rPr lang="en-US" dirty="0" smtClean="0">
                <a:sym typeface="Wingdings" pitchFamily="2" charset="2"/>
              </a:rPr>
              <a:t>acquire() : similar to P()</a:t>
            </a:r>
          </a:p>
          <a:p>
            <a:pPr lvl="1"/>
            <a:r>
              <a:rPr lang="en-US" dirty="0" smtClean="0">
                <a:sym typeface="Wingdings" pitchFamily="2" charset="2"/>
              </a:rPr>
              <a:t>release()  : similar to V()</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Process States</a:t>
            </a:r>
          </a:p>
        </p:txBody>
      </p:sp>
      <p:sp>
        <p:nvSpPr>
          <p:cNvPr id="360451" name="Rectangle 3"/>
          <p:cNvSpPr>
            <a:spLocks noGrp="1" noChangeArrowheads="1"/>
          </p:cNvSpPr>
          <p:nvPr>
            <p:ph type="body" idx="1"/>
          </p:nvPr>
        </p:nvSpPr>
        <p:spPr/>
        <p:txBody>
          <a:bodyPr/>
          <a:lstStyle/>
          <a:p>
            <a:r>
              <a:rPr lang="en-US"/>
              <a:t>New - The process is being created.</a:t>
            </a:r>
          </a:p>
          <a:p>
            <a:r>
              <a:rPr lang="en-US"/>
              <a:t>Running - Instructions are being executed.</a:t>
            </a:r>
          </a:p>
          <a:p>
            <a:r>
              <a:rPr lang="en-US"/>
              <a:t>Waiting - Waiting for some event to occur.</a:t>
            </a:r>
          </a:p>
          <a:p>
            <a:r>
              <a:rPr lang="en-US"/>
              <a:t>Ready - Waiting to be assigned to a processor.</a:t>
            </a:r>
          </a:p>
          <a:p>
            <a:r>
              <a:rPr lang="en-US"/>
              <a:t>Terminated - Process has finished execution.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Example</a:t>
            </a:r>
          </a:p>
        </p:txBody>
      </p:sp>
      <p:sp>
        <p:nvSpPr>
          <p:cNvPr id="10245" name="Rectangle 7"/>
          <p:cNvSpPr>
            <a:spLocks noChangeArrowheads="1"/>
          </p:cNvSpPr>
          <p:nvPr/>
        </p:nvSpPr>
        <p:spPr bwMode="auto">
          <a:xfrm>
            <a:off x="533400" y="1531938"/>
            <a:ext cx="4572000" cy="4206875"/>
          </a:xfrm>
          <a:prstGeom prst="rect">
            <a:avLst/>
          </a:prstGeom>
          <a:noFill/>
          <a:ln w="9525">
            <a:noFill/>
            <a:miter lim="800000"/>
            <a:headEnd/>
            <a:tailEnd/>
          </a:ln>
        </p:spPr>
        <p:txBody>
          <a:bodyPr>
            <a:spAutoFit/>
          </a:bodyPr>
          <a:lstStyle/>
          <a:p>
            <a:pPr>
              <a:spcBef>
                <a:spcPct val="50000"/>
              </a:spcBef>
            </a:pPr>
            <a:r>
              <a:rPr lang="en-US" sz="2000"/>
              <a:t>public class BankAccount</a:t>
            </a:r>
            <a:br>
              <a:rPr lang="en-US" sz="2000"/>
            </a:br>
            <a:r>
              <a:rPr lang="en-US" sz="2000"/>
              <a:t>{</a:t>
            </a:r>
            <a:br>
              <a:rPr lang="en-US" sz="2000"/>
            </a:br>
            <a:r>
              <a:rPr lang="en-US" sz="2000"/>
              <a:t>    Lock aLock = new Lock;</a:t>
            </a:r>
            <a:br>
              <a:rPr lang="en-US" sz="2000"/>
            </a:br>
            <a:r>
              <a:rPr lang="en-US" sz="2000"/>
              <a:t>    int balance = 0;</a:t>
            </a:r>
          </a:p>
          <a:p>
            <a:pPr>
              <a:spcBef>
                <a:spcPct val="50000"/>
              </a:spcBef>
            </a:pPr>
            <a:r>
              <a:rPr lang="en-US" sz="2000"/>
              <a:t>    ...</a:t>
            </a:r>
          </a:p>
          <a:p>
            <a:pPr>
              <a:spcBef>
                <a:spcPct val="50000"/>
              </a:spcBef>
            </a:pPr>
            <a:r>
              <a:rPr lang="en-US" sz="2000"/>
              <a:t>    public void deposit(int amount)</a:t>
            </a:r>
            <a:br>
              <a:rPr lang="en-US" sz="2000"/>
            </a:br>
            <a:r>
              <a:rPr lang="en-US" sz="2000"/>
              <a:t>    {</a:t>
            </a:r>
            <a:br>
              <a:rPr lang="en-US" sz="2000"/>
            </a:br>
            <a:r>
              <a:rPr lang="en-US" sz="2000"/>
              <a:t>	aLock.acquire();</a:t>
            </a:r>
            <a:br>
              <a:rPr lang="en-US" sz="2000"/>
            </a:br>
            <a:r>
              <a:rPr lang="en-US" sz="2000"/>
              <a:t>	balance = balance + amount;</a:t>
            </a:r>
            <a:br>
              <a:rPr lang="en-US" sz="2000"/>
            </a:br>
            <a:r>
              <a:rPr lang="en-US" sz="2000"/>
              <a:t>	aLock.release();</a:t>
            </a:r>
            <a:br>
              <a:rPr lang="en-US" sz="2000"/>
            </a:br>
            <a:r>
              <a:rPr lang="en-US" sz="2000"/>
              <a:t>    }</a:t>
            </a:r>
          </a:p>
          <a:p>
            <a:pPr>
              <a:spcBef>
                <a:spcPct val="50000"/>
              </a:spcBef>
            </a:pPr>
            <a:r>
              <a:rPr lang="en-US" sz="2000"/>
              <a:t>    </a:t>
            </a:r>
          </a:p>
        </p:txBody>
      </p:sp>
      <p:sp>
        <p:nvSpPr>
          <p:cNvPr id="10246" name="Rectangle 8"/>
          <p:cNvSpPr>
            <a:spLocks noChangeArrowheads="1"/>
          </p:cNvSpPr>
          <p:nvPr/>
        </p:nvSpPr>
        <p:spPr bwMode="auto">
          <a:xfrm>
            <a:off x="4724400" y="3336925"/>
            <a:ext cx="4038600" cy="1920875"/>
          </a:xfrm>
          <a:prstGeom prst="rect">
            <a:avLst/>
          </a:prstGeom>
          <a:noFill/>
          <a:ln w="9525">
            <a:noFill/>
            <a:miter lim="800000"/>
            <a:headEnd/>
            <a:tailEnd/>
          </a:ln>
        </p:spPr>
        <p:txBody>
          <a:bodyPr>
            <a:spAutoFit/>
          </a:bodyPr>
          <a:lstStyle/>
          <a:p>
            <a:pPr>
              <a:spcBef>
                <a:spcPct val="50000"/>
              </a:spcBef>
            </a:pPr>
            <a:r>
              <a:rPr lang="en-US" sz="2000"/>
              <a:t>public void withdrawal(int amount)</a:t>
            </a:r>
            <a:br>
              <a:rPr lang="en-US" sz="2000"/>
            </a:br>
            <a:r>
              <a:rPr lang="en-US" sz="2000"/>
              <a:t>{</a:t>
            </a:r>
            <a:br>
              <a:rPr lang="en-US" sz="2000"/>
            </a:br>
            <a:r>
              <a:rPr lang="en-US" sz="2000"/>
              <a:t>	aLock.acquire();</a:t>
            </a:r>
            <a:br>
              <a:rPr lang="en-US" sz="2000"/>
            </a:br>
            <a:r>
              <a:rPr lang="en-US" sz="2000"/>
              <a:t>	balance = balance - amount;</a:t>
            </a:r>
            <a:br>
              <a:rPr lang="en-US" sz="2000"/>
            </a:br>
            <a:r>
              <a:rPr lang="en-US" sz="2000"/>
              <a:t>	aLock.release();</a:t>
            </a:r>
            <a:br>
              <a:rPr lang="en-US" sz="2000"/>
            </a:br>
            <a:r>
              <a:rPr lang="en-US" sz="200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bwMode="auto">
          <a:xfrm>
            <a:off x="6553200" y="6248400"/>
            <a:ext cx="1905000" cy="457200"/>
          </a:xfrm>
          <a:prstGeom prst="rect">
            <a:avLst/>
          </a:prstGeom>
          <a:noFill/>
          <a:ln>
            <a:miter lim="800000"/>
            <a:headEnd/>
            <a:tailEnd/>
          </a:ln>
        </p:spPr>
        <p:txBody>
          <a:bodyPr/>
          <a:lstStyle/>
          <a:p>
            <a:fld id="{9EFB195E-FCF9-4920-BCBE-163456555C14}" type="slidenum">
              <a:rPr lang="en-US"/>
              <a:pPr/>
              <a:t>41</a:t>
            </a:fld>
            <a:endParaRPr lang="en-US"/>
          </a:p>
        </p:txBody>
      </p:sp>
      <p:sp>
        <p:nvSpPr>
          <p:cNvPr id="12291" name="Rectangle 2"/>
          <p:cNvSpPr>
            <a:spLocks noGrp="1" noChangeArrowheads="1"/>
          </p:cNvSpPr>
          <p:nvPr>
            <p:ph type="title"/>
          </p:nvPr>
        </p:nvSpPr>
        <p:spPr/>
        <p:txBody>
          <a:bodyPr>
            <a:normAutofit fontScale="90000"/>
          </a:bodyPr>
          <a:lstStyle/>
          <a:p>
            <a:r>
              <a:rPr lang="en-US" smtClean="0"/>
              <a:t>Locks/Semaphores: Not Convenient</a:t>
            </a:r>
          </a:p>
        </p:txBody>
      </p:sp>
      <p:sp>
        <p:nvSpPr>
          <p:cNvPr id="12292" name="Rectangle 3"/>
          <p:cNvSpPr>
            <a:spLocks noGrp="1" noChangeArrowheads="1"/>
          </p:cNvSpPr>
          <p:nvPr>
            <p:ph type="body" idx="1"/>
          </p:nvPr>
        </p:nvSpPr>
        <p:spPr/>
        <p:txBody>
          <a:bodyPr>
            <a:normAutofit fontScale="92500" lnSpcReduction="20000"/>
          </a:bodyPr>
          <a:lstStyle/>
          <a:p>
            <a:r>
              <a:rPr lang="en-US" smtClean="0"/>
              <a:t>Problems:</a:t>
            </a:r>
          </a:p>
          <a:p>
            <a:pPr lvl="1"/>
            <a:r>
              <a:rPr lang="en-US" smtClean="0"/>
              <a:t>Must initialize semaphore properly</a:t>
            </a:r>
          </a:p>
          <a:p>
            <a:pPr lvl="2"/>
            <a:r>
              <a:rPr lang="en-US" smtClean="0"/>
              <a:t>Last time: semaphore can be set to 0, 1, or N</a:t>
            </a:r>
          </a:p>
          <a:p>
            <a:pPr lvl="1"/>
            <a:r>
              <a:rPr lang="en-US" smtClean="0"/>
              <a:t>Misordering of locks/semaphores can be a problem</a:t>
            </a:r>
          </a:p>
          <a:p>
            <a:pPr lvl="2"/>
            <a:r>
              <a:rPr lang="en-US" smtClean="0"/>
              <a:t>func1() { wait(a); wait(b); …. /* do job */ signal(b); signal(a); }</a:t>
            </a:r>
          </a:p>
          <a:p>
            <a:pPr lvl="2"/>
            <a:r>
              <a:rPr lang="en-US" smtClean="0"/>
              <a:t>func2() { wait(b); wait(a); …. /* do job */ signal(a); signal(b); }</a:t>
            </a:r>
          </a:p>
          <a:p>
            <a:pPr lvl="2"/>
            <a:r>
              <a:rPr lang="en-US" smtClean="0"/>
              <a:t>Deadlock!</a:t>
            </a:r>
          </a:p>
          <a:p>
            <a:pPr lvl="1"/>
            <a:r>
              <a:rPr lang="en-US" smtClean="0"/>
              <a:t>Users can inadvertently misuse locks and semaphores</a:t>
            </a:r>
          </a:p>
          <a:p>
            <a:pPr lvl="2"/>
            <a:r>
              <a:rPr lang="en-US" smtClean="0"/>
              <a:t>Ex: forget to call signal(a) after wait(a)</a:t>
            </a:r>
          </a:p>
          <a:p>
            <a:r>
              <a:rPr lang="en-US" smtClean="0"/>
              <a:t>Solution:</a:t>
            </a:r>
          </a:p>
          <a:p>
            <a:pPr lvl="1"/>
            <a:r>
              <a:rPr lang="en-US" smtClean="0"/>
              <a:t>Build another higher-level software primitive: Monitors</a:t>
            </a:r>
          </a:p>
          <a:p>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533400"/>
            <a:ext cx="8382000" cy="533400"/>
          </a:xfrm>
        </p:spPr>
        <p:txBody>
          <a:bodyPr>
            <a:noAutofit/>
          </a:bodyPr>
          <a:lstStyle/>
          <a:p>
            <a:r>
              <a:rPr lang="en-US" sz="3600" dirty="0" smtClean="0">
                <a:latin typeface="Times New Roman" pitchFamily="18" charset="0"/>
                <a:cs typeface="Times New Roman" pitchFamily="18" charset="0"/>
              </a:rPr>
              <a:t>Motivation for Monitors and Condition Variables</a:t>
            </a:r>
          </a:p>
        </p:txBody>
      </p:sp>
      <p:sp>
        <p:nvSpPr>
          <p:cNvPr id="13315" name="Rectangle 3"/>
          <p:cNvSpPr>
            <a:spLocks noGrp="1" noChangeArrowheads="1"/>
          </p:cNvSpPr>
          <p:nvPr>
            <p:ph type="body" idx="1"/>
          </p:nvPr>
        </p:nvSpPr>
        <p:spPr>
          <a:xfrm>
            <a:off x="228600" y="1600200"/>
            <a:ext cx="8610600" cy="4876800"/>
          </a:xfrm>
        </p:spPr>
        <p:txBody>
          <a:bodyPr>
            <a:normAutofit/>
          </a:bodyPr>
          <a:lstStyle/>
          <a:p>
            <a:pPr>
              <a:lnSpc>
                <a:spcPct val="80000"/>
              </a:lnSpc>
              <a:spcBef>
                <a:spcPct val="25000"/>
              </a:spcBef>
            </a:pPr>
            <a:r>
              <a:rPr lang="en-US" sz="2400" dirty="0" smtClean="0">
                <a:latin typeface="Times New Roman" pitchFamily="18" charset="0"/>
                <a:cs typeface="Times New Roman" pitchFamily="18" charset="0"/>
              </a:rPr>
              <a:t>Definition: </a:t>
            </a:r>
            <a:r>
              <a:rPr lang="en-US" sz="2400" dirty="0" smtClean="0">
                <a:solidFill>
                  <a:schemeClr val="hlink"/>
                </a:solidFill>
                <a:latin typeface="Times New Roman" pitchFamily="18" charset="0"/>
                <a:cs typeface="Times New Roman" pitchFamily="18" charset="0"/>
              </a:rPr>
              <a:t>Monitor</a:t>
            </a:r>
            <a:r>
              <a:rPr lang="en-US" sz="2400" dirty="0" smtClean="0">
                <a:latin typeface="Times New Roman" pitchFamily="18" charset="0"/>
                <a:cs typeface="Times New Roman" pitchFamily="18" charset="0"/>
              </a:rPr>
              <a:t>: a lock and zero or more condition variables for managing concurrent access to shared data</a:t>
            </a:r>
          </a:p>
          <a:p>
            <a:pPr lvl="1">
              <a:lnSpc>
                <a:spcPct val="80000"/>
              </a:lnSpc>
              <a:spcBef>
                <a:spcPct val="25000"/>
              </a:spcBef>
            </a:pPr>
            <a:r>
              <a:rPr lang="en-US" sz="2400" dirty="0" smtClean="0">
                <a:latin typeface="Times New Roman" pitchFamily="18" charset="0"/>
                <a:cs typeface="Times New Roman" pitchFamily="18" charset="0"/>
              </a:rPr>
              <a:t>Use of Monitors is a programming paradigm</a:t>
            </a:r>
          </a:p>
          <a:p>
            <a:pPr lvl="1">
              <a:lnSpc>
                <a:spcPct val="80000"/>
              </a:lnSpc>
              <a:spcBef>
                <a:spcPct val="25000"/>
              </a:spcBef>
            </a:pPr>
            <a:r>
              <a:rPr lang="en-US" sz="2400" dirty="0" smtClean="0">
                <a:latin typeface="Times New Roman" pitchFamily="18" charset="0"/>
                <a:cs typeface="Times New Roman" pitchFamily="18" charset="0"/>
              </a:rPr>
              <a:t>Some languages like Java provide monitors in the language</a:t>
            </a:r>
          </a:p>
          <a:p>
            <a:pPr lvl="1">
              <a:lnSpc>
                <a:spcPct val="80000"/>
              </a:lnSpc>
              <a:spcBef>
                <a:spcPct val="25000"/>
              </a:spcBef>
            </a:pPr>
            <a:endParaRPr lang="en-US" sz="2400" dirty="0" smtClean="0">
              <a:latin typeface="Times New Roman" pitchFamily="18" charset="0"/>
              <a:cs typeface="Times New Roman" pitchFamily="18" charset="0"/>
            </a:endParaRPr>
          </a:p>
          <a:p>
            <a:pPr>
              <a:lnSpc>
                <a:spcPct val="80000"/>
              </a:lnSpc>
              <a:spcBef>
                <a:spcPct val="25000"/>
              </a:spcBef>
            </a:pPr>
            <a:r>
              <a:rPr lang="en-US" sz="2400" dirty="0" smtClean="0">
                <a:latin typeface="Times New Roman" pitchFamily="18" charset="0"/>
                <a:cs typeface="Times New Roman" pitchFamily="18" charset="0"/>
              </a:rPr>
              <a:t>The lock provides mutual exclusion to shared data:</a:t>
            </a:r>
          </a:p>
          <a:p>
            <a:pPr lvl="1">
              <a:lnSpc>
                <a:spcPct val="80000"/>
              </a:lnSpc>
              <a:spcBef>
                <a:spcPct val="25000"/>
              </a:spcBef>
            </a:pPr>
            <a:r>
              <a:rPr lang="en-US" sz="2400" dirty="0" smtClean="0">
                <a:latin typeface="Times New Roman" pitchFamily="18" charset="0"/>
                <a:cs typeface="Times New Roman" pitchFamily="18" charset="0"/>
              </a:rPr>
              <a:t>Always acquire before accessing shared data structure</a:t>
            </a:r>
          </a:p>
          <a:p>
            <a:pPr lvl="1">
              <a:lnSpc>
                <a:spcPct val="80000"/>
              </a:lnSpc>
              <a:spcBef>
                <a:spcPct val="25000"/>
              </a:spcBef>
            </a:pPr>
            <a:r>
              <a:rPr lang="en-US" sz="2400" dirty="0" smtClean="0">
                <a:latin typeface="Times New Roman" pitchFamily="18" charset="0"/>
                <a:cs typeface="Times New Roman" pitchFamily="18" charset="0"/>
              </a:rPr>
              <a:t>Always release after finishing with shared data</a:t>
            </a:r>
          </a:p>
          <a:p>
            <a:pPr lvl="1">
              <a:lnSpc>
                <a:spcPct val="80000"/>
              </a:lnSpc>
              <a:spcBef>
                <a:spcPct val="25000"/>
              </a:spcBef>
            </a:pPr>
            <a:r>
              <a:rPr lang="en-US" sz="2400" dirty="0" smtClean="0">
                <a:latin typeface="Times New Roman" pitchFamily="18" charset="0"/>
                <a:cs typeface="Times New Roman" pitchFamily="18" charset="0"/>
              </a:rPr>
              <a:t>Lock initially free</a:t>
            </a:r>
          </a:p>
          <a:p>
            <a:pPr>
              <a:lnSpc>
                <a:spcPct val="80000"/>
              </a:lnSpc>
              <a:spcBef>
                <a:spcPct val="25000"/>
              </a:spcBef>
              <a:buFontTx/>
              <a:buNone/>
            </a:pPr>
            <a:endParaRPr lang="en-US"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868362"/>
          </a:xfrm>
        </p:spPr>
        <p:txBody>
          <a:bodyPr>
            <a:normAutofit/>
          </a:bodyPr>
          <a:lstStyle/>
          <a:p>
            <a:r>
              <a:rPr lang="en-US" dirty="0" smtClean="0"/>
              <a:t>Simple Monitor Example</a:t>
            </a:r>
          </a:p>
        </p:txBody>
      </p:sp>
      <p:sp>
        <p:nvSpPr>
          <p:cNvPr id="14339" name="Rectangle 3"/>
          <p:cNvSpPr>
            <a:spLocks noGrp="1" noChangeArrowheads="1"/>
          </p:cNvSpPr>
          <p:nvPr>
            <p:ph type="body" idx="1"/>
          </p:nvPr>
        </p:nvSpPr>
        <p:spPr>
          <a:xfrm>
            <a:off x="152400" y="1219200"/>
            <a:ext cx="8839200" cy="5181600"/>
          </a:xfrm>
        </p:spPr>
        <p:txBody>
          <a:bodyPr>
            <a:normAutofit lnSpcReduction="10000"/>
          </a:bodyPr>
          <a:lstStyle/>
          <a:p>
            <a:pPr>
              <a:tabLst>
                <a:tab pos="852488" algn="l"/>
                <a:tab pos="1252538" algn="l"/>
                <a:tab pos="1654175" algn="l"/>
                <a:tab pos="4684713" algn="l"/>
              </a:tabLst>
            </a:pPr>
            <a:r>
              <a:rPr lang="en-US" dirty="0" smtClean="0"/>
              <a:t>Here is an (infinite) synchronized queue</a:t>
            </a:r>
          </a:p>
          <a:p>
            <a:pPr>
              <a:buFontTx/>
              <a:buNone/>
              <a:tabLst>
                <a:tab pos="852488" algn="l"/>
                <a:tab pos="1252538" algn="l"/>
                <a:tab pos="1654175" algn="l"/>
                <a:tab pos="4684713" algn="l"/>
              </a:tabLst>
            </a:pPr>
            <a:r>
              <a:rPr lang="en-US" dirty="0" smtClean="0"/>
              <a:t>	</a:t>
            </a:r>
            <a:r>
              <a:rPr lang="en-US" sz="2000" dirty="0" smtClean="0">
                <a:latin typeface="Courier New" pitchFamily="49" charset="0"/>
              </a:rPr>
              <a:t>	Lock </a:t>
            </a:r>
            <a:r>
              <a:rPr lang="en-US" sz="2000" dirty="0" err="1" smtClean="0">
                <a:latin typeface="Courier New" pitchFamily="49" charset="0"/>
              </a:rPr>
              <a:t>lock</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Queue </a:t>
            </a:r>
            <a:r>
              <a:rPr lang="en-US" sz="2000" dirty="0" err="1" smtClean="0">
                <a:latin typeface="Courier New" pitchFamily="49" charset="0"/>
              </a:rPr>
              <a:t>queue</a:t>
            </a:r>
            <a:r>
              <a:rPr lang="en-US" sz="2000" dirty="0" smtClean="0">
                <a:latin typeface="Courier New" pitchFamily="49" charset="0"/>
              </a:rPr>
              <a:t>;</a:t>
            </a:r>
          </a:p>
          <a:p>
            <a:pPr>
              <a:buFontTx/>
              <a:buNone/>
              <a:tabLst>
                <a:tab pos="852488" algn="l"/>
                <a:tab pos="1252538" algn="l"/>
                <a:tab pos="1654175" algn="l"/>
                <a:tab pos="4684713" algn="l"/>
              </a:tabLst>
            </a:pPr>
            <a:endParaRPr lang="en-US" sz="2000" dirty="0" smtClean="0">
              <a:latin typeface="Courier New" pitchFamily="49" charset="0"/>
            </a:endParaRPr>
          </a:p>
          <a:p>
            <a:pPr>
              <a:buFontTx/>
              <a:buNone/>
              <a:tabLst>
                <a:tab pos="852488" algn="l"/>
                <a:tab pos="1252538" algn="l"/>
                <a:tab pos="1654175" algn="l"/>
                <a:tab pos="4684713" algn="l"/>
              </a:tabLst>
            </a:pPr>
            <a:r>
              <a:rPr lang="en-US" sz="2000" dirty="0" smtClean="0">
                <a:latin typeface="Courier New" pitchFamily="49" charset="0"/>
              </a:rPr>
              <a:t>		</a:t>
            </a:r>
            <a:r>
              <a:rPr lang="en-US" sz="2000" dirty="0" err="1" smtClean="0">
                <a:latin typeface="Courier New" pitchFamily="49" charset="0"/>
              </a:rPr>
              <a:t>AddToQueue</a:t>
            </a:r>
            <a:r>
              <a:rPr lang="en-US" sz="2000" dirty="0" smtClean="0">
                <a:latin typeface="Courier New" pitchFamily="49" charset="0"/>
              </a:rPr>
              <a:t>(item)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lock.Acquire</a:t>
            </a:r>
            <a:r>
              <a:rPr lang="en-US" sz="2000" dirty="0" smtClean="0">
                <a:latin typeface="Courier New" pitchFamily="49" charset="0"/>
              </a:rPr>
              <a:t>();	// Lock shared data</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queue.enqueue</a:t>
            </a:r>
            <a:r>
              <a:rPr lang="en-US" sz="2000" dirty="0" smtClean="0">
                <a:latin typeface="Courier New" pitchFamily="49" charset="0"/>
              </a:rPr>
              <a:t>(item);	// Add item</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lock.Release</a:t>
            </a:r>
            <a:r>
              <a:rPr lang="en-US" sz="2000" dirty="0" smtClean="0">
                <a:latin typeface="Courier New" pitchFamily="49" charset="0"/>
              </a:rPr>
              <a:t>();	// Release Lock</a:t>
            </a:r>
            <a:br>
              <a:rPr lang="en-US" sz="2000" dirty="0" smtClean="0">
                <a:latin typeface="Courier New" pitchFamily="49" charset="0"/>
              </a:rPr>
            </a:br>
            <a:r>
              <a:rPr lang="en-US" sz="2000" dirty="0" smtClean="0">
                <a:latin typeface="Courier New" pitchFamily="49" charset="0"/>
              </a:rPr>
              <a:t>	}</a:t>
            </a:r>
            <a:br>
              <a:rPr lang="en-US" sz="2000" dirty="0" smtClean="0">
                <a:latin typeface="Courier New" pitchFamily="49" charset="0"/>
              </a:rPr>
            </a:br>
            <a:endParaRPr lang="en-US" sz="2000" dirty="0" smtClean="0">
              <a:latin typeface="Courier New" pitchFamily="49" charset="0"/>
            </a:endParaRPr>
          </a:p>
          <a:p>
            <a:pPr>
              <a:buFontTx/>
              <a:buNone/>
              <a:tabLst>
                <a:tab pos="852488" algn="l"/>
                <a:tab pos="1252538" algn="l"/>
                <a:tab pos="1654175" algn="l"/>
                <a:tab pos="4684713" algn="l"/>
              </a:tabLst>
            </a:pPr>
            <a:r>
              <a:rPr lang="en-US" sz="2000" dirty="0" smtClean="0">
                <a:latin typeface="Courier New" pitchFamily="49" charset="0"/>
              </a:rPr>
              <a:t>		</a:t>
            </a:r>
            <a:r>
              <a:rPr lang="en-US" sz="2000" dirty="0" err="1" smtClean="0">
                <a:latin typeface="Courier New" pitchFamily="49" charset="0"/>
              </a:rPr>
              <a:t>RemoveFromQueue</a:t>
            </a:r>
            <a:r>
              <a:rPr lang="en-US" sz="2000" dirty="0" smtClean="0">
                <a:latin typeface="Courier New" pitchFamily="49" charset="0"/>
              </a:rPr>
              <a:t>()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lock.Acquire</a:t>
            </a:r>
            <a:r>
              <a:rPr lang="en-US" sz="2000" dirty="0" smtClean="0">
                <a:latin typeface="Courier New" pitchFamily="49" charset="0"/>
              </a:rPr>
              <a:t>();	// Lock shared data</a:t>
            </a:r>
            <a:br>
              <a:rPr lang="en-US" sz="2000" dirty="0" smtClean="0">
                <a:latin typeface="Courier New" pitchFamily="49" charset="0"/>
              </a:rPr>
            </a:br>
            <a:r>
              <a:rPr lang="en-US" sz="2000" dirty="0" smtClean="0">
                <a:latin typeface="Courier New" pitchFamily="49" charset="0"/>
              </a:rPr>
              <a:t>		item = </a:t>
            </a:r>
            <a:r>
              <a:rPr lang="en-US" sz="2000" dirty="0" err="1" smtClean="0">
                <a:latin typeface="Courier New" pitchFamily="49" charset="0"/>
              </a:rPr>
              <a:t>queue.dequeue</a:t>
            </a:r>
            <a:r>
              <a:rPr lang="en-US" sz="2000" dirty="0" smtClean="0">
                <a:latin typeface="Courier New" pitchFamily="49" charset="0"/>
              </a:rPr>
              <a:t>();// Get next item or null</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lock.Release</a:t>
            </a:r>
            <a:r>
              <a:rPr lang="en-US" sz="2000" dirty="0" smtClean="0">
                <a:latin typeface="Courier New" pitchFamily="49" charset="0"/>
              </a:rPr>
              <a:t>();	// Release Lock</a:t>
            </a:r>
            <a:br>
              <a:rPr lang="en-US" sz="2000" dirty="0" smtClean="0">
                <a:latin typeface="Courier New" pitchFamily="49" charset="0"/>
              </a:rPr>
            </a:br>
            <a:r>
              <a:rPr lang="en-US" sz="2000" dirty="0" smtClean="0">
                <a:latin typeface="Courier New" pitchFamily="49" charset="0"/>
              </a:rPr>
              <a:t>		return(item);	// Might return null</a:t>
            </a:r>
            <a:br>
              <a:rPr lang="en-US" sz="2000" dirty="0" smtClean="0">
                <a:latin typeface="Courier New" pitchFamily="49" charset="0"/>
              </a:rPr>
            </a:br>
            <a:r>
              <a:rPr lang="en-US" sz="2000" dirty="0" smtClean="0">
                <a:latin typeface="Courier New" pitchFamily="49" charset="0"/>
              </a:rPr>
              <a:t>	}</a:t>
            </a:r>
            <a:endParaRPr lang="en-US"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p:spPr>
        <p:txBody>
          <a:bodyPr>
            <a:normAutofit fontScale="90000"/>
          </a:bodyPr>
          <a:lstStyle/>
          <a:p>
            <a:r>
              <a:rPr lang="en-US" dirty="0" smtClean="0"/>
              <a:t>Condition Variables</a:t>
            </a:r>
          </a:p>
        </p:txBody>
      </p:sp>
      <p:sp>
        <p:nvSpPr>
          <p:cNvPr id="15363" name="Rectangle 3"/>
          <p:cNvSpPr>
            <a:spLocks noGrp="1" noChangeArrowheads="1"/>
          </p:cNvSpPr>
          <p:nvPr>
            <p:ph type="body" idx="1"/>
          </p:nvPr>
        </p:nvSpPr>
        <p:spPr>
          <a:xfrm>
            <a:off x="152400" y="1066800"/>
            <a:ext cx="8763000" cy="5791200"/>
          </a:xfrm>
        </p:spPr>
        <p:txBody>
          <a:bodyPr>
            <a:normAutofit/>
          </a:bodyPr>
          <a:lstStyle/>
          <a:p>
            <a:pPr>
              <a:lnSpc>
                <a:spcPct val="85000"/>
              </a:lnSpc>
              <a:spcBef>
                <a:spcPct val="20000"/>
              </a:spcBef>
            </a:pPr>
            <a:r>
              <a:rPr lang="en-US" dirty="0" smtClean="0">
                <a:latin typeface="Times New Roman" pitchFamily="18" charset="0"/>
                <a:cs typeface="Times New Roman" pitchFamily="18" charset="0"/>
              </a:rPr>
              <a:t>How do we change the </a:t>
            </a:r>
            <a:r>
              <a:rPr lang="en-US" dirty="0" err="1" smtClean="0">
                <a:latin typeface="Times New Roman" pitchFamily="18" charset="0"/>
                <a:cs typeface="Times New Roman" pitchFamily="18" charset="0"/>
              </a:rPr>
              <a:t>RemoveFromQueue</a:t>
            </a:r>
            <a:r>
              <a:rPr lang="en-US" dirty="0" smtClean="0">
                <a:latin typeface="Times New Roman" pitchFamily="18" charset="0"/>
                <a:cs typeface="Times New Roman" pitchFamily="18" charset="0"/>
              </a:rPr>
              <a:t>() routine to wait until something is on the queue?</a:t>
            </a:r>
          </a:p>
          <a:p>
            <a:pPr lvl="1">
              <a:lnSpc>
                <a:spcPct val="85000"/>
              </a:lnSpc>
              <a:spcBef>
                <a:spcPct val="20000"/>
              </a:spcBef>
            </a:pPr>
            <a:r>
              <a:rPr lang="en-US" sz="2100" dirty="0" smtClean="0">
                <a:latin typeface="Times New Roman" pitchFamily="18" charset="0"/>
                <a:cs typeface="Times New Roman" pitchFamily="18" charset="0"/>
              </a:rPr>
              <a:t>Could do this by keeping a count of the number of things on the queue (with semaphores), but error prone</a:t>
            </a:r>
          </a:p>
          <a:p>
            <a:pPr>
              <a:lnSpc>
                <a:spcPct val="85000"/>
              </a:lnSpc>
              <a:spcBef>
                <a:spcPct val="20000"/>
              </a:spcBef>
            </a:pPr>
            <a:r>
              <a:rPr lang="en-US" dirty="0" smtClean="0">
                <a:solidFill>
                  <a:schemeClr val="hlink"/>
                </a:solidFill>
                <a:latin typeface="Times New Roman" pitchFamily="18" charset="0"/>
                <a:cs typeface="Times New Roman" pitchFamily="18" charset="0"/>
              </a:rPr>
              <a:t>Condition Variable</a:t>
            </a:r>
            <a:r>
              <a:rPr lang="en-US" dirty="0" smtClean="0">
                <a:latin typeface="Times New Roman" pitchFamily="18" charset="0"/>
                <a:cs typeface="Times New Roman" pitchFamily="18" charset="0"/>
              </a:rPr>
              <a:t>: a queue of threads waiting for something </a:t>
            </a:r>
            <a:r>
              <a:rPr lang="en-US" i="1" dirty="0" smtClean="0">
                <a:latin typeface="Times New Roman" pitchFamily="18" charset="0"/>
                <a:cs typeface="Times New Roman" pitchFamily="18" charset="0"/>
              </a:rPr>
              <a:t>inside</a:t>
            </a:r>
            <a:r>
              <a:rPr lang="en-US" dirty="0" smtClean="0">
                <a:latin typeface="Times New Roman" pitchFamily="18" charset="0"/>
                <a:cs typeface="Times New Roman" pitchFamily="18" charset="0"/>
              </a:rPr>
              <a:t> a critical section</a:t>
            </a:r>
          </a:p>
          <a:p>
            <a:pPr lvl="1">
              <a:lnSpc>
                <a:spcPct val="85000"/>
              </a:lnSpc>
              <a:spcBef>
                <a:spcPct val="20000"/>
              </a:spcBef>
            </a:pPr>
            <a:r>
              <a:rPr lang="en-US" sz="2200" dirty="0" smtClean="0">
                <a:latin typeface="Times New Roman" pitchFamily="18" charset="0"/>
                <a:cs typeface="Times New Roman" pitchFamily="18" charset="0"/>
              </a:rPr>
              <a:t>Key idea: allow sleeping inside critical section by atomically releasing lock at time we go to sleep</a:t>
            </a:r>
          </a:p>
          <a:p>
            <a:pPr lvl="1">
              <a:lnSpc>
                <a:spcPct val="85000"/>
              </a:lnSpc>
              <a:spcBef>
                <a:spcPct val="20000"/>
              </a:spcBef>
            </a:pPr>
            <a:r>
              <a:rPr lang="en-US" sz="2200" dirty="0" smtClean="0">
                <a:latin typeface="Times New Roman" pitchFamily="18" charset="0"/>
                <a:cs typeface="Times New Roman" pitchFamily="18" charset="0"/>
              </a:rPr>
              <a:t>Contrast to semaphores: Can’t wait inside critical section</a:t>
            </a:r>
          </a:p>
          <a:p>
            <a:pPr>
              <a:lnSpc>
                <a:spcPct val="85000"/>
              </a:lnSpc>
              <a:spcBef>
                <a:spcPct val="20000"/>
              </a:spcBef>
            </a:pPr>
            <a:r>
              <a:rPr lang="en-US" dirty="0" smtClean="0">
                <a:latin typeface="Times New Roman" pitchFamily="18" charset="0"/>
                <a:cs typeface="Times New Roman" pitchFamily="18" charset="0"/>
              </a:rPr>
              <a:t>Operations:</a:t>
            </a:r>
          </a:p>
          <a:p>
            <a:pPr lvl="1">
              <a:lnSpc>
                <a:spcPct val="85000"/>
              </a:lnSpc>
              <a:spcBef>
                <a:spcPct val="20000"/>
              </a:spcBef>
            </a:pPr>
            <a:r>
              <a:rPr lang="en-US" dirty="0" smtClean="0">
                <a:solidFill>
                  <a:schemeClr val="hlink"/>
                </a:solidFill>
                <a:latin typeface="Times New Roman" pitchFamily="18" charset="0"/>
                <a:cs typeface="Times New Roman" pitchFamily="18" charset="0"/>
              </a:rPr>
              <a:t>Wait(&amp;lock)</a:t>
            </a:r>
            <a:r>
              <a:rPr lang="en-US" dirty="0" smtClean="0">
                <a:latin typeface="Times New Roman" pitchFamily="18" charset="0"/>
                <a:cs typeface="Times New Roman" pitchFamily="18" charset="0"/>
              </a:rPr>
              <a:t>: Atomically release lock and go to sleep. Re-acquire lock later, before returning. </a:t>
            </a:r>
          </a:p>
          <a:p>
            <a:pPr lvl="1">
              <a:lnSpc>
                <a:spcPct val="85000"/>
              </a:lnSpc>
              <a:spcBef>
                <a:spcPct val="20000"/>
              </a:spcBef>
            </a:pPr>
            <a:r>
              <a:rPr lang="en-US" dirty="0" smtClean="0">
                <a:solidFill>
                  <a:schemeClr val="hlink"/>
                </a:solidFill>
                <a:latin typeface="Times New Roman" pitchFamily="18" charset="0"/>
                <a:cs typeface="Times New Roman" pitchFamily="18" charset="0"/>
              </a:rPr>
              <a:t>Signal()</a:t>
            </a:r>
            <a:r>
              <a:rPr lang="en-US" dirty="0" smtClean="0">
                <a:latin typeface="Times New Roman" pitchFamily="18" charset="0"/>
                <a:cs typeface="Times New Roman" pitchFamily="18" charset="0"/>
              </a:rPr>
              <a:t>: Wake up one waiter, if any</a:t>
            </a:r>
          </a:p>
          <a:p>
            <a:pPr lvl="1">
              <a:lnSpc>
                <a:spcPct val="85000"/>
              </a:lnSpc>
              <a:spcBef>
                <a:spcPct val="20000"/>
              </a:spcBef>
            </a:pPr>
            <a:r>
              <a:rPr lang="en-US" dirty="0" smtClean="0">
                <a:solidFill>
                  <a:schemeClr val="hlink"/>
                </a:solidFill>
                <a:latin typeface="Times New Roman" pitchFamily="18" charset="0"/>
                <a:cs typeface="Times New Roman" pitchFamily="18" charset="0"/>
              </a:rPr>
              <a:t>Broadcast()</a:t>
            </a:r>
            <a:r>
              <a:rPr lang="en-US" dirty="0" smtClean="0">
                <a:latin typeface="Times New Roman" pitchFamily="18" charset="0"/>
                <a:cs typeface="Times New Roman" pitchFamily="18" charset="0"/>
              </a:rPr>
              <a:t>: Wake up all waiters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152400"/>
            <a:ext cx="8382000" cy="533400"/>
          </a:xfrm>
        </p:spPr>
        <p:txBody>
          <a:bodyPr>
            <a:normAutofit fontScale="90000"/>
          </a:bodyPr>
          <a:lstStyle/>
          <a:p>
            <a:r>
              <a:rPr lang="en-US" dirty="0" smtClean="0"/>
              <a:t>Complete Monitor Example</a:t>
            </a:r>
            <a:br>
              <a:rPr lang="en-US" dirty="0" smtClean="0"/>
            </a:br>
            <a:r>
              <a:rPr lang="en-US" sz="2700" dirty="0" smtClean="0"/>
              <a:t>(with condition variable)</a:t>
            </a:r>
          </a:p>
        </p:txBody>
      </p:sp>
      <p:sp>
        <p:nvSpPr>
          <p:cNvPr id="16387" name="Rectangle 3"/>
          <p:cNvSpPr>
            <a:spLocks noGrp="1" noChangeArrowheads="1"/>
          </p:cNvSpPr>
          <p:nvPr>
            <p:ph type="body" idx="1"/>
          </p:nvPr>
        </p:nvSpPr>
        <p:spPr>
          <a:xfrm>
            <a:off x="304800" y="1447800"/>
            <a:ext cx="8534400" cy="5257800"/>
          </a:xfrm>
        </p:spPr>
        <p:txBody>
          <a:bodyPr>
            <a:normAutofit lnSpcReduction="10000"/>
          </a:bodyPr>
          <a:lstStyle/>
          <a:p>
            <a:pPr>
              <a:lnSpc>
                <a:spcPct val="80000"/>
              </a:lnSpc>
              <a:tabLst>
                <a:tab pos="852488" algn="l"/>
                <a:tab pos="1252538" algn="l"/>
                <a:tab pos="1654175" algn="l"/>
                <a:tab pos="5086350" algn="l"/>
              </a:tabLst>
            </a:pPr>
            <a:r>
              <a:rPr lang="en-US" dirty="0" smtClean="0"/>
              <a:t>Here is an (infinite) synchronized queue</a:t>
            </a:r>
          </a:p>
          <a:p>
            <a:pPr>
              <a:lnSpc>
                <a:spcPct val="80000"/>
              </a:lnSpc>
              <a:buFontTx/>
              <a:buNone/>
              <a:tabLst>
                <a:tab pos="852488" algn="l"/>
                <a:tab pos="1252538" algn="l"/>
                <a:tab pos="1654175" algn="l"/>
                <a:tab pos="5086350" algn="l"/>
              </a:tabLst>
            </a:pPr>
            <a:r>
              <a:rPr lang="en-US" dirty="0" smtClean="0"/>
              <a:t>	</a:t>
            </a:r>
            <a:r>
              <a:rPr lang="en-US" sz="2000" dirty="0" smtClean="0">
                <a:latin typeface="Courier New" pitchFamily="49" charset="0"/>
              </a:rPr>
              <a:t>	Lock </a:t>
            </a:r>
            <a:r>
              <a:rPr lang="en-US" sz="2000" dirty="0" err="1" smtClean="0">
                <a:latin typeface="Courier New" pitchFamily="49" charset="0"/>
              </a:rPr>
              <a:t>lock</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a:t>
            </a:r>
            <a:r>
              <a:rPr lang="en-US" sz="2000" dirty="0" smtClean="0">
                <a:solidFill>
                  <a:schemeClr val="hlink"/>
                </a:solidFill>
                <a:latin typeface="Courier New" pitchFamily="49" charset="0"/>
              </a:rPr>
              <a:t>Condition </a:t>
            </a:r>
            <a:r>
              <a:rPr lang="en-US" sz="2000" dirty="0" err="1" smtClean="0">
                <a:solidFill>
                  <a:schemeClr val="hlink"/>
                </a:solidFill>
                <a:latin typeface="Courier New" pitchFamily="49" charset="0"/>
              </a:rPr>
              <a:t>dataready</a:t>
            </a:r>
            <a:r>
              <a:rPr lang="en-US" sz="2000" dirty="0" smtClean="0">
                <a:solidFill>
                  <a:schemeClr val="hlink"/>
                </a:solidFill>
                <a:latin typeface="Courier New" pitchFamily="49" charset="0"/>
              </a:rPr>
              <a:t>;</a:t>
            </a:r>
            <a:br>
              <a:rPr lang="en-US" sz="2000" dirty="0" smtClean="0">
                <a:solidFill>
                  <a:schemeClr val="hlink"/>
                </a:solidFill>
                <a:latin typeface="Courier New" pitchFamily="49" charset="0"/>
              </a:rPr>
            </a:br>
            <a:r>
              <a:rPr lang="en-US" sz="2000" dirty="0" smtClean="0">
                <a:latin typeface="Courier New" pitchFamily="49" charset="0"/>
              </a:rPr>
              <a:t>	Queue </a:t>
            </a:r>
            <a:r>
              <a:rPr lang="en-US" sz="2000" dirty="0" err="1" smtClean="0">
                <a:latin typeface="Courier New" pitchFamily="49" charset="0"/>
              </a:rPr>
              <a:t>queue</a:t>
            </a:r>
            <a:r>
              <a:rPr lang="en-US" sz="2000" dirty="0" smtClean="0">
                <a:latin typeface="Courier New" pitchFamily="49" charset="0"/>
              </a:rPr>
              <a:t>;</a:t>
            </a:r>
          </a:p>
          <a:p>
            <a:pPr>
              <a:lnSpc>
                <a:spcPct val="80000"/>
              </a:lnSpc>
              <a:buFontTx/>
              <a:buNone/>
              <a:tabLst>
                <a:tab pos="852488" algn="l"/>
                <a:tab pos="1252538" algn="l"/>
                <a:tab pos="1654175" algn="l"/>
                <a:tab pos="5086350" algn="l"/>
              </a:tabLst>
            </a:pPr>
            <a:endParaRPr lang="en-US" sz="2000" dirty="0" smtClean="0">
              <a:latin typeface="Courier New" pitchFamily="49" charset="0"/>
            </a:endParaRPr>
          </a:p>
          <a:p>
            <a:pPr>
              <a:lnSpc>
                <a:spcPct val="80000"/>
              </a:lnSpc>
              <a:buFontTx/>
              <a:buNone/>
              <a:tabLst>
                <a:tab pos="852488" algn="l"/>
                <a:tab pos="1252538" algn="l"/>
                <a:tab pos="1654175" algn="l"/>
                <a:tab pos="5086350" algn="l"/>
              </a:tabLst>
            </a:pPr>
            <a:r>
              <a:rPr lang="en-US" sz="2000" dirty="0" smtClean="0">
                <a:latin typeface="Courier New" pitchFamily="49" charset="0"/>
              </a:rPr>
              <a:t>		</a:t>
            </a:r>
            <a:r>
              <a:rPr lang="en-US" sz="2000" dirty="0" err="1" smtClean="0">
                <a:latin typeface="Courier New" pitchFamily="49" charset="0"/>
              </a:rPr>
              <a:t>AddToQueue</a:t>
            </a:r>
            <a:r>
              <a:rPr lang="en-US" sz="2000" dirty="0" smtClean="0">
                <a:latin typeface="Courier New" pitchFamily="49" charset="0"/>
              </a:rPr>
              <a:t>(item)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lock.Acquire</a:t>
            </a:r>
            <a:r>
              <a:rPr lang="en-US" sz="2000" dirty="0" smtClean="0">
                <a:latin typeface="Courier New" pitchFamily="49" charset="0"/>
              </a:rPr>
              <a:t>();	// Get Lock</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queue.enqueue</a:t>
            </a:r>
            <a:r>
              <a:rPr lang="en-US" sz="2000" dirty="0" smtClean="0">
                <a:latin typeface="Courier New" pitchFamily="49" charset="0"/>
              </a:rPr>
              <a:t>(item);	// Add item</a:t>
            </a:r>
            <a:br>
              <a:rPr lang="en-US" sz="2000" dirty="0" smtClean="0">
                <a:latin typeface="Courier New" pitchFamily="49" charset="0"/>
              </a:rPr>
            </a:br>
            <a:r>
              <a:rPr lang="en-US" sz="2000" dirty="0" smtClean="0">
                <a:latin typeface="Courier New" pitchFamily="49" charset="0"/>
              </a:rPr>
              <a:t>		</a:t>
            </a:r>
            <a:r>
              <a:rPr lang="en-US" sz="2000" dirty="0" err="1" smtClean="0">
                <a:solidFill>
                  <a:schemeClr val="hlink"/>
                </a:solidFill>
                <a:latin typeface="Courier New" pitchFamily="49" charset="0"/>
              </a:rPr>
              <a:t>dataready.signal</a:t>
            </a:r>
            <a:r>
              <a:rPr lang="en-US" sz="2000" dirty="0" smtClean="0">
                <a:solidFill>
                  <a:schemeClr val="hlink"/>
                </a:solidFill>
                <a:latin typeface="Courier New" pitchFamily="49" charset="0"/>
              </a:rPr>
              <a:t>();</a:t>
            </a:r>
            <a:r>
              <a:rPr lang="en-US" sz="2000" dirty="0" smtClean="0">
                <a:latin typeface="Courier New" pitchFamily="49" charset="0"/>
              </a:rPr>
              <a:t>	</a:t>
            </a:r>
            <a:r>
              <a:rPr lang="en-US" sz="2000" dirty="0" smtClean="0">
                <a:solidFill>
                  <a:schemeClr val="hlink"/>
                </a:solidFill>
                <a:latin typeface="Courier New" pitchFamily="49" charset="0"/>
              </a:rPr>
              <a:t>// Signal any waiters</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lock.Release</a:t>
            </a:r>
            <a:r>
              <a:rPr lang="en-US" sz="2000" dirty="0" smtClean="0">
                <a:latin typeface="Courier New" pitchFamily="49" charset="0"/>
              </a:rPr>
              <a:t>();	// Release Lock</a:t>
            </a:r>
            <a:br>
              <a:rPr lang="en-US" sz="2000" dirty="0" smtClean="0">
                <a:latin typeface="Courier New" pitchFamily="49" charset="0"/>
              </a:rPr>
            </a:br>
            <a:r>
              <a:rPr lang="en-US" sz="2000" dirty="0" smtClean="0">
                <a:latin typeface="Courier New" pitchFamily="49" charset="0"/>
              </a:rPr>
              <a:t>	}</a:t>
            </a:r>
            <a:br>
              <a:rPr lang="en-US" sz="2000" dirty="0" smtClean="0">
                <a:latin typeface="Courier New" pitchFamily="49" charset="0"/>
              </a:rPr>
            </a:br>
            <a:endParaRPr lang="en-US" sz="2000" dirty="0" smtClean="0">
              <a:latin typeface="Courier New" pitchFamily="49" charset="0"/>
            </a:endParaRPr>
          </a:p>
          <a:p>
            <a:pPr>
              <a:lnSpc>
                <a:spcPct val="80000"/>
              </a:lnSpc>
              <a:buFontTx/>
              <a:buNone/>
              <a:tabLst>
                <a:tab pos="852488" algn="l"/>
                <a:tab pos="1252538" algn="l"/>
                <a:tab pos="1654175" algn="l"/>
                <a:tab pos="5086350" algn="l"/>
              </a:tabLst>
            </a:pPr>
            <a:r>
              <a:rPr lang="en-US" sz="2000" dirty="0" smtClean="0">
                <a:latin typeface="Courier New" pitchFamily="49" charset="0"/>
              </a:rPr>
              <a:t>		</a:t>
            </a:r>
            <a:r>
              <a:rPr lang="en-US" sz="2000" dirty="0" err="1" smtClean="0">
                <a:latin typeface="Courier New" pitchFamily="49" charset="0"/>
              </a:rPr>
              <a:t>RemoveFromQueue</a:t>
            </a:r>
            <a:r>
              <a:rPr lang="en-US" sz="2000" dirty="0" smtClean="0">
                <a:latin typeface="Courier New" pitchFamily="49" charset="0"/>
              </a:rPr>
              <a:t>()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lock.Acquire</a:t>
            </a:r>
            <a:r>
              <a:rPr lang="en-US" sz="2000" dirty="0" smtClean="0">
                <a:latin typeface="Courier New" pitchFamily="49" charset="0"/>
              </a:rPr>
              <a:t>();	// Get Lock</a:t>
            </a:r>
            <a:br>
              <a:rPr lang="en-US" sz="2000" dirty="0" smtClean="0">
                <a:latin typeface="Courier New" pitchFamily="49" charset="0"/>
              </a:rPr>
            </a:br>
            <a:r>
              <a:rPr lang="en-US" sz="2000" dirty="0" smtClean="0">
                <a:latin typeface="Courier New" pitchFamily="49" charset="0"/>
              </a:rPr>
              <a:t>		</a:t>
            </a:r>
            <a:r>
              <a:rPr lang="en-US" sz="2000" dirty="0" smtClean="0">
                <a:solidFill>
                  <a:schemeClr val="hlink"/>
                </a:solidFill>
                <a:latin typeface="Courier New" pitchFamily="49" charset="0"/>
              </a:rPr>
              <a:t>while (</a:t>
            </a:r>
            <a:r>
              <a:rPr lang="en-US" sz="2000" dirty="0" err="1" smtClean="0">
                <a:solidFill>
                  <a:schemeClr val="hlink"/>
                </a:solidFill>
                <a:latin typeface="Courier New" pitchFamily="49" charset="0"/>
              </a:rPr>
              <a:t>queue.isEmpty</a:t>
            </a:r>
            <a:r>
              <a:rPr lang="en-US" sz="2000" dirty="0" smtClean="0">
                <a:solidFill>
                  <a:schemeClr val="hlink"/>
                </a:solidFill>
                <a:latin typeface="Courier New" pitchFamily="49" charset="0"/>
              </a:rPr>
              <a:t>()) {</a:t>
            </a:r>
            <a:br>
              <a:rPr lang="en-US" sz="2000" dirty="0" smtClean="0">
                <a:solidFill>
                  <a:schemeClr val="hlink"/>
                </a:solidFill>
                <a:latin typeface="Courier New" pitchFamily="49" charset="0"/>
              </a:rPr>
            </a:br>
            <a:r>
              <a:rPr lang="en-US" sz="2000" dirty="0" smtClean="0">
                <a:solidFill>
                  <a:schemeClr val="hlink"/>
                </a:solidFill>
                <a:latin typeface="Courier New" pitchFamily="49" charset="0"/>
              </a:rPr>
              <a:t>			</a:t>
            </a:r>
            <a:r>
              <a:rPr lang="en-US" sz="2000" dirty="0" err="1" smtClean="0">
                <a:solidFill>
                  <a:schemeClr val="hlink"/>
                </a:solidFill>
                <a:latin typeface="Courier New" pitchFamily="49" charset="0"/>
              </a:rPr>
              <a:t>dataready.wait</a:t>
            </a:r>
            <a:r>
              <a:rPr lang="en-US" sz="2000" dirty="0" smtClean="0">
                <a:solidFill>
                  <a:schemeClr val="hlink"/>
                </a:solidFill>
                <a:latin typeface="Courier New" pitchFamily="49" charset="0"/>
              </a:rPr>
              <a:t>(&amp;lock); // If nothing, sleep</a:t>
            </a:r>
            <a:br>
              <a:rPr lang="en-US" sz="2000" dirty="0" smtClean="0">
                <a:solidFill>
                  <a:schemeClr val="hlink"/>
                </a:solidFill>
                <a:latin typeface="Courier New" pitchFamily="49" charset="0"/>
              </a:rPr>
            </a:br>
            <a:r>
              <a:rPr lang="en-US" sz="2000" dirty="0" smtClean="0">
                <a:solidFill>
                  <a:schemeClr val="hlink"/>
                </a:solidFill>
                <a:latin typeface="Courier New" pitchFamily="49" charset="0"/>
              </a:rPr>
              <a:t>		}</a:t>
            </a:r>
            <a:br>
              <a:rPr lang="en-US" sz="2000" dirty="0" smtClean="0">
                <a:solidFill>
                  <a:schemeClr val="hlink"/>
                </a:solidFill>
                <a:latin typeface="Courier New" pitchFamily="49" charset="0"/>
              </a:rPr>
            </a:br>
            <a:r>
              <a:rPr lang="en-US" sz="2000" dirty="0" smtClean="0">
                <a:latin typeface="Courier New" pitchFamily="49" charset="0"/>
              </a:rPr>
              <a:t>		item = </a:t>
            </a:r>
            <a:r>
              <a:rPr lang="en-US" sz="2000" dirty="0" err="1" smtClean="0">
                <a:latin typeface="Courier New" pitchFamily="49" charset="0"/>
              </a:rPr>
              <a:t>queue.dequeue</a:t>
            </a:r>
            <a:r>
              <a:rPr lang="en-US" sz="2000" dirty="0" smtClean="0">
                <a:latin typeface="Courier New" pitchFamily="49" charset="0"/>
              </a:rPr>
              <a:t>();	// Get next item</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lock.Release</a:t>
            </a:r>
            <a:r>
              <a:rPr lang="en-US" sz="2000" dirty="0" smtClean="0">
                <a:latin typeface="Courier New" pitchFamily="49" charset="0"/>
              </a:rPr>
              <a:t>();	// Release Lock</a:t>
            </a:r>
            <a:br>
              <a:rPr lang="en-US" sz="2000" dirty="0" smtClean="0">
                <a:latin typeface="Courier New" pitchFamily="49" charset="0"/>
              </a:rPr>
            </a:br>
            <a:r>
              <a:rPr lang="en-US" sz="2000" dirty="0" smtClean="0">
                <a:latin typeface="Courier New" pitchFamily="49" charset="0"/>
              </a:rPr>
              <a:t>		return(item);</a:t>
            </a:r>
            <a:br>
              <a:rPr lang="en-US" sz="2000" dirty="0" smtClean="0">
                <a:latin typeface="Courier New" pitchFamily="49" charset="0"/>
              </a:rPr>
            </a:br>
            <a:r>
              <a:rPr lang="en-US" sz="2000" dirty="0" smtClean="0">
                <a:latin typeface="Courier New" pitchFamily="49" charset="0"/>
              </a:rPr>
              <a:t>	}</a:t>
            </a:r>
            <a:endParaRPr lang="en-US"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0"/>
            <a:ext cx="8229600" cy="838200"/>
          </a:xfrm>
        </p:spPr>
        <p:txBody>
          <a:bodyPr/>
          <a:lstStyle/>
          <a:p>
            <a:r>
              <a:rPr lang="en-US" dirty="0" smtClean="0"/>
              <a:t>Readers/Writers Problem</a:t>
            </a:r>
          </a:p>
        </p:txBody>
      </p:sp>
      <p:sp>
        <p:nvSpPr>
          <p:cNvPr id="481283" name="Rectangle 3"/>
          <p:cNvSpPr>
            <a:spLocks noGrp="1" noChangeArrowheads="1"/>
          </p:cNvSpPr>
          <p:nvPr>
            <p:ph type="body" idx="1"/>
          </p:nvPr>
        </p:nvSpPr>
        <p:spPr>
          <a:xfrm>
            <a:off x="419100" y="3962400"/>
            <a:ext cx="8496300" cy="2703512"/>
          </a:xfrm>
        </p:spPr>
        <p:txBody>
          <a:bodyPr>
            <a:normAutofit fontScale="92500" lnSpcReduction="20000"/>
          </a:bodyPr>
          <a:lstStyle/>
          <a:p>
            <a:r>
              <a:rPr lang="en-US" dirty="0" smtClean="0">
                <a:latin typeface="Times New Roman" pitchFamily="18" charset="0"/>
                <a:cs typeface="Times New Roman" pitchFamily="18" charset="0"/>
              </a:rPr>
              <a:t>Motivation: Consider a shared database</a:t>
            </a:r>
          </a:p>
          <a:p>
            <a:pPr lvl="1"/>
            <a:r>
              <a:rPr lang="en-US" dirty="0" smtClean="0">
                <a:latin typeface="Times New Roman" pitchFamily="18" charset="0"/>
                <a:cs typeface="Times New Roman" pitchFamily="18" charset="0"/>
              </a:rPr>
              <a:t>Two classes of users:</a:t>
            </a:r>
          </a:p>
          <a:p>
            <a:pPr lvl="2"/>
            <a:r>
              <a:rPr lang="en-US" dirty="0" smtClean="0">
                <a:latin typeface="Times New Roman" pitchFamily="18" charset="0"/>
                <a:cs typeface="Times New Roman" pitchFamily="18" charset="0"/>
              </a:rPr>
              <a:t>Readers – never modify database</a:t>
            </a:r>
          </a:p>
          <a:p>
            <a:pPr lvl="2"/>
            <a:r>
              <a:rPr lang="en-US" dirty="0" smtClean="0">
                <a:latin typeface="Times New Roman" pitchFamily="18" charset="0"/>
                <a:cs typeface="Times New Roman" pitchFamily="18" charset="0"/>
              </a:rPr>
              <a:t>Writers – read and modify database</a:t>
            </a:r>
          </a:p>
          <a:p>
            <a:pPr lvl="1"/>
            <a:r>
              <a:rPr lang="en-US" dirty="0" smtClean="0">
                <a:latin typeface="Times New Roman" pitchFamily="18" charset="0"/>
                <a:cs typeface="Times New Roman" pitchFamily="18" charset="0"/>
              </a:rPr>
              <a:t>Is using a single lock on the whole database sufficient?</a:t>
            </a:r>
          </a:p>
          <a:p>
            <a:pPr lvl="2"/>
            <a:r>
              <a:rPr lang="en-US" dirty="0" smtClean="0">
                <a:latin typeface="Times New Roman" pitchFamily="18" charset="0"/>
                <a:cs typeface="Times New Roman" pitchFamily="18" charset="0"/>
              </a:rPr>
              <a:t>Like to have many readers at the same time</a:t>
            </a:r>
          </a:p>
          <a:p>
            <a:pPr lvl="2"/>
            <a:r>
              <a:rPr lang="en-US" dirty="0" smtClean="0">
                <a:latin typeface="Times New Roman" pitchFamily="18" charset="0"/>
                <a:cs typeface="Times New Roman" pitchFamily="18" charset="0"/>
              </a:rPr>
              <a:t>Only one writer at a time</a:t>
            </a:r>
          </a:p>
        </p:txBody>
      </p:sp>
      <p:grpSp>
        <p:nvGrpSpPr>
          <p:cNvPr id="2" name="Group 26"/>
          <p:cNvGrpSpPr>
            <a:grpSpLocks/>
          </p:cNvGrpSpPr>
          <p:nvPr/>
        </p:nvGrpSpPr>
        <p:grpSpPr bwMode="auto">
          <a:xfrm>
            <a:off x="1600200" y="990600"/>
            <a:ext cx="5867400" cy="2882900"/>
            <a:chOff x="672" y="392"/>
            <a:chExt cx="4300" cy="2031"/>
          </a:xfrm>
        </p:grpSpPr>
        <p:pic>
          <p:nvPicPr>
            <p:cNvPr id="18437" name="Picture 4" descr="BD18201_"/>
            <p:cNvPicPr>
              <a:picLocks noChangeAspect="1" noChangeArrowheads="1"/>
            </p:cNvPicPr>
            <p:nvPr/>
          </p:nvPicPr>
          <p:blipFill>
            <a:blip r:embed="rId3"/>
            <a:srcRect/>
            <a:stretch>
              <a:fillRect/>
            </a:stretch>
          </p:blipFill>
          <p:spPr bwMode="auto">
            <a:xfrm>
              <a:off x="2336" y="472"/>
              <a:ext cx="966" cy="1254"/>
            </a:xfrm>
            <a:prstGeom prst="rect">
              <a:avLst/>
            </a:prstGeom>
            <a:noFill/>
            <a:ln w="9525">
              <a:noFill/>
              <a:miter lim="800000"/>
              <a:headEnd/>
              <a:tailEnd/>
            </a:ln>
          </p:spPr>
        </p:pic>
        <p:pic>
          <p:nvPicPr>
            <p:cNvPr id="18438" name="Picture 7" descr="j0292020"/>
            <p:cNvPicPr>
              <a:picLocks noChangeAspect="1" noChangeArrowheads="1"/>
            </p:cNvPicPr>
            <p:nvPr/>
          </p:nvPicPr>
          <p:blipFill>
            <a:blip r:embed="rId4"/>
            <a:srcRect/>
            <a:stretch>
              <a:fillRect/>
            </a:stretch>
          </p:blipFill>
          <p:spPr bwMode="auto">
            <a:xfrm>
              <a:off x="672" y="480"/>
              <a:ext cx="864" cy="820"/>
            </a:xfrm>
            <a:prstGeom prst="rect">
              <a:avLst/>
            </a:prstGeom>
            <a:noFill/>
            <a:ln w="9525">
              <a:noFill/>
              <a:miter lim="800000"/>
              <a:headEnd/>
              <a:tailEnd/>
            </a:ln>
          </p:spPr>
        </p:pic>
        <p:pic>
          <p:nvPicPr>
            <p:cNvPr id="18439" name="Picture 8" descr="j0195384"/>
            <p:cNvPicPr>
              <a:picLocks noChangeAspect="1" noChangeArrowheads="1"/>
            </p:cNvPicPr>
            <p:nvPr/>
          </p:nvPicPr>
          <p:blipFill>
            <a:blip r:embed="rId5"/>
            <a:srcRect/>
            <a:stretch>
              <a:fillRect/>
            </a:stretch>
          </p:blipFill>
          <p:spPr bwMode="auto">
            <a:xfrm>
              <a:off x="3985" y="392"/>
              <a:ext cx="987" cy="1008"/>
            </a:xfrm>
            <a:prstGeom prst="rect">
              <a:avLst/>
            </a:prstGeom>
            <a:noFill/>
            <a:ln w="9525">
              <a:noFill/>
              <a:miter lim="800000"/>
              <a:headEnd/>
              <a:tailEnd/>
            </a:ln>
          </p:spPr>
        </p:pic>
        <p:pic>
          <p:nvPicPr>
            <p:cNvPr id="18440" name="Picture 10" descr="MCj03967340000[1]"/>
            <p:cNvPicPr>
              <a:picLocks noChangeAspect="1" noChangeArrowheads="1"/>
            </p:cNvPicPr>
            <p:nvPr/>
          </p:nvPicPr>
          <p:blipFill>
            <a:blip r:embed="rId6"/>
            <a:srcRect/>
            <a:stretch>
              <a:fillRect/>
            </a:stretch>
          </p:blipFill>
          <p:spPr bwMode="auto">
            <a:xfrm>
              <a:off x="1056" y="1392"/>
              <a:ext cx="911" cy="911"/>
            </a:xfrm>
            <a:prstGeom prst="rect">
              <a:avLst/>
            </a:prstGeom>
            <a:noFill/>
            <a:ln w="9525">
              <a:noFill/>
              <a:miter lim="800000"/>
              <a:headEnd/>
              <a:tailEnd/>
            </a:ln>
          </p:spPr>
        </p:pic>
        <p:pic>
          <p:nvPicPr>
            <p:cNvPr id="18441" name="Picture 12" descr="MCj03967320000[1]"/>
            <p:cNvPicPr>
              <a:picLocks noChangeAspect="1" noChangeArrowheads="1"/>
            </p:cNvPicPr>
            <p:nvPr/>
          </p:nvPicPr>
          <p:blipFill>
            <a:blip r:embed="rId7"/>
            <a:srcRect/>
            <a:stretch>
              <a:fillRect/>
            </a:stretch>
          </p:blipFill>
          <p:spPr bwMode="auto">
            <a:xfrm>
              <a:off x="3928" y="1560"/>
              <a:ext cx="863" cy="863"/>
            </a:xfrm>
            <a:prstGeom prst="rect">
              <a:avLst/>
            </a:prstGeom>
            <a:noFill/>
            <a:ln w="9525">
              <a:noFill/>
              <a:miter lim="800000"/>
              <a:headEnd/>
              <a:tailEnd/>
            </a:ln>
          </p:spPr>
        </p:pic>
        <p:sp>
          <p:nvSpPr>
            <p:cNvPr id="18442" name="Freeform 14"/>
            <p:cNvSpPr>
              <a:spLocks/>
            </p:cNvSpPr>
            <p:nvPr/>
          </p:nvSpPr>
          <p:spPr bwMode="auto">
            <a:xfrm>
              <a:off x="1536" y="70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3" name="Freeform 15"/>
            <p:cNvSpPr>
              <a:spLocks/>
            </p:cNvSpPr>
            <p:nvPr/>
          </p:nvSpPr>
          <p:spPr bwMode="auto">
            <a:xfrm rot="10800000">
              <a:off x="1488" y="96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4" name="Freeform 16"/>
            <p:cNvSpPr>
              <a:spLocks/>
            </p:cNvSpPr>
            <p:nvPr/>
          </p:nvSpPr>
          <p:spPr bwMode="auto">
            <a:xfrm>
              <a:off x="3216" y="62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5" name="Freeform 17"/>
            <p:cNvSpPr>
              <a:spLocks/>
            </p:cNvSpPr>
            <p:nvPr/>
          </p:nvSpPr>
          <p:spPr bwMode="auto">
            <a:xfrm rot="10800000">
              <a:off x="3168" y="88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6" name="Freeform 18"/>
            <p:cNvSpPr>
              <a:spLocks/>
            </p:cNvSpPr>
            <p:nvPr/>
          </p:nvSpPr>
          <p:spPr bwMode="auto">
            <a:xfrm rot="1801102">
              <a:off x="3216" y="144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7" name="Freeform 19"/>
            <p:cNvSpPr>
              <a:spLocks/>
            </p:cNvSpPr>
            <p:nvPr/>
          </p:nvSpPr>
          <p:spPr bwMode="auto">
            <a:xfrm rot="-8998898">
              <a:off x="3168" y="1696"/>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8" name="Freeform 20"/>
            <p:cNvSpPr>
              <a:spLocks/>
            </p:cNvSpPr>
            <p:nvPr/>
          </p:nvSpPr>
          <p:spPr bwMode="auto">
            <a:xfrm rot="8899147">
              <a:off x="1776" y="1632"/>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49" name="Freeform 21"/>
            <p:cNvSpPr>
              <a:spLocks/>
            </p:cNvSpPr>
            <p:nvPr/>
          </p:nvSpPr>
          <p:spPr bwMode="auto">
            <a:xfrm rot="-1900853">
              <a:off x="1680" y="1488"/>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p:spPr>
          <p:txBody>
            <a:bodyPr vert="eaVert" wrap="none" anchor="ctr"/>
            <a:lstStyle/>
            <a:p>
              <a:endParaRPr lang="en-US"/>
            </a:p>
          </p:txBody>
        </p:sp>
        <p:sp>
          <p:nvSpPr>
            <p:cNvPr id="18450" name="Text Box 22"/>
            <p:cNvSpPr txBox="1">
              <a:spLocks noChangeArrowheads="1"/>
            </p:cNvSpPr>
            <p:nvPr/>
          </p:nvSpPr>
          <p:spPr bwMode="auto">
            <a:xfrm>
              <a:off x="1871" y="1248"/>
              <a:ext cx="275" cy="365"/>
            </a:xfrm>
            <a:prstGeom prst="rect">
              <a:avLst/>
            </a:prstGeom>
            <a:noFill/>
            <a:ln w="38100" algn="ctr">
              <a:noFill/>
              <a:miter lim="800000"/>
              <a:headEnd/>
              <a:tailEnd/>
            </a:ln>
          </p:spPr>
          <p:txBody>
            <a:bodyPr>
              <a:spAutoFit/>
            </a:bodyPr>
            <a:lstStyle/>
            <a:p>
              <a:pPr>
                <a:spcBef>
                  <a:spcPct val="50000"/>
                </a:spcBef>
              </a:pPr>
              <a:r>
                <a:rPr lang="en-US" sz="2800"/>
                <a:t>R</a:t>
              </a:r>
            </a:p>
          </p:txBody>
        </p:sp>
        <p:sp>
          <p:nvSpPr>
            <p:cNvPr id="18451" name="Text Box 23"/>
            <p:cNvSpPr txBox="1">
              <a:spLocks noChangeArrowheads="1"/>
            </p:cNvSpPr>
            <p:nvPr/>
          </p:nvSpPr>
          <p:spPr bwMode="auto">
            <a:xfrm>
              <a:off x="3696" y="1008"/>
              <a:ext cx="274" cy="366"/>
            </a:xfrm>
            <a:prstGeom prst="rect">
              <a:avLst/>
            </a:prstGeom>
            <a:noFill/>
            <a:ln w="38100" algn="ctr">
              <a:noFill/>
              <a:miter lim="800000"/>
              <a:headEnd/>
              <a:tailEnd/>
            </a:ln>
          </p:spPr>
          <p:txBody>
            <a:bodyPr>
              <a:spAutoFit/>
            </a:bodyPr>
            <a:lstStyle/>
            <a:p>
              <a:pPr>
                <a:spcBef>
                  <a:spcPct val="50000"/>
                </a:spcBef>
              </a:pPr>
              <a:r>
                <a:rPr lang="en-US" sz="2800"/>
                <a:t>R</a:t>
              </a:r>
            </a:p>
          </p:txBody>
        </p:sp>
        <p:sp>
          <p:nvSpPr>
            <p:cNvPr id="18452" name="Text Box 24"/>
            <p:cNvSpPr txBox="1">
              <a:spLocks noChangeArrowheads="1"/>
            </p:cNvSpPr>
            <p:nvPr/>
          </p:nvSpPr>
          <p:spPr bwMode="auto">
            <a:xfrm>
              <a:off x="3504" y="1440"/>
              <a:ext cx="274" cy="366"/>
            </a:xfrm>
            <a:prstGeom prst="rect">
              <a:avLst/>
            </a:prstGeom>
            <a:noFill/>
            <a:ln w="38100" algn="ctr">
              <a:noFill/>
              <a:miter lim="800000"/>
              <a:headEnd/>
              <a:tailEnd/>
            </a:ln>
          </p:spPr>
          <p:txBody>
            <a:bodyPr>
              <a:spAutoFit/>
            </a:bodyPr>
            <a:lstStyle/>
            <a:p>
              <a:pPr>
                <a:spcBef>
                  <a:spcPct val="50000"/>
                </a:spcBef>
              </a:pPr>
              <a:r>
                <a:rPr lang="en-US" sz="2800"/>
                <a:t>R</a:t>
              </a:r>
            </a:p>
          </p:txBody>
        </p:sp>
        <p:sp>
          <p:nvSpPr>
            <p:cNvPr id="18453" name="Text Box 25"/>
            <p:cNvSpPr txBox="1">
              <a:spLocks noChangeArrowheads="1"/>
            </p:cNvSpPr>
            <p:nvPr/>
          </p:nvSpPr>
          <p:spPr bwMode="auto">
            <a:xfrm>
              <a:off x="1727" y="434"/>
              <a:ext cx="336" cy="366"/>
            </a:xfrm>
            <a:prstGeom prst="rect">
              <a:avLst/>
            </a:prstGeom>
            <a:noFill/>
            <a:ln w="38100" algn="ctr">
              <a:noFill/>
              <a:miter lim="800000"/>
              <a:headEnd/>
              <a:tailEnd/>
            </a:ln>
          </p:spPr>
          <p:txBody>
            <a:bodyPr>
              <a:spAutoFit/>
            </a:bodyPr>
            <a:lstStyle/>
            <a:p>
              <a:pPr>
                <a:spcBef>
                  <a:spcPct val="50000"/>
                </a:spcBef>
              </a:pPr>
              <a:r>
                <a:rPr lang="en-US" sz="2800"/>
                <a:t>W</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 calcmode="lin" valueType="num">
                                      <p:cBhvr additive="base">
                                        <p:cTn id="7" dur="500" fill="hold"/>
                                        <p:tgtEl>
                                          <p:spTgt spid="481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1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283">
                                            <p:txEl>
                                              <p:pRg st="1" end="1"/>
                                            </p:txEl>
                                          </p:spTgt>
                                        </p:tgtEl>
                                        <p:attrNameLst>
                                          <p:attrName>style.visibility</p:attrName>
                                        </p:attrNameLst>
                                      </p:cBhvr>
                                      <p:to>
                                        <p:strVal val="visible"/>
                                      </p:to>
                                    </p:set>
                                    <p:anim calcmode="lin" valueType="num">
                                      <p:cBhvr additive="base">
                                        <p:cTn id="13" dur="500" fill="hold"/>
                                        <p:tgtEl>
                                          <p:spTgt spid="4812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2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81283">
                                            <p:txEl>
                                              <p:pRg st="2" end="2"/>
                                            </p:txEl>
                                          </p:spTgt>
                                        </p:tgtEl>
                                        <p:attrNameLst>
                                          <p:attrName>style.visibility</p:attrName>
                                        </p:attrNameLst>
                                      </p:cBhvr>
                                      <p:to>
                                        <p:strVal val="visible"/>
                                      </p:to>
                                    </p:set>
                                    <p:anim calcmode="lin" valueType="num">
                                      <p:cBhvr additive="base">
                                        <p:cTn id="17" dur="500" fill="hold"/>
                                        <p:tgtEl>
                                          <p:spTgt spid="4812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12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81283">
                                            <p:txEl>
                                              <p:pRg st="3" end="3"/>
                                            </p:txEl>
                                          </p:spTgt>
                                        </p:tgtEl>
                                        <p:attrNameLst>
                                          <p:attrName>style.visibility</p:attrName>
                                        </p:attrNameLst>
                                      </p:cBhvr>
                                      <p:to>
                                        <p:strVal val="visible"/>
                                      </p:to>
                                    </p:set>
                                    <p:anim calcmode="lin" valueType="num">
                                      <p:cBhvr additive="base">
                                        <p:cTn id="21" dur="500" fill="hold"/>
                                        <p:tgtEl>
                                          <p:spTgt spid="4812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812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81283">
                                            <p:txEl>
                                              <p:pRg st="4" end="4"/>
                                            </p:txEl>
                                          </p:spTgt>
                                        </p:tgtEl>
                                        <p:attrNameLst>
                                          <p:attrName>style.visibility</p:attrName>
                                        </p:attrNameLst>
                                      </p:cBhvr>
                                      <p:to>
                                        <p:strVal val="visible"/>
                                      </p:to>
                                    </p:set>
                                    <p:anim calcmode="lin" valueType="num">
                                      <p:cBhvr additive="base">
                                        <p:cTn id="27" dur="500" fill="hold"/>
                                        <p:tgtEl>
                                          <p:spTgt spid="4812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812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81283">
                                            <p:txEl>
                                              <p:pRg st="5" end="5"/>
                                            </p:txEl>
                                          </p:spTgt>
                                        </p:tgtEl>
                                        <p:attrNameLst>
                                          <p:attrName>style.visibility</p:attrName>
                                        </p:attrNameLst>
                                      </p:cBhvr>
                                      <p:to>
                                        <p:strVal val="visible"/>
                                      </p:to>
                                    </p:set>
                                    <p:anim calcmode="lin" valueType="num">
                                      <p:cBhvr additive="base">
                                        <p:cTn id="31" dur="500" fill="hold"/>
                                        <p:tgtEl>
                                          <p:spTgt spid="4812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12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81283">
                                            <p:txEl>
                                              <p:pRg st="6" end="6"/>
                                            </p:txEl>
                                          </p:spTgt>
                                        </p:tgtEl>
                                        <p:attrNameLst>
                                          <p:attrName>style.visibility</p:attrName>
                                        </p:attrNameLst>
                                      </p:cBhvr>
                                      <p:to>
                                        <p:strVal val="visible"/>
                                      </p:to>
                                    </p:set>
                                    <p:anim calcmode="lin" valueType="num">
                                      <p:cBhvr additive="base">
                                        <p:cTn id="35" dur="500" fill="hold"/>
                                        <p:tgtEl>
                                          <p:spTgt spid="4812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812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274638"/>
            <a:ext cx="8229600" cy="868362"/>
          </a:xfrm>
        </p:spPr>
        <p:txBody>
          <a:bodyPr>
            <a:normAutofit/>
          </a:bodyPr>
          <a:lstStyle/>
          <a:p>
            <a:r>
              <a:rPr lang="en-US" sz="3600" dirty="0" smtClean="0">
                <a:latin typeface="Times New Roman" pitchFamily="18" charset="0"/>
                <a:cs typeface="Times New Roman" pitchFamily="18" charset="0"/>
              </a:rPr>
              <a:t>Basic Readers/Writers Solution</a:t>
            </a:r>
          </a:p>
        </p:txBody>
      </p:sp>
      <p:sp>
        <p:nvSpPr>
          <p:cNvPr id="482307" name="Rectangle 3"/>
          <p:cNvSpPr>
            <a:spLocks noGrp="1" noChangeArrowheads="1"/>
          </p:cNvSpPr>
          <p:nvPr>
            <p:ph type="body" idx="1"/>
          </p:nvPr>
        </p:nvSpPr>
        <p:spPr>
          <a:xfrm>
            <a:off x="152400" y="1371600"/>
            <a:ext cx="8683625" cy="5410200"/>
          </a:xfrm>
        </p:spPr>
        <p:txBody>
          <a:bodyPr>
            <a:normAutofit fontScale="92500" lnSpcReduction="10000"/>
          </a:bodyPr>
          <a:lstStyle/>
          <a:p>
            <a:pPr>
              <a:lnSpc>
                <a:spcPct val="75000"/>
              </a:lnSpc>
              <a:spcBef>
                <a:spcPct val="20000"/>
              </a:spcBef>
            </a:pPr>
            <a:r>
              <a:rPr lang="en-US" sz="2600" dirty="0" smtClean="0">
                <a:latin typeface="Times New Roman" pitchFamily="18" charset="0"/>
                <a:cs typeface="Times New Roman" pitchFamily="18" charset="0"/>
              </a:rPr>
              <a:t>Correctness Constraints:</a:t>
            </a:r>
          </a:p>
          <a:p>
            <a:pPr lvl="1">
              <a:lnSpc>
                <a:spcPct val="75000"/>
              </a:lnSpc>
              <a:spcBef>
                <a:spcPct val="20000"/>
              </a:spcBef>
            </a:pPr>
            <a:r>
              <a:rPr lang="en-US" sz="2200" dirty="0" smtClean="0">
                <a:latin typeface="Times New Roman" pitchFamily="18" charset="0"/>
                <a:cs typeface="Times New Roman" pitchFamily="18" charset="0"/>
              </a:rPr>
              <a:t>Readers can access database when no writers</a:t>
            </a:r>
          </a:p>
          <a:p>
            <a:pPr lvl="1">
              <a:lnSpc>
                <a:spcPct val="75000"/>
              </a:lnSpc>
              <a:spcBef>
                <a:spcPct val="20000"/>
              </a:spcBef>
            </a:pPr>
            <a:r>
              <a:rPr lang="en-US" sz="2200" dirty="0" smtClean="0">
                <a:latin typeface="Times New Roman" pitchFamily="18" charset="0"/>
                <a:cs typeface="Times New Roman" pitchFamily="18" charset="0"/>
              </a:rPr>
              <a:t>Writers can access database when no readers or writers</a:t>
            </a:r>
          </a:p>
          <a:p>
            <a:pPr lvl="1">
              <a:lnSpc>
                <a:spcPct val="75000"/>
              </a:lnSpc>
              <a:spcBef>
                <a:spcPct val="20000"/>
              </a:spcBef>
            </a:pPr>
            <a:r>
              <a:rPr lang="en-US" sz="2200" dirty="0" smtClean="0">
                <a:latin typeface="Times New Roman" pitchFamily="18" charset="0"/>
                <a:cs typeface="Times New Roman" pitchFamily="18" charset="0"/>
              </a:rPr>
              <a:t>Only one thread manipulates state variables at a time</a:t>
            </a:r>
          </a:p>
          <a:p>
            <a:pPr>
              <a:lnSpc>
                <a:spcPct val="75000"/>
              </a:lnSpc>
              <a:spcBef>
                <a:spcPct val="20000"/>
              </a:spcBef>
            </a:pPr>
            <a:r>
              <a:rPr lang="en-US" sz="2600" dirty="0" smtClean="0">
                <a:latin typeface="Times New Roman" pitchFamily="18" charset="0"/>
                <a:cs typeface="Times New Roman" pitchFamily="18" charset="0"/>
              </a:rPr>
              <a:t>Basic structure of a solution:</a:t>
            </a:r>
          </a:p>
          <a:p>
            <a:pPr lvl="1">
              <a:lnSpc>
                <a:spcPct val="75000"/>
              </a:lnSpc>
            </a:pPr>
            <a:r>
              <a:rPr lang="en-US" sz="2600" dirty="0" smtClean="0">
                <a:latin typeface="Times New Roman" pitchFamily="18" charset="0"/>
                <a:cs typeface="Times New Roman" pitchFamily="18" charset="0"/>
              </a:rPr>
              <a:t>Reader()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Wait until no writers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Access data base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Check out – wake up a waiting writer</a:t>
            </a:r>
          </a:p>
          <a:p>
            <a:pPr lvl="1">
              <a:lnSpc>
                <a:spcPct val="75000"/>
              </a:lnSpc>
              <a:spcBef>
                <a:spcPct val="20000"/>
              </a:spcBef>
            </a:pPr>
            <a:r>
              <a:rPr lang="en-US" sz="2600" dirty="0" smtClean="0">
                <a:latin typeface="Times New Roman" pitchFamily="18" charset="0"/>
                <a:cs typeface="Times New Roman" pitchFamily="18" charset="0"/>
              </a:rPr>
              <a:t>Writer()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Wait until no active readers or writers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Access database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 Check out – wake up waiting readers or writer</a:t>
            </a:r>
          </a:p>
          <a:p>
            <a:pPr lvl="1">
              <a:lnSpc>
                <a:spcPct val="75000"/>
              </a:lnSpc>
              <a:spcBef>
                <a:spcPct val="20000"/>
              </a:spcBef>
            </a:pPr>
            <a:r>
              <a:rPr lang="en-US" sz="2600" dirty="0" smtClean="0">
                <a:latin typeface="Times New Roman" pitchFamily="18" charset="0"/>
                <a:cs typeface="Times New Roman" pitchFamily="18" charset="0"/>
              </a:rPr>
              <a:t>State variables (Protected by a lock called “lock”):</a:t>
            </a:r>
          </a:p>
          <a:p>
            <a:pPr lvl="2">
              <a:lnSpc>
                <a:spcPct val="75000"/>
              </a:lnSpc>
              <a:spcBef>
                <a:spcPct val="20000"/>
              </a:spcBef>
            </a:pP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AR: Number of active readers; initially = 0</a:t>
            </a:r>
          </a:p>
          <a:p>
            <a:pPr lvl="2">
              <a:lnSpc>
                <a:spcPct val="75000"/>
              </a:lnSpc>
              <a:spcBef>
                <a:spcPct val="20000"/>
              </a:spcBef>
            </a:pP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WR: Number of waiting readers; initially = 0</a:t>
            </a:r>
          </a:p>
          <a:p>
            <a:pPr lvl="2">
              <a:lnSpc>
                <a:spcPct val="75000"/>
              </a:lnSpc>
              <a:spcBef>
                <a:spcPct val="20000"/>
              </a:spcBef>
            </a:pP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AW: Number of active writers; initially = 0</a:t>
            </a:r>
          </a:p>
          <a:p>
            <a:pPr lvl="2">
              <a:lnSpc>
                <a:spcPct val="75000"/>
              </a:lnSpc>
              <a:spcBef>
                <a:spcPct val="20000"/>
              </a:spcBef>
            </a:pP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WW: Number of waiting writers; initially = 0</a:t>
            </a:r>
          </a:p>
          <a:p>
            <a:pPr lvl="2">
              <a:lnSpc>
                <a:spcPct val="75000"/>
              </a:lnSpc>
              <a:spcBef>
                <a:spcPct val="20000"/>
              </a:spcBef>
            </a:pPr>
            <a:r>
              <a:rPr lang="en-US" sz="2200" dirty="0" smtClean="0">
                <a:latin typeface="Times New Roman" pitchFamily="18" charset="0"/>
                <a:cs typeface="Times New Roman" pitchFamily="18" charset="0"/>
              </a:rPr>
              <a:t>Condition </a:t>
            </a:r>
            <a:r>
              <a:rPr lang="en-US" sz="2200" dirty="0" err="1" smtClean="0">
                <a:latin typeface="Times New Roman" pitchFamily="18" charset="0"/>
                <a:cs typeface="Times New Roman" pitchFamily="18" charset="0"/>
              </a:rPr>
              <a:t>okToRead</a:t>
            </a:r>
            <a:r>
              <a:rPr lang="en-US" sz="2200" dirty="0" smtClean="0">
                <a:latin typeface="Times New Roman" pitchFamily="18" charset="0"/>
                <a:cs typeface="Times New Roman" pitchFamily="18" charset="0"/>
              </a:rPr>
              <a:t> = NIL</a:t>
            </a:r>
          </a:p>
          <a:p>
            <a:pPr lvl="2">
              <a:lnSpc>
                <a:spcPct val="75000"/>
              </a:lnSpc>
              <a:spcBef>
                <a:spcPct val="20000"/>
              </a:spcBef>
            </a:pPr>
            <a:r>
              <a:rPr lang="en-US" sz="2200" dirty="0" err="1" smtClean="0">
                <a:latin typeface="Times New Roman" pitchFamily="18" charset="0"/>
                <a:cs typeface="Times New Roman" pitchFamily="18" charset="0"/>
              </a:rPr>
              <a:t>Conditioin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okToWrite</a:t>
            </a:r>
            <a:r>
              <a:rPr lang="en-US" sz="2200" dirty="0" smtClean="0">
                <a:latin typeface="Times New Roman" pitchFamily="18" charset="0"/>
                <a:cs typeface="Times New Roman" pitchFamily="18" charset="0"/>
              </a:rPr>
              <a:t> = NIL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 calcmode="lin" valueType="num">
                                      <p:cBhvr additive="base">
                                        <p:cTn id="7" dur="500" fill="hold"/>
                                        <p:tgtEl>
                                          <p:spTgt spid="4823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23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82307">
                                            <p:txEl>
                                              <p:pRg st="1" end="1"/>
                                            </p:txEl>
                                          </p:spTgt>
                                        </p:tgtEl>
                                        <p:attrNameLst>
                                          <p:attrName>style.visibility</p:attrName>
                                        </p:attrNameLst>
                                      </p:cBhvr>
                                      <p:to>
                                        <p:strVal val="visible"/>
                                      </p:to>
                                    </p:set>
                                    <p:anim calcmode="lin" valueType="num">
                                      <p:cBhvr additive="base">
                                        <p:cTn id="11" dur="500" fill="hold"/>
                                        <p:tgtEl>
                                          <p:spTgt spid="4823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823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82307">
                                            <p:txEl>
                                              <p:pRg st="2" end="2"/>
                                            </p:txEl>
                                          </p:spTgt>
                                        </p:tgtEl>
                                        <p:attrNameLst>
                                          <p:attrName>style.visibility</p:attrName>
                                        </p:attrNameLst>
                                      </p:cBhvr>
                                      <p:to>
                                        <p:strVal val="visible"/>
                                      </p:to>
                                    </p:set>
                                    <p:anim calcmode="lin" valueType="num">
                                      <p:cBhvr additive="base">
                                        <p:cTn id="15" dur="500" fill="hold"/>
                                        <p:tgtEl>
                                          <p:spTgt spid="4823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823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82307">
                                            <p:txEl>
                                              <p:pRg st="3" end="3"/>
                                            </p:txEl>
                                          </p:spTgt>
                                        </p:tgtEl>
                                        <p:attrNameLst>
                                          <p:attrName>style.visibility</p:attrName>
                                        </p:attrNameLst>
                                      </p:cBhvr>
                                      <p:to>
                                        <p:strVal val="visible"/>
                                      </p:to>
                                    </p:set>
                                    <p:anim calcmode="lin" valueType="num">
                                      <p:cBhvr additive="base">
                                        <p:cTn id="19" dur="500" fill="hold"/>
                                        <p:tgtEl>
                                          <p:spTgt spid="48230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2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2307">
                                            <p:txEl>
                                              <p:pRg st="4" end="4"/>
                                            </p:txEl>
                                          </p:spTgt>
                                        </p:tgtEl>
                                        <p:attrNameLst>
                                          <p:attrName>style.visibility</p:attrName>
                                        </p:attrNameLst>
                                      </p:cBhvr>
                                      <p:to>
                                        <p:strVal val="visible"/>
                                      </p:to>
                                    </p:set>
                                    <p:anim calcmode="lin" valueType="num">
                                      <p:cBhvr additive="base">
                                        <p:cTn id="25" dur="500" fill="hold"/>
                                        <p:tgtEl>
                                          <p:spTgt spid="4823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230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82307">
                                            <p:txEl>
                                              <p:pRg st="5" end="5"/>
                                            </p:txEl>
                                          </p:spTgt>
                                        </p:tgtEl>
                                        <p:attrNameLst>
                                          <p:attrName>style.visibility</p:attrName>
                                        </p:attrNameLst>
                                      </p:cBhvr>
                                      <p:to>
                                        <p:strVal val="visible"/>
                                      </p:to>
                                    </p:set>
                                    <p:anim calcmode="lin" valueType="num">
                                      <p:cBhvr additive="base">
                                        <p:cTn id="29" dur="500" fill="hold"/>
                                        <p:tgtEl>
                                          <p:spTgt spid="48230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8230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82307">
                                            <p:txEl>
                                              <p:pRg st="6" end="6"/>
                                            </p:txEl>
                                          </p:spTgt>
                                        </p:tgtEl>
                                        <p:attrNameLst>
                                          <p:attrName>style.visibility</p:attrName>
                                        </p:attrNameLst>
                                      </p:cBhvr>
                                      <p:to>
                                        <p:strVal val="visible"/>
                                      </p:to>
                                    </p:set>
                                    <p:anim calcmode="lin" valueType="num">
                                      <p:cBhvr additive="base">
                                        <p:cTn id="33" dur="500" fill="hold"/>
                                        <p:tgtEl>
                                          <p:spTgt spid="48230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82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82307">
                                            <p:txEl>
                                              <p:pRg st="7" end="7"/>
                                            </p:txEl>
                                          </p:spTgt>
                                        </p:tgtEl>
                                        <p:attrNameLst>
                                          <p:attrName>style.visibility</p:attrName>
                                        </p:attrNameLst>
                                      </p:cBhvr>
                                      <p:to>
                                        <p:strVal val="visible"/>
                                      </p:to>
                                    </p:set>
                                    <p:anim calcmode="lin" valueType="num">
                                      <p:cBhvr additive="base">
                                        <p:cTn id="39" dur="500" fill="hold"/>
                                        <p:tgtEl>
                                          <p:spTgt spid="48230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8230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82307">
                                            <p:txEl>
                                              <p:pRg st="8" end="8"/>
                                            </p:txEl>
                                          </p:spTgt>
                                        </p:tgtEl>
                                        <p:attrNameLst>
                                          <p:attrName>style.visibility</p:attrName>
                                        </p:attrNameLst>
                                      </p:cBhvr>
                                      <p:to>
                                        <p:strVal val="visible"/>
                                      </p:to>
                                    </p:set>
                                    <p:anim calcmode="lin" valueType="num">
                                      <p:cBhvr additive="base">
                                        <p:cTn id="43" dur="500" fill="hold"/>
                                        <p:tgtEl>
                                          <p:spTgt spid="48230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8230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82307">
                                            <p:txEl>
                                              <p:pRg st="9" end="9"/>
                                            </p:txEl>
                                          </p:spTgt>
                                        </p:tgtEl>
                                        <p:attrNameLst>
                                          <p:attrName>style.visibility</p:attrName>
                                        </p:attrNameLst>
                                      </p:cBhvr>
                                      <p:to>
                                        <p:strVal val="visible"/>
                                      </p:to>
                                    </p:set>
                                    <p:anim calcmode="lin" valueType="num">
                                      <p:cBhvr additive="base">
                                        <p:cTn id="47" dur="500" fill="hold"/>
                                        <p:tgtEl>
                                          <p:spTgt spid="48230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82307">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82307">
                                            <p:txEl>
                                              <p:pRg st="10" end="10"/>
                                            </p:txEl>
                                          </p:spTgt>
                                        </p:tgtEl>
                                        <p:attrNameLst>
                                          <p:attrName>style.visibility</p:attrName>
                                        </p:attrNameLst>
                                      </p:cBhvr>
                                      <p:to>
                                        <p:strVal val="visible"/>
                                      </p:to>
                                    </p:set>
                                    <p:anim calcmode="lin" valueType="num">
                                      <p:cBhvr additive="base">
                                        <p:cTn id="51" dur="500" fill="hold"/>
                                        <p:tgtEl>
                                          <p:spTgt spid="482307">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82307">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82307">
                                            <p:txEl>
                                              <p:pRg st="11" end="11"/>
                                            </p:txEl>
                                          </p:spTgt>
                                        </p:tgtEl>
                                        <p:attrNameLst>
                                          <p:attrName>style.visibility</p:attrName>
                                        </p:attrNameLst>
                                      </p:cBhvr>
                                      <p:to>
                                        <p:strVal val="visible"/>
                                      </p:to>
                                    </p:set>
                                    <p:anim calcmode="lin" valueType="num">
                                      <p:cBhvr additive="base">
                                        <p:cTn id="55" dur="500" fill="hold"/>
                                        <p:tgtEl>
                                          <p:spTgt spid="482307">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82307">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82307">
                                            <p:txEl>
                                              <p:pRg st="12" end="12"/>
                                            </p:txEl>
                                          </p:spTgt>
                                        </p:tgtEl>
                                        <p:attrNameLst>
                                          <p:attrName>style.visibility</p:attrName>
                                        </p:attrNameLst>
                                      </p:cBhvr>
                                      <p:to>
                                        <p:strVal val="visible"/>
                                      </p:to>
                                    </p:set>
                                    <p:anim calcmode="lin" valueType="num">
                                      <p:cBhvr additive="base">
                                        <p:cTn id="59" dur="500" fill="hold"/>
                                        <p:tgtEl>
                                          <p:spTgt spid="482307">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82307">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82307">
                                            <p:txEl>
                                              <p:pRg st="13" end="13"/>
                                            </p:txEl>
                                          </p:spTgt>
                                        </p:tgtEl>
                                        <p:attrNameLst>
                                          <p:attrName>style.visibility</p:attrName>
                                        </p:attrNameLst>
                                      </p:cBhvr>
                                      <p:to>
                                        <p:strVal val="visible"/>
                                      </p:to>
                                    </p:set>
                                    <p:anim calcmode="lin" valueType="num">
                                      <p:cBhvr additive="base">
                                        <p:cTn id="63" dur="500" fill="hold"/>
                                        <p:tgtEl>
                                          <p:spTgt spid="482307">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48230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229600" cy="563562"/>
          </a:xfrm>
        </p:spPr>
        <p:txBody>
          <a:bodyPr>
            <a:normAutofit fontScale="90000"/>
          </a:bodyPr>
          <a:lstStyle/>
          <a:p>
            <a:r>
              <a:rPr lang="en-US" dirty="0" smtClean="0"/>
              <a:t>Code for a Reader</a:t>
            </a:r>
          </a:p>
        </p:txBody>
      </p:sp>
      <p:sp>
        <p:nvSpPr>
          <p:cNvPr id="483331" name="Rectangle 3"/>
          <p:cNvSpPr>
            <a:spLocks noGrp="1" noChangeArrowheads="1"/>
          </p:cNvSpPr>
          <p:nvPr>
            <p:ph type="body" idx="1"/>
          </p:nvPr>
        </p:nvSpPr>
        <p:spPr>
          <a:xfrm>
            <a:off x="457200" y="914400"/>
            <a:ext cx="8382000" cy="5638800"/>
          </a:xfrm>
        </p:spPr>
        <p:txBody>
          <a:bodyPr>
            <a:normAutofit lnSpcReduction="10000"/>
          </a:bodyPr>
          <a:lstStyle/>
          <a:p>
            <a:pPr>
              <a:buFontTx/>
              <a:buNone/>
              <a:tabLst>
                <a:tab pos="576263" algn="l"/>
                <a:tab pos="914400" algn="l"/>
                <a:tab pos="1252538" algn="l"/>
                <a:tab pos="1603375" algn="l"/>
                <a:tab pos="4233863" algn="l"/>
              </a:tabLst>
            </a:pPr>
            <a:r>
              <a:rPr lang="en-US" sz="2000" b="1" dirty="0" smtClean="0">
                <a:latin typeface="Courier New" pitchFamily="49" charset="0"/>
              </a:rPr>
              <a:t>	Reader() {</a:t>
            </a:r>
            <a:br>
              <a:rPr lang="en-US" sz="2000" b="1" dirty="0" smtClean="0">
                <a:latin typeface="Courier New" pitchFamily="49" charset="0"/>
              </a:rPr>
            </a:br>
            <a:r>
              <a:rPr lang="en-US" sz="2000" b="1" dirty="0" smtClean="0">
                <a:latin typeface="Courier New" pitchFamily="49" charset="0"/>
              </a:rPr>
              <a:t>	// First check self into system</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lock.Acquire</a:t>
            </a:r>
            <a:r>
              <a:rPr lang="en-US" sz="2000" b="1" dirty="0" smtClean="0">
                <a:latin typeface="Courier New" pitchFamily="49" charset="0"/>
              </a:rPr>
              <a:t>();</a:t>
            </a:r>
          </a:p>
          <a:p>
            <a:pPr>
              <a:buFontTx/>
              <a:buNone/>
              <a:tabLst>
                <a:tab pos="576263" algn="l"/>
                <a:tab pos="914400" algn="l"/>
                <a:tab pos="1252538" algn="l"/>
                <a:tab pos="1603375" algn="l"/>
                <a:tab pos="4233863" algn="l"/>
              </a:tabLst>
            </a:pPr>
            <a:r>
              <a:rPr lang="en-US" sz="2000" b="1" dirty="0" smtClean="0">
                <a:latin typeface="Courier New" pitchFamily="49" charset="0"/>
              </a:rPr>
              <a:t>		while ((AW + WW) &gt; 0) {	</a:t>
            </a:r>
            <a:r>
              <a:rPr lang="en-US" sz="2000" b="1" dirty="0" smtClean="0">
                <a:solidFill>
                  <a:schemeClr val="accent2"/>
                </a:solidFill>
                <a:latin typeface="Courier New" pitchFamily="49" charset="0"/>
              </a:rPr>
              <a:t>// Is it safe to read?</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WR++;	</a:t>
            </a:r>
            <a:r>
              <a:rPr lang="en-US" sz="2000" b="1" dirty="0" smtClean="0">
                <a:solidFill>
                  <a:schemeClr val="accent2"/>
                </a:solidFill>
                <a:latin typeface="Courier New" pitchFamily="49" charset="0"/>
              </a:rPr>
              <a:t>// No. Writers exist</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okToRead.wait</a:t>
            </a:r>
            <a:r>
              <a:rPr lang="en-US" sz="2000" b="1" dirty="0" smtClean="0">
                <a:latin typeface="Courier New" pitchFamily="49" charset="0"/>
              </a:rPr>
              <a:t>(&amp;lock);	</a:t>
            </a:r>
            <a:r>
              <a:rPr lang="en-US" sz="2000" b="1" dirty="0" smtClean="0">
                <a:solidFill>
                  <a:schemeClr val="accent2"/>
                </a:solidFill>
                <a:latin typeface="Courier New" pitchFamily="49" charset="0"/>
              </a:rPr>
              <a:t>// Sleep on </a:t>
            </a:r>
            <a:r>
              <a:rPr lang="en-US" sz="2000" b="1" dirty="0" err="1" smtClean="0">
                <a:solidFill>
                  <a:schemeClr val="accent2"/>
                </a:solidFill>
                <a:latin typeface="Courier New" pitchFamily="49" charset="0"/>
              </a:rPr>
              <a:t>cond</a:t>
            </a:r>
            <a:r>
              <a:rPr lang="en-US" sz="2000" b="1" dirty="0" smtClean="0">
                <a:solidFill>
                  <a:schemeClr val="accent2"/>
                </a:solidFill>
                <a:latin typeface="Courier New" pitchFamily="49" charset="0"/>
              </a:rPr>
              <a:t> </a:t>
            </a:r>
            <a:r>
              <a:rPr lang="en-US" sz="2000" b="1" dirty="0" err="1" smtClean="0">
                <a:solidFill>
                  <a:schemeClr val="accent2"/>
                </a:solidFill>
                <a:latin typeface="Courier New" pitchFamily="49" charset="0"/>
              </a:rPr>
              <a:t>var</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WR--;	</a:t>
            </a:r>
            <a:r>
              <a:rPr lang="en-US" sz="2000" b="1" dirty="0" smtClean="0">
                <a:solidFill>
                  <a:schemeClr val="accent2"/>
                </a:solidFill>
                <a:latin typeface="Courier New" pitchFamily="49" charset="0"/>
              </a:rPr>
              <a:t>// No longer waiting</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p>
          <a:p>
            <a:pPr>
              <a:buFontTx/>
              <a:buNone/>
              <a:tabLst>
                <a:tab pos="576263" algn="l"/>
                <a:tab pos="914400" algn="l"/>
                <a:tab pos="1252538" algn="l"/>
                <a:tab pos="1603375" algn="l"/>
                <a:tab pos="4233863" algn="l"/>
              </a:tabLst>
            </a:pPr>
            <a:r>
              <a:rPr lang="en-US" sz="2000" b="1" dirty="0" smtClean="0">
                <a:latin typeface="Courier New" pitchFamily="49" charset="0"/>
              </a:rPr>
              <a:t>		AR++;		</a:t>
            </a:r>
            <a:r>
              <a:rPr lang="en-US" sz="2000" b="1" dirty="0" smtClean="0">
                <a:solidFill>
                  <a:schemeClr val="accent2"/>
                </a:solidFill>
                <a:latin typeface="Courier New" pitchFamily="49" charset="0"/>
              </a:rPr>
              <a:t>// Now we are active!</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lock.release</a:t>
            </a:r>
            <a:r>
              <a:rPr lang="en-US" sz="2000" b="1" dirty="0" smtClean="0">
                <a:latin typeface="Courier New" pitchFamily="49" charset="0"/>
              </a:rPr>
              <a:t>();</a:t>
            </a:r>
          </a:p>
          <a:p>
            <a:pPr>
              <a:buFontTx/>
              <a:buNone/>
              <a:tabLst>
                <a:tab pos="576263" algn="l"/>
                <a:tab pos="914400" algn="l"/>
                <a:tab pos="1252538" algn="l"/>
                <a:tab pos="1603375" algn="l"/>
                <a:tab pos="4233863" algn="l"/>
              </a:tabLst>
            </a:pPr>
            <a:r>
              <a:rPr lang="en-US" sz="2000" b="1" dirty="0" smtClean="0">
                <a:latin typeface="Courier New" pitchFamily="49" charset="0"/>
              </a:rPr>
              <a:t>	</a:t>
            </a:r>
            <a:r>
              <a:rPr lang="en-US" sz="2000" b="1" dirty="0" smtClean="0">
                <a:solidFill>
                  <a:schemeClr val="hlink"/>
                </a:solidFill>
                <a:latin typeface="Courier New" pitchFamily="49" charset="0"/>
              </a:rPr>
              <a:t>	// Perform actual read-only access</a:t>
            </a:r>
            <a:br>
              <a:rPr lang="en-US" sz="2000" b="1" dirty="0" smtClean="0">
                <a:solidFill>
                  <a:schemeClr val="hlink"/>
                </a:solidFill>
                <a:latin typeface="Courier New" pitchFamily="49" charset="0"/>
              </a:rPr>
            </a:br>
            <a:r>
              <a:rPr lang="en-US" sz="2000" b="1" dirty="0" smtClean="0">
                <a:solidFill>
                  <a:schemeClr val="hlink"/>
                </a:solidFill>
                <a:latin typeface="Courier New" pitchFamily="49" charset="0"/>
              </a:rPr>
              <a:t>	</a:t>
            </a:r>
            <a:r>
              <a:rPr lang="en-US" sz="2000" b="1" dirty="0" err="1" smtClean="0">
                <a:solidFill>
                  <a:schemeClr val="hlink"/>
                </a:solidFill>
                <a:latin typeface="Courier New" pitchFamily="49" charset="0"/>
              </a:rPr>
              <a:t>AccessDatabase</a:t>
            </a:r>
            <a:r>
              <a:rPr lang="en-US" sz="2000" b="1" dirty="0" smtClean="0">
                <a:solidFill>
                  <a:schemeClr val="hlink"/>
                </a:solidFill>
                <a:latin typeface="Courier New" pitchFamily="49" charset="0"/>
              </a:rPr>
              <a:t>(</a:t>
            </a:r>
            <a:r>
              <a:rPr lang="en-US" sz="2000" b="1" dirty="0" err="1" smtClean="0">
                <a:solidFill>
                  <a:schemeClr val="hlink"/>
                </a:solidFill>
                <a:latin typeface="Courier New" pitchFamily="49" charset="0"/>
              </a:rPr>
              <a:t>ReadOnly</a:t>
            </a:r>
            <a:r>
              <a:rPr lang="en-US" sz="2000" b="1" dirty="0" smtClean="0">
                <a:solidFill>
                  <a:schemeClr val="hlink"/>
                </a:solidFill>
                <a:latin typeface="Courier New" pitchFamily="49" charset="0"/>
              </a:rPr>
              <a:t>);</a:t>
            </a:r>
          </a:p>
          <a:p>
            <a:pPr>
              <a:buFontTx/>
              <a:buNone/>
              <a:tabLst>
                <a:tab pos="576263" algn="l"/>
                <a:tab pos="914400" algn="l"/>
                <a:tab pos="1252538" algn="l"/>
                <a:tab pos="1603375" algn="l"/>
                <a:tab pos="4233863" algn="l"/>
              </a:tabLst>
            </a:pPr>
            <a:r>
              <a:rPr lang="en-US" sz="2000" b="1" dirty="0" smtClean="0">
                <a:latin typeface="Courier New" pitchFamily="49" charset="0"/>
              </a:rPr>
              <a:t>		// Now, check out of system</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lock.Acquire</a:t>
            </a:r>
            <a:r>
              <a:rPr lang="en-US" sz="2000" b="1" dirty="0" smtClean="0">
                <a:latin typeface="Courier New" pitchFamily="49" charset="0"/>
              </a:rPr>
              <a:t>();</a:t>
            </a:r>
            <a:br>
              <a:rPr lang="en-US" sz="2000" b="1" dirty="0" smtClean="0">
                <a:latin typeface="Courier New" pitchFamily="49" charset="0"/>
              </a:rPr>
            </a:br>
            <a:r>
              <a:rPr lang="en-US" sz="2000" b="1" dirty="0" smtClean="0">
                <a:latin typeface="Courier New" pitchFamily="49" charset="0"/>
              </a:rPr>
              <a:t>	AR--;		</a:t>
            </a:r>
            <a:r>
              <a:rPr lang="en-US" sz="2000" b="1" dirty="0" smtClean="0">
                <a:solidFill>
                  <a:schemeClr val="accent2"/>
                </a:solidFill>
                <a:latin typeface="Courier New" pitchFamily="49" charset="0"/>
              </a:rPr>
              <a:t>// No longer active</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if (AR == 0 &amp;&amp; WW &gt; 0)	</a:t>
            </a:r>
            <a:r>
              <a:rPr lang="en-US" sz="2000" b="1" dirty="0" smtClean="0">
                <a:solidFill>
                  <a:schemeClr val="accent2"/>
                </a:solidFill>
                <a:latin typeface="Courier New" pitchFamily="49" charset="0"/>
              </a:rPr>
              <a:t>// No other active readers</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okToWrite.signal</a:t>
            </a:r>
            <a:r>
              <a:rPr lang="en-US" sz="2000" b="1" dirty="0" smtClean="0">
                <a:latin typeface="Courier New" pitchFamily="49" charset="0"/>
              </a:rPr>
              <a:t>();	</a:t>
            </a:r>
            <a:r>
              <a:rPr lang="en-US" sz="2000" b="1" dirty="0" smtClean="0">
                <a:solidFill>
                  <a:schemeClr val="accent2"/>
                </a:solidFill>
                <a:latin typeface="Courier New" pitchFamily="49" charset="0"/>
              </a:rPr>
              <a:t>// Wake up one writer</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lock.Release</a:t>
            </a:r>
            <a:r>
              <a:rPr lang="en-US" sz="2000" b="1" dirty="0" smtClean="0">
                <a:latin typeface="Courier New" pitchFamily="49" charset="0"/>
              </a:rPr>
              <a:t>();</a:t>
            </a:r>
            <a:br>
              <a:rPr lang="en-US" sz="2000" b="1" dirty="0" smtClean="0">
                <a:latin typeface="Courier New" pitchFamily="49" charset="0"/>
              </a:rPr>
            </a:br>
            <a:r>
              <a:rPr lang="en-US" sz="2000" b="1" dirty="0" smtClean="0">
                <a:latin typeface="Courier New" pitchFamily="49" charset="0"/>
              </a:rPr>
              <a:t>}</a:t>
            </a:r>
            <a:endParaRPr lang="en-US" b="1" dirty="0" smtClean="0"/>
          </a:p>
        </p:txBody>
      </p:sp>
      <p:sp>
        <p:nvSpPr>
          <p:cNvPr id="483332" name="AutoShape 4"/>
          <p:cNvSpPr>
            <a:spLocks noChangeArrowheads="1"/>
          </p:cNvSpPr>
          <p:nvPr/>
        </p:nvSpPr>
        <p:spPr bwMode="auto">
          <a:xfrm>
            <a:off x="-2438400" y="6248400"/>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p:spPr>
        <p:txBody>
          <a:bodyPr anchor="ctr"/>
          <a:lstStyle/>
          <a:p>
            <a:r>
              <a:rPr lang="en-US"/>
              <a:t>Why Release the Lock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3331">
                                            <p:txEl>
                                              <p:pRg st="1" end="1"/>
                                            </p:txEl>
                                          </p:spTgt>
                                        </p:tgtEl>
                                        <p:attrNameLst>
                                          <p:attrName>style.visibility</p:attrName>
                                        </p:attrNameLst>
                                      </p:cBhvr>
                                      <p:to>
                                        <p:strVal val="visible"/>
                                      </p:to>
                                    </p:set>
                                    <p:anim calcmode="lin" valueType="num">
                                      <p:cBhvr additive="base">
                                        <p:cTn id="13" dur="500" fill="hold"/>
                                        <p:tgtEl>
                                          <p:spTgt spid="483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3331">
                                            <p:txEl>
                                              <p:pRg st="2" end="2"/>
                                            </p:txEl>
                                          </p:spTgt>
                                        </p:tgtEl>
                                        <p:attrNameLst>
                                          <p:attrName>style.visibility</p:attrName>
                                        </p:attrNameLst>
                                      </p:cBhvr>
                                      <p:to>
                                        <p:strVal val="visible"/>
                                      </p:to>
                                    </p:set>
                                    <p:anim calcmode="lin" valueType="num">
                                      <p:cBhvr additive="base">
                                        <p:cTn id="19" dur="500" fill="hold"/>
                                        <p:tgtEl>
                                          <p:spTgt spid="483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3331">
                                            <p:txEl>
                                              <p:pRg st="3" end="3"/>
                                            </p:txEl>
                                          </p:spTgt>
                                        </p:tgtEl>
                                        <p:attrNameLst>
                                          <p:attrName>style.visibility</p:attrName>
                                        </p:attrNameLst>
                                      </p:cBhvr>
                                      <p:to>
                                        <p:strVal val="visible"/>
                                      </p:to>
                                    </p:set>
                                    <p:anim calcmode="lin" valueType="num">
                                      <p:cBhvr additive="base">
                                        <p:cTn id="25" dur="500" fill="hold"/>
                                        <p:tgtEl>
                                          <p:spTgt spid="483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3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3331">
                                            <p:txEl>
                                              <p:pRg st="4" end="4"/>
                                            </p:txEl>
                                          </p:spTgt>
                                        </p:tgtEl>
                                        <p:attrNameLst>
                                          <p:attrName>style.visibility</p:attrName>
                                        </p:attrNameLst>
                                      </p:cBhvr>
                                      <p:to>
                                        <p:strVal val="visible"/>
                                      </p:to>
                                    </p:set>
                                    <p:anim calcmode="lin" valueType="num">
                                      <p:cBhvr additive="base">
                                        <p:cTn id="31" dur="500" fill="hold"/>
                                        <p:tgtEl>
                                          <p:spTgt spid="483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3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94687 -0.83256 C 0.94687 -0.83256 0.78593 -0.7271 0.625 -0.62164 " pathEditMode="fixed" rAng="0" ptsTypes="aA">
                                      <p:cBhvr>
                                        <p:cTn id="36" dur="500" fill="hold"/>
                                        <p:tgtEl>
                                          <p:spTgt spid="483332"/>
                                        </p:tgtEl>
                                        <p:attrNameLst>
                                          <p:attrName>ppt_x</p:attrName>
                                          <p:attrName>ppt_y</p:attrName>
                                        </p:attrNameLst>
                                      </p:cBhvr>
                                      <p:rCtr x="-161" y="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P spid="48333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76200" y="1295400"/>
            <a:ext cx="8915400" cy="5257800"/>
          </a:xfrm>
        </p:spPr>
        <p:txBody>
          <a:bodyPr>
            <a:normAutofit lnSpcReduction="10000"/>
          </a:bodyPr>
          <a:lstStyle/>
          <a:p>
            <a:pPr>
              <a:lnSpc>
                <a:spcPct val="80000"/>
              </a:lnSpc>
              <a:buFontTx/>
              <a:buNone/>
              <a:tabLst>
                <a:tab pos="576263" algn="l"/>
                <a:tab pos="914400" algn="l"/>
                <a:tab pos="1252538" algn="l"/>
                <a:tab pos="1603375" algn="l"/>
                <a:tab pos="4171950" algn="l"/>
              </a:tabLst>
            </a:pPr>
            <a:r>
              <a:rPr lang="en-US" sz="2000" b="1" dirty="0" smtClean="0">
                <a:latin typeface="Courier New" pitchFamily="49" charset="0"/>
              </a:rPr>
              <a:t>	Writer() {</a:t>
            </a:r>
            <a:br>
              <a:rPr lang="en-US" sz="2000" b="1" dirty="0" smtClean="0">
                <a:latin typeface="Courier New" pitchFamily="49" charset="0"/>
              </a:rPr>
            </a:br>
            <a:r>
              <a:rPr lang="en-US" sz="2000" b="1" dirty="0" smtClean="0">
                <a:latin typeface="Courier New" pitchFamily="49" charset="0"/>
              </a:rPr>
              <a:t>	// First check self into system</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lock.Acquire</a:t>
            </a:r>
            <a:r>
              <a:rPr lang="en-US" sz="2000" b="1" dirty="0" smtClean="0">
                <a:latin typeface="Courier New" pitchFamily="49" charset="0"/>
              </a:rPr>
              <a:t>();</a:t>
            </a:r>
          </a:p>
          <a:p>
            <a:pPr>
              <a:lnSpc>
                <a:spcPct val="80000"/>
              </a:lnSpc>
              <a:buFontTx/>
              <a:buNone/>
              <a:tabLst>
                <a:tab pos="576263" algn="l"/>
                <a:tab pos="914400" algn="l"/>
                <a:tab pos="1252538" algn="l"/>
                <a:tab pos="1603375" algn="l"/>
                <a:tab pos="4171950" algn="l"/>
              </a:tabLst>
            </a:pPr>
            <a:r>
              <a:rPr lang="en-US" sz="2000" b="1" dirty="0" smtClean="0">
                <a:latin typeface="Courier New" pitchFamily="49" charset="0"/>
              </a:rPr>
              <a:t>		while ((AW + AR) &gt; 0) {	</a:t>
            </a:r>
            <a:r>
              <a:rPr lang="en-US" sz="2000" b="1" dirty="0" smtClean="0">
                <a:solidFill>
                  <a:schemeClr val="accent2"/>
                </a:solidFill>
                <a:latin typeface="Courier New" pitchFamily="49" charset="0"/>
              </a:rPr>
              <a:t>// Is it safe to write?</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WW++;	</a:t>
            </a:r>
            <a:r>
              <a:rPr lang="en-US" sz="2000" b="1" dirty="0" smtClean="0">
                <a:solidFill>
                  <a:schemeClr val="accent2"/>
                </a:solidFill>
                <a:latin typeface="Courier New" pitchFamily="49" charset="0"/>
              </a:rPr>
              <a:t>// No. Active users exist</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okToWrite.wait</a:t>
            </a:r>
            <a:r>
              <a:rPr lang="en-US" sz="2000" b="1" dirty="0" smtClean="0">
                <a:latin typeface="Courier New" pitchFamily="49" charset="0"/>
              </a:rPr>
              <a:t>(&amp;lock);	</a:t>
            </a:r>
            <a:r>
              <a:rPr lang="en-US" sz="2000" b="1" dirty="0" smtClean="0">
                <a:solidFill>
                  <a:schemeClr val="accent2"/>
                </a:solidFill>
                <a:latin typeface="Courier New" pitchFamily="49" charset="0"/>
              </a:rPr>
              <a:t>// Sleep on </a:t>
            </a:r>
            <a:r>
              <a:rPr lang="en-US" sz="2000" b="1" dirty="0" err="1" smtClean="0">
                <a:solidFill>
                  <a:schemeClr val="accent2"/>
                </a:solidFill>
                <a:latin typeface="Courier New" pitchFamily="49" charset="0"/>
              </a:rPr>
              <a:t>cond</a:t>
            </a:r>
            <a:r>
              <a:rPr lang="en-US" sz="2000" b="1" dirty="0" smtClean="0">
                <a:solidFill>
                  <a:schemeClr val="accent2"/>
                </a:solidFill>
                <a:latin typeface="Courier New" pitchFamily="49" charset="0"/>
              </a:rPr>
              <a:t> </a:t>
            </a:r>
            <a:r>
              <a:rPr lang="en-US" sz="2000" b="1" dirty="0" err="1" smtClean="0">
                <a:solidFill>
                  <a:schemeClr val="accent2"/>
                </a:solidFill>
                <a:latin typeface="Courier New" pitchFamily="49" charset="0"/>
              </a:rPr>
              <a:t>var</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WW--;	</a:t>
            </a:r>
            <a:r>
              <a:rPr lang="en-US" sz="2000" b="1" dirty="0" smtClean="0">
                <a:solidFill>
                  <a:schemeClr val="accent2"/>
                </a:solidFill>
                <a:latin typeface="Courier New" pitchFamily="49" charset="0"/>
              </a:rPr>
              <a:t>// No longer waiting</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p>
          <a:p>
            <a:pPr>
              <a:lnSpc>
                <a:spcPct val="80000"/>
              </a:lnSpc>
              <a:buFontTx/>
              <a:buNone/>
              <a:tabLst>
                <a:tab pos="576263" algn="l"/>
                <a:tab pos="914400" algn="l"/>
                <a:tab pos="1252538" algn="l"/>
                <a:tab pos="1603375" algn="l"/>
                <a:tab pos="4171950" algn="l"/>
              </a:tabLst>
            </a:pPr>
            <a:r>
              <a:rPr lang="en-US" sz="2000" b="1" dirty="0" smtClean="0">
                <a:latin typeface="Courier New" pitchFamily="49" charset="0"/>
              </a:rPr>
              <a:t>		AW++;		</a:t>
            </a:r>
            <a:r>
              <a:rPr lang="en-US" sz="2000" b="1" dirty="0" smtClean="0">
                <a:solidFill>
                  <a:schemeClr val="accent2"/>
                </a:solidFill>
                <a:latin typeface="Courier New" pitchFamily="49" charset="0"/>
              </a:rPr>
              <a:t>// Now we are active!</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lock.release</a:t>
            </a:r>
            <a:r>
              <a:rPr lang="en-US" sz="2000" b="1" dirty="0" smtClean="0">
                <a:latin typeface="Courier New" pitchFamily="49" charset="0"/>
              </a:rPr>
              <a:t>();</a:t>
            </a:r>
          </a:p>
          <a:p>
            <a:pPr>
              <a:lnSpc>
                <a:spcPct val="80000"/>
              </a:lnSpc>
              <a:buFontTx/>
              <a:buNone/>
              <a:tabLst>
                <a:tab pos="576263" algn="l"/>
                <a:tab pos="914400" algn="l"/>
                <a:tab pos="1252538" algn="l"/>
                <a:tab pos="1603375" algn="l"/>
                <a:tab pos="4171950" algn="l"/>
              </a:tabLst>
            </a:pPr>
            <a:r>
              <a:rPr lang="en-US" sz="2000" b="1" dirty="0" smtClean="0">
                <a:latin typeface="Courier New" pitchFamily="49" charset="0"/>
              </a:rPr>
              <a:t>	</a:t>
            </a:r>
            <a:r>
              <a:rPr lang="en-US" sz="2000" b="1" dirty="0" smtClean="0">
                <a:solidFill>
                  <a:schemeClr val="hlink"/>
                </a:solidFill>
                <a:latin typeface="Courier New" pitchFamily="49" charset="0"/>
              </a:rPr>
              <a:t>	// Perform actual read/write access</a:t>
            </a:r>
            <a:br>
              <a:rPr lang="en-US" sz="2000" b="1" dirty="0" smtClean="0">
                <a:solidFill>
                  <a:schemeClr val="hlink"/>
                </a:solidFill>
                <a:latin typeface="Courier New" pitchFamily="49" charset="0"/>
              </a:rPr>
            </a:br>
            <a:r>
              <a:rPr lang="en-US" sz="2000" b="1" dirty="0" smtClean="0">
                <a:solidFill>
                  <a:schemeClr val="hlink"/>
                </a:solidFill>
                <a:latin typeface="Courier New" pitchFamily="49" charset="0"/>
              </a:rPr>
              <a:t>	</a:t>
            </a:r>
            <a:r>
              <a:rPr lang="en-US" sz="2000" b="1" dirty="0" err="1" smtClean="0">
                <a:solidFill>
                  <a:schemeClr val="hlink"/>
                </a:solidFill>
                <a:latin typeface="Courier New" pitchFamily="49" charset="0"/>
              </a:rPr>
              <a:t>AccessDatabase</a:t>
            </a:r>
            <a:r>
              <a:rPr lang="en-US" sz="2000" b="1" dirty="0" smtClean="0">
                <a:solidFill>
                  <a:schemeClr val="hlink"/>
                </a:solidFill>
                <a:latin typeface="Courier New" pitchFamily="49" charset="0"/>
              </a:rPr>
              <a:t>(</a:t>
            </a:r>
            <a:r>
              <a:rPr lang="en-US" sz="2000" b="1" dirty="0" err="1" smtClean="0">
                <a:solidFill>
                  <a:schemeClr val="hlink"/>
                </a:solidFill>
                <a:latin typeface="Courier New" pitchFamily="49" charset="0"/>
              </a:rPr>
              <a:t>ReadWrite</a:t>
            </a:r>
            <a:r>
              <a:rPr lang="en-US" sz="2000" b="1" dirty="0" smtClean="0">
                <a:solidFill>
                  <a:schemeClr val="hlink"/>
                </a:solidFill>
                <a:latin typeface="Courier New" pitchFamily="49" charset="0"/>
              </a:rPr>
              <a:t>);</a:t>
            </a:r>
          </a:p>
          <a:p>
            <a:pPr>
              <a:lnSpc>
                <a:spcPct val="80000"/>
              </a:lnSpc>
              <a:buFontTx/>
              <a:buNone/>
              <a:tabLst>
                <a:tab pos="576263" algn="l"/>
                <a:tab pos="914400" algn="l"/>
                <a:tab pos="1252538" algn="l"/>
                <a:tab pos="1603375" algn="l"/>
                <a:tab pos="4171950" algn="l"/>
              </a:tabLst>
            </a:pPr>
            <a:r>
              <a:rPr lang="en-US" sz="2000" b="1" dirty="0" smtClean="0">
                <a:latin typeface="Courier New" pitchFamily="49" charset="0"/>
              </a:rPr>
              <a:t>		// Now, check out of system</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lock.Acquire</a:t>
            </a:r>
            <a:r>
              <a:rPr lang="en-US" sz="2000" b="1" dirty="0" smtClean="0">
                <a:latin typeface="Courier New" pitchFamily="49" charset="0"/>
              </a:rPr>
              <a:t>();</a:t>
            </a:r>
            <a:br>
              <a:rPr lang="en-US" sz="2000" b="1" dirty="0" smtClean="0">
                <a:latin typeface="Courier New" pitchFamily="49" charset="0"/>
              </a:rPr>
            </a:br>
            <a:r>
              <a:rPr lang="en-US" sz="2000" b="1" dirty="0" smtClean="0">
                <a:latin typeface="Courier New" pitchFamily="49" charset="0"/>
              </a:rPr>
              <a:t>	AW--;		</a:t>
            </a:r>
            <a:r>
              <a:rPr lang="en-US" sz="2000" b="1" dirty="0" smtClean="0">
                <a:solidFill>
                  <a:schemeClr val="accent2"/>
                </a:solidFill>
                <a:latin typeface="Courier New" pitchFamily="49" charset="0"/>
              </a:rPr>
              <a:t>// No longer active</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if (WW &gt; 0){	</a:t>
            </a:r>
            <a:r>
              <a:rPr lang="en-US" sz="2000" b="1" dirty="0" smtClean="0">
                <a:solidFill>
                  <a:schemeClr val="accent2"/>
                </a:solidFill>
                <a:latin typeface="Courier New" pitchFamily="49" charset="0"/>
              </a:rPr>
              <a:t>// Give priority to writers</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okToWrite.signal</a:t>
            </a:r>
            <a:r>
              <a:rPr lang="en-US" sz="2000" b="1" dirty="0" smtClean="0">
                <a:latin typeface="Courier New" pitchFamily="49" charset="0"/>
              </a:rPr>
              <a:t>();	</a:t>
            </a:r>
            <a:r>
              <a:rPr lang="en-US" sz="2000" b="1" dirty="0" smtClean="0">
                <a:solidFill>
                  <a:schemeClr val="accent2"/>
                </a:solidFill>
                <a:latin typeface="Courier New" pitchFamily="49" charset="0"/>
              </a:rPr>
              <a:t>// Wake up one writer</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 else if (WR &gt; 0) {	</a:t>
            </a:r>
            <a:r>
              <a:rPr lang="en-US" sz="2000" b="1" dirty="0" smtClean="0">
                <a:solidFill>
                  <a:schemeClr val="accent2"/>
                </a:solidFill>
                <a:latin typeface="Courier New" pitchFamily="49" charset="0"/>
              </a:rPr>
              <a:t>// Otherwise, wake reader</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okToRead.broadcast</a:t>
            </a:r>
            <a:r>
              <a:rPr lang="en-US" sz="2000" b="1" dirty="0" smtClean="0">
                <a:latin typeface="Courier New" pitchFamily="49" charset="0"/>
              </a:rPr>
              <a:t>();	</a:t>
            </a:r>
            <a:r>
              <a:rPr lang="en-US" sz="2000" b="1" dirty="0" smtClean="0">
                <a:solidFill>
                  <a:schemeClr val="accent2"/>
                </a:solidFill>
                <a:latin typeface="Courier New" pitchFamily="49" charset="0"/>
              </a:rPr>
              <a:t>// Wake all readers</a:t>
            </a:r>
            <a:r>
              <a:rPr lang="en-US" sz="2000" b="1" dirty="0" smtClean="0">
                <a:latin typeface="Courier New" pitchFamily="49" charset="0"/>
              </a:rPr>
              <a:t/>
            </a:r>
            <a:br>
              <a:rPr lang="en-US" sz="2000" b="1" dirty="0" smtClean="0">
                <a:latin typeface="Courier New" pitchFamily="49" charset="0"/>
              </a:rPr>
            </a:br>
            <a:r>
              <a:rPr lang="en-US" sz="2000" b="1" dirty="0" smtClean="0">
                <a:latin typeface="Courier New" pitchFamily="49" charset="0"/>
              </a:rPr>
              <a:t>	}	</a:t>
            </a:r>
            <a:br>
              <a:rPr lang="en-US" sz="2000" b="1" dirty="0" smtClean="0">
                <a:latin typeface="Courier New" pitchFamily="49" charset="0"/>
              </a:rPr>
            </a:br>
            <a:r>
              <a:rPr lang="en-US" sz="2000" b="1" dirty="0" smtClean="0">
                <a:latin typeface="Courier New" pitchFamily="49" charset="0"/>
              </a:rPr>
              <a:t>	</a:t>
            </a:r>
            <a:r>
              <a:rPr lang="en-US" sz="2000" b="1" dirty="0" err="1" smtClean="0">
                <a:latin typeface="Courier New" pitchFamily="49" charset="0"/>
              </a:rPr>
              <a:t>lock.Release</a:t>
            </a:r>
            <a:r>
              <a:rPr lang="en-US" sz="2000" b="1" dirty="0" smtClean="0">
                <a:latin typeface="Courier New" pitchFamily="49" charset="0"/>
              </a:rPr>
              <a:t>();</a:t>
            </a:r>
            <a:br>
              <a:rPr lang="en-US" sz="2000" b="1" dirty="0" smtClean="0">
                <a:latin typeface="Courier New" pitchFamily="49" charset="0"/>
              </a:rPr>
            </a:br>
            <a:r>
              <a:rPr lang="en-US" sz="2000" b="1" dirty="0" smtClean="0">
                <a:latin typeface="Courier New" pitchFamily="49" charset="0"/>
              </a:rPr>
              <a:t>}</a:t>
            </a:r>
            <a:endParaRPr lang="en-US" b="1" dirty="0" smtClean="0"/>
          </a:p>
          <a:p>
            <a:pPr>
              <a:lnSpc>
                <a:spcPct val="80000"/>
              </a:lnSpc>
              <a:tabLst>
                <a:tab pos="576263" algn="l"/>
                <a:tab pos="914400" algn="l"/>
                <a:tab pos="1252538" algn="l"/>
                <a:tab pos="1603375" algn="l"/>
                <a:tab pos="4171950" algn="l"/>
              </a:tabLst>
            </a:pPr>
            <a:endParaRPr lang="en-US" b="1" dirty="0" smtClean="0"/>
          </a:p>
        </p:txBody>
      </p:sp>
      <p:sp>
        <p:nvSpPr>
          <p:cNvPr id="484357" name="AutoShape 5"/>
          <p:cNvSpPr>
            <a:spLocks noChangeArrowheads="1"/>
          </p:cNvSpPr>
          <p:nvPr/>
        </p:nvSpPr>
        <p:spPr bwMode="auto">
          <a:xfrm>
            <a:off x="-2438400" y="5638800"/>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p:spPr>
        <p:txBody>
          <a:bodyPr anchor="ctr"/>
          <a:lstStyle/>
          <a:p>
            <a:r>
              <a:rPr lang="en-US"/>
              <a:t>Why Give priority to writers?</a:t>
            </a:r>
          </a:p>
        </p:txBody>
      </p:sp>
      <p:sp>
        <p:nvSpPr>
          <p:cNvPr id="21508" name="Rectangle 2"/>
          <p:cNvSpPr>
            <a:spLocks noGrp="1" noChangeArrowheads="1"/>
          </p:cNvSpPr>
          <p:nvPr>
            <p:ph type="title"/>
          </p:nvPr>
        </p:nvSpPr>
        <p:spPr>
          <a:xfrm>
            <a:off x="457200" y="274638"/>
            <a:ext cx="8229600" cy="792162"/>
          </a:xfrm>
        </p:spPr>
        <p:txBody>
          <a:bodyPr/>
          <a:lstStyle/>
          <a:p>
            <a:r>
              <a:rPr lang="en-US" dirty="0" smtClean="0"/>
              <a:t>Code for a Writer</a:t>
            </a:r>
          </a:p>
        </p:txBody>
      </p:sp>
      <p:sp>
        <p:nvSpPr>
          <p:cNvPr id="484356" name="AutoShape 4"/>
          <p:cNvSpPr>
            <a:spLocks noChangeArrowheads="1"/>
          </p:cNvSpPr>
          <p:nvPr/>
        </p:nvSpPr>
        <p:spPr bwMode="auto">
          <a:xfrm>
            <a:off x="-2438400" y="5638800"/>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p:spPr>
        <p:txBody>
          <a:bodyPr anchor="ctr"/>
          <a:lstStyle/>
          <a:p>
            <a:r>
              <a:rPr lang="en-US"/>
              <a:t>Why broadcast() here instead of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4355">
                                            <p:txEl>
                                              <p:pRg st="1" end="1"/>
                                            </p:txEl>
                                          </p:spTgt>
                                        </p:tgtEl>
                                        <p:attrNameLst>
                                          <p:attrName>style.visibility</p:attrName>
                                        </p:attrNameLst>
                                      </p:cBhvr>
                                      <p:to>
                                        <p:strVal val="visible"/>
                                      </p:to>
                                    </p:set>
                                    <p:anim calcmode="lin" valueType="num">
                                      <p:cBhvr additive="base">
                                        <p:cTn id="13" dur="500" fill="hold"/>
                                        <p:tgtEl>
                                          <p:spTgt spid="484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4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4355">
                                            <p:txEl>
                                              <p:pRg st="2" end="2"/>
                                            </p:txEl>
                                          </p:spTgt>
                                        </p:tgtEl>
                                        <p:attrNameLst>
                                          <p:attrName>style.visibility</p:attrName>
                                        </p:attrNameLst>
                                      </p:cBhvr>
                                      <p:to>
                                        <p:strVal val="visible"/>
                                      </p:to>
                                    </p:set>
                                    <p:anim calcmode="lin" valueType="num">
                                      <p:cBhvr additive="base">
                                        <p:cTn id="19" dur="500" fill="hold"/>
                                        <p:tgtEl>
                                          <p:spTgt spid="484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4355">
                                            <p:txEl>
                                              <p:pRg st="3" end="3"/>
                                            </p:txEl>
                                          </p:spTgt>
                                        </p:tgtEl>
                                        <p:attrNameLst>
                                          <p:attrName>style.visibility</p:attrName>
                                        </p:attrNameLst>
                                      </p:cBhvr>
                                      <p:to>
                                        <p:strVal val="visible"/>
                                      </p:to>
                                    </p:set>
                                    <p:anim calcmode="lin" valueType="num">
                                      <p:cBhvr additive="base">
                                        <p:cTn id="25" dur="500" fill="hold"/>
                                        <p:tgtEl>
                                          <p:spTgt spid="484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4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4355">
                                            <p:txEl>
                                              <p:pRg st="4" end="4"/>
                                            </p:txEl>
                                          </p:spTgt>
                                        </p:tgtEl>
                                        <p:attrNameLst>
                                          <p:attrName>style.visibility</p:attrName>
                                        </p:attrNameLst>
                                      </p:cBhvr>
                                      <p:to>
                                        <p:strVal val="visible"/>
                                      </p:to>
                                    </p:set>
                                    <p:anim calcmode="lin" valueType="num">
                                      <p:cBhvr additive="base">
                                        <p:cTn id="31" dur="500" fill="hold"/>
                                        <p:tgtEl>
                                          <p:spTgt spid="484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43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93559 -0.79903 C 0.95521 -0.63737 0.97483 -0.47549 0.93698 -0.38298 C 0.89914 -0.29047 0.80365 -0.26735 0.70834 -0.24422 " pathEditMode="fixed" ptsTypes="aaA">
                                      <p:cBhvr>
                                        <p:cTn id="36" dur="500" fill="hold"/>
                                        <p:tgtEl>
                                          <p:spTgt spid="484356"/>
                                        </p:tgtEl>
                                        <p:attrNameLst>
                                          <p:attrName>ppt_x</p:attrName>
                                          <p:attrName>ppt_y</p:attrName>
                                        </p:attrNameLst>
                                      </p:cBhvr>
                                    </p:animMotion>
                                  </p:childTnLst>
                                  <p:subTnLst>
                                    <p:set>
                                      <p:cBhvr override="childStyle">
                                        <p:cTn dur="1" fill="hold" display="0" masterRel="nextClick" afterEffect="1"/>
                                        <p:tgtEl>
                                          <p:spTgt spid="48435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1.03942 -0.2544 C 0.99167 -0.30551 0.94393 -0.35639 0.88178 -0.36772 C 0.81963 -0.37905 0.74306 -0.35061 0.66667 -0.32192 " pathEditMode="fixed" ptsTypes="aaA">
                                      <p:cBhvr>
                                        <p:cTn id="40" dur="500" fill="hold"/>
                                        <p:tgtEl>
                                          <p:spTgt spid="48435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P spid="484357" grpId="0" animBg="1"/>
      <p:bldP spid="48435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1" name="Rectangle 31"/>
          <p:cNvSpPr>
            <a:spLocks noGrp="1" noChangeArrowheads="1"/>
          </p:cNvSpPr>
          <p:nvPr>
            <p:ph type="title"/>
          </p:nvPr>
        </p:nvSpPr>
        <p:spPr>
          <a:xfrm>
            <a:off x="457200" y="0"/>
            <a:ext cx="8229600" cy="609600"/>
          </a:xfrm>
        </p:spPr>
        <p:txBody>
          <a:bodyPr>
            <a:normAutofit fontScale="90000"/>
          </a:bodyPr>
          <a:lstStyle/>
          <a:p>
            <a:r>
              <a:rPr lang="en-US" dirty="0"/>
              <a:t>Lifecycle of a Thread (or Process)</a:t>
            </a:r>
          </a:p>
        </p:txBody>
      </p:sp>
      <p:sp>
        <p:nvSpPr>
          <p:cNvPr id="358432" name="Rectangle 32"/>
          <p:cNvSpPr>
            <a:spLocks noGrp="1" noChangeArrowheads="1"/>
          </p:cNvSpPr>
          <p:nvPr>
            <p:ph type="body" idx="1"/>
          </p:nvPr>
        </p:nvSpPr>
        <p:spPr>
          <a:xfrm>
            <a:off x="381000" y="3429000"/>
            <a:ext cx="8305800" cy="3200400"/>
          </a:xfrm>
        </p:spPr>
        <p:txBody>
          <a:bodyPr>
            <a:normAutofit fontScale="92500" lnSpcReduction="10000"/>
          </a:bodyPr>
          <a:lstStyle/>
          <a:p>
            <a:pPr>
              <a:lnSpc>
                <a:spcPct val="80000"/>
              </a:lnSpc>
            </a:pPr>
            <a:r>
              <a:rPr lang="en-US" dirty="0"/>
              <a:t>As a </a:t>
            </a:r>
            <a:r>
              <a:rPr lang="en-US" dirty="0" smtClean="0"/>
              <a:t>process/thread </a:t>
            </a:r>
            <a:r>
              <a:rPr lang="en-US" dirty="0"/>
              <a:t>executes, it changes state:</a:t>
            </a:r>
          </a:p>
          <a:p>
            <a:pPr lvl="1">
              <a:lnSpc>
                <a:spcPct val="80000"/>
              </a:lnSpc>
            </a:pPr>
            <a:r>
              <a:rPr lang="en-US" dirty="0">
                <a:solidFill>
                  <a:schemeClr val="hlink"/>
                </a:solidFill>
              </a:rPr>
              <a:t>new</a:t>
            </a:r>
            <a:r>
              <a:rPr lang="en-US" dirty="0"/>
              <a:t>:  The thread is being created</a:t>
            </a:r>
          </a:p>
          <a:p>
            <a:pPr lvl="1">
              <a:lnSpc>
                <a:spcPct val="80000"/>
              </a:lnSpc>
            </a:pPr>
            <a:r>
              <a:rPr lang="en-US" dirty="0">
                <a:solidFill>
                  <a:schemeClr val="hlink"/>
                </a:solidFill>
              </a:rPr>
              <a:t>ready</a:t>
            </a:r>
            <a:r>
              <a:rPr lang="en-US" dirty="0"/>
              <a:t>:  The thread is waiting to run</a:t>
            </a:r>
          </a:p>
          <a:p>
            <a:pPr lvl="1">
              <a:lnSpc>
                <a:spcPct val="80000"/>
              </a:lnSpc>
            </a:pPr>
            <a:r>
              <a:rPr lang="en-US" dirty="0">
                <a:solidFill>
                  <a:schemeClr val="hlink"/>
                </a:solidFill>
              </a:rPr>
              <a:t>running</a:t>
            </a:r>
            <a:r>
              <a:rPr lang="en-US" dirty="0"/>
              <a:t>:  Instructions are being executed</a:t>
            </a:r>
          </a:p>
          <a:p>
            <a:pPr lvl="1">
              <a:lnSpc>
                <a:spcPct val="80000"/>
              </a:lnSpc>
            </a:pPr>
            <a:r>
              <a:rPr lang="en-US" dirty="0">
                <a:solidFill>
                  <a:schemeClr val="hlink"/>
                </a:solidFill>
              </a:rPr>
              <a:t>waiting</a:t>
            </a:r>
            <a:r>
              <a:rPr lang="en-US" dirty="0"/>
              <a:t>:  Thread waiting for some event to occur</a:t>
            </a:r>
          </a:p>
          <a:p>
            <a:pPr lvl="1">
              <a:lnSpc>
                <a:spcPct val="80000"/>
              </a:lnSpc>
            </a:pPr>
            <a:r>
              <a:rPr lang="en-US" dirty="0">
                <a:solidFill>
                  <a:schemeClr val="hlink"/>
                </a:solidFill>
              </a:rPr>
              <a:t>terminated</a:t>
            </a:r>
            <a:r>
              <a:rPr lang="en-US" dirty="0"/>
              <a:t>:  The thread has finished execution</a:t>
            </a:r>
          </a:p>
          <a:p>
            <a:pPr>
              <a:lnSpc>
                <a:spcPct val="80000"/>
              </a:lnSpc>
            </a:pPr>
            <a:r>
              <a:rPr lang="en-US" dirty="0"/>
              <a:t>“Active” </a:t>
            </a:r>
            <a:r>
              <a:rPr lang="en-US" dirty="0" smtClean="0"/>
              <a:t>processes </a:t>
            </a:r>
            <a:r>
              <a:rPr lang="en-US" dirty="0"/>
              <a:t>are represented by their </a:t>
            </a:r>
            <a:r>
              <a:rPr lang="en-US" dirty="0" smtClean="0"/>
              <a:t>PCBs</a:t>
            </a:r>
            <a:endParaRPr lang="en-US" dirty="0"/>
          </a:p>
          <a:p>
            <a:pPr lvl="1">
              <a:lnSpc>
                <a:spcPct val="80000"/>
              </a:lnSpc>
            </a:pPr>
            <a:r>
              <a:rPr lang="en-US" dirty="0" smtClean="0"/>
              <a:t>PCBs </a:t>
            </a:r>
            <a:r>
              <a:rPr lang="en-US" dirty="0"/>
              <a:t>organized into queues based on their state</a:t>
            </a:r>
          </a:p>
        </p:txBody>
      </p:sp>
      <p:pic>
        <p:nvPicPr>
          <p:cNvPr id="358403" name="Picture 3"/>
          <p:cNvPicPr>
            <a:picLocks noChangeAspect="1" noChangeArrowheads="1"/>
          </p:cNvPicPr>
          <p:nvPr/>
        </p:nvPicPr>
        <p:blipFill>
          <a:blip r:embed="rId2"/>
          <a:srcRect l="459" t="24142" r="690" b="24419"/>
          <a:stretch>
            <a:fillRect/>
          </a:stretch>
        </p:blipFill>
        <p:spPr bwMode="auto">
          <a:xfrm>
            <a:off x="1295400" y="762000"/>
            <a:ext cx="6553200" cy="2557463"/>
          </a:xfrm>
          <a:prstGeom prst="rect">
            <a:avLst/>
          </a:prstGeom>
          <a:noFill/>
          <a:ln w="38100" cmpd="dbl">
            <a:solidFill>
              <a:srgbClr val="CC6600"/>
            </a:solidFill>
            <a:miter lim="800000"/>
            <a:headEnd/>
            <a:tailEnd/>
          </a:ln>
          <a:effectLst/>
        </p:spPr>
      </p:pic>
      <p:sp>
        <p:nvSpPr>
          <p:cNvPr id="358405" name="Freeform 5"/>
          <p:cNvSpPr>
            <a:spLocks/>
          </p:cNvSpPr>
          <p:nvPr/>
        </p:nvSpPr>
        <p:spPr bwMode="auto">
          <a:xfrm>
            <a:off x="3505200" y="2133600"/>
            <a:ext cx="1981200" cy="333375"/>
          </a:xfrm>
          <a:custGeom>
            <a:avLst/>
            <a:gdLst/>
            <a:ahLst/>
            <a:cxnLst>
              <a:cxn ang="0">
                <a:pos x="0" y="0"/>
              </a:cxn>
              <a:cxn ang="0">
                <a:pos x="87" y="55"/>
              </a:cxn>
              <a:cxn ang="0">
                <a:pos x="371" y="158"/>
              </a:cxn>
              <a:cxn ang="0">
                <a:pos x="561" y="197"/>
              </a:cxn>
              <a:cxn ang="0">
                <a:pos x="987" y="142"/>
              </a:cxn>
              <a:cxn ang="0">
                <a:pos x="1105" y="95"/>
              </a:cxn>
              <a:cxn ang="0">
                <a:pos x="1152" y="63"/>
              </a:cxn>
              <a:cxn ang="0">
                <a:pos x="1168" y="47"/>
              </a:cxn>
            </a:cxnLst>
            <a:rect l="0" t="0" r="r" b="b"/>
            <a:pathLst>
              <a:path w="1186" h="197">
                <a:moveTo>
                  <a:pt x="0" y="0"/>
                </a:moveTo>
                <a:cubicBezTo>
                  <a:pt x="30" y="24"/>
                  <a:pt x="51" y="43"/>
                  <a:pt x="87" y="55"/>
                </a:cubicBezTo>
                <a:cubicBezTo>
                  <a:pt x="157" y="125"/>
                  <a:pt x="276" y="148"/>
                  <a:pt x="371" y="158"/>
                </a:cubicBezTo>
                <a:cubicBezTo>
                  <a:pt x="434" y="174"/>
                  <a:pt x="497" y="188"/>
                  <a:pt x="561" y="197"/>
                </a:cubicBezTo>
                <a:cubicBezTo>
                  <a:pt x="705" y="189"/>
                  <a:pt x="849" y="189"/>
                  <a:pt x="987" y="142"/>
                </a:cubicBezTo>
                <a:cubicBezTo>
                  <a:pt x="1028" y="128"/>
                  <a:pt x="1064" y="109"/>
                  <a:pt x="1105" y="95"/>
                </a:cubicBezTo>
                <a:cubicBezTo>
                  <a:pt x="1123" y="89"/>
                  <a:pt x="1136" y="74"/>
                  <a:pt x="1152" y="63"/>
                </a:cubicBezTo>
                <a:cubicBezTo>
                  <a:pt x="1178" y="46"/>
                  <a:pt x="1186" y="47"/>
                  <a:pt x="1168" y="47"/>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07" name="Freeform 7"/>
          <p:cNvSpPr>
            <a:spLocks/>
          </p:cNvSpPr>
          <p:nvPr/>
        </p:nvSpPr>
        <p:spPr bwMode="auto">
          <a:xfrm>
            <a:off x="3498850" y="1214438"/>
            <a:ext cx="2025650" cy="455612"/>
          </a:xfrm>
          <a:custGeom>
            <a:avLst/>
            <a:gdLst/>
            <a:ahLst/>
            <a:cxnLst>
              <a:cxn ang="0">
                <a:pos x="1276" y="245"/>
              </a:cxn>
              <a:cxn ang="0">
                <a:pos x="1063" y="111"/>
              </a:cxn>
              <a:cxn ang="0">
                <a:pos x="1039" y="95"/>
              </a:cxn>
              <a:cxn ang="0">
                <a:pos x="873" y="40"/>
              </a:cxn>
              <a:cxn ang="0">
                <a:pos x="739" y="16"/>
              </a:cxn>
              <a:cxn ang="0">
                <a:pos x="692" y="8"/>
              </a:cxn>
              <a:cxn ang="0">
                <a:pos x="644" y="0"/>
              </a:cxn>
              <a:cxn ang="0">
                <a:pos x="400" y="40"/>
              </a:cxn>
              <a:cxn ang="0">
                <a:pos x="329" y="63"/>
              </a:cxn>
              <a:cxn ang="0">
                <a:pos x="281" y="79"/>
              </a:cxn>
              <a:cxn ang="0">
                <a:pos x="163" y="135"/>
              </a:cxn>
              <a:cxn ang="0">
                <a:pos x="92" y="174"/>
              </a:cxn>
              <a:cxn ang="0">
                <a:pos x="45" y="213"/>
              </a:cxn>
              <a:cxn ang="0">
                <a:pos x="21" y="245"/>
              </a:cxn>
            </a:cxnLst>
            <a:rect l="0" t="0" r="r" b="b"/>
            <a:pathLst>
              <a:path w="1276" h="287">
                <a:moveTo>
                  <a:pt x="1276" y="245"/>
                </a:moveTo>
                <a:cubicBezTo>
                  <a:pt x="1211" y="181"/>
                  <a:pt x="1148" y="140"/>
                  <a:pt x="1063" y="111"/>
                </a:cubicBezTo>
                <a:cubicBezTo>
                  <a:pt x="1054" y="108"/>
                  <a:pt x="1048" y="99"/>
                  <a:pt x="1039" y="95"/>
                </a:cubicBezTo>
                <a:cubicBezTo>
                  <a:pt x="991" y="73"/>
                  <a:pt x="925" y="51"/>
                  <a:pt x="873" y="40"/>
                </a:cubicBezTo>
                <a:cubicBezTo>
                  <a:pt x="802" y="25"/>
                  <a:pt x="849" y="35"/>
                  <a:pt x="739" y="16"/>
                </a:cubicBezTo>
                <a:cubicBezTo>
                  <a:pt x="723" y="13"/>
                  <a:pt x="708" y="11"/>
                  <a:pt x="692" y="8"/>
                </a:cubicBezTo>
                <a:cubicBezTo>
                  <a:pt x="676" y="5"/>
                  <a:pt x="644" y="0"/>
                  <a:pt x="644" y="0"/>
                </a:cubicBezTo>
                <a:cubicBezTo>
                  <a:pt x="550" y="6"/>
                  <a:pt x="485" y="11"/>
                  <a:pt x="400" y="40"/>
                </a:cubicBezTo>
                <a:cubicBezTo>
                  <a:pt x="376" y="48"/>
                  <a:pt x="353" y="55"/>
                  <a:pt x="329" y="63"/>
                </a:cubicBezTo>
                <a:cubicBezTo>
                  <a:pt x="313" y="68"/>
                  <a:pt x="281" y="79"/>
                  <a:pt x="281" y="79"/>
                </a:cubicBezTo>
                <a:cubicBezTo>
                  <a:pt x="245" y="104"/>
                  <a:pt x="204" y="121"/>
                  <a:pt x="163" y="135"/>
                </a:cubicBezTo>
                <a:cubicBezTo>
                  <a:pt x="137" y="144"/>
                  <a:pt x="119" y="165"/>
                  <a:pt x="92" y="174"/>
                </a:cubicBezTo>
                <a:cubicBezTo>
                  <a:pt x="78" y="188"/>
                  <a:pt x="58" y="198"/>
                  <a:pt x="45" y="213"/>
                </a:cubicBezTo>
                <a:cubicBezTo>
                  <a:pt x="24" y="237"/>
                  <a:pt x="0" y="287"/>
                  <a:pt x="21" y="245"/>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08" name="Freeform 8"/>
          <p:cNvSpPr>
            <a:spLocks/>
          </p:cNvSpPr>
          <p:nvPr/>
        </p:nvSpPr>
        <p:spPr bwMode="auto">
          <a:xfrm>
            <a:off x="3394075" y="2205038"/>
            <a:ext cx="476250" cy="738187"/>
          </a:xfrm>
          <a:custGeom>
            <a:avLst/>
            <a:gdLst/>
            <a:ahLst/>
            <a:cxnLst>
              <a:cxn ang="0">
                <a:pos x="300" y="465"/>
              </a:cxn>
              <a:cxn ang="0">
                <a:pos x="205" y="363"/>
              </a:cxn>
              <a:cxn ang="0">
                <a:pos x="119" y="284"/>
              </a:cxn>
              <a:cxn ang="0">
                <a:pos x="95" y="236"/>
              </a:cxn>
              <a:cxn ang="0">
                <a:pos x="40" y="94"/>
              </a:cxn>
              <a:cxn ang="0">
                <a:pos x="16" y="47"/>
              </a:cxn>
              <a:cxn ang="0">
                <a:pos x="0" y="0"/>
              </a:cxn>
            </a:cxnLst>
            <a:rect l="0" t="0" r="r" b="b"/>
            <a:pathLst>
              <a:path w="300" h="465">
                <a:moveTo>
                  <a:pt x="300" y="465"/>
                </a:moveTo>
                <a:cubicBezTo>
                  <a:pt x="269" y="426"/>
                  <a:pt x="247" y="389"/>
                  <a:pt x="205" y="363"/>
                </a:cubicBezTo>
                <a:cubicBezTo>
                  <a:pt x="182" y="326"/>
                  <a:pt x="154" y="308"/>
                  <a:pt x="119" y="284"/>
                </a:cubicBezTo>
                <a:cubicBezTo>
                  <a:pt x="91" y="201"/>
                  <a:pt x="135" y="324"/>
                  <a:pt x="95" y="236"/>
                </a:cubicBezTo>
                <a:cubicBezTo>
                  <a:pt x="74" y="189"/>
                  <a:pt x="63" y="140"/>
                  <a:pt x="40" y="94"/>
                </a:cubicBezTo>
                <a:cubicBezTo>
                  <a:pt x="32" y="78"/>
                  <a:pt x="23" y="63"/>
                  <a:pt x="16" y="47"/>
                </a:cubicBezTo>
                <a:cubicBezTo>
                  <a:pt x="9" y="32"/>
                  <a:pt x="0" y="0"/>
                  <a:pt x="0" y="0"/>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09" name="Freeform 9"/>
          <p:cNvSpPr>
            <a:spLocks/>
          </p:cNvSpPr>
          <p:nvPr/>
        </p:nvSpPr>
        <p:spPr bwMode="auto">
          <a:xfrm>
            <a:off x="5127625" y="2154238"/>
            <a:ext cx="458788" cy="766762"/>
          </a:xfrm>
          <a:custGeom>
            <a:avLst/>
            <a:gdLst/>
            <a:ahLst/>
            <a:cxnLst>
              <a:cxn ang="0">
                <a:pos x="289" y="0"/>
              </a:cxn>
              <a:cxn ang="0">
                <a:pos x="234" y="205"/>
              </a:cxn>
              <a:cxn ang="0">
                <a:pos x="155" y="308"/>
              </a:cxn>
              <a:cxn ang="0">
                <a:pos x="139" y="332"/>
              </a:cxn>
              <a:cxn ang="0">
                <a:pos x="116" y="347"/>
              </a:cxn>
              <a:cxn ang="0">
                <a:pos x="92" y="395"/>
              </a:cxn>
              <a:cxn ang="0">
                <a:pos x="45" y="434"/>
              </a:cxn>
              <a:cxn ang="0">
                <a:pos x="5" y="481"/>
              </a:cxn>
              <a:cxn ang="0">
                <a:pos x="5" y="466"/>
              </a:cxn>
            </a:cxnLst>
            <a:rect l="0" t="0" r="r" b="b"/>
            <a:pathLst>
              <a:path w="289" h="483">
                <a:moveTo>
                  <a:pt x="289" y="0"/>
                </a:moveTo>
                <a:cubicBezTo>
                  <a:pt x="275" y="69"/>
                  <a:pt x="257" y="138"/>
                  <a:pt x="234" y="205"/>
                </a:cubicBezTo>
                <a:cubicBezTo>
                  <a:pt x="219" y="249"/>
                  <a:pt x="202" y="292"/>
                  <a:pt x="155" y="308"/>
                </a:cubicBezTo>
                <a:cubicBezTo>
                  <a:pt x="150" y="316"/>
                  <a:pt x="146" y="325"/>
                  <a:pt x="139" y="332"/>
                </a:cubicBezTo>
                <a:cubicBezTo>
                  <a:pt x="133" y="338"/>
                  <a:pt x="122" y="340"/>
                  <a:pt x="116" y="347"/>
                </a:cubicBezTo>
                <a:cubicBezTo>
                  <a:pt x="71" y="404"/>
                  <a:pt x="152" y="337"/>
                  <a:pt x="92" y="395"/>
                </a:cubicBezTo>
                <a:cubicBezTo>
                  <a:pt x="31" y="454"/>
                  <a:pt x="107" y="358"/>
                  <a:pt x="45" y="434"/>
                </a:cubicBezTo>
                <a:cubicBezTo>
                  <a:pt x="35" y="446"/>
                  <a:pt x="22" y="475"/>
                  <a:pt x="5" y="481"/>
                </a:cubicBezTo>
                <a:cubicBezTo>
                  <a:pt x="0" y="483"/>
                  <a:pt x="5" y="471"/>
                  <a:pt x="5" y="466"/>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10" name="Freeform 10"/>
          <p:cNvSpPr>
            <a:spLocks/>
          </p:cNvSpPr>
          <p:nvPr/>
        </p:nvSpPr>
        <p:spPr bwMode="auto">
          <a:xfrm>
            <a:off x="2579688" y="1014413"/>
            <a:ext cx="752475" cy="514350"/>
          </a:xfrm>
          <a:custGeom>
            <a:avLst/>
            <a:gdLst/>
            <a:ahLst/>
            <a:cxnLst>
              <a:cxn ang="0">
                <a:pos x="0" y="0"/>
              </a:cxn>
              <a:cxn ang="0">
                <a:pos x="158" y="55"/>
              </a:cxn>
              <a:cxn ang="0">
                <a:pos x="324" y="134"/>
              </a:cxn>
              <a:cxn ang="0">
                <a:pos x="450" y="268"/>
              </a:cxn>
              <a:cxn ang="0">
                <a:pos x="474" y="324"/>
              </a:cxn>
            </a:cxnLst>
            <a:rect l="0" t="0" r="r" b="b"/>
            <a:pathLst>
              <a:path w="474" h="324">
                <a:moveTo>
                  <a:pt x="0" y="0"/>
                </a:moveTo>
                <a:cubicBezTo>
                  <a:pt x="50" y="25"/>
                  <a:pt x="109" y="30"/>
                  <a:pt x="158" y="55"/>
                </a:cubicBezTo>
                <a:cubicBezTo>
                  <a:pt x="210" y="82"/>
                  <a:pt x="268" y="115"/>
                  <a:pt x="324" y="134"/>
                </a:cubicBezTo>
                <a:cubicBezTo>
                  <a:pt x="368" y="178"/>
                  <a:pt x="414" y="216"/>
                  <a:pt x="450" y="268"/>
                </a:cubicBezTo>
                <a:cubicBezTo>
                  <a:pt x="456" y="286"/>
                  <a:pt x="474" y="307"/>
                  <a:pt x="474" y="324"/>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11" name="Freeform 11"/>
          <p:cNvSpPr>
            <a:spLocks/>
          </p:cNvSpPr>
          <p:nvPr/>
        </p:nvSpPr>
        <p:spPr bwMode="auto">
          <a:xfrm>
            <a:off x="5599113" y="1052513"/>
            <a:ext cx="889000" cy="500062"/>
          </a:xfrm>
          <a:custGeom>
            <a:avLst/>
            <a:gdLst/>
            <a:ahLst/>
            <a:cxnLst>
              <a:cxn ang="0">
                <a:pos x="0" y="315"/>
              </a:cxn>
              <a:cxn ang="0">
                <a:pos x="126" y="189"/>
              </a:cxn>
              <a:cxn ang="0">
                <a:pos x="466" y="8"/>
              </a:cxn>
              <a:cxn ang="0">
                <a:pos x="521" y="16"/>
              </a:cxn>
              <a:cxn ang="0">
                <a:pos x="544" y="23"/>
              </a:cxn>
              <a:cxn ang="0">
                <a:pos x="560" y="0"/>
              </a:cxn>
            </a:cxnLst>
            <a:rect l="0" t="0" r="r" b="b"/>
            <a:pathLst>
              <a:path w="560" h="315">
                <a:moveTo>
                  <a:pt x="0" y="315"/>
                </a:moveTo>
                <a:cubicBezTo>
                  <a:pt x="38" y="269"/>
                  <a:pt x="77" y="223"/>
                  <a:pt x="126" y="189"/>
                </a:cubicBezTo>
                <a:cubicBezTo>
                  <a:pt x="202" y="74"/>
                  <a:pt x="340" y="40"/>
                  <a:pt x="466" y="8"/>
                </a:cubicBezTo>
                <a:cubicBezTo>
                  <a:pt x="484" y="11"/>
                  <a:pt x="503" y="13"/>
                  <a:pt x="521" y="16"/>
                </a:cubicBezTo>
                <a:cubicBezTo>
                  <a:pt x="529" y="18"/>
                  <a:pt x="537" y="26"/>
                  <a:pt x="544" y="23"/>
                </a:cubicBezTo>
                <a:cubicBezTo>
                  <a:pt x="553" y="19"/>
                  <a:pt x="560" y="0"/>
                  <a:pt x="560" y="0"/>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12" name="Oval 12"/>
          <p:cNvSpPr>
            <a:spLocks noChangeArrowheads="1"/>
          </p:cNvSpPr>
          <p:nvPr/>
        </p:nvSpPr>
        <p:spPr bwMode="auto">
          <a:xfrm>
            <a:off x="1295400" y="762000"/>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13" name="Oval 13"/>
          <p:cNvSpPr>
            <a:spLocks noChangeArrowheads="1"/>
          </p:cNvSpPr>
          <p:nvPr/>
        </p:nvSpPr>
        <p:spPr bwMode="auto">
          <a:xfrm>
            <a:off x="4867275" y="1577975"/>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14" name="Oval 14"/>
          <p:cNvSpPr>
            <a:spLocks noChangeArrowheads="1"/>
          </p:cNvSpPr>
          <p:nvPr/>
        </p:nvSpPr>
        <p:spPr bwMode="auto">
          <a:xfrm>
            <a:off x="2790825" y="1566863"/>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15" name="Oval 15"/>
          <p:cNvSpPr>
            <a:spLocks noChangeArrowheads="1"/>
          </p:cNvSpPr>
          <p:nvPr/>
        </p:nvSpPr>
        <p:spPr bwMode="auto">
          <a:xfrm>
            <a:off x="6532563" y="750888"/>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16" name="Oval 16"/>
          <p:cNvSpPr>
            <a:spLocks noChangeArrowheads="1"/>
          </p:cNvSpPr>
          <p:nvPr/>
        </p:nvSpPr>
        <p:spPr bwMode="auto">
          <a:xfrm>
            <a:off x="3867150" y="2708275"/>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17" name="Freeform 17"/>
          <p:cNvSpPr>
            <a:spLocks/>
          </p:cNvSpPr>
          <p:nvPr/>
        </p:nvSpPr>
        <p:spPr bwMode="auto">
          <a:xfrm>
            <a:off x="3511550" y="2138363"/>
            <a:ext cx="1981200" cy="333375"/>
          </a:xfrm>
          <a:custGeom>
            <a:avLst/>
            <a:gdLst/>
            <a:ahLst/>
            <a:cxnLst>
              <a:cxn ang="0">
                <a:pos x="0" y="0"/>
              </a:cxn>
              <a:cxn ang="0">
                <a:pos x="87" y="55"/>
              </a:cxn>
              <a:cxn ang="0">
                <a:pos x="371" y="158"/>
              </a:cxn>
              <a:cxn ang="0">
                <a:pos x="561" y="197"/>
              </a:cxn>
              <a:cxn ang="0">
                <a:pos x="987" y="142"/>
              </a:cxn>
              <a:cxn ang="0">
                <a:pos x="1105" y="95"/>
              </a:cxn>
              <a:cxn ang="0">
                <a:pos x="1152" y="63"/>
              </a:cxn>
              <a:cxn ang="0">
                <a:pos x="1168" y="47"/>
              </a:cxn>
            </a:cxnLst>
            <a:rect l="0" t="0" r="r" b="b"/>
            <a:pathLst>
              <a:path w="1186" h="197">
                <a:moveTo>
                  <a:pt x="0" y="0"/>
                </a:moveTo>
                <a:cubicBezTo>
                  <a:pt x="30" y="24"/>
                  <a:pt x="51" y="43"/>
                  <a:pt x="87" y="55"/>
                </a:cubicBezTo>
                <a:cubicBezTo>
                  <a:pt x="157" y="125"/>
                  <a:pt x="276" y="148"/>
                  <a:pt x="371" y="158"/>
                </a:cubicBezTo>
                <a:cubicBezTo>
                  <a:pt x="434" y="174"/>
                  <a:pt x="497" y="188"/>
                  <a:pt x="561" y="197"/>
                </a:cubicBezTo>
                <a:cubicBezTo>
                  <a:pt x="705" y="189"/>
                  <a:pt x="849" y="189"/>
                  <a:pt x="987" y="142"/>
                </a:cubicBezTo>
                <a:cubicBezTo>
                  <a:pt x="1028" y="128"/>
                  <a:pt x="1064" y="109"/>
                  <a:pt x="1105" y="95"/>
                </a:cubicBezTo>
                <a:cubicBezTo>
                  <a:pt x="1123" y="89"/>
                  <a:pt x="1136" y="74"/>
                  <a:pt x="1152" y="63"/>
                </a:cubicBezTo>
                <a:cubicBezTo>
                  <a:pt x="1178" y="46"/>
                  <a:pt x="1186" y="47"/>
                  <a:pt x="1168" y="47"/>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18" name="Freeform 18"/>
          <p:cNvSpPr>
            <a:spLocks/>
          </p:cNvSpPr>
          <p:nvPr/>
        </p:nvSpPr>
        <p:spPr bwMode="auto">
          <a:xfrm>
            <a:off x="3505200" y="1219200"/>
            <a:ext cx="2025650" cy="455613"/>
          </a:xfrm>
          <a:custGeom>
            <a:avLst/>
            <a:gdLst/>
            <a:ahLst/>
            <a:cxnLst>
              <a:cxn ang="0">
                <a:pos x="1276" y="245"/>
              </a:cxn>
              <a:cxn ang="0">
                <a:pos x="1063" y="111"/>
              </a:cxn>
              <a:cxn ang="0">
                <a:pos x="1039" y="95"/>
              </a:cxn>
              <a:cxn ang="0">
                <a:pos x="873" y="40"/>
              </a:cxn>
              <a:cxn ang="0">
                <a:pos x="739" y="16"/>
              </a:cxn>
              <a:cxn ang="0">
                <a:pos x="692" y="8"/>
              </a:cxn>
              <a:cxn ang="0">
                <a:pos x="644" y="0"/>
              </a:cxn>
              <a:cxn ang="0">
                <a:pos x="400" y="40"/>
              </a:cxn>
              <a:cxn ang="0">
                <a:pos x="329" y="63"/>
              </a:cxn>
              <a:cxn ang="0">
                <a:pos x="281" y="79"/>
              </a:cxn>
              <a:cxn ang="0">
                <a:pos x="163" y="135"/>
              </a:cxn>
              <a:cxn ang="0">
                <a:pos x="92" y="174"/>
              </a:cxn>
              <a:cxn ang="0">
                <a:pos x="45" y="213"/>
              </a:cxn>
              <a:cxn ang="0">
                <a:pos x="21" y="245"/>
              </a:cxn>
            </a:cxnLst>
            <a:rect l="0" t="0" r="r" b="b"/>
            <a:pathLst>
              <a:path w="1276" h="287">
                <a:moveTo>
                  <a:pt x="1276" y="245"/>
                </a:moveTo>
                <a:cubicBezTo>
                  <a:pt x="1211" y="181"/>
                  <a:pt x="1148" y="140"/>
                  <a:pt x="1063" y="111"/>
                </a:cubicBezTo>
                <a:cubicBezTo>
                  <a:pt x="1054" y="108"/>
                  <a:pt x="1048" y="99"/>
                  <a:pt x="1039" y="95"/>
                </a:cubicBezTo>
                <a:cubicBezTo>
                  <a:pt x="991" y="73"/>
                  <a:pt x="925" y="51"/>
                  <a:pt x="873" y="40"/>
                </a:cubicBezTo>
                <a:cubicBezTo>
                  <a:pt x="802" y="25"/>
                  <a:pt x="849" y="35"/>
                  <a:pt x="739" y="16"/>
                </a:cubicBezTo>
                <a:cubicBezTo>
                  <a:pt x="723" y="13"/>
                  <a:pt x="708" y="11"/>
                  <a:pt x="692" y="8"/>
                </a:cubicBezTo>
                <a:cubicBezTo>
                  <a:pt x="676" y="5"/>
                  <a:pt x="644" y="0"/>
                  <a:pt x="644" y="0"/>
                </a:cubicBezTo>
                <a:cubicBezTo>
                  <a:pt x="550" y="6"/>
                  <a:pt x="485" y="11"/>
                  <a:pt x="400" y="40"/>
                </a:cubicBezTo>
                <a:cubicBezTo>
                  <a:pt x="376" y="48"/>
                  <a:pt x="353" y="55"/>
                  <a:pt x="329" y="63"/>
                </a:cubicBezTo>
                <a:cubicBezTo>
                  <a:pt x="313" y="68"/>
                  <a:pt x="281" y="79"/>
                  <a:pt x="281" y="79"/>
                </a:cubicBezTo>
                <a:cubicBezTo>
                  <a:pt x="245" y="104"/>
                  <a:pt x="204" y="121"/>
                  <a:pt x="163" y="135"/>
                </a:cubicBezTo>
                <a:cubicBezTo>
                  <a:pt x="137" y="144"/>
                  <a:pt x="119" y="165"/>
                  <a:pt x="92" y="174"/>
                </a:cubicBezTo>
                <a:cubicBezTo>
                  <a:pt x="78" y="188"/>
                  <a:pt x="58" y="198"/>
                  <a:pt x="45" y="213"/>
                </a:cubicBezTo>
                <a:cubicBezTo>
                  <a:pt x="24" y="237"/>
                  <a:pt x="0" y="287"/>
                  <a:pt x="21" y="245"/>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19" name="Oval 19"/>
          <p:cNvSpPr>
            <a:spLocks noChangeArrowheads="1"/>
          </p:cNvSpPr>
          <p:nvPr/>
        </p:nvSpPr>
        <p:spPr bwMode="auto">
          <a:xfrm>
            <a:off x="4873625" y="1582738"/>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20" name="Oval 20"/>
          <p:cNvSpPr>
            <a:spLocks noChangeArrowheads="1"/>
          </p:cNvSpPr>
          <p:nvPr/>
        </p:nvSpPr>
        <p:spPr bwMode="auto">
          <a:xfrm>
            <a:off x="2797175" y="1571625"/>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21" name="Freeform 21"/>
          <p:cNvSpPr>
            <a:spLocks/>
          </p:cNvSpPr>
          <p:nvPr/>
        </p:nvSpPr>
        <p:spPr bwMode="auto">
          <a:xfrm>
            <a:off x="3505200" y="2133600"/>
            <a:ext cx="1981200" cy="333375"/>
          </a:xfrm>
          <a:custGeom>
            <a:avLst/>
            <a:gdLst/>
            <a:ahLst/>
            <a:cxnLst>
              <a:cxn ang="0">
                <a:pos x="0" y="0"/>
              </a:cxn>
              <a:cxn ang="0">
                <a:pos x="87" y="55"/>
              </a:cxn>
              <a:cxn ang="0">
                <a:pos x="371" y="158"/>
              </a:cxn>
              <a:cxn ang="0">
                <a:pos x="561" y="197"/>
              </a:cxn>
              <a:cxn ang="0">
                <a:pos x="987" y="142"/>
              </a:cxn>
              <a:cxn ang="0">
                <a:pos x="1105" y="95"/>
              </a:cxn>
              <a:cxn ang="0">
                <a:pos x="1152" y="63"/>
              </a:cxn>
              <a:cxn ang="0">
                <a:pos x="1168" y="47"/>
              </a:cxn>
            </a:cxnLst>
            <a:rect l="0" t="0" r="r" b="b"/>
            <a:pathLst>
              <a:path w="1186" h="197">
                <a:moveTo>
                  <a:pt x="0" y="0"/>
                </a:moveTo>
                <a:cubicBezTo>
                  <a:pt x="30" y="24"/>
                  <a:pt x="51" y="43"/>
                  <a:pt x="87" y="55"/>
                </a:cubicBezTo>
                <a:cubicBezTo>
                  <a:pt x="157" y="125"/>
                  <a:pt x="276" y="148"/>
                  <a:pt x="371" y="158"/>
                </a:cubicBezTo>
                <a:cubicBezTo>
                  <a:pt x="434" y="174"/>
                  <a:pt x="497" y="188"/>
                  <a:pt x="561" y="197"/>
                </a:cubicBezTo>
                <a:cubicBezTo>
                  <a:pt x="705" y="189"/>
                  <a:pt x="849" y="189"/>
                  <a:pt x="987" y="142"/>
                </a:cubicBezTo>
                <a:cubicBezTo>
                  <a:pt x="1028" y="128"/>
                  <a:pt x="1064" y="109"/>
                  <a:pt x="1105" y="95"/>
                </a:cubicBezTo>
                <a:cubicBezTo>
                  <a:pt x="1123" y="89"/>
                  <a:pt x="1136" y="74"/>
                  <a:pt x="1152" y="63"/>
                </a:cubicBezTo>
                <a:cubicBezTo>
                  <a:pt x="1178" y="46"/>
                  <a:pt x="1186" y="47"/>
                  <a:pt x="1168" y="47"/>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22" name="Oval 22"/>
          <p:cNvSpPr>
            <a:spLocks noChangeArrowheads="1"/>
          </p:cNvSpPr>
          <p:nvPr/>
        </p:nvSpPr>
        <p:spPr bwMode="auto">
          <a:xfrm>
            <a:off x="2790825" y="1566863"/>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23" name="Oval 23"/>
          <p:cNvSpPr>
            <a:spLocks noChangeArrowheads="1"/>
          </p:cNvSpPr>
          <p:nvPr/>
        </p:nvSpPr>
        <p:spPr bwMode="auto">
          <a:xfrm>
            <a:off x="4876800" y="1600200"/>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24" name="Freeform 24"/>
          <p:cNvSpPr>
            <a:spLocks/>
          </p:cNvSpPr>
          <p:nvPr/>
        </p:nvSpPr>
        <p:spPr bwMode="auto">
          <a:xfrm>
            <a:off x="3505200" y="2133600"/>
            <a:ext cx="1981200" cy="333375"/>
          </a:xfrm>
          <a:custGeom>
            <a:avLst/>
            <a:gdLst/>
            <a:ahLst/>
            <a:cxnLst>
              <a:cxn ang="0">
                <a:pos x="0" y="0"/>
              </a:cxn>
              <a:cxn ang="0">
                <a:pos x="87" y="55"/>
              </a:cxn>
              <a:cxn ang="0">
                <a:pos x="371" y="158"/>
              </a:cxn>
              <a:cxn ang="0">
                <a:pos x="561" y="197"/>
              </a:cxn>
              <a:cxn ang="0">
                <a:pos x="987" y="142"/>
              </a:cxn>
              <a:cxn ang="0">
                <a:pos x="1105" y="95"/>
              </a:cxn>
              <a:cxn ang="0">
                <a:pos x="1152" y="63"/>
              </a:cxn>
              <a:cxn ang="0">
                <a:pos x="1168" y="47"/>
              </a:cxn>
            </a:cxnLst>
            <a:rect l="0" t="0" r="r" b="b"/>
            <a:pathLst>
              <a:path w="1186" h="197">
                <a:moveTo>
                  <a:pt x="0" y="0"/>
                </a:moveTo>
                <a:cubicBezTo>
                  <a:pt x="30" y="24"/>
                  <a:pt x="51" y="43"/>
                  <a:pt x="87" y="55"/>
                </a:cubicBezTo>
                <a:cubicBezTo>
                  <a:pt x="157" y="125"/>
                  <a:pt x="276" y="148"/>
                  <a:pt x="371" y="158"/>
                </a:cubicBezTo>
                <a:cubicBezTo>
                  <a:pt x="434" y="174"/>
                  <a:pt x="497" y="188"/>
                  <a:pt x="561" y="197"/>
                </a:cubicBezTo>
                <a:cubicBezTo>
                  <a:pt x="705" y="189"/>
                  <a:pt x="849" y="189"/>
                  <a:pt x="987" y="142"/>
                </a:cubicBezTo>
                <a:cubicBezTo>
                  <a:pt x="1028" y="128"/>
                  <a:pt x="1064" y="109"/>
                  <a:pt x="1105" y="95"/>
                </a:cubicBezTo>
                <a:cubicBezTo>
                  <a:pt x="1123" y="89"/>
                  <a:pt x="1136" y="74"/>
                  <a:pt x="1152" y="63"/>
                </a:cubicBezTo>
                <a:cubicBezTo>
                  <a:pt x="1178" y="46"/>
                  <a:pt x="1186" y="47"/>
                  <a:pt x="1168" y="47"/>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25" name="Oval 25"/>
          <p:cNvSpPr>
            <a:spLocks noChangeArrowheads="1"/>
          </p:cNvSpPr>
          <p:nvPr/>
        </p:nvSpPr>
        <p:spPr bwMode="auto">
          <a:xfrm>
            <a:off x="2790825" y="1566863"/>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26" name="Oval 26"/>
          <p:cNvSpPr>
            <a:spLocks noChangeArrowheads="1"/>
          </p:cNvSpPr>
          <p:nvPr/>
        </p:nvSpPr>
        <p:spPr bwMode="auto">
          <a:xfrm>
            <a:off x="4876800" y="1600200"/>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27" name="Freeform 27"/>
          <p:cNvSpPr>
            <a:spLocks/>
          </p:cNvSpPr>
          <p:nvPr/>
        </p:nvSpPr>
        <p:spPr bwMode="auto">
          <a:xfrm>
            <a:off x="3505200" y="1219200"/>
            <a:ext cx="2025650" cy="455613"/>
          </a:xfrm>
          <a:custGeom>
            <a:avLst/>
            <a:gdLst/>
            <a:ahLst/>
            <a:cxnLst>
              <a:cxn ang="0">
                <a:pos x="1276" y="245"/>
              </a:cxn>
              <a:cxn ang="0">
                <a:pos x="1063" y="111"/>
              </a:cxn>
              <a:cxn ang="0">
                <a:pos x="1039" y="95"/>
              </a:cxn>
              <a:cxn ang="0">
                <a:pos x="873" y="40"/>
              </a:cxn>
              <a:cxn ang="0">
                <a:pos x="739" y="16"/>
              </a:cxn>
              <a:cxn ang="0">
                <a:pos x="692" y="8"/>
              </a:cxn>
              <a:cxn ang="0">
                <a:pos x="644" y="0"/>
              </a:cxn>
              <a:cxn ang="0">
                <a:pos x="400" y="40"/>
              </a:cxn>
              <a:cxn ang="0">
                <a:pos x="329" y="63"/>
              </a:cxn>
              <a:cxn ang="0">
                <a:pos x="281" y="79"/>
              </a:cxn>
              <a:cxn ang="0">
                <a:pos x="163" y="135"/>
              </a:cxn>
              <a:cxn ang="0">
                <a:pos x="92" y="174"/>
              </a:cxn>
              <a:cxn ang="0">
                <a:pos x="45" y="213"/>
              </a:cxn>
              <a:cxn ang="0">
                <a:pos x="21" y="245"/>
              </a:cxn>
            </a:cxnLst>
            <a:rect l="0" t="0" r="r" b="b"/>
            <a:pathLst>
              <a:path w="1276" h="287">
                <a:moveTo>
                  <a:pt x="1276" y="245"/>
                </a:moveTo>
                <a:cubicBezTo>
                  <a:pt x="1211" y="181"/>
                  <a:pt x="1148" y="140"/>
                  <a:pt x="1063" y="111"/>
                </a:cubicBezTo>
                <a:cubicBezTo>
                  <a:pt x="1054" y="108"/>
                  <a:pt x="1048" y="99"/>
                  <a:pt x="1039" y="95"/>
                </a:cubicBezTo>
                <a:cubicBezTo>
                  <a:pt x="991" y="73"/>
                  <a:pt x="925" y="51"/>
                  <a:pt x="873" y="40"/>
                </a:cubicBezTo>
                <a:cubicBezTo>
                  <a:pt x="802" y="25"/>
                  <a:pt x="849" y="35"/>
                  <a:pt x="739" y="16"/>
                </a:cubicBezTo>
                <a:cubicBezTo>
                  <a:pt x="723" y="13"/>
                  <a:pt x="708" y="11"/>
                  <a:pt x="692" y="8"/>
                </a:cubicBezTo>
                <a:cubicBezTo>
                  <a:pt x="676" y="5"/>
                  <a:pt x="644" y="0"/>
                  <a:pt x="644" y="0"/>
                </a:cubicBezTo>
                <a:cubicBezTo>
                  <a:pt x="550" y="6"/>
                  <a:pt x="485" y="11"/>
                  <a:pt x="400" y="40"/>
                </a:cubicBezTo>
                <a:cubicBezTo>
                  <a:pt x="376" y="48"/>
                  <a:pt x="353" y="55"/>
                  <a:pt x="329" y="63"/>
                </a:cubicBezTo>
                <a:cubicBezTo>
                  <a:pt x="313" y="68"/>
                  <a:pt x="281" y="79"/>
                  <a:pt x="281" y="79"/>
                </a:cubicBezTo>
                <a:cubicBezTo>
                  <a:pt x="245" y="104"/>
                  <a:pt x="204" y="121"/>
                  <a:pt x="163" y="135"/>
                </a:cubicBezTo>
                <a:cubicBezTo>
                  <a:pt x="137" y="144"/>
                  <a:pt x="119" y="165"/>
                  <a:pt x="92" y="174"/>
                </a:cubicBezTo>
                <a:cubicBezTo>
                  <a:pt x="78" y="188"/>
                  <a:pt x="58" y="198"/>
                  <a:pt x="45" y="213"/>
                </a:cubicBezTo>
                <a:cubicBezTo>
                  <a:pt x="24" y="237"/>
                  <a:pt x="0" y="287"/>
                  <a:pt x="21" y="245"/>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28" name="Freeform 28"/>
          <p:cNvSpPr>
            <a:spLocks/>
          </p:cNvSpPr>
          <p:nvPr/>
        </p:nvSpPr>
        <p:spPr bwMode="auto">
          <a:xfrm>
            <a:off x="3505200" y="2133600"/>
            <a:ext cx="1981200" cy="333375"/>
          </a:xfrm>
          <a:custGeom>
            <a:avLst/>
            <a:gdLst/>
            <a:ahLst/>
            <a:cxnLst>
              <a:cxn ang="0">
                <a:pos x="0" y="0"/>
              </a:cxn>
              <a:cxn ang="0">
                <a:pos x="87" y="55"/>
              </a:cxn>
              <a:cxn ang="0">
                <a:pos x="371" y="158"/>
              </a:cxn>
              <a:cxn ang="0">
                <a:pos x="561" y="197"/>
              </a:cxn>
              <a:cxn ang="0">
                <a:pos x="987" y="142"/>
              </a:cxn>
              <a:cxn ang="0">
                <a:pos x="1105" y="95"/>
              </a:cxn>
              <a:cxn ang="0">
                <a:pos x="1152" y="63"/>
              </a:cxn>
              <a:cxn ang="0">
                <a:pos x="1168" y="47"/>
              </a:cxn>
            </a:cxnLst>
            <a:rect l="0" t="0" r="r" b="b"/>
            <a:pathLst>
              <a:path w="1186" h="197">
                <a:moveTo>
                  <a:pt x="0" y="0"/>
                </a:moveTo>
                <a:cubicBezTo>
                  <a:pt x="30" y="24"/>
                  <a:pt x="51" y="43"/>
                  <a:pt x="87" y="55"/>
                </a:cubicBezTo>
                <a:cubicBezTo>
                  <a:pt x="157" y="125"/>
                  <a:pt x="276" y="148"/>
                  <a:pt x="371" y="158"/>
                </a:cubicBezTo>
                <a:cubicBezTo>
                  <a:pt x="434" y="174"/>
                  <a:pt x="497" y="188"/>
                  <a:pt x="561" y="197"/>
                </a:cubicBezTo>
                <a:cubicBezTo>
                  <a:pt x="705" y="189"/>
                  <a:pt x="849" y="189"/>
                  <a:pt x="987" y="142"/>
                </a:cubicBezTo>
                <a:cubicBezTo>
                  <a:pt x="1028" y="128"/>
                  <a:pt x="1064" y="109"/>
                  <a:pt x="1105" y="95"/>
                </a:cubicBezTo>
                <a:cubicBezTo>
                  <a:pt x="1123" y="89"/>
                  <a:pt x="1136" y="74"/>
                  <a:pt x="1152" y="63"/>
                </a:cubicBezTo>
                <a:cubicBezTo>
                  <a:pt x="1178" y="46"/>
                  <a:pt x="1186" y="47"/>
                  <a:pt x="1168" y="47"/>
                </a:cubicBezTo>
              </a:path>
            </a:pathLst>
          </a:custGeom>
          <a:noFill/>
          <a:ln w="76200" cap="flat" cmpd="sng">
            <a:solidFill>
              <a:schemeClr val="accent2"/>
            </a:solidFill>
            <a:prstDash val="solid"/>
            <a:round/>
            <a:headEnd type="none" w="med" len="med"/>
            <a:tailEnd type="triangle" w="med" len="med"/>
          </a:ln>
          <a:effectLst/>
        </p:spPr>
        <p:txBody>
          <a:bodyPr wrap="none" anchor="ctr"/>
          <a:lstStyle/>
          <a:p>
            <a:endParaRPr lang="en-US"/>
          </a:p>
        </p:txBody>
      </p:sp>
      <p:sp>
        <p:nvSpPr>
          <p:cNvPr id="358429" name="Oval 29"/>
          <p:cNvSpPr>
            <a:spLocks noChangeArrowheads="1"/>
          </p:cNvSpPr>
          <p:nvPr/>
        </p:nvSpPr>
        <p:spPr bwMode="auto">
          <a:xfrm>
            <a:off x="2790825" y="1566863"/>
            <a:ext cx="1295400" cy="609600"/>
          </a:xfrm>
          <a:prstGeom prst="ellipse">
            <a:avLst/>
          </a:prstGeom>
          <a:noFill/>
          <a:ln w="57150" algn="ctr">
            <a:solidFill>
              <a:schemeClr val="accent2"/>
            </a:solidFill>
            <a:round/>
            <a:headEnd/>
            <a:tailEnd/>
          </a:ln>
          <a:effectLst/>
        </p:spPr>
        <p:txBody>
          <a:bodyPr wrap="none" anchor="ctr"/>
          <a:lstStyle/>
          <a:p>
            <a:endParaRPr lang="en-US"/>
          </a:p>
        </p:txBody>
      </p:sp>
      <p:sp>
        <p:nvSpPr>
          <p:cNvPr id="358430" name="Oval 30"/>
          <p:cNvSpPr>
            <a:spLocks noChangeArrowheads="1"/>
          </p:cNvSpPr>
          <p:nvPr/>
        </p:nvSpPr>
        <p:spPr bwMode="auto">
          <a:xfrm>
            <a:off x="4876800" y="1600200"/>
            <a:ext cx="1295400" cy="609600"/>
          </a:xfrm>
          <a:prstGeom prst="ellipse">
            <a:avLst/>
          </a:prstGeom>
          <a:noFill/>
          <a:ln w="57150" algn="ctr">
            <a:solidFill>
              <a:schemeClr val="accent2"/>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32">
                                            <p:txEl>
                                              <p:pRg st="0" end="0"/>
                                            </p:txEl>
                                          </p:spTgt>
                                        </p:tgtEl>
                                        <p:attrNameLst>
                                          <p:attrName>style.visibility</p:attrName>
                                        </p:attrNameLst>
                                      </p:cBhvr>
                                      <p:to>
                                        <p:strVal val="visible"/>
                                      </p:to>
                                    </p:set>
                                    <p:anim calcmode="lin" valueType="num">
                                      <p:cBhvr additive="base">
                                        <p:cTn id="7" dur="500" fill="hold"/>
                                        <p:tgtEl>
                                          <p:spTgt spid="3584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84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8432">
                                            <p:txEl>
                                              <p:pRg st="1" end="1"/>
                                            </p:txEl>
                                          </p:spTgt>
                                        </p:tgtEl>
                                        <p:attrNameLst>
                                          <p:attrName>style.visibility</p:attrName>
                                        </p:attrNameLst>
                                      </p:cBhvr>
                                      <p:to>
                                        <p:strVal val="visible"/>
                                      </p:to>
                                    </p:set>
                                    <p:anim calcmode="lin" valueType="num">
                                      <p:cBhvr additive="base">
                                        <p:cTn id="13" dur="500" fill="hold"/>
                                        <p:tgtEl>
                                          <p:spTgt spid="35843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8432">
                                            <p:txEl>
                                              <p:pRg st="1" end="1"/>
                                            </p:txEl>
                                          </p:spTgt>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358412"/>
                                        </p:tgtEl>
                                        <p:attrNameLst>
                                          <p:attrName>style.visibility</p:attrName>
                                        </p:attrNameLst>
                                      </p:cBhvr>
                                      <p:to>
                                        <p:strVal val="visible"/>
                                      </p:to>
                                    </p:set>
                                  </p:childTnLst>
                                  <p:subTnLst>
                                    <p:set>
                                      <p:cBhvr override="childStyle">
                                        <p:cTn dur="1" fill="hold" display="0" masterRel="nextClick" afterEffect="1"/>
                                        <p:tgtEl>
                                          <p:spTgt spid="35841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8410"/>
                                        </p:tgtEl>
                                        <p:attrNameLst>
                                          <p:attrName>style.visibility</p:attrName>
                                        </p:attrNameLst>
                                      </p:cBhvr>
                                      <p:to>
                                        <p:strVal val="visible"/>
                                      </p:to>
                                    </p:set>
                                    <p:animEffect transition="in" filter="wipe(left)">
                                      <p:cBhvr>
                                        <p:cTn id="21" dur="500"/>
                                        <p:tgtEl>
                                          <p:spTgt spid="358410"/>
                                        </p:tgtEl>
                                      </p:cBhvr>
                                    </p:animEffect>
                                  </p:childTnLst>
                                  <p:subTnLst>
                                    <p:set>
                                      <p:cBhvr override="childStyle">
                                        <p:cTn dur="1" fill="hold" display="0" masterRel="nextClick" afterEffect="1"/>
                                        <p:tgtEl>
                                          <p:spTgt spid="35841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358432">
                                            <p:txEl>
                                              <p:pRg st="2" end="2"/>
                                            </p:txEl>
                                          </p:spTgt>
                                        </p:tgtEl>
                                        <p:attrNameLst>
                                          <p:attrName>style.visibility</p:attrName>
                                        </p:attrNameLst>
                                      </p:cBhvr>
                                      <p:to>
                                        <p:strVal val="visible"/>
                                      </p:to>
                                    </p:set>
                                    <p:anim calcmode="lin" valueType="num">
                                      <p:cBhvr additive="base">
                                        <p:cTn id="26" dur="500" fill="hold"/>
                                        <p:tgtEl>
                                          <p:spTgt spid="358432">
                                            <p:txEl>
                                              <p:pRg st="2" end="2"/>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58432">
                                            <p:txEl>
                                              <p:pRg st="2" end="2"/>
                                            </p:txEl>
                                          </p:spTgt>
                                        </p:tgtEl>
                                        <p:attrNameLst>
                                          <p:attrName>ppt_y</p:attrName>
                                        </p:attrNameLst>
                                      </p:cBhvr>
                                      <p:tavLst>
                                        <p:tav tm="0">
                                          <p:val>
                                            <p:strVal val="#ppt_y"/>
                                          </p:val>
                                        </p:tav>
                                        <p:tav tm="100000">
                                          <p:val>
                                            <p:strVal val="#ppt_y"/>
                                          </p:val>
                                        </p:tav>
                                      </p:tavLst>
                                    </p:anim>
                                  </p:childTnLst>
                                </p:cTn>
                              </p:par>
                              <p:par>
                                <p:cTn id="28" presetID="1" presetClass="entr" presetSubtype="0" fill="hold" grpId="0" nodeType="withEffect">
                                  <p:stCondLst>
                                    <p:cond delay="0"/>
                                  </p:stCondLst>
                                  <p:childTnLst>
                                    <p:set>
                                      <p:cBhvr>
                                        <p:cTn id="29" dur="1" fill="hold">
                                          <p:stCondLst>
                                            <p:cond delay="0"/>
                                          </p:stCondLst>
                                        </p:cTn>
                                        <p:tgtEl>
                                          <p:spTgt spid="358414"/>
                                        </p:tgtEl>
                                        <p:attrNameLst>
                                          <p:attrName>style.visibility</p:attrName>
                                        </p:attrNameLst>
                                      </p:cBhvr>
                                      <p:to>
                                        <p:strVal val="visible"/>
                                      </p:to>
                                    </p:set>
                                  </p:childTnLst>
                                  <p:subTnLst>
                                    <p:set>
                                      <p:cBhvr override="childStyle">
                                        <p:cTn dur="1" fill="hold" display="0" masterRel="nextClick" afterEffect="1"/>
                                        <p:tgtEl>
                                          <p:spTgt spid="358414"/>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8405"/>
                                        </p:tgtEl>
                                        <p:attrNameLst>
                                          <p:attrName>style.visibility</p:attrName>
                                        </p:attrNameLst>
                                      </p:cBhvr>
                                      <p:to>
                                        <p:strVal val="visible"/>
                                      </p:to>
                                    </p:set>
                                    <p:animEffect transition="in" filter="wipe(left)">
                                      <p:cBhvr>
                                        <p:cTn id="34" dur="500"/>
                                        <p:tgtEl>
                                          <p:spTgt spid="358405"/>
                                        </p:tgtEl>
                                      </p:cBhvr>
                                    </p:animEffect>
                                  </p:childTnLst>
                                  <p:subTnLst>
                                    <p:set>
                                      <p:cBhvr override="childStyle">
                                        <p:cTn dur="1" fill="hold" display="0" masterRel="nextClick" afterEffect="1"/>
                                        <p:tgtEl>
                                          <p:spTgt spid="35840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58432">
                                            <p:txEl>
                                              <p:pRg st="3" end="3"/>
                                            </p:txEl>
                                          </p:spTgt>
                                        </p:tgtEl>
                                        <p:attrNameLst>
                                          <p:attrName>style.visibility</p:attrName>
                                        </p:attrNameLst>
                                      </p:cBhvr>
                                      <p:to>
                                        <p:strVal val="visible"/>
                                      </p:to>
                                    </p:set>
                                    <p:anim calcmode="lin" valueType="num">
                                      <p:cBhvr additive="base">
                                        <p:cTn id="39" dur="500" fill="hold"/>
                                        <p:tgtEl>
                                          <p:spTgt spid="358432">
                                            <p:txEl>
                                              <p:pRg st="3" end="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58432">
                                            <p:txEl>
                                              <p:pRg st="3" end="3"/>
                                            </p:txEl>
                                          </p:spTgt>
                                        </p:tgtEl>
                                        <p:attrNameLst>
                                          <p:attrName>ppt_y</p:attrName>
                                        </p:attrNameLst>
                                      </p:cBhvr>
                                      <p:tavLst>
                                        <p:tav tm="0">
                                          <p:val>
                                            <p:strVal val="#ppt_y"/>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358413"/>
                                        </p:tgtEl>
                                        <p:attrNameLst>
                                          <p:attrName>style.visibility</p:attrName>
                                        </p:attrNameLst>
                                      </p:cBhvr>
                                      <p:to>
                                        <p:strVal val="visible"/>
                                      </p:to>
                                    </p:set>
                                  </p:childTnLst>
                                  <p:subTnLst>
                                    <p:set>
                                      <p:cBhvr override="childStyle">
                                        <p:cTn dur="1" fill="hold" display="0" masterRel="nextClick" afterEffect="1"/>
                                        <p:tgtEl>
                                          <p:spTgt spid="35841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58407"/>
                                        </p:tgtEl>
                                        <p:attrNameLst>
                                          <p:attrName>style.visibility</p:attrName>
                                        </p:attrNameLst>
                                      </p:cBhvr>
                                      <p:to>
                                        <p:strVal val="visible"/>
                                      </p:to>
                                    </p:set>
                                    <p:animEffect transition="in" filter="wipe(right)">
                                      <p:cBhvr>
                                        <p:cTn id="47" dur="500"/>
                                        <p:tgtEl>
                                          <p:spTgt spid="358407"/>
                                        </p:tgtEl>
                                      </p:cBhvr>
                                    </p:animEffect>
                                  </p:childTnLst>
                                  <p:subTnLst>
                                    <p:set>
                                      <p:cBhvr override="childStyle">
                                        <p:cTn dur="1" fill="hold" display="0" masterRel="nextClick" afterEffect="1"/>
                                        <p:tgtEl>
                                          <p:spTgt spid="35840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58420"/>
                                        </p:tgtEl>
                                        <p:attrNameLst>
                                          <p:attrName>style.visibility</p:attrName>
                                        </p:attrNameLst>
                                      </p:cBhvr>
                                      <p:to>
                                        <p:strVal val="visible"/>
                                      </p:to>
                                    </p:set>
                                  </p:childTnLst>
                                  <p:subTnLst>
                                    <p:set>
                                      <p:cBhvr override="childStyle">
                                        <p:cTn dur="1" fill="hold" display="0" masterRel="nextClick" afterEffect="1"/>
                                        <p:tgtEl>
                                          <p:spTgt spid="358420"/>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58417"/>
                                        </p:tgtEl>
                                        <p:attrNameLst>
                                          <p:attrName>style.visibility</p:attrName>
                                        </p:attrNameLst>
                                      </p:cBhvr>
                                      <p:to>
                                        <p:strVal val="visible"/>
                                      </p:to>
                                    </p:set>
                                    <p:animEffect transition="in" filter="wipe(left)">
                                      <p:cBhvr>
                                        <p:cTn id="56" dur="500"/>
                                        <p:tgtEl>
                                          <p:spTgt spid="358417"/>
                                        </p:tgtEl>
                                      </p:cBhvr>
                                    </p:animEffect>
                                  </p:childTnLst>
                                  <p:subTnLst>
                                    <p:set>
                                      <p:cBhvr override="childStyle">
                                        <p:cTn dur="1" fill="hold" display="0" masterRel="nextClick" afterEffect="1"/>
                                        <p:tgtEl>
                                          <p:spTgt spid="358417"/>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8419"/>
                                        </p:tgtEl>
                                        <p:attrNameLst>
                                          <p:attrName>style.visibility</p:attrName>
                                        </p:attrNameLst>
                                      </p:cBhvr>
                                      <p:to>
                                        <p:strVal val="visible"/>
                                      </p:to>
                                    </p:set>
                                  </p:childTnLst>
                                  <p:subTnLst>
                                    <p:set>
                                      <p:cBhvr override="childStyle">
                                        <p:cTn dur="1" fill="hold" display="0" masterRel="nextClick" afterEffect="1"/>
                                        <p:tgtEl>
                                          <p:spTgt spid="358419"/>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58418"/>
                                        </p:tgtEl>
                                        <p:attrNameLst>
                                          <p:attrName>style.visibility</p:attrName>
                                        </p:attrNameLst>
                                      </p:cBhvr>
                                      <p:to>
                                        <p:strVal val="visible"/>
                                      </p:to>
                                    </p:set>
                                    <p:animEffect transition="in" filter="wipe(right)">
                                      <p:cBhvr>
                                        <p:cTn id="65" dur="500"/>
                                        <p:tgtEl>
                                          <p:spTgt spid="358418"/>
                                        </p:tgtEl>
                                      </p:cBhvr>
                                    </p:animEffect>
                                  </p:childTnLst>
                                  <p:subTnLst>
                                    <p:set>
                                      <p:cBhvr override="childStyle">
                                        <p:cTn dur="1" fill="hold" display="0" masterRel="nextClick" afterEffect="1"/>
                                        <p:tgtEl>
                                          <p:spTgt spid="358418"/>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8422"/>
                                        </p:tgtEl>
                                        <p:attrNameLst>
                                          <p:attrName>style.visibility</p:attrName>
                                        </p:attrNameLst>
                                      </p:cBhvr>
                                      <p:to>
                                        <p:strVal val="visible"/>
                                      </p:to>
                                    </p:set>
                                  </p:childTnLst>
                                  <p:subTnLst>
                                    <p:set>
                                      <p:cBhvr override="childStyle">
                                        <p:cTn dur="1" fill="hold" display="0" masterRel="nextClick" afterEffect="1"/>
                                        <p:tgtEl>
                                          <p:spTgt spid="358422"/>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8421"/>
                                        </p:tgtEl>
                                        <p:attrNameLst>
                                          <p:attrName>style.visibility</p:attrName>
                                        </p:attrNameLst>
                                      </p:cBhvr>
                                      <p:to>
                                        <p:strVal val="visible"/>
                                      </p:to>
                                    </p:set>
                                    <p:animEffect transition="in" filter="wipe(left)">
                                      <p:cBhvr>
                                        <p:cTn id="74" dur="500"/>
                                        <p:tgtEl>
                                          <p:spTgt spid="358421"/>
                                        </p:tgtEl>
                                      </p:cBhvr>
                                    </p:animEffect>
                                  </p:childTnLst>
                                  <p:subTnLst>
                                    <p:set>
                                      <p:cBhvr override="childStyle">
                                        <p:cTn dur="1" fill="hold" display="0" masterRel="nextClick" afterEffect="1"/>
                                        <p:tgtEl>
                                          <p:spTgt spid="358421"/>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8423"/>
                                        </p:tgtEl>
                                        <p:attrNameLst>
                                          <p:attrName>style.visibility</p:attrName>
                                        </p:attrNameLst>
                                      </p:cBhvr>
                                      <p:to>
                                        <p:strVal val="visible"/>
                                      </p:to>
                                    </p:set>
                                  </p:childTnLst>
                                  <p:subTnLst>
                                    <p:set>
                                      <p:cBhvr override="childStyle">
                                        <p:cTn dur="1" fill="hold" display="0" masterRel="nextClick" afterEffect="1"/>
                                        <p:tgtEl>
                                          <p:spTgt spid="358423"/>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358409"/>
                                        </p:tgtEl>
                                        <p:attrNameLst>
                                          <p:attrName>style.visibility</p:attrName>
                                        </p:attrNameLst>
                                      </p:cBhvr>
                                      <p:to>
                                        <p:strVal val="visible"/>
                                      </p:to>
                                    </p:set>
                                    <p:animEffect transition="in" filter="wipe(up)">
                                      <p:cBhvr>
                                        <p:cTn id="83" dur="500"/>
                                        <p:tgtEl>
                                          <p:spTgt spid="358409"/>
                                        </p:tgtEl>
                                      </p:cBhvr>
                                    </p:animEffect>
                                  </p:childTnLst>
                                  <p:subTnLst>
                                    <p:set>
                                      <p:cBhvr override="childStyle">
                                        <p:cTn dur="1" fill="hold" display="0" masterRel="nextClick" afterEffect="1"/>
                                        <p:tgtEl>
                                          <p:spTgt spid="358409"/>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2" presetClass="entr" presetSubtype="2" fill="hold" grpId="0" nodeType="clickEffect">
                                  <p:stCondLst>
                                    <p:cond delay="0"/>
                                  </p:stCondLst>
                                  <p:childTnLst>
                                    <p:set>
                                      <p:cBhvr>
                                        <p:cTn id="87" dur="1" fill="hold">
                                          <p:stCondLst>
                                            <p:cond delay="0"/>
                                          </p:stCondLst>
                                        </p:cTn>
                                        <p:tgtEl>
                                          <p:spTgt spid="358432">
                                            <p:txEl>
                                              <p:pRg st="4" end="4"/>
                                            </p:txEl>
                                          </p:spTgt>
                                        </p:tgtEl>
                                        <p:attrNameLst>
                                          <p:attrName>style.visibility</p:attrName>
                                        </p:attrNameLst>
                                      </p:cBhvr>
                                      <p:to>
                                        <p:strVal val="visible"/>
                                      </p:to>
                                    </p:set>
                                    <p:anim calcmode="lin" valueType="num">
                                      <p:cBhvr additive="base">
                                        <p:cTn id="88" dur="500" fill="hold"/>
                                        <p:tgtEl>
                                          <p:spTgt spid="358432">
                                            <p:txEl>
                                              <p:pRg st="4" end="4"/>
                                            </p:tx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358432">
                                            <p:txEl>
                                              <p:pRg st="4" end="4"/>
                                            </p:txEl>
                                          </p:spTgt>
                                        </p:tgtEl>
                                        <p:attrNameLst>
                                          <p:attrName>ppt_y</p:attrName>
                                        </p:attrNameLst>
                                      </p:cBhvr>
                                      <p:tavLst>
                                        <p:tav tm="0">
                                          <p:val>
                                            <p:strVal val="#ppt_y"/>
                                          </p:val>
                                        </p:tav>
                                        <p:tav tm="100000">
                                          <p:val>
                                            <p:strVal val="#ppt_y"/>
                                          </p:val>
                                        </p:tav>
                                      </p:tavLst>
                                    </p:anim>
                                  </p:childTnLst>
                                </p:cTn>
                              </p:par>
                              <p:par>
                                <p:cTn id="90" presetID="1" presetClass="entr" presetSubtype="0" fill="hold" grpId="0" nodeType="withEffect">
                                  <p:stCondLst>
                                    <p:cond delay="0"/>
                                  </p:stCondLst>
                                  <p:childTnLst>
                                    <p:set>
                                      <p:cBhvr>
                                        <p:cTn id="91" dur="1" fill="hold">
                                          <p:stCondLst>
                                            <p:cond delay="0"/>
                                          </p:stCondLst>
                                        </p:cTn>
                                        <p:tgtEl>
                                          <p:spTgt spid="358416"/>
                                        </p:tgtEl>
                                        <p:attrNameLst>
                                          <p:attrName>style.visibility</p:attrName>
                                        </p:attrNameLst>
                                      </p:cBhvr>
                                      <p:to>
                                        <p:strVal val="visible"/>
                                      </p:to>
                                    </p:set>
                                  </p:childTnLst>
                                  <p:subTnLst>
                                    <p:set>
                                      <p:cBhvr override="childStyle">
                                        <p:cTn dur="1" fill="hold" display="0" masterRel="nextClick" afterEffect="1"/>
                                        <p:tgtEl>
                                          <p:spTgt spid="35841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358408"/>
                                        </p:tgtEl>
                                        <p:attrNameLst>
                                          <p:attrName>style.visibility</p:attrName>
                                        </p:attrNameLst>
                                      </p:cBhvr>
                                      <p:to>
                                        <p:strVal val="visible"/>
                                      </p:to>
                                    </p:set>
                                    <p:animEffect transition="in" filter="wipe(down)">
                                      <p:cBhvr>
                                        <p:cTn id="96" dur="500"/>
                                        <p:tgtEl>
                                          <p:spTgt spid="358408"/>
                                        </p:tgtEl>
                                      </p:cBhvr>
                                    </p:animEffect>
                                  </p:childTnLst>
                                  <p:subTnLst>
                                    <p:set>
                                      <p:cBhvr override="childStyle">
                                        <p:cTn dur="1" fill="hold" display="0" masterRel="nextClick" afterEffect="1"/>
                                        <p:tgtEl>
                                          <p:spTgt spid="358408"/>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58429"/>
                                        </p:tgtEl>
                                        <p:attrNameLst>
                                          <p:attrName>style.visibility</p:attrName>
                                        </p:attrNameLst>
                                      </p:cBhvr>
                                      <p:to>
                                        <p:strVal val="visible"/>
                                      </p:to>
                                    </p:set>
                                  </p:childTnLst>
                                  <p:subTnLst>
                                    <p:set>
                                      <p:cBhvr override="childStyle">
                                        <p:cTn dur="1" fill="hold" display="0" masterRel="nextClick" afterEffect="1"/>
                                        <p:tgtEl>
                                          <p:spTgt spid="358429"/>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58428"/>
                                        </p:tgtEl>
                                        <p:attrNameLst>
                                          <p:attrName>style.visibility</p:attrName>
                                        </p:attrNameLst>
                                      </p:cBhvr>
                                      <p:to>
                                        <p:strVal val="visible"/>
                                      </p:to>
                                    </p:set>
                                    <p:animEffect transition="in" filter="wipe(left)">
                                      <p:cBhvr>
                                        <p:cTn id="105" dur="500"/>
                                        <p:tgtEl>
                                          <p:spTgt spid="358428"/>
                                        </p:tgtEl>
                                      </p:cBhvr>
                                    </p:animEffect>
                                  </p:childTnLst>
                                  <p:subTnLst>
                                    <p:set>
                                      <p:cBhvr override="childStyle">
                                        <p:cTn dur="1" fill="hold" display="0" masterRel="nextClick" afterEffect="1"/>
                                        <p:tgtEl>
                                          <p:spTgt spid="358428"/>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58430"/>
                                        </p:tgtEl>
                                        <p:attrNameLst>
                                          <p:attrName>style.visibility</p:attrName>
                                        </p:attrNameLst>
                                      </p:cBhvr>
                                      <p:to>
                                        <p:strVal val="visible"/>
                                      </p:to>
                                    </p:set>
                                  </p:childTnLst>
                                  <p:subTnLst>
                                    <p:set>
                                      <p:cBhvr override="childStyle">
                                        <p:cTn dur="1" fill="hold" display="0" masterRel="nextClick" afterEffect="1"/>
                                        <p:tgtEl>
                                          <p:spTgt spid="358430"/>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grpId="0" nodeType="clickEffect">
                                  <p:stCondLst>
                                    <p:cond delay="0"/>
                                  </p:stCondLst>
                                  <p:childTnLst>
                                    <p:set>
                                      <p:cBhvr>
                                        <p:cTn id="113" dur="1" fill="hold">
                                          <p:stCondLst>
                                            <p:cond delay="0"/>
                                          </p:stCondLst>
                                        </p:cTn>
                                        <p:tgtEl>
                                          <p:spTgt spid="358427"/>
                                        </p:tgtEl>
                                        <p:attrNameLst>
                                          <p:attrName>style.visibility</p:attrName>
                                        </p:attrNameLst>
                                      </p:cBhvr>
                                      <p:to>
                                        <p:strVal val="visible"/>
                                      </p:to>
                                    </p:set>
                                    <p:animEffect transition="in" filter="wipe(right)">
                                      <p:cBhvr>
                                        <p:cTn id="114" dur="500"/>
                                        <p:tgtEl>
                                          <p:spTgt spid="358427"/>
                                        </p:tgtEl>
                                      </p:cBhvr>
                                    </p:animEffect>
                                  </p:childTnLst>
                                  <p:subTnLst>
                                    <p:set>
                                      <p:cBhvr override="childStyle">
                                        <p:cTn dur="1" fill="hold" display="0" masterRel="nextClick" afterEffect="1"/>
                                        <p:tgtEl>
                                          <p:spTgt spid="35842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8425"/>
                                        </p:tgtEl>
                                        <p:attrNameLst>
                                          <p:attrName>style.visibility</p:attrName>
                                        </p:attrNameLst>
                                      </p:cBhvr>
                                      <p:to>
                                        <p:strVal val="visible"/>
                                      </p:to>
                                    </p:set>
                                  </p:childTnLst>
                                  <p:subTnLst>
                                    <p:set>
                                      <p:cBhvr override="childStyle">
                                        <p:cTn dur="1" fill="hold" display="0" masterRel="nextClick" afterEffect="1"/>
                                        <p:tgtEl>
                                          <p:spTgt spid="358425"/>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58424"/>
                                        </p:tgtEl>
                                        <p:attrNameLst>
                                          <p:attrName>style.visibility</p:attrName>
                                        </p:attrNameLst>
                                      </p:cBhvr>
                                      <p:to>
                                        <p:strVal val="visible"/>
                                      </p:to>
                                    </p:set>
                                    <p:animEffect transition="in" filter="wipe(left)">
                                      <p:cBhvr>
                                        <p:cTn id="123" dur="500"/>
                                        <p:tgtEl>
                                          <p:spTgt spid="358424"/>
                                        </p:tgtEl>
                                      </p:cBhvr>
                                    </p:animEffect>
                                  </p:childTnLst>
                                  <p:subTnLst>
                                    <p:set>
                                      <p:cBhvr override="childStyle">
                                        <p:cTn dur="1" fill="hold" display="0" masterRel="nextClick" afterEffect="1"/>
                                        <p:tgtEl>
                                          <p:spTgt spid="358424"/>
                                        </p:tgtEl>
                                        <p:attrNameLst>
                                          <p:attrName>style.visibility</p:attrName>
                                        </p:attrNameLst>
                                      </p:cBhvr>
                                      <p:to>
                                        <p:strVal val="hidden"/>
                                      </p:to>
                                    </p:set>
                                  </p:sub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8426"/>
                                        </p:tgtEl>
                                        <p:attrNameLst>
                                          <p:attrName>style.visibility</p:attrName>
                                        </p:attrNameLst>
                                      </p:cBhvr>
                                      <p:to>
                                        <p:strVal val="visible"/>
                                      </p:to>
                                    </p:set>
                                  </p:childTnLst>
                                  <p:subTnLst>
                                    <p:set>
                                      <p:cBhvr override="childStyle">
                                        <p:cTn dur="1" fill="hold" display="0" masterRel="nextClick" afterEffect="1"/>
                                        <p:tgtEl>
                                          <p:spTgt spid="358426"/>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58411"/>
                                        </p:tgtEl>
                                        <p:attrNameLst>
                                          <p:attrName>style.visibility</p:attrName>
                                        </p:attrNameLst>
                                      </p:cBhvr>
                                      <p:to>
                                        <p:strVal val="visible"/>
                                      </p:to>
                                    </p:set>
                                    <p:animEffect transition="in" filter="wipe(down)">
                                      <p:cBhvr>
                                        <p:cTn id="132" dur="500"/>
                                        <p:tgtEl>
                                          <p:spTgt spid="358411"/>
                                        </p:tgtEl>
                                      </p:cBhvr>
                                    </p:animEffect>
                                  </p:childTnLst>
                                  <p:subTnLst>
                                    <p:set>
                                      <p:cBhvr override="childStyle">
                                        <p:cTn dur="1" fill="hold" display="0" masterRel="nextClick" afterEffect="1"/>
                                        <p:tgtEl>
                                          <p:spTgt spid="358411"/>
                                        </p:tgtEl>
                                        <p:attrNameLst>
                                          <p:attrName>style.visibility</p:attrName>
                                        </p:attrNameLst>
                                      </p:cBhvr>
                                      <p:to>
                                        <p:strVal val="hidden"/>
                                      </p:to>
                                    </p:set>
                                  </p:subTnLst>
                                </p:cTn>
                              </p:par>
                            </p:childTnLst>
                          </p:cTn>
                        </p:par>
                      </p:childTnLst>
                    </p:cTn>
                  </p:par>
                  <p:par>
                    <p:cTn id="133" fill="hold">
                      <p:stCondLst>
                        <p:cond delay="indefinite"/>
                      </p:stCondLst>
                      <p:childTnLst>
                        <p:par>
                          <p:cTn id="134" fill="hold">
                            <p:stCondLst>
                              <p:cond delay="0"/>
                            </p:stCondLst>
                            <p:childTnLst>
                              <p:par>
                                <p:cTn id="135" presetID="2" presetClass="entr" presetSubtype="2" fill="hold" grpId="0" nodeType="clickEffect">
                                  <p:stCondLst>
                                    <p:cond delay="0"/>
                                  </p:stCondLst>
                                  <p:childTnLst>
                                    <p:set>
                                      <p:cBhvr>
                                        <p:cTn id="136" dur="1" fill="hold">
                                          <p:stCondLst>
                                            <p:cond delay="0"/>
                                          </p:stCondLst>
                                        </p:cTn>
                                        <p:tgtEl>
                                          <p:spTgt spid="358432">
                                            <p:txEl>
                                              <p:pRg st="5" end="5"/>
                                            </p:txEl>
                                          </p:spTgt>
                                        </p:tgtEl>
                                        <p:attrNameLst>
                                          <p:attrName>style.visibility</p:attrName>
                                        </p:attrNameLst>
                                      </p:cBhvr>
                                      <p:to>
                                        <p:strVal val="visible"/>
                                      </p:to>
                                    </p:set>
                                    <p:anim calcmode="lin" valueType="num">
                                      <p:cBhvr additive="base">
                                        <p:cTn id="137" dur="500" fill="hold"/>
                                        <p:tgtEl>
                                          <p:spTgt spid="358432">
                                            <p:txEl>
                                              <p:pRg st="5" end="5"/>
                                            </p:txEl>
                                          </p:spTgt>
                                        </p:tgtEl>
                                        <p:attrNameLst>
                                          <p:attrName>ppt_x</p:attrName>
                                        </p:attrNameLst>
                                      </p:cBhvr>
                                      <p:tavLst>
                                        <p:tav tm="0">
                                          <p:val>
                                            <p:strVal val="1+#ppt_w/2"/>
                                          </p:val>
                                        </p:tav>
                                        <p:tav tm="100000">
                                          <p:val>
                                            <p:strVal val="#ppt_x"/>
                                          </p:val>
                                        </p:tav>
                                      </p:tavLst>
                                    </p:anim>
                                    <p:anim calcmode="lin" valueType="num">
                                      <p:cBhvr additive="base">
                                        <p:cTn id="138" dur="500" fill="hold"/>
                                        <p:tgtEl>
                                          <p:spTgt spid="358432">
                                            <p:txEl>
                                              <p:pRg st="5" end="5"/>
                                            </p:txEl>
                                          </p:spTgt>
                                        </p:tgtEl>
                                        <p:attrNameLst>
                                          <p:attrName>ppt_y</p:attrName>
                                        </p:attrNameLst>
                                      </p:cBhvr>
                                      <p:tavLst>
                                        <p:tav tm="0">
                                          <p:val>
                                            <p:strVal val="#ppt_y"/>
                                          </p:val>
                                        </p:tav>
                                        <p:tav tm="100000">
                                          <p:val>
                                            <p:strVal val="#ppt_y"/>
                                          </p:val>
                                        </p:tav>
                                      </p:tavLst>
                                    </p:anim>
                                  </p:childTnLst>
                                </p:cTn>
                              </p:par>
                              <p:par>
                                <p:cTn id="139" presetID="1" presetClass="entr" presetSubtype="0" fill="hold" grpId="0" nodeType="withEffect">
                                  <p:stCondLst>
                                    <p:cond delay="0"/>
                                  </p:stCondLst>
                                  <p:childTnLst>
                                    <p:set>
                                      <p:cBhvr>
                                        <p:cTn id="140" dur="1" fill="hold">
                                          <p:stCondLst>
                                            <p:cond delay="0"/>
                                          </p:stCondLst>
                                        </p:cTn>
                                        <p:tgtEl>
                                          <p:spTgt spid="35841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358432">
                                            <p:txEl>
                                              <p:pRg st="6" end="6"/>
                                            </p:txEl>
                                          </p:spTgt>
                                        </p:tgtEl>
                                        <p:attrNameLst>
                                          <p:attrName>style.visibility</p:attrName>
                                        </p:attrNameLst>
                                      </p:cBhvr>
                                      <p:to>
                                        <p:strVal val="visible"/>
                                      </p:to>
                                    </p:set>
                                    <p:anim calcmode="lin" valueType="num">
                                      <p:cBhvr additive="base">
                                        <p:cTn id="145" dur="500" fill="hold"/>
                                        <p:tgtEl>
                                          <p:spTgt spid="358432">
                                            <p:txEl>
                                              <p:pRg st="6" end="6"/>
                                            </p:txEl>
                                          </p:spTgt>
                                        </p:tgtEl>
                                        <p:attrNameLst>
                                          <p:attrName>ppt_x</p:attrName>
                                        </p:attrNameLst>
                                      </p:cBhvr>
                                      <p:tavLst>
                                        <p:tav tm="0">
                                          <p:val>
                                            <p:strVal val="1+#ppt_w/2"/>
                                          </p:val>
                                        </p:tav>
                                        <p:tav tm="100000">
                                          <p:val>
                                            <p:strVal val="#ppt_x"/>
                                          </p:val>
                                        </p:tav>
                                      </p:tavLst>
                                    </p:anim>
                                    <p:anim calcmode="lin" valueType="num">
                                      <p:cBhvr additive="base">
                                        <p:cTn id="146" dur="500" fill="hold"/>
                                        <p:tgtEl>
                                          <p:spTgt spid="358432">
                                            <p:txEl>
                                              <p:pRg st="6" end="6"/>
                                            </p:txEl>
                                          </p:spTgt>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358432">
                                            <p:txEl>
                                              <p:pRg st="7" end="7"/>
                                            </p:txEl>
                                          </p:spTgt>
                                        </p:tgtEl>
                                        <p:attrNameLst>
                                          <p:attrName>style.visibility</p:attrName>
                                        </p:attrNameLst>
                                      </p:cBhvr>
                                      <p:to>
                                        <p:strVal val="visible"/>
                                      </p:to>
                                    </p:set>
                                    <p:anim calcmode="lin" valueType="num">
                                      <p:cBhvr additive="base">
                                        <p:cTn id="149" dur="500" fill="hold"/>
                                        <p:tgtEl>
                                          <p:spTgt spid="358432">
                                            <p:txEl>
                                              <p:pRg st="7" end="7"/>
                                            </p:txEl>
                                          </p:spTgt>
                                        </p:tgtEl>
                                        <p:attrNameLst>
                                          <p:attrName>ppt_x</p:attrName>
                                        </p:attrNameLst>
                                      </p:cBhvr>
                                      <p:tavLst>
                                        <p:tav tm="0">
                                          <p:val>
                                            <p:strVal val="1+#ppt_w/2"/>
                                          </p:val>
                                        </p:tav>
                                        <p:tav tm="100000">
                                          <p:val>
                                            <p:strVal val="#ppt_x"/>
                                          </p:val>
                                        </p:tav>
                                      </p:tavLst>
                                    </p:anim>
                                    <p:anim calcmode="lin" valueType="num">
                                      <p:cBhvr additive="base">
                                        <p:cTn id="150" dur="500" fill="hold"/>
                                        <p:tgtEl>
                                          <p:spTgt spid="35843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2" grpId="0" build="p" bldLvl="2"/>
      <p:bldP spid="358405" grpId="0" animBg="1"/>
      <p:bldP spid="358407" grpId="0" animBg="1"/>
      <p:bldP spid="358408" grpId="0" animBg="1"/>
      <p:bldP spid="358409" grpId="0" animBg="1"/>
      <p:bldP spid="358410" grpId="0" animBg="1"/>
      <p:bldP spid="358411" grpId="0" animBg="1"/>
      <p:bldP spid="358412" grpId="0" animBg="1"/>
      <p:bldP spid="358413" grpId="0" animBg="1"/>
      <p:bldP spid="358414" grpId="0" animBg="1"/>
      <p:bldP spid="358415" grpId="0" animBg="1"/>
      <p:bldP spid="358416" grpId="0" animBg="1"/>
      <p:bldP spid="358417" grpId="0" animBg="1"/>
      <p:bldP spid="358418" grpId="0" animBg="1"/>
      <p:bldP spid="358419" grpId="0" animBg="1"/>
      <p:bldP spid="358420" grpId="0" animBg="1"/>
      <p:bldP spid="358421" grpId="0" animBg="1"/>
      <p:bldP spid="358422" grpId="0" animBg="1"/>
      <p:bldP spid="358423" grpId="0" animBg="1"/>
      <p:bldP spid="358424" grpId="0" animBg="1"/>
      <p:bldP spid="358425" grpId="0" animBg="1"/>
      <p:bldP spid="358426" grpId="0" animBg="1"/>
      <p:bldP spid="358427" grpId="0" animBg="1"/>
      <p:bldP spid="358428" grpId="0" animBg="1"/>
      <p:bldP spid="358429" grpId="0" animBg="1"/>
      <p:bldP spid="3584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a:t>
            </a:r>
            <a:endParaRPr lang="en-US" dirty="0"/>
          </a:p>
        </p:txBody>
      </p:sp>
      <p:sp>
        <p:nvSpPr>
          <p:cNvPr id="3" name="Content Placeholder 2"/>
          <p:cNvSpPr>
            <a:spLocks noGrp="1"/>
          </p:cNvSpPr>
          <p:nvPr>
            <p:ph idx="1"/>
          </p:nvPr>
        </p:nvSpPr>
        <p:spPr/>
        <p:txBody>
          <a:bodyPr/>
          <a:lstStyle/>
          <a:p>
            <a:pPr algn="just"/>
            <a:r>
              <a:rPr lang="en-US" dirty="0" smtClean="0"/>
              <a:t>Message :  is a special method of communication to transfer information from one process/thread  to another</a:t>
            </a:r>
          </a:p>
          <a:p>
            <a:pPr algn="just"/>
            <a:r>
              <a:rPr lang="en-US" dirty="0" smtClean="0"/>
              <a:t>3 types</a:t>
            </a:r>
          </a:p>
          <a:p>
            <a:pPr lvl="1" algn="just"/>
            <a:r>
              <a:rPr lang="en-US" dirty="0" smtClean="0"/>
              <a:t>Intra-process</a:t>
            </a:r>
          </a:p>
          <a:p>
            <a:pPr lvl="1" algn="just"/>
            <a:r>
              <a:rPr lang="en-US" dirty="0" smtClean="0"/>
              <a:t>Inter-process</a:t>
            </a:r>
          </a:p>
          <a:p>
            <a:pPr lvl="1" algn="just"/>
            <a:r>
              <a:rPr lang="en-US" dirty="0" smtClean="0"/>
              <a:t>Process-process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models</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676400" y="2286000"/>
            <a:ext cx="56388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models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Intra-process </a:t>
            </a:r>
          </a:p>
          <a:p>
            <a:pPr lvl="1" algn="just"/>
            <a:r>
              <a:rPr lang="en-US" dirty="0" smtClean="0"/>
              <a:t>two threads that communicate with messages and reside in the same process</a:t>
            </a:r>
          </a:p>
          <a:p>
            <a:pPr algn="just"/>
            <a:r>
              <a:rPr lang="en-US" dirty="0" smtClean="0"/>
              <a:t>Inter-process</a:t>
            </a:r>
          </a:p>
          <a:p>
            <a:pPr lvl="1" algn="just"/>
            <a:r>
              <a:rPr lang="en-US" dirty="0" smtClean="0"/>
              <a:t>two threads that communicate with messages and reside in the different processes</a:t>
            </a:r>
          </a:p>
          <a:p>
            <a:pPr algn="just"/>
            <a:r>
              <a:rPr lang="en-US" dirty="0" smtClean="0"/>
              <a:t>Process-process</a:t>
            </a:r>
          </a:p>
          <a:p>
            <a:pPr lvl="1" algn="just"/>
            <a:r>
              <a:rPr lang="en-US" dirty="0" smtClean="0"/>
              <a:t>two processes that communicate with each other rather than depending on thread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models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Classification based on memory models :</a:t>
            </a:r>
          </a:p>
          <a:p>
            <a:pPr>
              <a:buNone/>
            </a:pPr>
            <a:endParaRPr lang="en-US" dirty="0" smtClean="0"/>
          </a:p>
          <a:p>
            <a:pPr marL="514350" indent="-514350">
              <a:buFont typeface="+mj-lt"/>
              <a:buAutoNum type="arabicPeriod"/>
            </a:pPr>
            <a:r>
              <a:rPr lang="en-US" dirty="0" smtClean="0"/>
              <a:t>Synchronous message passing model</a:t>
            </a:r>
          </a:p>
          <a:p>
            <a:pPr marL="914400" lvl="1" indent="-514350"/>
            <a:r>
              <a:rPr lang="en-US" dirty="0" smtClean="0"/>
              <a:t>Used in shared memory model</a:t>
            </a:r>
          </a:p>
          <a:p>
            <a:pPr marL="914400" lvl="1" indent="-514350"/>
            <a:r>
              <a:rPr lang="en-US" dirty="0" smtClean="0"/>
              <a:t>After sending the message sender does nothing and waits for the reply to come</a:t>
            </a:r>
          </a:p>
          <a:p>
            <a:pPr marL="514350" indent="-514350">
              <a:buFont typeface="+mj-lt"/>
              <a:buAutoNum type="arabicPeriod"/>
            </a:pPr>
            <a:r>
              <a:rPr lang="en-US" dirty="0" smtClean="0"/>
              <a:t>Asynchronous message passing model</a:t>
            </a:r>
          </a:p>
          <a:p>
            <a:pPr marL="914400" lvl="1" indent="-514350"/>
            <a:r>
              <a:rPr lang="en-US" dirty="0" smtClean="0"/>
              <a:t>Used in distributed memory model</a:t>
            </a:r>
          </a:p>
          <a:p>
            <a:pPr marL="914400" lvl="1" indent="-514350"/>
            <a:r>
              <a:rPr lang="en-US" dirty="0" smtClean="0"/>
              <a:t>Sender doesn’t  wait for the reply to arrive and continues the operation</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generic form of communication</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228600" y="1828800"/>
            <a:ext cx="8340903" cy="2183354"/>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228600" y="4724400"/>
            <a:ext cx="8622166"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 interface</a:t>
            </a:r>
            <a:endParaRPr 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1524000" y="4419600"/>
            <a:ext cx="5753100" cy="1905000"/>
          </a:xfrm>
          <a:prstGeom prst="rect">
            <a:avLst/>
          </a:prstGeom>
          <a:noFill/>
          <a:ln w="9525">
            <a:noFill/>
            <a:miter lim="800000"/>
            <a:headEnd/>
            <a:tailEnd/>
          </a:ln>
          <a:effectLst/>
        </p:spPr>
      </p:pic>
      <p:sp>
        <p:nvSpPr>
          <p:cNvPr id="6" name="Content Placeholder 2"/>
          <p:cNvSpPr txBox="1">
            <a:spLocks/>
          </p:cNvSpPr>
          <p:nvPr/>
        </p:nvSpPr>
        <p:spPr>
          <a:xfrm>
            <a:off x="457200" y="1600201"/>
            <a:ext cx="8229600" cy="25146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MPI </a:t>
            </a:r>
            <a:r>
              <a:rPr kumimoji="0" lang="en-US" sz="2800" b="0" i="0" u="none" strike="noStrike" kern="1200" cap="none" spc="0" normalizeH="0" noProof="0" dirty="0" smtClean="0">
                <a:ln>
                  <a:noFill/>
                </a:ln>
                <a:solidFill>
                  <a:schemeClr val="tx1"/>
                </a:solidFill>
                <a:effectLst/>
                <a:uLnTx/>
                <a:uFillTx/>
                <a:latin typeface="+mn-lt"/>
                <a:ea typeface="+mn-ea"/>
                <a:cs typeface="+mn-cs"/>
              </a:rPr>
              <a:t> -  is an interface used to perform message passing</a:t>
            </a:r>
          </a:p>
          <a:p>
            <a:pPr marL="342900" lvl="0" indent="-342900">
              <a:spcBef>
                <a:spcPct val="20000"/>
              </a:spcBef>
              <a:buFont typeface="Arial" pitchFamily="34" charset="0"/>
              <a:buChar char="•"/>
            </a:pPr>
            <a:r>
              <a:rPr lang="en-US" sz="2800" dirty="0" smtClean="0"/>
              <a:t>As there is acknowledgement after receiving messages synchronization  remains explicit </a:t>
            </a:r>
          </a:p>
          <a:p>
            <a:pPr marL="800100" lvl="1" indent="-342900">
              <a:spcBef>
                <a:spcPct val="20000"/>
              </a:spcBef>
              <a:buFont typeface="Arial" pitchFamily="34" charset="0"/>
              <a:buChar char="•"/>
            </a:pPr>
            <a:r>
              <a:rPr kumimoji="0" lang="en-US" sz="2800" b="0" i="0" u="none" strike="noStrike" kern="1200" cap="none" spc="0" normalizeH="0" noProof="0" dirty="0" smtClean="0">
                <a:ln>
                  <a:noFill/>
                </a:ln>
                <a:solidFill>
                  <a:schemeClr val="tx1"/>
                </a:solidFill>
                <a:effectLst/>
                <a:uLnTx/>
                <a:uFillTx/>
                <a:latin typeface="+mn-lt"/>
                <a:ea typeface="+mn-ea"/>
                <a:cs typeface="+mn-cs"/>
              </a:rPr>
              <a:t>Avoids deadlocks and race conditions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size </a:t>
            </a:r>
            <a:r>
              <a:rPr lang="en-US" dirty="0" err="1" smtClean="0"/>
              <a:t>vs</a:t>
            </a:r>
            <a:r>
              <a:rPr lang="en-US" dirty="0" smtClean="0"/>
              <a:t> h/w used</a:t>
            </a:r>
            <a:endParaRPr lang="en-US" dirty="0"/>
          </a:p>
        </p:txBody>
      </p:sp>
      <p:sp>
        <p:nvSpPr>
          <p:cNvPr id="3" name="Content Placeholder 2"/>
          <p:cNvSpPr>
            <a:spLocks noGrp="1"/>
          </p:cNvSpPr>
          <p:nvPr>
            <p:ph idx="1"/>
          </p:nvPr>
        </p:nvSpPr>
        <p:spPr/>
        <p:txBody>
          <a:bodyPr/>
          <a:lstStyle/>
          <a:p>
            <a:r>
              <a:rPr lang="en-US" dirty="0" smtClean="0"/>
              <a:t>Small messages are transferred between registers</a:t>
            </a:r>
          </a:p>
          <a:p>
            <a:r>
              <a:rPr lang="en-US" dirty="0" smtClean="0"/>
              <a:t>Larger messages require caches</a:t>
            </a:r>
          </a:p>
          <a:p>
            <a:r>
              <a:rPr lang="en-US" dirty="0" smtClean="0"/>
              <a:t>Still larger messages require main memory</a:t>
            </a:r>
          </a:p>
          <a:p>
            <a:r>
              <a:rPr lang="en-US" dirty="0" smtClean="0"/>
              <a:t>Largest messages require  DMA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dirty="0" smtClean="0"/>
              <a:t>End of introductory part</a:t>
            </a:r>
            <a:br>
              <a:rPr lang="en-US" dirty="0" smtClean="0"/>
            </a:br>
            <a:r>
              <a:rPr lang="en-US" sz="2700" dirty="0" smtClean="0"/>
              <a:t>Next – Threading APIs</a:t>
            </a:r>
            <a:endParaRPr lang="en-US" sz="2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Process Control Block</a:t>
            </a:r>
          </a:p>
        </p:txBody>
      </p:sp>
      <p:sp>
        <p:nvSpPr>
          <p:cNvPr id="361475" name="Rectangle 3"/>
          <p:cNvSpPr>
            <a:spLocks noGrp="1" noChangeArrowheads="1"/>
          </p:cNvSpPr>
          <p:nvPr>
            <p:ph type="body" idx="1"/>
          </p:nvPr>
        </p:nvSpPr>
        <p:spPr/>
        <p:txBody>
          <a:bodyPr/>
          <a:lstStyle/>
          <a:p>
            <a:r>
              <a:rPr lang="en-US"/>
              <a:t>Contains information associated with each process</a:t>
            </a:r>
          </a:p>
          <a:p>
            <a:pPr lvl="3"/>
            <a:r>
              <a:rPr lang="en-US"/>
              <a:t>Process State - e.g. new, ready, running etc.</a:t>
            </a:r>
          </a:p>
          <a:p>
            <a:pPr lvl="3"/>
            <a:r>
              <a:rPr lang="en-US"/>
              <a:t>Program Counter - address of next instruction to be executed</a:t>
            </a:r>
          </a:p>
          <a:p>
            <a:pPr lvl="3"/>
            <a:r>
              <a:rPr lang="en-US"/>
              <a:t>CPU registers - general purpose registers, stack pointer etc. </a:t>
            </a:r>
          </a:p>
          <a:p>
            <a:pPr lvl="3"/>
            <a:r>
              <a:rPr lang="en-US"/>
              <a:t>CPU scheduling information - process priority, pointer</a:t>
            </a:r>
          </a:p>
          <a:p>
            <a:pPr lvl="3"/>
            <a:r>
              <a:rPr lang="en-US"/>
              <a:t>Memory Management information - base/limit information</a:t>
            </a:r>
          </a:p>
          <a:p>
            <a:pPr lvl="3"/>
            <a:r>
              <a:rPr lang="en-US"/>
              <a:t>Accounting information - time limits, process number</a:t>
            </a:r>
          </a:p>
          <a:p>
            <a:pPr lvl="3"/>
            <a:r>
              <a:rPr lang="en-US"/>
              <a:t>I/O Status information - list of I/O devices allocated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736600" y="1417638"/>
            <a:ext cx="2535238" cy="3851275"/>
          </a:xfrm>
          <a:prstGeom prst="rect">
            <a:avLst/>
          </a:prstGeom>
          <a:solidFill>
            <a:schemeClr val="accent2"/>
          </a:solidFill>
          <a:ln w="25400">
            <a:solidFill>
              <a:schemeClr val="bg2"/>
            </a:solidFill>
            <a:miter lim="800000"/>
            <a:headEnd/>
            <a:tailEnd/>
          </a:ln>
          <a:effectLst/>
        </p:spPr>
        <p:txBody>
          <a:bodyPr wrap="none" anchor="ctr"/>
          <a:lstStyle/>
          <a:p>
            <a:endParaRPr lang="en-US"/>
          </a:p>
        </p:txBody>
      </p:sp>
      <p:sp>
        <p:nvSpPr>
          <p:cNvPr id="244739" name="Rectangle 3"/>
          <p:cNvSpPr>
            <a:spLocks noGrp="1" noChangeArrowheads="1"/>
          </p:cNvSpPr>
          <p:nvPr>
            <p:ph type="title"/>
          </p:nvPr>
        </p:nvSpPr>
        <p:spPr>
          <a:xfrm>
            <a:off x="531813" y="444500"/>
            <a:ext cx="8237537" cy="565150"/>
          </a:xfrm>
        </p:spPr>
        <p:txBody>
          <a:bodyPr>
            <a:normAutofit fontScale="90000"/>
          </a:bodyPr>
          <a:lstStyle/>
          <a:p>
            <a:r>
              <a:rPr lang="en-US" sz="3500"/>
              <a:t>Processes and Threads</a:t>
            </a:r>
          </a:p>
        </p:txBody>
      </p:sp>
      <p:sp>
        <p:nvSpPr>
          <p:cNvPr id="244740" name="Rectangle 4"/>
          <p:cNvSpPr>
            <a:spLocks noGrp="1" noChangeArrowheads="1"/>
          </p:cNvSpPr>
          <p:nvPr>
            <p:ph type="body" sz="half" idx="2"/>
          </p:nvPr>
        </p:nvSpPr>
        <p:spPr>
          <a:xfrm>
            <a:off x="3359150" y="1371600"/>
            <a:ext cx="5334000" cy="4343400"/>
          </a:xfrm>
          <a:noFill/>
          <a:ln/>
        </p:spPr>
        <p:txBody>
          <a:bodyPr lIns="92075" tIns="46038" rIns="92075" bIns="46038">
            <a:normAutofit fontScale="92500" lnSpcReduction="20000"/>
          </a:bodyPr>
          <a:lstStyle/>
          <a:p>
            <a:pPr>
              <a:lnSpc>
                <a:spcPct val="90000"/>
              </a:lnSpc>
            </a:pPr>
            <a:r>
              <a:rPr lang="en-US"/>
              <a:t>Modern operating systems load programs as processes</a:t>
            </a:r>
          </a:p>
          <a:p>
            <a:pPr lvl="2">
              <a:lnSpc>
                <a:spcPct val="90000"/>
              </a:lnSpc>
            </a:pPr>
            <a:r>
              <a:rPr lang="en-US"/>
              <a:t>Resource holder</a:t>
            </a:r>
          </a:p>
          <a:p>
            <a:pPr lvl="2">
              <a:lnSpc>
                <a:spcPct val="90000"/>
              </a:lnSpc>
            </a:pPr>
            <a:r>
              <a:rPr lang="en-US"/>
              <a:t>Execution</a:t>
            </a:r>
            <a:br>
              <a:rPr lang="en-US"/>
            </a:br>
            <a:endParaRPr lang="en-US"/>
          </a:p>
          <a:p>
            <a:pPr>
              <a:lnSpc>
                <a:spcPct val="90000"/>
              </a:lnSpc>
            </a:pPr>
            <a:r>
              <a:rPr lang="en-US"/>
              <a:t>A process starts executing at its entry point as a thread </a:t>
            </a:r>
          </a:p>
          <a:p>
            <a:pPr>
              <a:lnSpc>
                <a:spcPct val="90000"/>
              </a:lnSpc>
            </a:pPr>
            <a:r>
              <a:rPr lang="en-US"/>
              <a:t>Threads can create other threads within the process</a:t>
            </a:r>
          </a:p>
          <a:p>
            <a:pPr lvl="1">
              <a:lnSpc>
                <a:spcPct val="90000"/>
              </a:lnSpc>
            </a:pPr>
            <a:r>
              <a:rPr lang="en-US" sz="1800"/>
              <a:t>Each thread gets its own stack</a:t>
            </a:r>
            <a:endParaRPr lang="en-US"/>
          </a:p>
          <a:p>
            <a:pPr>
              <a:lnSpc>
                <a:spcPct val="90000"/>
              </a:lnSpc>
            </a:pPr>
            <a:r>
              <a:rPr lang="en-US"/>
              <a:t>All threads within a process share code &amp; data segments</a:t>
            </a:r>
          </a:p>
        </p:txBody>
      </p:sp>
      <p:grpSp>
        <p:nvGrpSpPr>
          <p:cNvPr id="2" name="Group 6"/>
          <p:cNvGrpSpPr>
            <a:grpSpLocks/>
          </p:cNvGrpSpPr>
          <p:nvPr/>
        </p:nvGrpSpPr>
        <p:grpSpPr bwMode="auto">
          <a:xfrm>
            <a:off x="965200" y="4179888"/>
            <a:ext cx="2092325" cy="936625"/>
            <a:chOff x="436" y="1144"/>
            <a:chExt cx="1452" cy="590"/>
          </a:xfrm>
        </p:grpSpPr>
        <p:sp>
          <p:nvSpPr>
            <p:cNvPr id="244743" name="Rectangle 7"/>
            <p:cNvSpPr>
              <a:spLocks noChangeArrowheads="1"/>
            </p:cNvSpPr>
            <p:nvPr/>
          </p:nvSpPr>
          <p:spPr bwMode="auto">
            <a:xfrm>
              <a:off x="436" y="1144"/>
              <a:ext cx="1452" cy="263"/>
            </a:xfrm>
            <a:prstGeom prst="rect">
              <a:avLst/>
            </a:prstGeom>
            <a:solidFill>
              <a:srgbClr val="808080"/>
            </a:solidFill>
            <a:ln w="9525">
              <a:solidFill>
                <a:schemeClr val="tx1"/>
              </a:solidFill>
              <a:miter lim="800000"/>
              <a:headEnd/>
              <a:tailEnd/>
            </a:ln>
            <a:effectLst/>
          </p:spPr>
          <p:txBody>
            <a:bodyPr wrap="none" anchor="ctr"/>
            <a:lstStyle/>
            <a:p>
              <a:pPr algn="ctr" eaLnBrk="1" hangingPunct="1"/>
              <a:r>
                <a:rPr lang="en-US" sz="2400">
                  <a:effectLst/>
                  <a:latin typeface="Arial" charset="0"/>
                </a:rPr>
                <a:t>Code segment</a:t>
              </a:r>
            </a:p>
          </p:txBody>
        </p:sp>
        <p:sp>
          <p:nvSpPr>
            <p:cNvPr id="244744" name="Rectangle 8"/>
            <p:cNvSpPr>
              <a:spLocks noChangeArrowheads="1"/>
            </p:cNvSpPr>
            <p:nvPr/>
          </p:nvSpPr>
          <p:spPr bwMode="auto">
            <a:xfrm>
              <a:off x="436" y="1471"/>
              <a:ext cx="1452" cy="263"/>
            </a:xfrm>
            <a:prstGeom prst="rect">
              <a:avLst/>
            </a:prstGeom>
            <a:solidFill>
              <a:srgbClr val="808080"/>
            </a:solidFill>
            <a:ln w="9525">
              <a:solidFill>
                <a:schemeClr val="tx1"/>
              </a:solidFill>
              <a:miter lim="800000"/>
              <a:headEnd/>
              <a:tailEnd/>
            </a:ln>
            <a:effectLst/>
          </p:spPr>
          <p:txBody>
            <a:bodyPr wrap="none" anchor="ctr"/>
            <a:lstStyle/>
            <a:p>
              <a:pPr algn="ctr" eaLnBrk="1" hangingPunct="1"/>
              <a:r>
                <a:rPr lang="en-US" sz="2400">
                  <a:effectLst/>
                  <a:latin typeface="Arial" charset="0"/>
                </a:rPr>
                <a:t>Data segment</a:t>
              </a:r>
            </a:p>
          </p:txBody>
        </p:sp>
      </p:grpSp>
      <p:sp>
        <p:nvSpPr>
          <p:cNvPr id="244745" name="Rectangle 9"/>
          <p:cNvSpPr>
            <a:spLocks noChangeArrowheads="1"/>
          </p:cNvSpPr>
          <p:nvPr/>
        </p:nvSpPr>
        <p:spPr bwMode="auto">
          <a:xfrm>
            <a:off x="1416050" y="1736725"/>
            <a:ext cx="1133475" cy="922338"/>
          </a:xfrm>
          <a:prstGeom prst="rect">
            <a:avLst/>
          </a:prstGeom>
          <a:solidFill>
            <a:schemeClr val="tx2"/>
          </a:solidFill>
          <a:ln w="9525">
            <a:solidFill>
              <a:schemeClr val="tx1"/>
            </a:solidFill>
            <a:miter lim="800000"/>
            <a:headEnd/>
            <a:tailEnd/>
          </a:ln>
          <a:effectLst/>
        </p:spPr>
        <p:txBody>
          <a:bodyPr wrap="none" anchor="ctr"/>
          <a:lstStyle/>
          <a:p>
            <a:pPr algn="ctr" eaLnBrk="1" hangingPunct="1"/>
            <a:r>
              <a:rPr lang="en-US" b="1" i="1">
                <a:solidFill>
                  <a:schemeClr val="bg2"/>
                </a:solidFill>
                <a:effectLst/>
                <a:latin typeface="Arial" charset="0"/>
              </a:rPr>
              <a:t>thread</a:t>
            </a:r>
            <a:endParaRPr lang="en-US" i="1">
              <a:solidFill>
                <a:schemeClr val="bg2"/>
              </a:solidFill>
              <a:effectLst/>
              <a:latin typeface="Arial" charset="0"/>
            </a:endParaRPr>
          </a:p>
          <a:p>
            <a:pPr algn="ctr" eaLnBrk="1" hangingPunct="1"/>
            <a:r>
              <a:rPr lang="en-US" sz="2400">
                <a:solidFill>
                  <a:schemeClr val="folHlink"/>
                </a:solidFill>
                <a:effectLst/>
                <a:latin typeface="Arial" charset="0"/>
              </a:rPr>
              <a:t>main</a:t>
            </a:r>
            <a:r>
              <a:rPr lang="en-US" sz="2400">
                <a:solidFill>
                  <a:schemeClr val="bg2"/>
                </a:solidFill>
                <a:effectLst/>
                <a:latin typeface="Arial" charset="0"/>
              </a:rPr>
              <a:t>()</a:t>
            </a:r>
          </a:p>
        </p:txBody>
      </p:sp>
      <p:grpSp>
        <p:nvGrpSpPr>
          <p:cNvPr id="3" name="Group 10"/>
          <p:cNvGrpSpPr>
            <a:grpSpLocks/>
          </p:cNvGrpSpPr>
          <p:nvPr/>
        </p:nvGrpSpPr>
        <p:grpSpPr bwMode="auto">
          <a:xfrm>
            <a:off x="850900" y="3119438"/>
            <a:ext cx="2305050" cy="833437"/>
            <a:chOff x="436" y="2493"/>
            <a:chExt cx="1452" cy="525"/>
          </a:xfrm>
        </p:grpSpPr>
        <p:sp>
          <p:nvSpPr>
            <p:cNvPr id="244747" name="Rectangle 11"/>
            <p:cNvSpPr>
              <a:spLocks noChangeArrowheads="1"/>
            </p:cNvSpPr>
            <p:nvPr/>
          </p:nvSpPr>
          <p:spPr bwMode="auto">
            <a:xfrm>
              <a:off x="1017" y="2618"/>
              <a:ext cx="288" cy="192"/>
            </a:xfrm>
            <a:prstGeom prst="rect">
              <a:avLst/>
            </a:prstGeom>
            <a:noFill/>
            <a:ln w="9525">
              <a:noFill/>
              <a:miter lim="800000"/>
              <a:headEnd/>
              <a:tailEnd/>
            </a:ln>
            <a:effectLst/>
          </p:spPr>
          <p:txBody>
            <a:bodyPr wrap="none" anchor="ctr"/>
            <a:lstStyle/>
            <a:p>
              <a:pPr algn="ctr" eaLnBrk="1" hangingPunct="1"/>
              <a:r>
                <a:rPr lang="en-US" sz="2400">
                  <a:solidFill>
                    <a:schemeClr val="bg2"/>
                  </a:solidFill>
                  <a:effectLst/>
                  <a:latin typeface="Arial" charset="0"/>
                </a:rPr>
                <a:t>…</a:t>
              </a:r>
            </a:p>
          </p:txBody>
        </p:sp>
        <p:sp>
          <p:nvSpPr>
            <p:cNvPr id="244748" name="Rectangle 12"/>
            <p:cNvSpPr>
              <a:spLocks noChangeArrowheads="1"/>
            </p:cNvSpPr>
            <p:nvPr/>
          </p:nvSpPr>
          <p:spPr bwMode="auto">
            <a:xfrm>
              <a:off x="436" y="2494"/>
              <a:ext cx="631" cy="524"/>
            </a:xfrm>
            <a:prstGeom prst="rect">
              <a:avLst/>
            </a:prstGeom>
            <a:solidFill>
              <a:schemeClr val="tx2"/>
            </a:solidFill>
            <a:ln w="9525">
              <a:solidFill>
                <a:schemeClr val="tx1"/>
              </a:solidFill>
              <a:miter lim="800000"/>
              <a:headEnd/>
              <a:tailEnd/>
            </a:ln>
            <a:effectLst/>
          </p:spPr>
          <p:txBody>
            <a:bodyPr wrap="none" anchor="ctr"/>
            <a:lstStyle/>
            <a:p>
              <a:pPr algn="ctr" eaLnBrk="1" hangingPunct="1"/>
              <a:r>
                <a:rPr lang="en-US" b="1" i="1">
                  <a:solidFill>
                    <a:schemeClr val="bg2"/>
                  </a:solidFill>
                  <a:effectLst/>
                  <a:latin typeface="Arial" charset="0"/>
                </a:rPr>
                <a:t>thread</a:t>
              </a:r>
              <a:endParaRPr lang="en-US" i="1">
                <a:solidFill>
                  <a:schemeClr val="bg2"/>
                </a:solidFill>
                <a:effectLst/>
                <a:latin typeface="Arial" charset="0"/>
              </a:endParaRPr>
            </a:p>
          </p:txBody>
        </p:sp>
        <p:sp>
          <p:nvSpPr>
            <p:cNvPr id="244749" name="Rectangle 13"/>
            <p:cNvSpPr>
              <a:spLocks noChangeArrowheads="1"/>
            </p:cNvSpPr>
            <p:nvPr/>
          </p:nvSpPr>
          <p:spPr bwMode="auto">
            <a:xfrm>
              <a:off x="1245" y="2493"/>
              <a:ext cx="643" cy="525"/>
            </a:xfrm>
            <a:prstGeom prst="rect">
              <a:avLst/>
            </a:prstGeom>
            <a:solidFill>
              <a:schemeClr val="tx2"/>
            </a:solidFill>
            <a:ln w="9525">
              <a:solidFill>
                <a:schemeClr val="tx1"/>
              </a:solidFill>
              <a:miter lim="800000"/>
              <a:headEnd/>
              <a:tailEnd/>
            </a:ln>
            <a:effectLst/>
          </p:spPr>
          <p:txBody>
            <a:bodyPr wrap="none" anchor="ctr"/>
            <a:lstStyle/>
            <a:p>
              <a:pPr algn="ctr" eaLnBrk="1" hangingPunct="1"/>
              <a:r>
                <a:rPr lang="en-US" b="1" i="1">
                  <a:solidFill>
                    <a:schemeClr val="bg2"/>
                  </a:solidFill>
                  <a:effectLst/>
                  <a:latin typeface="Arial" charset="0"/>
                </a:rPr>
                <a:t>thread</a:t>
              </a:r>
              <a:endParaRPr lang="en-US" i="1">
                <a:solidFill>
                  <a:schemeClr val="bg2"/>
                </a:solidFill>
                <a:effectLst/>
                <a:latin typeface="Arial" charset="0"/>
              </a:endParaRPr>
            </a:p>
          </p:txBody>
        </p:sp>
      </p:grpSp>
      <p:grpSp>
        <p:nvGrpSpPr>
          <p:cNvPr id="4" name="Group 14"/>
          <p:cNvGrpSpPr>
            <a:grpSpLocks/>
          </p:cNvGrpSpPr>
          <p:nvPr/>
        </p:nvGrpSpPr>
        <p:grpSpPr bwMode="auto">
          <a:xfrm>
            <a:off x="854075" y="1466850"/>
            <a:ext cx="2298700" cy="1673225"/>
            <a:chOff x="538" y="924"/>
            <a:chExt cx="1448" cy="1054"/>
          </a:xfrm>
        </p:grpSpPr>
        <p:sp>
          <p:nvSpPr>
            <p:cNvPr id="244751" name="Rectangle 15"/>
            <p:cNvSpPr>
              <a:spLocks noChangeArrowheads="1"/>
            </p:cNvSpPr>
            <p:nvPr/>
          </p:nvSpPr>
          <p:spPr bwMode="auto">
            <a:xfrm>
              <a:off x="538" y="1806"/>
              <a:ext cx="625" cy="172"/>
            </a:xfrm>
            <a:prstGeom prst="rect">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bg2"/>
                  </a:solidFill>
                  <a:effectLst/>
                  <a:latin typeface="Arial" charset="0"/>
                </a:rPr>
                <a:t>Stack</a:t>
              </a:r>
            </a:p>
          </p:txBody>
        </p:sp>
        <p:sp>
          <p:nvSpPr>
            <p:cNvPr id="244752" name="Rectangle 16"/>
            <p:cNvSpPr>
              <a:spLocks noChangeArrowheads="1"/>
            </p:cNvSpPr>
            <p:nvPr/>
          </p:nvSpPr>
          <p:spPr bwMode="auto">
            <a:xfrm>
              <a:off x="1341" y="1805"/>
              <a:ext cx="645" cy="172"/>
            </a:xfrm>
            <a:prstGeom prst="rect">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bg2"/>
                  </a:solidFill>
                  <a:effectLst/>
                  <a:latin typeface="Arial" charset="0"/>
                </a:rPr>
                <a:t>Stack</a:t>
              </a:r>
            </a:p>
          </p:txBody>
        </p:sp>
        <p:sp>
          <p:nvSpPr>
            <p:cNvPr id="244753" name="Rectangle 17"/>
            <p:cNvSpPr>
              <a:spLocks noChangeArrowheads="1"/>
            </p:cNvSpPr>
            <p:nvPr/>
          </p:nvSpPr>
          <p:spPr bwMode="auto">
            <a:xfrm>
              <a:off x="894" y="924"/>
              <a:ext cx="710" cy="172"/>
            </a:xfrm>
            <a:prstGeom prst="rect">
              <a:avLst/>
            </a:prstGeom>
            <a:solidFill>
              <a:srgbClr val="FFCC00"/>
            </a:solidFill>
            <a:ln w="9525">
              <a:solidFill>
                <a:schemeClr val="tx1"/>
              </a:solidFill>
              <a:miter lim="800000"/>
              <a:headEnd/>
              <a:tailEnd/>
            </a:ln>
            <a:effectLst/>
          </p:spPr>
          <p:txBody>
            <a:bodyPr wrap="none" anchor="ctr"/>
            <a:lstStyle/>
            <a:p>
              <a:pPr algn="ctr" eaLnBrk="1" hangingPunct="1"/>
              <a:r>
                <a:rPr lang="en-US" sz="1600" b="1">
                  <a:solidFill>
                    <a:schemeClr val="bg2"/>
                  </a:solidFill>
                  <a:effectLst/>
                  <a:latin typeface="Arial" charset="0"/>
                </a:rPr>
                <a:t>Stack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740">
                                            <p:txEl>
                                              <p:pRg st="0" end="0"/>
                                            </p:txEl>
                                          </p:spTgt>
                                        </p:tgtEl>
                                        <p:attrNameLst>
                                          <p:attrName>style.visibility</p:attrName>
                                        </p:attrNameLst>
                                      </p:cBhvr>
                                      <p:to>
                                        <p:strVal val="visible"/>
                                      </p:to>
                                    </p:set>
                                    <p:animEffect transition="in" filter="fade">
                                      <p:cBhvr>
                                        <p:cTn id="7" dur="500"/>
                                        <p:tgtEl>
                                          <p:spTgt spid="2447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740">
                                            <p:txEl>
                                              <p:pRg st="1" end="1"/>
                                            </p:txEl>
                                          </p:spTgt>
                                        </p:tgtEl>
                                        <p:attrNameLst>
                                          <p:attrName>style.visibility</p:attrName>
                                        </p:attrNameLst>
                                      </p:cBhvr>
                                      <p:to>
                                        <p:strVal val="visible"/>
                                      </p:to>
                                    </p:set>
                                    <p:animEffect transition="in" filter="fade">
                                      <p:cBhvr>
                                        <p:cTn id="12" dur="500"/>
                                        <p:tgtEl>
                                          <p:spTgt spid="244740">
                                            <p:txEl>
                                              <p:pRg st="1" end="1"/>
                                            </p:txEl>
                                          </p:spTgt>
                                        </p:tgtEl>
                                      </p:cBhvr>
                                    </p:animEffect>
                                  </p:childTnLst>
                                </p:cTn>
                              </p:par>
                              <p:par>
                                <p:cTn id="13" presetID="53" presetClass="entr" presetSubtype="0" fill="hold" grpId="0" nodeType="withEffect">
                                  <p:stCondLst>
                                    <p:cond delay="0"/>
                                  </p:stCondLst>
                                  <p:childTnLst>
                                    <p:set>
                                      <p:cBhvr>
                                        <p:cTn id="14" dur="1" fill="hold">
                                          <p:stCondLst>
                                            <p:cond delay="0"/>
                                          </p:stCondLst>
                                        </p:cTn>
                                        <p:tgtEl>
                                          <p:spTgt spid="244738"/>
                                        </p:tgtEl>
                                        <p:attrNameLst>
                                          <p:attrName>style.visibility</p:attrName>
                                        </p:attrNameLst>
                                      </p:cBhvr>
                                      <p:to>
                                        <p:strVal val="visible"/>
                                      </p:to>
                                    </p:set>
                                    <p:anim calcmode="lin" valueType="num">
                                      <p:cBhvr>
                                        <p:cTn id="15" dur="500" fill="hold"/>
                                        <p:tgtEl>
                                          <p:spTgt spid="244738"/>
                                        </p:tgtEl>
                                        <p:attrNameLst>
                                          <p:attrName>ppt_w</p:attrName>
                                        </p:attrNameLst>
                                      </p:cBhvr>
                                      <p:tavLst>
                                        <p:tav tm="0">
                                          <p:val>
                                            <p:fltVal val="0"/>
                                          </p:val>
                                        </p:tav>
                                        <p:tav tm="100000">
                                          <p:val>
                                            <p:strVal val="#ppt_w"/>
                                          </p:val>
                                        </p:tav>
                                      </p:tavLst>
                                    </p:anim>
                                    <p:anim calcmode="lin" valueType="num">
                                      <p:cBhvr>
                                        <p:cTn id="16" dur="500" fill="hold"/>
                                        <p:tgtEl>
                                          <p:spTgt spid="244738"/>
                                        </p:tgtEl>
                                        <p:attrNameLst>
                                          <p:attrName>ppt_h</p:attrName>
                                        </p:attrNameLst>
                                      </p:cBhvr>
                                      <p:tavLst>
                                        <p:tav tm="0">
                                          <p:val>
                                            <p:fltVal val="0"/>
                                          </p:val>
                                        </p:tav>
                                        <p:tav tm="100000">
                                          <p:val>
                                            <p:strVal val="#ppt_h"/>
                                          </p:val>
                                        </p:tav>
                                      </p:tavLst>
                                    </p:anim>
                                    <p:animEffect transition="in" filter="fade">
                                      <p:cBhvr>
                                        <p:cTn id="17" dur="500"/>
                                        <p:tgtEl>
                                          <p:spTgt spid="2447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4740">
                                            <p:txEl>
                                              <p:pRg st="2" end="2"/>
                                            </p:txEl>
                                          </p:spTgt>
                                        </p:tgtEl>
                                        <p:attrNameLst>
                                          <p:attrName>style.visibility</p:attrName>
                                        </p:attrNameLst>
                                      </p:cBhvr>
                                      <p:to>
                                        <p:strVal val="visible"/>
                                      </p:to>
                                    </p:set>
                                    <p:animEffect transition="in" filter="fade">
                                      <p:cBhvr>
                                        <p:cTn id="22" dur="500"/>
                                        <p:tgtEl>
                                          <p:spTgt spid="244740">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4745"/>
                                        </p:tgtEl>
                                        <p:attrNameLst>
                                          <p:attrName>style.visibility</p:attrName>
                                        </p:attrNameLst>
                                      </p:cBhvr>
                                      <p:to>
                                        <p:strVal val="visible"/>
                                      </p:to>
                                    </p:set>
                                    <p:animEffect transition="in" filter="fade">
                                      <p:cBhvr>
                                        <p:cTn id="25" dur="500"/>
                                        <p:tgtEl>
                                          <p:spTgt spid="24474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4740">
                                            <p:txEl>
                                              <p:pRg st="3" end="3"/>
                                            </p:txEl>
                                          </p:spTgt>
                                        </p:tgtEl>
                                        <p:attrNameLst>
                                          <p:attrName>style.visibility</p:attrName>
                                        </p:attrNameLst>
                                      </p:cBhvr>
                                      <p:to>
                                        <p:strVal val="visible"/>
                                      </p:to>
                                    </p:set>
                                    <p:animEffect transition="in" filter="fade">
                                      <p:cBhvr>
                                        <p:cTn id="30" dur="500"/>
                                        <p:tgtEl>
                                          <p:spTgt spid="24474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4740">
                                            <p:txEl>
                                              <p:pRg st="4" end="4"/>
                                            </p:txEl>
                                          </p:spTgt>
                                        </p:tgtEl>
                                        <p:attrNameLst>
                                          <p:attrName>style.visibility</p:attrName>
                                        </p:attrNameLst>
                                      </p:cBhvr>
                                      <p:to>
                                        <p:strVal val="visible"/>
                                      </p:to>
                                    </p:set>
                                    <p:animEffect transition="in" filter="fade">
                                      <p:cBhvr>
                                        <p:cTn id="35" dur="500"/>
                                        <p:tgtEl>
                                          <p:spTgt spid="244740">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4740">
                                            <p:txEl>
                                              <p:pRg st="5" end="5"/>
                                            </p:txEl>
                                          </p:spTgt>
                                        </p:tgtEl>
                                        <p:attrNameLst>
                                          <p:attrName>style.visibility</p:attrName>
                                        </p:attrNameLst>
                                      </p:cBhvr>
                                      <p:to>
                                        <p:strVal val="visible"/>
                                      </p:to>
                                    </p:set>
                                    <p:animEffect transition="in" filter="fade">
                                      <p:cBhvr>
                                        <p:cTn id="43" dur="500"/>
                                        <p:tgtEl>
                                          <p:spTgt spid="244740">
                                            <p:txEl>
                                              <p:pRg st="5" end="5"/>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44740">
                                            <p:txEl>
                                              <p:pRg st="6" end="6"/>
                                            </p:txEl>
                                          </p:spTgt>
                                        </p:tgtEl>
                                        <p:attrNameLst>
                                          <p:attrName>style.visibility</p:attrName>
                                        </p:attrNameLst>
                                      </p:cBhvr>
                                      <p:to>
                                        <p:strVal val="visible"/>
                                      </p:to>
                                    </p:set>
                                    <p:animEffect transition="in" filter="fade">
                                      <p:cBhvr>
                                        <p:cTn id="53" dur="500"/>
                                        <p:tgtEl>
                                          <p:spTgt spid="244740">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nimBg="1"/>
      <p:bldP spid="2447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A thread is a piece of code that is treated by the OS scheduler as a single unit.</a:t>
            </a:r>
          </a:p>
          <a:p>
            <a:endParaRPr lang="en-US" dirty="0" smtClean="0"/>
          </a:p>
          <a:p>
            <a:r>
              <a:rPr lang="en-US" dirty="0" smtClean="0"/>
              <a:t>A system that supports multithreading can run multiple threads </a:t>
            </a:r>
            <a:r>
              <a:rPr lang="en-US" u="sng" dirty="0" smtClean="0"/>
              <a:t>concurrently</a:t>
            </a:r>
            <a:r>
              <a:rPr lang="en-US" dirty="0" smtClean="0"/>
              <a:t>.</a:t>
            </a:r>
          </a:p>
          <a:p>
            <a:endParaRPr lang="en-US" dirty="0" smtClean="0"/>
          </a:p>
          <a:p>
            <a:r>
              <a:rPr lang="en-US" dirty="0" smtClean="0"/>
              <a:t>Concurrency is achieved by round-robin scheduling. The CPU cycles through threads, running each thread for a specified time slice.</a:t>
            </a:r>
            <a:endParaRPr lang="en-US" dirty="0"/>
          </a:p>
        </p:txBody>
      </p:sp>
      <p:sp>
        <p:nvSpPr>
          <p:cNvPr id="3" name="Title 2"/>
          <p:cNvSpPr>
            <a:spLocks noGrp="1"/>
          </p:cNvSpPr>
          <p:nvPr>
            <p:ph type="title"/>
          </p:nvPr>
        </p:nvSpPr>
        <p:spPr/>
        <p:txBody>
          <a:bodyPr/>
          <a:lstStyle/>
          <a:p>
            <a:r>
              <a:rPr lang="en-US" dirty="0" smtClean="0"/>
              <a:t>What are threads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36637"/>
            <a:ext cx="8229600" cy="4525963"/>
          </a:xfrm>
        </p:spPr>
        <p:txBody>
          <a:bodyPr>
            <a:normAutofit fontScale="92500" lnSpcReduction="20000"/>
          </a:bodyPr>
          <a:lstStyle/>
          <a:p>
            <a:r>
              <a:rPr lang="en-US" dirty="0" smtClean="0"/>
              <a:t>Do not mix </a:t>
            </a:r>
            <a:r>
              <a:rPr lang="en-US" b="1" dirty="0" smtClean="0"/>
              <a:t>threads</a:t>
            </a:r>
            <a:r>
              <a:rPr lang="en-US" dirty="0" smtClean="0"/>
              <a:t> with </a:t>
            </a:r>
            <a:r>
              <a:rPr lang="en-US" b="1" dirty="0" smtClean="0"/>
              <a:t>processes</a:t>
            </a:r>
          </a:p>
          <a:p>
            <a:pPr lvl="1"/>
            <a:r>
              <a:rPr lang="en-US" dirty="0" smtClean="0"/>
              <a:t>A single process can contain multiple threads.</a:t>
            </a:r>
          </a:p>
          <a:p>
            <a:pPr lvl="1"/>
            <a:endParaRPr lang="en-US" dirty="0" smtClean="0"/>
          </a:p>
          <a:p>
            <a:pPr lvl="1"/>
            <a:r>
              <a:rPr lang="en-US" dirty="0" smtClean="0"/>
              <a:t>Different processes have different address spaces (do not share memory) while different threads belonging to the same process share the same address space of the process.</a:t>
            </a:r>
          </a:p>
          <a:p>
            <a:pPr lvl="1"/>
            <a:endParaRPr lang="en-US" dirty="0" smtClean="0"/>
          </a:p>
          <a:p>
            <a:pPr lvl="1"/>
            <a:r>
              <a:rPr lang="en-US" dirty="0" smtClean="0"/>
              <a:t>Therefore, processes can only communicate using special inter-process communication functions while threads in the same process can simply communicate using shared variables.</a:t>
            </a:r>
            <a:endParaRPr lang="en-US" dirty="0"/>
          </a:p>
        </p:txBody>
      </p:sp>
      <p:sp>
        <p:nvSpPr>
          <p:cNvPr id="3" name="Title 2"/>
          <p:cNvSpPr>
            <a:spLocks noGrp="1"/>
          </p:cNvSpPr>
          <p:nvPr>
            <p:ph type="title"/>
          </p:nvPr>
        </p:nvSpPr>
        <p:spPr>
          <a:xfrm>
            <a:off x="457200" y="-152400"/>
            <a:ext cx="8229600" cy="1143000"/>
          </a:xfrm>
        </p:spPr>
        <p:txBody>
          <a:bodyPr/>
          <a:lstStyle/>
          <a:p>
            <a:r>
              <a:rPr lang="en-US" dirty="0" smtClean="0"/>
              <a:t>What are threads ? (Cont.)</a:t>
            </a:r>
            <a:endParaRPr lang="en-US" dirty="0"/>
          </a:p>
        </p:txBody>
      </p:sp>
      <p:sp>
        <p:nvSpPr>
          <p:cNvPr id="4" name="Oval 3"/>
          <p:cNvSpPr/>
          <p:nvPr/>
        </p:nvSpPr>
        <p:spPr>
          <a:xfrm>
            <a:off x="7239000" y="5562600"/>
            <a:ext cx="1676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3</a:t>
            </a:r>
            <a:endParaRPr lang="en-US" dirty="0"/>
          </a:p>
        </p:txBody>
      </p:sp>
      <p:sp>
        <p:nvSpPr>
          <p:cNvPr id="5" name="Oval 4"/>
          <p:cNvSpPr/>
          <p:nvPr/>
        </p:nvSpPr>
        <p:spPr>
          <a:xfrm>
            <a:off x="5334000" y="5562600"/>
            <a:ext cx="1676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2</a:t>
            </a:r>
            <a:endParaRPr lang="en-US" dirty="0"/>
          </a:p>
        </p:txBody>
      </p:sp>
      <p:sp>
        <p:nvSpPr>
          <p:cNvPr id="6" name="Oval 5"/>
          <p:cNvSpPr/>
          <p:nvPr/>
        </p:nvSpPr>
        <p:spPr>
          <a:xfrm>
            <a:off x="3352800" y="5562600"/>
            <a:ext cx="1676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1</a:t>
            </a:r>
            <a:endParaRPr lang="en-US" dirty="0"/>
          </a:p>
        </p:txBody>
      </p:sp>
      <p:sp>
        <p:nvSpPr>
          <p:cNvPr id="7" name="Freeform 6"/>
          <p:cNvSpPr/>
          <p:nvPr/>
        </p:nvSpPr>
        <p:spPr>
          <a:xfrm>
            <a:off x="8534400" y="5867400"/>
            <a:ext cx="188794" cy="668741"/>
          </a:xfrm>
          <a:custGeom>
            <a:avLst/>
            <a:gdLst>
              <a:gd name="connsiteX0" fmla="*/ 143301 w 188794"/>
              <a:gd name="connsiteY0" fmla="*/ 0 h 668741"/>
              <a:gd name="connsiteX1" fmla="*/ 6824 w 188794"/>
              <a:gd name="connsiteY1" fmla="*/ 177421 h 668741"/>
              <a:gd name="connsiteX2" fmla="*/ 184245 w 188794"/>
              <a:gd name="connsiteY2" fmla="*/ 300251 h 668741"/>
              <a:gd name="connsiteX3" fmla="*/ 34119 w 188794"/>
              <a:gd name="connsiteY3" fmla="*/ 491320 h 668741"/>
              <a:gd name="connsiteX4" fmla="*/ 116006 w 188794"/>
              <a:gd name="connsiteY4" fmla="*/ 627797 h 668741"/>
              <a:gd name="connsiteX5" fmla="*/ 170597 w 188794"/>
              <a:gd name="connsiteY5" fmla="*/ 668741 h 6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94" h="668741">
                <a:moveTo>
                  <a:pt x="143301" y="0"/>
                </a:moveTo>
                <a:cubicBezTo>
                  <a:pt x="71650" y="63689"/>
                  <a:pt x="0" y="127379"/>
                  <a:pt x="6824" y="177421"/>
                </a:cubicBezTo>
                <a:cubicBezTo>
                  <a:pt x="13648" y="227463"/>
                  <a:pt x="179696" y="247935"/>
                  <a:pt x="184245" y="300251"/>
                </a:cubicBezTo>
                <a:cubicBezTo>
                  <a:pt x="188794" y="352568"/>
                  <a:pt x="45492" y="436729"/>
                  <a:pt x="34119" y="491320"/>
                </a:cubicBezTo>
                <a:cubicBezTo>
                  <a:pt x="22746" y="545911"/>
                  <a:pt x="93260" y="598227"/>
                  <a:pt x="116006" y="627797"/>
                </a:cubicBezTo>
                <a:cubicBezTo>
                  <a:pt x="138752" y="657367"/>
                  <a:pt x="166048" y="668741"/>
                  <a:pt x="170597" y="668741"/>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7391400" y="5867400"/>
            <a:ext cx="188794" cy="668741"/>
          </a:xfrm>
          <a:custGeom>
            <a:avLst/>
            <a:gdLst>
              <a:gd name="connsiteX0" fmla="*/ 143301 w 188794"/>
              <a:gd name="connsiteY0" fmla="*/ 0 h 668741"/>
              <a:gd name="connsiteX1" fmla="*/ 6824 w 188794"/>
              <a:gd name="connsiteY1" fmla="*/ 177421 h 668741"/>
              <a:gd name="connsiteX2" fmla="*/ 184245 w 188794"/>
              <a:gd name="connsiteY2" fmla="*/ 300251 h 668741"/>
              <a:gd name="connsiteX3" fmla="*/ 34119 w 188794"/>
              <a:gd name="connsiteY3" fmla="*/ 491320 h 668741"/>
              <a:gd name="connsiteX4" fmla="*/ 116006 w 188794"/>
              <a:gd name="connsiteY4" fmla="*/ 627797 h 668741"/>
              <a:gd name="connsiteX5" fmla="*/ 170597 w 188794"/>
              <a:gd name="connsiteY5" fmla="*/ 668741 h 6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94" h="668741">
                <a:moveTo>
                  <a:pt x="143301" y="0"/>
                </a:moveTo>
                <a:cubicBezTo>
                  <a:pt x="71650" y="63689"/>
                  <a:pt x="0" y="127379"/>
                  <a:pt x="6824" y="177421"/>
                </a:cubicBezTo>
                <a:cubicBezTo>
                  <a:pt x="13648" y="227463"/>
                  <a:pt x="179696" y="247935"/>
                  <a:pt x="184245" y="300251"/>
                </a:cubicBezTo>
                <a:cubicBezTo>
                  <a:pt x="188794" y="352568"/>
                  <a:pt x="45492" y="436729"/>
                  <a:pt x="34119" y="491320"/>
                </a:cubicBezTo>
                <a:cubicBezTo>
                  <a:pt x="22746" y="545911"/>
                  <a:pt x="93260" y="598227"/>
                  <a:pt x="116006" y="627797"/>
                </a:cubicBezTo>
                <a:cubicBezTo>
                  <a:pt x="138752" y="657367"/>
                  <a:pt x="166048" y="668741"/>
                  <a:pt x="170597" y="668741"/>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5602406" y="5808259"/>
            <a:ext cx="188794" cy="668741"/>
          </a:xfrm>
          <a:custGeom>
            <a:avLst/>
            <a:gdLst>
              <a:gd name="connsiteX0" fmla="*/ 143301 w 188794"/>
              <a:gd name="connsiteY0" fmla="*/ 0 h 668741"/>
              <a:gd name="connsiteX1" fmla="*/ 6824 w 188794"/>
              <a:gd name="connsiteY1" fmla="*/ 177421 h 668741"/>
              <a:gd name="connsiteX2" fmla="*/ 184245 w 188794"/>
              <a:gd name="connsiteY2" fmla="*/ 300251 h 668741"/>
              <a:gd name="connsiteX3" fmla="*/ 34119 w 188794"/>
              <a:gd name="connsiteY3" fmla="*/ 491320 h 668741"/>
              <a:gd name="connsiteX4" fmla="*/ 116006 w 188794"/>
              <a:gd name="connsiteY4" fmla="*/ 627797 h 668741"/>
              <a:gd name="connsiteX5" fmla="*/ 170597 w 188794"/>
              <a:gd name="connsiteY5" fmla="*/ 668741 h 6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94" h="668741">
                <a:moveTo>
                  <a:pt x="143301" y="0"/>
                </a:moveTo>
                <a:cubicBezTo>
                  <a:pt x="71650" y="63689"/>
                  <a:pt x="0" y="127379"/>
                  <a:pt x="6824" y="177421"/>
                </a:cubicBezTo>
                <a:cubicBezTo>
                  <a:pt x="13648" y="227463"/>
                  <a:pt x="179696" y="247935"/>
                  <a:pt x="184245" y="300251"/>
                </a:cubicBezTo>
                <a:cubicBezTo>
                  <a:pt x="188794" y="352568"/>
                  <a:pt x="45492" y="436729"/>
                  <a:pt x="34119" y="491320"/>
                </a:cubicBezTo>
                <a:cubicBezTo>
                  <a:pt x="22746" y="545911"/>
                  <a:pt x="93260" y="598227"/>
                  <a:pt x="116006" y="627797"/>
                </a:cubicBezTo>
                <a:cubicBezTo>
                  <a:pt x="138752" y="657367"/>
                  <a:pt x="166048" y="668741"/>
                  <a:pt x="170597" y="668741"/>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4611806" y="5867400"/>
            <a:ext cx="188794" cy="668741"/>
          </a:xfrm>
          <a:custGeom>
            <a:avLst/>
            <a:gdLst>
              <a:gd name="connsiteX0" fmla="*/ 143301 w 188794"/>
              <a:gd name="connsiteY0" fmla="*/ 0 h 668741"/>
              <a:gd name="connsiteX1" fmla="*/ 6824 w 188794"/>
              <a:gd name="connsiteY1" fmla="*/ 177421 h 668741"/>
              <a:gd name="connsiteX2" fmla="*/ 184245 w 188794"/>
              <a:gd name="connsiteY2" fmla="*/ 300251 h 668741"/>
              <a:gd name="connsiteX3" fmla="*/ 34119 w 188794"/>
              <a:gd name="connsiteY3" fmla="*/ 491320 h 668741"/>
              <a:gd name="connsiteX4" fmla="*/ 116006 w 188794"/>
              <a:gd name="connsiteY4" fmla="*/ 627797 h 668741"/>
              <a:gd name="connsiteX5" fmla="*/ 170597 w 188794"/>
              <a:gd name="connsiteY5" fmla="*/ 668741 h 6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94" h="668741">
                <a:moveTo>
                  <a:pt x="143301" y="0"/>
                </a:moveTo>
                <a:cubicBezTo>
                  <a:pt x="71650" y="63689"/>
                  <a:pt x="0" y="127379"/>
                  <a:pt x="6824" y="177421"/>
                </a:cubicBezTo>
                <a:cubicBezTo>
                  <a:pt x="13648" y="227463"/>
                  <a:pt x="179696" y="247935"/>
                  <a:pt x="184245" y="300251"/>
                </a:cubicBezTo>
                <a:cubicBezTo>
                  <a:pt x="188794" y="352568"/>
                  <a:pt x="45492" y="436729"/>
                  <a:pt x="34119" y="491320"/>
                </a:cubicBezTo>
                <a:cubicBezTo>
                  <a:pt x="22746" y="545911"/>
                  <a:pt x="93260" y="598227"/>
                  <a:pt x="116006" y="627797"/>
                </a:cubicBezTo>
                <a:cubicBezTo>
                  <a:pt x="138752" y="657367"/>
                  <a:pt x="166048" y="668741"/>
                  <a:pt x="170597" y="668741"/>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4307006" y="5808259"/>
            <a:ext cx="188794" cy="668741"/>
          </a:xfrm>
          <a:custGeom>
            <a:avLst/>
            <a:gdLst>
              <a:gd name="connsiteX0" fmla="*/ 143301 w 188794"/>
              <a:gd name="connsiteY0" fmla="*/ 0 h 668741"/>
              <a:gd name="connsiteX1" fmla="*/ 6824 w 188794"/>
              <a:gd name="connsiteY1" fmla="*/ 177421 h 668741"/>
              <a:gd name="connsiteX2" fmla="*/ 184245 w 188794"/>
              <a:gd name="connsiteY2" fmla="*/ 300251 h 668741"/>
              <a:gd name="connsiteX3" fmla="*/ 34119 w 188794"/>
              <a:gd name="connsiteY3" fmla="*/ 491320 h 668741"/>
              <a:gd name="connsiteX4" fmla="*/ 116006 w 188794"/>
              <a:gd name="connsiteY4" fmla="*/ 627797 h 668741"/>
              <a:gd name="connsiteX5" fmla="*/ 170597 w 188794"/>
              <a:gd name="connsiteY5" fmla="*/ 668741 h 6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94" h="668741">
                <a:moveTo>
                  <a:pt x="143301" y="0"/>
                </a:moveTo>
                <a:cubicBezTo>
                  <a:pt x="71650" y="63689"/>
                  <a:pt x="0" y="127379"/>
                  <a:pt x="6824" y="177421"/>
                </a:cubicBezTo>
                <a:cubicBezTo>
                  <a:pt x="13648" y="227463"/>
                  <a:pt x="179696" y="247935"/>
                  <a:pt x="184245" y="300251"/>
                </a:cubicBezTo>
                <a:cubicBezTo>
                  <a:pt x="188794" y="352568"/>
                  <a:pt x="45492" y="436729"/>
                  <a:pt x="34119" y="491320"/>
                </a:cubicBezTo>
                <a:cubicBezTo>
                  <a:pt x="22746" y="545911"/>
                  <a:pt x="93260" y="598227"/>
                  <a:pt x="116006" y="627797"/>
                </a:cubicBezTo>
                <a:cubicBezTo>
                  <a:pt x="138752" y="657367"/>
                  <a:pt x="166048" y="668741"/>
                  <a:pt x="170597" y="668741"/>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3581400" y="5808259"/>
            <a:ext cx="188794" cy="668741"/>
          </a:xfrm>
          <a:custGeom>
            <a:avLst/>
            <a:gdLst>
              <a:gd name="connsiteX0" fmla="*/ 143301 w 188794"/>
              <a:gd name="connsiteY0" fmla="*/ 0 h 668741"/>
              <a:gd name="connsiteX1" fmla="*/ 6824 w 188794"/>
              <a:gd name="connsiteY1" fmla="*/ 177421 h 668741"/>
              <a:gd name="connsiteX2" fmla="*/ 184245 w 188794"/>
              <a:gd name="connsiteY2" fmla="*/ 300251 h 668741"/>
              <a:gd name="connsiteX3" fmla="*/ 34119 w 188794"/>
              <a:gd name="connsiteY3" fmla="*/ 491320 h 668741"/>
              <a:gd name="connsiteX4" fmla="*/ 116006 w 188794"/>
              <a:gd name="connsiteY4" fmla="*/ 627797 h 668741"/>
              <a:gd name="connsiteX5" fmla="*/ 170597 w 188794"/>
              <a:gd name="connsiteY5" fmla="*/ 668741 h 6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794" h="668741">
                <a:moveTo>
                  <a:pt x="143301" y="0"/>
                </a:moveTo>
                <a:cubicBezTo>
                  <a:pt x="71650" y="63689"/>
                  <a:pt x="0" y="127379"/>
                  <a:pt x="6824" y="177421"/>
                </a:cubicBezTo>
                <a:cubicBezTo>
                  <a:pt x="13648" y="227463"/>
                  <a:pt x="179696" y="247935"/>
                  <a:pt x="184245" y="300251"/>
                </a:cubicBezTo>
                <a:cubicBezTo>
                  <a:pt x="188794" y="352568"/>
                  <a:pt x="45492" y="436729"/>
                  <a:pt x="34119" y="491320"/>
                </a:cubicBezTo>
                <a:cubicBezTo>
                  <a:pt x="22746" y="545911"/>
                  <a:pt x="93260" y="598227"/>
                  <a:pt x="116006" y="627797"/>
                </a:cubicBezTo>
                <a:cubicBezTo>
                  <a:pt x="138752" y="657367"/>
                  <a:pt x="166048" y="668741"/>
                  <a:pt x="170597" y="668741"/>
                </a:cubicBez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2399</Words>
  <Application>Microsoft Office PowerPoint</Application>
  <PresentationFormat>On-screen Show (4:3)</PresentationFormat>
  <Paragraphs>469</Paragraphs>
  <Slides>57</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CorelDRAW!</vt:lpstr>
      <vt:lpstr>Unit II</vt:lpstr>
      <vt:lpstr>Concurrency vs. Parallelism</vt:lpstr>
      <vt:lpstr>Process Concept</vt:lpstr>
      <vt:lpstr>Process States</vt:lpstr>
      <vt:lpstr>Lifecycle of a Thread (or Process)</vt:lpstr>
      <vt:lpstr>Process Control Block</vt:lpstr>
      <vt:lpstr>Processes and Threads</vt:lpstr>
      <vt:lpstr>What are threads ?</vt:lpstr>
      <vt:lpstr>What are threads ? (Cont.)</vt:lpstr>
      <vt:lpstr>Single vs. Multithreaded Processes</vt:lpstr>
      <vt:lpstr>Should you use threads or processes?</vt:lpstr>
      <vt:lpstr>Multithreaded Server: For Serving Multiple Clients Concurrently</vt:lpstr>
      <vt:lpstr>Editing and Printing documents in background.</vt:lpstr>
      <vt:lpstr>Why Multithreading ?</vt:lpstr>
      <vt:lpstr>Potential Problems with Threads</vt:lpstr>
      <vt:lpstr>Problems with Threads (continued)</vt:lpstr>
      <vt:lpstr>Threading Models</vt:lpstr>
      <vt:lpstr>User-level threads by Silberschtz&amp; Galvin</vt:lpstr>
      <vt:lpstr>Mapping of user threads to kernel-level scheduled entity  Many-to-One Model</vt:lpstr>
      <vt:lpstr>Many-to-One</vt:lpstr>
      <vt:lpstr>User-level threads (cont’d)</vt:lpstr>
      <vt:lpstr>Kernel-level threads</vt:lpstr>
      <vt:lpstr>Mapping- One-to-one</vt:lpstr>
      <vt:lpstr>One-to-One</vt:lpstr>
      <vt:lpstr>Hybrid Threading- Many-to-Many Model</vt:lpstr>
      <vt:lpstr>Many-to-Many Model</vt:lpstr>
      <vt:lpstr>Synchronization</vt:lpstr>
      <vt:lpstr>Critical Section</vt:lpstr>
      <vt:lpstr>Critical section in source code</vt:lpstr>
      <vt:lpstr>Synchronization primitives</vt:lpstr>
      <vt:lpstr>Semaphores</vt:lpstr>
      <vt:lpstr>Semaphore Operations</vt:lpstr>
      <vt:lpstr>Implementation</vt:lpstr>
      <vt:lpstr>Synchronization using Semaphores</vt:lpstr>
      <vt:lpstr>Semaphore - Initial Values</vt:lpstr>
      <vt:lpstr>Semaphore - Initial Values</vt:lpstr>
      <vt:lpstr>Binary Semaphores</vt:lpstr>
      <vt:lpstr>Semaphore Solution Producer/Consumer Problem</vt:lpstr>
      <vt:lpstr>Locks</vt:lpstr>
      <vt:lpstr>Example</vt:lpstr>
      <vt:lpstr>Locks/Semaphores: Not Convenient</vt:lpstr>
      <vt:lpstr>Motivation for Monitors and Condition Variables</vt:lpstr>
      <vt:lpstr>Simple Monitor Example</vt:lpstr>
      <vt:lpstr>Condition Variables</vt:lpstr>
      <vt:lpstr>Complete Monitor Example (with condition variable)</vt:lpstr>
      <vt:lpstr>Readers/Writers Problem</vt:lpstr>
      <vt:lpstr>Basic Readers/Writers Solution</vt:lpstr>
      <vt:lpstr>Code for a Reader</vt:lpstr>
      <vt:lpstr>Code for a Writer</vt:lpstr>
      <vt:lpstr>Message Passing Interface</vt:lpstr>
      <vt:lpstr>Message passing models</vt:lpstr>
      <vt:lpstr>Message passing models</vt:lpstr>
      <vt:lpstr>Message passing models</vt:lpstr>
      <vt:lpstr>The generic form of communication</vt:lpstr>
      <vt:lpstr>Message passing interface</vt:lpstr>
      <vt:lpstr>Message size vs h/w used</vt:lpstr>
      <vt:lpstr>End of introductory part Next – Threading APIs</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RJ</dc:creator>
  <cp:lastModifiedBy>R</cp:lastModifiedBy>
  <cp:revision>74</cp:revision>
  <dcterms:created xsi:type="dcterms:W3CDTF">2011-02-10T15:52:20Z</dcterms:created>
  <dcterms:modified xsi:type="dcterms:W3CDTF">2011-03-02T06:27:22Z</dcterms:modified>
</cp:coreProperties>
</file>