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9" r:id="rId18"/>
    <p:sldId id="358" r:id="rId19"/>
    <p:sldId id="360" r:id="rId20"/>
    <p:sldId id="361" r:id="rId21"/>
    <p:sldId id="362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320" r:id="rId85"/>
    <p:sldId id="321" r:id="rId86"/>
    <p:sldId id="322" r:id="rId87"/>
    <p:sldId id="323" r:id="rId88"/>
    <p:sldId id="324" r:id="rId89"/>
    <p:sldId id="326" r:id="rId90"/>
    <p:sldId id="325" r:id="rId91"/>
    <p:sldId id="327" r:id="rId92"/>
    <p:sldId id="328" r:id="rId93"/>
    <p:sldId id="329" r:id="rId94"/>
    <p:sldId id="330" r:id="rId95"/>
    <p:sldId id="340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A244D-70D9-423D-A48F-1D4F72F578B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1E35-C3DC-4CF0-A3AF-45FF1C4D1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1E35-C3DC-4CF0-A3AF-45FF1C4D14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1E35-C3DC-4CF0-A3AF-45FF1C4D14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1E35-C3DC-4CF0-A3AF-45FF1C4D145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1E35-C3DC-4CF0-A3AF-45FF1C4D1451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F37D-6D3C-4363-A937-2884320C9BE1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/>
              <a:t>Multithreaded Program Debugging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must be possible to verify the accuracy of what the benchmark is testing and the results it produces.</a:t>
            </a:r>
          </a:p>
          <a:p>
            <a:r>
              <a:rPr lang="en-US" dirty="0" smtClean="0"/>
              <a:t>If the benchmark is defective, we may spend time optimizing a  portion of the application which in reality doesn’t need any optimization.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Elapsed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benchmark metrics are:</a:t>
            </a:r>
          </a:p>
          <a:p>
            <a:pPr lvl="1"/>
            <a:r>
              <a:rPr lang="en-US" dirty="0" smtClean="0"/>
              <a:t>elapsed time</a:t>
            </a:r>
          </a:p>
          <a:p>
            <a:pPr lvl="1"/>
            <a:r>
              <a:rPr lang="en-US" dirty="0" smtClean="0"/>
              <a:t>The amount of memory used,</a:t>
            </a:r>
          </a:p>
          <a:p>
            <a:pPr lvl="1"/>
            <a:r>
              <a:rPr lang="en-US" dirty="0" smtClean="0"/>
              <a:t> the milliseconds per frame,</a:t>
            </a:r>
          </a:p>
          <a:p>
            <a:pPr lvl="1"/>
            <a:r>
              <a:rPr lang="en-US" dirty="0" smtClean="0"/>
              <a:t>the vertices per second, </a:t>
            </a:r>
          </a:p>
          <a:p>
            <a:pPr lvl="1"/>
            <a:r>
              <a:rPr lang="en-US" dirty="0" smtClean="0"/>
              <a:t> the maximum number of users that can be supported by a system.</a:t>
            </a:r>
          </a:p>
          <a:p>
            <a:r>
              <a:rPr lang="en-US" dirty="0" smtClean="0"/>
              <a:t>Any number that represents your application’s software performance is valid.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Complete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benchmark should only exercise the typical code paths or, more importantly, the code paths that should be optimized. </a:t>
            </a:r>
          </a:p>
          <a:p>
            <a:endParaRPr lang="en-US" dirty="0" smtClean="0"/>
          </a:p>
          <a:p>
            <a:r>
              <a:rPr lang="en-US" dirty="0" smtClean="0"/>
              <a:t>It is a waste of time to use or create a benchmark that tests error conditions or other non-performance sensitive code.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applications like drivers, the whole application is performance sensitive, in which case, complete coverage would be desired.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are only kept when they result in satisfactory performance improvement</a:t>
            </a:r>
          </a:p>
          <a:p>
            <a:endParaRPr lang="en-US" dirty="0" smtClean="0"/>
          </a:p>
          <a:p>
            <a:r>
              <a:rPr lang="en-US" dirty="0" smtClean="0"/>
              <a:t>So benchmarks only need be accurate enough to detect satisfactory performance gains.</a:t>
            </a:r>
          </a:p>
          <a:p>
            <a:endParaRPr lang="en-US" dirty="0" smtClean="0"/>
          </a:p>
          <a:p>
            <a:r>
              <a:rPr lang="en-US" dirty="0" smtClean="0"/>
              <a:t>Usually, detecting a percent or two of improvement is sufficient and desirable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1: Compression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benchmark for the HUFF.EXE program - which uses the technique of Huffman Encoding to compress a file.</a:t>
            </a:r>
          </a:p>
          <a:p>
            <a:r>
              <a:rPr lang="en-US" dirty="0" smtClean="0"/>
              <a:t>Determine what should be measured</a:t>
            </a:r>
          </a:p>
          <a:p>
            <a:pPr lvl="1"/>
            <a:r>
              <a:rPr lang="en-US" dirty="0" smtClean="0"/>
              <a:t>Elapsed time</a:t>
            </a:r>
          </a:p>
          <a:p>
            <a:pPr lvl="1"/>
            <a:r>
              <a:rPr lang="en-US" dirty="0" smtClean="0"/>
              <a:t>Or amount of compression</a:t>
            </a:r>
          </a:p>
          <a:p>
            <a:r>
              <a:rPr lang="en-US" dirty="0" smtClean="0"/>
              <a:t>Choose files of different lengths and compression difficulty. </a:t>
            </a:r>
          </a:p>
          <a:p>
            <a:r>
              <a:rPr lang="en-US" dirty="0" smtClean="0"/>
              <a:t>To record the benchmark results, use the table shown below: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Table for Reporting Benchmark Numbers for HUFF.EXE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936" y="1913394"/>
            <a:ext cx="8597464" cy="26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80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After running the tests multiple times in a row, the timings are very similar meaning that the results contain very few transient issues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2: Sorting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two sorting algorithms, to determine which of these two sorting methods is superior, you need to construct a benchmark.</a:t>
            </a:r>
          </a:p>
          <a:p>
            <a:endParaRPr lang="en-US" dirty="0" smtClean="0"/>
          </a:p>
          <a:p>
            <a:r>
              <a:rPr lang="en-US" dirty="0" smtClean="0"/>
              <a:t>Use clock ticks to measure the elapsed time</a:t>
            </a:r>
          </a:p>
          <a:p>
            <a:endParaRPr lang="en-US" dirty="0" smtClean="0"/>
          </a:p>
          <a:p>
            <a:r>
              <a:rPr lang="en-US" dirty="0" smtClean="0"/>
              <a:t>Invoke instruction </a:t>
            </a:r>
            <a:r>
              <a:rPr lang="en-US" i="1" dirty="0" err="1" smtClean="0"/>
              <a:t>rdtsc</a:t>
            </a:r>
            <a:r>
              <a:rPr lang="en-US" dirty="0" smtClean="0"/>
              <a:t> before and after calling the sorting algorithm, and compute the difference of the returned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 ticks for sorting smaller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sort1 performs similar to sort2 for array lengths in the range 0 to 64.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490663"/>
            <a:ext cx="7391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 ticks for sorting larger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80037"/>
            <a:ext cx="8229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execution time of sort2 grows less rapidly in relation to the input data size.</a:t>
            </a:r>
          </a:p>
          <a:p>
            <a:r>
              <a:rPr lang="en-US" dirty="0" smtClean="0"/>
              <a:t>Hence we can say sort2  has better performance.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557338"/>
            <a:ext cx="74866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VTune</a:t>
            </a:r>
            <a:r>
              <a:rPr lang="en-US" b="1" dirty="0" smtClean="0"/>
              <a:t>™ Performance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full-featured software profiler that can analyze the whole system, an application, or a driver using both sampling and instrumentation.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benchmark is the program or process used to:</a:t>
            </a:r>
          </a:p>
          <a:p>
            <a:pPr lvl="1"/>
            <a:r>
              <a:rPr lang="en-US" dirty="0" smtClean="0"/>
              <a:t>Objectively evaluate the performance of an application.</a:t>
            </a:r>
          </a:p>
          <a:p>
            <a:pPr lvl="1"/>
            <a:r>
              <a:rPr lang="en-US" dirty="0" smtClean="0"/>
              <a:t>Provide repeatable application behavior for use with performance analysis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48736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VTune</a:t>
            </a:r>
            <a:r>
              <a:rPr lang="en-US" sz="2400" dirty="0" smtClean="0"/>
              <a:t>™ Performance Analyzer Sampling on </a:t>
            </a:r>
            <a:r>
              <a:rPr lang="en-US" sz="2400" dirty="0" err="1" smtClean="0"/>
              <a:t>Clockticks</a:t>
            </a:r>
            <a:r>
              <a:rPr lang="en-US" sz="2400" dirty="0" smtClean="0"/>
              <a:t> for HUFF.EXE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172200"/>
            <a:ext cx="8229600" cy="411163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AppendBits</a:t>
            </a:r>
            <a:r>
              <a:rPr lang="en-US" sz="1600" dirty="0" smtClean="0"/>
              <a:t>, consumes the most time because it has the longest bar, </a:t>
            </a:r>
          </a:p>
          <a:p>
            <a:r>
              <a:rPr lang="en-US" sz="1600" dirty="0" smtClean="0"/>
              <a:t>And  the </a:t>
            </a:r>
            <a:r>
              <a:rPr lang="en-US" sz="1600" b="1" dirty="0" err="1" smtClean="0"/>
              <a:t>GetCode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HuffCompress</a:t>
            </a:r>
            <a:r>
              <a:rPr lang="en-US" sz="1600" dirty="0" smtClean="0"/>
              <a:t> functions are the second and third highest consumers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762000"/>
            <a:ext cx="8572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VTune</a:t>
            </a:r>
            <a:r>
              <a:rPr lang="en-US" sz="2000" dirty="0" smtClean="0"/>
              <a:t>™ Analyzer Sampling Branch </a:t>
            </a:r>
            <a:r>
              <a:rPr lang="en-US" sz="2000" dirty="0" err="1" smtClean="0"/>
              <a:t>Mispredictions</a:t>
            </a:r>
            <a:r>
              <a:rPr lang="en-US" sz="2000" dirty="0" smtClean="0"/>
              <a:t> Retired for HUFF.EXE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72200"/>
            <a:ext cx="8229600" cy="487363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GetCode</a:t>
            </a:r>
            <a:r>
              <a:rPr lang="en-US" sz="1600" dirty="0" smtClean="0"/>
              <a:t>, has the most </a:t>
            </a:r>
            <a:r>
              <a:rPr lang="en-US" sz="1600" dirty="0" err="1" smtClean="0"/>
              <a:t>mis</a:t>
            </a:r>
            <a:r>
              <a:rPr lang="en-US" sz="1600" dirty="0" smtClean="0"/>
              <a:t>-predicted branches.</a:t>
            </a:r>
          </a:p>
          <a:p>
            <a:r>
              <a:rPr lang="en-US" sz="1600" dirty="0" smtClean="0"/>
              <a:t>But it is not the most time consuming function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5820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function hierarchy</a:t>
            </a:r>
          </a:p>
          <a:p>
            <a:r>
              <a:rPr lang="en-US" dirty="0" smtClean="0"/>
              <a:t>Uses instrumentation to profile an application</a:t>
            </a:r>
          </a:p>
          <a:p>
            <a:r>
              <a:rPr lang="en-US" dirty="0" smtClean="0"/>
              <a:t>Critical path – path of functions that consumes more time</a:t>
            </a:r>
          </a:p>
          <a:p>
            <a:r>
              <a:rPr lang="en-US" dirty="0" smtClean="0"/>
              <a:t>Critical path is displayed in bold arrow in the profile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Call Graph Profiling for HUFF.EXE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487363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bold arrow drawn from the function </a:t>
            </a:r>
            <a:r>
              <a:rPr lang="en-US" sz="1600" b="1" dirty="0" smtClean="0"/>
              <a:t>main</a:t>
            </a:r>
            <a:r>
              <a:rPr lang="en-US" sz="1600" dirty="0" smtClean="0"/>
              <a:t> through </a:t>
            </a:r>
            <a:r>
              <a:rPr lang="en-US" sz="1600" b="1" dirty="0" err="1" smtClean="0"/>
              <a:t>HuffCompress</a:t>
            </a:r>
            <a:r>
              <a:rPr lang="en-US" sz="1600" dirty="0" smtClean="0"/>
              <a:t> and finally to </a:t>
            </a:r>
            <a:r>
              <a:rPr lang="en-US" sz="1600" b="1" dirty="0" err="1" smtClean="0"/>
              <a:t>GetCode</a:t>
            </a:r>
            <a:r>
              <a:rPr lang="en-US" sz="1600" dirty="0" smtClean="0"/>
              <a:t> indicates the critical path or the path of functions that consume the most time.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533400"/>
            <a:ext cx="8553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Intel Compiler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Codecov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Profiler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Codecov</a:t>
            </a:r>
            <a:r>
              <a:rPr lang="en-US" dirty="0" smtClean="0"/>
              <a:t> – Code coverage tool</a:t>
            </a:r>
          </a:p>
          <a:p>
            <a:r>
              <a:rPr lang="en-US" dirty="0" smtClean="0"/>
              <a:t>Included with Intel C++ compiler</a:t>
            </a:r>
          </a:p>
          <a:p>
            <a:r>
              <a:rPr lang="en-US" dirty="0" smtClean="0"/>
              <a:t>Gives execution count of the lines in the source code</a:t>
            </a:r>
          </a:p>
          <a:p>
            <a:r>
              <a:rPr lang="en-US" dirty="0" err="1" smtClean="0"/>
              <a:t>Codecov</a:t>
            </a:r>
            <a:r>
              <a:rPr lang="en-US" dirty="0" smtClean="0"/>
              <a:t> is an </a:t>
            </a:r>
            <a:r>
              <a:rPr lang="en-US" dirty="0" err="1" smtClean="0"/>
              <a:t>instrumenting</a:t>
            </a:r>
            <a:r>
              <a:rPr lang="en-US" dirty="0" smtClean="0"/>
              <a:t> profiler</a:t>
            </a:r>
          </a:p>
          <a:p>
            <a:r>
              <a:rPr lang="en-US" dirty="0" smtClean="0"/>
              <a:t>Instrumentation code is inserted by the </a:t>
            </a:r>
            <a:r>
              <a:rPr lang="en-US" dirty="0" err="1" smtClean="0"/>
              <a:t>cmpiler</a:t>
            </a:r>
            <a:endParaRPr lang="en-US" dirty="0" smtClean="0"/>
          </a:p>
          <a:p>
            <a:r>
              <a:rPr lang="en-US" dirty="0" smtClean="0"/>
              <a:t>How to use-</a:t>
            </a:r>
          </a:p>
          <a:p>
            <a:pPr lvl="1"/>
            <a:r>
              <a:rPr lang="en-US" dirty="0" smtClean="0"/>
              <a:t>Compile the </a:t>
            </a:r>
            <a:r>
              <a:rPr lang="en-US" dirty="0" err="1" smtClean="0"/>
              <a:t>pgm</a:t>
            </a:r>
            <a:r>
              <a:rPr lang="en-US" dirty="0" smtClean="0"/>
              <a:t> using  </a:t>
            </a:r>
            <a:r>
              <a:rPr lang="en-US" b="1" dirty="0" smtClean="0"/>
              <a:t>-</a:t>
            </a:r>
            <a:r>
              <a:rPr lang="en-US" b="1" dirty="0" err="1" smtClean="0"/>
              <a:t>Qprof_genx</a:t>
            </a:r>
            <a:r>
              <a:rPr lang="en-US" b="1" dirty="0" smtClean="0"/>
              <a:t>  </a:t>
            </a:r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err="1" smtClean="0"/>
              <a:t>pgm</a:t>
            </a:r>
            <a:endParaRPr lang="en-US" dirty="0" smtClean="0"/>
          </a:p>
          <a:p>
            <a:pPr lvl="1"/>
            <a:r>
              <a:rPr lang="en-US" dirty="0" smtClean="0"/>
              <a:t>Files are created  that contains count for each line</a:t>
            </a:r>
          </a:p>
          <a:p>
            <a:r>
              <a:rPr lang="en-US" dirty="0" smtClean="0"/>
              <a:t>From the counts (next slide) you can see exactly how many times the functions </a:t>
            </a:r>
            <a:r>
              <a:rPr lang="en-US" b="1" dirty="0" err="1" smtClean="0"/>
              <a:t>GetCode</a:t>
            </a:r>
            <a:r>
              <a:rPr lang="en-US" dirty="0" smtClean="0"/>
              <a:t> and </a:t>
            </a:r>
            <a:r>
              <a:rPr lang="en-US" b="1" dirty="0" err="1" smtClean="0"/>
              <a:t>AppendBits</a:t>
            </a:r>
            <a:r>
              <a:rPr lang="en-US" dirty="0" smtClean="0"/>
              <a:t> were called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Output of </a:t>
            </a:r>
            <a:r>
              <a:rPr lang="en-US" sz="2000" dirty="0" err="1" smtClean="0"/>
              <a:t>Codecov</a:t>
            </a:r>
            <a:r>
              <a:rPr lang="en-US" sz="2000" dirty="0" smtClean="0"/>
              <a:t> tool for Huffman encoding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85800"/>
            <a:ext cx="7415213" cy="659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Sampling Versus Instrumentation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723900"/>
            <a:ext cx="77247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 Hotspot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hotspot is defined as an area of intense activity</a:t>
            </a:r>
          </a:p>
          <a:p>
            <a:r>
              <a:rPr lang="en-US" dirty="0" smtClean="0"/>
              <a:t>Software does not execute uniformly</a:t>
            </a:r>
          </a:p>
          <a:p>
            <a:pPr lvl="1"/>
            <a:r>
              <a:rPr lang="en-US" dirty="0" smtClean="0"/>
              <a:t>Some parts of an application take little or no time to execute while other parts seem to take forever</a:t>
            </a:r>
          </a:p>
          <a:p>
            <a:pPr lvl="1">
              <a:buNone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inconsistent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Infrequent execution:</a:t>
            </a:r>
          </a:p>
          <a:p>
            <a:pPr lvl="2"/>
            <a:r>
              <a:rPr lang="en-US" dirty="0" smtClean="0"/>
              <a:t>Cold spots - portions of an application executed once or never</a:t>
            </a:r>
          </a:p>
          <a:p>
            <a:pPr lvl="2"/>
            <a:r>
              <a:rPr lang="en-US" dirty="0" smtClean="0"/>
              <a:t>Ex:  initialization code and error handling</a:t>
            </a:r>
          </a:p>
          <a:p>
            <a:pPr lvl="3"/>
            <a:r>
              <a:rPr lang="en-US" dirty="0" smtClean="0"/>
              <a:t>Take very little time </a:t>
            </a:r>
          </a:p>
          <a:p>
            <a:pPr lvl="3"/>
            <a:r>
              <a:rPr lang="en-US" dirty="0" smtClean="0"/>
              <a:t>not worth optimizing</a:t>
            </a:r>
          </a:p>
          <a:p>
            <a:r>
              <a:rPr lang="en-US" dirty="0" smtClean="0"/>
              <a:t>Slow execution:</a:t>
            </a:r>
          </a:p>
          <a:p>
            <a:pPr lvl="2"/>
            <a:r>
              <a:rPr lang="en-US" b="1" dirty="0" smtClean="0"/>
              <a:t>Computationally</a:t>
            </a:r>
            <a:r>
              <a:rPr lang="en-US" dirty="0" smtClean="0"/>
              <a:t> </a:t>
            </a:r>
            <a:r>
              <a:rPr lang="en-US" b="1" dirty="0" smtClean="0"/>
              <a:t>demanding</a:t>
            </a:r>
            <a:r>
              <a:rPr lang="en-US" dirty="0" smtClean="0"/>
              <a:t> portions of an application </a:t>
            </a:r>
          </a:p>
          <a:p>
            <a:pPr lvl="3"/>
            <a:r>
              <a:rPr lang="en-US" dirty="0" smtClean="0"/>
              <a:t>Consume more time</a:t>
            </a:r>
          </a:p>
          <a:p>
            <a:pPr lvl="2"/>
            <a:r>
              <a:rPr lang="en-US" dirty="0" smtClean="0"/>
              <a:t>Treated as hotspots only if they consume a significant portion of time compared to the rest of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inconsistent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Frequent execution:</a:t>
            </a:r>
          </a:p>
          <a:p>
            <a:pPr lvl="1"/>
            <a:r>
              <a:rPr lang="en-US" sz="2000" dirty="0" smtClean="0"/>
              <a:t>many parts of an application are executed frequently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. Redrawing the screen in a game</a:t>
            </a:r>
          </a:p>
          <a:p>
            <a:pPr lvl="1" algn="just"/>
            <a:r>
              <a:rPr lang="en-US" sz="2000" b="1" dirty="0" smtClean="0"/>
              <a:t>Treated as hotspots</a:t>
            </a:r>
            <a:r>
              <a:rPr lang="en-US" sz="2000" dirty="0" smtClean="0"/>
              <a:t>  if  executed frequently and also consume a significant amount of  time relative to the rest of the application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benchmark is run before and after optimizations are made to detect changes in performance.</a:t>
            </a:r>
          </a:p>
          <a:p>
            <a:endParaRPr lang="en-US" dirty="0" smtClean="0"/>
          </a:p>
          <a:p>
            <a:r>
              <a:rPr lang="en-US" dirty="0" smtClean="0"/>
              <a:t>It is the function of the benchmark to detect performance improvements and regressions so that it is easy to avoid changes that make the application run slower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Cache Misses, </a:t>
            </a:r>
            <a:r>
              <a:rPr lang="en-US" sz="2800" dirty="0" err="1" smtClean="0"/>
              <a:t>Mis</a:t>
            </a:r>
            <a:r>
              <a:rPr lang="en-US" sz="2800" dirty="0" smtClean="0"/>
              <a:t>-predicted Branches, and Time-based Hotspots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104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143000" y="51054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dirty="0" err="1" smtClean="0"/>
              <a:t>HuffCompress</a:t>
            </a:r>
            <a:r>
              <a:rPr lang="en-US" dirty="0" smtClean="0"/>
              <a:t> consumes the </a:t>
            </a:r>
            <a:r>
              <a:rPr lang="en-US" b="1" dirty="0" smtClean="0"/>
              <a:t>least amount </a:t>
            </a:r>
            <a:r>
              <a:rPr lang="en-US" dirty="0" smtClean="0"/>
              <a:t>of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But contains the </a:t>
            </a:r>
            <a:r>
              <a:rPr lang="en-US" b="1" dirty="0" smtClean="0"/>
              <a:t>most </a:t>
            </a:r>
            <a:r>
              <a:rPr lang="en-US" b="1" dirty="0" err="1" smtClean="0"/>
              <a:t>mis</a:t>
            </a:r>
            <a:r>
              <a:rPr lang="en-US" b="1" dirty="0" smtClean="0"/>
              <a:t>-predicted </a:t>
            </a:r>
            <a:r>
              <a:rPr lang="en-US" dirty="0" smtClean="0"/>
              <a:t>branches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And has by far the </a:t>
            </a:r>
            <a:r>
              <a:rPr lang="en-US" b="1" dirty="0" smtClean="0"/>
              <a:t>most L1 cache misses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Hence it can be decided to optimize memory accesses or branching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Finding Hotspots Using Call Graph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96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  </a:t>
            </a:r>
            <a:r>
              <a:rPr lang="en-US" dirty="0" err="1" smtClean="0"/>
              <a:t>HuffCompress</a:t>
            </a:r>
            <a:r>
              <a:rPr lang="en-US" dirty="0" smtClean="0"/>
              <a:t> and its children are the hotspot</a:t>
            </a:r>
          </a:p>
          <a:p>
            <a:endParaRPr lang="en-US" dirty="0" smtClean="0"/>
          </a:p>
          <a:p>
            <a:r>
              <a:rPr lang="en-US" dirty="0" smtClean="0"/>
              <a:t>Hence , need to improve </a:t>
            </a:r>
            <a:r>
              <a:rPr lang="en-US" dirty="0" err="1" smtClean="0"/>
              <a:t>HuffCompress</a:t>
            </a:r>
            <a:r>
              <a:rPr lang="en-US" dirty="0" smtClean="0"/>
              <a:t> algorithm instead of those smaller blocks of code within the other individual functions.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53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Performance issues in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Speed of s/w depends on choosing an appropriate algorithm</a:t>
            </a:r>
          </a:p>
          <a:p>
            <a:r>
              <a:rPr lang="en-US" dirty="0" smtClean="0"/>
              <a:t>Factors affecting the </a:t>
            </a:r>
            <a:r>
              <a:rPr lang="en-US" dirty="0" err="1" smtClean="0"/>
              <a:t>perofmance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Computational complexity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data dependencies</a:t>
            </a:r>
          </a:p>
          <a:p>
            <a:pPr lvl="1"/>
            <a:r>
              <a:rPr lang="en-US" dirty="0" smtClean="0"/>
              <a:t>instructions used to implement the algorithm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Computational complexity of </a:t>
            </a:r>
          </a:p>
          <a:p>
            <a:pPr lvl="1"/>
            <a:r>
              <a:rPr lang="en-US" sz="2400" dirty="0" smtClean="0"/>
              <a:t>bubble sort : </a:t>
            </a:r>
            <a:r>
              <a:rPr lang="en-US" sz="2400" i="1" dirty="0" smtClean="0"/>
              <a:t>O(n2)</a:t>
            </a:r>
          </a:p>
          <a:p>
            <a:pPr lvl="1"/>
            <a:r>
              <a:rPr lang="en-US" sz="2400" dirty="0" smtClean="0"/>
              <a:t>Quick sort  : </a:t>
            </a:r>
            <a:r>
              <a:rPr lang="en-US" sz="2400" i="1" dirty="0" smtClean="0"/>
              <a:t>O(n log n)</a:t>
            </a:r>
          </a:p>
          <a:p>
            <a:r>
              <a:rPr lang="en-US" sz="2400" dirty="0" smtClean="0"/>
              <a:t>Approximate Number of Operations Performed by Sorting Algorithms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large no. of elements Quick sort algorithm uses  more than 1000 times fewer operations than Bubble sort</a:t>
            </a:r>
          </a:p>
          <a:p>
            <a:r>
              <a:rPr lang="en-US" sz="2400" dirty="0" smtClean="0"/>
              <a:t>Even if bubble sort algorithm is optimized, due to its computational complexity  it cant be faster than Quick sort</a:t>
            </a:r>
            <a:endParaRPr lang="en-US" sz="2400" i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3528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Choice of Instructions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Choice of instructions has big impact on performance</a:t>
            </a:r>
          </a:p>
          <a:p>
            <a:pPr lvl="1"/>
            <a:r>
              <a:rPr lang="en-US" dirty="0" smtClean="0"/>
              <a:t>Instructions like integer addition are executed quickly</a:t>
            </a:r>
          </a:p>
          <a:p>
            <a:pPr lvl="1"/>
            <a:r>
              <a:rPr lang="en-US" dirty="0" smtClean="0"/>
              <a:t>Instructions like integer division are executed slowly</a:t>
            </a:r>
          </a:p>
          <a:p>
            <a:r>
              <a:rPr lang="en-US" b="1" i="1" dirty="0" smtClean="0"/>
              <a:t>Instruction latency </a:t>
            </a:r>
            <a:r>
              <a:rPr lang="en-US" i="1" dirty="0" smtClean="0"/>
              <a:t>is the number of clocks required to complete one </a:t>
            </a:r>
            <a:r>
              <a:rPr lang="en-US" dirty="0" smtClean="0"/>
              <a:t>instruction after the instruction’s operands are ready</a:t>
            </a:r>
          </a:p>
          <a:p>
            <a:r>
              <a:rPr lang="en-US" b="1" i="1" dirty="0" smtClean="0"/>
              <a:t>Instruction throughput </a:t>
            </a:r>
            <a:r>
              <a:rPr lang="en-US" i="1" dirty="0" smtClean="0"/>
              <a:t>is the number of clocks that the processor is </a:t>
            </a:r>
            <a:r>
              <a:rPr lang="en-US" dirty="0" smtClean="0"/>
              <a:t>required to wait before starting the execution of an identical instruction</a:t>
            </a:r>
          </a:p>
          <a:p>
            <a:r>
              <a:rPr lang="en-US" dirty="0" smtClean="0"/>
              <a:t>Latency on Pentium 4 </a:t>
            </a:r>
          </a:p>
          <a:p>
            <a:pPr lvl="1"/>
            <a:r>
              <a:rPr lang="en-US" dirty="0" smtClean="0"/>
              <a:t>integer addition is 1 cycle </a:t>
            </a:r>
          </a:p>
          <a:p>
            <a:pPr lvl="1"/>
            <a:r>
              <a:rPr lang="en-US" dirty="0" smtClean="0"/>
              <a:t>integer multiplication is 9 cycle </a:t>
            </a:r>
          </a:p>
          <a:p>
            <a:pPr lvl="1"/>
            <a:r>
              <a:rPr lang="en-US" dirty="0" smtClean="0"/>
              <a:t>integer divide is 40 cycle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integer multiplication throughput is 4 clocks  on P4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latency in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latency and throughput  must be considered while selecting an algorithm</a:t>
            </a:r>
          </a:p>
          <a:p>
            <a:pPr algn="just"/>
            <a:r>
              <a:rPr lang="en-US" dirty="0" smtClean="0"/>
              <a:t>On a P4 processor,  latency of add=1 and divide=40</a:t>
            </a:r>
          </a:p>
          <a:p>
            <a:pPr algn="just"/>
            <a:r>
              <a:rPr lang="en-US" dirty="0" smtClean="0"/>
              <a:t>If for </a:t>
            </a:r>
            <a:r>
              <a:rPr lang="en-US" dirty="0" err="1" smtClean="0"/>
              <a:t>eg</a:t>
            </a:r>
            <a:r>
              <a:rPr lang="en-US" dirty="0" smtClean="0"/>
              <a:t>. one algorithm uses </a:t>
            </a:r>
            <a:r>
              <a:rPr lang="en-US" b="1" dirty="0" smtClean="0"/>
              <a:t>ten additions </a:t>
            </a:r>
            <a:r>
              <a:rPr lang="en-US" dirty="0" smtClean="0"/>
              <a:t>while a second algorithm uses only </a:t>
            </a:r>
            <a:r>
              <a:rPr lang="en-US" b="1" dirty="0" smtClean="0"/>
              <a:t>one divide</a:t>
            </a:r>
            <a:r>
              <a:rPr lang="en-US" dirty="0" smtClean="0"/>
              <a:t>, the addition version will be faster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latency in GCD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variants of  Euclid’s algorithm for computation of GCD  are</a:t>
            </a:r>
          </a:p>
          <a:p>
            <a:pPr lvl="1"/>
            <a:r>
              <a:rPr lang="en-US" dirty="0" smtClean="0"/>
              <a:t>Repetitive subtraction</a:t>
            </a:r>
          </a:p>
          <a:p>
            <a:pPr lvl="1"/>
            <a:r>
              <a:rPr lang="en-US" dirty="0" smtClean="0"/>
              <a:t>Modulo division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Repetitive subtraction algorithm written in 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find_gcf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/* assumes both a and b are greater than 0 */</a:t>
            </a:r>
          </a:p>
          <a:p>
            <a:pPr>
              <a:buNone/>
            </a:pPr>
            <a:r>
              <a:rPr lang="en-US" sz="2400" dirty="0" smtClean="0"/>
              <a:t>while (1) {</a:t>
            </a:r>
          </a:p>
          <a:p>
            <a:pPr>
              <a:buNone/>
            </a:pPr>
            <a:r>
              <a:rPr lang="en-US" sz="2400" dirty="0" smtClean="0"/>
              <a:t>	if (a &gt; b) a = a - b;</a:t>
            </a:r>
          </a:p>
          <a:p>
            <a:pPr>
              <a:buNone/>
            </a:pPr>
            <a:r>
              <a:rPr lang="en-US" sz="2400" dirty="0" smtClean="0"/>
              <a:t>	else if (a &lt; b) b = b - a;</a:t>
            </a:r>
          </a:p>
          <a:p>
            <a:pPr>
              <a:buNone/>
            </a:pPr>
            <a:r>
              <a:rPr lang="en-US" sz="2400" dirty="0" smtClean="0"/>
              <a:t>	else /* they are equal */ 	return a;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Assembly code generated by Intel compiler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_</a:t>
            </a:r>
            <a:r>
              <a:rPr lang="en-US" dirty="0" err="1" smtClean="0"/>
              <a:t>find_gcf</a:t>
            </a:r>
            <a:r>
              <a:rPr lang="en-US" dirty="0" smtClean="0"/>
              <a:t>$::</a:t>
            </a:r>
          </a:p>
          <a:p>
            <a:pPr>
              <a:buNone/>
            </a:pPr>
            <a:r>
              <a:rPr lang="en-US" dirty="0" smtClean="0"/>
              <a:t>$B2$2: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jle</a:t>
            </a:r>
            <a:r>
              <a:rPr lang="en-US" dirty="0" smtClean="0"/>
              <a:t> $B2$4</a:t>
            </a:r>
          </a:p>
          <a:p>
            <a:pPr>
              <a:buNone/>
            </a:pPr>
            <a:r>
              <a:rPr lang="en-US" dirty="0" smtClean="0"/>
              <a:t>		sub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$B2$2</a:t>
            </a:r>
          </a:p>
          <a:p>
            <a:pPr>
              <a:buNone/>
            </a:pPr>
            <a:r>
              <a:rPr lang="en-US" dirty="0" smtClean="0"/>
              <a:t>$B2$4: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jge</a:t>
            </a:r>
            <a:r>
              <a:rPr lang="en-US" dirty="0" smtClean="0"/>
              <a:t> $B2$6</a:t>
            </a:r>
          </a:p>
          <a:p>
            <a:pPr>
              <a:buNone/>
            </a:pPr>
            <a:r>
              <a:rPr lang="en-US" dirty="0" smtClean="0"/>
              <a:t>		sub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$B2$2</a:t>
            </a:r>
          </a:p>
          <a:p>
            <a:pPr>
              <a:buNone/>
            </a:pPr>
            <a:r>
              <a:rPr lang="en-US" dirty="0" smtClean="0"/>
              <a:t>$B2$6:</a:t>
            </a:r>
          </a:p>
          <a:p>
            <a:pPr>
              <a:buNone/>
            </a:pPr>
            <a:r>
              <a:rPr lang="en-US" dirty="0" smtClean="0"/>
              <a:t>		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98637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 of a=48, b=40 the no. of instructions executed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800" dirty="0" smtClean="0"/>
              <a:t>	5 compares</a:t>
            </a:r>
          </a:p>
          <a:p>
            <a:r>
              <a:rPr lang="en-US" sz="2800" dirty="0" smtClean="0"/>
              <a:t>	14 branches</a:t>
            </a:r>
          </a:p>
          <a:p>
            <a:r>
              <a:rPr lang="en-US" sz="2800" dirty="0" smtClean="0"/>
              <a:t>	5 subtracts</a:t>
            </a:r>
          </a:p>
          <a:p>
            <a:endParaRPr lang="en-US" sz="2800" dirty="0" smtClean="0"/>
          </a:p>
          <a:p>
            <a:r>
              <a:rPr lang="en-US" sz="2800" dirty="0" smtClean="0"/>
              <a:t>Total of 24 instructions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Modulo division algorithm written in C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81400" cy="4830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find_gcf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/* assumes both a and b are</a:t>
            </a:r>
          </a:p>
          <a:p>
            <a:pPr>
              <a:buNone/>
            </a:pPr>
            <a:r>
              <a:rPr lang="en-US" dirty="0" smtClean="0"/>
              <a:t> greater than 0 */</a:t>
            </a:r>
          </a:p>
          <a:p>
            <a:pPr>
              <a:buNone/>
            </a:pPr>
            <a:r>
              <a:rPr lang="en-US" dirty="0" smtClean="0"/>
              <a:t> while (1) {</a:t>
            </a:r>
          </a:p>
          <a:p>
            <a:pPr>
              <a:buNone/>
            </a:pPr>
            <a:r>
              <a:rPr lang="en-US" dirty="0" smtClean="0"/>
              <a:t>	a = a % b;</a:t>
            </a:r>
          </a:p>
          <a:p>
            <a:pPr>
              <a:buNone/>
            </a:pPr>
            <a:r>
              <a:rPr lang="en-US" dirty="0" smtClean="0"/>
              <a:t>	if (a == 0) return b;</a:t>
            </a:r>
          </a:p>
          <a:p>
            <a:pPr>
              <a:buNone/>
            </a:pPr>
            <a:r>
              <a:rPr lang="en-US" dirty="0" smtClean="0"/>
              <a:t>	if (a == 1) return 1;</a:t>
            </a:r>
          </a:p>
          <a:p>
            <a:pPr>
              <a:buNone/>
            </a:pPr>
            <a:r>
              <a:rPr lang="en-US" dirty="0" smtClean="0"/>
              <a:t>	b = b % a;</a:t>
            </a:r>
          </a:p>
          <a:p>
            <a:pPr>
              <a:buNone/>
            </a:pPr>
            <a:r>
              <a:rPr lang="en-US" dirty="0" smtClean="0"/>
              <a:t>	if (b == 0) return a;</a:t>
            </a:r>
          </a:p>
          <a:p>
            <a:pPr>
              <a:buNone/>
            </a:pPr>
            <a:r>
              <a:rPr lang="en-US" dirty="0" smtClean="0"/>
              <a:t>I	f (b == 1) return 1;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447800"/>
            <a:ext cx="35814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371600"/>
            <a:ext cx="42672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a=48, b=40, the assembly code generated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this algorithm  executes  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400" dirty="0" smtClean="0"/>
              <a:t>	2 divides</a:t>
            </a:r>
          </a:p>
          <a:p>
            <a:r>
              <a:rPr lang="en-US" sz="2400" dirty="0" smtClean="0"/>
              <a:t>	3 compares</a:t>
            </a:r>
          </a:p>
          <a:p>
            <a:r>
              <a:rPr lang="en-US" sz="2400" dirty="0" smtClean="0"/>
              <a:t>	3 branches</a:t>
            </a:r>
          </a:p>
          <a:p>
            <a:r>
              <a:rPr lang="en-US" sz="2400" dirty="0" smtClean="0"/>
              <a:t>	4 moves</a:t>
            </a:r>
          </a:p>
          <a:p>
            <a:r>
              <a:rPr lang="en-US" sz="2400" dirty="0" smtClean="0"/>
              <a:t>	2 </a:t>
            </a:r>
            <a:r>
              <a:rPr lang="en-US" sz="2400" dirty="0" err="1" smtClean="0"/>
              <a:t>cdq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Total of 14 instructions</a:t>
            </a:r>
          </a:p>
          <a:p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 can be either off-the-shelf programs or new programs written specifically to test your application.</a:t>
            </a:r>
          </a:p>
          <a:p>
            <a:r>
              <a:rPr lang="en-US" dirty="0" smtClean="0"/>
              <a:t>Many industry standard benchmark programs exist, such as</a:t>
            </a:r>
          </a:p>
          <a:p>
            <a:pPr lvl="1"/>
            <a:r>
              <a:rPr lang="en-US" dirty="0" smtClean="0"/>
              <a:t> TPC-C, 3D </a:t>
            </a:r>
            <a:r>
              <a:rPr lang="en-US" dirty="0" err="1" smtClean="0"/>
              <a:t>WinBench</a:t>
            </a:r>
            <a:r>
              <a:rPr lang="en-US" dirty="0" smtClean="0"/>
              <a:t>, and SPEC CPU2000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Comparison of the Two Different Versions of Euclid's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Modulo division takes less no. of clocks compared to Repetitive subtraction </a:t>
            </a:r>
          </a:p>
          <a:p>
            <a:endParaRPr lang="en-US" dirty="0" smtClean="0"/>
          </a:p>
          <a:p>
            <a:r>
              <a:rPr lang="en-US" dirty="0" smtClean="0"/>
              <a:t>But on P4 processor, the repetitive subtract algorithm is faster for a=48, b=40 inputs</a:t>
            </a:r>
          </a:p>
          <a:p>
            <a:pPr lvl="1"/>
            <a:r>
              <a:rPr lang="en-US" dirty="0" smtClean="0"/>
              <a:t>Modulo division takes about 68 clocks</a:t>
            </a:r>
          </a:p>
          <a:p>
            <a:pPr lvl="1"/>
            <a:r>
              <a:rPr lang="en-US" dirty="0" smtClean="0"/>
              <a:t>Subtraction takes only 1 clock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Comparison of the Two Different Versions of Euclid's Algorithm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598" y="1981200"/>
            <a:ext cx="875980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Depending on the numbers chosen for a and b, the run-time results can vary widely</a:t>
            </a:r>
          </a:p>
          <a:p>
            <a:r>
              <a:rPr lang="en-US" dirty="0" smtClean="0"/>
              <a:t>For a=1000, b=1; the </a:t>
            </a:r>
            <a:r>
              <a:rPr lang="en-US" dirty="0" err="1" smtClean="0"/>
              <a:t>GCd</a:t>
            </a:r>
            <a:r>
              <a:rPr lang="en-US" dirty="0" smtClean="0"/>
              <a:t> is 1</a:t>
            </a:r>
          </a:p>
          <a:p>
            <a:r>
              <a:rPr lang="en-US" dirty="0" smtClean="0"/>
              <a:t>The repetitive subtraction algorithm takes 999 iterations of the loop</a:t>
            </a:r>
          </a:p>
          <a:p>
            <a:pPr lvl="1"/>
            <a:r>
              <a:rPr lang="en-US" dirty="0" smtClean="0"/>
              <a:t>Takes a total of roughly </a:t>
            </a:r>
            <a:r>
              <a:rPr lang="en-US" b="1" dirty="0" smtClean="0"/>
              <a:t>5,000 cycles</a:t>
            </a:r>
          </a:p>
          <a:p>
            <a:r>
              <a:rPr lang="en-US" dirty="0" smtClean="0"/>
              <a:t>The modulo algorithm completes in a single iteration of the loop</a:t>
            </a:r>
          </a:p>
          <a:p>
            <a:pPr lvl="1"/>
            <a:r>
              <a:rPr lang="en-US" dirty="0" smtClean="0"/>
              <a:t>Takes only about </a:t>
            </a:r>
            <a:r>
              <a:rPr lang="en-US" b="1" dirty="0" smtClean="0"/>
              <a:t>74 cycles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956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find_gcf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a, </a:t>
            </a:r>
            <a:r>
              <a:rPr lang="en-US" sz="1800" dirty="0" err="1" smtClean="0"/>
              <a:t>int</a:t>
            </a:r>
            <a:r>
              <a:rPr lang="en-US" sz="1800" dirty="0" smtClean="0"/>
              <a:t> b)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/* assumes both a and b are greater than 0 */</a:t>
            </a:r>
          </a:p>
          <a:p>
            <a:pPr>
              <a:buNone/>
            </a:pPr>
            <a:r>
              <a:rPr lang="en-US" sz="1800" dirty="0" smtClean="0"/>
              <a:t>while (1) {</a:t>
            </a:r>
          </a:p>
          <a:p>
            <a:pPr>
              <a:buNone/>
            </a:pPr>
            <a:r>
              <a:rPr lang="en-US" sz="1800" dirty="0" smtClean="0"/>
              <a:t>if (a &gt; (b * 4)) {</a:t>
            </a:r>
          </a:p>
          <a:p>
            <a:pPr>
              <a:buNone/>
            </a:pPr>
            <a:r>
              <a:rPr lang="en-US" sz="1800" dirty="0" smtClean="0"/>
              <a:t>a = a % b;</a:t>
            </a:r>
          </a:p>
          <a:p>
            <a:pPr>
              <a:buNone/>
            </a:pPr>
            <a:r>
              <a:rPr lang="en-US" sz="1800" dirty="0" smtClean="0"/>
              <a:t>if (a == 0) return b;</a:t>
            </a:r>
          </a:p>
          <a:p>
            <a:pPr>
              <a:buNone/>
            </a:pPr>
            <a:r>
              <a:rPr lang="en-US" sz="1800" dirty="0" smtClean="0"/>
              <a:t>if (a == 1) return 1;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else if (a &gt;= b) {</a:t>
            </a:r>
          </a:p>
          <a:p>
            <a:pPr>
              <a:buNone/>
            </a:pPr>
            <a:r>
              <a:rPr lang="en-US" sz="1800" dirty="0" smtClean="0"/>
              <a:t>a = a - b;</a:t>
            </a:r>
          </a:p>
          <a:p>
            <a:pPr>
              <a:buNone/>
            </a:pPr>
            <a:r>
              <a:rPr lang="en-US" sz="1800" dirty="0" smtClean="0"/>
              <a:t>if (a == 0) return b;</a:t>
            </a:r>
          </a:p>
          <a:p>
            <a:pPr>
              <a:buNone/>
            </a:pPr>
            <a:r>
              <a:rPr lang="en-US" sz="1800" dirty="0" smtClean="0"/>
              <a:t>if (a == 1) return 1;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828800"/>
            <a:ext cx="28956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(b &gt; (a * 4))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b %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(b == 0) return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(b == 1) return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(b &gt;= a)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b -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(b == 0) return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(b == 1) return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combined algorithm uses repetitive version for fewer no. of iterations</a:t>
            </a:r>
          </a:p>
          <a:p>
            <a:r>
              <a:rPr lang="en-US" dirty="0" smtClean="0"/>
              <a:t>If computation is going to take more iterations then the modulo version is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Dependencies and Instruction Parallelism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P4 processor is capable of executing six instructions per clock cycle</a:t>
            </a:r>
          </a:p>
          <a:p>
            <a:r>
              <a:rPr lang="en-US" dirty="0" smtClean="0"/>
              <a:t>but due to data dependencies the number of instructions executed/cycle  is usually less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Gantt chart showing how three multiplies without dependency  execute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51685"/>
            <a:ext cx="5630603" cy="303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465637"/>
            <a:ext cx="8229600" cy="231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data dependencies among </a:t>
            </a:r>
            <a:r>
              <a:rPr lang="en-US" sz="2000" dirty="0" smtClean="0"/>
              <a:t>3 instructions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instruction execution is separated by instruction throughput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cycles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baseline="0" dirty="0" smtClean="0"/>
              <a:t>3 </a:t>
            </a:r>
            <a:r>
              <a:rPr lang="en-US" sz="2000" b="1" dirty="0" smtClean="0"/>
              <a:t> multiplies t</a:t>
            </a:r>
            <a:r>
              <a:rPr lang="en-US" sz="2000" b="1" baseline="0" dirty="0" smtClean="0"/>
              <a:t>ake a total</a:t>
            </a:r>
            <a:r>
              <a:rPr lang="en-US" sz="2000" b="1" dirty="0" smtClean="0"/>
              <a:t> of 25 clock cycles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42665"/>
            <a:ext cx="7162800" cy="32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41837"/>
            <a:ext cx="82296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dependency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exist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among </a:t>
            </a:r>
            <a:r>
              <a:rPr lang="en-US" sz="2000" dirty="0" smtClean="0"/>
              <a:t>3 multiplies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At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clock a new multiplication cant be started due to data dependency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Result of w*x can be multiplied to result of y*z only after y*z completes  at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clock cycle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smtClean="0"/>
              <a:t>Hence the </a:t>
            </a:r>
            <a:r>
              <a:rPr lang="en-US" sz="2000" b="1" baseline="0" dirty="0" smtClean="0"/>
              <a:t>3 </a:t>
            </a:r>
            <a:r>
              <a:rPr lang="en-US" sz="2000" b="1" dirty="0" smtClean="0"/>
              <a:t> multiplies t</a:t>
            </a:r>
            <a:r>
              <a:rPr lang="en-US" sz="2000" b="1" baseline="0" dirty="0" smtClean="0"/>
              <a:t>ake a total</a:t>
            </a:r>
            <a:r>
              <a:rPr lang="en-US" sz="2000" b="1" dirty="0" smtClean="0"/>
              <a:t> of 35 clock cycles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Gantt chart showing how three multiplies with dependency  execute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dependency and 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Improve the following loop 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400" dirty="0" smtClean="0"/>
              <a:t>a = 0;</a:t>
            </a:r>
          </a:p>
          <a:p>
            <a:pPr>
              <a:buNone/>
            </a:pPr>
            <a:r>
              <a:rPr lang="en-US" sz="2400" dirty="0" smtClean="0"/>
              <a:t>		for (x=0; x&lt;1000; x++)</a:t>
            </a:r>
          </a:p>
          <a:p>
            <a:pPr>
              <a:buNone/>
            </a:pPr>
            <a:r>
              <a:rPr lang="en-US" sz="2400" dirty="0" smtClean="0"/>
              <a:t>		     a += buffer[x];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Observations</a:t>
            </a:r>
          </a:p>
          <a:p>
            <a:pPr lvl="1"/>
            <a:r>
              <a:rPr lang="en-US" sz="2400" dirty="0" smtClean="0"/>
              <a:t>Loop carried dependency exists on variable  a</a:t>
            </a:r>
          </a:p>
          <a:p>
            <a:pPr lvl="1"/>
            <a:r>
              <a:rPr lang="en-US" sz="2400" dirty="0" smtClean="0"/>
              <a:t>So, rewrite the loop so that more arithmetic can occur on each clock</a:t>
            </a:r>
          </a:p>
          <a:p>
            <a:pPr lvl="1"/>
            <a:r>
              <a:rPr lang="en-US" sz="2400" dirty="0" smtClean="0"/>
              <a:t>Hence more instruction level parallelism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	for (x=0; x&lt;1000; x+=4)</a:t>
            </a:r>
          </a:p>
          <a:p>
            <a:pPr>
              <a:buNone/>
            </a:pPr>
            <a:r>
              <a:rPr lang="en-US" sz="2400" dirty="0" smtClean="0"/>
              <a:t>	  {</a:t>
            </a:r>
          </a:p>
          <a:p>
            <a:pPr>
              <a:buNone/>
            </a:pPr>
            <a:r>
              <a:rPr lang="en-US" sz="2400" dirty="0" smtClean="0"/>
              <a:t>		a += buffer[x];</a:t>
            </a:r>
          </a:p>
          <a:p>
            <a:pPr>
              <a:buNone/>
            </a:pPr>
            <a:r>
              <a:rPr lang="en-US" sz="2400" dirty="0" smtClean="0"/>
              <a:t>		b += buffer[x+1];</a:t>
            </a:r>
          </a:p>
          <a:p>
            <a:pPr>
              <a:buNone/>
            </a:pPr>
            <a:r>
              <a:rPr lang="en-US" sz="2400" dirty="0" smtClean="0"/>
              <a:t>		c += buffer[x+2];</a:t>
            </a:r>
          </a:p>
          <a:p>
            <a:pPr>
              <a:buNone/>
            </a:pPr>
            <a:r>
              <a:rPr lang="en-US" sz="2400" dirty="0" smtClean="0"/>
              <a:t>		d += buffer[x+3];</a:t>
            </a:r>
          </a:p>
          <a:p>
            <a:pPr>
              <a:buNone/>
            </a:pPr>
            <a:r>
              <a:rPr lang="en-US" sz="2400" dirty="0" smtClean="0"/>
              <a:t>	  }</a:t>
            </a:r>
          </a:p>
          <a:p>
            <a:pPr>
              <a:buNone/>
            </a:pPr>
            <a:r>
              <a:rPr lang="pt-BR" sz="2400" dirty="0" smtClean="0"/>
              <a:t>	  a = a + b + c + d;</a:t>
            </a:r>
          </a:p>
          <a:p>
            <a:pPr>
              <a:buNone/>
            </a:pPr>
            <a:endParaRPr lang="pt-BR" sz="2400" dirty="0" smtClean="0"/>
          </a:p>
          <a:p>
            <a:r>
              <a:rPr lang="pt-BR" sz="2400" dirty="0" smtClean="0"/>
              <a:t>More instructions per iteration</a:t>
            </a:r>
          </a:p>
          <a:p>
            <a:r>
              <a:rPr lang="pt-BR" sz="2400" dirty="0" smtClean="0"/>
              <a:t>Total no. of iterations are reduced by a factor of 4</a:t>
            </a:r>
          </a:p>
          <a:p>
            <a:r>
              <a:rPr lang="pt-BR" sz="2400" dirty="0" smtClean="0"/>
              <a:t>All these factors  makes the loop run faster</a:t>
            </a:r>
          </a:p>
          <a:p>
            <a:endParaRPr lang="pt-BR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industry standard benchmarks has an added benefit: </a:t>
            </a:r>
          </a:p>
          <a:p>
            <a:pPr lvl="1"/>
            <a:r>
              <a:rPr lang="en-US" dirty="0" smtClean="0"/>
              <a:t>You can compare the performance of the same set of applications on various platforms for marketing purposes</a:t>
            </a:r>
          </a:p>
          <a:p>
            <a:r>
              <a:rPr lang="en-US" dirty="0" smtClean="0"/>
              <a:t>Drawbacks of industry standard benchmarks:</a:t>
            </a:r>
          </a:p>
          <a:p>
            <a:pPr lvl="1"/>
            <a:r>
              <a:rPr lang="en-US" dirty="0" smtClean="0"/>
              <a:t> can be a little too general, too difficult to install, or time consuming</a:t>
            </a:r>
          </a:p>
          <a:p>
            <a:r>
              <a:rPr lang="en-US" dirty="0" smtClean="0"/>
              <a:t>Hence, for some cases the custom-built situation-specific benchmarks are a better choice.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Memory Requirements of algorithms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Algorithms that use smaller amounts of memory are usually faster</a:t>
            </a:r>
          </a:p>
          <a:p>
            <a:r>
              <a:rPr lang="en-US" dirty="0" smtClean="0"/>
              <a:t>Some sorting algorithms sort data </a:t>
            </a:r>
            <a:r>
              <a:rPr lang="en-US" b="1" dirty="0" smtClean="0"/>
              <a:t>in place </a:t>
            </a:r>
            <a:r>
              <a:rPr lang="en-US" dirty="0" smtClean="0"/>
              <a:t>while others sort using </a:t>
            </a:r>
            <a:r>
              <a:rPr lang="en-US" b="1" dirty="0" smtClean="0"/>
              <a:t>additional memory</a:t>
            </a:r>
          </a:p>
          <a:p>
            <a:r>
              <a:rPr lang="en-US" dirty="0" smtClean="0"/>
              <a:t>For example, selection sort algorithm sorts in-place while merge sort uses additional memory</a:t>
            </a:r>
          </a:p>
          <a:p>
            <a:r>
              <a:rPr lang="en-US" dirty="0" smtClean="0"/>
              <a:t>Any benefit that an algorithm gains by using extra memory might be lost due to the latency of the memory accesses involved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Parallel Algorithms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a </a:t>
            </a:r>
            <a:r>
              <a:rPr lang="en-US" dirty="0" err="1" smtClean="0"/>
              <a:t>uniprocessor</a:t>
            </a:r>
            <a:r>
              <a:rPr lang="en-US" dirty="0" smtClean="0"/>
              <a:t> system  multiple instructions are run in parallel</a:t>
            </a:r>
          </a:p>
          <a:p>
            <a:pPr lvl="1"/>
            <a:r>
              <a:rPr lang="en-US" dirty="0" smtClean="0"/>
              <a:t> aka </a:t>
            </a:r>
            <a:r>
              <a:rPr lang="en-US" b="1" dirty="0" smtClean="0"/>
              <a:t>fine grained </a:t>
            </a:r>
            <a:r>
              <a:rPr lang="en-US" dirty="0" smtClean="0"/>
              <a:t>parallelism or instruction level parallelism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multicore</a:t>
            </a:r>
            <a:r>
              <a:rPr lang="en-US" dirty="0" smtClean="0"/>
              <a:t> systems portions of programs are run in parallel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/>
              <a:t>coarse grained </a:t>
            </a:r>
            <a:r>
              <a:rPr lang="en-US" dirty="0" smtClean="0"/>
              <a:t>parallelism</a:t>
            </a:r>
          </a:p>
          <a:p>
            <a:r>
              <a:rPr lang="en-US" dirty="0" smtClean="0"/>
              <a:t>Processors produced these days contain multiple cores</a:t>
            </a:r>
          </a:p>
          <a:p>
            <a:r>
              <a:rPr lang="en-US" dirty="0" smtClean="0"/>
              <a:t>Hence it is better to design algorithms with coarse grain parallelism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Four Phases of parallel algorithm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Partitioning </a:t>
            </a:r>
          </a:p>
          <a:p>
            <a:pPr lvl="1"/>
            <a:r>
              <a:rPr lang="en-US" dirty="0" smtClean="0"/>
              <a:t>Decompose  the computation into smaller tasks</a:t>
            </a:r>
          </a:p>
          <a:p>
            <a:pPr lvl="1"/>
            <a:r>
              <a:rPr lang="en-US" dirty="0" smtClean="0"/>
              <a:t>The tasks must allow parallel execution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Coordinate task execution and choose appropriate data-sharing scheme</a:t>
            </a:r>
          </a:p>
          <a:p>
            <a:r>
              <a:rPr lang="en-US" dirty="0" smtClean="0"/>
              <a:t>Agglomeration</a:t>
            </a:r>
            <a:endParaRPr lang="en-US" i="1" dirty="0" smtClean="0"/>
          </a:p>
          <a:p>
            <a:pPr lvl="1"/>
            <a:r>
              <a:rPr lang="en-US" dirty="0" smtClean="0"/>
              <a:t>Evaluate the task and synchronization schemes with respect to performance requirements and costs. </a:t>
            </a:r>
          </a:p>
          <a:p>
            <a:pPr lvl="1"/>
            <a:r>
              <a:rPr lang="en-US" dirty="0" smtClean="0"/>
              <a:t>If necessary, combine the tasks into larger tasks to improve performance or to reduce threading costs</a:t>
            </a:r>
          </a:p>
          <a:p>
            <a:r>
              <a:rPr lang="en-US" dirty="0" smtClean="0"/>
              <a:t>Scheduling</a:t>
            </a:r>
            <a:endParaRPr lang="en-US" i="1" dirty="0" smtClean="0"/>
          </a:p>
          <a:p>
            <a:pPr lvl="1"/>
            <a:r>
              <a:rPr lang="en-US" dirty="0" smtClean="0"/>
              <a:t>Assign  each task to a core or processor </a:t>
            </a:r>
          </a:p>
          <a:p>
            <a:pPr lvl="1"/>
            <a:r>
              <a:rPr lang="en-US" dirty="0" smtClean="0"/>
              <a:t>Assign in such a way that core/processor utilization is maximized  and   synchronization costs are minimized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Generality of Algorithms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General algorithms solve general problems</a:t>
            </a:r>
          </a:p>
          <a:p>
            <a:r>
              <a:rPr lang="en-US" sz="2800" dirty="0" smtClean="0"/>
              <a:t>In reality problems differ slightly</a:t>
            </a:r>
          </a:p>
          <a:p>
            <a:r>
              <a:rPr lang="en-US" sz="2800" dirty="0" smtClean="0"/>
              <a:t>So, use custom tailored algorithms</a:t>
            </a:r>
          </a:p>
          <a:p>
            <a:pPr lvl="1"/>
            <a:r>
              <a:rPr lang="en-US" dirty="0" smtClean="0"/>
              <a:t>These are efficient for a specific problem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. Checking for empty string – options are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strlen</a:t>
            </a:r>
            <a:r>
              <a:rPr lang="en-US" dirty="0" smtClean="0"/>
              <a:t>()  - complexity is O(n)</a:t>
            </a:r>
          </a:p>
          <a:p>
            <a:pPr lvl="1"/>
            <a:r>
              <a:rPr lang="en-US" dirty="0" smtClean="0"/>
              <a:t>Check if first element is ‘\0’ – complexity is O(1)</a:t>
            </a:r>
          </a:p>
          <a:p>
            <a:r>
              <a:rPr lang="en-US" sz="2800" dirty="0" smtClean="0"/>
              <a:t>Algorithms design should focus on making common cases faster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basic types</a:t>
            </a:r>
          </a:p>
          <a:p>
            <a:pPr lvl="1"/>
            <a:r>
              <a:rPr lang="en-US" dirty="0" smtClean="0"/>
              <a:t>Conditional </a:t>
            </a:r>
          </a:p>
          <a:p>
            <a:pPr lvl="2"/>
            <a:r>
              <a:rPr lang="en-US" dirty="0" smtClean="0"/>
              <a:t>If taken, jump to a designated instruction</a:t>
            </a:r>
          </a:p>
          <a:p>
            <a:pPr lvl="2"/>
            <a:r>
              <a:rPr lang="en-US" dirty="0" smtClean="0"/>
              <a:t>Else </a:t>
            </a:r>
            <a:r>
              <a:rPr lang="en-US" dirty="0" err="1" smtClean="0"/>
              <a:t>goto</a:t>
            </a:r>
            <a:r>
              <a:rPr lang="en-US" dirty="0" smtClean="0"/>
              <a:t> the fall through ( </a:t>
            </a:r>
            <a:r>
              <a:rPr lang="en-US" dirty="0" err="1" smtClean="0"/>
              <a:t>ie</a:t>
            </a:r>
            <a:r>
              <a:rPr lang="en-US" dirty="0" smtClean="0"/>
              <a:t> sequentially next instruction)</a:t>
            </a:r>
          </a:p>
          <a:p>
            <a:pPr lvl="1"/>
            <a:r>
              <a:rPr lang="en-US" dirty="0" smtClean="0"/>
              <a:t>Unconditional</a:t>
            </a:r>
          </a:p>
          <a:p>
            <a:pPr lvl="2"/>
            <a:r>
              <a:rPr lang="en-US" dirty="0" smtClean="0"/>
              <a:t>Always jump to a new location (target instruction)</a:t>
            </a:r>
          </a:p>
          <a:p>
            <a:r>
              <a:rPr lang="en-US" dirty="0" smtClean="0"/>
              <a:t>Based on the branch target address;  2 types</a:t>
            </a:r>
          </a:p>
          <a:p>
            <a:pPr lvl="1"/>
            <a:r>
              <a:rPr lang="en-US" dirty="0" smtClean="0"/>
              <a:t>Direct jumps</a:t>
            </a:r>
          </a:p>
          <a:p>
            <a:pPr lvl="2"/>
            <a:r>
              <a:rPr lang="en-US" dirty="0" smtClean="0"/>
              <a:t>Target  address  may be known before jump instr. is executed</a:t>
            </a:r>
          </a:p>
          <a:p>
            <a:pPr lvl="1"/>
            <a:r>
              <a:rPr lang="en-US" dirty="0" smtClean="0"/>
              <a:t>Indirect jumps</a:t>
            </a:r>
          </a:p>
          <a:p>
            <a:pPr lvl="2"/>
            <a:r>
              <a:rPr lang="en-US" dirty="0" smtClean="0"/>
              <a:t>Target may not be known until jump instr. is executed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i="1" dirty="0" smtClean="0"/>
              <a:t>Call</a:t>
            </a:r>
            <a:r>
              <a:rPr lang="en-US" sz="3200" dirty="0" smtClean="0"/>
              <a:t> instr. is a form of </a:t>
            </a:r>
            <a:r>
              <a:rPr lang="en-US" dirty="0" smtClean="0"/>
              <a:t>Unconditional jump</a:t>
            </a:r>
            <a:endParaRPr lang="en-US" sz="32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of the Two Types of Branches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828" y="1143000"/>
            <a:ext cx="872657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Branch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In a pipelined execution of instructions, branch predictors  help in determining the next instruction to be executed  after a branch even before the branch is instr. is executed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Accuracy of prediction affects processor performance</a:t>
            </a:r>
          </a:p>
          <a:p>
            <a:pPr algn="just"/>
            <a:endParaRPr lang="en-US" sz="2800" dirty="0" smtClean="0"/>
          </a:p>
          <a:p>
            <a:r>
              <a:rPr lang="en-US" sz="2800" dirty="0" smtClean="0"/>
              <a:t>Pentium 4 and Pentium M use a branch target buffer (BTB) and branch history to predict the outcome of a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predictable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branch is more predictable if its behavior follows a particular pattern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non random)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Example -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simple branch pattern that will be correctly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predicted by the Pentium 4 &amp; Pentium M processors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(a=0; a&lt;100; a++)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((a &amp; 1) == 0)</a:t>
            </a:r>
          </a:p>
          <a:p>
            <a:pPr lvl="2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do_even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lvl="2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do_odd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sz="2200" dirty="0" smtClean="0"/>
              <a:t>50 percent of the time the </a:t>
            </a:r>
            <a:r>
              <a:rPr lang="en-US" sz="2200" dirty="0" err="1" smtClean="0"/>
              <a:t>do_even</a:t>
            </a:r>
            <a:r>
              <a:rPr lang="en-US" sz="2200" dirty="0" smtClean="0"/>
              <a:t> function will be called (taken)</a:t>
            </a:r>
          </a:p>
          <a:p>
            <a:pPr lvl="1"/>
            <a:r>
              <a:rPr lang="en-US" sz="2200" dirty="0" smtClean="0"/>
              <a:t>and the other 50 percent of the time the </a:t>
            </a:r>
            <a:r>
              <a:rPr lang="en-US" sz="2200" dirty="0" err="1" smtClean="0"/>
              <a:t>do_odd</a:t>
            </a:r>
            <a:r>
              <a:rPr lang="en-US" sz="2200" dirty="0" smtClean="0"/>
              <a:t> function will be called (not taken)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branch pattern is predictable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An unpredictable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229600" cy="4678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branch is unpredictable if its behavior  doesn’t follows any  particular pattern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random)</a:t>
            </a:r>
          </a:p>
          <a:p>
            <a:pPr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// random branch pattern that is difficult to predict</a:t>
            </a:r>
          </a:p>
          <a:p>
            <a:pPr lvl="3">
              <a:buNone/>
            </a:pPr>
            <a:r>
              <a:rPr lang="en-US" dirty="0" smtClean="0"/>
              <a:t>for (a=0; a&lt;100; a++)</a:t>
            </a:r>
          </a:p>
          <a:p>
            <a:pPr lvl="3">
              <a:buNone/>
            </a:pPr>
            <a:r>
              <a:rPr lang="en-US" dirty="0" smtClean="0"/>
              <a:t>{</a:t>
            </a:r>
          </a:p>
          <a:p>
            <a:pPr lvl="3">
              <a:buNone/>
            </a:pPr>
            <a:r>
              <a:rPr lang="en-US" dirty="0" smtClean="0"/>
              <a:t>side = </a:t>
            </a:r>
            <a:r>
              <a:rPr lang="en-US" dirty="0" err="1" smtClean="0"/>
              <a:t>flip_coin</a:t>
            </a:r>
            <a:r>
              <a:rPr lang="en-US" dirty="0" smtClean="0"/>
              <a:t>();</a:t>
            </a:r>
          </a:p>
          <a:p>
            <a:pPr lvl="3">
              <a:buNone/>
            </a:pPr>
            <a:r>
              <a:rPr lang="en-US" dirty="0" smtClean="0"/>
              <a:t>if (side == HEADS)</a:t>
            </a:r>
          </a:p>
          <a:p>
            <a:pPr lvl="3">
              <a:buNone/>
            </a:pPr>
            <a:r>
              <a:rPr lang="en-US" dirty="0" err="1" smtClean="0"/>
              <a:t>NumHeads</a:t>
            </a:r>
            <a:r>
              <a:rPr lang="en-US" dirty="0" smtClean="0"/>
              <a:t>++;</a:t>
            </a:r>
          </a:p>
          <a:p>
            <a:pPr lvl="3">
              <a:buNone/>
            </a:pPr>
            <a:r>
              <a:rPr lang="en-US" dirty="0" smtClean="0"/>
              <a:t>else</a:t>
            </a:r>
          </a:p>
          <a:p>
            <a:pPr lvl="3">
              <a:buNone/>
            </a:pPr>
            <a:r>
              <a:rPr lang="en-US" dirty="0" err="1" smtClean="0"/>
              <a:t>NumTails</a:t>
            </a:r>
            <a:r>
              <a:rPr lang="en-US" dirty="0" smtClean="0"/>
              <a:t>++;</a:t>
            </a:r>
          </a:p>
          <a:p>
            <a:pPr lvl="3">
              <a:buNone/>
            </a:pPr>
            <a:r>
              <a:rPr lang="en-US" dirty="0" smtClean="0"/>
              <a:t>}</a:t>
            </a:r>
          </a:p>
          <a:p>
            <a:pPr lvl="3">
              <a:buNone/>
            </a:pPr>
            <a:endParaRPr lang="en-US" dirty="0" smtClean="0"/>
          </a:p>
          <a:p>
            <a:r>
              <a:rPr lang="en-US" sz="2400" dirty="0" smtClean="0"/>
              <a:t>outcome of coin flip is very random</a:t>
            </a:r>
          </a:p>
          <a:p>
            <a:r>
              <a:rPr lang="en-US" sz="2400" dirty="0" smtClean="0"/>
              <a:t> hence the branch doesn’t  follow  a regular pattern</a:t>
            </a:r>
          </a:p>
          <a:p>
            <a:r>
              <a:rPr lang="en-US" sz="2400" dirty="0" smtClean="0"/>
              <a:t>Therefore the branch is very much unpredictable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Mis</a:t>
            </a:r>
            <a:r>
              <a:rPr lang="en-US" dirty="0" smtClean="0"/>
              <a:t>-predicted branch degrades performance</a:t>
            </a:r>
          </a:p>
          <a:p>
            <a:r>
              <a:rPr lang="en-US" dirty="0" smtClean="0"/>
              <a:t>Therefore avoid unpredictable branches in performance critical code</a:t>
            </a:r>
          </a:p>
          <a:p>
            <a:r>
              <a:rPr lang="en-US" dirty="0" smtClean="0"/>
              <a:t>But some </a:t>
            </a:r>
            <a:r>
              <a:rPr lang="en-US" dirty="0" err="1" smtClean="0"/>
              <a:t>mispredictions</a:t>
            </a:r>
            <a:r>
              <a:rPr lang="en-US" dirty="0" smtClean="0"/>
              <a:t> are unavoidable</a:t>
            </a:r>
          </a:p>
          <a:p>
            <a:pPr lvl="1"/>
            <a:r>
              <a:rPr lang="en-US" dirty="0" smtClean="0"/>
              <a:t>For example in the odd/even example the last comparison to exit the loop is </a:t>
            </a:r>
            <a:r>
              <a:rPr lang="en-US" dirty="0" err="1" smtClean="0"/>
              <a:t>mispredicted</a:t>
            </a:r>
            <a:endParaRPr lang="en-US" dirty="0" smtClean="0"/>
          </a:p>
          <a:p>
            <a:r>
              <a:rPr lang="en-US" dirty="0" smtClean="0"/>
              <a:t>But one </a:t>
            </a:r>
            <a:r>
              <a:rPr lang="en-US" dirty="0" err="1" smtClean="0"/>
              <a:t>misprediction</a:t>
            </a:r>
            <a:r>
              <a:rPr lang="en-US" dirty="0" smtClean="0"/>
              <a:t> in hundred does not need any improvement</a:t>
            </a:r>
          </a:p>
          <a:p>
            <a:r>
              <a:rPr lang="en-US" dirty="0" smtClean="0"/>
              <a:t>Frequently  </a:t>
            </a:r>
            <a:r>
              <a:rPr lang="en-US" dirty="0" err="1" smtClean="0"/>
              <a:t>mispredicted</a:t>
            </a:r>
            <a:r>
              <a:rPr lang="en-US" dirty="0" smtClean="0"/>
              <a:t> branches  are worth improving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Attributes of the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Repeatable (Required)</a:t>
            </a:r>
          </a:p>
          <a:p>
            <a:pPr>
              <a:buNone/>
            </a:pPr>
            <a:r>
              <a:rPr lang="en-US" dirty="0" smtClean="0"/>
              <a:t>2) Representative (Required)</a:t>
            </a:r>
          </a:p>
          <a:p>
            <a:pPr>
              <a:buNone/>
            </a:pPr>
            <a:r>
              <a:rPr lang="en-US" dirty="0" smtClean="0"/>
              <a:t>3) Easy to run (Required)</a:t>
            </a:r>
          </a:p>
          <a:p>
            <a:pPr>
              <a:buNone/>
            </a:pPr>
            <a:r>
              <a:rPr lang="en-US" dirty="0" smtClean="0"/>
              <a:t>4) Verifiable (Required)</a:t>
            </a:r>
          </a:p>
          <a:p>
            <a:pPr>
              <a:buNone/>
            </a:pPr>
            <a:r>
              <a:rPr lang="en-US" dirty="0" smtClean="0"/>
              <a:t>5) Measure Elapsed time (optional)</a:t>
            </a:r>
          </a:p>
          <a:p>
            <a:pPr>
              <a:buNone/>
            </a:pPr>
            <a:r>
              <a:rPr lang="en-US" dirty="0" smtClean="0"/>
              <a:t>5) Complete coverage  (situation dependent)</a:t>
            </a:r>
          </a:p>
          <a:p>
            <a:pPr>
              <a:buNone/>
            </a:pPr>
            <a:r>
              <a:rPr lang="en-US" dirty="0" smtClean="0"/>
              <a:t>6) Precision (situation dependent)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How to Identify critical </a:t>
            </a:r>
            <a:r>
              <a:rPr lang="en-US" sz="3600" dirty="0" err="1" smtClean="0"/>
              <a:t>mispredicted</a:t>
            </a:r>
            <a:r>
              <a:rPr lang="en-US" sz="3600" dirty="0" smtClean="0"/>
              <a:t> branches?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mispredicted</a:t>
            </a:r>
            <a:r>
              <a:rPr lang="en-US" dirty="0" smtClean="0"/>
              <a:t> branches are </a:t>
            </a:r>
            <a:r>
              <a:rPr lang="en-US" dirty="0" err="1" smtClean="0"/>
              <a:t>are</a:t>
            </a:r>
            <a:r>
              <a:rPr lang="en-US" dirty="0" smtClean="0"/>
              <a:t> those  branches that consume significant amount of program time  and are frequently </a:t>
            </a:r>
            <a:r>
              <a:rPr lang="en-US" dirty="0" err="1" smtClean="0"/>
              <a:t>mispredicted</a:t>
            </a:r>
            <a:endParaRPr lang="en-US" dirty="0" smtClean="0"/>
          </a:p>
          <a:p>
            <a:r>
              <a:rPr lang="en-US" dirty="0" smtClean="0"/>
              <a:t>These branches are worth </a:t>
            </a:r>
            <a:r>
              <a:rPr lang="en-US" dirty="0" err="1" smtClean="0"/>
              <a:t>optimising</a:t>
            </a:r>
            <a:endParaRPr lang="en-US" dirty="0" smtClean="0"/>
          </a:p>
          <a:p>
            <a:r>
              <a:rPr lang="en-US" dirty="0" smtClean="0"/>
              <a:t>Identify critical </a:t>
            </a:r>
            <a:r>
              <a:rPr lang="en-US" dirty="0" err="1" smtClean="0"/>
              <a:t>mispredicted</a:t>
            </a:r>
            <a:r>
              <a:rPr lang="en-US" dirty="0" smtClean="0"/>
              <a:t> branches </a:t>
            </a:r>
            <a:r>
              <a:rPr lang="en-US" dirty="0" err="1" smtClean="0"/>
              <a:t>nd</a:t>
            </a:r>
            <a:r>
              <a:rPr lang="en-US" dirty="0" smtClean="0"/>
              <a:t> change the code to optimize the branch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three steps to find critical </a:t>
            </a:r>
            <a:r>
              <a:rPr lang="en-US" sz="4000" dirty="0" err="1" smtClean="0"/>
              <a:t>mispredicted</a:t>
            </a:r>
            <a:r>
              <a:rPr lang="en-US" sz="4000" dirty="0" smtClean="0"/>
              <a:t> branches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For the sample code MISPRED.C, find the critical </a:t>
            </a:r>
            <a:r>
              <a:rPr lang="en-US" dirty="0" err="1" smtClean="0"/>
              <a:t>mispredicted</a:t>
            </a:r>
            <a:r>
              <a:rPr lang="en-US" dirty="0" smtClean="0"/>
              <a:t> braches using </a:t>
            </a:r>
            <a:r>
              <a:rPr lang="en-US" dirty="0" err="1" smtClean="0"/>
              <a:t>Vtune</a:t>
            </a:r>
            <a:r>
              <a:rPr lang="en-US" dirty="0" smtClean="0"/>
              <a:t> performance </a:t>
            </a:r>
            <a:r>
              <a:rPr lang="en-US" dirty="0" err="1" smtClean="0"/>
              <a:t>analizer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Step 1 : Find the </a:t>
            </a:r>
            <a:r>
              <a:rPr lang="en-US" dirty="0" err="1" smtClean="0"/>
              <a:t>mispredicted</a:t>
            </a:r>
            <a:r>
              <a:rPr lang="en-US" dirty="0" smtClean="0"/>
              <a:t> branches</a:t>
            </a:r>
          </a:p>
          <a:p>
            <a:pPr lvl="1"/>
            <a:r>
              <a:rPr lang="en-US" dirty="0" smtClean="0"/>
              <a:t>The event </a:t>
            </a:r>
            <a:r>
              <a:rPr lang="en-US" i="1" dirty="0" err="1" smtClean="0"/>
              <a:t>Mispredicted</a:t>
            </a:r>
            <a:r>
              <a:rPr lang="en-US" i="1" dirty="0" smtClean="0"/>
              <a:t> Branches Retired </a:t>
            </a:r>
            <a:r>
              <a:rPr lang="en-US" dirty="0" smtClean="0"/>
              <a:t>increments when a branch is </a:t>
            </a:r>
            <a:r>
              <a:rPr lang="en-US" dirty="0" err="1" smtClean="0"/>
              <a:t>mis</a:t>
            </a:r>
            <a:r>
              <a:rPr lang="en-US" dirty="0" smtClean="0"/>
              <a:t>-predicted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Vtune</a:t>
            </a:r>
            <a:r>
              <a:rPr lang="en-US" sz="2000" dirty="0" smtClean="0"/>
              <a:t> performance analyzer to sample on this event</a:t>
            </a:r>
          </a:p>
          <a:p>
            <a:pPr lvl="1"/>
            <a:r>
              <a:rPr lang="en-US" sz="2000" dirty="0" smtClean="0"/>
              <a:t>The next slide shows the sampling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Mis</a:t>
            </a:r>
            <a:r>
              <a:rPr lang="en-US" sz="3200" dirty="0" smtClean="0"/>
              <a:t>-predicted Branches during MISPRED.EXE Execution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4287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6019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 the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-predicted branches occur  in the function check_3odd.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:</a:t>
            </a:r>
            <a:r>
              <a:rPr lang="en-US" b="1" dirty="0" smtClean="0"/>
              <a:t>Find the Time-Consuming Hotspots</a:t>
            </a:r>
          </a:p>
          <a:p>
            <a:pPr lvl="1"/>
            <a:r>
              <a:rPr lang="en-US" dirty="0" err="1" smtClean="0"/>
              <a:t>mis</a:t>
            </a:r>
            <a:r>
              <a:rPr lang="en-US" dirty="0" smtClean="0"/>
              <a:t>-predicted branches does not necessarily mean the area consumes enough time</a:t>
            </a:r>
          </a:p>
          <a:p>
            <a:pPr lvl="1"/>
            <a:r>
              <a:rPr lang="en-US" dirty="0" smtClean="0"/>
              <a:t>So it is important to see if the function </a:t>
            </a:r>
            <a:r>
              <a:rPr lang="en-US" sz="2400" dirty="0" smtClean="0"/>
              <a:t>check_3odd </a:t>
            </a:r>
            <a:r>
              <a:rPr lang="en-US" dirty="0" smtClean="0"/>
              <a:t>is also an execution time hotspot</a:t>
            </a:r>
          </a:p>
          <a:p>
            <a:pPr lvl="2"/>
            <a:r>
              <a:rPr lang="en-US" sz="2000" dirty="0" err="1" smtClean="0"/>
              <a:t>ie</a:t>
            </a:r>
            <a:r>
              <a:rPr lang="en-US" sz="2000" dirty="0" smtClean="0"/>
              <a:t>,  check whether check_3odd consumes more execution time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VTune</a:t>
            </a:r>
            <a:r>
              <a:rPr lang="en-US" dirty="0" smtClean="0"/>
              <a:t> analyzer and sample on </a:t>
            </a:r>
            <a:r>
              <a:rPr lang="en-US" sz="2000" dirty="0" err="1" smtClean="0"/>
              <a:t>Clockticks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result of sampling is shown in next slide</a:t>
            </a:r>
          </a:p>
          <a:p>
            <a:pPr lvl="1"/>
            <a:endParaRPr lang="en-US" dirty="0" smtClean="0"/>
          </a:p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Time-based Hotspots in MISPRED.EXE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65837"/>
            <a:ext cx="8229600" cy="792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check_3odd consumes almost all of the time in this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553200" cy="48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3: Determine the Percentage of </a:t>
            </a:r>
            <a:r>
              <a:rPr lang="en-US" sz="2400" b="1" dirty="0" err="1" smtClean="0"/>
              <a:t>Mis</a:t>
            </a:r>
            <a:r>
              <a:rPr lang="en-US" sz="2400" b="1" dirty="0" smtClean="0"/>
              <a:t>-predicted Branches</a:t>
            </a:r>
          </a:p>
          <a:p>
            <a:pPr lvl="1"/>
            <a:r>
              <a:rPr lang="en-US" sz="1800" dirty="0" smtClean="0"/>
              <a:t>determine the ratio of branches retired to branches </a:t>
            </a:r>
            <a:r>
              <a:rPr lang="en-US" sz="1800" dirty="0" err="1" smtClean="0"/>
              <a:t>mis</a:t>
            </a:r>
            <a:r>
              <a:rPr lang="en-US" sz="1800" dirty="0" smtClean="0"/>
              <a:t>-predicted</a:t>
            </a:r>
          </a:p>
          <a:p>
            <a:r>
              <a:rPr lang="en-US" sz="2400" dirty="0" smtClean="0"/>
              <a:t>A  branch with few </a:t>
            </a:r>
            <a:r>
              <a:rPr lang="en-US" sz="2400" dirty="0" err="1" smtClean="0"/>
              <a:t>mispredictions</a:t>
            </a:r>
            <a:r>
              <a:rPr lang="en-US" sz="2400" dirty="0" smtClean="0"/>
              <a:t> may appear as a hotspot  if it is executed many times</a:t>
            </a:r>
          </a:p>
          <a:p>
            <a:pPr lvl="1"/>
            <a:r>
              <a:rPr lang="en-US" sz="2000" dirty="0" smtClean="0"/>
              <a:t>Hence </a:t>
            </a:r>
            <a:r>
              <a:rPr lang="en-US" sz="2000" dirty="0" err="1" smtClean="0"/>
              <a:t>optimiztion</a:t>
            </a:r>
            <a:r>
              <a:rPr lang="en-US" sz="2000" dirty="0" smtClean="0"/>
              <a:t> efforts cannot be based on </a:t>
            </a:r>
            <a:r>
              <a:rPr lang="en-US" sz="2000" dirty="0" err="1" smtClean="0"/>
              <a:t>misprediction</a:t>
            </a:r>
            <a:r>
              <a:rPr lang="en-US" sz="2000" dirty="0" smtClean="0"/>
              <a:t> count </a:t>
            </a:r>
          </a:p>
          <a:p>
            <a:pPr algn="just"/>
            <a:r>
              <a:rPr lang="en-US" sz="2400" dirty="0" smtClean="0"/>
              <a:t>Above ratio gives  the number of </a:t>
            </a:r>
            <a:r>
              <a:rPr lang="en-US" sz="2400" dirty="0" err="1" smtClean="0"/>
              <a:t>mispredictions</a:t>
            </a:r>
            <a:r>
              <a:rPr lang="en-US" sz="2400" dirty="0" smtClean="0"/>
              <a:t> of a branch relative to the no. of times it is executed</a:t>
            </a:r>
          </a:p>
          <a:p>
            <a:pPr lvl="1" algn="just"/>
            <a:r>
              <a:rPr lang="en-US" sz="2000" dirty="0" smtClean="0"/>
              <a:t>Optimization is necessary for those branches having poor ratio</a:t>
            </a:r>
          </a:p>
          <a:p>
            <a:pPr lvl="1"/>
            <a:r>
              <a:rPr lang="en-US" sz="2000" dirty="0" smtClean="0"/>
              <a:t>1 </a:t>
            </a:r>
            <a:r>
              <a:rPr lang="en-US" sz="2000" dirty="0" err="1" smtClean="0"/>
              <a:t>misprediction</a:t>
            </a:r>
            <a:r>
              <a:rPr lang="en-US" sz="2000" dirty="0" smtClean="0"/>
              <a:t> out of 1,000 times - not worth optimizing</a:t>
            </a:r>
          </a:p>
          <a:p>
            <a:pPr lvl="1" algn="just"/>
            <a:r>
              <a:rPr lang="en-US" sz="2000" dirty="0" smtClean="0"/>
              <a:t> 1 out of 2 is definitely worth optimizing</a:t>
            </a:r>
          </a:p>
          <a:p>
            <a:pPr lvl="1"/>
            <a:r>
              <a:rPr lang="en-US" sz="2000" dirty="0" smtClean="0"/>
              <a:t>A ratio of about 1 in 20 is roughly the crossover point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event counter</a:t>
            </a:r>
            <a:r>
              <a:rPr lang="en-US" i="1" dirty="0" smtClean="0"/>
              <a:t> Branches Retired </a:t>
            </a:r>
            <a:r>
              <a:rPr lang="en-US" dirty="0" smtClean="0"/>
              <a:t>counts every branch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event </a:t>
            </a:r>
            <a:r>
              <a:rPr lang="en-US" i="1" dirty="0" err="1" smtClean="0"/>
              <a:t>Mispredicted</a:t>
            </a:r>
            <a:r>
              <a:rPr lang="en-US" i="1" dirty="0" smtClean="0"/>
              <a:t> Branches </a:t>
            </a:r>
            <a:r>
              <a:rPr lang="en-US" dirty="0" smtClean="0"/>
              <a:t>Retired  counts the </a:t>
            </a:r>
            <a:r>
              <a:rPr lang="en-US" dirty="0" err="1" smtClean="0"/>
              <a:t>mispredicted</a:t>
            </a:r>
            <a:r>
              <a:rPr lang="en-US" dirty="0" smtClean="0"/>
              <a:t> </a:t>
            </a:r>
            <a:r>
              <a:rPr lang="en-US" dirty="0" err="1" smtClean="0"/>
              <a:t>brances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 smtClean="0"/>
              <a:t>Determine the ratio using the above counts and decision is made about whether or not to proceed with branch optimizations.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Types of Branches from optimization point of 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Conditional branches executed for the first time</a:t>
            </a:r>
          </a:p>
          <a:p>
            <a:pPr lvl="1"/>
            <a:r>
              <a:rPr lang="en-US" dirty="0" smtClean="0"/>
              <a:t>These branches are based on those which have not been executed previously or at least recently</a:t>
            </a:r>
            <a:endParaRPr lang="en-US" sz="2400" dirty="0" smtClean="0"/>
          </a:p>
          <a:p>
            <a:pPr lvl="1"/>
            <a:r>
              <a:rPr lang="en-US" dirty="0" smtClean="0"/>
              <a:t>In C : if, </a:t>
            </a:r>
            <a:r>
              <a:rPr lang="en-US" i="1" dirty="0" smtClean="0"/>
              <a:t>do/while</a:t>
            </a:r>
            <a:r>
              <a:rPr lang="en-US" dirty="0" smtClean="0"/>
              <a:t>, and </a:t>
            </a:r>
            <a:r>
              <a:rPr lang="en-US" i="1" dirty="0" smtClean="0"/>
              <a:t>for  </a:t>
            </a:r>
            <a:r>
              <a:rPr lang="en-US" dirty="0" smtClean="0"/>
              <a:t>generate conditional  branches</a:t>
            </a:r>
          </a:p>
          <a:p>
            <a:pPr lvl="1"/>
            <a:r>
              <a:rPr lang="en-US" dirty="0" smtClean="0"/>
              <a:t>In assembly, jumps like </a:t>
            </a:r>
            <a:r>
              <a:rPr lang="en-US" sz="2400" dirty="0" err="1" smtClean="0"/>
              <a:t>jz</a:t>
            </a:r>
            <a:r>
              <a:rPr lang="en-US" sz="2400" dirty="0" smtClean="0"/>
              <a:t> </a:t>
            </a:r>
            <a:r>
              <a:rPr lang="en-US" dirty="0" smtClean="0"/>
              <a:t>and </a:t>
            </a:r>
            <a:r>
              <a:rPr lang="en-US" sz="2400" dirty="0" err="1" smtClean="0"/>
              <a:t>jne</a:t>
            </a:r>
            <a:r>
              <a:rPr lang="en-US" sz="2400" dirty="0" smtClean="0"/>
              <a:t> </a:t>
            </a:r>
            <a:r>
              <a:rPr lang="en-US" dirty="0" smtClean="0"/>
              <a:t>are conditional branches</a:t>
            </a:r>
          </a:p>
          <a:p>
            <a:pPr lvl="1"/>
            <a:r>
              <a:rPr lang="en-US" sz="2400" dirty="0" smtClean="0"/>
              <a:t>Difficult to predict first time</a:t>
            </a:r>
          </a:p>
          <a:p>
            <a:pPr lvl="1"/>
            <a:r>
              <a:rPr lang="en-US" dirty="0" smtClean="0"/>
              <a:t>Hence the best method of handling is to make all these branches be not-taken</a:t>
            </a:r>
          </a:p>
          <a:p>
            <a:pPr lvl="1"/>
            <a:r>
              <a:rPr lang="en-US" sz="2400" dirty="0" smtClean="0"/>
              <a:t>Performance is not much affected by improving the first pass of these branches</a:t>
            </a:r>
          </a:p>
          <a:p>
            <a:pPr lvl="1"/>
            <a:r>
              <a:rPr lang="en-US" dirty="0" smtClean="0"/>
              <a:t>better results are obtained from improving the long-term predictability of these branches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Conditional branches that have been executed more than once</a:t>
            </a:r>
          </a:p>
          <a:p>
            <a:pPr lvl="1"/>
            <a:r>
              <a:rPr lang="en-US" dirty="0" smtClean="0"/>
              <a:t>These conditional branches have been executed before or at least recently, and the results of the previous branches are still in the processor’s internal branch target buffer</a:t>
            </a:r>
          </a:p>
          <a:p>
            <a:pPr lvl="1"/>
            <a:r>
              <a:rPr lang="en-US" dirty="0" smtClean="0"/>
              <a:t>These branches are predicted based upon the saved branch history.</a:t>
            </a:r>
            <a:endParaRPr lang="en-US" sz="2000" dirty="0" smtClean="0"/>
          </a:p>
          <a:p>
            <a:pPr lvl="1"/>
            <a:r>
              <a:rPr lang="en-US" dirty="0" smtClean="0"/>
              <a:t>Remove  frequently </a:t>
            </a:r>
            <a:r>
              <a:rPr lang="en-US" dirty="0" err="1" smtClean="0"/>
              <a:t>mispredicted</a:t>
            </a:r>
            <a:r>
              <a:rPr lang="en-US" dirty="0" smtClean="0"/>
              <a:t> branches (only if it is consuming a significant amount of time) to reduce its randomness</a:t>
            </a:r>
          </a:p>
          <a:p>
            <a:r>
              <a:rPr lang="en-US" dirty="0" smtClean="0"/>
              <a:t>To check for </a:t>
            </a:r>
            <a:r>
              <a:rPr lang="en-US" dirty="0" err="1" smtClean="0"/>
              <a:t>mis</a:t>
            </a:r>
            <a:r>
              <a:rPr lang="en-US" dirty="0" smtClean="0"/>
              <a:t>-predicted conditional branches with </a:t>
            </a:r>
            <a:r>
              <a:rPr lang="en-US" dirty="0" err="1" smtClean="0"/>
              <a:t>Vtune</a:t>
            </a:r>
            <a:r>
              <a:rPr lang="en-US" dirty="0" smtClean="0"/>
              <a:t> Performance analyzer,  use</a:t>
            </a:r>
            <a:r>
              <a:rPr lang="en-US" i="1" dirty="0" smtClean="0"/>
              <a:t> </a:t>
            </a:r>
            <a:r>
              <a:rPr lang="en-US" b="1" i="1" dirty="0" err="1" smtClean="0"/>
              <a:t>Mispredicted</a:t>
            </a:r>
            <a:r>
              <a:rPr lang="en-US" b="1" i="1" dirty="0" smtClean="0"/>
              <a:t> Conditional Branch Instructions Executed</a:t>
            </a:r>
            <a:r>
              <a:rPr lang="en-US" i="1" dirty="0" smtClean="0"/>
              <a:t>  </a:t>
            </a:r>
            <a:r>
              <a:rPr lang="en-US" dirty="0" smtClean="0"/>
              <a:t>event for the Pentium M processor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Call and Return</a:t>
            </a:r>
          </a:p>
          <a:p>
            <a:pPr lvl="1"/>
            <a:r>
              <a:rPr lang="en-US" sz="2400" i="1" dirty="0" smtClean="0"/>
              <a:t>For every call, the return address is pushed on </a:t>
            </a:r>
            <a:r>
              <a:rPr lang="en-US" sz="2400" dirty="0" smtClean="0"/>
              <a:t>the processor’s internal return-stack buffer</a:t>
            </a:r>
          </a:p>
          <a:p>
            <a:pPr lvl="1"/>
            <a:r>
              <a:rPr lang="en-US" sz="2400" dirty="0" smtClean="0"/>
              <a:t>The return-stack buffer is limited in size and has 16 elements</a:t>
            </a:r>
          </a:p>
          <a:p>
            <a:pPr lvl="1"/>
            <a:r>
              <a:rPr lang="en-US" sz="2400" dirty="0" smtClean="0"/>
              <a:t>On stack overflow, the oldest element of stack is overwritten</a:t>
            </a:r>
          </a:p>
          <a:p>
            <a:pPr lvl="1"/>
            <a:r>
              <a:rPr lang="en-US" sz="2400" dirty="0" smtClean="0"/>
              <a:t>On execution of Return statement, the top of the return-stack buffer is popped and used as the predicted address</a:t>
            </a:r>
          </a:p>
          <a:p>
            <a:pPr lvl="1"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benchmark that produces different results each time it is run is not very useful.</a:t>
            </a:r>
          </a:p>
          <a:p>
            <a:pPr algn="just"/>
            <a:r>
              <a:rPr lang="en-US" dirty="0" smtClean="0"/>
              <a:t> Shutting down all other applications like virus checkers, email programs, and fax drivers helps to produce more consistent results</a:t>
            </a:r>
          </a:p>
          <a:p>
            <a:r>
              <a:rPr lang="en-US" dirty="0" smtClean="0"/>
              <a:t>But transient issues such as the cache state, temporary files, operating system background tasks still could cause the application to run differently on successive runs. </a:t>
            </a:r>
          </a:p>
          <a:p>
            <a:pPr algn="just"/>
            <a:r>
              <a:rPr lang="en-US" dirty="0" smtClean="0"/>
              <a:t>A better choice might be to use the best performance number of a few runs as opposed to the average or poorest performance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Cases of Call/return prediction failures:</a:t>
            </a:r>
          </a:p>
          <a:p>
            <a:pPr lvl="1"/>
            <a:r>
              <a:rPr lang="en-US" dirty="0" smtClean="0"/>
              <a:t>Function does not contain a matching return instruction for each call instruction</a:t>
            </a:r>
          </a:p>
          <a:p>
            <a:pPr lvl="2"/>
            <a:r>
              <a:rPr lang="en-US" dirty="0" smtClean="0"/>
              <a:t>You can optimize return branches by avoiding calls without matching returns</a:t>
            </a:r>
            <a:endParaRPr lang="en-US" sz="24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return-stack buffer overflow</a:t>
            </a:r>
            <a:endParaRPr lang="en-US" sz="2400" dirty="0" smtClean="0"/>
          </a:p>
          <a:p>
            <a:pPr lvl="2"/>
            <a:r>
              <a:rPr lang="en-US" dirty="0" smtClean="0"/>
              <a:t>If depth of the call-chains in the hot spot goes above 16, function </a:t>
            </a:r>
            <a:r>
              <a:rPr lang="en-US" dirty="0" err="1" smtClean="0"/>
              <a:t>inlining</a:t>
            </a:r>
            <a:r>
              <a:rPr lang="en-US" dirty="0" smtClean="0"/>
              <a:t> can be used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On the Pentium M processor the </a:t>
            </a:r>
            <a:r>
              <a:rPr lang="en-US" dirty="0" err="1" smtClean="0"/>
              <a:t>VTune</a:t>
            </a:r>
            <a:r>
              <a:rPr lang="en-US" dirty="0" smtClean="0"/>
              <a:t> analyzer event </a:t>
            </a:r>
            <a:r>
              <a:rPr lang="en-US" sz="2400" b="1" i="1" dirty="0" err="1" smtClean="0"/>
              <a:t>Mispredicted</a:t>
            </a:r>
            <a:r>
              <a:rPr lang="en-US" sz="2400" b="1" i="1" dirty="0" smtClean="0"/>
              <a:t> Return Branch Instructions Executed </a:t>
            </a:r>
            <a:r>
              <a:rPr lang="en-US" sz="3300" dirty="0" smtClean="0"/>
              <a:t>should be used to check for the  call-return </a:t>
            </a:r>
            <a:r>
              <a:rPr lang="en-US" sz="3300" dirty="0" err="1" smtClean="0"/>
              <a:t>mispredictions</a:t>
            </a:r>
            <a:endParaRPr lang="en-US" sz="3300" dirty="0" smtClean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Indirect calls and jumps (function pointers and jump tables)</a:t>
            </a:r>
          </a:p>
          <a:p>
            <a:pPr lvl="1"/>
            <a:r>
              <a:rPr lang="en-US" dirty="0" smtClean="0"/>
              <a:t>Indirect branches can be difficult to predict because the code could have an infinite number of branch targets</a:t>
            </a:r>
          </a:p>
          <a:p>
            <a:pPr lvl="1"/>
            <a:r>
              <a:rPr lang="en-US" dirty="0" smtClean="0"/>
              <a:t>Optimize indirect calls and jumps by reducing the randomness of the target address</a:t>
            </a:r>
          </a:p>
          <a:p>
            <a:pPr lvl="1"/>
            <a:r>
              <a:rPr lang="en-US" dirty="0" smtClean="0"/>
              <a:t>Testing the most likely case using a conditional branch then using a jump table sometimes helps</a:t>
            </a:r>
            <a:endParaRPr lang="en-US" sz="20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C/C++, this test commonly is accomplished by placing an if statement before a switch statement that tests for the most common case ( as shown below)</a:t>
            </a:r>
          </a:p>
          <a:p>
            <a:pPr lvl="2">
              <a:buNone/>
            </a:pPr>
            <a:r>
              <a:rPr lang="en-US" sz="2000" dirty="0" smtClean="0"/>
              <a:t> if (common case)</a:t>
            </a:r>
          </a:p>
          <a:p>
            <a:pPr lvl="2">
              <a:buNone/>
            </a:pPr>
            <a:r>
              <a:rPr lang="en-US" sz="2000" dirty="0" smtClean="0"/>
              <a:t> {	  ……	}</a:t>
            </a:r>
          </a:p>
          <a:p>
            <a:pPr lvl="2">
              <a:buNone/>
            </a:pPr>
            <a:r>
              <a:rPr lang="en-US" sz="2000" dirty="0" smtClean="0"/>
              <a:t>else</a:t>
            </a:r>
          </a:p>
          <a:p>
            <a:pPr lvl="2">
              <a:buNone/>
            </a:pPr>
            <a:r>
              <a:rPr lang="en-US" sz="2000" dirty="0" smtClean="0"/>
              <a:t>{ switch ()</a:t>
            </a:r>
          </a:p>
          <a:p>
            <a:pPr lvl="2">
              <a:buNone/>
            </a:pPr>
            <a:r>
              <a:rPr lang="en-US" sz="2000" dirty="0" smtClean="0"/>
              <a:t>	case ….</a:t>
            </a:r>
          </a:p>
          <a:p>
            <a:pPr lvl="2">
              <a:buNone/>
            </a:pPr>
            <a:r>
              <a:rPr lang="en-US" sz="2000" dirty="0" smtClean="0"/>
              <a:t>	….</a:t>
            </a:r>
          </a:p>
          <a:p>
            <a:pPr lvl="2">
              <a:buNone/>
            </a:pPr>
            <a:r>
              <a:rPr lang="en-US" sz="2000" dirty="0" smtClean="0"/>
              <a:t>}</a:t>
            </a:r>
          </a:p>
          <a:p>
            <a:r>
              <a:rPr lang="en-US" sz="2800" dirty="0" smtClean="0"/>
              <a:t>On Pentium M processor use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</a:t>
            </a:r>
            <a:r>
              <a:rPr lang="en-US" sz="2800" dirty="0" err="1" smtClean="0"/>
              <a:t>VTune</a:t>
            </a:r>
            <a:r>
              <a:rPr lang="en-US" sz="2800" dirty="0" smtClean="0"/>
              <a:t> analyzer event </a:t>
            </a:r>
            <a:r>
              <a:rPr lang="en-US" sz="2000" b="1" i="1" dirty="0" err="1" smtClean="0"/>
              <a:t>Mispredicted</a:t>
            </a:r>
            <a:r>
              <a:rPr lang="en-US" sz="2000" b="1" i="1" dirty="0" smtClean="0"/>
              <a:t> Indirect Branch Instructions Executed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Unconditional direct branches/ jumps :</a:t>
            </a:r>
          </a:p>
          <a:p>
            <a:pPr lvl="1"/>
            <a:r>
              <a:rPr lang="en-US" dirty="0" smtClean="0"/>
              <a:t>These branches always jump and they are always predicted correctly</a:t>
            </a:r>
          </a:p>
          <a:p>
            <a:pPr lvl="1"/>
            <a:r>
              <a:rPr lang="en-US" dirty="0" smtClean="0"/>
              <a:t>these branches need little optimization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Making Branches More Predictable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 MISPRED.EXE  the function check_3odd has a very poor branch prediction rate</a:t>
            </a:r>
          </a:p>
          <a:p>
            <a:r>
              <a:rPr lang="en-US" sz="2400" dirty="0" smtClean="0"/>
              <a:t>it is due to the following code</a:t>
            </a:r>
          </a:p>
          <a:p>
            <a:pPr lvl="2">
              <a:buNone/>
            </a:pPr>
            <a:r>
              <a:rPr lang="en-US" dirty="0" smtClean="0"/>
              <a:t>if (t1 == 0 &amp;&amp; t2 == 0 &amp;&amp; t3 == 0)</a:t>
            </a:r>
          </a:p>
          <a:p>
            <a:r>
              <a:rPr lang="en-US" sz="2400" dirty="0" smtClean="0"/>
              <a:t>Each condition is evaluated using a separate branch instruction</a:t>
            </a:r>
          </a:p>
          <a:p>
            <a:r>
              <a:rPr lang="en-US" sz="2400" dirty="0" smtClean="0"/>
              <a:t>each of the branches associated with checking for t1==0, t2==0, and t3==0 is not very predictable.</a:t>
            </a:r>
          </a:p>
          <a:p>
            <a:r>
              <a:rPr lang="en-US" sz="2400" dirty="0" smtClean="0"/>
              <a:t>Hence use only one branch, rather than 3 to implement the total condition, as shown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400" dirty="0" smtClean="0"/>
              <a:t>if ((t1 | t2 | t3) == 0)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With this the branch prediction rate is improved from 74.5 to 92 percent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Removing Branches with CMOV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MISPRED.EXE example</a:t>
            </a:r>
          </a:p>
          <a:p>
            <a:pPr lvl="2">
              <a:buNone/>
            </a:pPr>
            <a:r>
              <a:rPr lang="en-US" dirty="0" smtClean="0"/>
              <a:t>// In C</a:t>
            </a:r>
          </a:p>
          <a:p>
            <a:pPr lvl="2">
              <a:buNone/>
            </a:pPr>
            <a:r>
              <a:rPr lang="en-US" dirty="0" smtClean="0"/>
              <a:t>if ((t1 | t2 | t3) == 0) {</a:t>
            </a:r>
          </a:p>
          <a:p>
            <a:pPr lvl="2">
              <a:buNone/>
            </a:pPr>
            <a:r>
              <a:rPr lang="en-US" dirty="0" smtClean="0"/>
              <a:t>t4 = 1;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dirty="0" smtClean="0"/>
              <a:t>// In assembly, t1 - </a:t>
            </a:r>
            <a:r>
              <a:rPr lang="en-US" dirty="0" err="1" smtClean="0"/>
              <a:t>edi</a:t>
            </a:r>
            <a:r>
              <a:rPr lang="en-US" dirty="0" smtClean="0"/>
              <a:t>, t2 - </a:t>
            </a:r>
            <a:r>
              <a:rPr lang="en-US" dirty="0" err="1" smtClean="0"/>
              <a:t>ebx</a:t>
            </a:r>
            <a:r>
              <a:rPr lang="en-US" dirty="0" smtClean="0"/>
              <a:t>, t3 - </a:t>
            </a:r>
            <a:r>
              <a:rPr lang="en-US" dirty="0" err="1" smtClean="0"/>
              <a:t>ebp</a:t>
            </a:r>
            <a:r>
              <a:rPr lang="en-US" dirty="0" smtClean="0"/>
              <a:t>, t4 -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or </a:t>
            </a:r>
            <a:r>
              <a:rPr lang="en-US" dirty="0" err="1" smtClean="0"/>
              <a:t>edi</a:t>
            </a:r>
            <a:r>
              <a:rPr lang="en-US" dirty="0" smtClean="0"/>
              <a:t>, 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or </a:t>
            </a:r>
            <a:r>
              <a:rPr lang="en-US" dirty="0" err="1" smtClean="0"/>
              <a:t>edi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2">
              <a:buNone/>
            </a:pPr>
            <a:r>
              <a:rPr lang="en-US" dirty="0" err="1" smtClean="0"/>
              <a:t>jne</a:t>
            </a:r>
            <a:r>
              <a:rPr lang="en-US" dirty="0" smtClean="0"/>
              <a:t> L1</a:t>
            </a:r>
          </a:p>
          <a:p>
            <a:pPr lvl="2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1</a:t>
            </a:r>
          </a:p>
          <a:p>
            <a:pPr lvl="2">
              <a:buNone/>
            </a:pPr>
            <a:r>
              <a:rPr lang="en-US" dirty="0" smtClean="0"/>
              <a:t>L1: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The instructions still have the possibility of a branch </a:t>
            </a:r>
            <a:r>
              <a:rPr lang="en-US" dirty="0" err="1" smtClean="0"/>
              <a:t>mis</a:t>
            </a:r>
            <a:r>
              <a:rPr lang="en-US" dirty="0" smtClean="0"/>
              <a:t>-prediction.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type of branch can be removed using the CMOV instruction that was introduced on the Pentium Pro processor</a:t>
            </a:r>
          </a:p>
          <a:p>
            <a:endParaRPr lang="en-US" dirty="0" smtClean="0"/>
          </a:p>
          <a:p>
            <a:r>
              <a:rPr lang="en-US" dirty="0" smtClean="0"/>
              <a:t>Use CMOV as follows:</a:t>
            </a:r>
          </a:p>
          <a:p>
            <a:pPr>
              <a:buNone/>
            </a:pPr>
            <a:endParaRPr lang="en-US" sz="1300" dirty="0" smtClean="0"/>
          </a:p>
          <a:p>
            <a:pPr lvl="2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, 1</a:t>
            </a:r>
          </a:p>
          <a:p>
            <a:pPr lvl="2">
              <a:buNone/>
            </a:pPr>
            <a:r>
              <a:rPr lang="en-US" dirty="0" smtClean="0"/>
              <a:t>or </a:t>
            </a:r>
            <a:r>
              <a:rPr lang="en-US" dirty="0" err="1" smtClean="0"/>
              <a:t>edi</a:t>
            </a:r>
            <a:r>
              <a:rPr lang="en-US" dirty="0" smtClean="0"/>
              <a:t>, 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or </a:t>
            </a:r>
            <a:r>
              <a:rPr lang="en-US" dirty="0" err="1" smtClean="0"/>
              <a:t>edi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2">
              <a:buNone/>
            </a:pPr>
            <a:r>
              <a:rPr lang="en-US" dirty="0" err="1" smtClean="0"/>
              <a:t>cmove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Copy </a:t>
            </a:r>
            <a:r>
              <a:rPr lang="en-US" i="1" dirty="0" err="1" smtClean="0"/>
              <a:t>ecx</a:t>
            </a:r>
            <a:r>
              <a:rPr lang="en-US" dirty="0" smtClean="0"/>
              <a:t> to </a:t>
            </a:r>
            <a:r>
              <a:rPr lang="en-US" i="1" dirty="0" err="1" smtClean="0"/>
              <a:t>eax</a:t>
            </a:r>
            <a:r>
              <a:rPr lang="en-US" dirty="0" smtClean="0"/>
              <a:t> if the result of previous operation is zero</a:t>
            </a:r>
          </a:p>
          <a:p>
            <a:endParaRPr lang="en-US" dirty="0" smtClean="0"/>
          </a:p>
          <a:p>
            <a:r>
              <a:rPr lang="en-US" dirty="0" smtClean="0"/>
              <a:t>Drawback - CMOV instruction cant  have an immediate value as the source operand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Cache organization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04856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37037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Pentium M and Pentium 4 processors have two level caches – L1 and L2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L3 cache – typically used on servers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P-4 processors L1 cache is used only for data and trace cache is used for instructions</a:t>
            </a:r>
          </a:p>
          <a:p>
            <a:r>
              <a:rPr lang="en-US" dirty="0" smtClean="0"/>
              <a:t>On P-M processors – L1 is used for data and a separate L1 cache  is used for instructions</a:t>
            </a:r>
          </a:p>
          <a:p>
            <a:r>
              <a:rPr lang="en-US" dirty="0" smtClean="0"/>
              <a:t>Both P-M and P-4 processors L2 and L3 cache contain both data &amp; </a:t>
            </a:r>
            <a:r>
              <a:rPr lang="en-US" dirty="0" err="1" smtClean="0"/>
              <a:t>instuctions</a:t>
            </a:r>
            <a:r>
              <a:rPr lang="en-US" dirty="0" smtClean="0"/>
              <a:t>- these caches are called as </a:t>
            </a:r>
            <a:r>
              <a:rPr lang="en-US" u="sng" dirty="0" smtClean="0"/>
              <a:t>unified caches</a:t>
            </a:r>
          </a:p>
          <a:p>
            <a:r>
              <a:rPr lang="en-US" dirty="0" smtClean="0"/>
              <a:t>L1 is smaller but faster than L2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are based on the principles of spatial and temporal locality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Memory accesses are usually localized</a:t>
            </a:r>
          </a:p>
          <a:p>
            <a:pPr lvl="1"/>
            <a:r>
              <a:rPr lang="en-US" dirty="0" smtClean="0"/>
              <a:t>If once an application accesses byte </a:t>
            </a:r>
            <a:r>
              <a:rPr lang="en-US" i="1" dirty="0" smtClean="0"/>
              <a:t>x, its next </a:t>
            </a:r>
            <a:r>
              <a:rPr lang="en-US" dirty="0" smtClean="0"/>
              <a:t>access is very likely going to be byte </a:t>
            </a:r>
            <a:r>
              <a:rPr lang="en-US" i="1" dirty="0" smtClean="0"/>
              <a:t>x+1 and so on</a:t>
            </a:r>
          </a:p>
          <a:p>
            <a:pPr lvl="1"/>
            <a:r>
              <a:rPr lang="en-US" dirty="0" smtClean="0"/>
              <a:t>So, on a cache miss an application retrieves more than a single byte from main memory</a:t>
            </a:r>
          </a:p>
          <a:p>
            <a:pPr lvl="2"/>
            <a:r>
              <a:rPr lang="en-US" sz="2000" dirty="0" smtClean="0"/>
              <a:t>Hoping that other bytes will be used in the next access</a:t>
            </a:r>
          </a:p>
          <a:p>
            <a:pPr lvl="1"/>
            <a:endParaRPr lang="en-US" sz="2400" i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benchmark needs to cause the execution of a </a:t>
            </a:r>
            <a:r>
              <a:rPr lang="en-US" b="1" dirty="0" smtClean="0"/>
              <a:t>typical code path </a:t>
            </a:r>
            <a:r>
              <a:rPr lang="en-US" dirty="0" smtClean="0"/>
              <a:t>in the application, so that </a:t>
            </a:r>
            <a:r>
              <a:rPr lang="en-US" b="1" dirty="0" smtClean="0"/>
              <a:t>common situations </a:t>
            </a:r>
            <a:r>
              <a:rPr lang="en-US" dirty="0" smtClean="0"/>
              <a:t>are analyzed and  therefore optimized.</a:t>
            </a:r>
          </a:p>
          <a:p>
            <a:r>
              <a:rPr lang="en-US" dirty="0" smtClean="0"/>
              <a:t>Analyzing error conditions, degenerate cases, or atypical cases generates misleading performance numbers, subsequent analysis, and worthless optimization attempts.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A memory location that has just been accessed is accessed again in the near future</a:t>
            </a:r>
          </a:p>
          <a:p>
            <a:pPr lvl="1"/>
            <a:r>
              <a:rPr lang="en-US" dirty="0" smtClean="0"/>
              <a:t>Applications tend to access the same memory locations repeatedly</a:t>
            </a:r>
            <a:endParaRPr lang="en-US" sz="2000" dirty="0" smtClean="0"/>
          </a:p>
          <a:p>
            <a:pPr lvl="1"/>
            <a:r>
              <a:rPr lang="en-US" dirty="0" smtClean="0"/>
              <a:t>Caches replace data which has been least recently used (LRU) with the new data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/>
          <a:lstStyle/>
          <a:p>
            <a:r>
              <a:rPr lang="en-US" dirty="0" smtClean="0"/>
              <a:t>Almost all  memory accesses made by an application pass through L1 cache</a:t>
            </a:r>
          </a:p>
          <a:p>
            <a:r>
              <a:rPr lang="en-US" dirty="0" smtClean="0"/>
              <a:t>So L1 cache is the basis of memory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3153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line – a chunk of 64 bytes</a:t>
            </a:r>
          </a:p>
          <a:p>
            <a:r>
              <a:rPr lang="en-US" dirty="0" smtClean="0"/>
              <a:t>There can be a total  of 256 or 512 lines</a:t>
            </a:r>
          </a:p>
          <a:p>
            <a:r>
              <a:rPr lang="en-US" dirty="0" smtClean="0"/>
              <a:t>Set – a group of  8 lines</a:t>
            </a:r>
          </a:p>
          <a:p>
            <a:r>
              <a:rPr lang="en-US" dirty="0" smtClean="0"/>
              <a:t>Way – a column of 32 lines</a:t>
            </a:r>
          </a:p>
          <a:p>
            <a:r>
              <a:rPr lang="en-US" dirty="0" smtClean="0"/>
              <a:t>A set can accommodate only a particular range of addresses</a:t>
            </a:r>
          </a:p>
          <a:p>
            <a:r>
              <a:rPr lang="en-US" dirty="0" smtClean="0"/>
              <a:t>So, the processor tests only eight lines (set) to determine a cache hit (not all the lines)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Cache details- Data </a:t>
            </a:r>
            <a:r>
              <a:rPr lang="en-US" sz="3600" b="1" dirty="0" err="1" smtClean="0"/>
              <a:t>Prefetching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Hardware </a:t>
            </a:r>
            <a:r>
              <a:rPr lang="en-US" b="1" dirty="0" err="1" smtClean="0"/>
              <a:t>Prefetch</a:t>
            </a:r>
            <a:endParaRPr lang="en-US" dirty="0" smtClean="0"/>
          </a:p>
          <a:p>
            <a:r>
              <a:rPr lang="en-US" dirty="0" smtClean="0"/>
              <a:t>Pentium 4 and Pentium M processors both support hardware assisted data </a:t>
            </a:r>
            <a:r>
              <a:rPr lang="en-US" dirty="0" err="1" smtClean="0"/>
              <a:t>prefetching</a:t>
            </a:r>
            <a:endParaRPr lang="en-US" dirty="0" smtClean="0"/>
          </a:p>
          <a:p>
            <a:r>
              <a:rPr lang="en-US" dirty="0" smtClean="0"/>
              <a:t> The hardware is able to detect cache misses in the highest level cache and trigger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Software </a:t>
            </a:r>
            <a:r>
              <a:rPr lang="en-US" b="1" dirty="0" err="1" smtClean="0"/>
              <a:t>Prefetch</a:t>
            </a:r>
            <a:endParaRPr lang="en-US" b="1" dirty="0" smtClean="0"/>
          </a:p>
          <a:p>
            <a:r>
              <a:rPr lang="en-US" dirty="0" smtClean="0"/>
              <a:t>s/w </a:t>
            </a:r>
            <a:r>
              <a:rPr lang="en-US" dirty="0" err="1" smtClean="0"/>
              <a:t>prefetching</a:t>
            </a:r>
            <a:r>
              <a:rPr lang="en-US" dirty="0" smtClean="0"/>
              <a:t> instructions are supported in Intel processors starting with the Pentium III</a:t>
            </a:r>
          </a:p>
          <a:p>
            <a:r>
              <a:rPr lang="en-US" dirty="0" smtClean="0"/>
              <a:t>More overhead compared to h/w </a:t>
            </a:r>
            <a:r>
              <a:rPr lang="en-US" dirty="0" err="1" smtClean="0"/>
              <a:t>prefetch</a:t>
            </a:r>
            <a:endParaRPr lang="en-US" dirty="0" smtClean="0"/>
          </a:p>
          <a:p>
            <a:r>
              <a:rPr lang="en-US" dirty="0" smtClean="0"/>
              <a:t> s/w </a:t>
            </a:r>
            <a:r>
              <a:rPr lang="en-US" dirty="0" err="1" smtClean="0"/>
              <a:t>prefetch</a:t>
            </a:r>
            <a:r>
              <a:rPr lang="en-US" dirty="0" smtClean="0"/>
              <a:t> instructions are most effective when</a:t>
            </a:r>
          </a:p>
          <a:p>
            <a:pPr lvl="1"/>
            <a:r>
              <a:rPr lang="en-US" dirty="0" smtClean="0"/>
              <a:t> the code has more streams of data than the h/w </a:t>
            </a:r>
            <a:r>
              <a:rPr lang="en-US" dirty="0" err="1" smtClean="0"/>
              <a:t>prefetchers</a:t>
            </a:r>
            <a:r>
              <a:rPr lang="en-US" dirty="0" smtClean="0"/>
              <a:t> can handle</a:t>
            </a:r>
          </a:p>
          <a:p>
            <a:pPr lvl="1"/>
            <a:r>
              <a:rPr lang="en-US" dirty="0" smtClean="0"/>
              <a:t>the strides are larger than about 1 kilobyte,</a:t>
            </a:r>
          </a:p>
          <a:p>
            <a:pPr lvl="1"/>
            <a:r>
              <a:rPr lang="en-US" dirty="0" smtClean="0"/>
              <a:t>the processor can do enough computation on the current data to allow the memory accesses that are caused by the software </a:t>
            </a:r>
            <a:r>
              <a:rPr lang="en-US" dirty="0" err="1" smtClean="0"/>
              <a:t>prefetch</a:t>
            </a:r>
            <a:r>
              <a:rPr lang="en-US" dirty="0" smtClean="0"/>
              <a:t> instructions to go in parallel with the computations.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Non-temporal Writes :</a:t>
            </a:r>
          </a:p>
          <a:p>
            <a:r>
              <a:rPr lang="en-US" dirty="0" smtClean="0"/>
              <a:t>In some cases caching the writes can harm performance and functionality</a:t>
            </a:r>
          </a:p>
          <a:p>
            <a:r>
              <a:rPr lang="en-US" dirty="0" err="1" smtClean="0"/>
              <a:t>Uncacheable</a:t>
            </a:r>
            <a:r>
              <a:rPr lang="en-US" dirty="0" smtClean="0"/>
              <a:t> data is written to memory immediately bypassing the cache</a:t>
            </a:r>
          </a:p>
          <a:p>
            <a:pPr lvl="1"/>
            <a:r>
              <a:rPr lang="en-US" dirty="0" smtClean="0"/>
              <a:t>every piece of data has to be written with its own memory bus transaction</a:t>
            </a:r>
          </a:p>
          <a:p>
            <a:pPr lvl="1"/>
            <a:r>
              <a:rPr lang="en-US" sz="2400" dirty="0" smtClean="0"/>
              <a:t>Degrades performance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Uncacheable</a:t>
            </a:r>
            <a:r>
              <a:rPr lang="en-US" b="1" dirty="0" smtClean="0"/>
              <a:t> write-combining memory:</a:t>
            </a:r>
          </a:p>
          <a:p>
            <a:pPr lvl="1"/>
            <a:r>
              <a:rPr lang="en-US" dirty="0" smtClean="0"/>
              <a:t>higher performance</a:t>
            </a:r>
          </a:p>
          <a:p>
            <a:pPr lvl="1"/>
            <a:r>
              <a:rPr lang="en-US" dirty="0" smtClean="0"/>
              <a:t>a contiguous series of memory writes are saved to an internal buffer</a:t>
            </a:r>
          </a:p>
          <a:p>
            <a:pPr lvl="1"/>
            <a:r>
              <a:rPr lang="en-US" dirty="0" smtClean="0"/>
              <a:t>The content of buffer is written to memory in one large transaction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Cache Loads -</a:t>
            </a:r>
            <a:r>
              <a:rPr lang="en-US" dirty="0" smtClean="0"/>
              <a:t>Three things cause cache loads</a:t>
            </a:r>
          </a:p>
          <a:p>
            <a:pPr lvl="1"/>
            <a:r>
              <a:rPr lang="en-US" b="1" dirty="0" smtClean="0"/>
              <a:t>Compulsory Loads</a:t>
            </a:r>
          </a:p>
          <a:p>
            <a:pPr lvl="2"/>
            <a:r>
              <a:rPr lang="en-US" dirty="0" smtClean="0"/>
              <a:t>occurs when data is referenced for the first time</a:t>
            </a:r>
            <a:endParaRPr lang="en-US" sz="2000" dirty="0" smtClean="0"/>
          </a:p>
          <a:p>
            <a:pPr lvl="2"/>
            <a:r>
              <a:rPr lang="en-US" dirty="0" smtClean="0"/>
              <a:t>The number of compulsory loads can be reduced but not avoided totally</a:t>
            </a:r>
          </a:p>
          <a:p>
            <a:pPr lvl="2"/>
            <a:r>
              <a:rPr lang="en-US" dirty="0" smtClean="0"/>
              <a:t>Making application to access less memory is the only way to reduce compulsory loads</a:t>
            </a:r>
            <a:endParaRPr lang="en-US" b="1" dirty="0" smtClean="0"/>
          </a:p>
          <a:p>
            <a:pPr lvl="1"/>
            <a:r>
              <a:rPr lang="en-US" b="1" dirty="0" smtClean="0"/>
              <a:t>Capacity Loads</a:t>
            </a:r>
          </a:p>
          <a:p>
            <a:pPr lvl="2"/>
            <a:r>
              <a:rPr lang="en-US" dirty="0" smtClean="0"/>
              <a:t>Occurs due to the lack of cache storage space</a:t>
            </a:r>
          </a:p>
          <a:p>
            <a:pPr lvl="2"/>
            <a:r>
              <a:rPr lang="en-US" dirty="0" smtClean="0"/>
              <a:t>A cache line is replaced due to low cache capacity</a:t>
            </a:r>
          </a:p>
          <a:p>
            <a:pPr lvl="2"/>
            <a:r>
              <a:rPr lang="en-US" dirty="0" smtClean="0"/>
              <a:t>Same line is later reloaded on another access to that line</a:t>
            </a:r>
          </a:p>
          <a:p>
            <a:pPr lvl="2"/>
            <a:r>
              <a:rPr lang="en-US" dirty="0" smtClean="0"/>
              <a:t>This load would have been avoided if cache had more lines</a:t>
            </a:r>
          </a:p>
          <a:p>
            <a:pPr lvl="2"/>
            <a:r>
              <a:rPr lang="en-US" dirty="0" smtClean="0"/>
              <a:t>To reduce capacity loads algorithms are made to operate on smaller chunks that do fit in the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Conflict Loads</a:t>
            </a:r>
          </a:p>
          <a:p>
            <a:pPr marL="742950" lvl="2" indent="-342900"/>
            <a:r>
              <a:rPr lang="en-US" dirty="0" smtClean="0"/>
              <a:t>Cache  conflicts  occur when more than one memory block maps onto the same cache line</a:t>
            </a:r>
          </a:p>
          <a:p>
            <a:pPr marL="742950" lvl="2" indent="-342900"/>
            <a:r>
              <a:rPr lang="en-US" dirty="0" smtClean="0"/>
              <a:t>If an application accesses nine or more pieces of data which are in different cache lines, then all the data pieces cannot be fitted in a that row – this results in conflict loads</a:t>
            </a:r>
          </a:p>
          <a:p>
            <a:pPr marL="742950" lvl="2" indent="-342900"/>
            <a:r>
              <a:rPr lang="en-US" dirty="0" smtClean="0"/>
              <a:t>Conflict loads  can be reduced by changing the memory alignment.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Store Forwarding</a:t>
            </a:r>
          </a:p>
          <a:p>
            <a:pPr lvl="1"/>
            <a:r>
              <a:rPr lang="en-US" dirty="0" smtClean="0"/>
              <a:t>A load must wait for the store to complete if load uses the stored data</a:t>
            </a:r>
          </a:p>
          <a:p>
            <a:pPr lvl="1"/>
            <a:r>
              <a:rPr lang="en-US" dirty="0" smtClean="0"/>
              <a:t>if  load data  overlaps store data in memory, load has to wait until store retires.</a:t>
            </a:r>
          </a:p>
          <a:p>
            <a:pPr lvl="1"/>
            <a:r>
              <a:rPr lang="en-US" dirty="0" smtClean="0"/>
              <a:t>But value from the store can be forwarded to load</a:t>
            </a:r>
          </a:p>
          <a:p>
            <a:pPr lvl="1"/>
            <a:r>
              <a:rPr lang="en-US" dirty="0" smtClean="0"/>
              <a:t>So load can continue without waiting for the store to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Cache Efficiency</a:t>
            </a:r>
          </a:p>
          <a:p>
            <a:pPr lvl="1"/>
            <a:r>
              <a:rPr lang="en-US" dirty="0" smtClean="0"/>
              <a:t>measure of how much memory is loaded into the cache versus how much memory is used</a:t>
            </a:r>
          </a:p>
          <a:p>
            <a:pPr lvl="1"/>
            <a:r>
              <a:rPr lang="en-US" dirty="0" smtClean="0"/>
              <a:t>cache always loads whole cache lines, even if only one byte is used</a:t>
            </a:r>
            <a:endParaRPr lang="en-US" sz="2400" dirty="0" smtClean="0"/>
          </a:p>
          <a:p>
            <a:pPr lvl="1"/>
            <a:r>
              <a:rPr lang="en-US" dirty="0" smtClean="0"/>
              <a:t>time is wasted loading the unused values</a:t>
            </a:r>
            <a:endParaRPr lang="en-US" b="1" dirty="0" smtClean="0"/>
          </a:p>
          <a:p>
            <a:pPr lvl="1"/>
            <a:r>
              <a:rPr lang="en-US" dirty="0" smtClean="0"/>
              <a:t>Poorly organized data structures can result in low cache efficiencies</a:t>
            </a:r>
          </a:p>
          <a:p>
            <a:pPr lvl="1"/>
            <a:r>
              <a:rPr lang="en-US" dirty="0" smtClean="0"/>
              <a:t>organize data structures so that elements that are used together are located next to each other, placing them on the same cache line.</a:t>
            </a:r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Easy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run means</a:t>
            </a:r>
          </a:p>
          <a:p>
            <a:pPr lvl="1"/>
            <a:r>
              <a:rPr lang="en-US" dirty="0" smtClean="0"/>
              <a:t> easy to install,</a:t>
            </a:r>
          </a:p>
          <a:p>
            <a:pPr lvl="1"/>
            <a:r>
              <a:rPr lang="en-US" dirty="0" smtClean="0"/>
              <a:t> easy to operate, </a:t>
            </a:r>
          </a:p>
          <a:p>
            <a:pPr lvl="1"/>
            <a:r>
              <a:rPr lang="en-US" dirty="0" smtClean="0"/>
              <a:t>runs in a short period of time, </a:t>
            </a:r>
          </a:p>
          <a:p>
            <a:pPr lvl="1"/>
            <a:r>
              <a:rPr lang="en-US" dirty="0" smtClean="0"/>
              <a:t>and produces simple to interpret results.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techniques used to improve memory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Fix any store forwarding issues </a:t>
            </a:r>
            <a:r>
              <a:rPr lang="en-US" i="1" dirty="0" smtClean="0"/>
              <a:t>that are found.</a:t>
            </a:r>
          </a:p>
          <a:p>
            <a:pPr lvl="1"/>
            <a:r>
              <a:rPr lang="en-US" sz="2400" dirty="0" smtClean="0"/>
              <a:t>use same data types for store and load</a:t>
            </a:r>
          </a:p>
          <a:p>
            <a:r>
              <a:rPr lang="en-US" b="1" i="1" dirty="0" smtClean="0"/>
              <a:t>Use less memory </a:t>
            </a:r>
            <a:r>
              <a:rPr lang="en-US" i="1" dirty="0" smtClean="0"/>
              <a:t>to reduce compulsory cache misses</a:t>
            </a:r>
          </a:p>
          <a:p>
            <a:pPr lvl="1"/>
            <a:r>
              <a:rPr lang="en-US" dirty="0" smtClean="0"/>
              <a:t>Select a different algorithm that uses less memory</a:t>
            </a:r>
            <a:endParaRPr lang="en-US" sz="2000" dirty="0" smtClean="0"/>
          </a:p>
          <a:p>
            <a:pPr lvl="1"/>
            <a:r>
              <a:rPr lang="en-US" dirty="0" smtClean="0"/>
              <a:t>select a computationally and memory efficient algorithm</a:t>
            </a:r>
            <a:endParaRPr lang="en-US" sz="2400" dirty="0" smtClean="0"/>
          </a:p>
          <a:p>
            <a:pPr lvl="1"/>
            <a:r>
              <a:rPr lang="en-US" dirty="0" smtClean="0"/>
              <a:t>don’t  select an algorithm based solely on its use of memory</a:t>
            </a:r>
            <a:endParaRPr lang="en-US" sz="2400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Increase cache efficiency</a:t>
            </a:r>
          </a:p>
          <a:p>
            <a:pPr lvl="1"/>
            <a:r>
              <a:rPr lang="en-US" dirty="0" smtClean="0"/>
              <a:t>place data items used at the same time next to each other in memory</a:t>
            </a:r>
          </a:p>
          <a:p>
            <a:pPr lvl="1"/>
            <a:r>
              <a:rPr lang="en-US" dirty="0" smtClean="0"/>
              <a:t>Adjust data structures and memory buffers accordingly</a:t>
            </a:r>
            <a:endParaRPr lang="en-US" i="1" dirty="0" smtClean="0"/>
          </a:p>
          <a:p>
            <a:r>
              <a:rPr lang="en-US" b="1" i="1" dirty="0" smtClean="0"/>
              <a:t>Read memory sooner with </a:t>
            </a:r>
            <a:r>
              <a:rPr lang="en-US" b="1" i="1" dirty="0" err="1" smtClean="0"/>
              <a:t>prefetch</a:t>
            </a:r>
            <a:endParaRPr lang="en-US" b="1" i="1" dirty="0" smtClean="0"/>
          </a:p>
          <a:p>
            <a:pPr lvl="1"/>
            <a:r>
              <a:rPr lang="en-US" dirty="0" smtClean="0"/>
              <a:t>Arrange the data structure accesses so that hardware </a:t>
            </a:r>
            <a:r>
              <a:rPr lang="en-US" dirty="0" err="1" smtClean="0"/>
              <a:t>prefetch</a:t>
            </a:r>
            <a:r>
              <a:rPr lang="en-US" dirty="0" smtClean="0"/>
              <a:t> naturally </a:t>
            </a:r>
            <a:r>
              <a:rPr lang="en-US" dirty="0" err="1" smtClean="0"/>
              <a:t>prefetches</a:t>
            </a:r>
            <a:r>
              <a:rPr lang="en-US" dirty="0" smtClean="0"/>
              <a:t> the data</a:t>
            </a:r>
            <a:endParaRPr lang="en-US" sz="2400" dirty="0" smtClean="0"/>
          </a:p>
          <a:p>
            <a:pPr lvl="1"/>
            <a:r>
              <a:rPr lang="en-US" dirty="0" smtClean="0"/>
              <a:t>If the data cannot be arranged to allow h/w </a:t>
            </a:r>
            <a:r>
              <a:rPr lang="en-US" dirty="0" err="1" smtClean="0"/>
              <a:t>prefetch</a:t>
            </a:r>
            <a:r>
              <a:rPr lang="en-US" dirty="0" smtClean="0"/>
              <a:t>, the s/w </a:t>
            </a:r>
            <a:r>
              <a:rPr lang="en-US" dirty="0" err="1" smtClean="0"/>
              <a:t>prefetch</a:t>
            </a:r>
            <a:r>
              <a:rPr lang="en-US" dirty="0" smtClean="0"/>
              <a:t> instructions can be used</a:t>
            </a:r>
            <a:endParaRPr lang="en-US" sz="2000" dirty="0" smtClean="0"/>
          </a:p>
          <a:p>
            <a:pPr lvl="1"/>
            <a:endParaRPr lang="en-US" i="1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Write memory faster with non-temporal instructions </a:t>
            </a:r>
          </a:p>
          <a:p>
            <a:pPr lvl="1"/>
            <a:r>
              <a:rPr lang="en-US" dirty="0" smtClean="0"/>
              <a:t>The non-temporal instructions write data without using the cache, saving one cache read and one cache write</a:t>
            </a:r>
          </a:p>
          <a:p>
            <a:pPr lvl="1"/>
            <a:r>
              <a:rPr lang="en-US" dirty="0" smtClean="0"/>
              <a:t>But when using the non-temporal instructions make sure that the data is not loaded in the near future by another function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Avoid conflicts</a:t>
            </a:r>
          </a:p>
          <a:p>
            <a:pPr lvl="1"/>
            <a:r>
              <a:rPr lang="en-US" dirty="0" smtClean="0"/>
              <a:t>Avoid reading or writing nine or more buffers at the same time with the same 2-kilobyte alignment</a:t>
            </a:r>
            <a:endParaRPr lang="en-US" sz="2000" dirty="0" smtClean="0"/>
          </a:p>
          <a:p>
            <a:r>
              <a:rPr lang="en-US" b="1" i="1" dirty="0" smtClean="0"/>
              <a:t>Avoid capacity issues</a:t>
            </a:r>
          </a:p>
          <a:p>
            <a:pPr lvl="1"/>
            <a:r>
              <a:rPr lang="en-US" dirty="0" smtClean="0"/>
              <a:t>This problem usually occurs in two-pass algorithms where both passes use same, large data set</a:t>
            </a:r>
          </a:p>
          <a:p>
            <a:pPr lvl="1"/>
            <a:r>
              <a:rPr lang="en-US" sz="2600" dirty="0" smtClean="0"/>
              <a:t>Both pass cause cache miss  even though the same data is used</a:t>
            </a:r>
          </a:p>
          <a:p>
            <a:pPr lvl="1"/>
            <a:r>
              <a:rPr lang="en-US" dirty="0" smtClean="0"/>
              <a:t>Instead try operating on smaller cache sized data sets</a:t>
            </a:r>
            <a:endParaRPr lang="en-US" sz="2000" dirty="0" smtClean="0"/>
          </a:p>
          <a:p>
            <a:pPr lvl="1"/>
            <a:r>
              <a:rPr lang="en-US" dirty="0" smtClean="0"/>
              <a:t>run the first function on a cache-sized subset of data, run the second function on the same cache-sized subset of data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Add more work</a:t>
            </a:r>
          </a:p>
          <a:p>
            <a:pPr lvl="1"/>
            <a:r>
              <a:rPr lang="en-US" dirty="0" smtClean="0"/>
              <a:t>The processor can execute non-dependent  instructions while waiting for memory to be fetched.</a:t>
            </a:r>
            <a:endParaRPr lang="en-US" sz="2400" dirty="0" smtClean="0"/>
          </a:p>
          <a:p>
            <a:pPr lvl="1"/>
            <a:endParaRPr lang="en-US" i="1" dirty="0" smtClean="0"/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End of Unit IV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4772</Words>
  <Application>Microsoft Office PowerPoint</Application>
  <PresentationFormat>On-screen Show (4:3)</PresentationFormat>
  <Paragraphs>659</Paragraphs>
  <Slides>95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UNIT IV</vt:lpstr>
      <vt:lpstr>Benchmark</vt:lpstr>
      <vt:lpstr>Benchmark</vt:lpstr>
      <vt:lpstr>Benchmark</vt:lpstr>
      <vt:lpstr>Benchmark</vt:lpstr>
      <vt:lpstr>The Attributes of the Benchmark</vt:lpstr>
      <vt:lpstr>Repeatable</vt:lpstr>
      <vt:lpstr>Representative</vt:lpstr>
      <vt:lpstr>Easy to Run</vt:lpstr>
      <vt:lpstr>Verifiable</vt:lpstr>
      <vt:lpstr>Measure Elapsed Time</vt:lpstr>
      <vt:lpstr>Complete Coverage</vt:lpstr>
      <vt:lpstr>Precision</vt:lpstr>
      <vt:lpstr>Example 1: Compression Benchmark</vt:lpstr>
      <vt:lpstr>Sample Table for Reporting Benchmark Numbers for HUFF.EXE</vt:lpstr>
      <vt:lpstr>Example 2: Sorting Benchmark</vt:lpstr>
      <vt:lpstr>Clock ticks for sorting smaller arrays</vt:lpstr>
      <vt:lpstr>Clock ticks for sorting larger arrays</vt:lpstr>
      <vt:lpstr>VTune™ Performance Analyzer</vt:lpstr>
      <vt:lpstr>VTune™ Performance Analyzer Sampling on Clockticks for HUFF.EXE</vt:lpstr>
      <vt:lpstr>VTune™ Analyzer Sampling Branch Mispredictions Retired for HUFF.EXE</vt:lpstr>
      <vt:lpstr>Call graph profiling</vt:lpstr>
      <vt:lpstr>Call Graph Profiling for HUFF.EXE </vt:lpstr>
      <vt:lpstr>Intel Compiler Codecov Profiler</vt:lpstr>
      <vt:lpstr>Output of Codecov tool for Huffman encoding example</vt:lpstr>
      <vt:lpstr>Sampling Versus Instrumentation</vt:lpstr>
      <vt:lpstr>The Hotspot</vt:lpstr>
      <vt:lpstr>Reasons for inconsistent execution</vt:lpstr>
      <vt:lpstr>Reasons for inconsistent execution</vt:lpstr>
      <vt:lpstr>Cache Misses, Mis-predicted Branches, and Time-based Hotspots</vt:lpstr>
      <vt:lpstr>Finding Hotspots Using Call Graph</vt:lpstr>
      <vt:lpstr>Performance issues in Algorithms</vt:lpstr>
      <vt:lpstr>Computational Complexity</vt:lpstr>
      <vt:lpstr>Choice of Instructions</vt:lpstr>
      <vt:lpstr>Impact of latency in algorithms</vt:lpstr>
      <vt:lpstr>Impact of latency in GCD algorithm</vt:lpstr>
      <vt:lpstr>Repetitive subtraction algorithm written in C</vt:lpstr>
      <vt:lpstr>Assembly code generated by Intel compiler</vt:lpstr>
      <vt:lpstr>Modulo division algorithm written in C </vt:lpstr>
      <vt:lpstr>Comparison of the Two Different Versions of Euclid's Algorithm</vt:lpstr>
      <vt:lpstr>Comparison of the Two Different Versions of Euclid's Algorithm</vt:lpstr>
      <vt:lpstr>A combined algorithm</vt:lpstr>
      <vt:lpstr>Combined algorithm</vt:lpstr>
      <vt:lpstr>Combined algorithm</vt:lpstr>
      <vt:lpstr>Data Dependencies and Instruction Parallelism</vt:lpstr>
      <vt:lpstr>Gantt chart showing how three multiplies without dependency  execute </vt:lpstr>
      <vt:lpstr>Gantt chart showing how three multiplies with dependency  execute </vt:lpstr>
      <vt:lpstr>Data dependency and loop unrolling</vt:lpstr>
      <vt:lpstr>The unrolled loop</vt:lpstr>
      <vt:lpstr>Memory Requirements of algorithms</vt:lpstr>
      <vt:lpstr>Parallel Algorithms</vt:lpstr>
      <vt:lpstr>Four Phases of parallel algorithm design</vt:lpstr>
      <vt:lpstr>Generality of Algorithms</vt:lpstr>
      <vt:lpstr>Branching</vt:lpstr>
      <vt:lpstr>Examples of the Two Types of Branches</vt:lpstr>
      <vt:lpstr>Branch predictors</vt:lpstr>
      <vt:lpstr>A predictable branch</vt:lpstr>
      <vt:lpstr>An unpredictable branch</vt:lpstr>
      <vt:lpstr>Optimizing branches</vt:lpstr>
      <vt:lpstr>How to Identify critical mispredicted branches?</vt:lpstr>
      <vt:lpstr>The three steps to find critical mispredicted branches</vt:lpstr>
      <vt:lpstr>Mis-predicted Branches during MISPRED.EXE Execution</vt:lpstr>
      <vt:lpstr>The three steps…</vt:lpstr>
      <vt:lpstr>Time-based Hotspots in MISPRED.EXE</vt:lpstr>
      <vt:lpstr>The three steps…</vt:lpstr>
      <vt:lpstr>Contd…</vt:lpstr>
      <vt:lpstr>Types of Branches from optimization point of view</vt:lpstr>
      <vt:lpstr>Types..</vt:lpstr>
      <vt:lpstr>Types..</vt:lpstr>
      <vt:lpstr>Types..</vt:lpstr>
      <vt:lpstr>Types..</vt:lpstr>
      <vt:lpstr>Types..</vt:lpstr>
      <vt:lpstr>Types..</vt:lpstr>
      <vt:lpstr>Making Branches More Predictable</vt:lpstr>
      <vt:lpstr>Removing Branches with CMOV</vt:lpstr>
      <vt:lpstr>CMOV</vt:lpstr>
      <vt:lpstr>Cache organization</vt:lpstr>
      <vt:lpstr>Contd..</vt:lpstr>
      <vt:lpstr>Contd..</vt:lpstr>
      <vt:lpstr>Contd..</vt:lpstr>
      <vt:lpstr>Cache details</vt:lpstr>
      <vt:lpstr>Contd..</vt:lpstr>
      <vt:lpstr>Cache details- Data Prefetching</vt:lpstr>
      <vt:lpstr>Cache details</vt:lpstr>
      <vt:lpstr>Cache details</vt:lpstr>
      <vt:lpstr>Cache details</vt:lpstr>
      <vt:lpstr>Cache details</vt:lpstr>
      <vt:lpstr>Cache details</vt:lpstr>
      <vt:lpstr>Cache details</vt:lpstr>
      <vt:lpstr>The techniques used to improve memory performance</vt:lpstr>
      <vt:lpstr>Contd..</vt:lpstr>
      <vt:lpstr>Contd..</vt:lpstr>
      <vt:lpstr>Contd..</vt:lpstr>
      <vt:lpstr>Contd..</vt:lpstr>
      <vt:lpstr>End of Unit IV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</dc:creator>
  <cp:lastModifiedBy>R2</cp:lastModifiedBy>
  <cp:revision>84</cp:revision>
  <dcterms:created xsi:type="dcterms:W3CDTF">2011-04-20T11:43:28Z</dcterms:created>
  <dcterms:modified xsi:type="dcterms:W3CDTF">2017-03-30T04:25:49Z</dcterms:modified>
</cp:coreProperties>
</file>