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9"/>
  </p:notesMasterIdLst>
  <p:sldIdLst>
    <p:sldId id="256" r:id="rId3"/>
    <p:sldId id="294" r:id="rId4"/>
    <p:sldId id="295" r:id="rId5"/>
    <p:sldId id="296" r:id="rId6"/>
    <p:sldId id="315" r:id="rId7"/>
    <p:sldId id="316" r:id="rId8"/>
    <p:sldId id="317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84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71" r:id="rId27"/>
    <p:sldId id="266" r:id="rId28"/>
    <p:sldId id="267" r:id="rId29"/>
    <p:sldId id="268" r:id="rId30"/>
    <p:sldId id="269" r:id="rId31"/>
    <p:sldId id="277" r:id="rId32"/>
    <p:sldId id="279" r:id="rId33"/>
    <p:sldId id="281" r:id="rId34"/>
    <p:sldId id="282" r:id="rId35"/>
    <p:sldId id="283" r:id="rId36"/>
    <p:sldId id="278" r:id="rId37"/>
    <p:sldId id="273" r:id="rId38"/>
    <p:sldId id="274" r:id="rId39"/>
    <p:sldId id="275" r:id="rId40"/>
    <p:sldId id="276" r:id="rId41"/>
    <p:sldId id="299" r:id="rId42"/>
    <p:sldId id="306" r:id="rId43"/>
    <p:sldId id="300" r:id="rId44"/>
    <p:sldId id="302" r:id="rId45"/>
    <p:sldId id="303" r:id="rId46"/>
    <p:sldId id="304" r:id="rId47"/>
    <p:sldId id="305" r:id="rId48"/>
    <p:sldId id="298" r:id="rId49"/>
    <p:sldId id="311" r:id="rId50"/>
    <p:sldId id="314" r:id="rId51"/>
    <p:sldId id="312" r:id="rId52"/>
    <p:sldId id="313" r:id="rId53"/>
    <p:sldId id="309" r:id="rId54"/>
    <p:sldId id="318" r:id="rId55"/>
    <p:sldId id="307" r:id="rId56"/>
    <p:sldId id="310" r:id="rId57"/>
    <p:sldId id="30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72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A244D-70D9-423D-A48F-1D4F72F578B6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1E35-C3DC-4CF0-A3AF-45FF1C4D1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81E35-C3DC-4CF0-A3AF-45FF1C4D145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Algorithms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CS333 / class 22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202E7-C7C3-424F-AA8A-E9E926B4E75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Algorithms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CS333 / class 22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E700F-8C61-4190-A399-11F889857F7D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Algorithms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CS333 / class 22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FA968-C2B1-45EB-A400-18F0D8B6C73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Algorithms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CS333 / class 22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0BCB8-6632-4C1E-97CD-D735F5D9E0B3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Algorithms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CS333 / class 22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2B6CF-AE18-4134-B7A9-6B05C9923EC4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Algorithms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CS333 / class 22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0CA39-018B-4486-8358-8D49D6AA74E7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148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ADA3ECCA-2853-420E-ACEF-84CBA8FF818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04E2A-0ADE-4BA8-9D3E-927A875DC0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B59D-051B-4268-9E23-20C4144BE3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426BC-FDD4-42E8-A5E5-481DC2B2A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62CB0-7321-4ED4-B5C3-36E7192E2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84DB5-2D76-4201-A939-0DD44452DD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704A7-5D09-4A00-ACC9-D5859A574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82741-F3F4-45E8-81A6-F55D18295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33EFE-CD87-44CA-BBB6-7F614F289F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7B595-E2B0-4B2D-A51C-6A8F7C224F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7A3FD-C7D8-40E0-BEE7-670778807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53ABB1E9-9624-4D17-AB8E-C4997C7A19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2F37D-6D3C-4363-A937-2884320C9BE1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671E-86B0-4BD2-A215-27658E0FDB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51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127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9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B40FBE3A-C5BF-474D-A239-506B0D6A6C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 smtClean="0"/>
              <a:t>Compiler Optimizations and Parallel Algorithms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499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Garamond" pitchFamily="18" charset="0"/>
              </a:rPr>
              <a:t>Loop Peeling : </a:t>
            </a:r>
            <a:r>
              <a:rPr lang="en-US" dirty="0" smtClean="0">
                <a:latin typeface="Garamond" pitchFamily="18" charset="0"/>
              </a:rPr>
              <a:t>moves one or more iterations into separate code outside the loop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In the peeled loop right hand side occurrence of </a:t>
            </a:r>
            <a:r>
              <a:rPr lang="en-US" i="1" dirty="0" smtClean="0">
                <a:latin typeface="Garamond" pitchFamily="18" charset="0"/>
              </a:rPr>
              <a:t>k</a:t>
            </a:r>
            <a:r>
              <a:rPr lang="en-US" dirty="0" smtClean="0">
                <a:latin typeface="Garamond" pitchFamily="18" charset="0"/>
              </a:rPr>
              <a:t> can be replaced by  expression </a:t>
            </a:r>
            <a:r>
              <a:rPr lang="en-US" i="1" dirty="0" smtClean="0">
                <a:latin typeface="Garamond" pitchFamily="18" charset="0"/>
              </a:rPr>
              <a:t>i-1</a:t>
            </a:r>
          </a:p>
          <a:p>
            <a:endParaRPr lang="en-US" dirty="0">
              <a:latin typeface="Garamond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763000" cy="182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 Peeling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581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 Peeling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pPr algn="just"/>
            <a:r>
              <a:rPr lang="en-US" b="1" dirty="0" smtClean="0">
                <a:latin typeface="Garamond" pitchFamily="18" charset="0"/>
              </a:rPr>
              <a:t>Loop Unrolling and Re-rolling : </a:t>
            </a:r>
            <a:r>
              <a:rPr lang="en-US" dirty="0" smtClean="0">
                <a:latin typeface="Garamond" pitchFamily="18" charset="0"/>
              </a:rPr>
              <a:t>is the combination of two or more loop iterations together with a corresponding reduction of the trip count</a:t>
            </a:r>
          </a:p>
          <a:p>
            <a:pPr algn="just"/>
            <a:endParaRPr lang="en-US" b="1" dirty="0" smtClean="0">
              <a:latin typeface="Garamond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724400"/>
            <a:ext cx="32575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6"/>
          <p:cNvGrpSpPr/>
          <p:nvPr/>
        </p:nvGrpSpPr>
        <p:grpSpPr>
          <a:xfrm>
            <a:off x="4791075" y="4638675"/>
            <a:ext cx="4048125" cy="1914525"/>
            <a:chOff x="4419600" y="4343400"/>
            <a:chExt cx="4048125" cy="191452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4343400"/>
              <a:ext cx="3971925" cy="96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19600" y="5181600"/>
              <a:ext cx="2809875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Garamond" pitchFamily="18" charset="0"/>
              </a:rPr>
              <a:t>The unrolled version of the loop has increased code size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Hence reduces the no of branches and loop maintaining instructions</a:t>
            </a:r>
          </a:p>
          <a:p>
            <a:pPr algn="just"/>
            <a:r>
              <a:rPr lang="en-US" i="1" dirty="0" smtClean="0">
                <a:latin typeface="Garamond" pitchFamily="18" charset="0"/>
              </a:rPr>
              <a:t>Loop re-rolling </a:t>
            </a:r>
            <a:r>
              <a:rPr lang="en-US" dirty="0" smtClean="0">
                <a:latin typeface="Garamond" pitchFamily="18" charset="0"/>
              </a:rPr>
              <a:t>: sometimes compilers undo hand optimized loop unrolling in order to </a:t>
            </a:r>
          </a:p>
          <a:p>
            <a:pPr lvl="1" algn="just"/>
            <a:r>
              <a:rPr lang="en-US" dirty="0" smtClean="0">
                <a:latin typeface="Garamond" pitchFamily="18" charset="0"/>
              </a:rPr>
              <a:t>improve the accuracy of program analysis</a:t>
            </a:r>
          </a:p>
          <a:p>
            <a:pPr lvl="1" algn="just"/>
            <a:r>
              <a:rPr lang="en-US" dirty="0" smtClean="0">
                <a:latin typeface="Garamond" pitchFamily="18" charset="0"/>
              </a:rPr>
              <a:t>to chose different unrolling factors that better match the target processor</a:t>
            </a:r>
          </a:p>
          <a:p>
            <a:pPr algn="just"/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Garamond" pitchFamily="18" charset="0"/>
              </a:rPr>
              <a:t>When unrolling is helpful?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Garamond" pitchFamily="18" charset="0"/>
              </a:rPr>
              <a:t>Low trip counts, small loop bodies</a:t>
            </a:r>
          </a:p>
          <a:p>
            <a:pPr marL="1314450" lvl="2" indent="-514350"/>
            <a:r>
              <a:rPr lang="en-US" i="1" dirty="0" smtClean="0">
                <a:latin typeface="Garamond" pitchFamily="18" charset="0"/>
              </a:rPr>
              <a:t> don’t unroll. Replace </a:t>
            </a:r>
            <a:r>
              <a:rPr lang="en-US" dirty="0" smtClean="0">
                <a:latin typeface="Garamond" pitchFamily="18" charset="0"/>
              </a:rPr>
              <a:t>loop bodies with a </a:t>
            </a:r>
            <a:r>
              <a:rPr lang="en-US" b="1" dirty="0" smtClean="0">
                <a:latin typeface="Garamond" pitchFamily="18" charset="0"/>
              </a:rPr>
              <a:t>non-loop version</a:t>
            </a:r>
            <a:r>
              <a:rPr lang="en-US" dirty="0" smtClean="0">
                <a:latin typeface="Garamond" pitchFamily="18" charset="0"/>
              </a:rPr>
              <a:t> of the 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Garamond" pitchFamily="18" charset="0"/>
              </a:rPr>
              <a:t>Low trip counts, large loop bodies</a:t>
            </a:r>
          </a:p>
          <a:p>
            <a:pPr marL="1314450" lvl="2" indent="-514350"/>
            <a:r>
              <a:rPr lang="en-US" i="1" dirty="0" smtClean="0">
                <a:latin typeface="Garamond" pitchFamily="18" charset="0"/>
              </a:rPr>
              <a:t>Unroll  the loop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Garamond" pitchFamily="18" charset="0"/>
              </a:rPr>
              <a:t>High trip counts, small loop bodies</a:t>
            </a:r>
          </a:p>
          <a:p>
            <a:pPr marL="1314450" lvl="2" indent="-514350"/>
            <a:r>
              <a:rPr lang="en-US" i="1" dirty="0" smtClean="0">
                <a:latin typeface="Garamond" pitchFamily="18" charset="0"/>
              </a:rPr>
              <a:t>Unroll  the loop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Garamond" pitchFamily="18" charset="0"/>
              </a:rPr>
              <a:t>High trip counts, large loop bodies</a:t>
            </a:r>
          </a:p>
          <a:p>
            <a:pPr marL="1314450" lvl="2" indent="-514350"/>
            <a:r>
              <a:rPr lang="en-US" i="1" dirty="0" smtClean="0">
                <a:latin typeface="Garamond" pitchFamily="18" charset="0"/>
              </a:rPr>
              <a:t>Unroll  the loop</a:t>
            </a:r>
          </a:p>
          <a:p>
            <a:pPr marL="1314450" lvl="2" indent="-514350"/>
            <a:endParaRPr lang="en-US" i="1" dirty="0" smtClean="0">
              <a:latin typeface="Garamond" pitchFamily="18" charset="0"/>
            </a:endParaRPr>
          </a:p>
          <a:p>
            <a:pPr marL="401638" lvl="2" indent="-3175">
              <a:buNone/>
            </a:pPr>
            <a:r>
              <a:rPr lang="en-US" dirty="0" smtClean="0">
                <a:latin typeface="Garamond" pitchFamily="18" charset="0"/>
              </a:rPr>
              <a:t>In options 2,3, and 4 the objective of unrolling is to  provide a good blend of instructions with fewer data dependencies. </a:t>
            </a:r>
          </a:p>
          <a:p>
            <a:pPr marL="914400" lvl="1" indent="-514350">
              <a:buFont typeface="+mj-lt"/>
              <a:buAutoNum type="arabicPeriod"/>
            </a:pPr>
            <a:endParaRPr lang="en-US" i="1" dirty="0" smtClean="0">
              <a:latin typeface="Garamond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7337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latin typeface="Garamond" pitchFamily="18" charset="0"/>
              </a:rPr>
              <a:t>Loop Interchanging : </a:t>
            </a:r>
            <a:r>
              <a:rPr lang="en-US" dirty="0" smtClean="0">
                <a:latin typeface="Garamond" pitchFamily="18" charset="0"/>
              </a:rPr>
              <a:t>This transformation switches the positions of one loop that is tightly nested within another loop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Changes the non-unit stride memory  reference into a unit stride memory reference</a:t>
            </a:r>
          </a:p>
          <a:p>
            <a:pPr lvl="1" algn="just"/>
            <a:r>
              <a:rPr lang="en-US" dirty="0" err="1" smtClean="0">
                <a:latin typeface="Garamond" pitchFamily="18" charset="0"/>
              </a:rPr>
              <a:t>ie</a:t>
            </a:r>
            <a:r>
              <a:rPr lang="en-US" dirty="0" smtClean="0">
                <a:latin typeface="Garamond" pitchFamily="18" charset="0"/>
              </a:rPr>
              <a:t> elements that are adjacent in memory are accessed by subsequent iterations of the innermost loop (ref next slide)</a:t>
            </a:r>
            <a:endParaRPr lang="en-US" sz="2000" dirty="0" smtClean="0">
              <a:latin typeface="Garamond" pitchFamily="18" charset="0"/>
            </a:endParaRPr>
          </a:p>
          <a:p>
            <a:pPr lvl="1" algn="just"/>
            <a:endParaRPr lang="en-US" dirty="0" smtClean="0">
              <a:latin typeface="Garamond" pitchFamily="18" charset="0"/>
            </a:endParaRPr>
          </a:p>
          <a:p>
            <a:pPr algn="just">
              <a:buNone/>
            </a:pPr>
            <a:endParaRPr lang="en-US" dirty="0"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257800"/>
            <a:ext cx="56578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Fortran stores arrays in </a:t>
            </a:r>
            <a:r>
              <a:rPr lang="en-US" i="1" dirty="0" smtClean="0"/>
              <a:t>column-major 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35052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/>
            </a:pPr>
            <a:r>
              <a:rPr lang="en-US" dirty="0" smtClean="0"/>
              <a:t>2   3 </a:t>
            </a:r>
          </a:p>
          <a:p>
            <a:pPr marL="342900" indent="-342900" algn="ctr">
              <a:buAutoNum type="arabicPlain" startAt="4"/>
            </a:pPr>
            <a:r>
              <a:rPr lang="en-US" dirty="0" smtClean="0"/>
              <a:t>5   6</a:t>
            </a:r>
          </a:p>
          <a:p>
            <a:pPr marL="342900" indent="-342900" algn="ctr"/>
            <a:r>
              <a:rPr lang="en-US" dirty="0" smtClean="0"/>
              <a:t>7    8    9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3276600"/>
            <a:ext cx="685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7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8</a:t>
            </a:r>
          </a:p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dirty="0" smtClean="0"/>
              <a:t>6</a:t>
            </a:r>
          </a:p>
          <a:p>
            <a:pPr algn="ctr"/>
            <a:r>
              <a:rPr lang="en-US" dirty="0" smtClean="0"/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3276600"/>
            <a:ext cx="8382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</a:p>
          <a:p>
            <a:pPr algn="ctr"/>
            <a:r>
              <a:rPr lang="en-US" dirty="0" smtClean="0"/>
              <a:t>2,1</a:t>
            </a:r>
          </a:p>
          <a:p>
            <a:pPr algn="ctr"/>
            <a:r>
              <a:rPr lang="en-US" dirty="0" smtClean="0"/>
              <a:t>3,1</a:t>
            </a:r>
          </a:p>
          <a:p>
            <a:pPr algn="ctr"/>
            <a:r>
              <a:rPr lang="en-US" dirty="0" smtClean="0"/>
              <a:t>1,2</a:t>
            </a:r>
          </a:p>
          <a:p>
            <a:pPr algn="ctr"/>
            <a:r>
              <a:rPr lang="en-US" dirty="0" smtClean="0"/>
              <a:t>2,2</a:t>
            </a:r>
          </a:p>
          <a:p>
            <a:pPr algn="ctr"/>
            <a:r>
              <a:rPr lang="en-US" dirty="0" smtClean="0"/>
              <a:t>3,2</a:t>
            </a:r>
          </a:p>
          <a:p>
            <a:pPr algn="ctr"/>
            <a:r>
              <a:rPr lang="en-US" dirty="0" smtClean="0"/>
              <a:t>1,3</a:t>
            </a:r>
          </a:p>
          <a:p>
            <a:pPr algn="ctr"/>
            <a:r>
              <a:rPr lang="en-US" dirty="0" smtClean="0"/>
              <a:t>2,3</a:t>
            </a:r>
          </a:p>
          <a:p>
            <a:pPr algn="ctr"/>
            <a:r>
              <a:rPr lang="en-US" dirty="0" smtClean="0"/>
              <a:t>3,3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8242" y="3200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438400"/>
            <a:ext cx="2819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representation</a:t>
            </a:r>
          </a:p>
          <a:p>
            <a:pPr algn="ctr"/>
            <a:r>
              <a:rPr lang="en-US" dirty="0" smtClean="0"/>
              <a:t>and its indices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aramond" pitchFamily="18" charset="0"/>
              </a:rPr>
              <a:t>Loop Invariant Computations :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Calculations that do not change between loop iterations are called </a:t>
            </a:r>
            <a:r>
              <a:rPr lang="en-US" i="1" dirty="0" smtClean="0">
                <a:latin typeface="Garamond" pitchFamily="18" charset="0"/>
              </a:rPr>
              <a:t>loop invariant computations</a:t>
            </a:r>
            <a:endParaRPr lang="en-US" sz="2000" i="1" dirty="0" smtClean="0">
              <a:latin typeface="Garamond" pitchFamily="18" charset="0"/>
            </a:endParaRPr>
          </a:p>
          <a:p>
            <a:pPr lvl="1"/>
            <a:r>
              <a:rPr lang="en-US" dirty="0" smtClean="0">
                <a:latin typeface="Garamond" pitchFamily="18" charset="0"/>
              </a:rPr>
              <a:t>Compilers move such computations outside the loop to increase performance</a:t>
            </a:r>
            <a:endParaRPr lang="en-US" sz="2400" dirty="0" smtClean="0">
              <a:latin typeface="Garamond" pitchFamily="18" charset="0"/>
            </a:endParaRPr>
          </a:p>
          <a:p>
            <a:pPr lvl="1"/>
            <a:r>
              <a:rPr lang="en-US" i="1" dirty="0" err="1" smtClean="0">
                <a:latin typeface="Garamond" pitchFamily="18" charset="0"/>
              </a:rPr>
              <a:t>val</a:t>
            </a:r>
            <a:r>
              <a:rPr lang="en-US" i="1" dirty="0" smtClean="0">
                <a:latin typeface="Garamond" pitchFamily="18" charset="0"/>
              </a:rPr>
              <a:t> /3</a:t>
            </a:r>
            <a:r>
              <a:rPr lang="en-US" sz="2000" dirty="0" smtClean="0">
                <a:latin typeface="Garamond" pitchFamily="18" charset="0"/>
              </a:rPr>
              <a:t>  </a:t>
            </a:r>
            <a:r>
              <a:rPr lang="en-US" dirty="0" smtClean="0">
                <a:latin typeface="Garamond" pitchFamily="18" charset="0"/>
              </a:rPr>
              <a:t>in the following loop does not change inside the loop so it can be moved outside the loop</a:t>
            </a:r>
            <a:endParaRPr lang="en-US" sz="2400" dirty="0" smtClean="0">
              <a:latin typeface="Garamond" pitchFamily="18" charset="0"/>
            </a:endParaRPr>
          </a:p>
          <a:p>
            <a:pPr lvl="1"/>
            <a:endParaRPr lang="en-US" dirty="0" smtClean="0">
              <a:latin typeface="Garamond" pitchFamily="18" charset="0"/>
            </a:endParaRPr>
          </a:p>
          <a:p>
            <a:pPr lvl="1"/>
            <a:endParaRPr lang="en-US" dirty="0"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257800"/>
            <a:ext cx="5718693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Temporal and spatial locality-matrix multiplication example.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aramond" pitchFamily="18" charset="0"/>
              </a:rPr>
              <a:t>Spatial locality of reference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Garamond" pitchFamily="18" charset="0"/>
              </a:rPr>
              <a:t>Most programs exhibit locality of reference</a:t>
            </a:r>
            <a:endParaRPr lang="en-US" sz="2800" dirty="0" smtClean="0">
              <a:latin typeface="Garamond" pitchFamily="18" charset="0"/>
            </a:endParaRPr>
          </a:p>
          <a:p>
            <a:pPr lvl="0"/>
            <a:r>
              <a:rPr lang="en-US" dirty="0" smtClean="0">
                <a:latin typeface="Garamond" pitchFamily="18" charset="0"/>
              </a:rPr>
              <a:t>There are two types of  LOR</a:t>
            </a:r>
            <a:endParaRPr lang="en-US" sz="2800" dirty="0" smtClean="0">
              <a:latin typeface="Garamond" pitchFamily="18" charset="0"/>
            </a:endParaRPr>
          </a:p>
          <a:p>
            <a:pPr lvl="1"/>
            <a:r>
              <a:rPr lang="en-US" dirty="0" smtClean="0">
                <a:latin typeface="Garamond" pitchFamily="18" charset="0"/>
              </a:rPr>
              <a:t>Temporal -same items are referred very close in time       </a:t>
            </a:r>
            <a:endParaRPr lang="en-US" sz="2400" dirty="0" smtClean="0">
              <a:latin typeface="Garamond" pitchFamily="18" charset="0"/>
            </a:endParaRPr>
          </a:p>
          <a:p>
            <a:pPr lvl="1"/>
            <a:r>
              <a:rPr lang="en-US" dirty="0" smtClean="0">
                <a:latin typeface="Garamond" pitchFamily="18" charset="0"/>
              </a:rPr>
              <a:t>Spatial -  nearby locations are referred frequently </a:t>
            </a:r>
            <a:endParaRPr lang="en-US" sz="2400" dirty="0" smtClean="0">
              <a:latin typeface="Garamond" pitchFamily="18" charset="0"/>
            </a:endParaRPr>
          </a:p>
          <a:p>
            <a:pPr lvl="0"/>
            <a:r>
              <a:rPr lang="en-US" dirty="0" smtClean="0">
                <a:latin typeface="Garamond" pitchFamily="18" charset="0"/>
              </a:rPr>
              <a:t>Programmers do not have control over memory</a:t>
            </a:r>
            <a:endParaRPr lang="en-US" sz="2800" dirty="0" smtClean="0">
              <a:latin typeface="Garamond" pitchFamily="18" charset="0"/>
            </a:endParaRPr>
          </a:p>
          <a:p>
            <a:pPr lvl="0"/>
            <a:r>
              <a:rPr lang="en-US" dirty="0" smtClean="0">
                <a:latin typeface="Garamond" pitchFamily="18" charset="0"/>
              </a:rPr>
              <a:t>Programmers can take advantage of cache</a:t>
            </a:r>
            <a:endParaRPr lang="en-US" sz="2800" dirty="0" smtClean="0"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Garamond" pitchFamily="18" charset="0"/>
              </a:rPr>
              <a:t>Example : Matrix Multiplication</a:t>
            </a:r>
            <a:br>
              <a:rPr lang="en-US" sz="4000" b="1" dirty="0" smtClean="0">
                <a:latin typeface="Garamond" pitchFamily="18" charset="0"/>
              </a:rPr>
            </a:br>
            <a:r>
              <a:rPr lang="en-US" sz="3100" b="1" dirty="0" smtClean="0">
                <a:latin typeface="Garamond" pitchFamily="18" charset="0"/>
              </a:rPr>
              <a:t>-Normal method</a:t>
            </a:r>
            <a:endParaRPr lang="en-US" sz="3100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5943600" cy="4297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for </a:t>
            </a:r>
            <a:r>
              <a:rPr lang="en-US" sz="2800" dirty="0" err="1" smtClean="0">
                <a:latin typeface="Garamond" pitchFamily="18" charset="0"/>
              </a:rPr>
              <a:t>i</a:t>
            </a:r>
            <a:r>
              <a:rPr lang="en-US" sz="2800" dirty="0" smtClean="0">
                <a:latin typeface="Garamond" pitchFamily="18" charset="0"/>
              </a:rPr>
              <a:t>:= 1 to n do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   for j:= 1 to n do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      for k:= 1 to n do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         c[ </a:t>
            </a:r>
            <a:r>
              <a:rPr lang="en-US" sz="2800" dirty="0" err="1" smtClean="0">
                <a:latin typeface="Garamond" pitchFamily="18" charset="0"/>
              </a:rPr>
              <a:t>i,j</a:t>
            </a:r>
            <a:r>
              <a:rPr lang="en-US" sz="2800" dirty="0" smtClean="0">
                <a:latin typeface="Garamond" pitchFamily="18" charset="0"/>
              </a:rPr>
              <a:t>] = c[</a:t>
            </a:r>
            <a:r>
              <a:rPr lang="en-US" sz="2800" dirty="0" err="1" smtClean="0">
                <a:latin typeface="Garamond" pitchFamily="18" charset="0"/>
              </a:rPr>
              <a:t>i,j</a:t>
            </a:r>
            <a:r>
              <a:rPr lang="en-US" sz="2800" dirty="0" smtClean="0">
                <a:latin typeface="Garamond" pitchFamily="18" charset="0"/>
              </a:rPr>
              <a:t>] + a[</a:t>
            </a:r>
            <a:r>
              <a:rPr lang="en-US" sz="2800" dirty="0" err="1" smtClean="0">
                <a:latin typeface="Garamond" pitchFamily="18" charset="0"/>
              </a:rPr>
              <a:t>i,k</a:t>
            </a:r>
            <a:r>
              <a:rPr lang="en-US" sz="2800" dirty="0" smtClean="0">
                <a:latin typeface="Garamond" pitchFamily="18" charset="0"/>
              </a:rPr>
              <a:t>] * b[</a:t>
            </a:r>
            <a:r>
              <a:rPr lang="en-US" sz="2800" dirty="0" err="1" smtClean="0">
                <a:latin typeface="Garamond" pitchFamily="18" charset="0"/>
              </a:rPr>
              <a:t>k,j</a:t>
            </a:r>
            <a:r>
              <a:rPr lang="en-US" sz="2800" dirty="0" smtClean="0">
                <a:latin typeface="Garamond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      end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    end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end for</a:t>
            </a:r>
            <a:endParaRPr lang="en-US" sz="2800" dirty="0">
              <a:latin typeface="Garamond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419600"/>
            <a:ext cx="4953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Garamond" pitchFamily="18" charset="0"/>
              </a:rPr>
              <a:t>Compilers for High performance Computing</a:t>
            </a:r>
            <a:endParaRPr lang="en-US" sz="4000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Garamond" pitchFamily="18" charset="0"/>
              </a:rPr>
              <a:t>Intel Corporation has been supporting multithreading capabilities in its compilers.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 Intel compilers have support for </a:t>
            </a:r>
            <a:r>
              <a:rPr lang="en-US" dirty="0" err="1" smtClean="0">
                <a:latin typeface="Garamond" pitchFamily="18" charset="0"/>
              </a:rPr>
              <a:t>OpenMP</a:t>
            </a:r>
            <a:r>
              <a:rPr lang="en-US" dirty="0" smtClean="0">
                <a:latin typeface="Garamond" pitchFamily="18" charset="0"/>
              </a:rPr>
              <a:t> within the Windows and Linux environments. 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To get the Intel compiler to recognize the  </a:t>
            </a:r>
            <a:r>
              <a:rPr lang="en-US" dirty="0" err="1" smtClean="0">
                <a:latin typeface="Garamond" pitchFamily="18" charset="0"/>
              </a:rPr>
              <a:t>OpenMP</a:t>
            </a:r>
            <a:r>
              <a:rPr lang="en-US" dirty="0" smtClean="0">
                <a:latin typeface="Garamond" pitchFamily="18" charset="0"/>
              </a:rPr>
              <a:t> constructs, compile with the following switch: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 Windows: /</a:t>
            </a:r>
            <a:r>
              <a:rPr lang="en-US" dirty="0" err="1" smtClean="0">
                <a:latin typeface="Garamond" pitchFamily="18" charset="0"/>
              </a:rPr>
              <a:t>Qopenmp</a:t>
            </a:r>
            <a:endParaRPr lang="en-US" dirty="0" smtClean="0">
              <a:latin typeface="Garamond" pitchFamily="18" charset="0"/>
            </a:endParaRPr>
          </a:p>
          <a:p>
            <a:pPr algn="just"/>
            <a:r>
              <a:rPr lang="en-US" dirty="0" smtClean="0">
                <a:latin typeface="Garamond" pitchFamily="18" charset="0"/>
              </a:rPr>
              <a:t>Linux: -</a:t>
            </a:r>
            <a:r>
              <a:rPr lang="en-US" dirty="0" err="1" smtClean="0">
                <a:latin typeface="Garamond" pitchFamily="18" charset="0"/>
              </a:rPr>
              <a:t>openmp</a:t>
            </a:r>
            <a:endParaRPr lang="en-US" dirty="0" smtClean="0">
              <a:latin typeface="Garamond" pitchFamily="18" charset="0"/>
            </a:endParaRPr>
          </a:p>
          <a:p>
            <a:pPr algn="just"/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Improve  Spatial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 smtClean="0">
                <a:latin typeface="Garamond" pitchFamily="18" charset="0"/>
              </a:rPr>
              <a:t>Use cache to improve performance</a:t>
            </a:r>
          </a:p>
          <a:p>
            <a:pPr lvl="0"/>
            <a:endParaRPr lang="en-US" sz="2800" dirty="0" smtClean="0">
              <a:latin typeface="Garamond" pitchFamily="18" charset="0"/>
            </a:endParaRPr>
          </a:p>
          <a:p>
            <a:pPr lvl="0"/>
            <a:r>
              <a:rPr lang="en-US" sz="2800" dirty="0" smtClean="0">
                <a:latin typeface="Garamond" pitchFamily="18" charset="0"/>
              </a:rPr>
              <a:t>Matrices are stored row major order</a:t>
            </a:r>
          </a:p>
          <a:p>
            <a:pPr lvl="0"/>
            <a:endParaRPr lang="en-US" sz="2800" dirty="0" smtClean="0">
              <a:latin typeface="Garamond" pitchFamily="18" charset="0"/>
            </a:endParaRPr>
          </a:p>
          <a:p>
            <a:pPr lvl="0"/>
            <a:r>
              <a:rPr lang="en-US" sz="2800" dirty="0" smtClean="0">
                <a:latin typeface="Garamond" pitchFamily="18" charset="0"/>
              </a:rPr>
              <a:t>Fetch A[</a:t>
            </a:r>
            <a:r>
              <a:rPr lang="en-US" sz="2800" dirty="0" err="1" smtClean="0">
                <a:latin typeface="Garamond" pitchFamily="18" charset="0"/>
              </a:rPr>
              <a:t>i,k</a:t>
            </a:r>
            <a:r>
              <a:rPr lang="en-US" sz="2800" dirty="0" smtClean="0">
                <a:latin typeface="Garamond" pitchFamily="18" charset="0"/>
              </a:rPr>
              <a:t>] shows good spatial locality</a:t>
            </a:r>
          </a:p>
          <a:p>
            <a:pPr lvl="0"/>
            <a:endParaRPr lang="en-US" sz="2800" dirty="0" smtClean="0">
              <a:latin typeface="Garamond" pitchFamily="18" charset="0"/>
            </a:endParaRPr>
          </a:p>
          <a:p>
            <a:pPr lvl="0" algn="just"/>
            <a:r>
              <a:rPr lang="en-US" sz="2800" dirty="0" smtClean="0">
                <a:latin typeface="Garamond" pitchFamily="18" charset="0"/>
              </a:rPr>
              <a:t>But Fetch B[</a:t>
            </a:r>
            <a:r>
              <a:rPr lang="en-US" sz="2800" dirty="0" err="1" smtClean="0">
                <a:latin typeface="Garamond" pitchFamily="18" charset="0"/>
              </a:rPr>
              <a:t>k,j</a:t>
            </a:r>
            <a:r>
              <a:rPr lang="en-US" sz="2800" dirty="0" smtClean="0">
                <a:latin typeface="Garamond" pitchFamily="18" charset="0"/>
              </a:rPr>
              <a:t>] is slow –every time  B[k][j] is accessed a different  row must be loaded. And B[k][j] is the only element accessed from that row </a:t>
            </a:r>
          </a:p>
          <a:p>
            <a:pPr lvl="0"/>
            <a:endParaRPr lang="en-US" sz="2800" dirty="0" smtClean="0">
              <a:latin typeface="Garamond" pitchFamily="18" charset="0"/>
            </a:endParaRPr>
          </a:p>
          <a:p>
            <a:r>
              <a:rPr lang="en-US" sz="2800" dirty="0" smtClean="0">
                <a:latin typeface="Garamond" pitchFamily="18" charset="0"/>
              </a:rPr>
              <a:t>Re-order loops to improve spatial locality</a:t>
            </a:r>
            <a:endParaRPr lang="en-US" sz="28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Improve  Spatial Locality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-new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5410200" cy="3886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for </a:t>
            </a:r>
            <a:r>
              <a:rPr lang="en-US" sz="2800" dirty="0" err="1" smtClean="0">
                <a:latin typeface="Garamond" pitchFamily="18" charset="0"/>
              </a:rPr>
              <a:t>i</a:t>
            </a:r>
            <a:r>
              <a:rPr lang="en-US" sz="2800" dirty="0" smtClean="0">
                <a:latin typeface="Garamond" pitchFamily="18" charset="0"/>
              </a:rPr>
              <a:t>:= 1 to n do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   for k:= 1 to n do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      for j:= 1 to n do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         c[ </a:t>
            </a:r>
            <a:r>
              <a:rPr lang="en-US" sz="2800" dirty="0" err="1" smtClean="0">
                <a:latin typeface="Garamond" pitchFamily="18" charset="0"/>
              </a:rPr>
              <a:t>i,j</a:t>
            </a:r>
            <a:r>
              <a:rPr lang="en-US" sz="2800" dirty="0" smtClean="0">
                <a:latin typeface="Garamond" pitchFamily="18" charset="0"/>
              </a:rPr>
              <a:t>] = c[</a:t>
            </a:r>
            <a:r>
              <a:rPr lang="en-US" sz="2800" dirty="0" err="1" smtClean="0">
                <a:latin typeface="Garamond" pitchFamily="18" charset="0"/>
              </a:rPr>
              <a:t>i,j</a:t>
            </a:r>
            <a:r>
              <a:rPr lang="en-US" sz="2800" dirty="0" smtClean="0">
                <a:latin typeface="Garamond" pitchFamily="18" charset="0"/>
              </a:rPr>
              <a:t>] + a[</a:t>
            </a:r>
            <a:r>
              <a:rPr lang="en-US" sz="2800" dirty="0" err="1" smtClean="0">
                <a:latin typeface="Garamond" pitchFamily="18" charset="0"/>
              </a:rPr>
              <a:t>i,k</a:t>
            </a:r>
            <a:r>
              <a:rPr lang="en-US" sz="2800" dirty="0" smtClean="0">
                <a:latin typeface="Garamond" pitchFamily="18" charset="0"/>
              </a:rPr>
              <a:t>] * b[</a:t>
            </a:r>
            <a:r>
              <a:rPr lang="en-US" sz="2800" dirty="0" err="1" smtClean="0">
                <a:latin typeface="Garamond" pitchFamily="18" charset="0"/>
              </a:rPr>
              <a:t>k,j</a:t>
            </a:r>
            <a:r>
              <a:rPr lang="en-US" sz="2800" dirty="0" smtClean="0">
                <a:latin typeface="Garamond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      end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    end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Garamond" pitchFamily="18" charset="0"/>
              </a:rPr>
              <a:t>end for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419600"/>
            <a:ext cx="434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Garamond" pitchFamily="18" charset="0"/>
              </a:rPr>
              <a:t>Improve  Spatial Locality - An Example</a:t>
            </a:r>
            <a:endParaRPr lang="en-US" sz="2800" b="1" dirty="0">
              <a:latin typeface="Garamond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3429000"/>
          <a:ext cx="8839200" cy="29530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2743200"/>
                <a:gridCol w="2590800"/>
                <a:gridCol w="2514600"/>
              </a:tblGrid>
              <a:tr h="639091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Garamond" pitchFamily="18" charset="0"/>
                        </a:rPr>
                        <a:t>i</a:t>
                      </a:r>
                      <a:r>
                        <a:rPr lang="en-US" b="1" dirty="0" smtClean="0">
                          <a:latin typeface="Garamond" pitchFamily="18" charset="0"/>
                        </a:rPr>
                        <a:t>=1</a:t>
                      </a:r>
                      <a:endParaRPr lang="en-US" b="1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J=0</a:t>
                      </a:r>
                      <a:endParaRPr lang="en-US" b="1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J=1</a:t>
                      </a:r>
                      <a:endParaRPr lang="en-US" b="1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J=2</a:t>
                      </a:r>
                      <a:endParaRPr lang="en-US" b="1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96415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K=0</a:t>
                      </a:r>
                      <a:endParaRPr lang="en-US" b="1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C[1,0]+=A[1,0]*B[0,0]</a:t>
                      </a:r>
                    </a:p>
                    <a:p>
                      <a:r>
                        <a:rPr lang="en-US" b="0" dirty="0" smtClean="0">
                          <a:latin typeface="Garamond" pitchFamily="18" charset="0"/>
                        </a:rPr>
                        <a:t>4*9</a:t>
                      </a:r>
                      <a:endParaRPr lang="en-US" b="0" dirty="0">
                        <a:latin typeface="Garamond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Garamond" pitchFamily="18" charset="0"/>
                        </a:rPr>
                        <a:t>C[1,1]+=A[1,0]*B[0,1]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Garamond" pitchFamily="18" charset="0"/>
                        </a:rPr>
                        <a:t>4*8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Garamond" pitchFamily="18" charset="0"/>
                        </a:rPr>
                        <a:t>C[1,2]+=A[1,0]*B[0,2]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Garamond" pitchFamily="18" charset="0"/>
                        </a:rPr>
                        <a:t>4*7</a:t>
                      </a:r>
                    </a:p>
                  </a:txBody>
                  <a:tcPr/>
                </a:tc>
              </a:tr>
              <a:tr h="67491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K=1</a:t>
                      </a:r>
                      <a:endParaRPr lang="en-US" b="1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C[1,0]+=A[1,1]*B[1,0]</a:t>
                      </a:r>
                    </a:p>
                    <a:p>
                      <a:r>
                        <a:rPr lang="en-US" b="0" dirty="0" smtClean="0">
                          <a:latin typeface="Garamond" pitchFamily="18" charset="0"/>
                        </a:rPr>
                        <a:t>36+5*6</a:t>
                      </a:r>
                      <a:endParaRPr lang="en-US" b="0" dirty="0">
                        <a:latin typeface="Garamond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C[1,1]+=A[1,1]*B[1,1]</a:t>
                      </a:r>
                    </a:p>
                    <a:p>
                      <a:r>
                        <a:rPr lang="en-US" b="0" dirty="0" smtClean="0">
                          <a:latin typeface="Garamond" pitchFamily="18" charset="0"/>
                        </a:rPr>
                        <a:t>32+5*5</a:t>
                      </a:r>
                      <a:endParaRPr lang="en-US" b="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C[1,2]+=A[1,1]*B[1,2]</a:t>
                      </a:r>
                    </a:p>
                    <a:p>
                      <a:r>
                        <a:rPr lang="en-US" b="0" dirty="0" smtClean="0">
                          <a:latin typeface="Garamond" pitchFamily="18" charset="0"/>
                        </a:rPr>
                        <a:t>28+5*4</a:t>
                      </a:r>
                      <a:endParaRPr lang="en-US" b="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67491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K=2</a:t>
                      </a:r>
                      <a:endParaRPr lang="en-US" b="1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C[1,0]+=A[1,2]*B[2,0]</a:t>
                      </a:r>
                    </a:p>
                    <a:p>
                      <a:r>
                        <a:rPr lang="en-US" b="0" dirty="0" smtClean="0">
                          <a:latin typeface="Garamond" pitchFamily="18" charset="0"/>
                        </a:rPr>
                        <a:t>66+6*3</a:t>
                      </a:r>
                      <a:endParaRPr lang="en-US" b="0" dirty="0">
                        <a:latin typeface="Garamond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C[1,1]+=A[1,2]*B[2,1]</a:t>
                      </a:r>
                    </a:p>
                    <a:p>
                      <a:r>
                        <a:rPr lang="en-US" b="0" dirty="0" smtClean="0">
                          <a:latin typeface="Garamond" pitchFamily="18" charset="0"/>
                        </a:rPr>
                        <a:t>57+6*2</a:t>
                      </a:r>
                      <a:endParaRPr lang="en-US" b="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Garamond" pitchFamily="18" charset="0"/>
                        </a:rPr>
                        <a:t>C[1,2]+=A[1,2]*B[2,2]</a:t>
                      </a:r>
                    </a:p>
                    <a:p>
                      <a:r>
                        <a:rPr lang="en-US" b="0" dirty="0" smtClean="0">
                          <a:latin typeface="Garamond" pitchFamily="18" charset="0"/>
                        </a:rPr>
                        <a:t>48+6*1</a:t>
                      </a:r>
                      <a:endParaRPr lang="en-US" b="0" dirty="0">
                        <a:latin typeface="Garamond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81400" y="1402080"/>
          <a:ext cx="19812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660400"/>
                <a:gridCol w="6604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sz="1200" dirty="0" smtClean="0"/>
                        <a:t>0,0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sz="1200" dirty="0" smtClean="0"/>
                        <a:t>0,1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sz="1200" dirty="0" smtClean="0"/>
                        <a:t>0,2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sz="1200" dirty="0" smtClean="0"/>
                        <a:t>1,0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sz="1200" dirty="0" smtClean="0"/>
                        <a:t>1,1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</a:p>
                    <a:p>
                      <a:r>
                        <a:rPr lang="en-US" sz="1200" dirty="0" smtClean="0"/>
                        <a:t>1,2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  <a:p>
                      <a:r>
                        <a:rPr lang="en-US" sz="1200" dirty="0" smtClean="0"/>
                        <a:t>2,0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</a:p>
                    <a:p>
                      <a:r>
                        <a:rPr lang="en-US" sz="1200" dirty="0" smtClean="0"/>
                        <a:t>2,1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</a:p>
                    <a:p>
                      <a:r>
                        <a:rPr lang="en-US" sz="1200" dirty="0" smtClean="0"/>
                        <a:t>2,2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72200" y="1402080"/>
          <a:ext cx="19812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660400"/>
                <a:gridCol w="6604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</a:p>
                    <a:p>
                      <a:r>
                        <a:rPr lang="en-US" sz="1200" dirty="0" smtClean="0"/>
                        <a:t>0,0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</a:p>
                    <a:p>
                      <a:r>
                        <a:rPr lang="en-US" sz="1200" dirty="0" smtClean="0"/>
                        <a:t>0,1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  <a:p>
                      <a:r>
                        <a:rPr lang="en-US" sz="1200" dirty="0" smtClean="0"/>
                        <a:t>0,2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</a:p>
                    <a:p>
                      <a:r>
                        <a:rPr lang="en-US" sz="1200" dirty="0" smtClean="0"/>
                        <a:t>1,0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sz="1200" dirty="0" smtClean="0"/>
                        <a:t>1,1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sz="1200" dirty="0" smtClean="0"/>
                        <a:t>1,2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sz="1200" dirty="0" smtClean="0"/>
                        <a:t>2,0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sz="1200" dirty="0" smtClean="0"/>
                        <a:t>2,1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sz="1200" dirty="0" smtClean="0"/>
                        <a:t>2,2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14400" y="1402080"/>
          <a:ext cx="19812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660400"/>
                <a:gridCol w="6604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sz="1200" dirty="0" smtClean="0"/>
                        <a:t>0,0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sz="1200" dirty="0" smtClean="0"/>
                        <a:t>0,1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sz="1200" dirty="0" smtClean="0"/>
                        <a:t>0,2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1,0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sz="1200" dirty="0" smtClean="0"/>
                        <a:t>2,0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sz="1200" dirty="0" smtClean="0"/>
                        <a:t>2,1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sz="1200" dirty="0" smtClean="0"/>
                        <a:t>2,2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48000" y="2145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15000" y="205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99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67200" y="99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106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3657600" y="1981200"/>
            <a:ext cx="5334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72200" y="1447800"/>
            <a:ext cx="5334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58000" y="1447800"/>
            <a:ext cx="5334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43800" y="1447800"/>
            <a:ext cx="5334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67200" y="1981200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72200" y="1981200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58000" y="1981200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43800" y="1981200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53000" y="1981200"/>
            <a:ext cx="53340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€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72200" y="2514600"/>
            <a:ext cx="53340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58000" y="2514600"/>
            <a:ext cx="53340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543800" y="2514600"/>
            <a:ext cx="53340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19200" y="4114800"/>
            <a:ext cx="24384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62400" y="4114800"/>
            <a:ext cx="24384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53200" y="4114800"/>
            <a:ext cx="24384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19200" y="5029200"/>
            <a:ext cx="2362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62400" y="5029200"/>
            <a:ext cx="2362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53200" y="5029200"/>
            <a:ext cx="2362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€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219200" y="5715000"/>
            <a:ext cx="23622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5715000"/>
            <a:ext cx="24384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53200" y="5715000"/>
            <a:ext cx="24384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14400" y="1981200"/>
            <a:ext cx="53340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00200" y="1981200"/>
            <a:ext cx="53340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86000" y="1981200"/>
            <a:ext cx="53340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581400" y="2133600"/>
            <a:ext cx="1828800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5486400" y="2209800"/>
            <a:ext cx="1828800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6171406" y="2209006"/>
            <a:ext cx="1828800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6933406" y="2209006"/>
            <a:ext cx="1828800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39" grpId="0" animBg="1"/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ramond" pitchFamily="18" charset="0"/>
              </a:rPr>
              <a:t>Temporal  locality of reference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Garamond" pitchFamily="18" charset="0"/>
              </a:rPr>
              <a:t>Previous program has no temporal locality for large matrices</a:t>
            </a:r>
          </a:p>
          <a:p>
            <a:pPr lvl="0"/>
            <a:r>
              <a:rPr lang="en-US" b="1" dirty="0" smtClean="0">
                <a:latin typeface="Garamond" pitchFamily="18" charset="0"/>
              </a:rPr>
              <a:t>Entire matrix B is fetched for each </a:t>
            </a:r>
            <a:r>
              <a:rPr lang="en-US" b="1" dirty="0" err="1" smtClean="0">
                <a:latin typeface="Garamond" pitchFamily="18" charset="0"/>
              </a:rPr>
              <a:t>i</a:t>
            </a:r>
            <a:r>
              <a:rPr lang="en-US" b="1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pPr lvl="0"/>
            <a:r>
              <a:rPr lang="en-US" dirty="0" smtClean="0">
                <a:latin typeface="Garamond" pitchFamily="18" charset="0"/>
              </a:rPr>
              <a:t>If row of B or C are large it does not benefit from temporal locality</a:t>
            </a:r>
          </a:p>
          <a:p>
            <a:pPr lvl="0"/>
            <a:r>
              <a:rPr lang="en-US" dirty="0" smtClean="0">
                <a:latin typeface="Garamond" pitchFamily="18" charset="0"/>
              </a:rPr>
              <a:t>To improve Temporal Locality use sub-matrix multiplication</a:t>
            </a:r>
          </a:p>
          <a:p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Temporal  locality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for it := 1 to n by s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    for </a:t>
            </a:r>
            <a:r>
              <a:rPr lang="en-US" dirty="0" err="1" smtClean="0">
                <a:latin typeface="Garamond" pitchFamily="18" charset="0"/>
              </a:rPr>
              <a:t>kt</a:t>
            </a:r>
            <a:r>
              <a:rPr lang="en-US" dirty="0" smtClean="0">
                <a:latin typeface="Garamond" pitchFamily="18" charset="0"/>
              </a:rPr>
              <a:t> := 1 to n by s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       for </a:t>
            </a:r>
            <a:r>
              <a:rPr lang="en-US" dirty="0" err="1" smtClean="0">
                <a:latin typeface="Garamond" pitchFamily="18" charset="0"/>
              </a:rPr>
              <a:t>jt</a:t>
            </a:r>
            <a:r>
              <a:rPr lang="en-US" dirty="0" smtClean="0">
                <a:latin typeface="Garamond" pitchFamily="18" charset="0"/>
              </a:rPr>
              <a:t> := 1 to n by s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          for 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 = it to min(it+s-1, n)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             for k = </a:t>
            </a:r>
            <a:r>
              <a:rPr lang="en-US" dirty="0" err="1" smtClean="0">
                <a:latin typeface="Garamond" pitchFamily="18" charset="0"/>
              </a:rPr>
              <a:t>kt</a:t>
            </a:r>
            <a:r>
              <a:rPr lang="en-US" dirty="0" smtClean="0">
                <a:latin typeface="Garamond" pitchFamily="18" charset="0"/>
              </a:rPr>
              <a:t> to min(kt+s-1, n)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                for j = </a:t>
            </a:r>
            <a:r>
              <a:rPr lang="en-US" dirty="0" err="1" smtClean="0">
                <a:latin typeface="Garamond" pitchFamily="18" charset="0"/>
              </a:rPr>
              <a:t>jt</a:t>
            </a:r>
            <a:r>
              <a:rPr lang="en-US" dirty="0" smtClean="0">
                <a:latin typeface="Garamond" pitchFamily="18" charset="0"/>
              </a:rPr>
              <a:t> to min(jt+s-1, n)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                      c[ </a:t>
            </a:r>
            <a:r>
              <a:rPr lang="en-US" dirty="0" err="1" smtClean="0">
                <a:latin typeface="Garamond" pitchFamily="18" charset="0"/>
              </a:rPr>
              <a:t>i,j</a:t>
            </a:r>
            <a:r>
              <a:rPr lang="en-US" dirty="0" smtClean="0">
                <a:latin typeface="Garamond" pitchFamily="18" charset="0"/>
              </a:rPr>
              <a:t>] = c[</a:t>
            </a:r>
            <a:r>
              <a:rPr lang="en-US" dirty="0" err="1" smtClean="0">
                <a:latin typeface="Garamond" pitchFamily="18" charset="0"/>
              </a:rPr>
              <a:t>i,j</a:t>
            </a:r>
            <a:r>
              <a:rPr lang="en-US" dirty="0" smtClean="0">
                <a:latin typeface="Garamond" pitchFamily="18" charset="0"/>
              </a:rPr>
              <a:t>] + a[</a:t>
            </a:r>
            <a:r>
              <a:rPr lang="en-US" dirty="0" err="1" smtClean="0">
                <a:latin typeface="Garamond" pitchFamily="18" charset="0"/>
              </a:rPr>
              <a:t>i,k</a:t>
            </a:r>
            <a:r>
              <a:rPr lang="en-US" dirty="0" smtClean="0">
                <a:latin typeface="Garamond" pitchFamily="18" charset="0"/>
              </a:rPr>
              <a:t>] * b[</a:t>
            </a:r>
            <a:r>
              <a:rPr lang="en-US" dirty="0" err="1" smtClean="0">
                <a:latin typeface="Garamond" pitchFamily="18" charset="0"/>
              </a:rPr>
              <a:t>k,j</a:t>
            </a:r>
            <a:r>
              <a:rPr lang="en-US" dirty="0" smtClean="0">
                <a:latin typeface="Garamond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                end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             end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          end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       end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    end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end for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810125"/>
            <a:ext cx="51054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Temporal  locality of reference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752600"/>
          <a:ext cx="3048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14400" y="1752600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1752600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8400" y="2888669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2888669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76800" y="1752600"/>
          <a:ext cx="3048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876800" y="1752600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00800" y="1752600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00800" y="2888669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76800" y="2888669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953000" y="4495800"/>
          <a:ext cx="3048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4953000" y="4495800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77000" y="4495800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77000" y="5631869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5631869"/>
            <a:ext cx="1524000" cy="113607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95400" y="2069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0,0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2145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0,1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295400" y="3288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1,0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819400" y="3288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578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0,0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67818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0,1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1,0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67818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257800" y="493914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0,0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858000" y="493914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0,1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6858000" y="600594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0" y="601761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1,0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2667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Temporal  locality of reference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752600"/>
          <a:ext cx="3048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76800" y="1676400"/>
          <a:ext cx="30480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14400" y="175260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175260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76800" y="170411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76800" y="2888669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53000" y="4495800"/>
          <a:ext cx="3048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953000" y="449580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53000" y="4502724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" y="4953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0,0</a:t>
            </a:r>
            <a:r>
              <a:rPr lang="en-US" b="1" dirty="0" smtClean="0"/>
              <a:t> = A</a:t>
            </a:r>
            <a:r>
              <a:rPr lang="en-US" b="1" baseline="-25000" dirty="0" smtClean="0"/>
              <a:t>0,0</a:t>
            </a:r>
            <a:r>
              <a:rPr lang="en-US" b="1" dirty="0" smtClean="0"/>
              <a:t> x B</a:t>
            </a:r>
            <a:r>
              <a:rPr lang="en-US" b="1" baseline="-25000" dirty="0" smtClean="0"/>
              <a:t>0,0</a:t>
            </a:r>
            <a:r>
              <a:rPr lang="en-US" b="1" dirty="0" smtClean="0"/>
              <a:t>  +  A</a:t>
            </a:r>
            <a:r>
              <a:rPr lang="en-US" b="1" baseline="-25000" dirty="0" smtClean="0"/>
              <a:t>0,1</a:t>
            </a:r>
            <a:r>
              <a:rPr lang="en-US" b="1" dirty="0" smtClean="0"/>
              <a:t> x B</a:t>
            </a:r>
            <a:r>
              <a:rPr lang="en-US" b="1" baseline="-25000" dirty="0" smtClean="0"/>
              <a:t>1,0</a:t>
            </a:r>
            <a:r>
              <a:rPr lang="en-US" b="1" dirty="0" smtClean="0"/>
              <a:t>  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295400" y="2069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0,0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145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0,1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0,0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1,0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257800" y="493914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0,0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8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Temporal  locality of reference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752600"/>
          <a:ext cx="3048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76800" y="1676400"/>
          <a:ext cx="30480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14400" y="175260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175260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86945" y="170411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86945" y="2888669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53000" y="4495800"/>
          <a:ext cx="3048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477000" y="449580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77000" y="4502724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4953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0,1</a:t>
            </a:r>
            <a:r>
              <a:rPr lang="en-US" b="1" dirty="0" smtClean="0"/>
              <a:t> = A</a:t>
            </a:r>
            <a:r>
              <a:rPr lang="en-US" b="1" baseline="-25000" dirty="0" smtClean="0"/>
              <a:t>0,0</a:t>
            </a:r>
            <a:r>
              <a:rPr lang="en-US" b="1" dirty="0" smtClean="0"/>
              <a:t> x B</a:t>
            </a:r>
            <a:r>
              <a:rPr lang="en-US" b="1" baseline="-25000" dirty="0" smtClean="0"/>
              <a:t>0,1</a:t>
            </a:r>
            <a:r>
              <a:rPr lang="en-US" b="1" dirty="0" smtClean="0"/>
              <a:t>  +  A</a:t>
            </a:r>
            <a:r>
              <a:rPr lang="en-US" b="1" baseline="-25000" dirty="0" smtClean="0"/>
              <a:t>0,1</a:t>
            </a:r>
            <a:r>
              <a:rPr lang="en-US" b="1" dirty="0" smtClean="0"/>
              <a:t> x B</a:t>
            </a:r>
            <a:r>
              <a:rPr lang="en-US" b="1" baseline="-25000" dirty="0" smtClean="0"/>
              <a:t>1,1</a:t>
            </a:r>
            <a:r>
              <a:rPr lang="en-US" b="1" dirty="0" smtClean="0"/>
              <a:t>  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2069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0,0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2145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0,1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0,1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93914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0,1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8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Temporal  locality of reference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752600"/>
          <a:ext cx="3048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76800" y="1676400"/>
          <a:ext cx="30480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14400" y="281940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281940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76800" y="170411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76800" y="2888669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53000" y="4495800"/>
          <a:ext cx="3048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953000" y="5569524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53000" y="5569524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4953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1,0</a:t>
            </a:r>
            <a:r>
              <a:rPr lang="en-US" b="1" dirty="0" smtClean="0"/>
              <a:t> = A</a:t>
            </a:r>
            <a:r>
              <a:rPr lang="en-US" b="1" baseline="-25000" dirty="0" smtClean="0"/>
              <a:t>1,0</a:t>
            </a:r>
            <a:r>
              <a:rPr lang="en-US" b="1" dirty="0" smtClean="0"/>
              <a:t> x B</a:t>
            </a:r>
            <a:r>
              <a:rPr lang="en-US" b="1" baseline="-25000" dirty="0" smtClean="0"/>
              <a:t>0,0</a:t>
            </a:r>
            <a:r>
              <a:rPr lang="en-US" b="1" dirty="0" smtClean="0"/>
              <a:t>  +  A</a:t>
            </a:r>
            <a:r>
              <a:rPr lang="en-US" b="1" baseline="-25000" dirty="0" smtClean="0"/>
              <a:t>1,1</a:t>
            </a:r>
            <a:r>
              <a:rPr lang="en-US" b="1" dirty="0" smtClean="0"/>
              <a:t> x B</a:t>
            </a:r>
            <a:r>
              <a:rPr lang="en-US" b="1" baseline="-25000" dirty="0" smtClean="0"/>
              <a:t>1,0</a:t>
            </a:r>
            <a:r>
              <a:rPr lang="en-US" b="1" dirty="0" smtClean="0"/>
              <a:t>  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0,0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1,0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0" y="601761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1,0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95400" y="3288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1,0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3288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8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Temporal  locality of reference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752600"/>
          <a:ext cx="3048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76800" y="1676400"/>
          <a:ext cx="30480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14400" y="2826324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2826324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00800" y="1704110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00800" y="2888669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53000" y="4495800"/>
          <a:ext cx="30480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477000" y="5569524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77000" y="5569524"/>
            <a:ext cx="1524000" cy="1136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4953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1,1</a:t>
            </a:r>
            <a:r>
              <a:rPr lang="en-US" b="1" dirty="0" smtClean="0"/>
              <a:t> = A</a:t>
            </a:r>
            <a:r>
              <a:rPr lang="en-US" b="1" baseline="-25000" dirty="0" smtClean="0"/>
              <a:t>1,0</a:t>
            </a:r>
            <a:r>
              <a:rPr lang="en-US" b="1" dirty="0" smtClean="0"/>
              <a:t> x B</a:t>
            </a:r>
            <a:r>
              <a:rPr lang="en-US" b="1" baseline="-25000" dirty="0" smtClean="0"/>
              <a:t>0,1</a:t>
            </a:r>
            <a:r>
              <a:rPr lang="en-US" b="1" dirty="0" smtClean="0"/>
              <a:t>  +  A</a:t>
            </a:r>
            <a:r>
              <a:rPr lang="en-US" b="1" baseline="-25000" dirty="0" smtClean="0"/>
              <a:t>1,1</a:t>
            </a:r>
            <a:r>
              <a:rPr lang="en-US" b="1" dirty="0" smtClean="0"/>
              <a:t> x B</a:t>
            </a:r>
            <a:r>
              <a:rPr lang="en-US" b="1" baseline="-25000" dirty="0" smtClean="0"/>
              <a:t>1,1</a:t>
            </a:r>
            <a:r>
              <a:rPr lang="en-US" b="1" dirty="0" smtClean="0"/>
              <a:t>  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0,1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600594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95400" y="3288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1,0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3288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8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Compilers for High performance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Garamond" pitchFamily="18" charset="0"/>
              </a:rPr>
              <a:t>The auto-parallelization feature automatically translates serial source code into equivalent multi-threaded code. </a:t>
            </a: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pPr algn="just"/>
            <a:r>
              <a:rPr lang="en-US" dirty="0" smtClean="0">
                <a:latin typeface="Garamond" pitchFamily="18" charset="0"/>
              </a:rPr>
              <a:t>The resulting binary behaves as if the user inserted </a:t>
            </a:r>
            <a:r>
              <a:rPr lang="en-US" dirty="0" err="1" smtClean="0">
                <a:latin typeface="Garamond" pitchFamily="18" charset="0"/>
              </a:rPr>
              <a:t>OpenMP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pragmas</a:t>
            </a:r>
            <a:r>
              <a:rPr lang="en-US" dirty="0" smtClean="0">
                <a:latin typeface="Garamond" pitchFamily="18" charset="0"/>
              </a:rPr>
              <a:t> around various loops within their code.</a:t>
            </a:r>
          </a:p>
          <a:p>
            <a:pPr algn="just"/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The switch to do this is as follows: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Windows:   /</a:t>
            </a:r>
            <a:r>
              <a:rPr lang="en-US" dirty="0" err="1" smtClean="0">
                <a:latin typeface="Garamond" pitchFamily="18" charset="0"/>
              </a:rPr>
              <a:t>Qparallel</a:t>
            </a:r>
            <a:endParaRPr lang="en-US" dirty="0" smtClean="0">
              <a:latin typeface="Garamond" pitchFamily="18" charset="0"/>
            </a:endParaRPr>
          </a:p>
          <a:p>
            <a:pPr lvl="1"/>
            <a:r>
              <a:rPr lang="en-US" dirty="0" smtClean="0">
                <a:latin typeface="Garamond" pitchFamily="18" charset="0"/>
              </a:rPr>
              <a:t>Linux:   -parallel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Times New Roman"/>
                <a:cs typeface="Mangal"/>
              </a:rPr>
              <a:t>Parallel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The Sieve of Eratosthenes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ramond" pitchFamily="18" charset="0"/>
              </a:rPr>
              <a:t>For example, to find all the primes less than or equal to 30</a:t>
            </a: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First list the numbers from 2 to 30.</a:t>
            </a: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2 3 4 5 6 7 8 9 10 11 12 13 14 15 16 17 18 19 20 21 22 23 24 25 26 27 28 29 30</a:t>
            </a: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aramond" pitchFamily="18" charset="0"/>
              </a:rPr>
              <a:t>The first number 2 is prime, so keep it (we will color it green) and cross out its multiples (we will make them 0).</a:t>
            </a:r>
          </a:p>
          <a:p>
            <a:endParaRPr lang="en-US" dirty="0" smtClean="0">
              <a:solidFill>
                <a:srgbClr val="000000"/>
              </a:solidFill>
              <a:latin typeface="Garamond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 3 0 5 0 7 0 9 0 11 0 13 0 15 0 17 0 19 0 21 0 23 0 25 0 27 0 29 0</a:t>
            </a: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The Sieve of Eratosthenes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Garamond" pitchFamily="18" charset="0"/>
              </a:rPr>
              <a:t>The first number left (still black) is 3, so it is the first prime. Keep it and cross out all of its multiples. 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We know that all multiples less than 9 (i.e. 6) will already have been crossed out, so we can start crossing out at3</a:t>
            </a:r>
            <a:r>
              <a:rPr lang="en-US" baseline="30000" dirty="0" smtClean="0"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=9.</a:t>
            </a:r>
          </a:p>
          <a:p>
            <a:r>
              <a:rPr lang="en-US" dirty="0" smtClean="0">
                <a:latin typeface="Garamond" pitchFamily="18" charset="0"/>
              </a:rPr>
              <a:t>Before-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 2</a:t>
            </a:r>
            <a:r>
              <a:rPr lang="en-US" dirty="0" smtClean="0">
                <a:latin typeface="Garamond" pitchFamily="18" charset="0"/>
              </a:rPr>
              <a:t> 3 0 5 0 7 0 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9</a:t>
            </a:r>
            <a:r>
              <a:rPr lang="en-US" dirty="0" smtClean="0">
                <a:latin typeface="Garamond" pitchFamily="18" charset="0"/>
              </a:rPr>
              <a:t> 0 11 0 13 0 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15</a:t>
            </a:r>
            <a:r>
              <a:rPr lang="en-US" dirty="0" smtClean="0">
                <a:latin typeface="Garamond" pitchFamily="18" charset="0"/>
              </a:rPr>
              <a:t> 0 17 0 19 0 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21</a:t>
            </a:r>
            <a:r>
              <a:rPr lang="en-US" dirty="0" smtClean="0">
                <a:latin typeface="Garamond" pitchFamily="18" charset="0"/>
              </a:rPr>
              <a:t> 0 23 0 25 0 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27</a:t>
            </a:r>
            <a:r>
              <a:rPr lang="en-US" dirty="0" smtClean="0">
                <a:latin typeface="Garamond" pitchFamily="18" charset="0"/>
              </a:rPr>
              <a:t> 0 29 0</a:t>
            </a:r>
          </a:p>
          <a:p>
            <a:r>
              <a:rPr lang="en-US" dirty="0" smtClean="0">
                <a:latin typeface="Garamond" pitchFamily="18" charset="0"/>
              </a:rPr>
              <a:t>After- 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 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3</a:t>
            </a:r>
            <a:r>
              <a:rPr lang="en-US" dirty="0" smtClean="0">
                <a:latin typeface="Garamond" pitchFamily="18" charset="0"/>
              </a:rPr>
              <a:t> 0 5 0 7 0 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 0 11 0 13 0 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 0 17 0 19 0 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 0 23 0 25 0 0 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 29 0</a:t>
            </a:r>
          </a:p>
          <a:p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The Sieve of Eratosthenes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Garamond" pitchFamily="18" charset="0"/>
              </a:rPr>
              <a:t>Now the first number left (still black) is 5, the second prime. So keep it also and cross out all of its multiples (all multiples less than 5</a:t>
            </a:r>
            <a:r>
              <a:rPr lang="en-US" baseline="30000" dirty="0" smtClean="0"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=25 have already been crossed out, and in fact 25 is the only multiple not yet crossed out).</a:t>
            </a:r>
          </a:p>
          <a:p>
            <a:r>
              <a:rPr lang="en-US" dirty="0" smtClean="0">
                <a:latin typeface="Garamond" pitchFamily="18" charset="0"/>
              </a:rPr>
              <a:t>Before-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  </a:t>
            </a:r>
            <a:r>
              <a:rPr lang="en-US" dirty="0" smtClean="0">
                <a:latin typeface="Garamond" pitchFamily="18" charset="0"/>
              </a:rPr>
              <a:t> 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3</a:t>
            </a:r>
            <a:r>
              <a:rPr lang="en-US" dirty="0" smtClean="0">
                <a:latin typeface="Garamond" pitchFamily="18" charset="0"/>
              </a:rPr>
              <a:t> 0 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5</a:t>
            </a:r>
            <a:r>
              <a:rPr lang="en-US" dirty="0" smtClean="0">
                <a:latin typeface="Garamond" pitchFamily="18" charset="0"/>
              </a:rPr>
              <a:t> 0 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7</a:t>
            </a:r>
            <a:r>
              <a:rPr lang="en-US" dirty="0" smtClean="0">
                <a:latin typeface="Garamond" pitchFamily="18" charset="0"/>
              </a:rPr>
              <a:t> 0 0 0 11 0 13 0 0 0 17 0 19 0 0 0 23 0 </a:t>
            </a:r>
          </a:p>
          <a:p>
            <a:pPr>
              <a:buNone/>
            </a:pPr>
            <a:r>
              <a:rPr lang="en-US" dirty="0" smtClean="0">
                <a:latin typeface="Garamond" pitchFamily="18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25</a:t>
            </a:r>
            <a:r>
              <a:rPr lang="en-US" dirty="0" smtClean="0">
                <a:latin typeface="Garamond" pitchFamily="18" charset="0"/>
              </a:rPr>
              <a:t> 0 0 0 29 0</a:t>
            </a:r>
          </a:p>
          <a:p>
            <a:r>
              <a:rPr lang="en-US" dirty="0" smtClean="0">
                <a:latin typeface="Garamond" pitchFamily="18" charset="0"/>
              </a:rPr>
              <a:t>After-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  </a:t>
            </a:r>
            <a:r>
              <a:rPr lang="en-US" dirty="0" smtClean="0">
                <a:latin typeface="Garamond" pitchFamily="18" charset="0"/>
              </a:rPr>
              <a:t> 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3</a:t>
            </a:r>
            <a:r>
              <a:rPr lang="en-US" dirty="0" smtClean="0">
                <a:latin typeface="Garamond" pitchFamily="18" charset="0"/>
              </a:rPr>
              <a:t> 0 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5</a:t>
            </a:r>
            <a:r>
              <a:rPr lang="en-US" dirty="0" smtClean="0">
                <a:latin typeface="Garamond" pitchFamily="18" charset="0"/>
              </a:rPr>
              <a:t> 0 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7 </a:t>
            </a:r>
            <a:r>
              <a:rPr lang="en-US" dirty="0" smtClean="0">
                <a:latin typeface="Garamond" pitchFamily="18" charset="0"/>
              </a:rPr>
              <a:t>0 0 0 11 0 13 0 0 0 17 0 19 0 0 0 23 0 </a:t>
            </a:r>
          </a:p>
          <a:p>
            <a:pPr>
              <a:buNone/>
            </a:pPr>
            <a:r>
              <a:rPr lang="en-US" dirty="0" smtClean="0">
                <a:latin typeface="Garamond" pitchFamily="18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 0 0 0 29 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The Sieve of Eratosthenes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Garamond" pitchFamily="18" charset="0"/>
              </a:rPr>
              <a:t>The next number left, 7, is larger than the square root of 30, so there are no multiples of 7.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Therefore all of the numbers left are primes: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   2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3</a:t>
            </a:r>
            <a:r>
              <a:rPr lang="en-US" dirty="0" smtClean="0">
                <a:latin typeface="Garamond" pitchFamily="18" charset="0"/>
              </a:rPr>
              <a:t> 0 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5</a:t>
            </a:r>
            <a:r>
              <a:rPr lang="en-US" dirty="0" smtClean="0">
                <a:latin typeface="Garamond" pitchFamily="18" charset="0"/>
              </a:rPr>
              <a:t> 0 </a:t>
            </a:r>
            <a:r>
              <a:rPr lang="en-US" dirty="0" smtClean="0">
                <a:solidFill>
                  <a:srgbClr val="00B050"/>
                </a:solidFill>
                <a:latin typeface="Garamond" pitchFamily="18" charset="0"/>
              </a:rPr>
              <a:t>7 </a:t>
            </a:r>
            <a:r>
              <a:rPr lang="en-US" dirty="0" smtClean="0">
                <a:latin typeface="Garamond" pitchFamily="18" charset="0"/>
              </a:rPr>
              <a:t>0 0 0 11 0 13 0 0 0 17 0 19 0 0 0 23 0 </a:t>
            </a:r>
          </a:p>
          <a:p>
            <a:pPr>
              <a:buNone/>
            </a:pPr>
            <a:r>
              <a:rPr lang="en-US" dirty="0" smtClean="0">
                <a:latin typeface="Garamond" pitchFamily="18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 0 0 0 29 0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 {2, 3, 5, 7, 11, 13, 17, 19, 23, 29}</a:t>
            </a: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3886200" cy="64770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//</a:t>
            </a:r>
            <a:r>
              <a:rPr lang="en-US" sz="1800" dirty="0" smtClean="0">
                <a:latin typeface="Garamond" pitchFamily="18" charset="0"/>
              </a:rPr>
              <a:t>The Sieve of Eratosthenes- </a:t>
            </a:r>
            <a:r>
              <a:rPr lang="en-US" sz="2000" dirty="0" smtClean="0"/>
              <a:t>program to generate list of prime numbers from 2 to 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  int n,p,j,i,in[100],out[50];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  printf(“enter value for n\n”);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  scanf(“%d”,&amp;n);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 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  #pragma </a:t>
            </a:r>
            <a:r>
              <a:rPr lang="en-US" sz="2000" dirty="0" err="1" smtClean="0"/>
              <a:t>omp</a:t>
            </a:r>
            <a:r>
              <a:rPr lang="en-US" sz="2000" dirty="0" smtClean="0"/>
              <a:t> parallel for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{ 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&lt;n;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in[</a:t>
            </a:r>
            <a:r>
              <a:rPr lang="en-US" sz="2000" dirty="0" err="1" smtClean="0"/>
              <a:t>i</a:t>
            </a:r>
            <a:r>
              <a:rPr lang="en-US" sz="2000" dirty="0" smtClean="0"/>
              <a:t>]=i;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} //</a:t>
            </a:r>
            <a:r>
              <a:rPr lang="en-US" sz="2000" dirty="0" err="1" smtClean="0"/>
              <a:t>endpragma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for(</a:t>
            </a:r>
            <a:r>
              <a:rPr lang="en-US" sz="2000" dirty="0" err="1" smtClean="0"/>
              <a:t>i</a:t>
            </a:r>
            <a:r>
              <a:rPr lang="en-US" sz="2000" dirty="0" smtClean="0"/>
              <a:t>=2;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sqrt</a:t>
            </a:r>
            <a:r>
              <a:rPr lang="en-US" sz="2000" dirty="0" smtClean="0"/>
              <a:t>(n);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if(in[</a:t>
            </a:r>
            <a:r>
              <a:rPr lang="en-US" sz="2000" dirty="0" err="1" smtClean="0"/>
              <a:t>i</a:t>
            </a:r>
            <a:r>
              <a:rPr lang="en-US" sz="2000" dirty="0" smtClean="0"/>
              <a:t>]!=0)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{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j=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while(j&lt;=n)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in[j]=0;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j=</a:t>
            </a:r>
            <a:r>
              <a:rPr lang="en-US" sz="2000" dirty="0" err="1" smtClean="0"/>
              <a:t>j+i</a:t>
            </a:r>
            <a:r>
              <a:rPr lang="en-US" sz="2000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} //</a:t>
            </a:r>
            <a:r>
              <a:rPr lang="en-US" sz="2000" dirty="0" err="1" smtClean="0"/>
              <a:t>endwhile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} //</a:t>
            </a:r>
            <a:r>
              <a:rPr lang="en-US" sz="2000" dirty="0" err="1" smtClean="0"/>
              <a:t>endif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} //</a:t>
            </a:r>
            <a:r>
              <a:rPr lang="en-US" sz="2000" dirty="0" err="1" smtClean="0"/>
              <a:t>endfor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0"/>
            <a:ext cx="3886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pragma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parallel for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for(j=0; j&lt;n; j++)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r>
              <a:rPr lang="en-US" sz="2000" dirty="0" smtClean="0"/>
              <a:t>       </a:t>
            </a:r>
            <a:r>
              <a:rPr lang="en-US" sz="2000" dirty="0" err="1" smtClean="0"/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f(in[j]!=0)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out[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++]=in[j];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 //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endfor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}//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endpragma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return 0;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5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Matrix Multiplication using MPI - 1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305800" cy="4781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/* send matrix data to the worker tasks */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averow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= NRA/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numworkers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extra =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NRA%numworkers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offset = 0;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= FROM_MASTER;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for (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dest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=1;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dest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&lt;=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numworkers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;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dest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++) {			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	rows = (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dest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&lt;= extra) ? averow+1 :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averow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;   	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If # rows not divisible absolutely by # workers 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	printf("sending %d rows to task %d\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n",rows,dest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);	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some workers get an additional row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	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MPI_Send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(&amp;offset, 1, MPI_INT,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dest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MPI_COMM_WORLD);     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Starting row being sent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	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MPI_Send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(&amp;rows, 1, MPI_INT,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dest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MPI_COMM_WORLD);	      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# rows sent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	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	count = rows*NCA;			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Gives total # elements being sent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	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MPI_Send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(&amp;a[offset][0], count, MPI_DOUBLE,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dest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	count = </a:t>
            </a:r>
            <a:r>
              <a:rPr lang="en-US" altLang="ko-KR" sz="1400" b="1" dirty="0" smtClean="0">
                <a:latin typeface="Arial Narrow" pitchFamily="34" charset="0"/>
                <a:ea typeface="Batang" pitchFamily="18" charset="-127"/>
              </a:rPr>
              <a:t>NRB*NCB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;			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</a:t>
            </a:r>
            <a:r>
              <a:rPr lang="en-US" altLang="ko-KR" sz="1400" b="1" dirty="0" smtClean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# 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elements in B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	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MPI_Send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(&amp;b, count, MPI_DOUBLE,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dest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MPI_COMM_WORLD);</a:t>
            </a:r>
          </a:p>
          <a:p>
            <a:endParaRPr lang="en-US" altLang="ko-KR" sz="1400" b="1" dirty="0">
              <a:latin typeface="Arial Narrow" pitchFamily="34" charset="0"/>
              <a:ea typeface="Batang" pitchFamily="18" charset="-127"/>
            </a:endParaRP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</a:t>
            </a:r>
            <a:r>
              <a:rPr lang="en-US" altLang="ko-KR" sz="1400" b="1" dirty="0" smtClean="0">
                <a:latin typeface="Arial Narrow" pitchFamily="34" charset="0"/>
                <a:ea typeface="Batang" pitchFamily="18" charset="-127"/>
              </a:rPr>
              <a:t>                   offset 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= offset + rows;				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Increment offset for the next worker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} </a:t>
            </a:r>
            <a:endParaRPr lang="en-US" sz="14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Matrix Multiplication-2</a:t>
            </a:r>
            <a:endParaRPr lang="en-US" sz="32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305800" cy="4629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/* wait for results from all worker tasks */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= FROM_WORKER;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for (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i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=1;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i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&lt;=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numworkers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;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i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++)			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Get results from each worker	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   {			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	source =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i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	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MPI_Recv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(&amp;offset, 1, MPI_INT, source,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MPI_COMM_WORLD, &amp;status);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	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MPI_Recv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(&amp;rows, 1, MPI_INT, source,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MPI_COMM_WORLD, &amp;status);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	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	count = rows*NCB;			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#elements in the result from the worker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	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MPI_Recv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(&amp;c[offset][0], count, MPI_DOUBLE, source,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MPI_COMM_WORLD, &amp;status);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      }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</a:p>
          <a:p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/* print results */</a:t>
            </a:r>
          </a:p>
          <a:p>
            <a:endParaRPr lang="en-US" altLang="ko-KR" sz="1400" b="1" dirty="0">
              <a:latin typeface="Arial Narrow" pitchFamily="34" charset="0"/>
              <a:ea typeface="Batang" pitchFamily="18" charset="-127"/>
            </a:endParaRP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}  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/* end of master section */</a:t>
            </a:r>
            <a:endParaRPr lang="en-US" sz="1400" b="1" dirty="0">
              <a:solidFill>
                <a:srgbClr val="669900"/>
              </a:solidFill>
              <a:latin typeface="Arial Narrow" pitchFamily="34" charset="0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305800" cy="472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if (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taskid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&gt; MASTER)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{				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Implies a worker node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= FROM_MASTER;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source = MASTER;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printf ("Master =%d,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=%d\n", source,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				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Receive the offset and number of rows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MPI_Recv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(&amp;offset, 1, MPI_INT, source,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MPI_COMM_WORLD, &amp;status);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printf ("offset =%d\n", offset);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MPI_Recv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(&amp;rows, 1, MPI_INT, source,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MPI_COMM_WORLD, &amp;status);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printf ("row =%d\n", rows);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count = rows*NCA;			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# elements to receive for matrix A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MPI_Recv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(&amp;a, count, MPI_DOUBLE, source,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MPI_COMM_WORLD, &amp;status);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printf ("a[0][0] =%e\n", a[0][0]);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count = </a:t>
            </a:r>
            <a:r>
              <a:rPr lang="en-US" altLang="ko-KR" sz="1400" b="1" dirty="0" smtClean="0">
                <a:latin typeface="Arial Narrow" pitchFamily="34" charset="0"/>
                <a:ea typeface="Batang" pitchFamily="18" charset="-127"/>
              </a:rPr>
              <a:t>NRB*NCB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;			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// # elements to receive for matrix B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MPI_Recv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(&amp;b, count, MPI_DOUBLE, source,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MPI_COMM_WORLD, &amp;status);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</a:p>
          <a:p>
            <a:r>
              <a:rPr lang="en-US" altLang="ko-KR" sz="1000" b="1" dirty="0">
                <a:latin typeface="Arial Narrow" pitchFamily="34" charset="0"/>
                <a:ea typeface="Batang" pitchFamily="18" charset="-127"/>
              </a:rPr>
              <a:t>  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Matrix Multiplication-3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8001000" cy="4400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1400" b="1" dirty="0">
              <a:latin typeface="Arial Narrow" pitchFamily="34" charset="0"/>
              <a:ea typeface="Batang" pitchFamily="18" charset="-127"/>
            </a:endParaRP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for (k=0; k&lt;NCB; k++)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for (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i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=0;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i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&lt;rows;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i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++) {		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    c[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i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][k] = 0.0;		 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Gulim" pitchFamily="34" charset="-127"/>
              </a:rPr>
              <a:t>// Do the matrix multiplication </a:t>
            </a:r>
            <a:r>
              <a:rPr lang="en-US" altLang="ko-KR" sz="1400" b="1" dirty="0" smtClean="0">
                <a:solidFill>
                  <a:srgbClr val="669900"/>
                </a:solidFill>
                <a:latin typeface="Arial Narrow" pitchFamily="34" charset="0"/>
                <a:ea typeface="Gulim" pitchFamily="34" charset="-127"/>
              </a:rPr>
              <a:t>from 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Gulim" pitchFamily="34" charset="-127"/>
              </a:rPr>
              <a:t>the # rows you are assigned to</a:t>
            </a:r>
            <a:endParaRPr lang="en-US" altLang="ko-KR" sz="1400" b="1" dirty="0">
              <a:solidFill>
                <a:srgbClr val="669900"/>
              </a:solidFill>
              <a:latin typeface="Arial Narrow" pitchFamily="34" charset="0"/>
              <a:ea typeface="Batang" pitchFamily="18" charset="-127"/>
            </a:endParaRP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    for (j=0; j&lt;NCA; j++)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         c[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i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][k] = c[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i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][k] + a[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i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][j] * b[j][k];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    }</a:t>
            </a:r>
          </a:p>
          <a:p>
            <a:endParaRPr lang="en-US" altLang="ko-KR" sz="1400" b="1" dirty="0">
              <a:latin typeface="Arial Narrow" pitchFamily="34" charset="0"/>
              <a:ea typeface="Batang" pitchFamily="18" charset="-127"/>
            </a:endParaRP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= FROM_WORKER;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printf ("after computing \n");</a:t>
            </a:r>
          </a:p>
          <a:p>
            <a:endParaRPr lang="en-US" altLang="ko-KR" sz="1400" b="1" dirty="0">
              <a:latin typeface="Arial Narrow" pitchFamily="34" charset="0"/>
              <a:ea typeface="Batang" pitchFamily="18" charset="-127"/>
            </a:endParaRP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MPI_Send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(&amp;offset, 1, MPI_INT, MASTER,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MPI_Send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(&amp;rows, 1, MPI_INT, MASTER,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MPI_COMM_WORLD);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						</a:t>
            </a: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MPI_Send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(&amp;c, rows*NCB, MPI_DOUBLE, MASTER, </a:t>
            </a:r>
            <a:r>
              <a:rPr lang="en-US" altLang="ko-KR" sz="1400" b="1" dirty="0" err="1">
                <a:latin typeface="Arial Narrow" pitchFamily="34" charset="0"/>
                <a:ea typeface="Batang" pitchFamily="18" charset="-127"/>
              </a:rPr>
              <a:t>mtype</a:t>
            </a:r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, MPI_COMM_WORLD);      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Gulim" pitchFamily="34" charset="-127"/>
              </a:rPr>
              <a:t>// Sending the actual result</a:t>
            </a:r>
            <a:endParaRPr lang="en-US" altLang="ko-KR" sz="1400" b="1" dirty="0">
              <a:solidFill>
                <a:srgbClr val="669900"/>
              </a:solidFill>
              <a:latin typeface="Arial Narrow" pitchFamily="34" charset="0"/>
              <a:ea typeface="Batang" pitchFamily="18" charset="-127"/>
            </a:endParaRPr>
          </a:p>
          <a:p>
            <a:endParaRPr lang="en-US" altLang="ko-KR" sz="1400" b="1" dirty="0">
              <a:latin typeface="Arial Narrow" pitchFamily="34" charset="0"/>
              <a:ea typeface="Batang" pitchFamily="18" charset="-127"/>
            </a:endParaRP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printf ("after send \n");</a:t>
            </a:r>
          </a:p>
          <a:p>
            <a:endParaRPr lang="en-US" altLang="ko-KR" sz="1400" b="1" dirty="0">
              <a:latin typeface="Arial Narrow" pitchFamily="34" charset="0"/>
              <a:ea typeface="Batang" pitchFamily="18" charset="-127"/>
            </a:endParaRPr>
          </a:p>
          <a:p>
            <a:r>
              <a:rPr lang="en-US" altLang="ko-KR" sz="1400" b="1" dirty="0">
                <a:latin typeface="Arial Narrow" pitchFamily="34" charset="0"/>
                <a:ea typeface="Batang" pitchFamily="18" charset="-127"/>
              </a:rPr>
              <a:t>  }  </a:t>
            </a:r>
            <a:r>
              <a:rPr lang="en-US" altLang="ko-KR" sz="1400" b="1" dirty="0">
                <a:solidFill>
                  <a:srgbClr val="669900"/>
                </a:solidFill>
                <a:latin typeface="Arial Narrow" pitchFamily="34" charset="0"/>
                <a:ea typeface="Batang" pitchFamily="18" charset="-127"/>
              </a:rPr>
              <a:t>/* end of worker */</a:t>
            </a:r>
            <a:endParaRPr lang="en-US" sz="1400" b="1" dirty="0">
              <a:solidFill>
                <a:srgbClr val="669900"/>
              </a:solidFill>
              <a:latin typeface="Arial Narrow" pitchFamily="34" charset="0"/>
              <a:ea typeface="Batang" pitchFamily="18" charset="-127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Matrix Multiplication-4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Compilers for High performance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Garamond" pitchFamily="18" charset="0"/>
              </a:rPr>
              <a:t>The following switch guides the compiler heuristics for loops: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Windows: /</a:t>
            </a:r>
            <a:r>
              <a:rPr lang="en-US" dirty="0" err="1" smtClean="0">
                <a:latin typeface="Garamond" pitchFamily="18" charset="0"/>
              </a:rPr>
              <a:t>Qpar_threshold</a:t>
            </a:r>
            <a:r>
              <a:rPr lang="en-US" dirty="0" smtClean="0">
                <a:latin typeface="Garamond" pitchFamily="18" charset="0"/>
              </a:rPr>
              <a:t>[:n]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 Linux: -</a:t>
            </a:r>
            <a:r>
              <a:rPr lang="en-US" dirty="0" err="1" smtClean="0">
                <a:latin typeface="Garamond" pitchFamily="18" charset="0"/>
              </a:rPr>
              <a:t>par_threshold</a:t>
            </a:r>
            <a:r>
              <a:rPr lang="en-US" dirty="0" smtClean="0">
                <a:latin typeface="Garamond" pitchFamily="18" charset="0"/>
              </a:rPr>
              <a:t>[n]</a:t>
            </a:r>
          </a:p>
          <a:p>
            <a:endParaRPr lang="en-US" dirty="0" smtClean="0">
              <a:latin typeface="Garamond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Garamond" pitchFamily="18" charset="0"/>
              </a:rPr>
              <a:t>   where the condition 0 &lt;= n &lt;= 100 holds and represents the threshold for the auto-parallelization of loops.</a:t>
            </a:r>
          </a:p>
          <a:p>
            <a:pPr lvl="1" algn="just"/>
            <a:r>
              <a:rPr lang="en-US" dirty="0" smtClean="0">
                <a:latin typeface="Garamond" pitchFamily="18" charset="0"/>
              </a:rPr>
              <a:t>If n=0 the loop get auto parallelized always regardless of computation work volume.</a:t>
            </a:r>
          </a:p>
          <a:p>
            <a:pPr lvl="1" algn="just"/>
            <a:r>
              <a:rPr lang="en-US" dirty="0" smtClean="0">
                <a:latin typeface="Garamond" pitchFamily="18" charset="0"/>
              </a:rPr>
              <a:t>If n=100, then loops get auto-parallelized when performance gains are predicted based on the compiler analysis data.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For example, n=50 directs the compiler to parallelize only if there is a 50 percent probability of the code speeding up if executed in parallel.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Floyd’s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Floyd’s Algorithm </a:t>
            </a:r>
            <a:fld id="{C8775108-9384-4D7D-AF22-416E29B7217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Floyd's Algorithm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82000" cy="4572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</a:t>
            </a:r>
            <a:r>
              <a:rPr lang="en-US" dirty="0" smtClean="0"/>
              <a:t>. </a:t>
            </a:r>
            <a:r>
              <a:rPr lang="en-US" b="1" i="1" dirty="0" smtClean="0"/>
              <a:t>D  </a:t>
            </a:r>
            <a:r>
              <a:rPr lang="en-US" b="1" dirty="0" smtClean="0">
                <a:sym typeface="Symbol" pitchFamily="18" charset="2"/>
              </a:rPr>
              <a:t> </a:t>
            </a:r>
            <a:r>
              <a:rPr lang="en-US" b="1" i="1" dirty="0" smtClean="0">
                <a:sym typeface="Symbol" pitchFamily="18" charset="2"/>
              </a:rPr>
              <a:t>W   </a:t>
            </a:r>
            <a:r>
              <a:rPr lang="en-US" dirty="0" smtClean="0">
                <a:sym typeface="Symbol" pitchFamily="18" charset="2"/>
              </a:rPr>
              <a:t>// initialize </a:t>
            </a:r>
            <a:r>
              <a:rPr lang="en-US" i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array to </a:t>
            </a:r>
            <a:r>
              <a:rPr lang="en-US" i="1" dirty="0" smtClean="0">
                <a:sym typeface="Symbol" pitchFamily="18" charset="2"/>
              </a:rPr>
              <a:t>W </a:t>
            </a:r>
            <a:r>
              <a:rPr lang="en-US" dirty="0" smtClean="0">
                <a:sym typeface="Symbol" pitchFamily="18" charset="2"/>
              </a:rPr>
              <a:t>[ ]</a:t>
            </a:r>
            <a:r>
              <a:rPr lang="en-US" b="1" i="1" dirty="0" smtClean="0">
                <a:sym typeface="Symbol" pitchFamily="18" charset="2"/>
              </a:rPr>
              <a:t/>
            </a:r>
            <a:br>
              <a:rPr lang="en-US" b="1" i="1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2. </a:t>
            </a:r>
            <a:r>
              <a:rPr lang="en-US" b="1" i="1" dirty="0" smtClean="0">
                <a:sym typeface="Symbol" pitchFamily="18" charset="2"/>
              </a:rPr>
              <a:t>P </a:t>
            </a:r>
            <a:r>
              <a:rPr lang="en-US" b="1" dirty="0" smtClean="0">
                <a:sym typeface="Symbol" pitchFamily="18" charset="2"/>
              </a:rPr>
              <a:t>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0     // initialize P array to [0]</a:t>
            </a:r>
            <a:r>
              <a:rPr lang="en-US" i="1" dirty="0" smtClean="0">
                <a:sym typeface="Symbol" pitchFamily="18" charset="2"/>
              </a:rPr>
              <a:t/>
            </a:r>
            <a:br>
              <a:rPr lang="en-US" i="1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. </a:t>
            </a:r>
            <a:r>
              <a:rPr lang="en-US" b="1" dirty="0" smtClean="0">
                <a:sym typeface="Symbol" pitchFamily="18" charset="2"/>
              </a:rPr>
              <a:t>for </a:t>
            </a:r>
            <a:r>
              <a:rPr lang="en-US" b="1" i="1" dirty="0" smtClean="0">
                <a:sym typeface="Symbol" pitchFamily="18" charset="2"/>
              </a:rPr>
              <a:t>k </a:t>
            </a:r>
            <a:r>
              <a:rPr lang="en-US" b="1" dirty="0" smtClean="0">
                <a:sym typeface="Symbol" pitchFamily="18" charset="2"/>
              </a:rPr>
              <a:t> 1 to </a:t>
            </a:r>
            <a:r>
              <a:rPr lang="en-US" b="1" i="1" dirty="0" smtClean="0">
                <a:sym typeface="Symbol" pitchFamily="18" charset="2"/>
              </a:rPr>
              <a:t>n</a:t>
            </a:r>
            <a:br>
              <a:rPr lang="en-US" b="1" i="1" dirty="0" smtClean="0">
                <a:sym typeface="Symbol" pitchFamily="18" charset="2"/>
              </a:rPr>
            </a:br>
            <a:r>
              <a:rPr lang="en-US" b="1" i="1" dirty="0" smtClean="0">
                <a:sym typeface="Symbol" pitchFamily="18" charset="2"/>
              </a:rPr>
              <a:t>	// Computing D’ from D</a:t>
            </a:r>
            <a:br>
              <a:rPr lang="en-US" b="1" i="1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4.       do for </a:t>
            </a:r>
            <a:r>
              <a:rPr lang="en-US" b="1" i="1" dirty="0" err="1" smtClean="0">
                <a:sym typeface="Symbol" pitchFamily="18" charset="2"/>
              </a:rPr>
              <a:t>i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 1 to </a:t>
            </a:r>
            <a:r>
              <a:rPr lang="en-US" b="1" i="1" dirty="0" smtClean="0">
                <a:sym typeface="Symbol" pitchFamily="18" charset="2"/>
              </a:rPr>
              <a:t>n</a:t>
            </a:r>
            <a:br>
              <a:rPr lang="en-US" b="1" i="1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5.            do for </a:t>
            </a:r>
            <a:r>
              <a:rPr lang="en-US" b="1" i="1" dirty="0" smtClean="0">
                <a:sym typeface="Symbol" pitchFamily="18" charset="2"/>
              </a:rPr>
              <a:t>j </a:t>
            </a:r>
            <a:r>
              <a:rPr lang="en-US" b="1" dirty="0" smtClean="0">
                <a:sym typeface="Symbol" pitchFamily="18" charset="2"/>
              </a:rPr>
              <a:t> 1 to </a:t>
            </a:r>
            <a:r>
              <a:rPr lang="en-US" b="1" i="1" dirty="0" smtClean="0">
                <a:sym typeface="Symbol" pitchFamily="18" charset="2"/>
              </a:rPr>
              <a:t>n</a:t>
            </a:r>
            <a:br>
              <a:rPr lang="en-US" b="1" i="1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6.</a:t>
            </a:r>
            <a:r>
              <a:rPr lang="en-US" b="1" i="1" dirty="0" smtClean="0">
                <a:sym typeface="Symbol" pitchFamily="18" charset="2"/>
              </a:rPr>
              <a:t>                  </a:t>
            </a:r>
            <a:r>
              <a:rPr lang="en-US" b="1" dirty="0" smtClean="0">
                <a:sym typeface="Symbol" pitchFamily="18" charset="2"/>
              </a:rPr>
              <a:t>if (</a:t>
            </a:r>
            <a:r>
              <a:rPr lang="en-US" b="1" i="1" dirty="0" smtClean="0">
                <a:sym typeface="Symbol" pitchFamily="18" charset="2"/>
              </a:rPr>
              <a:t>D</a:t>
            </a:r>
            <a:r>
              <a:rPr lang="en-US" b="1" dirty="0" smtClean="0">
                <a:sym typeface="Symbol" pitchFamily="18" charset="2"/>
              </a:rPr>
              <a:t>[ </a:t>
            </a:r>
            <a:r>
              <a:rPr lang="en-US" b="1" i="1" dirty="0" err="1" smtClean="0">
                <a:sym typeface="Symbol" pitchFamily="18" charset="2"/>
              </a:rPr>
              <a:t>i</a:t>
            </a:r>
            <a:r>
              <a:rPr lang="en-US" b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j</a:t>
            </a:r>
            <a:r>
              <a:rPr lang="en-US" b="1" dirty="0" smtClean="0">
                <a:sym typeface="Symbol" pitchFamily="18" charset="2"/>
              </a:rPr>
              <a:t> ] &gt; </a:t>
            </a:r>
            <a:r>
              <a:rPr lang="en-US" b="1" i="1" dirty="0" smtClean="0">
                <a:sym typeface="Symbol" pitchFamily="18" charset="2"/>
              </a:rPr>
              <a:t>D</a:t>
            </a:r>
            <a:r>
              <a:rPr lang="en-US" b="1" dirty="0" smtClean="0">
                <a:sym typeface="Symbol" pitchFamily="18" charset="2"/>
              </a:rPr>
              <a:t>[ </a:t>
            </a:r>
            <a:r>
              <a:rPr lang="en-US" b="1" i="1" dirty="0" err="1" smtClean="0">
                <a:sym typeface="Symbol" pitchFamily="18" charset="2"/>
              </a:rPr>
              <a:t>i</a:t>
            </a:r>
            <a:r>
              <a:rPr lang="en-US" b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k</a:t>
            </a:r>
            <a:r>
              <a:rPr lang="en-US" b="1" dirty="0" smtClean="0">
                <a:sym typeface="Symbol" pitchFamily="18" charset="2"/>
              </a:rPr>
              <a:t> ] +</a:t>
            </a:r>
            <a:r>
              <a:rPr lang="en-US" b="1" i="1" dirty="0" smtClean="0">
                <a:sym typeface="Symbol" pitchFamily="18" charset="2"/>
              </a:rPr>
              <a:t> D</a:t>
            </a:r>
            <a:r>
              <a:rPr lang="en-US" b="1" dirty="0" smtClean="0">
                <a:sym typeface="Symbol" pitchFamily="18" charset="2"/>
              </a:rPr>
              <a:t>[ </a:t>
            </a:r>
            <a:r>
              <a:rPr lang="en-US" b="1" i="1" dirty="0" smtClean="0">
                <a:sym typeface="Symbol" pitchFamily="18" charset="2"/>
              </a:rPr>
              <a:t>k</a:t>
            </a:r>
            <a:r>
              <a:rPr lang="en-US" b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j</a:t>
            </a:r>
            <a:r>
              <a:rPr lang="en-US" b="1" dirty="0" smtClean="0">
                <a:sym typeface="Symbol" pitchFamily="18" charset="2"/>
              </a:rPr>
              <a:t> ] ) </a:t>
            </a:r>
            <a:br>
              <a:rPr lang="en-US" b="1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7.		          then  </a:t>
            </a:r>
            <a:r>
              <a:rPr lang="en-US" b="1" i="1" dirty="0" smtClean="0">
                <a:sym typeface="Symbol" pitchFamily="18" charset="2"/>
              </a:rPr>
              <a:t>D’</a:t>
            </a:r>
            <a:r>
              <a:rPr lang="en-US" b="1" dirty="0" smtClean="0">
                <a:sym typeface="Symbol" pitchFamily="18" charset="2"/>
              </a:rPr>
              <a:t>[ </a:t>
            </a:r>
            <a:r>
              <a:rPr lang="en-US" b="1" i="1" dirty="0" err="1" smtClean="0">
                <a:sym typeface="Symbol" pitchFamily="18" charset="2"/>
              </a:rPr>
              <a:t>i</a:t>
            </a:r>
            <a:r>
              <a:rPr lang="en-US" b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j</a:t>
            </a:r>
            <a:r>
              <a:rPr lang="en-US" b="1" dirty="0" smtClean="0">
                <a:sym typeface="Symbol" pitchFamily="18" charset="2"/>
              </a:rPr>
              <a:t> ]  </a:t>
            </a:r>
            <a:r>
              <a:rPr lang="en-US" b="1" i="1" dirty="0" smtClean="0">
                <a:sym typeface="Symbol" pitchFamily="18" charset="2"/>
              </a:rPr>
              <a:t>D</a:t>
            </a:r>
            <a:r>
              <a:rPr lang="en-US" b="1" dirty="0" smtClean="0">
                <a:sym typeface="Symbol" pitchFamily="18" charset="2"/>
              </a:rPr>
              <a:t>[ </a:t>
            </a:r>
            <a:r>
              <a:rPr lang="en-US" b="1" i="1" dirty="0" err="1" smtClean="0">
                <a:sym typeface="Symbol" pitchFamily="18" charset="2"/>
              </a:rPr>
              <a:t>i</a:t>
            </a:r>
            <a:r>
              <a:rPr lang="en-US" b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k</a:t>
            </a:r>
            <a:r>
              <a:rPr lang="en-US" b="1" dirty="0" smtClean="0">
                <a:sym typeface="Symbol" pitchFamily="18" charset="2"/>
              </a:rPr>
              <a:t> ] +</a:t>
            </a:r>
            <a:r>
              <a:rPr lang="en-US" b="1" i="1" dirty="0" smtClean="0">
                <a:sym typeface="Symbol" pitchFamily="18" charset="2"/>
              </a:rPr>
              <a:t> D</a:t>
            </a:r>
            <a:r>
              <a:rPr lang="en-US" b="1" dirty="0" smtClean="0">
                <a:sym typeface="Symbol" pitchFamily="18" charset="2"/>
              </a:rPr>
              <a:t>[ </a:t>
            </a:r>
            <a:r>
              <a:rPr lang="en-US" b="1" i="1" dirty="0" smtClean="0">
                <a:sym typeface="Symbol" pitchFamily="18" charset="2"/>
              </a:rPr>
              <a:t>k</a:t>
            </a:r>
            <a:r>
              <a:rPr lang="en-US" b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j</a:t>
            </a:r>
            <a:r>
              <a:rPr lang="en-US" b="1" dirty="0" smtClean="0">
                <a:sym typeface="Symbol" pitchFamily="18" charset="2"/>
              </a:rPr>
              <a:t> ] </a:t>
            </a:r>
            <a:br>
              <a:rPr lang="en-US" b="1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8.		                    </a:t>
            </a:r>
            <a:r>
              <a:rPr lang="en-US" b="1" i="1" dirty="0" smtClean="0"/>
              <a:t>P</a:t>
            </a:r>
            <a:r>
              <a:rPr lang="en-US" b="1" dirty="0" smtClean="0"/>
              <a:t>[ </a:t>
            </a:r>
            <a:r>
              <a:rPr lang="en-US" b="1" i="1" dirty="0" err="1" smtClean="0"/>
              <a:t>i</a:t>
            </a:r>
            <a:r>
              <a:rPr lang="en-US" b="1" i="1" dirty="0" smtClean="0"/>
              <a:t>, j</a:t>
            </a:r>
            <a:r>
              <a:rPr lang="en-US" b="1" dirty="0" smtClean="0"/>
              <a:t> ] </a:t>
            </a:r>
            <a:r>
              <a:rPr lang="en-US" b="1" dirty="0" smtClean="0">
                <a:sym typeface="Symbol" pitchFamily="18" charset="2"/>
              </a:rPr>
              <a:t> </a:t>
            </a:r>
            <a:r>
              <a:rPr lang="en-US" b="1" i="1" dirty="0" smtClean="0"/>
              <a:t>k</a:t>
            </a:r>
            <a:r>
              <a:rPr lang="en-US" b="1" dirty="0" smtClean="0"/>
              <a:t>; </a:t>
            </a:r>
            <a:br>
              <a:rPr lang="en-US" b="1" dirty="0" smtClean="0"/>
            </a:br>
            <a:r>
              <a:rPr lang="en-US" b="1" dirty="0" smtClean="0"/>
              <a:t>9.			else </a:t>
            </a:r>
            <a:r>
              <a:rPr lang="en-US" b="1" i="1" dirty="0" smtClean="0">
                <a:sym typeface="Symbol" pitchFamily="18" charset="2"/>
              </a:rPr>
              <a:t>D’</a:t>
            </a:r>
            <a:r>
              <a:rPr lang="en-US" b="1" dirty="0" smtClean="0">
                <a:sym typeface="Symbol" pitchFamily="18" charset="2"/>
              </a:rPr>
              <a:t>[ </a:t>
            </a:r>
            <a:r>
              <a:rPr lang="en-US" b="1" i="1" dirty="0" err="1" smtClean="0">
                <a:sym typeface="Symbol" pitchFamily="18" charset="2"/>
              </a:rPr>
              <a:t>i</a:t>
            </a:r>
            <a:r>
              <a:rPr lang="en-US" b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j</a:t>
            </a:r>
            <a:r>
              <a:rPr lang="en-US" b="1" dirty="0" smtClean="0">
                <a:sym typeface="Symbol" pitchFamily="18" charset="2"/>
              </a:rPr>
              <a:t> ]  </a:t>
            </a:r>
            <a:r>
              <a:rPr lang="en-US" b="1" i="1" dirty="0" smtClean="0">
                <a:sym typeface="Symbol" pitchFamily="18" charset="2"/>
              </a:rPr>
              <a:t>D</a:t>
            </a:r>
            <a:r>
              <a:rPr lang="en-US" b="1" dirty="0" smtClean="0">
                <a:sym typeface="Symbol" pitchFamily="18" charset="2"/>
              </a:rPr>
              <a:t>[ </a:t>
            </a:r>
            <a:r>
              <a:rPr lang="en-US" b="1" i="1" dirty="0" err="1" smtClean="0">
                <a:sym typeface="Symbol" pitchFamily="18" charset="2"/>
              </a:rPr>
              <a:t>i</a:t>
            </a:r>
            <a:r>
              <a:rPr lang="en-US" b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j</a:t>
            </a:r>
            <a:r>
              <a:rPr lang="en-US" b="1" dirty="0" smtClean="0">
                <a:sym typeface="Symbol" pitchFamily="18" charset="2"/>
              </a:rPr>
              <a:t> ]</a:t>
            </a:r>
            <a:br>
              <a:rPr lang="en-US" b="1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10.	</a:t>
            </a:r>
            <a:r>
              <a:rPr lang="en-US" b="1" i="1" dirty="0" smtClean="0">
                <a:sym typeface="Symbol" pitchFamily="18" charset="2"/>
              </a:rPr>
              <a:t>Move D’ to D.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Floyd’s Algorithm </a:t>
            </a:r>
            <a:fld id="{E279672A-03CD-4A62-8EFF-402A7F198AB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smtClean="0"/>
              <a:t>The pointer array 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Used to enable finding a shortest path</a:t>
            </a:r>
          </a:p>
          <a:p>
            <a:r>
              <a:rPr lang="en-US" b="1" dirty="0" smtClean="0"/>
              <a:t>Initially the array contains 0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Each time that a shorter path from </a:t>
            </a:r>
            <a:r>
              <a:rPr lang="en-US" b="1" i="1" dirty="0" err="1" smtClean="0"/>
              <a:t>i</a:t>
            </a:r>
            <a:r>
              <a:rPr lang="en-US" b="1" dirty="0" smtClean="0"/>
              <a:t> to </a:t>
            </a:r>
            <a:r>
              <a:rPr lang="en-US" b="1" i="1" dirty="0" smtClean="0"/>
              <a:t>j</a:t>
            </a:r>
            <a:r>
              <a:rPr lang="en-US" b="1" dirty="0" smtClean="0"/>
              <a:t> is found the </a:t>
            </a:r>
            <a:r>
              <a:rPr lang="en-US" b="1" i="1" dirty="0" smtClean="0"/>
              <a:t>k</a:t>
            </a:r>
            <a:r>
              <a:rPr lang="en-US" b="1" dirty="0" smtClean="0"/>
              <a:t> that provided the minimum is saved (highest index node on the path from </a:t>
            </a:r>
            <a:r>
              <a:rPr lang="en-US" b="1" i="1" dirty="0" err="1" smtClean="0"/>
              <a:t>i</a:t>
            </a:r>
            <a:r>
              <a:rPr lang="en-US" b="1" dirty="0" smtClean="0"/>
              <a:t> to </a:t>
            </a:r>
            <a:r>
              <a:rPr lang="en-US" b="1" i="1" dirty="0" smtClean="0"/>
              <a:t>j</a:t>
            </a:r>
            <a:r>
              <a:rPr lang="en-US" b="1" dirty="0" smtClean="0"/>
              <a:t>)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To print the intermediate nodes on the shortest path a recursive procedure that print the shortest paths from </a:t>
            </a:r>
            <a:r>
              <a:rPr lang="en-US" b="1" i="1" dirty="0" err="1" smtClean="0"/>
              <a:t>i</a:t>
            </a:r>
            <a:r>
              <a:rPr lang="en-US" b="1" dirty="0" smtClean="0"/>
              <a:t> and </a:t>
            </a:r>
            <a:r>
              <a:rPr lang="en-US" b="1" i="1" dirty="0" smtClean="0"/>
              <a:t>k</a:t>
            </a:r>
            <a:r>
              <a:rPr lang="en-US" b="1" dirty="0" smtClean="0"/>
              <a:t>, and from </a:t>
            </a:r>
            <a:r>
              <a:rPr lang="en-US" b="1" i="1" dirty="0" smtClean="0"/>
              <a:t>k</a:t>
            </a:r>
            <a:r>
              <a:rPr lang="en-US" b="1" dirty="0" smtClean="0"/>
              <a:t> to </a:t>
            </a:r>
            <a:r>
              <a:rPr lang="en-US" b="1" i="1" dirty="0" smtClean="0"/>
              <a:t>j</a:t>
            </a:r>
            <a:r>
              <a:rPr lang="en-US" b="1" dirty="0" smtClean="0"/>
              <a:t> can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Floyd’s Algorithm </a:t>
            </a:r>
            <a:fld id="{8E94A7B5-A248-49B0-A096-8A54BBB19E4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</a:t>
            </a:r>
          </a:p>
        </p:txBody>
      </p:sp>
      <p:sp>
        <p:nvSpPr>
          <p:cNvPr id="11268" name="Text Box 38"/>
          <p:cNvSpPr txBox="1">
            <a:spLocks noChangeArrowheads="1"/>
          </p:cNvSpPr>
          <p:nvPr/>
        </p:nvSpPr>
        <p:spPr bwMode="auto">
          <a:xfrm>
            <a:off x="3657600" y="1905000"/>
            <a:ext cx="1339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W = D</a:t>
            </a:r>
            <a:r>
              <a:rPr lang="en-US" baseline="30000"/>
              <a:t>0 </a:t>
            </a:r>
            <a:r>
              <a:rPr lang="en-US"/>
              <a:t>=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029200" y="1295400"/>
            <a:ext cx="2667000" cy="1752600"/>
            <a:chOff x="3168" y="816"/>
            <a:chExt cx="1680" cy="1104"/>
          </a:xfrm>
        </p:grpSpPr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306" name="Rectangle 28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1307" name="Rectangle 29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308" name="Rectangle 30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1309" name="Rectangle 3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1310" name="Rectangle 32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311" name="Rectangle 33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1312" name="Rectangle 34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1313" name="Rectangle 35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1314" name="Rectangle 36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1300" name="Text Box 39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301" name="Text Box 40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302" name="Text Box 42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03" name="Text Box 4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304" name="Text Box 44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305" name="Text Box 45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29200" y="3352800"/>
            <a:ext cx="2667000" cy="1752600"/>
            <a:chOff x="3168" y="816"/>
            <a:chExt cx="1680" cy="1104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290" name="Rectangle 49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1" name="Rectangle 50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2" name="Rectangle 51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3" name="Rectangle 5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4" name="Rectangle 53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5" name="Rectangle 54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0</a:t>
                </a:r>
                <a:endParaRPr lang="en-US"/>
              </a:p>
            </p:txBody>
          </p:sp>
          <p:sp>
            <p:nvSpPr>
              <p:cNvPr id="11296" name="Rectangle 55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11297" name="Rectangle 56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8" name="Rectangle 57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1284" name="Text Box 58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285" name="Text Box 59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286" name="Text Box 60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287" name="Text Box 61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288" name="Text Box 62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289" name="Text Box 63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1271" name="Text Box 64"/>
          <p:cNvSpPr txBox="1">
            <a:spLocks noChangeArrowheads="1"/>
          </p:cNvSpPr>
          <p:nvPr/>
        </p:nvSpPr>
        <p:spPr bwMode="auto">
          <a:xfrm>
            <a:off x="4191000" y="41910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 =</a:t>
            </a:r>
          </a:p>
        </p:txBody>
      </p:sp>
      <p:sp>
        <p:nvSpPr>
          <p:cNvPr id="11272" name="Oval 5"/>
          <p:cNvSpPr>
            <a:spLocks noChangeArrowheads="1"/>
          </p:cNvSpPr>
          <p:nvPr/>
        </p:nvSpPr>
        <p:spPr bwMode="auto">
          <a:xfrm>
            <a:off x="1143000" y="2209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273" name="Oval 6"/>
          <p:cNvSpPr>
            <a:spLocks noChangeArrowheads="1"/>
          </p:cNvSpPr>
          <p:nvPr/>
        </p:nvSpPr>
        <p:spPr bwMode="auto">
          <a:xfrm>
            <a:off x="990600" y="38100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274" name="Oval 7"/>
          <p:cNvSpPr>
            <a:spLocks noChangeArrowheads="1"/>
          </p:cNvSpPr>
          <p:nvPr/>
        </p:nvSpPr>
        <p:spPr bwMode="auto">
          <a:xfrm>
            <a:off x="2667000" y="2971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1275" name="AutoShape 9"/>
          <p:cNvCxnSpPr>
            <a:cxnSpLocks noChangeShapeType="1"/>
            <a:stCxn id="11272" idx="7"/>
            <a:endCxn id="11274" idx="1"/>
          </p:cNvCxnSpPr>
          <p:nvPr/>
        </p:nvCxnSpPr>
        <p:spPr bwMode="auto">
          <a:xfrm>
            <a:off x="1728788" y="2284413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11276" name="AutoShape 10"/>
          <p:cNvCxnSpPr>
            <a:cxnSpLocks noChangeShapeType="1"/>
            <a:stCxn id="11274" idx="3"/>
            <a:endCxn id="11273" idx="5"/>
          </p:cNvCxnSpPr>
          <p:nvPr/>
        </p:nvCxnSpPr>
        <p:spPr bwMode="auto">
          <a:xfrm flipH="1">
            <a:off x="1576388" y="3506788"/>
            <a:ext cx="1190625" cy="838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11277" name="AutoShape 12"/>
          <p:cNvCxnSpPr>
            <a:cxnSpLocks noChangeShapeType="1"/>
            <a:stCxn id="11273" idx="2"/>
            <a:endCxn id="11272" idx="2"/>
          </p:cNvCxnSpPr>
          <p:nvPr/>
        </p:nvCxnSpPr>
        <p:spPr bwMode="auto">
          <a:xfrm rot="10800000" flipH="1">
            <a:off x="976313" y="2514600"/>
            <a:ext cx="152400" cy="1600200"/>
          </a:xfrm>
          <a:prstGeom prst="curvedConnector3">
            <a:avLst>
              <a:gd name="adj1" fmla="val -140625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</p:spPr>
      </p:cxnSp>
      <p:cxnSp>
        <p:nvCxnSpPr>
          <p:cNvPr id="11278" name="AutoShape 14"/>
          <p:cNvCxnSpPr>
            <a:cxnSpLocks noChangeShapeType="1"/>
            <a:stCxn id="11273" idx="6"/>
            <a:endCxn id="11272" idx="6"/>
          </p:cNvCxnSpPr>
          <p:nvPr/>
        </p:nvCxnSpPr>
        <p:spPr bwMode="auto">
          <a:xfrm flipV="1">
            <a:off x="1690688" y="2514600"/>
            <a:ext cx="152400" cy="1600200"/>
          </a:xfrm>
          <a:prstGeom prst="curvedConnector3">
            <a:avLst>
              <a:gd name="adj1" fmla="val 240625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11279" name="Text Box 65"/>
          <p:cNvSpPr txBox="1">
            <a:spLocks noChangeArrowheads="1"/>
          </p:cNvSpPr>
          <p:nvPr/>
        </p:nvSpPr>
        <p:spPr bwMode="auto">
          <a:xfrm>
            <a:off x="2117725" y="2286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280" name="Text Box 66"/>
          <p:cNvSpPr txBox="1">
            <a:spLocks noChangeArrowheads="1"/>
          </p:cNvSpPr>
          <p:nvPr/>
        </p:nvSpPr>
        <p:spPr bwMode="auto">
          <a:xfrm>
            <a:off x="2209800" y="37338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1281" name="Text Box 67"/>
          <p:cNvSpPr txBox="1">
            <a:spLocks noChangeArrowheads="1"/>
          </p:cNvSpPr>
          <p:nvPr/>
        </p:nvSpPr>
        <p:spPr bwMode="auto">
          <a:xfrm>
            <a:off x="1736725" y="30130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282" name="Text Box 68"/>
          <p:cNvSpPr txBox="1">
            <a:spLocks noChangeArrowheads="1"/>
          </p:cNvSpPr>
          <p:nvPr/>
        </p:nvSpPr>
        <p:spPr bwMode="auto">
          <a:xfrm>
            <a:off x="746125" y="29368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Floyd’s Algorithm </a:t>
            </a:r>
            <a:fld id="{496289B5-88E9-4130-B019-4587B815306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2291" name="Text Box 10"/>
          <p:cNvSpPr txBox="1">
            <a:spLocks noChangeArrowheads="1"/>
          </p:cNvSpPr>
          <p:nvPr/>
        </p:nvSpPr>
        <p:spPr bwMode="auto"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D</a:t>
            </a:r>
            <a:r>
              <a:rPr lang="en-US" baseline="30000"/>
              <a:t>1 </a:t>
            </a:r>
            <a:r>
              <a:rPr lang="en-US"/>
              <a:t>=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52" name="Rectangle 13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2353" name="Rectangle 14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54" name="Rectangle 15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2355" name="Rectangle 16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2356" name="Rectangle 17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57" name="Rectangle 18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2358" name="Rectangle 19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2359" name="Rectangle 20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2360" name="Rectangle 2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2346" name="Text Box 22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47" name="Text Box 23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48" name="Text Box 24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2349" name="Text Box 25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50" name="Text Box 26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51" name="Text Box 27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36" name="Rectangle 30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37" name="Rectangle 31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38" name="Rectangle 32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39" name="Rectangle 33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40" name="Rectangle 34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41" name="Rectangle 35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</a:t>
                </a:r>
                <a:endParaRPr lang="en-US"/>
              </a:p>
            </p:txBody>
          </p:sp>
          <p:sp>
            <p:nvSpPr>
              <p:cNvPr id="12342" name="Rectangle 36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12343" name="Rectangle 37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44" name="Rectangle 38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2330" name="Text Box 39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31" name="Text Box 40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32" name="Text Box 41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2333" name="Text Box 42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34" name="Text Box 43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35" name="Text Box 44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2294" name="Text Box 45"/>
          <p:cNvSpPr txBox="1">
            <a:spLocks noChangeArrowheads="1"/>
          </p:cNvSpPr>
          <p:nvPr/>
        </p:nvSpPr>
        <p:spPr bwMode="auto"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 =</a:t>
            </a:r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298450" y="381000"/>
            <a:ext cx="1925638" cy="1600200"/>
            <a:chOff x="188" y="240"/>
            <a:chExt cx="1213" cy="1008"/>
          </a:xfrm>
        </p:grpSpPr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2322" name="Oval 3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2323" name="Oval 4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2324" name="Oval 5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cxnSp>
            <p:nvCxnSpPr>
              <p:cNvPr id="12325" name="AutoShape 6"/>
              <p:cNvCxnSpPr>
                <a:cxnSpLocks noChangeShapeType="1"/>
                <a:stCxn id="12322" idx="7"/>
                <a:endCxn id="12324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2326" name="AutoShape 7"/>
              <p:cNvCxnSpPr>
                <a:cxnSpLocks noChangeShapeType="1"/>
                <a:stCxn id="12324" idx="3"/>
                <a:endCxn id="12323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2327" name="AutoShape 8"/>
              <p:cNvCxnSpPr>
                <a:cxnSpLocks noChangeShapeType="1"/>
                <a:stCxn id="12323" idx="2"/>
                <a:endCxn id="12322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</p:cxnSp>
          <p:cxnSp>
            <p:nvCxnSpPr>
              <p:cNvPr id="12328" name="AutoShape 9"/>
              <p:cNvCxnSpPr>
                <a:cxnSpLocks noChangeShapeType="1"/>
                <a:stCxn id="12323" idx="6"/>
                <a:endCxn id="12322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sp>
          <p:nvSpPr>
            <p:cNvPr id="12318" name="Text Box 47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12319" name="Text Box 48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-3</a:t>
              </a:r>
            </a:p>
          </p:txBody>
        </p:sp>
        <p:sp>
          <p:nvSpPr>
            <p:cNvPr id="12320" name="Text Box 49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21" name="Text Box 50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sp>
        <p:nvSpPr>
          <p:cNvPr id="12296" name="Rectangle 52"/>
          <p:cNvSpPr>
            <a:spLocks noGrp="1" noChangeArrowheads="1"/>
          </p:cNvSpPr>
          <p:nvPr>
            <p:ph type="title"/>
          </p:nvPr>
        </p:nvSpPr>
        <p:spPr>
          <a:xfrm>
            <a:off x="6019800" y="609600"/>
            <a:ext cx="2667000" cy="16002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k = 1</a:t>
            </a:r>
            <a:br>
              <a:rPr lang="en-US" sz="2800" dirty="0" smtClean="0"/>
            </a:br>
            <a:r>
              <a:rPr lang="en-US" sz="2800" dirty="0" smtClean="0"/>
              <a:t>Vertex 1 can be intermediate node </a:t>
            </a:r>
          </a:p>
        </p:txBody>
      </p:sp>
      <p:sp>
        <p:nvSpPr>
          <p:cNvPr id="12297" name="Rectangle 5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2438400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1</a:t>
            </a:r>
            <a:r>
              <a:rPr lang="en-US" sz="2000" smtClean="0"/>
              <a:t>[2,3] = min( D</a:t>
            </a:r>
            <a:r>
              <a:rPr lang="en-US" sz="2000" baseline="30000" smtClean="0"/>
              <a:t>0</a:t>
            </a:r>
            <a:r>
              <a:rPr lang="en-US" sz="2000" smtClean="0"/>
              <a:t>[2,3], D</a:t>
            </a:r>
            <a:r>
              <a:rPr lang="en-US" sz="2000" baseline="30000" smtClean="0"/>
              <a:t>0</a:t>
            </a:r>
            <a:r>
              <a:rPr lang="en-US" sz="2000" smtClean="0"/>
              <a:t>[2,1]+D</a:t>
            </a:r>
            <a:r>
              <a:rPr lang="en-US" sz="2000" baseline="30000" smtClean="0"/>
              <a:t>0</a:t>
            </a:r>
            <a:r>
              <a:rPr lang="en-US" sz="2000" smtClean="0"/>
              <a:t>[1,3] )</a:t>
            </a:r>
          </a:p>
          <a:p>
            <a:pPr>
              <a:buFontTx/>
              <a:buNone/>
            </a:pPr>
            <a:r>
              <a:rPr lang="en-US" sz="2000" smtClean="0"/>
              <a:t>		= min (</a:t>
            </a:r>
            <a:r>
              <a:rPr lang="en-US" sz="2000" smtClean="0">
                <a:sym typeface="Symbol" pitchFamily="18" charset="2"/>
              </a:rPr>
              <a:t>, 7)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7</a:t>
            </a: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1</a:t>
            </a:r>
            <a:r>
              <a:rPr lang="en-US" sz="2000" smtClean="0"/>
              <a:t>[3,2] = min( D</a:t>
            </a:r>
            <a:r>
              <a:rPr lang="en-US" sz="2000" baseline="30000" smtClean="0"/>
              <a:t>0</a:t>
            </a:r>
            <a:r>
              <a:rPr lang="en-US" sz="2000" smtClean="0"/>
              <a:t>[3,2], D</a:t>
            </a:r>
            <a:r>
              <a:rPr lang="en-US" sz="2000" baseline="30000" smtClean="0"/>
              <a:t>0</a:t>
            </a:r>
            <a:r>
              <a:rPr lang="en-US" sz="2000" smtClean="0"/>
              <a:t>[3,1]+D</a:t>
            </a:r>
            <a:r>
              <a:rPr lang="en-US" sz="2000" baseline="30000" smtClean="0"/>
              <a:t>0</a:t>
            </a:r>
            <a:r>
              <a:rPr lang="en-US" sz="2000" smtClean="0"/>
              <a:t>[1,2] )</a:t>
            </a:r>
          </a:p>
          <a:p>
            <a:pPr>
              <a:buFontTx/>
              <a:buNone/>
            </a:pPr>
            <a:r>
              <a:rPr lang="en-US" sz="2000" smtClean="0"/>
              <a:t>		= min (-3,</a:t>
            </a:r>
            <a:r>
              <a:rPr lang="en-US" sz="2000" smtClean="0">
                <a:sym typeface="Symbol" pitchFamily="18" charset="2"/>
              </a:rPr>
              <a:t>)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-3</a:t>
            </a: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3124200" y="304800"/>
            <a:ext cx="2667000" cy="1752600"/>
            <a:chOff x="3168" y="816"/>
            <a:chExt cx="1680" cy="1104"/>
          </a:xfrm>
        </p:grpSpPr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08" name="Rectangle 57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2309" name="Rectangle 58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10" name="Rectangle 59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2311" name="Rectangle 60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2312" name="Rectangle 61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13" name="Rectangle 62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2314" name="Rectangle 63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2315" name="Rectangle 64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2316" name="Rectangle 65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2302" name="Text Box 66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03" name="Text Box 67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04" name="Text Box 68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2305" name="Text Box 69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06" name="Text Box 70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307" name="Text Box 71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2299" name="Text Box 72"/>
          <p:cNvSpPr txBox="1">
            <a:spLocks noChangeArrowheads="1"/>
          </p:cNvSpPr>
          <p:nvPr/>
        </p:nvSpPr>
        <p:spPr bwMode="auto">
          <a:xfrm>
            <a:off x="2514600" y="533400"/>
            <a:ext cx="728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30000"/>
              <a:t>0 </a:t>
            </a:r>
            <a:r>
              <a:rPr lang="en-US"/>
              <a:t>=</a:t>
            </a:r>
          </a:p>
        </p:txBody>
      </p:sp>
      <p:sp>
        <p:nvSpPr>
          <p:cNvPr id="12300" name="Line 75"/>
          <p:cNvSpPr>
            <a:spLocks noChangeShapeType="1"/>
          </p:cNvSpPr>
          <p:nvPr/>
        </p:nvSpPr>
        <p:spPr bwMode="auto">
          <a:xfrm flipH="1">
            <a:off x="4038600" y="1828800"/>
            <a:ext cx="2133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Floyd’s Algorithm </a:t>
            </a:r>
            <a:fld id="{458E6297-F32D-491A-8F6B-A1AC7FF3B44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D</a:t>
            </a:r>
            <a:r>
              <a:rPr lang="en-US" baseline="30000"/>
              <a:t>2 </a:t>
            </a:r>
            <a:r>
              <a:rPr lang="en-US"/>
              <a:t>=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75" name="Rectangle 5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3376" name="Rectangle 6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77" name="Rectangle 7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3378" name="Rectangle 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3379" name="Rectangle 9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80" name="Rectangle 10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3381" name="Rectangle 11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-1</a:t>
                </a:r>
              </a:p>
            </p:txBody>
          </p:sp>
          <p:sp>
            <p:nvSpPr>
              <p:cNvPr id="13382" name="Rectangle 12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3383" name="Rectangle 13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3369" name="Text Box 14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70" name="Text Box 15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71" name="Text Box 16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72" name="Text Box 17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73" name="Text Box 18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74" name="Text Box 19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59" name="Rectangle 22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0" name="Rectangle 23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1" name="Rectangle 24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2" name="Rectangle 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3" name="Rectangle 26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4" name="Rectangle 27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</a:t>
                </a:r>
                <a:endParaRPr lang="en-US"/>
              </a:p>
            </p:txBody>
          </p:sp>
          <p:sp>
            <p:nvSpPr>
              <p:cNvPr id="13365" name="Rectangle 28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13366" name="Rectangle 29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7" name="Rectangle 30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3353" name="Text Box 31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54" name="Text Box 32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55" name="Text Box 33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56" name="Text Box 34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57" name="Text Box 35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58" name="Text Box 36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3318" name="Text Box 37"/>
          <p:cNvSpPr txBox="1">
            <a:spLocks noChangeArrowheads="1"/>
          </p:cNvSpPr>
          <p:nvPr/>
        </p:nvSpPr>
        <p:spPr bwMode="auto"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 =</a:t>
            </a:r>
          </a:p>
        </p:txBody>
      </p:sp>
      <p:sp>
        <p:nvSpPr>
          <p:cNvPr id="13319" name="Rectangle 52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2438400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D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[1,3] = min( 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[1,3], 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[1,2]+D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[2,3] )</a:t>
            </a:r>
          </a:p>
          <a:p>
            <a:pPr>
              <a:buFontTx/>
              <a:buNone/>
            </a:pPr>
            <a:r>
              <a:rPr lang="en-US" sz="2000" dirty="0" smtClean="0"/>
              <a:t>		= min (</a:t>
            </a:r>
            <a:r>
              <a:rPr lang="en-US" sz="2000" dirty="0" smtClean="0">
                <a:sym typeface="Symbol" pitchFamily="18" charset="2"/>
              </a:rPr>
              <a:t>5, 4+7) </a:t>
            </a:r>
          </a:p>
          <a:p>
            <a:pPr>
              <a:buFontTx/>
              <a:buNone/>
            </a:pPr>
            <a:r>
              <a:rPr lang="en-US" sz="2000" dirty="0" smtClean="0">
                <a:sym typeface="Symbol" pitchFamily="18" charset="2"/>
              </a:rPr>
              <a:t>		= 5</a:t>
            </a:r>
          </a:p>
          <a:p>
            <a:pPr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/>
              <a:t>D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[3,1] = min( 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[3,1], 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[3,2]+D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[2,1] )</a:t>
            </a:r>
          </a:p>
          <a:p>
            <a:pPr>
              <a:buFontTx/>
              <a:buNone/>
            </a:pPr>
            <a:r>
              <a:rPr lang="en-US" sz="2000" dirty="0" smtClean="0"/>
              <a:t>		= min (</a:t>
            </a:r>
            <a:r>
              <a:rPr lang="en-US" sz="2000" dirty="0" smtClean="0">
                <a:sym typeface="Symbol" pitchFamily="18" charset="2"/>
              </a:rPr>
              <a:t>, -3+2) </a:t>
            </a:r>
          </a:p>
          <a:p>
            <a:pPr>
              <a:buFontTx/>
              <a:buNone/>
            </a:pPr>
            <a:r>
              <a:rPr lang="en-US" sz="2000" dirty="0" smtClean="0">
                <a:sym typeface="Symbol" pitchFamily="18" charset="2"/>
              </a:rPr>
              <a:t>		= -1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04800" y="381000"/>
            <a:ext cx="1925638" cy="1600200"/>
            <a:chOff x="188" y="240"/>
            <a:chExt cx="1213" cy="1008"/>
          </a:xfrm>
        </p:grpSpPr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3345" name="Oval 55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3346" name="Oval 56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3347" name="Oval 57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cxnSp>
            <p:nvCxnSpPr>
              <p:cNvPr id="13348" name="AutoShape 58"/>
              <p:cNvCxnSpPr>
                <a:cxnSpLocks noChangeShapeType="1"/>
                <a:stCxn id="13345" idx="7"/>
                <a:endCxn id="13347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3349" name="AutoShape 59"/>
              <p:cNvCxnSpPr>
                <a:cxnSpLocks noChangeShapeType="1"/>
                <a:stCxn id="13347" idx="3"/>
                <a:endCxn id="13346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3350" name="AutoShape 60"/>
              <p:cNvCxnSpPr>
                <a:cxnSpLocks noChangeShapeType="1"/>
                <a:stCxn id="13346" idx="2"/>
                <a:endCxn id="13345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</p:cxnSp>
          <p:cxnSp>
            <p:nvCxnSpPr>
              <p:cNvPr id="13351" name="AutoShape 61"/>
              <p:cNvCxnSpPr>
                <a:cxnSpLocks noChangeShapeType="1"/>
                <a:stCxn id="13346" idx="6"/>
                <a:endCxn id="13345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sp>
          <p:nvSpPr>
            <p:cNvPr id="13341" name="Text Box 62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13342" name="Text Box 63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-3</a:t>
              </a:r>
            </a:p>
          </p:txBody>
        </p:sp>
        <p:sp>
          <p:nvSpPr>
            <p:cNvPr id="13343" name="Text Box 64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3344" name="Text Box 65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sp>
        <p:nvSpPr>
          <p:cNvPr id="13321" name="Text Box 66"/>
          <p:cNvSpPr txBox="1">
            <a:spLocks noChangeArrowheads="1"/>
          </p:cNvSpPr>
          <p:nvPr/>
        </p:nvSpPr>
        <p:spPr bwMode="auto">
          <a:xfrm>
            <a:off x="2209800" y="457200"/>
            <a:ext cx="804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D</a:t>
            </a:r>
            <a:r>
              <a:rPr lang="en-US" baseline="30000"/>
              <a:t>1 </a:t>
            </a:r>
            <a:r>
              <a:rPr lang="en-US"/>
              <a:t>=</a:t>
            </a: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2895600" y="152400"/>
            <a:ext cx="2667000" cy="1752600"/>
            <a:chOff x="3168" y="816"/>
            <a:chExt cx="1680" cy="1104"/>
          </a:xfrm>
        </p:grpSpPr>
        <p:grpSp>
          <p:nvGrpSpPr>
            <p:cNvPr id="9" name="Group 68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31" name="Rectangle 69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3332" name="Rectangle 70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33" name="Rectangle 71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3334" name="Rectangle 7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3335" name="Rectangle 73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36" name="Rectangle 74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3337" name="Rectangle 75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38" name="Rectangle 76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3339" name="Rectangle 77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3325" name="Text Box 78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26" name="Text Box 79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27" name="Text Box 80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28" name="Text Box 81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29" name="Text Box 82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30" name="Text Box 83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3323" name="Rectangle 85"/>
          <p:cNvSpPr>
            <a:spLocks noGrp="1" noChangeArrowheads="1"/>
          </p:cNvSpPr>
          <p:nvPr>
            <p:ph type="title"/>
          </p:nvPr>
        </p:nvSpPr>
        <p:spPr>
          <a:xfrm>
            <a:off x="6019800" y="609600"/>
            <a:ext cx="2667000" cy="16764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k = 2</a:t>
            </a:r>
            <a:br>
              <a:rPr lang="en-US" sz="2800" dirty="0" smtClean="0"/>
            </a:br>
            <a:r>
              <a:rPr lang="en-US" sz="2800" dirty="0" smtClean="0"/>
              <a:t>Vertices 1, 2 can be intermediate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Floyd’s Algorithm </a:t>
            </a:r>
            <a:fld id="{555F0CE1-7021-40CE-A7E0-23A4355F804C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2667000"/>
            <a:ext cx="804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D</a:t>
            </a:r>
            <a:r>
              <a:rPr lang="en-US" baseline="30000"/>
              <a:t>3 </a:t>
            </a:r>
            <a:r>
              <a:rPr lang="en-US"/>
              <a:t>=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99" name="Rectangle 5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4400" name="Rectangle 6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401" name="Rectangle 7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4402" name="Rectangle 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4403" name="Rectangle 9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404" name="Rectangle 10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4405" name="Rectangle 11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-1</a:t>
                </a:r>
              </a:p>
            </p:txBody>
          </p:sp>
          <p:sp>
            <p:nvSpPr>
              <p:cNvPr id="14406" name="Rectangle 12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4407" name="Rectangle 13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4393" name="Text Box 14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94" name="Text Box 15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95" name="Text Box 16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96" name="Text Box 17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397" name="Text Box 18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98" name="Text Box 19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83" name="Rectangle 22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4384" name="Rectangle 23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85" name="Rectangle 24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86" name="Rectangle 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87" name="Rectangle 26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88" name="Rectangle 27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</a:t>
                </a:r>
                <a:endParaRPr lang="en-US"/>
              </a:p>
            </p:txBody>
          </p:sp>
          <p:sp>
            <p:nvSpPr>
              <p:cNvPr id="14389" name="Rectangle 28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14390" name="Rectangle 29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91" name="Rectangle 30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4377" name="Text Box 31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78" name="Text Box 32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79" name="Text Box 33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80" name="Text Box 34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81" name="Text Box 35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82" name="Text Box 36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14342" name="Text Box 37"/>
          <p:cNvSpPr txBox="1">
            <a:spLocks noChangeArrowheads="1"/>
          </p:cNvSpPr>
          <p:nvPr/>
        </p:nvSpPr>
        <p:spPr bwMode="auto">
          <a:xfrm>
            <a:off x="533400" y="4953000"/>
            <a:ext cx="601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 =</a:t>
            </a:r>
          </a:p>
        </p:txBody>
      </p:sp>
      <p:sp>
        <p:nvSpPr>
          <p:cNvPr id="14343" name="Rectangle 52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2590800"/>
            <a:ext cx="4648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3</a:t>
            </a:r>
            <a:r>
              <a:rPr lang="en-US" sz="2000" smtClean="0"/>
              <a:t>[1,2] = min(D</a:t>
            </a:r>
            <a:r>
              <a:rPr lang="en-US" sz="2000" baseline="30000" smtClean="0"/>
              <a:t>2</a:t>
            </a:r>
            <a:r>
              <a:rPr lang="en-US" sz="2000" smtClean="0"/>
              <a:t>[1,2], D</a:t>
            </a:r>
            <a:r>
              <a:rPr lang="en-US" sz="2000" baseline="30000" smtClean="0"/>
              <a:t>2</a:t>
            </a:r>
            <a:r>
              <a:rPr lang="en-US" sz="2000" smtClean="0"/>
              <a:t>[1,3]+D</a:t>
            </a:r>
            <a:r>
              <a:rPr lang="en-US" sz="2000" baseline="30000" smtClean="0"/>
              <a:t>2</a:t>
            </a:r>
            <a:r>
              <a:rPr lang="en-US" sz="2000" smtClean="0"/>
              <a:t>[3,2] )</a:t>
            </a:r>
          </a:p>
          <a:p>
            <a:pPr>
              <a:buFontTx/>
              <a:buNone/>
            </a:pPr>
            <a:r>
              <a:rPr lang="en-US" sz="2000" smtClean="0"/>
              <a:t>		= min (</a:t>
            </a:r>
            <a:r>
              <a:rPr lang="en-US" sz="2000" smtClean="0">
                <a:sym typeface="Symbol" pitchFamily="18" charset="2"/>
              </a:rPr>
              <a:t>4, 5+(-3))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2</a:t>
            </a: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3</a:t>
            </a:r>
            <a:r>
              <a:rPr lang="en-US" sz="2000" smtClean="0"/>
              <a:t>[2,1] = min(D</a:t>
            </a:r>
            <a:r>
              <a:rPr lang="en-US" sz="2000" baseline="30000" smtClean="0"/>
              <a:t>2</a:t>
            </a:r>
            <a:r>
              <a:rPr lang="en-US" sz="2000" smtClean="0"/>
              <a:t>[2,1], D</a:t>
            </a:r>
            <a:r>
              <a:rPr lang="en-US" sz="2000" baseline="30000" smtClean="0"/>
              <a:t>2</a:t>
            </a:r>
            <a:r>
              <a:rPr lang="en-US" sz="2000" smtClean="0"/>
              <a:t>[2,3]+D</a:t>
            </a:r>
            <a:r>
              <a:rPr lang="en-US" sz="2000" baseline="30000" smtClean="0"/>
              <a:t>2</a:t>
            </a:r>
            <a:r>
              <a:rPr lang="en-US" sz="2000" smtClean="0"/>
              <a:t>[3,1] )</a:t>
            </a:r>
          </a:p>
          <a:p>
            <a:pPr>
              <a:buFontTx/>
              <a:buNone/>
            </a:pPr>
            <a:r>
              <a:rPr lang="en-US" sz="2000" smtClean="0"/>
              <a:t>		= min (</a:t>
            </a:r>
            <a:r>
              <a:rPr lang="en-US" sz="2000" smtClean="0">
                <a:sym typeface="Symbol" pitchFamily="18" charset="2"/>
              </a:rPr>
              <a:t>2, 7+ (-1))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2</a:t>
            </a:r>
          </a:p>
        </p:txBody>
      </p:sp>
      <p:sp>
        <p:nvSpPr>
          <p:cNvPr id="14344" name="Text Box 53"/>
          <p:cNvSpPr txBox="1">
            <a:spLocks noChangeArrowheads="1"/>
          </p:cNvSpPr>
          <p:nvPr/>
        </p:nvSpPr>
        <p:spPr bwMode="auto">
          <a:xfrm>
            <a:off x="2166938" y="228600"/>
            <a:ext cx="8048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D</a:t>
            </a:r>
            <a:r>
              <a:rPr lang="en-US" baseline="30000"/>
              <a:t>2 </a:t>
            </a:r>
            <a:r>
              <a:rPr lang="en-US"/>
              <a:t>=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2514600" y="76200"/>
            <a:ext cx="2667000" cy="1752600"/>
            <a:chOff x="3168" y="816"/>
            <a:chExt cx="1680" cy="1104"/>
          </a:xfrm>
        </p:grpSpPr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67" name="Rectangle 56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4368" name="Rectangle 57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69" name="Rectangle 58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4370" name="Rectangle 59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4371" name="Rectangle 60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72" name="Rectangle 61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4373" name="Rectangle 62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-1</a:t>
                </a:r>
              </a:p>
            </p:txBody>
          </p:sp>
          <p:sp>
            <p:nvSpPr>
              <p:cNvPr id="14374" name="Rectangle 63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4375" name="Rectangle 64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4361" name="Text Box 65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62" name="Text Box 66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63" name="Text Box 67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64" name="Text Box 68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65" name="Text Box 69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66" name="Text Box 70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304800" y="152400"/>
            <a:ext cx="1925638" cy="1600200"/>
            <a:chOff x="188" y="240"/>
            <a:chExt cx="1213" cy="1008"/>
          </a:xfrm>
        </p:grpSpPr>
        <p:grpSp>
          <p:nvGrpSpPr>
            <p:cNvPr id="9" name="Group 72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4353" name="Oval 73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4354" name="Oval 74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4355" name="Oval 75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cxnSp>
            <p:nvCxnSpPr>
              <p:cNvPr id="14356" name="AutoShape 76"/>
              <p:cNvCxnSpPr>
                <a:cxnSpLocks noChangeShapeType="1"/>
                <a:stCxn id="14353" idx="7"/>
                <a:endCxn id="14355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4357" name="AutoShape 77"/>
              <p:cNvCxnSpPr>
                <a:cxnSpLocks noChangeShapeType="1"/>
                <a:stCxn id="14355" idx="3"/>
                <a:endCxn id="14354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14358" name="AutoShape 78"/>
              <p:cNvCxnSpPr>
                <a:cxnSpLocks noChangeShapeType="1"/>
                <a:stCxn id="14354" idx="2"/>
                <a:endCxn id="14353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</p:cxnSp>
          <p:cxnSp>
            <p:nvCxnSpPr>
              <p:cNvPr id="14359" name="AutoShape 79"/>
              <p:cNvCxnSpPr>
                <a:cxnSpLocks noChangeShapeType="1"/>
                <a:stCxn id="14354" idx="6"/>
                <a:endCxn id="14353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sp>
          <p:nvSpPr>
            <p:cNvPr id="14349" name="Text Box 80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14350" name="Text Box 81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-3</a:t>
              </a:r>
            </a:p>
          </p:txBody>
        </p:sp>
        <p:sp>
          <p:nvSpPr>
            <p:cNvPr id="14351" name="Text Box 82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4352" name="Text Box 83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sp>
        <p:nvSpPr>
          <p:cNvPr id="14347" name="Rectangle 85"/>
          <p:cNvSpPr>
            <a:spLocks noGrp="1" noChangeArrowheads="1"/>
          </p:cNvSpPr>
          <p:nvPr>
            <p:ph type="title"/>
          </p:nvPr>
        </p:nvSpPr>
        <p:spPr>
          <a:xfrm>
            <a:off x="6019800" y="609600"/>
            <a:ext cx="2667000" cy="1676400"/>
          </a:xfrm>
          <a:noFill/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k = 3</a:t>
            </a:r>
            <a:br>
              <a:rPr lang="en-US" sz="2800" dirty="0" smtClean="0"/>
            </a:br>
            <a:r>
              <a:rPr lang="en-US" sz="2800" dirty="0" smtClean="0"/>
              <a:t>Vertices 1, 2, 3 can be intermediate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848" y="304802"/>
          <a:ext cx="8915399" cy="6629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214"/>
                <a:gridCol w="2499644"/>
                <a:gridCol w="2832931"/>
                <a:gridCol w="2749610"/>
              </a:tblGrid>
              <a:tr h="411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A[1,1]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a[1,1] </a:t>
                      </a:r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a[1,1]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A[1,2 ]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a[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1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,1 ] </a:t>
                      </a:r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a[1 ,2 ]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A[ 1,3 ]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a[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1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,1 ] </a:t>
                      </a:r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a[1 ,3 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A[ 2,1 ]= a[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dirty="0" smtClean="0"/>
                        <a:t>,1 ]+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 ,1 ]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A[ 2,1 ]= a[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dirty="0" smtClean="0"/>
                        <a:t>,1 ]+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A[1,2 ]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A[ 2,1 ]= a[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dirty="0" smtClean="0"/>
                        <a:t>,1 ]+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a[1 ,3 ]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A[3,1  ] = A[3,1 ]+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a[1,1]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A[ 3,2 ]= A[3,1  ] +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A[1,2 ]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A[ 3,3]= A[3,1  ] +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a[1 ,3 ]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A[ 1,1] = a[1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,2]+A[ 2,1]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, 2] = a[1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, 2] +A[ 2,2]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A[ 1,3 ]= a[1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, 2] +A[ 2,3]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A[ 2,1] = A[ 2,2]+A[ 2,1]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A[ 2,2] = A[ 2,2] +A[ 2,2]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A[ 2,3] = A[ 2,2]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A[ 2,3]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A[3,1]= A[3,2 ]+A[ 2,1]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A[3,2 ] = A[3,2 ] +A[ 2,2]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A[3,3]= A[3,2 ]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A[ 2,3]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A[1,1 ]= a[1,3 ]+A[ 3,1]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A[ 1,2]= a[1,3 ] +A[ 3,2]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A[1,3]= a[1,3 ] +A[3,3 ]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A[ 2,1]= A[ 2,3]+A[ 3,1]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A[ 2,2]= A[ 2,3] +A[ 3,2]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A[ 2,3] = A[ 2,3] +A[3,3 ]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A[ 3,1] = A[3,3 ]+A[ 3,1]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A[ 3,2] = A[3,3 ] +A[ 3,2]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A[3,3 ] = A[3,3 ] +A[3,3 ]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3600" y="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Execution of the algorithm for a 3x3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entries of the a-matrix are updated n rounds</a:t>
            </a:r>
          </a:p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, j] is compared with all n possibilities, that is, against a[</a:t>
            </a:r>
            <a:r>
              <a:rPr lang="en-US" dirty="0" err="1" smtClean="0"/>
              <a:t>i</a:t>
            </a:r>
            <a:r>
              <a:rPr lang="en-US" dirty="0" smtClean="0"/>
              <a:t>, k] + a[k, j], for 0 ≤ k ≤ n − 1</a:t>
            </a:r>
          </a:p>
          <a:p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of comparisons in total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Design of a parallel algorithm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 pitchFamily="18" charset="0"/>
              </a:rPr>
              <a:t>Partitioning — each 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j] is a primitive task</a:t>
            </a:r>
          </a:p>
          <a:p>
            <a:r>
              <a:rPr lang="en-US" dirty="0" smtClean="0">
                <a:latin typeface="Garamond" pitchFamily="18" charset="0"/>
              </a:rPr>
              <a:t>Communication — during the </a:t>
            </a:r>
            <a:r>
              <a:rPr lang="en-US" dirty="0" err="1" smtClean="0">
                <a:latin typeface="Garamond" pitchFamily="18" charset="0"/>
              </a:rPr>
              <a:t>k’th</a:t>
            </a:r>
            <a:r>
              <a:rPr lang="en-US" dirty="0" smtClean="0">
                <a:latin typeface="Garamond" pitchFamily="18" charset="0"/>
              </a:rPr>
              <a:t> iteration, updating 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j] needs values of 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k] and a[k, j]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broadcast a[k, j] to a[0, j], a[1, j], . . . , a[n − 1, j]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broadcast 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k] to 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0], 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1], . . . , 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n − 1]</a:t>
            </a:r>
          </a:p>
          <a:p>
            <a:pPr lvl="1"/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Involves huge amount of communication</a:t>
            </a: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Code optimization techniques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 smtClean="0"/>
              <a:t>1. Eliminating </a:t>
            </a:r>
            <a:r>
              <a:rPr lang="en-US" b="1" dirty="0" smtClean="0"/>
              <a:t>common sub-expressions</a:t>
            </a:r>
            <a:endParaRPr lang="en-US" dirty="0" smtClean="0"/>
          </a:p>
          <a:p>
            <a:pPr algn="just"/>
            <a:r>
              <a:rPr lang="en-US" dirty="0" smtClean="0"/>
              <a:t>Optimization compilers are able to perform quite </a:t>
            </a:r>
            <a:r>
              <a:rPr lang="en-US" dirty="0" smtClean="0"/>
              <a:t>well by removing </a:t>
            </a:r>
            <a:r>
              <a:rPr lang="en-US" dirty="0" smtClean="0"/>
              <a:t>common sub-expressions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  <a:r>
              <a:rPr lang="en-US" dirty="0" smtClean="0"/>
              <a:t>	X = A * LOG(Y) + (LOG(Y) ** 2)</a:t>
            </a:r>
          </a:p>
          <a:p>
            <a:pPr>
              <a:buNone/>
            </a:pPr>
            <a:r>
              <a:rPr lang="en-US" dirty="0" smtClean="0"/>
              <a:t>     Introduce </a:t>
            </a:r>
            <a:r>
              <a:rPr lang="en-US" dirty="0" smtClean="0"/>
              <a:t>an explicit temporary variable t:</a:t>
            </a:r>
          </a:p>
          <a:p>
            <a:pPr>
              <a:buNone/>
            </a:pPr>
            <a:r>
              <a:rPr lang="en-US" dirty="0" smtClean="0"/>
              <a:t>			t = LOG(Y) </a:t>
            </a:r>
          </a:p>
          <a:p>
            <a:pPr>
              <a:buNone/>
            </a:pPr>
            <a:r>
              <a:rPr lang="en-US" dirty="0" smtClean="0"/>
              <a:t>			X = A * t + (t ** 2)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Agglomeration and mapping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ramond" pitchFamily="18" charset="0"/>
              </a:rPr>
              <a:t>We assign one MPI process with a number of consecutive rows of a matrix</a:t>
            </a:r>
          </a:p>
          <a:p>
            <a:pPr algn="just"/>
            <a:r>
              <a:rPr lang="en-US" dirty="0" smtClean="0">
                <a:latin typeface="Garamond" pitchFamily="18" charset="0"/>
              </a:rPr>
              <a:t>row-wise block data division is very convenient as -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2D arrays in C are row-major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easy to send/receive an entire row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Garamond" pitchFamily="18" charset="0"/>
              </a:rPr>
              <a:t>Recall that in the </a:t>
            </a:r>
            <a:r>
              <a:rPr lang="en-US" dirty="0" err="1" smtClean="0">
                <a:latin typeface="Garamond" pitchFamily="18" charset="0"/>
              </a:rPr>
              <a:t>k’th</a:t>
            </a:r>
            <a:r>
              <a:rPr lang="en-US" dirty="0" smtClean="0">
                <a:latin typeface="Garamond" pitchFamily="18" charset="0"/>
              </a:rPr>
              <a:t> iteration:</a:t>
            </a:r>
          </a:p>
          <a:p>
            <a:pPr lvl="1">
              <a:buNone/>
            </a:pPr>
            <a:r>
              <a:rPr lang="en-US" dirty="0" smtClean="0">
                <a:latin typeface="Garamond" pitchFamily="18" charset="0"/>
              </a:rPr>
              <a:t>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j] ← min(a[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j], 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k] + a[k, j])</a:t>
            </a:r>
          </a:p>
          <a:p>
            <a:r>
              <a:rPr lang="en-US" dirty="0" smtClean="0">
                <a:latin typeface="Garamond" pitchFamily="18" charset="0"/>
              </a:rPr>
              <a:t>Since entries of a are divided into </a:t>
            </a:r>
            <a:r>
              <a:rPr lang="en-US" dirty="0" err="1" smtClean="0">
                <a:latin typeface="Garamond" pitchFamily="18" charset="0"/>
              </a:rPr>
              <a:t>rowwise</a:t>
            </a:r>
            <a:r>
              <a:rPr lang="en-US" dirty="0" smtClean="0">
                <a:latin typeface="Garamond" pitchFamily="18" charset="0"/>
              </a:rPr>
              <a:t> blocks, so a[</a:t>
            </a:r>
            <a:r>
              <a:rPr lang="en-US" dirty="0" err="1" smtClean="0">
                <a:latin typeface="Garamond" pitchFamily="18" charset="0"/>
              </a:rPr>
              <a:t>i,k</a:t>
            </a:r>
            <a:r>
              <a:rPr lang="en-US" dirty="0" smtClean="0">
                <a:latin typeface="Garamond" pitchFamily="18" charset="0"/>
              </a:rPr>
              <a:t>] is also in the memory of the MPI process that owns 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j]</a:t>
            </a:r>
          </a:p>
          <a:p>
            <a:r>
              <a:rPr lang="en-US" dirty="0" smtClean="0">
                <a:latin typeface="Garamond" pitchFamily="18" charset="0"/>
              </a:rPr>
              <a:t>However, a[k, j] is probably in another MPI process’s memory</a:t>
            </a:r>
          </a:p>
          <a:p>
            <a:r>
              <a:rPr lang="en-US" dirty="0" smtClean="0">
                <a:latin typeface="Garamond" pitchFamily="18" charset="0"/>
              </a:rPr>
              <a:t>Communication is therefore needed!</a:t>
            </a:r>
          </a:p>
          <a:p>
            <a:r>
              <a:rPr lang="en-US" dirty="0" smtClean="0">
                <a:latin typeface="Garamond" pitchFamily="18" charset="0"/>
              </a:rPr>
              <a:t>Before the </a:t>
            </a:r>
            <a:r>
              <a:rPr lang="en-US" dirty="0" err="1" smtClean="0">
                <a:latin typeface="Garamond" pitchFamily="18" charset="0"/>
              </a:rPr>
              <a:t>k’th</a:t>
            </a:r>
            <a:r>
              <a:rPr lang="en-US" dirty="0" smtClean="0">
                <a:latin typeface="Garamond" pitchFamily="18" charset="0"/>
              </a:rPr>
              <a:t> iteration, the MPI process that owns the </a:t>
            </a:r>
            <a:r>
              <a:rPr lang="en-US" dirty="0" err="1" smtClean="0">
                <a:latin typeface="Garamond" pitchFamily="18" charset="0"/>
              </a:rPr>
              <a:t>k’th</a:t>
            </a:r>
            <a:r>
              <a:rPr lang="en-US" dirty="0" smtClean="0">
                <a:latin typeface="Garamond" pitchFamily="18" charset="0"/>
              </a:rPr>
              <a:t> row of the a matrix should broadcast this row to everyone else</a:t>
            </a:r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4" y="26394"/>
            <a:ext cx="7019925" cy="675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Quick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Parallel Quick Sort algorithm refer the </a:t>
            </a:r>
            <a:r>
              <a:rPr lang="en-US" i="1" dirty="0" smtClean="0"/>
              <a:t>Unit5_ notes.doc </a:t>
            </a:r>
            <a:r>
              <a:rPr lang="en-US" dirty="0" smtClean="0"/>
              <a:t>uploaded to </a:t>
            </a:r>
            <a:r>
              <a:rPr lang="en-US" dirty="0" err="1" smtClean="0"/>
              <a:t>moodle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04800"/>
          <a:ext cx="8915399" cy="6629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214"/>
                <a:gridCol w="2499644"/>
                <a:gridCol w="2832931"/>
                <a:gridCol w="2749610"/>
              </a:tblGrid>
              <a:tr h="411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A[1,1]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a[1,1] </a:t>
                      </a:r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a[1,1]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A[1,2 ]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a[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1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,1 ] </a:t>
                      </a:r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a[1 ,2 ]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A[ 1,3 ]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a[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1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,1 ] </a:t>
                      </a:r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a[1 ,3 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A[ 2,1 ]= a[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dirty="0" smtClean="0"/>
                        <a:t>,1 ]+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 ,1 ]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A[ 2,1 ]= a[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dirty="0" smtClean="0"/>
                        <a:t>,1 ]+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A[1,2 ]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A[ 2,1 ]= a[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dirty="0" smtClean="0"/>
                        <a:t>,1 ]+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a[1 ,3 ]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A[3,1  ] = A[3,1 ]+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a[1,1]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A[ 3,2 ]= A[3,1  ] +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A[1,2 ]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A[ 3,3]= A[3,1  ] +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a[1 ,3 ]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A[ 1,1] = a[1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,2]+A[ 2,1]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, 2] = a[1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, 2] +A[ 2,2]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A[ 1,3 ]= a[1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, 2] +A[ 2,3]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A[ 2,1] = A[ 2,2]+A[ 2,1]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A[ 2,2] = A[ 2,2] +A[ 2,2]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A[ 2,3] = A[ 2,2]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A[ 2,3]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A[3,1]= A[3,2 ]+A[ 2,1]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A[3,2 ] = A[3,2 ] +A[ 2,2]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A[3,3]= A[3,2 ]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A[ 2,3]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A[1,1 ]= a[1,3 ]+A[ 3,1]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A[ 1,2]= a[1,3 ] +A[ 3,2]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A[1,3]= a[1,3 ] +A[3,3 ]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A[ 2,1]= A[ 2,3]+A[ 3,1]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A[ 2,2]= A[ 2,3] +A[ 3,2]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A[ 2,3] = A[ 2,3] +A[3,3 ]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0905"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A[ 3,1] = A[3,3 ]+A[ 3,1]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A[ 3,2] = A[3,3 ] +A[ 3,2]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A[3,3 ] = A[3,3 ] +A[3,3 ]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3600" y="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The communication involved for each a[</a:t>
            </a:r>
            <a:r>
              <a:rPr lang="en-US" dirty="0" err="1" smtClean="0">
                <a:latin typeface="Garamond" pitchFamily="18" charset="0"/>
              </a:rPr>
              <a:t>i</a:t>
            </a:r>
            <a:r>
              <a:rPr lang="en-US" dirty="0" smtClean="0">
                <a:latin typeface="Garamond" pitchFamily="18" charset="0"/>
              </a:rPr>
              <a:t>, j]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and Gather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sz="2400" dirty="0" err="1">
                <a:solidFill>
                  <a:srgbClr val="669900"/>
                </a:solidFill>
              </a:rPr>
              <a:t>MPI_Scatter</a:t>
            </a:r>
            <a:r>
              <a:rPr lang="en-US" sz="2400" dirty="0"/>
              <a:t>: Source (array) on the sending processor is spread to all processors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sz="2400" dirty="0" err="1">
                <a:solidFill>
                  <a:srgbClr val="669900"/>
                </a:solidFill>
              </a:rPr>
              <a:t>MPI_Gather</a:t>
            </a:r>
            <a:r>
              <a:rPr lang="en-US" sz="2400" dirty="0"/>
              <a:t>: Opposite of scatter; array locations at the receiver correspond to the rank of the senders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endParaRPr lang="en-US" sz="2400" dirty="0"/>
          </a:p>
        </p:txBody>
      </p:sp>
      <p:pic>
        <p:nvPicPr>
          <p:cNvPr id="55300" name="Picture 4" descr="scatga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648200"/>
            <a:ext cx="4171950" cy="1285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optimization techniques: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b="1" dirty="0" smtClean="0"/>
              <a:t>2. Strength </a:t>
            </a:r>
            <a:r>
              <a:rPr lang="en-US" b="1" dirty="0" smtClean="0"/>
              <a:t>reduction:</a:t>
            </a:r>
          </a:p>
          <a:p>
            <a:r>
              <a:rPr lang="en-US" dirty="0" smtClean="0"/>
              <a:t>Replacement of an operator with a less costly one.</a:t>
            </a:r>
          </a:p>
          <a:p>
            <a:pPr>
              <a:buNone/>
            </a:pPr>
            <a:r>
              <a:rPr lang="en-US" dirty="0" smtClean="0"/>
              <a:t>     Example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			</a:t>
            </a:r>
            <a:r>
              <a:rPr lang="en-US" dirty="0" smtClean="0"/>
              <a:t>			temp = 5;</a:t>
            </a:r>
          </a:p>
          <a:p>
            <a:pPr>
              <a:buNone/>
            </a:pPr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=1 to 10 do		</a:t>
            </a:r>
            <a:r>
              <a:rPr lang="en-US" dirty="0" smtClean="0"/>
              <a:t>            for </a:t>
            </a:r>
            <a:r>
              <a:rPr lang="en-US" dirty="0" err="1" smtClean="0"/>
              <a:t>i</a:t>
            </a:r>
            <a:r>
              <a:rPr lang="en-US" dirty="0" smtClean="0"/>
              <a:t>=1 to 10 do</a:t>
            </a:r>
          </a:p>
          <a:p>
            <a:pPr>
              <a:buNone/>
            </a:pPr>
            <a:r>
              <a:rPr lang="en-US" dirty="0" smtClean="0"/>
              <a:t>    …</a:t>
            </a:r>
            <a:r>
              <a:rPr lang="en-US" dirty="0" smtClean="0"/>
              <a:t>			</a:t>
            </a:r>
            <a:r>
              <a:rPr lang="en-US" dirty="0" smtClean="0"/>
              <a:t>             	…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x = </a:t>
            </a:r>
            <a:r>
              <a:rPr lang="en-US" dirty="0" err="1" smtClean="0"/>
              <a:t>i</a:t>
            </a:r>
            <a:r>
              <a:rPr lang="en-US" dirty="0" smtClean="0"/>
              <a:t> * 5		   	</a:t>
            </a:r>
            <a:r>
              <a:rPr lang="en-US" dirty="0" smtClean="0"/>
              <a:t>            x </a:t>
            </a:r>
            <a:r>
              <a:rPr lang="en-US" dirty="0" smtClean="0"/>
              <a:t>= temp</a:t>
            </a:r>
          </a:p>
          <a:p>
            <a:pPr>
              <a:buNone/>
            </a:pPr>
            <a:r>
              <a:rPr lang="en-US" dirty="0" smtClean="0"/>
              <a:t>	…			  </a:t>
            </a:r>
            <a:r>
              <a:rPr lang="en-US" dirty="0" smtClean="0"/>
              <a:t>                      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/>
              <a:t>		temp </a:t>
            </a:r>
            <a:r>
              <a:rPr lang="en-US" dirty="0" smtClean="0"/>
              <a:t>= temp + 5</a:t>
            </a:r>
          </a:p>
          <a:p>
            <a:pPr>
              <a:buNone/>
            </a:pPr>
            <a:r>
              <a:rPr lang="en-US" dirty="0" smtClean="0"/>
              <a:t>	end			</a:t>
            </a:r>
            <a:r>
              <a:rPr lang="en-US" dirty="0" smtClean="0"/>
              <a:t>            	 </a:t>
            </a:r>
            <a:r>
              <a:rPr lang="en-US" dirty="0" err="1" smtClean="0"/>
              <a:t>end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optimization techniques: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b="1" dirty="0" smtClean="0"/>
              <a:t>3. Copy </a:t>
            </a:r>
            <a:r>
              <a:rPr lang="en-US" b="1" dirty="0" smtClean="0"/>
              <a:t>propagation :</a:t>
            </a:r>
          </a:p>
          <a:p>
            <a:r>
              <a:rPr lang="en-US" dirty="0" smtClean="0"/>
              <a:t>f := g are called copy statements or copies</a:t>
            </a:r>
          </a:p>
          <a:p>
            <a:r>
              <a:rPr lang="en-US" dirty="0" smtClean="0"/>
              <a:t>Use of g for f, whenever possible after copy statement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x[</a:t>
            </a:r>
            <a:r>
              <a:rPr lang="en-US" dirty="0" err="1" smtClean="0"/>
              <a:t>i</a:t>
            </a:r>
            <a:r>
              <a:rPr lang="en-US" dirty="0" smtClean="0"/>
              <a:t>] = a;			x[</a:t>
            </a:r>
            <a:r>
              <a:rPr lang="en-US" dirty="0" err="1" smtClean="0"/>
              <a:t>i</a:t>
            </a:r>
            <a:r>
              <a:rPr lang="en-US" dirty="0" smtClean="0"/>
              <a:t>] = a;</a:t>
            </a:r>
          </a:p>
          <a:p>
            <a:pPr>
              <a:buNone/>
            </a:pPr>
            <a:r>
              <a:rPr lang="en-US" dirty="0" smtClean="0"/>
              <a:t>    sum = x[</a:t>
            </a:r>
            <a:r>
              <a:rPr lang="en-US" dirty="0" err="1" smtClean="0"/>
              <a:t>i</a:t>
            </a:r>
            <a:r>
              <a:rPr lang="en-US" dirty="0" smtClean="0"/>
              <a:t>] + a;		sum = a + a;</a:t>
            </a:r>
          </a:p>
          <a:p>
            <a:r>
              <a:rPr lang="en-US" dirty="0" smtClean="0"/>
              <a:t>May not appear to be code improvement, but opens up scope for other optimizations.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 pitchFamily="18" charset="0"/>
              </a:rPr>
              <a:t>Advantages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Loops are the most common sources of hotspots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Loops reduce the number of stored  instructions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When the same instruction is executed for a second time, re-fetching and re-decoding  time is saved</a:t>
            </a:r>
          </a:p>
          <a:p>
            <a:r>
              <a:rPr lang="en-US" dirty="0" smtClean="0">
                <a:latin typeface="Garamond" pitchFamily="18" charset="0"/>
              </a:rPr>
              <a:t>Disadvantages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Loops add conditional branches  which are typically </a:t>
            </a:r>
            <a:r>
              <a:rPr lang="en-US" dirty="0" err="1" smtClean="0">
                <a:latin typeface="Garamond" pitchFamily="18" charset="0"/>
              </a:rPr>
              <a:t>mis</a:t>
            </a:r>
            <a:r>
              <a:rPr lang="en-US" dirty="0" smtClean="0">
                <a:latin typeface="Garamond" pitchFamily="18" charset="0"/>
              </a:rPr>
              <a:t>-predicted when exiting the loop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Extra instructions are added to maintain the loop</a:t>
            </a:r>
          </a:p>
          <a:p>
            <a:endParaRPr lang="en-U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 optimizations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Garamond" pitchFamily="18" charset="0"/>
              </a:rPr>
              <a:t>Loop distribution (fission) </a:t>
            </a:r>
            <a:r>
              <a:rPr lang="en-US" dirty="0" smtClean="0">
                <a:latin typeface="Garamond" pitchFamily="18" charset="0"/>
              </a:rPr>
              <a:t>:divides loop control over different statements in the loop body</a:t>
            </a:r>
          </a:p>
          <a:p>
            <a:r>
              <a:rPr lang="en-US" dirty="0" smtClean="0">
                <a:latin typeface="Garamond" pitchFamily="18" charset="0"/>
              </a:rPr>
              <a:t>This transformation is valid if no loop-carried data dependences exist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Improves locality of reference as  less amount of data is referenced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Improves hardware </a:t>
            </a:r>
            <a:r>
              <a:rPr lang="en-US" dirty="0" err="1" smtClean="0">
                <a:latin typeface="Garamond" pitchFamily="18" charset="0"/>
              </a:rPr>
              <a:t>prefetching</a:t>
            </a:r>
            <a:endParaRPr lang="en-US" dirty="0" smtClean="0">
              <a:latin typeface="Garamond" pitchFamily="18" charset="0"/>
            </a:endParaRPr>
          </a:p>
          <a:p>
            <a:pPr lvl="1"/>
            <a:r>
              <a:rPr lang="en-US" dirty="0" smtClean="0">
                <a:latin typeface="Garamond" pitchFamily="18" charset="0"/>
              </a:rPr>
              <a:t>reduces store buffer pressure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00600"/>
            <a:ext cx="803430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3071</Words>
  <Application>Microsoft Office PowerPoint</Application>
  <PresentationFormat>On-screen Show (4:3)</PresentationFormat>
  <Paragraphs>849</Paragraphs>
  <Slides>56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Theme</vt:lpstr>
      <vt:lpstr>Capsules</vt:lpstr>
      <vt:lpstr>UNIT V</vt:lpstr>
      <vt:lpstr>Compilers for High performance Computing</vt:lpstr>
      <vt:lpstr>Compilers for High performance Computing</vt:lpstr>
      <vt:lpstr>Compilers for High performance Computing</vt:lpstr>
      <vt:lpstr>Code optimization techniques:</vt:lpstr>
      <vt:lpstr>Code optimization techniques:</vt:lpstr>
      <vt:lpstr>Code optimization techniques:</vt:lpstr>
      <vt:lpstr>Loops</vt:lpstr>
      <vt:lpstr>Loop optimizations</vt:lpstr>
      <vt:lpstr>Contd..</vt:lpstr>
      <vt:lpstr>Contd..</vt:lpstr>
      <vt:lpstr>Contd..</vt:lpstr>
      <vt:lpstr>Contd..</vt:lpstr>
      <vt:lpstr>Contd..</vt:lpstr>
      <vt:lpstr>Contd..</vt:lpstr>
      <vt:lpstr>Contd..</vt:lpstr>
      <vt:lpstr>Temporal and spatial locality-matrix multiplication example. </vt:lpstr>
      <vt:lpstr>Spatial locality of reference</vt:lpstr>
      <vt:lpstr>Example : Matrix Multiplication -Normal method</vt:lpstr>
      <vt:lpstr>Improve  Spatial Locality</vt:lpstr>
      <vt:lpstr>Improve  Spatial Locality -new method</vt:lpstr>
      <vt:lpstr>Improve  Spatial Locality - An Example</vt:lpstr>
      <vt:lpstr>Temporal  locality of reference</vt:lpstr>
      <vt:lpstr>Temporal  locality of reference</vt:lpstr>
      <vt:lpstr>Temporal  locality of reference</vt:lpstr>
      <vt:lpstr>Temporal  locality of reference</vt:lpstr>
      <vt:lpstr>Temporal  locality of reference</vt:lpstr>
      <vt:lpstr>Temporal  locality of reference</vt:lpstr>
      <vt:lpstr>Temporal  locality of reference</vt:lpstr>
      <vt:lpstr>Parallel algorithms</vt:lpstr>
      <vt:lpstr>The Sieve of Eratosthenes</vt:lpstr>
      <vt:lpstr>The Sieve of Eratosthenes</vt:lpstr>
      <vt:lpstr>The Sieve of Eratosthenes</vt:lpstr>
      <vt:lpstr>The Sieve of Eratosthenes</vt:lpstr>
      <vt:lpstr>Slide 35</vt:lpstr>
      <vt:lpstr>Matrix Multiplication using MPI - 1</vt:lpstr>
      <vt:lpstr>Matrix Multiplication-2</vt:lpstr>
      <vt:lpstr>Matrix Multiplication-3</vt:lpstr>
      <vt:lpstr>Matrix Multiplication-4</vt:lpstr>
      <vt:lpstr>Floyd’s Algorithm</vt:lpstr>
      <vt:lpstr>Floyd's Algorithm</vt:lpstr>
      <vt:lpstr>The pointer array P</vt:lpstr>
      <vt:lpstr>Example </vt:lpstr>
      <vt:lpstr>k = 1 Vertex 1 can be intermediate node </vt:lpstr>
      <vt:lpstr>k = 2 Vertices 1, 2 can be intermediate</vt:lpstr>
      <vt:lpstr>k = 3 Vertices 1, 2, 3 can be intermediate</vt:lpstr>
      <vt:lpstr>Slide 47</vt:lpstr>
      <vt:lpstr>Observations</vt:lpstr>
      <vt:lpstr>Design of a parallel algorithm</vt:lpstr>
      <vt:lpstr>Agglomeration and mapping</vt:lpstr>
      <vt:lpstr>Communication</vt:lpstr>
      <vt:lpstr>Slide 52</vt:lpstr>
      <vt:lpstr>Parallel Quick Sort algorithm</vt:lpstr>
      <vt:lpstr>Thank you</vt:lpstr>
      <vt:lpstr>Slide 55</vt:lpstr>
      <vt:lpstr>Scatter and Gather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</dc:creator>
  <cp:lastModifiedBy>R2</cp:lastModifiedBy>
  <cp:revision>94</cp:revision>
  <dcterms:created xsi:type="dcterms:W3CDTF">2011-04-20T11:43:28Z</dcterms:created>
  <dcterms:modified xsi:type="dcterms:W3CDTF">2017-04-19T06:59:35Z</dcterms:modified>
</cp:coreProperties>
</file>