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39.xml" ContentType="application/vnd.openxmlformats-officedocument.presentationml.notesSlide+xml"/>
  <Override PartName="/ppt/notesSlides/notesSlide286.xml" ContentType="application/vnd.openxmlformats-officedocument.presentationml.notesSlide+xml"/>
  <Override PartName="/ppt/slides/slide120.xml" ContentType="application/vnd.openxmlformats-officedocument.presentationml.slide+xml"/>
  <Override PartName="/ppt/slides/slide218.xml" ContentType="application/vnd.openxmlformats-officedocument.presentationml.slide+xml"/>
  <Override PartName="/ppt/slides/slide265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141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17.xml" ContentType="application/vnd.openxmlformats-officedocument.presentationml.notesSlide+xml"/>
  <Override PartName="/ppt/notesSlides/notesSlide264.xml" ContentType="application/vnd.openxmlformats-officedocument.presentationml.notesSlide+xml"/>
  <Default Extension="xml" ContentType="application/xml"/>
  <Override PartName="/ppt/slides/slide50.xml" ContentType="application/vnd.openxmlformats-officedocument.presentationml.slide+xml"/>
  <Override PartName="/ppt/slides/slide243.xml" ContentType="application/vnd.openxmlformats-officedocument.presentationml.slide+xml"/>
  <Override PartName="/ppt/slides/slide290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242.xml" ContentType="application/vnd.openxmlformats-officedocument.presentationml.notesSlide+xml"/>
  <Override PartName="/ppt/slides/slide221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179.xml" ContentType="application/vnd.openxmlformats-officedocument.presentationml.notesSlide+xml"/>
  <Override PartName="/ppt/slides/slide158.xml" ContentType="application/vnd.openxmlformats-officedocument.presentationml.slide+xml"/>
  <Override PartName="/ppt/notesSlides/notesSlide220.xml" ContentType="application/vnd.openxmlformats-officedocument.presentationml.notesSlide+xml"/>
  <Override PartName="/ppt/slides/slide136.xml" ContentType="application/vnd.openxmlformats-officedocument.presentationml.slide+xml"/>
  <Override PartName="/ppt/slides/slide183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57.xml" ContentType="application/vnd.openxmlformats-officedocument.presentationml.notesSlide+xml"/>
  <Override PartName="/ppt/slides/slide88.xml" ContentType="application/vnd.openxmlformats-officedocument.presentationml.slide+xml"/>
  <Override PartName="/ppt/slides/slide259.xml" ContentType="application/vnd.openxmlformats-officedocument.presentationml.slide+xml"/>
  <Override PartName="/ppt/notesSlides/notesSlide135.xml" ContentType="application/vnd.openxmlformats-officedocument.presentationml.notesSlide+xml"/>
  <Override PartName="/ppt/notesSlides/notesSlide182.xml" ContentType="application/vnd.openxmlformats-officedocument.presentationml.notes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14.xml" ContentType="application/vnd.openxmlformats-officedocument.presentationml.slide+xml"/>
  <Override PartName="/ppt/slides/slide161.xml" ContentType="application/vnd.openxmlformats-officedocument.presentationml.slide+xml"/>
  <Default Extension="png" ContentType="image/png"/>
  <Override PartName="/ppt/notesSlides/notesSlide79.xml" ContentType="application/vnd.openxmlformats-officedocument.presentationml.notesSlide+xml"/>
  <Override PartName="/ppt/notesSlides/notesSlide258.xml" ContentType="application/vnd.openxmlformats-officedocument.presentationml.notesSlide+xml"/>
  <Override PartName="/ppt/slides/slide237.xml" ContentType="application/vnd.openxmlformats-officedocument.presentationml.slide+xml"/>
  <Override PartName="/ppt/slides/slide284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60.xml" ContentType="application/vnd.openxmlformats-officedocument.presentationml.notesSlide+xml"/>
  <Override PartName="/ppt/slides/slide44.xml" ContentType="application/vnd.openxmlformats-officedocument.presentationml.slide+xml"/>
  <Override PartName="/ppt/slides/slide91.xml" ContentType="application/vnd.openxmlformats-officedocument.presentationml.slide+xml"/>
  <Override PartName="/ppt/slides/slide215.xml" ContentType="application/vnd.openxmlformats-officedocument.presentationml.slide+xml"/>
  <Override PartName="/ppt/slides/slide262.xml" ContentType="application/vnd.openxmlformats-officedocument.presentationml.slide+xml"/>
  <Override PartName="/ppt/notesSlides/notesSlide236.xml" ContentType="application/vnd.openxmlformats-officedocument.presentationml.notesSlide+xml"/>
  <Override PartName="/ppt/notesSlides/notesSlide283.xml" ContentType="application/vnd.openxmlformats-officedocument.presentationml.notesSlide+xml"/>
  <Override PartName="/ppt/slides/slide22.xml" ContentType="application/vnd.openxmlformats-officedocument.presentationml.slide+xml"/>
  <Override PartName="/ppt/slides/slide199.xml" ContentType="application/vnd.openxmlformats-officedocument.presentationml.slide+xml"/>
  <Override PartName="/ppt/notesSlides/notesSlide35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61.xml" ContentType="application/vnd.openxmlformats-officedocument.presentationml.notesSlide+xml"/>
  <Override PartName="/ppt/slides/slide2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198.xml" ContentType="application/vnd.openxmlformats-officedocument.presentationml.notesSlide+xml"/>
  <Override PartName="/ppt/slides/slide177.xml" ContentType="application/vnd.openxmlformats-officedocument.presentationml.slide+xml"/>
  <Override PartName="/ppt/notesSlides/notesSlide129.xml" ContentType="application/vnd.openxmlformats-officedocument.presentationml.notesSlide+xml"/>
  <Override PartName="/ppt/notesSlides/notesSlide176.xml" ContentType="application/vnd.openxmlformats-officedocument.presentationml.notesSlide+xml"/>
  <Override PartName="/ppt/slides/slide108.xml" ContentType="application/vnd.openxmlformats-officedocument.presentationml.slide+xml"/>
  <Override PartName="/ppt/slides/slide155.xml" ContentType="application/vnd.openxmlformats-officedocument.presentationml.slide+xml"/>
  <Override PartName="/ppt/slides/slide278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54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33.xml" ContentType="application/vnd.openxmlformats-officedocument.presentationml.slide+xml"/>
  <Override PartName="/ppt/slides/slide180.xml" ContentType="application/vnd.openxmlformats-officedocument.presentationml.slide+xml"/>
  <Override PartName="/ppt/notesSlides/notesSlide98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277.xml" ContentType="application/vnd.openxmlformats-officedocument.presentationml.notesSlide+xml"/>
  <Override PartName="/ppt/slides/slide111.xml" ContentType="application/vnd.openxmlformats-officedocument.presentationml.slide+xml"/>
  <Override PartName="/ppt/slides/slide209.xml" ContentType="application/vnd.openxmlformats-officedocument.presentationml.slide+xml"/>
  <Override PartName="/ppt/slides/slide256.xml" ContentType="application/vnd.openxmlformats-officedocument.presentationml.slide+xml"/>
  <Override PartName="/ppt/notesSlides/notesSlide29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16.xml" ContentType="application/vnd.openxmlformats-officedocument.presentationml.slide+xml"/>
  <Override PartName="/ppt/slides/slide63.xml" ContentType="application/vnd.openxmlformats-officedocument.presentationml.slide+xml"/>
  <Override PartName="/ppt/slides/slide234.xml" ContentType="application/vnd.openxmlformats-officedocument.presentationml.slide+xml"/>
  <Override PartName="/ppt/slides/slide281.xml" ContentType="application/vnd.openxmlformats-officedocument.presentationml.slide+xml"/>
  <Override PartName="/ppt/notesSlides/notesSlide110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55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54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80.xml" ContentType="application/vnd.openxmlformats-officedocument.presentationml.notesSlide+xml"/>
  <Override PartName="/ppt/slides/slide149.xml" ContentType="application/vnd.openxmlformats-officedocument.presentationml.slide+xml"/>
  <Override PartName="/ppt/slides/slide196.xml" ContentType="application/vnd.openxmlformats-officedocument.presentationml.slide+xml"/>
  <Override PartName="/ppt/slides/slide212.xml" ContentType="application/vnd.openxmlformats-officedocument.presentationml.slide+xml"/>
  <Override PartName="/ppt/notesSlides/notesSlide32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211.xml" ContentType="application/vnd.openxmlformats-officedocument.presentationml.notesSlide+xml"/>
  <Override PartName="/ppt/slides/slide79.xml" ContentType="application/vnd.openxmlformats-officedocument.presentationml.slide+xml"/>
  <Override PartName="/ppt/slides/slide127.xml" ContentType="application/vnd.openxmlformats-officedocument.presentationml.slide+xml"/>
  <Override PartName="/ppt/slides/slide17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2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126.xml" ContentType="application/vnd.openxmlformats-officedocument.presentationml.notesSlide+xml"/>
  <Override PartName="/ppt/notesSlides/notesSlide173.xml" ContentType="application/vnd.openxmlformats-officedocument.presentationml.notesSlide+xml"/>
  <Override PartName="/ppt/slides/slide57.xml" ContentType="application/vnd.openxmlformats-officedocument.presentationml.slide+xml"/>
  <Override PartName="/ppt/slides/slide105.xml" ContentType="application/vnd.openxmlformats-officedocument.presentationml.slide+xml"/>
  <Override PartName="/ppt/slides/slide15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96.xml" ContentType="application/vnd.openxmlformats-officedocument.presentationml.notesSlide+xml"/>
  <Override PartName="/ppt/slides/slide130.xml" ContentType="application/vnd.openxmlformats-officedocument.presentationml.slide+xml"/>
  <Override PartName="/ppt/slides/slide228.xml" ContentType="application/vnd.openxmlformats-officedocument.presentationml.slide+xml"/>
  <Override PartName="/ppt/slides/slide275.xml" ContentType="application/vnd.openxmlformats-officedocument.presentationml.slide+xml"/>
  <Override PartName="/ppt/notesSlides/notesSlide48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35.xml" ContentType="application/vnd.openxmlformats-officedocument.presentationml.slide+xml"/>
  <Override PartName="/ppt/slides/slide82.xml" ContentType="application/vnd.openxmlformats-officedocument.presentationml.slide+xml"/>
  <Override PartName="/ppt/slides/slide206.xml" ContentType="application/vnd.openxmlformats-officedocument.presentationml.slide+xml"/>
  <Override PartName="/ppt/slides/slide253.xml" ContentType="application/vnd.openxmlformats-officedocument.presentationml.slide+xml"/>
  <Override PartName="/ppt/notesSlides/notesSlide227.xml" ContentType="application/vnd.openxmlformats-officedocument.presentationml.notesSlide+xml"/>
  <Override PartName="/ppt/notesSlides/notesSlide274.xml" ContentType="application/vnd.openxmlformats-officedocument.presentationml.notesSlide+xml"/>
  <Override PartName="/ppt/slides/slide13.xml" ContentType="application/vnd.openxmlformats-officedocument.presentationml.slide+xml"/>
  <Override PartName="/ppt/slides/slide60.xml" ContentType="application/vnd.openxmlformats-officedocument.presentationml.slide+xml"/>
  <Override PartName="/ppt/notesSlides/notesSlide26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52.xml" ContentType="application/vnd.openxmlformats-officedocument.presentationml.notesSlide+xml"/>
  <Override PartName="/ppt/slides/slide168.xml" ContentType="application/vnd.openxmlformats-officedocument.presentationml.slide+xml"/>
  <Override PartName="/ppt/slides/slide231.xml" ContentType="application/vnd.openxmlformats-officedocument.presentationml.slide+xml"/>
  <Override PartName="/ppt/notesSlides/notesSlide51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230.xml" ContentType="application/vnd.openxmlformats-officedocument.presentationml.notesSlide+xml"/>
  <Override PartName="/ppt/slides/slide98.xml" ContentType="application/vnd.openxmlformats-officedocument.presentationml.slide+xml"/>
  <Override PartName="/ppt/slides/slide146.xml" ContentType="application/vnd.openxmlformats-officedocument.presentationml.slide+xml"/>
  <Override PartName="/ppt/slides/slide193.xml" ContentType="application/vnd.openxmlformats-officedocument.presentationml.slide+xml"/>
  <Override PartName="/ppt/slides/slide124.xml" ContentType="application/vnd.openxmlformats-officedocument.presentationml.slide+xml"/>
  <Override PartName="/ppt/slides/slide171.xml" ContentType="application/vnd.openxmlformats-officedocument.presentationml.slide+xml"/>
  <Override PartName="/ppt/slides/slide269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92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123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268.xml" ContentType="application/vnd.openxmlformats-officedocument.presentationml.notesSlide+xml"/>
  <Override PartName="/ppt/slides/slide4.xml" ContentType="application/vnd.openxmlformats-officedocument.presentationml.slide+xml"/>
  <Override PartName="/ppt/slides/slide54.xml" ContentType="application/vnd.openxmlformats-officedocument.presentationml.slide+xml"/>
  <Override PartName="/ppt/slides/slide102.xml" ContentType="application/vnd.openxmlformats-officedocument.presentationml.slide+xml"/>
  <Override PartName="/ppt/slides/slide247.xml" ContentType="application/vnd.openxmlformats-officedocument.presentationml.slide+xml"/>
  <Override PartName="/ppt/slides/slide29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93.xml" ContentType="application/vnd.openxmlformats-officedocument.presentationml.notesSlide+xml"/>
  <Override PartName="/ppt/slides/slide225.xml" ContentType="application/vnd.openxmlformats-officedocument.presentationml.slide+xml"/>
  <Override PartName="/ppt/slides/slide272.xml" ContentType="application/vnd.openxmlformats-officedocument.presentationml.slide+xml"/>
  <Override PartName="/ppt/notesSlides/notesSlide45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224.xml" ContentType="application/vnd.openxmlformats-officedocument.presentationml.notesSlide+xml"/>
  <Override PartName="/ppt/notesSlides/notesSlide271.xml" ContentType="application/vnd.openxmlformats-officedocument.presentationml.notesSlide+xml"/>
  <Override PartName="/ppt/slides/slide10.xml" ContentType="application/vnd.openxmlformats-officedocument.presentationml.slide+xml"/>
  <Override PartName="/ppt/slides/slide187.xml" ContentType="application/vnd.openxmlformats-officedocument.presentationml.slide+xml"/>
  <Override PartName="/ppt/slides/slide203.xml" ContentType="application/vnd.openxmlformats-officedocument.presentationml.slide+xml"/>
  <Override PartName="/ppt/slides/slide250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202.xml" ContentType="application/vnd.openxmlformats-officedocument.presentationml.notesSlide+xml"/>
  <Override PartName="/ppt/slides/slide118.xml" ContentType="application/vnd.openxmlformats-officedocument.presentationml.slide+xml"/>
  <Override PartName="/ppt/slides/slide165.xml" ContentType="application/vnd.openxmlformats-officedocument.presentationml.slide+xml"/>
  <Override PartName="/ppt/slides/slide143.xml" ContentType="application/vnd.openxmlformats-officedocument.presentationml.slide+xml"/>
  <Override PartName="/ppt/slides/slide190.xml" ContentType="application/vnd.openxmlformats-officedocument.presentationml.slide+xml"/>
  <Override PartName="/ppt/slides/slide288.xml" ContentType="application/vnd.openxmlformats-officedocument.presentationml.slide+xml"/>
  <Override PartName="/ppt/notesSlides/notesSlide117.xml" ContentType="application/vnd.openxmlformats-officedocument.presentationml.notesSlide+xml"/>
  <Override PartName="/ppt/notesSlides/notesSlide164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slides/slide27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28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slides/slide208.xml" ContentType="application/vnd.openxmlformats-officedocument.presentationml.slide+xml"/>
  <Override PartName="/ppt/slides/slide219.xml" ContentType="application/vnd.openxmlformats-officedocument.presentationml.slide+xml"/>
  <Override PartName="/ppt/slides/slide255.xml" ContentType="application/vnd.openxmlformats-officedocument.presentationml.slide+xml"/>
  <Override PartName="/ppt/slides/slide266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65.xml" ContentType="application/vnd.openxmlformats-officedocument.presentationml.notesSlide+xml"/>
  <Override PartName="/ppt/notesSlides/notesSlide27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s/slide244.xml" ContentType="application/vnd.openxmlformats-officedocument.presentationml.slide+xml"/>
  <Override PartName="/ppt/slides/slide2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54.xml" ContentType="application/vnd.openxmlformats-officedocument.presentationml.notesSlide+xml"/>
  <Override PartName="/ppt/slides/slide51.xml" ContentType="application/vnd.openxmlformats-officedocument.presentationml.slide+xml"/>
  <Override PartName="/ppt/slides/slide233.xml" ContentType="application/vnd.openxmlformats-officedocument.presentationml.slide+xml"/>
  <Override PartName="/ppt/slides/slide280.xml" ContentType="application/vnd.openxmlformats-officedocument.presentationml.slide+xml"/>
  <Override PartName="/ppt/notesSlides/notesSlide53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90.xml" ContentType="application/vnd.openxmlformats-officedocument.presentationml.notes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211.xml" ContentType="application/vnd.openxmlformats-officedocument.presentationml.slide+xml"/>
  <Override PartName="/ppt/slides/slide222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32.xml" ContentType="application/vnd.openxmlformats-officedocument.presentationml.notesSlide+xml"/>
  <Override PartName="/ppt/slides/slide148.xml" ContentType="application/vnd.openxmlformats-officedocument.presentationml.slide+xml"/>
  <Override PartName="/ppt/slides/slide195.xml" ContentType="application/vnd.openxmlformats-officedocument.presentationml.slide+xml"/>
  <Override PartName="/ppt/slides/slide200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210.xml" ContentType="application/vnd.openxmlformats-officedocument.presentationml.notesSlide+xml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73.xml" ContentType="application/vnd.openxmlformats-officedocument.presentationml.slide+xml"/>
  <Override PartName="/ppt/slides/slide184.xml" ContentType="application/vnd.openxmlformats-officedocument.presentationml.slide+xml"/>
  <Override PartName="/ppt/notesSlides/notesSlide147.xml" ContentType="application/vnd.openxmlformats-officedocument.presentationml.notesSlide+xml"/>
  <Override PartName="/ppt/notesSlides/notesSlide194.xml" ContentType="application/vnd.openxmlformats-officedocument.presentationml.notes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slides/slide162.xml" ContentType="application/vnd.openxmlformats-officedocument.presentationml.slide+xml"/>
  <Override PartName="/ppt/notesSlides/notesSlide12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83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s/slide151.xml" ContentType="application/vnd.openxmlformats-officedocument.presentationml.slide+xml"/>
  <Override PartName="/ppt/slides/slide238.xml" ContentType="application/vnd.openxmlformats-officedocument.presentationml.slide+xml"/>
  <Override PartName="/ppt/slides/slide249.xml" ContentType="application/vnd.openxmlformats-officedocument.presentationml.slide+xml"/>
  <Override PartName="/ppt/slides/slide285.xml" ContentType="application/vnd.openxmlformats-officedocument.presentationml.slide+xml"/>
  <Override PartName="/ppt/slides/slide29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5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slides/slide140.xml" ContentType="application/vnd.openxmlformats-officedocument.presentationml.slide+xml"/>
  <Override PartName="/ppt/slides/slide227.xml" ContentType="application/vnd.openxmlformats-officedocument.presentationml.slide+xml"/>
  <Override PartName="/ppt/slides/slide274.xml" ContentType="application/vnd.openxmlformats-officedocument.presentationml.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84.xml" ContentType="application/vnd.openxmlformats-officedocument.presentationml.notesSlide+xml"/>
  <Override PartName="/ppt/notesSlides/notesSlide295.xml" ContentType="application/vnd.openxmlformats-officedocument.presentationml.notes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slides/slide216.xml" ContentType="application/vnd.openxmlformats-officedocument.presentationml.slide+xml"/>
  <Override PartName="/ppt/slides/slide263.xml" ContentType="application/vnd.openxmlformats-officedocument.presentationml.slide+xml"/>
  <Override PartName="/ppt/notesSlides/notesSlide36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7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70.xml" ContentType="application/vnd.openxmlformats-officedocument.presentationml.slide+xml"/>
  <Override PartName="/ppt/slides/slide189.xml" ContentType="application/vnd.openxmlformats-officedocument.presentationml.slide+xml"/>
  <Override PartName="/ppt/slides/slide205.xml" ContentType="application/vnd.openxmlformats-officedocument.presentationml.slide+xml"/>
  <Override PartName="/ppt/slides/slide241.xml" ContentType="application/vnd.openxmlformats-officedocument.presentationml.slide+xml"/>
  <Override PartName="/ppt/slides/slide252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62.xml" ContentType="application/vnd.openxmlformats-officedocument.presentationml.notesSlide+xml"/>
  <Override PartName="/ppt/slides/slide12.xml" ContentType="application/vnd.openxmlformats-officedocument.presentationml.slide+xml"/>
  <Override PartName="/ppt/slides/slide178.xml" ContentType="application/vnd.openxmlformats-officedocument.presentationml.slide+xml"/>
  <Override PartName="/ppt/slides/slide2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51.xml" ContentType="application/vnd.openxmlformats-officedocument.presentationml.notesSlide+xml"/>
  <Override PartName="/ppt/slides/slide167.xml" ContentType="application/vnd.openxmlformats-officedocument.presentationml.slide+xml"/>
  <Override PartName="/ppt/notesSlides/notesSlide50.xml" ContentType="application/vnd.openxmlformats-officedocument.presentationml.notesSlide+xml"/>
  <Override PartName="/ppt/notesSlides/notesSlide177.xml" ContentType="application/vnd.openxmlformats-officedocument.presentationml.notesSlide+xml"/>
  <Override PartName="/ppt/slides/slide109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92.xml" ContentType="application/vnd.openxmlformats-officedocument.presentationml.slide+xml"/>
  <Override PartName="/ppt/notesSlides/notesSlide10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66.xml" ContentType="application/vnd.openxmlformats-officedocument.presentationml.notesSlide+xml"/>
  <Override PartName="/ppt/slides/slide97.xml" ContentType="application/vnd.openxmlformats-officedocument.presentationml.slide+xml"/>
  <Override PartName="/ppt/slides/slide134.xml" ContentType="application/vnd.openxmlformats-officedocument.presentationml.slide+xml"/>
  <Override PartName="/ppt/slides/slide181.xml" ContentType="application/vnd.openxmlformats-officedocument.presentationml.slide+xml"/>
  <Override PartName="/ppt/slides/slide279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289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23.xml" ContentType="application/vnd.openxmlformats-officedocument.presentationml.slide+xml"/>
  <Override PartName="/ppt/slides/slide170.xml" ContentType="application/vnd.openxmlformats-officedocument.presentationml.slide+xml"/>
  <Override PartName="/ppt/slides/slide257.xml" ContentType="application/vnd.openxmlformats-officedocument.presentationml.slide+xml"/>
  <Override PartName="/ppt/slides/slide268.xml" ContentType="application/vnd.openxmlformats-officedocument.presentationml.slide+xml"/>
  <Override PartName="/ppt/notesSlides/notesSlide88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267.xml" ContentType="application/vnd.openxmlformats-officedocument.presentationml.notesSlide+xml"/>
  <Override PartName="/ppt/notesSlides/notesSlide27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64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246.xml" ContentType="application/vnd.openxmlformats-officedocument.presentationml.slide+xml"/>
  <Override PartName="/ppt/slides/slide2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56.xml" ContentType="application/vnd.openxmlformats-officedocument.presentationml.notesSlide+xml"/>
  <Override PartName="/ppt/slides/slide53.xml" ContentType="application/vnd.openxmlformats-officedocument.presentationml.slide+xml"/>
  <Override PartName="/ppt/slides/slide235.xml" ContentType="application/vnd.openxmlformats-officedocument.presentationml.slide+xml"/>
  <Override PartName="/ppt/slides/slide282.xml" ContentType="application/vnd.openxmlformats-officedocument.presentationml.slide+xml"/>
  <Override PartName="/ppt/notesSlides/notesSlide55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92.xml" ContentType="application/vnd.openxmlformats-officedocument.presentationml.notesSlide+xml"/>
  <Default Extension="jpeg" ContentType="image/jpeg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213.xml" ContentType="application/vnd.openxmlformats-officedocument.presentationml.slide+xml"/>
  <Override PartName="/ppt/slides/slide224.xml" ContentType="application/vnd.openxmlformats-officedocument.presentationml.slide+xml"/>
  <Override PartName="/ppt/slides/slide260.xml" ContentType="application/vnd.openxmlformats-officedocument.presentationml.slide+xml"/>
  <Override PartName="/ppt/slides/slide271.xml" ContentType="application/vnd.openxmlformats-officedocument.presentationml.slide+xml"/>
  <Override PartName="/ppt/notesSlides/notesSlide44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70.xml" ContentType="application/vnd.openxmlformats-officedocument.presentationml.notesSlide+xml"/>
  <Override PartName="/ppt/notesSlides/notesSlide281.xml" ContentType="application/vnd.openxmlformats-officedocument.presentationml.notesSlide+xml"/>
  <Override PartName="/ppt/slides/slide20.xml" ContentType="application/vnd.openxmlformats-officedocument.presentationml.slide+xml"/>
  <Override PartName="/ppt/slides/slide197.xml" ContentType="application/vnd.openxmlformats-officedocument.presentationml.slide+xml"/>
  <Override PartName="/ppt/slides/slide202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212.xml" ContentType="application/vnd.openxmlformats-officedocument.presentationml.notesSlide+xml"/>
  <Override PartName="/ppt/slides/slide139.xml" ContentType="application/vnd.openxmlformats-officedocument.presentationml.slide+xml"/>
  <Override PartName="/ppt/slides/slide186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201.xml" ContentType="application/vnd.openxmlformats-officedocument.presentationml.notes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notesSlides/notesSlide12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85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106.xml" ContentType="application/vnd.openxmlformats-officedocument.presentationml.slide+xml"/>
  <Override PartName="/ppt/slides/slide153.xml" ContentType="application/vnd.openxmlformats-officedocument.presentationml.slide+xml"/>
  <Override PartName="/ppt/slides/slide287.xml" ContentType="application/vnd.openxmlformats-officedocument.presentationml.slide+xml"/>
  <Override PartName="/ppt/slides/slide298.xml" ContentType="application/vnd.openxmlformats-officedocument.presentationml.slide+xml"/>
  <Override PartName="/ppt/notesSlides/notesSlide116.xml" ContentType="application/vnd.openxmlformats-officedocument.presentationml.notesSlide+xml"/>
  <Override PartName="/ppt/notesSlides/notesSlide163.xml" ContentType="application/vnd.openxmlformats-officedocument.presentationml.notesSlide+xml"/>
  <Override PartName="/ppt/slides/slide58.xml" ContentType="application/vnd.openxmlformats-officedocument.presentationml.slide+xml"/>
  <Override PartName="/ppt/slides/slide229.xml" ContentType="application/vnd.openxmlformats-officedocument.presentationml.slide+xml"/>
  <Override PartName="/ppt/slides/slide27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297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31.xml" ContentType="application/vnd.openxmlformats-officedocument.presentationml.slide+xml"/>
  <Override PartName="/ppt/notesSlides/notesSlide49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75.xml" ContentType="application/vnd.openxmlformats-officedocument.presentationml.notesSlide+xml"/>
  <Override PartName="/ppt/slides/slide207.xml" ContentType="application/vnd.openxmlformats-officedocument.presentationml.slide+xml"/>
  <Override PartName="/ppt/slides/slide254.xml" ContentType="application/vnd.openxmlformats-officedocument.presentationml.slide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Override PartName="/ppt/slides/slide14.xml" ContentType="application/vnd.openxmlformats-officedocument.presentationml.slide+xml"/>
  <Override PartName="/ppt/slides/slide61.xml" ContentType="application/vnd.openxmlformats-officedocument.presentationml.slide+xml"/>
  <Override PartName="/ppt/slides/slide2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206.xml" ContentType="application/vnd.openxmlformats-officedocument.presentationml.notesSlide+xml"/>
  <Override PartName="/ppt/notesSlides/notesSlide253.xml" ContentType="application/vnd.openxmlformats-officedocument.presentationml.notesSlide+xml"/>
  <Override PartName="/ppt/slides/slide169.xml" ContentType="application/vnd.openxmlformats-officedocument.presentationml.slide+xml"/>
  <Override PartName="/ppt/tableStyles.xml" ContentType="application/vnd.openxmlformats-officedocument.presentationml.tableStyles+xml"/>
  <Override PartName="/ppt/notesSlides/notesSlide52.xml" ContentType="application/vnd.openxmlformats-officedocument.presentationml.notesSlide+xml"/>
  <Override PartName="/ppt/notesSlides/notesSlide231.xml" ContentType="application/vnd.openxmlformats-officedocument.presentationml.notesSlide+xml"/>
  <Override PartName="/ppt/slides/slide147.xml" ContentType="application/vnd.openxmlformats-officedocument.presentationml.slide+xml"/>
  <Override PartName="/ppt/slides/slide194.xml" ContentType="application/vnd.openxmlformats-officedocument.presentationml.slide+xml"/>
  <Override PartName="/ppt/slides/slide210.xml" ContentType="application/vnd.openxmlformats-officedocument.presentationml.slide+xml"/>
  <Override PartName="/ppt/notesSlides/notesSlide30.xml" ContentType="application/vnd.openxmlformats-officedocument.presentationml.notesSlide+xml"/>
  <Override PartName="/ppt/notesSlides/notesSlide168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146.xml" ContentType="application/vnd.openxmlformats-officedocument.presentationml.notesSlide+xml"/>
  <Override PartName="/ppt/notesSlides/notesSlide193.xml" ContentType="application/vnd.openxmlformats-officedocument.presentationml.notesSlide+xml"/>
  <Override PartName="/ppt/slides/slide77.xml" ContentType="application/vnd.openxmlformats-officedocument.presentationml.slide+xml"/>
  <Override PartName="/ppt/slides/slide125.xml" ContentType="application/vnd.openxmlformats-officedocument.presentationml.slide+xml"/>
  <Override PartName="/ppt/slides/slide172.xml" ContentType="application/vnd.openxmlformats-officedocument.presentationml.slide+xml"/>
  <Override PartName="/ppt/notesSlides/notesSlide269.xml" ContentType="application/vnd.openxmlformats-officedocument.presentationml.notesSlide+xml"/>
  <Override PartName="/ppt/slides/slide5.xml" ContentType="application/vnd.openxmlformats-officedocument.presentationml.slide+xml"/>
  <Override PartName="/ppt/slides/slide103.xml" ContentType="application/vnd.openxmlformats-officedocument.presentationml.slide+xml"/>
  <Override PartName="/ppt/slides/slide150.xml" ContentType="application/vnd.openxmlformats-officedocument.presentationml.slide+xml"/>
  <Override PartName="/ppt/slides/slide248.xml" ContentType="application/vnd.openxmlformats-officedocument.presentationml.slide+xml"/>
  <Override PartName="/ppt/slides/slide29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68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71.xml" ContentType="application/vnd.openxmlformats-officedocument.presentationml.notesSlide+xml"/>
  <Override PartName="/ppt/slides/slide55.xml" ContentType="application/vnd.openxmlformats-officedocument.presentationml.slide+xml"/>
  <Override PartName="/ppt/notesSlides/notesSlide102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94.xml" ContentType="application/vnd.openxmlformats-officedocument.presentationml.notesSlide+xml"/>
  <Override PartName="/ppt/slides/slide33.xml" ContentType="application/vnd.openxmlformats-officedocument.presentationml.slide+xml"/>
  <Override PartName="/ppt/slides/slide80.xml" ContentType="application/vnd.openxmlformats-officedocument.presentationml.slide+xml"/>
  <Override PartName="/ppt/slides/slide226.xml" ContentType="application/vnd.openxmlformats-officedocument.presentationml.slide+xml"/>
  <Override PartName="/ppt/slides/slide273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22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04.xml" ContentType="application/vnd.openxmlformats-officedocument.presentationml.slide+xml"/>
  <Override PartName="/ppt/slides/slide2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27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8.xml" ContentType="application/vnd.openxmlformats-officedocument.presentationml.slide+xml"/>
  <Override PartName="/ppt/notesSlides/notesSlide203.xml" ContentType="application/vnd.openxmlformats-officedocument.presentationml.notesSlide+xml"/>
  <Override PartName="/ppt/notesSlides/notesSlide250.xml" ContentType="application/vnd.openxmlformats-officedocument.presentationml.notesSlide+xml"/>
  <Override PartName="/ppt/slides/slide119.xml" ContentType="application/vnd.openxmlformats-officedocument.presentationml.slide+xml"/>
  <Override PartName="/ppt/slides/slide166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18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65.xml" ContentType="application/vnd.openxmlformats-officedocument.presentationml.notes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slides/slide144.xml" ContentType="application/vnd.openxmlformats-officedocument.presentationml.slide+xml"/>
  <Override PartName="/ppt/slides/slide191.xml" ContentType="application/vnd.openxmlformats-officedocument.presentationml.slide+xml"/>
  <Override PartName="/ppt/slides/slide289.xml" ContentType="application/vnd.openxmlformats-officedocument.presentationml.slide+xml"/>
  <Override PartName="/ppt/notesSlides/notesSlide288.xml" ContentType="application/vnd.openxmlformats-officedocument.presentationml.notesSlide+xml"/>
  <Override PartName="/ppt/slides/slide122.xml" ContentType="application/vnd.openxmlformats-officedocument.presentationml.slide+xml"/>
  <Override PartName="/ppt/slides/slide267.xml" ContentType="application/vnd.openxmlformats-officedocument.presentationml.slide+xml"/>
  <Override PartName="/ppt/notesSlides/notesSlide87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90.xml" ContentType="application/vnd.openxmlformats-officedocument.presentationml.notes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21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66.xml" ContentType="application/vnd.openxmlformats-officedocument.presentationml.notesSlide+xml"/>
  <Override PartName="/ppt/slides/slide2.xml" ContentType="application/vnd.openxmlformats-officedocument.presentationml.slide+xml"/>
  <Override PartName="/ppt/slides/slide52.xml" ContentType="application/vnd.openxmlformats-officedocument.presentationml.slide+xml"/>
  <Override PartName="/ppt/slides/slide100.xml" ContentType="application/vnd.openxmlformats-officedocument.presentationml.slide+xml"/>
  <Override PartName="/ppt/slides/slide245.xml" ContentType="application/vnd.openxmlformats-officedocument.presentationml.slide+xml"/>
  <Override PartName="/ppt/slides/slide29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91.xml" ContentType="application/vnd.openxmlformats-officedocument.presentationml.notesSlide+xml"/>
  <Override PartName="/ppt/slides/slide223.xml" ContentType="application/vnd.openxmlformats-officedocument.presentationml.slide+xml"/>
  <Override PartName="/ppt/slides/slide270.xml" ContentType="application/vnd.openxmlformats-officedocument.presentationml.slide+xml"/>
  <Override PartName="/ppt/notesSlides/notesSlide43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222.xml" ContentType="application/vnd.openxmlformats-officedocument.presentationml.notesSlide+xml"/>
  <Override PartName="/ppt/slides/slide138.xml" ContentType="application/vnd.openxmlformats-officedocument.presentationml.slide+xml"/>
  <Override PartName="/ppt/slides/slide185.xml" ContentType="application/vnd.openxmlformats-officedocument.presentationml.slide+xml"/>
  <Override PartName="/ppt/slides/slide201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84.xml" ContentType="application/vnd.openxmlformats-officedocument.presentationml.notesSlide+xml"/>
  <Override PartName="/ppt/slides/slide68.xml" ContentType="application/vnd.openxmlformats-officedocument.presentationml.slide+xml"/>
  <Override PartName="/ppt/slides/slide116.xml" ContentType="application/vnd.openxmlformats-officedocument.presentationml.slide+xml"/>
  <Override PartName="/ppt/slides/slide163.xml" ContentType="application/vnd.openxmlformats-officedocument.presentationml.slide+xml"/>
  <Override PartName="/ppt/slides/slide141.xml" ContentType="application/vnd.openxmlformats-officedocument.presentationml.slide+xml"/>
  <Override PartName="/ppt/slides/slide239.xml" ContentType="application/vnd.openxmlformats-officedocument.presentationml.slide+xml"/>
  <Override PartName="/ppt/slides/slide286.xml" ContentType="application/vnd.openxmlformats-officedocument.presentationml.slide+xml"/>
  <Override PartName="/ppt/notesSlides/notesSlide59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62.xml" ContentType="application/vnd.openxmlformats-officedocument.presentationml.notesSlide+xml"/>
  <Override PartName="/ppt/slides/slide46.xml" ContentType="application/vnd.openxmlformats-officedocument.presentationml.slide+xml"/>
  <Override PartName="/ppt/slides/slide93.xml" ContentType="application/vnd.openxmlformats-officedocument.presentationml.slide+xml"/>
  <Override PartName="/ppt/slides/slide217.xml" ContentType="application/vnd.openxmlformats-officedocument.presentationml.slide+xml"/>
  <Override PartName="/ppt/slides/slide264.xml" ContentType="application/vnd.openxmlformats-officedocument.presentationml.slide+xml"/>
  <Override PartName="/ppt/notesSlides/notesSlide140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85.xml" ContentType="application/vnd.openxmlformats-officedocument.presentationml.notesSlide+xml"/>
  <Override PartName="/ppt/slides/slide24.xml" ContentType="application/vnd.openxmlformats-officedocument.presentationml.slide+xml"/>
  <Override PartName="/ppt/slides/slide71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63.xml" ContentType="application/vnd.openxmlformats-officedocument.presentationml.notesSlide+xml"/>
  <Override PartName="/ppt/slides/slide2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179.xml" ContentType="application/vnd.openxmlformats-officedocument.presentationml.slide+xml"/>
  <Override PartName="/ppt/notesSlides/notesSlide178.xml" ContentType="application/vnd.openxmlformats-officedocument.presentationml.notesSlide+xml"/>
  <Override PartName="/ppt/notesSlides/notesSlide241.xml" ContentType="application/vnd.openxmlformats-officedocument.presentationml.notesSlide+xml"/>
  <Override PartName="/ppt/slides/slide157.xml" ContentType="application/vnd.openxmlformats-officedocument.presentationml.slide+xml"/>
  <Override PartName="/ppt/slides/slide220.xml" ContentType="application/vnd.openxmlformats-officedocument.presentationml.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56.xml" ContentType="application/vnd.openxmlformats-officedocument.presentationml.notesSlide+xml"/>
  <Override PartName="/ppt/slides/slide87.xml" ContentType="application/vnd.openxmlformats-officedocument.presentationml.slide+xml"/>
  <Override PartName="/ppt/slides/slide135.xml" ContentType="application/vnd.openxmlformats-officedocument.presentationml.slide+xml"/>
  <Override PartName="/ppt/slides/slide182.xml" ContentType="application/vnd.openxmlformats-officedocument.presentationml.slide+xml"/>
  <Override PartName="/ppt/notesSlides/notesSlide279.xml" ContentType="application/vnd.openxmlformats-officedocument.presentationml.notes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258.xml" ContentType="application/vnd.openxmlformats-officedocument.presentationml.slide+xml"/>
  <Override PartName="/ppt/notesSlides/notesSlide78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81.xml" ContentType="application/vnd.openxmlformats-officedocument.presentationml.notesSlide+xml"/>
  <Override PartName="/ppt/slides/slide18.xml" ContentType="application/vnd.openxmlformats-officedocument.presentationml.slide+xml"/>
  <Override PartName="/ppt/slides/slide65.xml" ContentType="application/vnd.openxmlformats-officedocument.presentationml.slide+xml"/>
  <Override PartName="/ppt/slides/slide236.xml" ContentType="application/vnd.openxmlformats-officedocument.presentationml.slide+xml"/>
  <Override PartName="/ppt/slides/slide283.xml" ContentType="application/vnd.openxmlformats-officedocument.presentationml.slide+xml"/>
  <Override PartName="/ppt/notesSlides/notesSlide112.xml" ContentType="application/vnd.openxmlformats-officedocument.presentationml.notesSlide+xml"/>
  <Override PartName="/ppt/notesSlides/notesSlide25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56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82.xml" ContentType="application/vnd.openxmlformats-officedocument.presentationml.notesSlide+xml"/>
  <Override PartName="/ppt/slides/slide214.xml" ContentType="application/vnd.openxmlformats-officedocument.presentationml.slide+xml"/>
  <Override PartName="/ppt/slides/slide261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21.xml" ContentType="application/vnd.openxmlformats-officedocument.presentationml.slide+xml"/>
  <Override PartName="/ppt/slides/slide198.xml" ContentType="application/vnd.openxmlformats-officedocument.presentationml.slide+xml"/>
  <Override PartName="/ppt/notesSlides/notesSlide197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60.xml" ContentType="application/vnd.openxmlformats-officedocument.presentationml.notesSlide+xml"/>
  <Override PartName="/ppt/slides/slide129.xml" ContentType="application/vnd.openxmlformats-officedocument.presentationml.slide+xml"/>
  <Override PartName="/ppt/slides/slide176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75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slides/slide154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29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62" r:id="rId104"/>
    <p:sldId id="363" r:id="rId105"/>
    <p:sldId id="364" r:id="rId106"/>
    <p:sldId id="365" r:id="rId107"/>
    <p:sldId id="366" r:id="rId108"/>
    <p:sldId id="367" r:id="rId109"/>
    <p:sldId id="368" r:id="rId110"/>
    <p:sldId id="369" r:id="rId111"/>
    <p:sldId id="370" r:id="rId112"/>
    <p:sldId id="371" r:id="rId113"/>
    <p:sldId id="372" r:id="rId114"/>
    <p:sldId id="373" r:id="rId115"/>
    <p:sldId id="374" r:id="rId116"/>
    <p:sldId id="375" r:id="rId117"/>
    <p:sldId id="376" r:id="rId118"/>
    <p:sldId id="377" r:id="rId119"/>
    <p:sldId id="378" r:id="rId120"/>
    <p:sldId id="379" r:id="rId121"/>
    <p:sldId id="380" r:id="rId122"/>
    <p:sldId id="381" r:id="rId123"/>
    <p:sldId id="382" r:id="rId124"/>
    <p:sldId id="383" r:id="rId125"/>
    <p:sldId id="384" r:id="rId126"/>
    <p:sldId id="385" r:id="rId127"/>
    <p:sldId id="386" r:id="rId128"/>
    <p:sldId id="387" r:id="rId129"/>
    <p:sldId id="388" r:id="rId130"/>
    <p:sldId id="389" r:id="rId131"/>
    <p:sldId id="390" r:id="rId132"/>
    <p:sldId id="391" r:id="rId133"/>
    <p:sldId id="392" r:id="rId134"/>
    <p:sldId id="393" r:id="rId135"/>
    <p:sldId id="394" r:id="rId136"/>
    <p:sldId id="395" r:id="rId137"/>
    <p:sldId id="396" r:id="rId138"/>
    <p:sldId id="397" r:id="rId139"/>
    <p:sldId id="409" r:id="rId140"/>
    <p:sldId id="410" r:id="rId141"/>
    <p:sldId id="411" r:id="rId142"/>
    <p:sldId id="398" r:id="rId143"/>
    <p:sldId id="399" r:id="rId144"/>
    <p:sldId id="400" r:id="rId145"/>
    <p:sldId id="401" r:id="rId146"/>
    <p:sldId id="402" r:id="rId147"/>
    <p:sldId id="403" r:id="rId148"/>
    <p:sldId id="404" r:id="rId149"/>
    <p:sldId id="405" r:id="rId150"/>
    <p:sldId id="407" r:id="rId151"/>
    <p:sldId id="408" r:id="rId152"/>
    <p:sldId id="412" r:id="rId153"/>
    <p:sldId id="413" r:id="rId154"/>
    <p:sldId id="414" r:id="rId155"/>
    <p:sldId id="415" r:id="rId156"/>
    <p:sldId id="416" r:id="rId157"/>
    <p:sldId id="417" r:id="rId158"/>
    <p:sldId id="418" r:id="rId159"/>
    <p:sldId id="419" r:id="rId160"/>
    <p:sldId id="420" r:id="rId161"/>
    <p:sldId id="421" r:id="rId162"/>
    <p:sldId id="422" r:id="rId163"/>
    <p:sldId id="423" r:id="rId164"/>
    <p:sldId id="424" r:id="rId165"/>
    <p:sldId id="425" r:id="rId166"/>
    <p:sldId id="426" r:id="rId167"/>
    <p:sldId id="427" r:id="rId168"/>
    <p:sldId id="428" r:id="rId169"/>
    <p:sldId id="429" r:id="rId170"/>
    <p:sldId id="430" r:id="rId171"/>
    <p:sldId id="431" r:id="rId172"/>
    <p:sldId id="432" r:id="rId173"/>
    <p:sldId id="433" r:id="rId174"/>
    <p:sldId id="434" r:id="rId175"/>
    <p:sldId id="435" r:id="rId176"/>
    <p:sldId id="436" r:id="rId177"/>
    <p:sldId id="437" r:id="rId178"/>
    <p:sldId id="438" r:id="rId179"/>
    <p:sldId id="439" r:id="rId180"/>
    <p:sldId id="440" r:id="rId181"/>
    <p:sldId id="441" r:id="rId182"/>
    <p:sldId id="442" r:id="rId183"/>
    <p:sldId id="443" r:id="rId184"/>
    <p:sldId id="444" r:id="rId185"/>
    <p:sldId id="445" r:id="rId186"/>
    <p:sldId id="446" r:id="rId187"/>
    <p:sldId id="447" r:id="rId188"/>
    <p:sldId id="448" r:id="rId189"/>
    <p:sldId id="449" r:id="rId190"/>
    <p:sldId id="450" r:id="rId191"/>
    <p:sldId id="451" r:id="rId192"/>
    <p:sldId id="452" r:id="rId193"/>
    <p:sldId id="453" r:id="rId194"/>
    <p:sldId id="455" r:id="rId195"/>
    <p:sldId id="456" r:id="rId196"/>
    <p:sldId id="457" r:id="rId197"/>
    <p:sldId id="458" r:id="rId198"/>
    <p:sldId id="459" r:id="rId199"/>
    <p:sldId id="460" r:id="rId200"/>
    <p:sldId id="461" r:id="rId201"/>
    <p:sldId id="462" r:id="rId202"/>
    <p:sldId id="463" r:id="rId203"/>
    <p:sldId id="464" r:id="rId204"/>
    <p:sldId id="465" r:id="rId205"/>
    <p:sldId id="466" r:id="rId206"/>
    <p:sldId id="467" r:id="rId207"/>
    <p:sldId id="468" r:id="rId208"/>
    <p:sldId id="469" r:id="rId209"/>
    <p:sldId id="470" r:id="rId210"/>
    <p:sldId id="471" r:id="rId211"/>
    <p:sldId id="472" r:id="rId212"/>
    <p:sldId id="473" r:id="rId213"/>
    <p:sldId id="474" r:id="rId214"/>
    <p:sldId id="475" r:id="rId215"/>
    <p:sldId id="477" r:id="rId216"/>
    <p:sldId id="478" r:id="rId217"/>
    <p:sldId id="479" r:id="rId218"/>
    <p:sldId id="480" r:id="rId219"/>
    <p:sldId id="481" r:id="rId220"/>
    <p:sldId id="482" r:id="rId221"/>
    <p:sldId id="483" r:id="rId222"/>
    <p:sldId id="484" r:id="rId223"/>
    <p:sldId id="485" r:id="rId224"/>
    <p:sldId id="486" r:id="rId225"/>
    <p:sldId id="488" r:id="rId226"/>
    <p:sldId id="489" r:id="rId227"/>
    <p:sldId id="490" r:id="rId228"/>
    <p:sldId id="491" r:id="rId229"/>
    <p:sldId id="492" r:id="rId230"/>
    <p:sldId id="493" r:id="rId231"/>
    <p:sldId id="494" r:id="rId232"/>
    <p:sldId id="495" r:id="rId233"/>
    <p:sldId id="496" r:id="rId234"/>
    <p:sldId id="497" r:id="rId235"/>
    <p:sldId id="498" r:id="rId236"/>
    <p:sldId id="499" r:id="rId237"/>
    <p:sldId id="500" r:id="rId238"/>
    <p:sldId id="501" r:id="rId239"/>
    <p:sldId id="502" r:id="rId240"/>
    <p:sldId id="503" r:id="rId241"/>
    <p:sldId id="504" r:id="rId242"/>
    <p:sldId id="505" r:id="rId243"/>
    <p:sldId id="506" r:id="rId244"/>
    <p:sldId id="507" r:id="rId245"/>
    <p:sldId id="508" r:id="rId246"/>
    <p:sldId id="509" r:id="rId247"/>
    <p:sldId id="510" r:id="rId248"/>
    <p:sldId id="511" r:id="rId249"/>
    <p:sldId id="512" r:id="rId250"/>
    <p:sldId id="513" r:id="rId251"/>
    <p:sldId id="514" r:id="rId252"/>
    <p:sldId id="515" r:id="rId253"/>
    <p:sldId id="516" r:id="rId254"/>
    <p:sldId id="517" r:id="rId255"/>
    <p:sldId id="518" r:id="rId256"/>
    <p:sldId id="519" r:id="rId257"/>
    <p:sldId id="520" r:id="rId258"/>
    <p:sldId id="521" r:id="rId259"/>
    <p:sldId id="522" r:id="rId260"/>
    <p:sldId id="523" r:id="rId261"/>
    <p:sldId id="524" r:id="rId262"/>
    <p:sldId id="525" r:id="rId263"/>
    <p:sldId id="526" r:id="rId264"/>
    <p:sldId id="527" r:id="rId265"/>
    <p:sldId id="528" r:id="rId266"/>
    <p:sldId id="529" r:id="rId267"/>
    <p:sldId id="530" r:id="rId268"/>
    <p:sldId id="531" r:id="rId269"/>
    <p:sldId id="532" r:id="rId270"/>
    <p:sldId id="533" r:id="rId271"/>
    <p:sldId id="534" r:id="rId272"/>
    <p:sldId id="535" r:id="rId273"/>
    <p:sldId id="536" r:id="rId274"/>
    <p:sldId id="537" r:id="rId275"/>
    <p:sldId id="538" r:id="rId276"/>
    <p:sldId id="539" r:id="rId277"/>
    <p:sldId id="540" r:id="rId278"/>
    <p:sldId id="541" r:id="rId279"/>
    <p:sldId id="542" r:id="rId280"/>
    <p:sldId id="543" r:id="rId281"/>
    <p:sldId id="544" r:id="rId282"/>
    <p:sldId id="545" r:id="rId283"/>
    <p:sldId id="546" r:id="rId284"/>
    <p:sldId id="547" r:id="rId285"/>
    <p:sldId id="548" r:id="rId286"/>
    <p:sldId id="550" r:id="rId287"/>
    <p:sldId id="551" r:id="rId288"/>
    <p:sldId id="552" r:id="rId289"/>
    <p:sldId id="553" r:id="rId290"/>
    <p:sldId id="554" r:id="rId291"/>
    <p:sldId id="555" r:id="rId292"/>
    <p:sldId id="556" r:id="rId293"/>
    <p:sldId id="557" r:id="rId294"/>
    <p:sldId id="558" r:id="rId295"/>
    <p:sldId id="559" r:id="rId296"/>
    <p:sldId id="560" r:id="rId297"/>
    <p:sldId id="561" r:id="rId298"/>
    <p:sldId id="562" r:id="rId29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F0066"/>
    <a:srgbClr val="CC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preferSingleView="1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4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70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tableStyles" Target="tableStyles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71" Type="http://schemas.openxmlformats.org/officeDocument/2006/relationships/slide" Target="slides/slide270.xml"/><Relationship Id="rId276" Type="http://schemas.openxmlformats.org/officeDocument/2006/relationships/slide" Target="slides/slide275.xml"/><Relationship Id="rId292" Type="http://schemas.openxmlformats.org/officeDocument/2006/relationships/slide" Target="slides/slide291.xml"/><Relationship Id="rId297" Type="http://schemas.openxmlformats.org/officeDocument/2006/relationships/slide" Target="slides/slide296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282" Type="http://schemas.openxmlformats.org/officeDocument/2006/relationships/slide" Target="slides/slide28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notesMaster" Target="notesMasters/notesMaster1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3F935A7-3EE1-44FE-9173-D53B8A25B21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2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2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2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2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2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2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2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2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387E9A-BE56-45FD-91A5-08348548649B}" type="slidenum">
              <a:rPr lang="en-US"/>
              <a:pPr/>
              <a:t>1</a:t>
            </a:fld>
            <a:endParaRPr lang="en-US"/>
          </a:p>
        </p:txBody>
      </p:sp>
      <p:sp>
        <p:nvSpPr>
          <p:cNvPr id="3174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95960B-5713-4425-947B-9BD1F94BA709}" type="slidenum">
              <a:rPr lang="en-US"/>
              <a:pPr/>
              <a:t>10</a:t>
            </a:fld>
            <a:endParaRPr lang="en-US"/>
          </a:p>
        </p:txBody>
      </p:sp>
      <p:sp>
        <p:nvSpPr>
          <p:cNvPr id="3266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676316-3896-4D39-A012-34BC5285A6C0}" type="slidenum">
              <a:rPr lang="en-US"/>
              <a:pPr/>
              <a:t>100</a:t>
            </a:fld>
            <a:endParaRPr lang="en-US"/>
          </a:p>
        </p:txBody>
      </p:sp>
      <p:sp>
        <p:nvSpPr>
          <p:cNvPr id="4188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EE1FB-0D39-49D5-A894-CE019F080C94}" type="slidenum">
              <a:rPr lang="en-US"/>
              <a:pPr/>
              <a:t>101</a:t>
            </a:fld>
            <a:endParaRPr lang="en-US"/>
          </a:p>
        </p:txBody>
      </p:sp>
      <p:sp>
        <p:nvSpPr>
          <p:cNvPr id="4198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D865F0-F322-4B55-BE1B-B400B179188C}" type="slidenum">
              <a:rPr lang="en-US"/>
              <a:pPr/>
              <a:t>102</a:t>
            </a:fld>
            <a:endParaRPr lang="en-US"/>
          </a:p>
        </p:txBody>
      </p:sp>
      <p:sp>
        <p:nvSpPr>
          <p:cNvPr id="4208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C97BD-A40B-4B2C-9655-23FCFC91E76C}" type="slidenum">
              <a:rPr lang="en-US"/>
              <a:pPr/>
              <a:t>103</a:t>
            </a:fld>
            <a:endParaRPr lang="en-US"/>
          </a:p>
        </p:txBody>
      </p:sp>
      <p:sp>
        <p:nvSpPr>
          <p:cNvPr id="4218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F98F37-B521-46D2-9AB7-4D7D31A1707E}" type="slidenum">
              <a:rPr lang="en-US"/>
              <a:pPr/>
              <a:t>104</a:t>
            </a:fld>
            <a:endParaRPr lang="en-US"/>
          </a:p>
        </p:txBody>
      </p:sp>
      <p:sp>
        <p:nvSpPr>
          <p:cNvPr id="4229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117147-A011-4AB3-ADDE-710907EF61F8}" type="slidenum">
              <a:rPr lang="en-US"/>
              <a:pPr/>
              <a:t>105</a:t>
            </a:fld>
            <a:endParaRPr lang="en-US"/>
          </a:p>
        </p:txBody>
      </p:sp>
      <p:sp>
        <p:nvSpPr>
          <p:cNvPr id="4239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E8AA60-05DA-4497-8355-525F7AA8BC4B}" type="slidenum">
              <a:rPr lang="en-US"/>
              <a:pPr/>
              <a:t>106</a:t>
            </a:fld>
            <a:endParaRPr lang="en-US"/>
          </a:p>
        </p:txBody>
      </p:sp>
      <p:sp>
        <p:nvSpPr>
          <p:cNvPr id="4249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4AA930-B6FB-4013-A9D7-78CB0EF75102}" type="slidenum">
              <a:rPr lang="en-US"/>
              <a:pPr/>
              <a:t>107</a:t>
            </a:fld>
            <a:endParaRPr lang="en-US"/>
          </a:p>
        </p:txBody>
      </p:sp>
      <p:sp>
        <p:nvSpPr>
          <p:cNvPr id="4259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8D076A-340F-4F01-BDE3-F3C8DD408FB3}" type="slidenum">
              <a:rPr lang="en-US"/>
              <a:pPr/>
              <a:t>108</a:t>
            </a:fld>
            <a:endParaRPr lang="en-US"/>
          </a:p>
        </p:txBody>
      </p:sp>
      <p:sp>
        <p:nvSpPr>
          <p:cNvPr id="4270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3A172F-6F09-407F-8AAB-2252A536F5A2}" type="slidenum">
              <a:rPr lang="en-US"/>
              <a:pPr/>
              <a:t>109</a:t>
            </a:fld>
            <a:endParaRPr lang="en-US"/>
          </a:p>
        </p:txBody>
      </p:sp>
      <p:sp>
        <p:nvSpPr>
          <p:cNvPr id="4280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1FB23-B4C5-4BAF-9848-BD3A72C1C952}" type="slidenum">
              <a:rPr lang="en-US"/>
              <a:pPr/>
              <a:t>11</a:t>
            </a:fld>
            <a:endParaRPr lang="en-US"/>
          </a:p>
        </p:txBody>
      </p:sp>
      <p:sp>
        <p:nvSpPr>
          <p:cNvPr id="3276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4421F0-084B-4E3F-9988-087BBF338F0A}" type="slidenum">
              <a:rPr lang="en-US"/>
              <a:pPr/>
              <a:t>110</a:t>
            </a:fld>
            <a:endParaRPr lang="en-US"/>
          </a:p>
        </p:txBody>
      </p:sp>
      <p:sp>
        <p:nvSpPr>
          <p:cNvPr id="4290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512204-00F1-43B4-B316-CCB4EE87CCBF}" type="slidenum">
              <a:rPr lang="en-US"/>
              <a:pPr/>
              <a:t>111</a:t>
            </a:fld>
            <a:endParaRPr lang="en-US"/>
          </a:p>
        </p:txBody>
      </p:sp>
      <p:sp>
        <p:nvSpPr>
          <p:cNvPr id="4300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C32524-E9E4-4FCD-B5A6-0B0E0863CBB1}" type="slidenum">
              <a:rPr lang="en-US"/>
              <a:pPr/>
              <a:t>112</a:t>
            </a:fld>
            <a:endParaRPr lang="en-US"/>
          </a:p>
        </p:txBody>
      </p:sp>
      <p:sp>
        <p:nvSpPr>
          <p:cNvPr id="4311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42B32-7A1F-47CA-AF15-8273182535C7}" type="slidenum">
              <a:rPr lang="en-US"/>
              <a:pPr/>
              <a:t>113</a:t>
            </a:fld>
            <a:endParaRPr lang="en-US"/>
          </a:p>
        </p:txBody>
      </p:sp>
      <p:sp>
        <p:nvSpPr>
          <p:cNvPr id="4321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2F0E38-BBCD-4240-82DC-556252049323}" type="slidenum">
              <a:rPr lang="en-US"/>
              <a:pPr/>
              <a:t>114</a:t>
            </a:fld>
            <a:endParaRPr lang="en-US"/>
          </a:p>
        </p:txBody>
      </p:sp>
      <p:sp>
        <p:nvSpPr>
          <p:cNvPr id="4331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EA7B61-F43A-4F64-90AA-EE2C9A201CD7}" type="slidenum">
              <a:rPr lang="en-US"/>
              <a:pPr/>
              <a:t>115</a:t>
            </a:fld>
            <a:endParaRPr lang="en-US"/>
          </a:p>
        </p:txBody>
      </p:sp>
      <p:sp>
        <p:nvSpPr>
          <p:cNvPr id="4341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5288F5-0873-473B-8C1F-8C8DA0809604}" type="slidenum">
              <a:rPr lang="en-US"/>
              <a:pPr/>
              <a:t>116</a:t>
            </a:fld>
            <a:endParaRPr lang="en-US"/>
          </a:p>
        </p:txBody>
      </p:sp>
      <p:sp>
        <p:nvSpPr>
          <p:cNvPr id="4352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D95BCD-933E-42FA-A9D9-4E91498A103D}" type="slidenum">
              <a:rPr lang="en-US"/>
              <a:pPr/>
              <a:t>117</a:t>
            </a:fld>
            <a:endParaRPr lang="en-US"/>
          </a:p>
        </p:txBody>
      </p:sp>
      <p:sp>
        <p:nvSpPr>
          <p:cNvPr id="4362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C19367-86EA-47AE-B843-1D33374A1FA7}" type="slidenum">
              <a:rPr lang="en-US"/>
              <a:pPr/>
              <a:t>118</a:t>
            </a:fld>
            <a:endParaRPr lang="en-US"/>
          </a:p>
        </p:txBody>
      </p:sp>
      <p:sp>
        <p:nvSpPr>
          <p:cNvPr id="4372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82D4EF-CAFA-407E-9A77-C764A811BF4E}" type="slidenum">
              <a:rPr lang="en-US"/>
              <a:pPr/>
              <a:t>119</a:t>
            </a:fld>
            <a:endParaRPr lang="en-US"/>
          </a:p>
        </p:txBody>
      </p:sp>
      <p:sp>
        <p:nvSpPr>
          <p:cNvPr id="4382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97821A-6D4B-4E8D-B204-8B95DE5BE2DF}" type="slidenum">
              <a:rPr lang="en-US"/>
              <a:pPr/>
              <a:t>12</a:t>
            </a:fld>
            <a:endParaRPr lang="en-US"/>
          </a:p>
        </p:txBody>
      </p:sp>
      <p:sp>
        <p:nvSpPr>
          <p:cNvPr id="3287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97475D-F8EB-441C-8208-9CA944A49C08}" type="slidenum">
              <a:rPr lang="en-US"/>
              <a:pPr/>
              <a:t>120</a:t>
            </a:fld>
            <a:endParaRPr lang="en-US"/>
          </a:p>
        </p:txBody>
      </p:sp>
      <p:sp>
        <p:nvSpPr>
          <p:cNvPr id="439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19EA0F-1E87-4AC8-BCAC-8A790764297C}" type="slidenum">
              <a:rPr lang="en-US"/>
              <a:pPr/>
              <a:t>121</a:t>
            </a:fld>
            <a:endParaRPr lang="en-US"/>
          </a:p>
        </p:txBody>
      </p:sp>
      <p:sp>
        <p:nvSpPr>
          <p:cNvPr id="440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420215-5A8E-4E30-A8CB-A83E867A33ED}" type="slidenum">
              <a:rPr lang="en-US"/>
              <a:pPr/>
              <a:t>122</a:t>
            </a:fld>
            <a:endParaRPr lang="en-US"/>
          </a:p>
        </p:txBody>
      </p:sp>
      <p:sp>
        <p:nvSpPr>
          <p:cNvPr id="441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A048D3-3346-47A7-8B46-AADFB0748966}" type="slidenum">
              <a:rPr lang="en-US"/>
              <a:pPr/>
              <a:t>123</a:t>
            </a:fld>
            <a:endParaRPr lang="en-US"/>
          </a:p>
        </p:txBody>
      </p:sp>
      <p:sp>
        <p:nvSpPr>
          <p:cNvPr id="4423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FBD846-564C-47CA-B321-82C977F9E547}" type="slidenum">
              <a:rPr lang="en-US"/>
              <a:pPr/>
              <a:t>124</a:t>
            </a:fld>
            <a:endParaRPr lang="en-US"/>
          </a:p>
        </p:txBody>
      </p:sp>
      <p:sp>
        <p:nvSpPr>
          <p:cNvPr id="4433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3CACF0-F022-46AF-9E27-C286EB404BD8}" type="slidenum">
              <a:rPr lang="en-US"/>
              <a:pPr/>
              <a:t>125</a:t>
            </a:fld>
            <a:endParaRPr lang="en-US"/>
          </a:p>
        </p:txBody>
      </p:sp>
      <p:sp>
        <p:nvSpPr>
          <p:cNvPr id="4444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E40DA5-64B6-4460-BB4F-90711F6113C9}" type="slidenum">
              <a:rPr lang="en-US"/>
              <a:pPr/>
              <a:t>126</a:t>
            </a:fld>
            <a:endParaRPr lang="en-US"/>
          </a:p>
        </p:txBody>
      </p:sp>
      <p:sp>
        <p:nvSpPr>
          <p:cNvPr id="4454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14C154-970F-4E9F-A74B-1FEA474F60AE}" type="slidenum">
              <a:rPr lang="en-US"/>
              <a:pPr/>
              <a:t>127</a:t>
            </a:fld>
            <a:endParaRPr lang="en-US"/>
          </a:p>
        </p:txBody>
      </p:sp>
      <p:sp>
        <p:nvSpPr>
          <p:cNvPr id="4464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3DB24B-4D3C-44B4-B087-A538BFBEBB22}" type="slidenum">
              <a:rPr lang="en-US"/>
              <a:pPr/>
              <a:t>128</a:t>
            </a:fld>
            <a:endParaRPr lang="en-US"/>
          </a:p>
        </p:txBody>
      </p:sp>
      <p:sp>
        <p:nvSpPr>
          <p:cNvPr id="4474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99F80-D982-4CDD-9AAA-C818625BA83C}" type="slidenum">
              <a:rPr lang="en-US"/>
              <a:pPr/>
              <a:t>129</a:t>
            </a:fld>
            <a:endParaRPr lang="en-US"/>
          </a:p>
        </p:txBody>
      </p:sp>
      <p:sp>
        <p:nvSpPr>
          <p:cNvPr id="4485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43C086-3677-4217-B6F6-3CD9131719BE}" type="slidenum">
              <a:rPr lang="en-US"/>
              <a:pPr/>
              <a:t>13</a:t>
            </a:fld>
            <a:endParaRPr lang="en-US"/>
          </a:p>
        </p:txBody>
      </p:sp>
      <p:sp>
        <p:nvSpPr>
          <p:cNvPr id="3297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B36D89-217D-48A4-A460-0FF7042FBFEF}" type="slidenum">
              <a:rPr lang="en-US"/>
              <a:pPr/>
              <a:t>130</a:t>
            </a:fld>
            <a:endParaRPr lang="en-US"/>
          </a:p>
        </p:txBody>
      </p:sp>
      <p:sp>
        <p:nvSpPr>
          <p:cNvPr id="4495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86603-65FA-4ECB-B15A-F33F409202ED}" type="slidenum">
              <a:rPr lang="en-US"/>
              <a:pPr/>
              <a:t>131</a:t>
            </a:fld>
            <a:endParaRPr lang="en-US"/>
          </a:p>
        </p:txBody>
      </p:sp>
      <p:sp>
        <p:nvSpPr>
          <p:cNvPr id="4505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83E413-9F6B-4DCB-8880-27098FDDEBAD}" type="slidenum">
              <a:rPr lang="en-US"/>
              <a:pPr/>
              <a:t>132</a:t>
            </a:fld>
            <a:endParaRPr lang="en-US"/>
          </a:p>
        </p:txBody>
      </p:sp>
      <p:sp>
        <p:nvSpPr>
          <p:cNvPr id="4515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EAEF39-F6CA-45E3-9C65-1FFCCC46010F}" type="slidenum">
              <a:rPr lang="en-US"/>
              <a:pPr/>
              <a:t>133</a:t>
            </a:fld>
            <a:endParaRPr lang="en-US"/>
          </a:p>
        </p:txBody>
      </p:sp>
      <p:sp>
        <p:nvSpPr>
          <p:cNvPr id="452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75456D-AA36-4BF3-B708-A33A6CDC1476}" type="slidenum">
              <a:rPr lang="en-US"/>
              <a:pPr/>
              <a:t>134</a:t>
            </a:fld>
            <a:endParaRPr lang="en-US"/>
          </a:p>
        </p:txBody>
      </p:sp>
      <p:sp>
        <p:nvSpPr>
          <p:cNvPr id="4536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B4E8DC-1DE4-4938-875F-61037D532529}" type="slidenum">
              <a:rPr lang="en-US"/>
              <a:pPr/>
              <a:t>135</a:t>
            </a:fld>
            <a:endParaRPr lang="en-US"/>
          </a:p>
        </p:txBody>
      </p:sp>
      <p:sp>
        <p:nvSpPr>
          <p:cNvPr id="4546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DF7F6B-D20A-4E42-8FC2-11FCA3673444}" type="slidenum">
              <a:rPr lang="en-US"/>
              <a:pPr/>
              <a:t>136</a:t>
            </a:fld>
            <a:endParaRPr lang="en-US"/>
          </a:p>
        </p:txBody>
      </p:sp>
      <p:sp>
        <p:nvSpPr>
          <p:cNvPr id="4556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AFE6FE-6584-4121-BC3C-E69FEBBE3EAB}" type="slidenum">
              <a:rPr lang="en-US"/>
              <a:pPr/>
              <a:t>137</a:t>
            </a:fld>
            <a:endParaRPr lang="en-US"/>
          </a:p>
        </p:txBody>
      </p:sp>
      <p:sp>
        <p:nvSpPr>
          <p:cNvPr id="4567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8CD1C2-8F36-4674-973A-4FDF7A41D635}" type="slidenum">
              <a:rPr lang="en-US"/>
              <a:pPr/>
              <a:t>138</a:t>
            </a:fld>
            <a:endParaRPr lang="en-US"/>
          </a:p>
        </p:txBody>
      </p:sp>
      <p:sp>
        <p:nvSpPr>
          <p:cNvPr id="4577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5F4795-A437-4B3C-9F8F-7A7AD8B356E7}" type="slidenum">
              <a:rPr lang="en-US"/>
              <a:pPr/>
              <a:t>139</a:t>
            </a:fld>
            <a:endParaRPr lang="en-US"/>
          </a:p>
        </p:txBody>
      </p:sp>
      <p:sp>
        <p:nvSpPr>
          <p:cNvPr id="4689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4141B0-12B1-4F5A-A683-2C44DC85A8F3}" type="slidenum">
              <a:rPr lang="en-US"/>
              <a:pPr/>
              <a:t>14</a:t>
            </a:fld>
            <a:endParaRPr lang="en-US"/>
          </a:p>
        </p:txBody>
      </p:sp>
      <p:sp>
        <p:nvSpPr>
          <p:cNvPr id="3307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C3DD47-039C-4788-BD3C-482E421CE9BF}" type="slidenum">
              <a:rPr lang="en-US"/>
              <a:pPr/>
              <a:t>140</a:t>
            </a:fld>
            <a:endParaRPr lang="en-US"/>
          </a:p>
        </p:txBody>
      </p:sp>
      <p:sp>
        <p:nvSpPr>
          <p:cNvPr id="4700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5B3E9A-CD98-48DF-A713-0131BB34D7B0}" type="slidenum">
              <a:rPr lang="en-US"/>
              <a:pPr/>
              <a:t>141</a:t>
            </a:fld>
            <a:endParaRPr lang="en-US"/>
          </a:p>
        </p:txBody>
      </p:sp>
      <p:sp>
        <p:nvSpPr>
          <p:cNvPr id="4710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31DB1-F396-4CAB-A2BF-1F20B48B5A41}" type="slidenum">
              <a:rPr lang="en-US"/>
              <a:pPr/>
              <a:t>142</a:t>
            </a:fld>
            <a:endParaRPr lang="en-US"/>
          </a:p>
        </p:txBody>
      </p:sp>
      <p:sp>
        <p:nvSpPr>
          <p:cNvPr id="4587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8130A-987C-435B-AB9C-643E9058F1EB}" type="slidenum">
              <a:rPr lang="en-US"/>
              <a:pPr/>
              <a:t>143</a:t>
            </a:fld>
            <a:endParaRPr lang="en-US"/>
          </a:p>
        </p:txBody>
      </p:sp>
      <p:sp>
        <p:nvSpPr>
          <p:cNvPr id="4597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12C1EA-DA97-40FB-B09E-104F708CFAD2}" type="slidenum">
              <a:rPr lang="en-US"/>
              <a:pPr/>
              <a:t>144</a:t>
            </a:fld>
            <a:endParaRPr lang="en-US"/>
          </a:p>
        </p:txBody>
      </p:sp>
      <p:sp>
        <p:nvSpPr>
          <p:cNvPr id="4608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7D628C-11C5-4BEB-B5D9-7AD127876C90}" type="slidenum">
              <a:rPr lang="en-US"/>
              <a:pPr/>
              <a:t>145</a:t>
            </a:fld>
            <a:endParaRPr lang="en-US"/>
          </a:p>
        </p:txBody>
      </p:sp>
      <p:sp>
        <p:nvSpPr>
          <p:cNvPr id="4618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E598FD-5FD4-495D-8B58-97F75FD10E05}" type="slidenum">
              <a:rPr lang="en-US"/>
              <a:pPr/>
              <a:t>146</a:t>
            </a:fld>
            <a:endParaRPr lang="en-US"/>
          </a:p>
        </p:txBody>
      </p:sp>
      <p:sp>
        <p:nvSpPr>
          <p:cNvPr id="4628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3E16BD-6CB6-4B80-B325-F264DCB7975F}" type="slidenum">
              <a:rPr lang="en-US"/>
              <a:pPr/>
              <a:t>147</a:t>
            </a:fld>
            <a:endParaRPr lang="en-US"/>
          </a:p>
        </p:txBody>
      </p:sp>
      <p:sp>
        <p:nvSpPr>
          <p:cNvPr id="4638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356238-FE2D-4C38-94DA-06B21EF709F3}" type="slidenum">
              <a:rPr lang="en-US"/>
              <a:pPr/>
              <a:t>148</a:t>
            </a:fld>
            <a:endParaRPr lang="en-US"/>
          </a:p>
        </p:txBody>
      </p:sp>
      <p:sp>
        <p:nvSpPr>
          <p:cNvPr id="4648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630286-ABD1-4E04-AFC6-6E9E90D2F34C}" type="slidenum">
              <a:rPr lang="en-US"/>
              <a:pPr/>
              <a:t>149</a:t>
            </a:fld>
            <a:endParaRPr lang="en-US"/>
          </a:p>
        </p:txBody>
      </p:sp>
      <p:sp>
        <p:nvSpPr>
          <p:cNvPr id="4659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905F56-EBCE-46C3-9AD0-93202A8B1ED9}" type="slidenum">
              <a:rPr lang="en-US"/>
              <a:pPr/>
              <a:t>15</a:t>
            </a:fld>
            <a:endParaRPr lang="en-US"/>
          </a:p>
        </p:txBody>
      </p:sp>
      <p:sp>
        <p:nvSpPr>
          <p:cNvPr id="3317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0E2ED5-06CE-4EBF-AA45-B5064F55D571}" type="slidenum">
              <a:rPr lang="en-US"/>
              <a:pPr/>
              <a:t>150</a:t>
            </a:fld>
            <a:endParaRPr lang="en-US"/>
          </a:p>
        </p:txBody>
      </p:sp>
      <p:sp>
        <p:nvSpPr>
          <p:cNvPr id="4669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D90261-39A7-4AFE-B46A-9FADB6269083}" type="slidenum">
              <a:rPr lang="en-US"/>
              <a:pPr/>
              <a:t>151</a:t>
            </a:fld>
            <a:endParaRPr lang="en-US"/>
          </a:p>
        </p:txBody>
      </p:sp>
      <p:sp>
        <p:nvSpPr>
          <p:cNvPr id="4679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DD3D95-B512-4976-8823-A0141434A03D}" type="slidenum">
              <a:rPr lang="en-US"/>
              <a:pPr/>
              <a:t>152</a:t>
            </a:fld>
            <a:endParaRPr lang="en-US"/>
          </a:p>
        </p:txBody>
      </p:sp>
      <p:sp>
        <p:nvSpPr>
          <p:cNvPr id="4720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C54089-698F-4C51-A637-0FA1C92F3CF3}" type="slidenum">
              <a:rPr lang="en-US"/>
              <a:pPr/>
              <a:t>153</a:t>
            </a:fld>
            <a:endParaRPr lang="en-US"/>
          </a:p>
        </p:txBody>
      </p:sp>
      <p:sp>
        <p:nvSpPr>
          <p:cNvPr id="4730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C70B54-A3E7-442F-BD45-36C31F8C9AE7}" type="slidenum">
              <a:rPr lang="en-US"/>
              <a:pPr/>
              <a:t>154</a:t>
            </a:fld>
            <a:endParaRPr lang="en-US"/>
          </a:p>
        </p:txBody>
      </p:sp>
      <p:sp>
        <p:nvSpPr>
          <p:cNvPr id="4741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A4BFE1-1E9F-4106-9607-A996A5DE81F1}" type="slidenum">
              <a:rPr lang="en-US"/>
              <a:pPr/>
              <a:t>155</a:t>
            </a:fld>
            <a:endParaRPr lang="en-US"/>
          </a:p>
        </p:txBody>
      </p:sp>
      <p:sp>
        <p:nvSpPr>
          <p:cNvPr id="4751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43099A-630A-40B8-AC06-99BC3EB4A3B6}" type="slidenum">
              <a:rPr lang="en-US"/>
              <a:pPr/>
              <a:t>156</a:t>
            </a:fld>
            <a:endParaRPr lang="en-US"/>
          </a:p>
        </p:txBody>
      </p:sp>
      <p:sp>
        <p:nvSpPr>
          <p:cNvPr id="4761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FB7113-67DD-4EF7-A2F4-151B9F158E72}" type="slidenum">
              <a:rPr lang="en-US"/>
              <a:pPr/>
              <a:t>157</a:t>
            </a:fld>
            <a:endParaRPr lang="en-US"/>
          </a:p>
        </p:txBody>
      </p:sp>
      <p:sp>
        <p:nvSpPr>
          <p:cNvPr id="4771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7D00B4-B757-4F39-B997-652D87764AF1}" type="slidenum">
              <a:rPr lang="en-US"/>
              <a:pPr/>
              <a:t>158</a:t>
            </a:fld>
            <a:endParaRPr lang="en-US"/>
          </a:p>
        </p:txBody>
      </p:sp>
      <p:sp>
        <p:nvSpPr>
          <p:cNvPr id="4782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7DBF0F-3CE7-4E90-B17B-EE060CAFBAAF}" type="slidenum">
              <a:rPr lang="en-US"/>
              <a:pPr/>
              <a:t>159</a:t>
            </a:fld>
            <a:endParaRPr lang="en-US"/>
          </a:p>
        </p:txBody>
      </p:sp>
      <p:sp>
        <p:nvSpPr>
          <p:cNvPr id="4792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8674B3-B4F0-4AB5-A144-0B6A8A416D7D}" type="slidenum">
              <a:rPr lang="en-US"/>
              <a:pPr/>
              <a:t>16</a:t>
            </a:fld>
            <a:endParaRPr lang="en-US"/>
          </a:p>
        </p:txBody>
      </p:sp>
      <p:sp>
        <p:nvSpPr>
          <p:cNvPr id="3328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932530-52D2-491A-AA80-1D9819247429}" type="slidenum">
              <a:rPr lang="en-US"/>
              <a:pPr/>
              <a:t>160</a:t>
            </a:fld>
            <a:endParaRPr lang="en-US"/>
          </a:p>
        </p:txBody>
      </p:sp>
      <p:sp>
        <p:nvSpPr>
          <p:cNvPr id="4802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53CF4B-529C-48B7-91EF-6097BED11FC9}" type="slidenum">
              <a:rPr lang="en-US"/>
              <a:pPr/>
              <a:t>161</a:t>
            </a:fld>
            <a:endParaRPr lang="en-US"/>
          </a:p>
        </p:txBody>
      </p:sp>
      <p:sp>
        <p:nvSpPr>
          <p:cNvPr id="4812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97F839-24CF-4CF5-A541-313FE8E07806}" type="slidenum">
              <a:rPr lang="en-US"/>
              <a:pPr/>
              <a:t>162</a:t>
            </a:fld>
            <a:endParaRPr lang="en-US"/>
          </a:p>
        </p:txBody>
      </p:sp>
      <p:sp>
        <p:nvSpPr>
          <p:cNvPr id="4823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138144-17A4-4B44-ACE6-65A8A1CBCE87}" type="slidenum">
              <a:rPr lang="en-US"/>
              <a:pPr/>
              <a:t>163</a:t>
            </a:fld>
            <a:endParaRPr lang="en-US"/>
          </a:p>
        </p:txBody>
      </p:sp>
      <p:sp>
        <p:nvSpPr>
          <p:cNvPr id="4833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CE990F-4EAE-4480-8DB6-17A789E3DBD6}" type="slidenum">
              <a:rPr lang="en-US"/>
              <a:pPr/>
              <a:t>164</a:t>
            </a:fld>
            <a:endParaRPr lang="en-US"/>
          </a:p>
        </p:txBody>
      </p:sp>
      <p:sp>
        <p:nvSpPr>
          <p:cNvPr id="4843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8920B2-58E7-4906-8084-1F4A9BBEB032}" type="slidenum">
              <a:rPr lang="en-US"/>
              <a:pPr/>
              <a:t>165</a:t>
            </a:fld>
            <a:endParaRPr lang="en-US"/>
          </a:p>
        </p:txBody>
      </p:sp>
      <p:sp>
        <p:nvSpPr>
          <p:cNvPr id="4853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34A231-2EE1-486A-8F9F-C393D6DE822B}" type="slidenum">
              <a:rPr lang="en-US"/>
              <a:pPr/>
              <a:t>166</a:t>
            </a:fld>
            <a:endParaRPr lang="en-US"/>
          </a:p>
        </p:txBody>
      </p:sp>
      <p:sp>
        <p:nvSpPr>
          <p:cNvPr id="4864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C18EEC-7CA5-4D75-8336-D094C8EB292F}" type="slidenum">
              <a:rPr lang="en-US"/>
              <a:pPr/>
              <a:t>167</a:t>
            </a:fld>
            <a:endParaRPr lang="en-US"/>
          </a:p>
        </p:txBody>
      </p:sp>
      <p:sp>
        <p:nvSpPr>
          <p:cNvPr id="4874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6A6F3-AEF6-4932-95ED-620E76BA4468}" type="slidenum">
              <a:rPr lang="en-US"/>
              <a:pPr/>
              <a:t>168</a:t>
            </a:fld>
            <a:endParaRPr lang="en-US"/>
          </a:p>
        </p:txBody>
      </p:sp>
      <p:sp>
        <p:nvSpPr>
          <p:cNvPr id="4884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16612-A93F-4D55-84EB-F69524513FEF}" type="slidenum">
              <a:rPr lang="en-US"/>
              <a:pPr/>
              <a:t>169</a:t>
            </a:fld>
            <a:endParaRPr lang="en-US"/>
          </a:p>
        </p:txBody>
      </p:sp>
      <p:sp>
        <p:nvSpPr>
          <p:cNvPr id="4894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1164CB-1566-4A9E-BB7A-4697F2946B87}" type="slidenum">
              <a:rPr lang="en-US"/>
              <a:pPr/>
              <a:t>17</a:t>
            </a:fld>
            <a:endParaRPr lang="en-US"/>
          </a:p>
        </p:txBody>
      </p:sp>
      <p:sp>
        <p:nvSpPr>
          <p:cNvPr id="3338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2D7B5-1E2D-4146-8D7C-D1670CE9F332}" type="slidenum">
              <a:rPr lang="en-US"/>
              <a:pPr/>
              <a:t>170</a:t>
            </a:fld>
            <a:endParaRPr lang="en-US"/>
          </a:p>
        </p:txBody>
      </p:sp>
      <p:sp>
        <p:nvSpPr>
          <p:cNvPr id="4904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43DF71-1E5A-477D-A2C1-CE58F41F67D4}" type="slidenum">
              <a:rPr lang="en-US"/>
              <a:pPr/>
              <a:t>171</a:t>
            </a:fld>
            <a:endParaRPr lang="en-US"/>
          </a:p>
        </p:txBody>
      </p:sp>
      <p:sp>
        <p:nvSpPr>
          <p:cNvPr id="4915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95C082-6341-4C71-AF8B-6339CF14AE98}" type="slidenum">
              <a:rPr lang="en-US"/>
              <a:pPr/>
              <a:t>172</a:t>
            </a:fld>
            <a:endParaRPr lang="en-US"/>
          </a:p>
        </p:txBody>
      </p:sp>
      <p:sp>
        <p:nvSpPr>
          <p:cNvPr id="4925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51643F-B3E1-441D-ACF9-A1C53C7E0442}" type="slidenum">
              <a:rPr lang="en-US"/>
              <a:pPr/>
              <a:t>173</a:t>
            </a:fld>
            <a:endParaRPr lang="en-US"/>
          </a:p>
        </p:txBody>
      </p:sp>
      <p:sp>
        <p:nvSpPr>
          <p:cNvPr id="4935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C349F5-ECDE-49FA-B616-F3CC4DF0A510}" type="slidenum">
              <a:rPr lang="en-US"/>
              <a:pPr/>
              <a:t>174</a:t>
            </a:fld>
            <a:endParaRPr lang="en-US"/>
          </a:p>
        </p:txBody>
      </p:sp>
      <p:sp>
        <p:nvSpPr>
          <p:cNvPr id="494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427FD6-9176-4A10-8EB5-9FB8D2B1CB63}" type="slidenum">
              <a:rPr lang="en-US"/>
              <a:pPr/>
              <a:t>175</a:t>
            </a:fld>
            <a:endParaRPr lang="en-US"/>
          </a:p>
        </p:txBody>
      </p:sp>
      <p:sp>
        <p:nvSpPr>
          <p:cNvPr id="4956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36C323-199B-4005-B5B8-E7CC6A7CF4FB}" type="slidenum">
              <a:rPr lang="en-US"/>
              <a:pPr/>
              <a:t>176</a:t>
            </a:fld>
            <a:endParaRPr lang="en-US"/>
          </a:p>
        </p:txBody>
      </p:sp>
      <p:sp>
        <p:nvSpPr>
          <p:cNvPr id="4966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5C1B88-CED8-4E5A-ACCD-635D42E6EAB3}" type="slidenum">
              <a:rPr lang="en-US"/>
              <a:pPr/>
              <a:t>177</a:t>
            </a:fld>
            <a:endParaRPr lang="en-US"/>
          </a:p>
        </p:txBody>
      </p:sp>
      <p:sp>
        <p:nvSpPr>
          <p:cNvPr id="4976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A10A5A-1FC2-4899-8EEF-BE0EBDAD3732}" type="slidenum">
              <a:rPr lang="en-US"/>
              <a:pPr/>
              <a:t>178</a:t>
            </a:fld>
            <a:endParaRPr lang="en-US"/>
          </a:p>
        </p:txBody>
      </p:sp>
      <p:sp>
        <p:nvSpPr>
          <p:cNvPr id="4986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2FC423-06A1-4BED-AE0E-08E35D2D32D1}" type="slidenum">
              <a:rPr lang="en-US"/>
              <a:pPr/>
              <a:t>179</a:t>
            </a:fld>
            <a:endParaRPr lang="en-US"/>
          </a:p>
        </p:txBody>
      </p:sp>
      <p:sp>
        <p:nvSpPr>
          <p:cNvPr id="4997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555BF2-A73B-4DB1-9298-A7725F77E368}" type="slidenum">
              <a:rPr lang="en-US"/>
              <a:pPr/>
              <a:t>18</a:t>
            </a:fld>
            <a:endParaRPr lang="en-US"/>
          </a:p>
        </p:txBody>
      </p:sp>
      <p:sp>
        <p:nvSpPr>
          <p:cNvPr id="3348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C421A1-043F-4D18-B581-5A06939E8EF5}" type="slidenum">
              <a:rPr lang="en-US"/>
              <a:pPr/>
              <a:t>180</a:t>
            </a:fld>
            <a:endParaRPr lang="en-US"/>
          </a:p>
        </p:txBody>
      </p:sp>
      <p:sp>
        <p:nvSpPr>
          <p:cNvPr id="5007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A581EC-A86D-4492-B16E-DD14C1F85013}" type="slidenum">
              <a:rPr lang="en-US"/>
              <a:pPr/>
              <a:t>181</a:t>
            </a:fld>
            <a:endParaRPr lang="en-US"/>
          </a:p>
        </p:txBody>
      </p:sp>
      <p:sp>
        <p:nvSpPr>
          <p:cNvPr id="5017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1F0282-8B0F-4717-BA22-BCFB221C3066}" type="slidenum">
              <a:rPr lang="en-US"/>
              <a:pPr/>
              <a:t>182</a:t>
            </a:fld>
            <a:endParaRPr lang="en-US"/>
          </a:p>
        </p:txBody>
      </p:sp>
      <p:sp>
        <p:nvSpPr>
          <p:cNvPr id="5027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7FB642-EE41-429E-9214-4A253195854A}" type="slidenum">
              <a:rPr lang="en-US"/>
              <a:pPr/>
              <a:t>183</a:t>
            </a:fld>
            <a:endParaRPr lang="en-US"/>
          </a:p>
        </p:txBody>
      </p:sp>
      <p:sp>
        <p:nvSpPr>
          <p:cNvPr id="5038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535F23-0339-4713-96FA-AC8BBCE82299}" type="slidenum">
              <a:rPr lang="en-US"/>
              <a:pPr/>
              <a:t>184</a:t>
            </a:fld>
            <a:endParaRPr lang="en-US"/>
          </a:p>
        </p:txBody>
      </p:sp>
      <p:sp>
        <p:nvSpPr>
          <p:cNvPr id="5048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C1D92D-BA05-4D17-8F86-1D236C20B720}" type="slidenum">
              <a:rPr lang="en-US"/>
              <a:pPr/>
              <a:t>185</a:t>
            </a:fld>
            <a:endParaRPr lang="en-US"/>
          </a:p>
        </p:txBody>
      </p:sp>
      <p:sp>
        <p:nvSpPr>
          <p:cNvPr id="5058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FC2C0-BE90-446F-8F03-6BDFC0600999}" type="slidenum">
              <a:rPr lang="en-US"/>
              <a:pPr/>
              <a:t>186</a:t>
            </a:fld>
            <a:endParaRPr lang="en-US"/>
          </a:p>
        </p:txBody>
      </p:sp>
      <p:sp>
        <p:nvSpPr>
          <p:cNvPr id="5068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73309D-7BD8-4C5B-B979-BD0791814B90}" type="slidenum">
              <a:rPr lang="en-US"/>
              <a:pPr/>
              <a:t>187</a:t>
            </a:fld>
            <a:endParaRPr lang="en-US"/>
          </a:p>
        </p:txBody>
      </p:sp>
      <p:sp>
        <p:nvSpPr>
          <p:cNvPr id="5079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C857A5-6A20-4886-8D35-D846B8283363}" type="slidenum">
              <a:rPr lang="en-US"/>
              <a:pPr/>
              <a:t>188</a:t>
            </a:fld>
            <a:endParaRPr lang="en-US"/>
          </a:p>
        </p:txBody>
      </p:sp>
      <p:sp>
        <p:nvSpPr>
          <p:cNvPr id="5089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847911-EAE6-470F-861A-51AD5A66F65A}" type="slidenum">
              <a:rPr lang="en-US"/>
              <a:pPr/>
              <a:t>189</a:t>
            </a:fld>
            <a:endParaRPr lang="en-US"/>
          </a:p>
        </p:txBody>
      </p:sp>
      <p:sp>
        <p:nvSpPr>
          <p:cNvPr id="5099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CACFA7-1101-4183-97C6-054F2FFAB16B}" type="slidenum">
              <a:rPr lang="en-US"/>
              <a:pPr/>
              <a:t>19</a:t>
            </a:fld>
            <a:endParaRPr lang="en-US"/>
          </a:p>
        </p:txBody>
      </p:sp>
      <p:sp>
        <p:nvSpPr>
          <p:cNvPr id="3358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58ED49-1849-44BC-A835-7B072497C014}" type="slidenum">
              <a:rPr lang="en-US"/>
              <a:pPr/>
              <a:t>190</a:t>
            </a:fld>
            <a:endParaRPr lang="en-US"/>
          </a:p>
        </p:txBody>
      </p:sp>
      <p:sp>
        <p:nvSpPr>
          <p:cNvPr id="5109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4FF305-52FE-45D7-8636-8DBE2EC5B1A1}" type="slidenum">
              <a:rPr lang="en-US"/>
              <a:pPr/>
              <a:t>191</a:t>
            </a:fld>
            <a:endParaRPr lang="en-US"/>
          </a:p>
        </p:txBody>
      </p:sp>
      <p:sp>
        <p:nvSpPr>
          <p:cNvPr id="5120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F9FC50-8CEE-41D9-B718-7DC41E872654}" type="slidenum">
              <a:rPr lang="en-US"/>
              <a:pPr/>
              <a:t>192</a:t>
            </a:fld>
            <a:endParaRPr lang="en-US"/>
          </a:p>
        </p:txBody>
      </p:sp>
      <p:sp>
        <p:nvSpPr>
          <p:cNvPr id="5130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894EF3-6A42-4C7E-8C10-2D5ECF8574E9}" type="slidenum">
              <a:rPr lang="en-US"/>
              <a:pPr/>
              <a:t>193</a:t>
            </a:fld>
            <a:endParaRPr lang="en-US"/>
          </a:p>
        </p:txBody>
      </p:sp>
      <p:sp>
        <p:nvSpPr>
          <p:cNvPr id="5140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081490-3CE8-4749-9BF2-2ED875D3F28B}" type="slidenum">
              <a:rPr lang="en-US"/>
              <a:pPr/>
              <a:t>194</a:t>
            </a:fld>
            <a:endParaRPr lang="en-US"/>
          </a:p>
        </p:txBody>
      </p:sp>
      <p:sp>
        <p:nvSpPr>
          <p:cNvPr id="5150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15AFD-28E1-4601-AA3E-D6A2E13C0DA7}" type="slidenum">
              <a:rPr lang="en-US"/>
              <a:pPr/>
              <a:t>195</a:t>
            </a:fld>
            <a:endParaRPr lang="en-US"/>
          </a:p>
        </p:txBody>
      </p:sp>
      <p:sp>
        <p:nvSpPr>
          <p:cNvPr id="5160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8305DD-6FBD-4CEC-8970-0204EDA4599C}" type="slidenum">
              <a:rPr lang="en-US"/>
              <a:pPr/>
              <a:t>196</a:t>
            </a:fld>
            <a:endParaRPr lang="en-US"/>
          </a:p>
        </p:txBody>
      </p:sp>
      <p:sp>
        <p:nvSpPr>
          <p:cNvPr id="5171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CED5E7-5534-4841-98EB-14836ED23C21}" type="slidenum">
              <a:rPr lang="en-US"/>
              <a:pPr/>
              <a:t>197</a:t>
            </a:fld>
            <a:endParaRPr lang="en-US"/>
          </a:p>
        </p:txBody>
      </p:sp>
      <p:sp>
        <p:nvSpPr>
          <p:cNvPr id="518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59CE2-2CFB-4AB4-931A-5E8E7C084DD2}" type="slidenum">
              <a:rPr lang="en-US"/>
              <a:pPr/>
              <a:t>198</a:t>
            </a:fld>
            <a:endParaRPr lang="en-US"/>
          </a:p>
        </p:txBody>
      </p:sp>
      <p:sp>
        <p:nvSpPr>
          <p:cNvPr id="5191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11E731-5DF3-475C-925A-DE08AB20A2E6}" type="slidenum">
              <a:rPr lang="en-US"/>
              <a:pPr/>
              <a:t>199</a:t>
            </a:fld>
            <a:endParaRPr lang="en-US"/>
          </a:p>
        </p:txBody>
      </p:sp>
      <p:sp>
        <p:nvSpPr>
          <p:cNvPr id="520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A5BA0F-71B2-4B19-95B0-72345DE06522}" type="slidenum">
              <a:rPr lang="en-US"/>
              <a:pPr/>
              <a:t>2</a:t>
            </a:fld>
            <a:endParaRPr lang="en-US"/>
          </a:p>
        </p:txBody>
      </p:sp>
      <p:sp>
        <p:nvSpPr>
          <p:cNvPr id="3184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71E92D-A02F-4071-8E22-F60F3B3F0B53}" type="slidenum">
              <a:rPr lang="en-US"/>
              <a:pPr/>
              <a:t>20</a:t>
            </a:fld>
            <a:endParaRPr lang="en-US"/>
          </a:p>
        </p:txBody>
      </p:sp>
      <p:sp>
        <p:nvSpPr>
          <p:cNvPr id="3368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3DC0BE-176C-4321-AE9A-79AFCB4480F8}" type="slidenum">
              <a:rPr lang="en-US"/>
              <a:pPr/>
              <a:t>200</a:t>
            </a:fld>
            <a:endParaRPr lang="en-US"/>
          </a:p>
        </p:txBody>
      </p:sp>
      <p:sp>
        <p:nvSpPr>
          <p:cNvPr id="5212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17D3E6-F8A0-465A-BD0D-3690D3E692FE}" type="slidenum">
              <a:rPr lang="en-US"/>
              <a:pPr/>
              <a:t>201</a:t>
            </a:fld>
            <a:endParaRPr lang="en-US"/>
          </a:p>
        </p:txBody>
      </p:sp>
      <p:sp>
        <p:nvSpPr>
          <p:cNvPr id="522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2263DF-0FEB-4806-8E95-9C6990D37941}" type="slidenum">
              <a:rPr lang="en-US"/>
              <a:pPr/>
              <a:t>202</a:t>
            </a:fld>
            <a:endParaRPr lang="en-US"/>
          </a:p>
        </p:txBody>
      </p:sp>
      <p:sp>
        <p:nvSpPr>
          <p:cNvPr id="523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C5136A-CCF7-4DC9-8FE2-717AF0FB4421}" type="slidenum">
              <a:rPr lang="en-US"/>
              <a:pPr/>
              <a:t>203</a:t>
            </a:fld>
            <a:endParaRPr lang="en-US"/>
          </a:p>
        </p:txBody>
      </p:sp>
      <p:sp>
        <p:nvSpPr>
          <p:cNvPr id="524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39B605-AE59-4E73-95E1-6DB0DE495EB3}" type="slidenum">
              <a:rPr lang="en-US"/>
              <a:pPr/>
              <a:t>204</a:t>
            </a:fld>
            <a:endParaRPr lang="en-US"/>
          </a:p>
        </p:txBody>
      </p:sp>
      <p:sp>
        <p:nvSpPr>
          <p:cNvPr id="5253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3F60FB-2534-4D37-A8D0-3EA339D9FC5F}" type="slidenum">
              <a:rPr lang="en-US"/>
              <a:pPr/>
              <a:t>205</a:t>
            </a:fld>
            <a:endParaRPr lang="en-US"/>
          </a:p>
        </p:txBody>
      </p:sp>
      <p:sp>
        <p:nvSpPr>
          <p:cNvPr id="5263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450CE2-67DE-4FA9-A7BD-297C391F0747}" type="slidenum">
              <a:rPr lang="en-US"/>
              <a:pPr/>
              <a:t>206</a:t>
            </a:fld>
            <a:endParaRPr lang="en-US"/>
          </a:p>
        </p:txBody>
      </p:sp>
      <p:sp>
        <p:nvSpPr>
          <p:cNvPr id="5273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369603-FA8E-441D-9C8D-7EE93DFEAC4A}" type="slidenum">
              <a:rPr lang="en-US"/>
              <a:pPr/>
              <a:t>207</a:t>
            </a:fld>
            <a:endParaRPr lang="en-US"/>
          </a:p>
        </p:txBody>
      </p:sp>
      <p:sp>
        <p:nvSpPr>
          <p:cNvPr id="528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E9916-5587-4AE9-BB42-2BF5DB9BFEB8}" type="slidenum">
              <a:rPr lang="en-US"/>
              <a:pPr/>
              <a:t>208</a:t>
            </a:fld>
            <a:endParaRPr lang="en-US"/>
          </a:p>
        </p:txBody>
      </p:sp>
      <p:sp>
        <p:nvSpPr>
          <p:cNvPr id="5294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AA5EC2-AF47-455C-863C-85E80BF1BE69}" type="slidenum">
              <a:rPr lang="en-US"/>
              <a:pPr/>
              <a:t>209</a:t>
            </a:fld>
            <a:endParaRPr lang="en-US"/>
          </a:p>
        </p:txBody>
      </p:sp>
      <p:sp>
        <p:nvSpPr>
          <p:cNvPr id="5304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72EC1-EA62-4503-A796-928556C36738}" type="slidenum">
              <a:rPr lang="en-US"/>
              <a:pPr/>
              <a:t>21</a:t>
            </a:fld>
            <a:endParaRPr lang="en-US"/>
          </a:p>
        </p:txBody>
      </p:sp>
      <p:sp>
        <p:nvSpPr>
          <p:cNvPr id="3379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9B8209-DBCB-4FDB-A92B-BAC08DBE961B}" type="slidenum">
              <a:rPr lang="en-US"/>
              <a:pPr/>
              <a:t>210</a:t>
            </a:fld>
            <a:endParaRPr lang="en-US"/>
          </a:p>
        </p:txBody>
      </p:sp>
      <p:sp>
        <p:nvSpPr>
          <p:cNvPr id="531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4D1463-564B-498B-86E1-63FE36AC071A}" type="slidenum">
              <a:rPr lang="en-US"/>
              <a:pPr/>
              <a:t>211</a:t>
            </a:fld>
            <a:endParaRPr lang="en-US"/>
          </a:p>
        </p:txBody>
      </p:sp>
      <p:sp>
        <p:nvSpPr>
          <p:cNvPr id="5324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30A376-5765-43BC-9B7A-CBED1D261AE5}" type="slidenum">
              <a:rPr lang="en-US"/>
              <a:pPr/>
              <a:t>212</a:t>
            </a:fld>
            <a:endParaRPr lang="en-US"/>
          </a:p>
        </p:txBody>
      </p:sp>
      <p:sp>
        <p:nvSpPr>
          <p:cNvPr id="5335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1E4EF5-FBFA-48E5-A000-351D79509B28}" type="slidenum">
              <a:rPr lang="en-US"/>
              <a:pPr/>
              <a:t>213</a:t>
            </a:fld>
            <a:endParaRPr lang="en-US"/>
          </a:p>
        </p:txBody>
      </p:sp>
      <p:sp>
        <p:nvSpPr>
          <p:cNvPr id="5345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B3B271-3272-4926-98FD-8E72F2DB696A}" type="slidenum">
              <a:rPr lang="en-US"/>
              <a:pPr/>
              <a:t>214</a:t>
            </a:fld>
            <a:endParaRPr lang="en-US"/>
          </a:p>
        </p:txBody>
      </p:sp>
      <p:sp>
        <p:nvSpPr>
          <p:cNvPr id="5355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290740-D1A7-42B2-9B54-8F36056CB1DD}" type="slidenum">
              <a:rPr lang="en-US"/>
              <a:pPr/>
              <a:t>215</a:t>
            </a:fld>
            <a:endParaRPr lang="en-US"/>
          </a:p>
        </p:txBody>
      </p:sp>
      <p:sp>
        <p:nvSpPr>
          <p:cNvPr id="5376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DBD85D-D211-45DC-B9E4-6C2BBD8579F5}" type="slidenum">
              <a:rPr lang="en-US"/>
              <a:pPr/>
              <a:t>216</a:t>
            </a:fld>
            <a:endParaRPr lang="en-US"/>
          </a:p>
        </p:txBody>
      </p:sp>
      <p:sp>
        <p:nvSpPr>
          <p:cNvPr id="5386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73DA14-290C-41A7-BE01-97E07ADD580C}" type="slidenum">
              <a:rPr lang="en-US"/>
              <a:pPr/>
              <a:t>217</a:t>
            </a:fld>
            <a:endParaRPr lang="en-US"/>
          </a:p>
        </p:txBody>
      </p:sp>
      <p:sp>
        <p:nvSpPr>
          <p:cNvPr id="5396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2FAD05-CB2F-4FDE-978A-FD5079C6E6F8}" type="slidenum">
              <a:rPr lang="en-US"/>
              <a:pPr/>
              <a:t>218</a:t>
            </a:fld>
            <a:endParaRPr lang="en-US"/>
          </a:p>
        </p:txBody>
      </p:sp>
      <p:sp>
        <p:nvSpPr>
          <p:cNvPr id="5406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2C9AFB-FFCB-45D8-8FB2-718FE3F8F0A9}" type="slidenum">
              <a:rPr lang="en-US"/>
              <a:pPr/>
              <a:t>219</a:t>
            </a:fld>
            <a:endParaRPr lang="en-US"/>
          </a:p>
        </p:txBody>
      </p:sp>
      <p:sp>
        <p:nvSpPr>
          <p:cNvPr id="5416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4F4B5C-2892-4812-B05F-0A58315BA028}" type="slidenum">
              <a:rPr lang="en-US"/>
              <a:pPr/>
              <a:t>22</a:t>
            </a:fld>
            <a:endParaRPr lang="en-US"/>
          </a:p>
        </p:txBody>
      </p:sp>
      <p:sp>
        <p:nvSpPr>
          <p:cNvPr id="3389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304786-07A3-4DEB-9940-0DA84B35405D}" type="slidenum">
              <a:rPr lang="en-US"/>
              <a:pPr/>
              <a:t>220</a:t>
            </a:fld>
            <a:endParaRPr lang="en-US"/>
          </a:p>
        </p:txBody>
      </p:sp>
      <p:sp>
        <p:nvSpPr>
          <p:cNvPr id="5427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76355E-33CD-4FAC-84E0-B4DAC3A8A47E}" type="slidenum">
              <a:rPr lang="en-US"/>
              <a:pPr/>
              <a:t>221</a:t>
            </a:fld>
            <a:endParaRPr lang="en-US"/>
          </a:p>
        </p:txBody>
      </p:sp>
      <p:sp>
        <p:nvSpPr>
          <p:cNvPr id="5437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1FA6E6-0351-4C46-AB13-EFAD804D7BE2}" type="slidenum">
              <a:rPr lang="en-US"/>
              <a:pPr/>
              <a:t>222</a:t>
            </a:fld>
            <a:endParaRPr lang="en-US"/>
          </a:p>
        </p:txBody>
      </p:sp>
      <p:sp>
        <p:nvSpPr>
          <p:cNvPr id="5447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E6AB51-1D78-4028-8EEE-F4164AB9438D}" type="slidenum">
              <a:rPr lang="en-US"/>
              <a:pPr/>
              <a:t>223</a:t>
            </a:fld>
            <a:endParaRPr lang="en-US"/>
          </a:p>
        </p:txBody>
      </p:sp>
      <p:sp>
        <p:nvSpPr>
          <p:cNvPr id="5457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CA4709-5F41-4080-9F6B-6725CE7EAE62}" type="slidenum">
              <a:rPr lang="en-US"/>
              <a:pPr/>
              <a:t>224</a:t>
            </a:fld>
            <a:endParaRPr lang="en-US"/>
          </a:p>
        </p:txBody>
      </p:sp>
      <p:sp>
        <p:nvSpPr>
          <p:cNvPr id="5468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CB0CB6-D697-48F7-8BE4-155D1F1D9A0B}" type="slidenum">
              <a:rPr lang="en-US"/>
              <a:pPr/>
              <a:t>225</a:t>
            </a:fld>
            <a:endParaRPr lang="en-US"/>
          </a:p>
        </p:txBody>
      </p:sp>
      <p:sp>
        <p:nvSpPr>
          <p:cNvPr id="5478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858341-94BD-43EC-B997-E330D2D8D6E7}" type="slidenum">
              <a:rPr lang="en-US"/>
              <a:pPr/>
              <a:t>226</a:t>
            </a:fld>
            <a:endParaRPr lang="en-US"/>
          </a:p>
        </p:txBody>
      </p:sp>
      <p:sp>
        <p:nvSpPr>
          <p:cNvPr id="5488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FA1174-E0E4-40CF-BC45-7499186A2F67}" type="slidenum">
              <a:rPr lang="en-US"/>
              <a:pPr/>
              <a:t>227</a:t>
            </a:fld>
            <a:endParaRPr lang="en-US"/>
          </a:p>
        </p:txBody>
      </p:sp>
      <p:sp>
        <p:nvSpPr>
          <p:cNvPr id="5498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8175A1-538F-4ED5-913F-0C510ADCBE38}" type="slidenum">
              <a:rPr lang="en-US"/>
              <a:pPr/>
              <a:t>228</a:t>
            </a:fld>
            <a:endParaRPr lang="en-US"/>
          </a:p>
        </p:txBody>
      </p:sp>
      <p:sp>
        <p:nvSpPr>
          <p:cNvPr id="5509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169FB8-FDD9-499B-BFBD-7BFB457B7591}" type="slidenum">
              <a:rPr lang="en-US"/>
              <a:pPr/>
              <a:t>229</a:t>
            </a:fld>
            <a:endParaRPr lang="en-US"/>
          </a:p>
        </p:txBody>
      </p:sp>
      <p:sp>
        <p:nvSpPr>
          <p:cNvPr id="5519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9DDD34-1618-498F-8BB9-919CC319B9C9}" type="slidenum">
              <a:rPr lang="en-US"/>
              <a:pPr/>
              <a:t>23</a:t>
            </a:fld>
            <a:endParaRPr lang="en-US"/>
          </a:p>
        </p:txBody>
      </p:sp>
      <p:sp>
        <p:nvSpPr>
          <p:cNvPr id="3399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AB800D-D3FD-4E99-B48F-653DE6555CA6}" type="slidenum">
              <a:rPr lang="en-US"/>
              <a:pPr/>
              <a:t>230</a:t>
            </a:fld>
            <a:endParaRPr lang="en-US"/>
          </a:p>
        </p:txBody>
      </p:sp>
      <p:sp>
        <p:nvSpPr>
          <p:cNvPr id="5529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D5618F-764D-4501-A0BD-B0E6FB4FD690}" type="slidenum">
              <a:rPr lang="en-US"/>
              <a:pPr/>
              <a:t>231</a:t>
            </a:fld>
            <a:endParaRPr lang="en-US"/>
          </a:p>
        </p:txBody>
      </p:sp>
      <p:sp>
        <p:nvSpPr>
          <p:cNvPr id="5539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6C246E-110B-427F-BE68-1C57E132C6EC}" type="slidenum">
              <a:rPr lang="en-US"/>
              <a:pPr/>
              <a:t>232</a:t>
            </a:fld>
            <a:endParaRPr lang="en-US"/>
          </a:p>
        </p:txBody>
      </p:sp>
      <p:sp>
        <p:nvSpPr>
          <p:cNvPr id="5550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B7F790-B099-41F3-A0D3-D6CC76431CA2}" type="slidenum">
              <a:rPr lang="en-US"/>
              <a:pPr/>
              <a:t>233</a:t>
            </a:fld>
            <a:endParaRPr lang="en-US"/>
          </a:p>
        </p:txBody>
      </p:sp>
      <p:sp>
        <p:nvSpPr>
          <p:cNvPr id="5560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47B4C-BC87-4BF1-AC5E-5CF76D5ED376}" type="slidenum">
              <a:rPr lang="en-US"/>
              <a:pPr/>
              <a:t>234</a:t>
            </a:fld>
            <a:endParaRPr lang="en-US"/>
          </a:p>
        </p:txBody>
      </p:sp>
      <p:sp>
        <p:nvSpPr>
          <p:cNvPr id="5570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3832E5-6E4B-4DBF-94B8-989FBF3DFF6A}" type="slidenum">
              <a:rPr lang="en-US"/>
              <a:pPr/>
              <a:t>235</a:t>
            </a:fld>
            <a:endParaRPr lang="en-US"/>
          </a:p>
        </p:txBody>
      </p:sp>
      <p:sp>
        <p:nvSpPr>
          <p:cNvPr id="5580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302D93-92DC-42E5-B018-D084952C796F}" type="slidenum">
              <a:rPr lang="en-US"/>
              <a:pPr/>
              <a:t>236</a:t>
            </a:fld>
            <a:endParaRPr lang="en-US"/>
          </a:p>
        </p:txBody>
      </p:sp>
      <p:sp>
        <p:nvSpPr>
          <p:cNvPr id="5591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4FB9E0-5A90-455F-973F-233B0CDE3318}" type="slidenum">
              <a:rPr lang="en-US"/>
              <a:pPr/>
              <a:t>237</a:t>
            </a:fld>
            <a:endParaRPr lang="en-US"/>
          </a:p>
        </p:txBody>
      </p:sp>
      <p:sp>
        <p:nvSpPr>
          <p:cNvPr id="5601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94B6B0-3F84-4289-B68F-E107867A494C}" type="slidenum">
              <a:rPr lang="en-US"/>
              <a:pPr/>
              <a:t>238</a:t>
            </a:fld>
            <a:endParaRPr lang="en-US"/>
          </a:p>
        </p:txBody>
      </p:sp>
      <p:sp>
        <p:nvSpPr>
          <p:cNvPr id="5611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CD82F5-A7B9-432E-8D60-F6FFFA60E96E}" type="slidenum">
              <a:rPr lang="en-US"/>
              <a:pPr/>
              <a:t>239</a:t>
            </a:fld>
            <a:endParaRPr lang="en-US"/>
          </a:p>
        </p:txBody>
      </p:sp>
      <p:sp>
        <p:nvSpPr>
          <p:cNvPr id="5621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7603E8-C430-47F1-913F-1A28D1211655}" type="slidenum">
              <a:rPr lang="en-US"/>
              <a:pPr/>
              <a:t>24</a:t>
            </a:fld>
            <a:endParaRPr lang="en-US"/>
          </a:p>
        </p:txBody>
      </p:sp>
      <p:sp>
        <p:nvSpPr>
          <p:cNvPr id="3409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B3383-D01D-4D13-9FF4-F128DFF2D85C}" type="slidenum">
              <a:rPr lang="en-US"/>
              <a:pPr/>
              <a:t>240</a:t>
            </a:fld>
            <a:endParaRPr lang="en-US"/>
          </a:p>
        </p:txBody>
      </p:sp>
      <p:sp>
        <p:nvSpPr>
          <p:cNvPr id="5632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6C7DFE-678B-4409-8FE6-72CBF915BE37}" type="slidenum">
              <a:rPr lang="en-US"/>
              <a:pPr/>
              <a:t>241</a:t>
            </a:fld>
            <a:endParaRPr lang="en-US"/>
          </a:p>
        </p:txBody>
      </p:sp>
      <p:sp>
        <p:nvSpPr>
          <p:cNvPr id="5642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59B28D-A95E-4D27-B60B-6285F81627EB}" type="slidenum">
              <a:rPr lang="en-US"/>
              <a:pPr/>
              <a:t>242</a:t>
            </a:fld>
            <a:endParaRPr lang="en-US"/>
          </a:p>
        </p:txBody>
      </p:sp>
      <p:sp>
        <p:nvSpPr>
          <p:cNvPr id="5652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A259BE-F333-4591-A1D6-B4C636F0AC77}" type="slidenum">
              <a:rPr lang="en-US"/>
              <a:pPr/>
              <a:t>243</a:t>
            </a:fld>
            <a:endParaRPr lang="en-US"/>
          </a:p>
        </p:txBody>
      </p:sp>
      <p:sp>
        <p:nvSpPr>
          <p:cNvPr id="5662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580798-6ECE-4D08-9943-E2B1564BFB43}" type="slidenum">
              <a:rPr lang="en-US"/>
              <a:pPr/>
              <a:t>244</a:t>
            </a:fld>
            <a:endParaRPr lang="en-US"/>
          </a:p>
        </p:txBody>
      </p:sp>
      <p:sp>
        <p:nvSpPr>
          <p:cNvPr id="567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92196-7811-457D-8857-80C61C19B25A}" type="slidenum">
              <a:rPr lang="en-US"/>
              <a:pPr/>
              <a:t>245</a:t>
            </a:fld>
            <a:endParaRPr lang="en-US"/>
          </a:p>
        </p:txBody>
      </p:sp>
      <p:sp>
        <p:nvSpPr>
          <p:cNvPr id="568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CCD8B-8321-43AD-B4DF-31E1959CA42C}" type="slidenum">
              <a:rPr lang="en-US"/>
              <a:pPr/>
              <a:t>246</a:t>
            </a:fld>
            <a:endParaRPr lang="en-US"/>
          </a:p>
        </p:txBody>
      </p:sp>
      <p:sp>
        <p:nvSpPr>
          <p:cNvPr id="5693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2736A-E5DF-4EB1-B5CE-0C72FE319438}" type="slidenum">
              <a:rPr lang="en-US"/>
              <a:pPr/>
              <a:t>247</a:t>
            </a:fld>
            <a:endParaRPr lang="en-US"/>
          </a:p>
        </p:txBody>
      </p:sp>
      <p:sp>
        <p:nvSpPr>
          <p:cNvPr id="5703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2E7C65-A0AC-4BAD-9A75-80B5432DB6B2}" type="slidenum">
              <a:rPr lang="en-US"/>
              <a:pPr/>
              <a:t>248</a:t>
            </a:fld>
            <a:endParaRPr lang="en-US"/>
          </a:p>
        </p:txBody>
      </p:sp>
      <p:sp>
        <p:nvSpPr>
          <p:cNvPr id="5713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01456E-F823-446B-BB91-8BC27380B811}" type="slidenum">
              <a:rPr lang="en-US"/>
              <a:pPr/>
              <a:t>249</a:t>
            </a:fld>
            <a:endParaRPr lang="en-US"/>
          </a:p>
        </p:txBody>
      </p:sp>
      <p:sp>
        <p:nvSpPr>
          <p:cNvPr id="5724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951088-2BFC-442C-8972-35AAC07D9FA6}" type="slidenum">
              <a:rPr lang="en-US"/>
              <a:pPr/>
              <a:t>25</a:t>
            </a:fld>
            <a:endParaRPr lang="en-US"/>
          </a:p>
        </p:txBody>
      </p:sp>
      <p:sp>
        <p:nvSpPr>
          <p:cNvPr id="3420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32321D-A0D6-453E-8AEF-66221BF5F869}" type="slidenum">
              <a:rPr lang="en-US"/>
              <a:pPr/>
              <a:t>250</a:t>
            </a:fld>
            <a:endParaRPr lang="en-US"/>
          </a:p>
        </p:txBody>
      </p:sp>
      <p:sp>
        <p:nvSpPr>
          <p:cNvPr id="5734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1C712C-A97E-4530-AE5C-B0F62D6ECC82}" type="slidenum">
              <a:rPr lang="en-US"/>
              <a:pPr/>
              <a:t>251</a:t>
            </a:fld>
            <a:endParaRPr lang="en-US"/>
          </a:p>
        </p:txBody>
      </p:sp>
      <p:sp>
        <p:nvSpPr>
          <p:cNvPr id="5744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A2AE84-B1B8-4FB1-A8E6-4AA5DA84E16E}" type="slidenum">
              <a:rPr lang="en-US"/>
              <a:pPr/>
              <a:t>252</a:t>
            </a:fld>
            <a:endParaRPr lang="en-US"/>
          </a:p>
        </p:txBody>
      </p:sp>
      <p:sp>
        <p:nvSpPr>
          <p:cNvPr id="5754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B782A9-3575-471B-B3ED-D855FBDBA98D}" type="slidenum">
              <a:rPr lang="en-US"/>
              <a:pPr/>
              <a:t>253</a:t>
            </a:fld>
            <a:endParaRPr lang="en-US"/>
          </a:p>
        </p:txBody>
      </p:sp>
      <p:sp>
        <p:nvSpPr>
          <p:cNvPr id="5765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27C523-1948-4612-9936-79B57F000F12}" type="slidenum">
              <a:rPr lang="en-US"/>
              <a:pPr/>
              <a:t>254</a:t>
            </a:fld>
            <a:endParaRPr lang="en-US"/>
          </a:p>
        </p:txBody>
      </p:sp>
      <p:sp>
        <p:nvSpPr>
          <p:cNvPr id="5775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E79683-F4C3-4820-B777-C4BE23E7C237}" type="slidenum">
              <a:rPr lang="en-US"/>
              <a:pPr/>
              <a:t>255</a:t>
            </a:fld>
            <a:endParaRPr lang="en-US"/>
          </a:p>
        </p:txBody>
      </p:sp>
      <p:sp>
        <p:nvSpPr>
          <p:cNvPr id="5785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8E5168-3B39-4350-B42C-C687BFDE3FCE}" type="slidenum">
              <a:rPr lang="en-US"/>
              <a:pPr/>
              <a:t>256</a:t>
            </a:fld>
            <a:endParaRPr lang="en-US"/>
          </a:p>
        </p:txBody>
      </p:sp>
      <p:sp>
        <p:nvSpPr>
          <p:cNvPr id="5795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0AF534-6557-434C-9F1A-C1097BDB1B5A}" type="slidenum">
              <a:rPr lang="en-US"/>
              <a:pPr/>
              <a:t>257</a:t>
            </a:fld>
            <a:endParaRPr lang="en-US"/>
          </a:p>
        </p:txBody>
      </p:sp>
      <p:sp>
        <p:nvSpPr>
          <p:cNvPr id="580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4CB01F-BE08-42B1-8889-F7A234090652}" type="slidenum">
              <a:rPr lang="en-US"/>
              <a:pPr/>
              <a:t>258</a:t>
            </a:fld>
            <a:endParaRPr lang="en-US"/>
          </a:p>
        </p:txBody>
      </p:sp>
      <p:sp>
        <p:nvSpPr>
          <p:cNvPr id="5816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3DFE62-A169-4071-BBBD-0E42EE6248E9}" type="slidenum">
              <a:rPr lang="en-US"/>
              <a:pPr/>
              <a:t>259</a:t>
            </a:fld>
            <a:endParaRPr lang="en-US"/>
          </a:p>
        </p:txBody>
      </p:sp>
      <p:sp>
        <p:nvSpPr>
          <p:cNvPr id="5826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254E6C-44B1-402C-98E0-98FD92089030}" type="slidenum">
              <a:rPr lang="en-US"/>
              <a:pPr/>
              <a:t>26</a:t>
            </a:fld>
            <a:endParaRPr lang="en-US"/>
          </a:p>
        </p:txBody>
      </p:sp>
      <p:sp>
        <p:nvSpPr>
          <p:cNvPr id="3430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3DC343-76F8-4DB6-85FA-9EDDDAC599F4}" type="slidenum">
              <a:rPr lang="en-US"/>
              <a:pPr/>
              <a:t>260</a:t>
            </a:fld>
            <a:endParaRPr lang="en-US"/>
          </a:p>
        </p:txBody>
      </p:sp>
      <p:sp>
        <p:nvSpPr>
          <p:cNvPr id="5836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AB474D-17ED-48C9-99DC-911D1066AB34}" type="slidenum">
              <a:rPr lang="en-US"/>
              <a:pPr/>
              <a:t>261</a:t>
            </a:fld>
            <a:endParaRPr lang="en-US"/>
          </a:p>
        </p:txBody>
      </p:sp>
      <p:sp>
        <p:nvSpPr>
          <p:cNvPr id="5847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22FD55-F6A2-460F-838A-A4F734380414}" type="slidenum">
              <a:rPr lang="en-US"/>
              <a:pPr/>
              <a:t>262</a:t>
            </a:fld>
            <a:endParaRPr lang="en-US"/>
          </a:p>
        </p:txBody>
      </p:sp>
      <p:sp>
        <p:nvSpPr>
          <p:cNvPr id="5857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4A12F0-1B48-492D-B355-A0CE395B588F}" type="slidenum">
              <a:rPr lang="en-US"/>
              <a:pPr/>
              <a:t>263</a:t>
            </a:fld>
            <a:endParaRPr lang="en-US"/>
          </a:p>
        </p:txBody>
      </p:sp>
      <p:sp>
        <p:nvSpPr>
          <p:cNvPr id="5867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E2EEE-F046-474D-A40D-D25F7BC8203E}" type="slidenum">
              <a:rPr lang="en-US"/>
              <a:pPr/>
              <a:t>264</a:t>
            </a:fld>
            <a:endParaRPr lang="en-US"/>
          </a:p>
        </p:txBody>
      </p:sp>
      <p:sp>
        <p:nvSpPr>
          <p:cNvPr id="5877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CDF1C1-E7C6-4598-AE9A-CC49E92A8623}" type="slidenum">
              <a:rPr lang="en-US"/>
              <a:pPr/>
              <a:t>265</a:t>
            </a:fld>
            <a:endParaRPr lang="en-US"/>
          </a:p>
        </p:txBody>
      </p:sp>
      <p:sp>
        <p:nvSpPr>
          <p:cNvPr id="5888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92CED7-5770-4AB4-9FE0-14FBF766ED19}" type="slidenum">
              <a:rPr lang="en-US"/>
              <a:pPr/>
              <a:t>266</a:t>
            </a:fld>
            <a:endParaRPr lang="en-US"/>
          </a:p>
        </p:txBody>
      </p:sp>
      <p:sp>
        <p:nvSpPr>
          <p:cNvPr id="5898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6959A-D0F3-4E47-A3BA-50427A50CD91}" type="slidenum">
              <a:rPr lang="en-US"/>
              <a:pPr/>
              <a:t>267</a:t>
            </a:fld>
            <a:endParaRPr lang="en-US"/>
          </a:p>
        </p:txBody>
      </p:sp>
      <p:sp>
        <p:nvSpPr>
          <p:cNvPr id="5908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DC6F00-7547-43F7-99EB-4AE679F4DFF2}" type="slidenum">
              <a:rPr lang="en-US"/>
              <a:pPr/>
              <a:t>268</a:t>
            </a:fld>
            <a:endParaRPr lang="en-US"/>
          </a:p>
        </p:txBody>
      </p:sp>
      <p:sp>
        <p:nvSpPr>
          <p:cNvPr id="5918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CE9E9-721D-4AB9-BAD9-85D19D657B95}" type="slidenum">
              <a:rPr lang="en-US"/>
              <a:pPr/>
              <a:t>269</a:t>
            </a:fld>
            <a:endParaRPr lang="en-US"/>
          </a:p>
        </p:txBody>
      </p:sp>
      <p:sp>
        <p:nvSpPr>
          <p:cNvPr id="5928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C57764-48C3-4CFA-9855-5668CD378663}" type="slidenum">
              <a:rPr lang="en-US"/>
              <a:pPr/>
              <a:t>27</a:t>
            </a:fld>
            <a:endParaRPr lang="en-US"/>
          </a:p>
        </p:txBody>
      </p:sp>
      <p:sp>
        <p:nvSpPr>
          <p:cNvPr id="3440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FC4C03-E2C3-429C-A3E4-524AF1285659}" type="slidenum">
              <a:rPr lang="en-US"/>
              <a:pPr/>
              <a:t>270</a:t>
            </a:fld>
            <a:endParaRPr lang="en-US"/>
          </a:p>
        </p:txBody>
      </p:sp>
      <p:sp>
        <p:nvSpPr>
          <p:cNvPr id="5939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B41002-B786-43D0-89A8-5A18DDE26563}" type="slidenum">
              <a:rPr lang="en-US"/>
              <a:pPr/>
              <a:t>271</a:t>
            </a:fld>
            <a:endParaRPr lang="en-US"/>
          </a:p>
        </p:txBody>
      </p:sp>
      <p:sp>
        <p:nvSpPr>
          <p:cNvPr id="5949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823F90-7A9A-432E-BBDB-32CDA1834D30}" type="slidenum">
              <a:rPr lang="en-US"/>
              <a:pPr/>
              <a:t>272</a:t>
            </a:fld>
            <a:endParaRPr lang="en-US"/>
          </a:p>
        </p:txBody>
      </p:sp>
      <p:sp>
        <p:nvSpPr>
          <p:cNvPr id="5959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0E74E5-C16F-453B-AAB8-B35F338D068D}" type="slidenum">
              <a:rPr lang="en-US"/>
              <a:pPr/>
              <a:t>273</a:t>
            </a:fld>
            <a:endParaRPr lang="en-US"/>
          </a:p>
        </p:txBody>
      </p:sp>
      <p:sp>
        <p:nvSpPr>
          <p:cNvPr id="5969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981F71-75A0-471D-8538-1DB9E940E219}" type="slidenum">
              <a:rPr lang="en-US"/>
              <a:pPr/>
              <a:t>274</a:t>
            </a:fld>
            <a:endParaRPr lang="en-US"/>
          </a:p>
        </p:txBody>
      </p:sp>
      <p:sp>
        <p:nvSpPr>
          <p:cNvPr id="5980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309D73-6138-4F07-A0B2-B09E30E5E17F}" type="slidenum">
              <a:rPr lang="en-US"/>
              <a:pPr/>
              <a:t>275</a:t>
            </a:fld>
            <a:endParaRPr lang="en-US"/>
          </a:p>
        </p:txBody>
      </p:sp>
      <p:sp>
        <p:nvSpPr>
          <p:cNvPr id="5990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856367-E00D-4D2F-BFDE-82BF730B9537}" type="slidenum">
              <a:rPr lang="en-US"/>
              <a:pPr/>
              <a:t>276</a:t>
            </a:fld>
            <a:endParaRPr lang="en-US"/>
          </a:p>
        </p:txBody>
      </p:sp>
      <p:sp>
        <p:nvSpPr>
          <p:cNvPr id="6000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7CB28B-3D5E-4455-9E82-364D0471C912}" type="slidenum">
              <a:rPr lang="en-US"/>
              <a:pPr/>
              <a:t>277</a:t>
            </a:fld>
            <a:endParaRPr lang="en-US"/>
          </a:p>
        </p:txBody>
      </p:sp>
      <p:sp>
        <p:nvSpPr>
          <p:cNvPr id="6010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758EF3-1945-48E9-9064-29F39AB4123B}" type="slidenum">
              <a:rPr lang="en-US"/>
              <a:pPr/>
              <a:t>278</a:t>
            </a:fld>
            <a:endParaRPr lang="en-US"/>
          </a:p>
        </p:txBody>
      </p:sp>
      <p:sp>
        <p:nvSpPr>
          <p:cNvPr id="6021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BC4345-4AE1-4867-AF77-1CD07165CF40}" type="slidenum">
              <a:rPr lang="en-US"/>
              <a:pPr/>
              <a:t>279</a:t>
            </a:fld>
            <a:endParaRPr lang="en-US"/>
          </a:p>
        </p:txBody>
      </p:sp>
      <p:sp>
        <p:nvSpPr>
          <p:cNvPr id="6031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5324E6-324F-47D2-B1D2-A95B409FA26E}" type="slidenum">
              <a:rPr lang="en-US"/>
              <a:pPr/>
              <a:t>28</a:t>
            </a:fld>
            <a:endParaRPr lang="en-US"/>
          </a:p>
        </p:txBody>
      </p:sp>
      <p:sp>
        <p:nvSpPr>
          <p:cNvPr id="3450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E5703B-EF76-4727-8A05-250AB5CDC187}" type="slidenum">
              <a:rPr lang="en-US"/>
              <a:pPr/>
              <a:t>280</a:t>
            </a:fld>
            <a:endParaRPr lang="en-US"/>
          </a:p>
        </p:txBody>
      </p:sp>
      <p:sp>
        <p:nvSpPr>
          <p:cNvPr id="6041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0D48C7-2C3E-4D2C-A941-79F8588630DD}" type="slidenum">
              <a:rPr lang="en-US"/>
              <a:pPr/>
              <a:t>281</a:t>
            </a:fld>
            <a:endParaRPr lang="en-US"/>
          </a:p>
        </p:txBody>
      </p:sp>
      <p:sp>
        <p:nvSpPr>
          <p:cNvPr id="6051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7B4D-1964-4D56-BA33-3366C84563D8}" type="slidenum">
              <a:rPr lang="en-US"/>
              <a:pPr/>
              <a:t>282</a:t>
            </a:fld>
            <a:endParaRPr lang="en-US"/>
          </a:p>
        </p:txBody>
      </p:sp>
      <p:sp>
        <p:nvSpPr>
          <p:cNvPr id="6062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C36863-1DAC-49D4-A448-FA1977C22459}" type="slidenum">
              <a:rPr lang="en-US"/>
              <a:pPr/>
              <a:t>283</a:t>
            </a:fld>
            <a:endParaRPr lang="en-US"/>
          </a:p>
        </p:txBody>
      </p:sp>
      <p:sp>
        <p:nvSpPr>
          <p:cNvPr id="6072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7378F-8E71-4CE8-8855-97710F413688}" type="slidenum">
              <a:rPr lang="en-US"/>
              <a:pPr/>
              <a:t>284</a:t>
            </a:fld>
            <a:endParaRPr lang="en-US"/>
          </a:p>
        </p:txBody>
      </p:sp>
      <p:sp>
        <p:nvSpPr>
          <p:cNvPr id="6082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CC4445-3645-4C82-959A-86AEBB2D5722}" type="slidenum">
              <a:rPr lang="en-US"/>
              <a:pPr/>
              <a:t>285</a:t>
            </a:fld>
            <a:endParaRPr lang="en-US"/>
          </a:p>
        </p:txBody>
      </p:sp>
      <p:sp>
        <p:nvSpPr>
          <p:cNvPr id="6092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76796A-9160-4642-B5D9-CD6BB72420E6}" type="slidenum">
              <a:rPr lang="en-US"/>
              <a:pPr/>
              <a:t>286</a:t>
            </a:fld>
            <a:endParaRPr lang="en-US"/>
          </a:p>
        </p:txBody>
      </p:sp>
      <p:sp>
        <p:nvSpPr>
          <p:cNvPr id="6103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94E456-957F-4902-AFFA-E49EC4E99DC1}" type="slidenum">
              <a:rPr lang="en-US"/>
              <a:pPr/>
              <a:t>287</a:t>
            </a:fld>
            <a:endParaRPr lang="en-US"/>
          </a:p>
        </p:txBody>
      </p:sp>
      <p:sp>
        <p:nvSpPr>
          <p:cNvPr id="6113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522865-81DB-4A10-9451-B56ECD4F2894}" type="slidenum">
              <a:rPr lang="en-US"/>
              <a:pPr/>
              <a:t>288</a:t>
            </a:fld>
            <a:endParaRPr lang="en-US"/>
          </a:p>
        </p:txBody>
      </p:sp>
      <p:sp>
        <p:nvSpPr>
          <p:cNvPr id="6123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9FB679-A7A6-464A-AD1B-D580F9067A56}" type="slidenum">
              <a:rPr lang="en-US"/>
              <a:pPr/>
              <a:t>289</a:t>
            </a:fld>
            <a:endParaRPr lang="en-US"/>
          </a:p>
        </p:txBody>
      </p:sp>
      <p:sp>
        <p:nvSpPr>
          <p:cNvPr id="6133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1A0D83-059E-490C-9320-C1AB51F63764}" type="slidenum">
              <a:rPr lang="en-US"/>
              <a:pPr/>
              <a:t>29</a:t>
            </a:fld>
            <a:endParaRPr lang="en-US"/>
          </a:p>
        </p:txBody>
      </p:sp>
      <p:sp>
        <p:nvSpPr>
          <p:cNvPr id="3461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F314DE-0206-44D3-BAD1-914EEC67D889}" type="slidenum">
              <a:rPr lang="en-US"/>
              <a:pPr/>
              <a:t>290</a:t>
            </a:fld>
            <a:endParaRPr lang="en-US"/>
          </a:p>
        </p:txBody>
      </p:sp>
      <p:sp>
        <p:nvSpPr>
          <p:cNvPr id="6144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D132B8-026D-490C-858E-441D051B0BB1}" type="slidenum">
              <a:rPr lang="en-US"/>
              <a:pPr/>
              <a:t>291</a:t>
            </a:fld>
            <a:endParaRPr lang="en-US"/>
          </a:p>
        </p:txBody>
      </p:sp>
      <p:sp>
        <p:nvSpPr>
          <p:cNvPr id="6154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025C0D-CB58-4C8F-A4C8-8A5F9244430D}" type="slidenum">
              <a:rPr lang="en-US"/>
              <a:pPr/>
              <a:t>292</a:t>
            </a:fld>
            <a:endParaRPr lang="en-US"/>
          </a:p>
        </p:txBody>
      </p:sp>
      <p:sp>
        <p:nvSpPr>
          <p:cNvPr id="6164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A46993-5B88-4758-998E-B985F9BBE2F3}" type="slidenum">
              <a:rPr lang="en-US"/>
              <a:pPr/>
              <a:t>293</a:t>
            </a:fld>
            <a:endParaRPr lang="en-US"/>
          </a:p>
        </p:txBody>
      </p:sp>
      <p:sp>
        <p:nvSpPr>
          <p:cNvPr id="6174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185C8-36AF-4F7A-89F7-48AA8F4B2E0E}" type="slidenum">
              <a:rPr lang="en-US"/>
              <a:pPr/>
              <a:t>294</a:t>
            </a:fld>
            <a:endParaRPr lang="en-US"/>
          </a:p>
        </p:txBody>
      </p:sp>
      <p:sp>
        <p:nvSpPr>
          <p:cNvPr id="6184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D4192-DD44-4AE2-BC88-930EE6E7E6B0}" type="slidenum">
              <a:rPr lang="en-US"/>
              <a:pPr/>
              <a:t>295</a:t>
            </a:fld>
            <a:endParaRPr lang="en-US"/>
          </a:p>
        </p:txBody>
      </p:sp>
      <p:sp>
        <p:nvSpPr>
          <p:cNvPr id="6195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41AF34-2689-41DC-A95C-DE1D3DE03856}" type="slidenum">
              <a:rPr lang="en-US"/>
              <a:pPr/>
              <a:t>296</a:t>
            </a:fld>
            <a:endParaRPr lang="en-US"/>
          </a:p>
        </p:txBody>
      </p:sp>
      <p:sp>
        <p:nvSpPr>
          <p:cNvPr id="6205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706518-CB8A-4F57-8399-9B1B63B4E398}" type="slidenum">
              <a:rPr lang="en-US"/>
              <a:pPr/>
              <a:t>297</a:t>
            </a:fld>
            <a:endParaRPr lang="en-US"/>
          </a:p>
        </p:txBody>
      </p:sp>
      <p:sp>
        <p:nvSpPr>
          <p:cNvPr id="6215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589409-7256-436C-BE69-FA8893859EE1}" type="slidenum">
              <a:rPr lang="en-US"/>
              <a:pPr/>
              <a:t>298</a:t>
            </a:fld>
            <a:endParaRPr lang="en-US"/>
          </a:p>
        </p:txBody>
      </p:sp>
      <p:sp>
        <p:nvSpPr>
          <p:cNvPr id="622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7A46A-BF43-48EC-8438-3CF1BEF38060}" type="slidenum">
              <a:rPr lang="en-US"/>
              <a:pPr/>
              <a:t>3</a:t>
            </a:fld>
            <a:endParaRPr lang="en-US"/>
          </a:p>
        </p:txBody>
      </p:sp>
      <p:sp>
        <p:nvSpPr>
          <p:cNvPr id="3194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D1C01A-F04B-4E4B-8565-03377F30E75E}" type="slidenum">
              <a:rPr lang="en-US"/>
              <a:pPr/>
              <a:t>30</a:t>
            </a:fld>
            <a:endParaRPr lang="en-US"/>
          </a:p>
        </p:txBody>
      </p:sp>
      <p:sp>
        <p:nvSpPr>
          <p:cNvPr id="3471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A92F88-9067-4515-80C1-F387477BED98}" type="slidenum">
              <a:rPr lang="en-US"/>
              <a:pPr/>
              <a:t>31</a:t>
            </a:fld>
            <a:endParaRPr lang="en-US"/>
          </a:p>
        </p:txBody>
      </p:sp>
      <p:sp>
        <p:nvSpPr>
          <p:cNvPr id="3481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271D8F-DF41-4398-AEA4-D3019E501396}" type="slidenum">
              <a:rPr lang="en-US"/>
              <a:pPr/>
              <a:t>32</a:t>
            </a:fld>
            <a:endParaRPr lang="en-US"/>
          </a:p>
        </p:txBody>
      </p:sp>
      <p:sp>
        <p:nvSpPr>
          <p:cNvPr id="3491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092E5B-A9CF-4883-84D6-EF03825EA407}" type="slidenum">
              <a:rPr lang="en-US"/>
              <a:pPr/>
              <a:t>33</a:t>
            </a:fld>
            <a:endParaRPr lang="en-US"/>
          </a:p>
        </p:txBody>
      </p:sp>
      <p:sp>
        <p:nvSpPr>
          <p:cNvPr id="3502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969D9-CDB4-4761-AFC8-FDEFC1548BEE}" type="slidenum">
              <a:rPr lang="en-US"/>
              <a:pPr/>
              <a:t>34</a:t>
            </a:fld>
            <a:endParaRPr lang="en-US"/>
          </a:p>
        </p:txBody>
      </p:sp>
      <p:sp>
        <p:nvSpPr>
          <p:cNvPr id="3512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B014E2-3C5E-49D7-9FEE-DD3F8932D20F}" type="slidenum">
              <a:rPr lang="en-US"/>
              <a:pPr/>
              <a:t>35</a:t>
            </a:fld>
            <a:endParaRPr lang="en-US"/>
          </a:p>
        </p:txBody>
      </p:sp>
      <p:sp>
        <p:nvSpPr>
          <p:cNvPr id="3522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6A13F7-0060-46C1-BF66-4D27393D7127}" type="slidenum">
              <a:rPr lang="en-US"/>
              <a:pPr/>
              <a:t>36</a:t>
            </a:fld>
            <a:endParaRPr lang="en-US"/>
          </a:p>
        </p:txBody>
      </p:sp>
      <p:sp>
        <p:nvSpPr>
          <p:cNvPr id="3532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5EB31B-C1E5-47C9-B77E-A22D28AEF818}" type="slidenum">
              <a:rPr lang="en-US"/>
              <a:pPr/>
              <a:t>37</a:t>
            </a:fld>
            <a:endParaRPr lang="en-US"/>
          </a:p>
        </p:txBody>
      </p:sp>
      <p:sp>
        <p:nvSpPr>
          <p:cNvPr id="3543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5FDF03-E2D2-418F-9E0E-E6F6ED97E2BB}" type="slidenum">
              <a:rPr lang="en-US"/>
              <a:pPr/>
              <a:t>38</a:t>
            </a:fld>
            <a:endParaRPr lang="en-US"/>
          </a:p>
        </p:txBody>
      </p:sp>
      <p:sp>
        <p:nvSpPr>
          <p:cNvPr id="3553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CC20E-AA4A-41F4-9964-1EDCDBA8F711}" type="slidenum">
              <a:rPr lang="en-US"/>
              <a:pPr/>
              <a:t>39</a:t>
            </a:fld>
            <a:endParaRPr lang="en-US"/>
          </a:p>
        </p:txBody>
      </p:sp>
      <p:sp>
        <p:nvSpPr>
          <p:cNvPr id="3563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0B3509-6037-4818-BCF3-DEAB61DA2647}" type="slidenum">
              <a:rPr lang="en-US"/>
              <a:pPr/>
              <a:t>4</a:t>
            </a:fld>
            <a:endParaRPr lang="en-US"/>
          </a:p>
        </p:txBody>
      </p:sp>
      <p:sp>
        <p:nvSpPr>
          <p:cNvPr id="3205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61A5CD-8162-4A88-9C5F-9EDE8BB91C72}" type="slidenum">
              <a:rPr lang="en-US"/>
              <a:pPr/>
              <a:t>40</a:t>
            </a:fld>
            <a:endParaRPr lang="en-US"/>
          </a:p>
        </p:txBody>
      </p:sp>
      <p:sp>
        <p:nvSpPr>
          <p:cNvPr id="3573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B28214-F791-4DE9-B5DB-0140BC495346}" type="slidenum">
              <a:rPr lang="en-US"/>
              <a:pPr/>
              <a:t>41</a:t>
            </a:fld>
            <a:endParaRPr lang="en-US"/>
          </a:p>
        </p:txBody>
      </p:sp>
      <p:sp>
        <p:nvSpPr>
          <p:cNvPr id="3584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9D887B-C057-488F-A3DE-DFBC8052FA1A}" type="slidenum">
              <a:rPr lang="en-US"/>
              <a:pPr/>
              <a:t>42</a:t>
            </a:fld>
            <a:endParaRPr lang="en-US"/>
          </a:p>
        </p:txBody>
      </p:sp>
      <p:sp>
        <p:nvSpPr>
          <p:cNvPr id="3594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A0DF71-F013-4D8D-8279-D347468CD134}" type="slidenum">
              <a:rPr lang="en-US"/>
              <a:pPr/>
              <a:t>43</a:t>
            </a:fld>
            <a:endParaRPr lang="en-US"/>
          </a:p>
        </p:txBody>
      </p:sp>
      <p:sp>
        <p:nvSpPr>
          <p:cNvPr id="3604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A79336-2F3D-438C-9ECE-F6A86632EC3B}" type="slidenum">
              <a:rPr lang="en-US"/>
              <a:pPr/>
              <a:t>44</a:t>
            </a:fld>
            <a:endParaRPr lang="en-US"/>
          </a:p>
        </p:txBody>
      </p:sp>
      <p:sp>
        <p:nvSpPr>
          <p:cNvPr id="3614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43B9A6-9747-4AF3-A8FD-054450E56BEA}" type="slidenum">
              <a:rPr lang="en-US"/>
              <a:pPr/>
              <a:t>45</a:t>
            </a:fld>
            <a:endParaRPr lang="en-US"/>
          </a:p>
        </p:txBody>
      </p:sp>
      <p:sp>
        <p:nvSpPr>
          <p:cNvPr id="3624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312520-6ACD-499B-BD0A-4F773A744109}" type="slidenum">
              <a:rPr lang="en-US"/>
              <a:pPr/>
              <a:t>46</a:t>
            </a:fld>
            <a:endParaRPr lang="en-US"/>
          </a:p>
        </p:txBody>
      </p:sp>
      <p:sp>
        <p:nvSpPr>
          <p:cNvPr id="3635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8F73E-0516-47A5-9258-4180827846F0}" type="slidenum">
              <a:rPr lang="en-US"/>
              <a:pPr/>
              <a:t>47</a:t>
            </a:fld>
            <a:endParaRPr lang="en-US"/>
          </a:p>
        </p:txBody>
      </p:sp>
      <p:sp>
        <p:nvSpPr>
          <p:cNvPr id="3645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600E21-1927-43A6-A314-EC37D85EA003}" type="slidenum">
              <a:rPr lang="en-US"/>
              <a:pPr/>
              <a:t>48</a:t>
            </a:fld>
            <a:endParaRPr lang="en-US"/>
          </a:p>
        </p:txBody>
      </p:sp>
      <p:sp>
        <p:nvSpPr>
          <p:cNvPr id="3655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6286CA-875D-4C1A-8F98-46FFB4B66492}" type="slidenum">
              <a:rPr lang="en-US"/>
              <a:pPr/>
              <a:t>49</a:t>
            </a:fld>
            <a:endParaRPr lang="en-US"/>
          </a:p>
        </p:txBody>
      </p:sp>
      <p:sp>
        <p:nvSpPr>
          <p:cNvPr id="366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69D93A-12D6-4217-87FF-F4137A182123}" type="slidenum">
              <a:rPr lang="en-US"/>
              <a:pPr/>
              <a:t>5</a:t>
            </a:fld>
            <a:endParaRPr lang="en-US"/>
          </a:p>
        </p:txBody>
      </p:sp>
      <p:sp>
        <p:nvSpPr>
          <p:cNvPr id="3215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233DB3-407E-4E07-BDF8-85512EB4C178}" type="slidenum">
              <a:rPr lang="en-US"/>
              <a:pPr/>
              <a:t>50</a:t>
            </a:fld>
            <a:endParaRPr lang="en-US"/>
          </a:p>
        </p:txBody>
      </p:sp>
      <p:sp>
        <p:nvSpPr>
          <p:cNvPr id="3676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204487-E503-425D-ACA3-12D26B782BBF}" type="slidenum">
              <a:rPr lang="en-US"/>
              <a:pPr/>
              <a:t>51</a:t>
            </a:fld>
            <a:endParaRPr lang="en-US"/>
          </a:p>
        </p:txBody>
      </p:sp>
      <p:sp>
        <p:nvSpPr>
          <p:cNvPr id="3686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CB1B41-978D-4BE8-9766-A65A1ED49F72}" type="slidenum">
              <a:rPr lang="en-US"/>
              <a:pPr/>
              <a:t>52</a:t>
            </a:fld>
            <a:endParaRPr lang="en-US"/>
          </a:p>
        </p:txBody>
      </p:sp>
      <p:sp>
        <p:nvSpPr>
          <p:cNvPr id="3696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C76F4-301B-460B-8B7E-3F4D8D64E692}" type="slidenum">
              <a:rPr lang="en-US"/>
              <a:pPr/>
              <a:t>53</a:t>
            </a:fld>
            <a:endParaRPr lang="en-US"/>
          </a:p>
        </p:txBody>
      </p:sp>
      <p:sp>
        <p:nvSpPr>
          <p:cNvPr id="3706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F1E5BC-B00E-4C3C-BF5B-C4EFFF9D6111}" type="slidenum">
              <a:rPr lang="en-US"/>
              <a:pPr/>
              <a:t>54</a:t>
            </a:fld>
            <a:endParaRPr lang="en-US"/>
          </a:p>
        </p:txBody>
      </p:sp>
      <p:sp>
        <p:nvSpPr>
          <p:cNvPr id="3717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BC57DF-F665-453D-BBC6-CA93DD74B7CE}" type="slidenum">
              <a:rPr lang="en-US"/>
              <a:pPr/>
              <a:t>55</a:t>
            </a:fld>
            <a:endParaRPr lang="en-US"/>
          </a:p>
        </p:txBody>
      </p:sp>
      <p:sp>
        <p:nvSpPr>
          <p:cNvPr id="3727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C9DFAE-D122-4136-A6C8-148498EC920D}" type="slidenum">
              <a:rPr lang="en-US"/>
              <a:pPr/>
              <a:t>56</a:t>
            </a:fld>
            <a:endParaRPr lang="en-US"/>
          </a:p>
        </p:txBody>
      </p:sp>
      <p:sp>
        <p:nvSpPr>
          <p:cNvPr id="3737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AFEA75-506B-444D-A3EA-FE35DD0F3772}" type="slidenum">
              <a:rPr lang="en-US"/>
              <a:pPr/>
              <a:t>57</a:t>
            </a:fld>
            <a:endParaRPr lang="en-US"/>
          </a:p>
        </p:txBody>
      </p:sp>
      <p:sp>
        <p:nvSpPr>
          <p:cNvPr id="3747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447B4-C291-46B9-A582-E7CE5C3868B7}" type="slidenum">
              <a:rPr lang="en-US"/>
              <a:pPr/>
              <a:t>58</a:t>
            </a:fld>
            <a:endParaRPr lang="en-US"/>
          </a:p>
        </p:txBody>
      </p:sp>
      <p:sp>
        <p:nvSpPr>
          <p:cNvPr id="3758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5A313-82C6-4958-9830-26B2D8340120}" type="slidenum">
              <a:rPr lang="en-US"/>
              <a:pPr/>
              <a:t>59</a:t>
            </a:fld>
            <a:endParaRPr lang="en-US"/>
          </a:p>
        </p:txBody>
      </p:sp>
      <p:sp>
        <p:nvSpPr>
          <p:cNvPr id="3768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E3EB0B-460E-407D-BE6D-123E4EE3F8B0}" type="slidenum">
              <a:rPr lang="en-US"/>
              <a:pPr/>
              <a:t>6</a:t>
            </a:fld>
            <a:endParaRPr lang="en-US"/>
          </a:p>
        </p:txBody>
      </p:sp>
      <p:sp>
        <p:nvSpPr>
          <p:cNvPr id="3225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C12B3D-9D7A-4FD9-B3DC-403BA3511181}" type="slidenum">
              <a:rPr lang="en-US"/>
              <a:pPr/>
              <a:t>60</a:t>
            </a:fld>
            <a:endParaRPr lang="en-US"/>
          </a:p>
        </p:txBody>
      </p:sp>
      <p:sp>
        <p:nvSpPr>
          <p:cNvPr id="3778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7D09FF-7B97-4725-B28A-653F850609D3}" type="slidenum">
              <a:rPr lang="en-US"/>
              <a:pPr/>
              <a:t>61</a:t>
            </a:fld>
            <a:endParaRPr lang="en-US"/>
          </a:p>
        </p:txBody>
      </p:sp>
      <p:sp>
        <p:nvSpPr>
          <p:cNvPr id="3788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5D1ACD-3E6E-45C5-8781-561A8ABB3EAA}" type="slidenum">
              <a:rPr lang="en-US"/>
              <a:pPr/>
              <a:t>62</a:t>
            </a:fld>
            <a:endParaRPr lang="en-US"/>
          </a:p>
        </p:txBody>
      </p:sp>
      <p:sp>
        <p:nvSpPr>
          <p:cNvPr id="3799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9D386-3830-4795-9CCF-2EA44088401E}" type="slidenum">
              <a:rPr lang="en-US"/>
              <a:pPr/>
              <a:t>63</a:t>
            </a:fld>
            <a:endParaRPr lang="en-US"/>
          </a:p>
        </p:txBody>
      </p:sp>
      <p:sp>
        <p:nvSpPr>
          <p:cNvPr id="3809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36F52E-2C78-4829-B3D4-34C62EDF704C}" type="slidenum">
              <a:rPr lang="en-US"/>
              <a:pPr/>
              <a:t>64</a:t>
            </a:fld>
            <a:endParaRPr lang="en-US"/>
          </a:p>
        </p:txBody>
      </p:sp>
      <p:sp>
        <p:nvSpPr>
          <p:cNvPr id="3819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BE425C-781D-4727-8236-FAB5C830989D}" type="slidenum">
              <a:rPr lang="en-US"/>
              <a:pPr/>
              <a:t>65</a:t>
            </a:fld>
            <a:endParaRPr lang="en-US"/>
          </a:p>
        </p:txBody>
      </p:sp>
      <p:sp>
        <p:nvSpPr>
          <p:cNvPr id="3829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FD6CF3-6F9F-43FA-802D-E8D684A846A4}" type="slidenum">
              <a:rPr lang="en-US"/>
              <a:pPr/>
              <a:t>66</a:t>
            </a:fld>
            <a:endParaRPr lang="en-US"/>
          </a:p>
        </p:txBody>
      </p:sp>
      <p:sp>
        <p:nvSpPr>
          <p:cNvPr id="3840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FB3D76-6698-4C01-BA21-D04823776DA8}" type="slidenum">
              <a:rPr lang="en-US"/>
              <a:pPr/>
              <a:t>67</a:t>
            </a:fld>
            <a:endParaRPr lang="en-US"/>
          </a:p>
        </p:txBody>
      </p:sp>
      <p:sp>
        <p:nvSpPr>
          <p:cNvPr id="3850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3B6360-10A4-47D4-8946-BD5EC6181391}" type="slidenum">
              <a:rPr lang="en-US"/>
              <a:pPr/>
              <a:t>68</a:t>
            </a:fld>
            <a:endParaRPr lang="en-US"/>
          </a:p>
        </p:txBody>
      </p:sp>
      <p:sp>
        <p:nvSpPr>
          <p:cNvPr id="3860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9E0D6A-CFE9-4EF5-A87C-B234E272B659}" type="slidenum">
              <a:rPr lang="en-US"/>
              <a:pPr/>
              <a:t>69</a:t>
            </a:fld>
            <a:endParaRPr lang="en-US"/>
          </a:p>
        </p:txBody>
      </p:sp>
      <p:sp>
        <p:nvSpPr>
          <p:cNvPr id="3870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E9586F-C06C-4293-9261-48D936591F84}" type="slidenum">
              <a:rPr lang="en-US"/>
              <a:pPr/>
              <a:t>7</a:t>
            </a:fld>
            <a:endParaRPr lang="en-US"/>
          </a:p>
        </p:txBody>
      </p:sp>
      <p:sp>
        <p:nvSpPr>
          <p:cNvPr id="3235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EF328-5CB7-490A-8091-EE92DF834D66}" type="slidenum">
              <a:rPr lang="en-US"/>
              <a:pPr/>
              <a:t>70</a:t>
            </a:fld>
            <a:endParaRPr lang="en-US"/>
          </a:p>
        </p:txBody>
      </p:sp>
      <p:sp>
        <p:nvSpPr>
          <p:cNvPr id="3880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09B513-6735-4FF8-B9DC-70F4F3B37BBC}" type="slidenum">
              <a:rPr lang="en-US"/>
              <a:pPr/>
              <a:t>71</a:t>
            </a:fld>
            <a:endParaRPr lang="en-US"/>
          </a:p>
        </p:txBody>
      </p:sp>
      <p:sp>
        <p:nvSpPr>
          <p:cNvPr id="3891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5C6D7E-0260-43F9-85C4-00C9EBC53B45}" type="slidenum">
              <a:rPr lang="en-US"/>
              <a:pPr/>
              <a:t>72</a:t>
            </a:fld>
            <a:endParaRPr lang="en-US"/>
          </a:p>
        </p:txBody>
      </p:sp>
      <p:sp>
        <p:nvSpPr>
          <p:cNvPr id="390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4FC27F-79BA-4EA5-B8CA-D4226931B8FD}" type="slidenum">
              <a:rPr lang="en-US"/>
              <a:pPr/>
              <a:t>73</a:t>
            </a:fld>
            <a:endParaRPr lang="en-US"/>
          </a:p>
        </p:txBody>
      </p:sp>
      <p:sp>
        <p:nvSpPr>
          <p:cNvPr id="3911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C91235-4D70-4C2E-A761-3B0D7C911E24}" type="slidenum">
              <a:rPr lang="en-US"/>
              <a:pPr/>
              <a:t>74</a:t>
            </a:fld>
            <a:endParaRPr lang="en-US"/>
          </a:p>
        </p:txBody>
      </p:sp>
      <p:sp>
        <p:nvSpPr>
          <p:cNvPr id="392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99D41B-5671-4B15-AA72-DBC613EF0622}" type="slidenum">
              <a:rPr lang="en-US"/>
              <a:pPr/>
              <a:t>75</a:t>
            </a:fld>
            <a:endParaRPr lang="en-US"/>
          </a:p>
        </p:txBody>
      </p:sp>
      <p:sp>
        <p:nvSpPr>
          <p:cNvPr id="3932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AECBDC-F0DA-49B0-9188-5BFC7AEC637F}" type="slidenum">
              <a:rPr lang="en-US"/>
              <a:pPr/>
              <a:t>76</a:t>
            </a:fld>
            <a:endParaRPr lang="en-US"/>
          </a:p>
        </p:txBody>
      </p:sp>
      <p:sp>
        <p:nvSpPr>
          <p:cNvPr id="394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FE98B5-88A1-40C9-BBC6-9BF7993E7A17}" type="slidenum">
              <a:rPr lang="en-US"/>
              <a:pPr/>
              <a:t>77</a:t>
            </a:fld>
            <a:endParaRPr lang="en-US"/>
          </a:p>
        </p:txBody>
      </p:sp>
      <p:sp>
        <p:nvSpPr>
          <p:cNvPr id="395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7E601C-1FDD-487D-9BBB-0C988F8B9063}" type="slidenum">
              <a:rPr lang="en-US"/>
              <a:pPr/>
              <a:t>78</a:t>
            </a:fld>
            <a:endParaRPr lang="en-US"/>
          </a:p>
        </p:txBody>
      </p:sp>
      <p:sp>
        <p:nvSpPr>
          <p:cNvPr id="396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059441-E800-444E-8A0E-875166DA5F88}" type="slidenum">
              <a:rPr lang="en-US"/>
              <a:pPr/>
              <a:t>79</a:t>
            </a:fld>
            <a:endParaRPr lang="en-US"/>
          </a:p>
        </p:txBody>
      </p:sp>
      <p:sp>
        <p:nvSpPr>
          <p:cNvPr id="3973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A7F27F-6772-4681-B1B4-A0E5B2B71361}" type="slidenum">
              <a:rPr lang="en-US"/>
              <a:pPr/>
              <a:t>8</a:t>
            </a:fld>
            <a:endParaRPr lang="en-US"/>
          </a:p>
        </p:txBody>
      </p:sp>
      <p:sp>
        <p:nvSpPr>
          <p:cNvPr id="3246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E992EE-A135-432B-8725-D6D06437BFC8}" type="slidenum">
              <a:rPr lang="en-US"/>
              <a:pPr/>
              <a:t>80</a:t>
            </a:fld>
            <a:endParaRPr lang="en-US"/>
          </a:p>
        </p:txBody>
      </p:sp>
      <p:sp>
        <p:nvSpPr>
          <p:cNvPr id="3983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A71E87-CB63-4C1B-A72F-DA49DE9E7884}" type="slidenum">
              <a:rPr lang="en-US"/>
              <a:pPr/>
              <a:t>81</a:t>
            </a:fld>
            <a:endParaRPr lang="en-US"/>
          </a:p>
        </p:txBody>
      </p:sp>
      <p:sp>
        <p:nvSpPr>
          <p:cNvPr id="3993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9093FD-59F3-4D99-B8C1-4C8AEC9ACD2A}" type="slidenum">
              <a:rPr lang="en-US"/>
              <a:pPr/>
              <a:t>82</a:t>
            </a:fld>
            <a:endParaRPr lang="en-US"/>
          </a:p>
        </p:txBody>
      </p:sp>
      <p:sp>
        <p:nvSpPr>
          <p:cNvPr id="400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428A62-7155-4BF6-AEFF-F385A0698E3D}" type="slidenum">
              <a:rPr lang="en-US"/>
              <a:pPr/>
              <a:t>83</a:t>
            </a:fld>
            <a:endParaRPr lang="en-US"/>
          </a:p>
        </p:txBody>
      </p:sp>
      <p:sp>
        <p:nvSpPr>
          <p:cNvPr id="4014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1C3A29-4695-47E0-9AC0-33FECB4D0AD7}" type="slidenum">
              <a:rPr lang="en-US"/>
              <a:pPr/>
              <a:t>84</a:t>
            </a:fld>
            <a:endParaRPr lang="en-US"/>
          </a:p>
        </p:txBody>
      </p:sp>
      <p:sp>
        <p:nvSpPr>
          <p:cNvPr id="4024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EDEF9F-2F72-4C9B-A6E3-8A2869F2703D}" type="slidenum">
              <a:rPr lang="en-US"/>
              <a:pPr/>
              <a:t>85</a:t>
            </a:fld>
            <a:endParaRPr lang="en-US"/>
          </a:p>
        </p:txBody>
      </p:sp>
      <p:sp>
        <p:nvSpPr>
          <p:cNvPr id="4034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47E9A3-F7BF-41EE-8201-274330C3E6B0}" type="slidenum">
              <a:rPr lang="en-US"/>
              <a:pPr/>
              <a:t>86</a:t>
            </a:fld>
            <a:endParaRPr lang="en-US"/>
          </a:p>
        </p:txBody>
      </p:sp>
      <p:sp>
        <p:nvSpPr>
          <p:cNvPr id="4044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56FB10-18F5-4901-9FC6-0FF4A766611F}" type="slidenum">
              <a:rPr lang="en-US"/>
              <a:pPr/>
              <a:t>87</a:t>
            </a:fld>
            <a:endParaRPr lang="en-US"/>
          </a:p>
        </p:txBody>
      </p:sp>
      <p:sp>
        <p:nvSpPr>
          <p:cNvPr id="4055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EACDA5-E247-4B21-87D2-09E32747E69E}" type="slidenum">
              <a:rPr lang="en-US"/>
              <a:pPr/>
              <a:t>88</a:t>
            </a:fld>
            <a:endParaRPr lang="en-US"/>
          </a:p>
        </p:txBody>
      </p:sp>
      <p:sp>
        <p:nvSpPr>
          <p:cNvPr id="4065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F1B4FE-410E-4AE1-9B92-A0E3E466797A}" type="slidenum">
              <a:rPr lang="en-US"/>
              <a:pPr/>
              <a:t>89</a:t>
            </a:fld>
            <a:endParaRPr lang="en-US"/>
          </a:p>
        </p:txBody>
      </p:sp>
      <p:sp>
        <p:nvSpPr>
          <p:cNvPr id="4075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5734E0-6547-4305-862D-EA7AD37D6050}" type="slidenum">
              <a:rPr lang="en-US"/>
              <a:pPr/>
              <a:t>9</a:t>
            </a:fld>
            <a:endParaRPr lang="en-US"/>
          </a:p>
        </p:txBody>
      </p:sp>
      <p:sp>
        <p:nvSpPr>
          <p:cNvPr id="3256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6E5649-1DA8-406E-9459-384C2D2F5D2B}" type="slidenum">
              <a:rPr lang="en-US"/>
              <a:pPr/>
              <a:t>90</a:t>
            </a:fld>
            <a:endParaRPr lang="en-US"/>
          </a:p>
        </p:txBody>
      </p:sp>
      <p:sp>
        <p:nvSpPr>
          <p:cNvPr id="4085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29A5AC-677D-4EC4-84A1-EC1DA35D032D}" type="slidenum">
              <a:rPr lang="en-US"/>
              <a:pPr/>
              <a:t>91</a:t>
            </a:fld>
            <a:endParaRPr lang="en-US"/>
          </a:p>
        </p:txBody>
      </p:sp>
      <p:sp>
        <p:nvSpPr>
          <p:cNvPr id="4096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1B11DE-5911-4403-BF8A-70345D2C9AC9}" type="slidenum">
              <a:rPr lang="en-US"/>
              <a:pPr/>
              <a:t>92</a:t>
            </a:fld>
            <a:endParaRPr lang="en-US"/>
          </a:p>
        </p:txBody>
      </p:sp>
      <p:sp>
        <p:nvSpPr>
          <p:cNvPr id="4106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1F2459-B5EF-4A46-8E28-A2C3C5DF9337}" type="slidenum">
              <a:rPr lang="en-US"/>
              <a:pPr/>
              <a:t>93</a:t>
            </a:fld>
            <a:endParaRPr lang="en-US"/>
          </a:p>
        </p:txBody>
      </p:sp>
      <p:sp>
        <p:nvSpPr>
          <p:cNvPr id="4116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D4CE5-8048-40E4-96B4-B567A1895572}" type="slidenum">
              <a:rPr lang="en-US"/>
              <a:pPr/>
              <a:t>94</a:t>
            </a:fld>
            <a:endParaRPr lang="en-US"/>
          </a:p>
        </p:txBody>
      </p:sp>
      <p:sp>
        <p:nvSpPr>
          <p:cNvPr id="4126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79034-EF43-4CF4-BB19-7D9379C45E45}" type="slidenum">
              <a:rPr lang="en-US"/>
              <a:pPr/>
              <a:t>95</a:t>
            </a:fld>
            <a:endParaRPr lang="en-US"/>
          </a:p>
        </p:txBody>
      </p:sp>
      <p:sp>
        <p:nvSpPr>
          <p:cNvPr id="4136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E6FE22-4A75-46E4-BE37-579260C5C555}" type="slidenum">
              <a:rPr lang="en-US"/>
              <a:pPr/>
              <a:t>96</a:t>
            </a:fld>
            <a:endParaRPr lang="en-US"/>
          </a:p>
        </p:txBody>
      </p:sp>
      <p:sp>
        <p:nvSpPr>
          <p:cNvPr id="4147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BA0EF-D1AE-4707-9931-AD47001C7980}" type="slidenum">
              <a:rPr lang="en-US"/>
              <a:pPr/>
              <a:t>97</a:t>
            </a:fld>
            <a:endParaRPr lang="en-US"/>
          </a:p>
        </p:txBody>
      </p:sp>
      <p:sp>
        <p:nvSpPr>
          <p:cNvPr id="4157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C7211-EA2F-4AC1-A155-DB5FDA5AB084}" type="slidenum">
              <a:rPr lang="en-US"/>
              <a:pPr/>
              <a:t>98</a:t>
            </a:fld>
            <a:endParaRPr lang="en-US"/>
          </a:p>
        </p:txBody>
      </p:sp>
      <p:sp>
        <p:nvSpPr>
          <p:cNvPr id="4167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AE581-DF3D-4A7A-8C7B-631861087279}" type="slidenum">
              <a:rPr lang="en-US"/>
              <a:pPr/>
              <a:t>99</a:t>
            </a:fld>
            <a:endParaRPr lang="en-US"/>
          </a:p>
        </p:txBody>
      </p:sp>
      <p:sp>
        <p:nvSpPr>
          <p:cNvPr id="4177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22A091-48BB-4D17-9FE6-5E199305D85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F468E3-14B8-4B88-9897-FDBA6608002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762000"/>
            <a:ext cx="21336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0"/>
            <a:ext cx="6249988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61B841-CA3F-4C25-8FDD-382FD8066DF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F183820-08A7-4088-B67E-1B927F6B905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20D23B-EA59-4410-90CB-74188DEEF44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588" y="1296988"/>
            <a:ext cx="4152900" cy="5103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7888" y="1296988"/>
            <a:ext cx="4152900" cy="5103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8F2244-BC28-43D3-A10C-37F039F8065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A90F27-EBBE-4B4C-9174-BCE37017BBA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2B5496-B6A5-4D41-BE02-9AE91AF2960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CB58A7-8737-44B2-ABFD-DCD7395285A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CD5F32-8D33-43FF-BC52-6AA28F094A7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CED0E4-4FA9-4FD3-AD4C-F0EF7C34031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04800" y="228600"/>
            <a:ext cx="8534400" cy="4572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CCFF"/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latinLnBrk="1"/>
            <a:r>
              <a:rPr kumimoji="1" lang="en-US" altLang="ko-KR" sz="2400" b="1">
                <a:solidFill>
                  <a:srgbClr val="2929A3"/>
                </a:solidFill>
                <a:ea typeface="굴림" charset="-127"/>
              </a:rPr>
              <a:t>Introduction to Unix System Programming</a:t>
            </a:r>
            <a:endParaRPr kumimoji="1" lang="en-US" sz="2400" b="1">
              <a:solidFill>
                <a:srgbClr val="2929A3"/>
              </a:solidFill>
              <a:ea typeface="굴림" charset="-127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1296988"/>
            <a:ext cx="8458200" cy="5103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553200"/>
            <a:ext cx="853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ea typeface="+mn-ea"/>
              </a:defRPr>
            </a:lvl1pPr>
          </a:lstStyle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532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ea typeface="+mn-ea"/>
              </a:defRPr>
            </a:lvl1pPr>
          </a:lstStyle>
          <a:p>
            <a:fld id="{EFB19726-A9FE-46B3-B831-9F23FD5FD3A3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228600" y="6477000"/>
            <a:ext cx="8610600" cy="76200"/>
          </a:xfrm>
          <a:prstGeom prst="rect">
            <a:avLst/>
          </a:prstGeom>
          <a:solidFill>
            <a:srgbClr val="CCCC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endParaRPr 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0"/>
            <a:ext cx="8534400" cy="533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37" name="Picture 13" descr="unix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961313" y="228600"/>
            <a:ext cx="889000" cy="4540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marL="112713" indent="-112713" algn="just" rtl="0" eaLnBrk="0" fontAlgn="base">
        <a:spcBef>
          <a:spcPct val="0"/>
        </a:spcBef>
        <a:spcAft>
          <a:spcPct val="0"/>
        </a:spcAft>
        <a:buFont typeface="Times" charset="0"/>
        <a:buChar char="•"/>
        <a:defRPr kumimoji="1" sz="2400" b="1">
          <a:solidFill>
            <a:srgbClr val="3366FF"/>
          </a:solidFill>
          <a:latin typeface="+mj-lt"/>
          <a:ea typeface="+mj-ea"/>
          <a:cs typeface="+mj-cs"/>
        </a:defRPr>
      </a:lvl1pPr>
      <a:lvl2pPr marL="112713" indent="-112713" algn="just" rtl="0" eaLnBrk="0" fontAlgn="base">
        <a:spcBef>
          <a:spcPct val="0"/>
        </a:spcBef>
        <a:spcAft>
          <a:spcPct val="0"/>
        </a:spcAft>
        <a:buFont typeface="Times" charset="0"/>
        <a:buChar char="•"/>
        <a:defRPr kumimoji="1" sz="2400" b="1">
          <a:solidFill>
            <a:srgbClr val="3366FF"/>
          </a:solidFill>
          <a:latin typeface="Arial" charset="0"/>
          <a:ea typeface="굴림" charset="-127"/>
        </a:defRPr>
      </a:lvl2pPr>
      <a:lvl3pPr marL="112713" indent="-112713" algn="just" rtl="0" eaLnBrk="0" fontAlgn="base">
        <a:spcBef>
          <a:spcPct val="0"/>
        </a:spcBef>
        <a:spcAft>
          <a:spcPct val="0"/>
        </a:spcAft>
        <a:buFont typeface="Times" charset="0"/>
        <a:buChar char="•"/>
        <a:defRPr kumimoji="1" sz="2400" b="1">
          <a:solidFill>
            <a:srgbClr val="3366FF"/>
          </a:solidFill>
          <a:latin typeface="Arial" charset="0"/>
          <a:ea typeface="굴림" charset="-127"/>
        </a:defRPr>
      </a:lvl3pPr>
      <a:lvl4pPr marL="112713" indent="-112713" algn="just" rtl="0" eaLnBrk="0" fontAlgn="base">
        <a:spcBef>
          <a:spcPct val="0"/>
        </a:spcBef>
        <a:spcAft>
          <a:spcPct val="0"/>
        </a:spcAft>
        <a:buFont typeface="Times" charset="0"/>
        <a:buChar char="•"/>
        <a:defRPr kumimoji="1" sz="2400" b="1">
          <a:solidFill>
            <a:srgbClr val="3366FF"/>
          </a:solidFill>
          <a:latin typeface="Arial" charset="0"/>
          <a:ea typeface="굴림" charset="-127"/>
        </a:defRPr>
      </a:lvl4pPr>
      <a:lvl5pPr marL="112713" indent="-112713" algn="just" rtl="0" eaLnBrk="0" fontAlgn="base">
        <a:spcBef>
          <a:spcPct val="0"/>
        </a:spcBef>
        <a:spcAft>
          <a:spcPct val="0"/>
        </a:spcAft>
        <a:buFont typeface="Times" charset="0"/>
        <a:buChar char="•"/>
        <a:defRPr kumimoji="1" sz="2400" b="1">
          <a:solidFill>
            <a:srgbClr val="3366FF"/>
          </a:solidFill>
          <a:latin typeface="Arial" charset="0"/>
          <a:ea typeface="굴림" charset="-127"/>
        </a:defRPr>
      </a:lvl5pPr>
      <a:lvl6pPr marL="569913" indent="-112713" algn="just" rtl="0" eaLnBrk="0" fontAlgn="base">
        <a:spcBef>
          <a:spcPct val="0"/>
        </a:spcBef>
        <a:spcAft>
          <a:spcPct val="0"/>
        </a:spcAft>
        <a:buFont typeface="Times" charset="0"/>
        <a:buChar char="•"/>
        <a:defRPr kumimoji="1" sz="2400" b="1">
          <a:solidFill>
            <a:srgbClr val="3366FF"/>
          </a:solidFill>
          <a:latin typeface="Arial" charset="0"/>
          <a:ea typeface="굴림" charset="-127"/>
        </a:defRPr>
      </a:lvl6pPr>
      <a:lvl7pPr marL="1027113" indent="-112713" algn="just" rtl="0" eaLnBrk="0" fontAlgn="base">
        <a:spcBef>
          <a:spcPct val="0"/>
        </a:spcBef>
        <a:spcAft>
          <a:spcPct val="0"/>
        </a:spcAft>
        <a:buFont typeface="Times" charset="0"/>
        <a:buChar char="•"/>
        <a:defRPr kumimoji="1" sz="2400" b="1">
          <a:solidFill>
            <a:srgbClr val="3366FF"/>
          </a:solidFill>
          <a:latin typeface="Arial" charset="0"/>
          <a:ea typeface="굴림" charset="-127"/>
        </a:defRPr>
      </a:lvl7pPr>
      <a:lvl8pPr marL="1484313" indent="-112713" algn="just" rtl="0" eaLnBrk="0" fontAlgn="base">
        <a:spcBef>
          <a:spcPct val="0"/>
        </a:spcBef>
        <a:spcAft>
          <a:spcPct val="0"/>
        </a:spcAft>
        <a:buFont typeface="Times" charset="0"/>
        <a:buChar char="•"/>
        <a:defRPr kumimoji="1" sz="2400" b="1">
          <a:solidFill>
            <a:srgbClr val="3366FF"/>
          </a:solidFill>
          <a:latin typeface="Arial" charset="0"/>
          <a:ea typeface="굴림" charset="-127"/>
        </a:defRPr>
      </a:lvl8pPr>
      <a:lvl9pPr marL="1941513" indent="-112713" algn="just" rtl="0" eaLnBrk="0" fontAlgn="base">
        <a:spcBef>
          <a:spcPct val="0"/>
        </a:spcBef>
        <a:spcAft>
          <a:spcPct val="0"/>
        </a:spcAft>
        <a:buFont typeface="Times" charset="0"/>
        <a:buChar char="•"/>
        <a:defRPr kumimoji="1" sz="2400" b="1">
          <a:solidFill>
            <a:srgbClr val="3366FF"/>
          </a:solidFill>
          <a:latin typeface="Arial" charset="0"/>
          <a:ea typeface="굴림" charset="-127"/>
        </a:defRPr>
      </a:lvl9pPr>
    </p:titleStyle>
    <p:bodyStyle>
      <a:lvl1pPr marL="112713" indent="-112713" algn="l" rtl="0" eaLnBrk="0" fontAlgn="base">
        <a:spcBef>
          <a:spcPct val="0"/>
        </a:spcBef>
        <a:spcAft>
          <a:spcPct val="0"/>
        </a:spcAft>
        <a:buFont typeface="Times" charset="0"/>
        <a:buChar char="•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19063" algn="l" rtl="0" fontAlgn="base" latinLnBrk="1">
        <a:spcBef>
          <a:spcPct val="0"/>
        </a:spcBef>
        <a:spcAft>
          <a:spcPct val="0"/>
        </a:spcAft>
        <a:buFont typeface="Arial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2pPr>
      <a:lvl3pPr marL="569913" indent="-109538" algn="l" rtl="0" fontAlgn="base" latinLnBrk="1">
        <a:spcBef>
          <a:spcPct val="0"/>
        </a:spcBef>
        <a:spcAft>
          <a:spcPct val="0"/>
        </a:spcAft>
        <a:buFont typeface="Arial" charset="0"/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801688" indent="-117475" algn="l" rtl="0" fontAlgn="base" latinLnBrk="1">
        <a:spcBef>
          <a:spcPct val="0"/>
        </a:spcBef>
        <a:spcAft>
          <a:spcPct val="0"/>
        </a:spcAft>
        <a:buFont typeface="Arial" charset="0"/>
        <a:buChar char="-"/>
        <a:defRPr kumimoji="1" sz="1400">
          <a:solidFill>
            <a:schemeClr val="tx1"/>
          </a:solidFill>
          <a:latin typeface="+mn-lt"/>
          <a:ea typeface="+mn-ea"/>
        </a:defRPr>
      </a:lvl4pPr>
      <a:lvl5pPr marL="1027113" indent="-111125" algn="l" rtl="0" fontAlgn="base" latinLnBrk="1">
        <a:spcBef>
          <a:spcPct val="0"/>
        </a:spcBef>
        <a:spcAft>
          <a:spcPct val="0"/>
        </a:spcAft>
        <a:buFont typeface="Arial" charset="0"/>
        <a:buChar char="∙"/>
        <a:defRPr kumimoji="1" sz="1200">
          <a:solidFill>
            <a:schemeClr val="tx1"/>
          </a:solidFill>
          <a:latin typeface="+mn-lt"/>
          <a:ea typeface="+mn-ea"/>
        </a:defRPr>
      </a:lvl5pPr>
      <a:lvl6pPr marL="1484313" indent="-111125" algn="l" rtl="0" fontAlgn="base" latinLnBrk="1">
        <a:spcBef>
          <a:spcPct val="0"/>
        </a:spcBef>
        <a:spcAft>
          <a:spcPct val="0"/>
        </a:spcAft>
        <a:buFont typeface="Arial" charset="0"/>
        <a:buChar char="∙"/>
        <a:defRPr kumimoji="1" sz="1200">
          <a:solidFill>
            <a:schemeClr val="tx1"/>
          </a:solidFill>
          <a:latin typeface="+mn-lt"/>
          <a:ea typeface="+mn-ea"/>
        </a:defRPr>
      </a:lvl6pPr>
      <a:lvl7pPr marL="1941513" indent="-111125" algn="l" rtl="0" fontAlgn="base" latinLnBrk="1">
        <a:spcBef>
          <a:spcPct val="0"/>
        </a:spcBef>
        <a:spcAft>
          <a:spcPct val="0"/>
        </a:spcAft>
        <a:buFont typeface="Arial" charset="0"/>
        <a:buChar char="∙"/>
        <a:defRPr kumimoji="1" sz="1200">
          <a:solidFill>
            <a:schemeClr val="tx1"/>
          </a:solidFill>
          <a:latin typeface="+mn-lt"/>
          <a:ea typeface="+mn-ea"/>
        </a:defRPr>
      </a:lvl7pPr>
      <a:lvl8pPr marL="2398713" indent="-111125" algn="l" rtl="0" fontAlgn="base" latinLnBrk="1">
        <a:spcBef>
          <a:spcPct val="0"/>
        </a:spcBef>
        <a:spcAft>
          <a:spcPct val="0"/>
        </a:spcAft>
        <a:buFont typeface="Arial" charset="0"/>
        <a:buChar char="∙"/>
        <a:defRPr kumimoji="1" sz="1200">
          <a:solidFill>
            <a:schemeClr val="tx1"/>
          </a:solidFill>
          <a:latin typeface="+mn-lt"/>
          <a:ea typeface="+mn-ea"/>
        </a:defRPr>
      </a:lvl8pPr>
      <a:lvl9pPr marL="2855913" indent="-111125" algn="l" rtl="0" fontAlgn="base" latinLnBrk="1">
        <a:spcBef>
          <a:spcPct val="0"/>
        </a:spcBef>
        <a:spcAft>
          <a:spcPct val="0"/>
        </a:spcAft>
        <a:buFont typeface="Arial" charset="0"/>
        <a:buChar char="∙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slide" Target="slide174.xml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slide" Target="slide214.xml"/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7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7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7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7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7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7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7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7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7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7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7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7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7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7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7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7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7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7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7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7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7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7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7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7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7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7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7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7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7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7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7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7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7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7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7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7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7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7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7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7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7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6.xml"/><Relationship Id="rId1" Type="http://schemas.openxmlformats.org/officeDocument/2006/relationships/slideLayout" Target="../slideLayouts/slideLayout7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7.xml"/><Relationship Id="rId1" Type="http://schemas.openxmlformats.org/officeDocument/2006/relationships/slideLayout" Target="../slideLayouts/slideLayout7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8.xml"/><Relationship Id="rId1" Type="http://schemas.openxmlformats.org/officeDocument/2006/relationships/slideLayout" Target="../slideLayouts/slideLayout7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0.xml"/><Relationship Id="rId1" Type="http://schemas.openxmlformats.org/officeDocument/2006/relationships/slideLayout" Target="../slideLayouts/slideLayout7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1.xml"/><Relationship Id="rId1" Type="http://schemas.openxmlformats.org/officeDocument/2006/relationships/slideLayout" Target="../slideLayouts/slideLayout7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2.xml"/><Relationship Id="rId1" Type="http://schemas.openxmlformats.org/officeDocument/2006/relationships/slideLayout" Target="../slideLayouts/slideLayout7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3.xml"/><Relationship Id="rId1" Type="http://schemas.openxmlformats.org/officeDocument/2006/relationships/slideLayout" Target="../slideLayouts/slideLayout7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4.xml"/><Relationship Id="rId1" Type="http://schemas.openxmlformats.org/officeDocument/2006/relationships/slideLayout" Target="../slideLayouts/slideLayout7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5.xml"/><Relationship Id="rId1" Type="http://schemas.openxmlformats.org/officeDocument/2006/relationships/slideLayout" Target="../slideLayouts/slideLayout7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6.xml"/><Relationship Id="rId1" Type="http://schemas.openxmlformats.org/officeDocument/2006/relationships/slideLayout" Target="../slideLayouts/slideLayout7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7.xml"/><Relationship Id="rId1" Type="http://schemas.openxmlformats.org/officeDocument/2006/relationships/slideLayout" Target="../slideLayouts/slideLayout7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8.xml"/><Relationship Id="rId1" Type="http://schemas.openxmlformats.org/officeDocument/2006/relationships/slideLayout" Target="../slideLayouts/slideLayout7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0.xml"/><Relationship Id="rId1" Type="http://schemas.openxmlformats.org/officeDocument/2006/relationships/slideLayout" Target="../slideLayouts/slideLayout7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1.xml"/><Relationship Id="rId1" Type="http://schemas.openxmlformats.org/officeDocument/2006/relationships/slideLayout" Target="../slideLayouts/slideLayout7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2.xml"/><Relationship Id="rId1" Type="http://schemas.openxmlformats.org/officeDocument/2006/relationships/slideLayout" Target="../slideLayouts/slideLayout7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3.xml"/><Relationship Id="rId1" Type="http://schemas.openxmlformats.org/officeDocument/2006/relationships/slideLayout" Target="../slideLayouts/slideLayout7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4.xml"/><Relationship Id="rId1" Type="http://schemas.openxmlformats.org/officeDocument/2006/relationships/slideLayout" Target="../slideLayouts/slideLayout7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5.xml"/><Relationship Id="rId1" Type="http://schemas.openxmlformats.org/officeDocument/2006/relationships/slideLayout" Target="../slideLayouts/slideLayout7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6.xml"/><Relationship Id="rId1" Type="http://schemas.openxmlformats.org/officeDocument/2006/relationships/slideLayout" Target="../slideLayouts/slideLayout7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7.xml"/><Relationship Id="rId1" Type="http://schemas.openxmlformats.org/officeDocument/2006/relationships/slideLayout" Target="../slideLayouts/slideLayout7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8.xml"/><Relationship Id="rId1" Type="http://schemas.openxmlformats.org/officeDocument/2006/relationships/slideLayout" Target="../slideLayouts/slideLayout7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0.xml"/><Relationship Id="rId1" Type="http://schemas.openxmlformats.org/officeDocument/2006/relationships/slideLayout" Target="../slideLayouts/slideLayout7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1.xml"/><Relationship Id="rId1" Type="http://schemas.openxmlformats.org/officeDocument/2006/relationships/slideLayout" Target="../slideLayouts/slideLayout7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2.xml"/><Relationship Id="rId1" Type="http://schemas.openxmlformats.org/officeDocument/2006/relationships/slideLayout" Target="../slideLayouts/slideLayout7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3.xml"/><Relationship Id="rId1" Type="http://schemas.openxmlformats.org/officeDocument/2006/relationships/slideLayout" Target="../slideLayouts/slideLayout7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4.xml"/><Relationship Id="rId1" Type="http://schemas.openxmlformats.org/officeDocument/2006/relationships/slideLayout" Target="../slideLayouts/slideLayout7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5.xml"/><Relationship Id="rId1" Type="http://schemas.openxmlformats.org/officeDocument/2006/relationships/slideLayout" Target="../slideLayouts/slideLayout7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6.xml"/><Relationship Id="rId1" Type="http://schemas.openxmlformats.org/officeDocument/2006/relationships/slideLayout" Target="../slideLayouts/slideLayout7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7.xml"/><Relationship Id="rId1" Type="http://schemas.openxmlformats.org/officeDocument/2006/relationships/slideLayout" Target="../slideLayouts/slideLayout7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8.xml"/><Relationship Id="rId1" Type="http://schemas.openxmlformats.org/officeDocument/2006/relationships/slideLayout" Target="../slideLayouts/slideLayout7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0.xml"/><Relationship Id="rId1" Type="http://schemas.openxmlformats.org/officeDocument/2006/relationships/slideLayout" Target="../slideLayouts/slideLayout7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1.xml"/><Relationship Id="rId1" Type="http://schemas.openxmlformats.org/officeDocument/2006/relationships/slideLayout" Target="../slideLayouts/slideLayout7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2.xml"/><Relationship Id="rId1" Type="http://schemas.openxmlformats.org/officeDocument/2006/relationships/slideLayout" Target="../slideLayouts/slideLayout7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3.xml"/><Relationship Id="rId1" Type="http://schemas.openxmlformats.org/officeDocument/2006/relationships/slideLayout" Target="../slideLayouts/slideLayout7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4.xml"/><Relationship Id="rId1" Type="http://schemas.openxmlformats.org/officeDocument/2006/relationships/slideLayout" Target="../slideLayouts/slideLayout7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5.xml"/><Relationship Id="rId1" Type="http://schemas.openxmlformats.org/officeDocument/2006/relationships/slideLayout" Target="../slideLayouts/slideLayout7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6.xml"/><Relationship Id="rId1" Type="http://schemas.openxmlformats.org/officeDocument/2006/relationships/slideLayout" Target="../slideLayouts/slideLayout7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7.xml"/><Relationship Id="rId1" Type="http://schemas.openxmlformats.org/officeDocument/2006/relationships/slideLayout" Target="../slideLayouts/slideLayout7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111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0" y="2130425"/>
            <a:ext cx="9144000" cy="1679575"/>
          </a:xfr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/>
        </p:spPr>
        <p:txBody>
          <a:bodyPr/>
          <a:lstStyle/>
          <a:p>
            <a:pPr algn="ctr">
              <a:buFont typeface="Times" charset="0"/>
              <a:buNone/>
            </a:pPr>
            <a:r>
              <a:rPr lang="en-US" altLang="ko-KR" sz="3200"/>
              <a:t>Introduction</a:t>
            </a:r>
            <a:br>
              <a:rPr lang="en-US" altLang="ko-KR" sz="3200"/>
            </a:br>
            <a:r>
              <a:rPr lang="en-US" altLang="ko-KR" sz="2800"/>
              <a:t>to</a:t>
            </a:r>
            <a:br>
              <a:rPr lang="en-US" altLang="ko-KR" sz="2800"/>
            </a:br>
            <a:r>
              <a:rPr lang="en-US" altLang="ko-KR" sz="4400"/>
              <a:t>Unix System Programming</a:t>
            </a:r>
            <a:endParaRPr lang="en-US" sz="440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066800"/>
          </a:xfrm>
        </p:spPr>
        <p:txBody>
          <a:bodyPr/>
          <a:lstStyle/>
          <a:p>
            <a:r>
              <a:rPr lang="en-US" altLang="ko-KR"/>
              <a:t>Lecturer: Prof. Andrzej (AJ) Bieszczad</a:t>
            </a:r>
          </a:p>
          <a:p>
            <a:r>
              <a:rPr lang="en-US" altLang="ko-KR"/>
              <a:t>Email: andrzej@csun.edu</a:t>
            </a:r>
          </a:p>
          <a:p>
            <a:r>
              <a:rPr lang="en-US" altLang="ko-KR"/>
              <a:t>Phone: 818-677-4954</a:t>
            </a:r>
            <a:endParaRPr lang="en-US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81000" y="5638800"/>
            <a:ext cx="8382000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latinLnBrk="1"/>
            <a:r>
              <a:rPr kumimoji="1" lang="en-US" altLang="ko-KR" sz="2000" b="1">
                <a:solidFill>
                  <a:srgbClr val="23238B"/>
                </a:solidFill>
                <a:ea typeface="굴림" charset="-127"/>
              </a:rPr>
              <a:t>“UNIX for Programmers and Users”</a:t>
            </a:r>
          </a:p>
          <a:p>
            <a:pPr algn="ctr" latinLnBrk="1"/>
            <a:r>
              <a:rPr kumimoji="1" lang="en-US" altLang="ko-KR" sz="1600" b="1">
                <a:solidFill>
                  <a:srgbClr val="23238B"/>
                </a:solidFill>
                <a:ea typeface="굴림" charset="-127"/>
              </a:rPr>
              <a:t>Third Edition, Prentice-Hall, GRAHAM GLASS, KING ABLES</a:t>
            </a:r>
          </a:p>
          <a:p>
            <a:pPr algn="ctr" latinLnBrk="1"/>
            <a:endParaRPr kumimoji="1" lang="en-US" altLang="ko-KR" sz="1600" b="1">
              <a:solidFill>
                <a:srgbClr val="23238B"/>
              </a:solidFill>
              <a:ea typeface="굴림" charset="-127"/>
            </a:endParaRPr>
          </a:p>
          <a:p>
            <a:pPr algn="ctr" latinLnBrk="1"/>
            <a:r>
              <a:rPr kumimoji="1" lang="en-US" altLang="ko-KR" sz="1200" b="1">
                <a:solidFill>
                  <a:srgbClr val="23238B"/>
                </a:solidFill>
                <a:ea typeface="굴림" charset="-127"/>
              </a:rPr>
              <a:t>Slides partially adapted from Kumoh National University of Technology (Korea) and NYU</a:t>
            </a:r>
          </a:p>
        </p:txBody>
      </p:sp>
      <p:pic>
        <p:nvPicPr>
          <p:cNvPr id="2056" name="Picture 8" descr="uni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152400"/>
            <a:ext cx="3371850" cy="1714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4773E8-1AAC-40A2-9946-D53292FA34CC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402638" cy="568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Covers the system calls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 sz="1200" b="1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-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Error Handling: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perror()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Regular file management: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how to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create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open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close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read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and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write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regular files.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Process management: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how to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duplicate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differentiate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suspend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and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terminate processes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and briefly discusses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multithreaded processes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Signals: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the signal facility could come under the heading of either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process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management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or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interprocess communication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IPC: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describes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interprocess communication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via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pipes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(both unnamed pipes and named pipes) and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sockets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( including information about Internet sockets )     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31915-A42C-4D56-9C92-52B715B7DAFE}" type="slidenum">
              <a:rPr lang="en-US" altLang="ko-KR"/>
              <a:pPr/>
              <a:t>100</a:t>
            </a:fld>
            <a:endParaRPr lang="en-US" altLang="ko-KR"/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135938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PROCESS MANAGEMENT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Every process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in a UNIX system has the following attributes: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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some code( a.k.a. text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 some data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 a stack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 a unique process ID number(PID)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When UNIX is first started,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          there’s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only one visible process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in the system.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This process is called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“init”,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and it has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process ID of 1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The only way to create a new process in UNIX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is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to duplicate an existing process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so “init” is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ancestor of all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subsequent processes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7A4C2E-1BDE-44DA-9619-815D5E57165F}" type="slidenum">
              <a:rPr lang="en-US" altLang="ko-KR"/>
              <a:pPr/>
              <a:t>101</a:t>
            </a:fld>
            <a:endParaRPr lang="en-US" altLang="ko-KR"/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448675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PROCESS  STATES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Every process in the system can be in one of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six states.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six possible states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are as follows: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1)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Running,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which means that the process is currently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using the CPU.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2)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Runnable,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which means that the process can make use of the CPU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as soon as it becomes available.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3)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Sleeping,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which means that the process is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waiting for an event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to occur.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For example, if a process executes a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“read()” system call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it sleeps until the I/O request completes.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4)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Suspended,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which means that the process has been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“frozen”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by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a signal such as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SIGSTOP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It will resume only when sent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SIGCONT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signal.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For example,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Control-Z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from the keyboard suspends all of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the processes in the foreground job.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5)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Idle,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which means that the process is being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created by a “fork()</a:t>
            </a:r>
          </a:p>
          <a:p>
            <a:pPr latinLnBrk="1"/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         system call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and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is not yet runnable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5C5BA8-15F6-46C2-BC4E-6111232B3908}" type="slidenum">
              <a:rPr lang="en-US" altLang="ko-KR"/>
              <a:pPr/>
              <a:t>102</a:t>
            </a:fld>
            <a:endParaRPr lang="en-US" altLang="ko-KR"/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304800" y="1014413"/>
            <a:ext cx="8526463" cy="481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6)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Zombified,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which means that the process has terminated but has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not yet returned its exit code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to its parent.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A process remains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zombie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until its parent accepts its return code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using the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“wait()” system call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Suspended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   Signal                      Signal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Initialize                  Allocated                Exit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                  CPU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Idle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Runnable 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Running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Zombified </a:t>
            </a:r>
          </a:p>
          <a:p>
            <a:pPr latinLnBrk="1"/>
            <a:endParaRPr kumimoji="1" lang="en-US" altLang="ko-KR">
              <a:solidFill>
                <a:srgbClr val="3366FF"/>
              </a:solidFill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Event                              Waits on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occurs                              event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Sleeping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  <p:sp>
        <p:nvSpPr>
          <p:cNvPr id="110599" name="Oval 7"/>
          <p:cNvSpPr>
            <a:spLocks noChangeArrowheads="1"/>
          </p:cNvSpPr>
          <p:nvPr/>
        </p:nvSpPr>
        <p:spPr bwMode="auto">
          <a:xfrm>
            <a:off x="838200" y="4267200"/>
            <a:ext cx="990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Oval 8"/>
          <p:cNvSpPr>
            <a:spLocks noChangeArrowheads="1"/>
          </p:cNvSpPr>
          <p:nvPr/>
        </p:nvSpPr>
        <p:spPr bwMode="auto">
          <a:xfrm>
            <a:off x="2209800" y="4267200"/>
            <a:ext cx="1371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01" name="Oval 9"/>
          <p:cNvSpPr>
            <a:spLocks noChangeArrowheads="1"/>
          </p:cNvSpPr>
          <p:nvPr/>
        </p:nvSpPr>
        <p:spPr bwMode="auto">
          <a:xfrm>
            <a:off x="4953000" y="4267200"/>
            <a:ext cx="1295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02" name="Oval 10"/>
          <p:cNvSpPr>
            <a:spLocks noChangeArrowheads="1"/>
          </p:cNvSpPr>
          <p:nvPr/>
        </p:nvSpPr>
        <p:spPr bwMode="auto">
          <a:xfrm>
            <a:off x="6705600" y="4267200"/>
            <a:ext cx="15240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03" name="Oval 11"/>
          <p:cNvSpPr>
            <a:spLocks noChangeArrowheads="1"/>
          </p:cNvSpPr>
          <p:nvPr/>
        </p:nvSpPr>
        <p:spPr bwMode="auto">
          <a:xfrm>
            <a:off x="3505200" y="5410200"/>
            <a:ext cx="15240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04" name="Oval 12"/>
          <p:cNvSpPr>
            <a:spLocks noChangeArrowheads="1"/>
          </p:cNvSpPr>
          <p:nvPr/>
        </p:nvSpPr>
        <p:spPr bwMode="auto">
          <a:xfrm>
            <a:off x="3581400" y="2895600"/>
            <a:ext cx="15240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05" name="Line 13"/>
          <p:cNvSpPr>
            <a:spLocks noChangeShapeType="1"/>
          </p:cNvSpPr>
          <p:nvPr/>
        </p:nvSpPr>
        <p:spPr bwMode="auto">
          <a:xfrm>
            <a:off x="1828800" y="4572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606" name="Line 14"/>
          <p:cNvSpPr>
            <a:spLocks noChangeShapeType="1"/>
          </p:cNvSpPr>
          <p:nvPr/>
        </p:nvSpPr>
        <p:spPr bwMode="auto">
          <a:xfrm flipH="1">
            <a:off x="2895600" y="3429000"/>
            <a:ext cx="1371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607" name="Line 15"/>
          <p:cNvSpPr>
            <a:spLocks noChangeShapeType="1"/>
          </p:cNvSpPr>
          <p:nvPr/>
        </p:nvSpPr>
        <p:spPr bwMode="auto">
          <a:xfrm flipH="1" flipV="1">
            <a:off x="4419600" y="34290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608" name="Line 16"/>
          <p:cNvSpPr>
            <a:spLocks noChangeShapeType="1"/>
          </p:cNvSpPr>
          <p:nvPr/>
        </p:nvSpPr>
        <p:spPr bwMode="auto">
          <a:xfrm>
            <a:off x="3581400" y="4572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609" name="Line 17"/>
          <p:cNvSpPr>
            <a:spLocks noChangeShapeType="1"/>
          </p:cNvSpPr>
          <p:nvPr/>
        </p:nvSpPr>
        <p:spPr bwMode="auto">
          <a:xfrm flipH="1">
            <a:off x="4343400" y="48006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610" name="Line 18"/>
          <p:cNvSpPr>
            <a:spLocks noChangeShapeType="1"/>
          </p:cNvSpPr>
          <p:nvPr/>
        </p:nvSpPr>
        <p:spPr bwMode="auto">
          <a:xfrm flipH="1" flipV="1">
            <a:off x="2895600" y="48006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611" name="Line 19"/>
          <p:cNvSpPr>
            <a:spLocks noChangeShapeType="1"/>
          </p:cNvSpPr>
          <p:nvPr/>
        </p:nvSpPr>
        <p:spPr bwMode="auto">
          <a:xfrm>
            <a:off x="6248400" y="4572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612" name="Text Box 20"/>
          <p:cNvSpPr txBox="1">
            <a:spLocks noChangeArrowheads="1"/>
          </p:cNvSpPr>
          <p:nvPr/>
        </p:nvSpPr>
        <p:spPr bwMode="auto">
          <a:xfrm>
            <a:off x="3200400" y="6096000"/>
            <a:ext cx="2325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400" b="1">
                <a:solidFill>
                  <a:srgbClr val="FF0066"/>
                </a:solidFill>
                <a:latin typeface="Times New Roman" charset="0"/>
                <a:ea typeface="굴림" charset="-127"/>
              </a:rPr>
              <a:t>[</a:t>
            </a:r>
            <a:r>
              <a:rPr kumimoji="1" lang="en-US" altLang="ko-KR" sz="2400" b="1" i="1">
                <a:solidFill>
                  <a:srgbClr val="FF0066"/>
                </a:solidFill>
                <a:latin typeface="Times New Roman" charset="0"/>
                <a:ea typeface="굴림" charset="-127"/>
              </a:rPr>
              <a:t> Process States </a:t>
            </a:r>
            <a:r>
              <a:rPr kumimoji="1" lang="en-US" altLang="ko-KR" sz="2400" b="1">
                <a:solidFill>
                  <a:srgbClr val="FF0066"/>
                </a:solidFill>
                <a:latin typeface="Times New Roman" charset="0"/>
                <a:ea typeface="굴림" charset="-127"/>
              </a:rPr>
              <a:t>]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391200-C190-4D38-8D38-27A11F055C1F}" type="slidenum">
              <a:rPr lang="en-US" altLang="ko-KR"/>
              <a:pPr/>
              <a:t>103</a:t>
            </a:fld>
            <a:endParaRPr lang="en-US" altLang="ko-KR"/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455025" cy="42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PROCESS COMPOSITION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Every process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is composed of several different pieces: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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  <a:r>
              <a:rPr kumimoji="1" lang="en-US" altLang="ko-KR" i="1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a code area,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which contains the executable(text) portion of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a process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 </a:t>
            </a:r>
            <a:r>
              <a:rPr kumimoji="1" lang="en-US" altLang="ko-KR" i="1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a data area,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which is used by a process to contain static data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 </a:t>
            </a:r>
            <a:r>
              <a:rPr kumimoji="1" lang="en-US" altLang="ko-KR" i="1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a stack area,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which is used by a process to store temporary data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 </a:t>
            </a:r>
            <a:r>
              <a:rPr kumimoji="1" lang="en-US" altLang="ko-KR" i="1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a user area,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which holds housekeeping information about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a process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 </a:t>
            </a:r>
            <a:r>
              <a:rPr kumimoji="1" lang="en-US" altLang="ko-KR" i="1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page tables,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which are used by the memory management system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BB1FDC-E2D5-4D62-9071-B8AC9AAB891C}" type="slidenum">
              <a:rPr lang="en-US" altLang="ko-KR"/>
              <a:pPr/>
              <a:t>104</a:t>
            </a:fld>
            <a:endParaRPr lang="en-US" altLang="ko-KR"/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34072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User Area</a:t>
            </a:r>
          </a:p>
          <a:p>
            <a:pPr latinLnBrk="1"/>
            <a:endParaRPr kumimoji="1" lang="en-US" altLang="ko-KR" b="1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Every process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in the system has some associated “housekeeping”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information that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is used by the kernel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for process management.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This information is stored in a data structure called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user area.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Every process has its own user area. User areas are created in the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kernel’s data region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and are only accessible by the kernel;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user processes may not access their user areas.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Fields within a process’ user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area include: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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a record of how the process should react to each kind of signal</a:t>
            </a:r>
          </a:p>
          <a:p>
            <a:pPr latinLnBrk="1"/>
            <a:endParaRPr kumimoji="1" lang="en-US" altLang="ko-KR" i="1">
              <a:solidFill>
                <a:srgbClr val="FF0066"/>
              </a:solidFill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i="1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  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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a record of the process’ open file descriptors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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a record of how much CPU time the process has used recently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7F221B-5FF6-4F30-9403-AC9D7DE973E0}" type="slidenum">
              <a:rPr lang="en-US" altLang="ko-KR"/>
              <a:pPr/>
              <a:t>105</a:t>
            </a:fld>
            <a:endParaRPr lang="en-US" altLang="ko-KR"/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431213" cy="456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The Process Table </a:t>
            </a:r>
          </a:p>
          <a:p>
            <a:pPr latinLnBrk="1"/>
            <a:endParaRPr kumimoji="1" lang="en-US" altLang="ko-KR" b="1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There is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single kernel data structure of fixed size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called the process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table that contains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one entry for every process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in the system.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The process table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is created in the kernel’s data region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and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is accessible only by the kernel.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Each entry contains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following information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about each process: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 its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process ID(PID)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and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parent process ID(PPID)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 its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real and effective user ID(UID) and group ID(GID)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 its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state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( running, runnable, sleeping, suspended, idle, or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     zombified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 the location of its code, data, stack, and user areas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 a list of all pending signals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2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F24DE9-835A-4398-82C6-D2A2CF83B6AC}" type="slidenum">
              <a:rPr lang="en-US" altLang="ko-KR"/>
              <a:pPr/>
              <a:t>106</a:t>
            </a:fld>
            <a:endParaRPr lang="en-US" altLang="ko-KR"/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7561263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The Process Table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Process table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Process 34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PID  PPID   Stat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34     12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R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Process 48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                                                           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CPU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12     1        R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                           Process 12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48     1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S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1       -        R                           Process 1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R : Running,   S : Sleeping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  <p:sp>
        <p:nvSpPr>
          <p:cNvPr id="114695" name="Oval 7"/>
          <p:cNvSpPr>
            <a:spLocks noChangeArrowheads="1"/>
          </p:cNvSpPr>
          <p:nvPr/>
        </p:nvSpPr>
        <p:spPr bwMode="auto">
          <a:xfrm>
            <a:off x="7086600" y="3505200"/>
            <a:ext cx="9144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6" name="Rectangle 8"/>
          <p:cNvSpPr>
            <a:spLocks noChangeArrowheads="1"/>
          </p:cNvSpPr>
          <p:nvPr/>
        </p:nvSpPr>
        <p:spPr bwMode="auto">
          <a:xfrm>
            <a:off x="4495800" y="2057400"/>
            <a:ext cx="1524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7" name="Rectangle 9"/>
          <p:cNvSpPr>
            <a:spLocks noChangeArrowheads="1"/>
          </p:cNvSpPr>
          <p:nvPr/>
        </p:nvSpPr>
        <p:spPr bwMode="auto">
          <a:xfrm>
            <a:off x="4495800" y="3200400"/>
            <a:ext cx="1524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8" name="Rectangle 10"/>
          <p:cNvSpPr>
            <a:spLocks noChangeArrowheads="1"/>
          </p:cNvSpPr>
          <p:nvPr/>
        </p:nvSpPr>
        <p:spPr bwMode="auto">
          <a:xfrm>
            <a:off x="4495800" y="4267200"/>
            <a:ext cx="1524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9" name="Rectangle 11"/>
          <p:cNvSpPr>
            <a:spLocks noChangeArrowheads="1"/>
          </p:cNvSpPr>
          <p:nvPr/>
        </p:nvSpPr>
        <p:spPr bwMode="auto">
          <a:xfrm>
            <a:off x="4495800" y="5410200"/>
            <a:ext cx="1524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0" name="Line 12"/>
          <p:cNvSpPr>
            <a:spLocks noChangeShapeType="1"/>
          </p:cNvSpPr>
          <p:nvPr/>
        </p:nvSpPr>
        <p:spPr bwMode="auto">
          <a:xfrm flipH="1" flipV="1">
            <a:off x="6019800" y="2286000"/>
            <a:ext cx="1295400" cy="1295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01" name="Line 13"/>
          <p:cNvSpPr>
            <a:spLocks noChangeShapeType="1"/>
          </p:cNvSpPr>
          <p:nvPr/>
        </p:nvSpPr>
        <p:spPr bwMode="auto">
          <a:xfrm flipH="1" flipV="1">
            <a:off x="6019800" y="3429000"/>
            <a:ext cx="1066800" cy="381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02" name="Line 14"/>
          <p:cNvSpPr>
            <a:spLocks noChangeShapeType="1"/>
          </p:cNvSpPr>
          <p:nvPr/>
        </p:nvSpPr>
        <p:spPr bwMode="auto">
          <a:xfrm flipH="1">
            <a:off x="6019800" y="4114800"/>
            <a:ext cx="1143000" cy="381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03" name="Line 15"/>
          <p:cNvSpPr>
            <a:spLocks noChangeShapeType="1"/>
          </p:cNvSpPr>
          <p:nvPr/>
        </p:nvSpPr>
        <p:spPr bwMode="auto">
          <a:xfrm flipH="1">
            <a:off x="6019800" y="4267200"/>
            <a:ext cx="1295400" cy="1371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04" name="Rectangle 16"/>
          <p:cNvSpPr>
            <a:spLocks noChangeArrowheads="1"/>
          </p:cNvSpPr>
          <p:nvPr/>
        </p:nvSpPr>
        <p:spPr bwMode="auto">
          <a:xfrm>
            <a:off x="609600" y="3048000"/>
            <a:ext cx="29718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5" name="Line 17"/>
          <p:cNvSpPr>
            <a:spLocks noChangeShapeType="1"/>
          </p:cNvSpPr>
          <p:nvPr/>
        </p:nvSpPr>
        <p:spPr bwMode="auto">
          <a:xfrm>
            <a:off x="609600" y="35814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06" name="Line 18"/>
          <p:cNvSpPr>
            <a:spLocks noChangeShapeType="1"/>
          </p:cNvSpPr>
          <p:nvPr/>
        </p:nvSpPr>
        <p:spPr bwMode="auto">
          <a:xfrm>
            <a:off x="609600" y="39624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07" name="Line 19"/>
          <p:cNvSpPr>
            <a:spLocks noChangeShapeType="1"/>
          </p:cNvSpPr>
          <p:nvPr/>
        </p:nvSpPr>
        <p:spPr bwMode="auto">
          <a:xfrm>
            <a:off x="609600" y="43434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08" name="Line 20"/>
          <p:cNvSpPr>
            <a:spLocks noChangeShapeType="1"/>
          </p:cNvSpPr>
          <p:nvPr/>
        </p:nvSpPr>
        <p:spPr bwMode="auto">
          <a:xfrm>
            <a:off x="609600" y="51054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09" name="Line 21"/>
          <p:cNvSpPr>
            <a:spLocks noChangeShapeType="1"/>
          </p:cNvSpPr>
          <p:nvPr/>
        </p:nvSpPr>
        <p:spPr bwMode="auto">
          <a:xfrm>
            <a:off x="609600" y="54864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10" name="Line 22"/>
          <p:cNvSpPr>
            <a:spLocks noChangeShapeType="1"/>
          </p:cNvSpPr>
          <p:nvPr/>
        </p:nvSpPr>
        <p:spPr bwMode="auto">
          <a:xfrm>
            <a:off x="1371600" y="30480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11" name="Line 23"/>
          <p:cNvSpPr>
            <a:spLocks noChangeShapeType="1"/>
          </p:cNvSpPr>
          <p:nvPr/>
        </p:nvSpPr>
        <p:spPr bwMode="auto">
          <a:xfrm>
            <a:off x="2133600" y="30480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12" name="Line 24"/>
          <p:cNvSpPr>
            <a:spLocks noChangeShapeType="1"/>
          </p:cNvSpPr>
          <p:nvPr/>
        </p:nvSpPr>
        <p:spPr bwMode="auto">
          <a:xfrm>
            <a:off x="2895600" y="30480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13" name="Line 25"/>
          <p:cNvSpPr>
            <a:spLocks noChangeShapeType="1"/>
          </p:cNvSpPr>
          <p:nvPr/>
        </p:nvSpPr>
        <p:spPr bwMode="auto">
          <a:xfrm flipV="1">
            <a:off x="3276600" y="2362200"/>
            <a:ext cx="1219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14" name="Line 26"/>
          <p:cNvSpPr>
            <a:spLocks noChangeShapeType="1"/>
          </p:cNvSpPr>
          <p:nvPr/>
        </p:nvSpPr>
        <p:spPr bwMode="auto">
          <a:xfrm>
            <a:off x="3276600" y="4191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15" name="Line 27"/>
          <p:cNvSpPr>
            <a:spLocks noChangeShapeType="1"/>
          </p:cNvSpPr>
          <p:nvPr/>
        </p:nvSpPr>
        <p:spPr bwMode="auto">
          <a:xfrm flipV="1">
            <a:off x="3276600" y="3429000"/>
            <a:ext cx="1219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16" name="Line 28"/>
          <p:cNvSpPr>
            <a:spLocks noChangeShapeType="1"/>
          </p:cNvSpPr>
          <p:nvPr/>
        </p:nvSpPr>
        <p:spPr bwMode="auto">
          <a:xfrm>
            <a:off x="3200400" y="5638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717" name="Text Box 29"/>
          <p:cNvSpPr txBox="1">
            <a:spLocks noChangeArrowheads="1"/>
          </p:cNvSpPr>
          <p:nvPr/>
        </p:nvSpPr>
        <p:spPr bwMode="auto">
          <a:xfrm>
            <a:off x="7086600" y="2590800"/>
            <a:ext cx="14874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400" i="1">
                <a:solidFill>
                  <a:srgbClr val="3366FF"/>
                </a:solidFill>
                <a:latin typeface="Times New Roman" charset="0"/>
                <a:ea typeface="굴림" charset="-127"/>
              </a:rPr>
              <a:t>Shared by </a:t>
            </a:r>
          </a:p>
          <a:p>
            <a:pPr latinLnBrk="1"/>
            <a:r>
              <a:rPr kumimoji="1" lang="en-US" altLang="ko-KR" sz="2400" i="1">
                <a:solidFill>
                  <a:srgbClr val="3366FF"/>
                </a:solidFill>
                <a:latin typeface="Times New Roman" charset="0"/>
                <a:ea typeface="굴림" charset="-127"/>
              </a:rPr>
              <a:t>processes</a:t>
            </a:r>
          </a:p>
        </p:txBody>
      </p:sp>
      <p:sp>
        <p:nvSpPr>
          <p:cNvPr id="114718" name="Line 30"/>
          <p:cNvSpPr>
            <a:spLocks noChangeShapeType="1"/>
          </p:cNvSpPr>
          <p:nvPr/>
        </p:nvSpPr>
        <p:spPr bwMode="auto">
          <a:xfrm>
            <a:off x="609600" y="47244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D9D2A5-C392-4F9A-A8BD-49D232CF54BB}" type="slidenum">
              <a:rPr lang="en-US" altLang="ko-KR"/>
              <a:pPr/>
              <a:t>107</a:t>
            </a:fld>
            <a:endParaRPr lang="en-US" altLang="ko-KR"/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402638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PROCESS MANAGEMENT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When a process duplicates,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parent and child processes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are virtually identical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( except for aspects like PIDs, PPIDs, and runtimes);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the child’s code, data, and stack are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copy of the parent’s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and the processes even continue to execute the same code.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A child process may replace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its code with that of another executable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file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there by differentiating itself from its parent.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When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“init”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starts executing, it quickly duplicates several times.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Each of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duplicate child processes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then replaces its code from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executable file called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“getty”,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which is responsible for handling user logins.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AD7E57-D3BD-48BE-B093-8DA2528FC0AB}" type="slidenum">
              <a:rPr lang="en-US" altLang="ko-KR"/>
              <a:pPr/>
              <a:t>108</a:t>
            </a:fld>
            <a:endParaRPr lang="en-US" altLang="ko-KR"/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7680325" cy="40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PROCESS MANAGEMENT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The process hierarchy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              Parent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          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init(PID 1)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                                  Duplicate: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fork(),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then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                                  differentiate: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exec()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Child                     Child                      Child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getty(PID 4)           getty(PID5)            getty(PID 6)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handle a login        handle a login          handle a login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  <p:sp>
        <p:nvSpPr>
          <p:cNvPr id="116743" name="Oval 7"/>
          <p:cNvSpPr>
            <a:spLocks noChangeArrowheads="1"/>
          </p:cNvSpPr>
          <p:nvPr/>
        </p:nvSpPr>
        <p:spPr bwMode="auto">
          <a:xfrm>
            <a:off x="3200400" y="2362200"/>
            <a:ext cx="1600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4" name="Oval 8"/>
          <p:cNvSpPr>
            <a:spLocks noChangeArrowheads="1"/>
          </p:cNvSpPr>
          <p:nvPr/>
        </p:nvSpPr>
        <p:spPr bwMode="auto">
          <a:xfrm>
            <a:off x="838200" y="4038600"/>
            <a:ext cx="19812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5" name="Oval 9"/>
          <p:cNvSpPr>
            <a:spLocks noChangeArrowheads="1"/>
          </p:cNvSpPr>
          <p:nvPr/>
        </p:nvSpPr>
        <p:spPr bwMode="auto">
          <a:xfrm>
            <a:off x="3124200" y="4038600"/>
            <a:ext cx="19812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6" name="Oval 10"/>
          <p:cNvSpPr>
            <a:spLocks noChangeArrowheads="1"/>
          </p:cNvSpPr>
          <p:nvPr/>
        </p:nvSpPr>
        <p:spPr bwMode="auto">
          <a:xfrm>
            <a:off x="5486400" y="4038600"/>
            <a:ext cx="19812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7" name="Line 11"/>
          <p:cNvSpPr>
            <a:spLocks noChangeShapeType="1"/>
          </p:cNvSpPr>
          <p:nvPr/>
        </p:nvSpPr>
        <p:spPr bwMode="auto">
          <a:xfrm flipH="1">
            <a:off x="2057400" y="3124200"/>
            <a:ext cx="1447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48" name="Line 12"/>
          <p:cNvSpPr>
            <a:spLocks noChangeShapeType="1"/>
          </p:cNvSpPr>
          <p:nvPr/>
        </p:nvSpPr>
        <p:spPr bwMode="auto">
          <a:xfrm>
            <a:off x="4038600" y="3200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49" name="Line 13"/>
          <p:cNvSpPr>
            <a:spLocks noChangeShapeType="1"/>
          </p:cNvSpPr>
          <p:nvPr/>
        </p:nvSpPr>
        <p:spPr bwMode="auto">
          <a:xfrm>
            <a:off x="4572000" y="3124200"/>
            <a:ext cx="1600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50" name="Text Box 14"/>
          <p:cNvSpPr txBox="1">
            <a:spLocks noChangeArrowheads="1"/>
          </p:cNvSpPr>
          <p:nvPr/>
        </p:nvSpPr>
        <p:spPr bwMode="auto">
          <a:xfrm>
            <a:off x="2971800" y="5715000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400" i="1">
                <a:latin typeface="Times New Roman" charset="0"/>
                <a:ea typeface="굴림" charset="-127"/>
              </a:rPr>
              <a:t>Process hierarchy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4AD2F2-E2C7-4FBB-84A3-BDE9B10E9356}" type="slidenum">
              <a:rPr lang="en-US" altLang="ko-KR"/>
              <a:pPr/>
              <a:t>109</a:t>
            </a:fld>
            <a:endParaRPr lang="en-US" altLang="ko-KR"/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496300" cy="42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PROCESS MANAGEMENT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When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child process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terminates,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its death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is communicated to its parent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so that the parent may take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some appropriate action.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When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a shell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executes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utility in the foreground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it duplicates into two shell processes;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the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child-shell process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replaces its code with that of the utility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whereas the parent shell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waits for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the child process to terminate.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When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child process terminates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the original parent process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awakens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and presents the user with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the next shell prompt.       </a:t>
            </a:r>
            <a:endParaRPr kumimoji="1" lang="en-US" altLang="ko-KR" sz="1600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88AC3C-7000-4434-8732-C529F56246A1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555038" cy="568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ERROR HANDLING: PERROR()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 sz="1200" b="1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- all system calls return </a:t>
            </a:r>
            <a:r>
              <a:rPr kumimoji="1" lang="en-US" altLang="ko-KR" u="sng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value of -1 if an error occurs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the </a:t>
            </a:r>
            <a:r>
              <a:rPr kumimoji="1" lang="en-US" altLang="ko-KR" u="sng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“open()” system call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can fail for one of several different reasons.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“errno”,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 global varible that holds </a:t>
            </a:r>
            <a:r>
              <a:rPr kumimoji="1" lang="en-US" altLang="ko-KR" u="sng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numerical code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of the last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system call error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</a:t>
            </a:r>
            <a:r>
              <a:rPr kumimoji="1" lang="en-US" altLang="ko-KR" u="sng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“perror()”,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  <a:r>
              <a:rPr kumimoji="1" lang="en-US" altLang="ko-KR" u="sng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subroutine that describes system-call errors.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Every process contains </a:t>
            </a:r>
            <a:r>
              <a:rPr kumimoji="1" lang="en-US" altLang="ko-KR" u="sng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global variable called “errno”,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that is originally set to zero when the process is created.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The file “/usr/include/sys/errno.h” contains </a:t>
            </a:r>
            <a:r>
              <a:rPr kumimoji="1" lang="en-US" altLang="ko-KR" u="sng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list of the predefined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</a:t>
            </a:r>
            <a:r>
              <a:rPr kumimoji="1" lang="en-US" altLang="ko-KR" u="sng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error codes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#define   EPERM      1   /* Not  owner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#define   ENOENT    2   /* No such file or directory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#define   ESRCH      3   /* No such process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#define   EINSR       4   /* Interrupted System call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#define   EIO           5   /* I/O error */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0DEAF6-8402-432C-BF1D-64381AA10ECE}" type="slidenum">
              <a:rPr lang="en-US" altLang="ko-KR"/>
              <a:pPr/>
              <a:t>110</a:t>
            </a:fld>
            <a:endParaRPr lang="en-US" altLang="ko-KR"/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704263" cy="491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PROCESS MANAGEMENT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     </a:t>
            </a:r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Parent process PID 34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                                    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running shell</a:t>
            </a:r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 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                                                                     Duplicate: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fork()</a:t>
            </a:r>
          </a:p>
          <a:p>
            <a:pPr latinLnBrk="1"/>
            <a:endParaRPr kumimoji="1" lang="en-US" altLang="ko-KR" sz="160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endParaRPr kumimoji="1" lang="en-US" altLang="ko-KR" sz="160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      Parent process PID 34                   Child process PID 35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           running shell,                            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running shell</a:t>
            </a:r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     Differentiate: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exec()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       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waiting for child</a:t>
            </a:r>
          </a:p>
          <a:p>
            <a:pPr latinLnBrk="1"/>
            <a:endParaRPr kumimoji="1" lang="en-US" altLang="ko-KR" sz="1600">
              <a:solidFill>
                <a:srgbClr val="3366FF"/>
              </a:solidFill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                    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Wait for child:wait()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                                                         Child process PID 35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                                                           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running utility</a:t>
            </a:r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    Terminate: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exit()</a:t>
            </a:r>
          </a:p>
          <a:p>
            <a:pPr latinLnBrk="1"/>
            <a:endParaRPr kumimoji="1" lang="en-US" altLang="ko-KR" sz="160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endParaRPr kumimoji="1" lang="en-US" altLang="ko-KR" sz="160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      Parent process PID 34                    Child process PID 35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            running shell,                             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terminates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             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awakens</a:t>
            </a:r>
            <a:endParaRPr kumimoji="1" lang="en-US" altLang="ko-KR" sz="1600">
              <a:solidFill>
                <a:srgbClr val="3366FF"/>
              </a:solidFill>
              <a:latin typeface="Verdana" charset="0"/>
              <a:ea typeface="굴림" charset="-127"/>
              <a:sym typeface="Webdings" charset="2"/>
            </a:endParaRPr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 flipH="1">
            <a:off x="2133600" y="2133600"/>
            <a:ext cx="1447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792" name="Line 8"/>
          <p:cNvSpPr>
            <a:spLocks noChangeShapeType="1"/>
          </p:cNvSpPr>
          <p:nvPr/>
        </p:nvSpPr>
        <p:spPr bwMode="auto">
          <a:xfrm>
            <a:off x="4191000" y="21336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793" name="Line 9"/>
          <p:cNvSpPr>
            <a:spLocks noChangeShapeType="1"/>
          </p:cNvSpPr>
          <p:nvPr/>
        </p:nvSpPr>
        <p:spPr bwMode="auto">
          <a:xfrm>
            <a:off x="1981200" y="35814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794" name="Line 10"/>
          <p:cNvSpPr>
            <a:spLocks noChangeShapeType="1"/>
          </p:cNvSpPr>
          <p:nvPr/>
        </p:nvSpPr>
        <p:spPr bwMode="auto">
          <a:xfrm>
            <a:off x="56388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795" name="Line 11"/>
          <p:cNvSpPr>
            <a:spLocks noChangeShapeType="1"/>
          </p:cNvSpPr>
          <p:nvPr/>
        </p:nvSpPr>
        <p:spPr bwMode="auto">
          <a:xfrm>
            <a:off x="56388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796" name="Line 12"/>
          <p:cNvSpPr>
            <a:spLocks noChangeShapeType="1"/>
          </p:cNvSpPr>
          <p:nvPr/>
        </p:nvSpPr>
        <p:spPr bwMode="auto">
          <a:xfrm flipH="1">
            <a:off x="3429000" y="5105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797" name="Text Box 13"/>
          <p:cNvSpPr txBox="1">
            <a:spLocks noChangeArrowheads="1"/>
          </p:cNvSpPr>
          <p:nvPr/>
        </p:nvSpPr>
        <p:spPr bwMode="auto">
          <a:xfrm>
            <a:off x="3581400" y="5181600"/>
            <a:ext cx="96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400" i="1">
                <a:solidFill>
                  <a:srgbClr val="3366FF"/>
                </a:solidFill>
                <a:latin typeface="Times New Roman" charset="0"/>
                <a:ea typeface="굴림" charset="-127"/>
              </a:rPr>
              <a:t>Signal</a:t>
            </a:r>
          </a:p>
        </p:txBody>
      </p:sp>
      <p:sp>
        <p:nvSpPr>
          <p:cNvPr id="118798" name="Text Box 14"/>
          <p:cNvSpPr txBox="1">
            <a:spLocks noChangeArrowheads="1"/>
          </p:cNvSpPr>
          <p:nvPr/>
        </p:nvSpPr>
        <p:spPr bwMode="auto">
          <a:xfrm>
            <a:off x="2895600" y="5943600"/>
            <a:ext cx="335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400" i="1">
                <a:latin typeface="Times New Roman" charset="0"/>
                <a:ea typeface="굴림" charset="-127"/>
              </a:rPr>
              <a:t>How a shell runs a utility 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D0F922-05CA-4512-92FA-4AA8BAD8B4A3}" type="slidenum">
              <a:rPr lang="en-US" altLang="ko-KR"/>
              <a:pPr/>
              <a:t>111</a:t>
            </a:fld>
            <a:endParaRPr lang="en-US" altLang="ko-KR"/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177213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PROCESS MANAGEMENT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Name                  Function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fork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duplicates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a process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getpid             obtains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process’ ID number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getppid           obtains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parent process’ID number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exit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terminates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 process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wait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waits for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 child process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exec…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replaces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the code, data, and stack of a process. </a:t>
            </a:r>
            <a:endParaRPr kumimoji="1" lang="en-US" altLang="ko-KR" sz="1600">
              <a:latin typeface="Verdana" charset="0"/>
              <a:ea typeface="굴림" charset="-127"/>
              <a:sym typeface="Webdings" charset="2"/>
            </a:endParaRPr>
          </a:p>
        </p:txBody>
      </p:sp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685800" y="2057400"/>
            <a:ext cx="80772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>
            <a:off x="685800" y="25146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2362200" y="20574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BE4D0B-586A-4A3A-ACC1-5CC72664490F}" type="slidenum">
              <a:rPr lang="en-US" altLang="ko-KR"/>
              <a:pPr/>
              <a:t>112</a:t>
            </a:fld>
            <a:endParaRPr lang="en-US" altLang="ko-KR"/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558213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Creating a New Process: fork()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A process may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duplicate itself by using “fork()”,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which works like this: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System Call: pid_t 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fork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(void)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“fork()” causes a process to duplicate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The child process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is an almost-exact duplicate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of the original parent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process;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it inherits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copy of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its parent’s code, data, stack, open file descriptors,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and signal table.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the parent and child processes have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different process ID numbers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and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parent process ID numbers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If “fork()” succeeds, it returns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PID of the child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to the parent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process and returns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value of 0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to the child process. </a:t>
            </a:r>
            <a:endParaRPr kumimoji="1" lang="en-US" altLang="ko-KR" sz="1600">
              <a:latin typeface="Verdana" charset="0"/>
              <a:ea typeface="굴림" charset="-127"/>
              <a:sym typeface="Webdings" charset="2"/>
            </a:endParaRPr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457200" y="2057400"/>
            <a:ext cx="83820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7F6ACC-3715-4AFE-BEDB-825D9756C709}" type="slidenum">
              <a:rPr lang="en-US" altLang="ko-KR"/>
              <a:pPr/>
              <a:t>113</a:t>
            </a:fld>
            <a:endParaRPr lang="en-US" altLang="ko-KR"/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783638" cy="40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PROCESS MANAGEMENT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- A process may obtain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its own process ID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and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parent process ID numbers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by using the “getpid()” and “getppid()” system calls, respectively.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- Here’s a synopsis of these system calls: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System Call :  pid_t  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getpid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(void)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 pid_t  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getppid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(void)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“getpid()” and “getppid()” return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process’ID number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and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parent process’ ID number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respectively.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parent process ID number of PID 1 (i.e., “init”)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is 1. </a:t>
            </a:r>
            <a:endParaRPr kumimoji="1" lang="en-US" altLang="ko-KR" sz="1600">
              <a:latin typeface="Verdana" charset="0"/>
              <a:ea typeface="굴림" charset="-127"/>
              <a:sym typeface="Webdings" charset="2"/>
            </a:endParaRPr>
          </a:p>
        </p:txBody>
      </p:sp>
      <p:sp>
        <p:nvSpPr>
          <p:cNvPr id="121863" name="Rectangle 7"/>
          <p:cNvSpPr>
            <a:spLocks noChangeArrowheads="1"/>
          </p:cNvSpPr>
          <p:nvPr/>
        </p:nvSpPr>
        <p:spPr bwMode="auto">
          <a:xfrm>
            <a:off x="533400" y="2819400"/>
            <a:ext cx="78486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1744E6-1FF1-440E-9AA4-1398DC8DF05F}" type="slidenum">
              <a:rPr lang="en-US" altLang="ko-KR"/>
              <a:pPr/>
              <a:t>114</a:t>
            </a:fld>
            <a:endParaRPr lang="en-US" altLang="ko-KR"/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453438" cy="568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PROCESS MANAGEMENT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$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cat  myfork.c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 list the program. </a:t>
            </a:r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#include &lt;stdio.h&gt;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main()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{ int  pid;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printf(“I’m the original process with PID %d and PPID %d. \n”,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getpid(), getppid()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pid = fork();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Duplicate.  Child and parent continue from here */ </a:t>
            </a:r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if ( pid!= 0 )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pid is non-zero, so I must be the parent */ </a:t>
            </a:r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printf(“I’m the parent process with PID %d and PPID %d. \n”,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getpid(), getppid()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printf(“My child’s PID is %d \n”, pid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else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pid is zero, so I must be the child */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printf(“I’m the child process with PID %d and PPID %d. \n”,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getpid(), getppid()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}</a:t>
            </a:r>
            <a:endParaRPr kumimoji="1" lang="en-US" altLang="ko-KR" sz="1600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510862-8BED-490C-80F1-B1AF2F27A15D}" type="slidenum">
              <a:rPr lang="en-US" altLang="ko-KR"/>
              <a:pPr/>
              <a:t>115</a:t>
            </a:fld>
            <a:endParaRPr lang="en-US" altLang="ko-KR"/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453438" cy="40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PROCESS MANAGEMENT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printf(“PID %d terminates. \n”, getpid() 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Both processes */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                         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execute this */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}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$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myfork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 run the program.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I’m the original process with PID 13292 and PPID 13273.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I’m the parent process with PID 13292 and PPID 13273.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My child’s PID is 13293.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I’m the child process with PID 13293 and PPID 13292.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PID 13293 terminates.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 child terminates.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PID 13292 terminates.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 parent terminates.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$ _</a:t>
            </a:r>
            <a:endParaRPr kumimoji="1" lang="en-US" altLang="ko-KR" sz="1600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3420CC-084A-43E7-B36A-93F2E7652C66}" type="slidenum">
              <a:rPr lang="en-US" altLang="ko-KR"/>
              <a:pPr/>
              <a:t>116</a:t>
            </a:fld>
            <a:endParaRPr lang="en-US" altLang="ko-KR"/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453438" cy="317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PROCESS MANAGEMENT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PPID of the parent process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refers to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PID of the shell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that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executed the “myfork” program.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WARNING: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it is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dangerous for a parent process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to terminate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without waiting for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death of its child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The only reason our program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doesn’t wait for its child to terminate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is because we haven’t yet described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“wait()” system call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!. 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349E28-864C-4F49-918F-41AC083F4738}" type="slidenum">
              <a:rPr lang="en-US" altLang="ko-KR"/>
              <a:pPr/>
              <a:t>117</a:t>
            </a:fld>
            <a:endParaRPr lang="en-US" altLang="ko-KR"/>
          </a:p>
        </p:txBody>
      </p:sp>
      <p:sp>
        <p:nvSpPr>
          <p:cNvPr id="125987" name="Text Box 35"/>
          <p:cNvSpPr txBox="1">
            <a:spLocks noChangeArrowheads="1"/>
          </p:cNvSpPr>
          <p:nvPr/>
        </p:nvSpPr>
        <p:spPr bwMode="auto">
          <a:xfrm>
            <a:off x="304800" y="800100"/>
            <a:ext cx="8453438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1600" b="1">
                <a:latin typeface="Verdana" charset="0"/>
                <a:ea typeface="굴림" charset="-127"/>
                <a:sym typeface="Symbol" charset="2"/>
              </a:rPr>
              <a:t>PROCESS MANAGEMENT</a:t>
            </a:r>
          </a:p>
          <a:p>
            <a:pPr latinLnBrk="1"/>
            <a:endParaRPr kumimoji="1" lang="en-US" altLang="ko-KR" sz="1600">
              <a:latin typeface="Verdana" charset="0"/>
              <a:ea typeface="굴림" charset="-127"/>
              <a:sym typeface="Webdings" charset="2"/>
            </a:endParaRPr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5913438" y="2438400"/>
            <a:ext cx="1587500" cy="381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FFCC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exit handler</a:t>
            </a:r>
          </a:p>
        </p:txBody>
      </p:sp>
      <p:sp>
        <p:nvSpPr>
          <p:cNvPr id="125959" name="Rectangle 7"/>
          <p:cNvSpPr>
            <a:spLocks noChangeArrowheads="1"/>
          </p:cNvSpPr>
          <p:nvPr/>
        </p:nvSpPr>
        <p:spPr bwMode="auto">
          <a:xfrm>
            <a:off x="5791200" y="4572000"/>
            <a:ext cx="1587500" cy="609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FFCC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standard I/O</a:t>
            </a:r>
          </a:p>
          <a:p>
            <a:pPr algn="ctr"/>
            <a:r>
              <a:rPr lang="en-US"/>
              <a:t>cleanup</a:t>
            </a:r>
          </a:p>
        </p:txBody>
      </p:sp>
      <p:sp>
        <p:nvSpPr>
          <p:cNvPr id="125960" name="Rectangle 8"/>
          <p:cNvSpPr>
            <a:spLocks noChangeArrowheads="1"/>
          </p:cNvSpPr>
          <p:nvPr/>
        </p:nvSpPr>
        <p:spPr bwMode="auto">
          <a:xfrm>
            <a:off x="5913438" y="3352800"/>
            <a:ext cx="1587500" cy="381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FFCC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exit handler</a:t>
            </a:r>
          </a:p>
        </p:txBody>
      </p:sp>
      <p:sp>
        <p:nvSpPr>
          <p:cNvPr id="125961" name="Rectangle 9"/>
          <p:cNvSpPr>
            <a:spLocks noChangeArrowheads="1"/>
          </p:cNvSpPr>
          <p:nvPr/>
        </p:nvSpPr>
        <p:spPr bwMode="auto">
          <a:xfrm>
            <a:off x="1606550" y="4495800"/>
            <a:ext cx="1225550" cy="685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CC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 startup</a:t>
            </a:r>
          </a:p>
          <a:p>
            <a:pPr algn="ctr"/>
            <a:r>
              <a:rPr lang="en-US"/>
              <a:t>routine</a:t>
            </a:r>
          </a:p>
        </p:txBody>
      </p:sp>
      <p:sp>
        <p:nvSpPr>
          <p:cNvPr id="125962" name="Rectangle 10"/>
          <p:cNvSpPr>
            <a:spLocks noChangeArrowheads="1"/>
          </p:cNvSpPr>
          <p:nvPr/>
        </p:nvSpPr>
        <p:spPr bwMode="auto">
          <a:xfrm>
            <a:off x="1822450" y="3276600"/>
            <a:ext cx="1227138" cy="685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CC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main</a:t>
            </a:r>
          </a:p>
          <a:p>
            <a:pPr algn="ctr"/>
            <a:r>
              <a:rPr lang="en-US"/>
              <a:t>function</a:t>
            </a:r>
          </a:p>
        </p:txBody>
      </p:sp>
      <p:sp>
        <p:nvSpPr>
          <p:cNvPr id="125963" name="Rectangle 11"/>
          <p:cNvSpPr>
            <a:spLocks noChangeArrowheads="1"/>
          </p:cNvSpPr>
          <p:nvPr/>
        </p:nvSpPr>
        <p:spPr bwMode="auto">
          <a:xfrm>
            <a:off x="1822450" y="1828800"/>
            <a:ext cx="1227138" cy="685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CC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user</a:t>
            </a:r>
          </a:p>
          <a:p>
            <a:pPr algn="ctr"/>
            <a:r>
              <a:rPr lang="en-US"/>
              <a:t>functions</a:t>
            </a:r>
          </a:p>
        </p:txBody>
      </p:sp>
      <p:sp>
        <p:nvSpPr>
          <p:cNvPr id="125964" name="Rectangle 12"/>
          <p:cNvSpPr>
            <a:spLocks noChangeArrowheads="1"/>
          </p:cNvSpPr>
          <p:nvPr/>
        </p:nvSpPr>
        <p:spPr bwMode="auto">
          <a:xfrm>
            <a:off x="3914775" y="3276600"/>
            <a:ext cx="1298575" cy="609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CC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exit function</a:t>
            </a:r>
          </a:p>
        </p:txBody>
      </p:sp>
      <p:sp>
        <p:nvSpPr>
          <p:cNvPr id="125965" name="Rectangle 13"/>
          <p:cNvSpPr>
            <a:spLocks noChangeArrowheads="1"/>
          </p:cNvSpPr>
          <p:nvPr/>
        </p:nvSpPr>
        <p:spPr bwMode="auto">
          <a:xfrm>
            <a:off x="685800" y="5562600"/>
            <a:ext cx="7666038" cy="4572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kernel</a:t>
            </a:r>
          </a:p>
        </p:txBody>
      </p:sp>
      <p:sp>
        <p:nvSpPr>
          <p:cNvPr id="125966" name="Rectangle 14"/>
          <p:cNvSpPr>
            <a:spLocks noChangeArrowheads="1"/>
          </p:cNvSpPr>
          <p:nvPr/>
        </p:nvSpPr>
        <p:spPr bwMode="auto">
          <a:xfrm>
            <a:off x="1173163" y="1524000"/>
            <a:ext cx="6710362" cy="37338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/>
          <a:lstStyle/>
          <a:p>
            <a:pPr algn="r"/>
            <a:r>
              <a:rPr lang="en-US"/>
              <a:t>User process</a:t>
            </a:r>
          </a:p>
        </p:txBody>
      </p:sp>
      <p:sp>
        <p:nvSpPr>
          <p:cNvPr id="125967" name="Line 15"/>
          <p:cNvSpPr>
            <a:spLocks noChangeShapeType="1"/>
          </p:cNvSpPr>
          <p:nvPr/>
        </p:nvSpPr>
        <p:spPr bwMode="auto">
          <a:xfrm flipH="1">
            <a:off x="4541838" y="38862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68" name="Line 16"/>
          <p:cNvSpPr>
            <a:spLocks noChangeShapeType="1"/>
          </p:cNvSpPr>
          <p:nvPr/>
        </p:nvSpPr>
        <p:spPr bwMode="auto">
          <a:xfrm>
            <a:off x="3049588" y="2286000"/>
            <a:ext cx="100965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69" name="Line 17"/>
          <p:cNvSpPr>
            <a:spLocks noChangeShapeType="1"/>
          </p:cNvSpPr>
          <p:nvPr/>
        </p:nvSpPr>
        <p:spPr bwMode="auto">
          <a:xfrm>
            <a:off x="3049588" y="3581400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70" name="Line 18"/>
          <p:cNvSpPr>
            <a:spLocks noChangeShapeType="1"/>
          </p:cNvSpPr>
          <p:nvPr/>
        </p:nvSpPr>
        <p:spPr bwMode="auto">
          <a:xfrm flipV="1">
            <a:off x="2832100" y="3886200"/>
            <a:ext cx="1082675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71" name="Line 19"/>
          <p:cNvSpPr>
            <a:spLocks noChangeShapeType="1"/>
          </p:cNvSpPr>
          <p:nvPr/>
        </p:nvSpPr>
        <p:spPr bwMode="auto">
          <a:xfrm flipV="1">
            <a:off x="2103438" y="5181600"/>
            <a:ext cx="7937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72" name="Line 20"/>
          <p:cNvSpPr>
            <a:spLocks noChangeShapeType="1"/>
          </p:cNvSpPr>
          <p:nvPr/>
        </p:nvSpPr>
        <p:spPr bwMode="auto">
          <a:xfrm flipV="1">
            <a:off x="2398713" y="396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73" name="Line 21"/>
          <p:cNvSpPr>
            <a:spLocks noChangeShapeType="1"/>
          </p:cNvSpPr>
          <p:nvPr/>
        </p:nvSpPr>
        <p:spPr bwMode="auto">
          <a:xfrm>
            <a:off x="2038350" y="396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74" name="Line 22"/>
          <p:cNvSpPr>
            <a:spLocks noChangeShapeType="1"/>
          </p:cNvSpPr>
          <p:nvPr/>
        </p:nvSpPr>
        <p:spPr bwMode="auto">
          <a:xfrm flipV="1">
            <a:off x="2398713" y="2514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75" name="Line 23"/>
          <p:cNvSpPr>
            <a:spLocks noChangeShapeType="1"/>
          </p:cNvSpPr>
          <p:nvPr/>
        </p:nvSpPr>
        <p:spPr bwMode="auto">
          <a:xfrm>
            <a:off x="2038350" y="2514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76" name="Line 24"/>
          <p:cNvSpPr>
            <a:spLocks noChangeShapeType="1"/>
          </p:cNvSpPr>
          <p:nvPr/>
        </p:nvSpPr>
        <p:spPr bwMode="auto">
          <a:xfrm>
            <a:off x="6367463" y="2971800"/>
            <a:ext cx="5778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77" name="Line 25"/>
          <p:cNvSpPr>
            <a:spLocks noChangeShapeType="1"/>
          </p:cNvSpPr>
          <p:nvPr/>
        </p:nvSpPr>
        <p:spPr bwMode="auto">
          <a:xfrm flipV="1">
            <a:off x="5068888" y="2667000"/>
            <a:ext cx="866775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78" name="Line 26"/>
          <p:cNvSpPr>
            <a:spLocks noChangeShapeType="1"/>
          </p:cNvSpPr>
          <p:nvPr/>
        </p:nvSpPr>
        <p:spPr bwMode="auto">
          <a:xfrm flipH="1">
            <a:off x="5141913" y="2819400"/>
            <a:ext cx="79375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79" name="Line 27"/>
          <p:cNvSpPr>
            <a:spLocks noChangeShapeType="1"/>
          </p:cNvSpPr>
          <p:nvPr/>
        </p:nvSpPr>
        <p:spPr bwMode="auto">
          <a:xfrm flipV="1">
            <a:off x="5213350" y="3429000"/>
            <a:ext cx="79375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80" name="Line 28"/>
          <p:cNvSpPr>
            <a:spLocks noChangeShapeType="1"/>
          </p:cNvSpPr>
          <p:nvPr/>
        </p:nvSpPr>
        <p:spPr bwMode="auto">
          <a:xfrm flipH="1">
            <a:off x="5213350" y="3581400"/>
            <a:ext cx="722313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81" name="Line 29"/>
          <p:cNvSpPr>
            <a:spLocks noChangeShapeType="1"/>
          </p:cNvSpPr>
          <p:nvPr/>
        </p:nvSpPr>
        <p:spPr bwMode="auto">
          <a:xfrm>
            <a:off x="5213350" y="3886200"/>
            <a:ext cx="649288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82" name="Line 30"/>
          <p:cNvSpPr>
            <a:spLocks noChangeShapeType="1"/>
          </p:cNvSpPr>
          <p:nvPr/>
        </p:nvSpPr>
        <p:spPr bwMode="auto">
          <a:xfrm flipH="1" flipV="1">
            <a:off x="5068888" y="3886200"/>
            <a:ext cx="722312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83" name="Line 31"/>
          <p:cNvSpPr>
            <a:spLocks noChangeShapeType="1"/>
          </p:cNvSpPr>
          <p:nvPr/>
        </p:nvSpPr>
        <p:spPr bwMode="auto">
          <a:xfrm>
            <a:off x="838200" y="2133600"/>
            <a:ext cx="4763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84" name="Line 32"/>
          <p:cNvSpPr>
            <a:spLocks noChangeShapeType="1"/>
          </p:cNvSpPr>
          <p:nvPr/>
        </p:nvSpPr>
        <p:spPr bwMode="auto">
          <a:xfrm>
            <a:off x="990600" y="3581400"/>
            <a:ext cx="127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85" name="Line 33"/>
          <p:cNvSpPr>
            <a:spLocks noChangeShapeType="1"/>
          </p:cNvSpPr>
          <p:nvPr/>
        </p:nvSpPr>
        <p:spPr bwMode="auto">
          <a:xfrm flipH="1">
            <a:off x="976313" y="3581400"/>
            <a:ext cx="846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86" name="Line 34"/>
          <p:cNvSpPr>
            <a:spLocks noChangeShapeType="1"/>
          </p:cNvSpPr>
          <p:nvPr/>
        </p:nvSpPr>
        <p:spPr bwMode="auto">
          <a:xfrm flipH="1">
            <a:off x="820738" y="21336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88" name="Rectangle 36"/>
          <p:cNvSpPr>
            <a:spLocks noChangeArrowheads="1"/>
          </p:cNvSpPr>
          <p:nvPr/>
        </p:nvSpPr>
        <p:spPr bwMode="auto">
          <a:xfrm>
            <a:off x="3475038" y="2438400"/>
            <a:ext cx="5619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exit</a:t>
            </a:r>
            <a:endParaRPr kumimoji="1" lang="en-US" sz="1600">
              <a:latin typeface="Verdana" charset="0"/>
              <a:ea typeface="굴림" charset="-127"/>
              <a:sym typeface="Symbol" charset="2"/>
            </a:endParaRPr>
          </a:p>
        </p:txBody>
      </p:sp>
      <p:sp>
        <p:nvSpPr>
          <p:cNvPr id="125989" name="Rectangle 37"/>
          <p:cNvSpPr>
            <a:spLocks noChangeArrowheads="1"/>
          </p:cNvSpPr>
          <p:nvPr/>
        </p:nvSpPr>
        <p:spPr bwMode="auto">
          <a:xfrm>
            <a:off x="1112838" y="1752600"/>
            <a:ext cx="6905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_exit</a:t>
            </a:r>
            <a:endParaRPr kumimoji="1" lang="en-US" sz="1600">
              <a:latin typeface="Verdana" charset="0"/>
              <a:ea typeface="굴림" charset="-127"/>
              <a:sym typeface="Symbol" charset="2"/>
            </a:endParaRPr>
          </a:p>
        </p:txBody>
      </p:sp>
      <p:sp>
        <p:nvSpPr>
          <p:cNvPr id="125990" name="Rectangle 38"/>
          <p:cNvSpPr>
            <a:spLocks noChangeArrowheads="1"/>
          </p:cNvSpPr>
          <p:nvPr/>
        </p:nvSpPr>
        <p:spPr bwMode="auto">
          <a:xfrm>
            <a:off x="1112838" y="3200400"/>
            <a:ext cx="6905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_exit</a:t>
            </a:r>
            <a:endParaRPr kumimoji="1" lang="en-US" sz="1600">
              <a:latin typeface="Verdana" charset="0"/>
              <a:ea typeface="굴림" charset="-127"/>
              <a:sym typeface="Symbol" charset="2"/>
            </a:endParaRPr>
          </a:p>
        </p:txBody>
      </p:sp>
      <p:sp>
        <p:nvSpPr>
          <p:cNvPr id="125991" name="Rectangle 39"/>
          <p:cNvSpPr>
            <a:spLocks noChangeArrowheads="1"/>
          </p:cNvSpPr>
          <p:nvPr/>
        </p:nvSpPr>
        <p:spPr bwMode="auto">
          <a:xfrm>
            <a:off x="1417638" y="2667000"/>
            <a:ext cx="8159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return</a:t>
            </a:r>
            <a:endParaRPr kumimoji="1" lang="en-US" sz="1600">
              <a:latin typeface="Verdana" charset="0"/>
              <a:ea typeface="굴림" charset="-127"/>
              <a:sym typeface="Symbol" charset="2"/>
            </a:endParaRPr>
          </a:p>
        </p:txBody>
      </p:sp>
      <p:sp>
        <p:nvSpPr>
          <p:cNvPr id="125992" name="Rectangle 40"/>
          <p:cNvSpPr>
            <a:spLocks noChangeArrowheads="1"/>
          </p:cNvSpPr>
          <p:nvPr/>
        </p:nvSpPr>
        <p:spPr bwMode="auto">
          <a:xfrm>
            <a:off x="2408238" y="2667000"/>
            <a:ext cx="5238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call</a:t>
            </a:r>
            <a:endParaRPr kumimoji="1" lang="en-US" sz="1600">
              <a:latin typeface="Verdana" charset="0"/>
              <a:ea typeface="굴림" charset="-127"/>
              <a:sym typeface="Symbol" charset="2"/>
            </a:endParaRPr>
          </a:p>
        </p:txBody>
      </p:sp>
      <p:sp>
        <p:nvSpPr>
          <p:cNvPr id="125993" name="Rectangle 41"/>
          <p:cNvSpPr>
            <a:spLocks noChangeArrowheads="1"/>
          </p:cNvSpPr>
          <p:nvPr/>
        </p:nvSpPr>
        <p:spPr bwMode="auto">
          <a:xfrm>
            <a:off x="4999038" y="2667000"/>
            <a:ext cx="5238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call</a:t>
            </a:r>
            <a:endParaRPr kumimoji="1" lang="en-US" sz="1600">
              <a:latin typeface="Verdana" charset="0"/>
              <a:ea typeface="굴림" charset="-127"/>
              <a:sym typeface="Symbol" charset="2"/>
            </a:endParaRPr>
          </a:p>
        </p:txBody>
      </p:sp>
      <p:sp>
        <p:nvSpPr>
          <p:cNvPr id="125994" name="Rectangle 42"/>
          <p:cNvSpPr>
            <a:spLocks noChangeArrowheads="1"/>
          </p:cNvSpPr>
          <p:nvPr/>
        </p:nvSpPr>
        <p:spPr bwMode="auto">
          <a:xfrm>
            <a:off x="5532438" y="2971800"/>
            <a:ext cx="8159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return</a:t>
            </a:r>
            <a:endParaRPr kumimoji="1" lang="en-US" sz="1600">
              <a:latin typeface="Verdana" charset="0"/>
              <a:ea typeface="굴림" charset="-127"/>
              <a:sym typeface="Symbol" charset="2"/>
            </a:endParaRPr>
          </a:p>
        </p:txBody>
      </p:sp>
      <p:sp>
        <p:nvSpPr>
          <p:cNvPr id="125995" name="Rectangle 43"/>
          <p:cNvSpPr>
            <a:spLocks noChangeArrowheads="1"/>
          </p:cNvSpPr>
          <p:nvPr/>
        </p:nvSpPr>
        <p:spPr bwMode="auto">
          <a:xfrm>
            <a:off x="4495800" y="4648200"/>
            <a:ext cx="6905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_exit</a:t>
            </a:r>
            <a:endParaRPr kumimoji="1" lang="en-US" sz="1600">
              <a:latin typeface="Verdana" charset="0"/>
              <a:ea typeface="굴림" charset="-127"/>
              <a:sym typeface="Symbol" charset="2"/>
            </a:endParaRPr>
          </a:p>
        </p:txBody>
      </p:sp>
      <p:sp>
        <p:nvSpPr>
          <p:cNvPr id="125996" name="Rectangle 44"/>
          <p:cNvSpPr>
            <a:spLocks noChangeArrowheads="1"/>
          </p:cNvSpPr>
          <p:nvPr/>
        </p:nvSpPr>
        <p:spPr bwMode="auto">
          <a:xfrm>
            <a:off x="2332038" y="5181600"/>
            <a:ext cx="6524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exec</a:t>
            </a:r>
            <a:endParaRPr kumimoji="1" lang="en-US" sz="1600">
              <a:latin typeface="Verdana" charset="0"/>
              <a:ea typeface="굴림" charset="-127"/>
              <a:sym typeface="Symbol" charset="2"/>
            </a:endParaRPr>
          </a:p>
        </p:txBody>
      </p:sp>
      <p:sp>
        <p:nvSpPr>
          <p:cNvPr id="125998" name="Rectangle 46"/>
          <p:cNvSpPr>
            <a:spLocks noChangeArrowheads="1"/>
          </p:cNvSpPr>
          <p:nvPr/>
        </p:nvSpPr>
        <p:spPr bwMode="auto">
          <a:xfrm>
            <a:off x="3255963" y="3240088"/>
            <a:ext cx="5619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exit</a:t>
            </a:r>
            <a:endParaRPr kumimoji="1" lang="en-US" sz="1600">
              <a:latin typeface="Verdana" charset="0"/>
              <a:ea typeface="굴림" charset="-127"/>
              <a:sym typeface="Symbol" charset="2"/>
            </a:endParaRPr>
          </a:p>
        </p:txBody>
      </p:sp>
      <p:sp>
        <p:nvSpPr>
          <p:cNvPr id="125999" name="Rectangle 47"/>
          <p:cNvSpPr>
            <a:spLocks noChangeArrowheads="1"/>
          </p:cNvSpPr>
          <p:nvPr/>
        </p:nvSpPr>
        <p:spPr bwMode="auto">
          <a:xfrm>
            <a:off x="3200400" y="4343400"/>
            <a:ext cx="5619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exit</a:t>
            </a:r>
            <a:endParaRPr kumimoji="1" lang="en-US" sz="1600">
              <a:latin typeface="Verdana" charset="0"/>
              <a:ea typeface="굴림" charset="-127"/>
              <a:sym typeface="Symbol" charset="2"/>
            </a:endParaRPr>
          </a:p>
        </p:txBody>
      </p:sp>
      <p:sp>
        <p:nvSpPr>
          <p:cNvPr id="126000" name="Rectangle 48"/>
          <p:cNvSpPr>
            <a:spLocks noChangeArrowheads="1"/>
          </p:cNvSpPr>
          <p:nvPr/>
        </p:nvSpPr>
        <p:spPr bwMode="auto">
          <a:xfrm>
            <a:off x="1227138" y="4032250"/>
            <a:ext cx="8159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return</a:t>
            </a:r>
            <a:endParaRPr kumimoji="1" lang="en-US" sz="1600">
              <a:latin typeface="Verdana" charset="0"/>
              <a:ea typeface="굴림" charset="-127"/>
              <a:sym typeface="Symbol" charset="2"/>
            </a:endParaRPr>
          </a:p>
        </p:txBody>
      </p:sp>
      <p:sp>
        <p:nvSpPr>
          <p:cNvPr id="126001" name="Rectangle 49"/>
          <p:cNvSpPr>
            <a:spLocks noChangeArrowheads="1"/>
          </p:cNvSpPr>
          <p:nvPr/>
        </p:nvSpPr>
        <p:spPr bwMode="auto">
          <a:xfrm>
            <a:off x="2389188" y="4057650"/>
            <a:ext cx="5238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call</a:t>
            </a:r>
            <a:endParaRPr kumimoji="1" lang="en-US" sz="1600">
              <a:latin typeface="Verdana" charset="0"/>
              <a:ea typeface="굴림" charset="-127"/>
              <a:sym typeface="Symbol" charset="2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49A837-9421-4EFB-A38D-6B3AA9790CFE}" type="slidenum">
              <a:rPr lang="en-US" altLang="ko-KR"/>
              <a:pPr/>
              <a:t>118</a:t>
            </a:fld>
            <a:endParaRPr lang="en-US" altLang="ko-KR"/>
          </a:p>
        </p:txBody>
      </p:sp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2362200" y="4133850"/>
            <a:ext cx="1828800" cy="4572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2362200" y="5581650"/>
            <a:ext cx="1828800" cy="4572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2438400" y="2533650"/>
            <a:ext cx="1752600" cy="4572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84" name="Text Box 8"/>
          <p:cNvSpPr txBox="1">
            <a:spLocks noChangeArrowheads="1"/>
          </p:cNvSpPr>
          <p:nvPr/>
        </p:nvSpPr>
        <p:spPr bwMode="auto">
          <a:xfrm>
            <a:off x="304800" y="838200"/>
            <a:ext cx="8453438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PROCESS MANAGEMENT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init</a:t>
            </a:r>
            <a:endParaRPr kumimoji="1" lang="ko-KR" altLang="en-US">
              <a:latin typeface="Verdana" charset="0"/>
              <a:ea typeface="굴림" charset="-127"/>
              <a:sym typeface="Symbol" charset="2"/>
            </a:endParaRPr>
          </a:p>
          <a:p>
            <a:pPr latinLnBrk="1"/>
            <a:endParaRPr kumimoji="1" lang="en-US" altLang="ko-KR">
              <a:solidFill>
                <a:srgbClr val="3366FF"/>
              </a:solidFill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ko-KR" altLang="en-US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process ID 1</a:t>
            </a:r>
          </a:p>
          <a:p>
            <a:pPr latinLnBrk="1"/>
            <a:endParaRPr kumimoji="1" lang="en-US" altLang="ko-KR">
              <a:solidFill>
                <a:srgbClr val="3366FF"/>
              </a:solidFill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      init </a:t>
            </a:r>
          </a:p>
          <a:p>
            <a:pPr latinLnBrk="1"/>
            <a:endParaRPr kumimoji="1" lang="en-US" altLang="ko-KR">
              <a:solidFill>
                <a:srgbClr val="3366FF"/>
              </a:solidFill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                          forks once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             fork       per terminal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</a:t>
            </a:r>
          </a:p>
          <a:p>
            <a:pPr latinLnBrk="1"/>
            <a:endParaRPr kumimoji="1" lang="en-US" altLang="ko-KR">
              <a:solidFill>
                <a:srgbClr val="3366FF"/>
              </a:solidFill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      init </a:t>
            </a:r>
          </a:p>
          <a:p>
            <a:pPr latinLnBrk="1"/>
            <a:endParaRPr kumimoji="1" lang="en-US" altLang="ko-KR">
              <a:solidFill>
                <a:srgbClr val="3366FF"/>
              </a:solidFill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                          each child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             exec       execs getty  </a:t>
            </a:r>
          </a:p>
          <a:p>
            <a:pPr latinLnBrk="1"/>
            <a:endParaRPr kumimoji="1" lang="en-US" altLang="ko-KR">
              <a:solidFill>
                <a:srgbClr val="3366FF"/>
              </a:solidFill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     getty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  <p:sp>
        <p:nvSpPr>
          <p:cNvPr id="126986" name="Line 10"/>
          <p:cNvSpPr>
            <a:spLocks noChangeShapeType="1"/>
          </p:cNvSpPr>
          <p:nvPr/>
        </p:nvSpPr>
        <p:spPr bwMode="auto">
          <a:xfrm>
            <a:off x="3276600" y="299085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987" name="Line 11"/>
          <p:cNvSpPr>
            <a:spLocks noChangeShapeType="1"/>
          </p:cNvSpPr>
          <p:nvPr/>
        </p:nvSpPr>
        <p:spPr bwMode="auto">
          <a:xfrm>
            <a:off x="3276600" y="459105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988" name="Line 12"/>
          <p:cNvSpPr>
            <a:spLocks noChangeShapeType="1"/>
          </p:cNvSpPr>
          <p:nvPr/>
        </p:nvSpPr>
        <p:spPr bwMode="auto">
          <a:xfrm>
            <a:off x="3581400" y="299085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989" name="Line 13"/>
          <p:cNvSpPr>
            <a:spLocks noChangeShapeType="1"/>
          </p:cNvSpPr>
          <p:nvPr/>
        </p:nvSpPr>
        <p:spPr bwMode="auto">
          <a:xfrm flipH="1">
            <a:off x="2209800" y="299085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4FAC8A-3705-410B-89FE-1F215BEEA428}" type="slidenum">
              <a:rPr lang="en-US" altLang="ko-KR"/>
              <a:pPr/>
              <a:t>119</a:t>
            </a:fld>
            <a:endParaRPr lang="en-US" altLang="ko-KR"/>
          </a:p>
        </p:txBody>
      </p:sp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2362200" y="4752975"/>
            <a:ext cx="1828800" cy="4572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2362200" y="3762375"/>
            <a:ext cx="1828800" cy="4572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2362200" y="5743575"/>
            <a:ext cx="1828800" cy="4572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2438400" y="2847975"/>
            <a:ext cx="1752600" cy="4572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09" name="Text Box 9"/>
          <p:cNvSpPr txBox="1">
            <a:spLocks noChangeArrowheads="1"/>
          </p:cNvSpPr>
          <p:nvPr/>
        </p:nvSpPr>
        <p:spPr bwMode="auto">
          <a:xfrm>
            <a:off x="304800" y="838200"/>
            <a:ext cx="8453438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PROCESS MANAGEMENT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login</a:t>
            </a:r>
            <a:endParaRPr kumimoji="1" lang="ko-KR" altLang="en-US">
              <a:latin typeface="Verdana" charset="0"/>
              <a:ea typeface="굴림" charset="-127"/>
              <a:sym typeface="Symbol" charset="2"/>
            </a:endParaRPr>
          </a:p>
          <a:p>
            <a:pPr latinLnBrk="1"/>
            <a:endParaRPr kumimoji="1" lang="ko-KR" altLang="en-US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ko-KR" altLang="en-US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</a:t>
            </a:r>
          </a:p>
          <a:p>
            <a:pPr latinLnBrk="1"/>
            <a:r>
              <a:rPr kumimoji="1" lang="ko-KR" altLang="en-US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process ID 1</a:t>
            </a:r>
          </a:p>
          <a:p>
            <a:pPr latinLnBrk="1"/>
            <a:endParaRPr kumimoji="1" lang="en-US" altLang="ko-KR">
              <a:solidFill>
                <a:srgbClr val="3366FF"/>
              </a:solidFill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      init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                          forks once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             fork       per terminal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      init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                          each child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             exec      execs getty  </a:t>
            </a:r>
          </a:p>
          <a:p>
            <a:pPr latinLnBrk="1"/>
            <a:endParaRPr kumimoji="1" lang="en-US" altLang="ko-KR">
              <a:solidFill>
                <a:srgbClr val="3366FF"/>
              </a:solidFill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     getty              opens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terminal device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                          ( file descriptors 0,1,2);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          exec          reads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username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;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                          initial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environment set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      login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  <p:sp>
        <p:nvSpPr>
          <p:cNvPr id="128011" name="Line 11"/>
          <p:cNvSpPr>
            <a:spLocks noChangeShapeType="1"/>
          </p:cNvSpPr>
          <p:nvPr/>
        </p:nvSpPr>
        <p:spPr bwMode="auto">
          <a:xfrm>
            <a:off x="3276600" y="33051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12" name="Line 12"/>
          <p:cNvSpPr>
            <a:spLocks noChangeShapeType="1"/>
          </p:cNvSpPr>
          <p:nvPr/>
        </p:nvSpPr>
        <p:spPr bwMode="auto">
          <a:xfrm>
            <a:off x="3276600" y="42195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13" name="Line 13"/>
          <p:cNvSpPr>
            <a:spLocks noChangeShapeType="1"/>
          </p:cNvSpPr>
          <p:nvPr/>
        </p:nvSpPr>
        <p:spPr bwMode="auto">
          <a:xfrm>
            <a:off x="3581400" y="3305175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14" name="Line 14"/>
          <p:cNvSpPr>
            <a:spLocks noChangeShapeType="1"/>
          </p:cNvSpPr>
          <p:nvPr/>
        </p:nvSpPr>
        <p:spPr bwMode="auto">
          <a:xfrm flipH="1">
            <a:off x="2209800" y="3305175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15" name="Line 15"/>
          <p:cNvSpPr>
            <a:spLocks noChangeShapeType="1"/>
          </p:cNvSpPr>
          <p:nvPr/>
        </p:nvSpPr>
        <p:spPr bwMode="auto">
          <a:xfrm>
            <a:off x="3276600" y="52101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774B63-AC81-4399-87D0-7DFEC136CDF2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555038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ERROR HANDLING: PERROR()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sz="1200" b="1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-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successful system call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never affects the current value of “errno”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and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unsuccessful system call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always overwrites the current value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of “errno”.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- To access “errno” from your program,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include “errno.h”.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Library Routine:  void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perror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(char* str)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“perror()” displays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string str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followed by a colon,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followed by a description of the last system call error.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If there is no error to report, it displays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string “Error 0”.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Actually,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“perror()” isn’t a system call - it’s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standard C library routine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09600" y="3505200"/>
            <a:ext cx="78486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6ADEF4-C37B-40B8-A485-F4982A1CE48C}" type="slidenum">
              <a:rPr lang="en-US" altLang="ko-KR"/>
              <a:pPr/>
              <a:t>120</a:t>
            </a:fld>
            <a:endParaRPr lang="en-US" altLang="ko-KR"/>
          </a:p>
        </p:txBody>
      </p:sp>
      <p:sp>
        <p:nvSpPr>
          <p:cNvPr id="129026" name="Oval 2"/>
          <p:cNvSpPr>
            <a:spLocks noChangeArrowheads="1"/>
          </p:cNvSpPr>
          <p:nvPr/>
        </p:nvSpPr>
        <p:spPr bwMode="auto">
          <a:xfrm>
            <a:off x="2019300" y="5659438"/>
            <a:ext cx="2362200" cy="5334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2324100" y="4745038"/>
            <a:ext cx="1828800" cy="5334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2324100" y="3754438"/>
            <a:ext cx="1828800" cy="4572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2324100" y="2763838"/>
            <a:ext cx="1828800" cy="4572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228600" y="762000"/>
            <a:ext cx="8453438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PROCESS MANAGEMENT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ko-KR" altLang="en-US" b="1">
                <a:latin typeface="Verdana" charset="0"/>
                <a:ea typeface="굴림" charset="-127"/>
                <a:sym typeface="Symbol" charset="2"/>
              </a:rPr>
              <a:t>  </a:t>
            </a:r>
            <a:r>
              <a:rPr kumimoji="1" lang="ko-KR" altLang="en-US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endParaRPr kumimoji="1" lang="ko-KR" altLang="en-US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ko-KR" altLang="en-US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</a:t>
            </a:r>
          </a:p>
          <a:p>
            <a:pPr latinLnBrk="1"/>
            <a:r>
              <a:rPr kumimoji="1" lang="ko-KR" altLang="en-US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process ID 1</a:t>
            </a:r>
          </a:p>
          <a:p>
            <a:pPr latinLnBrk="1"/>
            <a:endParaRPr kumimoji="1" lang="en-US" altLang="ko-KR">
              <a:solidFill>
                <a:srgbClr val="3366FF"/>
              </a:solidFill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      init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                            through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getty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and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login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             fork       </a:t>
            </a:r>
          </a:p>
          <a:p>
            <a:pPr latinLnBrk="1"/>
            <a:endParaRPr kumimoji="1" lang="en-US" altLang="ko-KR">
              <a:solidFill>
                <a:srgbClr val="3366FF"/>
              </a:solidFill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   login shell                                                    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                            fd 0,1,2  </a:t>
            </a:r>
          </a:p>
          <a:p>
            <a:pPr latinLnBrk="1"/>
            <a:endParaRPr kumimoji="1" lang="en-US" altLang="ko-KR">
              <a:solidFill>
                <a:srgbClr val="3366FF"/>
              </a:solidFill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    terminal               </a:t>
            </a:r>
            <a:endParaRPr kumimoji="1" lang="en-US" altLang="ko-KR">
              <a:solidFill>
                <a:srgbClr val="FF0066"/>
              </a:solidFill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 device driver                         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                            RS-232 connection                                                 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                           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user at a terminal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  <p:sp>
        <p:nvSpPr>
          <p:cNvPr id="129035" name="Line 11"/>
          <p:cNvSpPr>
            <a:spLocks noChangeShapeType="1"/>
          </p:cNvSpPr>
          <p:nvPr/>
        </p:nvSpPr>
        <p:spPr bwMode="auto">
          <a:xfrm>
            <a:off x="3238500" y="32210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036" name="Line 12"/>
          <p:cNvSpPr>
            <a:spLocks noChangeShapeType="1"/>
          </p:cNvSpPr>
          <p:nvPr/>
        </p:nvSpPr>
        <p:spPr bwMode="auto">
          <a:xfrm>
            <a:off x="3238500" y="421163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037" name="Line 13"/>
          <p:cNvSpPr>
            <a:spLocks noChangeShapeType="1"/>
          </p:cNvSpPr>
          <p:nvPr/>
        </p:nvSpPr>
        <p:spPr bwMode="auto">
          <a:xfrm>
            <a:off x="3238500" y="52784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6BE130-3E2A-4596-AD0D-26461F990637}" type="slidenum">
              <a:rPr lang="en-US" altLang="ko-KR"/>
              <a:pPr/>
              <a:t>121</a:t>
            </a:fld>
            <a:endParaRPr lang="en-US" altLang="ko-KR"/>
          </a:p>
        </p:txBody>
      </p:sp>
      <p:sp>
        <p:nvSpPr>
          <p:cNvPr id="130050" name="Oval 2"/>
          <p:cNvSpPr>
            <a:spLocks noChangeArrowheads="1"/>
          </p:cNvSpPr>
          <p:nvPr/>
        </p:nvSpPr>
        <p:spPr bwMode="auto">
          <a:xfrm>
            <a:off x="2057400" y="5562600"/>
            <a:ext cx="2362200" cy="5334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2362200" y="4648200"/>
            <a:ext cx="1828800" cy="5334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2362200" y="3657600"/>
            <a:ext cx="1828800" cy="4572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2362200" y="2667000"/>
            <a:ext cx="1828800" cy="4572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57" name="Text Box 9"/>
          <p:cNvSpPr txBox="1">
            <a:spLocks noChangeArrowheads="1"/>
          </p:cNvSpPr>
          <p:nvPr/>
        </p:nvSpPr>
        <p:spPr bwMode="auto">
          <a:xfrm>
            <a:off x="228600" y="762000"/>
            <a:ext cx="8453438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PROCESS MANAGEMENT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TELNET  daemon</a:t>
            </a:r>
            <a:endParaRPr kumimoji="1" lang="ko-KR" altLang="en-US">
              <a:latin typeface="Verdana" charset="0"/>
              <a:ea typeface="굴림" charset="-127"/>
              <a:sym typeface="Symbol" charset="2"/>
            </a:endParaRPr>
          </a:p>
          <a:p>
            <a:pPr latinLnBrk="1"/>
            <a:endParaRPr kumimoji="1" lang="ko-KR" altLang="en-US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ko-KR" altLang="en-US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</a:t>
            </a:r>
          </a:p>
          <a:p>
            <a:pPr latinLnBrk="1"/>
            <a:r>
              <a:rPr kumimoji="1" lang="ko-KR" altLang="en-US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process ID 1</a:t>
            </a:r>
          </a:p>
          <a:p>
            <a:pPr latinLnBrk="1"/>
            <a:endParaRPr kumimoji="1" lang="en-US" altLang="ko-KR">
              <a:solidFill>
                <a:srgbClr val="3366FF"/>
              </a:solidFill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      init             fork/exec of /bin/sh which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                        executes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shell script /etc/rc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                        when system comes up multiuser </a:t>
            </a:r>
          </a:p>
          <a:p>
            <a:pPr latinLnBrk="1"/>
            <a:r>
              <a:rPr kumimoji="1" lang="en-US" altLang="ko-KR" sz="1600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TCP connection request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from TELNET client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inetd                                                    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                fork     when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connection request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                           arrives from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TELNET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client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     inetd               </a:t>
            </a:r>
            <a:endParaRPr kumimoji="1" lang="en-US" altLang="ko-KR">
              <a:solidFill>
                <a:srgbClr val="FF0066"/>
              </a:solidFill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                          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                exec                                               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                           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   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telnetd</a:t>
            </a:r>
            <a:endParaRPr kumimoji="1" lang="en-US" altLang="ko-KR">
              <a:solidFill>
                <a:srgbClr val="FF0066"/>
              </a:solidFill>
              <a:latin typeface="Verdana" charset="0"/>
              <a:ea typeface="굴림" charset="-127"/>
              <a:sym typeface="Webdings" charset="2"/>
            </a:endParaRPr>
          </a:p>
        </p:txBody>
      </p:sp>
      <p:sp>
        <p:nvSpPr>
          <p:cNvPr id="130059" name="Line 11"/>
          <p:cNvSpPr>
            <a:spLocks noChangeShapeType="1"/>
          </p:cNvSpPr>
          <p:nvPr/>
        </p:nvSpPr>
        <p:spPr bwMode="auto">
          <a:xfrm>
            <a:off x="3276600" y="3124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060" name="Line 12"/>
          <p:cNvSpPr>
            <a:spLocks noChangeShapeType="1"/>
          </p:cNvSpPr>
          <p:nvPr/>
        </p:nvSpPr>
        <p:spPr bwMode="auto">
          <a:xfrm>
            <a:off x="3276600" y="4114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061" name="Line 13"/>
          <p:cNvSpPr>
            <a:spLocks noChangeShapeType="1"/>
          </p:cNvSpPr>
          <p:nvPr/>
        </p:nvSpPr>
        <p:spPr bwMode="auto">
          <a:xfrm>
            <a:off x="32766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C85293-23DA-4CBD-8B05-7B2EE0F8F8F8}" type="slidenum">
              <a:rPr lang="en-US" altLang="ko-KR"/>
              <a:pPr/>
              <a:t>122</a:t>
            </a:fld>
            <a:endParaRPr lang="en-US" altLang="ko-KR"/>
          </a:p>
        </p:txBody>
      </p:sp>
      <p:sp>
        <p:nvSpPr>
          <p:cNvPr id="131074" name="Oval 2"/>
          <p:cNvSpPr>
            <a:spLocks noChangeArrowheads="1"/>
          </p:cNvSpPr>
          <p:nvPr/>
        </p:nvSpPr>
        <p:spPr bwMode="auto">
          <a:xfrm>
            <a:off x="2047875" y="5629275"/>
            <a:ext cx="2362200" cy="5334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2352675" y="4714875"/>
            <a:ext cx="1828800" cy="5334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2352675" y="3724275"/>
            <a:ext cx="1828800" cy="4572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2352675" y="2733675"/>
            <a:ext cx="1828800" cy="4572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CC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081" name="Text Box 9"/>
          <p:cNvSpPr txBox="1">
            <a:spLocks noChangeArrowheads="1"/>
          </p:cNvSpPr>
          <p:nvPr/>
        </p:nvSpPr>
        <p:spPr bwMode="auto">
          <a:xfrm>
            <a:off x="228600" y="762000"/>
            <a:ext cx="8453438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PROCESS MANAGEMENT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Network</a:t>
            </a:r>
            <a:endParaRPr kumimoji="1" lang="ko-KR" altLang="en-US">
              <a:latin typeface="Verdana" charset="0"/>
              <a:ea typeface="굴림" charset="-127"/>
              <a:sym typeface="Symbol" charset="2"/>
            </a:endParaRPr>
          </a:p>
          <a:p>
            <a:pPr latinLnBrk="1"/>
            <a:endParaRPr kumimoji="1" lang="ko-KR" altLang="en-US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ko-KR" altLang="en-US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</a:t>
            </a:r>
          </a:p>
          <a:p>
            <a:pPr latinLnBrk="1"/>
            <a:r>
              <a:rPr kumimoji="1" lang="ko-KR" altLang="en-US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process ID 1</a:t>
            </a:r>
          </a:p>
          <a:p>
            <a:pPr latinLnBrk="1"/>
            <a:endParaRPr kumimoji="1" lang="en-US" altLang="ko-KR">
              <a:solidFill>
                <a:srgbClr val="3366FF"/>
              </a:solidFill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      init             through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inetd, telnetd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                        and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login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 </a:t>
            </a:r>
          </a:p>
          <a:p>
            <a:pPr latinLnBrk="1"/>
            <a:r>
              <a:rPr kumimoji="1" lang="en-US" altLang="ko-KR" sz="1600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TCP connection request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from TELNET client</a:t>
            </a:r>
          </a:p>
          <a:p>
            <a:pPr latinLnBrk="1"/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login shell                                                    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                fd 0,1,2 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                           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pseudo-terminal                </a:t>
            </a:r>
            <a:endParaRPr kumimoji="1" lang="en-US" altLang="ko-KR">
              <a:solidFill>
                <a:srgbClr val="FF0066"/>
              </a:solidFill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device driver                             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                       network connection through                                                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                      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telnetd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server and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telnet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client     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User at a terminal</a:t>
            </a:r>
            <a:endParaRPr kumimoji="1" lang="en-US" altLang="ko-KR">
              <a:solidFill>
                <a:srgbClr val="FF0066"/>
              </a:solidFill>
              <a:latin typeface="Verdana" charset="0"/>
              <a:ea typeface="굴림" charset="-127"/>
              <a:sym typeface="Webdings" charset="2"/>
            </a:endParaRPr>
          </a:p>
        </p:txBody>
      </p:sp>
      <p:sp>
        <p:nvSpPr>
          <p:cNvPr id="131083" name="Line 11"/>
          <p:cNvSpPr>
            <a:spLocks noChangeShapeType="1"/>
          </p:cNvSpPr>
          <p:nvPr/>
        </p:nvSpPr>
        <p:spPr bwMode="auto">
          <a:xfrm>
            <a:off x="3267075" y="31908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1084" name="Line 12"/>
          <p:cNvSpPr>
            <a:spLocks noChangeShapeType="1"/>
          </p:cNvSpPr>
          <p:nvPr/>
        </p:nvSpPr>
        <p:spPr bwMode="auto">
          <a:xfrm>
            <a:off x="3267075" y="41814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1085" name="Line 13"/>
          <p:cNvSpPr>
            <a:spLocks noChangeShapeType="1"/>
          </p:cNvSpPr>
          <p:nvPr/>
        </p:nvSpPr>
        <p:spPr bwMode="auto">
          <a:xfrm>
            <a:off x="3267075" y="52482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36E3B5-8B5F-4D97-900B-8A0FC1909072}" type="slidenum">
              <a:rPr lang="en-US" altLang="ko-KR"/>
              <a:pPr/>
              <a:t>123</a:t>
            </a:fld>
            <a:endParaRPr lang="en-US" altLang="ko-KR"/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Orphan Processes</a:t>
            </a:r>
          </a:p>
          <a:p>
            <a:pPr latinLnBrk="1"/>
            <a:endParaRPr kumimoji="1" lang="en-US" altLang="ko-KR" sz="2000" b="1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-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If a parent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dies before its child terminates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the child is automatically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adopted by the original “init” process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PID 1.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- the parent process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terminated before the child did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$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cat  orphan.c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 list the program.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#include &lt;stdio.h&gt;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main()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int pid;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printf(“I’m the original process with PID %d and PPID %d. \n”,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getpid(), getppid()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pid = fork();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Duplicate. Child and parent continue from here */</a:t>
            </a:r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if ( pid!= 0 )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Branch based on return value from fork() */ </a:t>
            </a:r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pid is non-zero, so I must be the parent */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printf(“I’m the parent process with PID %d and PPID %d. \n”,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getpid(), getppid() );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F445DC-1CFE-496A-92F0-E02EA3EF60D5}" type="slidenum">
              <a:rPr lang="en-US" altLang="ko-KR"/>
              <a:pPr/>
              <a:t>124</a:t>
            </a:fld>
            <a:endParaRPr lang="en-US" altLang="ko-KR"/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568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Orphan Processes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printf(“My child’s PID is %d \n”, pid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else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pid is zero, so I must be the child */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sleep(5);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Make sure that the parent terminates first */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printf(“I’m the child process with PID %d and PPID %d. \n”,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getpid(), getppid()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printf(“PID %d terminates. \n”, getpid() 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Both processes */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                      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execute this */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$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orphan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 run the program.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I’m the original process with PID 13364 and PPID 13346.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I’m the parent process with PID 13364 and PPID 13346.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PID 13364 terminates.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I’m the child process with PID 13365 and PPID 1.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---&gt; orphaned!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PID 13365 terminates.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$ _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F6E0A2-16A4-4CA1-8212-5280446A29FF}" type="slidenum">
              <a:rPr lang="en-US" altLang="ko-KR"/>
              <a:pPr/>
              <a:t>125</a:t>
            </a:fld>
            <a:endParaRPr lang="en-US" altLang="ko-KR"/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435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Orphan Processes</a:t>
            </a:r>
          </a:p>
          <a:p>
            <a:pPr latinLnBrk="1"/>
            <a:endParaRPr kumimoji="1" lang="en-US" altLang="ko-KR" sz="2000" b="1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-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illustration of the orphaning effect: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init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Parent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dies                       Adopt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first                       child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Child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     survives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    the parent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  <p:sp>
        <p:nvSpPr>
          <p:cNvPr id="134151" name="Line 7"/>
          <p:cNvSpPr>
            <a:spLocks noChangeShapeType="1"/>
          </p:cNvSpPr>
          <p:nvPr/>
        </p:nvSpPr>
        <p:spPr bwMode="auto">
          <a:xfrm>
            <a:off x="3429000" y="2743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2" name="Line 8"/>
          <p:cNvSpPr>
            <a:spLocks noChangeShapeType="1"/>
          </p:cNvSpPr>
          <p:nvPr/>
        </p:nvSpPr>
        <p:spPr bwMode="auto">
          <a:xfrm flipH="1">
            <a:off x="2209800" y="2667000"/>
            <a:ext cx="1143000" cy="53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3" name="Line 9"/>
          <p:cNvSpPr>
            <a:spLocks noChangeShapeType="1"/>
          </p:cNvSpPr>
          <p:nvPr/>
        </p:nvSpPr>
        <p:spPr bwMode="auto">
          <a:xfrm>
            <a:off x="2133600" y="3505200"/>
            <a:ext cx="838200" cy="838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4" name="Text Box 10"/>
          <p:cNvSpPr txBox="1">
            <a:spLocks noChangeArrowheads="1"/>
          </p:cNvSpPr>
          <p:nvPr/>
        </p:nvSpPr>
        <p:spPr bwMode="auto">
          <a:xfrm>
            <a:off x="2590800" y="5638800"/>
            <a:ext cx="1336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400" b="1" i="1">
                <a:latin typeface="Times New Roman" charset="0"/>
                <a:ea typeface="굴림" charset="-127"/>
              </a:rPr>
              <a:t>Adoption</a:t>
            </a:r>
            <a:endParaRPr kumimoji="1" lang="en-US" altLang="ko-KR" sz="2400" i="1">
              <a:latin typeface="Times New Roman" charset="0"/>
              <a:ea typeface="굴림" charset="-127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33FA96-8165-4A30-A539-A6E64CFAB498}" type="slidenum">
              <a:rPr lang="en-US" altLang="ko-KR"/>
              <a:pPr/>
              <a:t>126</a:t>
            </a:fld>
            <a:endParaRPr lang="en-US" altLang="ko-KR"/>
          </a:p>
        </p:txBody>
      </p:sp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Terminating a Process: exit()</a:t>
            </a:r>
          </a:p>
          <a:p>
            <a:pPr latinLnBrk="1"/>
            <a:endParaRPr kumimoji="1" lang="en-US" altLang="ko-KR" sz="2000" b="1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-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A process may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terminate at any time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by executing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“exit()”,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which works as follows: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System Call: void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exit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( int status )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“exit()” closes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all of a process’ file descriptors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; deallocates its code,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data, and stack; and then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terminates the process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When a child process terminates, it sends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its parent a SIGCHLD signal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and waits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for its termination code status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to be accepted.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A process that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is waiting for its parent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to accept its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return code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is called a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zombie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process.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A parent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accepts a child’s termination code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by executing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“wait()”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  <p:sp>
        <p:nvSpPr>
          <p:cNvPr id="135175" name="Rectangle 7"/>
          <p:cNvSpPr>
            <a:spLocks noChangeArrowheads="1"/>
          </p:cNvSpPr>
          <p:nvPr/>
        </p:nvSpPr>
        <p:spPr bwMode="auto">
          <a:xfrm>
            <a:off x="457200" y="2286000"/>
            <a:ext cx="83820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EC0E13-08A5-45A6-A311-8D08BBE2E8DE}" type="slidenum">
              <a:rPr lang="en-US" altLang="ko-KR"/>
              <a:pPr/>
              <a:t>127</a:t>
            </a:fld>
            <a:endParaRPr lang="en-US" altLang="ko-KR"/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46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Orphan Processes</a:t>
            </a:r>
          </a:p>
          <a:p>
            <a:pPr latinLnBrk="1"/>
            <a:endParaRPr kumimoji="1" lang="en-US" altLang="ko-KR" sz="2000" b="1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-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The kernel ensures that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all of a terminating process’ children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are orphaned and adopted by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“init” by setting their PPID to 1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The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“init”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process always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accept its childrens’ termination codes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“exit()” never returns.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-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termination code of a child process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may be used for a variety of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purposes by the parent process.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Shells may access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termination code of their last child process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via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one of their special variables.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bash stores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termination code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of the last command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in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variable $?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: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6B132D-8B8B-4B6D-A39F-34BB38174D39}" type="slidenum">
              <a:rPr lang="en-US" altLang="ko-KR"/>
              <a:pPr/>
              <a:t>128</a:t>
            </a:fld>
            <a:endParaRPr lang="en-US" altLang="ko-KR"/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Orphan Processes</a:t>
            </a:r>
          </a:p>
          <a:p>
            <a:pPr latinLnBrk="1"/>
            <a:endParaRPr kumimoji="1" lang="en-US" altLang="ko-KR" sz="2000" b="1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$ </a:t>
            </a:r>
            <a:r>
              <a:rPr kumimoji="1" lang="en-US" altLang="ko-KR" sz="2000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cat  myexit.c</a:t>
            </a:r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 </a:t>
            </a:r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---&gt;  list the program. </a:t>
            </a:r>
            <a:endParaRPr kumimoji="1" lang="en-US" altLang="ko-KR" sz="200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#include &lt;stdio.h&gt; </a:t>
            </a:r>
          </a:p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main() </a:t>
            </a:r>
          </a:p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{ </a:t>
            </a:r>
          </a:p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  printf(“I’m going to exit with return code 42 \n”); </a:t>
            </a:r>
          </a:p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  exit(42); </a:t>
            </a:r>
          </a:p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} </a:t>
            </a:r>
          </a:p>
          <a:p>
            <a:pPr latinLnBrk="1"/>
            <a:endParaRPr kumimoji="1" lang="en-US" altLang="ko-KR" sz="200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$ </a:t>
            </a:r>
            <a:r>
              <a:rPr kumimoji="1" lang="en-US" altLang="ko-KR" sz="2000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myexit</a:t>
            </a:r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  </a:t>
            </a:r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 run the program.</a:t>
            </a:r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I’m going to exit with return code 42</a:t>
            </a:r>
          </a:p>
          <a:p>
            <a:pPr latinLnBrk="1"/>
            <a:endParaRPr kumimoji="1" lang="en-US" altLang="ko-KR" sz="200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$ </a:t>
            </a:r>
            <a:r>
              <a:rPr kumimoji="1" lang="en-US" altLang="ko-KR" sz="2000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echo  $?</a:t>
            </a:r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  </a:t>
            </a:r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 display the termination code.</a:t>
            </a:r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42 </a:t>
            </a:r>
          </a:p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$ _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50DBCC-AFD4-47A5-9440-1BB38BD7CA4B}" type="slidenum">
              <a:rPr lang="en-US" altLang="ko-KR"/>
              <a:pPr/>
              <a:t>129</a:t>
            </a:fld>
            <a:endParaRPr lang="en-US" altLang="ko-KR"/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Zombie Processes</a:t>
            </a:r>
          </a:p>
          <a:p>
            <a:pPr latinLnBrk="1"/>
            <a:endParaRPr kumimoji="1" lang="en-US" altLang="ko-KR" sz="2000" b="1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- </a:t>
            </a:r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process that terminates</a:t>
            </a:r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cannot leave the system </a:t>
            </a:r>
          </a:p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    until </a:t>
            </a:r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its parent accepts its return code</a:t>
            </a:r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endParaRPr kumimoji="1" lang="en-US" altLang="ko-KR" sz="200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- If its parent process </a:t>
            </a:r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is already dead</a:t>
            </a:r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,</a:t>
            </a:r>
          </a:p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      it’ll already have been </a:t>
            </a:r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adopted by the “init” process</a:t>
            </a:r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, </a:t>
            </a:r>
          </a:p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          which always </a:t>
            </a:r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accepts its childrens’ return codes</a:t>
            </a:r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endParaRPr kumimoji="1" lang="en-US" altLang="ko-KR" sz="200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- If a process’ parent is alive,</a:t>
            </a:r>
          </a:p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      but the parent never executes </a:t>
            </a:r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“wait()” system call</a:t>
            </a:r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, </a:t>
            </a:r>
          </a:p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      the process’ return code </a:t>
            </a:r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will never be accepted</a:t>
            </a:r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and </a:t>
            </a:r>
          </a:p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      the process </a:t>
            </a:r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will remain a zombie</a:t>
            </a:r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endParaRPr kumimoji="1" lang="en-US" altLang="ko-KR" sz="200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- A zombie process </a:t>
            </a:r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doesn’t have any code, data, or stack</a:t>
            </a:r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, </a:t>
            </a:r>
          </a:p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      so it doesn’t use up many system resources,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E65517-D56D-4FD0-BC53-0D677FADE261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555038" cy="558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ERROR HANDLING: PERROR()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endParaRPr kumimoji="1" lang="en-US" altLang="ko-KR" sz="1200" b="1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sz="1200" b="1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$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cat showErrno.c </a:t>
            </a:r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#include &lt;stdio.h&gt;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#include &lt;sys/file.h&gt;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#include &lt;errno.h&gt;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main()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int fd;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Open a nonexistent file to cause an error */ </a:t>
            </a:r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fd = open(“nonexist.txt”, O_RDONLY);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if ( fd==-1 )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fd == -1 , an error occurred */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printf( “errno = %d \n”, errno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perror(“main”);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fd=open( “/”, O_WRONLY 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Force a different error */ </a:t>
            </a:r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if ( fd== -1 )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{  printf(“errno=%d\n”, errno);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perror(“main”); }           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35220-4792-4551-9621-D73622D5EDC6}" type="slidenum">
              <a:rPr lang="en-US" altLang="ko-KR"/>
              <a:pPr/>
              <a:t>130</a:t>
            </a:fld>
            <a:endParaRPr lang="en-US" altLang="ko-KR"/>
          </a:p>
        </p:txBody>
      </p:sp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839200" cy="566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Zombie Processes</a:t>
            </a:r>
          </a:p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- it does continue to inhabit the system’s </a:t>
            </a:r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fixed-size process table</a:t>
            </a:r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.</a:t>
            </a:r>
          </a:p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- The next program </a:t>
            </a:r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created a zombie process</a:t>
            </a:r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,</a:t>
            </a:r>
          </a:p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     which is shown in the output from the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ps </a:t>
            </a:r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utility. </a:t>
            </a:r>
          </a:p>
          <a:p>
            <a:pPr latinLnBrk="1"/>
            <a:endParaRPr kumimoji="1" lang="en-US" altLang="ko-KR" sz="200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</a:t>
            </a:r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$ </a:t>
            </a:r>
            <a:r>
              <a:rPr kumimoji="1" lang="en-US" altLang="ko-KR" sz="1600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cat zombie.c</a:t>
            </a:r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  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 list the program.</a:t>
            </a:r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#include &lt;stdio.h&gt;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main()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{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int pid;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pid = fork();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Duplicate */</a:t>
            </a:r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if ( pid!= 0 )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Branch based on return value from fork() */</a:t>
            </a:r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  {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     while (1)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Never terminate, and never execute a wait() */</a:t>
            </a:r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       sleep(1000);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  }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else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  {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     exit(42);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Exit with a silly number */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   }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} </a:t>
            </a:r>
            <a:endParaRPr kumimoji="1" lang="en-US" altLang="ko-KR" sz="1600">
              <a:latin typeface="Verdana" charset="0"/>
              <a:ea typeface="굴림" charset="-127"/>
              <a:sym typeface="Webdings" charset="2"/>
            </a:endParaRPr>
          </a:p>
        </p:txBody>
      </p:sp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381000" y="2362200"/>
            <a:ext cx="8305800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ABA077-1CF3-41DA-8F61-7AFE3EBF4038}" type="slidenum">
              <a:rPr lang="en-US" altLang="ko-KR"/>
              <a:pPr/>
              <a:t>131</a:t>
            </a:fld>
            <a:endParaRPr lang="en-US" altLang="ko-KR"/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572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Zombie Processes</a:t>
            </a:r>
          </a:p>
          <a:p>
            <a:pPr latinLnBrk="1"/>
            <a:endParaRPr kumimoji="1" lang="en-US" altLang="ko-KR" sz="2000" b="1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$ </a:t>
            </a:r>
            <a:r>
              <a:rPr kumimoji="1" lang="en-US" altLang="ko-KR" sz="2000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zombie &amp;</a:t>
            </a:r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 execute the program in the background. </a:t>
            </a:r>
          </a:p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</a:t>
            </a:r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[1] 13545 </a:t>
            </a:r>
          </a:p>
          <a:p>
            <a:pPr latinLnBrk="1"/>
            <a:endParaRPr kumimoji="1" lang="en-US" altLang="ko-KR" sz="160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$ </a:t>
            </a:r>
            <a:r>
              <a:rPr kumimoji="1" lang="en-US" altLang="ko-KR" sz="2000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ps</a:t>
            </a:r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             </a:t>
            </a:r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 obtain process status.</a:t>
            </a:r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  </a:t>
            </a:r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PID      TT     STAT          TIME        COMMAND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13535     p2        S            0:00         -ksh (ksh)  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 the shell.</a:t>
            </a:r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13545     p2        S            0:00         zombie      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 the parent process. </a:t>
            </a:r>
            <a:endParaRPr kumimoji="1" lang="en-US" altLang="ko-KR" sz="160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13546     p2        Z            0:00         &lt;defunct&gt; 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 the zombile child. </a:t>
            </a:r>
            <a:endParaRPr kumimoji="1" lang="en-US" altLang="ko-KR" sz="160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13547     p2        R            0:00         ps </a:t>
            </a:r>
          </a:p>
          <a:p>
            <a:pPr latinLnBrk="1"/>
            <a:endParaRPr kumimoji="1" lang="en-US" altLang="ko-KR" sz="160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$ </a:t>
            </a:r>
            <a:r>
              <a:rPr kumimoji="1" lang="en-US" altLang="ko-KR" sz="2000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kill  13545</a:t>
            </a:r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 kill the parent process.</a:t>
            </a:r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</a:t>
            </a:r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[1]  Terminated        zombie </a:t>
            </a:r>
          </a:p>
          <a:p>
            <a:pPr latinLnBrk="1"/>
            <a:endParaRPr kumimoji="1" lang="en-US" altLang="ko-KR" sz="160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$ </a:t>
            </a:r>
            <a:r>
              <a:rPr kumimoji="1" lang="en-US" altLang="ko-KR" sz="2000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ps</a:t>
            </a:r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               </a:t>
            </a:r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 notice that the zombie is gone now. </a:t>
            </a:r>
            <a:endParaRPr kumimoji="1" lang="en-US" altLang="ko-KR" sz="200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  </a:t>
            </a:r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PID      TT     STAT          TIME       COMMAND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13535   p2        S            0:00        -ksh( ksh )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13548   p2        R            0:00        ps</a:t>
            </a:r>
          </a:p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$ _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CAF3FE-F0C5-4224-8B8F-4142FA49F546}" type="slidenum">
              <a:rPr lang="en-US" altLang="ko-KR"/>
              <a:pPr/>
              <a:t>132</a:t>
            </a:fld>
            <a:endParaRPr lang="en-US" altLang="ko-KR"/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518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Waiting for a child(): wait()</a:t>
            </a:r>
          </a:p>
          <a:p>
            <a:pPr latinLnBrk="1"/>
            <a:endParaRPr kumimoji="1" lang="en-US" altLang="ko-KR" sz="2000" b="1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- A parent process may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wait for one of its children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to terminate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and then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accept its child’s termination code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by executing “wait()”.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System Call : pid_t 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wait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(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int* status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)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“wait()” causes a process to suspend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until one of its children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terminates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A successful call to “wait()” returns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the PID of the child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that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terminated and places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status code into status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that is encoded as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follows: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 If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rightmost byte of status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is zero,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leftmost byte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contains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the low eight bits of the value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returned by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child’s “exit()”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or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“return()” system call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457200" y="2438400"/>
            <a:ext cx="8229600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D3BC8D-40F1-4784-9956-4AAE78F85532}" type="slidenum">
              <a:rPr lang="en-US" altLang="ko-KR"/>
              <a:pPr/>
              <a:t>133</a:t>
            </a:fld>
            <a:endParaRPr lang="en-US" altLang="ko-KR"/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42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Waiting for a child(): wait()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If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rightmost byte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is nonzero,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rightmost seven bits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are equal to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the number of the signal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that caused the child to terminate,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and the remaining bit of the rightmost byte is set to 1 if the child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produced a core dump.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If a process executes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a “wait()” system call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and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has no children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“wait()”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returns immediately with a value of -1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If a process executes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a “wait()” system call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and one or more of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its children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are already zombies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“wait()” returns immediately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with the status of one of the zombies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005CA7-BE6F-481C-91AC-B5E6322C82F1}" type="slidenum">
              <a:rPr lang="en-US" altLang="ko-KR"/>
              <a:pPr/>
              <a:t>134</a:t>
            </a:fld>
            <a:endParaRPr lang="en-US" altLang="ko-KR"/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566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Waiting for a child(): wait()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$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cat mywait.c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 list the program.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#include &lt;stdio.h&gt;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main()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{ int pid, status, childPid;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printf(“I’m the parent process and my PID is %d\n”, getpid() );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pid = fork();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Duplicate */ </a:t>
            </a:r>
            <a:endParaRPr kumimoji="1" lang="en-US" altLang="ko-KR" sz="1600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if ( pid!=0 )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Branch based on return value from fork() */</a:t>
            </a:r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{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 printf(“I’m the parent process with PID %d and PPID %d\n”,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    getpid(), getppid() );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 childPid = wait( &amp;status );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Wait for a child to terminate. */</a:t>
            </a:r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 printf(“ A child with PID %d terminated with exit code %d \n”,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      childPid, status &gt;&gt; 8 );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}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else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{  printf(“I’m the child process with PID %d and PPID %d \n”,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      getpid(), getppid() );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  exit(42);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Exit with a silly number */</a:t>
            </a:r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}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printf(“PID %d terminates \n”, getpid() );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} 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1B29D2-AA81-4EE0-9B50-D9A93FB3539D}" type="slidenum">
              <a:rPr lang="en-US" altLang="ko-KR"/>
              <a:pPr/>
              <a:t>135</a:t>
            </a:fld>
            <a:endParaRPr lang="en-US" altLang="ko-KR"/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Waiting for a child(): wait()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$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mywait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 run the program.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I’m the parent process with PID 13465 and PPID 13464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I’m the parent process with PID 13464 and PPID 13409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 child with PID 13465 terminated with exit code 42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PID 13465 terminates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$ _ </a:t>
            </a:r>
            <a:endParaRPr kumimoji="1" lang="en-US" altLang="ko-KR" sz="1600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45A353-0A4E-473B-8B83-7C33C7D211D1}" type="slidenum">
              <a:rPr lang="en-US" altLang="ko-KR"/>
              <a:pPr/>
              <a:t>136</a:t>
            </a:fld>
            <a:endParaRPr lang="en-US" altLang="ko-KR"/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Differentiating a Process: exec()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A process may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replace its current code, data, and stack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with those of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another executable by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using one of the “exec()” family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of system calls.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When a process executes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an “exec()” system call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its PID and PPID numbers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stay the same - only the code that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the process is executing changes.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System Call: int </a:t>
            </a:r>
            <a:r>
              <a:rPr kumimoji="1" lang="en-US" altLang="ko-KR" b="1">
                <a:latin typeface="Verdana" charset="0"/>
                <a:ea typeface="굴림" charset="-127"/>
                <a:sym typeface="Webdings" charset="2"/>
              </a:rPr>
              <a:t>execl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( const char* path, const char* arg0,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              const char* arg1,…, const char* argn, NULL )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    int </a:t>
            </a:r>
            <a:r>
              <a:rPr kumimoji="1" lang="en-US" altLang="ko-KR" b="1">
                <a:latin typeface="Verdana" charset="0"/>
                <a:ea typeface="굴림" charset="-127"/>
                <a:sym typeface="Webdings" charset="2"/>
              </a:rPr>
              <a:t>execv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( const char* path, const char* argv[]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    int </a:t>
            </a:r>
            <a:r>
              <a:rPr kumimoji="1" lang="en-US" altLang="ko-KR" b="1">
                <a:latin typeface="Verdana" charset="0"/>
                <a:ea typeface="굴림" charset="-127"/>
                <a:sym typeface="Webdings" charset="2"/>
              </a:rPr>
              <a:t>execlp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( const char* path, const char* arg0,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             const char* arg1, …, const char* argn, NULL)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    int </a:t>
            </a:r>
            <a:r>
              <a:rPr kumimoji="1" lang="en-US" altLang="ko-KR" b="1">
                <a:latin typeface="Verdana" charset="0"/>
                <a:ea typeface="굴림" charset="-127"/>
                <a:sym typeface="Webdings" charset="2"/>
              </a:rPr>
              <a:t>execvp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( const char* path, const char* argv[] )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The “exec()” family of system calls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replaces the calling process’ code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data, and stack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with those of the executable whose pathname is stored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in </a:t>
            </a:r>
            <a:r>
              <a:rPr kumimoji="1" lang="en-US" altLang="ko-KR" i="1">
                <a:latin typeface="Verdana" charset="0"/>
                <a:ea typeface="굴림" charset="-127"/>
                <a:sym typeface="Webdings" charset="2"/>
              </a:rPr>
              <a:t>path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  <a:endParaRPr kumimoji="1" lang="en-US" altLang="ko-KR" sz="1600">
              <a:latin typeface="Verdana" charset="0"/>
              <a:ea typeface="굴림" charset="-127"/>
              <a:sym typeface="Webdings" charset="2"/>
            </a:endParaRPr>
          </a:p>
        </p:txBody>
      </p: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457200" y="3276600"/>
            <a:ext cx="83820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F103A9-3280-4877-BC79-7852AD78535C}" type="slidenum">
              <a:rPr lang="en-US" altLang="ko-KR"/>
              <a:pPr/>
              <a:t>137</a:t>
            </a:fld>
            <a:endParaRPr lang="en-US" altLang="ko-KR"/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Differentiating a Process: exec()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“execlp()” and “execvp()” use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$PATH environment variable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to find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</a:t>
            </a:r>
            <a:r>
              <a:rPr kumimoji="1" lang="en-US" altLang="ko-KR" i="1">
                <a:latin typeface="Verdana" charset="0"/>
                <a:ea typeface="굴림" charset="-127"/>
                <a:sym typeface="Webdings" charset="2"/>
              </a:rPr>
              <a:t>path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If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executable is not found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the system call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returns a value of -1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otherwise, the calling process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replaces its code, data, and stack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with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those of the executable and starts to execute the new code.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“execl()” and “execlp()” invoke the executable with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string arguments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pointed to by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arg1 through argn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arg0 must be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name of the executable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file itself, and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the list of arguments must be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null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terminated.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“execv()” and “execvp()” invoke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executable with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the string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arguments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pointed to by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argv[1] to argv[n],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where argv[n+1] is NULL.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argv[0] must be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name of the executable file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itself. 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056305-FB70-4ED8-B533-8C6BB7920441}" type="slidenum">
              <a:rPr lang="en-US" altLang="ko-KR"/>
              <a:pPr/>
              <a:t>138</a:t>
            </a:fld>
            <a:endParaRPr lang="en-US" altLang="ko-KR"/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568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Differentiating a Process: exec()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In the next example,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the program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displays a small message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and then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replaces its code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with that of the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“ls”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$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cat myexec.c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 list the program.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#include &lt;stdio.h&gt;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main()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printf(“I’m process %d and I’m about to exec an ls -l \n”, getpid()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execl( “/bin/ls”, “ls”, “-l”, NULL 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Execute ls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printf(“This line should never be executed \n”);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$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myexec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  run the program.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I’m process 13623 and I’m about to exec an ls -l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total 125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-rw-r--r--     1  glass              277   Feb   15  00:47   myexec.c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-rwxr-xr-x    1  glass           24576  Feb   15  00:48   myexec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$ _ 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A0EF3-5C12-4616-BFC4-A1F0DD55342E}" type="slidenum">
              <a:rPr lang="en-US" altLang="ko-KR"/>
              <a:pPr/>
              <a:t>139</a:t>
            </a:fld>
            <a:endParaRPr lang="en-US" altLang="ko-KR"/>
          </a:p>
        </p:txBody>
      </p:sp>
      <p:sp>
        <p:nvSpPr>
          <p:cNvPr id="159749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758507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Sample Program: Background Processing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makes use of “fork()” and “exec()” to execute a program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in the background.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original process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creates a child to “exec” the specified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executable and then terminates.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orphaned child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is automatically adopted by “init”.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used “execvp()” so that the program could use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$PATH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to find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the executable file.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564E8D-D6C8-4CA9-B462-D69A4EA32763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555038" cy="558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ERROR HANDLING: PERROR()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endParaRPr kumimoji="1" lang="en-US" altLang="ko-KR" sz="1200" b="1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       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/* Execute a successful system call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fd = open(“nonexist.txt”, O_RDONLY | O_CREAE, 0644 );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printf(“errno=%d\n”, errno); /* Display after successful call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perror(“main”);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errno=0;  /* Manually reset error variable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perror(“main”);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}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Here’s the output from this program: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$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showErrno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 run the program.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errno=2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main: No such file or directory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errno=21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 even after a successful call.0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main: Is a directory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errno=21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main: Is a directory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main: Error 0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$ _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D2A7F6-2A26-43B1-AEE7-05151A33DE72}" type="slidenum">
              <a:rPr lang="en-US" altLang="ko-KR"/>
              <a:pPr/>
              <a:t>140</a:t>
            </a:fld>
            <a:endParaRPr lang="en-US" altLang="ko-KR"/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7877175" cy="456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Sample Program: Background Processing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$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cat  background.c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---&gt; list the program. </a:t>
            </a:r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#include &lt;stdio.h&gt;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main( argc, argv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int argc;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char* argv[];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if ( fork() == 0 )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Child */ </a:t>
            </a:r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execvp( argv[1], &amp;argv[1] );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Execute other program */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fprintf( stderr, “Could not execute %s \n”, argv[1]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$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background.exe  cc  wait.c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 run the program.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C1D149-7CC6-4DEC-8CE3-6527902B5B52}" type="slidenum">
              <a:rPr lang="en-US" altLang="ko-KR"/>
              <a:pPr/>
              <a:t>141</a:t>
            </a:fld>
            <a:endParaRPr lang="en-US" altLang="ko-KR"/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7115175" cy="290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Sample Program: Background Processing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$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ps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---&gt; confirm that “cc” is in.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PID       TT        STAT          TIME           COMMAND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13664      p0        S               0:00            -csh ( csh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13716      P0        R               0:00            ps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13717      p0        D               0:00            cc  wait.c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$ _</a:t>
            </a:r>
          </a:p>
        </p:txBody>
      </p:sp>
      <p:sp>
        <p:nvSpPr>
          <p:cNvPr id="161799" name="AutoShape 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391400" y="5867400"/>
            <a:ext cx="1524000" cy="457200"/>
          </a:xfrm>
          <a:prstGeom prst="actionButtonBlank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To Signals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D48A2E-2993-429E-8146-8534BA28143D}" type="slidenum">
              <a:rPr lang="en-US" altLang="ko-KR"/>
              <a:pPr/>
              <a:t>142</a:t>
            </a:fld>
            <a:endParaRPr lang="en-US" altLang="ko-KR"/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568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Changing Directories: chdir()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Every process has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current working directory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that is used when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processing a relative pathname.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A child process inherits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its current working directory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from its parent.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For example,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when a utility is executed from a shell,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its process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inherits the shell’s current working directory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To change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process’ current working directory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use “chdir()”, which works as follows: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System Call: int </a:t>
            </a:r>
            <a:r>
              <a:rPr kumimoji="1" lang="en-US" altLang="ko-KR" b="1">
                <a:latin typeface="Verdana" charset="0"/>
                <a:ea typeface="굴림" charset="-127"/>
                <a:sym typeface="Webdings" charset="2"/>
              </a:rPr>
              <a:t>chdir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( const char* pathname )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“chdir()” sets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process’ current working directory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to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the directory pathname.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The process must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have execute permission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from the directory to succeed. </a:t>
            </a:r>
            <a:endParaRPr kumimoji="1" lang="en-US" altLang="ko-KR" sz="1600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882617-CE74-4680-80FF-A286AFBC2E11}" type="slidenum">
              <a:rPr lang="en-US" altLang="ko-KR"/>
              <a:pPr/>
              <a:t>143</a:t>
            </a:fld>
            <a:endParaRPr lang="en-US" altLang="ko-KR"/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559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Changing Directories: chdir()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the process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prints its current working directory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before and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after executing “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chdir()”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by executing </a:t>
            </a:r>
            <a:r>
              <a:rPr kumimoji="1" lang="en-US" altLang="ko-KR" b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pwd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using the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“system()”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library routine: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$ </a:t>
            </a:r>
            <a:r>
              <a:rPr kumimoji="1" lang="en-US" altLang="ko-KR" sz="1600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cat mychdir.c</a:t>
            </a:r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  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  list the source code </a:t>
            </a:r>
            <a:endParaRPr kumimoji="1" lang="en-US" altLang="ko-KR" sz="1600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#include &lt;stdio.h&gt;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main()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{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system(“pwd”);               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Display current working directory */</a:t>
            </a:r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chdir(“/”);                       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Change working directory to root directory */</a:t>
            </a:r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system(“pwd”);               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Display new working directory */</a:t>
            </a:r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chdir(“/home/glass”);      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Change again */</a:t>
            </a:r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system(“pwd”);               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Display again */</a:t>
            </a:r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$ </a:t>
            </a:r>
            <a:r>
              <a:rPr kumimoji="1" lang="en-US" altLang="ko-KR" sz="1600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mychdir</a:t>
            </a:r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         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---&gt;  execute the program. </a:t>
            </a:r>
            <a:endParaRPr kumimoji="1" lang="en-US" altLang="ko-KR" sz="1600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/home/glass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/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/home/glass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$ _ 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5A8E50-4CCC-450E-9503-EF2E6F8148FD}" type="slidenum">
              <a:rPr lang="en-US" altLang="ko-KR"/>
              <a:pPr/>
              <a:t>144</a:t>
            </a:fld>
            <a:endParaRPr lang="en-US" altLang="ko-KR"/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Changing Priorities: nice()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Every process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has a priority value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between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-20 and +19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that affects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amount of CPU time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that it’s allocated.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In general,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the smaller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priority value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the faster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the process will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run.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Only super-user and kernel processes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can have a negative priority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value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and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login shells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start with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a priority value of zero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A child process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inherits its priority value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from its parent and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may change it by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using “nice()”: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System Call: int </a:t>
            </a:r>
            <a:r>
              <a:rPr kumimoji="1" lang="en-US" altLang="ko-KR" b="1">
                <a:latin typeface="Verdana" charset="0"/>
                <a:ea typeface="굴림" charset="-127"/>
                <a:sym typeface="Webdings" charset="2"/>
              </a:rPr>
              <a:t>nice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(int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delta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)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“nice()” adds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delta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to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process’ current priority value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Only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a superuser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may specify a delta that leads to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a negative priority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value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  <a:endParaRPr kumimoji="1" lang="en-US" altLang="ko-KR" sz="1600">
              <a:latin typeface="Verdana" charset="0"/>
              <a:ea typeface="굴림" charset="-127"/>
              <a:sym typeface="Webdings" charset="2"/>
            </a:endParaRPr>
          </a:p>
        </p:txBody>
      </p:sp>
      <p:sp>
        <p:nvSpPr>
          <p:cNvPr id="150535" name="Rectangle 7"/>
          <p:cNvSpPr>
            <a:spLocks noChangeArrowheads="1"/>
          </p:cNvSpPr>
          <p:nvPr/>
        </p:nvSpPr>
        <p:spPr bwMode="auto">
          <a:xfrm>
            <a:off x="533400" y="4572000"/>
            <a:ext cx="83058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DFF871-DF39-4463-90B3-C1C1F69BE2D7}" type="slidenum">
              <a:rPr lang="en-US" altLang="ko-KR"/>
              <a:pPr/>
              <a:t>145</a:t>
            </a:fld>
            <a:endParaRPr lang="en-US" altLang="ko-KR"/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Changing Priorities: nice()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Legal priority values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lie between -20 and +19.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If a delta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beyond one of these limits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is specified,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priority value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is truncated to the limit.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If “nice()” succeeds, it returns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new priority value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otherwise it returns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value of -1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this return value causes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an ambiguity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since a value of -1 is a legal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priority value.  </a:t>
            </a:r>
            <a:endParaRPr kumimoji="1" lang="en-US" altLang="ko-KR" sz="1600">
              <a:latin typeface="Verdana" charset="0"/>
              <a:ea typeface="굴림" charset="-127"/>
              <a:sym typeface="Webdings" charset="2"/>
            </a:endParaRPr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381000" y="1371600"/>
            <a:ext cx="83058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D08B8E-5AF0-44EE-A680-E26E9F412572}" type="slidenum">
              <a:rPr lang="en-US" altLang="ko-KR"/>
              <a:pPr/>
              <a:t>146</a:t>
            </a:fld>
            <a:endParaRPr lang="en-US" altLang="ko-KR"/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317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Changing Priorities: nice()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In the next example,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the process executed</a:t>
            </a:r>
            <a:r>
              <a:rPr kumimoji="1" lang="en-US" altLang="ko-KR" b="1">
                <a:latin typeface="Verdana" charset="0"/>
                <a:ea typeface="굴림" charset="-127"/>
                <a:sym typeface="Webdings" charset="2"/>
              </a:rPr>
              <a:t> </a:t>
            </a:r>
            <a:r>
              <a:rPr kumimoji="1" lang="en-US" altLang="ko-KR" b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ps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commands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before and after a couple of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“nice()”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calls.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When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process’ priority value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became nonzero,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it was flagged with an “N” by </a:t>
            </a:r>
            <a:r>
              <a:rPr kumimoji="1" lang="en-US" altLang="ko-KR" b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ps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together with the </a:t>
            </a:r>
            <a:r>
              <a:rPr kumimoji="1" lang="en-US" altLang="ko-KR" b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sh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and </a:t>
            </a:r>
            <a:r>
              <a:rPr kumimoji="1" lang="en-US" altLang="ko-KR" b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ps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commands that it created due to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the “system()” library call.  </a:t>
            </a:r>
            <a:endParaRPr kumimoji="1" lang="en-US" altLang="ko-KR" sz="1600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CF8DC7-E603-4A18-8338-5D3679A50A3D}" type="slidenum">
              <a:rPr lang="en-US" altLang="ko-KR"/>
              <a:pPr/>
              <a:t>147</a:t>
            </a:fld>
            <a:endParaRPr lang="en-US" altLang="ko-KR"/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42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Changing Priorities: nice()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$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cat mynice.c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 list the source code.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#include &lt;stdio.h&gt;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main()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printf(“original priority \n”);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system(“ps”);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Execute a ps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nice(0);                   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Add 0 to my priority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printf(“running at priority 0 \n”);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system(“ps”);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Execute another ps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nice(10);                  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Add 10 to my priority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printf(“running at priority 10 \n”);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system(“ps”);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Execute the last ps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} </a:t>
            </a:r>
            <a:endParaRPr kumimoji="1" lang="en-US" altLang="ko-KR" sz="1600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30FB3D-A141-4D62-8819-B767BB9CE204}" type="slidenum">
              <a:rPr lang="en-US" altLang="ko-KR"/>
              <a:pPr/>
              <a:t>148</a:t>
            </a:fld>
            <a:endParaRPr lang="en-US" altLang="ko-KR"/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Changing Priorities: nice()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$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mynice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 execute the program.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original priority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PID        TT       STAT       TIME        COMMAND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15099       p2         S                              0:00  -sh(sh)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15206       p2         S                              0:00  a.out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15207       p2         S                              0:00  sh  -c   ps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15208       p2         R                              0:00  ps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running at priority 0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  adding a priority value of zero doesn’t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  change the priority.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PID         TT      STAT       TIME        COMMAND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15099       p2         S                              0:00  -sh(sh)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15206       p2         S                              0:00  a.out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15209       p2         S                              0:00  sh  -c  ps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15210       p2         R                              0:00  ps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running at priority 10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 adding a priority value of 10 makes them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 run slower. </a:t>
            </a:r>
            <a:endParaRPr kumimoji="1" lang="en-US" altLang="ko-KR" sz="1600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E47CC7-5CA3-4B06-A1BA-62B3A404604B}" type="slidenum">
              <a:rPr lang="en-US" altLang="ko-KR"/>
              <a:pPr/>
              <a:t>149</a:t>
            </a:fld>
            <a:endParaRPr lang="en-US" altLang="ko-KR"/>
          </a:p>
        </p:txBody>
      </p:sp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262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Changing Priorities: nice()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PID        TT       STAT       TIME        COMMAND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15099       p2         S                              0:00  -sh(sh)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15206       p2         S   N                         0:00  a.out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15211       p2         S   N                         0:00  sh  -c   ps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15212       p2         R   N                         0:00  ps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$ _  </a:t>
            </a:r>
            <a:endParaRPr kumimoji="1" lang="en-US" altLang="ko-KR" sz="1600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D2F568-8F39-4068-88B9-9DCDE4C07085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555038" cy="336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REGULAR FILE MANAGEMENT</a:t>
            </a:r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endParaRPr kumimoji="1" lang="en-US" altLang="ko-KR" sz="1200" b="1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  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- Four main subsections of file-management system calls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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a primer that describes the main concepts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behind UNIX files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and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file descriptors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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a description of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basic file-management system calls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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an explanation of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few advanced system calls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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a description of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remaining file-management system calls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0D6ADD-D61D-495C-AEAA-387B2B5B8508}" type="slidenum">
              <a:rPr lang="en-US" altLang="ko-KR"/>
              <a:pPr/>
              <a:t>150</a:t>
            </a:fld>
            <a:endParaRPr lang="en-US" altLang="ko-KR"/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720138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Accessing User and Group IDs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- the system calls that allow you to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read a process’ real and effective IDs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: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System Call :  uid_t 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getuid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    uid_t 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geteuid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    gid_t 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getgid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    gid_t 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getegid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()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“getuid()” and “geteuid()” return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calling process’ real and effective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user IDs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respectively.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“getgid()” and “getegid()” return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calling process’ real and effective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group IDs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respectively.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The ID numbers correspond to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user and group IDs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listed in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“/etc/passwd” and “/etc/group” files.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These calls always succeed. </a:t>
            </a:r>
          </a:p>
        </p:txBody>
      </p:sp>
      <p:sp>
        <p:nvSpPr>
          <p:cNvPr id="157703" name="Rectangle 7"/>
          <p:cNvSpPr>
            <a:spLocks noChangeArrowheads="1"/>
          </p:cNvSpPr>
          <p:nvPr/>
        </p:nvSpPr>
        <p:spPr bwMode="auto">
          <a:xfrm>
            <a:off x="533400" y="1981200"/>
            <a:ext cx="83820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151E6F-76B1-43D8-ABB8-21A1A45E31FA}" type="slidenum">
              <a:rPr lang="en-US" altLang="ko-KR"/>
              <a:pPr/>
              <a:t>151</a:t>
            </a:fld>
            <a:endParaRPr lang="en-US" altLang="ko-KR"/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589963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Accessing User and Group IDs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- the system calls that allow you to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set a process’ real and effective IDs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: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System Call :  int 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setuid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(uid_t  id)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    int 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seteuid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(uid_t  id)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    int 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setgid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(gid_t  id)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    int 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setegid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(gid_t id)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“setuid()” and “setgid()” set the calling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process’ effective user ID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and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group ID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respectively.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“setuid()” and “setgid()” set the calling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process’ effective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and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real user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IDs and group IDs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respectively, to the specified value.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These calls succeed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only if executed by a super-user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or if id is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real or effective user or group ID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of the calling process.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They return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value of 0 if successful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;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                  otherwise, they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return a value of -1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</a:t>
            </a:r>
          </a:p>
        </p:txBody>
      </p:sp>
      <p:sp>
        <p:nvSpPr>
          <p:cNvPr id="158727" name="Rectangle 7"/>
          <p:cNvSpPr>
            <a:spLocks noChangeArrowheads="1"/>
          </p:cNvSpPr>
          <p:nvPr/>
        </p:nvSpPr>
        <p:spPr bwMode="auto">
          <a:xfrm>
            <a:off x="533400" y="1981200"/>
            <a:ext cx="83820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4ED8E4-AC6F-4431-8582-9ECF6EBE8216}" type="slidenum">
              <a:rPr lang="en-US" altLang="ko-KR"/>
              <a:pPr/>
              <a:t>152</a:t>
            </a:fld>
            <a:endParaRPr lang="en-US" altLang="ko-KR"/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697913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Sample Program: Disk Usage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uses a novel technique for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counting the number of non-directory files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in hierarchy.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When the program is started,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its first argument must be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name of the directory to search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It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searches through each entry in the directory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spawning off a new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process for each entry.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Each child process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either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exits with 1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if its associated file is a non-directory file, or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repeats the process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summing up the exit codes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of its children and exiting with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the total count.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creates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large number of processes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which is not particularly efficient. 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4CB4BB-8B57-454F-BBF4-EF67C116CC60}" type="slidenum">
              <a:rPr lang="en-US" altLang="ko-KR"/>
              <a:pPr/>
              <a:t>153</a:t>
            </a:fld>
            <a:endParaRPr lang="en-US" altLang="ko-KR"/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7820025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Sample Program: Disk Usage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$ cat count.c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list the program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#include &lt;stdio.h&gt;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#include &lt;sys/file.h&gt;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#include &lt;sys/dir.h&gt;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#include &lt;sys/stat.h&gt;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long processFile();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long processDirectory();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main( argc, argv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int argc;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char* argv[];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long  count;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count = processFile( argv[1]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printf(“Total number of non-directory files is %ld \n”, count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return ( /* EXIT_SUCCESS */ 0 );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} 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7778EF-5FDF-45E8-8288-2E3DA562CF5E}" type="slidenum">
              <a:rPr lang="en-US" altLang="ko-KR"/>
              <a:pPr/>
              <a:t>154</a:t>
            </a:fld>
            <a:endParaRPr lang="en-US" altLang="ko-KR"/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01052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Sample Program: Disk Usage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long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processFile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( name )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char* name;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struct  stat  statBuf;   /* To hold the return data from stat()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mode_t  mode;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int result;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result = stat( name, &amp;statBuf );  /* Stat the specified file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if ( result == -1 ) return(0);  /* Error */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mode = statBuf.st_mode;  /* Look at the file’s mode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if ( S_ISDIR( mode ) )  /* Directory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return ( processDirectory(name)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else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return ( 1 );  /* A nondirectory file was processed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} 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A96CD7-DF54-46A5-AF52-DA320401872F}" type="slidenum">
              <a:rPr lang="en-US" altLang="ko-KR"/>
              <a:pPr/>
              <a:t>155</a:t>
            </a:fld>
            <a:endParaRPr lang="en-US" altLang="ko-KR"/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547100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Sample Program: Disk Usage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long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processDirectory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( dirName )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char* dirName;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int fd, children, i, charsRead, childPid, status;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long count, totalCount;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char  fileName[100];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struct  dirent  dirEntry;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fd = open( dirName, O_RDONLY );  /* Open directory for reading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children = 0;  /* Initialize child process count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while(1)  /* Scan directory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charsRead = getdents( fd, &amp;dirEntry, sizeof( struct dirent )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if ( charsRead == 0 ) break;  /* End of directory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if ( strcmp( dirEntry.d_name, “.”  ) != 0 &amp;&amp;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strcmp( dirEntry.d_name, “..” ) != 0 )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{ 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696D15-BB28-4183-9F99-9598019F957D}" type="slidenum">
              <a:rPr lang="en-US" altLang="ko-KR"/>
              <a:pPr/>
              <a:t>156</a:t>
            </a:fld>
            <a:endParaRPr lang="en-US" altLang="ko-KR"/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7534275" cy="541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Sample Program: Disk Usage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</a:t>
            </a:r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if ( fork() == 0 )  /* Creates a child to process dir.  entry */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        {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           sprintf( fileName, “%s/%s”, dirName, dirEntry.d_name );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           count = processFile( fileName );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           exit( count );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        }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       else  ++children;  /* Increment count of child processes */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    }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  lseek( fd, dirEntry.d_off, SEEK_SET );  /* Jump to next dir. entry */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}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close(fd);  /* Close directory */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totalCount = 0;  /* Initialize file count */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for ( i=1; i&lt;= children; i++ )  /* Wait for children to terminate */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{ 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    childPid = wait( &amp;status );  /* Accept child’s termination code */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    totalCount += ( status &gt;&gt; 8 );  /* Update file count */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}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return ( totalCount );  /* Return number of files in directory */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}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05D522-FAB3-4D10-93C0-36892315C0CF}" type="slidenum">
              <a:rPr lang="en-US" altLang="ko-KR"/>
              <a:pPr/>
              <a:t>157</a:t>
            </a:fld>
            <a:endParaRPr lang="en-US" altLang="ko-KR"/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7904163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Sample Program: Disk Usage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$ ls -F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list current directory.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a.out*              disk.c             fork            tmp/            zombie*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background      myexec.c        myfork.c      mywait.c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background.c    myexit.c         orphan.c      mywait*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count*             myexit*          orphan*       zombie.c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$ ls  tmp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list only subdirectory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a.out*              disk.c             myexit.c      orphan.c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background.c    myexec.c        myfork.c     mywait.c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zombie.c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$ count  .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count regular files from “.”.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Total number of non-directory files is 25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$ - 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BF9C8C-7C69-4CF7-8ADF-83DA95085846}" type="slidenum">
              <a:rPr lang="en-US" altLang="ko-KR"/>
              <a:pPr/>
              <a:t>158</a:t>
            </a:fld>
            <a:endParaRPr lang="en-US" altLang="ko-KR"/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653463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Threads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Multiple processes are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expensive to create,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either a new or by copying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an existing process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with the “fork()” system call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thread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is an abstraction allows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multiple “threads of control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”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in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a single process space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separate tasks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to be able to share some resources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in a process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such as memory space or an open device.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the term “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light-weight processes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” used interchangeably with “thread”. 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79F85A-E504-4028-B3C2-8D6A53286FBC}" type="slidenum">
              <a:rPr lang="en-US" altLang="ko-KR"/>
              <a:pPr/>
              <a:t>159</a:t>
            </a:fld>
            <a:endParaRPr lang="en-US" altLang="ko-KR"/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188325" cy="373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Thread Management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Four major functions make up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common thread-management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capabilities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in most implementations: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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Create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: Create a thread.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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Join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: Suspend and wait for a created thread to terminate.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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Detach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: Allow the thread to release its resources to the system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when it finishes and not to require a join.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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Terminate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: Return resources to the process. </a:t>
            </a:r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BDE2F3-D509-42FD-AD39-6039837E502A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555038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A FILE MANAGEMENT Primer</a:t>
            </a:r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endParaRPr kumimoji="1" lang="en-US" altLang="ko-KR" sz="1200" b="1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  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- File-management system calls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allow you </a:t>
            </a:r>
            <a:r>
              <a:rPr kumimoji="1" lang="en-US" altLang="ko-KR" u="sng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to manipulate the full collection of regular,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  <a:r>
              <a:rPr kumimoji="1" lang="en-US" altLang="ko-KR" u="sng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directory,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</a:t>
            </a:r>
            <a:r>
              <a:rPr kumimoji="1" lang="en-US" altLang="ko-KR" u="sng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and special files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 including: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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disk-based files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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terminals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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printers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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interprocess communication facilities, such as pipes and sockets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</a:t>
            </a:r>
            <a:r>
              <a:rPr kumimoji="1" lang="en-US" altLang="ko-KR" u="sng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open()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is initially used </a:t>
            </a:r>
            <a:r>
              <a:rPr kumimoji="1" lang="en-US" altLang="ko-KR" u="sng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to access or create a file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If system call succeeds,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it returns </a:t>
            </a:r>
            <a:r>
              <a:rPr kumimoji="1" lang="en-US" altLang="ko-KR" u="sng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small integer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called </a:t>
            </a:r>
            <a:r>
              <a:rPr kumimoji="1" lang="en-US" altLang="ko-KR" i="1" u="sng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file descriptor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that is used in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subsequent I/O operations on that file.     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958907-94DF-4CEF-AB83-39F83D674615}" type="slidenum">
              <a:rPr lang="en-US" altLang="ko-KR"/>
              <a:pPr/>
              <a:t>160</a:t>
            </a:fld>
            <a:endParaRPr lang="en-US" altLang="ko-KR"/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596313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Redirection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When a process forks, the child inherits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copy of its parent’s file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descriptors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When a process execs, all nonclose-on-exec file descriptors remain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unaffected, including the standard input, output, and error channels.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ls &gt; ls.out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To perform the redirection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the shell performs the following series of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actions: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The parent shell forks and then waits for the child shell to terminate.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The child shell opens the file “ls.out”, creating it or truncating it as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necessary. </a:t>
            </a:r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6A9CDD-CEAA-4AE8-B5E3-4BDE18A239FE}" type="slidenum">
              <a:rPr lang="en-US" altLang="ko-KR"/>
              <a:pPr/>
              <a:t>161</a:t>
            </a:fld>
            <a:endParaRPr lang="en-US" altLang="ko-KR"/>
          </a:p>
        </p:txBody>
      </p:sp>
      <p:sp>
        <p:nvSpPr>
          <p:cNvPr id="172037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426450" cy="42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Redirection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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The child shell then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duplicates the file descriptor of “ls.out”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to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standard-output file descriptor, number 1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and the closes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the original descriptor of “ls.out”.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All standard output is therefore redirected to “ls.out”.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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child shell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then exec’s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</a:t>
            </a:r>
            <a:r>
              <a:rPr kumimoji="1" lang="en-US" altLang="ko-KR" b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ls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utility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Since the file descriptors are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inherited during an “exec()”,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all of the standard output of ls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goes to “ls.out”.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 When the child shell terminates, the parent resumes.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parent’s file descriptors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are unaffected by the child’s actions,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as each process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maintains its own private descriptor table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F95BFA-6718-46AE-8474-44E7CFCC51B7}" type="slidenum">
              <a:rPr lang="en-US" altLang="ko-KR"/>
              <a:pPr/>
              <a:t>162</a:t>
            </a:fld>
            <a:endParaRPr lang="en-US" altLang="ko-KR"/>
          </a:p>
        </p:txBody>
      </p:sp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5363" cy="568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Redirection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a small program that does approximately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same kind of redirection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as a UNIX shell does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$ cat redirect.c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---&gt;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list the program.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#include &lt;stdio.h&gt;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#include &lt;fcntl.h&gt;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main( argc, argv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int argc;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char* argv[];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int fd;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/*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Open file for redirection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fd = open( argv[1], O_CREAT | O_TRUNC | O_WRONLY, 0600 );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dup2( fd, 1 );   /*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Duplicate descriptor to standard output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close(fd);         /*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Close original descriptor to save descriptor space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execvp( argv[2], &amp;argv[2] );  /*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Invoke program; will inherit stdout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*/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perror(“main”);  /*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Should never execute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}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6BA7EF-3E6A-4305-BB85-AE0227874EBE}" type="slidenum">
              <a:rPr lang="en-US" altLang="ko-KR"/>
              <a:pPr/>
              <a:t>163</a:t>
            </a:fld>
            <a:endParaRPr lang="en-US" altLang="ko-KR"/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5363" cy="262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Redirection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$ redirect ls.out  ls -l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redirect “ls  -l” to “ls.out”.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$ cat  ls.out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list the output file.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total 5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-rw-r-xr-x   1   gglass              0   Feb   15   10:35  ls.out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-rw-r-xr-x   1   gglass          449   Feb    15   10:35  redirect.c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-rwxr-xr-x   1   gglass        3697   Feb   15    10:33  redirect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$ - 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2EDB1F-1269-4D25-8D35-E95D622859F5}" type="slidenum">
              <a:rPr lang="en-US" altLang="ko-KR"/>
              <a:pPr/>
              <a:t>164</a:t>
            </a:fld>
            <a:endParaRPr lang="en-US" altLang="ko-KR"/>
          </a:p>
        </p:txBody>
      </p:sp>
      <p:sp>
        <p:nvSpPr>
          <p:cNvPr id="17510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5363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SIGNALS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Program must sometimes deal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with unexpected or unpredictable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events,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such as 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 a floating point error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 a power failure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 an alarm clock “ring”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 the death of a child process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 a termination request from a user ( i.e., Control-C )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 a suspend request from a user ( i.e., Control-Z )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These kind of events are sometimes called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interrupts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as they must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interrupt the regular flow of a program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in order to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be processed.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When UNIX recognizes that such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an event has occurred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                   it sends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corresponding process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a signal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           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34D71E-37CC-44F5-9355-72F95C91815D}" type="slidenum">
              <a:rPr lang="en-US" altLang="ko-KR"/>
              <a:pPr/>
              <a:t>165</a:t>
            </a:fld>
            <a:endParaRPr lang="en-US" altLang="ko-KR"/>
          </a:p>
        </p:txBody>
      </p:sp>
      <p:sp>
        <p:nvSpPr>
          <p:cNvPr id="17613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5363" cy="456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SIGNALS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There is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unique, numbered signal for each possible event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For example,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if a process causes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floating point error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the kernel sends the offending process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signal number 8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      Signal                  Process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        #8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FIGURE 12.8  Floating point error signal</a:t>
            </a:r>
          </a:p>
        </p:txBody>
      </p:sp>
      <p:sp>
        <p:nvSpPr>
          <p:cNvPr id="176135" name="Oval 7"/>
          <p:cNvSpPr>
            <a:spLocks noChangeArrowheads="1"/>
          </p:cNvSpPr>
          <p:nvPr/>
        </p:nvSpPr>
        <p:spPr bwMode="auto">
          <a:xfrm>
            <a:off x="4495800" y="32766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136" name="Line 8"/>
          <p:cNvSpPr>
            <a:spLocks noChangeShapeType="1"/>
          </p:cNvSpPr>
          <p:nvPr/>
        </p:nvSpPr>
        <p:spPr bwMode="auto">
          <a:xfrm>
            <a:off x="3276600" y="3810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28FD2A-ED26-4938-A87A-DC7BC51EB445}" type="slidenum">
              <a:rPr lang="en-US" altLang="ko-KR"/>
              <a:pPr/>
              <a:t>166</a:t>
            </a:fld>
            <a:endParaRPr lang="en-US" altLang="ko-KR"/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5363" cy="456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SIGNALS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any process can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send any other process a signal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as long as it has permission to do so.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A programmer may arrange for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particular signal to be ignored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or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to be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processed by a special piece of code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called </a:t>
            </a:r>
            <a:r>
              <a:rPr kumimoji="1" lang="en-US" altLang="ko-KR" i="1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a signal handler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the process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that receives the signal</a:t>
            </a:r>
          </a:p>
          <a:p>
            <a:pPr latinLnBrk="1"/>
            <a:endParaRPr kumimoji="1" lang="en-US" altLang="ko-KR">
              <a:solidFill>
                <a:srgbClr val="3366FF"/>
              </a:solidFill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    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1)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suspends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its current flow of control,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2)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executes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signal handler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3) and then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resumes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the original flow of control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                  when the signal handler finishes. 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0C1393-0A4C-413F-B898-348759A05588}" type="slidenum">
              <a:rPr lang="en-US" altLang="ko-KR"/>
              <a:pPr/>
              <a:t>167</a:t>
            </a:fld>
            <a:endParaRPr lang="en-US" altLang="ko-KR"/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5363" cy="40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SIGNALS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Signals are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defined in “/usr/include/sys/signal.h”.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The default handler usually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performs one of the following actions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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terminate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the process and generate a core file (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dump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)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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terminate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the process without generating a core image file (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quit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)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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ignore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and discard the signal (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ignore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)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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suspend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the process (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suspend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)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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resume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the process 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767CC2-4A2B-40C9-B807-BE97A764E369}" type="slidenum">
              <a:rPr lang="en-US" altLang="ko-KR"/>
              <a:pPr/>
              <a:t>168</a:t>
            </a:fld>
            <a:endParaRPr lang="en-US" altLang="ko-KR"/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5363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A List of Signals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Here’s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list of the System V predefined signals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along with their respective macro definitions, numerical values,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and default actions, as well as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brief description of each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Macro    #   Default             Description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SIGHUP     1    quit           hang up        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SIGINT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2    quit           interrupt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SIGQUIT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3    dump        quit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SIGILL       4    dump        illegal instruction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SIGTRAP    5    dump        trace trap( used by debuggers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SIGABRT    6   dump        abort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SIGEMT      7   dump        emulator trap instruction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SIGFPE      8    dump        arithmetic execution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SIGKILL  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9    quit           kill( cannot be caught, blocked, or ignored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SIGBUS    10   dump        bus error( bad format address ) </a:t>
            </a:r>
          </a:p>
        </p:txBody>
      </p: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381000" y="2819400"/>
            <a:ext cx="83058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208" name="Line 8"/>
          <p:cNvSpPr>
            <a:spLocks noChangeShapeType="1"/>
          </p:cNvSpPr>
          <p:nvPr/>
        </p:nvSpPr>
        <p:spPr bwMode="auto">
          <a:xfrm>
            <a:off x="381000" y="320040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209" name="Line 9"/>
          <p:cNvSpPr>
            <a:spLocks noChangeShapeType="1"/>
          </p:cNvSpPr>
          <p:nvPr/>
        </p:nvSpPr>
        <p:spPr bwMode="auto">
          <a:xfrm>
            <a:off x="1752600" y="28194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210" name="Line 10"/>
          <p:cNvSpPr>
            <a:spLocks noChangeShapeType="1"/>
          </p:cNvSpPr>
          <p:nvPr/>
        </p:nvSpPr>
        <p:spPr bwMode="auto">
          <a:xfrm>
            <a:off x="2133600" y="28194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211" name="Line 11"/>
          <p:cNvSpPr>
            <a:spLocks noChangeShapeType="1"/>
          </p:cNvSpPr>
          <p:nvPr/>
        </p:nvSpPr>
        <p:spPr bwMode="auto">
          <a:xfrm>
            <a:off x="3200400" y="28194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8A9C89-32EA-45A9-B42E-F3BEEBD31A2D}" type="slidenum">
              <a:rPr lang="en-US" altLang="ko-KR"/>
              <a:pPr/>
              <a:t>169</a:t>
            </a:fld>
            <a:endParaRPr lang="en-US" altLang="ko-KR"/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5363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A List of Signals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Macro    #   Default             Description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SIGSEGV   11   dump    segmentation violation(out-of-range address)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SIGSYS     12   dump    bad argument to system call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SIGPIPE    13   quit       write on a pipe or other socket with no one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                  to read it.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SIGALRM   14   quit       alarm clock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SIGTERM   15   quit       software termination signal(default signal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                                                               sent by kill )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SIGUSR1   16   quit       user signal 1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SIGUSR2   17   quit       user signal 2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SIGCHLD   18   ignore   child status changed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SIGPWR    19   ignore    power fail or restart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SIGWINCH 20  ignore    window size change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SIGURG     21  ignore    urgent socket condition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SIGPOLL    22  ignore    pollable event </a:t>
            </a:r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381000" y="1676400"/>
            <a:ext cx="83058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32" name="Line 8"/>
          <p:cNvSpPr>
            <a:spLocks noChangeShapeType="1"/>
          </p:cNvSpPr>
          <p:nvPr/>
        </p:nvSpPr>
        <p:spPr bwMode="auto">
          <a:xfrm>
            <a:off x="381000" y="213360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233" name="Line 9"/>
          <p:cNvSpPr>
            <a:spLocks noChangeShapeType="1"/>
          </p:cNvSpPr>
          <p:nvPr/>
        </p:nvSpPr>
        <p:spPr bwMode="auto">
          <a:xfrm>
            <a:off x="1752600" y="1676400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234" name="Line 10"/>
          <p:cNvSpPr>
            <a:spLocks noChangeShapeType="1"/>
          </p:cNvSpPr>
          <p:nvPr/>
        </p:nvSpPr>
        <p:spPr bwMode="auto">
          <a:xfrm>
            <a:off x="2133600" y="1676400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235" name="Line 11"/>
          <p:cNvSpPr>
            <a:spLocks noChangeShapeType="1"/>
          </p:cNvSpPr>
          <p:nvPr/>
        </p:nvSpPr>
        <p:spPr bwMode="auto">
          <a:xfrm>
            <a:off x="3200400" y="1676400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0163E9-BAD8-416A-AC06-CC26CA33F092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55503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endParaRPr kumimoji="1" lang="en-US" altLang="ko-KR" sz="1200" b="1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 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- A typical sequence of events: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int  fd;  /*  File descriptor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…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fd = open( fileName, … );   /* Open file, return file descriptor */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if ( fd==-1 )  {  /* Deal with error condition */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…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fcntl( fd, … ); /* Set some I/O flags if necessary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…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read( fd, … );  /* Read from file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…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write( fd, …); /* Write to file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…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lseek( fd, …); /* Seek within file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…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close(fd);  /* Close the file, freeing file descriptor */ 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27A73E-DFD1-47E6-9EE7-3DF8FD09B11D}" type="slidenum">
              <a:rPr lang="en-US" altLang="ko-KR"/>
              <a:pPr/>
              <a:t>170</a:t>
            </a:fld>
            <a:endParaRPr lang="en-US" altLang="ko-KR"/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5363" cy="40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A List of Signals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Macro      #  Default             Description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SIGSTOP      23  quit       stopped(signal)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SIGSTP        24  quit       stopped(user)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SIGCONT     25  ignore    continued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SIGTTIN      26  quit        stopped( tty input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SIGTTOU     27  quit        stopped( tty output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SIGVTALRM 28   quit       virtual timer expired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SIGPROF     29   quit       profiling timer expired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SIGXCPU     30   dump    CPU time limit exceeded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SIGXFSZ      31  dump     file size limit exceeded </a:t>
            </a:r>
          </a:p>
        </p:txBody>
      </p:sp>
      <p:sp>
        <p:nvSpPr>
          <p:cNvPr id="181255" name="Rectangle 7"/>
          <p:cNvSpPr>
            <a:spLocks noChangeArrowheads="1"/>
          </p:cNvSpPr>
          <p:nvPr/>
        </p:nvSpPr>
        <p:spPr bwMode="auto">
          <a:xfrm>
            <a:off x="381000" y="1676400"/>
            <a:ext cx="83058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56" name="Line 8"/>
          <p:cNvSpPr>
            <a:spLocks noChangeShapeType="1"/>
          </p:cNvSpPr>
          <p:nvPr/>
        </p:nvSpPr>
        <p:spPr bwMode="auto">
          <a:xfrm>
            <a:off x="381000" y="213360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257" name="Line 9"/>
          <p:cNvSpPr>
            <a:spLocks noChangeShapeType="1"/>
          </p:cNvSpPr>
          <p:nvPr/>
        </p:nvSpPr>
        <p:spPr bwMode="auto">
          <a:xfrm>
            <a:off x="1905000" y="1676400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258" name="Line 10"/>
          <p:cNvSpPr>
            <a:spLocks noChangeShapeType="1"/>
          </p:cNvSpPr>
          <p:nvPr/>
        </p:nvSpPr>
        <p:spPr bwMode="auto">
          <a:xfrm>
            <a:off x="2362200" y="1676400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259" name="Line 11"/>
          <p:cNvSpPr>
            <a:spLocks noChangeShapeType="1"/>
          </p:cNvSpPr>
          <p:nvPr/>
        </p:nvSpPr>
        <p:spPr bwMode="auto">
          <a:xfrm>
            <a:off x="3352800" y="1676400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0A59EA-15E7-4755-B1DF-FB626FE60DB7}" type="slidenum">
              <a:rPr lang="en-US" altLang="ko-KR"/>
              <a:pPr/>
              <a:t>171</a:t>
            </a:fld>
            <a:endParaRPr lang="en-US" altLang="ko-KR"/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5363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Terminal Signals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The easiest way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to send a signal to a foreground process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by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pressing Control-C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or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Control-Z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from the keyboard.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When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terminal driver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( the piece of software that supports the terminal )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recognizes that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Control-C was pressed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it sends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SIGINT signal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to all of the processes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                                        in the current foreground job.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Similarly,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Control-Z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causes it to send a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SIGTSTP signal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to all of the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processes in the current foreground job.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By default,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SIGINT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terminates a process and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SIGTSTP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suspends a process. 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386D7E-7529-4EB0-8B56-567F7E1C78F5}" type="slidenum">
              <a:rPr lang="en-US" altLang="ko-KR"/>
              <a:pPr/>
              <a:t>172</a:t>
            </a:fld>
            <a:endParaRPr lang="en-US" altLang="ko-KR"/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5363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Requesting an Alarm Signal : alarm()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SIGALRM, by using “alarm()”.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default handler for this signal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displays the message “Alarm clock”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and t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erminates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the process.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Here’s how “alarm()” works: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System Call : unsigned int </a:t>
            </a:r>
            <a:r>
              <a:rPr kumimoji="1" lang="en-US" altLang="ko-KR" b="1">
                <a:latin typeface="Verdana" charset="0"/>
                <a:ea typeface="굴림" charset="-127"/>
                <a:sym typeface="Webdings" charset="2"/>
              </a:rPr>
              <a:t>alarm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( unsigned int count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“alarm()” instructs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kernel to send the SIGALRM signal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to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the calling process after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count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seconds.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If an alarm had already been scheduled, that alarm is overwritten.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If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count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is 0, any pending alarm requests are cancelled.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“alarm()” returns the number of seconds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                     that remain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until the alarm signal is sent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</p:txBody>
      </p:sp>
      <p:sp>
        <p:nvSpPr>
          <p:cNvPr id="183303" name="Rectangle 7"/>
          <p:cNvSpPr>
            <a:spLocks noChangeArrowheads="1"/>
          </p:cNvSpPr>
          <p:nvPr/>
        </p:nvSpPr>
        <p:spPr bwMode="auto">
          <a:xfrm>
            <a:off x="609600" y="2895600"/>
            <a:ext cx="80010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D895CE-0F99-4E7D-8FF3-B151E705BA68}" type="slidenum">
              <a:rPr lang="en-US" altLang="ko-KR"/>
              <a:pPr/>
              <a:t>173</a:t>
            </a:fld>
            <a:endParaRPr lang="en-US" altLang="ko-KR"/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5363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Requesting an Alarm Signal : alarm()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a small program that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uses “alarm()”,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together with its output: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$ cat  alarm.c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list the program.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#include &lt;stdio.h&gt;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main()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alarm(3);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/* Schedule an alarm signal in three seconds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printf(“Looping forever… \n”);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while(1)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printf(“This line should never be executed \n”);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}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$ alarm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run the program.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Looping forever…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Alarm clock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occurs three seconds later.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$ - 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9C9072-8746-4D96-B260-0AD50220892F}" type="slidenum">
              <a:rPr lang="en-US" altLang="ko-KR"/>
              <a:pPr/>
              <a:t>174</a:t>
            </a:fld>
            <a:endParaRPr lang="en-US" altLang="ko-KR"/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5363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Handling Signals : signal()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System Call: void(*signal(int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sigCode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void (*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func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)(int))) (int)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“signal()” allows a process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to specify the action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that it will take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when a particular signal is received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The parameter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sigCode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specifies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number of the signal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that is to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be reprogrammed, and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func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may be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one of several values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: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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SIG_IGN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which indicates that the specified signal should be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ignored and discarded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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SIG_DFL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which indicates that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kernel’s default handler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should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be used.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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an address of a user-defined function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which indicates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that the function should be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executed when the specified signal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arrives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</p:txBody>
      </p:sp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457200" y="1371600"/>
            <a:ext cx="8077200" cy="487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76B7B0-3E30-405B-8E11-25CD327F26CB}" type="slidenum">
              <a:rPr lang="en-US" altLang="ko-KR"/>
              <a:pPr/>
              <a:t>175</a:t>
            </a:fld>
            <a:endParaRPr lang="en-US" altLang="ko-KR"/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5363" cy="317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Handling Signals : signal()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valid signal numbers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are stored in “/usr/include/signal.h”.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The signals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SIGKILL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and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SIGSTP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may not be reprogrammed.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A child process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inherits the signal settings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from its parent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during a “fork()”.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“signal()”  returns the previous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func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value associated with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sigCode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if successful; otherwise, it returns a value of -1. </a:t>
            </a:r>
          </a:p>
        </p:txBody>
      </p:sp>
      <p:sp>
        <p:nvSpPr>
          <p:cNvPr id="186375" name="Rectangle 7"/>
          <p:cNvSpPr>
            <a:spLocks noChangeArrowheads="1"/>
          </p:cNvSpPr>
          <p:nvPr/>
        </p:nvSpPr>
        <p:spPr bwMode="auto">
          <a:xfrm>
            <a:off x="457200" y="1371600"/>
            <a:ext cx="8077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9A45AB-D7D3-48D5-89BB-9FE8E5475F30}" type="slidenum">
              <a:rPr lang="en-US" altLang="ko-KR"/>
              <a:pPr/>
              <a:t>176</a:t>
            </a:fld>
            <a:endParaRPr lang="en-US" altLang="ko-KR"/>
          </a:p>
        </p:txBody>
      </p:sp>
      <p:sp>
        <p:nvSpPr>
          <p:cNvPr id="187397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5363" cy="262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Handling Signals: signal()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The “signal()” system call may be used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to override the default action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a couple of changes to the previous program so that it caught and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processed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SIGALRM signal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efficiently: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 installed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my own signal handler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“alarmHandler()”,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by using “signal()”.    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0E93EA-8DCA-4E2B-9A87-9B2BA4B80729}" type="slidenum">
              <a:rPr lang="en-US" altLang="ko-KR"/>
              <a:pPr/>
              <a:t>177</a:t>
            </a:fld>
            <a:endParaRPr lang="en-US" altLang="ko-KR"/>
          </a:p>
        </p:txBody>
      </p:sp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5363" cy="317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Handling Signals: signal()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System Call: int pause(void)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“pause()”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suspends the calling process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and returns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                    when the calling process receives a signal.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It is most often used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to wait efficiently for an alarm signal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“pause()”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doesn’t return anything useful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</p:txBody>
      </p:sp>
      <p:sp>
        <p:nvSpPr>
          <p:cNvPr id="188423" name="Rectangle 7"/>
          <p:cNvSpPr>
            <a:spLocks noChangeArrowheads="1"/>
          </p:cNvSpPr>
          <p:nvPr/>
        </p:nvSpPr>
        <p:spPr bwMode="auto">
          <a:xfrm>
            <a:off x="457200" y="1524000"/>
            <a:ext cx="81534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7D6396-0368-4339-8E9F-FCD480809055}" type="slidenum">
              <a:rPr lang="en-US" altLang="ko-KR"/>
              <a:pPr/>
              <a:t>178</a:t>
            </a:fld>
            <a:endParaRPr lang="en-US" altLang="ko-KR"/>
          </a:p>
        </p:txBody>
      </p:sp>
      <p:sp>
        <p:nvSpPr>
          <p:cNvPr id="189445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5363" cy="568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Handling Signals: signal()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$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cat  handler.c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list the program.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#include &lt;stdio.h&gt;  </a:t>
            </a:r>
            <a:br>
              <a:rPr kumimoji="1" lang="en-US" altLang="ko-KR">
                <a:latin typeface="Verdana" charset="0"/>
                <a:ea typeface="굴림" charset="-127"/>
                <a:sym typeface="Webdings" charset="2"/>
              </a:rPr>
            </a:b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#include &lt;signal.h&gt;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int alarmFlag = 0;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Global alarm flag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void alarmHandler();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Forward declaration of alarm handler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/***************************************************/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main()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signal( SIGALRM, alarmHandler 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Install signal handler */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alarm(3);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Schedule an alarm signal in three seconds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printf(“Looping…\n”);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while( !alarmFlag )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Loop until flag set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pause();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Wait for a signal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printf(“Loop ends due to alarm signal \n”);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} 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B44BD-AC0E-4C50-B332-18F98F5D36A0}" type="slidenum">
              <a:rPr lang="en-US" altLang="ko-KR"/>
              <a:pPr/>
              <a:t>179</a:t>
            </a:fld>
            <a:endParaRPr lang="en-US" altLang="ko-KR"/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5363" cy="40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Handling Signals: signal()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/*************************************************/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void alarmHandler()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printf(“An alarm clock signal was received \n”);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alarmFlag=1;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}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$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handler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 run the program.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Looping…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An alarm clock signal was received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 occurs three seconds later.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Loop ends due to alarm signal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$ _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A44449-6648-4B0D-906C-C7D9E9FC44EF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555038" cy="528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endParaRPr kumimoji="1" lang="en-US" altLang="ko-KR" sz="1200" b="1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 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- When a process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no longer needs to access an open file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it should close it </a:t>
            </a:r>
            <a:r>
              <a:rPr kumimoji="1" lang="en-US" altLang="ko-KR" u="sng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using the “close” system call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All of a process’ open files are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automatically closed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when the process terminates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but, it’s better programming practice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to explicitly close your files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File descriptors are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numbered sequentially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starting from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zero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By convention,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first three file descriptor values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have a special meaning: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Value                    Meaning    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0                  standard input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1                  standard output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2                  standard error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1524000" y="4572000"/>
            <a:ext cx="60198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3429000" y="4572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1524000" y="5105400"/>
            <a:ext cx="601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1524000" y="5486400"/>
            <a:ext cx="601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1524000" y="5867400"/>
            <a:ext cx="601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523790-E03A-4927-8440-762E1E7836BF}" type="slidenum">
              <a:rPr lang="en-US" altLang="ko-KR"/>
              <a:pPr/>
              <a:t>180</a:t>
            </a:fld>
            <a:endParaRPr lang="en-US" altLang="ko-KR"/>
          </a:p>
        </p:txBody>
      </p:sp>
      <p:sp>
        <p:nvSpPr>
          <p:cNvPr id="19149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5363" cy="568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Protecting Critical Code and Chaining Interrupt Handlers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The same techniques that I just described may be used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to protect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critical pieces of code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against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Control-C attacks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and other such signals.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it can be restored after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critical code has executed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Here’s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source code of a program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that protects itself against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SIGINT signals: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$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cat  critical.c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  list the program.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#include &lt;stdio.h&gt;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#include &lt;signal.h&gt;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main()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void (*oldHandler) ()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To hold old handler value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printf(“I can be Control-C’ed \n”);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sleep(3);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oldHandler = signal(SIGINT, SIG_IGN);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Ignore Control-C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printf(“I’m protected from Control-C now\n”); 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01FDAE-269D-4A73-A864-50601E02B878}" type="slidenum">
              <a:rPr lang="en-US" altLang="ko-KR"/>
              <a:pPr/>
              <a:t>181</a:t>
            </a:fld>
            <a:endParaRPr lang="en-US" altLang="ko-KR"/>
          </a:p>
        </p:txBody>
      </p:sp>
      <p:sp>
        <p:nvSpPr>
          <p:cNvPr id="192517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5363" cy="568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Protecting Critical Code and Chaining Interrupt Handlers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sleep(3);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signal(SIGINT, oldHandler);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Restore old handler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printf(“I can be Control-C’ed again \n”);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sleep(3);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printf(“Bye! \n”);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$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critical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 run the program.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I can be Control-C’ed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^C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 Control-C works here.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$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critical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 run the program again.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I can be Control-C’ed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I’m protected from Control-C now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^C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I can be Control-C’ed again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Bye!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$ _ </a:t>
            </a:r>
          </a:p>
        </p:txBody>
      </p:sp>
      <p:sp>
        <p:nvSpPr>
          <p:cNvPr id="192519" name="AutoShape 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400800" y="5867400"/>
            <a:ext cx="2514600" cy="457200"/>
          </a:xfrm>
          <a:prstGeom prst="actionButtonBlank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To Pipes and Sockets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E7CC29-ACC2-4405-AB2B-29617795C8BD}" type="slidenum">
              <a:rPr lang="en-US" altLang="ko-KR"/>
              <a:pPr/>
              <a:t>182</a:t>
            </a:fld>
            <a:endParaRPr lang="en-US" altLang="ko-KR"/>
          </a:p>
        </p:txBody>
      </p:sp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5363" cy="317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Sending Signals: kill()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A process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may send a signal to another process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by using the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“kill()”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system call.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“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kill()” is a misnomer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since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many of the signals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that it can send to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do not terminate a process.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It’s called “kill()” because of historical reasons;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main use of signals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when UNIX was first designed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was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to terminate processes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A868AB-B618-413A-B634-58269C6FFADC}" type="slidenum">
              <a:rPr lang="en-US" altLang="ko-KR"/>
              <a:pPr/>
              <a:t>183</a:t>
            </a:fld>
            <a:endParaRPr lang="en-US" altLang="ko-KR"/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5363" cy="568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Sending Signals: kill()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System Call: int kill( pid_t 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pid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int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sigCode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)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“kill()” sends the signal with value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sigCode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to the process with PID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pid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“kill()” succeeds and the signal is sent as long as at least one of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the following conditions is satisfied: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The sending process and the receiving process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have the same owner.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The sending process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is owned by a super-user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There are a few variations on the way that “kill()” works: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If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pid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is zero, the signal is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sent to all of the processes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in the sender’s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process group.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If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pid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is -1 and the sender is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owned by a super-user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the signal is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sent to all processes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including the sender.</a:t>
            </a:r>
          </a:p>
        </p:txBody>
      </p:sp>
      <p:sp>
        <p:nvSpPr>
          <p:cNvPr id="194567" name="Rectangle 7"/>
          <p:cNvSpPr>
            <a:spLocks noChangeArrowheads="1"/>
          </p:cNvSpPr>
          <p:nvPr/>
        </p:nvSpPr>
        <p:spPr bwMode="auto">
          <a:xfrm>
            <a:off x="381000" y="1371600"/>
            <a:ext cx="8458200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A08FB8-73E3-4571-B7CD-82CE16A08FB0}" type="slidenum">
              <a:rPr lang="en-US" altLang="ko-KR"/>
              <a:pPr/>
              <a:t>184</a:t>
            </a:fld>
            <a:endParaRPr lang="en-US" altLang="ko-KR"/>
          </a:p>
        </p:txBody>
      </p:sp>
      <p:sp>
        <p:nvSpPr>
          <p:cNvPr id="19558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5363" cy="317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Sending Signals: kill()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If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pid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is -1 and the sender is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not owned by a super-user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the signal is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sent to all of the processes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owned by the same owner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as that of the sender,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excluding the sending process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If the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pid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is negative, but not -1,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the signal is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sent to all of the processes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in the process group.</a:t>
            </a:r>
          </a:p>
        </p:txBody>
      </p:sp>
      <p:sp>
        <p:nvSpPr>
          <p:cNvPr id="195591" name="Rectangle 7"/>
          <p:cNvSpPr>
            <a:spLocks noChangeArrowheads="1"/>
          </p:cNvSpPr>
          <p:nvPr/>
        </p:nvSpPr>
        <p:spPr bwMode="auto">
          <a:xfrm>
            <a:off x="381000" y="1676400"/>
            <a:ext cx="82296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0800CC-D606-4BFA-BF71-9712460B9E56}" type="slidenum">
              <a:rPr lang="en-US" altLang="ko-KR"/>
              <a:pPr/>
              <a:t>185</a:t>
            </a:fld>
            <a:endParaRPr lang="en-US" altLang="ko-KR"/>
          </a:p>
        </p:txBody>
      </p:sp>
      <p:sp>
        <p:nvSpPr>
          <p:cNvPr id="19661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5363" cy="317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Death of Children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When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parent’s child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terminates,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child process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sends its parent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a SIGCHLD signal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A parent process often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installs a handler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to deal with this signal;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this handler typically executes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a “wait()” system call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to accept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the child’s termination code and let the child dezombify.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the parent can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choose to ignore SIGCHLD signals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in which case the child dezombifies automatically. 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983E25-396B-4608-8613-3ED4857BD7C3}" type="slidenum">
              <a:rPr lang="en-US" altLang="ko-KR"/>
              <a:pPr/>
              <a:t>186</a:t>
            </a:fld>
            <a:endParaRPr lang="en-US" altLang="ko-KR"/>
          </a:p>
        </p:txBody>
      </p:sp>
      <p:sp>
        <p:nvSpPr>
          <p:cNvPr id="197637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42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Death of Children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The program works by performing the following steps: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1. The parent process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installs a SIGCHLD handler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that is executed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when its child process terminates.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2. The parent process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forks a child process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to execute the command.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3. The parent process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sleeps for the specified number of seconds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when it wakes up, it sends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its child process a SIGINT signal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to kill it.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4. If the child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terminates before its parent finishes sleeping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parent’s SIGCHLD handler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is executed,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causing the parent to terminate immediately.           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63344E-9CBF-4198-8B04-4BD4A1ACB744}" type="slidenum">
              <a:rPr lang="en-US" altLang="ko-KR"/>
              <a:pPr/>
              <a:t>187</a:t>
            </a:fld>
            <a:endParaRPr lang="en-US" altLang="ko-KR"/>
          </a:p>
        </p:txBody>
      </p: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568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Death of Children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Here’s the source code for and sample output from the program.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$ cat limit.c       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list the program.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#include &lt;stdio.h&gt;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#include &lt;signal.h&gt;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int delay;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void childHandler();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/************************************************/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main( argc, argv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int argc;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char* argv[];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int pid;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signal( SIGCHLD, childHandler 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Install death-of-child handler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pid = fork();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Duplicate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if ( pid == 0 )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Child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execvp( argv[2], &amp;argv[2] );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Execute command */ 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7BF958-15DE-4778-84D3-C5895C9CD6DD}" type="slidenum">
              <a:rPr lang="en-US" altLang="ko-KR"/>
              <a:pPr/>
              <a:t>188</a:t>
            </a:fld>
            <a:endParaRPr lang="en-US" altLang="ko-KR"/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568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Death of Children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perror(“limit”);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Should never execute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else   /* Parent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sscanf( argv[1], “%d”, &amp;delay 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Read delay from command-line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sleep(delay);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Sleep for the specified number of seconds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printf(“Child %d exceeded limit and is being killed \n”, pid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kill( pid, SIGINT );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Kill the child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/***************************************************/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void childHandler()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Executed if the child dies before the parent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{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int  childPid, childStatus;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childPid = wait(&amp;childStatus);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Accept child’s termination code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printf(“Child %d terminated within %d seconds \n”, childPid, delay);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exit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(/* EXIT SUCCESS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0);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}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C42770-106B-4782-8BF9-710753A6AD0E}" type="slidenum">
              <a:rPr lang="en-US" altLang="ko-KR"/>
              <a:pPr/>
              <a:t>189</a:t>
            </a:fld>
            <a:endParaRPr lang="en-US" altLang="ko-KR"/>
          </a:p>
        </p:txBody>
      </p:sp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317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Death of Children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$ limit  5  ls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run the program; command finishes OK.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a.out          alarm             critical          handler          limit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alarm.c       critical.c         handler.c      limit.c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Child 4030  terminated within 5 seconds.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$ limit  4  sleep  100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run it again;  command takes too long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Child 4032 exceeded limit and is being killed.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$ -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4B2657-978A-4E9A-84A3-DEF00FE2FEC7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04800" y="1219200"/>
            <a:ext cx="8555038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- For Example,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the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“printf()”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library function always sends its output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using file descriptor 1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the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“scanf()”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always reads its input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using file descriptor 0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3657600" y="3962400"/>
            <a:ext cx="914400" cy="9144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3810000" y="4189413"/>
            <a:ext cx="67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400">
                <a:ea typeface="굴림" charset="-127"/>
              </a:rPr>
              <a:t>File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1812925" y="3697288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400">
                <a:ea typeface="굴림" charset="-127"/>
              </a:rPr>
              <a:t>Fd1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1828800" y="4494213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400">
                <a:ea typeface="굴림" charset="-127"/>
              </a:rPr>
              <a:t>Fd2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1828800" y="5332413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400">
                <a:ea typeface="굴림" charset="-127"/>
              </a:rPr>
              <a:t>Fd3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1828800" y="3657600"/>
            <a:ext cx="685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1828800" y="4419600"/>
            <a:ext cx="685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1828800" y="5257800"/>
            <a:ext cx="685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2514600" y="39624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V="1">
            <a:off x="2514600" y="44958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 flipV="1">
            <a:off x="2514600" y="47244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3886200" y="5181600"/>
            <a:ext cx="413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400">
                <a:ea typeface="굴림" charset="-127"/>
              </a:rPr>
              <a:t>Many file descriptors, one file</a:t>
            </a: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2C9615-AF1B-4825-B602-DE52797C0117}" type="slidenum">
              <a:rPr lang="en-US" altLang="ko-KR"/>
              <a:pPr/>
              <a:t>190</a:t>
            </a:fld>
            <a:endParaRPr lang="en-US" altLang="ko-KR"/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456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Suspending and Resuming Processes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SIGSTOP and SIGCONT signals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suspend and resume a process,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respectively.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They are used by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UNIX shells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that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support job control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to implement built-in commands like </a:t>
            </a:r>
            <a:r>
              <a:rPr kumimoji="1" lang="en-US" altLang="ko-KR" i="1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stop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</a:t>
            </a:r>
            <a:r>
              <a:rPr kumimoji="1" lang="en-US" altLang="ko-KR" i="1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fg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and </a:t>
            </a:r>
            <a:r>
              <a:rPr kumimoji="1" lang="en-US" altLang="ko-KR" i="1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bg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The main program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created two children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that both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entered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an infinite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loop and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displayed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 message every second.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The main program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waited for three seconds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and then suspended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the first child.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After another three seconds, the parent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restarted the first child,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waited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a little while longer, and then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terminated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both children. 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7B58EB-8B75-4946-8AF4-5B012F28C69A}" type="slidenum">
              <a:rPr lang="en-US" altLang="ko-KR"/>
              <a:pPr/>
              <a:t>191</a:t>
            </a:fld>
            <a:endParaRPr lang="en-US" altLang="ko-KR"/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568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Suspending and Resuming Processes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$ cat  pulse.c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list the program.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#include &lt;signal.h&gt;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#include &lt;stdio.h&gt;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main()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{ int pid1;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int pid2;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pid1 = fork();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if (pid1== 0)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First child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while(1)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Infinite loop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printf(“pid1 is alive \n”);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sleep(1);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pid2 = fork();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Second child */        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3A5BA7-6952-46D4-8FF5-2F994C88D867}" type="slidenum">
              <a:rPr lang="en-US" altLang="ko-KR"/>
              <a:pPr/>
              <a:t>192</a:t>
            </a:fld>
            <a:endParaRPr lang="en-US" altLang="ko-KR"/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Suspending and Resuming Processes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if ( pid2 == 0 )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while(1)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Infinite loop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printf(“pid2 is alive \n”);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sleep(1);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sleep(3);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kill( pid1, SIGSTOP );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Suspend first child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sleep(3);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kill( pid1, SIGCONT 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Resume first child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sleep(3);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kill( pid1, SIGINT );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Kill first child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kill( pid2, SIGINT );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Kill second child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}  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09EB2D-0925-4F3B-B84E-A549F7AE4732}" type="slidenum">
              <a:rPr lang="en-US" altLang="ko-KR"/>
              <a:pPr/>
              <a:t>193</a:t>
            </a:fld>
            <a:endParaRPr lang="en-US" altLang="ko-KR"/>
          </a:p>
        </p:txBody>
      </p:sp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Suspending and Resuming Processes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$ pulse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run the program.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pid1  is  alive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both run in first three seconds.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pid2  is  alive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pid1  is  alive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pid2  is  alive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pid1  is  alive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pid2  is  alive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pid2  is  alive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just the second child runs now.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pid2  is  alive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pid2  is  alive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pid1  is  alive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the first child is resumed.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pid2  is  alive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pid1  is  alive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pid2  is  alive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pid1  is  alive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pid2  is  alive 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BA1420-B004-4338-845C-900E6BEAC8FF}" type="slidenum">
              <a:rPr lang="en-US" altLang="ko-KR"/>
              <a:pPr/>
              <a:t>194</a:t>
            </a:fld>
            <a:endParaRPr lang="en-US" altLang="ko-KR"/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46772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Process Groups and Control Terminals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When you’re in a shell and you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execute a program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that creates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several children,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single Control-C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from the keyboard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will normally terminate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the program and its children and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then return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you to the shell.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In order to support this kind of behavior, UNIX introduced a few new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concepts.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In addition to having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unique process ID number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         every process is also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member of a process group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Several processes can be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members of the same process group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When a process forks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the child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inherits its process group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from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its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parent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8AC4A9-0B73-4C78-B89E-809F44A90918}" type="slidenum">
              <a:rPr lang="en-US" altLang="ko-KR"/>
              <a:pPr/>
              <a:t>195</a:t>
            </a:fld>
            <a:endParaRPr lang="en-US" altLang="ko-KR"/>
          </a:p>
        </p:txBody>
      </p:sp>
      <p:sp>
        <p:nvSpPr>
          <p:cNvPr id="207877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210550" cy="42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Process Groups and Control Terminals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A process may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change its process group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to a new value by using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“setpgid()”.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When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process execs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its process group remains the same.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Every process can have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an associated control terminal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which is typically the terminal where the process was started.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When a process forks, the child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inherits its control terminal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from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its parent.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When a process execs,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its control terminal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stays the same. </a:t>
            </a:r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916E4E-FBC4-4F05-ADBF-E560C8BA8D9F}" type="slidenum">
              <a:rPr lang="en-US" altLang="ko-KR"/>
              <a:pPr/>
              <a:t>196</a:t>
            </a:fld>
            <a:endParaRPr lang="en-US" altLang="ko-KR"/>
          </a:p>
        </p:txBody>
      </p:sp>
      <p:sp>
        <p:nvSpPr>
          <p:cNvPr id="208901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189913" cy="40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Process Groups and Control Terminals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Every terminal can be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associated with a single control process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When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metacharacter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such as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Control-C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is detected,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the terminal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sends the appropriate signal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to all of the processes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in the process group of its control process.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If a process attempts to read from its control terminal and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is not a member of the same process group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as the terminal’s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control process,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the process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is sent a SIGTTIN signal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which normally suspends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the process. 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19F696-F243-4A6A-AE5D-88DF9E6AAF3A}" type="slidenum">
              <a:rPr lang="en-US" altLang="ko-KR"/>
              <a:pPr/>
              <a:t>197</a:t>
            </a:fld>
            <a:endParaRPr lang="en-US" altLang="ko-KR"/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320088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Process Groups and Control Terminals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Here’s how a shell uses these features: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When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an interactive shell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begins,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it is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control process of a terminal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and has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that terminal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as its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control terminal.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When a shell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executes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a foreground process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the child shell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places itself in a different process group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before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exec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’ing the command and takes control of the terminal.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Any signals generated from the terminal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thus go to the foreground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command rather than to the original parent shell.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When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foreground command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terminates,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original parent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shell takes back control of the terminal. 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9B52DD-D033-40E6-B5ED-2E1FE55BF503}" type="slidenum">
              <a:rPr lang="en-US" altLang="ko-KR"/>
              <a:pPr/>
              <a:t>198</a:t>
            </a:fld>
            <a:endParaRPr lang="en-US" altLang="ko-KR"/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420100" cy="40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Process Groups and Control Terminals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When a shell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executes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a background process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the child shell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places itself in a different process group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before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exec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’ing,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but does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not take control of the terminal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Any signals generated from the terminal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continue to go to the shell.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If the background process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tries to read from its control terminal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it is suspended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by a SIGTTIN signal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1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1DC036-6B29-469A-88A1-467E93EE179B}" type="slidenum">
              <a:rPr lang="en-US" altLang="ko-KR"/>
              <a:pPr/>
              <a:t>199</a:t>
            </a:fld>
            <a:endParaRPr lang="en-US" altLang="ko-KR"/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7494588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Process Groups and Control Terminals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FIGURE 12.9  Control terminals and process groups </a:t>
            </a:r>
          </a:p>
        </p:txBody>
      </p:sp>
      <p:sp>
        <p:nvSpPr>
          <p:cNvPr id="211975" name="Oval 7"/>
          <p:cNvSpPr>
            <a:spLocks noChangeArrowheads="1"/>
          </p:cNvSpPr>
          <p:nvPr/>
        </p:nvSpPr>
        <p:spPr bwMode="auto">
          <a:xfrm>
            <a:off x="1600200" y="2209800"/>
            <a:ext cx="16764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6" name="Oval 8"/>
          <p:cNvSpPr>
            <a:spLocks noChangeArrowheads="1"/>
          </p:cNvSpPr>
          <p:nvPr/>
        </p:nvSpPr>
        <p:spPr bwMode="auto">
          <a:xfrm>
            <a:off x="3810000" y="2209800"/>
            <a:ext cx="16764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77" name="Oval 9"/>
          <p:cNvSpPr>
            <a:spLocks noChangeArrowheads="1"/>
          </p:cNvSpPr>
          <p:nvPr/>
        </p:nvSpPr>
        <p:spPr bwMode="auto">
          <a:xfrm>
            <a:off x="6096000" y="2133600"/>
            <a:ext cx="16764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1978" name="Group 10"/>
          <p:cNvGrpSpPr>
            <a:grpSpLocks/>
          </p:cNvGrpSpPr>
          <p:nvPr/>
        </p:nvGrpSpPr>
        <p:grpSpPr bwMode="auto">
          <a:xfrm>
            <a:off x="1752600" y="2743200"/>
            <a:ext cx="1219200" cy="914400"/>
            <a:chOff x="1104" y="1728"/>
            <a:chExt cx="768" cy="576"/>
          </a:xfrm>
        </p:grpSpPr>
        <p:sp>
          <p:nvSpPr>
            <p:cNvPr id="211979" name="Oval 11"/>
            <p:cNvSpPr>
              <a:spLocks noChangeArrowheads="1"/>
            </p:cNvSpPr>
            <p:nvPr/>
          </p:nvSpPr>
          <p:spPr bwMode="auto">
            <a:xfrm>
              <a:off x="1104" y="172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980" name="Oval 12"/>
            <p:cNvSpPr>
              <a:spLocks noChangeArrowheads="1"/>
            </p:cNvSpPr>
            <p:nvPr/>
          </p:nvSpPr>
          <p:spPr bwMode="auto">
            <a:xfrm>
              <a:off x="1344" y="201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981" name="Oval 13"/>
            <p:cNvSpPr>
              <a:spLocks noChangeArrowheads="1"/>
            </p:cNvSpPr>
            <p:nvPr/>
          </p:nvSpPr>
          <p:spPr bwMode="auto">
            <a:xfrm>
              <a:off x="1584" y="172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1982" name="Group 14"/>
          <p:cNvGrpSpPr>
            <a:grpSpLocks/>
          </p:cNvGrpSpPr>
          <p:nvPr/>
        </p:nvGrpSpPr>
        <p:grpSpPr bwMode="auto">
          <a:xfrm>
            <a:off x="4038600" y="2743200"/>
            <a:ext cx="1219200" cy="914400"/>
            <a:chOff x="1104" y="1728"/>
            <a:chExt cx="768" cy="576"/>
          </a:xfrm>
        </p:grpSpPr>
        <p:sp>
          <p:nvSpPr>
            <p:cNvPr id="211983" name="Oval 15"/>
            <p:cNvSpPr>
              <a:spLocks noChangeArrowheads="1"/>
            </p:cNvSpPr>
            <p:nvPr/>
          </p:nvSpPr>
          <p:spPr bwMode="auto">
            <a:xfrm>
              <a:off x="1104" y="172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984" name="Oval 16"/>
            <p:cNvSpPr>
              <a:spLocks noChangeArrowheads="1"/>
            </p:cNvSpPr>
            <p:nvPr/>
          </p:nvSpPr>
          <p:spPr bwMode="auto">
            <a:xfrm>
              <a:off x="1344" y="201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985" name="Oval 17"/>
            <p:cNvSpPr>
              <a:spLocks noChangeArrowheads="1"/>
            </p:cNvSpPr>
            <p:nvPr/>
          </p:nvSpPr>
          <p:spPr bwMode="auto">
            <a:xfrm>
              <a:off x="1584" y="172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1986" name="Group 18"/>
          <p:cNvGrpSpPr>
            <a:grpSpLocks/>
          </p:cNvGrpSpPr>
          <p:nvPr/>
        </p:nvGrpSpPr>
        <p:grpSpPr bwMode="auto">
          <a:xfrm>
            <a:off x="6324600" y="2667000"/>
            <a:ext cx="1219200" cy="914400"/>
            <a:chOff x="1104" y="1728"/>
            <a:chExt cx="768" cy="576"/>
          </a:xfrm>
        </p:grpSpPr>
        <p:sp>
          <p:nvSpPr>
            <p:cNvPr id="211987" name="Oval 19"/>
            <p:cNvSpPr>
              <a:spLocks noChangeArrowheads="1"/>
            </p:cNvSpPr>
            <p:nvPr/>
          </p:nvSpPr>
          <p:spPr bwMode="auto">
            <a:xfrm>
              <a:off x="1104" y="172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988" name="Oval 20"/>
            <p:cNvSpPr>
              <a:spLocks noChangeArrowheads="1"/>
            </p:cNvSpPr>
            <p:nvPr/>
          </p:nvSpPr>
          <p:spPr bwMode="auto">
            <a:xfrm>
              <a:off x="1344" y="201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989" name="Oval 21"/>
            <p:cNvSpPr>
              <a:spLocks noChangeArrowheads="1"/>
            </p:cNvSpPr>
            <p:nvPr/>
          </p:nvSpPr>
          <p:spPr bwMode="auto">
            <a:xfrm>
              <a:off x="1584" y="172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1990" name="Rectangle 22"/>
          <p:cNvSpPr>
            <a:spLocks noChangeArrowheads="1"/>
          </p:cNvSpPr>
          <p:nvPr/>
        </p:nvSpPr>
        <p:spPr bwMode="auto">
          <a:xfrm>
            <a:off x="4343400" y="48006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91" name="Rectangle 23"/>
          <p:cNvSpPr>
            <a:spLocks noChangeArrowheads="1"/>
          </p:cNvSpPr>
          <p:nvPr/>
        </p:nvSpPr>
        <p:spPr bwMode="auto">
          <a:xfrm>
            <a:off x="4038600" y="533400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92" name="Rectangle 24"/>
          <p:cNvSpPr>
            <a:spLocks noChangeArrowheads="1"/>
          </p:cNvSpPr>
          <p:nvPr/>
        </p:nvSpPr>
        <p:spPr bwMode="auto">
          <a:xfrm>
            <a:off x="4419600" y="5257800"/>
            <a:ext cx="60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93" name="Line 25"/>
          <p:cNvSpPr>
            <a:spLocks noChangeShapeType="1"/>
          </p:cNvSpPr>
          <p:nvPr/>
        </p:nvSpPr>
        <p:spPr bwMode="auto">
          <a:xfrm flipV="1">
            <a:off x="4724400" y="3886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1994" name="Line 26"/>
          <p:cNvSpPr>
            <a:spLocks noChangeShapeType="1"/>
          </p:cNvSpPr>
          <p:nvPr/>
        </p:nvSpPr>
        <p:spPr bwMode="auto">
          <a:xfrm flipH="1" flipV="1">
            <a:off x="2743200" y="3810000"/>
            <a:ext cx="1600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1995" name="Line 27"/>
          <p:cNvSpPr>
            <a:spLocks noChangeShapeType="1"/>
          </p:cNvSpPr>
          <p:nvPr/>
        </p:nvSpPr>
        <p:spPr bwMode="auto">
          <a:xfrm flipV="1">
            <a:off x="5105400" y="3810000"/>
            <a:ext cx="1600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1996" name="Line 28"/>
          <p:cNvSpPr>
            <a:spLocks noChangeShapeType="1"/>
          </p:cNvSpPr>
          <p:nvPr/>
        </p:nvSpPr>
        <p:spPr bwMode="auto">
          <a:xfrm flipV="1">
            <a:off x="4800600" y="3886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1997" name="Text Box 29"/>
          <p:cNvSpPr txBox="1">
            <a:spLocks noChangeArrowheads="1"/>
          </p:cNvSpPr>
          <p:nvPr/>
        </p:nvSpPr>
        <p:spPr bwMode="auto">
          <a:xfrm>
            <a:off x="4800600" y="4038600"/>
            <a:ext cx="1081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400" i="1">
                <a:solidFill>
                  <a:srgbClr val="FF0066"/>
                </a:solidFill>
                <a:latin typeface="Times New Roman" charset="0"/>
                <a:ea typeface="굴림" charset="-127"/>
              </a:rPr>
              <a:t>Signals</a:t>
            </a:r>
          </a:p>
        </p:txBody>
      </p:sp>
      <p:sp>
        <p:nvSpPr>
          <p:cNvPr id="211998" name="Text Box 30"/>
          <p:cNvSpPr txBox="1">
            <a:spLocks noChangeArrowheads="1"/>
          </p:cNvSpPr>
          <p:nvPr/>
        </p:nvSpPr>
        <p:spPr bwMode="auto">
          <a:xfrm>
            <a:off x="5638800" y="5154613"/>
            <a:ext cx="2470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latinLnBrk="1"/>
            <a:r>
              <a:rPr kumimoji="1" lang="en-US" altLang="ko-KR" sz="2000" i="1">
                <a:latin typeface="Times New Roman" charset="0"/>
                <a:ea typeface="굴림" charset="-127"/>
              </a:rPr>
              <a:t>The terminal’s control</a:t>
            </a:r>
          </a:p>
          <a:p>
            <a:pPr algn="ctr" latinLnBrk="1"/>
            <a:r>
              <a:rPr kumimoji="1" lang="en-US" altLang="ko-KR" sz="2000" i="1">
                <a:latin typeface="Times New Roman" charset="0"/>
                <a:ea typeface="굴림" charset="-127"/>
              </a:rPr>
              <a:t>process is 171</a:t>
            </a:r>
          </a:p>
        </p:txBody>
      </p:sp>
      <p:sp>
        <p:nvSpPr>
          <p:cNvPr id="211999" name="Text Box 31"/>
          <p:cNvSpPr txBox="1">
            <a:spLocks noChangeArrowheads="1"/>
          </p:cNvSpPr>
          <p:nvPr/>
        </p:nvSpPr>
        <p:spPr bwMode="auto">
          <a:xfrm>
            <a:off x="365125" y="3824288"/>
            <a:ext cx="37893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 i="1">
                <a:latin typeface="Times New Roman" charset="0"/>
                <a:ea typeface="굴림" charset="-127"/>
              </a:rPr>
              <a:t>Processes in groups 145,171,</a:t>
            </a:r>
          </a:p>
          <a:p>
            <a:pPr latinLnBrk="1"/>
            <a:r>
              <a:rPr kumimoji="1" lang="en-US" altLang="ko-KR" sz="2000" i="1">
                <a:latin typeface="Times New Roman" charset="0"/>
                <a:ea typeface="굴림" charset="-127"/>
              </a:rPr>
              <a:t>and 230 share the same controlling</a:t>
            </a:r>
          </a:p>
          <a:p>
            <a:pPr latinLnBrk="1"/>
            <a:r>
              <a:rPr kumimoji="1" lang="en-US" altLang="ko-KR" sz="2000" i="1">
                <a:latin typeface="Times New Roman" charset="0"/>
                <a:ea typeface="굴림" charset="-127"/>
              </a:rPr>
              <a:t>terminal</a:t>
            </a:r>
          </a:p>
        </p:txBody>
      </p:sp>
      <p:sp>
        <p:nvSpPr>
          <p:cNvPr id="212000" name="Text Box 32"/>
          <p:cNvSpPr txBox="1">
            <a:spLocks noChangeArrowheads="1"/>
          </p:cNvSpPr>
          <p:nvPr/>
        </p:nvSpPr>
        <p:spPr bwMode="auto">
          <a:xfrm>
            <a:off x="1660525" y="2708275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400" i="1">
                <a:latin typeface="Times New Roman" charset="0"/>
                <a:ea typeface="굴림" charset="-127"/>
              </a:rPr>
              <a:t>148</a:t>
            </a:r>
          </a:p>
        </p:txBody>
      </p:sp>
      <p:sp>
        <p:nvSpPr>
          <p:cNvPr id="212001" name="Text Box 33"/>
          <p:cNvSpPr txBox="1">
            <a:spLocks noChangeArrowheads="1"/>
          </p:cNvSpPr>
          <p:nvPr/>
        </p:nvSpPr>
        <p:spPr bwMode="auto">
          <a:xfrm>
            <a:off x="2422525" y="2708275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400" i="1">
                <a:latin typeface="Times New Roman" charset="0"/>
                <a:ea typeface="굴림" charset="-127"/>
              </a:rPr>
              <a:t>150</a:t>
            </a:r>
          </a:p>
        </p:txBody>
      </p:sp>
      <p:sp>
        <p:nvSpPr>
          <p:cNvPr id="212002" name="Text Box 34"/>
          <p:cNvSpPr txBox="1">
            <a:spLocks noChangeArrowheads="1"/>
          </p:cNvSpPr>
          <p:nvPr/>
        </p:nvSpPr>
        <p:spPr bwMode="auto">
          <a:xfrm>
            <a:off x="2041525" y="3241675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400" i="1">
                <a:latin typeface="Times New Roman" charset="0"/>
                <a:ea typeface="굴림" charset="-127"/>
              </a:rPr>
              <a:t>145</a:t>
            </a:r>
          </a:p>
        </p:txBody>
      </p:sp>
      <p:sp>
        <p:nvSpPr>
          <p:cNvPr id="212003" name="Text Box 35"/>
          <p:cNvSpPr txBox="1">
            <a:spLocks noChangeArrowheads="1"/>
          </p:cNvSpPr>
          <p:nvPr/>
        </p:nvSpPr>
        <p:spPr bwMode="auto">
          <a:xfrm>
            <a:off x="3946525" y="2708275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400" i="1">
                <a:latin typeface="Times New Roman" charset="0"/>
                <a:ea typeface="굴림" charset="-127"/>
              </a:rPr>
              <a:t>174</a:t>
            </a:r>
          </a:p>
        </p:txBody>
      </p:sp>
      <p:sp>
        <p:nvSpPr>
          <p:cNvPr id="212004" name="Text Box 36"/>
          <p:cNvSpPr txBox="1">
            <a:spLocks noChangeArrowheads="1"/>
          </p:cNvSpPr>
          <p:nvPr/>
        </p:nvSpPr>
        <p:spPr bwMode="auto">
          <a:xfrm>
            <a:off x="4708525" y="2708275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400" i="1">
                <a:latin typeface="Times New Roman" charset="0"/>
                <a:ea typeface="굴림" charset="-127"/>
              </a:rPr>
              <a:t>176</a:t>
            </a:r>
          </a:p>
        </p:txBody>
      </p:sp>
      <p:sp>
        <p:nvSpPr>
          <p:cNvPr id="212005" name="Text Box 37"/>
          <p:cNvSpPr txBox="1">
            <a:spLocks noChangeArrowheads="1"/>
          </p:cNvSpPr>
          <p:nvPr/>
        </p:nvSpPr>
        <p:spPr bwMode="auto">
          <a:xfrm>
            <a:off x="4327525" y="3241675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400" i="1">
                <a:latin typeface="Times New Roman" charset="0"/>
                <a:ea typeface="굴림" charset="-127"/>
              </a:rPr>
              <a:t>171</a:t>
            </a:r>
          </a:p>
        </p:txBody>
      </p:sp>
      <p:sp>
        <p:nvSpPr>
          <p:cNvPr id="212006" name="Text Box 38"/>
          <p:cNvSpPr txBox="1">
            <a:spLocks noChangeArrowheads="1"/>
          </p:cNvSpPr>
          <p:nvPr/>
        </p:nvSpPr>
        <p:spPr bwMode="auto">
          <a:xfrm>
            <a:off x="6232525" y="2632075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400" i="1">
                <a:latin typeface="Times New Roman" charset="0"/>
                <a:ea typeface="굴림" charset="-127"/>
              </a:rPr>
              <a:t>231</a:t>
            </a:r>
          </a:p>
        </p:txBody>
      </p:sp>
      <p:sp>
        <p:nvSpPr>
          <p:cNvPr id="212007" name="Text Box 39"/>
          <p:cNvSpPr txBox="1">
            <a:spLocks noChangeArrowheads="1"/>
          </p:cNvSpPr>
          <p:nvPr/>
        </p:nvSpPr>
        <p:spPr bwMode="auto">
          <a:xfrm>
            <a:off x="7070725" y="2632075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400" i="1">
                <a:latin typeface="Times New Roman" charset="0"/>
                <a:ea typeface="굴림" charset="-127"/>
              </a:rPr>
              <a:t>233</a:t>
            </a:r>
          </a:p>
        </p:txBody>
      </p:sp>
      <p:sp>
        <p:nvSpPr>
          <p:cNvPr id="212008" name="Text Box 40"/>
          <p:cNvSpPr txBox="1">
            <a:spLocks noChangeArrowheads="1"/>
          </p:cNvSpPr>
          <p:nvPr/>
        </p:nvSpPr>
        <p:spPr bwMode="auto">
          <a:xfrm>
            <a:off x="6689725" y="3089275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400" i="1">
                <a:latin typeface="Times New Roman" charset="0"/>
                <a:ea typeface="굴림" charset="-127"/>
              </a:rPr>
              <a:t>230</a:t>
            </a:r>
          </a:p>
        </p:txBody>
      </p:sp>
      <p:sp>
        <p:nvSpPr>
          <p:cNvPr id="212009" name="Text Box 41"/>
          <p:cNvSpPr txBox="1">
            <a:spLocks noChangeArrowheads="1"/>
          </p:cNvSpPr>
          <p:nvPr/>
        </p:nvSpPr>
        <p:spPr bwMode="auto">
          <a:xfrm>
            <a:off x="1447800" y="1752600"/>
            <a:ext cx="19542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latinLnBrk="1"/>
            <a:r>
              <a:rPr kumimoji="1" lang="en-US" altLang="ko-KR" sz="2400" i="1">
                <a:solidFill>
                  <a:srgbClr val="3366FF"/>
                </a:solidFill>
                <a:latin typeface="Times New Roman" charset="0"/>
                <a:ea typeface="굴림" charset="-127"/>
              </a:rPr>
              <a:t>Process group</a:t>
            </a:r>
          </a:p>
          <a:p>
            <a:pPr algn="ctr" latinLnBrk="1"/>
            <a:r>
              <a:rPr kumimoji="1" lang="en-US" altLang="ko-KR" sz="2400" i="1">
                <a:solidFill>
                  <a:srgbClr val="3366FF"/>
                </a:solidFill>
                <a:latin typeface="Times New Roman" charset="0"/>
                <a:ea typeface="굴림" charset="-127"/>
              </a:rPr>
              <a:t>145</a:t>
            </a:r>
          </a:p>
        </p:txBody>
      </p:sp>
      <p:sp>
        <p:nvSpPr>
          <p:cNvPr id="212010" name="Text Box 42"/>
          <p:cNvSpPr txBox="1">
            <a:spLocks noChangeArrowheads="1"/>
          </p:cNvSpPr>
          <p:nvPr/>
        </p:nvSpPr>
        <p:spPr bwMode="auto">
          <a:xfrm>
            <a:off x="3657600" y="1752600"/>
            <a:ext cx="19542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latinLnBrk="1"/>
            <a:r>
              <a:rPr kumimoji="1" lang="en-US" altLang="ko-KR" sz="2400" i="1">
                <a:solidFill>
                  <a:srgbClr val="3366FF"/>
                </a:solidFill>
                <a:latin typeface="Times New Roman" charset="0"/>
                <a:ea typeface="굴림" charset="-127"/>
              </a:rPr>
              <a:t>Process group</a:t>
            </a:r>
          </a:p>
          <a:p>
            <a:pPr algn="ctr" latinLnBrk="1"/>
            <a:r>
              <a:rPr kumimoji="1" lang="en-US" altLang="ko-KR" sz="2400" i="1">
                <a:solidFill>
                  <a:srgbClr val="3366FF"/>
                </a:solidFill>
                <a:latin typeface="Times New Roman" charset="0"/>
                <a:ea typeface="굴림" charset="-127"/>
              </a:rPr>
              <a:t>171</a:t>
            </a:r>
          </a:p>
        </p:txBody>
      </p:sp>
      <p:sp>
        <p:nvSpPr>
          <p:cNvPr id="212011" name="Text Box 43"/>
          <p:cNvSpPr txBox="1">
            <a:spLocks noChangeArrowheads="1"/>
          </p:cNvSpPr>
          <p:nvPr/>
        </p:nvSpPr>
        <p:spPr bwMode="auto">
          <a:xfrm>
            <a:off x="6019800" y="1752600"/>
            <a:ext cx="19542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latinLnBrk="1"/>
            <a:r>
              <a:rPr kumimoji="1" lang="en-US" altLang="ko-KR" sz="2400" i="1">
                <a:solidFill>
                  <a:srgbClr val="3366FF"/>
                </a:solidFill>
                <a:latin typeface="Times New Roman" charset="0"/>
                <a:ea typeface="굴림" charset="-127"/>
              </a:rPr>
              <a:t>Process group</a:t>
            </a:r>
          </a:p>
          <a:p>
            <a:pPr algn="ctr" latinLnBrk="1"/>
            <a:r>
              <a:rPr kumimoji="1" lang="en-US" altLang="ko-KR" sz="2400" i="1">
                <a:solidFill>
                  <a:srgbClr val="3366FF"/>
                </a:solidFill>
                <a:latin typeface="Times New Roman" charset="0"/>
                <a:ea typeface="굴림" charset="-127"/>
              </a:rPr>
              <a:t>230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0686CA-3516-47E6-AC70-2E27041FB5AD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304800" y="2362200"/>
            <a:ext cx="1905000" cy="370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1400" b="1">
                <a:latin typeface="Verdana" charset="0"/>
                <a:ea typeface="굴림" charset="-127"/>
                <a:sym typeface="Symbol" charset="2"/>
              </a:rPr>
              <a:t>    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accept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alarm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bind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bzero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chdir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chmod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chown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close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connect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dup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dup2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execl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execlp</a:t>
            </a:r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304800" y="1066800"/>
            <a:ext cx="8308975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System and Library Calls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This section contains </a:t>
            </a:r>
            <a:r>
              <a:rPr kumimoji="1" lang="en-US" altLang="ko-KR" u="sng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information on the following system calls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and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library calls,  listed in alphabetical order: 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6553200" y="2362200"/>
            <a:ext cx="1600200" cy="370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nice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ntohl</a:t>
            </a:r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ntohs</a:t>
            </a:r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open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pause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perror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pipe    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read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setegid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seteuid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setgid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setpgid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setuid 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3429000" y="2362200"/>
            <a:ext cx="2590800" cy="370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getdents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getegid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geteuid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getgid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gethostname         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gethostbyname</a:t>
            </a:r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getpgid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getpid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getppid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getuid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htonl</a:t>
            </a:r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htons</a:t>
            </a:r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inet_addr</a:t>
            </a:r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0BDE80-0C13-4327-B75E-56414E845971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555038" cy="425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• </a:t>
            </a:r>
            <a:r>
              <a:rPr kumimoji="1" lang="en-US" altLang="ko-KR" b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File Pointer </a:t>
            </a:r>
          </a:p>
          <a:p>
            <a:pPr latinLnBrk="1"/>
            <a:endParaRPr kumimoji="1" lang="en-US" altLang="ko-KR" b="1">
              <a:solidFill>
                <a:srgbClr val="3366FF"/>
              </a:solidFill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A single file may be opened </a:t>
            </a:r>
            <a:r>
              <a:rPr kumimoji="1" lang="en-US" altLang="ko-KR" u="sng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several times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and, thus may have </a:t>
            </a:r>
            <a:r>
              <a:rPr kumimoji="1" lang="en-US" altLang="ko-KR" u="sng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several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 u="sng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file descriptors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associated with it: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Each file descriptor has </a:t>
            </a:r>
            <a:r>
              <a:rPr kumimoji="1" lang="en-US" altLang="ko-KR" u="sng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its own private set of properties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: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</a:t>
            </a:r>
            <a:r>
              <a:rPr kumimoji="1" lang="en-US" altLang="ko-KR" u="sng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file pointer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that records </a:t>
            </a:r>
            <a:r>
              <a:rPr kumimoji="1" lang="en-US" altLang="ko-KR" u="sng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offset in the file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where it is reading and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or writing.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When a file descriptor is created, its file pointer is positioned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</a:t>
            </a:r>
            <a:r>
              <a:rPr kumimoji="1" lang="en-US" altLang="ko-KR" u="sng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at offset 0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in the file </a:t>
            </a:r>
            <a:r>
              <a:rPr kumimoji="1" lang="en-US" altLang="ko-KR" u="sng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(the first character)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by default.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As </a:t>
            </a:r>
            <a:r>
              <a:rPr kumimoji="1" lang="en-US" altLang="ko-KR" u="sng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process reads and/or writes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the file pointer is </a:t>
            </a:r>
            <a:r>
              <a:rPr kumimoji="1" lang="en-US" altLang="ko-KR" u="sng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updated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accordingly.   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7D314D-CF2B-4AE8-AFE9-AC7F7BC0157A}" type="slidenum">
              <a:rPr lang="en-US" altLang="ko-KR"/>
              <a:pPr/>
              <a:t>200</a:t>
            </a:fld>
            <a:endParaRPr lang="en-US" altLang="ko-KR"/>
          </a:p>
        </p:txBody>
      </p:sp>
      <p:sp>
        <p:nvSpPr>
          <p:cNvPr id="212997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486775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Process Groups and Control Terminals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”setpgid()” changes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process’ group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System Call : pid_t  </a:t>
            </a:r>
            <a:r>
              <a:rPr kumimoji="1" lang="en-US" altLang="ko-KR" b="1">
                <a:latin typeface="Verdana" charset="0"/>
                <a:ea typeface="굴림" charset="-127"/>
                <a:sym typeface="Webdings" charset="2"/>
              </a:rPr>
              <a:t>setpgid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( pid_t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pid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pid_t pgrpId)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“setpgid()” sets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process-group ID of the process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with PID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pid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to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pgrpId.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If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pid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is zero,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caller’s process group ID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is set to pgrpId.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In order for “setpgid()” to succeed and set the process group ID,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at least one of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following conditions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must be met: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•  The caller and the specified process must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have the same owner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•  The caller must be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owned by a super-user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If “setpgid()” fails, it returns a value of -1. </a:t>
            </a:r>
          </a:p>
        </p:txBody>
      </p:sp>
      <p:sp>
        <p:nvSpPr>
          <p:cNvPr id="212999" name="Rectangle 7"/>
          <p:cNvSpPr>
            <a:spLocks noChangeArrowheads="1"/>
          </p:cNvSpPr>
          <p:nvPr/>
        </p:nvSpPr>
        <p:spPr bwMode="auto">
          <a:xfrm>
            <a:off x="685800" y="2362200"/>
            <a:ext cx="8077200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C1764A-0558-4B20-A22E-089B75F58A1D}" type="slidenum">
              <a:rPr lang="en-US" altLang="ko-KR"/>
              <a:pPr/>
              <a:t>201</a:t>
            </a:fld>
            <a:endParaRPr lang="en-US" altLang="ko-KR"/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464550" cy="317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Process Groups and Control Terminals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A process may find out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its current process-group ID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                                                   by using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“getpgid()”,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System Call: pid_t  </a:t>
            </a:r>
            <a:r>
              <a:rPr kumimoji="1" lang="en-US" altLang="ko-KR" b="1">
                <a:latin typeface="Verdana" charset="0"/>
                <a:ea typeface="굴림" charset="-127"/>
                <a:sym typeface="Webdings" charset="2"/>
              </a:rPr>
              <a:t>getpgid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( pid_t 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pid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)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“getpgid()” returns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process group ID of the process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with PID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pid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If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pid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is zero, the process group ID of the caller is returned. </a:t>
            </a:r>
          </a:p>
        </p:txBody>
      </p:sp>
      <p:sp>
        <p:nvSpPr>
          <p:cNvPr id="214023" name="Rectangle 7"/>
          <p:cNvSpPr>
            <a:spLocks noChangeArrowheads="1"/>
          </p:cNvSpPr>
          <p:nvPr/>
        </p:nvSpPr>
        <p:spPr bwMode="auto">
          <a:xfrm>
            <a:off x="609600" y="2514600"/>
            <a:ext cx="8077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D1CD12-7551-41EF-B4EE-9E0876A87B63}" type="slidenum">
              <a:rPr lang="en-US" altLang="ko-KR"/>
              <a:pPr/>
              <a:t>202</a:t>
            </a:fld>
            <a:endParaRPr lang="en-US" altLang="ko-KR"/>
          </a:p>
        </p:txBody>
      </p:sp>
      <p:sp>
        <p:nvSpPr>
          <p:cNvPr id="215045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488363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Process Groups and Control Terminals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The next example illustrates the fact that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terminal distributes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signals to all of the processes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in its control process’ process group.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Since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child inherited its process group from its parent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         both the parent and child caught the SIGINT signal.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$ cat pgrp1.c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 list program.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#include &lt;signal.h&gt;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#include &lt;stdio.h&gt;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void sigintHanler();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main()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signal( SIGINT, singintHandler);  /* Handle Control-C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if ( fork() == 0 )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printf(“Child PID %d PGRP %d waits \n”, getpid(), getpgid(0));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else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printf(“Parent PID %d PGRP %d waits \n”, getpid(), getpgid(0)); 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101E04-3F11-4217-A893-A0782DCFBD1F}" type="slidenum">
              <a:rPr lang="en-US" altLang="ko-KR"/>
              <a:pPr/>
              <a:t>203</a:t>
            </a:fld>
            <a:endParaRPr lang="en-US" altLang="ko-KR"/>
          </a:p>
        </p:txBody>
      </p:sp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6226175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Process Groups and Control Terminals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pause();  /* Wait for a signal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}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void sigintHandler()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printf(“Process %d got a SIGINT \n”, getpid()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}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$ pgrp1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 run the program.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Parent PID 24583 PGRP 24583 waits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Child PID 24584 PGRP 24583 waits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^C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Process 24584 got a SIGINT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Process 24583 got a SIGINT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$ - </a:t>
            </a: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72EA1A-4709-49D0-808C-493FA11DAF62}" type="slidenum">
              <a:rPr lang="en-US" altLang="ko-KR"/>
              <a:pPr/>
              <a:t>204</a:t>
            </a:fld>
            <a:endParaRPr lang="en-US" altLang="ko-KR"/>
          </a:p>
        </p:txBody>
      </p:sp>
      <p:sp>
        <p:nvSpPr>
          <p:cNvPr id="217093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362950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Process Groups and Control Terminals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If a process places itself into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a different process group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then it is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no longer associated with the terminal’s control process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and does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not receive signals from the terminal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In the following example,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the child process was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not affected by Control-C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$ cat pgrp2.c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 list the program.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#include &lt;signals.h&gt;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#include &lt;stdio.h&gt;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void sigintHandler();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main()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int  i;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signal( SIGINT, sigintHandler );  /* Install signal handler */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if ( fork()==0 )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setpgid( 0, getpid() );  /* Place child in its own process group */ </a:t>
            </a: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7068CB-2822-4E28-A7FF-59E2B76CAF5A}" type="slidenum">
              <a:rPr lang="en-US" altLang="ko-KR"/>
              <a:pPr/>
              <a:t>205</a:t>
            </a:fld>
            <a:endParaRPr lang="en-US" altLang="ko-KR"/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342313" cy="456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Process Groups and Control Terminals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printf(“Process PID %d PGRP %d waits \n”, getpid(), getpgid(0) );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for (i=0; i&lt;=3; i++)   /* Loop three times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printf(“Process %d is alive \n”, getpid()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sleep(1);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}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void sigintHandler()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printf(“Process %d got a SIGINT\n”, getpid()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exit(1);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}   </a:t>
            </a: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69D2BC-29D1-44DF-B465-B63FC1E090C5}" type="slidenum">
              <a:rPr lang="en-US" altLang="ko-KR"/>
              <a:pPr/>
              <a:t>206</a:t>
            </a:fld>
            <a:endParaRPr lang="en-US" altLang="ko-KR"/>
          </a:p>
        </p:txBody>
      </p:sp>
      <p:sp>
        <p:nvSpPr>
          <p:cNvPr id="219141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7270750" cy="317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Process Groups and Control Terminals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$ pgrp2  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 run the program.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Process PID 24591 PGRP 24591 waits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Process PID 24592 PGRP 24592 waits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^C        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 type Control-C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Process 24591 got a SIGINT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 parent receives signal.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Process 24592 is alive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Process 24592 is alive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Process 24592 is alive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$- </a:t>
            </a: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FC9758-5DFD-4721-9950-03CF90945549}" type="slidenum">
              <a:rPr lang="en-US" altLang="ko-KR"/>
              <a:pPr/>
              <a:t>207</a:t>
            </a:fld>
            <a:endParaRPr lang="en-US" altLang="ko-KR"/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496300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Process Groups and Control Terminals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If a process attempts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to read from its control terminal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after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it disassociates itself with the terminal’s control process,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it is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sent a SIGTTIN signal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which suspends the receiver by default.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In the following example,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I trapped SIGTTIN with my own handler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to make the effect a little clearer: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$ cat pgrp3.c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  list  the program.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#include &lt;signal.h&gt;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#include &lt;stdio.h&gt;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#include &lt;sys/termio.h&gt;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#include &lt;fcntl.h&gt;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void sigttinHandler();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main()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int  status;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char str[100]; </a:t>
            </a: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B42037-3D9B-4918-932F-088AC84C6858}" type="slidenum">
              <a:rPr lang="en-US" altLang="ko-KR"/>
              <a:pPr/>
              <a:t>208</a:t>
            </a:fld>
            <a:endParaRPr lang="en-US" altLang="ko-KR"/>
          </a:p>
        </p:txBody>
      </p:sp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450263" cy="568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Process Groups and Control Terminals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if ( fork() == 0 )   /* Child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signal( SIGTTIN, sigttinHandler);  /* Install handler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setpgid( 0, getpid() );  /* Place myself in a new process group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printf(“Enter a string: “);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scanf(“%s”, str);  /* Try to read from control terminal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printf(“You entered %s \n”, str);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}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else /* Parent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wait(&amp;status);  /* Wait for child to terminate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void sigttinHandler()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printf(“Attempted inappropriate read from control terminal \n”);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exit(1);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} </a:t>
            </a: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C651BB-D075-435D-B652-721D09176D03}" type="slidenum">
              <a:rPr lang="en-US" altLang="ko-KR"/>
              <a:pPr/>
              <a:t>209</a:t>
            </a:fld>
            <a:endParaRPr lang="en-US" altLang="ko-KR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115300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Process Groups and Control Terminals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$ pgrp3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 run the program.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Enter a string: Attempted inappropriate read from control terminal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$ -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965D8B-A76B-4E5C-B26A-FC9432A6F498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555038" cy="342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• </a:t>
            </a:r>
            <a:r>
              <a:rPr kumimoji="1" lang="en-US" altLang="ko-KR" b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MOST BASIC I/O SYSTEM CALLS</a:t>
            </a:r>
          </a:p>
          <a:p>
            <a:pPr latinLnBrk="1"/>
            <a:endParaRPr kumimoji="1" lang="en-US" altLang="ko-KR" b="1">
              <a:solidFill>
                <a:srgbClr val="3366FF"/>
              </a:solidFill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Name                 Function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open         opens/creates a file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read          reads bytes from a file into a buffer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write         writes bytes from a buffer to a file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lseek         moves to a particular offset in a file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close         closes a file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unlink        removes a file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1219200" y="1752600"/>
            <a:ext cx="67056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1219200" y="23622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3276600" y="17526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D79371-16A3-4C0D-A28B-AD88831FA577}" type="slidenum">
              <a:rPr lang="en-US" altLang="ko-KR"/>
              <a:pPr/>
              <a:t>210</a:t>
            </a:fld>
            <a:endParaRPr lang="en-US" altLang="ko-KR"/>
          </a:p>
        </p:txBody>
      </p:sp>
      <p:sp>
        <p:nvSpPr>
          <p:cNvPr id="223237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696325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IPC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Interprocess Communication(IPC) is the generic term describing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how two processes may exchange information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with each other.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In general, the two processes may be running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on the same machine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or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on different machines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although some IPC mechanisms may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only support local usage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( e.g.,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signals and pipes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)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This communication may be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an exchange of data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for which two or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more processes are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cooperatively processing the data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or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synchronization information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to help two independent,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but related, processes schedule work so that they do not destructively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overlap.   </a:t>
            </a: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594BEB-897E-46DB-B5A2-3ECC3A9E493C}" type="slidenum">
              <a:rPr lang="en-US" altLang="ko-KR"/>
              <a:pPr/>
              <a:t>211</a:t>
            </a:fld>
            <a:endParaRPr lang="en-US" altLang="ko-KR"/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523288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Pipes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Pipes are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an interprocess communication mechanism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that allow two or more processes to send information to each other.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commonly used from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within shells to connect the standard output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of one utility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to the standard input of another.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For example, here’s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simple shell command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that determines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how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     many users there are on the system: </a:t>
            </a:r>
          </a:p>
          <a:p>
            <a:pPr latinLnBrk="1"/>
            <a:endParaRPr kumimoji="1" lang="en-US" altLang="ko-KR">
              <a:solidFill>
                <a:srgbClr val="3366FF"/>
              </a:solidFill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$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who | wc -l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The who utility generates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one line of output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per user.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This output is then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“piped” into the wc utility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which, when invoked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with the “-l” option, outputs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total number of lines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in its input. </a:t>
            </a: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2E0BF4-FFBD-422C-B38E-FAA1EEDC90F6}" type="slidenum">
              <a:rPr lang="en-US" altLang="ko-KR"/>
              <a:pPr/>
              <a:t>212</a:t>
            </a:fld>
            <a:endParaRPr lang="en-US" altLang="ko-KR"/>
          </a:p>
        </p:txBody>
      </p:sp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1247775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Pipes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  <p:sp>
        <p:nvSpPr>
          <p:cNvPr id="225287" name="Text Box 7"/>
          <p:cNvSpPr txBox="1">
            <a:spLocks noChangeArrowheads="1"/>
          </p:cNvSpPr>
          <p:nvPr/>
        </p:nvSpPr>
        <p:spPr bwMode="auto">
          <a:xfrm>
            <a:off x="3505200" y="5638800"/>
            <a:ext cx="196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400" b="1">
                <a:latin typeface="Times New Roman" charset="0"/>
                <a:ea typeface="굴림" charset="-127"/>
              </a:rPr>
              <a:t>A simple pipe</a:t>
            </a:r>
          </a:p>
        </p:txBody>
      </p:sp>
      <p:sp>
        <p:nvSpPr>
          <p:cNvPr id="225288" name="Text Box 8"/>
          <p:cNvSpPr txBox="1">
            <a:spLocks noChangeArrowheads="1"/>
          </p:cNvSpPr>
          <p:nvPr/>
        </p:nvSpPr>
        <p:spPr bwMode="auto">
          <a:xfrm>
            <a:off x="1965325" y="2936875"/>
            <a:ext cx="5170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400">
                <a:latin typeface="Times New Roman" charset="0"/>
                <a:ea typeface="굴림" charset="-127"/>
              </a:rPr>
              <a:t>who                      pipe                         wc</a:t>
            </a:r>
          </a:p>
        </p:txBody>
      </p:sp>
      <p:sp>
        <p:nvSpPr>
          <p:cNvPr id="225289" name="Rectangle 9"/>
          <p:cNvSpPr>
            <a:spLocks noChangeArrowheads="1"/>
          </p:cNvSpPr>
          <p:nvPr/>
        </p:nvSpPr>
        <p:spPr bwMode="auto">
          <a:xfrm>
            <a:off x="1676400" y="2743200"/>
            <a:ext cx="1371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290" name="Rectangle 10"/>
          <p:cNvSpPr>
            <a:spLocks noChangeArrowheads="1"/>
          </p:cNvSpPr>
          <p:nvPr/>
        </p:nvSpPr>
        <p:spPr bwMode="auto">
          <a:xfrm>
            <a:off x="6172200" y="2743200"/>
            <a:ext cx="1371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291" name="Rectangle 11"/>
          <p:cNvSpPr>
            <a:spLocks noChangeArrowheads="1"/>
          </p:cNvSpPr>
          <p:nvPr/>
        </p:nvSpPr>
        <p:spPr bwMode="auto">
          <a:xfrm>
            <a:off x="3886200" y="2895600"/>
            <a:ext cx="1219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292" name="Line 12"/>
          <p:cNvSpPr>
            <a:spLocks noChangeShapeType="1"/>
          </p:cNvSpPr>
          <p:nvPr/>
        </p:nvSpPr>
        <p:spPr bwMode="auto">
          <a:xfrm>
            <a:off x="30480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293" name="Line 13"/>
          <p:cNvSpPr>
            <a:spLocks noChangeShapeType="1"/>
          </p:cNvSpPr>
          <p:nvPr/>
        </p:nvSpPr>
        <p:spPr bwMode="auto">
          <a:xfrm>
            <a:off x="51054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294" name="Text Box 14"/>
          <p:cNvSpPr txBox="1">
            <a:spLocks noChangeArrowheads="1"/>
          </p:cNvSpPr>
          <p:nvPr/>
        </p:nvSpPr>
        <p:spPr bwMode="auto">
          <a:xfrm>
            <a:off x="1676400" y="4572000"/>
            <a:ext cx="617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400" i="1">
                <a:latin typeface="Times New Roman" charset="0"/>
                <a:ea typeface="굴림" charset="-127"/>
              </a:rPr>
              <a:t>Bytes from </a:t>
            </a:r>
            <a:r>
              <a:rPr kumimoji="1" lang="en-US" altLang="ko-KR" sz="2400" i="1">
                <a:solidFill>
                  <a:srgbClr val="3366FF"/>
                </a:solidFill>
                <a:latin typeface="Times New Roman" charset="0"/>
                <a:ea typeface="굴림" charset="-127"/>
              </a:rPr>
              <a:t>“who” flow</a:t>
            </a:r>
            <a:r>
              <a:rPr kumimoji="1" lang="en-US" altLang="ko-KR" sz="2400" i="1">
                <a:latin typeface="Times New Roman" charset="0"/>
                <a:ea typeface="굴림" charset="-127"/>
              </a:rPr>
              <a:t> through the pipe to </a:t>
            </a:r>
            <a:r>
              <a:rPr kumimoji="1" lang="en-US" altLang="ko-KR" sz="2400" i="1">
                <a:solidFill>
                  <a:srgbClr val="3366FF"/>
                </a:solidFill>
                <a:latin typeface="Times New Roman" charset="0"/>
                <a:ea typeface="굴림" charset="-127"/>
              </a:rPr>
              <a:t>“wc”</a:t>
            </a: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FB3465-32B3-494F-9E15-464A60D47FDA}" type="slidenum">
              <a:rPr lang="en-US" altLang="ko-KR"/>
              <a:pPr/>
              <a:t>213</a:t>
            </a:fld>
            <a:endParaRPr lang="en-US" altLang="ko-KR"/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575675" cy="456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Pipes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It’s important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to realize that both the writer process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and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reader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process of a pipeline execute concurrently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a pipe automatically buffers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output of the writer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and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suspends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writer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if the pipe gets too full.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Similarly, if a pipe empties, the reader is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suspended until some more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output becomes available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All versions of UNIX support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unnamed pipes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which are the kind of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pipes that shells use.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System V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also supports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more powerful kind of pipe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called a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named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pipe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C9B2D-377E-48A5-B02D-ECD310DF2813}" type="slidenum">
              <a:rPr lang="en-US" altLang="ko-KR"/>
              <a:pPr/>
              <a:t>214</a:t>
            </a:fld>
            <a:endParaRPr lang="en-US" altLang="ko-KR"/>
          </a:p>
        </p:txBody>
      </p:sp>
      <p:sp>
        <p:nvSpPr>
          <p:cNvPr id="227333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067675" cy="373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Unnamed Pipes: “pipe()”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An unnamed pipe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unidirectional communications link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that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automatically buffers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its input ( the maximum size of the input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varies with different versions of UNIX, but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is approximately 5K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)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and may be created using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“pipe()” system call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Each end of a pipe has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an associated file descriptor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“write” end of the pipe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may be written to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using “write()”,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and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“read” end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may be read from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using “read()”.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When a process has finished with a pipe’s file descriptor.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it should close it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using “close()”.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B08E71-05D0-4140-B7E1-C1E03C2031A6}" type="slidenum">
              <a:rPr lang="en-US" altLang="ko-KR"/>
              <a:pPr/>
              <a:t>215</a:t>
            </a:fld>
            <a:endParaRPr lang="en-US" altLang="ko-KR"/>
          </a:p>
        </p:txBody>
      </p:sp>
      <p:sp>
        <p:nvSpPr>
          <p:cNvPr id="229381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56297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Unnamed Pipes: “pipe()”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System Call : int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pipe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( int  fd[2] )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“pipe()” creates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an unnamed pipe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and returns two file descriptors: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The descriptor associated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with the “read” end of the pipe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is stored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in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fd[0],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and the descriptor associated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with the “write” end of the pipe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stored in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fd[1].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 If a process reads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from a pipe whose “write” end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has been closed,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the “read()” call returns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value of zero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indicating the end of input.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 If a process reads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from an empty pipe whose “write” end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is still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open, it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sleeps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until some input becomes available. </a:t>
            </a:r>
          </a:p>
        </p:txBody>
      </p:sp>
      <p:sp>
        <p:nvSpPr>
          <p:cNvPr id="229383" name="Rectangle 7"/>
          <p:cNvSpPr>
            <a:spLocks noChangeArrowheads="1"/>
          </p:cNvSpPr>
          <p:nvPr/>
        </p:nvSpPr>
        <p:spPr bwMode="auto">
          <a:xfrm>
            <a:off x="457200" y="1676400"/>
            <a:ext cx="8382000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968305-3DF2-4120-909E-995779D29BF4}" type="slidenum">
              <a:rPr lang="en-US" altLang="ko-KR"/>
              <a:pPr/>
              <a:t>216</a:t>
            </a:fld>
            <a:endParaRPr lang="en-US" altLang="ko-KR"/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509000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Unnamed Pipes: “pipe()”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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If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process tries to read more bytes from a pipe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than are present,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all of the current contents are returned and “read()” returns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number of bytes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actually read.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 If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process writes to a pipe whose “read” end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has been closed,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the write fails and the writer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is sent a SIGPIPE signal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the default action of this signal is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to terminate the receiver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 If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process writes fewer bytes to a pipe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than the pipe can hold,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the “write()” is guaranteed to be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atomic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that is, the writer process will complete its system call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without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being preempted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by another process.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If the kernel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cannot allocate enough space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for a new pipe,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“pipe()”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returns a value of -1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; otherwise, it returns a value of 0. </a:t>
            </a:r>
          </a:p>
        </p:txBody>
      </p:sp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457200" y="1447800"/>
            <a:ext cx="8382000" cy="464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DF0431-8697-49C6-8D7E-6C97B0B7D2CE}" type="slidenum">
              <a:rPr lang="en-US" altLang="ko-KR"/>
              <a:pPr/>
              <a:t>217</a:t>
            </a:fld>
            <a:endParaRPr lang="en-US" altLang="ko-KR"/>
          </a:p>
        </p:txBody>
      </p:sp>
      <p:sp>
        <p:nvSpPr>
          <p:cNvPr id="231429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7562850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Unnamed Pipes: “pipe()”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Assume that the following code was executed: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int fd[2];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      pipe(fd); </a:t>
            </a:r>
          </a:p>
          <a:p>
            <a:pPr latinLnBrk="1"/>
            <a:endParaRPr kumimoji="1" lang="en-US" altLang="ko-KR">
              <a:solidFill>
                <a:srgbClr val="3366FF"/>
              </a:solidFill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data structures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shown in Figure 12.11 would be created.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fd[0]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Write end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                                      Pipe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fd[1]                                            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Read end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         Figure 12.11 An unnamed pipe</a:t>
            </a:r>
          </a:p>
        </p:txBody>
      </p:sp>
      <p:sp>
        <p:nvSpPr>
          <p:cNvPr id="231431" name="Rectangle 7"/>
          <p:cNvSpPr>
            <a:spLocks noChangeArrowheads="1"/>
          </p:cNvSpPr>
          <p:nvPr/>
        </p:nvSpPr>
        <p:spPr bwMode="auto">
          <a:xfrm>
            <a:off x="1524000" y="3886200"/>
            <a:ext cx="990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3352800" y="4343400"/>
            <a:ext cx="3886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433" name="Line 9"/>
          <p:cNvSpPr>
            <a:spLocks noChangeShapeType="1"/>
          </p:cNvSpPr>
          <p:nvPr/>
        </p:nvSpPr>
        <p:spPr bwMode="auto">
          <a:xfrm>
            <a:off x="15240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1434" name="Line 10"/>
          <p:cNvSpPr>
            <a:spLocks noChangeShapeType="1"/>
          </p:cNvSpPr>
          <p:nvPr/>
        </p:nvSpPr>
        <p:spPr bwMode="auto">
          <a:xfrm>
            <a:off x="388620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1435" name="Line 11"/>
          <p:cNvSpPr>
            <a:spLocks noChangeShapeType="1"/>
          </p:cNvSpPr>
          <p:nvPr/>
        </p:nvSpPr>
        <p:spPr bwMode="auto">
          <a:xfrm>
            <a:off x="670560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1436" name="Line 12"/>
          <p:cNvSpPr>
            <a:spLocks noChangeShapeType="1"/>
          </p:cNvSpPr>
          <p:nvPr/>
        </p:nvSpPr>
        <p:spPr bwMode="auto">
          <a:xfrm flipV="1">
            <a:off x="1981200" y="3505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1437" name="Line 13"/>
          <p:cNvSpPr>
            <a:spLocks noChangeShapeType="1"/>
          </p:cNvSpPr>
          <p:nvPr/>
        </p:nvSpPr>
        <p:spPr bwMode="auto">
          <a:xfrm>
            <a:off x="1981200" y="35052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1438" name="Line 14"/>
          <p:cNvSpPr>
            <a:spLocks noChangeShapeType="1"/>
          </p:cNvSpPr>
          <p:nvPr/>
        </p:nvSpPr>
        <p:spPr bwMode="auto">
          <a:xfrm>
            <a:off x="6934200" y="3505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1439" name="Line 15"/>
          <p:cNvSpPr>
            <a:spLocks noChangeShapeType="1"/>
          </p:cNvSpPr>
          <p:nvPr/>
        </p:nvSpPr>
        <p:spPr bwMode="auto">
          <a:xfrm>
            <a:off x="1981200" y="5029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1440" name="Line 16"/>
          <p:cNvSpPr>
            <a:spLocks noChangeShapeType="1"/>
          </p:cNvSpPr>
          <p:nvPr/>
        </p:nvSpPr>
        <p:spPr bwMode="auto">
          <a:xfrm>
            <a:off x="1981200" y="5638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1441" name="Line 17"/>
          <p:cNvSpPr>
            <a:spLocks noChangeShapeType="1"/>
          </p:cNvSpPr>
          <p:nvPr/>
        </p:nvSpPr>
        <p:spPr bwMode="auto">
          <a:xfrm flipV="1">
            <a:off x="3581400" y="4724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1442" name="Line 18"/>
          <p:cNvSpPr>
            <a:spLocks noChangeShapeType="1"/>
          </p:cNvSpPr>
          <p:nvPr/>
        </p:nvSpPr>
        <p:spPr bwMode="auto">
          <a:xfrm>
            <a:off x="4114800" y="4495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1443" name="Line 19"/>
          <p:cNvSpPr>
            <a:spLocks noChangeShapeType="1"/>
          </p:cNvSpPr>
          <p:nvPr/>
        </p:nvSpPr>
        <p:spPr bwMode="auto">
          <a:xfrm>
            <a:off x="5638800" y="4495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E71D83-8A4A-4499-B6A4-38B78B114A20}" type="slidenum">
              <a:rPr lang="en-US" altLang="ko-KR"/>
              <a:pPr/>
              <a:t>218</a:t>
            </a:fld>
            <a:endParaRPr lang="en-US" altLang="ko-KR"/>
          </a:p>
        </p:txBody>
      </p:sp>
      <p:sp>
        <p:nvSpPr>
          <p:cNvPr id="232453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599488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Unnamed Pipes: “pipe()”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Unnamed pipes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are usually used for communication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between a parent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process and its child, with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one process writing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and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the other process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reading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typical sequence of events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for such a communication is as follows: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1. The parent process creates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an unnamed pipe using “pipe()”.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2. The parent process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forks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3. The writer closes its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“read” end of the pipe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and the designated reader closes its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“write” end of the pipe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4. The processes communicate by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using “write()” and “read()” calls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5. Each process closes its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active pipe descriptor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when it’s finished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with it. </a:t>
            </a: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17DABC-8D39-48B8-89C5-A5FF440CACCD}" type="slidenum">
              <a:rPr lang="en-US" altLang="ko-KR"/>
              <a:pPr/>
              <a:t>219</a:t>
            </a:fld>
            <a:endParaRPr lang="en-US" altLang="ko-KR"/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326438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Unnamed Pipes: “pipe()”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Bidirectional communiation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is only possible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by using two pipes.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Here’s a small program that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uses a pipe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to allow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parent to read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message from its child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$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cat talk.c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 list the program.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#include &lt;stdio.h&gt;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#define  READ    0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The index of the “read” end of the pipe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#define  WRITE  1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The index of the “write” end of the pipe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char*  phrase =“Stuff this in your pipe and smoke it”;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main()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int fd[2], bytesRead;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char message[100];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Parent process’ message buffer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pipe(fd);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Create  an unnamed pipe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B7D424-C375-4DFD-9514-94A2A3681AA8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555038" cy="537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• </a:t>
            </a:r>
            <a:r>
              <a:rPr kumimoji="1" lang="en-US" altLang="ko-KR" b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reverse </a:t>
            </a:r>
          </a:p>
          <a:p>
            <a:pPr latinLnBrk="1"/>
            <a:endParaRPr kumimoji="1" lang="en-US" altLang="ko-KR" b="1">
              <a:solidFill>
                <a:srgbClr val="3366FF"/>
              </a:solidFill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Utility :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reverse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-c  [</a:t>
            </a:r>
            <a:r>
              <a:rPr kumimoji="1" lang="en-US" altLang="ko-KR" i="1">
                <a:latin typeface="Verdana" charset="0"/>
                <a:ea typeface="굴림" charset="-127"/>
                <a:sym typeface="Symbol" charset="2"/>
              </a:rPr>
              <a:t> fileName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]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reverse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reverses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  <a:r>
              <a:rPr kumimoji="1" lang="en-US" altLang="ko-KR" u="sng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lines of its input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read from </a:t>
            </a:r>
            <a:r>
              <a:rPr kumimoji="1" lang="en-US" altLang="ko-KR" i="1">
                <a:latin typeface="Verdana" charset="0"/>
                <a:ea typeface="굴림" charset="-127"/>
                <a:sym typeface="Symbol" charset="2"/>
              </a:rPr>
              <a:t>fileName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and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displays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them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to standard output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</a:t>
            </a:r>
            <a:r>
              <a:rPr kumimoji="1" lang="en-US" altLang="ko-KR" u="sng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If no filename is specified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reverse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reverses its standard input.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When the </a:t>
            </a:r>
            <a:r>
              <a:rPr kumimoji="1" lang="en-US" altLang="ko-KR" u="sng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-c option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is used,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     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reverse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also reverses the characters in each line.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Here’s an example of reverse in action: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$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cc revese.c  -o  reverse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 compile the program. </a:t>
            </a:r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$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cat test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 list the test file.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Christmas is coming.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The days that grow shorter.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Remind me of seasons I knew in the past.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4700B8-ABC6-4B1C-9712-4B28F0479185}" type="slidenum">
              <a:rPr lang="en-US" altLang="ko-KR"/>
              <a:pPr/>
              <a:t>220</a:t>
            </a:fld>
            <a:endParaRPr lang="en-US" altLang="ko-KR"/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8538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Unnamed Pipes: “pipe()”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if ( fork() == 0 )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Child, write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close(fd[READ]);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Close unused end */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write(fd[WRITE], phrase, strlen(phrase)+1);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Send */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close(fd[WRITE]);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/* Close used end */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else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Parent, reader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close(fd[WRITE]);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Close unused end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bytesRead = read( fd[READ], message, 100 );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Receive */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printf(“Read %d bytes: %s \n”, bytesRead, message );</a:t>
            </a:r>
            <a:endParaRPr kumimoji="1" lang="en-US" altLang="ko-KR">
              <a:solidFill>
                <a:srgbClr val="3366FF"/>
              </a:solidFill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close(fd[READ]);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Close used end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}   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$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talk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 run the program.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Read 37 bytes: Stuff this in your pipe and smoke it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$ _ </a:t>
            </a: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9D4530-7A0F-447A-BF69-E455D8E45C12}" type="slidenum">
              <a:rPr lang="en-US" altLang="ko-KR"/>
              <a:pPr/>
              <a:t>221</a:t>
            </a:fld>
            <a:endParaRPr lang="en-US" altLang="ko-KR"/>
          </a:p>
        </p:txBody>
      </p:sp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705850" cy="456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Unnamed Pipes: “pipe()”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The child included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phrase’s NULL terminator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as part of the message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so that the parent could easily display it.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When a writer process sends more than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one variable-length message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into a pipe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it must use a protocol to indicate to the reader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     location for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end of the message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Methods for such indication include :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• sending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length of a message(in bytes)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before sending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the message itself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• ending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message with a special character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such as a new line or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a NULL </a:t>
            </a: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B9C549-6A73-4E9C-82A2-3B69D13E4104}" type="slidenum">
              <a:rPr lang="en-US" altLang="ko-KR"/>
              <a:pPr/>
              <a:t>222</a:t>
            </a:fld>
            <a:endParaRPr lang="en-US" altLang="ko-KR"/>
          </a:p>
        </p:txBody>
      </p:sp>
      <p:sp>
        <p:nvSpPr>
          <p:cNvPr id="236549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218488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Unnamed Pipes: “pipe()”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UNIX shells use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unnamed pipes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to build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pipelines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connecting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standard output of the first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to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standard input of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second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$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cat  connect.c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 list the program.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#include &lt;stdio.h&gt;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#define  READ    0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#define  WRITE   1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main( argc, argv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int argc;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char* argv[];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int fd[2];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pipe(fd);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Create an unnamed pipe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if ( fork()!=0 )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Parent, writer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close( fd[READ] 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Close unused end */ </a:t>
            </a: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2EA3C3-E579-427A-84AE-BC0A5C14F41B}" type="slidenum">
              <a:rPr lang="en-US" altLang="ko-KR"/>
              <a:pPr/>
              <a:t>223</a:t>
            </a:fld>
            <a:endParaRPr lang="en-US" altLang="ko-KR"/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374063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Unnamed Pipes: “pipe()”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dup2( fd[WRITE], 1);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Duplicate used end to stdout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close( fd[WRITE] );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Close original used end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execlp( argv[1], argvp[1], NULL 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Execute writer program */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perror( “connect” );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Should never execute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else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Child, reader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close( fd[WRITE] );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Close unused end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dup2( fd[READ], 0 );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Duplicate used end to stdin */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close( fd[READ] );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Close original used end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execlp( argv[2], argv[2], NULL 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Execute reader program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perror( “connect” );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Should never execute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}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24C91-6186-4CF3-B44C-57303136FF6E}" type="slidenum">
              <a:rPr lang="en-US" altLang="ko-KR"/>
              <a:pPr/>
              <a:t>224</a:t>
            </a:fld>
            <a:endParaRPr lang="en-US" altLang="ko-KR"/>
          </a:p>
        </p:txBody>
      </p:sp>
      <p:sp>
        <p:nvSpPr>
          <p:cNvPr id="238597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6948488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Unnamed Pipes: “pipe()”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$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who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 execute “who” by itself.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gglass            ttyp0      Feb  15  18:15 (xyplex_3)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$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connect  who  wc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 pipe “who” through “wc”.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1         6        57        …1 line,  6 words, 57 chars.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$ _</a:t>
            </a: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C5C76D-E8F7-4C6F-8EBE-38CEB3A36920}" type="slidenum">
              <a:rPr lang="en-US" altLang="ko-KR"/>
              <a:pPr/>
              <a:t>225</a:t>
            </a:fld>
            <a:endParaRPr lang="en-US" altLang="ko-KR"/>
          </a:p>
        </p:txBody>
      </p:sp>
      <p:sp>
        <p:nvSpPr>
          <p:cNvPr id="240645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7980363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Named Pipes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Named pipes, often referred to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as FIFOs( first in, first out ),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are less restricted than unnamed pipes and offer the following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advantages: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 They have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name that exists in the file system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 They may be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used by unrelated processes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 They exist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until explicitly deleted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Unfortunately, they are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only supported by System V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named pipes have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larger buffer capacity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typically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about 40K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Named pipes exist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as special files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in the file system and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may be created in one of two ways: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 by using the UNIX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mknod utility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 by using the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“mknod()” system call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CB948B-83DD-4375-BC47-8F44B0D759AC}" type="slidenum">
              <a:rPr lang="en-US" altLang="ko-KR"/>
              <a:pPr/>
              <a:t>226</a:t>
            </a:fld>
            <a:endParaRPr lang="en-US" altLang="ko-KR"/>
          </a:p>
        </p:txBody>
      </p:sp>
      <p:sp>
        <p:nvSpPr>
          <p:cNvPr id="241669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7559675" cy="373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Named Pipes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To create a named pipe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using mknod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use the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“p” option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mode of the named pipe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may be set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using chmod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allowing others to access the pipe that you create.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Here’s an example of this procedure: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$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mknod myPipe  p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 create pipe.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$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chmod  ug+rw  myPipe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 update permissions.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$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ls -lg myPipe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 examine attributes.</a:t>
            </a:r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prw-rw----   1   glass     cs            0  Feb  27  12:38  myPipe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$ _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0FB601-3D2D-435D-BA2B-409914978317}" type="slidenum">
              <a:rPr lang="en-US" altLang="ko-KR"/>
              <a:pPr/>
              <a:t>227</a:t>
            </a:fld>
            <a:endParaRPr lang="en-US" altLang="ko-KR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108950" cy="456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Named Pipes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To create a named pipe using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“mknod()”,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specify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“S_IFIFO”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file mode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The mode of the pipe can then be changed using “chmod()”.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C code that creates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name pipe with read and write permissions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for the owner and group: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mknod(“myPipe”, SIFIFO, 0);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Create a named pipe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chmod(“myPipe”, 0660);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Modify its permission flags */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Once a named pipe is opened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using “open()”,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“write()”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adds data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at the start of the FIFO queue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and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“read()”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removes data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from the end of the FIFO queue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EA3181-757F-474D-A82A-9A9F241663BF}" type="slidenum">
              <a:rPr lang="en-US" altLang="ko-KR"/>
              <a:pPr/>
              <a:t>228</a:t>
            </a:fld>
            <a:endParaRPr lang="en-US" altLang="ko-KR"/>
          </a:p>
        </p:txBody>
      </p:sp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275638" cy="456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Named Pipes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When a process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has finished using a named pipe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it should close it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using “close()”,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and</a:t>
            </a:r>
            <a:endParaRPr kumimoji="1" lang="en-US" altLang="ko-KR">
              <a:solidFill>
                <a:srgbClr val="3366FF"/>
              </a:solidFill>
              <a:latin typeface="Verdana" charset="0"/>
              <a:ea typeface="굴림" charset="-127"/>
              <a:sym typeface="Symbol" charset="2"/>
            </a:endParaRPr>
          </a:p>
          <a:p>
            <a:pPr latinLnBrk="1"/>
            <a:endParaRPr kumimoji="1" lang="en-US" altLang="ko-KR">
              <a:solidFill>
                <a:srgbClr val="3366FF"/>
              </a:solidFill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when a named pipe is no longer needed,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it should be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removed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from the file system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using “unlink()”.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Like an unnamed pipe,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a named pipe is intended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only for use as a unidirectional link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Writer processes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should open a named pipe for writing only,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and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reader processes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should open a pipe for reading only.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Although a process can open a named pipe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for both reading and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writing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this usage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doesn’t have much practical application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466A2A-878B-4529-BD07-214C13BC3AFB}" type="slidenum">
              <a:rPr lang="en-US" altLang="ko-KR"/>
              <a:pPr/>
              <a:t>229</a:t>
            </a:fld>
            <a:endParaRPr lang="en-US" altLang="ko-KR"/>
          </a:p>
        </p:txBody>
      </p:sp>
      <p:sp>
        <p:nvSpPr>
          <p:cNvPr id="24474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275638" cy="568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Named Pipes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an example program that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uses named pipes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here are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couple of special rules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concerning their use: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 If a process tries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to open a named pipe for reading only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and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no process currently has it open for writing,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the reader will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wait until a process opens it for writing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unless O_NONBLOCK or O_NDELAY is set, in which case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“open()” succeeds immediately.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 If a process tries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to open a named pipe for writing only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and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no process currently has it open for reading,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the writer will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wait until a process opens it for reading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unless O_NONBLOCK or O_NDELAY is set, in which case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“open()” fails immediately. 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 Named pipes will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not work across a network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FD9E01-0059-41F7-984A-7FC0C347A07F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555038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 </a:t>
            </a:r>
            <a:endParaRPr kumimoji="1" lang="en-US" altLang="ko-KR" b="1">
              <a:solidFill>
                <a:srgbClr val="3366FF"/>
              </a:solidFill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$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reverse  test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 reverse the file.</a:t>
            </a:r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Remind me of seasons I knew in the past.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The days that grow shorter.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Christmas is coming.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$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reverse  -c   test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 reverse the lines too.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.tsap eht ni wenk I snosaes fo em dnimeR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,retrohs worg taht syad ehT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,gnimoc si samtshirhC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$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cat test | reverse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 pipe output to “reverse”.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Remind me of seasons I knew in the past.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The days that grow shorter,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Christmas is coming,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$ _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686C3-11A3-4E91-BEF7-7CD2ACD3DF1D}" type="slidenum">
              <a:rPr lang="en-US" altLang="ko-KR"/>
              <a:pPr/>
              <a:t>230</a:t>
            </a:fld>
            <a:endParaRPr lang="en-US" altLang="ko-KR"/>
          </a:p>
        </p:txBody>
      </p:sp>
      <p:sp>
        <p:nvSpPr>
          <p:cNvPr id="245765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275638" cy="568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Named Pipes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The next examples uses two programs,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“reader”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and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“writer”,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to demonstrate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use of named pipes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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single reader process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that creates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named pipe called “aPipe”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is executed.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It then reads and displays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NULL-terminated lines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from the pipe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until the pipe is closed by all of the writing processes.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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One or more writer processes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are executed,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each of which opens the named pipe called “aPipe” and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sends three messages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to it.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If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pipe does not exist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when a writer tries to open it,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the writer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retries every second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until it succeeds.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When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all of a writer’s messages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are sent,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the writer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closes the pipe and exits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</a:t>
            </a:r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B01163-239D-4206-8EFF-B4268CB77781}" type="slidenum">
              <a:rPr lang="en-US" altLang="ko-KR"/>
              <a:pPr/>
              <a:t>231</a:t>
            </a:fld>
            <a:endParaRPr lang="en-US" altLang="ko-KR"/>
          </a:p>
        </p:txBody>
      </p:sp>
      <p:sp>
        <p:nvSpPr>
          <p:cNvPr id="24678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275638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Named Pipes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Sample Output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$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reader &amp; writer &amp; writer &amp;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 start 1 reader, 2 writers.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[1] 4698            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 reader process.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[2] 4699            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 first writer process.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[3] 4700            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 second writer process.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Hello from PID 4699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Hello from PID 4700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Hello from PID 4699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Hello from PID 4700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Hello from PID 4699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Hello from PID 4700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[2] Done  writer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 first writer exists.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[3] Done  writer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 second writer exists.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[4] Done  reader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 reader exists.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$ _ </a:t>
            </a:r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A19F20-1FEE-4CCA-BE81-7B2C4B7239C6}" type="slidenum">
              <a:rPr lang="en-US" altLang="ko-KR"/>
              <a:pPr/>
              <a:t>232</a:t>
            </a:fld>
            <a:endParaRPr lang="en-US" altLang="ko-KR"/>
          </a:p>
        </p:txBody>
      </p:sp>
      <p:sp>
        <p:nvSpPr>
          <p:cNvPr id="24781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275638" cy="568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Named Pipes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- Reader Program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#include &lt;stdio.h&gt;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#include &lt;sys/types.h&gt;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#include &lt;sys/stat.h&gt;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For SIFIFO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#include &lt;fcntl.h&gt;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/*********************************************/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main()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int fd;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char str[100];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unlink(“aPipe”);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Remove named pipe if it already exists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mknod(“aPipe”, S_IFIFO, 0);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Create name pipe */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chmod(“aPipe”, 0660);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Change its permissions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fd = open(“aPipe”, O_RDONLY);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Open it for reading */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while(readLine(fd, str) 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Display received messages */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printf(“%s\n”, str);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close(fd);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Close pipe */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}</a:t>
            </a:r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DBC679-23DE-417F-8D62-CE49946C57BC}" type="slidenum">
              <a:rPr lang="en-US" altLang="ko-KR"/>
              <a:pPr/>
              <a:t>233</a:t>
            </a:fld>
            <a:endParaRPr lang="en-US" altLang="ko-KR"/>
          </a:p>
        </p:txBody>
      </p:sp>
      <p:sp>
        <p:nvSpPr>
          <p:cNvPr id="248837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275638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Named Pipes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/**********************************************/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readLine( fd, str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int fd;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char* str;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Read s single NULL-terminated line into str from fd */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    /* Return 0 when the end of input is reached and 1 otherwise */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int n;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do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Read characters until NULL or end of input */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n = read( fd, str, 1);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Read one character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while ( n&gt;0 &amp;&amp; *str++ != NULL );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return ( n&gt; 0 );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Return false if end of input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} </a:t>
            </a:r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663D1D-E852-4798-A3F2-6CD7E76F10EC}" type="slidenum">
              <a:rPr lang="en-US" altLang="ko-KR"/>
              <a:pPr/>
              <a:t>234</a:t>
            </a:fld>
            <a:endParaRPr lang="en-US" altLang="ko-KR"/>
          </a:p>
        </p:txBody>
      </p:sp>
      <p:sp>
        <p:nvSpPr>
          <p:cNvPr id="24986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0600" cy="568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Named Pipes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- Writer Program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#include &lt;stdio.h&gt;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#include &lt;fcntl.h&gt;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/**************************************************/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main()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int fd, messageLen, i;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char message[100];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Prepare message */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sprintf( message, “Hello from PID %d”, getpid()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messageLen = strlen( message ) +1;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do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Keep trying to open the file until successful */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fd = open( “aPipe”, O_WRONLY );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/*Open named pipe for writing */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if ( fd == -1 ) sleep(1);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Try again in 1 second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} while ( fd == -1 );  </a:t>
            </a:r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254FFB-EFAD-451C-A6F1-216EBC7CFD55}" type="slidenum">
              <a:rPr lang="en-US" altLang="ko-KR"/>
              <a:pPr/>
              <a:t>235</a:t>
            </a:fld>
            <a:endParaRPr lang="en-US" altLang="ko-KR"/>
          </a:p>
        </p:txBody>
      </p:sp>
      <p:sp>
        <p:nvSpPr>
          <p:cNvPr id="250885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0600" cy="317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Named Pipes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for ( i=1; i&lt;=3; i++)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Send three messages */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write( fd, message, messageLen 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Write message down pipe */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sleep(3);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Pause a while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close(fd);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Close pipe descriptor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}</a:t>
            </a:r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6D6275-C5D9-4622-92FB-1BA537731499}" type="slidenum">
              <a:rPr lang="en-US" altLang="ko-KR"/>
              <a:pPr/>
              <a:t>236</a:t>
            </a:fld>
            <a:endParaRPr lang="en-US" altLang="ko-KR"/>
          </a:p>
        </p:txBody>
      </p:sp>
      <p:sp>
        <p:nvSpPr>
          <p:cNvPr id="25190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0600" cy="568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Sockets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Sockets are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traditional UNIX interprocess communication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mechanism that allows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processes to talk to each other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even if they’re on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different machines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Common uses of sockets include: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 transferring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data from one machine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to another machine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 transferring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voice/video from one machine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to another machine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 transferring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files from one machine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to another machine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 printing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file on one machine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from another machine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-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Process communication via sockets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is based on the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client-server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     model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: email (SMTP, IMAP, POP), Web (HTTP), file transfer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(FTP, scp), remote login (telnet, ssh), network management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(SNMP), network operation (DNS, BGP, OSPF), VoIP (SIP), etc., etc.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One process, known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as a server process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creates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socket whose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       name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is known by other client processes.</a:t>
            </a:r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204E35-94B2-4079-B181-64A1BEED7CD2}" type="slidenum">
              <a:rPr lang="en-US" altLang="ko-KR"/>
              <a:pPr/>
              <a:t>237</a:t>
            </a:fld>
            <a:endParaRPr lang="en-US" altLang="ko-KR"/>
          </a:p>
        </p:txBody>
      </p:sp>
      <p:sp>
        <p:nvSpPr>
          <p:cNvPr id="25293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0600" cy="373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Sockets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These client processes can talk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to the server process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via a connection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to its named socket.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1) A client process first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creates an unnamed socket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and then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requests that it be connected to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server’s named socket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2) A successful connection returns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one file descriptor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to the client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and one to the server, both of which may be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used for reading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and writing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Note that unlike pipes,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socket connections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are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bidirectional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2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0EE3B8-8D53-4917-970B-4F5B6B5132AF}" type="slidenum">
              <a:rPr lang="en-US" altLang="ko-KR"/>
              <a:pPr/>
              <a:t>238</a:t>
            </a:fld>
            <a:endParaRPr lang="en-US" altLang="ko-KR"/>
          </a:p>
        </p:txBody>
      </p:sp>
      <p:sp>
        <p:nvSpPr>
          <p:cNvPr id="253957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0600" cy="456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Sockets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1) Server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creates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a named socket.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     Server            “Name”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2) Client creates an unnamed socket and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request a connection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     Server            “Name”               Client    </a:t>
            </a:r>
          </a:p>
        </p:txBody>
      </p:sp>
      <p:sp>
        <p:nvSpPr>
          <p:cNvPr id="253959" name="Oval 7"/>
          <p:cNvSpPr>
            <a:spLocks noChangeArrowheads="1"/>
          </p:cNvSpPr>
          <p:nvPr/>
        </p:nvSpPr>
        <p:spPr bwMode="auto">
          <a:xfrm>
            <a:off x="2209800" y="1981200"/>
            <a:ext cx="10668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3960" name="Oval 8"/>
          <p:cNvSpPr>
            <a:spLocks noChangeArrowheads="1"/>
          </p:cNvSpPr>
          <p:nvPr/>
        </p:nvSpPr>
        <p:spPr bwMode="auto">
          <a:xfrm>
            <a:off x="2209800" y="4724400"/>
            <a:ext cx="10668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3961" name="Oval 9"/>
          <p:cNvSpPr>
            <a:spLocks noChangeArrowheads="1"/>
          </p:cNvSpPr>
          <p:nvPr/>
        </p:nvSpPr>
        <p:spPr bwMode="auto">
          <a:xfrm>
            <a:off x="5943600" y="4724400"/>
            <a:ext cx="10668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3962" name="Group 10"/>
          <p:cNvGrpSpPr>
            <a:grpSpLocks/>
          </p:cNvGrpSpPr>
          <p:nvPr/>
        </p:nvGrpSpPr>
        <p:grpSpPr bwMode="auto">
          <a:xfrm>
            <a:off x="3200400" y="2590800"/>
            <a:ext cx="1295400" cy="533400"/>
            <a:chOff x="2016" y="1920"/>
            <a:chExt cx="816" cy="336"/>
          </a:xfrm>
        </p:grpSpPr>
        <p:sp>
          <p:nvSpPr>
            <p:cNvPr id="253963" name="Freeform 11"/>
            <p:cNvSpPr>
              <a:spLocks/>
            </p:cNvSpPr>
            <p:nvPr/>
          </p:nvSpPr>
          <p:spPr bwMode="auto">
            <a:xfrm>
              <a:off x="2016" y="1920"/>
              <a:ext cx="624" cy="24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288" y="0"/>
                </a:cxn>
                <a:cxn ang="0">
                  <a:pos x="432" y="48"/>
                </a:cxn>
                <a:cxn ang="0">
                  <a:pos x="96" y="192"/>
                </a:cxn>
                <a:cxn ang="0">
                  <a:pos x="528" y="240"/>
                </a:cxn>
                <a:cxn ang="0">
                  <a:pos x="624" y="240"/>
                </a:cxn>
              </a:cxnLst>
              <a:rect l="0" t="0" r="r" b="b"/>
              <a:pathLst>
                <a:path w="624" h="248">
                  <a:moveTo>
                    <a:pt x="0" y="48"/>
                  </a:moveTo>
                  <a:cubicBezTo>
                    <a:pt x="108" y="24"/>
                    <a:pt x="216" y="0"/>
                    <a:pt x="288" y="0"/>
                  </a:cubicBezTo>
                  <a:cubicBezTo>
                    <a:pt x="360" y="0"/>
                    <a:pt x="464" y="16"/>
                    <a:pt x="432" y="48"/>
                  </a:cubicBezTo>
                  <a:cubicBezTo>
                    <a:pt x="400" y="80"/>
                    <a:pt x="80" y="160"/>
                    <a:pt x="96" y="192"/>
                  </a:cubicBezTo>
                  <a:cubicBezTo>
                    <a:pt x="112" y="224"/>
                    <a:pt x="440" y="232"/>
                    <a:pt x="528" y="240"/>
                  </a:cubicBezTo>
                  <a:cubicBezTo>
                    <a:pt x="616" y="248"/>
                    <a:pt x="620" y="244"/>
                    <a:pt x="624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3964" name="Rectangle 12"/>
            <p:cNvSpPr>
              <a:spLocks noChangeArrowheads="1"/>
            </p:cNvSpPr>
            <p:nvPr/>
          </p:nvSpPr>
          <p:spPr bwMode="auto">
            <a:xfrm>
              <a:off x="2640" y="2016"/>
              <a:ext cx="9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965" name="Rectangle 13"/>
            <p:cNvSpPr>
              <a:spLocks noChangeArrowheads="1"/>
            </p:cNvSpPr>
            <p:nvPr/>
          </p:nvSpPr>
          <p:spPr bwMode="auto">
            <a:xfrm>
              <a:off x="2688" y="2064"/>
              <a:ext cx="144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966" name="Rectangle 14"/>
            <p:cNvSpPr>
              <a:spLocks noChangeArrowheads="1"/>
            </p:cNvSpPr>
            <p:nvPr/>
          </p:nvSpPr>
          <p:spPr bwMode="auto">
            <a:xfrm>
              <a:off x="2688" y="2160"/>
              <a:ext cx="144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3967" name="Group 15"/>
          <p:cNvGrpSpPr>
            <a:grpSpLocks/>
          </p:cNvGrpSpPr>
          <p:nvPr/>
        </p:nvGrpSpPr>
        <p:grpSpPr bwMode="auto">
          <a:xfrm>
            <a:off x="3200400" y="5334000"/>
            <a:ext cx="1295400" cy="533400"/>
            <a:chOff x="2016" y="1920"/>
            <a:chExt cx="816" cy="336"/>
          </a:xfrm>
        </p:grpSpPr>
        <p:sp>
          <p:nvSpPr>
            <p:cNvPr id="253968" name="Freeform 16"/>
            <p:cNvSpPr>
              <a:spLocks/>
            </p:cNvSpPr>
            <p:nvPr/>
          </p:nvSpPr>
          <p:spPr bwMode="auto">
            <a:xfrm>
              <a:off x="2016" y="1920"/>
              <a:ext cx="624" cy="24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288" y="0"/>
                </a:cxn>
                <a:cxn ang="0">
                  <a:pos x="432" y="48"/>
                </a:cxn>
                <a:cxn ang="0">
                  <a:pos x="96" y="192"/>
                </a:cxn>
                <a:cxn ang="0">
                  <a:pos x="528" y="240"/>
                </a:cxn>
                <a:cxn ang="0">
                  <a:pos x="624" y="240"/>
                </a:cxn>
              </a:cxnLst>
              <a:rect l="0" t="0" r="r" b="b"/>
              <a:pathLst>
                <a:path w="624" h="248">
                  <a:moveTo>
                    <a:pt x="0" y="48"/>
                  </a:moveTo>
                  <a:cubicBezTo>
                    <a:pt x="108" y="24"/>
                    <a:pt x="216" y="0"/>
                    <a:pt x="288" y="0"/>
                  </a:cubicBezTo>
                  <a:cubicBezTo>
                    <a:pt x="360" y="0"/>
                    <a:pt x="464" y="16"/>
                    <a:pt x="432" y="48"/>
                  </a:cubicBezTo>
                  <a:cubicBezTo>
                    <a:pt x="400" y="80"/>
                    <a:pt x="80" y="160"/>
                    <a:pt x="96" y="192"/>
                  </a:cubicBezTo>
                  <a:cubicBezTo>
                    <a:pt x="112" y="224"/>
                    <a:pt x="440" y="232"/>
                    <a:pt x="528" y="240"/>
                  </a:cubicBezTo>
                  <a:cubicBezTo>
                    <a:pt x="616" y="248"/>
                    <a:pt x="620" y="244"/>
                    <a:pt x="624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3969" name="Rectangle 17"/>
            <p:cNvSpPr>
              <a:spLocks noChangeArrowheads="1"/>
            </p:cNvSpPr>
            <p:nvPr/>
          </p:nvSpPr>
          <p:spPr bwMode="auto">
            <a:xfrm>
              <a:off x="2640" y="2016"/>
              <a:ext cx="9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970" name="Rectangle 18"/>
            <p:cNvSpPr>
              <a:spLocks noChangeArrowheads="1"/>
            </p:cNvSpPr>
            <p:nvPr/>
          </p:nvSpPr>
          <p:spPr bwMode="auto">
            <a:xfrm>
              <a:off x="2688" y="2064"/>
              <a:ext cx="144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971" name="Rectangle 19"/>
            <p:cNvSpPr>
              <a:spLocks noChangeArrowheads="1"/>
            </p:cNvSpPr>
            <p:nvPr/>
          </p:nvSpPr>
          <p:spPr bwMode="auto">
            <a:xfrm>
              <a:off x="2688" y="2160"/>
              <a:ext cx="144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3972" name="Group 20"/>
          <p:cNvGrpSpPr>
            <a:grpSpLocks/>
          </p:cNvGrpSpPr>
          <p:nvPr/>
        </p:nvGrpSpPr>
        <p:grpSpPr bwMode="auto">
          <a:xfrm>
            <a:off x="4572000" y="5308600"/>
            <a:ext cx="1371600" cy="558800"/>
            <a:chOff x="2880" y="3344"/>
            <a:chExt cx="864" cy="352"/>
          </a:xfrm>
        </p:grpSpPr>
        <p:grpSp>
          <p:nvGrpSpPr>
            <p:cNvPr id="253973" name="Group 21"/>
            <p:cNvGrpSpPr>
              <a:grpSpLocks/>
            </p:cNvGrpSpPr>
            <p:nvPr/>
          </p:nvGrpSpPr>
          <p:grpSpPr bwMode="auto">
            <a:xfrm>
              <a:off x="2880" y="3456"/>
              <a:ext cx="192" cy="240"/>
              <a:chOff x="2880" y="3456"/>
              <a:chExt cx="192" cy="240"/>
            </a:xfrm>
          </p:grpSpPr>
          <p:sp>
            <p:nvSpPr>
              <p:cNvPr id="253974" name="Rectangle 22"/>
              <p:cNvSpPr>
                <a:spLocks noChangeArrowheads="1"/>
              </p:cNvSpPr>
              <p:nvPr/>
            </p:nvSpPr>
            <p:spPr bwMode="auto">
              <a:xfrm>
                <a:off x="2880" y="3456"/>
                <a:ext cx="144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975" name="Rectangle 23"/>
              <p:cNvSpPr>
                <a:spLocks noChangeArrowheads="1"/>
              </p:cNvSpPr>
              <p:nvPr/>
            </p:nvSpPr>
            <p:spPr bwMode="auto">
              <a:xfrm>
                <a:off x="2880" y="3552"/>
                <a:ext cx="144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976" name="Rectangle 24"/>
              <p:cNvSpPr>
                <a:spLocks noChangeArrowheads="1"/>
              </p:cNvSpPr>
              <p:nvPr/>
            </p:nvSpPr>
            <p:spPr bwMode="auto">
              <a:xfrm>
                <a:off x="2880" y="3648"/>
                <a:ext cx="144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977" name="Rectangle 25"/>
              <p:cNvSpPr>
                <a:spLocks noChangeArrowheads="1"/>
              </p:cNvSpPr>
              <p:nvPr/>
            </p:nvSpPr>
            <p:spPr bwMode="auto">
              <a:xfrm>
                <a:off x="2976" y="3456"/>
                <a:ext cx="9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3978" name="Freeform 26"/>
            <p:cNvSpPr>
              <a:spLocks/>
            </p:cNvSpPr>
            <p:nvPr/>
          </p:nvSpPr>
          <p:spPr bwMode="auto">
            <a:xfrm>
              <a:off x="3072" y="3344"/>
              <a:ext cx="672" cy="312"/>
            </a:xfrm>
            <a:custGeom>
              <a:avLst/>
              <a:gdLst/>
              <a:ahLst/>
              <a:cxnLst>
                <a:cxn ang="0">
                  <a:pos x="672" y="16"/>
                </a:cxn>
                <a:cxn ang="0">
                  <a:pos x="384" y="16"/>
                </a:cxn>
                <a:cxn ang="0">
                  <a:pos x="288" y="112"/>
                </a:cxn>
                <a:cxn ang="0">
                  <a:pos x="624" y="208"/>
                </a:cxn>
                <a:cxn ang="0">
                  <a:pos x="432" y="304"/>
                </a:cxn>
                <a:cxn ang="0">
                  <a:pos x="0" y="256"/>
                </a:cxn>
              </a:cxnLst>
              <a:rect l="0" t="0" r="r" b="b"/>
              <a:pathLst>
                <a:path w="672" h="312">
                  <a:moveTo>
                    <a:pt x="672" y="16"/>
                  </a:moveTo>
                  <a:cubicBezTo>
                    <a:pt x="560" y="8"/>
                    <a:pt x="448" y="0"/>
                    <a:pt x="384" y="16"/>
                  </a:cubicBezTo>
                  <a:cubicBezTo>
                    <a:pt x="320" y="32"/>
                    <a:pt x="248" y="80"/>
                    <a:pt x="288" y="112"/>
                  </a:cubicBezTo>
                  <a:cubicBezTo>
                    <a:pt x="328" y="144"/>
                    <a:pt x="600" y="176"/>
                    <a:pt x="624" y="208"/>
                  </a:cubicBezTo>
                  <a:cubicBezTo>
                    <a:pt x="648" y="240"/>
                    <a:pt x="536" y="296"/>
                    <a:pt x="432" y="304"/>
                  </a:cubicBezTo>
                  <a:cubicBezTo>
                    <a:pt x="328" y="312"/>
                    <a:pt x="164" y="284"/>
                    <a:pt x="0" y="2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C2A1F4-E81B-409E-9F01-CA92ADB21EC2}" type="slidenum">
              <a:rPr lang="en-US" altLang="ko-KR"/>
              <a:pPr/>
              <a:t>239</a:t>
            </a:fld>
            <a:endParaRPr lang="en-US" altLang="ko-KR"/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0600" cy="429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Sockets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3) Client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makes a connection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Server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retains original named socket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      Server              “Name”              Client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         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Completed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                                              connection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  <p:sp>
        <p:nvSpPr>
          <p:cNvPr id="254983" name="Oval 7"/>
          <p:cNvSpPr>
            <a:spLocks noChangeArrowheads="1"/>
          </p:cNvSpPr>
          <p:nvPr/>
        </p:nvSpPr>
        <p:spPr bwMode="auto">
          <a:xfrm>
            <a:off x="2209800" y="2514600"/>
            <a:ext cx="10668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4984" name="Oval 8"/>
          <p:cNvSpPr>
            <a:spLocks noChangeArrowheads="1"/>
          </p:cNvSpPr>
          <p:nvPr/>
        </p:nvSpPr>
        <p:spPr bwMode="auto">
          <a:xfrm>
            <a:off x="6096000" y="2514600"/>
            <a:ext cx="10668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4985" name="Group 9"/>
          <p:cNvGrpSpPr>
            <a:grpSpLocks/>
          </p:cNvGrpSpPr>
          <p:nvPr/>
        </p:nvGrpSpPr>
        <p:grpSpPr bwMode="auto">
          <a:xfrm>
            <a:off x="3200400" y="3048000"/>
            <a:ext cx="1371600" cy="533400"/>
            <a:chOff x="2016" y="1920"/>
            <a:chExt cx="816" cy="336"/>
          </a:xfrm>
        </p:grpSpPr>
        <p:sp>
          <p:nvSpPr>
            <p:cNvPr id="254986" name="Freeform 10"/>
            <p:cNvSpPr>
              <a:spLocks/>
            </p:cNvSpPr>
            <p:nvPr/>
          </p:nvSpPr>
          <p:spPr bwMode="auto">
            <a:xfrm>
              <a:off x="2016" y="1920"/>
              <a:ext cx="624" cy="24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288" y="0"/>
                </a:cxn>
                <a:cxn ang="0">
                  <a:pos x="432" y="48"/>
                </a:cxn>
                <a:cxn ang="0">
                  <a:pos x="96" y="192"/>
                </a:cxn>
                <a:cxn ang="0">
                  <a:pos x="528" y="240"/>
                </a:cxn>
                <a:cxn ang="0">
                  <a:pos x="624" y="240"/>
                </a:cxn>
              </a:cxnLst>
              <a:rect l="0" t="0" r="r" b="b"/>
              <a:pathLst>
                <a:path w="624" h="248">
                  <a:moveTo>
                    <a:pt x="0" y="48"/>
                  </a:moveTo>
                  <a:cubicBezTo>
                    <a:pt x="108" y="24"/>
                    <a:pt x="216" y="0"/>
                    <a:pt x="288" y="0"/>
                  </a:cubicBezTo>
                  <a:cubicBezTo>
                    <a:pt x="360" y="0"/>
                    <a:pt x="464" y="16"/>
                    <a:pt x="432" y="48"/>
                  </a:cubicBezTo>
                  <a:cubicBezTo>
                    <a:pt x="400" y="80"/>
                    <a:pt x="80" y="160"/>
                    <a:pt x="96" y="192"/>
                  </a:cubicBezTo>
                  <a:cubicBezTo>
                    <a:pt x="112" y="224"/>
                    <a:pt x="440" y="232"/>
                    <a:pt x="528" y="240"/>
                  </a:cubicBezTo>
                  <a:cubicBezTo>
                    <a:pt x="616" y="248"/>
                    <a:pt x="620" y="244"/>
                    <a:pt x="624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4987" name="Rectangle 11"/>
            <p:cNvSpPr>
              <a:spLocks noChangeArrowheads="1"/>
            </p:cNvSpPr>
            <p:nvPr/>
          </p:nvSpPr>
          <p:spPr bwMode="auto">
            <a:xfrm>
              <a:off x="2640" y="2016"/>
              <a:ext cx="9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88" name="Rectangle 12"/>
            <p:cNvSpPr>
              <a:spLocks noChangeArrowheads="1"/>
            </p:cNvSpPr>
            <p:nvPr/>
          </p:nvSpPr>
          <p:spPr bwMode="auto">
            <a:xfrm>
              <a:off x="2688" y="2064"/>
              <a:ext cx="144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89" name="Rectangle 13"/>
            <p:cNvSpPr>
              <a:spLocks noChangeArrowheads="1"/>
            </p:cNvSpPr>
            <p:nvPr/>
          </p:nvSpPr>
          <p:spPr bwMode="auto">
            <a:xfrm>
              <a:off x="2688" y="2160"/>
              <a:ext cx="144" cy="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4990" name="Group 14"/>
          <p:cNvGrpSpPr>
            <a:grpSpLocks/>
          </p:cNvGrpSpPr>
          <p:nvPr/>
        </p:nvGrpSpPr>
        <p:grpSpPr bwMode="auto">
          <a:xfrm>
            <a:off x="4419600" y="3048000"/>
            <a:ext cx="1676400" cy="533400"/>
            <a:chOff x="2880" y="3344"/>
            <a:chExt cx="864" cy="352"/>
          </a:xfrm>
        </p:grpSpPr>
        <p:grpSp>
          <p:nvGrpSpPr>
            <p:cNvPr id="254991" name="Group 15"/>
            <p:cNvGrpSpPr>
              <a:grpSpLocks/>
            </p:cNvGrpSpPr>
            <p:nvPr/>
          </p:nvGrpSpPr>
          <p:grpSpPr bwMode="auto">
            <a:xfrm>
              <a:off x="2880" y="3456"/>
              <a:ext cx="192" cy="240"/>
              <a:chOff x="2880" y="3456"/>
              <a:chExt cx="192" cy="240"/>
            </a:xfrm>
          </p:grpSpPr>
          <p:sp>
            <p:nvSpPr>
              <p:cNvPr id="254992" name="Rectangle 16"/>
              <p:cNvSpPr>
                <a:spLocks noChangeArrowheads="1"/>
              </p:cNvSpPr>
              <p:nvPr/>
            </p:nvSpPr>
            <p:spPr bwMode="auto">
              <a:xfrm>
                <a:off x="2880" y="3456"/>
                <a:ext cx="144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993" name="Rectangle 17"/>
              <p:cNvSpPr>
                <a:spLocks noChangeArrowheads="1"/>
              </p:cNvSpPr>
              <p:nvPr/>
            </p:nvSpPr>
            <p:spPr bwMode="auto">
              <a:xfrm>
                <a:off x="2880" y="3552"/>
                <a:ext cx="144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994" name="Rectangle 18"/>
              <p:cNvSpPr>
                <a:spLocks noChangeArrowheads="1"/>
              </p:cNvSpPr>
              <p:nvPr/>
            </p:nvSpPr>
            <p:spPr bwMode="auto">
              <a:xfrm>
                <a:off x="2880" y="3648"/>
                <a:ext cx="144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995" name="Rectangle 19"/>
              <p:cNvSpPr>
                <a:spLocks noChangeArrowheads="1"/>
              </p:cNvSpPr>
              <p:nvPr/>
            </p:nvSpPr>
            <p:spPr bwMode="auto">
              <a:xfrm>
                <a:off x="2976" y="3456"/>
                <a:ext cx="9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4996" name="Freeform 20"/>
            <p:cNvSpPr>
              <a:spLocks/>
            </p:cNvSpPr>
            <p:nvPr/>
          </p:nvSpPr>
          <p:spPr bwMode="auto">
            <a:xfrm>
              <a:off x="3072" y="3344"/>
              <a:ext cx="672" cy="312"/>
            </a:xfrm>
            <a:custGeom>
              <a:avLst/>
              <a:gdLst/>
              <a:ahLst/>
              <a:cxnLst>
                <a:cxn ang="0">
                  <a:pos x="672" y="16"/>
                </a:cxn>
                <a:cxn ang="0">
                  <a:pos x="384" y="16"/>
                </a:cxn>
                <a:cxn ang="0">
                  <a:pos x="288" y="112"/>
                </a:cxn>
                <a:cxn ang="0">
                  <a:pos x="624" y="208"/>
                </a:cxn>
                <a:cxn ang="0">
                  <a:pos x="432" y="304"/>
                </a:cxn>
                <a:cxn ang="0">
                  <a:pos x="0" y="256"/>
                </a:cxn>
              </a:cxnLst>
              <a:rect l="0" t="0" r="r" b="b"/>
              <a:pathLst>
                <a:path w="672" h="312">
                  <a:moveTo>
                    <a:pt x="672" y="16"/>
                  </a:moveTo>
                  <a:cubicBezTo>
                    <a:pt x="560" y="8"/>
                    <a:pt x="448" y="0"/>
                    <a:pt x="384" y="16"/>
                  </a:cubicBezTo>
                  <a:cubicBezTo>
                    <a:pt x="320" y="32"/>
                    <a:pt x="248" y="80"/>
                    <a:pt x="288" y="112"/>
                  </a:cubicBezTo>
                  <a:cubicBezTo>
                    <a:pt x="328" y="144"/>
                    <a:pt x="600" y="176"/>
                    <a:pt x="624" y="208"/>
                  </a:cubicBezTo>
                  <a:cubicBezTo>
                    <a:pt x="648" y="240"/>
                    <a:pt x="536" y="296"/>
                    <a:pt x="432" y="304"/>
                  </a:cubicBezTo>
                  <a:cubicBezTo>
                    <a:pt x="328" y="312"/>
                    <a:pt x="164" y="284"/>
                    <a:pt x="0" y="2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4BD18-A446-409D-BA27-1A5A6C9C0147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555038" cy="549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• </a:t>
            </a:r>
            <a:r>
              <a:rPr kumimoji="1" lang="en-US" altLang="ko-KR" b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How reverse Works 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An overview of the program flow </a:t>
            </a:r>
          </a:p>
          <a:p>
            <a:pPr latinLnBrk="1"/>
            <a:endParaRPr kumimoji="1" lang="en-US" altLang="ko-KR" sz="140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sz="1400">
                <a:latin typeface="Verdana" charset="0"/>
                <a:ea typeface="굴림" charset="-127"/>
                <a:sym typeface="Symbol" charset="2"/>
              </a:rPr>
              <a:t>   </a:t>
            </a:r>
            <a:r>
              <a:rPr kumimoji="1" lang="en-US" altLang="ko-KR" sz="1400" b="1">
                <a:latin typeface="Verdana" charset="0"/>
                <a:ea typeface="굴림" charset="-127"/>
                <a:sym typeface="Symbol" charset="2"/>
              </a:rPr>
              <a:t>Step                   Action                                      Functions                   System calls </a:t>
            </a:r>
          </a:p>
          <a:p>
            <a:pPr latinLnBrk="1"/>
            <a:r>
              <a:rPr kumimoji="1" lang="en-US" altLang="ko-KR" sz="1400">
                <a:latin typeface="Verdana" charset="0"/>
                <a:ea typeface="굴림" charset="-127"/>
                <a:sym typeface="Symbol" charset="2"/>
              </a:rPr>
              <a:t>     1         Parse command line.                         parseCommandLine,              open </a:t>
            </a:r>
          </a:p>
          <a:p>
            <a:pPr latinLnBrk="1"/>
            <a:r>
              <a:rPr kumimoji="1" lang="en-US" altLang="ko-KR" sz="1400">
                <a:latin typeface="Verdana" charset="0"/>
                <a:ea typeface="굴림" charset="-127"/>
                <a:sym typeface="Symbol" charset="2"/>
              </a:rPr>
              <a:t>                                                                       processOptions </a:t>
            </a:r>
          </a:p>
          <a:p>
            <a:pPr latinLnBrk="1"/>
            <a:r>
              <a:rPr kumimoji="1" lang="en-US" altLang="ko-KR" sz="1400">
                <a:latin typeface="Verdana" charset="0"/>
                <a:ea typeface="굴림" charset="-127"/>
                <a:sym typeface="Symbol" charset="2"/>
              </a:rPr>
              <a:t>     2         If reading from standard input,          pass1                                    open</a:t>
            </a:r>
          </a:p>
          <a:p>
            <a:pPr latinLnBrk="1"/>
            <a:r>
              <a:rPr kumimoji="1" lang="en-US" altLang="ko-KR" sz="1400">
                <a:latin typeface="Verdana" charset="0"/>
                <a:ea typeface="굴림" charset="-127"/>
                <a:sym typeface="Symbol" charset="2"/>
              </a:rPr>
              <a:t>                create a temporary file to store</a:t>
            </a:r>
          </a:p>
          <a:p>
            <a:pPr latinLnBrk="1"/>
            <a:r>
              <a:rPr kumimoji="1" lang="en-US" altLang="ko-KR" sz="1400">
                <a:latin typeface="Verdana" charset="0"/>
                <a:ea typeface="굴림" charset="-127"/>
                <a:sym typeface="Symbol" charset="2"/>
              </a:rPr>
              <a:t>                input; otherwise, open the input                                   </a:t>
            </a:r>
          </a:p>
          <a:p>
            <a:pPr latinLnBrk="1"/>
            <a:r>
              <a:rPr kumimoji="1" lang="en-US" altLang="ko-KR" sz="1400">
                <a:latin typeface="Verdana" charset="0"/>
                <a:ea typeface="굴림" charset="-127"/>
                <a:sym typeface="Symbol" charset="2"/>
              </a:rPr>
              <a:t>                file for reading.</a:t>
            </a:r>
          </a:p>
          <a:p>
            <a:pPr latinLnBrk="1"/>
            <a:r>
              <a:rPr kumimoji="1" lang="en-US" altLang="ko-KR" sz="1400">
                <a:latin typeface="Verdana" charset="0"/>
                <a:ea typeface="굴림" charset="-127"/>
                <a:sym typeface="Symbol" charset="2"/>
              </a:rPr>
              <a:t>     3         Read from the file in chunks,             pass1, trackLines                  read,write</a:t>
            </a:r>
          </a:p>
          <a:p>
            <a:pPr latinLnBrk="1"/>
            <a:r>
              <a:rPr kumimoji="1" lang="en-US" altLang="ko-KR" sz="1400">
                <a:latin typeface="Verdana" charset="0"/>
                <a:ea typeface="굴림" charset="-127"/>
                <a:sym typeface="Symbol" charset="2"/>
              </a:rPr>
              <a:t>                storing the starting offset of </a:t>
            </a:r>
          </a:p>
          <a:p>
            <a:pPr latinLnBrk="1"/>
            <a:r>
              <a:rPr kumimoji="1" lang="en-US" altLang="ko-KR" sz="1400">
                <a:latin typeface="Verdana" charset="0"/>
                <a:ea typeface="굴림" charset="-127"/>
                <a:sym typeface="Symbol" charset="2"/>
              </a:rPr>
              <a:t>                each line in an array. </a:t>
            </a:r>
          </a:p>
          <a:p>
            <a:pPr latinLnBrk="1"/>
            <a:r>
              <a:rPr kumimoji="1" lang="en-US" altLang="ko-KR" sz="1400">
                <a:latin typeface="Verdana" charset="0"/>
                <a:ea typeface="굴림" charset="-127"/>
                <a:sym typeface="Symbol" charset="2"/>
              </a:rPr>
              <a:t>                If reading from standard input, </a:t>
            </a:r>
          </a:p>
          <a:p>
            <a:pPr latinLnBrk="1"/>
            <a:r>
              <a:rPr kumimoji="1" lang="en-US" altLang="ko-KR" sz="1400">
                <a:latin typeface="Verdana" charset="0"/>
                <a:ea typeface="굴림" charset="-127"/>
                <a:sym typeface="Symbol" charset="2"/>
              </a:rPr>
              <a:t>                copy each chunk to the temporary</a:t>
            </a:r>
          </a:p>
          <a:p>
            <a:pPr latinLnBrk="1"/>
            <a:r>
              <a:rPr kumimoji="1" lang="en-US" altLang="ko-KR" sz="1400">
                <a:latin typeface="Verdana" charset="0"/>
                <a:ea typeface="굴림" charset="-127"/>
                <a:sym typeface="Symbol" charset="2"/>
              </a:rPr>
              <a:t>                file. </a:t>
            </a:r>
          </a:p>
          <a:p>
            <a:pPr latinLnBrk="1"/>
            <a:r>
              <a:rPr kumimoji="1" lang="en-US" altLang="ko-KR" sz="1400">
                <a:latin typeface="Verdana" charset="0"/>
                <a:ea typeface="굴림" charset="-127"/>
                <a:sym typeface="Symbol" charset="2"/>
              </a:rPr>
              <a:t>     4         Read the input file again, but             pass2, processLine                  lseek</a:t>
            </a:r>
          </a:p>
          <a:p>
            <a:pPr latinLnBrk="1"/>
            <a:r>
              <a:rPr kumimoji="1" lang="en-US" altLang="ko-KR" sz="1400">
                <a:latin typeface="Verdana" charset="0"/>
                <a:ea typeface="굴림" charset="-127"/>
                <a:sym typeface="Symbol" charset="2"/>
              </a:rPr>
              <a:t>                backward this time, copying each       reverseLine</a:t>
            </a:r>
          </a:p>
          <a:p>
            <a:pPr latinLnBrk="1"/>
            <a:r>
              <a:rPr kumimoji="1" lang="en-US" altLang="ko-KR" sz="1400">
                <a:latin typeface="Verdana" charset="0"/>
                <a:ea typeface="굴림" charset="-127"/>
                <a:sym typeface="Symbol" charset="2"/>
              </a:rPr>
              <a:t>                line to standard output. </a:t>
            </a:r>
          </a:p>
          <a:p>
            <a:pPr latinLnBrk="1"/>
            <a:r>
              <a:rPr kumimoji="1" lang="en-US" altLang="ko-KR" sz="1400">
                <a:latin typeface="Verdana" charset="0"/>
                <a:ea typeface="굴림" charset="-127"/>
                <a:sym typeface="Symbol" charset="2"/>
              </a:rPr>
              <a:t>                Reverse the line if the “-c” option </a:t>
            </a:r>
          </a:p>
          <a:p>
            <a:pPr latinLnBrk="1"/>
            <a:r>
              <a:rPr kumimoji="1" lang="en-US" altLang="ko-KR" sz="1400">
                <a:latin typeface="Verdana" charset="0"/>
                <a:ea typeface="굴림" charset="-127"/>
                <a:sym typeface="Symbol" charset="2"/>
              </a:rPr>
              <a:t>                was chosen. </a:t>
            </a:r>
          </a:p>
          <a:p>
            <a:pPr latinLnBrk="1"/>
            <a:r>
              <a:rPr kumimoji="1" lang="en-US" altLang="ko-KR" sz="1400">
                <a:latin typeface="Verdana" charset="0"/>
                <a:ea typeface="굴림" charset="-127"/>
                <a:sym typeface="Symbol" charset="2"/>
              </a:rPr>
              <a:t>     5         Close the file, removing it if it was      pass2                                     close</a:t>
            </a:r>
          </a:p>
          <a:p>
            <a:pPr latinLnBrk="1"/>
            <a:r>
              <a:rPr kumimoji="1" lang="en-US" altLang="ko-KR" sz="1400">
                <a:latin typeface="Verdana" charset="0"/>
                <a:ea typeface="굴림" charset="-127"/>
                <a:sym typeface="Symbol" charset="2"/>
              </a:rPr>
              <a:t>                a temporary file. </a:t>
            </a:r>
            <a:endParaRPr kumimoji="1" lang="en-US" altLang="ko-KR" sz="1400">
              <a:latin typeface="Verdana" charset="0"/>
              <a:ea typeface="굴림" charset="-127"/>
              <a:sym typeface="Webdings" charset="2"/>
            </a:endParaRPr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457200" y="1857375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457200" y="6276975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1143000" y="1857375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4572000" y="1857375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6781800" y="1857375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457200" y="2162175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457200" y="2619375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457200" y="3457575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457200" y="478155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457200" y="58674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A22AB4-1664-49E3-BC58-E6C8173F02A6}" type="slidenum">
              <a:rPr lang="en-US" altLang="ko-KR"/>
              <a:pPr/>
              <a:t>240</a:t>
            </a:fld>
            <a:endParaRPr lang="en-US" altLang="ko-KR"/>
          </a:p>
        </p:txBody>
      </p:sp>
      <p:sp>
        <p:nvSpPr>
          <p:cNvPr id="256005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0600" cy="42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Sockets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Once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socket connection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is made, it’s quite common for the server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process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to fork a child process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to converse with the client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while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original parent process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continues to accept other client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connections.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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different kinds of sockets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 how a server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creates a named socket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and waits for connections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 how a client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creates an unnamed socket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and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     requests a connection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from a server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 how a server and client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communicate after a socket connection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is made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 how a socket connection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is closed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 how a server can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create a child process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to converse with the client</a:t>
            </a:r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76EC68-6841-430D-BB86-13D99AF32C7D}" type="slidenum">
              <a:rPr lang="en-US" altLang="ko-KR"/>
              <a:pPr/>
              <a:t>241</a:t>
            </a:fld>
            <a:endParaRPr lang="en-US" altLang="ko-KR"/>
          </a:p>
        </p:txBody>
      </p:sp>
      <p:sp>
        <p:nvSpPr>
          <p:cNvPr id="25702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060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Different Kinds of Sockets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The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various kinds of sockets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may be classified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                                    according to three attributes: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 the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domain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 the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type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 the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protocol </a:t>
            </a:r>
          </a:p>
          <a:p>
            <a:pPr latinLnBrk="1"/>
            <a:endParaRPr kumimoji="1" lang="en-US" altLang="ko-KR" i="1">
              <a:solidFill>
                <a:srgbClr val="3366FF"/>
              </a:solidFill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- </a:t>
            </a:r>
            <a:r>
              <a:rPr kumimoji="1" lang="en-US" altLang="ko-KR" b="1">
                <a:latin typeface="Verdana" charset="0"/>
                <a:ea typeface="굴림" charset="-127"/>
                <a:sym typeface="Webdings" charset="2"/>
              </a:rPr>
              <a:t>Domains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The domain of a socket indicates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where the server and client sockets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may reside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some of the domains that are currently supported included: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 AF_UNIX ( the clients and server must be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on the same machine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)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 AF_INET ( the clients and server may be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anywhere on the Internet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)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 AF_NS ( the clients and server may be on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XEROX network system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)</a:t>
            </a:r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92F1EE-2C05-4A50-AB87-FFC53CFF9781}" type="slidenum">
              <a:rPr lang="en-US" altLang="ko-KR"/>
              <a:pPr/>
              <a:t>242</a:t>
            </a:fld>
            <a:endParaRPr lang="en-US" altLang="ko-KR"/>
          </a:p>
        </p:txBody>
      </p:sp>
      <p:sp>
        <p:nvSpPr>
          <p:cNvPr id="25805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0600" cy="456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Different Kinds of Sockets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</a:t>
            </a:r>
            <a:r>
              <a:rPr kumimoji="1" lang="en-US" altLang="ko-KR" b="1">
                <a:latin typeface="Verdana" charset="0"/>
                <a:ea typeface="굴림" charset="-127"/>
                <a:sym typeface="Webdings" charset="2"/>
              </a:rPr>
              <a:t>Domains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The domain of a socket indicates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where the server and client sockets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may reside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some of the domains that are currently supported included: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 AF_UNIX ( the clients and server must be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on the same machine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)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 AF_INET ( the clients and server may be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anywhere on the Internet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)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 AF_NS ( the clients and server may be on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XEROX network system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)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- AF stands for “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address family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”.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a similar set of constants that begin with PF,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which stands for “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protocol family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”( e.g. PF_UNIX, PF_INET, etc. )</a:t>
            </a: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76E2E-67A8-4627-976E-15835D799929}" type="slidenum">
              <a:rPr lang="en-US" altLang="ko-KR"/>
              <a:pPr/>
              <a:t>243</a:t>
            </a:fld>
            <a:endParaRPr lang="en-US" altLang="ko-KR"/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0600" cy="568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Different Kinds of Sockets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</a:t>
            </a:r>
            <a:r>
              <a:rPr kumimoji="1" lang="en-US" altLang="ko-KR" b="1">
                <a:latin typeface="Verdana" charset="0"/>
                <a:ea typeface="굴림" charset="-127"/>
                <a:sym typeface="Webdings" charset="2"/>
              </a:rPr>
              <a:t>Types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type of a socket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determines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type of communication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that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can exist between the client and server;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the two main types that are currently supported are: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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SOCK_STREAM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: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sequenced, reliable,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based on a two-way connection,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streams of bytes of variable length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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SOCK_DGRAM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: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like telegrams;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connectionless, unreliable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fixed-length messages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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SOCK_SEQPACKET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: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sequenced, reliable,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based on a two-way connection,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packets of bytes of a fixed length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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SOCK_RAW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: provides access to internal network protocols and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interfaces.               </a:t>
            </a: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694DCD-4B92-4722-A61D-12EE764270DE}" type="slidenum">
              <a:rPr lang="en-US" altLang="ko-KR"/>
              <a:pPr/>
              <a:t>244</a:t>
            </a:fld>
            <a:endParaRPr lang="en-US" altLang="ko-KR"/>
          </a:p>
        </p:txBody>
      </p:sp>
      <p:sp>
        <p:nvSpPr>
          <p:cNvPr id="26010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06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Different Kinds of Sockets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</a:t>
            </a:r>
            <a:r>
              <a:rPr kumimoji="1" lang="en-US" altLang="ko-KR" b="1">
                <a:latin typeface="Verdana" charset="0"/>
                <a:ea typeface="굴림" charset="-127"/>
                <a:sym typeface="Webdings" charset="2"/>
              </a:rPr>
              <a:t>Protocols  </a:t>
            </a:r>
          </a:p>
          <a:p>
            <a:pPr latinLnBrk="1"/>
            <a:endParaRPr kumimoji="1" lang="en-US" altLang="ko-KR" b="1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protocol value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specifies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low-level means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by which the socket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type is implemented.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System calls that expect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protocol parameter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accept zero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as meaning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“the correct protocol”;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Most systems support protocols other than zero only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as an optional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extra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so we will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use the default protocol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in all of the examples.</a:t>
            </a:r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E42DA4-BB22-4AB6-8E56-22045A9BD630}" type="slidenum">
              <a:rPr lang="en-US" altLang="ko-KR"/>
              <a:pPr/>
              <a:t>245</a:t>
            </a:fld>
            <a:endParaRPr lang="en-US" altLang="ko-KR"/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0600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Writing Socket Programs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Any program that uses sockets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must include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header files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“/usr/include/sys/types.h” and “/usr/include/sys/socket.h”.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Additional header files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must be included based on the socket domain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that you wish to use.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The most commonly used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domains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are: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Domain           Additional header files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AF_UNIX           /usr/include/sys/un.h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AF_INET           /usr/include/netinet/in.h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                   /usr/include/arpa/inet.h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                   /usr/include/netdb.h    </a:t>
            </a:r>
          </a:p>
        </p:txBody>
      </p:sp>
      <p:sp>
        <p:nvSpPr>
          <p:cNvPr id="261127" name="Rectangle 7"/>
          <p:cNvSpPr>
            <a:spLocks noChangeArrowheads="1"/>
          </p:cNvSpPr>
          <p:nvPr/>
        </p:nvSpPr>
        <p:spPr bwMode="auto">
          <a:xfrm>
            <a:off x="1219200" y="3505200"/>
            <a:ext cx="6553200" cy="2209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28" name="Line 8"/>
          <p:cNvSpPr>
            <a:spLocks noChangeShapeType="1"/>
          </p:cNvSpPr>
          <p:nvPr/>
        </p:nvSpPr>
        <p:spPr bwMode="auto">
          <a:xfrm>
            <a:off x="1219200" y="403860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1129" name="Line 9"/>
          <p:cNvSpPr>
            <a:spLocks noChangeShapeType="1"/>
          </p:cNvSpPr>
          <p:nvPr/>
        </p:nvSpPr>
        <p:spPr bwMode="auto">
          <a:xfrm>
            <a:off x="3048000" y="3505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1130" name="Line 10"/>
          <p:cNvSpPr>
            <a:spLocks noChangeShapeType="1"/>
          </p:cNvSpPr>
          <p:nvPr/>
        </p:nvSpPr>
        <p:spPr bwMode="auto">
          <a:xfrm>
            <a:off x="1219200" y="464820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5098FC-F828-4852-B4B7-D3D994CB8160}" type="slidenum">
              <a:rPr lang="en-US" altLang="ko-KR"/>
              <a:pPr/>
              <a:t>246</a:t>
            </a:fld>
            <a:endParaRPr lang="en-US" altLang="ko-KR"/>
          </a:p>
        </p:txBody>
      </p:sp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060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Different Kinds of Sockets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description of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the socket-oriented system calls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around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small client-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server example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that uses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AF_UNIX sockets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The AF_UNIX examples is made up of two programs: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1)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“chef”, the server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which creates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named socket called “recipe”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and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writes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the recipe to any clients who request it.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The recipe is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collection of NULL-terminated strings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of variable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length.   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2)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“cook”, the client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which connects to the named socket called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“recipe” and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reads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the recipe from the server.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It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displays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the recipe to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standard output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as it reads it and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then terminates. </a:t>
            </a:r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63F1A4-BA35-4ADE-B0E2-522067911487}" type="slidenum">
              <a:rPr lang="en-US" altLang="ko-KR"/>
              <a:pPr/>
              <a:t>247</a:t>
            </a:fld>
            <a:endParaRPr lang="en-US" altLang="ko-KR"/>
          </a:p>
        </p:txBody>
      </p:sp>
      <p:sp>
        <p:nvSpPr>
          <p:cNvPr id="26317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0600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Different Kinds of Sockets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The “chef” server process runs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in the background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Any client “cook” processes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that connect to the server cause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the server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to fork a duplicate server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to handle the recipe transfer,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allowing the original server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to accept other incoming connections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Here’s some sample output from the “chef” and “cook” example: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$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chef  &amp;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 run the server in the background.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[1] 5684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$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cook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 run a client to display the recipe.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spam, spam, spam, spam,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spam, and spam.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$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kill   %1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 kill the server.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[1] Terminated chef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$ _ </a:t>
            </a: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652B18-B79A-475E-8592-7107868F02C2}" type="slidenum">
              <a:rPr lang="en-US" altLang="ko-KR"/>
              <a:pPr/>
              <a:t>248</a:t>
            </a:fld>
            <a:endParaRPr lang="en-US" altLang="ko-KR"/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0600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b="1">
                <a:latin typeface="Verdana" charset="0"/>
                <a:ea typeface="굴림" charset="-127"/>
                <a:sym typeface="Webdings" charset="2"/>
              </a:rPr>
              <a:t>“Chef” and “Cook” Listing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 “Chef” Server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#include &lt;stdio.h&gt;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#include &lt;signal.h&gt;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#include &lt;sys/types.h&gt;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#include &lt;sys/socket.h&gt;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#include &lt;sys/un.h&gt;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For AFUNIX sockets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#define  DEFAULT_PROTOCOL  0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/**************************************************/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main()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int serverFd, clientFd, serverLen, clientLen;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struct  sockaddr_un  serverUNIXAddress;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Server address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struct  sockaddr_un  clientUNIXAddress;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Client address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struct  sockaddr*  serverSockAddrPtr;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Ptr to server address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struct  sockaddr*  clientSockAddrptr;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Ptr to client address */ </a:t>
            </a:r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4C4CDD-5299-4720-B059-42082FA80CD4}" type="slidenum">
              <a:rPr lang="en-US" altLang="ko-KR"/>
              <a:pPr/>
              <a:t>249</a:t>
            </a:fld>
            <a:endParaRPr lang="en-US" altLang="ko-KR"/>
          </a:p>
        </p:txBody>
      </p:sp>
      <p:sp>
        <p:nvSpPr>
          <p:cNvPr id="26522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0600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Ignore death-of-child signals to prevent zombies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signal(SIGCHLD, SIG_IGN);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serverSockAddrPtr = (struct sockaddr*) &amp;serverUNIXAddress;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serverLen = sizeof( serverUNIXAddress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clientSockAddrPtr = (struct sockaddr*) &amp;clientUNIXAddress;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clientLen = sizeof( clientUNIXAddress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Create a UNIX socket, bidirectional, default protocol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serverFd = socket( AF_UNIX, SOCK_STREAM, DEFAULT_PROTOCOL );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serverUNIXAddress.sun_family = AF_UNIX;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/*Set domain type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strcpy( serverUNIXAddress.sun_path, “recipe”);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Set name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unlink(“recipe”);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Remove file if it already exists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bind(serverFd, serverSockAddrPtr, serverLen);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Create file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listen( serverFd, 5 );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Maximum pending connection length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48725F-4D39-491F-A436-36B70A9C4355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555038" cy="563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• </a:t>
            </a:r>
            <a:r>
              <a:rPr kumimoji="1" lang="en-US" altLang="ko-KR" b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“reverse.c” : Listing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#include &lt;fcntl.h&gt;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For file-mode definitions */</a:t>
            </a:r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#include &lt;stdio.h&gt;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#include &lt;stdlib.h&gt;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Enumerator */</a:t>
            </a:r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enum { FALSE, TRUE };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Standard false and true values */</a:t>
            </a:r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enum { STDIN, STDOUT, STDERR };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Standard I/O-channel indices */</a:t>
            </a:r>
            <a:endParaRPr kumimoji="1" lang="en-US" altLang="ko-KR" sz="160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endParaRPr kumimoji="1" lang="en-US" altLang="ko-KR" sz="160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#define Statements */</a:t>
            </a:r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#define  BUFFER_SIZE   4096    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Copy buffer size */</a:t>
            </a:r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#define  NAME_SIZE      12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#define  MAX_LINES      100000 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Max lines in file */</a:t>
            </a:r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Globals */</a:t>
            </a:r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char *fileName = NULL; 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Points to file name */ </a:t>
            </a:r>
            <a:endParaRPr kumimoji="1" lang="en-US" altLang="ko-KR" sz="160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char tmpName[NAME_SIZE];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int charOption = FALSE;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Set to true if “-c” option is used */ </a:t>
            </a:r>
            <a:endParaRPr kumimoji="1" lang="en-US" altLang="ko-KR" sz="160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int standardInput = FALSE;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Set to true if reading stdin */ </a:t>
            </a:r>
            <a:endParaRPr kumimoji="1" lang="en-US" altLang="ko-KR" sz="160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int lineCount=0;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Total number of lines in input */ </a:t>
            </a:r>
            <a:endParaRPr kumimoji="1" lang="en-US" altLang="ko-KR" sz="160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int lineStart[MAX_LINES];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Store offsets of each line */</a:t>
            </a:r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</a:t>
            </a:r>
            <a:endParaRPr kumimoji="1" lang="en-US" altLang="ko-KR" sz="1600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70E502-4C3A-49BF-AAB6-942C5A70BDE0}" type="slidenum">
              <a:rPr lang="en-US" altLang="ko-KR"/>
              <a:pPr/>
              <a:t>250</a:t>
            </a:fld>
            <a:endParaRPr lang="en-US" altLang="ko-KR"/>
          </a:p>
        </p:txBody>
      </p:sp>
      <p:sp>
        <p:nvSpPr>
          <p:cNvPr id="266245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0600" cy="425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while(1)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Loop forever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{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Accept a client connection */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clientFd = accept( serverFd, clientSockAddrPtr, &amp;clientLen);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if ( fork() == 0 )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Create child to send receipe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writeRecipe( clientFd )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Send the recipe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close(clientFd);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Close the socket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exit(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EXIT_SUCCESS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0 );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Terminate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else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close(clientFd);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Close the client descriptor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}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}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28C046-8325-4AAF-BE75-32CAA2365039}" type="slidenum">
              <a:rPr lang="en-US" altLang="ko-KR"/>
              <a:pPr/>
              <a:t>251</a:t>
            </a:fld>
            <a:endParaRPr lang="en-US" altLang="ko-KR"/>
          </a:p>
        </p:txBody>
      </p:sp>
      <p:sp>
        <p:nvSpPr>
          <p:cNvPr id="26726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0600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/*************************************************/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writeRecipe( fd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int fd;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static char* line1 = “spam, spam, spam, spam,”;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static char* line2 = “spam, and spam.”; 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write(fd, line1, strlen(line1)+1);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Write first line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write(fd, line2, strlen(line2)+1);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Write second line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}      </a:t>
            </a:r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D89656-D350-4CBF-BFC3-EBE64AC5CF1A}" type="slidenum">
              <a:rPr lang="en-US" altLang="ko-KR"/>
              <a:pPr/>
              <a:t>252</a:t>
            </a:fld>
            <a:endParaRPr lang="en-US" altLang="ko-KR"/>
          </a:p>
        </p:txBody>
      </p:sp>
      <p:sp>
        <p:nvSpPr>
          <p:cNvPr id="26829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0600" cy="568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b="1">
                <a:latin typeface="Verdana" charset="0"/>
                <a:ea typeface="굴림" charset="-127"/>
                <a:sym typeface="Webdings" charset="2"/>
              </a:rPr>
              <a:t>“Chef” and “Cook” Listing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 - “Cook” Client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#include &lt;stdio.h&gt;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#include &lt;signal.h&gt;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#include &lt;sys/types.h&gt;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#include &lt;sys/socket.h&gt;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#include &lt;sys/un.h&gt;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For AFUNIX sockets */</a:t>
            </a:r>
          </a:p>
          <a:p>
            <a:pPr latinLnBrk="1"/>
            <a:endParaRPr kumimoji="1" lang="en-US" altLang="ko-KR">
              <a:solidFill>
                <a:srgbClr val="3366FF"/>
              </a:solidFill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#define DEFAULT_PROTOCOL  0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/*************************************************/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main()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int clientFd, serverLen, result;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struct  sockaddr_un  serverUNIXAddress;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struct  sockaddr*      serverSockAddrPtr;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serverSockAddrPtr = ( struct sockaddr*) &amp;serverUNIXAddress;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serverLen = sizeof( serverUNIXAddress ); </a:t>
            </a:r>
            <a:endParaRPr kumimoji="1" lang="en-US" altLang="ko-KR">
              <a:solidFill>
                <a:srgbClr val="3366FF"/>
              </a:solidFill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73834D-801B-4C16-A3AD-49B608010496}" type="slidenum">
              <a:rPr lang="en-US" altLang="ko-KR"/>
              <a:pPr/>
              <a:t>253</a:t>
            </a:fld>
            <a:endParaRPr lang="en-US" altLang="ko-KR"/>
          </a:p>
        </p:txBody>
      </p:sp>
      <p:sp>
        <p:nvSpPr>
          <p:cNvPr id="269317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0600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serverLen = sizeof( serverUNIXAddress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Create a UNIX socket, bidirectional, default protocol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clientFd = socket( AF_UNIX, SOCK_STREAM, DEFAULT_PROTOCOL);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serverUNIXAddress.sun_family = AF_UNIX;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Server domain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strcpy( serverUNIXAddress.sun_path, “recipe” 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Server name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do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Loop until a connection is made with the server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result = connect( clientFd, serverSockAddrPtr, serverLen);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if ( result == -1 ) sleep(1);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Wait and then try again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} while ( result == -1 );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readRecipe( clientFd );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Read the recipe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close( clientFd );     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Close the socket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exit(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EXIT_SUCCESS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0 );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Done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} </a:t>
            </a:r>
            <a:endParaRPr kumimoji="1" lang="en-US" altLang="ko-KR">
              <a:solidFill>
                <a:srgbClr val="3366FF"/>
              </a:solidFill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2C60D4-C527-4107-ABE9-CA00B105B5DA}" type="slidenum">
              <a:rPr lang="en-US" altLang="ko-KR"/>
              <a:pPr/>
              <a:t>254</a:t>
            </a:fld>
            <a:endParaRPr lang="en-US" altLang="ko-KR"/>
          </a:p>
        </p:txBody>
      </p:sp>
      <p:sp>
        <p:nvSpPr>
          <p:cNvPr id="27034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0600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/************************************************/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readRecipe( fd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int fd;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char str[200];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while ( readLine(fd, str) )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Read lines until end of input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printf(“%s\n”, str);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Echo line from socket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/************************************************/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readLine(fd, str)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int  fd;  char* str;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Read a single NULL-terminated line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int  n;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do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Read characters until NULL or end of input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n = read( fd, str, 1 );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Read one character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} while ( n &gt; 0 &amp;&amp; *str++ != NULL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return( n&gt;0 );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Return false if end of input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} </a:t>
            </a:r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5782BB-C1C0-4D19-AFC7-C92836541ED2}" type="slidenum">
              <a:rPr lang="en-US" altLang="ko-KR"/>
              <a:pPr/>
              <a:t>255</a:t>
            </a:fld>
            <a:endParaRPr lang="en-US" altLang="ko-KR"/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0600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b="1">
                <a:latin typeface="Verdana" charset="0"/>
                <a:ea typeface="굴림" charset="-127"/>
                <a:sym typeface="Webdings" charset="2"/>
              </a:rPr>
              <a:t>Analyzing the Source Code </a:t>
            </a:r>
          </a:p>
          <a:p>
            <a:pPr latinLnBrk="1"/>
            <a:endParaRPr kumimoji="1" lang="en-US" altLang="ko-KR" b="1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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an overview of a server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creating a server socket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naming a server socket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specifying the maximum number of pending connections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to a sever socket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accepting connections on a server socket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serving a client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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an overview of a client </a:t>
            </a:r>
          </a:p>
          <a:p>
            <a:pPr latinLnBrk="1"/>
            <a:endParaRPr kumimoji="1" lang="en-US" altLang="ko-KR">
              <a:solidFill>
                <a:srgbClr val="FF0066"/>
              </a:solidFill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creating a client socket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connecting a client socket to the server socket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communicating via sockets </a:t>
            </a:r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E93CDA-9213-4DC2-B71C-C10077633D23}" type="slidenum">
              <a:rPr lang="en-US" altLang="ko-KR"/>
              <a:pPr/>
              <a:t>256</a:t>
            </a:fld>
            <a:endParaRPr lang="en-US" altLang="ko-KR"/>
          </a:p>
        </p:txBody>
      </p:sp>
      <p:sp>
        <p:nvSpPr>
          <p:cNvPr id="27238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0600" cy="456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b="1">
                <a:latin typeface="Verdana" charset="0"/>
                <a:ea typeface="굴림" charset="-127"/>
                <a:sym typeface="Webdings" charset="2"/>
              </a:rPr>
              <a:t>The Server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A server is the process that’s responsible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for creating a names socket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and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accepting connections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to it.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To accomplish this task,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it must use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following system calls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in the order in which they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presented 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Name                         Meaning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Socket         creates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an unnamed socket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bind             gives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socket a name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listen           specifies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maximum number of pending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  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connections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accept          accepts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socket connection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from a client</a:t>
            </a:r>
          </a:p>
        </p:txBody>
      </p:sp>
      <p:sp>
        <p:nvSpPr>
          <p:cNvPr id="272391" name="Rectangle 7"/>
          <p:cNvSpPr>
            <a:spLocks noChangeArrowheads="1"/>
          </p:cNvSpPr>
          <p:nvPr/>
        </p:nvSpPr>
        <p:spPr bwMode="auto">
          <a:xfrm>
            <a:off x="1447800" y="3276600"/>
            <a:ext cx="70104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392" name="Line 8"/>
          <p:cNvSpPr>
            <a:spLocks noChangeShapeType="1"/>
          </p:cNvSpPr>
          <p:nvPr/>
        </p:nvSpPr>
        <p:spPr bwMode="auto">
          <a:xfrm>
            <a:off x="1447800" y="38100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2393" name="Line 9"/>
          <p:cNvSpPr>
            <a:spLocks noChangeShapeType="1"/>
          </p:cNvSpPr>
          <p:nvPr/>
        </p:nvSpPr>
        <p:spPr bwMode="auto">
          <a:xfrm>
            <a:off x="2971800" y="32766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FFBD6A-3D0D-4E86-9AE8-11C3F93E0A41}" type="slidenum">
              <a:rPr lang="en-US" altLang="ko-KR"/>
              <a:pPr/>
              <a:t>257</a:t>
            </a:fld>
            <a:endParaRPr lang="en-US" altLang="ko-KR"/>
          </a:p>
        </p:txBody>
      </p:sp>
      <p:sp>
        <p:nvSpPr>
          <p:cNvPr id="27341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0600" cy="42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b="1">
                <a:latin typeface="Verdana" charset="0"/>
                <a:ea typeface="굴림" charset="-127"/>
                <a:sym typeface="Webdings" charset="2"/>
              </a:rPr>
              <a:t>Creating a Server: socket()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A process may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create a socket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by using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“socket()”,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which works like this: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System Call :  int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socket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( int domain, int type, int protocol )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“socket()” creates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an unnamed socket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of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specified domain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type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and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protocol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The legal values of these parameters were described earlier in this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section.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If “socket()” is successful, it returns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file descriptor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associated with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the newly created socket; otherwise, it returns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value of -1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  </a:t>
            </a:r>
          </a:p>
        </p:txBody>
      </p:sp>
      <p:sp>
        <p:nvSpPr>
          <p:cNvPr id="273415" name="Rectangle 7"/>
          <p:cNvSpPr>
            <a:spLocks noChangeArrowheads="1"/>
          </p:cNvSpPr>
          <p:nvPr/>
        </p:nvSpPr>
        <p:spPr bwMode="auto">
          <a:xfrm>
            <a:off x="381000" y="2362200"/>
            <a:ext cx="83058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1E86D8-8298-4C8C-BF4E-463CF8061670}" type="slidenum">
              <a:rPr lang="en-US" altLang="ko-KR"/>
              <a:pPr/>
              <a:t>258</a:t>
            </a:fld>
            <a:endParaRPr lang="en-US" altLang="ko-KR"/>
          </a:p>
        </p:txBody>
      </p:sp>
      <p:sp>
        <p:nvSpPr>
          <p:cNvPr id="274437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0600" cy="568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b="1">
                <a:latin typeface="Verdana" charset="0"/>
                <a:ea typeface="굴림" charset="-127"/>
                <a:sym typeface="Webdings" charset="2"/>
              </a:rPr>
              <a:t>Creating a Server: socket()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The “chef” server creates its unnamed socket on line 30: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30 serverFd=socket(AF_UNIX, SOCK_STREAN,DEFAULT_PROTOCOL);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</a:t>
            </a:r>
            <a:r>
              <a:rPr kumimoji="1" lang="en-US" altLang="ko-KR" b="1">
                <a:latin typeface="Verdana" charset="0"/>
                <a:ea typeface="굴림" charset="-127"/>
                <a:sym typeface="Webdings" charset="2"/>
              </a:rPr>
              <a:t>Naming a Socket : bind()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Once the server has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created an unnamed socket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it must be bind it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to a name by using “bind()”,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which works like this: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System Call : int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bind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( int fd, const struct sockaddr* address,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            size_t 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addressLen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“bind()” associates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unnamed socket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represented by file descriptor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fd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with the socket address stored in address.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addressLen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must contain the length of the address structure.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The type and value of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incoming address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depend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on the socket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   domain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</p:txBody>
      </p:sp>
      <p:sp>
        <p:nvSpPr>
          <p:cNvPr id="274439" name="Rectangle 7"/>
          <p:cNvSpPr>
            <a:spLocks noChangeArrowheads="1"/>
          </p:cNvSpPr>
          <p:nvPr/>
        </p:nvSpPr>
        <p:spPr bwMode="auto">
          <a:xfrm>
            <a:off x="533400" y="3581400"/>
            <a:ext cx="82296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98D4BE-9360-4DBC-ABB0-58F84E6CEB8D}" type="slidenum">
              <a:rPr lang="en-US" altLang="ko-KR"/>
              <a:pPr/>
              <a:t>259</a:t>
            </a:fld>
            <a:endParaRPr lang="en-US" altLang="ko-KR"/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0600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b="1">
                <a:latin typeface="Verdana" charset="0"/>
                <a:ea typeface="굴림" charset="-127"/>
                <a:sym typeface="Webdings" charset="2"/>
              </a:rPr>
              <a:t>Creating a Server: socket()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If the socket is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in the AF_UNIX domain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a pointer to a “sock-addr_un” structure must be cast to a “sockaddr*”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and passed in as address.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This structure has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two fields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that should be set as follows: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FIELD            ASSIGN  THE  VALUE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sun_family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AF_UNIX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sun_path       the full UNIX pathname of the socket( absolute or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             relative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If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named AF_UNIX socket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already exists, an error occurs,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so it’s a good idea to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“unlink()” a name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before attempting to bind to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it.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If the socket is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in the AF_INET domain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a pointer to a “socket-addr_in”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structure must be cast to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“sockaddr”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and passed in as address.</a:t>
            </a: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457200" y="1295400"/>
            <a:ext cx="8382000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678C9D-042C-4429-9A7F-4DB1352281AB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555038" cy="554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int fileOffset = 0;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Current position in input */</a:t>
            </a:r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int fd;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File descriptor of input */</a:t>
            </a:r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endParaRPr kumimoji="1" lang="en-US" altLang="ko-KR" sz="160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/**************************************************************/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main( argc, argv )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int argc;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char* argv[];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{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  parseCommandLine(argc, argv);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Parse command line */</a:t>
            </a:r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  pass1();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Perform first pass through input */ </a:t>
            </a:r>
            <a:endParaRPr kumimoji="1" lang="en-US" altLang="ko-KR" sz="160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  pass2();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Perform second pass through input */</a:t>
            </a:r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  return (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EXITSUCCESS */</a:t>
            </a:r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0 );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Done */</a:t>
            </a:r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}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/**************************************************************/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parseCommandLine( argc, argv )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int argc;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char* argv[];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Parse command-line arguments */</a:t>
            </a:r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{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  int i;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  for ( i=1; i&lt;argc; i++)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    {</a:t>
            </a:r>
            <a:endParaRPr kumimoji="1" lang="en-US" altLang="ko-KR" sz="1600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B89B2E-9B81-4BB7-93FB-845A42ED495C}" type="slidenum">
              <a:rPr lang="en-US" altLang="ko-KR"/>
              <a:pPr/>
              <a:t>260</a:t>
            </a:fld>
            <a:endParaRPr lang="en-US" altLang="ko-KR"/>
          </a:p>
        </p:txBody>
      </p:sp>
      <p:sp>
        <p:nvSpPr>
          <p:cNvPr id="276485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0600" cy="456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b="1">
                <a:latin typeface="Verdana" charset="0"/>
                <a:ea typeface="굴림" charset="-127"/>
                <a:sym typeface="Webdings" charset="2"/>
              </a:rPr>
              <a:t>Creating a Server: socket()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This structure has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four fields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that should be set as follows: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FIELD             ASSIGN THE VALUE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sin_family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AF_INET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sin_port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the port number of the Internet socket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sin_addr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a structure of type “in_addr” that holds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                the Internet address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sin_zero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leave empty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For more information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about Internet ports and addresses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please consult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Internet-specific part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of this section.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If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“bind()”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succeeds, it returns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value of 0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;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otherwise, it returns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value of -1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</p:txBody>
      </p:sp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457200" y="1295400"/>
            <a:ext cx="83820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3041C5-7B51-4BB9-9F96-8F88ADDF96A1}" type="slidenum">
              <a:rPr lang="en-US" altLang="ko-KR"/>
              <a:pPr/>
              <a:t>261</a:t>
            </a:fld>
            <a:endParaRPr lang="en-US" altLang="ko-KR"/>
          </a:p>
        </p:txBody>
      </p:sp>
      <p:sp>
        <p:nvSpPr>
          <p:cNvPr id="27750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0600" cy="262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b="1">
                <a:latin typeface="Verdana" charset="0"/>
                <a:ea typeface="굴림" charset="-127"/>
                <a:sym typeface="Webdings" charset="2"/>
              </a:rPr>
              <a:t>Creating a Server: socket()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The “chef” server assigns the “sockaddr_un” fields and performs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a “bind()” on lines 31 to 34: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serverUNIXAddress.sun_family = AF_UNIX;  /* Set domain type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strcpy( serverUNIXAddress.sun_path, “recipe”); /* Set name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unlink(“recipe”);  /* Remove file if it already exists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bind( serverFd, serverSockAddrPtr, serverLen ) /* Create file */  </a:t>
            </a:r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EE408D-6BE6-474E-A693-F229E8E45A54}" type="slidenum">
              <a:rPr lang="en-US" altLang="ko-KR"/>
              <a:pPr/>
              <a:t>262</a:t>
            </a:fld>
            <a:endParaRPr lang="en-US" altLang="ko-KR"/>
          </a:p>
        </p:txBody>
      </p:sp>
      <p:sp>
        <p:nvSpPr>
          <p:cNvPr id="27853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0600" cy="42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b="1">
                <a:latin typeface="Verdana" charset="0"/>
                <a:ea typeface="굴림" charset="-127"/>
                <a:sym typeface="Webdings" charset="2"/>
              </a:rPr>
              <a:t>Creating a Socket Queue: listen()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When a sever process is servicing a client connection,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it’s always possible that another client will also attempt a connection.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“listen()” system call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allows a process to specify the number of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pending connections that may be queued, and it works like this: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System Call: int </a:t>
            </a:r>
            <a:r>
              <a:rPr kumimoji="1" lang="en-US" altLang="ko-KR" b="1">
                <a:latin typeface="Verdana" charset="0"/>
                <a:ea typeface="굴림" charset="-127"/>
                <a:sym typeface="Webdings" charset="2"/>
              </a:rPr>
              <a:t>listen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( int fd, int queueLength )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“listen()” allows you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to specify the maximum number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of pending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connections on a socket.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If a client attempts a connection to a socket whose queue is full,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it is denied. </a:t>
            </a:r>
          </a:p>
        </p:txBody>
      </p:sp>
      <p:sp>
        <p:nvSpPr>
          <p:cNvPr id="278535" name="Rectangle 7"/>
          <p:cNvSpPr>
            <a:spLocks noChangeArrowheads="1"/>
          </p:cNvSpPr>
          <p:nvPr/>
        </p:nvSpPr>
        <p:spPr bwMode="auto">
          <a:xfrm>
            <a:off x="762000" y="2971800"/>
            <a:ext cx="77724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40AA49-534C-42EE-AD97-B20128D5A5E1}" type="slidenum">
              <a:rPr lang="en-US" altLang="ko-KR"/>
              <a:pPr/>
              <a:t>263</a:t>
            </a:fld>
            <a:endParaRPr lang="en-US" altLang="ko-KR"/>
          </a:p>
        </p:txBody>
      </p:sp>
      <p:sp>
        <p:nvSpPr>
          <p:cNvPr id="279557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06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b="1">
                <a:latin typeface="Verdana" charset="0"/>
                <a:ea typeface="굴림" charset="-127"/>
                <a:sym typeface="Webdings" charset="2"/>
              </a:rPr>
              <a:t>Creating a Socket Queue: listen()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The “chef” server listens to its named socket,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where it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specifies a maximum queue length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of five: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listen( serverFd, 5 );  /* Maximum pending connection length */ </a:t>
            </a:r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5B8112-0BE8-4C85-A6AE-E194087621B6}" type="slidenum">
              <a:rPr lang="en-US" altLang="ko-KR"/>
              <a:pPr/>
              <a:t>264</a:t>
            </a:fld>
            <a:endParaRPr lang="en-US" altLang="ko-KR"/>
          </a:p>
        </p:txBody>
      </p:sp>
      <p:sp>
        <p:nvSpPr>
          <p:cNvPr id="28058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0600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b="1">
                <a:latin typeface="Verdana" charset="0"/>
                <a:ea typeface="굴림" charset="-127"/>
                <a:sym typeface="Webdings" charset="2"/>
              </a:rPr>
              <a:t>Accepting a Client : accept()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Once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socket has been created, named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and its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queue size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has been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specified, the final step is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to accept connection requests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from clients.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To do so, the server must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use “accept()”,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which works as follows: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System Call : int </a:t>
            </a:r>
            <a:r>
              <a:rPr kumimoji="1" lang="en-US" altLang="ko-KR" b="1">
                <a:latin typeface="Verdana" charset="0"/>
                <a:ea typeface="굴림" charset="-127"/>
                <a:sym typeface="Webdings" charset="2"/>
              </a:rPr>
              <a:t>accept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( int fd, struct sockaddr* address,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                                                       int * addressLen )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“accept()” listens to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named server socket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referenced by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fd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and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waits until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connection request from a client is received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When this event occurs, “accept()”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creates an unnamed socket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with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the same attributes as those of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original named server socket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connects it to the client’s socket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and returns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new file descriptor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that may be used for communication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with the client. </a:t>
            </a:r>
          </a:p>
        </p:txBody>
      </p:sp>
      <p:sp>
        <p:nvSpPr>
          <p:cNvPr id="280583" name="Rectangle 7"/>
          <p:cNvSpPr>
            <a:spLocks noChangeArrowheads="1"/>
          </p:cNvSpPr>
          <p:nvPr/>
        </p:nvSpPr>
        <p:spPr bwMode="auto">
          <a:xfrm>
            <a:off x="533400" y="2743200"/>
            <a:ext cx="83820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796923-890F-4380-92E6-C6C4F969F2C8}" type="slidenum">
              <a:rPr lang="en-US" altLang="ko-KR"/>
              <a:pPr/>
              <a:t>265</a:t>
            </a:fld>
            <a:endParaRPr lang="en-US" altLang="ko-KR"/>
          </a:p>
        </p:txBody>
      </p:sp>
      <p:sp>
        <p:nvSpPr>
          <p:cNvPr id="281605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0600" cy="456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b="1">
                <a:latin typeface="Verdana" charset="0"/>
                <a:ea typeface="굴림" charset="-127"/>
                <a:sym typeface="Webdings" charset="2"/>
              </a:rPr>
              <a:t>Accepting a Client : accept()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original named server socket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may be used to accept more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connections.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The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address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structure is filled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with the address of the client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and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is normally only used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in conjuction with Internet connections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The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addressLen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field should be initially set to point to an integer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containing the size of the structure pointed to by address.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When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connection is made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the integer that it points to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is set to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actual size, in bytes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of the resulting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address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If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“accept()” succeeds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it returns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new file descriptor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that may be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used to talk with the client; otherwise, it returns a value of -1. </a:t>
            </a:r>
          </a:p>
        </p:txBody>
      </p:sp>
      <p:sp>
        <p:nvSpPr>
          <p:cNvPr id="281607" name="Rectangle 7"/>
          <p:cNvSpPr>
            <a:spLocks noChangeArrowheads="1"/>
          </p:cNvSpPr>
          <p:nvPr/>
        </p:nvSpPr>
        <p:spPr bwMode="auto">
          <a:xfrm>
            <a:off x="457200" y="1371600"/>
            <a:ext cx="81534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E631C9-9702-4C89-A073-DF03B354DB84}" type="slidenum">
              <a:rPr lang="en-US" altLang="ko-KR"/>
              <a:pPr/>
              <a:t>266</a:t>
            </a:fld>
            <a:endParaRPr lang="en-US" altLang="ko-KR"/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0600" cy="568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b="1">
                <a:latin typeface="Verdana" charset="0"/>
                <a:ea typeface="굴림" charset="-127"/>
                <a:sym typeface="Webdings" charset="2"/>
              </a:rPr>
              <a:t>Accepting a Client : accept()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The “chef” sever accepts a connection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clientFd = accept( serverFd, clientSockAddrPtr, &amp;clientLen );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</a:t>
            </a:r>
            <a:r>
              <a:rPr kumimoji="1" lang="en-US" altLang="ko-KR" b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Serving a client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when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client connection succeeds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the most common sequence of events is as follows: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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The server process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forks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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The parent process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closes the newly formed client file descriptor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and loops back to “accept()”,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ready to service new connection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requests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from clients.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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The child process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talks to the client using “read()” and “write()”.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When the conversation is complete, the child process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closes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client file descriptor and exits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BDDB96-05D1-4DEA-BDBB-5F400F457259}" type="slidenum">
              <a:rPr lang="en-US" altLang="ko-KR"/>
              <a:pPr/>
              <a:t>267</a:t>
            </a:fld>
            <a:endParaRPr lang="en-US" altLang="ko-KR"/>
          </a:p>
        </p:txBody>
      </p:sp>
      <p:sp>
        <p:nvSpPr>
          <p:cNvPr id="28365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1060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b="1">
                <a:latin typeface="Verdana" charset="0"/>
                <a:ea typeface="굴림" charset="-127"/>
                <a:sym typeface="Webdings" charset="2"/>
              </a:rPr>
              <a:t>Accepting a Client : accept()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The “chef” sever process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while( 1 )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Loop forever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Accept a client connection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clientFd = accept( serverFd, clientSockAddrPtr, &amp;clientLen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if ( fork()==0 )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Create child to send receipe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writeRecipe( clientFd );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Send the recipe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close(clientFd);      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Close the socket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exit(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EXIT_SUCCESS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0 );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Terminate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}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else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close(clientFd);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Close the client descriptor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}</a:t>
            </a:r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CA790-369E-48CF-914A-2528F92ECE20}" type="slidenum">
              <a:rPr lang="en-US" altLang="ko-KR"/>
              <a:pPr/>
              <a:t>268</a:t>
            </a:fld>
            <a:endParaRPr lang="en-US" altLang="ko-KR"/>
          </a:p>
        </p:txBody>
      </p:sp>
      <p:sp>
        <p:nvSpPr>
          <p:cNvPr id="284677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456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b="1">
                <a:latin typeface="Verdana" charset="0"/>
                <a:ea typeface="굴림" charset="-127"/>
                <a:sym typeface="Webdings" charset="2"/>
              </a:rPr>
              <a:t>Accepting a Client : accept()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The Client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A client is a process that’s responsible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for creating an unnamed socket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and then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attaching it to a named server socket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To accomplish this task, it muse use the following system calls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in order in which they are presented: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Name                                 Meaning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socket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creates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an unnamed socket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connect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attaches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an unnamed client socket to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                                                 a named server socket</a:t>
            </a:r>
          </a:p>
        </p:txBody>
      </p:sp>
      <p:sp>
        <p:nvSpPr>
          <p:cNvPr id="284679" name="Rectangle 7"/>
          <p:cNvSpPr>
            <a:spLocks noChangeArrowheads="1"/>
          </p:cNvSpPr>
          <p:nvPr/>
        </p:nvSpPr>
        <p:spPr bwMode="auto">
          <a:xfrm>
            <a:off x="685800" y="3505200"/>
            <a:ext cx="79248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680" name="Line 8"/>
          <p:cNvSpPr>
            <a:spLocks noChangeShapeType="1"/>
          </p:cNvSpPr>
          <p:nvPr/>
        </p:nvSpPr>
        <p:spPr bwMode="auto">
          <a:xfrm>
            <a:off x="685800" y="4038600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681" name="Line 9"/>
          <p:cNvSpPr>
            <a:spLocks noChangeShapeType="1"/>
          </p:cNvSpPr>
          <p:nvPr/>
        </p:nvSpPr>
        <p:spPr bwMode="auto">
          <a:xfrm>
            <a:off x="2667000" y="35052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682" name="Line 10"/>
          <p:cNvSpPr>
            <a:spLocks noChangeShapeType="1"/>
          </p:cNvSpPr>
          <p:nvPr/>
        </p:nvSpPr>
        <p:spPr bwMode="auto">
          <a:xfrm>
            <a:off x="685800" y="4648200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EB2F85-85D9-48CF-B745-C5A0955A6BB4}" type="slidenum">
              <a:rPr lang="en-US" altLang="ko-KR"/>
              <a:pPr/>
              <a:t>269</a:t>
            </a:fld>
            <a:endParaRPr lang="en-US" altLang="ko-KR"/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317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b="1">
                <a:latin typeface="Verdana" charset="0"/>
                <a:ea typeface="굴림" charset="-127"/>
                <a:sym typeface="Webdings" charset="2"/>
              </a:rPr>
              <a:t>Accepting a Client : accept()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a client uses “socket()”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to create an unnamed socket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is the same as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the way that the server uses it.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domain, type, and protocol of the client socket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must match those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of the targeted server socket.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The “cook” client process creates its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unnamed socket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clientFd = socket( AF_UNIX, SOCK_STREAM, DEFAULT_PROTOCOL);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000154-DD85-4E07-83F8-31CA4964BFFE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555038" cy="554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                if ( argv[i][0] == ‘-’ )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                      processOptions( argv[i] );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                else if ( fileName == NULL )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                    fileName = argv[i];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                else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                    usageError();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An error occurred */</a:t>
            </a:r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         }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   standardInput = ( fileName == NULL );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}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/**************************************************************/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processOptions(str)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char* str;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Parse options */</a:t>
            </a:r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{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int j;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for( j=1; str[j] !=NULL; j++)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{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 switch(str[j])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Switch on command-line flag */</a:t>
            </a:r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  {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    case ‘c’ :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        charOption = TRUE;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        break; </a:t>
            </a:r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153E5A-AE97-4E8D-A7CD-411A903B694E}" type="slidenum">
              <a:rPr lang="en-US" altLang="ko-KR"/>
              <a:pPr/>
              <a:t>270</a:t>
            </a:fld>
            <a:endParaRPr lang="en-US" altLang="ko-KR"/>
          </a:p>
        </p:txBody>
      </p:sp>
      <p:sp>
        <p:nvSpPr>
          <p:cNvPr id="286725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456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b="1">
                <a:latin typeface="Verdana" charset="0"/>
                <a:ea typeface="굴림" charset="-127"/>
                <a:sym typeface="Webdings" charset="2"/>
              </a:rPr>
              <a:t>Making the Connection : connect() </a:t>
            </a:r>
          </a:p>
          <a:p>
            <a:pPr latinLnBrk="1"/>
            <a:endParaRPr kumimoji="1" lang="en-US" altLang="ko-KR" b="1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To connect to a sever’s socket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a client process must fill a structure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with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address of the server’s socket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and then use “connect”,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which works like this:    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System Call: int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connect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(int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fd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struct sockaddr* address,int addressLen)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“connect()” attempts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to connect to a sever socket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whose address is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contained within a structure pointed to by address.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If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“connect()”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successful,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fd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may be used to communicate with the server’s socket.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type of structure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to which address points must follow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the same rules as those stated in the description of “bind()”:  </a:t>
            </a:r>
          </a:p>
        </p:txBody>
      </p:sp>
      <p:sp>
        <p:nvSpPr>
          <p:cNvPr id="286727" name="Rectangle 7"/>
          <p:cNvSpPr>
            <a:spLocks noChangeArrowheads="1"/>
          </p:cNvSpPr>
          <p:nvPr/>
        </p:nvSpPr>
        <p:spPr bwMode="auto">
          <a:xfrm>
            <a:off x="304800" y="2438400"/>
            <a:ext cx="85344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513165-09D3-426D-9315-04548C036A15}" type="slidenum">
              <a:rPr lang="en-US" altLang="ko-KR"/>
              <a:pPr/>
              <a:t>271</a:t>
            </a:fld>
            <a:endParaRPr lang="en-US" altLang="ko-KR"/>
          </a:p>
        </p:txBody>
      </p:sp>
      <p:sp>
        <p:nvSpPr>
          <p:cNvPr id="28774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b="1">
                <a:latin typeface="Verdana" charset="0"/>
                <a:ea typeface="굴림" charset="-127"/>
                <a:sym typeface="Webdings" charset="2"/>
              </a:rPr>
              <a:t>Making the Connection : connect() </a:t>
            </a:r>
          </a:p>
          <a:p>
            <a:pPr latinLnBrk="1"/>
            <a:endParaRPr kumimoji="1" lang="en-US" altLang="ko-KR" b="1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If the socket is in the AF_UNIX domain,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      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a pointer to a “sock-addr_un” structure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must be cast to a(“sockaddr*”) and passed in as address.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   If the socket is in the AF_INET domain,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      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a pointer t a “sock-addr_un” structure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must be cast to a (“sockaddr*”) and passed in as address.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addressLen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must be equal to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size of the address structure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For examples of Internet clients, see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next examples of a socket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and the Internet-shell program at the end of this chapter.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If the connection is made,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“connect()”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returns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value of 0.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If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server socket doesn’t exist or its pending queue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is currently filled,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“connect()” returns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value of -1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</p:txBody>
      </p:sp>
      <p:sp>
        <p:nvSpPr>
          <p:cNvPr id="287751" name="Rectangle 7"/>
          <p:cNvSpPr>
            <a:spLocks noChangeArrowheads="1"/>
          </p:cNvSpPr>
          <p:nvPr/>
        </p:nvSpPr>
        <p:spPr bwMode="auto">
          <a:xfrm>
            <a:off x="304800" y="1371600"/>
            <a:ext cx="86106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8404D4-31DB-4AC9-81E4-4754EA395902}" type="slidenum">
              <a:rPr lang="en-US" altLang="ko-KR"/>
              <a:pPr/>
              <a:t>272</a:t>
            </a:fld>
            <a:endParaRPr lang="en-US" altLang="ko-KR"/>
          </a:p>
        </p:txBody>
      </p:sp>
      <p:sp>
        <p:nvSpPr>
          <p:cNvPr id="28877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b="1">
                <a:latin typeface="Verdana" charset="0"/>
                <a:ea typeface="굴림" charset="-127"/>
                <a:sym typeface="Webdings" charset="2"/>
              </a:rPr>
              <a:t>Making the Connection : connect() </a:t>
            </a:r>
          </a:p>
          <a:p>
            <a:pPr latinLnBrk="1"/>
            <a:endParaRPr kumimoji="1" lang="en-US" altLang="ko-KR" b="1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The “cook” client process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calls “connect()”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until a successful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connection is made.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do   /* Loop until a connection is made with the server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result = connect( clientFd, serverSockAddrPtr, serverLen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if ( result == -1 ) sleep(1);   /* Wait and then try again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while ( result == -1 );  </a:t>
            </a:r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2701FD-CA52-4673-BD4E-90D824F51BE7}" type="slidenum">
              <a:rPr lang="en-US" altLang="ko-KR"/>
              <a:pPr/>
              <a:t>273</a:t>
            </a:fld>
            <a:endParaRPr lang="en-US" altLang="ko-KR"/>
          </a:p>
        </p:txBody>
      </p:sp>
      <p:sp>
        <p:nvSpPr>
          <p:cNvPr id="289797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429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b="1">
                <a:latin typeface="Verdana" charset="0"/>
                <a:ea typeface="굴림" charset="-127"/>
                <a:sym typeface="Webdings" charset="2"/>
              </a:rPr>
              <a:t>Communicating Via Sockets</a:t>
            </a:r>
          </a:p>
          <a:p>
            <a:pPr latinLnBrk="1"/>
            <a:endParaRPr kumimoji="1" lang="en-US" altLang="ko-KR" b="1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Once the server socket and client socket have connected,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their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file descriptors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may be used by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“write()” and read().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writeRecipe(fd)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int fd;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static char* line1=“spam, spam, spam, spam,”;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static char* line2=“spam, and spam.”;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write(fd, line1, strlen(line1)+1);  /* Write first line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write(fd, line2, strlen(line2)+1);  /* Write second line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}</a:t>
            </a:r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859ED2-026E-4B07-8ED3-FF9A2F938927}" type="slidenum">
              <a:rPr lang="en-US" altLang="ko-KR"/>
              <a:pPr/>
              <a:t>274</a:t>
            </a:fld>
            <a:endParaRPr lang="en-US" altLang="ko-KR"/>
          </a:p>
        </p:txBody>
      </p:sp>
      <p:sp>
        <p:nvSpPr>
          <p:cNvPr id="29082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568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b="1">
                <a:latin typeface="Verdana" charset="0"/>
                <a:ea typeface="굴림" charset="-127"/>
                <a:sym typeface="Webdings" charset="2"/>
              </a:rPr>
              <a:t>Communicating Via Sockets</a:t>
            </a:r>
          </a:p>
          <a:p>
            <a:pPr latinLnBrk="1"/>
            <a:endParaRPr kumimoji="1" lang="en-US" altLang="ko-KR" b="1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The client uses “read()”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readLine( fd, str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int fd;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char* str;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Read a single NULL-terminated line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int n;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do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Read characters until NULL or end of input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n=read(fd, str, 1);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Read one character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while ( n&gt;0 &amp;&amp; *str++ != NULL );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return ( n &gt; 0 );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Return false if end of input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}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server and client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should be careful to close their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socket file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descriptors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when they are no longer needed. </a:t>
            </a:r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45A36F-AF36-4C8E-AED6-618F2A7E8720}" type="slidenum">
              <a:rPr lang="en-US" altLang="ko-KR"/>
              <a:pPr/>
              <a:t>275</a:t>
            </a:fld>
            <a:endParaRPr lang="en-US" altLang="ko-KR"/>
          </a:p>
        </p:txBody>
      </p:sp>
      <p:sp>
        <p:nvSpPr>
          <p:cNvPr id="291845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b="1">
                <a:latin typeface="Verdana" charset="0"/>
                <a:ea typeface="굴림" charset="-127"/>
                <a:sym typeface="Webdings" charset="2"/>
              </a:rPr>
              <a:t>Internet Sockets</a:t>
            </a:r>
          </a:p>
          <a:p>
            <a:pPr latinLnBrk="1"/>
            <a:endParaRPr kumimoji="1" lang="en-US" altLang="ko-KR" b="1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AF_UNIX sockets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that you’ve seen so far are OK for learning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about sockets, but they aren’t where the action is.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An Internet socket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is specified by two values: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32-bit IP address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which specifies a single unique Internet host,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and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16-bit port number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which specifies a particular port on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the host.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These specifications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mean that an Internet client must know not only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IP address of the server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 but also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server’s port number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Several standard port numbers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are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reserved for system use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For example,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port 13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is always served by a process that echoes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host’s time of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day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to any client that’s interested. </a:t>
            </a:r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CEB41-80D0-4859-918B-FF202D2EE258}" type="slidenum">
              <a:rPr lang="en-US" altLang="ko-KR"/>
              <a:pPr/>
              <a:t>276</a:t>
            </a:fld>
            <a:endParaRPr lang="en-US" altLang="ko-KR"/>
          </a:p>
        </p:txBody>
      </p:sp>
      <p:sp>
        <p:nvSpPr>
          <p:cNvPr id="29286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b="1">
                <a:latin typeface="Verdana" charset="0"/>
                <a:ea typeface="굴림" charset="-127"/>
                <a:sym typeface="Webdings" charset="2"/>
              </a:rPr>
              <a:t>Internet Sockets</a:t>
            </a:r>
          </a:p>
          <a:p>
            <a:pPr latinLnBrk="1"/>
            <a:endParaRPr kumimoji="1" lang="en-US" altLang="ko-KR" b="1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The first example,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Three kinds of Internet addresses: </a:t>
            </a:r>
          </a:p>
          <a:p>
            <a:pPr latinLnBrk="1"/>
            <a:endParaRPr kumimoji="1" lang="en-US" altLang="ko-KR">
              <a:solidFill>
                <a:srgbClr val="3366FF"/>
              </a:solidFill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    •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If you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enter “s”,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it automatically means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local host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.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endParaRPr kumimoji="1" lang="en-US" altLang="ko-KR">
              <a:solidFill>
                <a:srgbClr val="3366FF"/>
              </a:solidFill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    •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If you enter something that starts with a digit,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it’s assumed to be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an A.B.C.D-format IP address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and is converted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into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32-bit IP address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by software.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    •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If you enter a string, it’s assumed to be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symbolic host name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and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is converted into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32-bit IP address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by software. </a:t>
            </a:r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BEA8A2-BB7D-49C8-A8BC-7FAC054C25F3}" type="slidenum">
              <a:rPr lang="en-US" altLang="ko-KR"/>
              <a:pPr/>
              <a:t>277</a:t>
            </a:fld>
            <a:endParaRPr lang="en-US" altLang="ko-KR"/>
          </a:p>
        </p:txBody>
      </p:sp>
      <p:sp>
        <p:nvSpPr>
          <p:cNvPr id="29389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42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b="1">
                <a:latin typeface="Verdana" charset="0"/>
                <a:ea typeface="굴림" charset="-127"/>
                <a:sym typeface="Webdings" charset="2"/>
              </a:rPr>
              <a:t>Sample Output</a:t>
            </a:r>
          </a:p>
          <a:p>
            <a:pPr latinLnBrk="1"/>
            <a:endParaRPr kumimoji="1" lang="en-US" altLang="ko-KR" b="1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$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inettime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---&gt; run the program.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Host name ( q=quit, s=self ) : s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---&gt; what’s my time?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Self host name is csservr2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Internet Address = 129.110.42.1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The time on the target port is Fri Mar 27 17:03:50 1998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Host name ( q=quit, s=self ): wotan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 what’s the time on “wotan”?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Internet Address=129.110.2.1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The time on the target port is Fri Mar 27 17:03:55 1998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Host name ( q=quit, s=self ): 192.112.36.5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 what’s the time at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                             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 ddn.nic.mil.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The time on the target port is Fri Mar 27 18:02:02 1998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Host name ( q=quit, s=self ): q 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---&gt; quit program.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$ _</a:t>
            </a:r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011A86-67BC-4BBE-BA5B-8FED53045622}" type="slidenum">
              <a:rPr lang="en-US" altLang="ko-KR"/>
              <a:pPr/>
              <a:t>278</a:t>
            </a:fld>
            <a:endParaRPr lang="en-US" altLang="ko-KR"/>
          </a:p>
        </p:txBody>
      </p:sp>
      <p:sp>
        <p:nvSpPr>
          <p:cNvPr id="294917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537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endParaRPr kumimoji="1" lang="en-US" altLang="ko-KR" b="1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#include &lt;stdio.h&gt;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#include &lt;signal.h&gt;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#include &lt;ctype.h&gt;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#include &lt;sys/types.h&gt;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#include &lt;sys/socket.h&gt;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#include &lt;netinet/in.h&gt;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For AFINET sockets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#include &lt;arpa/inet.h&gt;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#include &lt;netdb.h&gt;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#define DAYTIME_PORT  13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Standard port 0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#define DEFAULT_PROTOCOL  0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unsigned long promptForINETAddress();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unsigned long nameToAddr();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/**************************************************/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main()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int clientFd;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Client socket file descriptor */</a:t>
            </a:r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1B2E79-E71C-4EAE-B064-A73EE373A4A3}" type="slidenum">
              <a:rPr lang="en-US" altLang="ko-KR"/>
              <a:pPr/>
              <a:t>279</a:t>
            </a:fld>
            <a:endParaRPr lang="en-US" altLang="ko-KR"/>
          </a:p>
        </p:txBody>
      </p:sp>
      <p:sp>
        <p:nvSpPr>
          <p:cNvPr id="29594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endParaRPr kumimoji="1" lang="en-US" altLang="ko-KR" b="1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int serverLen;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Length of server address structure  */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   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int result;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        /* From connect() call */ </a:t>
            </a:r>
          </a:p>
          <a:p>
            <a:pPr latinLnBrk="1"/>
            <a:endParaRPr kumimoji="1" lang="en-US" altLang="ko-KR">
              <a:solidFill>
                <a:srgbClr val="3366FF"/>
              </a:solidFill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   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struct sockaddr_in severINETAddress;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  /* Server address */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   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struct sockaddr* serverSockAddrPtr;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    /* Pointer to address */ 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   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unsigned long inetAddress;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32-bit IP address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Set the two server variables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serverSockAddrPtr = ( struct sockaddr* ) &amp;serverINETAddress;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serverLen = sizeof ( serverINETAddress 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Length of address */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while( 1 )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Loop until break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inetAddress = promptForINETAddress();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Get 32-bit IP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if ( inetAddress == 0 ) break;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Done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Start by zeroing out the entire address structure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bzero( (char*)&amp;serverINETAddress, sizeof( serverINETAddress));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EC17FC-52A8-4B34-AF3F-78E84856593B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555038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        default: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          usageError(); 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          break;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       }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  }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}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/**********************************************************/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usageError()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{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fprintf(stderr, “Usage: reverse  -c [filename] \n”);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exit(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EXITFAILURE */</a:t>
            </a:r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1 );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}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/*********************************************************/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pass1()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perform first scan through file */</a:t>
            </a:r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{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int tmpfd, charsRead, charsWritten;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char buffer[BUFFER_SIZE]; </a:t>
            </a:r>
          </a:p>
          <a:p>
            <a:pPr latinLnBrk="1"/>
            <a:endParaRPr kumimoji="1" lang="en-US" altLang="ko-KR" sz="1600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if ( standarInput )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Read from standard input */ </a:t>
            </a:r>
            <a:endParaRPr kumimoji="1" lang="en-US" altLang="ko-KR" sz="1600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{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 fd = STDIN;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 sprintf( tmpName, “.rev.%d”, getpid());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Random name */</a:t>
            </a:r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</a:t>
            </a:r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9ECBA1-318C-470F-AC18-51004A070723}" type="slidenum">
              <a:rPr lang="en-US" altLang="ko-KR"/>
              <a:pPr/>
              <a:t>280</a:t>
            </a:fld>
            <a:endParaRPr lang="en-US" altLang="ko-KR"/>
          </a:p>
        </p:txBody>
      </p:sp>
      <p:sp>
        <p:nvSpPr>
          <p:cNvPr id="296965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endParaRPr kumimoji="1" lang="en-US" altLang="ko-KR" b="1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serverINETAddress.sin_family = AF_INET;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Use Internet */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serverINETAddress.sin_addr.s_addr=inetAddress;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IP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serverINETAddress.sin_port = htons(DAYTIME_PORT);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Now create the client socket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clientFd = socket( AF_INET, SOCK_STREAM, DEFAULT_PROTOCOL);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do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Loop until a connection is made with the server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result = connect( clientFd, severSockAddrPtr, serverLen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if ( result== -1 ) sleep(1);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Try again in 1 second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} while ( result==-1 );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readTime( clientFd );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Read the time from the server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close(clientFd);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Close the socket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exit(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EXIT_SUCCESS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0 );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} </a:t>
            </a:r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55C5AB-7A97-495A-B50A-8B950A09A3B7}" type="slidenum">
              <a:rPr lang="en-US" altLang="ko-KR"/>
              <a:pPr/>
              <a:t>281</a:t>
            </a:fld>
            <a:endParaRPr lang="en-US" altLang="ko-KR"/>
          </a:p>
        </p:txBody>
      </p:sp>
      <p:sp>
        <p:nvSpPr>
          <p:cNvPr id="29798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endParaRPr kumimoji="1" lang="en-US" altLang="ko-KR" b="1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/************************************************/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unsigned long promptForINETAddress()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char hostName[100];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Name from user: numeric or symbolic */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unsigned long inetAddress;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32-bit IP format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Loop until “quit” or a legal name is entered */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       /* If quit, return 0; else return host’s IP address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do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printf(“Host name( q=quit, s=self) : “);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scanf(“%s”, hostName);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Get name from keyboard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if ( strcmp(hostName, “q”) == 0 ) return (0);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Quit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inetAddress = nameToAddr(hostName);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Convert to IP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if ( inetAddress == 0 ) printf(“Host name not found \n”);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} while( inetAddress==0 );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}</a:t>
            </a:r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5A440A-2998-4E3F-A586-074A4201FB5D}" type="slidenum">
              <a:rPr lang="en-US" altLang="ko-KR"/>
              <a:pPr/>
              <a:t>282</a:t>
            </a:fld>
            <a:endParaRPr lang="en-US" altLang="ko-KR"/>
          </a:p>
        </p:txBody>
      </p:sp>
      <p:sp>
        <p:nvSpPr>
          <p:cNvPr id="29901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endParaRPr kumimoji="1" lang="en-US" altLang="ko-KR" b="1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endParaRPr kumimoji="1" lang="en-US" altLang="ko-KR" b="1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/************************************************/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unsigned long nameToAddr(name)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char* name;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char hostName[100];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struct hostent* hostStruct;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struct in_addr* hostNode;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Convert name into a 32-bit IP address */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       /* If name begins with a digit, assume it’s a valid numeric */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       /* Internet address of the form A.B.C.D and convert directly */ </a:t>
            </a:r>
          </a:p>
          <a:p>
            <a:pPr latinLnBrk="1"/>
            <a:endParaRPr kumimoji="1" lang="en-US" altLang="ko-KR">
              <a:solidFill>
                <a:srgbClr val="3366FF"/>
              </a:solidFill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if ( isdigit(name[0]) ) return ( inet_addr(name)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if ( strcmp(name, “s” ) ==0 )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Get host name from database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gethostname(hostName, 100);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printf(“Self host name is %s\n”, hostName);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} </a:t>
            </a:r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BA9D05-F7BD-4AFD-83D4-F6DEFC6818F8}" type="slidenum">
              <a:rPr lang="en-US" altLang="ko-KR"/>
              <a:pPr/>
              <a:t>283</a:t>
            </a:fld>
            <a:endParaRPr lang="en-US" altLang="ko-KR"/>
          </a:p>
        </p:txBody>
      </p:sp>
      <p:sp>
        <p:nvSpPr>
          <p:cNvPr id="300037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481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else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Assume name is a valid symbolic host name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strcpy( hostName, name);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Now obtain address information from database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hostStruct = gethostbyname(hostName);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if ( hostStruct == NULL ) return(0);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Not Found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Extract the IP Address from the hostent structure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hostNode = ( struct in_addr* ) hostStruct-&gt;h_addr;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Display a readable version for fun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printf(“Internet Address=%s\n”, inet_ntoa(*hostNode));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return ( hostNode-&gt;s_addr 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Return IP address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} </a:t>
            </a:r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B2B8C-1921-4E9B-96FA-902E81315E2D}" type="slidenum">
              <a:rPr lang="en-US" altLang="ko-KR"/>
              <a:pPr/>
              <a:t>284</a:t>
            </a:fld>
            <a:endParaRPr lang="en-US" altLang="ko-KR"/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537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endParaRPr kumimoji="1" lang="en-US" altLang="ko-KR" b="1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readTime( fd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int fd;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{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char str[200];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Line buffer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printf(“The time on the target port is “);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while( readLine(fd,str) )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Read lines until end of input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printf(“%s\n”, str);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Echo line from server to user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}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/***************************************************/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readLine( fd, str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int fd;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char* str;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Read a single line terminated by a new line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int  n; </a:t>
            </a:r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0D958-937D-45DA-8D2B-0F3B35AA68E3}" type="slidenum">
              <a:rPr lang="en-US" altLang="ko-KR"/>
              <a:pPr/>
              <a:t>285</a:t>
            </a:fld>
            <a:endParaRPr lang="en-US" altLang="ko-KR"/>
          </a:p>
        </p:txBody>
      </p:sp>
      <p:sp>
        <p:nvSpPr>
          <p:cNvPr id="302085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86800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do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Read characters until NULL or end of input */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n = read(fd, str, 1);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Read one character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while( n&gt;0 &amp;&amp; *str++ != ‘\n’ ) ;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return ( n&gt;0 );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Return false if end of input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} </a:t>
            </a:r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BB7B1F-0725-42EA-B8F2-97EBCEF6A3CE}" type="slidenum">
              <a:rPr lang="en-US" altLang="ko-KR"/>
              <a:pPr/>
              <a:t>286</a:t>
            </a:fld>
            <a:endParaRPr lang="en-US" altLang="ko-KR"/>
          </a:p>
        </p:txBody>
      </p:sp>
      <p:sp>
        <p:nvSpPr>
          <p:cNvPr id="304133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447088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Analyzing the Source Code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Internet Clients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The procedure for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creating an Internet client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is the same as that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for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creating an AF_UNIX client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Internet socket address structure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is of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type “struct sockaddr_in”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and has four fields: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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“sin_family”, the domain of the socket, which should be set to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               AF_INET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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“sin_port”, the port number, which is 13 in this case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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“sin_port”, the 32-bit IP number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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“sin_zero”, which is padding and is not set</a:t>
            </a:r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1F81B1-43E8-4C76-B111-E2EFD14A3F69}" type="slidenum">
              <a:rPr lang="en-US" altLang="ko-KR"/>
              <a:pPr/>
              <a:t>287</a:t>
            </a:fld>
            <a:endParaRPr lang="en-US" altLang="ko-KR"/>
          </a:p>
        </p:txBody>
      </p:sp>
      <p:sp>
        <p:nvSpPr>
          <p:cNvPr id="305157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647113" cy="42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Analyzing the Source Code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“promptForINETAddress()” </a:t>
            </a:r>
          </a:p>
          <a:p>
            <a:pPr latinLnBrk="1"/>
            <a:endParaRPr kumimoji="1" lang="en-US" altLang="ko-KR" b="1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    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gets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host’s name from the user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and then invokes “nameToAddr()”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to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convert into an IP address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If the user enters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string starting with a digit,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“inet_addr()” is invoked to perform the conversion.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Library Call: in_addr_t 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inet_addr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(const char* string)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“inet_addr()”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returns the 32-bit IP address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that corresponds to  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A.B.C.D-format string.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The IP address is in network-byte order.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  <p:sp>
        <p:nvSpPr>
          <p:cNvPr id="305159" name="Rectangle 7"/>
          <p:cNvSpPr>
            <a:spLocks noChangeArrowheads="1"/>
          </p:cNvSpPr>
          <p:nvPr/>
        </p:nvSpPr>
        <p:spPr bwMode="auto">
          <a:xfrm>
            <a:off x="685800" y="3657600"/>
            <a:ext cx="78486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F24258-E5CE-4678-B305-6764A0F57C8D}" type="slidenum">
              <a:rPr lang="en-US" altLang="ko-KR"/>
              <a:pPr/>
              <a:t>288</a:t>
            </a:fld>
            <a:endParaRPr lang="en-US" altLang="ko-KR"/>
          </a:p>
        </p:txBody>
      </p:sp>
      <p:sp>
        <p:nvSpPr>
          <p:cNvPr id="306181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740775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Analyzing the Source Code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Network-byte order </a:t>
            </a:r>
          </a:p>
          <a:p>
            <a:pPr latinLnBrk="1"/>
            <a:endParaRPr kumimoji="1" lang="en-US" altLang="ko-KR" b="1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  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a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host-neutral ordering of bytes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in the IP address.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This ordering is necessary, since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regular byte ordering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can differ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from machine to machine, which would make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IP addresses nonportable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If the string doesn’t start with a digit,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the next step is to see if it’s “s”, which signifies the local host.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name of the local host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is obtained by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“gethostname()”,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which works as follows: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System Call: int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gethostname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( char* name, int nameLen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“gethostname()”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sets the character array pointed to by name of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length nameLen to a NULL-terminated string equal to the local host’s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name.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  <p:sp>
        <p:nvSpPr>
          <p:cNvPr id="306183" name="Rectangle 7"/>
          <p:cNvSpPr>
            <a:spLocks noChangeArrowheads="1"/>
          </p:cNvSpPr>
          <p:nvPr/>
        </p:nvSpPr>
        <p:spPr bwMode="auto">
          <a:xfrm>
            <a:off x="533400" y="5029200"/>
            <a:ext cx="8382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6C7895-48E3-451B-81D7-2FC115CFD1FE}" type="slidenum">
              <a:rPr lang="en-US" altLang="ko-KR"/>
              <a:pPr/>
              <a:t>289</a:t>
            </a:fld>
            <a:endParaRPr lang="en-US" altLang="ko-KR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645525" cy="42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Analyzing the Source Code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Once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symbolic name of the host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is determined,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the next stage is to look it up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in the network-host file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“/etc/hosts”.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This task is performed by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“gethostbyname()”,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which works like this: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Library Call : struct hostent*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gethostbyname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( const char* name )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“gethostbyname()” searches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“/etc/hosts” file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and returns a pointer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to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hostent structure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that describes the file entry associated with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the string name.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If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name is not found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in the “/etc/hosts” file,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NULL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is returned.</a:t>
            </a:r>
          </a:p>
        </p:txBody>
      </p:sp>
      <p:sp>
        <p:nvSpPr>
          <p:cNvPr id="307207" name="Rectangle 7"/>
          <p:cNvSpPr>
            <a:spLocks noChangeArrowheads="1"/>
          </p:cNvSpPr>
          <p:nvPr/>
        </p:nvSpPr>
        <p:spPr bwMode="auto">
          <a:xfrm>
            <a:off x="533400" y="3200400"/>
            <a:ext cx="83820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3C05FB-0C61-4F64-93C6-D1359C90BAEF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555038" cy="554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Create temporary file to store copy of input */</a:t>
            </a:r>
            <a:endParaRPr kumimoji="1" lang="en-US" altLang="ko-KR" sz="1600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tmpfd = open( tmpName, O_CREAT | O_RDWR, 0600 );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if ( tmpfd == -1 ) fatalError();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}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else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Open named file for reading */</a:t>
            </a:r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{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fd = open( fileName, O_RDONLY );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if ( fd==-1 ) fatalError();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} </a:t>
            </a:r>
          </a:p>
          <a:p>
            <a:pPr latinLnBrk="1"/>
            <a:endParaRPr kumimoji="1" lang="en-US" altLang="ko-KR" sz="1600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lineStart[0] = 0;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Offset of first line */</a:t>
            </a:r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endParaRPr kumimoji="1" lang="en-US" altLang="ko-KR" sz="1600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while( TRUE ) 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Read all input */</a:t>
            </a:r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{ 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Fill buffer */</a:t>
            </a:r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charsRead = read( fd, buffer, BUFFER_SIZE );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if ( charsRead == 0  ) break;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EOF */</a:t>
            </a:r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if ( charsRead == -1 ) fatalError();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Error */</a:t>
            </a:r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trackLines( buffer, charsRead );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Process line */</a:t>
            </a:r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Copy line to temporary file if reading from stdin */</a:t>
            </a:r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if ( standardInput )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{ </a:t>
            </a:r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CC63B8-C181-4377-9752-DD699F27E513}" type="slidenum">
              <a:rPr lang="en-US" altLang="ko-KR"/>
              <a:pPr/>
              <a:t>290</a:t>
            </a:fld>
            <a:endParaRPr lang="en-US" altLang="ko-KR"/>
          </a:p>
        </p:txBody>
      </p:sp>
      <p:sp>
        <p:nvSpPr>
          <p:cNvPr id="308229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597900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Analyzing the Source Code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The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“hostent” structure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has several fields, but the only one we’re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interested in is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field of type (“struct in_addr*) called “h_addr.”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This field contains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host’s associated IP number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in a subfield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called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“s_addr.”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Before returning this IP number,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the program displays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string description of the IP address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by calling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“inetntoa()”</a:t>
            </a:r>
          </a:p>
          <a:p>
            <a:pPr latinLnBrk="1"/>
            <a:endParaRPr kumimoji="1" lang="en-US" altLang="ko-KR">
              <a:solidFill>
                <a:srgbClr val="3366FF"/>
              </a:solidFill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Library Call: char*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inet_ntoa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( struct in_addr address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“inet_ntoa()” takes a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structure of type “in_addr”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as its argument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and returns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pointer to a string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that describes the address in the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format A.B.C.D.</a:t>
            </a:r>
            <a:endParaRPr kumimoji="1" lang="en-US" altLang="ko-KR">
              <a:solidFill>
                <a:srgbClr val="3366FF"/>
              </a:solidFill>
              <a:latin typeface="Verdana" charset="0"/>
              <a:ea typeface="굴림" charset="-127"/>
              <a:sym typeface="Webdings" charset="2"/>
            </a:endParaRPr>
          </a:p>
        </p:txBody>
      </p:sp>
      <p:sp>
        <p:nvSpPr>
          <p:cNvPr id="308231" name="Rectangle 7"/>
          <p:cNvSpPr>
            <a:spLocks noChangeArrowheads="1"/>
          </p:cNvSpPr>
          <p:nvPr/>
        </p:nvSpPr>
        <p:spPr bwMode="auto">
          <a:xfrm>
            <a:off x="457200" y="4267200"/>
            <a:ext cx="83820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C09F14-EE5B-429A-BBD7-121BDCAABC0C}" type="slidenum">
              <a:rPr lang="en-US" altLang="ko-KR"/>
              <a:pPr/>
              <a:t>291</a:t>
            </a:fld>
            <a:endParaRPr lang="en-US" altLang="ko-KR"/>
          </a:p>
        </p:txBody>
      </p:sp>
      <p:sp>
        <p:nvSpPr>
          <p:cNvPr id="309253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50265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Analyzing the Source Code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Once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IP address “inetAddress”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has been determined,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the client’s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socket address fields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are filled by lines 37 to 40.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37  bzero((char*)&amp;serverINETAddress, sizeof(serverINETAddress));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38  serverINETAddress.sin_family = AF_INET; /* Use Internet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39  serverINETAddress.sin_addr.s_addr = inetAddress;  /* IP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40  serverINETAddress.sin_port = htons(DAYTIME_PORT);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“bzero()” clears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socket address structure’s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contents before its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fields are assigned: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Library Call: void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bzero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(void* buffer, size_t length)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“bzero()”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fills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the array buffer or size length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with zeroes( ASCII NULL).</a:t>
            </a:r>
            <a:endParaRPr kumimoji="1" lang="en-US" altLang="ko-KR">
              <a:solidFill>
                <a:srgbClr val="3366FF"/>
              </a:solidFill>
              <a:latin typeface="Verdana" charset="0"/>
              <a:ea typeface="굴림" charset="-127"/>
              <a:sym typeface="Webdings" charset="2"/>
            </a:endParaRPr>
          </a:p>
        </p:txBody>
      </p:sp>
      <p:sp>
        <p:nvSpPr>
          <p:cNvPr id="309255" name="Rectangle 7"/>
          <p:cNvSpPr>
            <a:spLocks noChangeArrowheads="1"/>
          </p:cNvSpPr>
          <p:nvPr/>
        </p:nvSpPr>
        <p:spPr bwMode="auto">
          <a:xfrm>
            <a:off x="457200" y="5105400"/>
            <a:ext cx="8382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A1AE37-A283-4EF5-B068-D63FF259A7D4}" type="slidenum">
              <a:rPr lang="en-US" altLang="ko-KR"/>
              <a:pPr/>
              <a:t>292</a:t>
            </a:fld>
            <a:endParaRPr lang="en-US" altLang="ko-KR"/>
          </a:p>
        </p:txBody>
      </p:sp>
      <p:sp>
        <p:nvSpPr>
          <p:cNvPr id="310277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545513" cy="42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Analyzing the Source Code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The “bzero()” call had its origins in the Berkeley version of UNIX.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System V’s equivalent is “memset()”: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Library Call: void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memset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(void* buffer, int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value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size_t length)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“memset()” fills the array buffer of size length with the value of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value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Like the IP address, the port number is also converted to a network-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byte ordering by “htons()”, which works like this: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</a:t>
            </a:r>
            <a:endParaRPr kumimoji="1" lang="en-US" altLang="ko-KR">
              <a:solidFill>
                <a:srgbClr val="3366FF"/>
              </a:solidFill>
              <a:latin typeface="Verdana" charset="0"/>
              <a:ea typeface="굴림" charset="-127"/>
              <a:sym typeface="Webdings" charset="2"/>
            </a:endParaRPr>
          </a:p>
        </p:txBody>
      </p:sp>
      <p:sp>
        <p:nvSpPr>
          <p:cNvPr id="310279" name="Rectangle 7"/>
          <p:cNvSpPr>
            <a:spLocks noChangeArrowheads="1"/>
          </p:cNvSpPr>
          <p:nvPr/>
        </p:nvSpPr>
        <p:spPr bwMode="auto">
          <a:xfrm>
            <a:off x="457200" y="2667000"/>
            <a:ext cx="8382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F6584C-296C-44B6-8959-2FBA0E5523BD}" type="slidenum">
              <a:rPr lang="en-US" altLang="ko-KR"/>
              <a:pPr/>
              <a:t>293</a:t>
            </a:fld>
            <a:endParaRPr lang="en-US" altLang="ko-KR"/>
          </a:p>
        </p:txBody>
      </p:sp>
      <p:sp>
        <p:nvSpPr>
          <p:cNvPr id="311301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464550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Analyzing the Source Code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Like the IP address,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port number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is also converted to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network-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byte ordering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by “htons()”, which works like this: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Library Call:  in_addr_t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htonl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(in_addr_t hostLong)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in_port_t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htons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(in_port_t hostShort)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in_addr_t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ntohl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(in_addr_t networkLong)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in_port_t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ntohs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(in_port_t networkShort)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Each of these functions performs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conversion between a host-format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number and a network-format number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For example, “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htonl()”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returns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network-format equivalent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of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the host-format unsigned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long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hostLong,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and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“ntohs()”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returns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host-format equivalent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of the network-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format unsigned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short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networkShort. </a:t>
            </a:r>
            <a:endParaRPr kumimoji="1" lang="en-US" altLang="ko-KR">
              <a:solidFill>
                <a:srgbClr val="3366FF"/>
              </a:solidFill>
              <a:latin typeface="Verdana" charset="0"/>
              <a:ea typeface="굴림" charset="-127"/>
              <a:sym typeface="Webdings" charset="2"/>
            </a:endParaRPr>
          </a:p>
        </p:txBody>
      </p:sp>
      <p:sp>
        <p:nvSpPr>
          <p:cNvPr id="311303" name="Rectangle 7"/>
          <p:cNvSpPr>
            <a:spLocks noChangeArrowheads="1"/>
          </p:cNvSpPr>
          <p:nvPr/>
        </p:nvSpPr>
        <p:spPr bwMode="auto">
          <a:xfrm>
            <a:off x="457200" y="2362200"/>
            <a:ext cx="8382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20EEB4-D6EA-4748-88F3-8691DD4311FB}" type="slidenum">
              <a:rPr lang="en-US" altLang="ko-KR"/>
              <a:pPr/>
              <a:t>294</a:t>
            </a:fld>
            <a:endParaRPr lang="en-US" altLang="ko-KR"/>
          </a:p>
        </p:txBody>
      </p:sp>
      <p:sp>
        <p:nvSpPr>
          <p:cNvPr id="312325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688388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Analyzing the Source Code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The final step is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to create the client socket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and attempt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connection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The code for this task is almost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same as that for AF_UNIX sockets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: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42   clientFd = socket( AF_INET, SOCK_STREAM, DEFAULT_PROTOCOL);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43   do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Loop until a connection is made with the server */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44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45       result = connect( clientFd, serverSockAddrPtr, serverLen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46       if ( result == -1 ) sleep(1);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Try again in 1 second */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47   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48   while ( result == - 1 ); </a:t>
            </a:r>
            <a:endParaRPr kumimoji="1" lang="en-US" altLang="ko-KR">
              <a:solidFill>
                <a:srgbClr val="3366FF"/>
              </a:solidFill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26FC9D-27DE-4A4F-B429-B757CE7F9DDB}" type="slidenum">
              <a:rPr lang="en-US" altLang="ko-KR"/>
              <a:pPr/>
              <a:t>295</a:t>
            </a:fld>
            <a:endParaRPr lang="en-US" altLang="ko-KR"/>
          </a:p>
        </p:txBody>
      </p:sp>
      <p:sp>
        <p:nvSpPr>
          <p:cNvPr id="313349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616950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Internet Servers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Constructing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an Internet server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is actually pretty easy.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The “sin_family”, “sin_port”, and “sin_zero” fields of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socket_address structure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should be filled in as they were in the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client example.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The only difference is that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“s_addr” field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should be set to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network-byte-ordered value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of the constant “INADDR_ANY”,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which means “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accept any incoming client requests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.”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The following example of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how to create a server socket address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a slightly modified version of some code taken from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Internet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shell program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that ends this chapter: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int serverFd;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Server socket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struct sockaddr_in serverINETAddress;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Server Internet address */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struct sockaddr*  serverSockAddrPtr;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Pointer to server address */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struct sockaddr_in clientINETAddress;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Client Internet address */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  <a:endParaRPr kumimoji="1" lang="en-US" altLang="ko-KR">
              <a:solidFill>
                <a:srgbClr val="3366FF"/>
              </a:solidFill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1B9B8-31BE-4546-BC61-FE29314AFC7C}" type="slidenum">
              <a:rPr lang="en-US" altLang="ko-KR"/>
              <a:pPr/>
              <a:t>296</a:t>
            </a:fld>
            <a:endParaRPr lang="en-US" altLang="ko-KR"/>
          </a:p>
        </p:txBody>
      </p:sp>
      <p:sp>
        <p:nvSpPr>
          <p:cNvPr id="314373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483600" cy="40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Internet Servers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struct scokaddr* clientSockAddrPtr;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Pointer to client address */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int port=13;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Set to the port that you wish to serve */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int serverLen;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Length of address structure */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serverFd = socket(AF_INET, SOCK_STREAM, DEFAULT_PROTOCOL);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Create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serverLen = sizeof(serverINETAddress);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Length of structure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bzero((char*) &amp;serverINETAddress, serverLen);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Clear structure */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serverINETAddress.sin_family = AF_INET;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Internet domain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serverINETAddress.sin_addr.s_addr = htonl(INADDR_ANY);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Accept all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serverINETAddress.sin_port = htons(port);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Server port number */</a:t>
            </a:r>
            <a:endParaRPr kumimoji="1" lang="en-US" altLang="ko-KR">
              <a:solidFill>
                <a:srgbClr val="3366FF"/>
              </a:solidFill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B7FBA6-C999-43F4-A037-8A34DB348D57}" type="slidenum">
              <a:rPr lang="en-US" altLang="ko-KR"/>
              <a:pPr/>
              <a:t>297</a:t>
            </a:fld>
            <a:endParaRPr lang="en-US" altLang="ko-KR"/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621713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Internet Servers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When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address is created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the socket is bound to the address,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and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its queue size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is specified in the usual way: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serverSockAddrPtr = (struct sockaddr*) &amp;serverINETAddress;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bind( serverFd, serverSockAddrPtr, serverLen);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listen(serverFd, 5);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The final step is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to accept client connections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When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successful connection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is made, the client socket address is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filled with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client’s IP address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and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new file descriptor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is returned: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clientLen = sizeof( clientINETAddress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clientSockAddrPtr = ( struct sockaddr* ) clientINETAddress;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clientFd = accept(serverFd, clientSockAddrPtr, &amp;clientLen);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an Internet server’s code is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very similar to that of an AF_UNIX server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</a:t>
            </a:r>
            <a:endParaRPr kumimoji="1" lang="en-US" altLang="ko-KR">
              <a:solidFill>
                <a:srgbClr val="3366FF"/>
              </a:solidFill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DFB52A-BF16-414C-9764-E6B501CAC3EE}" type="slidenum">
              <a:rPr lang="en-US" altLang="ko-KR"/>
              <a:pPr/>
              <a:t>298</a:t>
            </a:fld>
            <a:endParaRPr lang="en-US" altLang="ko-KR"/>
          </a:p>
        </p:txBody>
      </p:sp>
      <p:sp>
        <p:nvSpPr>
          <p:cNvPr id="316421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574088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Shared Memory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Sharing a segment of memory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is a straightforward and intuitive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method of allowing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two processes on the same machine to share data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Accessing a shared memory segment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is the fasted form of IPC,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since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no data has to copied or sent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anywhere else.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some of the common system calls used to allocate and use shared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memory segments in System V-based versions of UNIX are: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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“shmget()”,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which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allocates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a shared memory segment and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returns the segment ID number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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“shmat()”,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which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attaches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a shared memory segment to the virtual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address space of the calling process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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“shmdt()”,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which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detaches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an attached segment from the address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space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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“shmctl()”,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which allows you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to modify attributes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associated with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the shared memory segment( e.g., access permissions )</a:t>
            </a:r>
            <a:endParaRPr kumimoji="1" lang="en-US" altLang="ko-KR">
              <a:solidFill>
                <a:srgbClr val="3366FF"/>
              </a:solidFill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B5ACDD-5E15-42DF-A661-BC3C741B76E1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39195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System and Library Calls</a:t>
            </a:r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6629400" y="1676400"/>
            <a:ext cx="11430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signal</a:t>
            </a:r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socket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stat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sync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truncate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unlink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wait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write 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304800" y="1658938"/>
            <a:ext cx="1600200" cy="290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execv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execvp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exit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fchmod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fchown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fcntl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fork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fstat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ftruncate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mknod 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3429000" y="1752600"/>
            <a:ext cx="1273175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inet_ntoa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ioctl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kill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lchown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link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listen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lseek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lstat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memset</a:t>
            </a:r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mknod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923FA4-1874-4D4D-93F0-20D5F13F843C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555038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  charsWritten = write( tmpfd, buffer, charsRead );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  if ( charsWritten != charsRead ) fatalError();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}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}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Store offset of trailing line, if present */</a:t>
            </a:r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lineStart[lineCount+1] = fileOffset; </a:t>
            </a:r>
          </a:p>
          <a:p>
            <a:pPr latinLnBrk="1"/>
            <a:endParaRPr kumimoji="1" lang="en-US" altLang="ko-KR" sz="1600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If reading from standard input, prepare fd for pass2 */</a:t>
            </a:r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if ( standardInput ) fd = tmpfd;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}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/*************************************************************/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trackLines( buffer, charsRead )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char* buffer;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int charsRead;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Store offsets of each line start in buffer */ </a:t>
            </a:r>
            <a:endParaRPr kumimoji="1" lang="en-US" altLang="ko-KR" sz="1600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{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int i;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for ( i=0; i&lt;charsRead; i++)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{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   ++fileOffset;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Update current file position */</a:t>
            </a:r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   if ( buffer[i] == ‘\n’ ) lineStart[++lineCount] = fileOffset;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}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}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327F80-CBD2-47BB-9631-BB86DEA7DE7D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555038" cy="578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/************************************************/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int pass2()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Scan input file again,  displaying lines in reverse order */</a:t>
            </a:r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{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int i;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for ( i=lineCount -1; i&gt;= 0; i-- )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    processLine(i); </a:t>
            </a:r>
          </a:p>
          <a:p>
            <a:pPr latinLnBrk="1"/>
            <a:endParaRPr kumimoji="1" lang="en-US" altLang="ko-KR" sz="1600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close(fd);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Close input file */</a:t>
            </a:r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if ( standardInput ) unlink( tmpName );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Remove temp file */</a:t>
            </a:r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} </a:t>
            </a:r>
          </a:p>
          <a:p>
            <a:pPr latinLnBrk="1"/>
            <a:endParaRPr kumimoji="1" lang="en-US" altLang="ko-KR" sz="1600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/*************************************************/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processLine(i)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int i;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Read a line and display it */</a:t>
            </a:r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{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int  charsRead;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char buffer[BUFFER_SIZE];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lseek( fd, lineStart[i], SEEK_SET );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Find and read the line */</a:t>
            </a:r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charsRead = read( fd, buffer, lineStart[i+1]-lineStart[i] );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Reverse line if “-c” optione was selected */</a:t>
            </a:r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if ( charOption ) reverseLine( buffer, charsRead );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B506E3-BED1-45D0-8429-F4D5B27E7D02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555038" cy="554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write( 1, buffer, charsRead );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Write it to standard output */</a:t>
            </a:r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}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/*********************************************************/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reverseLine( buffer, size )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char* buffer;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int size;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Reverse all the characters in the buffer */</a:t>
            </a:r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{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int start = 0, end = size -1;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char tmp; </a:t>
            </a:r>
          </a:p>
          <a:p>
            <a:pPr latinLnBrk="1"/>
            <a:endParaRPr kumimoji="1" lang="en-US" altLang="ko-KR" sz="1600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if ( buffer[end] == ‘\n’ ) --end;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Leave trailing new line */ </a:t>
            </a:r>
            <a:endParaRPr kumimoji="1" lang="en-US" altLang="ko-KR" sz="1600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Swap characters in a pairwise fashion */ </a:t>
            </a:r>
            <a:endParaRPr kumimoji="1" lang="en-US" altLang="ko-KR" sz="1600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while( start &lt; end )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 {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    tmp = buffer[start];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    buffer[start] = buffer[end];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    buffer[end] = tmp;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    ++start;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Increment start index */</a:t>
            </a:r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    --end;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Decrement end index */ </a:t>
            </a:r>
            <a:endParaRPr kumimoji="1" lang="en-US" altLang="ko-KR" sz="1600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   }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}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90EDAD-7072-4B06-B140-AD43AD8741BA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555038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/*********************************************************/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fatalError()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{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perror( “reverse:”) ;  </a:t>
            </a:r>
            <a:r>
              <a:rPr kumimoji="1" lang="en-US" altLang="ko-KR" sz="1600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/* Describe error */ </a:t>
            </a:r>
            <a:endParaRPr kumimoji="1" lang="en-US" altLang="ko-KR" sz="1600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    exit(1);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Webdings" charset="2"/>
              </a:rPr>
              <a:t>  }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A0D4D3-1A8A-49B8-B45B-7520CF5C8DB9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555038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•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Opening a File: open()</a:t>
            </a:r>
            <a:r>
              <a:rPr kumimoji="1" lang="en-US" altLang="ko-KR" b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endParaRPr kumimoji="1" lang="en-US" altLang="ko-KR" b="1">
              <a:solidFill>
                <a:srgbClr val="3366FF"/>
              </a:solidFill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System Call: int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open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( char* </a:t>
            </a:r>
            <a:r>
              <a:rPr kumimoji="1" lang="en-US" altLang="ko-KR" i="1">
                <a:latin typeface="Verdana" charset="0"/>
                <a:ea typeface="굴림" charset="-127"/>
                <a:sym typeface="Symbol" charset="2"/>
              </a:rPr>
              <a:t>fileName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int </a:t>
            </a:r>
            <a:r>
              <a:rPr kumimoji="1" lang="en-US" altLang="ko-KR" i="1">
                <a:latin typeface="Verdana" charset="0"/>
                <a:ea typeface="굴림" charset="-127"/>
                <a:sym typeface="Symbol" charset="2"/>
              </a:rPr>
              <a:t>mode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[, int </a:t>
            </a:r>
            <a:r>
              <a:rPr kumimoji="1" lang="en-US" altLang="ko-KR" i="1">
                <a:latin typeface="Verdana" charset="0"/>
                <a:ea typeface="굴림" charset="-127"/>
                <a:sym typeface="Symbol" charset="2"/>
              </a:rPr>
              <a:t>permissions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])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“open()” allows you to open or create a file for reading and/or writing.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fileName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: an absolute or relative pathname,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mode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: a bitwise or’ing of a read/write flag together with zero or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more miscellaneous flags.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permission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: a number that encodes the value of the file’s permission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flags.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</a:t>
            </a:r>
            <a:r>
              <a:rPr kumimoji="1" lang="en-US" altLang="ko-KR" u="sng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permissions value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is affected by the process’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umask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value that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we studied earlier.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457200" y="1295400"/>
            <a:ext cx="83820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8C0762-4744-4350-8C18-BA9792B1EA27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555038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- The read/write flags are as follows: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FLAG                        MEANING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O_RDONLY                Open for read only.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O_WRONLY               Open for write only.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O_RDWR                   Open for both read and write.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The miscellaneous flags are as follows: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FLAG                    MEANING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O_APPEND            Position </a:t>
            </a:r>
            <a:r>
              <a:rPr kumimoji="1" lang="en-US" altLang="ko-KR" u="sng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file pointer at the end of the file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         before each “write()”.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O_CREAT              If the file doesn’t exist, </a:t>
            </a:r>
            <a:r>
              <a:rPr kumimoji="1" lang="en-US" altLang="ko-KR" u="sng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create the file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and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         set the owner ID to the process’ effective UID.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O_EXCL                </a:t>
            </a:r>
            <a:r>
              <a:rPr kumimoji="1" lang="en-US" altLang="ko-KR" u="sng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If O_CREAT is set and the file exists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         then “open()” fails.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O_TRUNC             If the file exists, it is truncated </a:t>
            </a:r>
            <a:r>
              <a:rPr kumimoji="1" lang="en-US" altLang="ko-KR" u="sng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to length zero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685800" y="3657600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685800" y="3276600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685800" y="4267200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>
            <a:off x="685800" y="5029200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685800" y="5867400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685800" y="6400800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685800" y="1371600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685800" y="1752600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685800" y="2667000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5D3B5-F5DB-41FE-A3A3-D9D00B2D0AB7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555038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•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Creating a File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To create a file, use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O_CREAT flags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as part of the mode flags and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supply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initial file-permission flag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settings as an octal value.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sprintf( tmpName, “.rev.%d”,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getpid()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);  /* Random name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/* Create temporary file to store copy of input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tmpfd =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open( tmpName, O_CREAT | O_RDWR, 0600);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if ( tmpfd== -1 ) fatalError();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The “getpid()” function is a system call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that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returns the process’ID(PID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), which is guaranteed to be unique.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Files that begin with a period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are sometimes known as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hidden files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it doesn’t show up in an </a:t>
            </a:r>
            <a:r>
              <a:rPr kumimoji="1" lang="en-US" altLang="ko-KR" b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ls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listing.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457200" y="2438400"/>
            <a:ext cx="8001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3CC6C-3D81-469C-A01F-A1A669226306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555038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To open an existing file, specify the mode flags only.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fd = open( fileName, O_RDONLY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if ( fd== -1 ) fatalError();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30A1AD-EF5D-41FA-8426-E589D9F39F48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555038" cy="537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Reading From a File : read() </a:t>
            </a:r>
          </a:p>
          <a:p>
            <a:pPr latinLnBrk="1"/>
            <a:endParaRPr kumimoji="1" lang="en-US" altLang="ko-KR" b="1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To read bytes from a file, it uses the “read()” system call,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System Call: ssize_t  read( int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fd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void*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buf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size_t 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count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)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“read()” copies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count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bytes from the file referenced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            by the file descriptor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fd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into the buffer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buf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if we read one character of input at a time,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</a:t>
            </a:r>
            <a:r>
              <a:rPr kumimoji="1" lang="en-US" altLang="ko-KR">
                <a:latin typeface="Verdana" charset="0"/>
                <a:ea typeface="굴림" charset="-127"/>
                <a:sym typeface="Wingdings" charset="2"/>
              </a:rPr>
              <a:t>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large number of system calls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thus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slowing down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the execution of our program considerably.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</a:t>
            </a:r>
            <a:r>
              <a:rPr kumimoji="1" lang="en-US" altLang="ko-KR">
                <a:latin typeface="Verdana" charset="0"/>
                <a:ea typeface="굴림" charset="-127"/>
                <a:sym typeface="Wingdings" charset="2"/>
              </a:rPr>
              <a:t>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to read up to “BUFFER_SIZE” characters at a time.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charsRead =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read( fd, buffer, BUFFER_SIZE );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if ( charsRead == 0 ) break;  /* EOF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if ( charsRead == -1 ) fatalError();  /* Error */ 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533400" y="1828800"/>
            <a:ext cx="8077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FAB6C6-0824-4552-A63A-FC39891B6944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555038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Writing to a File: write()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To write bytes to a file, it uses the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“write()” system call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which works as follows: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System Call: ssize_t  write( int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fd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void*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buf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size_t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count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)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“write()” copies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count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bytes from a buffer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buf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to the file referenced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by the file descriptor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fd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If the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O_APPEND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flag was set for fd, the file position is set to the end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of the file before each “write”.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If successful,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“write()”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returns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number of bytes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that were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written; otherwise, it returns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value of -1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533400" y="2362200"/>
            <a:ext cx="807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318914-A87D-4AE6-9B3C-593DA0F000BD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601075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Introduction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 sz="1200" b="1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- In order to make use of services such as </a:t>
            </a:r>
            <a:r>
              <a:rPr kumimoji="1" lang="en-US" altLang="ko-KR" u="sng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file creation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</a:t>
            </a:r>
            <a:r>
              <a:rPr kumimoji="1" lang="en-US" altLang="ko-KR" u="sng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process duplication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and </a:t>
            </a:r>
            <a:r>
              <a:rPr kumimoji="1" lang="en-US" altLang="ko-KR" u="sng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interprocess communication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application programs must </a:t>
            </a:r>
            <a:r>
              <a:rPr kumimoji="1" lang="en-US" altLang="ko-KR" u="sng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talk to the operating system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- a collection of routines called </a:t>
            </a:r>
            <a:r>
              <a:rPr kumimoji="1" lang="en-US" altLang="ko-KR" i="1" u="sng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system calls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which are </a:t>
            </a:r>
            <a:r>
              <a:rPr kumimoji="1" lang="en-US" altLang="ko-KR" u="sng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programmer’s functional interface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to the UNIX kernel.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- System calls are just like </a:t>
            </a:r>
            <a:r>
              <a:rPr kumimoji="1" lang="en-US" altLang="ko-KR" u="sng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library routines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except that they perform </a:t>
            </a:r>
            <a:r>
              <a:rPr kumimoji="1" lang="en-US" altLang="ko-KR" u="sng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subroutine call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directly into the heart of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UNIX.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- </a:t>
            </a:r>
            <a:r>
              <a:rPr kumimoji="1" lang="en-US" altLang="ko-KR" u="sng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UNIX system calls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can be loosely grouped into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three main categories: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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file management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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process management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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error handling</a:t>
            </a:r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08EAB8-A7C2-4FD4-8BAD-7FFFC3C7C105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555038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Perform the “write” operation: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/* Copy line to temporary file if reading standard input */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if ( standardInput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charsWritten =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write(tmpfd, buffer, charsRead );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if ( charsWritten != charsRead ) fatalError();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}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EEDDBA-7678-43B1-B6AB-94603A297AFC}" type="slidenum">
              <a:rPr lang="en-US" altLang="ko-KR"/>
              <a:pPr/>
              <a:t>41</a:t>
            </a:fld>
            <a:endParaRPr lang="en-US" altLang="ko-KR"/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555038" cy="481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Moving in a File : lseek()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System Call:  off_t   lseek( int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fd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off_t 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offset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int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mode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)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“lseek()” allows you to change </a:t>
            </a:r>
            <a:r>
              <a:rPr kumimoji="1" lang="en-US" altLang="ko-KR" u="sng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descriptor’s current file position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fd     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: the file descriptor,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offset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: a long integer,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mode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: how offset should be interpreted.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The three possible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values of mode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VALUE                 MEANING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SEEK_SET           offset is relative to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start of the file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SEEK_CUR          offset is relative to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current file position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SEEK_END          offset is relative to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end of the file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685800" y="4495800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685800" y="5715000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685800" y="4038600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533400" y="1295400"/>
            <a:ext cx="80010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F2BC48-6A57-43F8-B691-A0FD3A80017A}" type="slidenum">
              <a:rPr lang="en-US" altLang="ko-KR"/>
              <a:pPr/>
              <a:t>42</a:t>
            </a:fld>
            <a:endParaRPr lang="en-US" altLang="ko-KR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555038" cy="342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-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The numbers of characters to read </a:t>
            </a:r>
          </a:p>
          <a:p>
            <a:pPr latinLnBrk="1"/>
            <a:endParaRPr kumimoji="1" lang="en-US" altLang="ko-KR" b="1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calculated by subtracting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offset value of the start of the next line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from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offset value of the start of the current line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: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lseek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( fd, lineStart[i], SEEK_SET );  /* Find line and read it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charsRead = read ( fd, buffer, lineStart[i+1] - lineStart[i]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To find out your current location without moving,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use </a:t>
            </a:r>
            <a:r>
              <a:rPr kumimoji="1" lang="en-US" altLang="ko-KR" u="sng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an offset value of zero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relative to the current position: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currentOffset =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lseek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( fd,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0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SEEK_CUR ); 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1767A8-7A09-43AD-9F69-6EA3D1DDB728}" type="slidenum">
              <a:rPr lang="en-US" altLang="ko-KR"/>
              <a:pPr/>
              <a:t>43</a:t>
            </a:fld>
            <a:endParaRPr lang="en-US" altLang="ko-KR"/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555038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$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cat sparse.c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 list the test file.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#include &lt;fcntl.h&gt;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#include &lt;stdio.h&gt;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#include &lt;stdlib.h&gt;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/*************************************************/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main()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int i, fd;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Creates a sparse file */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fd = open(“sparse.txt”, O_CREAT | O_RDWR, 0600 );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write( fd, “space”, 6);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lseek( fd, 60006, SEEK_SET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write( fd, “file”, 4 );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close(fd);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Create a normal file */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fd = open(“normal.txt”, O_CREAT | O_RDWR, 0600 );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write( fd, “normal”, 6 );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for ( i=1; i&lt;=60000; i++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write( fd, “/0”, 1 );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3C4627-E690-4437-8E26-7BD2B94F5D17}" type="slidenum">
              <a:rPr lang="en-US" altLang="ko-KR"/>
              <a:pPr/>
              <a:t>44</a:t>
            </a:fld>
            <a:endParaRPr lang="en-US" altLang="ko-KR"/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555038" cy="342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write( fd, “file”, 4 );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close(fd);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}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$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sparse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---&gt; execute the file.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$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ls -l  *.txt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 look at the files.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-rw-r--r--   1   glass           60010   Feb   14   15:06  normal.txt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-rw-r--r--   1   glass           60010   Feb   14   15:06  sparse.txt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$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ls  -s  *.txt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 list their block usage.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60  normal.txt*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 uses a full 60 blocks.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8  sparse.txt*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 only uses eight blocks.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$ _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0315EC-370A-4416-AEE4-9EACCE1F309B}" type="slidenum">
              <a:rPr lang="en-US" altLang="ko-KR"/>
              <a:pPr/>
              <a:t>45</a:t>
            </a:fld>
            <a:endParaRPr lang="en-US" altLang="ko-KR"/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382000" cy="456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Closing a File: “close()”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uses the “close()” system call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to free the file descriptor of the input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System Call : int close(int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fd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)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“close()” frees the file descriptor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fd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If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fd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last file descriptor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associated with a particular open file,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the kernel resources associated with the file are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deallocated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If successful, “close()” returns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value of 0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otherwise, it returns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value of -1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close(fd);   /* Close input file */ 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609600" y="2057400"/>
            <a:ext cx="80772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1AC32E-EACF-4F61-9424-91507D0D7D41}" type="slidenum">
              <a:rPr lang="en-US" altLang="ko-KR"/>
              <a:pPr/>
              <a:t>46</a:t>
            </a:fld>
            <a:endParaRPr lang="en-US" altLang="ko-KR"/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204200" cy="40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Deleting a File: unlink()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System Call: int unlink( const char*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fileName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)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“unlink()” removes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hard link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from the name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fileName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to its file.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If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fileName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last link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to the file,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                       the file’s resources are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deallocated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An executable file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can “unlink” itself during execution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and still continue to completion.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If successful, “unlink()” returns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value of 0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otherwise, it returns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value of -1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533400" y="1524000"/>
            <a:ext cx="80010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457200" y="5334000"/>
            <a:ext cx="77295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>
                <a:latin typeface="Verdana" charset="0"/>
                <a:ea typeface="굴림" charset="-127"/>
              </a:rPr>
              <a:t> If ( standardInput ) unlink( tmpName );  /* Remove temp file */</a:t>
            </a:r>
          </a:p>
        </p:txBody>
      </p:sp>
      <p:sp>
        <p:nvSpPr>
          <p:cNvPr id="52233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486400" y="5791200"/>
            <a:ext cx="3352800" cy="533400"/>
          </a:xfrm>
          <a:prstGeom prst="actionButtonBlank">
            <a:avLst/>
          </a:prstGeom>
          <a:solidFill>
            <a:schemeClr val="accent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Jump To Process Management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89A515-9D96-4024-88F3-4F18BECF0902}" type="slidenum">
              <a:rPr lang="en-US" altLang="ko-KR"/>
              <a:pPr/>
              <a:t>47</a:t>
            </a:fld>
            <a:endParaRPr lang="en-US" altLang="ko-KR"/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386763" cy="290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Second Example: Monitor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- This section contains a description of some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more advanced system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calls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Name                          Function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stat               obtains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status information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about a file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fstat              works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just like stat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getdents        obtains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directory entries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1295400" y="2362200"/>
            <a:ext cx="70104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1295400" y="28194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3200400" y="2362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7BEA26-2CA9-4E31-A099-E11CE408F5A9}" type="slidenum">
              <a:rPr lang="en-US" altLang="ko-KR"/>
              <a:pPr/>
              <a:t>48</a:t>
            </a:fld>
            <a:endParaRPr lang="en-US" altLang="ko-KR"/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96325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Second Example: Monitor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Utility : monitor [-t  delay] [ -l count ] {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fileName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}+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monitors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scans all of the specified files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every delay seconds and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displays information about any of the specified files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that were modified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since the last scan.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If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fileName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is a directory,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       all of the files inside that directory are scanned.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LABEL               MEANING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ADDED           Indicates that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file was created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since the last scan.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Every file in the file list is given this label during the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first scan.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CHANGED       Indicates that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file was modified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since the last scan.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DELETED        Indicates that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file was deleted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since the last scan. </a:t>
            </a:r>
            <a:endParaRPr kumimoji="1" lang="en-US" altLang="ko-KR">
              <a:solidFill>
                <a:srgbClr val="3366FF"/>
              </a:solidFill>
              <a:latin typeface="Verdana" charset="0"/>
              <a:ea typeface="굴림" charset="-127"/>
              <a:sym typeface="Symbol" charset="2"/>
            </a:endParaRP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457200" y="1371600"/>
            <a:ext cx="85344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799548-8B7E-4D73-9E29-50229B27F24F}" type="slidenum">
              <a:rPr lang="en-US" altLang="ko-KR"/>
              <a:pPr/>
              <a:t>49</a:t>
            </a:fld>
            <a:endParaRPr lang="en-US" altLang="ko-KR"/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96325" cy="568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Second Example: Monitor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- monitored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an individual file and a directory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storing the output of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monitor into a temporary file.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-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contents of the “monitor.out” file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reflected the additions,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modifications, and deletions of the monitored file and directory: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% ls      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look at home directory.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monitor.c        monitor            tmp/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% ls tmp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look at “tmp” directory.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b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% monitor  tmp  myFile.txt &gt;&amp; monitor.out  &amp;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start monitoring.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[1] 12841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% cat &gt; tmp/a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create a file in “y/tmp”.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hi there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^D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% cat &gt; myFile.txt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create “myFile.txt”.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hi there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^D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0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ADD6F-528A-411C-AF7D-FD5ED82C7EBA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04800" y="906463"/>
            <a:ext cx="5589588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File-management system calls hierarchy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07950" y="1600200"/>
            <a:ext cx="8751888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latinLnBrk="1"/>
            <a:r>
              <a:rPr kumimoji="1" lang="en-US" altLang="ko-KR" sz="1400" b="1">
                <a:latin typeface="Verdana" charset="0"/>
                <a:ea typeface="굴림" charset="-127"/>
              </a:rPr>
              <a:t>Files       </a:t>
            </a:r>
          </a:p>
          <a:p>
            <a:pPr algn="ctr" latinLnBrk="1"/>
            <a:endParaRPr kumimoji="1" lang="en-US" altLang="ko-KR" sz="1400" b="1">
              <a:latin typeface="Verdana" charset="0"/>
              <a:ea typeface="굴림" charset="-127"/>
            </a:endParaRPr>
          </a:p>
          <a:p>
            <a:pPr algn="ctr" latinLnBrk="1"/>
            <a:endParaRPr kumimoji="1" lang="en-US" altLang="ko-KR" sz="1400" b="1">
              <a:latin typeface="Verdana" charset="0"/>
              <a:ea typeface="굴림" charset="-127"/>
            </a:endParaRPr>
          </a:p>
          <a:p>
            <a:pPr algn="ctr" latinLnBrk="1"/>
            <a:r>
              <a:rPr kumimoji="1" lang="en-US" altLang="ko-KR" sz="1400" b="1">
                <a:latin typeface="Verdana" charset="0"/>
                <a:ea typeface="굴림" charset="-127"/>
              </a:rPr>
              <a:t>open     close     read     write     lseek     unlink     chown     dup2   special     Directory</a:t>
            </a:r>
          </a:p>
          <a:p>
            <a:pPr algn="ctr" latinLnBrk="1"/>
            <a:endParaRPr kumimoji="1" lang="en-US" altLang="ko-KR" sz="1400" b="1">
              <a:latin typeface="Verdana" charset="0"/>
              <a:ea typeface="굴림" charset="-127"/>
            </a:endParaRPr>
          </a:p>
          <a:p>
            <a:pPr algn="ctr" latinLnBrk="1"/>
            <a:r>
              <a:rPr kumimoji="1" lang="en-US" altLang="ko-KR" sz="1400" b="1">
                <a:latin typeface="Verdana" charset="0"/>
                <a:ea typeface="굴림" charset="-127"/>
              </a:rPr>
              <a:t>chmod   fcntl   fstat   ftruncate   truncate   stat   sync   dup   link                                    </a:t>
            </a:r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3717925" y="14478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 flipH="1">
            <a:off x="593725" y="1905000"/>
            <a:ext cx="3429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 flipH="1">
            <a:off x="1508125" y="1905000"/>
            <a:ext cx="2514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H="1">
            <a:off x="2346325" y="1905000"/>
            <a:ext cx="1676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H="1">
            <a:off x="3032125" y="19050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H="1">
            <a:off x="3794125" y="1905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4022725" y="1905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4022725" y="1905000"/>
            <a:ext cx="1600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4022725" y="1905000"/>
            <a:ext cx="2438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4022725" y="1905000"/>
            <a:ext cx="3200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4022725" y="1905000"/>
            <a:ext cx="426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5" name="Oval 19"/>
          <p:cNvSpPr>
            <a:spLocks noChangeArrowheads="1"/>
          </p:cNvSpPr>
          <p:nvPr/>
        </p:nvSpPr>
        <p:spPr bwMode="auto">
          <a:xfrm>
            <a:off x="6689725" y="2286000"/>
            <a:ext cx="9144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Oval 20"/>
          <p:cNvSpPr>
            <a:spLocks noChangeArrowheads="1"/>
          </p:cNvSpPr>
          <p:nvPr/>
        </p:nvSpPr>
        <p:spPr bwMode="auto">
          <a:xfrm>
            <a:off x="7680325" y="2286000"/>
            <a:ext cx="11430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/>
            <a:r>
              <a:rPr kumimoji="1" lang="en-US" altLang="ko-KR" sz="2400">
                <a:latin typeface="Times New Roman" charset="0"/>
                <a:ea typeface="굴림" charset="-127"/>
              </a:rPr>
              <a:t> </a:t>
            </a:r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1644650" y="3892550"/>
            <a:ext cx="7265988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400" b="1">
                <a:latin typeface="Verdana" charset="0"/>
                <a:ea typeface="굴림" charset="-127"/>
              </a:rPr>
              <a:t>mknod     ioctl      pipe                                                Sockets     getdents</a:t>
            </a:r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>
            <a:off x="7223125" y="25908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 flipH="1">
            <a:off x="3794125" y="2590800"/>
            <a:ext cx="3429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 flipH="1">
            <a:off x="2879725" y="2590800"/>
            <a:ext cx="4343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 flipH="1">
            <a:off x="2041525" y="2590800"/>
            <a:ext cx="5181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>
            <a:off x="8213725" y="2590800"/>
            <a:ext cx="152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2955925" y="5070475"/>
            <a:ext cx="6188075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400" b="1">
                <a:latin typeface="Verdana" charset="0"/>
                <a:ea typeface="굴림" charset="-127"/>
              </a:rPr>
              <a:t>Internet sockets        accept   bind   connect   listen    socket</a:t>
            </a:r>
          </a:p>
        </p:txBody>
      </p:sp>
      <p:sp>
        <p:nvSpPr>
          <p:cNvPr id="9244" name="Oval 28"/>
          <p:cNvSpPr>
            <a:spLocks noChangeArrowheads="1"/>
          </p:cNvSpPr>
          <p:nvPr/>
        </p:nvSpPr>
        <p:spPr bwMode="auto">
          <a:xfrm>
            <a:off x="6613525" y="38862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Oval 29"/>
          <p:cNvSpPr>
            <a:spLocks noChangeArrowheads="1"/>
          </p:cNvSpPr>
          <p:nvPr/>
        </p:nvSpPr>
        <p:spPr bwMode="auto">
          <a:xfrm>
            <a:off x="2727325" y="4953000"/>
            <a:ext cx="2286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Line 30"/>
          <p:cNvSpPr>
            <a:spLocks noChangeShapeType="1"/>
          </p:cNvSpPr>
          <p:nvPr/>
        </p:nvSpPr>
        <p:spPr bwMode="auto">
          <a:xfrm flipH="1">
            <a:off x="3794125" y="4267200"/>
            <a:ext cx="2895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7" name="Line 31"/>
          <p:cNvSpPr>
            <a:spLocks noChangeShapeType="1"/>
          </p:cNvSpPr>
          <p:nvPr/>
        </p:nvSpPr>
        <p:spPr bwMode="auto">
          <a:xfrm flipH="1">
            <a:off x="5470525" y="4343400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8" name="Line 32"/>
          <p:cNvSpPr>
            <a:spLocks noChangeShapeType="1"/>
          </p:cNvSpPr>
          <p:nvPr/>
        </p:nvSpPr>
        <p:spPr bwMode="auto">
          <a:xfrm flipH="1">
            <a:off x="6232525" y="43434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49" name="Line 33"/>
          <p:cNvSpPr>
            <a:spLocks noChangeShapeType="1"/>
          </p:cNvSpPr>
          <p:nvPr/>
        </p:nvSpPr>
        <p:spPr bwMode="auto">
          <a:xfrm flipH="1">
            <a:off x="6994525" y="43434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50" name="Line 34"/>
          <p:cNvSpPr>
            <a:spLocks noChangeShapeType="1"/>
          </p:cNvSpPr>
          <p:nvPr/>
        </p:nvSpPr>
        <p:spPr bwMode="auto">
          <a:xfrm>
            <a:off x="7375525" y="43434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51" name="Line 35"/>
          <p:cNvSpPr>
            <a:spLocks noChangeShapeType="1"/>
          </p:cNvSpPr>
          <p:nvPr/>
        </p:nvSpPr>
        <p:spPr bwMode="auto">
          <a:xfrm>
            <a:off x="7527925" y="42672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52" name="Text Box 36"/>
          <p:cNvSpPr txBox="1">
            <a:spLocks noChangeArrowheads="1"/>
          </p:cNvSpPr>
          <p:nvPr/>
        </p:nvSpPr>
        <p:spPr bwMode="auto">
          <a:xfrm>
            <a:off x="365125" y="6019800"/>
            <a:ext cx="7269163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1400" b="1">
                <a:latin typeface="Verdana" charset="0"/>
                <a:ea typeface="굴림" charset="-127"/>
              </a:rPr>
              <a:t>gethostbyname    gethostname    htonl    htons    inet_addr    inet_ntoa</a:t>
            </a:r>
          </a:p>
        </p:txBody>
      </p:sp>
      <p:sp>
        <p:nvSpPr>
          <p:cNvPr id="9253" name="Line 37"/>
          <p:cNvSpPr>
            <a:spLocks noChangeShapeType="1"/>
          </p:cNvSpPr>
          <p:nvPr/>
        </p:nvSpPr>
        <p:spPr bwMode="auto">
          <a:xfrm flipH="1">
            <a:off x="1050925" y="54102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54" name="Line 38"/>
          <p:cNvSpPr>
            <a:spLocks noChangeShapeType="1"/>
          </p:cNvSpPr>
          <p:nvPr/>
        </p:nvSpPr>
        <p:spPr bwMode="auto">
          <a:xfrm flipH="1">
            <a:off x="2879725" y="5410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55" name="Line 39"/>
          <p:cNvSpPr>
            <a:spLocks noChangeShapeType="1"/>
          </p:cNvSpPr>
          <p:nvPr/>
        </p:nvSpPr>
        <p:spPr bwMode="auto">
          <a:xfrm>
            <a:off x="3946525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56" name="Line 40"/>
          <p:cNvSpPr>
            <a:spLocks noChangeShapeType="1"/>
          </p:cNvSpPr>
          <p:nvPr/>
        </p:nvSpPr>
        <p:spPr bwMode="auto">
          <a:xfrm>
            <a:off x="4098925" y="5410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57" name="Line 41"/>
          <p:cNvSpPr>
            <a:spLocks noChangeShapeType="1"/>
          </p:cNvSpPr>
          <p:nvPr/>
        </p:nvSpPr>
        <p:spPr bwMode="auto">
          <a:xfrm>
            <a:off x="4327525" y="5410200"/>
            <a:ext cx="1447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58" name="Line 42"/>
          <p:cNvSpPr>
            <a:spLocks noChangeShapeType="1"/>
          </p:cNvSpPr>
          <p:nvPr/>
        </p:nvSpPr>
        <p:spPr bwMode="auto">
          <a:xfrm>
            <a:off x="4556125" y="5410200"/>
            <a:ext cx="2514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1838E0-0C35-42D4-90A8-CC2D6B616EDB}" type="slidenum">
              <a:rPr lang="en-US" altLang="ko-KR"/>
              <a:pPr/>
              <a:t>50</a:t>
            </a:fld>
            <a:endParaRPr lang="en-US" altLang="ko-KR"/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96325" cy="386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Second Example: Monitor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% rm  tmp/a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delete “tmp/a”.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% jobs   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look at jobs.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[1] + Running   monitor  tmp  myFile.txt &gt;&amp; monitor.out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% kill   %1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kill “monitor” job.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[1] Terminated  monitor tmp   myFile.txt &gt;&amp; monitor.out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% cat  monitor.out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look at output.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</a:t>
            </a:r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ADDED  tmp/b  size 9 bytes, mod. time = Sun Jan 18 00:38:55  1998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ADDED  tmp/a  size 9 bytes, mod. Time = Fri Feb 13  18:51:09  1998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ADDED  myFile.txt  size 9 bytes, mod. Time = Fri Feb 13  18:51:21  1998 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CHANGED  myFile.txt  size 18 bytes, mod. Time = Fri Feb 13 18:51:49  1998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DELETED tmp/a</a:t>
            </a:r>
          </a:p>
          <a:p>
            <a:pPr latinLnBrk="1"/>
            <a:r>
              <a:rPr kumimoji="1" lang="en-US" altLang="ko-KR" sz="1600">
                <a:latin typeface="Verdana" charset="0"/>
                <a:ea typeface="굴림" charset="-127"/>
                <a:sym typeface="Symbol" charset="2"/>
              </a:rPr>
              <a:t>   % -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AAAE0A-EEB1-4BE7-BB4B-AAEBC7C01E2C}" type="slidenum">
              <a:rPr lang="en-US" altLang="ko-KR"/>
              <a:pPr/>
              <a:t>51</a:t>
            </a:fld>
            <a:endParaRPr lang="en-US" altLang="ko-KR"/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96325" cy="456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How monitor Works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The monitor utility continually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scans the specified files and directories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for modifications.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uses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“stat()” system call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to obtain status information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about named files, including their types and last modification time,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and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“getdents()” system call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to scan directories.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maintains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status table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called “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stats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”,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that holds the following information about each file that it finds: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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name of the file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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status information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obtained by the “stat()” system call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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 record of whether the file was present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during the present scan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and the previous scan.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750F96-B2EA-47CA-89BD-4840E4E4953A}" type="slidenum">
              <a:rPr lang="en-US" altLang="ko-KR"/>
              <a:pPr/>
              <a:t>52</a:t>
            </a:fld>
            <a:endParaRPr lang="en-US" altLang="ko-KR"/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96325" cy="290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How monitor Works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During a scan, monitor processes each file as follows: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If the file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isn’t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currently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in the scan table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it’s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added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and the message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“ADDED”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is displayed.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If the file is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already in the scan table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and has been modified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since the last scan,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the message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“CHANGED”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is displayed.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17E802-5574-426A-A879-38AA53A8AAFF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96325" cy="568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monitor.c: Listing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a complete listing of “monitor.c”, the source code of monitor.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#include &lt;stdio.h&gt;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For printf, fprintf */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#include &lt;string.h&gt;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For strcmp */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#include &lt;ctype.h&gt;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For isdigit */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#include &lt;fcntl.h&gt;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For O_RDONLY */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#include &lt;sys/dirent.h&gt;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For getdents */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#include &lt;sys/stat.h&gt;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For IS macros */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#include &lt;sys/types.h&gt;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For modet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#include &lt;time.h&gt;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For localtime, asctime */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#define Statements */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#define MAX_FILES                     100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#define MAX_FILENAME               50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#define NOT_FOUND                   -1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#define FOREVER                        -1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#define DEFAULT_DELAY_TIME    10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#define DEFAULT_LOOP_COUNT   FOREVER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CC4461-D44F-49E4-86FB-D3E56C7DE7DC}" type="slidenum">
              <a:rPr lang="en-US" altLang="ko-KR"/>
              <a:pPr/>
              <a:t>54</a:t>
            </a:fld>
            <a:endParaRPr lang="en-US" altLang="ko-KR"/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96325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Booleans */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enum { FALSE, TRUE };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Status structure, one per file. */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struct  statStruct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char fileName[MAX_FILENAME];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File name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int lastCycle, thisCycle;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To detect changes */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struct  stat  status;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Information from stat() */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};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Globals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char*  fileNames[MAX_FILES];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One per file on command line */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int fileCount;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Count of files on command line */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struct statStruct  stats[MAX_FILES];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One per matching file */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int  loopCount = DEFAULT_LOOP_COUNT;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Number of times to loop */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int  delayTime = DEFAULT_DELAY_TIME;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Seconds between loops */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829773-E41D-4070-92B2-39BDD8B9257F}" type="slidenum">
              <a:rPr lang="en-US" altLang="ko-KR"/>
              <a:pPr/>
              <a:t>55</a:t>
            </a:fld>
            <a:endParaRPr lang="en-US" altLang="ko-KR"/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96325" cy="537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/****************************************************/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processOptions( str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char* str;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/* Parse options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int j;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for (j=1; str[j] != NULL; j++)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switch( str[j] )  /* Switch on option letter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case ‘t’: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delayTime = getNumber( str, &amp;j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break;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case ‘l’: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loopCount = getNumber( str, &amp;j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break;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}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}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33EA9D-F6A5-4AE3-A880-D24EAAC80F06}" type="slidenum">
              <a:rPr lang="en-US" altLang="ko-KR"/>
              <a:pPr/>
              <a:t>56</a:t>
            </a:fld>
            <a:endParaRPr lang="en-US" altLang="ko-KR"/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96325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main( argc, argv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int argc;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char* argv[];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{  parseCommandLine( argc, argv );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Parse command line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monitorLoop();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Execute main monitor loop */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return (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EXIT_SUCCESS */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0 );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/****************************************************/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parseCommandLine( argc, argv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int argc;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char* argv[];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/* Parse command-line arguments */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{  int i;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for ( i=1; ( ( i &lt; argc ) &amp;&amp; ( i &lt; MAX_FILES) ); i++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if ( argv[I][0] == ‘-’ ) processOptions( argv[I]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else  fileNames[fileCount++] = argv[I];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}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if ( fileCount == 0 ) usageError();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}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956D78-C99E-4BD1-8828-330DD75F960D}" type="slidenum">
              <a:rPr lang="en-US" altLang="ko-KR"/>
              <a:pPr/>
              <a:t>57</a:t>
            </a:fld>
            <a:endParaRPr lang="en-US" altLang="ko-KR"/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96325" cy="481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/****************************************************/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getNumber( str, i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char* str;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int* i;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/* Convert a numeric ASCII option to a number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int  number = 0;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int  digits = 0;   /* Count the digits in the number */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while ( isdigit( str[(*i)+1] ) )  /* Convert chars to ints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number = number * 10 + str[++(*i)] - ‘0’;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++digits;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if ( digits == 0 ) usageError();  /* There must be a number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return(number);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}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AFB948-922A-4A75-9E37-FEFABBE2EA59}" type="slidenum">
              <a:rPr lang="en-US" altLang="ko-KR"/>
              <a:pPr/>
              <a:t>58</a:t>
            </a:fld>
            <a:endParaRPr lang="en-US" altLang="ko-KR"/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96325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/****************************************************/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usageError(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fprintf(stderr,“Usage: monitor -t&lt;seconds&gt; -l&lt;loops&gt; {filename}+\n”);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exit( /* EXIT_FAILURE */  1 );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}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/****************************************************/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monitorLoop()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/* The main monitor loop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do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monitorFiles();  /* Scan all files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fflush(stdout);  /* Flush standard output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fflush(stderr);  /* Flush standard error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sleep(delayTime);  /* Wait until next loop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}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while( loopCount == FOREVER || --loopCount &gt; 0 );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}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A8B5EE-C4C5-49AF-A6A0-AB054D66117E}" type="slidenum">
              <a:rPr lang="en-US" altLang="ko-KR"/>
              <a:pPr/>
              <a:t>59</a:t>
            </a:fld>
            <a:endParaRPr lang="en-US" altLang="ko-KR"/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96325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/****************************************************/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monitorFiles()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/* Process all files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int i;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for ( i=0; i&lt;fileCount; i++)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monitorFiles( fileNames[i] );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for ( i=0; i&lt;MAX_FILES; i++ )  /* Update stat array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if ( stats[i].lastCycle &amp;&amp; !stat[i].thisCycle )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printf(“DELETED %s\n”, stats[i].fileName);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stats[i].lastCycle = stats[i].thisCycle;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stats[i].thisCycle = FALSE;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}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}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19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C4C996-270F-47E0-998B-D38D66BE61B2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04800" y="855663"/>
            <a:ext cx="6580188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Process management system call hierarchy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3048000" y="1971675"/>
            <a:ext cx="26463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>
                <a:latin typeface="Verdana" charset="0"/>
                <a:ea typeface="굴림" charset="-127"/>
              </a:rPr>
              <a:t>Process management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228600" y="3124200"/>
            <a:ext cx="8220075" cy="203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>
                <a:latin typeface="Verdana" charset="0"/>
                <a:ea typeface="굴림" charset="-127"/>
              </a:rPr>
              <a:t>        nice        chdir     wait      fork      exec      exit        Signals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</a:rPr>
              <a:t>setgid       setpgrp     getpgrp     getppid     setuid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</a:rPr>
              <a:t>      getgid     getrgid    getuid     getruid          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</a:rPr>
              <a:t>                                                        alarm    signal      kill     pause</a:t>
            </a:r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2362200" y="1828800"/>
            <a:ext cx="40386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H="1">
            <a:off x="1295400" y="2438400"/>
            <a:ext cx="1752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H="1">
            <a:off x="2438400" y="24384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 flipH="1">
            <a:off x="3352800" y="25146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4267200" y="2514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4724400" y="25146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5257800" y="25146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5638800" y="2438400"/>
            <a:ext cx="1828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7" name="Oval 17"/>
          <p:cNvSpPr>
            <a:spLocks noChangeArrowheads="1"/>
          </p:cNvSpPr>
          <p:nvPr/>
        </p:nvSpPr>
        <p:spPr bwMode="auto">
          <a:xfrm>
            <a:off x="6705600" y="3124200"/>
            <a:ext cx="1524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 flipH="1">
            <a:off x="5257800" y="3581400"/>
            <a:ext cx="2209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 flipH="1">
            <a:off x="6172200" y="3581400"/>
            <a:ext cx="1295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 flipH="1">
            <a:off x="7162800" y="3581400"/>
            <a:ext cx="304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7467600" y="35814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B3D14D-5A1D-4A1A-9F30-6F7A08E10B7D}" type="slidenum">
              <a:rPr lang="en-US" altLang="ko-KR"/>
              <a:pPr/>
              <a:t>60</a:t>
            </a:fld>
            <a:endParaRPr lang="en-US" altLang="ko-KR"/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96325" cy="481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/****************************************************/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monitorFile( fileName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char* fileName;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/* Process a single file/directory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struct stat statBuf;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mode_t mode;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int result;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result = stat(fileName, &amp;statBuf); /* Obtain file status */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if ( result == -1 ) /* Status was not available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fprintf( stderr, “Cannot stat %s \n”, fileName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return;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mode = statBuf.st_mode;  /* Mode of file */     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E6F985-1468-4EDC-BCB1-1549121A1D61}" type="slidenum">
              <a:rPr lang="en-US" altLang="ko-KR"/>
              <a:pPr/>
              <a:t>61</a:t>
            </a:fld>
            <a:endParaRPr lang="en-US" altLang="ko-KR"/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96325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if ( S_ISDIR( mode ) ) /* Directory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processDirectory( fileName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else if ( S_ISREG( mode ) || S_ISCHR(mode) || S_ISBLCK(mode)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updateStat( fileName, &amp;statBuf );  /* Regular file */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/******************************************************/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processDirectory( dirName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char* dirName;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/* Process all files in the named directory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int fd, charsRead;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struct dirent dirEntry;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char fileName[MAX_FILENAME];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fd=open(dirName, O_RDONLY); /* Open for reading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if ( fd == -1 ) fatalError();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while( TRUE )  /* Read all directory entries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{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4BDA23-8481-4926-AEF6-AEA9A6023547}" type="slidenum">
              <a:rPr lang="en-US" altLang="ko-KR"/>
              <a:pPr/>
              <a:t>62</a:t>
            </a:fld>
            <a:endParaRPr lang="en-US" altLang="ko-KR"/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96325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charsRead = getdents(fd, &amp;dirEntry, sizeof(struct dirent)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if ( charsRead == -1 ) fatalError();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if ( charsRead == 0 ) break;  /* EOF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if ( strcmp(dirEntry.d_name, “.”) != 0 &amp;&amp;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  strcmp( dirEntry.d_name, “..”) != 0 )  /* Skip .  and  .. */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sprintf( fileName, “%s/%s”, dirName, dirEntry.d_name )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   monitorFile( fileName );  /* Call recursively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lseek( fd, dirEntry.d_off, SEEK_SET );  /* Find next entry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close(fd);  /* Close directory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/*******************************************************/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updateStat( fileName, statBuf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char* fileName;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struct stat* statBuf;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/* Add a status entry if necessary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{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int  entryIndex; 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CAF7CA-0115-43FF-AA09-C67E1F6D9412}" type="slidenum">
              <a:rPr lang="en-US" altLang="ko-KR"/>
              <a:pPr/>
              <a:t>63</a:t>
            </a:fld>
            <a:endParaRPr lang="en-US" altLang="ko-KR"/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96325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entryIndex = findEntry( fileName );  /* Find existing entry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if ( entryIndex == NOT_FOUND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entryIndex = addEntry( fileName, statBuf );  /* Add new entry */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else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updateEntry( entryIndex, statBuf ); /* Update existing entry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if ( entryIndex != NOT_FOUND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stats[entryIndex].thisCycle = TRUE; /* Update status array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/******************************************************/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findEntry( fileName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char* fileName;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/* Locate the index of a named file in the status array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{ int i;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for(i=0; i&lt;MAX_FILES; i++)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if ( stats[i].lastCycle &amp;&amp; strcmp( stats[i].fileName, fileName ) == 0 )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return(i);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return ( NOT_FOUND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}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6A9751-1DF2-4675-84C3-B522BA3E2FA1}" type="slidenum">
              <a:rPr lang="en-US" altLang="ko-KR"/>
              <a:pPr/>
              <a:t>64</a:t>
            </a:fld>
            <a:endParaRPr lang="en-US" altLang="ko-KR"/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96325" cy="425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addEntry( fileName, statBuf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char* fileName;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struct stat* statBuf;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/* Add a new Entry into the status array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int index;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index = nextFree();  /* Find the next free entry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if ( index == NOT_FOUND ) return( NOT_FOUND );  /* None left */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strcpy( stats[index].fileName, fileName );  /* Add filename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stats[index].status = *statBuf;  /* Add status information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printf(“ADDED”);  /* Notify standard output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printEntry(index);  /* Display status information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return ( index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}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6B1103-10F6-4433-8A3C-074F068B2CC8}" type="slidenum">
              <a:rPr lang="en-US" altLang="ko-KR"/>
              <a:pPr/>
              <a:t>65</a:t>
            </a:fld>
            <a:endParaRPr lang="en-US" altLang="ko-KR"/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96325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/****************************************************/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nextFree()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/* Return the next free index in the status array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int i;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for (i=0; i&lt;MAX_FILES; i++)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if ( !stats[i].lastCycle &amp;&amp; !stats[i].thisCycle ) return (i);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return( NOT_FOUND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/*****************************************************/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updateEntry( index, statBuf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int index;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struct stat* statBuf;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/* Display information if the file has been modified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if ( stats[index].status.st_mtime != statBuf-&gt;st_mtime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stats[index].status = *statBuf;  /* Store stat information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printf(“CHANGED”);   /* Notify standard output */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45D67-D94F-499C-A316-CB618DEC5059}" type="slidenum">
              <a:rPr lang="en-US" altLang="ko-KR"/>
              <a:pPr/>
              <a:t>66</a:t>
            </a:fld>
            <a:endParaRPr lang="en-US" altLang="ko-KR"/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96325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printEntry( index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}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/*************************************************/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printEntry( index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int index;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/* Display an entry of the status array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{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printf(“%s   “, stats[index].fileName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printStat( &amp;stats[index].status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}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/*************************************************/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printStat( statBuf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struct stat* statBuf;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/* Display a status buffer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printf( “size %lu bytes, mod. time = %s”, statBuf-&gt; st_size,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ascTime( localtime(&amp;statBuf-&gt;st_mtime) )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}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9710C5-127F-48EA-A23E-997E4361B318}" type="slidenum">
              <a:rPr lang="en-US" altLang="ko-KR"/>
              <a:pPr/>
              <a:t>67</a:t>
            </a:fld>
            <a:endParaRPr lang="en-US" altLang="ko-KR"/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96325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/*************************************************/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fatalError()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perror(“monitor: “);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exit( /* EXIT_FAILURE */  1 );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}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F2821-5840-4DE1-9812-F4652AF3900F}" type="slidenum">
              <a:rPr lang="en-US" altLang="ko-KR"/>
              <a:pPr/>
              <a:t>68</a:t>
            </a:fld>
            <a:endParaRPr lang="en-US" altLang="ko-KR"/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96325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Obtaining File Information: stat(), lstat(), and fstat()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monitor obtains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its file information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by calling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“stat()”,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which works as follows: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System Call : int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stat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( const char*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name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struct stat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* buf )  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int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lstat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( const char*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name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struct stat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* buf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int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fstat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( int fd,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struct stat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* buf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“stat()” fills the buffer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buf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with information about the file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name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The “stat” structure is defined in “/usr/include/sys/stat.h”.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“lstat()” returns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information about a symbolic link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itself rather than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the file that it references.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“fstat()” performs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same function as “stat()”,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except that it takes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file descriptor of the file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to be “stat” end as its first parameter.  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533400" y="2133600"/>
            <a:ext cx="7924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58AFC3-81D9-4967-8389-1E8BD445E5DA}" type="slidenum">
              <a:rPr lang="en-US" altLang="ko-KR"/>
              <a:pPr/>
              <a:t>69</a:t>
            </a:fld>
            <a:endParaRPr lang="en-US" altLang="ko-KR"/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96325" cy="456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 dirty="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 dirty="0">
                <a:latin typeface="Verdana" charset="0"/>
                <a:ea typeface="굴림" charset="-127"/>
                <a:sym typeface="Symbol" charset="2"/>
              </a:rPr>
              <a:t>Obtaining File Information: stat(), </a:t>
            </a:r>
            <a:r>
              <a:rPr kumimoji="1" lang="en-US" altLang="ko-KR" sz="2000" b="1" dirty="0" err="1">
                <a:latin typeface="Verdana" charset="0"/>
                <a:ea typeface="굴림" charset="-127"/>
                <a:sym typeface="Symbol" charset="2"/>
              </a:rPr>
              <a:t>lstat</a:t>
            </a:r>
            <a:r>
              <a:rPr kumimoji="1" lang="en-US" altLang="ko-KR" sz="2000" b="1" dirty="0">
                <a:latin typeface="Verdana" charset="0"/>
                <a:ea typeface="굴림" charset="-127"/>
                <a:sym typeface="Symbol" charset="2"/>
              </a:rPr>
              <a:t>(), and </a:t>
            </a:r>
            <a:r>
              <a:rPr kumimoji="1" lang="en-US" altLang="ko-KR" sz="2000" b="1" dirty="0" err="1">
                <a:latin typeface="Verdana" charset="0"/>
                <a:ea typeface="굴림" charset="-127"/>
                <a:sym typeface="Symbol" charset="2"/>
              </a:rPr>
              <a:t>fstat</a:t>
            </a:r>
            <a:r>
              <a:rPr kumimoji="1" lang="en-US" altLang="ko-KR" sz="2000" b="1" dirty="0">
                <a:latin typeface="Verdana" charset="0"/>
                <a:ea typeface="굴림" charset="-127"/>
                <a:sym typeface="Symbol" charset="2"/>
              </a:rPr>
              <a:t>()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- The </a:t>
            </a:r>
            <a:r>
              <a:rPr kumimoji="1" lang="en-US" altLang="ko-KR" dirty="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“stat” structure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contains the following members: </a:t>
            </a:r>
          </a:p>
          <a:p>
            <a:pPr latinLnBrk="1"/>
            <a:endParaRPr kumimoji="1" lang="en-US" altLang="ko-KR" dirty="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NAME               MEANING </a:t>
            </a:r>
          </a:p>
          <a:p>
            <a:pPr latinLnBrk="1"/>
            <a:endParaRPr kumimoji="1" lang="en-US" altLang="ko-KR" dirty="0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 dirty="0" err="1">
                <a:latin typeface="Verdana" charset="0"/>
                <a:ea typeface="굴림" charset="-127"/>
                <a:sym typeface="Symbol" charset="2"/>
              </a:rPr>
              <a:t>st_dev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          the device number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 dirty="0" err="1">
                <a:latin typeface="Verdana" charset="0"/>
                <a:ea typeface="굴림" charset="-127"/>
                <a:sym typeface="Symbol" charset="2"/>
              </a:rPr>
              <a:t>st_ino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           the </a:t>
            </a:r>
            <a:r>
              <a:rPr kumimoji="1" lang="en-US" altLang="ko-KR" dirty="0" err="1">
                <a:latin typeface="Verdana" charset="0"/>
                <a:ea typeface="굴림" charset="-127"/>
                <a:sym typeface="Symbol" charset="2"/>
              </a:rPr>
              <a:t>inode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number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 dirty="0" err="1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st_mode</a:t>
            </a:r>
            <a:r>
              <a:rPr kumimoji="1" lang="en-US" altLang="ko-KR" dirty="0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           the permission flags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 dirty="0" err="1">
                <a:latin typeface="Verdana" charset="0"/>
                <a:ea typeface="굴림" charset="-127"/>
                <a:sym typeface="Symbol" charset="2"/>
              </a:rPr>
              <a:t>st_nlink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        the hard-link count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 dirty="0" err="1">
                <a:latin typeface="Verdana" charset="0"/>
                <a:ea typeface="굴림" charset="-127"/>
                <a:sym typeface="Symbol" charset="2"/>
              </a:rPr>
              <a:t>st_uid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           the user ID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 dirty="0" err="1">
                <a:latin typeface="Verdana" charset="0"/>
                <a:ea typeface="굴림" charset="-127"/>
                <a:sym typeface="Symbol" charset="2"/>
              </a:rPr>
              <a:t>st_gid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           the group ID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 dirty="0" err="1">
                <a:latin typeface="Verdana" charset="0"/>
                <a:ea typeface="굴림" charset="-127"/>
                <a:sym typeface="Symbol" charset="2"/>
              </a:rPr>
              <a:t>st_size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          the file size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 dirty="0" err="1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st_atime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       </a:t>
            </a:r>
            <a:r>
              <a:rPr kumimoji="1" lang="en-US" altLang="ko-KR" dirty="0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the last access time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 dirty="0" err="1">
                <a:latin typeface="Verdana" charset="0"/>
                <a:ea typeface="굴림" charset="-127"/>
                <a:sym typeface="Symbol" charset="2"/>
              </a:rPr>
              <a:t>st_mtime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      the last modification time </a:t>
            </a:r>
          </a:p>
          <a:p>
            <a:pPr latinLnBrk="1"/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 dirty="0" err="1">
                <a:latin typeface="Verdana" charset="0"/>
                <a:ea typeface="굴림" charset="-127"/>
                <a:sym typeface="Symbol" charset="2"/>
              </a:rPr>
              <a:t>st_ctime</a:t>
            </a:r>
            <a:r>
              <a:rPr kumimoji="1" lang="en-US" altLang="ko-KR" dirty="0">
                <a:latin typeface="Verdana" charset="0"/>
                <a:ea typeface="굴림" charset="-127"/>
                <a:sym typeface="Symbol" charset="2"/>
              </a:rPr>
              <a:t>           the last status-change time </a:t>
            </a:r>
            <a:endParaRPr kumimoji="1" lang="en-US" altLang="ko-KR" dirty="0">
              <a:latin typeface="Verdana" charset="0"/>
              <a:ea typeface="굴림" charset="-127"/>
              <a:sym typeface="Webdings" charset="2"/>
            </a:endParaRPr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>
            <a:off x="609600" y="2362200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>
            <a:off x="609600" y="5410200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>
            <a:off x="2209800" y="19812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>
            <a:off x="609600" y="1981200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F182ED-D12C-4972-A03B-E207A66A2742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04800" y="906463"/>
            <a:ext cx="35687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Error-handling hierarchy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3352800" y="2581275"/>
            <a:ext cx="1822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>
                <a:latin typeface="Verdana" charset="0"/>
                <a:ea typeface="굴림" charset="-127"/>
              </a:rPr>
              <a:t>Error handling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3886200" y="4038600"/>
            <a:ext cx="8937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>
                <a:latin typeface="Verdana" charset="0"/>
                <a:ea typeface="굴림" charset="-127"/>
              </a:rPr>
              <a:t>perror</a:t>
            </a:r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3124200" y="2362200"/>
            <a:ext cx="2286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4267200" y="3124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2EF348-7666-4359-A117-7A10AE5D0562}" type="slidenum">
              <a:rPr lang="en-US" altLang="ko-KR"/>
              <a:pPr/>
              <a:t>70</a:t>
            </a:fld>
            <a:endParaRPr lang="en-US" altLang="ko-KR"/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96325" cy="40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Obtaining File Information: stat(), lstat(), and fstat()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some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predefined macros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defined in “/usr/include/sys/stat.h”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“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st_mode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” as their argument and return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true( a value of 1 )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for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the following file types: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MACRO             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RETURNS TRUE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FOR FILE TYPE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S_IFDIR            directory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S_IFCHR           character special device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S_IFBLK            block special device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S_IFREG           regular file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S_IFFIFO          pipe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>
            <a:off x="609600" y="3200400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>
            <a:off x="609600" y="4876800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>
            <a:off x="2209800" y="2743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>
            <a:off x="609600" y="2743200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288925" y="5060950"/>
            <a:ext cx="8255000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>
                <a:latin typeface="Verdana" charset="0"/>
                <a:ea typeface="굴림" charset="-127"/>
              </a:rPr>
              <a:t>-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</a:rPr>
              <a:t>The time fields</a:t>
            </a:r>
            <a:r>
              <a:rPr kumimoji="1" lang="en-US" altLang="ko-KR">
                <a:latin typeface="Verdana" charset="0"/>
                <a:ea typeface="굴림" charset="-127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</a:rPr>
              <a:t>     decoded using the standard C library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</a:rPr>
              <a:t>“asctime()”</a:t>
            </a:r>
            <a:r>
              <a:rPr kumimoji="1" lang="en-US" altLang="ko-KR">
                <a:latin typeface="Verdana" charset="0"/>
                <a:ea typeface="굴림" charset="-127"/>
              </a:rPr>
              <a:t> and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</a:rPr>
              <a:t>“localtime()”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</a:rPr>
              <a:t>        subroutines. 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664458-C9A4-424F-99A4-9E001013D692}" type="slidenum">
              <a:rPr lang="en-US" altLang="ko-KR"/>
              <a:pPr/>
              <a:t>71</a:t>
            </a:fld>
            <a:endParaRPr lang="en-US" altLang="ko-KR"/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96325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The monitor utility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invokes “stat()” from “monitorFile()”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result = stat( fileName, &amp;statBuf );   /* Obtain file status */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- examines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the mode of the file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using the S_ISDIR, S_ISREG, S_ISCHR,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and S_ISBLK macros,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processing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directory files and other files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as follows: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1)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If the file is a directory file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calls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“processDirectory()”,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which applies “monitorFile() to each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of its directory entries.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2)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If the file is a regular file, character special file, or block special file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calls “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Webdings" charset="2"/>
              </a:rPr>
              <a:t>updateStat()”,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which either adds or updates the file’s status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  entry.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EAFBDE-2A93-45D0-919F-7733BE9D52B9}" type="slidenum">
              <a:rPr lang="en-US" altLang="ko-KR"/>
              <a:pPr/>
              <a:t>72</a:t>
            </a:fld>
            <a:endParaRPr lang="en-US" altLang="ko-KR"/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96325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Reading Directory Information: getdents()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“processDirectory()”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opens a directory file for reading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and then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uses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“getdents()”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to obtain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every entry in the directory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System call:  int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getdents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( int fd, struct dirent* buf, int structSize )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reads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directory file with descriptor fd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from its current position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and fills the strcuture pointed to be by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buf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with the next entry.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structure “dirent”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is defined in “/usr/include/sys/dirent.h” and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contains the following fields: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NAME                MEANING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d_ino                the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inode number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d_off                 the offset of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next directory entry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d_reclen            the length of the directory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entry structure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d_nam              the length of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filename</a:t>
            </a:r>
            <a:endParaRPr kumimoji="1" lang="en-US" altLang="ko-KR">
              <a:solidFill>
                <a:srgbClr val="3366FF"/>
              </a:solidFill>
              <a:latin typeface="Verdana" charset="0"/>
              <a:ea typeface="굴림" charset="-127"/>
              <a:sym typeface="Webdings" charset="2"/>
            </a:endParaRPr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>
            <a:off x="762000" y="46482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56" name="Line 8"/>
          <p:cNvSpPr>
            <a:spLocks noChangeShapeType="1"/>
          </p:cNvSpPr>
          <p:nvPr/>
        </p:nvSpPr>
        <p:spPr bwMode="auto">
          <a:xfrm>
            <a:off x="762000" y="50292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57" name="Line 9"/>
          <p:cNvSpPr>
            <a:spLocks noChangeShapeType="1"/>
          </p:cNvSpPr>
          <p:nvPr/>
        </p:nvSpPr>
        <p:spPr bwMode="auto">
          <a:xfrm>
            <a:off x="762000" y="62484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58" name="Line 10"/>
          <p:cNvSpPr>
            <a:spLocks noChangeShapeType="1"/>
          </p:cNvSpPr>
          <p:nvPr/>
        </p:nvSpPr>
        <p:spPr bwMode="auto">
          <a:xfrm>
            <a:off x="2514600" y="4648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59" name="Rectangle 11"/>
          <p:cNvSpPr>
            <a:spLocks noChangeArrowheads="1"/>
          </p:cNvSpPr>
          <p:nvPr/>
        </p:nvSpPr>
        <p:spPr bwMode="auto">
          <a:xfrm>
            <a:off x="609600" y="2438400"/>
            <a:ext cx="80010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4FF781-A8F8-49F0-90EC-AC7294D68748}" type="slidenum">
              <a:rPr lang="en-US" altLang="ko-KR"/>
              <a:pPr/>
              <a:t>73</a:t>
            </a:fld>
            <a:endParaRPr lang="en-US" altLang="ko-KR"/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96325" cy="456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Inodes</a:t>
            </a:r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UNIX uses a structure called an inode,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which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stands for “index node”,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to store information about each file.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contains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locations of its disk blocks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holds other information associated with a file,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such as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its permission flags, owner, group, and last modification time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structure of fixed size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containing pointers to disk blocks and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additional indirect pointers( for large files ).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allocated a unique inode number, every file has exactly one inode.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stored in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special area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at the start of the disk called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inode list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F4E4FD-085F-49A5-A9D6-2FCDF770F7E7}" type="slidenum">
              <a:rPr lang="en-US" altLang="ko-KR"/>
              <a:pPr/>
              <a:t>74</a:t>
            </a:fld>
            <a:endParaRPr lang="en-US" altLang="ko-KR"/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96325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Inode Contents</a:t>
            </a:r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list of the file information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contained within each inode: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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the type of the file : regular, directory, block special,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character special, etc.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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file permissions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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the owner and group Ids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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a hard-link count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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the last modification and access times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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if it’s a regular or directory file, the location of the blocks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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if it’s a special file, the major and minor device numbers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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if it’s a symbolic link, the value of the symbolic link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5AD3DF-8CAF-4501-8F80-AF525C1300C1}" type="slidenum">
              <a:rPr lang="en-US" altLang="ko-KR"/>
              <a:pPr/>
              <a:t>75</a:t>
            </a:fld>
            <a:endParaRPr lang="en-US" altLang="ko-KR"/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96325" cy="568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Miscellaneous File Management System Calls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a brief description of the following miscellaneous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file management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system calls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: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NAME                      Function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chown             changes a file’s owner and/or group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chmod             changes a file’s permission settings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dup                 duplicates a file descriptor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dup2               similar to dup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fchown            works just like chown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fchmod            works just like chmod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fcntl                gives access to miscellaneous file characteristics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ftruncate         works just like truncate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ioctl                controls a device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link                 creates a hard link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mknod            creates a special file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sync               schedulers all file buffers to be flushed to disk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truncate          truncates a file 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>
            <a:off x="609600" y="2667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>
            <a:off x="609600" y="21336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29" name="Line 9"/>
          <p:cNvSpPr>
            <a:spLocks noChangeShapeType="1"/>
          </p:cNvSpPr>
          <p:nvPr/>
        </p:nvSpPr>
        <p:spPr bwMode="auto">
          <a:xfrm>
            <a:off x="533400" y="64770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930" name="Line 10"/>
          <p:cNvSpPr>
            <a:spLocks noChangeShapeType="1"/>
          </p:cNvSpPr>
          <p:nvPr/>
        </p:nvSpPr>
        <p:spPr bwMode="auto">
          <a:xfrm>
            <a:off x="2590800" y="21336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926FEF-BE1C-49B7-B32D-CBF5A97EE3A8}" type="slidenum">
              <a:rPr lang="en-US" altLang="ko-KR"/>
              <a:pPr/>
              <a:t>76</a:t>
            </a:fld>
            <a:endParaRPr lang="en-US" altLang="ko-KR"/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96325" cy="571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Changing a File’s Owner and/or Group: chown(),</a:t>
            </a:r>
          </a:p>
          <a:p>
            <a:pPr latinLnBrk="1"/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      ichown() and fchown() </a:t>
            </a:r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“chown()” and “fchown()” change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owner and/or group of a file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and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work like this: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System Call:  int chown( const char* fileName, uid_t ownerId,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                 gid_t  groupId )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int lchown( const char* fileName, uid_t ownerId,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                 git_t  groupId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int fchown( int fd, uid_t ownerId, gid_t groupId )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“chown()” causes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owner and group IDs of fileName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to be changed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to ownerId and groupId, respectively.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value of -1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in a particular field means that its associated value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should remain unchanged.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lchown():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changes the ownership of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symbolic link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fchown():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takes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an open descriptor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as an argument instead of a filename.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609600" y="2438400"/>
            <a:ext cx="78486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BD1D30-8C65-4713-AFCF-42140CF5AB77}" type="slidenum">
              <a:rPr lang="en-US" altLang="ko-KR"/>
              <a:pPr/>
              <a:t>77</a:t>
            </a:fld>
            <a:endParaRPr lang="en-US" altLang="ko-KR"/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96325" cy="571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Changing a File’s Owner and/or Group: chown(),</a:t>
            </a:r>
          </a:p>
          <a:p>
            <a:pPr latinLnBrk="1"/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      ichown() and fchown() </a:t>
            </a:r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Example, changed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group of the file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“test.txt” from “music” to “cs”.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which has a group ID number of 62.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$ cat  mychown.c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list the program.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main()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int flag;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flag = chown(“test.txt”, -1, 62 );  /* Leave user ID uchanged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if ( flag == -1 ) perror(“mychown.c”);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}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$ ls  -lg  test.txt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examine file before the change.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-rw-r--r--   1   glass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music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3  May 25 11:42   test.txt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$ mychown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run program.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$ ls  -lg   test.txt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examine file after the change.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-rw-r--r--   1   glass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cs 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3  May 25  11:42   test.txt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$ -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533400" y="2895600"/>
            <a:ext cx="80010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FBF77F-96CE-41FF-BE57-6A7CF5643A4E}" type="slidenum">
              <a:rPr lang="en-US" altLang="ko-KR"/>
              <a:pPr/>
              <a:t>78</a:t>
            </a:fld>
            <a:endParaRPr lang="en-US" altLang="ko-KR"/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9632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Changing a File’s Permissions: chmod() and fchmod()</a:t>
            </a:r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“chmod()” and “fchmod()” change a file’s permission flags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System Call : int chmod( const char*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fileName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, int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mode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)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int fchmod( int fd, mode_t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mode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);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“chmod()” changes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mode of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fileName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to </a:t>
            </a:r>
            <a:r>
              <a:rPr kumimoji="1" lang="en-US" altLang="ko-KR" i="1">
                <a:latin typeface="Verdana" charset="0"/>
                <a:ea typeface="굴림" charset="-127"/>
                <a:sym typeface="Symbol" charset="2"/>
              </a:rPr>
              <a:t>mode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where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mode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is usually supplied as an octal number,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To change a file’s mode, you must either own it or be a super-user.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“fchmod()” works just like “chmod()” except that it takes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an open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file descriptor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as an argument instead of a filename.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They both return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value of -1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if unsuccessful,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                                     and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value of 0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otherwise.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609600" y="1905000"/>
            <a:ext cx="7924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78CF61-E407-4EAD-925C-DBD2EFD1E35B}" type="slidenum">
              <a:rPr lang="en-US" altLang="ko-KR"/>
              <a:pPr/>
              <a:t>79</a:t>
            </a:fld>
            <a:endParaRPr lang="en-US" altLang="ko-KR"/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96325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Changing a File’s Permissions: chmod() and fchmod()</a:t>
            </a:r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changed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permission flags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of the file “test.txt” to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600 octal,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which corresponds to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read and write permission for the owner only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$ cat mychmod.c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---&gt;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list the program.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main()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int flag;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flag = chmod(“test.txt”, 0600);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/* Use an octal encoding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if ( flag==-1 ) perror(“mychmod.c”);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}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$ ls -l test.txt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examine file before the change.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-rw-r--r--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1   glass         3   May  25  11:42   test.txt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$ mychmod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run the program.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$ ls -l test.txt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examine file after the change.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-rw-------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1   glass         3   May  25  11:42   test.txt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$ -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D9D8BB-AFE1-4D1A-AD6E-C0FD2540E241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310563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KERNEL BASICS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 sz="1200" b="1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- The UNIX kernel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the part of the UNIX operating system that contains the code for: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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sharing the CPU and RAM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between competing processes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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processing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all system calls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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handling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peripherals</a:t>
            </a:r>
          </a:p>
          <a:p>
            <a:pPr latinLnBrk="1"/>
            <a:endParaRPr kumimoji="1" lang="en-US" altLang="ko-KR">
              <a:solidFill>
                <a:srgbClr val="3366FF"/>
              </a:solidFill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The kernel is a program that is loaded from disk into RAM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when the computer is first tuned on.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- Kernel Subsystems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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Memory management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         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Process management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         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Interprocess communication(IPC)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         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Input/output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          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File management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43033B-A56D-4552-B17D-9B43192F2797}" type="slidenum">
              <a:rPr lang="en-US" altLang="ko-KR"/>
              <a:pPr/>
              <a:t>80</a:t>
            </a:fld>
            <a:endParaRPr lang="en-US" altLang="ko-KR"/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96325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Duplicating a File Descriptor: dup() and dup2()</a:t>
            </a:r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“dup()”, “dup2()”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to duplicate file descriptors, and they work like this: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System call: int dup( int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oldFd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)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int dup2( int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oldFd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int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newFd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)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“dup()” finds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smallest free file-descriptor entry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and points it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to the same file to which</a:t>
            </a:r>
            <a:r>
              <a:rPr kumimoji="1" lang="en-US" altLang="ko-KR" i="1">
                <a:latin typeface="Verdana" charset="0"/>
                <a:ea typeface="굴림" charset="-127"/>
                <a:sym typeface="Symbol" charset="2"/>
              </a:rPr>
              <a:t>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oldFd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points.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“dup2()” closes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newFd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if it’s currently active and then points it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to the same file to which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oldFd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points.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the original and copied file descriptors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share the same file pointer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and access mode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return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index of the new file descriptor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if successful and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value of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-1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otherwise.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87B59B-A250-4C35-B1E6-9D0BD91FC7CD}" type="slidenum">
              <a:rPr lang="en-US" altLang="ko-KR"/>
              <a:pPr/>
              <a:t>81</a:t>
            </a:fld>
            <a:endParaRPr lang="en-US" altLang="ko-KR"/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96325" cy="456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Duplicating a File Descriptor: dup() and dup2()</a:t>
            </a:r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I created a file called “test.txt” and wrote to it via four different file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descriptors: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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first file descriptor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was the original descriptor.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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second descriptor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was a copy of the first, allocated in slot 4.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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third descriptor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was a copy of the first, allocated in slot 0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( the standard input channel ), which was freed by the “close(0)”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statement.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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The fourth descriptor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was a copy of the third descriptor,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copied over the existing descriptor in slot 2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    ( the standard error channel ).        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93E7A3-E4B3-4561-AB45-C3D71A6A66FF}" type="slidenum">
              <a:rPr lang="en-US" altLang="ko-KR"/>
              <a:pPr/>
              <a:t>82</a:t>
            </a:fld>
            <a:endParaRPr lang="en-US" altLang="ko-KR"/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96325" cy="568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Duplicating a File Descriptor: dup() and dup2()</a:t>
            </a:r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$ cat mydup.c     ---&gt; list the file.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#include &lt;stdio.h&gt;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#include &lt;fcntl.h&gt;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main()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int fd1, fd2, fd3;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fd1 = open( “test.txt”, O_RDWR | O_TRUNC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printf(“fd1 = %d”\n”, fd1 );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write( fd1, “what’s “, 6 );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fd2 = dup(fd1);  /* Make a copy of fd1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printf( “fd2=%d\n”, fd2);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write( fd2, “up”, 3 );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close(0);  /* Close standard input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fd3 = dup(fd1);  /* Make another copy of fd1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printf(“fd3 = %d\n”, fd3);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write(0, “ doc“, 4);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dup2(3,2);  /* Duplicate channel 3 to channel 2 */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write(2, “?\n”, 2 );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}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04E52D-7CBC-433B-AAB0-6A10A17F7D22}" type="slidenum">
              <a:rPr lang="en-US" altLang="ko-KR"/>
              <a:pPr/>
              <a:t>83</a:t>
            </a:fld>
            <a:endParaRPr lang="en-US" altLang="ko-KR"/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8696325" cy="262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Duplicating a File Descriptor: dup() and dup2()</a:t>
            </a:r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$ mydup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run the program.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fd1 = 3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fd2 = 4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fd3 = 0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$ cat test.txt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list the output file.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what’s up doc?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$ -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A474AE-D86E-4509-8031-F5A32306A435}" type="slidenum">
              <a:rPr lang="en-US" altLang="ko-KR"/>
              <a:pPr/>
              <a:t>84</a:t>
            </a:fld>
            <a:endParaRPr lang="en-US" altLang="ko-KR"/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528050" cy="373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File Descriptor Operations: fcntl()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“fcntl()” directly controls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settings of the flags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associated with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a file descriptor, and it works as follows: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System Call :  int 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fcntl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( int </a:t>
            </a:r>
            <a:r>
              <a:rPr kumimoji="1" lang="en-US" altLang="ko-KR" b="1" i="1">
                <a:latin typeface="Verdana" charset="0"/>
                <a:ea typeface="굴림" charset="-127"/>
                <a:sym typeface="Symbol" charset="2"/>
              </a:rPr>
              <a:t>fd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int </a:t>
            </a:r>
            <a:r>
              <a:rPr kumimoji="1" lang="en-US" altLang="ko-KR" b="1" i="1">
                <a:latin typeface="Verdana" charset="0"/>
                <a:ea typeface="굴림" charset="-127"/>
                <a:sym typeface="Symbol" charset="2"/>
              </a:rPr>
              <a:t>cmd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int </a:t>
            </a:r>
            <a:r>
              <a:rPr kumimoji="1" lang="en-US" altLang="ko-KR" b="1" i="1">
                <a:latin typeface="Verdana" charset="0"/>
                <a:ea typeface="굴림" charset="-127"/>
                <a:sym typeface="Symbol" charset="2"/>
              </a:rPr>
              <a:t>arg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)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“fcntl()” performs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operation encoded by </a:t>
            </a:r>
            <a:r>
              <a:rPr kumimoji="1" lang="en-US" altLang="ko-KR" b="1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cmd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on the file associated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with the file descriptor </a:t>
            </a:r>
            <a:r>
              <a:rPr kumimoji="1" lang="en-US" altLang="ko-KR" b="1" i="1">
                <a:latin typeface="Verdana" charset="0"/>
                <a:ea typeface="굴림" charset="-127"/>
                <a:sym typeface="Symbol" charset="2"/>
              </a:rPr>
              <a:t>fd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</a:t>
            </a:r>
            <a:r>
              <a:rPr kumimoji="1" lang="en-US" altLang="ko-KR" b="1" i="1">
                <a:latin typeface="Verdana" charset="0"/>
                <a:ea typeface="굴림" charset="-127"/>
                <a:sym typeface="Symbol" charset="2"/>
              </a:rPr>
              <a:t>arg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is an optional argument for </a:t>
            </a:r>
            <a:r>
              <a:rPr kumimoji="1" lang="en-US" altLang="ko-KR" b="1" i="1">
                <a:latin typeface="Verdana" charset="0"/>
                <a:ea typeface="굴림" charset="-127"/>
                <a:sym typeface="Symbol" charset="2"/>
              </a:rPr>
              <a:t>cmd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457200" y="2362200"/>
            <a:ext cx="83820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E49E4-F8CC-4E84-95A6-F73AC45ED529}" type="slidenum">
              <a:rPr lang="en-US" altLang="ko-KR"/>
              <a:pPr/>
              <a:t>85</a:t>
            </a:fld>
            <a:endParaRPr lang="en-US" altLang="ko-KR"/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337550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File Descriptor Operations: fcntl()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Here are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most common values of cmd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: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VALUE                  OPERATION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F_SETFD           set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close-on-exec flag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to the lowest bit of arg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     ( 0 or 1 )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F_GETFD           return a number whose lowest bit is 1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     if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close-on-exec flag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is set and 0 otherwise.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F_GETFL            return a number corresponding to the current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file status flags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and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access modes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F_SETFL            set the current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file-status flags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to arg.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F_GETOWN        return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process ID or process group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that is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     currently set to receive SIGIO/SIGURG signals.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F_SETOWN        set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process ID or process group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that should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     receive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SIGIO/SIGURG signals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to arg.        </a:t>
            </a:r>
          </a:p>
        </p:txBody>
      </p:sp>
      <p:sp>
        <p:nvSpPr>
          <p:cNvPr id="93191" name="Line 7"/>
          <p:cNvSpPr>
            <a:spLocks noChangeShapeType="1"/>
          </p:cNvSpPr>
          <p:nvPr/>
        </p:nvSpPr>
        <p:spPr bwMode="auto">
          <a:xfrm>
            <a:off x="533400" y="25146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192" name="Line 8"/>
          <p:cNvSpPr>
            <a:spLocks noChangeShapeType="1"/>
          </p:cNvSpPr>
          <p:nvPr/>
        </p:nvSpPr>
        <p:spPr bwMode="auto">
          <a:xfrm>
            <a:off x="533400" y="21336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93193" name="Group 9"/>
          <p:cNvGrpSpPr>
            <a:grpSpLocks/>
          </p:cNvGrpSpPr>
          <p:nvPr/>
        </p:nvGrpSpPr>
        <p:grpSpPr bwMode="auto">
          <a:xfrm>
            <a:off x="533400" y="3276600"/>
            <a:ext cx="8229600" cy="3048000"/>
            <a:chOff x="288" y="2064"/>
            <a:chExt cx="5184" cy="1920"/>
          </a:xfrm>
        </p:grpSpPr>
        <p:sp>
          <p:nvSpPr>
            <p:cNvPr id="93194" name="Line 10"/>
            <p:cNvSpPr>
              <a:spLocks noChangeShapeType="1"/>
            </p:cNvSpPr>
            <p:nvPr/>
          </p:nvSpPr>
          <p:spPr bwMode="auto">
            <a:xfrm>
              <a:off x="288" y="3984"/>
              <a:ext cx="5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195" name="Line 11"/>
            <p:cNvSpPr>
              <a:spLocks noChangeShapeType="1"/>
            </p:cNvSpPr>
            <p:nvPr/>
          </p:nvSpPr>
          <p:spPr bwMode="auto">
            <a:xfrm>
              <a:off x="288" y="3504"/>
              <a:ext cx="5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196" name="Line 12"/>
            <p:cNvSpPr>
              <a:spLocks noChangeShapeType="1"/>
            </p:cNvSpPr>
            <p:nvPr/>
          </p:nvSpPr>
          <p:spPr bwMode="auto">
            <a:xfrm>
              <a:off x="288" y="3024"/>
              <a:ext cx="5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197" name="Line 13"/>
            <p:cNvSpPr>
              <a:spLocks noChangeShapeType="1"/>
            </p:cNvSpPr>
            <p:nvPr/>
          </p:nvSpPr>
          <p:spPr bwMode="auto">
            <a:xfrm>
              <a:off x="288" y="2736"/>
              <a:ext cx="5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198" name="Line 14"/>
            <p:cNvSpPr>
              <a:spLocks noChangeShapeType="1"/>
            </p:cNvSpPr>
            <p:nvPr/>
          </p:nvSpPr>
          <p:spPr bwMode="auto">
            <a:xfrm>
              <a:off x="288" y="2400"/>
              <a:ext cx="5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199" name="Line 15"/>
            <p:cNvSpPr>
              <a:spLocks noChangeShapeType="1"/>
            </p:cNvSpPr>
            <p:nvPr/>
          </p:nvSpPr>
          <p:spPr bwMode="auto">
            <a:xfrm>
              <a:off x="288" y="2064"/>
              <a:ext cx="5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200" name="Line 16"/>
          <p:cNvSpPr>
            <a:spLocks noChangeShapeType="1"/>
          </p:cNvSpPr>
          <p:nvPr/>
        </p:nvSpPr>
        <p:spPr bwMode="auto">
          <a:xfrm>
            <a:off x="2590800" y="2133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8D8CF4-56B3-4AC3-B231-430A3339FAE9}" type="slidenum">
              <a:rPr lang="en-US" altLang="ko-KR"/>
              <a:pPr/>
              <a:t>86</a:t>
            </a:fld>
            <a:endParaRPr lang="en-US" altLang="ko-KR"/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553450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File Descriptor Operations: fcntl()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$ cat myfcntl.c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list the program.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#include &lt;stdio.h&gt;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#include &lt;fcntl.h&gt;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main()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int  fd;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fd = open(“test.txt”, O_WRONLY );  /* Open file for writing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write( fd, “hi there\n”, 9 );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lseek( fd, 0, SEEK_SET );  /* Seek to beginning of file */  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fcntl(fd, F_SETFL,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O_WRONLY | O_APPEND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); /* Set APPEND flag */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write( fd, “   guys\n”, 6 );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close( fd 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$ cat test.txt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list the original file.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here are the contents of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the original file.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$ myfcntl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run the program.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2946C4-2114-47F8-87D9-AFAC9E987312}" type="slidenum">
              <a:rPr lang="en-US" altLang="ko-KR"/>
              <a:pPr/>
              <a:t>87</a:t>
            </a:fld>
            <a:endParaRPr lang="en-US" altLang="ko-KR"/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6645275" cy="234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File Descriptor Operations: fcntl()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$ cat  test.txt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---&gt;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list the new contents.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hi there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the contents of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the original file.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guys  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note that “guys” is at the end.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$ - 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61B308-8DCE-4819-9077-60F1154AC0F8}" type="slidenum">
              <a:rPr lang="en-US" altLang="ko-KR"/>
              <a:pPr/>
              <a:t>88</a:t>
            </a:fld>
            <a:endParaRPr lang="en-US" altLang="ko-KR"/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61377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Controlling Devices: ioctl()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- “ioctl()” performs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many controlling functions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on an input/output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channel and works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System Call:  int 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ioctl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( int fd, int cmd, int arg )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“ioctl()” performs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operation encoded by cmd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on the file associated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with the file descriptor fd.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arg is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an optional argument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for cmd.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- “ioctl()” returns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value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of -1 if unsuccessful.</a:t>
            </a: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533400" y="2286000"/>
            <a:ext cx="83820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9B24A1-B657-4F55-8CA9-FA2B6AAC902C}" type="slidenum">
              <a:rPr lang="en-US" altLang="ko-KR"/>
              <a:pPr/>
              <a:t>89</a:t>
            </a:fld>
            <a:endParaRPr lang="en-US" altLang="ko-KR"/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375650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Creating Hard Links: Link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“link()” creates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hard link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to an exsiting file and works as follows: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System Call : int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link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( const char*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oldPath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const char*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newPath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)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“link()”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creates a new label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newPath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and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links it to the same file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to which the label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oldPath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is linked.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hard-link count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of the associated file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is incremented by one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If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oldPath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and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newPath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reside on different physical devices,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a hard link cannot be made and “link()” fails.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“link()” returns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value of -1 </a:t>
            </a:r>
          </a:p>
          <a:p>
            <a:pPr latinLnBrk="1"/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                                        if unsuccessful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and a value of 0 otherwise.</a:t>
            </a: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609600" y="2209800"/>
            <a:ext cx="8077200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7B4EC5-00FC-42E4-83A3-C12A4C708C71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4423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KERNEL BASICS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 sz="1200" b="1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- It always stays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in RAM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and it runs </a:t>
            </a:r>
            <a:r>
              <a:rPr kumimoji="1" lang="en-US" altLang="ko-KR" u="sng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until the system is turned off or crashes.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User programs make </a:t>
            </a:r>
            <a:r>
              <a:rPr kumimoji="1" lang="en-US" altLang="ko-KR" u="sng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use of the kernel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via the system call interface. </a:t>
            </a:r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109B69-E4CF-48B0-A4D6-63125B65C909}" type="slidenum">
              <a:rPr lang="en-US" altLang="ko-KR"/>
              <a:pPr/>
              <a:t>90</a:t>
            </a:fld>
            <a:endParaRPr lang="en-US" altLang="ko-KR"/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304800" y="1014413"/>
            <a:ext cx="8261350" cy="537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$ cat  mylink.c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list the program.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main()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link(“orginal.txt”, “another.txt”);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}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$ cat original.txt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list original file.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this is a file.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$ ls  -l   original.txt   another.txt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---&gt;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examine the files before.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another.txt not found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-rw-r--r--  1  glass        16  May 25 12:18  original.txt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$ mylink                        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run the program.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$ ls  -l  original.txt   another.txt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examine files after.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-rw-r--r--  2  glass        16  May 25 12:18  another.txt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-rw-r--r--  2  glass        16  May 25 12:18  original.txt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$ cat &gt;&gt; another.txt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---&gt;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alter “another.txt”.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hi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^D 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6D3719-AF65-47A8-A420-07D43751C2BD}" type="slidenum">
              <a:rPr lang="en-US" altLang="ko-KR"/>
              <a:pPr/>
              <a:t>91</a:t>
            </a:fld>
            <a:endParaRPr lang="en-US" altLang="ko-KR"/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304800" y="1014413"/>
            <a:ext cx="8335963" cy="425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$ ls  -l  original.txt   another.txt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both labels reflect the change.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-rw-r--r--   2   glass           20  May  25   12:19  another.txt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-rw-r--r--   2   glass           20  May  25   12:19  original.txt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$ rm  original.txt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remove original label.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$ ls  -l  original.txt   another.txt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examine labels.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original.txt  not  found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-rw-r--r--   1   glass           20  May 25    12:19  another.txt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$ cat  another.txt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list contents via other label.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this is a file.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hi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$ - 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F2A94A-1A8D-487E-97D8-B00CE9034886}" type="slidenum">
              <a:rPr lang="en-US" altLang="ko-KR"/>
              <a:pPr/>
              <a:t>92</a:t>
            </a:fld>
            <a:endParaRPr lang="en-US" altLang="ko-KR"/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28040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Creating Special Files: mknod()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“mknod()” allows you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to create a special file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and it works like this: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System Call: int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mknod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( const char* fileName, mode_t  type,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                                                     dev_t device )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“mknod()” creates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new regular, directory, or special file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called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 i="1">
                <a:latin typeface="Verdana" charset="0"/>
                <a:ea typeface="굴림" charset="-127"/>
                <a:sym typeface="Symbol" charset="2"/>
              </a:rPr>
              <a:t>fileName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whose type can be one of the following: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VALUE           MEANING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S_IFDIR         directory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S_IFCHR        character-oriented file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S_IFBLK         block-oriented file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S_IFREG        regular file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S_IFIFO         named pipe                </a:t>
            </a:r>
          </a:p>
        </p:txBody>
      </p:sp>
      <p:sp>
        <p:nvSpPr>
          <p:cNvPr id="100359" name="Line 7"/>
          <p:cNvSpPr>
            <a:spLocks noChangeShapeType="1"/>
          </p:cNvSpPr>
          <p:nvPr/>
        </p:nvSpPr>
        <p:spPr bwMode="auto">
          <a:xfrm>
            <a:off x="685800" y="44958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360" name="Line 8"/>
          <p:cNvSpPr>
            <a:spLocks noChangeShapeType="1"/>
          </p:cNvSpPr>
          <p:nvPr/>
        </p:nvSpPr>
        <p:spPr bwMode="auto">
          <a:xfrm>
            <a:off x="685800" y="39624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361" name="Line 9"/>
          <p:cNvSpPr>
            <a:spLocks noChangeShapeType="1"/>
          </p:cNvSpPr>
          <p:nvPr/>
        </p:nvSpPr>
        <p:spPr bwMode="auto">
          <a:xfrm>
            <a:off x="685800" y="61722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362" name="Line 10"/>
          <p:cNvSpPr>
            <a:spLocks noChangeShapeType="1"/>
          </p:cNvSpPr>
          <p:nvPr/>
        </p:nvSpPr>
        <p:spPr bwMode="auto">
          <a:xfrm>
            <a:off x="2209800" y="39624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6F8387-FDDF-476D-843C-B7D91BFC4F5B}" type="slidenum">
              <a:rPr lang="en-US" altLang="ko-KR"/>
              <a:pPr/>
              <a:t>93</a:t>
            </a:fld>
            <a:endParaRPr lang="en-US" altLang="ko-KR"/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593138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Creating Special Files: mknod()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If the file is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character-or block-oriented file,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low-order byte of device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should specify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the minor device number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high-order byte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should specify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the major device number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In other cases, the value of device is ignored.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Only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super-user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can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use “mknod()”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to create directories,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character-oriented files, or block-oriented special files.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It is typical now to use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“mkdir()” system call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to create directories.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“mknod()” returns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value of -1 if unsuccessful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and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 value of 0 otherwise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0AD06D-99FE-4DC8-B1C3-9C3919BC1B00}" type="slidenum">
              <a:rPr lang="en-US" altLang="ko-KR"/>
              <a:pPr/>
              <a:t>94</a:t>
            </a:fld>
            <a:endParaRPr lang="en-US" altLang="ko-KR"/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51535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Flushing the File-System Buffer: sync()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“sync()”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flushes the file-system buffers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and works as follow: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System Call : void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sync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()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“sync()” schedules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all of the file system buffers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to be written to disk.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“sync()” should be performed by any programs that bypass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the file </a:t>
            </a:r>
          </a:p>
          <a:p>
            <a:pPr latinLnBrk="1"/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      system buffers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and examine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the raw file system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“sync()”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always succeeds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609600" y="1981200"/>
            <a:ext cx="81534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6FB444-63D3-49F6-9FDA-0D6D85D51867}" type="slidenum">
              <a:rPr lang="en-US" altLang="ko-KR"/>
              <a:pPr/>
              <a:t>95</a:t>
            </a:fld>
            <a:endParaRPr lang="en-US" altLang="ko-KR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358188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Truncating a File: truncate() and ftruncate()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“truncate()” and “ftruncate()” set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length of a file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System Call: int 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truncate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( const char* </a:t>
            </a:r>
            <a:r>
              <a:rPr kumimoji="1" lang="en-US" altLang="ko-KR" i="1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fileName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off_t  </a:t>
            </a:r>
            <a:r>
              <a:rPr kumimoji="1" lang="en-US" altLang="ko-KR" i="1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length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int 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ftruncate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( int fd, off_t  </a:t>
            </a:r>
            <a:r>
              <a:rPr kumimoji="1" lang="en-US" altLang="ko-KR" i="1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length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)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“truncate()”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sets the length of the file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  <a:r>
              <a:rPr kumimoji="1" lang="en-US" altLang="ko-KR" i="1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fileName</a:t>
            </a:r>
            <a:r>
              <a:rPr kumimoji="1" lang="en-US" altLang="ko-KR" i="1">
                <a:latin typeface="Verdana" charset="0"/>
                <a:ea typeface="굴림" charset="-127"/>
                <a:sym typeface="Symbol" charset="2"/>
              </a:rPr>
              <a:t> 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to be length bytes,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If the file is longer than </a:t>
            </a:r>
            <a:r>
              <a:rPr kumimoji="1" lang="en-US" altLang="ko-KR" i="1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length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it is truncated.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If it is shorter than </a:t>
            </a:r>
            <a:r>
              <a:rPr kumimoji="1" lang="en-US" altLang="ko-KR" i="1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length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, it is padded with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ASCII NULLS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“ftruncate()” works just like “truncate()” does, except that it takes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an open file descriptor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as an argument instead of a filename.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They both return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a value of -1 if unsuccessful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                                                    and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a value of 0 otherwise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</a:t>
            </a:r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609600" y="2057400"/>
            <a:ext cx="8001000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7F340B-8BDC-48EC-A06C-6CAA8B40C3C8}" type="slidenum">
              <a:rPr lang="en-US" altLang="ko-KR"/>
              <a:pPr/>
              <a:t>96</a:t>
            </a:fld>
            <a:endParaRPr lang="en-US" altLang="ko-KR"/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6896100" cy="540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Truncating a File: truncate() and ftruncate()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$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cat  truncate.c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list the program.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main()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{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truncate(“file1.txt”, 10);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truncate(“file2.txt”, 10);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}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$ cat  file1.txt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list “file1.txt”.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short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$ cat  file2.txt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list “file2.txt”.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long file with lots of letters 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$ ls  -l   file*.txt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 ---&gt;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examine both files.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-rw-r--r--   1  glass           6    May  25   12:16  file1.txt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-rw-r--r--   1  glass           32  May  25   12:17  file2.txt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$ truncate     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run the program.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$ ls  -l  file*.txt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examine both files again.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-rw-r--r--   1  glass           10 May 25  12:16  file1.txt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-rw-r--r--   1  glass           10 May 25  12:17  file2.txt 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6CF8F7-6549-419B-B5DF-A4D8F7BFBC45}" type="slidenum">
              <a:rPr lang="en-US" altLang="ko-KR"/>
              <a:pPr/>
              <a:t>97</a:t>
            </a:fld>
            <a:endParaRPr lang="en-US" altLang="ko-KR"/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6746875" cy="206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Truncating a File: truncate() and ftruncate()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$ cat  file1.txt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“file1.txt”  is longer.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short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$ cat  file2.txt      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---&gt;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“file2.txt”  is shorter.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long file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$ - 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D6D5E-8A26-4E4E-97C0-A7B92CC65482}" type="slidenum">
              <a:rPr lang="en-US" altLang="ko-KR"/>
              <a:pPr/>
              <a:t>98</a:t>
            </a:fld>
            <a:endParaRPr lang="en-US" altLang="ko-KR"/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8304213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STREAMS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involves sending and receiving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streams messages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rather than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just doing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raw, character-by-character I/O. </a:t>
            </a:r>
          </a:p>
          <a:p>
            <a:pPr latinLnBrk="1"/>
            <a:endParaRPr kumimoji="1" lang="en-US" altLang="ko-KR">
              <a:solidFill>
                <a:srgbClr val="3366FF"/>
              </a:solidFill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added </a:t>
            </a:r>
            <a:r>
              <a:rPr kumimoji="1" lang="en-US" altLang="ko-KR">
                <a:solidFill>
                  <a:srgbClr val="FF0066"/>
                </a:solidFill>
                <a:latin typeface="Verdana" charset="0"/>
                <a:ea typeface="굴림" charset="-127"/>
                <a:sym typeface="Symbol" charset="2"/>
              </a:rPr>
              <a:t>flow control and priority processing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-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Anatomy of a STREAM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Each STREAM has three parts: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</a:t>
            </a:r>
            <a:r>
              <a:rPr kumimoji="1" lang="en-US" altLang="ko-KR">
                <a:latin typeface="Verdana" charset="0"/>
                <a:ea typeface="굴림" charset="-127"/>
                <a:sym typeface="Wingdings" charset="2"/>
              </a:rPr>
              <a:t>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stream head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: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access point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for a user application, functions,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and data structures representing the STREAM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</a:t>
            </a:r>
            <a:r>
              <a:rPr kumimoji="1" lang="en-US" altLang="ko-KR">
                <a:latin typeface="Verdana" charset="0"/>
                <a:ea typeface="굴림" charset="-127"/>
                <a:sym typeface="Wingdings" charset="2"/>
              </a:rPr>
              <a:t>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modules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: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code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to process data being read or written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</a:t>
            </a:r>
            <a:r>
              <a:rPr kumimoji="1" lang="en-US" altLang="ko-KR">
                <a:latin typeface="Verdana" charset="0"/>
                <a:ea typeface="굴림" charset="-127"/>
                <a:sym typeface="Wingdings" charset="2"/>
              </a:rPr>
              <a:t> </a:t>
            </a:r>
            <a:r>
              <a:rPr kumimoji="1" lang="en-US" altLang="ko-KR" b="1">
                <a:latin typeface="Verdana" charset="0"/>
                <a:ea typeface="굴림" charset="-127"/>
                <a:sym typeface="Wingdings" charset="2"/>
              </a:rPr>
              <a:t>stream driver</a:t>
            </a:r>
            <a:r>
              <a:rPr kumimoji="1" lang="en-US" altLang="ko-KR">
                <a:latin typeface="Verdana" charset="0"/>
                <a:ea typeface="굴림" charset="-127"/>
                <a:sym typeface="Wingdings" charset="2"/>
              </a:rPr>
              <a:t> :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ingdings" charset="2"/>
              </a:rPr>
              <a:t>the back-end code</a:t>
            </a:r>
            <a:r>
              <a:rPr kumimoji="1" lang="en-US" altLang="ko-KR">
                <a:latin typeface="Verdana" charset="0"/>
                <a:ea typeface="굴림" charset="-127"/>
                <a:sym typeface="Wingdings" charset="2"/>
              </a:rPr>
              <a:t> that communicates with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ingdings" charset="2"/>
              </a:rPr>
              <a:t>                                  the specific device. 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Prof. Andrzej (AJ) Bieszczad Email: andrzej@csun.edu Phone: 818-677-4954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AC1E48-B6E2-45B5-BA9F-7EF584CD07FA}" type="slidenum">
              <a:rPr lang="en-US" altLang="ko-KR"/>
              <a:pPr/>
              <a:t>99</a:t>
            </a:fld>
            <a:endParaRPr lang="en-US" altLang="ko-KR"/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304800" y="990600"/>
            <a:ext cx="7974013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1"/>
            <a:r>
              <a:rPr kumimoji="1" lang="en-US" altLang="ko-KR" sz="2000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 </a:t>
            </a:r>
            <a:r>
              <a:rPr kumimoji="1" lang="en-US" altLang="ko-KR" sz="2000" b="1">
                <a:latin typeface="Verdana" charset="0"/>
                <a:ea typeface="굴림" charset="-127"/>
                <a:sym typeface="Symbol" charset="2"/>
              </a:rPr>
              <a:t>STREAMS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The stream head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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provides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system-call interface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for a user application.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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is created by using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the “open()” system call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The kernel manages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any memory allocation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required,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the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upstream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and </a:t>
            </a:r>
            <a:r>
              <a:rPr kumimoji="1" lang="en-US" altLang="ko-KR" i="1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downstream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flow of data, queue scheduling,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   flow control, and error logging.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Symbol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- </a:t>
            </a:r>
            <a:r>
              <a:rPr kumimoji="1" lang="en-US" altLang="ko-KR" b="1">
                <a:latin typeface="Verdana" charset="0"/>
                <a:ea typeface="굴림" charset="-127"/>
                <a:sym typeface="Symbol" charset="2"/>
              </a:rPr>
              <a:t>STREAM System Calls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 the following additional system calls are useful with a stream: </a:t>
            </a:r>
          </a:p>
          <a:p>
            <a:pPr latinLnBrk="1"/>
            <a:endParaRPr kumimoji="1" lang="en-US" altLang="ko-KR">
              <a:latin typeface="Verdana" charset="0"/>
              <a:ea typeface="굴림" charset="-127"/>
              <a:sym typeface="Webdings" charset="2"/>
            </a:endParaRP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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“getmsg()”: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Symbol" charset="2"/>
              </a:rPr>
              <a:t>get a message</a:t>
            </a:r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from a stream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Symbol" charset="2"/>
              </a:rPr>
              <a:t>     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 “putmsg()”: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put a message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on a stream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 “poll()”: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poll one or more streams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for activity </a:t>
            </a:r>
          </a:p>
          <a:p>
            <a:pPr latinLnBrk="1"/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     “isastream()”: </a:t>
            </a:r>
            <a:r>
              <a:rPr kumimoji="1" lang="en-US" altLang="ko-KR">
                <a:solidFill>
                  <a:srgbClr val="3366FF"/>
                </a:solidFill>
                <a:latin typeface="Verdana" charset="0"/>
                <a:ea typeface="굴림" charset="-127"/>
                <a:sym typeface="Webdings" charset="2"/>
              </a:rPr>
              <a:t>find out</a:t>
            </a:r>
            <a:r>
              <a:rPr kumimoji="1" lang="en-US" altLang="ko-KR">
                <a:latin typeface="Verdana" charset="0"/>
                <a:ea typeface="굴림" charset="-127"/>
                <a:sym typeface="Webdings" charset="2"/>
              </a:rPr>
              <a:t> if a given file descriptor is a stream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J's Class Slides">
  <a:themeElements>
    <a:clrScheme name="AJ's Class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J's Class Slid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J's Class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's Class 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's Class 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's Class 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's Class 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J's Class 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's Class 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's Class 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's Class 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's Class 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's Class 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J's Class 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36177</Words>
  <PresentationFormat>On-screen Show (4:3)</PresentationFormat>
  <Paragraphs>5865</Paragraphs>
  <Slides>298</Slides>
  <Notes>298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298</vt:i4>
      </vt:variant>
    </vt:vector>
  </HeadingPairs>
  <TitlesOfParts>
    <vt:vector size="307" baseType="lpstr">
      <vt:lpstr>Arial</vt:lpstr>
      <vt:lpstr>굴림</vt:lpstr>
      <vt:lpstr>Times</vt:lpstr>
      <vt:lpstr>Times New Roman</vt:lpstr>
      <vt:lpstr>Verdana</vt:lpstr>
      <vt:lpstr>Symbol</vt:lpstr>
      <vt:lpstr>Webdings</vt:lpstr>
      <vt:lpstr>Wingdings</vt:lpstr>
      <vt:lpstr>AJ's Class Slides</vt:lpstr>
      <vt:lpstr>Introduction to Unix System Programming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Slide 95</vt:lpstr>
      <vt:lpstr>Slide 96</vt:lpstr>
      <vt:lpstr>Slide 97</vt:lpstr>
      <vt:lpstr>Slide 98</vt:lpstr>
      <vt:lpstr>Slide 99</vt:lpstr>
      <vt:lpstr>Slide 100</vt:lpstr>
      <vt:lpstr>Slide 101</vt:lpstr>
      <vt:lpstr>Slide 102</vt:lpstr>
      <vt:lpstr>Slide 103</vt:lpstr>
      <vt:lpstr>Slide 104</vt:lpstr>
      <vt:lpstr>Slide 105</vt:lpstr>
      <vt:lpstr>Slide 106</vt:lpstr>
      <vt:lpstr>Slide 107</vt:lpstr>
      <vt:lpstr>Slide 108</vt:lpstr>
      <vt:lpstr>Slide 109</vt:lpstr>
      <vt:lpstr>Slide 110</vt:lpstr>
      <vt:lpstr>Slide 111</vt:lpstr>
      <vt:lpstr>Slide 112</vt:lpstr>
      <vt:lpstr>Slide 113</vt:lpstr>
      <vt:lpstr>Slide 114</vt:lpstr>
      <vt:lpstr>Slide 115</vt:lpstr>
      <vt:lpstr>Slide 116</vt:lpstr>
      <vt:lpstr>Slide 117</vt:lpstr>
      <vt:lpstr>Slide 118</vt:lpstr>
      <vt:lpstr>Slide 119</vt:lpstr>
      <vt:lpstr>Slide 120</vt:lpstr>
      <vt:lpstr>Slide 121</vt:lpstr>
      <vt:lpstr>Slide 122</vt:lpstr>
      <vt:lpstr>Slide 123</vt:lpstr>
      <vt:lpstr>Slide 124</vt:lpstr>
      <vt:lpstr>Slide 125</vt:lpstr>
      <vt:lpstr>Slide 126</vt:lpstr>
      <vt:lpstr>Slide 127</vt:lpstr>
      <vt:lpstr>Slide 128</vt:lpstr>
      <vt:lpstr>Slide 129</vt:lpstr>
      <vt:lpstr>Slide 130</vt:lpstr>
      <vt:lpstr>Slide 131</vt:lpstr>
      <vt:lpstr>Slide 132</vt:lpstr>
      <vt:lpstr>Slide 133</vt:lpstr>
      <vt:lpstr>Slide 134</vt:lpstr>
      <vt:lpstr>Slide 135</vt:lpstr>
      <vt:lpstr>Slide 136</vt:lpstr>
      <vt:lpstr>Slide 137</vt:lpstr>
      <vt:lpstr>Slide 138</vt:lpstr>
      <vt:lpstr>Slide 139</vt:lpstr>
      <vt:lpstr>Slide 140</vt:lpstr>
      <vt:lpstr>Slide 141</vt:lpstr>
      <vt:lpstr>Slide 142</vt:lpstr>
      <vt:lpstr>Slide 143</vt:lpstr>
      <vt:lpstr>Slide 144</vt:lpstr>
      <vt:lpstr>Slide 145</vt:lpstr>
      <vt:lpstr>Slide 146</vt:lpstr>
      <vt:lpstr>Slide 147</vt:lpstr>
      <vt:lpstr>Slide 148</vt:lpstr>
      <vt:lpstr>Slide 149</vt:lpstr>
      <vt:lpstr>Slide 150</vt:lpstr>
      <vt:lpstr>Slide 151</vt:lpstr>
      <vt:lpstr>Slide 152</vt:lpstr>
      <vt:lpstr>Slide 153</vt:lpstr>
      <vt:lpstr>Slide 154</vt:lpstr>
      <vt:lpstr>Slide 155</vt:lpstr>
      <vt:lpstr>Slide 156</vt:lpstr>
      <vt:lpstr>Slide 157</vt:lpstr>
      <vt:lpstr>Slide 158</vt:lpstr>
      <vt:lpstr>Slide 159</vt:lpstr>
      <vt:lpstr>Slide 160</vt:lpstr>
      <vt:lpstr>Slide 161</vt:lpstr>
      <vt:lpstr>Slide 162</vt:lpstr>
      <vt:lpstr>Slide 163</vt:lpstr>
      <vt:lpstr>Slide 164</vt:lpstr>
      <vt:lpstr>Slide 165</vt:lpstr>
      <vt:lpstr>Slide 166</vt:lpstr>
      <vt:lpstr>Slide 167</vt:lpstr>
      <vt:lpstr>Slide 168</vt:lpstr>
      <vt:lpstr>Slide 169</vt:lpstr>
      <vt:lpstr>Slide 170</vt:lpstr>
      <vt:lpstr>Slide 171</vt:lpstr>
      <vt:lpstr>Slide 172</vt:lpstr>
      <vt:lpstr>Slide 173</vt:lpstr>
      <vt:lpstr>Slide 174</vt:lpstr>
      <vt:lpstr>Slide 175</vt:lpstr>
      <vt:lpstr>Slide 176</vt:lpstr>
      <vt:lpstr>Slide 177</vt:lpstr>
      <vt:lpstr>Slide 178</vt:lpstr>
      <vt:lpstr>Slide 179</vt:lpstr>
      <vt:lpstr>Slide 180</vt:lpstr>
      <vt:lpstr>Slide 181</vt:lpstr>
      <vt:lpstr>Slide 182</vt:lpstr>
      <vt:lpstr>Slide 183</vt:lpstr>
      <vt:lpstr>Slide 184</vt:lpstr>
      <vt:lpstr>Slide 185</vt:lpstr>
      <vt:lpstr>Slide 186</vt:lpstr>
      <vt:lpstr>Slide 187</vt:lpstr>
      <vt:lpstr>Slide 188</vt:lpstr>
      <vt:lpstr>Slide 189</vt:lpstr>
      <vt:lpstr>Slide 190</vt:lpstr>
      <vt:lpstr>Slide 191</vt:lpstr>
      <vt:lpstr>Slide 192</vt:lpstr>
      <vt:lpstr>Slide 193</vt:lpstr>
      <vt:lpstr>Slide 194</vt:lpstr>
      <vt:lpstr>Slide 195</vt:lpstr>
      <vt:lpstr>Slide 196</vt:lpstr>
      <vt:lpstr>Slide 197</vt:lpstr>
      <vt:lpstr>Slide 198</vt:lpstr>
      <vt:lpstr>Slide 199</vt:lpstr>
      <vt:lpstr>Slide 200</vt:lpstr>
      <vt:lpstr>Slide 201</vt:lpstr>
      <vt:lpstr>Slide 202</vt:lpstr>
      <vt:lpstr>Slide 203</vt:lpstr>
      <vt:lpstr>Slide 204</vt:lpstr>
      <vt:lpstr>Slide 205</vt:lpstr>
      <vt:lpstr>Slide 206</vt:lpstr>
      <vt:lpstr>Slide 207</vt:lpstr>
      <vt:lpstr>Slide 208</vt:lpstr>
      <vt:lpstr>Slide 209</vt:lpstr>
      <vt:lpstr>Slide 210</vt:lpstr>
      <vt:lpstr>Slide 211</vt:lpstr>
      <vt:lpstr>Slide 212</vt:lpstr>
      <vt:lpstr>Slide 213</vt:lpstr>
      <vt:lpstr>Slide 214</vt:lpstr>
      <vt:lpstr>Slide 215</vt:lpstr>
      <vt:lpstr>Slide 216</vt:lpstr>
      <vt:lpstr>Slide 217</vt:lpstr>
      <vt:lpstr>Slide 218</vt:lpstr>
      <vt:lpstr>Slide 219</vt:lpstr>
      <vt:lpstr>Slide 220</vt:lpstr>
      <vt:lpstr>Slide 221</vt:lpstr>
      <vt:lpstr>Slide 222</vt:lpstr>
      <vt:lpstr>Slide 223</vt:lpstr>
      <vt:lpstr>Slide 224</vt:lpstr>
      <vt:lpstr>Slide 225</vt:lpstr>
      <vt:lpstr>Slide 226</vt:lpstr>
      <vt:lpstr>Slide 227</vt:lpstr>
      <vt:lpstr>Slide 228</vt:lpstr>
      <vt:lpstr>Slide 229</vt:lpstr>
      <vt:lpstr>Slide 230</vt:lpstr>
      <vt:lpstr>Slide 231</vt:lpstr>
      <vt:lpstr>Slide 232</vt:lpstr>
      <vt:lpstr>Slide 233</vt:lpstr>
      <vt:lpstr>Slide 234</vt:lpstr>
      <vt:lpstr>Slide 235</vt:lpstr>
      <vt:lpstr>Slide 236</vt:lpstr>
      <vt:lpstr>Slide 237</vt:lpstr>
      <vt:lpstr>Slide 238</vt:lpstr>
      <vt:lpstr>Slide 239</vt:lpstr>
      <vt:lpstr>Slide 240</vt:lpstr>
      <vt:lpstr>Slide 241</vt:lpstr>
      <vt:lpstr>Slide 242</vt:lpstr>
      <vt:lpstr>Slide 243</vt:lpstr>
      <vt:lpstr>Slide 244</vt:lpstr>
      <vt:lpstr>Slide 245</vt:lpstr>
      <vt:lpstr>Slide 246</vt:lpstr>
      <vt:lpstr>Slide 247</vt:lpstr>
      <vt:lpstr>Slide 248</vt:lpstr>
      <vt:lpstr>Slide 249</vt:lpstr>
      <vt:lpstr>Slide 250</vt:lpstr>
      <vt:lpstr>Slide 251</vt:lpstr>
      <vt:lpstr>Slide 252</vt:lpstr>
      <vt:lpstr>Slide 253</vt:lpstr>
      <vt:lpstr>Slide 254</vt:lpstr>
      <vt:lpstr>Slide 255</vt:lpstr>
      <vt:lpstr>Slide 256</vt:lpstr>
      <vt:lpstr>Slide 257</vt:lpstr>
      <vt:lpstr>Slide 258</vt:lpstr>
      <vt:lpstr>Slide 259</vt:lpstr>
      <vt:lpstr>Slide 260</vt:lpstr>
      <vt:lpstr>Slide 261</vt:lpstr>
      <vt:lpstr>Slide 262</vt:lpstr>
      <vt:lpstr>Slide 263</vt:lpstr>
      <vt:lpstr>Slide 264</vt:lpstr>
      <vt:lpstr>Slide 265</vt:lpstr>
      <vt:lpstr>Slide 266</vt:lpstr>
      <vt:lpstr>Slide 267</vt:lpstr>
      <vt:lpstr>Slide 268</vt:lpstr>
      <vt:lpstr>Slide 269</vt:lpstr>
      <vt:lpstr>Slide 270</vt:lpstr>
      <vt:lpstr>Slide 271</vt:lpstr>
      <vt:lpstr>Slide 272</vt:lpstr>
      <vt:lpstr>Slide 273</vt:lpstr>
      <vt:lpstr>Slide 274</vt:lpstr>
      <vt:lpstr>Slide 275</vt:lpstr>
      <vt:lpstr>Slide 276</vt:lpstr>
      <vt:lpstr>Slide 277</vt:lpstr>
      <vt:lpstr>Slide 278</vt:lpstr>
      <vt:lpstr>Slide 279</vt:lpstr>
      <vt:lpstr>Slide 280</vt:lpstr>
      <vt:lpstr>Slide 281</vt:lpstr>
      <vt:lpstr>Slide 282</vt:lpstr>
      <vt:lpstr>Slide 283</vt:lpstr>
      <vt:lpstr>Slide 284</vt:lpstr>
      <vt:lpstr>Slide 285</vt:lpstr>
      <vt:lpstr>Slide 286</vt:lpstr>
      <vt:lpstr>Slide 287</vt:lpstr>
      <vt:lpstr>Slide 288</vt:lpstr>
      <vt:lpstr>Slide 289</vt:lpstr>
      <vt:lpstr>Slide 290</vt:lpstr>
      <vt:lpstr>Slide 291</vt:lpstr>
      <vt:lpstr>Slide 292</vt:lpstr>
      <vt:lpstr>Slide 293</vt:lpstr>
      <vt:lpstr>Slide 294</vt:lpstr>
      <vt:lpstr>Slide 295</vt:lpstr>
      <vt:lpstr>Slide 296</vt:lpstr>
      <vt:lpstr>Slide 297</vt:lpstr>
      <vt:lpstr>Slide 298</vt:lpstr>
    </vt:vector>
  </TitlesOfParts>
  <Company>CalState Northridge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  13  System Programming</dc:title>
  <dc:creator>Andrzej Bieszczad</dc:creator>
  <cp:lastModifiedBy>PC</cp:lastModifiedBy>
  <cp:revision>18</cp:revision>
  <dcterms:created xsi:type="dcterms:W3CDTF">2004-11-22T18:30:14Z</dcterms:created>
  <dcterms:modified xsi:type="dcterms:W3CDTF">2014-08-10T10:21:02Z</dcterms:modified>
</cp:coreProperties>
</file>