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59" r:id="rId5"/>
    <p:sldId id="258" r:id="rId6"/>
    <p:sldId id="279" r:id="rId7"/>
    <p:sldId id="280" r:id="rId8"/>
    <p:sldId id="284" r:id="rId9"/>
    <p:sldId id="285" r:id="rId10"/>
    <p:sldId id="281" r:id="rId11"/>
    <p:sldId id="282" r:id="rId12"/>
    <p:sldId id="283" r:id="rId13"/>
    <p:sldId id="264" r:id="rId14"/>
    <p:sldId id="288" r:id="rId15"/>
    <p:sldId id="289" r:id="rId16"/>
    <p:sldId id="271" r:id="rId17"/>
    <p:sldId id="290" r:id="rId18"/>
    <p:sldId id="272" r:id="rId19"/>
    <p:sldId id="273" r:id="rId20"/>
    <p:sldId id="274" r:id="rId21"/>
    <p:sldId id="275" r:id="rId22"/>
    <p:sldId id="278" r:id="rId23"/>
    <p:sldId id="276" r:id="rId24"/>
    <p:sldId id="291" r:id="rId25"/>
    <p:sldId id="277" r:id="rId26"/>
    <p:sldId id="286" r:id="rId27"/>
    <p:sldId id="28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1CB0DE5-A161-457D-AEB8-3984946DE601}" type="datetimeFigureOut">
              <a:rPr lang="en-US" smtClean="0"/>
              <a:pPr/>
              <a:t>14-Aug-14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B776BB1-0B30-431B-89D6-0C0558C837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CB0DE5-A161-457D-AEB8-3984946DE601}" type="datetimeFigureOut">
              <a:rPr lang="en-US" smtClean="0"/>
              <a:pPr/>
              <a:t>14-Aug-14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B776BB1-0B30-431B-89D6-0C0558C837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CB0DE5-A161-457D-AEB8-3984946DE601}" type="datetimeFigureOut">
              <a:rPr lang="en-US" smtClean="0"/>
              <a:pPr/>
              <a:t>14-Aug-14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B776BB1-0B30-431B-89D6-0C0558C837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CB0DE5-A161-457D-AEB8-3984946DE601}" type="datetimeFigureOut">
              <a:rPr lang="en-US" smtClean="0"/>
              <a:pPr/>
              <a:t>14-Aug-14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B776BB1-0B30-431B-89D6-0C0558C837C4}"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1CB0DE5-A161-457D-AEB8-3984946DE601}" type="datetimeFigureOut">
              <a:rPr lang="en-US" smtClean="0"/>
              <a:pPr/>
              <a:t>14-Aug-14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B776BB1-0B30-431B-89D6-0C0558C837C4}"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1CB0DE5-A161-457D-AEB8-3984946DE601}" type="datetimeFigureOut">
              <a:rPr lang="en-US" smtClean="0"/>
              <a:pPr/>
              <a:t>14-Aug-14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B776BB1-0B30-431B-89D6-0C0558C837C4}"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1CB0DE5-A161-457D-AEB8-3984946DE601}" type="datetimeFigureOut">
              <a:rPr lang="en-US" smtClean="0"/>
              <a:pPr/>
              <a:t>14-Aug-14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B776BB1-0B30-431B-89D6-0C0558C837C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1CB0DE5-A161-457D-AEB8-3984946DE601}" type="datetimeFigureOut">
              <a:rPr lang="en-US" smtClean="0"/>
              <a:pPr/>
              <a:t>14-Aug-14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B776BB1-0B30-431B-89D6-0C0558C837C4}"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1CB0DE5-A161-457D-AEB8-3984946DE601}" type="datetimeFigureOut">
              <a:rPr lang="en-US" smtClean="0"/>
              <a:pPr/>
              <a:t>14-Aug-14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B776BB1-0B30-431B-89D6-0C0558C837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1CB0DE5-A161-457D-AEB8-3984946DE601}" type="datetimeFigureOut">
              <a:rPr lang="en-US" smtClean="0"/>
              <a:pPr/>
              <a:t>14-Aug-14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B776BB1-0B30-431B-89D6-0C0558C837C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1CB0DE5-A161-457D-AEB8-3984946DE601}" type="datetimeFigureOut">
              <a:rPr lang="en-US" smtClean="0"/>
              <a:pPr/>
              <a:t>14-Aug-14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B776BB1-0B30-431B-89D6-0C0558C837C4}"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1CB0DE5-A161-457D-AEB8-3984946DE601}" type="datetimeFigureOut">
              <a:rPr lang="en-US" smtClean="0"/>
              <a:pPr/>
              <a:t>14-Aug-14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B776BB1-0B30-431B-89D6-0C0558C837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publib.boulder.ibm.com/iseries/v5r2/ic2924/index.htm?info/apis/fcntl.htm" TargetMode="External"/><Relationship Id="rId2" Type="http://schemas.openxmlformats.org/officeDocument/2006/relationships/hyperlink" Target="http://publib.boulder.ibm.com/infocenter/zvm/v6r1/index.jsp?topic=/com.ibm.zvm.v610.edclv/rtuti.htm" TargetMode="External"/><Relationship Id="rId1" Type="http://schemas.openxmlformats.org/officeDocument/2006/relationships/slideLayout" Target="../slideLayouts/slideLayout2.xml"/><Relationship Id="rId4" Type="http://schemas.openxmlformats.org/officeDocument/2006/relationships/hyperlink" Target="http://www7b.software.ibm.com/webapp/iseries/LuceneSearchServl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General </a:t>
            </a:r>
            <a:r>
              <a:rPr lang="en-US" smtClean="0"/>
              <a:t>File APIs</a:t>
            </a:r>
            <a:endParaRPr lang="en-US" dirty="0"/>
          </a:p>
        </p:txBody>
      </p:sp>
      <p:sp>
        <p:nvSpPr>
          <p:cNvPr id="3" name="Subtitle 2"/>
          <p:cNvSpPr>
            <a:spLocks noGrp="1"/>
          </p:cNvSpPr>
          <p:nvPr>
            <p:ph type="subTitle" idx="1"/>
          </p:nvPr>
        </p:nvSpPr>
        <p:spPr/>
        <p:txBody>
          <a:bodyPr/>
          <a:lstStyle/>
          <a:p>
            <a:pPr algn="r"/>
            <a:r>
              <a:rPr lang="en-US" dirty="0" err="1" smtClean="0"/>
              <a:t>Divya</a:t>
            </a:r>
            <a:r>
              <a:rPr lang="en-US" dirty="0" smtClean="0"/>
              <a:t> Jennifer </a:t>
            </a:r>
            <a:r>
              <a:rPr lang="en-US" dirty="0" err="1" smtClean="0"/>
              <a:t>D’Souza</a:t>
            </a:r>
            <a:endParaRPr lang="en-US" dirty="0" smtClean="0"/>
          </a:p>
          <a:p>
            <a:pPr algn="r"/>
            <a:r>
              <a:rPr lang="en-US" dirty="0" smtClean="0"/>
              <a:t>NMAMIT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b="1" dirty="0" smtClean="0">
                <a:latin typeface="Times New Roman" pitchFamily="18" charset="0"/>
                <a:cs typeface="Times New Roman" pitchFamily="18" charset="0"/>
              </a:rPr>
              <a:t>Name</a:t>
            </a:r>
          </a:p>
          <a:p>
            <a:pPr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lseek</a:t>
            </a:r>
            <a:r>
              <a:rPr lang="en-US" dirty="0" smtClean="0">
                <a:latin typeface="Times New Roman" pitchFamily="18" charset="0"/>
                <a:cs typeface="Times New Roman" pitchFamily="18" charset="0"/>
              </a:rPr>
              <a:t> - reposition read/write file offset</a:t>
            </a:r>
          </a:p>
          <a:p>
            <a:pPr algn="just">
              <a:buNone/>
            </a:pPr>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Prototype</a:t>
            </a:r>
          </a:p>
          <a:p>
            <a:pPr>
              <a:buNone/>
            </a:pPr>
            <a:r>
              <a:rPr lang="en-US" b="1" dirty="0" smtClean="0">
                <a:latin typeface="Times New Roman" pitchFamily="18" charset="0"/>
                <a:cs typeface="Times New Roman" pitchFamily="18" charset="0"/>
              </a:rPr>
              <a:t>	#include &lt;sys/</a:t>
            </a:r>
            <a:r>
              <a:rPr lang="en-US" b="1" dirty="0" err="1" smtClean="0">
                <a:latin typeface="Times New Roman" pitchFamily="18" charset="0"/>
                <a:cs typeface="Times New Roman" pitchFamily="18" charset="0"/>
              </a:rPr>
              <a:t>types.h</a:t>
            </a:r>
            <a:r>
              <a:rPr lang="en-US" b="1" dirty="0" smtClean="0">
                <a:latin typeface="Times New Roman" pitchFamily="18" charset="0"/>
                <a:cs typeface="Times New Roman" pitchFamily="18" charset="0"/>
              </a:rPr>
              <a:t>&gt;</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#include &lt;</a:t>
            </a:r>
            <a:r>
              <a:rPr lang="en-US" b="1" dirty="0" err="1" smtClean="0">
                <a:latin typeface="Times New Roman" pitchFamily="18" charset="0"/>
                <a:cs typeface="Times New Roman" pitchFamily="18" charset="0"/>
              </a:rPr>
              <a:t>unistd.h</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off_t</a:t>
            </a: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lseek</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fildes</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off_t</a:t>
            </a:r>
            <a:r>
              <a:rPr lang="en-US" b="1"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offset pos</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whence</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p>
          <a:p>
            <a:pPr algn="just">
              <a:buNone/>
            </a:pPr>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DESCRIPTION</a:t>
            </a:r>
          </a:p>
          <a:p>
            <a:pPr algn="just">
              <a:buNone/>
            </a:pPr>
            <a:r>
              <a:rPr lang="en-US" dirty="0" smtClean="0">
                <a:latin typeface="Times New Roman" pitchFamily="18" charset="0"/>
                <a:cs typeface="Times New Roman" pitchFamily="18" charset="0"/>
              </a:rPr>
              <a:t>	The </a:t>
            </a:r>
            <a:r>
              <a:rPr lang="en-US" b="1" dirty="0" err="1" smtClean="0">
                <a:latin typeface="Times New Roman" pitchFamily="18" charset="0"/>
                <a:cs typeface="Times New Roman" pitchFamily="18" charset="0"/>
              </a:rPr>
              <a:t>lseek</a:t>
            </a:r>
            <a:r>
              <a:rPr lang="en-US" dirty="0" smtClean="0">
                <a:latin typeface="Times New Roman" pitchFamily="18" charset="0"/>
                <a:cs typeface="Times New Roman" pitchFamily="18" charset="0"/>
              </a:rPr>
              <a:t>() function repositions the offset of the </a:t>
            </a:r>
            <a:r>
              <a:rPr lang="en-US" b="1" dirty="0" smtClean="0">
                <a:latin typeface="Times New Roman" pitchFamily="18" charset="0"/>
                <a:cs typeface="Times New Roman" pitchFamily="18" charset="0"/>
              </a:rPr>
              <a:t>open</a:t>
            </a:r>
            <a:r>
              <a:rPr lang="en-US" dirty="0" smtClean="0">
                <a:latin typeface="Times New Roman" pitchFamily="18" charset="0"/>
                <a:cs typeface="Times New Roman" pitchFamily="18" charset="0"/>
              </a:rPr>
              <a:t> file associated with the file descriptor </a:t>
            </a:r>
            <a:r>
              <a:rPr lang="en-US" i="1" dirty="0" err="1" smtClean="0">
                <a:latin typeface="Times New Roman" pitchFamily="18" charset="0"/>
                <a:cs typeface="Times New Roman" pitchFamily="18" charset="0"/>
              </a:rPr>
              <a:t>fildes</a:t>
            </a:r>
            <a:r>
              <a:rPr lang="en-US" dirty="0" smtClean="0">
                <a:latin typeface="Times New Roman" pitchFamily="18" charset="0"/>
                <a:cs typeface="Times New Roman" pitchFamily="18" charset="0"/>
              </a:rPr>
              <a:t> to the argument </a:t>
            </a:r>
            <a:r>
              <a:rPr lang="en-US" i="1" dirty="0" smtClean="0">
                <a:latin typeface="Times New Roman" pitchFamily="18" charset="0"/>
                <a:cs typeface="Times New Roman" pitchFamily="18" charset="0"/>
              </a:rPr>
              <a:t>offset</a:t>
            </a:r>
            <a:r>
              <a:rPr lang="en-US" dirty="0" smtClean="0">
                <a:latin typeface="Times New Roman" pitchFamily="18" charset="0"/>
                <a:cs typeface="Times New Roman" pitchFamily="18" charset="0"/>
              </a:rPr>
              <a:t> according to the directive </a:t>
            </a:r>
            <a:r>
              <a:rPr lang="en-US" i="1" dirty="0" smtClean="0">
                <a:latin typeface="Times New Roman" pitchFamily="18" charset="0"/>
                <a:cs typeface="Times New Roman" pitchFamily="18" charset="0"/>
              </a:rPr>
              <a:t>whence</a:t>
            </a:r>
            <a:r>
              <a:rPr lang="en-US" dirty="0" smtClean="0">
                <a:latin typeface="Times New Roman" pitchFamily="18" charset="0"/>
                <a:cs typeface="Times New Roman" pitchFamily="18" charset="0"/>
              </a:rPr>
              <a:t> as follows: </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err="1" smtClean="0"/>
              <a:t>lseek</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58891" y="685800"/>
            <a:ext cx="8300684" cy="3962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lnSpc>
                <a:spcPct val="170000"/>
              </a:lnSpc>
            </a:pPr>
            <a:r>
              <a:rPr lang="en-US" dirty="0" smtClean="0">
                <a:latin typeface="Times New Roman" pitchFamily="18" charset="0"/>
                <a:cs typeface="Times New Roman" pitchFamily="18" charset="0"/>
              </a:rPr>
              <a:t>The </a:t>
            </a:r>
            <a:r>
              <a:rPr lang="en-US" b="1" dirty="0" err="1" smtClean="0">
                <a:latin typeface="Times New Roman" pitchFamily="18" charset="0"/>
                <a:cs typeface="Times New Roman" pitchFamily="18" charset="0"/>
              </a:rPr>
              <a:t>lseek</a:t>
            </a:r>
            <a:r>
              <a:rPr lang="en-US" dirty="0" smtClean="0">
                <a:latin typeface="Times New Roman" pitchFamily="18" charset="0"/>
                <a:cs typeface="Times New Roman" pitchFamily="18" charset="0"/>
              </a:rPr>
              <a:t>() function allows the file offset to be set beyond the end of the file (but this does not change the size of the file). If data is later written at this point, subsequent reads of the data in the gap (a "hole") return null bytes (’\0’) until data is actually written into the gap. </a:t>
            </a:r>
          </a:p>
          <a:p>
            <a:pPr>
              <a:lnSpc>
                <a:spcPct val="170000"/>
              </a:lnSpc>
            </a:pPr>
            <a:endParaRPr lang="en-US" dirty="0" smtClean="0">
              <a:latin typeface="Times New Roman" pitchFamily="18" charset="0"/>
              <a:cs typeface="Times New Roman" pitchFamily="18" charset="0"/>
            </a:endParaRPr>
          </a:p>
          <a:p>
            <a:pPr>
              <a:lnSpc>
                <a:spcPct val="170000"/>
              </a:lnSpc>
            </a:pPr>
            <a:r>
              <a:rPr lang="en-US" b="1" dirty="0" smtClean="0">
                <a:latin typeface="Times New Roman" pitchFamily="18" charset="0"/>
                <a:cs typeface="Times New Roman" pitchFamily="18" charset="0"/>
              </a:rPr>
              <a:t>RETURN VALUE</a:t>
            </a:r>
          </a:p>
          <a:p>
            <a:pPr>
              <a:lnSpc>
                <a:spcPct val="170000"/>
              </a:lnSpc>
              <a:buNone/>
            </a:pPr>
            <a:r>
              <a:rPr lang="en-US" dirty="0" smtClean="0">
                <a:latin typeface="Times New Roman" pitchFamily="18" charset="0"/>
                <a:cs typeface="Times New Roman" pitchFamily="18" charset="0"/>
              </a:rPr>
              <a:t>	Upon successful completion, </a:t>
            </a:r>
            <a:r>
              <a:rPr lang="en-US" b="1" dirty="0" err="1" smtClean="0">
                <a:latin typeface="Times New Roman" pitchFamily="18" charset="0"/>
                <a:cs typeface="Times New Roman" pitchFamily="18" charset="0"/>
              </a:rPr>
              <a:t>lseek</a:t>
            </a:r>
            <a:r>
              <a:rPr lang="en-US" dirty="0" smtClean="0">
                <a:latin typeface="Times New Roman" pitchFamily="18" charset="0"/>
                <a:cs typeface="Times New Roman" pitchFamily="18" charset="0"/>
              </a:rPr>
              <a:t>() returns the resulting offset location as measured in bytes from the beginning of the file. Otherwise, a value of </a:t>
            </a:r>
            <a:r>
              <a:rPr lang="en-US" i="1"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is returned and </a:t>
            </a:r>
            <a:r>
              <a:rPr lang="en-US" i="1" dirty="0" err="1" smtClean="0">
                <a:latin typeface="Times New Roman" pitchFamily="18" charset="0"/>
                <a:cs typeface="Times New Roman" pitchFamily="18" charset="0"/>
              </a:rPr>
              <a:t>errno</a:t>
            </a:r>
            <a:r>
              <a:rPr lang="en-US" dirty="0" smtClean="0">
                <a:latin typeface="Times New Roman" pitchFamily="18" charset="0"/>
                <a:cs typeface="Times New Roman" pitchFamily="18" charset="0"/>
              </a:rPr>
              <a:t> is set to indicate the error. </a:t>
            </a:r>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791200"/>
          </a:xfrm>
        </p:spPr>
        <p:txBody>
          <a:bodyPr>
            <a:normAutofit fontScale="55000" lnSpcReduction="20000"/>
          </a:bodyPr>
          <a:lstStyle/>
          <a:p>
            <a:pPr>
              <a:lnSpc>
                <a:spcPct val="170000"/>
              </a:lnSpc>
            </a:pPr>
            <a:r>
              <a:rPr lang="en-US" b="1" dirty="0" smtClean="0">
                <a:latin typeface="Times New Roman" pitchFamily="18" charset="0"/>
                <a:cs typeface="Times New Roman" pitchFamily="18" charset="0"/>
              </a:rPr>
              <a:t>Name</a:t>
            </a:r>
          </a:p>
          <a:p>
            <a:pPr>
              <a:lnSpc>
                <a:spcPct val="170000"/>
              </a:lnSpc>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fcntl</a:t>
            </a:r>
            <a:r>
              <a:rPr lang="en-US" dirty="0" smtClean="0">
                <a:latin typeface="Times New Roman" pitchFamily="18" charset="0"/>
                <a:cs typeface="Times New Roman" pitchFamily="18" charset="0"/>
              </a:rPr>
              <a:t> - manipulate file descriptor. The </a:t>
            </a:r>
            <a:r>
              <a:rPr lang="en-US" dirty="0" err="1" smtClean="0">
                <a:latin typeface="Times New Roman" pitchFamily="18" charset="0"/>
                <a:cs typeface="Times New Roman" pitchFamily="18" charset="0"/>
              </a:rPr>
              <a:t>fcntl</a:t>
            </a:r>
            <a:r>
              <a:rPr lang="en-US" dirty="0" smtClean="0">
                <a:latin typeface="Times New Roman" pitchFamily="18" charset="0"/>
                <a:cs typeface="Times New Roman" pitchFamily="18" charset="0"/>
              </a:rPr>
              <a:t> function helps a user to query or set access control flags and the close-on-exec flag of any file descriptor. Users can also use </a:t>
            </a:r>
            <a:r>
              <a:rPr lang="en-US" dirty="0" err="1" smtClean="0">
                <a:latin typeface="Times New Roman" pitchFamily="18" charset="0"/>
                <a:cs typeface="Times New Roman" pitchFamily="18" charset="0"/>
              </a:rPr>
              <a:t>fcntl</a:t>
            </a:r>
            <a:r>
              <a:rPr lang="en-US" dirty="0" smtClean="0">
                <a:latin typeface="Times New Roman" pitchFamily="18" charset="0"/>
                <a:cs typeface="Times New Roman" pitchFamily="18" charset="0"/>
              </a:rPr>
              <a:t> to assign multiple file descriptors to reference the same file.</a:t>
            </a:r>
          </a:p>
          <a:p>
            <a:pPr>
              <a:lnSpc>
                <a:spcPct val="170000"/>
              </a:lnSpc>
              <a:buNone/>
            </a:pPr>
            <a:endParaRPr lang="en-US" dirty="0" smtClean="0">
              <a:latin typeface="Times New Roman" pitchFamily="18" charset="0"/>
              <a:cs typeface="Times New Roman" pitchFamily="18" charset="0"/>
            </a:endParaRPr>
          </a:p>
          <a:p>
            <a:pPr>
              <a:lnSpc>
                <a:spcPct val="170000"/>
              </a:lnSpc>
            </a:pPr>
            <a:r>
              <a:rPr lang="en-US" b="1" dirty="0" smtClean="0">
                <a:latin typeface="Times New Roman" pitchFamily="18" charset="0"/>
                <a:cs typeface="Times New Roman" pitchFamily="18" charset="0"/>
              </a:rPr>
              <a:t>Prototype</a:t>
            </a:r>
          </a:p>
          <a:p>
            <a:pPr>
              <a:lnSpc>
                <a:spcPct val="170000"/>
              </a:lnSpc>
              <a:buNone/>
            </a:pPr>
            <a:r>
              <a:rPr lang="en-US" b="1" dirty="0" smtClean="0">
                <a:latin typeface="Times New Roman" pitchFamily="18" charset="0"/>
                <a:cs typeface="Times New Roman" pitchFamily="18" charset="0"/>
              </a:rPr>
              <a:t>#include &lt;</a:t>
            </a:r>
            <a:r>
              <a:rPr lang="en-US" b="1" dirty="0" err="1" smtClean="0">
                <a:latin typeface="Times New Roman" pitchFamily="18" charset="0"/>
                <a:cs typeface="Times New Roman" pitchFamily="18" charset="0"/>
              </a:rPr>
              <a:t>unistd.h</a:t>
            </a:r>
            <a:r>
              <a:rPr lang="en-US" b="1" dirty="0" smtClean="0">
                <a:latin typeface="Times New Roman" pitchFamily="18" charset="0"/>
                <a:cs typeface="Times New Roman" pitchFamily="18" charset="0"/>
              </a:rPr>
              <a:t>&gt;</a:t>
            </a:r>
            <a:r>
              <a:rPr lang="en-US" dirty="0" smtClean="0">
                <a:latin typeface="Times New Roman" pitchFamily="18" charset="0"/>
                <a:cs typeface="Times New Roman" pitchFamily="18" charset="0"/>
              </a:rPr>
              <a:t> </a:t>
            </a:r>
          </a:p>
          <a:p>
            <a:pPr>
              <a:lnSpc>
                <a:spcPct val="170000"/>
              </a:lnSpc>
              <a:buNone/>
            </a:pPr>
            <a:r>
              <a:rPr lang="en-US" b="1" dirty="0" smtClean="0">
                <a:latin typeface="Times New Roman" pitchFamily="18" charset="0"/>
                <a:cs typeface="Times New Roman" pitchFamily="18" charset="0"/>
              </a:rPr>
              <a:t>#include &lt;</a:t>
            </a:r>
            <a:r>
              <a:rPr lang="en-US" b="1" dirty="0" err="1" smtClean="0">
                <a:latin typeface="Times New Roman" pitchFamily="18" charset="0"/>
                <a:cs typeface="Times New Roman" pitchFamily="18" charset="0"/>
              </a:rPr>
              <a:t>fcntl.h</a:t>
            </a:r>
            <a:r>
              <a:rPr lang="en-US" b="1" dirty="0" smtClean="0">
                <a:latin typeface="Times New Roman" pitchFamily="18" charset="0"/>
                <a:cs typeface="Times New Roman" pitchFamily="18" charset="0"/>
              </a:rPr>
              <a:t>&gt;</a:t>
            </a:r>
            <a:r>
              <a:rPr lang="en-US" dirty="0" smtClean="0">
                <a:latin typeface="Times New Roman" pitchFamily="18" charset="0"/>
                <a:cs typeface="Times New Roman" pitchFamily="18" charset="0"/>
              </a:rPr>
              <a:t> </a:t>
            </a:r>
          </a:p>
          <a:p>
            <a:pPr>
              <a:lnSpc>
                <a:spcPct val="170000"/>
              </a:lnSpc>
              <a:buNone/>
            </a:pP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fcntl</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fd</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cmd</a:t>
            </a:r>
            <a:r>
              <a:rPr lang="en-US" i="1"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p>
          <a:p>
            <a:pPr>
              <a:lnSpc>
                <a:spcPct val="170000"/>
              </a:lnSpc>
              <a:buNone/>
            </a:pPr>
            <a:endParaRPr lang="en-US" dirty="0" smtClean="0">
              <a:latin typeface="Times New Roman" pitchFamily="18" charset="0"/>
              <a:cs typeface="Times New Roman" pitchFamily="18" charset="0"/>
            </a:endParaRPr>
          </a:p>
          <a:p>
            <a:pPr>
              <a:lnSpc>
                <a:spcPct val="170000"/>
              </a:lnSpc>
            </a:pPr>
            <a:r>
              <a:rPr lang="en-US" b="1" dirty="0" smtClean="0">
                <a:latin typeface="Times New Roman" pitchFamily="18" charset="0"/>
                <a:cs typeface="Times New Roman" pitchFamily="18" charset="0"/>
              </a:rPr>
              <a:t>Description</a:t>
            </a:r>
          </a:p>
          <a:p>
            <a:pPr>
              <a:lnSpc>
                <a:spcPct val="170000"/>
              </a:lnSpc>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fcntl</a:t>
            </a:r>
            <a:r>
              <a:rPr lang="en-US" dirty="0" smtClean="0">
                <a:latin typeface="Times New Roman" pitchFamily="18" charset="0"/>
                <a:cs typeface="Times New Roman" pitchFamily="18" charset="0"/>
              </a:rPr>
              <a:t>() performs one of the operations described below on the </a:t>
            </a:r>
            <a:r>
              <a:rPr lang="en-US" b="1" dirty="0" smtClean="0">
                <a:latin typeface="Times New Roman" pitchFamily="18" charset="0"/>
                <a:cs typeface="Times New Roman" pitchFamily="18" charset="0"/>
              </a:rPr>
              <a:t>open</a:t>
            </a:r>
            <a:r>
              <a:rPr lang="en-US" dirty="0" smtClean="0">
                <a:latin typeface="Times New Roman" pitchFamily="18" charset="0"/>
                <a:cs typeface="Times New Roman" pitchFamily="18" charset="0"/>
              </a:rPr>
              <a:t> file descriptor </a:t>
            </a:r>
            <a:r>
              <a:rPr lang="en-US" i="1" dirty="0" err="1" smtClean="0">
                <a:latin typeface="Times New Roman" pitchFamily="18" charset="0"/>
                <a:cs typeface="Times New Roman" pitchFamily="18" charset="0"/>
              </a:rPr>
              <a:t>fd</a:t>
            </a:r>
            <a:r>
              <a:rPr lang="en-US" dirty="0" smtClean="0">
                <a:latin typeface="Times New Roman" pitchFamily="18" charset="0"/>
                <a:cs typeface="Times New Roman" pitchFamily="18" charset="0"/>
              </a:rPr>
              <a:t>. The operation is determined by </a:t>
            </a:r>
            <a:r>
              <a:rPr lang="en-US" i="1" dirty="0" smtClean="0">
                <a:latin typeface="Times New Roman" pitchFamily="18" charset="0"/>
                <a:cs typeface="Times New Roman" pitchFamily="18" charset="0"/>
              </a:rPr>
              <a:t>cmd</a:t>
            </a:r>
            <a:r>
              <a:rPr lang="en-US" dirty="0" smtClean="0">
                <a:latin typeface="Times New Roman" pitchFamily="18" charset="0"/>
                <a:cs typeface="Times New Roman" pitchFamily="18" charset="0"/>
              </a:rPr>
              <a:t>. A third argument </a:t>
            </a:r>
            <a:r>
              <a:rPr lang="en-US" dirty="0" err="1" smtClean="0">
                <a:latin typeface="Times New Roman" pitchFamily="18" charset="0"/>
                <a:cs typeface="Times New Roman" pitchFamily="18" charset="0"/>
              </a:rPr>
              <a:t>value,which</a:t>
            </a:r>
            <a:r>
              <a:rPr lang="en-US" dirty="0" smtClean="0">
                <a:latin typeface="Times New Roman" pitchFamily="18" charset="0"/>
                <a:cs typeface="Times New Roman" pitchFamily="18" charset="0"/>
              </a:rPr>
              <a:t> may be specified after </a:t>
            </a:r>
            <a:r>
              <a:rPr lang="en-US" dirty="0" err="1" smtClean="0">
                <a:latin typeface="Times New Roman" pitchFamily="18" charset="0"/>
                <a:cs typeface="Times New Roman" pitchFamily="18" charset="0"/>
              </a:rPr>
              <a:t>cmd,is</a:t>
            </a:r>
            <a:r>
              <a:rPr lang="en-US" dirty="0" smtClean="0">
                <a:latin typeface="Times New Roman" pitchFamily="18" charset="0"/>
                <a:cs typeface="Times New Roman" pitchFamily="18" charset="0"/>
              </a:rPr>
              <a:t> dependent on the actual </a:t>
            </a:r>
            <a:r>
              <a:rPr lang="en-US" dirty="0" err="1" smtClean="0">
                <a:latin typeface="Times New Roman" pitchFamily="18" charset="0"/>
                <a:cs typeface="Times New Roman" pitchFamily="18" charset="0"/>
              </a:rPr>
              <a:t>cmd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value.The</a:t>
            </a:r>
            <a:r>
              <a:rPr lang="en-US" dirty="0" smtClean="0">
                <a:latin typeface="Times New Roman" pitchFamily="18" charset="0"/>
                <a:cs typeface="Times New Roman" pitchFamily="18" charset="0"/>
              </a:rPr>
              <a:t> possible </a:t>
            </a:r>
            <a:r>
              <a:rPr lang="en-US" dirty="0" err="1" smtClean="0">
                <a:latin typeface="Times New Roman" pitchFamily="18" charset="0"/>
                <a:cs typeface="Times New Roman" pitchFamily="18" charset="0"/>
              </a:rPr>
              <a:t>cmd</a:t>
            </a:r>
            <a:r>
              <a:rPr lang="en-US" dirty="0" smtClean="0">
                <a:latin typeface="Times New Roman" pitchFamily="18" charset="0"/>
                <a:cs typeface="Times New Roman" pitchFamily="18" charset="0"/>
              </a:rPr>
              <a:t> values are defined in the &lt;</a:t>
            </a:r>
            <a:r>
              <a:rPr lang="en-US" dirty="0" err="1" smtClean="0">
                <a:latin typeface="Times New Roman" pitchFamily="18" charset="0"/>
                <a:cs typeface="Times New Roman" pitchFamily="18" charset="0"/>
              </a:rPr>
              <a:t>fcntl.h</a:t>
            </a:r>
            <a:r>
              <a:rPr lang="en-US" dirty="0" smtClean="0">
                <a:latin typeface="Times New Roman" pitchFamily="18" charset="0"/>
                <a:cs typeface="Times New Roman" pitchFamily="18" charset="0"/>
              </a:rPr>
              <a:t>&gt; header. These values and their uses are:</a:t>
            </a:r>
          </a:p>
          <a:p>
            <a:pPr>
              <a:lnSpc>
                <a:spcPct val="170000"/>
              </a:lnSpc>
            </a:pPr>
            <a:endParaRPr lang="en-US" dirty="0">
              <a:latin typeface="Times New Roman" pitchFamily="18" charset="0"/>
              <a:cs typeface="Times New Roman" pitchFamily="18" charset="0"/>
            </a:endParaRPr>
          </a:p>
        </p:txBody>
      </p:sp>
      <p:sp>
        <p:nvSpPr>
          <p:cNvPr id="2" name="Title 1"/>
          <p:cNvSpPr>
            <a:spLocks noGrp="1"/>
          </p:cNvSpPr>
          <p:nvPr>
            <p:ph type="title"/>
          </p:nvPr>
        </p:nvSpPr>
        <p:spPr>
          <a:xfrm>
            <a:off x="381000" y="0"/>
            <a:ext cx="8229600" cy="1143000"/>
          </a:xfrm>
        </p:spPr>
        <p:txBody>
          <a:bodyPr/>
          <a:lstStyle/>
          <a:p>
            <a:r>
              <a:rPr lang="en-US" dirty="0" err="1" smtClean="0"/>
              <a:t>fcntl</a:t>
            </a: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
            <a:ext cx="8382000" cy="5778691"/>
          </a:xfrm>
        </p:spPr>
        <p:txBody>
          <a:bodyPr>
            <a:normAutofit lnSpcReduction="10000"/>
          </a:bodyPr>
          <a:lstStyle/>
          <a:p>
            <a:pPr>
              <a:buNone/>
            </a:pPr>
            <a:r>
              <a:rPr lang="en-US" sz="2000"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cmd</a:t>
            </a:r>
            <a:r>
              <a:rPr lang="en-US" sz="2000" b="1" dirty="0" smtClean="0">
                <a:latin typeface="Times New Roman" pitchFamily="18" charset="0"/>
                <a:cs typeface="Times New Roman" pitchFamily="18" charset="0"/>
              </a:rPr>
              <a:t> value 				Use</a:t>
            </a:r>
          </a:p>
          <a:p>
            <a:r>
              <a:rPr lang="en-US" sz="2000" dirty="0" smtClean="0">
                <a:latin typeface="Times New Roman" pitchFamily="18" charset="0"/>
                <a:cs typeface="Times New Roman" pitchFamily="18" charset="0"/>
              </a:rPr>
              <a:t>F_GETFL		Returns access control flags of a file descriptor.</a:t>
            </a:r>
          </a:p>
          <a:p>
            <a:r>
              <a:rPr lang="en-US" sz="2000" dirty="0" smtClean="0">
                <a:latin typeface="Times New Roman" pitchFamily="18" charset="0"/>
                <a:cs typeface="Times New Roman" pitchFamily="18" charset="0"/>
              </a:rPr>
              <a:t>F_SETFL		Sets or clears access control flags that are specified in 			the third </a:t>
            </a:r>
            <a:r>
              <a:rPr lang="en-US" sz="2000" dirty="0" err="1" smtClean="0">
                <a:latin typeface="Times New Roman" pitchFamily="18" charset="0"/>
                <a:cs typeface="Times New Roman" pitchFamily="18" charset="0"/>
              </a:rPr>
              <a:t>argument.Eg</a:t>
            </a:r>
            <a:r>
              <a:rPr lang="en-US" sz="2000" dirty="0" smtClean="0">
                <a:latin typeface="Times New Roman" pitchFamily="18" charset="0"/>
                <a:cs typeface="Times New Roman" pitchFamily="18" charset="0"/>
              </a:rPr>
              <a:t> : O_APPEND and 				O_NONBLOCK</a:t>
            </a:r>
          </a:p>
          <a:p>
            <a:r>
              <a:rPr lang="en-US" sz="2000" dirty="0" smtClean="0">
                <a:latin typeface="Times New Roman" pitchFamily="18" charset="0"/>
                <a:cs typeface="Times New Roman" pitchFamily="18" charset="0"/>
              </a:rPr>
              <a:t>F_GETFD		Returns the close- on-exec flag of a file referenced 			by </a:t>
            </a:r>
            <a:r>
              <a:rPr lang="en-US" sz="2000" dirty="0" err="1" smtClean="0">
                <a:latin typeface="Times New Roman" pitchFamily="18" charset="0"/>
                <a:cs typeface="Times New Roman" pitchFamily="18" charset="0"/>
              </a:rPr>
              <a:t>fdesc.If</a:t>
            </a:r>
            <a:r>
              <a:rPr lang="en-US" sz="2000" dirty="0" smtClean="0">
                <a:latin typeface="Times New Roman" pitchFamily="18" charset="0"/>
                <a:cs typeface="Times New Roman" pitchFamily="18" charset="0"/>
              </a:rPr>
              <a:t> a return value is 0,the flag is off. Else the 			return value is non zero and the flag is on.</a:t>
            </a:r>
          </a:p>
          <a:p>
            <a:r>
              <a:rPr lang="en-US" sz="2000" dirty="0" smtClean="0">
                <a:latin typeface="Times New Roman" pitchFamily="18" charset="0"/>
                <a:cs typeface="Times New Roman" pitchFamily="18" charset="0"/>
              </a:rPr>
              <a:t>F_SETFD		Sets or clears the close-on-exec flag of a file 				descriptor  </a:t>
            </a:r>
            <a:r>
              <a:rPr lang="en-US" sz="2000" dirty="0" err="1" smtClean="0">
                <a:latin typeface="Times New Roman" pitchFamily="18" charset="0"/>
                <a:cs typeface="Times New Roman" pitchFamily="18" charset="0"/>
              </a:rPr>
              <a:t>fdesc</a:t>
            </a:r>
            <a:r>
              <a:rPr lang="en-US" sz="2000" dirty="0" smtClean="0">
                <a:latin typeface="Times New Roman" pitchFamily="18" charset="0"/>
                <a:cs typeface="Times New Roman" pitchFamily="18" charset="0"/>
              </a:rPr>
              <a:t>. The third argument to </a:t>
            </a:r>
            <a:r>
              <a:rPr lang="en-US" sz="2000" dirty="0" err="1" smtClean="0">
                <a:latin typeface="Times New Roman" pitchFamily="18" charset="0"/>
                <a:cs typeface="Times New Roman" pitchFamily="18" charset="0"/>
              </a:rPr>
              <a:t>fcntl</a:t>
            </a:r>
            <a:r>
              <a:rPr lang="en-US" sz="2000" dirty="0" smtClean="0">
                <a:latin typeface="Times New Roman" pitchFamily="18" charset="0"/>
                <a:cs typeface="Times New Roman" pitchFamily="18" charset="0"/>
              </a:rPr>
              <a:t> is an 			integer value, which is 0 to clear the </a:t>
            </a:r>
            <a:r>
              <a:rPr lang="en-US" sz="2000" dirty="0" err="1" smtClean="0">
                <a:latin typeface="Times New Roman" pitchFamily="18" charset="0"/>
                <a:cs typeface="Times New Roman" pitchFamily="18" charset="0"/>
              </a:rPr>
              <a:t>flag,or</a:t>
            </a:r>
            <a:r>
              <a:rPr lang="en-US" sz="2000" dirty="0" smtClean="0">
                <a:latin typeface="Times New Roman" pitchFamily="18" charset="0"/>
                <a:cs typeface="Times New Roman" pitchFamily="18" charset="0"/>
              </a:rPr>
              <a:t> 1 to set 			the flag.</a:t>
            </a:r>
          </a:p>
          <a:p>
            <a:r>
              <a:rPr lang="en-US" sz="2000" dirty="0" smtClean="0">
                <a:latin typeface="Times New Roman" pitchFamily="18" charset="0"/>
                <a:cs typeface="Times New Roman" pitchFamily="18" charset="0"/>
              </a:rPr>
              <a:t>F_DUPFD		Duplicates the file descriptor with another file 			</a:t>
            </a:r>
            <a:r>
              <a:rPr lang="en-US" sz="2000" dirty="0" err="1" smtClean="0">
                <a:latin typeface="Times New Roman" pitchFamily="18" charset="0"/>
                <a:cs typeface="Times New Roman" pitchFamily="18" charset="0"/>
              </a:rPr>
              <a:t>descriptor.The</a:t>
            </a:r>
            <a:r>
              <a:rPr lang="en-US" sz="2000" dirty="0" smtClean="0">
                <a:latin typeface="Times New Roman" pitchFamily="18" charset="0"/>
                <a:cs typeface="Times New Roman" pitchFamily="18" charset="0"/>
              </a:rPr>
              <a:t> third argument to </a:t>
            </a:r>
            <a:r>
              <a:rPr lang="en-US" sz="2000" dirty="0" err="1" smtClean="0">
                <a:latin typeface="Times New Roman" pitchFamily="18" charset="0"/>
                <a:cs typeface="Times New Roman" pitchFamily="18" charset="0"/>
              </a:rPr>
              <a:t>fcntl</a:t>
            </a:r>
            <a:r>
              <a:rPr lang="en-US" sz="2000" dirty="0" smtClean="0">
                <a:latin typeface="Times New Roman" pitchFamily="18" charset="0"/>
                <a:cs typeface="Times New Roman" pitchFamily="18" charset="0"/>
              </a:rPr>
              <a:t> is an integer 			value which specifies that the duplicated file 			descriptor must be greater than or equal to that value. 			The return value of </a:t>
            </a:r>
            <a:r>
              <a:rPr lang="en-US" sz="2000" dirty="0" err="1" smtClean="0">
                <a:latin typeface="Times New Roman" pitchFamily="18" charset="0"/>
                <a:cs typeface="Times New Roman" pitchFamily="18" charset="0"/>
              </a:rPr>
              <a:t>fcntl</a:t>
            </a:r>
            <a:r>
              <a:rPr lang="en-US" sz="2000" dirty="0" smtClean="0">
                <a:latin typeface="Times New Roman" pitchFamily="18" charset="0"/>
                <a:cs typeface="Times New Roman" pitchFamily="18" charset="0"/>
              </a:rPr>
              <a:t> in this case is the duplicated 			file descriptor</a:t>
            </a:r>
            <a:endParaRPr lang="en-US"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81000"/>
            <a:ext cx="8458200" cy="5626291"/>
          </a:xfrm>
        </p:spPr>
        <p:txBody>
          <a:bodyPr>
            <a:normAutofit/>
          </a:bodyPr>
          <a:lstStyle/>
          <a:p>
            <a:pPr>
              <a:lnSpc>
                <a:spcPct val="150000"/>
              </a:lnSpc>
            </a:pP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fcntl</a:t>
            </a:r>
            <a:r>
              <a:rPr lang="en-US" sz="2000" dirty="0" smtClean="0">
                <a:latin typeface="Times New Roman" pitchFamily="18" charset="0"/>
                <a:cs typeface="Times New Roman" pitchFamily="18" charset="0"/>
              </a:rPr>
              <a:t> fn useful in changing the access control flag of a file descriptor. </a:t>
            </a:r>
          </a:p>
          <a:p>
            <a:pPr>
              <a:lnSpc>
                <a:spcPct val="150000"/>
              </a:lnSpc>
            </a:pPr>
            <a:r>
              <a:rPr lang="en-US" sz="2000" dirty="0" smtClean="0">
                <a:latin typeface="Times New Roman" pitchFamily="18" charset="0"/>
                <a:cs typeface="Times New Roman" pitchFamily="18" charset="0"/>
              </a:rPr>
              <a:t>For </a:t>
            </a: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After a file is opened for </a:t>
            </a:r>
            <a:r>
              <a:rPr lang="en-US" sz="2000" dirty="0" err="1" smtClean="0">
                <a:latin typeface="Times New Roman" pitchFamily="18" charset="0"/>
                <a:cs typeface="Times New Roman" pitchFamily="18" charset="0"/>
              </a:rPr>
              <a:t>blocing</a:t>
            </a:r>
            <a:r>
              <a:rPr lang="en-US" sz="2000" dirty="0" smtClean="0">
                <a:latin typeface="Times New Roman" pitchFamily="18" charset="0"/>
                <a:cs typeface="Times New Roman" pitchFamily="18" charset="0"/>
              </a:rPr>
              <a:t> read-write access and the process needs to change the access to non – blocking and in write –append mode, it can use </a:t>
            </a:r>
            <a:r>
              <a:rPr lang="en-US" sz="2000" dirty="0" err="1" smtClean="0">
                <a:latin typeface="Times New Roman" pitchFamily="18" charset="0"/>
                <a:cs typeface="Times New Roman" pitchFamily="18" charset="0"/>
              </a:rPr>
              <a:t>fcntl</a:t>
            </a:r>
            <a:r>
              <a:rPr lang="en-US" sz="2000" dirty="0" smtClean="0">
                <a:latin typeface="Times New Roman" pitchFamily="18" charset="0"/>
                <a:cs typeface="Times New Roman" pitchFamily="18" charset="0"/>
              </a:rPr>
              <a:t> on the file descriptor as follows:</a:t>
            </a:r>
          </a:p>
          <a:p>
            <a:pPr>
              <a:lnSpc>
                <a:spcPct val="150000"/>
              </a:lnSpc>
              <a:buNone/>
            </a:pP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cur_flags</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fcntl</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fdesc,F_GETFL</a:t>
            </a:r>
            <a:r>
              <a:rPr lang="en-US" sz="2000" dirty="0" smtClean="0">
                <a:latin typeface="Times New Roman" pitchFamily="18" charset="0"/>
                <a:cs typeface="Times New Roman" pitchFamily="18" charset="0"/>
              </a:rPr>
              <a:t>);</a:t>
            </a:r>
          </a:p>
          <a:p>
            <a:pPr>
              <a:lnSpc>
                <a:spcPct val="150000"/>
              </a:lnSpc>
              <a:buNone/>
            </a:pP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rc</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fcntl</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fdesc,F_SETFL,cur_flag|O_APPEND|O_NONBLOCK</a:t>
            </a:r>
            <a:r>
              <a:rPr lang="en-US" sz="2000" dirty="0" smtClean="0">
                <a:latin typeface="Times New Roman" pitchFamily="18" charset="0"/>
                <a:cs typeface="Times New Roman" pitchFamily="18" charset="0"/>
              </a:rPr>
              <a:t>);</a:t>
            </a:r>
          </a:p>
          <a:p>
            <a:pPr>
              <a:lnSpc>
                <a:spcPct val="150000"/>
              </a:lnSpc>
              <a:buNone/>
            </a:pPr>
            <a:endParaRPr lang="en-US" sz="2000" dirty="0" smtClean="0">
              <a:latin typeface="Times New Roman" pitchFamily="18" charset="0"/>
              <a:cs typeface="Times New Roman" pitchFamily="18" charset="0"/>
            </a:endParaRPr>
          </a:p>
          <a:p>
            <a:pPr>
              <a:lnSpc>
                <a:spcPct val="150000"/>
              </a:lnSpc>
              <a:buNone/>
            </a:pPr>
            <a:r>
              <a:rPr lang="en-US" sz="2000" b="1" dirty="0" smtClean="0">
                <a:latin typeface="Times New Roman" pitchFamily="18" charset="0"/>
                <a:cs typeface="Times New Roman" pitchFamily="18" charset="0"/>
              </a:rPr>
              <a:t>Return value:</a:t>
            </a:r>
          </a:p>
          <a:p>
            <a:pPr>
              <a:lnSpc>
                <a:spcPct val="150000"/>
              </a:lnSpc>
              <a:buNone/>
            </a:pPr>
            <a:r>
              <a:rPr lang="en-US" sz="2000" dirty="0" smtClean="0">
                <a:latin typeface="Times New Roman" pitchFamily="18" charset="0"/>
                <a:cs typeface="Times New Roman" pitchFamily="18" charset="0"/>
              </a:rPr>
              <a:t> Dependent on the </a:t>
            </a:r>
            <a:r>
              <a:rPr lang="en-US" sz="2000" dirty="0" err="1" smtClean="0">
                <a:latin typeface="Times New Roman" pitchFamily="18" charset="0"/>
                <a:cs typeface="Times New Roman" pitchFamily="18" charset="0"/>
              </a:rPr>
              <a:t>cmd</a:t>
            </a:r>
            <a:r>
              <a:rPr lang="en-US" sz="2000" dirty="0" smtClean="0">
                <a:latin typeface="Times New Roman" pitchFamily="18" charset="0"/>
                <a:cs typeface="Times New Roman" pitchFamily="18" charset="0"/>
              </a:rPr>
              <a:t> value, but it is -1 if the function fails</a:t>
            </a:r>
          </a:p>
          <a:p>
            <a:pPr>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86800" cy="5638800"/>
          </a:xfrm>
        </p:spPr>
        <p:txBody>
          <a:bodyPr>
            <a:normAutofit fontScale="85000" lnSpcReduction="20000"/>
          </a:bodyPr>
          <a:lstStyle/>
          <a:p>
            <a:pPr>
              <a:lnSpc>
                <a:spcPct val="170000"/>
              </a:lnSpc>
            </a:pPr>
            <a:r>
              <a:rPr lang="en-US" b="1" dirty="0" smtClean="0">
                <a:latin typeface="Times New Roman" pitchFamily="18" charset="0"/>
                <a:cs typeface="Times New Roman" pitchFamily="18" charset="0"/>
              </a:rPr>
              <a:t>NAME</a:t>
            </a:r>
          </a:p>
          <a:p>
            <a:pPr>
              <a:lnSpc>
                <a:spcPct val="170000"/>
              </a:lnSpc>
              <a:buNone/>
            </a:pPr>
            <a:r>
              <a:rPr lang="en-US" dirty="0" smtClean="0">
                <a:latin typeface="Times New Roman" pitchFamily="18" charset="0"/>
                <a:cs typeface="Times New Roman" pitchFamily="18" charset="0"/>
              </a:rPr>
              <a:t>	stat, </a:t>
            </a:r>
            <a:r>
              <a:rPr lang="en-US" dirty="0" err="1" smtClean="0">
                <a:latin typeface="Times New Roman" pitchFamily="18" charset="0"/>
                <a:cs typeface="Times New Roman" pitchFamily="18" charset="0"/>
              </a:rPr>
              <a:t>fstat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lstat</a:t>
            </a:r>
            <a:r>
              <a:rPr lang="en-US" dirty="0" smtClean="0">
                <a:latin typeface="Times New Roman" pitchFamily="18" charset="0"/>
                <a:cs typeface="Times New Roman" pitchFamily="18" charset="0"/>
              </a:rPr>
              <a:t> - get file status</a:t>
            </a:r>
          </a:p>
          <a:p>
            <a:pPr>
              <a:lnSpc>
                <a:spcPct val="170000"/>
              </a:lnSpc>
              <a:buNone/>
            </a:pPr>
            <a:r>
              <a:rPr lang="en-US"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retrieves</a:t>
            </a:r>
            <a:r>
              <a:rPr lang="en-US" dirty="0" smtClean="0">
                <a:latin typeface="Times New Roman" pitchFamily="18" charset="0"/>
                <a:cs typeface="Times New Roman" pitchFamily="18" charset="0"/>
              </a:rPr>
              <a:t> the file attributes of a given file.</a:t>
            </a:r>
          </a:p>
          <a:p>
            <a:pPr>
              <a:lnSpc>
                <a:spcPct val="170000"/>
              </a:lnSpc>
            </a:pPr>
            <a:r>
              <a:rPr lang="en-US" b="1" dirty="0" smtClean="0">
                <a:latin typeface="Times New Roman" pitchFamily="18" charset="0"/>
                <a:cs typeface="Times New Roman" pitchFamily="18" charset="0"/>
              </a:rPr>
              <a:t>Prototype</a:t>
            </a:r>
          </a:p>
          <a:p>
            <a:pPr>
              <a:lnSpc>
                <a:spcPct val="170000"/>
              </a:lnSpc>
              <a:buNone/>
            </a:pPr>
            <a:r>
              <a:rPr lang="en-US" b="1" dirty="0" smtClean="0">
                <a:latin typeface="Times New Roman" pitchFamily="18" charset="0"/>
                <a:cs typeface="Times New Roman" pitchFamily="18" charset="0"/>
              </a:rPr>
              <a:t>	#include &lt;sys/</a:t>
            </a:r>
            <a:r>
              <a:rPr lang="en-US" b="1" dirty="0" err="1" smtClean="0">
                <a:latin typeface="Times New Roman" pitchFamily="18" charset="0"/>
                <a:cs typeface="Times New Roman" pitchFamily="18" charset="0"/>
              </a:rPr>
              <a:t>types.h</a:t>
            </a:r>
            <a:r>
              <a:rPr lang="en-US" b="1" dirty="0" smtClean="0">
                <a:latin typeface="Times New Roman" pitchFamily="18" charset="0"/>
                <a:cs typeface="Times New Roman" pitchFamily="18" charset="0"/>
              </a:rPr>
              <a:t>&gt;</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#include &lt;sys/</a:t>
            </a:r>
            <a:r>
              <a:rPr lang="en-US" b="1" dirty="0" err="1" smtClean="0">
                <a:latin typeface="Times New Roman" pitchFamily="18" charset="0"/>
                <a:cs typeface="Times New Roman" pitchFamily="18" charset="0"/>
              </a:rPr>
              <a:t>stat.h</a:t>
            </a:r>
            <a:r>
              <a:rPr lang="en-US" b="1" dirty="0" smtClean="0">
                <a:latin typeface="Times New Roman" pitchFamily="18" charset="0"/>
                <a:cs typeface="Times New Roman" pitchFamily="18" charset="0"/>
              </a:rPr>
              <a:t>&gt;</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#include &lt;</a:t>
            </a:r>
            <a:r>
              <a:rPr lang="en-US" b="1" dirty="0" err="1" smtClean="0">
                <a:latin typeface="Times New Roman" pitchFamily="18" charset="0"/>
                <a:cs typeface="Times New Roman" pitchFamily="18" charset="0"/>
              </a:rPr>
              <a:t>unistd.h</a:t>
            </a:r>
            <a:r>
              <a:rPr lang="en-US" b="1" dirty="0" smtClean="0">
                <a:latin typeface="Times New Roman" pitchFamily="18" charset="0"/>
                <a:cs typeface="Times New Roman" pitchFamily="18" charset="0"/>
              </a:rPr>
              <a:t>&gt;</a:t>
            </a:r>
            <a:r>
              <a:rPr lang="en-US" dirty="0" smtClean="0">
                <a:latin typeface="Times New Roman" pitchFamily="18" charset="0"/>
                <a:cs typeface="Times New Roman" pitchFamily="18" charset="0"/>
              </a:rPr>
              <a:t> </a:t>
            </a:r>
          </a:p>
          <a:p>
            <a:pPr>
              <a:lnSpc>
                <a:spcPct val="170000"/>
              </a:lnSpc>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stat(const char *</a:t>
            </a:r>
            <a:r>
              <a:rPr lang="en-US" i="1" dirty="0" smtClean="0">
                <a:latin typeface="Times New Roman" pitchFamily="18" charset="0"/>
                <a:cs typeface="Times New Roman" pitchFamily="18" charset="0"/>
              </a:rPr>
              <a:t>path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struct</a:t>
            </a:r>
            <a:r>
              <a:rPr lang="en-US" b="1" dirty="0" smtClean="0">
                <a:latin typeface="Times New Roman" pitchFamily="18" charset="0"/>
                <a:cs typeface="Times New Roman" pitchFamily="18" charset="0"/>
              </a:rPr>
              <a:t> stat *</a:t>
            </a:r>
            <a:r>
              <a:rPr lang="en-US" i="1" dirty="0" err="1" smtClean="0">
                <a:latin typeface="Times New Roman" pitchFamily="18" charset="0"/>
                <a:cs typeface="Times New Roman" pitchFamily="18" charset="0"/>
              </a:rPr>
              <a:t>statv</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fstat</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filedes</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struct</a:t>
            </a:r>
            <a:r>
              <a:rPr lang="en-US" b="1" dirty="0" smtClean="0">
                <a:latin typeface="Times New Roman" pitchFamily="18" charset="0"/>
                <a:cs typeface="Times New Roman" pitchFamily="18" charset="0"/>
              </a:rPr>
              <a:t> stat *</a:t>
            </a:r>
            <a:r>
              <a:rPr lang="en-US" dirty="0" err="1" smtClean="0">
                <a:latin typeface="Times New Roman" pitchFamily="18" charset="0"/>
                <a:cs typeface="Times New Roman" pitchFamily="18" charset="0"/>
              </a:rPr>
              <a:t>statv</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lstat</a:t>
            </a:r>
            <a:r>
              <a:rPr lang="en-US" b="1" dirty="0" smtClean="0">
                <a:latin typeface="Times New Roman" pitchFamily="18" charset="0"/>
                <a:cs typeface="Times New Roman" pitchFamily="18" charset="0"/>
              </a:rPr>
              <a:t>(const char *</a:t>
            </a:r>
            <a:r>
              <a:rPr lang="en-US" i="1" dirty="0" smtClean="0">
                <a:latin typeface="Times New Roman" pitchFamily="18" charset="0"/>
                <a:cs typeface="Times New Roman" pitchFamily="18" charset="0"/>
              </a:rPr>
              <a:t>path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struct</a:t>
            </a:r>
            <a:r>
              <a:rPr lang="en-US" b="1" dirty="0" smtClean="0">
                <a:latin typeface="Times New Roman" pitchFamily="18" charset="0"/>
                <a:cs typeface="Times New Roman" pitchFamily="18" charset="0"/>
              </a:rPr>
              <a:t> stat *</a:t>
            </a:r>
            <a:r>
              <a:rPr lang="en-US" i="1" dirty="0" err="1" smtClean="0">
                <a:latin typeface="Times New Roman" pitchFamily="18" charset="0"/>
                <a:cs typeface="Times New Roman" pitchFamily="18" charset="0"/>
              </a:rPr>
              <a:t>statv</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p>
          <a:p>
            <a:pPr>
              <a:lnSpc>
                <a:spcPct val="170000"/>
              </a:lnSpc>
              <a:buNone/>
            </a:pPr>
            <a:endParaRPr lang="en-US" dirty="0" smtClean="0">
              <a:latin typeface="Times New Roman" pitchFamily="18" charset="0"/>
              <a:cs typeface="Times New Roman" pitchFamily="18" charset="0"/>
            </a:endParaRPr>
          </a:p>
          <a:p>
            <a:pPr>
              <a:lnSpc>
                <a:spcPct val="170000"/>
              </a:lnSpc>
            </a:pPr>
            <a:endParaRPr lang="en-US" dirty="0">
              <a:latin typeface="Times New Roman" pitchFamily="18" charset="0"/>
              <a:cs typeface="Times New Roman" pitchFamily="18" charset="0"/>
            </a:endParaRPr>
          </a:p>
        </p:txBody>
      </p:sp>
      <p:sp>
        <p:nvSpPr>
          <p:cNvPr id="2" name="Title 1"/>
          <p:cNvSpPr>
            <a:spLocks noGrp="1"/>
          </p:cNvSpPr>
          <p:nvPr>
            <p:ph type="title"/>
          </p:nvPr>
        </p:nvSpPr>
        <p:spPr>
          <a:xfrm>
            <a:off x="457200" y="0"/>
            <a:ext cx="8229600" cy="1143000"/>
          </a:xfrm>
        </p:spPr>
        <p:txBody>
          <a:bodyPr/>
          <a:lstStyle/>
          <a:p>
            <a:r>
              <a:rPr lang="en-US" dirty="0" smtClean="0"/>
              <a:t>stat(),</a:t>
            </a:r>
            <a:r>
              <a:rPr lang="en-US" dirty="0" err="1" smtClean="0"/>
              <a:t>fstat</a:t>
            </a:r>
            <a:r>
              <a:rPr lang="en-US" dirty="0" smtClean="0"/>
              <a:t>() and </a:t>
            </a:r>
            <a:r>
              <a:rPr lang="en-US" dirty="0" err="1" smtClean="0"/>
              <a:t>lstat</a:t>
            </a:r>
            <a:r>
              <a:rPr lang="en-US" dirty="0" smtClean="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
            <a:ext cx="8382000" cy="5778691"/>
          </a:xfrm>
        </p:spPr>
        <p:txBody>
          <a:bodyPr>
            <a:noAutofit/>
          </a:bodyPr>
          <a:lstStyle/>
          <a:p>
            <a:pPr>
              <a:lnSpc>
                <a:spcPct val="170000"/>
              </a:lnSpc>
            </a:pPr>
            <a:r>
              <a:rPr lang="en-US" sz="1800" b="1" dirty="0" smtClean="0">
                <a:latin typeface="Times New Roman" pitchFamily="18" charset="0"/>
                <a:cs typeface="Times New Roman" pitchFamily="18" charset="0"/>
              </a:rPr>
              <a:t>DESCRIPTION</a:t>
            </a:r>
          </a:p>
          <a:p>
            <a:pPr>
              <a:lnSpc>
                <a:spcPct val="170000"/>
              </a:lnSpc>
              <a:buNone/>
            </a:pPr>
            <a:r>
              <a:rPr lang="en-US" sz="1800" dirty="0" smtClean="0">
                <a:latin typeface="Times New Roman" pitchFamily="18" charset="0"/>
                <a:cs typeface="Times New Roman" pitchFamily="18" charset="0"/>
              </a:rPr>
              <a:t>	These functions return information about a file. No permissions are required on the file itself, but — in the case of </a:t>
            </a:r>
            <a:r>
              <a:rPr lang="en-US" sz="1800" b="1" dirty="0" smtClean="0">
                <a:latin typeface="Times New Roman" pitchFamily="18" charset="0"/>
                <a:cs typeface="Times New Roman" pitchFamily="18" charset="0"/>
              </a:rPr>
              <a:t>stat</a:t>
            </a:r>
            <a:r>
              <a:rPr lang="en-US" sz="1800" dirty="0" smtClean="0">
                <a:latin typeface="Times New Roman" pitchFamily="18" charset="0"/>
                <a:cs typeface="Times New Roman" pitchFamily="18" charset="0"/>
              </a:rPr>
              <a:t>() and </a:t>
            </a:r>
            <a:r>
              <a:rPr lang="en-US" sz="1800" b="1" dirty="0" err="1" smtClean="0">
                <a:latin typeface="Times New Roman" pitchFamily="18" charset="0"/>
                <a:cs typeface="Times New Roman" pitchFamily="18" charset="0"/>
              </a:rPr>
              <a:t>lstat</a:t>
            </a:r>
            <a:r>
              <a:rPr lang="en-US" sz="1800" dirty="0" smtClean="0">
                <a:latin typeface="Times New Roman" pitchFamily="18" charset="0"/>
                <a:cs typeface="Times New Roman" pitchFamily="18" charset="0"/>
              </a:rPr>
              <a:t>() — execute (search) permission is required on all of the directories in </a:t>
            </a:r>
            <a:r>
              <a:rPr lang="en-US" sz="1800" i="1" dirty="0" smtClean="0">
                <a:latin typeface="Times New Roman" pitchFamily="18" charset="0"/>
                <a:cs typeface="Times New Roman" pitchFamily="18" charset="0"/>
              </a:rPr>
              <a:t>path</a:t>
            </a:r>
            <a:r>
              <a:rPr lang="en-US" sz="1800" dirty="0" smtClean="0">
                <a:latin typeface="Times New Roman" pitchFamily="18" charset="0"/>
                <a:cs typeface="Times New Roman" pitchFamily="18" charset="0"/>
              </a:rPr>
              <a:t> that lead to the file. </a:t>
            </a:r>
          </a:p>
          <a:p>
            <a:pPr>
              <a:lnSpc>
                <a:spcPct val="170000"/>
              </a:lnSpc>
            </a:pPr>
            <a:r>
              <a:rPr lang="en-US" sz="1800" b="1" dirty="0" smtClean="0">
                <a:latin typeface="Times New Roman" pitchFamily="18" charset="0"/>
                <a:cs typeface="Times New Roman" pitchFamily="18" charset="0"/>
              </a:rPr>
              <a:t>stat</a:t>
            </a:r>
            <a:r>
              <a:rPr lang="en-US" sz="1800" dirty="0" smtClean="0">
                <a:latin typeface="Times New Roman" pitchFamily="18" charset="0"/>
                <a:cs typeface="Times New Roman" pitchFamily="18" charset="0"/>
              </a:rPr>
              <a:t>() stats the file pointed to by </a:t>
            </a:r>
            <a:r>
              <a:rPr lang="en-US" sz="1800" i="1" dirty="0" smtClean="0">
                <a:latin typeface="Times New Roman" pitchFamily="18" charset="0"/>
                <a:cs typeface="Times New Roman" pitchFamily="18" charset="0"/>
              </a:rPr>
              <a:t>path</a:t>
            </a:r>
            <a:r>
              <a:rPr lang="en-US" sz="1800" dirty="0" smtClean="0">
                <a:latin typeface="Times New Roman" pitchFamily="18" charset="0"/>
                <a:cs typeface="Times New Roman" pitchFamily="18" charset="0"/>
              </a:rPr>
              <a:t> and fills in </a:t>
            </a:r>
            <a:r>
              <a:rPr lang="en-US" sz="1800" i="1" dirty="0" err="1" smtClean="0">
                <a:latin typeface="Times New Roman" pitchFamily="18" charset="0"/>
                <a:cs typeface="Times New Roman" pitchFamily="18" charset="0"/>
              </a:rPr>
              <a:t>buf</a:t>
            </a:r>
            <a:r>
              <a:rPr lang="en-US" sz="1800" dirty="0" smtClean="0">
                <a:latin typeface="Times New Roman" pitchFamily="18" charset="0"/>
                <a:cs typeface="Times New Roman" pitchFamily="18" charset="0"/>
              </a:rPr>
              <a:t>. </a:t>
            </a:r>
          </a:p>
          <a:p>
            <a:pPr>
              <a:lnSpc>
                <a:spcPct val="170000"/>
              </a:lnSpc>
            </a:pPr>
            <a:r>
              <a:rPr lang="en-US" sz="1800" b="1" dirty="0" err="1" smtClean="0">
                <a:latin typeface="Times New Roman" pitchFamily="18" charset="0"/>
                <a:cs typeface="Times New Roman" pitchFamily="18" charset="0"/>
              </a:rPr>
              <a:t>lstat</a:t>
            </a:r>
            <a:r>
              <a:rPr lang="en-US" sz="1800" dirty="0" smtClean="0">
                <a:latin typeface="Times New Roman" pitchFamily="18" charset="0"/>
                <a:cs typeface="Times New Roman" pitchFamily="18" charset="0"/>
              </a:rPr>
              <a:t>() is identical to </a:t>
            </a:r>
            <a:r>
              <a:rPr lang="en-US" sz="1800" b="1" dirty="0" smtClean="0">
                <a:latin typeface="Times New Roman" pitchFamily="18" charset="0"/>
                <a:cs typeface="Times New Roman" pitchFamily="18" charset="0"/>
              </a:rPr>
              <a:t>stat</a:t>
            </a:r>
            <a:r>
              <a:rPr lang="en-US" sz="1800" dirty="0" smtClean="0">
                <a:latin typeface="Times New Roman" pitchFamily="18" charset="0"/>
                <a:cs typeface="Times New Roman" pitchFamily="18" charset="0"/>
              </a:rPr>
              <a:t>(), except that if </a:t>
            </a:r>
            <a:r>
              <a:rPr lang="en-US" sz="1800" i="1" dirty="0" smtClean="0">
                <a:latin typeface="Times New Roman" pitchFamily="18" charset="0"/>
                <a:cs typeface="Times New Roman" pitchFamily="18" charset="0"/>
              </a:rPr>
              <a:t>path</a:t>
            </a:r>
            <a:r>
              <a:rPr lang="en-US" sz="1800" dirty="0" smtClean="0">
                <a:latin typeface="Times New Roman" pitchFamily="18" charset="0"/>
                <a:cs typeface="Times New Roman" pitchFamily="18" charset="0"/>
              </a:rPr>
              <a:t> is a symbolic link, then the link itself is stat-</a:t>
            </a:r>
            <a:r>
              <a:rPr lang="en-US" sz="1800" dirty="0" err="1" smtClean="0">
                <a:latin typeface="Times New Roman" pitchFamily="18" charset="0"/>
                <a:cs typeface="Times New Roman" pitchFamily="18" charset="0"/>
              </a:rPr>
              <a:t>ed</a:t>
            </a:r>
            <a:r>
              <a:rPr lang="en-US" sz="1800" dirty="0" smtClean="0">
                <a:latin typeface="Times New Roman" pitchFamily="18" charset="0"/>
                <a:cs typeface="Times New Roman" pitchFamily="18" charset="0"/>
              </a:rPr>
              <a:t>, not the file that it refers to. </a:t>
            </a:r>
          </a:p>
          <a:p>
            <a:pPr>
              <a:lnSpc>
                <a:spcPct val="170000"/>
              </a:lnSpc>
            </a:pPr>
            <a:r>
              <a:rPr lang="en-US" sz="1800" b="1" dirty="0" err="1" smtClean="0">
                <a:latin typeface="Times New Roman" pitchFamily="18" charset="0"/>
                <a:cs typeface="Times New Roman" pitchFamily="18" charset="0"/>
              </a:rPr>
              <a:t>fstat</a:t>
            </a:r>
            <a:r>
              <a:rPr lang="en-US" sz="1800" dirty="0" smtClean="0">
                <a:latin typeface="Times New Roman" pitchFamily="18" charset="0"/>
                <a:cs typeface="Times New Roman" pitchFamily="18" charset="0"/>
              </a:rPr>
              <a:t>() is identical to </a:t>
            </a:r>
            <a:r>
              <a:rPr lang="en-US" sz="1800" b="1" dirty="0" smtClean="0">
                <a:latin typeface="Times New Roman" pitchFamily="18" charset="0"/>
                <a:cs typeface="Times New Roman" pitchFamily="18" charset="0"/>
              </a:rPr>
              <a:t>stat</a:t>
            </a:r>
            <a:r>
              <a:rPr lang="en-US" sz="1800" dirty="0" smtClean="0">
                <a:latin typeface="Times New Roman" pitchFamily="18" charset="0"/>
                <a:cs typeface="Times New Roman" pitchFamily="18" charset="0"/>
              </a:rPr>
              <a:t>(), except that the file to be stat-</a:t>
            </a:r>
            <a:r>
              <a:rPr lang="en-US" sz="1800" dirty="0" err="1" smtClean="0">
                <a:latin typeface="Times New Roman" pitchFamily="18" charset="0"/>
                <a:cs typeface="Times New Roman" pitchFamily="18" charset="0"/>
              </a:rPr>
              <a:t>ed</a:t>
            </a:r>
            <a:r>
              <a:rPr lang="en-US" sz="1800" dirty="0" smtClean="0">
                <a:latin typeface="Times New Roman" pitchFamily="18" charset="0"/>
                <a:cs typeface="Times New Roman" pitchFamily="18" charset="0"/>
              </a:rPr>
              <a:t> is specified by the file descriptor </a:t>
            </a:r>
            <a:r>
              <a:rPr lang="en-US" sz="1800" i="1" dirty="0" err="1" smtClean="0">
                <a:latin typeface="Times New Roman" pitchFamily="18" charset="0"/>
                <a:cs typeface="Times New Roman" pitchFamily="18" charset="0"/>
              </a:rPr>
              <a:t>filedes</a:t>
            </a:r>
            <a:r>
              <a:rPr lang="en-US" sz="1800" dirty="0" smtClean="0">
                <a:latin typeface="Times New Roman" pitchFamily="18" charset="0"/>
                <a:cs typeface="Times New Roman" pitchFamily="18" charset="0"/>
              </a:rPr>
              <a:t>. </a:t>
            </a:r>
          </a:p>
          <a:p>
            <a:pPr>
              <a:lnSpc>
                <a:spcPct val="170000"/>
              </a:lnSpc>
              <a:buNone/>
            </a:pPr>
            <a:r>
              <a:rPr lang="en-US" sz="1800" dirty="0" smtClean="0">
                <a:latin typeface="Times New Roman" pitchFamily="18" charset="0"/>
                <a:cs typeface="Times New Roman" pitchFamily="18" charset="0"/>
              </a:rPr>
              <a:t>		All of these </a:t>
            </a:r>
            <a:r>
              <a:rPr lang="en-US" sz="1800" b="1" dirty="0" smtClean="0">
                <a:latin typeface="Times New Roman" pitchFamily="18" charset="0"/>
                <a:cs typeface="Times New Roman" pitchFamily="18" charset="0"/>
              </a:rPr>
              <a:t>system calls</a:t>
            </a:r>
            <a:r>
              <a:rPr lang="en-US" sz="1800" dirty="0" smtClean="0">
                <a:latin typeface="Times New Roman" pitchFamily="18" charset="0"/>
                <a:cs typeface="Times New Roman" pitchFamily="18" charset="0"/>
              </a:rPr>
              <a:t> return a </a:t>
            </a:r>
            <a:r>
              <a:rPr lang="en-US" sz="1800" i="1" dirty="0" smtClean="0">
                <a:latin typeface="Times New Roman" pitchFamily="18" charset="0"/>
                <a:cs typeface="Times New Roman" pitchFamily="18" charset="0"/>
              </a:rPr>
              <a:t>stat</a:t>
            </a:r>
            <a:r>
              <a:rPr lang="en-US" sz="1800" dirty="0" smtClean="0">
                <a:latin typeface="Times New Roman" pitchFamily="18" charset="0"/>
                <a:cs typeface="Times New Roman" pitchFamily="18" charset="0"/>
              </a:rPr>
              <a:t> structure, which contains the following fields: </a:t>
            </a:r>
          </a:p>
          <a:p>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685800" y="1828800"/>
            <a:ext cx="7710713" cy="407724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534400" cy="6096000"/>
          </a:xfrm>
        </p:spPr>
        <p:txBody>
          <a:bodyPr>
            <a:normAutofit fontScale="55000" lnSpcReduction="20000"/>
          </a:bodyPr>
          <a:lstStyle/>
          <a:p>
            <a:pPr>
              <a:lnSpc>
                <a:spcPct val="120000"/>
              </a:lnSpc>
            </a:pPr>
            <a:r>
              <a:rPr lang="en-US" b="1" dirty="0" smtClean="0"/>
              <a:t>NAME</a:t>
            </a:r>
          </a:p>
          <a:p>
            <a:pPr>
              <a:lnSpc>
                <a:spcPct val="120000"/>
              </a:lnSpc>
              <a:buNone/>
            </a:pPr>
            <a:r>
              <a:rPr lang="en-US" dirty="0" smtClean="0"/>
              <a:t>	access - check existence and/or user’s permissions for a file</a:t>
            </a:r>
          </a:p>
          <a:p>
            <a:pPr>
              <a:lnSpc>
                <a:spcPct val="120000"/>
              </a:lnSpc>
              <a:buNone/>
            </a:pPr>
            <a:endParaRPr lang="en-US" dirty="0" smtClean="0"/>
          </a:p>
          <a:p>
            <a:pPr>
              <a:lnSpc>
                <a:spcPct val="120000"/>
              </a:lnSpc>
            </a:pPr>
            <a:r>
              <a:rPr lang="en-US" b="1" dirty="0" smtClean="0"/>
              <a:t>Prototype</a:t>
            </a:r>
          </a:p>
          <a:p>
            <a:pPr>
              <a:lnSpc>
                <a:spcPct val="120000"/>
              </a:lnSpc>
              <a:buNone/>
            </a:pPr>
            <a:r>
              <a:rPr lang="en-US" b="1" dirty="0" smtClean="0"/>
              <a:t>	#include &lt;</a:t>
            </a:r>
            <a:r>
              <a:rPr lang="en-US" b="1" dirty="0" err="1" smtClean="0"/>
              <a:t>unistd.h</a:t>
            </a:r>
            <a:r>
              <a:rPr lang="en-US" b="1" dirty="0" smtClean="0"/>
              <a:t>&gt;</a:t>
            </a:r>
          </a:p>
          <a:p>
            <a:pPr>
              <a:lnSpc>
                <a:spcPct val="120000"/>
              </a:lnSpc>
              <a:buNone/>
            </a:pPr>
            <a:r>
              <a:rPr lang="en-US" dirty="0" smtClean="0"/>
              <a:t>	 </a:t>
            </a:r>
            <a:r>
              <a:rPr lang="en-US" b="1" dirty="0" err="1" smtClean="0"/>
              <a:t>int</a:t>
            </a:r>
            <a:r>
              <a:rPr lang="en-US" b="1" dirty="0" smtClean="0"/>
              <a:t> access(const char *</a:t>
            </a:r>
            <a:r>
              <a:rPr lang="en-US" i="1" dirty="0" smtClean="0"/>
              <a:t>pathname</a:t>
            </a:r>
            <a:r>
              <a:rPr lang="en-US" b="1" dirty="0" smtClean="0"/>
              <a:t>, </a:t>
            </a:r>
            <a:r>
              <a:rPr lang="en-US" b="1" dirty="0" err="1" smtClean="0"/>
              <a:t>int</a:t>
            </a:r>
            <a:r>
              <a:rPr lang="en-US" b="1" dirty="0" smtClean="0"/>
              <a:t> </a:t>
            </a:r>
            <a:r>
              <a:rPr lang="en-US" b="1" i="1" dirty="0" smtClean="0"/>
              <a:t> flag</a:t>
            </a:r>
            <a:r>
              <a:rPr lang="en-US" b="1" dirty="0" smtClean="0"/>
              <a:t>);</a:t>
            </a:r>
            <a:r>
              <a:rPr lang="en-US" dirty="0" smtClean="0"/>
              <a:t> </a:t>
            </a:r>
          </a:p>
          <a:p>
            <a:pPr>
              <a:lnSpc>
                <a:spcPct val="120000"/>
              </a:lnSpc>
              <a:buNone/>
            </a:pPr>
            <a:endParaRPr lang="en-US" dirty="0" smtClean="0"/>
          </a:p>
          <a:p>
            <a:pPr>
              <a:lnSpc>
                <a:spcPct val="120000"/>
              </a:lnSpc>
            </a:pPr>
            <a:r>
              <a:rPr lang="en-US" b="1" dirty="0" smtClean="0"/>
              <a:t>DESCRIPTION</a:t>
            </a:r>
          </a:p>
          <a:p>
            <a:pPr>
              <a:lnSpc>
                <a:spcPct val="120000"/>
              </a:lnSpc>
              <a:buNone/>
            </a:pPr>
            <a:r>
              <a:rPr lang="en-US" b="1" dirty="0" smtClean="0"/>
              <a:t>		</a:t>
            </a:r>
            <a:r>
              <a:rPr lang="en-US" dirty="0" smtClean="0"/>
              <a:t>The </a:t>
            </a:r>
            <a:r>
              <a:rPr lang="en-US" dirty="0" err="1" smtClean="0"/>
              <a:t>path_name</a:t>
            </a:r>
            <a:r>
              <a:rPr lang="en-US" dirty="0" smtClean="0"/>
              <a:t> argument is the path name of a file. The flag argument contains one or more of the following bit-</a:t>
            </a:r>
            <a:r>
              <a:rPr lang="en-US" dirty="0" err="1" smtClean="0"/>
              <a:t>flags,which</a:t>
            </a:r>
            <a:r>
              <a:rPr lang="en-US" dirty="0" smtClean="0"/>
              <a:t> are defined in the &lt;</a:t>
            </a:r>
            <a:r>
              <a:rPr lang="en-US" dirty="0" err="1" smtClean="0"/>
              <a:t>unistd.h</a:t>
            </a:r>
            <a:r>
              <a:rPr lang="en-US" dirty="0" smtClean="0"/>
              <a:t>&gt; header:</a:t>
            </a:r>
          </a:p>
          <a:p>
            <a:pPr>
              <a:lnSpc>
                <a:spcPct val="120000"/>
              </a:lnSpc>
              <a:buNone/>
            </a:pPr>
            <a:r>
              <a:rPr lang="en-US" b="1" dirty="0" smtClean="0"/>
              <a:t>Bit flag				Use</a:t>
            </a:r>
          </a:p>
          <a:p>
            <a:pPr>
              <a:lnSpc>
                <a:spcPct val="120000"/>
              </a:lnSpc>
              <a:buNone/>
            </a:pPr>
            <a:r>
              <a:rPr lang="en-US" b="1" dirty="0" smtClean="0"/>
              <a:t>F_OK				Checks whether a named file exists</a:t>
            </a:r>
          </a:p>
          <a:p>
            <a:pPr>
              <a:lnSpc>
                <a:spcPct val="120000"/>
              </a:lnSpc>
              <a:buNone/>
            </a:pPr>
            <a:r>
              <a:rPr lang="en-US" b="1" dirty="0" smtClean="0"/>
              <a:t>R_OK				Checks whether a calling process has read 						permission</a:t>
            </a:r>
          </a:p>
          <a:p>
            <a:pPr>
              <a:lnSpc>
                <a:spcPct val="120000"/>
              </a:lnSpc>
              <a:buNone/>
            </a:pPr>
            <a:r>
              <a:rPr lang="en-US" b="1" dirty="0" smtClean="0"/>
              <a:t>W_OK				Checks whether a calling process has write 						permission		</a:t>
            </a:r>
          </a:p>
          <a:p>
            <a:pPr>
              <a:lnSpc>
                <a:spcPct val="120000"/>
              </a:lnSpc>
              <a:buNone/>
            </a:pPr>
            <a:r>
              <a:rPr lang="en-US" b="1" dirty="0" smtClean="0"/>
              <a:t>X_OK				Checks whether a calling process has write 						permission	</a:t>
            </a:r>
            <a:endParaRPr lang="en-US" dirty="0" smtClean="0"/>
          </a:p>
          <a:p>
            <a:pPr>
              <a:lnSpc>
                <a:spcPct val="120000"/>
              </a:lnSpc>
            </a:pPr>
            <a:r>
              <a:rPr lang="en-US" b="1" dirty="0" smtClean="0"/>
              <a:t>RETURN VALUE</a:t>
            </a:r>
          </a:p>
          <a:p>
            <a:pPr>
              <a:lnSpc>
                <a:spcPct val="120000"/>
              </a:lnSpc>
              <a:buNone/>
            </a:pPr>
            <a:r>
              <a:rPr lang="en-US" dirty="0" smtClean="0"/>
              <a:t>		On success (all requested permissions granted), zero is returned. On error (at least one bit in </a:t>
            </a:r>
            <a:r>
              <a:rPr lang="en-US" i="1" dirty="0" smtClean="0"/>
              <a:t>mode</a:t>
            </a:r>
            <a:r>
              <a:rPr lang="en-US" dirty="0" smtClean="0"/>
              <a:t> asked for a permission that is denied, or some other error occurred), -1 is returned, and </a:t>
            </a:r>
            <a:r>
              <a:rPr lang="en-US" i="1" dirty="0" err="1" smtClean="0"/>
              <a:t>errno</a:t>
            </a:r>
            <a:r>
              <a:rPr lang="en-US" dirty="0" smtClean="0"/>
              <a:t> is set appropriately.</a:t>
            </a:r>
          </a:p>
          <a:p>
            <a:pPr>
              <a:lnSpc>
                <a:spcPct val="120000"/>
              </a:lnSpc>
              <a:buNone/>
            </a:pPr>
            <a:endParaRPr lang="en-US" dirty="0"/>
          </a:p>
        </p:txBody>
      </p:sp>
      <p:sp>
        <p:nvSpPr>
          <p:cNvPr id="2" name="Title 1"/>
          <p:cNvSpPr>
            <a:spLocks noGrp="1"/>
          </p:cNvSpPr>
          <p:nvPr>
            <p:ph type="title"/>
          </p:nvPr>
        </p:nvSpPr>
        <p:spPr>
          <a:xfrm>
            <a:off x="381000" y="0"/>
            <a:ext cx="8229600" cy="838200"/>
          </a:xfrm>
        </p:spPr>
        <p:txBody>
          <a:bodyPr/>
          <a:lstStyle/>
          <a:p>
            <a:r>
              <a:rPr lang="en-US" dirty="0" smtClean="0"/>
              <a:t>access()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p:spPr>
        <p:txBody>
          <a:bodyPr>
            <a:noAutofit/>
          </a:bodyPr>
          <a:lstStyle/>
          <a:p>
            <a:pPr algn="just">
              <a:lnSpc>
                <a:spcPct val="150000"/>
              </a:lnSpc>
            </a:pPr>
            <a:r>
              <a:rPr lang="en-US" sz="1600" b="1" dirty="0" smtClean="0">
                <a:latin typeface="Times New Roman" pitchFamily="18" charset="0"/>
                <a:cs typeface="Times New Roman" pitchFamily="18" charset="0"/>
              </a:rPr>
              <a:t>Name</a:t>
            </a:r>
            <a:r>
              <a:rPr lang="en-US" sz="1600" dirty="0" smtClean="0">
                <a:latin typeface="Times New Roman" pitchFamily="18" charset="0"/>
                <a:cs typeface="Times New Roman" pitchFamily="18" charset="0"/>
              </a:rPr>
              <a:t> open, </a:t>
            </a:r>
            <a:r>
              <a:rPr lang="en-US" sz="1600" dirty="0" err="1" smtClean="0">
                <a:latin typeface="Times New Roman" pitchFamily="18" charset="0"/>
                <a:cs typeface="Times New Roman" pitchFamily="18" charset="0"/>
              </a:rPr>
              <a:t>creat</a:t>
            </a:r>
            <a:r>
              <a:rPr lang="en-US" sz="1600" dirty="0" smtClean="0">
                <a:latin typeface="Times New Roman" pitchFamily="18" charset="0"/>
                <a:cs typeface="Times New Roman" pitchFamily="18" charset="0"/>
              </a:rPr>
              <a:t> - open and possibly create a file or device </a:t>
            </a:r>
          </a:p>
          <a:p>
            <a:pPr algn="just">
              <a:lnSpc>
                <a:spcPct val="150000"/>
              </a:lnSpc>
              <a:buNone/>
            </a:pPr>
            <a:endParaRPr lang="en-US" sz="1600" dirty="0" smtClean="0">
              <a:latin typeface="Times New Roman" pitchFamily="18" charset="0"/>
              <a:cs typeface="Times New Roman" pitchFamily="18" charset="0"/>
            </a:endParaRPr>
          </a:p>
          <a:p>
            <a:pPr algn="just">
              <a:lnSpc>
                <a:spcPct val="150000"/>
              </a:lnSpc>
            </a:pPr>
            <a:r>
              <a:rPr lang="en-US" sz="1600" b="1" dirty="0" smtClean="0">
                <a:latin typeface="Times New Roman" pitchFamily="18" charset="0"/>
                <a:cs typeface="Times New Roman" pitchFamily="18" charset="0"/>
              </a:rPr>
              <a:t>Prototype</a:t>
            </a:r>
          </a:p>
          <a:p>
            <a:pPr algn="just">
              <a:lnSpc>
                <a:spcPct val="150000"/>
              </a:lnSpc>
              <a:buNone/>
            </a:pPr>
            <a:r>
              <a:rPr lang="en-US" sz="1600" b="1" dirty="0" smtClean="0">
                <a:latin typeface="Times New Roman" pitchFamily="18" charset="0"/>
                <a:cs typeface="Times New Roman" pitchFamily="18" charset="0"/>
              </a:rPr>
              <a:t>#include &lt;sys/</a:t>
            </a:r>
            <a:r>
              <a:rPr lang="en-US" sz="1600" b="1" dirty="0" err="1" smtClean="0">
                <a:latin typeface="Times New Roman" pitchFamily="18" charset="0"/>
                <a:cs typeface="Times New Roman" pitchFamily="18" charset="0"/>
              </a:rPr>
              <a:t>types.h</a:t>
            </a:r>
            <a:r>
              <a:rPr lang="en-US" sz="1600" b="1" dirty="0" smtClean="0">
                <a:latin typeface="Times New Roman" pitchFamily="18" charset="0"/>
                <a:cs typeface="Times New Roman" pitchFamily="18" charset="0"/>
              </a:rPr>
              <a:t>&gt;</a:t>
            </a:r>
          </a:p>
          <a:p>
            <a:pPr algn="just">
              <a:lnSpc>
                <a:spcPct val="150000"/>
              </a:lnSpc>
              <a:buNone/>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#include &lt;sys/</a:t>
            </a:r>
            <a:r>
              <a:rPr lang="en-US" sz="1600" b="1" dirty="0" err="1" smtClean="0">
                <a:latin typeface="Times New Roman" pitchFamily="18" charset="0"/>
                <a:cs typeface="Times New Roman" pitchFamily="18" charset="0"/>
              </a:rPr>
              <a:t>stat.h</a:t>
            </a:r>
            <a:r>
              <a:rPr lang="en-US" sz="1600" b="1" dirty="0" smtClean="0">
                <a:latin typeface="Times New Roman" pitchFamily="18" charset="0"/>
                <a:cs typeface="Times New Roman" pitchFamily="18" charset="0"/>
              </a:rPr>
              <a:t>&gt;</a:t>
            </a:r>
            <a:r>
              <a:rPr lang="en-US" sz="1600" dirty="0" smtClean="0">
                <a:latin typeface="Times New Roman" pitchFamily="18" charset="0"/>
                <a:cs typeface="Times New Roman" pitchFamily="18" charset="0"/>
              </a:rPr>
              <a:t> </a:t>
            </a:r>
          </a:p>
          <a:p>
            <a:pPr algn="just">
              <a:lnSpc>
                <a:spcPct val="150000"/>
              </a:lnSpc>
              <a:buNone/>
            </a:pPr>
            <a:r>
              <a:rPr lang="en-US" sz="1600" b="1" dirty="0" smtClean="0">
                <a:latin typeface="Times New Roman" pitchFamily="18" charset="0"/>
                <a:cs typeface="Times New Roman" pitchFamily="18" charset="0"/>
              </a:rPr>
              <a:t>#include &lt;</a:t>
            </a:r>
            <a:r>
              <a:rPr lang="en-US" sz="1600" b="1" dirty="0" err="1" smtClean="0">
                <a:latin typeface="Times New Roman" pitchFamily="18" charset="0"/>
                <a:cs typeface="Times New Roman" pitchFamily="18" charset="0"/>
              </a:rPr>
              <a:t>fcntl.h</a:t>
            </a:r>
            <a:r>
              <a:rPr lang="en-US" sz="1600" b="1" dirty="0" smtClean="0">
                <a:latin typeface="Times New Roman" pitchFamily="18" charset="0"/>
                <a:cs typeface="Times New Roman" pitchFamily="18" charset="0"/>
              </a:rPr>
              <a:t>&gt;</a:t>
            </a:r>
          </a:p>
          <a:p>
            <a:pPr algn="just">
              <a:lnSpc>
                <a:spcPct val="150000"/>
              </a:lnSpc>
              <a:buNone/>
            </a:pPr>
            <a:r>
              <a:rPr lang="en-US" sz="1600"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int</a:t>
            </a:r>
            <a:r>
              <a:rPr lang="en-US" sz="1600" b="1" dirty="0" smtClean="0">
                <a:latin typeface="Times New Roman" pitchFamily="18" charset="0"/>
                <a:cs typeface="Times New Roman" pitchFamily="18" charset="0"/>
              </a:rPr>
              <a:t> open(const char *</a:t>
            </a:r>
            <a:r>
              <a:rPr lang="en-US" sz="1600" i="1" dirty="0" smtClean="0">
                <a:latin typeface="Times New Roman" pitchFamily="18" charset="0"/>
                <a:cs typeface="Times New Roman" pitchFamily="18" charset="0"/>
              </a:rPr>
              <a:t>pathname</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int</a:t>
            </a:r>
            <a:r>
              <a:rPr lang="en-US" sz="1600" b="1" dirty="0" smtClean="0">
                <a:latin typeface="Times New Roman" pitchFamily="18" charset="0"/>
                <a:cs typeface="Times New Roman" pitchFamily="18" charset="0"/>
              </a:rPr>
              <a:t> </a:t>
            </a:r>
            <a:r>
              <a:rPr lang="en-US" sz="1600" i="1" dirty="0" smtClean="0">
                <a:latin typeface="Times New Roman" pitchFamily="18" charset="0"/>
                <a:cs typeface="Times New Roman" pitchFamily="18" charset="0"/>
              </a:rPr>
              <a:t>flags</a:t>
            </a:r>
            <a:r>
              <a:rPr lang="en-US" sz="1600" b="1" dirty="0" smtClean="0">
                <a:latin typeface="Times New Roman" pitchFamily="18" charset="0"/>
                <a:cs typeface="Times New Roman" pitchFamily="18" charset="0"/>
              </a:rPr>
              <a:t>);</a:t>
            </a:r>
          </a:p>
          <a:p>
            <a:pPr algn="just">
              <a:lnSpc>
                <a:spcPct val="150000"/>
              </a:lnSpc>
              <a:buNone/>
            </a:pPr>
            <a:r>
              <a:rPr lang="en-US" sz="1600"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int</a:t>
            </a:r>
            <a:r>
              <a:rPr lang="en-US" sz="1600" b="1" dirty="0" smtClean="0">
                <a:latin typeface="Times New Roman" pitchFamily="18" charset="0"/>
                <a:cs typeface="Times New Roman" pitchFamily="18" charset="0"/>
              </a:rPr>
              <a:t> open(const char *</a:t>
            </a:r>
            <a:r>
              <a:rPr lang="en-US" sz="1600" i="1" dirty="0" smtClean="0">
                <a:latin typeface="Times New Roman" pitchFamily="18" charset="0"/>
                <a:cs typeface="Times New Roman" pitchFamily="18" charset="0"/>
              </a:rPr>
              <a:t>pathname</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int</a:t>
            </a:r>
            <a:r>
              <a:rPr lang="en-US" sz="1600" b="1" dirty="0" smtClean="0">
                <a:latin typeface="Times New Roman" pitchFamily="18" charset="0"/>
                <a:cs typeface="Times New Roman" pitchFamily="18" charset="0"/>
              </a:rPr>
              <a:t> </a:t>
            </a:r>
            <a:r>
              <a:rPr lang="en-US" sz="1600" i="1" dirty="0" smtClean="0">
                <a:latin typeface="Times New Roman" pitchFamily="18" charset="0"/>
                <a:cs typeface="Times New Roman" pitchFamily="18" charset="0"/>
              </a:rPr>
              <a:t>flags</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mode_t</a:t>
            </a:r>
            <a:r>
              <a:rPr lang="en-US" sz="1600" b="1" dirty="0" smtClean="0">
                <a:latin typeface="Times New Roman" pitchFamily="18" charset="0"/>
                <a:cs typeface="Times New Roman" pitchFamily="18" charset="0"/>
              </a:rPr>
              <a:t> </a:t>
            </a:r>
            <a:r>
              <a:rPr lang="en-US" sz="1600" i="1" dirty="0" smtClean="0">
                <a:latin typeface="Times New Roman" pitchFamily="18" charset="0"/>
                <a:cs typeface="Times New Roman" pitchFamily="18" charset="0"/>
              </a:rPr>
              <a:t>mode</a:t>
            </a:r>
            <a:r>
              <a:rPr lang="en-US" sz="1600" b="1" dirty="0" smtClean="0">
                <a:latin typeface="Times New Roman" pitchFamily="18" charset="0"/>
                <a:cs typeface="Times New Roman" pitchFamily="18" charset="0"/>
              </a:rPr>
              <a:t>);</a:t>
            </a:r>
          </a:p>
          <a:p>
            <a:pPr algn="just">
              <a:lnSpc>
                <a:spcPct val="150000"/>
              </a:lnSpc>
              <a:buNone/>
            </a:pPr>
            <a:r>
              <a:rPr lang="en-US" sz="1600"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int</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creat</a:t>
            </a:r>
            <a:r>
              <a:rPr lang="en-US" sz="1600" b="1" dirty="0" smtClean="0">
                <a:latin typeface="Times New Roman" pitchFamily="18" charset="0"/>
                <a:cs typeface="Times New Roman" pitchFamily="18" charset="0"/>
              </a:rPr>
              <a:t>(const char *</a:t>
            </a:r>
            <a:r>
              <a:rPr lang="en-US" sz="1600" i="1" dirty="0" smtClean="0">
                <a:latin typeface="Times New Roman" pitchFamily="18" charset="0"/>
                <a:cs typeface="Times New Roman" pitchFamily="18" charset="0"/>
              </a:rPr>
              <a:t>pathname</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mode_t</a:t>
            </a:r>
            <a:r>
              <a:rPr lang="en-US" sz="1600" b="1" dirty="0" smtClean="0">
                <a:latin typeface="Times New Roman" pitchFamily="18" charset="0"/>
                <a:cs typeface="Times New Roman" pitchFamily="18" charset="0"/>
              </a:rPr>
              <a:t> </a:t>
            </a:r>
            <a:r>
              <a:rPr lang="en-US" sz="1600" i="1" dirty="0" smtClean="0">
                <a:latin typeface="Times New Roman" pitchFamily="18" charset="0"/>
                <a:cs typeface="Times New Roman" pitchFamily="18" charset="0"/>
              </a:rPr>
              <a:t>mode</a:t>
            </a:r>
            <a:r>
              <a:rPr lang="en-US" sz="1600" b="1" dirty="0" smtClean="0">
                <a:latin typeface="Times New Roman" pitchFamily="18" charset="0"/>
                <a:cs typeface="Times New Roman" pitchFamily="18" charset="0"/>
              </a:rPr>
              <a:t>);</a:t>
            </a:r>
          </a:p>
          <a:p>
            <a:pPr algn="just">
              <a:lnSpc>
                <a:spcPct val="150000"/>
              </a:lnSpc>
            </a:pPr>
            <a:endParaRPr lang="en-US" sz="1600" b="1" dirty="0">
              <a:latin typeface="Times New Roman" pitchFamily="18" charset="0"/>
              <a:cs typeface="Times New Roman" pitchFamily="18" charset="0"/>
            </a:endParaRPr>
          </a:p>
          <a:p>
            <a:pPr algn="just">
              <a:lnSpc>
                <a:spcPct val="150000"/>
              </a:lnSpc>
            </a:pPr>
            <a:r>
              <a:rPr lang="en-US" sz="1600" b="1" dirty="0" err="1" smtClean="0">
                <a:latin typeface="Times New Roman" pitchFamily="18" charset="0"/>
                <a:cs typeface="Times New Roman" pitchFamily="18" charset="0"/>
              </a:rPr>
              <a:t>creat</a:t>
            </a:r>
            <a:r>
              <a:rPr lang="en-US" sz="1600" dirty="0" smtClean="0">
                <a:latin typeface="Times New Roman" pitchFamily="18" charset="0"/>
                <a:cs typeface="Times New Roman" pitchFamily="18" charset="0"/>
              </a:rPr>
              <a:t>() is equivalent to </a:t>
            </a:r>
            <a:r>
              <a:rPr lang="en-US" sz="1600" b="1" dirty="0" smtClean="0">
                <a:latin typeface="Times New Roman" pitchFamily="18" charset="0"/>
                <a:cs typeface="Times New Roman" pitchFamily="18" charset="0"/>
              </a:rPr>
              <a:t>open</a:t>
            </a:r>
            <a:r>
              <a:rPr lang="en-US" sz="1600" dirty="0" smtClean="0">
                <a:latin typeface="Times New Roman" pitchFamily="18" charset="0"/>
                <a:cs typeface="Times New Roman" pitchFamily="18" charset="0"/>
              </a:rPr>
              <a:t>() with </a:t>
            </a:r>
            <a:r>
              <a:rPr lang="en-US" sz="1600" i="1" dirty="0" smtClean="0">
                <a:latin typeface="Times New Roman" pitchFamily="18" charset="0"/>
                <a:cs typeface="Times New Roman" pitchFamily="18" charset="0"/>
              </a:rPr>
              <a:t>flags</a:t>
            </a:r>
            <a:r>
              <a:rPr lang="en-US" sz="1600" dirty="0" smtClean="0">
                <a:latin typeface="Times New Roman" pitchFamily="18" charset="0"/>
                <a:cs typeface="Times New Roman" pitchFamily="18" charset="0"/>
              </a:rPr>
              <a:t> equal to O</a:t>
            </a:r>
            <a:r>
              <a:rPr lang="en-US" sz="1600" b="1" dirty="0" smtClean="0">
                <a:latin typeface="Times New Roman" pitchFamily="18" charset="0"/>
                <a:cs typeface="Times New Roman" pitchFamily="18" charset="0"/>
              </a:rPr>
              <a:t>_CREAT|O_WRONLY|O_TRUNC</a:t>
            </a:r>
            <a:r>
              <a:rPr lang="en-US" sz="1600" dirty="0" smtClean="0">
                <a:latin typeface="Times New Roman" pitchFamily="18" charset="0"/>
                <a:cs typeface="Times New Roman" pitchFamily="18" charset="0"/>
              </a:rPr>
              <a:t>.</a:t>
            </a:r>
          </a:p>
          <a:p>
            <a:pPr algn="just">
              <a:lnSpc>
                <a:spcPct val="150000"/>
              </a:lnSpc>
              <a:buNone/>
            </a:pPr>
            <a:r>
              <a:rPr lang="en-US" sz="1600" dirty="0" smtClean="0">
                <a:latin typeface="Times New Roman" pitchFamily="18" charset="0"/>
                <a:cs typeface="Times New Roman" pitchFamily="18" charset="0"/>
              </a:rPr>
              <a:t> </a:t>
            </a:r>
          </a:p>
          <a:p>
            <a:pPr algn="just">
              <a:lnSpc>
                <a:spcPct val="150000"/>
              </a:lnSpc>
            </a:pPr>
            <a:endParaRPr lang="en-US" sz="1600" dirty="0"/>
          </a:p>
        </p:txBody>
      </p:sp>
      <p:sp>
        <p:nvSpPr>
          <p:cNvPr id="2" name="Title 1"/>
          <p:cNvSpPr>
            <a:spLocks noGrp="1"/>
          </p:cNvSpPr>
          <p:nvPr>
            <p:ph type="title"/>
          </p:nvPr>
        </p:nvSpPr>
        <p:spPr>
          <a:xfrm>
            <a:off x="609600" y="228600"/>
            <a:ext cx="7772400" cy="808038"/>
          </a:xfrm>
        </p:spPr>
        <p:txBody>
          <a:bodyPr>
            <a:normAutofit/>
          </a:bodyPr>
          <a:lstStyle/>
          <a:p>
            <a:r>
              <a:rPr lang="en-US" dirty="0" smtClean="0"/>
              <a:t>open(),</a:t>
            </a:r>
            <a:r>
              <a:rPr lang="en-US" dirty="0" err="1" smtClean="0"/>
              <a:t>creat</a:t>
            </a:r>
            <a:r>
              <a:rPr lang="en-US" dirty="0" smtClean="0"/>
              <a: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86800" cy="5791200"/>
          </a:xfrm>
        </p:spPr>
        <p:txBody>
          <a:bodyPr>
            <a:noAutofit/>
          </a:bodyPr>
          <a:lstStyle/>
          <a:p>
            <a:r>
              <a:rPr lang="en-US" sz="2000" b="1" dirty="0" smtClean="0">
                <a:latin typeface="Times New Roman" pitchFamily="18" charset="0"/>
                <a:cs typeface="Times New Roman" pitchFamily="18" charset="0"/>
              </a:rPr>
              <a:t>NAME</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chmod</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fchmod</a:t>
            </a:r>
            <a:r>
              <a:rPr lang="en-US" sz="2000" dirty="0" smtClean="0">
                <a:latin typeface="Times New Roman" pitchFamily="18" charset="0"/>
                <a:cs typeface="Times New Roman" pitchFamily="18" charset="0"/>
              </a:rPr>
              <a:t> - change permissions of a file</a:t>
            </a:r>
          </a:p>
          <a:p>
            <a:pPr>
              <a:buNone/>
            </a:pPr>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Prototype</a:t>
            </a:r>
          </a:p>
          <a:p>
            <a:pPr>
              <a:buNone/>
            </a:pPr>
            <a:r>
              <a:rPr lang="en-US" sz="2000" b="1" dirty="0" smtClean="0">
                <a:latin typeface="Times New Roman" pitchFamily="18" charset="0"/>
                <a:cs typeface="Times New Roman" pitchFamily="18" charset="0"/>
              </a:rPr>
              <a:t>	#include &lt;sys/</a:t>
            </a:r>
            <a:r>
              <a:rPr lang="en-US" sz="2000" b="1" dirty="0" err="1" smtClean="0">
                <a:latin typeface="Times New Roman" pitchFamily="18" charset="0"/>
                <a:cs typeface="Times New Roman" pitchFamily="18" charset="0"/>
              </a:rPr>
              <a:t>types.h</a:t>
            </a:r>
            <a:r>
              <a:rPr lang="en-US" sz="2000" b="1" dirty="0" smtClean="0">
                <a:latin typeface="Times New Roman" pitchFamily="18" charset="0"/>
                <a:cs typeface="Times New Roman" pitchFamily="18" charset="0"/>
              </a:rPr>
              <a:t>&gt;</a:t>
            </a:r>
          </a:p>
          <a:p>
            <a:pPr>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#include &lt;sys/</a:t>
            </a:r>
            <a:r>
              <a:rPr lang="en-US" sz="2000" b="1" dirty="0" err="1" smtClean="0">
                <a:latin typeface="Times New Roman" pitchFamily="18" charset="0"/>
                <a:cs typeface="Times New Roman" pitchFamily="18" charset="0"/>
              </a:rPr>
              <a:t>stat.h</a:t>
            </a:r>
            <a:r>
              <a:rPr lang="en-US" sz="2000" b="1" dirty="0" smtClean="0">
                <a:latin typeface="Times New Roman" pitchFamily="18" charset="0"/>
                <a:cs typeface="Times New Roman" pitchFamily="18" charset="0"/>
              </a:rPr>
              <a:t>&gt;</a:t>
            </a:r>
            <a:r>
              <a:rPr lang="en-US" sz="2000"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int</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chmod</a:t>
            </a:r>
            <a:r>
              <a:rPr lang="en-US" sz="2000" b="1" dirty="0" smtClean="0">
                <a:latin typeface="Times New Roman" pitchFamily="18" charset="0"/>
                <a:cs typeface="Times New Roman" pitchFamily="18" charset="0"/>
              </a:rPr>
              <a:t>(const char *</a:t>
            </a:r>
            <a:r>
              <a:rPr lang="en-US" sz="2000" i="1" dirty="0" smtClean="0">
                <a:latin typeface="Times New Roman" pitchFamily="18" charset="0"/>
                <a:cs typeface="Times New Roman" pitchFamily="18" charset="0"/>
              </a:rPr>
              <a:t>path</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mode_t</a:t>
            </a:r>
            <a:r>
              <a:rPr lang="en-US" sz="2000" b="1" dirty="0" smtClean="0">
                <a:latin typeface="Times New Roman" pitchFamily="18" charset="0"/>
                <a:cs typeface="Times New Roman" pitchFamily="18" charset="0"/>
              </a:rPr>
              <a:t> </a:t>
            </a:r>
            <a:r>
              <a:rPr lang="en-US" sz="2000" b="1" i="1" dirty="0" smtClean="0">
                <a:latin typeface="Times New Roman" pitchFamily="18" charset="0"/>
                <a:cs typeface="Times New Roman" pitchFamily="18" charset="0"/>
              </a:rPr>
              <a:t>flag</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int</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fchmod</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int</a:t>
            </a:r>
            <a:r>
              <a:rPr lang="en-US" sz="2000" b="1"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fildes</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mode_t</a:t>
            </a:r>
            <a:r>
              <a:rPr lang="en-US" sz="2000" b="1" dirty="0" smtClean="0">
                <a:latin typeface="Times New Roman" pitchFamily="18" charset="0"/>
                <a:cs typeface="Times New Roman" pitchFamily="18" charset="0"/>
              </a:rPr>
              <a:t> </a:t>
            </a:r>
            <a:r>
              <a:rPr lang="en-US" sz="2000" b="1" i="1" dirty="0" smtClean="0">
                <a:latin typeface="Times New Roman" pitchFamily="18" charset="0"/>
                <a:cs typeface="Times New Roman" pitchFamily="18" charset="0"/>
              </a:rPr>
              <a:t>flag</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p>
          <a:p>
            <a:pPr>
              <a:buNone/>
            </a:pPr>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DESCRIPTION</a:t>
            </a:r>
          </a:p>
          <a:p>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chmod</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fchmod</a:t>
            </a:r>
            <a:r>
              <a:rPr lang="en-US" sz="2000" dirty="0" smtClean="0">
                <a:latin typeface="Times New Roman" pitchFamily="18" charset="0"/>
                <a:cs typeface="Times New Roman" pitchFamily="18" charset="0"/>
              </a:rPr>
              <a:t> functions change file access permissions for </a:t>
            </a:r>
            <a:r>
              <a:rPr lang="en-US" sz="2000" dirty="0" err="1" smtClean="0">
                <a:latin typeface="Times New Roman" pitchFamily="18" charset="0"/>
                <a:cs typeface="Times New Roman" pitchFamily="18" charset="0"/>
              </a:rPr>
              <a:t>owner,group</a:t>
            </a:r>
            <a:r>
              <a:rPr lang="en-US" sz="2000" dirty="0" smtClean="0">
                <a:latin typeface="Times New Roman" pitchFamily="18" charset="0"/>
                <a:cs typeface="Times New Roman" pitchFamily="18" charset="0"/>
              </a:rPr>
              <a:t> and others as well as set-UID and set-GID and sticky flags. A process that calls one of these functions should have the effective user ID of either the </a:t>
            </a:r>
            <a:r>
              <a:rPr lang="en-US" sz="2000" dirty="0" err="1" smtClean="0">
                <a:latin typeface="Times New Roman" pitchFamily="18" charset="0"/>
                <a:cs typeface="Times New Roman" pitchFamily="18" charset="0"/>
              </a:rPr>
              <a:t>superuser</a:t>
            </a:r>
            <a:r>
              <a:rPr lang="en-US" sz="2000" dirty="0" smtClean="0">
                <a:latin typeface="Times New Roman" pitchFamily="18" charset="0"/>
                <a:cs typeface="Times New Roman" pitchFamily="18" charset="0"/>
              </a:rPr>
              <a:t> or the owner of the file.</a:t>
            </a:r>
          </a:p>
          <a:p>
            <a:pPr>
              <a:buNone/>
            </a:pPr>
            <a:r>
              <a:rPr lang="en-US" sz="2000" dirty="0" smtClean="0">
                <a:latin typeface="Times New Roman" pitchFamily="18" charset="0"/>
                <a:cs typeface="Times New Roman" pitchFamily="18" charset="0"/>
              </a:rPr>
              <a:t>	 The mode of the file given by </a:t>
            </a:r>
            <a:r>
              <a:rPr lang="en-US" sz="2000" i="1" dirty="0" smtClean="0">
                <a:latin typeface="Times New Roman" pitchFamily="18" charset="0"/>
                <a:cs typeface="Times New Roman" pitchFamily="18" charset="0"/>
              </a:rPr>
              <a:t>path</a:t>
            </a:r>
            <a:r>
              <a:rPr lang="en-US" sz="2000" dirty="0" smtClean="0">
                <a:latin typeface="Times New Roman" pitchFamily="18" charset="0"/>
                <a:cs typeface="Times New Roman" pitchFamily="18" charset="0"/>
              </a:rPr>
              <a:t> or referenced by </a:t>
            </a:r>
            <a:r>
              <a:rPr lang="en-US" sz="2000" i="1" dirty="0" err="1" smtClean="0">
                <a:latin typeface="Times New Roman" pitchFamily="18" charset="0"/>
                <a:cs typeface="Times New Roman" pitchFamily="18" charset="0"/>
              </a:rPr>
              <a:t>fildes</a:t>
            </a:r>
            <a:r>
              <a:rPr lang="en-US" sz="2000" dirty="0" smtClean="0">
                <a:latin typeface="Times New Roman" pitchFamily="18" charset="0"/>
                <a:cs typeface="Times New Roman" pitchFamily="18" charset="0"/>
              </a:rPr>
              <a:t> is changed. Modes are specified by </a:t>
            </a:r>
            <a:r>
              <a:rPr lang="en-US" sz="2000" i="1" dirty="0" err="1" smtClean="0">
                <a:latin typeface="Times New Roman" pitchFamily="18" charset="0"/>
                <a:cs typeface="Times New Roman" pitchFamily="18" charset="0"/>
              </a:rPr>
              <a:t>or’ing</a:t>
            </a:r>
            <a:r>
              <a:rPr lang="en-US" sz="2000" dirty="0" smtClean="0">
                <a:latin typeface="Times New Roman" pitchFamily="18" charset="0"/>
                <a:cs typeface="Times New Roman" pitchFamily="18" charset="0"/>
              </a:rPr>
              <a:t> the following:</a:t>
            </a:r>
          </a:p>
          <a:p>
            <a:endParaRPr lang="en-US" sz="2000" dirty="0">
              <a:latin typeface="Times New Roman" pitchFamily="18" charset="0"/>
              <a:cs typeface="Times New Roman" pitchFamily="18" charset="0"/>
            </a:endParaRPr>
          </a:p>
        </p:txBody>
      </p:sp>
      <p:sp>
        <p:nvSpPr>
          <p:cNvPr id="2" name="Title 1"/>
          <p:cNvSpPr>
            <a:spLocks noGrp="1"/>
          </p:cNvSpPr>
          <p:nvPr>
            <p:ph type="title"/>
          </p:nvPr>
        </p:nvSpPr>
        <p:spPr>
          <a:xfrm>
            <a:off x="457200" y="0"/>
            <a:ext cx="8229600" cy="1143000"/>
          </a:xfrm>
        </p:spPr>
        <p:txBody>
          <a:bodyPr/>
          <a:lstStyle/>
          <a:p>
            <a:r>
              <a:rPr lang="en-US" dirty="0" err="1" smtClean="0"/>
              <a:t>chmod</a:t>
            </a:r>
            <a:r>
              <a:rPr lang="en-US" dirty="0" smtClean="0"/>
              <a:t>(),</a:t>
            </a:r>
            <a:r>
              <a:rPr lang="en-US" dirty="0" err="1" smtClean="0"/>
              <a:t>fchmod</a:t>
            </a:r>
            <a:r>
              <a:rPr lang="en-US" dirty="0" smtClean="0"/>
              <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tretch>
            <a:fillRect/>
          </a:stretch>
        </p:blipFill>
        <p:spPr bwMode="auto">
          <a:xfrm>
            <a:off x="1389801" y="1219200"/>
            <a:ext cx="5858206" cy="4648199"/>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70000"/>
              </a:lnSpc>
            </a:pPr>
            <a:endParaRPr lang="en-US" dirty="0" smtClean="0"/>
          </a:p>
          <a:p>
            <a:pPr algn="just">
              <a:lnSpc>
                <a:spcPct val="170000"/>
              </a:lnSpc>
            </a:pPr>
            <a:r>
              <a:rPr lang="en-US" b="1" dirty="0" smtClean="0"/>
              <a:t>RETURN VALUE</a:t>
            </a:r>
          </a:p>
          <a:p>
            <a:pPr algn="just">
              <a:lnSpc>
                <a:spcPct val="170000"/>
              </a:lnSpc>
              <a:buNone/>
            </a:pPr>
            <a:r>
              <a:rPr lang="en-US" dirty="0" smtClean="0"/>
              <a:t>	On success, zero is returned. On error, -1 is returned, and </a:t>
            </a:r>
            <a:r>
              <a:rPr lang="en-US" i="1" dirty="0" err="1" smtClean="0"/>
              <a:t>errno</a:t>
            </a:r>
            <a:r>
              <a:rPr lang="en-US" dirty="0" smtClean="0"/>
              <a:t> is set appropriately.</a:t>
            </a:r>
          </a:p>
          <a:p>
            <a:pPr algn="just">
              <a:lnSpc>
                <a:spcPct val="170000"/>
              </a:lnSpc>
            </a:pPr>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smtClean="0">
                <a:latin typeface="Times New Roman" pitchFamily="18" charset="0"/>
                <a:cs typeface="Times New Roman" pitchFamily="18" charset="0"/>
              </a:rPr>
              <a:t>NAME</a:t>
            </a:r>
          </a:p>
          <a:p>
            <a:r>
              <a:rPr lang="en-US" dirty="0" err="1" smtClean="0">
                <a:latin typeface="Times New Roman" pitchFamily="18" charset="0"/>
                <a:cs typeface="Times New Roman" pitchFamily="18" charset="0"/>
              </a:rPr>
              <a:t>chown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fchown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lchown</a:t>
            </a:r>
            <a:r>
              <a:rPr lang="en-US" dirty="0" smtClean="0">
                <a:latin typeface="Times New Roman" pitchFamily="18" charset="0"/>
                <a:cs typeface="Times New Roman" pitchFamily="18" charset="0"/>
              </a:rPr>
              <a:t> - change ownership of a file(User ID and group ID)</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SYNOPSIS</a:t>
            </a:r>
          </a:p>
          <a:p>
            <a:pPr>
              <a:buNone/>
            </a:pPr>
            <a:r>
              <a:rPr lang="en-US" b="1" dirty="0" smtClean="0">
                <a:latin typeface="Times New Roman" pitchFamily="18" charset="0"/>
                <a:cs typeface="Times New Roman" pitchFamily="18" charset="0"/>
              </a:rPr>
              <a:t>	#include &lt;sys/</a:t>
            </a:r>
            <a:r>
              <a:rPr lang="en-US" b="1" dirty="0" err="1" smtClean="0">
                <a:latin typeface="Times New Roman" pitchFamily="18" charset="0"/>
                <a:cs typeface="Times New Roman" pitchFamily="18" charset="0"/>
              </a:rPr>
              <a:t>types.h</a:t>
            </a:r>
            <a:r>
              <a:rPr lang="en-US" b="1"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#include &lt;</a:t>
            </a:r>
            <a:r>
              <a:rPr lang="en-US" b="1" dirty="0" err="1" smtClean="0">
                <a:latin typeface="Times New Roman" pitchFamily="18" charset="0"/>
                <a:cs typeface="Times New Roman" pitchFamily="18" charset="0"/>
              </a:rPr>
              <a:t>unistd.h</a:t>
            </a:r>
            <a:r>
              <a:rPr lang="en-US" b="1"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chown</a:t>
            </a:r>
            <a:r>
              <a:rPr lang="en-US" b="1" dirty="0" smtClean="0">
                <a:latin typeface="Times New Roman" pitchFamily="18" charset="0"/>
                <a:cs typeface="Times New Roman" pitchFamily="18" charset="0"/>
              </a:rPr>
              <a:t>(const char *</a:t>
            </a:r>
            <a:r>
              <a:rPr lang="en-US" i="1" dirty="0" smtClean="0">
                <a:latin typeface="Times New Roman" pitchFamily="18" charset="0"/>
                <a:cs typeface="Times New Roman" pitchFamily="18" charset="0"/>
              </a:rPr>
              <a:t>path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uid_t</a:t>
            </a:r>
            <a:r>
              <a:rPr lang="en-US" b="1"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uid</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gid_t</a:t>
            </a:r>
            <a:r>
              <a:rPr lang="en-US" b="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gid</a:t>
            </a:r>
            <a:r>
              <a:rPr lang="en-US" b="1"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fchown</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fd</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uid_t</a:t>
            </a:r>
            <a:r>
              <a:rPr lang="en-US" b="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uid</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gid_t</a:t>
            </a:r>
            <a:r>
              <a:rPr lang="en-US" b="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gid</a:t>
            </a:r>
            <a:r>
              <a:rPr lang="en-US" b="1"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lchown</a:t>
            </a:r>
            <a:r>
              <a:rPr lang="en-US" b="1" dirty="0" smtClean="0">
                <a:latin typeface="Times New Roman" pitchFamily="18" charset="0"/>
                <a:cs typeface="Times New Roman" pitchFamily="18" charset="0"/>
              </a:rPr>
              <a:t>(const char *</a:t>
            </a:r>
            <a:r>
              <a:rPr lang="en-US" i="1" dirty="0" smtClean="0">
                <a:latin typeface="Times New Roman" pitchFamily="18" charset="0"/>
                <a:cs typeface="Times New Roman" pitchFamily="18" charset="0"/>
              </a:rPr>
              <a:t>path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uid_t</a:t>
            </a:r>
            <a:r>
              <a:rPr lang="en-US" b="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uid</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gid_t</a:t>
            </a:r>
            <a:r>
              <a:rPr lang="en-US" b="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gid</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err="1" smtClean="0"/>
              <a:t>chown</a:t>
            </a:r>
            <a:r>
              <a:rPr lang="en-US" dirty="0" smtClean="0"/>
              <a:t>(),</a:t>
            </a:r>
            <a:r>
              <a:rPr lang="en-US" dirty="0" err="1" smtClean="0"/>
              <a:t>fchown</a:t>
            </a:r>
            <a:r>
              <a:rPr lang="en-US" dirty="0" smtClean="0"/>
              <a:t>(),</a:t>
            </a:r>
            <a:r>
              <a:rPr lang="en-US" dirty="0" err="1" smtClean="0"/>
              <a:t>lchown</a:t>
            </a:r>
            <a:r>
              <a:rPr lang="en-US" dirty="0" smtClean="0"/>
              <a: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533400"/>
            <a:ext cx="8382000" cy="5473891"/>
          </a:xfrm>
        </p:spPr>
        <p:txBody>
          <a:bodyPr>
            <a:normAutofit fontScale="62500" lnSpcReduction="20000"/>
          </a:bodyPr>
          <a:lstStyle/>
          <a:p>
            <a:pPr>
              <a:lnSpc>
                <a:spcPct val="170000"/>
              </a:lnSpc>
            </a:pPr>
            <a:r>
              <a:rPr lang="en-US" b="1" dirty="0" smtClean="0">
                <a:latin typeface="Times New Roman" pitchFamily="18" charset="0"/>
                <a:cs typeface="Times New Roman" pitchFamily="18" charset="0"/>
              </a:rPr>
              <a:t>DESCRIPTION</a:t>
            </a:r>
          </a:p>
          <a:p>
            <a:pPr>
              <a:lnSpc>
                <a:spcPct val="170000"/>
              </a:lnSpc>
            </a:pPr>
            <a:r>
              <a:rPr lang="en-US" dirty="0" smtClean="0">
                <a:latin typeface="Times New Roman" pitchFamily="18" charset="0"/>
                <a:cs typeface="Times New Roman" pitchFamily="18" charset="0"/>
              </a:rPr>
              <a:t>These </a:t>
            </a:r>
            <a:r>
              <a:rPr lang="en-US" b="1" dirty="0" smtClean="0">
                <a:latin typeface="Times New Roman" pitchFamily="18" charset="0"/>
                <a:cs typeface="Times New Roman" pitchFamily="18" charset="0"/>
              </a:rPr>
              <a:t>system calls</a:t>
            </a:r>
            <a:r>
              <a:rPr lang="en-US" dirty="0" smtClean="0">
                <a:latin typeface="Times New Roman" pitchFamily="18" charset="0"/>
                <a:cs typeface="Times New Roman" pitchFamily="18" charset="0"/>
              </a:rPr>
              <a:t> change the owner and group of the file specified by </a:t>
            </a:r>
            <a:r>
              <a:rPr lang="en-US" i="1" dirty="0" smtClean="0">
                <a:latin typeface="Times New Roman" pitchFamily="18" charset="0"/>
                <a:cs typeface="Times New Roman" pitchFamily="18" charset="0"/>
              </a:rPr>
              <a:t>path</a:t>
            </a:r>
            <a:r>
              <a:rPr lang="en-US" dirty="0" smtClean="0">
                <a:latin typeface="Times New Roman" pitchFamily="18" charset="0"/>
                <a:cs typeface="Times New Roman" pitchFamily="18" charset="0"/>
              </a:rPr>
              <a:t> or by </a:t>
            </a:r>
            <a:r>
              <a:rPr lang="en-US" i="1" dirty="0" err="1" smtClean="0">
                <a:latin typeface="Times New Roman" pitchFamily="18" charset="0"/>
                <a:cs typeface="Times New Roman" pitchFamily="18" charset="0"/>
              </a:rPr>
              <a:t>fd</a:t>
            </a:r>
            <a:r>
              <a:rPr lang="en-US" dirty="0" smtClean="0">
                <a:latin typeface="Times New Roman" pitchFamily="18" charset="0"/>
                <a:cs typeface="Times New Roman" pitchFamily="18" charset="0"/>
              </a:rPr>
              <a:t>. Only a privileged process may change the owner of a file. The owner of a file may change the group of the file to any group of which that owner is a member. A privileged process may change the group arbitrarily.</a:t>
            </a:r>
          </a:p>
          <a:p>
            <a:pPr>
              <a:lnSpc>
                <a:spcPct val="170000"/>
              </a:lnSpc>
            </a:pPr>
            <a:r>
              <a:rPr lang="en-US" dirty="0" smtClean="0">
                <a:latin typeface="Times New Roman" pitchFamily="18" charset="0"/>
                <a:cs typeface="Times New Roman" pitchFamily="18" charset="0"/>
              </a:rPr>
              <a:t>If the </a:t>
            </a:r>
            <a:r>
              <a:rPr lang="en-US" i="1" dirty="0" err="1" smtClean="0">
                <a:latin typeface="Times New Roman" pitchFamily="18" charset="0"/>
                <a:cs typeface="Times New Roman" pitchFamily="18" charset="0"/>
              </a:rPr>
              <a:t>uid</a:t>
            </a:r>
            <a:r>
              <a:rPr lang="en-US" dirty="0" smtClean="0">
                <a:latin typeface="Times New Roman" pitchFamily="18" charset="0"/>
                <a:cs typeface="Times New Roman" pitchFamily="18" charset="0"/>
              </a:rPr>
              <a:t> or </a:t>
            </a:r>
            <a:r>
              <a:rPr lang="en-US" i="1" dirty="0" err="1" smtClean="0">
                <a:latin typeface="Times New Roman" pitchFamily="18" charset="0"/>
                <a:cs typeface="Times New Roman" pitchFamily="18" charset="0"/>
              </a:rPr>
              <a:t>gid</a:t>
            </a:r>
            <a:r>
              <a:rPr lang="en-US" dirty="0" smtClean="0">
                <a:latin typeface="Times New Roman" pitchFamily="18" charset="0"/>
                <a:cs typeface="Times New Roman" pitchFamily="18" charset="0"/>
              </a:rPr>
              <a:t> is specified as -1, then that ID is not changed. When the </a:t>
            </a:r>
            <a:r>
              <a:rPr lang="en-US" dirty="0" err="1" smtClean="0">
                <a:latin typeface="Times New Roman" pitchFamily="18" charset="0"/>
                <a:cs typeface="Times New Roman" pitchFamily="18" charset="0"/>
              </a:rPr>
              <a:t>uid</a:t>
            </a:r>
            <a:r>
              <a:rPr lang="en-US" dirty="0" smtClean="0">
                <a:latin typeface="Times New Roman" pitchFamily="18" charset="0"/>
                <a:cs typeface="Times New Roman" pitchFamily="18" charset="0"/>
              </a:rPr>
              <a:t> or </a:t>
            </a:r>
            <a:r>
              <a:rPr lang="en-US" dirty="0" err="1" smtClean="0">
                <a:latin typeface="Times New Roman" pitchFamily="18" charset="0"/>
                <a:cs typeface="Times New Roman" pitchFamily="18" charset="0"/>
              </a:rPr>
              <a:t>gid</a:t>
            </a:r>
            <a:r>
              <a:rPr lang="en-US" dirty="0" smtClean="0">
                <a:latin typeface="Times New Roman" pitchFamily="18" charset="0"/>
                <a:cs typeface="Times New Roman" pitchFamily="18" charset="0"/>
              </a:rPr>
              <a:t> of an executable file are changed by a non-</a:t>
            </a:r>
            <a:r>
              <a:rPr lang="en-US" dirty="0" err="1" smtClean="0">
                <a:latin typeface="Times New Roman" pitchFamily="18" charset="0"/>
                <a:cs typeface="Times New Roman" pitchFamily="18" charset="0"/>
              </a:rPr>
              <a:t>superuser</a:t>
            </a:r>
            <a:r>
              <a:rPr lang="en-US" dirty="0" smtClean="0">
                <a:latin typeface="Times New Roman" pitchFamily="18" charset="0"/>
                <a:cs typeface="Times New Roman" pitchFamily="18" charset="0"/>
              </a:rPr>
              <a:t>, the S_ISUID and S_ISGID mode bits are cleared(set user ID and set Group ID). This is to prevent users from creating programs with ownership assigned o someone else and then executing those programs with the new </a:t>
            </a:r>
            <a:r>
              <a:rPr lang="en-US" smtClean="0">
                <a:latin typeface="Times New Roman" pitchFamily="18" charset="0"/>
                <a:cs typeface="Times New Roman" pitchFamily="18" charset="0"/>
              </a:rPr>
              <a:t>owner’s privileges.</a:t>
            </a:r>
            <a:endParaRPr lang="en-US" dirty="0" smtClean="0">
              <a:latin typeface="Times New Roman" pitchFamily="18" charset="0"/>
              <a:cs typeface="Times New Roman" pitchFamily="18" charset="0"/>
            </a:endParaRPr>
          </a:p>
          <a:p>
            <a:pPr>
              <a:lnSpc>
                <a:spcPct val="170000"/>
              </a:lnSpc>
            </a:pPr>
            <a:endParaRPr lang="en-US" dirty="0" smtClean="0">
              <a:latin typeface="Times New Roman" pitchFamily="18" charset="0"/>
              <a:cs typeface="Times New Roman" pitchFamily="18" charset="0"/>
            </a:endParaRPr>
          </a:p>
          <a:p>
            <a:pPr>
              <a:lnSpc>
                <a:spcPct val="170000"/>
              </a:lnSpc>
            </a:pPr>
            <a:r>
              <a:rPr lang="en-US" b="1" dirty="0" smtClean="0">
                <a:latin typeface="Times New Roman" pitchFamily="18" charset="0"/>
                <a:cs typeface="Times New Roman" pitchFamily="18" charset="0"/>
              </a:rPr>
              <a:t>RETURN VALUE</a:t>
            </a:r>
          </a:p>
          <a:p>
            <a:pPr>
              <a:lnSpc>
                <a:spcPct val="170000"/>
              </a:lnSpc>
              <a:buNone/>
            </a:pPr>
            <a:r>
              <a:rPr lang="en-US" dirty="0" smtClean="0">
                <a:latin typeface="Times New Roman" pitchFamily="18" charset="0"/>
                <a:cs typeface="Times New Roman" pitchFamily="18" charset="0"/>
              </a:rPr>
              <a:t>	On success, zero is returned. On error, -1 is returned, and </a:t>
            </a:r>
            <a:r>
              <a:rPr lang="en-US" i="1" dirty="0" err="1" smtClean="0">
                <a:latin typeface="Times New Roman" pitchFamily="18" charset="0"/>
                <a:cs typeface="Times New Roman" pitchFamily="18" charset="0"/>
              </a:rPr>
              <a:t>errno</a:t>
            </a:r>
            <a:r>
              <a:rPr lang="en-US" dirty="0" smtClean="0">
                <a:latin typeface="Times New Roman" pitchFamily="18" charset="0"/>
                <a:cs typeface="Times New Roman" pitchFamily="18" charset="0"/>
              </a:rPr>
              <a:t> is set appropriately. </a:t>
            </a:r>
          </a:p>
          <a:p>
            <a:pPr>
              <a:lnSpc>
                <a:spcPct val="170000"/>
              </a:lnSpc>
            </a:pPr>
            <a:endParaRPr lang="en-US"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382000" cy="5867400"/>
          </a:xfrm>
        </p:spPr>
        <p:txBody>
          <a:bodyPr>
            <a:normAutofit fontScale="77500" lnSpcReduction="20000"/>
          </a:bodyPr>
          <a:lstStyle/>
          <a:p>
            <a:r>
              <a:rPr lang="en-US" b="1" dirty="0" smtClean="0">
                <a:latin typeface="Times New Roman" pitchFamily="18" charset="0"/>
                <a:cs typeface="Times New Roman" pitchFamily="18" charset="0"/>
              </a:rPr>
              <a:t>NAME</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utime</a:t>
            </a:r>
            <a:r>
              <a:rPr lang="en-US" dirty="0" smtClean="0">
                <a:latin typeface="Times New Roman" pitchFamily="18" charset="0"/>
                <a:cs typeface="Times New Roman" pitchFamily="18" charset="0"/>
              </a:rPr>
              <a:t> - change access and/or modification timestamps of a file.</a:t>
            </a:r>
          </a:p>
          <a:p>
            <a:pPr>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Prototype</a:t>
            </a:r>
          </a:p>
          <a:p>
            <a:pPr>
              <a:buNone/>
            </a:pPr>
            <a:r>
              <a:rPr lang="en-US" b="1" dirty="0" smtClean="0">
                <a:latin typeface="Times New Roman" pitchFamily="18" charset="0"/>
                <a:cs typeface="Times New Roman" pitchFamily="18" charset="0"/>
              </a:rPr>
              <a:t>	#include &lt;sys/</a:t>
            </a:r>
            <a:r>
              <a:rPr lang="en-US" b="1" dirty="0" err="1" smtClean="0">
                <a:latin typeface="Times New Roman" pitchFamily="18" charset="0"/>
                <a:cs typeface="Times New Roman" pitchFamily="18" charset="0"/>
              </a:rPr>
              <a:t>types.h</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	#include&lt;</a:t>
            </a:r>
            <a:r>
              <a:rPr lang="en-US" b="1" dirty="0" err="1" smtClean="0">
                <a:latin typeface="Times New Roman" pitchFamily="18" charset="0"/>
                <a:cs typeface="Times New Roman" pitchFamily="18" charset="0"/>
              </a:rPr>
              <a:t>unistd.h</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#include &lt;</a:t>
            </a:r>
            <a:r>
              <a:rPr lang="en-US" b="1" dirty="0" err="1" smtClean="0">
                <a:latin typeface="Times New Roman" pitchFamily="18" charset="0"/>
                <a:cs typeface="Times New Roman" pitchFamily="18" charset="0"/>
              </a:rPr>
              <a:t>utime.h</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utime</a:t>
            </a:r>
            <a:r>
              <a:rPr lang="en-US" b="1" dirty="0" smtClean="0">
                <a:latin typeface="Times New Roman" pitchFamily="18" charset="0"/>
                <a:cs typeface="Times New Roman" pitchFamily="18" charset="0"/>
              </a:rPr>
              <a:t>(const char *</a:t>
            </a:r>
            <a:r>
              <a:rPr lang="en-US" i="1" dirty="0" err="1" smtClean="0">
                <a:latin typeface="Times New Roman" pitchFamily="18" charset="0"/>
                <a:cs typeface="Times New Roman" pitchFamily="18" charset="0"/>
              </a:rPr>
              <a:t>path_name</a:t>
            </a:r>
            <a:r>
              <a:rPr lang="en-US" b="1" dirty="0" smtClean="0">
                <a:latin typeface="Times New Roman" pitchFamily="18" charset="0"/>
                <a:cs typeface="Times New Roman" pitchFamily="18" charset="0"/>
              </a:rPr>
              <a:t>, const </a:t>
            </a:r>
            <a:r>
              <a:rPr lang="en-US" b="1" dirty="0" err="1" smtClean="0">
                <a:latin typeface="Times New Roman" pitchFamily="18" charset="0"/>
                <a:cs typeface="Times New Roman" pitchFamily="18" charset="0"/>
              </a:rPr>
              <a:t>struct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utimbuf</a:t>
            </a:r>
            <a:r>
              <a:rPr lang="en-US" b="1"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 times</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	</a:t>
            </a:r>
          </a:p>
          <a:p>
            <a:r>
              <a:rPr lang="en-US" b="1" dirty="0" smtClean="0">
                <a:latin typeface="Times New Roman" pitchFamily="18" charset="0"/>
                <a:cs typeface="Times New Roman" pitchFamily="18" charset="0"/>
              </a:rPr>
              <a:t>DESCRIPTION</a:t>
            </a:r>
          </a:p>
          <a:p>
            <a:pPr>
              <a:buNone/>
            </a:pPr>
            <a:r>
              <a:rPr lang="en-US" b="1" dirty="0" smtClean="0">
                <a:latin typeface="Times New Roman" pitchFamily="18" charset="0"/>
                <a:cs typeface="Times New Roman" pitchFamily="18" charset="0"/>
              </a:rPr>
              <a:t>	The </a:t>
            </a:r>
            <a:r>
              <a:rPr lang="en-US" b="1" dirty="0" err="1" smtClean="0">
                <a:latin typeface="Times New Roman" pitchFamily="18" charset="0"/>
                <a:cs typeface="Times New Roman" pitchFamily="18" charset="0"/>
              </a:rPr>
              <a:t>path_name</a:t>
            </a:r>
            <a:r>
              <a:rPr lang="en-US" b="1" dirty="0" smtClean="0">
                <a:latin typeface="Times New Roman" pitchFamily="18" charset="0"/>
                <a:cs typeface="Times New Roman" pitchFamily="18" charset="0"/>
              </a:rPr>
              <a:t> argument is the path name of a file. The times argument specifies the new access time and modification time for the file. The </a:t>
            </a:r>
            <a:r>
              <a:rPr lang="en-US" b="1" dirty="0" err="1" smtClean="0">
                <a:latin typeface="Times New Roman" pitchFamily="18" charset="0"/>
                <a:cs typeface="Times New Roman" pitchFamily="18" charset="0"/>
              </a:rPr>
              <a:t>struct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utimbuf</a:t>
            </a:r>
            <a:r>
              <a:rPr lang="en-US" b="1" dirty="0" smtClean="0">
                <a:latin typeface="Times New Roman" pitchFamily="18" charset="0"/>
                <a:cs typeface="Times New Roman" pitchFamily="18" charset="0"/>
              </a:rPr>
              <a:t> is defined in the &lt;</a:t>
            </a:r>
            <a:r>
              <a:rPr lang="en-US" b="1" dirty="0" err="1" smtClean="0">
                <a:latin typeface="Times New Roman" pitchFamily="18" charset="0"/>
                <a:cs typeface="Times New Roman" pitchFamily="18" charset="0"/>
              </a:rPr>
              <a:t>utime.h</a:t>
            </a:r>
            <a:r>
              <a:rPr lang="en-US" b="1" dirty="0" smtClean="0">
                <a:latin typeface="Times New Roman" pitchFamily="18" charset="0"/>
                <a:cs typeface="Times New Roman" pitchFamily="18" charset="0"/>
              </a:rPr>
              <a:t>&gt; header as:</a:t>
            </a:r>
          </a:p>
          <a:p>
            <a:pPr>
              <a:buNone/>
            </a:pPr>
            <a:endParaRPr lang="en-US" b="1" dirty="0" smtClean="0">
              <a:latin typeface="Times New Roman" pitchFamily="18" charset="0"/>
              <a:cs typeface="Times New Roman" pitchFamily="18" charset="0"/>
            </a:endParaRPr>
          </a:p>
          <a:p>
            <a:pPr>
              <a:buNone/>
            </a:pPr>
            <a:r>
              <a:rPr lang="en-US" b="1" dirty="0" err="1" smtClean="0">
                <a:latin typeface="Times New Roman" pitchFamily="18" charset="0"/>
                <a:cs typeface="Times New Roman" pitchFamily="18" charset="0"/>
              </a:rPr>
              <a:t>struct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utimbuf</a:t>
            </a: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time_t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actime</a:t>
            </a:r>
            <a:r>
              <a:rPr lang="en-US" b="1" dirty="0" smtClean="0">
                <a:latin typeface="Times New Roman" pitchFamily="18" charset="0"/>
                <a:cs typeface="Times New Roman" pitchFamily="18" charset="0"/>
              </a:rPr>
              <a:t>;			/* access time*/</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time_t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modtime</a:t>
            </a:r>
            <a:r>
              <a:rPr lang="en-US" b="1" dirty="0" smtClean="0">
                <a:latin typeface="Times New Roman" pitchFamily="18" charset="0"/>
                <a:cs typeface="Times New Roman" pitchFamily="18" charset="0"/>
              </a:rPr>
              <a:t>			/*modification time*/</a:t>
            </a:r>
          </a:p>
          <a:p>
            <a:pPr>
              <a:buNone/>
            </a:pPr>
            <a:r>
              <a:rPr lang="en-US" b="1"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2" name="Title 1"/>
          <p:cNvSpPr>
            <a:spLocks noGrp="1"/>
          </p:cNvSpPr>
          <p:nvPr>
            <p:ph type="title"/>
          </p:nvPr>
        </p:nvSpPr>
        <p:spPr>
          <a:xfrm>
            <a:off x="381000" y="0"/>
            <a:ext cx="8229600" cy="1143000"/>
          </a:xfrm>
        </p:spPr>
        <p:txBody>
          <a:bodyPr/>
          <a:lstStyle/>
          <a:p>
            <a:r>
              <a:rPr lang="en-US" dirty="0" err="1" smtClean="0"/>
              <a:t>utime</a:t>
            </a:r>
            <a:r>
              <a:rPr lang="en-US" dirty="0" smtClean="0"/>
              <a: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458200" cy="5778691"/>
          </a:xfrm>
        </p:spPr>
        <p:txBody>
          <a:bodyPr>
            <a:normAutofit fontScale="92500" lnSpcReduction="10000"/>
          </a:bodyPr>
          <a:lstStyle/>
          <a:p>
            <a:pPr>
              <a:lnSpc>
                <a:spcPct val="150000"/>
              </a:lnSpc>
            </a:pP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If times is specified as 0,the API will set the named file access time and modification time to the current </a:t>
            </a:r>
            <a:r>
              <a:rPr lang="en-US" sz="2000" dirty="0" err="1" smtClean="0">
                <a:latin typeface="Times New Roman" pitchFamily="18" charset="0"/>
                <a:cs typeface="Times New Roman" pitchFamily="18" charset="0"/>
              </a:rPr>
              <a:t>time.This</a:t>
            </a:r>
            <a:r>
              <a:rPr lang="en-US" sz="2000" dirty="0" smtClean="0">
                <a:latin typeface="Times New Roman" pitchFamily="18" charset="0"/>
                <a:cs typeface="Times New Roman" pitchFamily="18" charset="0"/>
              </a:rPr>
              <a:t> requires calling process have write access to the named </a:t>
            </a:r>
            <a:r>
              <a:rPr lang="en-US" sz="2000" dirty="0" err="1" smtClean="0">
                <a:latin typeface="Times New Roman" pitchFamily="18" charset="0"/>
                <a:cs typeface="Times New Roman" pitchFamily="18" charset="0"/>
              </a:rPr>
              <a:t>file,its</a:t>
            </a:r>
            <a:r>
              <a:rPr lang="en-US" sz="2000" dirty="0" smtClean="0">
                <a:latin typeface="Times New Roman" pitchFamily="18" charset="0"/>
                <a:cs typeface="Times New Roman" pitchFamily="18" charset="0"/>
              </a:rPr>
              <a:t> effective user ID match either the file user ID or that of the </a:t>
            </a:r>
            <a:r>
              <a:rPr lang="en-US" sz="2000" dirty="0" err="1" smtClean="0">
                <a:latin typeface="Times New Roman" pitchFamily="18" charset="0"/>
                <a:cs typeface="Times New Roman" pitchFamily="18" charset="0"/>
              </a:rPr>
              <a:t>superuser</a:t>
            </a:r>
            <a:r>
              <a:rPr lang="en-US" sz="2000" dirty="0" smtClean="0">
                <a:latin typeface="Times New Roman" pitchFamily="18" charset="0"/>
                <a:cs typeface="Times New Roman" pitchFamily="18" charset="0"/>
              </a:rPr>
              <a:t>.</a:t>
            </a:r>
          </a:p>
          <a:p>
            <a:pPr>
              <a:lnSpc>
                <a:spcPct val="150000"/>
              </a:lnSpc>
            </a:pPr>
            <a:r>
              <a:rPr lang="en-US" sz="2000" dirty="0" smtClean="0">
                <a:latin typeface="Times New Roman" pitchFamily="18" charset="0"/>
                <a:cs typeface="Times New Roman" pitchFamily="18" charset="0"/>
              </a:rPr>
              <a:t>If times is an address of a variable of type </a:t>
            </a:r>
            <a:r>
              <a:rPr lang="en-US" sz="2000" dirty="0" err="1" smtClean="0">
                <a:latin typeface="Times New Roman" pitchFamily="18" charset="0"/>
                <a:cs typeface="Times New Roman" pitchFamily="18" charset="0"/>
              </a:rPr>
              <a:t>struct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utimebuf,the</a:t>
            </a:r>
            <a:r>
              <a:rPr lang="en-US" sz="2000" dirty="0" smtClean="0">
                <a:latin typeface="Times New Roman" pitchFamily="18" charset="0"/>
                <a:cs typeface="Times New Roman" pitchFamily="18" charset="0"/>
              </a:rPr>
              <a:t> API will set the file access time and modification time according to the values specified in the </a:t>
            </a:r>
            <a:r>
              <a:rPr lang="en-US" sz="2000" dirty="0" err="1" smtClean="0">
                <a:latin typeface="Times New Roman" pitchFamily="18" charset="0"/>
                <a:cs typeface="Times New Roman" pitchFamily="18" charset="0"/>
              </a:rPr>
              <a:t>variable.This</a:t>
            </a:r>
            <a:r>
              <a:rPr lang="en-US" sz="2000" dirty="0" smtClean="0">
                <a:latin typeface="Times New Roman" pitchFamily="18" charset="0"/>
                <a:cs typeface="Times New Roman" pitchFamily="18" charset="0"/>
              </a:rPr>
              <a:t> requires calling process effective user ID match either the file user ID or that of the </a:t>
            </a:r>
            <a:r>
              <a:rPr lang="en-US" sz="2000" dirty="0" err="1" smtClean="0">
                <a:latin typeface="Times New Roman" pitchFamily="18" charset="0"/>
                <a:cs typeface="Times New Roman" pitchFamily="18" charset="0"/>
              </a:rPr>
              <a:t>superuser</a:t>
            </a:r>
            <a:r>
              <a:rPr lang="en-US" sz="2000" dirty="0" smtClean="0">
                <a:latin typeface="Times New Roman" pitchFamily="18" charset="0"/>
                <a:cs typeface="Times New Roman" pitchFamily="18" charset="0"/>
              </a:rPr>
              <a:t>.</a:t>
            </a:r>
          </a:p>
          <a:p>
            <a:pPr>
              <a:lnSpc>
                <a:spcPct val="150000"/>
              </a:lnSpc>
            </a:pPr>
            <a:endParaRPr lang="en-US" sz="2000" dirty="0" smtClean="0">
              <a:latin typeface="Times New Roman" pitchFamily="18" charset="0"/>
              <a:cs typeface="Times New Roman" pitchFamily="18" charset="0"/>
            </a:endParaRPr>
          </a:p>
          <a:p>
            <a:pPr>
              <a:lnSpc>
                <a:spcPct val="150000"/>
              </a:lnSpc>
            </a:pPr>
            <a:r>
              <a:rPr lang="en-US" sz="2000" b="1" dirty="0" smtClean="0">
                <a:latin typeface="Times New Roman" pitchFamily="18" charset="0"/>
                <a:cs typeface="Times New Roman" pitchFamily="18" charset="0"/>
              </a:rPr>
              <a:t>RETURN VALUE</a:t>
            </a:r>
          </a:p>
          <a:p>
            <a:pPr>
              <a:lnSpc>
                <a:spcPct val="150000"/>
              </a:lnSpc>
              <a:buNone/>
            </a:pPr>
            <a:r>
              <a:rPr lang="en-US" sz="2000" dirty="0" smtClean="0">
                <a:latin typeface="Times New Roman" pitchFamily="18" charset="0"/>
                <a:cs typeface="Times New Roman" pitchFamily="18" charset="0"/>
              </a:rPr>
              <a:t>	On success, zero is returned. On error, -1 is returned, and </a:t>
            </a:r>
            <a:r>
              <a:rPr lang="en-US" sz="2000" i="1" dirty="0" err="1" smtClean="0">
                <a:latin typeface="Times New Roman" pitchFamily="18" charset="0"/>
                <a:cs typeface="Times New Roman" pitchFamily="18" charset="0"/>
              </a:rPr>
              <a:t>errno</a:t>
            </a:r>
            <a:r>
              <a:rPr lang="en-US" sz="2000" dirty="0" smtClean="0">
                <a:latin typeface="Times New Roman" pitchFamily="18" charset="0"/>
                <a:cs typeface="Times New Roman" pitchFamily="18" charset="0"/>
              </a:rPr>
              <a:t> is set appropriately.</a:t>
            </a:r>
          </a:p>
          <a:p>
            <a:pPr>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hlinkClick r:id="rId2"/>
              </a:rPr>
              <a:t>http://publib.boulder.ibm.com/infocenter/zvm/v6r1/index.jsp?topic=/com.ibm.zvm.v610.edclv/rtuti.htm</a:t>
            </a:r>
            <a:endParaRPr lang="en-US" dirty="0" smtClean="0"/>
          </a:p>
          <a:p>
            <a:r>
              <a:rPr lang="en-US" dirty="0" smtClean="0">
                <a:hlinkClick r:id="rId3"/>
              </a:rPr>
              <a:t>http://publib.boulder.ibm.com/iseries/v5r2/ic2924/index.htm?info/apis/fcntl.htm</a:t>
            </a:r>
            <a:endParaRPr lang="en-US" dirty="0" smtClean="0"/>
          </a:p>
          <a:p>
            <a:r>
              <a:rPr lang="en-US" dirty="0" smtClean="0">
                <a:hlinkClick r:id="rId4"/>
              </a:rPr>
              <a:t>http://</a:t>
            </a:r>
            <a:r>
              <a:rPr lang="en-US" dirty="0" smtClean="0">
                <a:hlinkClick r:id="rId4"/>
              </a:rPr>
              <a:t>www7b.software.ibm.com/webapp/iseries/LuceneSearchServlet</a:t>
            </a:r>
            <a:endParaRPr lang="en-US" dirty="0" smtClean="0"/>
          </a:p>
          <a:p>
            <a:pPr lvl="0"/>
            <a:r>
              <a:rPr lang="en-US" dirty="0" smtClean="0"/>
              <a:t>Terrence Chan: UNIX System Programming Using C++, Prentice </a:t>
            </a:r>
            <a:r>
              <a:rPr lang="en-US" smtClean="0"/>
              <a:t>Hall </a:t>
            </a:r>
            <a:r>
              <a:rPr lang="en-US" smtClean="0"/>
              <a:t>India,1999</a:t>
            </a:r>
            <a:r>
              <a:rPr lang="en-US" dirty="0" smtClean="0"/>
              <a:t>. </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lnSpc>
                <a:spcPct val="150000"/>
              </a:lnSpc>
            </a:pPr>
            <a:r>
              <a:rPr lang="en-US" sz="2000" dirty="0" smtClean="0">
                <a:latin typeface="Times New Roman" pitchFamily="18" charset="0"/>
                <a:cs typeface="Times New Roman" pitchFamily="18" charset="0"/>
              </a:rPr>
              <a:t>The parameter </a:t>
            </a:r>
            <a:r>
              <a:rPr lang="en-US" sz="2000" i="1" dirty="0" smtClean="0">
                <a:latin typeface="Times New Roman" pitchFamily="18" charset="0"/>
                <a:cs typeface="Times New Roman" pitchFamily="18" charset="0"/>
              </a:rPr>
              <a:t>flags</a:t>
            </a:r>
            <a:r>
              <a:rPr lang="en-US" sz="2000" dirty="0" smtClean="0">
                <a:latin typeface="Times New Roman" pitchFamily="18" charset="0"/>
                <a:cs typeface="Times New Roman" pitchFamily="18" charset="0"/>
              </a:rPr>
              <a:t> must include one of the following </a:t>
            </a:r>
            <a:r>
              <a:rPr lang="en-US" sz="2000" i="1" dirty="0" smtClean="0">
                <a:latin typeface="Times New Roman" pitchFamily="18" charset="0"/>
                <a:cs typeface="Times New Roman" pitchFamily="18" charset="0"/>
              </a:rPr>
              <a:t>access modes</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O_RDONLY</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O_WRONLY</a:t>
            </a:r>
            <a:r>
              <a:rPr lang="en-US" sz="2000" dirty="0" smtClean="0">
                <a:latin typeface="Times New Roman" pitchFamily="18" charset="0"/>
                <a:cs typeface="Times New Roman" pitchFamily="18" charset="0"/>
              </a:rPr>
              <a:t>, or </a:t>
            </a:r>
            <a:r>
              <a:rPr lang="en-US" sz="2000" b="1" dirty="0" smtClean="0">
                <a:latin typeface="Times New Roman" pitchFamily="18" charset="0"/>
                <a:cs typeface="Times New Roman" pitchFamily="18" charset="0"/>
              </a:rPr>
              <a:t>O_RDWR.</a:t>
            </a:r>
            <a:r>
              <a:rPr lang="en-US" sz="2000" dirty="0" smtClean="0">
                <a:latin typeface="Times New Roman" pitchFamily="18" charset="0"/>
                <a:cs typeface="Times New Roman" pitchFamily="18" charset="0"/>
              </a:rPr>
              <a:t> These request opening the file read-only, write-only, or read/write, respectively. </a:t>
            </a:r>
          </a:p>
          <a:p>
            <a:pPr algn="just">
              <a:lnSpc>
                <a:spcPct val="150000"/>
              </a:lnSpc>
            </a:pP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In addition, zero or more file creation flags and file status flags can be bitwise-</a:t>
            </a:r>
            <a:r>
              <a:rPr lang="en-US" sz="2000" i="1" dirty="0" err="1" smtClean="0">
                <a:latin typeface="Times New Roman" pitchFamily="18" charset="0"/>
                <a:cs typeface="Times New Roman" pitchFamily="18" charset="0"/>
              </a:rPr>
              <a:t>or</a:t>
            </a:r>
            <a:r>
              <a:rPr lang="en-US" sz="2000" dirty="0" err="1" smtClean="0">
                <a:latin typeface="Times New Roman" pitchFamily="18" charset="0"/>
                <a:cs typeface="Times New Roman" pitchFamily="18" charset="0"/>
              </a:rPr>
              <a:t>’d</a:t>
            </a:r>
            <a:r>
              <a:rPr lang="en-US" sz="2000" dirty="0" smtClean="0">
                <a:latin typeface="Times New Roman" pitchFamily="18" charset="0"/>
                <a:cs typeface="Times New Roman" pitchFamily="18" charset="0"/>
              </a:rPr>
              <a:t> in </a:t>
            </a:r>
            <a:r>
              <a:rPr lang="en-US" sz="2000" i="1" dirty="0" smtClean="0">
                <a:latin typeface="Times New Roman" pitchFamily="18" charset="0"/>
                <a:cs typeface="Times New Roman" pitchFamily="18" charset="0"/>
              </a:rPr>
              <a:t>flags</a:t>
            </a:r>
            <a:r>
              <a:rPr lang="en-US" sz="2000" dirty="0" smtClean="0">
                <a:latin typeface="Times New Roman" pitchFamily="18" charset="0"/>
                <a:cs typeface="Times New Roman" pitchFamily="18" charset="0"/>
              </a:rPr>
              <a:t>. The </a:t>
            </a:r>
            <a:r>
              <a:rPr lang="en-US" sz="2000" i="1" dirty="0" smtClean="0">
                <a:latin typeface="Times New Roman" pitchFamily="18" charset="0"/>
                <a:cs typeface="Times New Roman" pitchFamily="18" charset="0"/>
              </a:rPr>
              <a:t>file creation flags</a:t>
            </a:r>
            <a:r>
              <a:rPr lang="en-US" sz="2000" dirty="0" smtClean="0">
                <a:latin typeface="Times New Roman" pitchFamily="18" charset="0"/>
                <a:cs typeface="Times New Roman" pitchFamily="18" charset="0"/>
              </a:rPr>
              <a:t> are</a:t>
            </a:r>
            <a:r>
              <a:rPr lang="en-US" sz="2000" b="1" dirty="0" smtClean="0">
                <a:latin typeface="Times New Roman" pitchFamily="18" charset="0"/>
                <a:cs typeface="Times New Roman" pitchFamily="18" charset="0"/>
              </a:rPr>
              <a:t> O_APPEND</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O_CREAT</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O_EXCL</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O_NOCTTY, O_NONBLOCK</a:t>
            </a:r>
            <a:r>
              <a:rPr lang="en-US" sz="2000" dirty="0" smtClean="0">
                <a:latin typeface="Times New Roman" pitchFamily="18" charset="0"/>
                <a:cs typeface="Times New Roman" pitchFamily="18" charset="0"/>
              </a:rPr>
              <a:t>(or</a:t>
            </a:r>
            <a:r>
              <a:rPr lang="en-US" sz="2000" b="1" dirty="0" smtClean="0">
                <a:latin typeface="Times New Roman" pitchFamily="18" charset="0"/>
                <a:cs typeface="Times New Roman" pitchFamily="18" charset="0"/>
              </a:rPr>
              <a:t> O_NDELAY</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and </a:t>
            </a:r>
            <a:r>
              <a:rPr lang="en-US" sz="2000" b="1" dirty="0" smtClean="0">
                <a:latin typeface="Times New Roman" pitchFamily="18" charset="0"/>
                <a:cs typeface="Times New Roman" pitchFamily="18" charset="0"/>
              </a:rPr>
              <a:t>O_TRUNC</a:t>
            </a:r>
            <a:r>
              <a:rPr lang="en-US" sz="2000" dirty="0" smtClean="0">
                <a:latin typeface="Times New Roman" pitchFamily="18" charset="0"/>
                <a:cs typeface="Times New Roman" pitchFamily="18" charset="0"/>
              </a:rPr>
              <a:t>. </a:t>
            </a:r>
          </a:p>
          <a:p>
            <a:pPr algn="just">
              <a:lnSpc>
                <a:spcPct val="150000"/>
              </a:lnSpc>
            </a:pPr>
            <a:endParaRPr lang="en-US" sz="2000" dirty="0" smtClean="0">
              <a:latin typeface="Times New Roman" pitchFamily="18" charset="0"/>
              <a:cs typeface="Times New Roman" pitchFamily="18" charset="0"/>
            </a:endParaRPr>
          </a:p>
          <a:p>
            <a:pPr algn="just">
              <a:lnSpc>
                <a:spcPct val="150000"/>
              </a:lnSpc>
            </a:pPr>
            <a:r>
              <a:rPr lang="en-US" sz="2000" b="1" dirty="0" smtClean="0">
                <a:latin typeface="Times New Roman" pitchFamily="18" charset="0"/>
                <a:cs typeface="Times New Roman" pitchFamily="18" charset="0"/>
              </a:rPr>
              <a:t>RETURN VALUE</a:t>
            </a:r>
          </a:p>
          <a:p>
            <a:pPr algn="just">
              <a:lnSpc>
                <a:spcPct val="150000"/>
              </a:lnSpc>
              <a:buNone/>
            </a:pPr>
            <a:r>
              <a:rPr lang="en-US" sz="2000" b="1" dirty="0" smtClean="0">
                <a:latin typeface="Times New Roman" pitchFamily="18" charset="0"/>
                <a:cs typeface="Times New Roman" pitchFamily="18" charset="0"/>
              </a:rPr>
              <a:t>	open</a:t>
            </a:r>
            <a:r>
              <a:rPr lang="en-US" sz="2000" dirty="0" smtClean="0">
                <a:latin typeface="Times New Roman" pitchFamily="18" charset="0"/>
                <a:cs typeface="Times New Roman" pitchFamily="18" charset="0"/>
              </a:rPr>
              <a:t>() and </a:t>
            </a:r>
            <a:r>
              <a:rPr lang="en-US" sz="2000" b="1" dirty="0" err="1" smtClean="0">
                <a:latin typeface="Times New Roman" pitchFamily="18" charset="0"/>
                <a:cs typeface="Times New Roman" pitchFamily="18" charset="0"/>
              </a:rPr>
              <a:t>creat</a:t>
            </a:r>
            <a:r>
              <a:rPr lang="en-US" sz="2000" dirty="0" smtClean="0">
                <a:latin typeface="Times New Roman" pitchFamily="18" charset="0"/>
                <a:cs typeface="Times New Roman" pitchFamily="18" charset="0"/>
              </a:rPr>
              <a:t>() return the new file descriptor, or -1 if an error occurred (in which case, </a:t>
            </a:r>
            <a:r>
              <a:rPr lang="en-US" sz="2000" i="1" dirty="0" err="1" smtClean="0">
                <a:latin typeface="Times New Roman" pitchFamily="18" charset="0"/>
                <a:cs typeface="Times New Roman" pitchFamily="18" charset="0"/>
              </a:rPr>
              <a:t>errno</a:t>
            </a:r>
            <a:r>
              <a:rPr lang="en-US" sz="2000" dirty="0" smtClean="0">
                <a:latin typeface="Times New Roman" pitchFamily="18" charset="0"/>
                <a:cs typeface="Times New Roman" pitchFamily="18" charset="0"/>
              </a:rPr>
              <a:t> is set appropriately).  </a:t>
            </a:r>
          </a:p>
          <a:p>
            <a:pPr algn="just">
              <a:lnSpc>
                <a:spcPct val="150000"/>
              </a:lnSpc>
            </a:pPr>
            <a:endParaRPr lang="en-US" sz="2000" dirty="0" smtClean="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normAutofit fontScale="70000" lnSpcReduction="20000"/>
          </a:bodyPr>
          <a:lstStyle/>
          <a:p>
            <a:pPr algn="just">
              <a:lnSpc>
                <a:spcPct val="120000"/>
              </a:lnSpc>
              <a:buNone/>
            </a:pPr>
            <a:r>
              <a:rPr lang="en-US" dirty="0" smtClean="0"/>
              <a:t>		The following symbolic constants are provided for </a:t>
            </a:r>
            <a:r>
              <a:rPr lang="en-US" i="1" dirty="0" smtClean="0"/>
              <a:t>mode</a:t>
            </a:r>
            <a:r>
              <a:rPr lang="en-US" dirty="0" smtClean="0"/>
              <a:t>: </a:t>
            </a:r>
          </a:p>
          <a:p>
            <a:pPr algn="just">
              <a:lnSpc>
                <a:spcPct val="120000"/>
              </a:lnSpc>
              <a:buNone/>
            </a:pPr>
            <a:endParaRPr lang="en-US" dirty="0" smtClean="0"/>
          </a:p>
          <a:p>
            <a:pPr algn="just">
              <a:lnSpc>
                <a:spcPct val="120000"/>
              </a:lnSpc>
            </a:pPr>
            <a:r>
              <a:rPr lang="en-US" b="1" dirty="0" smtClean="0"/>
              <a:t>S_IRWXU</a:t>
            </a:r>
            <a:r>
              <a:rPr lang="en-US" dirty="0" smtClean="0"/>
              <a:t>   00700 user (file owner) has read, write and execute permission</a:t>
            </a:r>
          </a:p>
          <a:p>
            <a:pPr algn="just">
              <a:lnSpc>
                <a:spcPct val="120000"/>
              </a:lnSpc>
            </a:pPr>
            <a:r>
              <a:rPr lang="en-US" dirty="0" smtClean="0"/>
              <a:t> </a:t>
            </a:r>
            <a:r>
              <a:rPr lang="en-US" b="1" dirty="0" smtClean="0"/>
              <a:t>S_IRUSR</a:t>
            </a:r>
            <a:r>
              <a:rPr lang="en-US" dirty="0" smtClean="0"/>
              <a:t>   00400 user has read permission</a:t>
            </a:r>
          </a:p>
          <a:p>
            <a:pPr algn="just">
              <a:lnSpc>
                <a:spcPct val="120000"/>
              </a:lnSpc>
            </a:pPr>
            <a:r>
              <a:rPr lang="en-US" dirty="0" smtClean="0"/>
              <a:t> </a:t>
            </a:r>
            <a:r>
              <a:rPr lang="en-US" b="1" dirty="0" smtClean="0"/>
              <a:t>S_IWUSR</a:t>
            </a:r>
            <a:r>
              <a:rPr lang="en-US" dirty="0" smtClean="0"/>
              <a:t>   00200 user has write permission </a:t>
            </a:r>
          </a:p>
          <a:p>
            <a:pPr algn="just">
              <a:lnSpc>
                <a:spcPct val="120000"/>
              </a:lnSpc>
            </a:pPr>
            <a:r>
              <a:rPr lang="en-US" b="1" dirty="0" smtClean="0"/>
              <a:t>S_IXUSR</a:t>
            </a:r>
            <a:r>
              <a:rPr lang="en-US" dirty="0" smtClean="0"/>
              <a:t>   00100 user has execute permission </a:t>
            </a:r>
          </a:p>
          <a:p>
            <a:pPr algn="just">
              <a:lnSpc>
                <a:spcPct val="120000"/>
              </a:lnSpc>
            </a:pPr>
            <a:r>
              <a:rPr lang="en-US" b="1" dirty="0" smtClean="0"/>
              <a:t>S_IRWXG</a:t>
            </a:r>
            <a:r>
              <a:rPr lang="en-US" dirty="0" smtClean="0"/>
              <a:t>   00070 group has read, write and execute permission </a:t>
            </a:r>
          </a:p>
          <a:p>
            <a:pPr algn="just">
              <a:lnSpc>
                <a:spcPct val="120000"/>
              </a:lnSpc>
            </a:pPr>
            <a:r>
              <a:rPr lang="en-US" b="1" dirty="0" smtClean="0"/>
              <a:t>S_IRGRP</a:t>
            </a:r>
            <a:r>
              <a:rPr lang="en-US" dirty="0" smtClean="0"/>
              <a:t>   00040 group has read permission</a:t>
            </a:r>
          </a:p>
          <a:p>
            <a:pPr algn="just">
              <a:lnSpc>
                <a:spcPct val="120000"/>
              </a:lnSpc>
            </a:pPr>
            <a:r>
              <a:rPr lang="en-US" dirty="0" smtClean="0"/>
              <a:t> </a:t>
            </a:r>
            <a:r>
              <a:rPr lang="en-US" b="1" dirty="0" smtClean="0"/>
              <a:t>S_IWGRP</a:t>
            </a:r>
            <a:r>
              <a:rPr lang="en-US" dirty="0" smtClean="0"/>
              <a:t>   00020 group has write permission </a:t>
            </a:r>
          </a:p>
          <a:p>
            <a:pPr algn="just">
              <a:lnSpc>
                <a:spcPct val="120000"/>
              </a:lnSpc>
            </a:pPr>
            <a:r>
              <a:rPr lang="en-US" b="1" dirty="0" smtClean="0"/>
              <a:t>S_IXGRP</a:t>
            </a:r>
            <a:r>
              <a:rPr lang="en-US" dirty="0" smtClean="0"/>
              <a:t>   00010 group has execute permission </a:t>
            </a:r>
          </a:p>
          <a:p>
            <a:pPr algn="just">
              <a:lnSpc>
                <a:spcPct val="120000"/>
              </a:lnSpc>
            </a:pPr>
            <a:r>
              <a:rPr lang="en-US" b="1" dirty="0" smtClean="0"/>
              <a:t>S_IRWXO</a:t>
            </a:r>
            <a:r>
              <a:rPr lang="en-US" dirty="0" smtClean="0"/>
              <a:t>   00007 others have read, write and execute permission</a:t>
            </a:r>
          </a:p>
          <a:p>
            <a:pPr algn="just">
              <a:lnSpc>
                <a:spcPct val="120000"/>
              </a:lnSpc>
            </a:pPr>
            <a:r>
              <a:rPr lang="en-US" dirty="0" smtClean="0"/>
              <a:t> </a:t>
            </a:r>
            <a:r>
              <a:rPr lang="en-US" b="1" dirty="0" smtClean="0"/>
              <a:t>S_IROTH</a:t>
            </a:r>
            <a:r>
              <a:rPr lang="en-US" dirty="0" smtClean="0"/>
              <a:t>   00004 others have read permission </a:t>
            </a:r>
          </a:p>
          <a:p>
            <a:pPr algn="just">
              <a:lnSpc>
                <a:spcPct val="120000"/>
              </a:lnSpc>
            </a:pPr>
            <a:r>
              <a:rPr lang="en-US" b="1" dirty="0" smtClean="0"/>
              <a:t>S_IWOTH</a:t>
            </a:r>
            <a:r>
              <a:rPr lang="en-US" dirty="0" smtClean="0"/>
              <a:t>   00002 others have write permission </a:t>
            </a:r>
          </a:p>
          <a:p>
            <a:pPr algn="just">
              <a:lnSpc>
                <a:spcPct val="120000"/>
              </a:lnSpc>
            </a:pPr>
            <a:r>
              <a:rPr lang="en-US" b="1" dirty="0" smtClean="0"/>
              <a:t>S_IXOTH</a:t>
            </a:r>
            <a:r>
              <a:rPr lang="en-US" dirty="0" smtClean="0"/>
              <a:t>   00001 others have execute permission </a:t>
            </a:r>
          </a:p>
          <a:p>
            <a:pPr algn="just">
              <a:lnSpc>
                <a:spcPct val="120000"/>
              </a:lnSpc>
              <a:buNone/>
            </a:pPr>
            <a:r>
              <a:rPr lang="en-US" i="1" dirty="0" smtClean="0"/>
              <a:t>		mode</a:t>
            </a:r>
            <a:r>
              <a:rPr lang="en-US" dirty="0" smtClean="0"/>
              <a:t> must be specified when </a:t>
            </a:r>
            <a:r>
              <a:rPr lang="en-US" b="1" dirty="0" smtClean="0"/>
              <a:t>O_CREAT</a:t>
            </a:r>
            <a:r>
              <a:rPr lang="en-US" dirty="0" smtClean="0"/>
              <a:t> is in the </a:t>
            </a:r>
            <a:r>
              <a:rPr lang="en-US" i="1" dirty="0" smtClean="0"/>
              <a:t>flags</a:t>
            </a:r>
            <a:r>
              <a:rPr lang="en-US" dirty="0" smtClean="0"/>
              <a:t>, and is ignored otherwise.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smtClean="0">
                <a:latin typeface="Times New Roman" pitchFamily="18" charset="0"/>
                <a:cs typeface="Times New Roman" pitchFamily="18" charset="0"/>
              </a:rPr>
              <a:t>Name</a:t>
            </a:r>
          </a:p>
          <a:p>
            <a:pPr>
              <a:buNone/>
            </a:pPr>
            <a:r>
              <a:rPr lang="en-US" dirty="0" smtClean="0">
                <a:latin typeface="Times New Roman" pitchFamily="18" charset="0"/>
                <a:cs typeface="Times New Roman" pitchFamily="18" charset="0"/>
              </a:rPr>
              <a:t>	close - close a file descriptor</a:t>
            </a:r>
          </a:p>
          <a:p>
            <a:pPr>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Prototype</a:t>
            </a:r>
          </a:p>
          <a:p>
            <a:pPr>
              <a:buNone/>
            </a:pPr>
            <a:r>
              <a:rPr lang="en-US" b="1" dirty="0" smtClean="0">
                <a:latin typeface="Times New Roman" pitchFamily="18" charset="0"/>
                <a:cs typeface="Times New Roman" pitchFamily="18" charset="0"/>
              </a:rPr>
              <a:t>	#include &lt;</a:t>
            </a:r>
            <a:r>
              <a:rPr lang="en-US" b="1" dirty="0" err="1" smtClean="0">
                <a:latin typeface="Times New Roman" pitchFamily="18" charset="0"/>
                <a:cs typeface="Times New Roman" pitchFamily="18" charset="0"/>
              </a:rPr>
              <a:t>unistd.h</a:t>
            </a:r>
            <a:r>
              <a:rPr lang="en-US" b="1" dirty="0" smtClean="0">
                <a:latin typeface="Times New Roman" pitchFamily="18" charset="0"/>
                <a:cs typeface="Times New Roman" pitchFamily="18" charset="0"/>
              </a:rPr>
              <a:t>&gt;</a:t>
            </a:r>
            <a:r>
              <a:rPr lang="en-US"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close(</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fd</a:t>
            </a:r>
            <a:r>
              <a:rPr lang="en-US" b="1"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p>
          <a:p>
            <a:r>
              <a:rPr lang="en-US" b="1" dirty="0" smtClean="0">
                <a:latin typeface="Times New Roman" pitchFamily="18" charset="0"/>
                <a:cs typeface="Times New Roman" pitchFamily="18" charset="0"/>
              </a:rPr>
              <a:t>Return value</a:t>
            </a:r>
          </a:p>
          <a:p>
            <a:pPr>
              <a:buNone/>
            </a:pPr>
            <a:r>
              <a:rPr lang="en-US" b="1" dirty="0" smtClean="0">
                <a:latin typeface="Times New Roman" pitchFamily="18" charset="0"/>
                <a:cs typeface="Times New Roman" pitchFamily="18" charset="0"/>
              </a:rPr>
              <a:t>	close</a:t>
            </a:r>
            <a:r>
              <a:rPr lang="en-US" dirty="0" smtClean="0">
                <a:latin typeface="Times New Roman" pitchFamily="18" charset="0"/>
                <a:cs typeface="Times New Roman" pitchFamily="18" charset="0"/>
              </a:rPr>
              <a:t>() returns zero on success. On error, -1 is returned, and </a:t>
            </a:r>
            <a:r>
              <a:rPr lang="en-US" i="1" dirty="0" err="1" smtClean="0">
                <a:latin typeface="Times New Roman" pitchFamily="18" charset="0"/>
                <a:cs typeface="Times New Roman" pitchFamily="18" charset="0"/>
              </a:rPr>
              <a:t>errno</a:t>
            </a:r>
            <a:r>
              <a:rPr lang="en-US" dirty="0" smtClean="0">
                <a:latin typeface="Times New Roman" pitchFamily="18" charset="0"/>
                <a:cs typeface="Times New Roman" pitchFamily="18" charset="0"/>
              </a:rPr>
              <a:t> is set appropriately.</a:t>
            </a:r>
          </a:p>
          <a:p>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t>close()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algn="just"/>
            <a:r>
              <a:rPr lang="en-US" b="1" dirty="0" smtClean="0">
                <a:latin typeface="Times New Roman" pitchFamily="18" charset="0"/>
                <a:cs typeface="Times New Roman" pitchFamily="18" charset="0"/>
              </a:rPr>
              <a:t>NAME</a:t>
            </a:r>
          </a:p>
          <a:p>
            <a:pPr algn="just">
              <a:buNone/>
            </a:pPr>
            <a:r>
              <a:rPr lang="en-US" dirty="0" smtClean="0">
                <a:latin typeface="Times New Roman" pitchFamily="18" charset="0"/>
                <a:cs typeface="Times New Roman" pitchFamily="18" charset="0"/>
              </a:rPr>
              <a:t>	link - make a new name for a file </a:t>
            </a:r>
          </a:p>
          <a:p>
            <a:pPr algn="just">
              <a:buNone/>
            </a:pPr>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Prototype</a:t>
            </a:r>
          </a:p>
          <a:p>
            <a:pPr algn="just">
              <a:buNone/>
            </a:pPr>
            <a:r>
              <a:rPr lang="en-US" b="1" dirty="0" smtClean="0">
                <a:latin typeface="Times New Roman" pitchFamily="18" charset="0"/>
                <a:cs typeface="Times New Roman" pitchFamily="18" charset="0"/>
              </a:rPr>
              <a:t>	#include &lt;</a:t>
            </a:r>
            <a:r>
              <a:rPr lang="en-US" b="1" dirty="0" err="1" smtClean="0">
                <a:latin typeface="Times New Roman" pitchFamily="18" charset="0"/>
                <a:cs typeface="Times New Roman" pitchFamily="18" charset="0"/>
              </a:rPr>
              <a:t>unistd.h</a:t>
            </a:r>
            <a:r>
              <a:rPr lang="en-US" b="1" dirty="0" smtClean="0">
                <a:latin typeface="Times New Roman" pitchFamily="18" charset="0"/>
                <a:cs typeface="Times New Roman" pitchFamily="18" charset="0"/>
              </a:rPr>
              <a:t>&gt;</a:t>
            </a:r>
            <a:r>
              <a:rPr lang="en-US" dirty="0" smtClean="0">
                <a:latin typeface="Times New Roman" pitchFamily="18" charset="0"/>
                <a:cs typeface="Times New Roman" pitchFamily="18" charset="0"/>
              </a:rPr>
              <a:t> </a:t>
            </a:r>
          </a:p>
          <a:p>
            <a:pPr algn="just">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link(const char *</a:t>
            </a:r>
            <a:r>
              <a:rPr lang="en-US" i="1" dirty="0" err="1" smtClean="0">
                <a:latin typeface="Times New Roman" pitchFamily="18" charset="0"/>
                <a:cs typeface="Times New Roman" pitchFamily="18" charset="0"/>
              </a:rPr>
              <a:t>oldpath</a:t>
            </a:r>
            <a:r>
              <a:rPr lang="en-US" b="1" dirty="0" smtClean="0">
                <a:latin typeface="Times New Roman" pitchFamily="18" charset="0"/>
                <a:cs typeface="Times New Roman" pitchFamily="18" charset="0"/>
              </a:rPr>
              <a:t>, const char *</a:t>
            </a:r>
            <a:r>
              <a:rPr lang="en-US" i="1" dirty="0" err="1" smtClean="0">
                <a:latin typeface="Times New Roman" pitchFamily="18" charset="0"/>
                <a:cs typeface="Times New Roman" pitchFamily="18" charset="0"/>
              </a:rPr>
              <a:t>newpath</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p>
          <a:p>
            <a:pPr algn="just">
              <a:buNone/>
            </a:pPr>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DESCRIPTION</a:t>
            </a:r>
          </a:p>
          <a:p>
            <a:pPr algn="just">
              <a:buNone/>
            </a:pPr>
            <a:r>
              <a:rPr lang="en-US" b="1" dirty="0" smtClean="0">
                <a:latin typeface="Times New Roman" pitchFamily="18" charset="0"/>
                <a:cs typeface="Times New Roman" pitchFamily="18" charset="0"/>
              </a:rPr>
              <a:t>		link</a:t>
            </a:r>
            <a:r>
              <a:rPr lang="en-US" dirty="0" smtClean="0">
                <a:latin typeface="Times New Roman" pitchFamily="18" charset="0"/>
                <a:cs typeface="Times New Roman" pitchFamily="18" charset="0"/>
              </a:rPr>
              <a:t>() creates a new link (also known as a hard link) to an existing file. If </a:t>
            </a:r>
            <a:r>
              <a:rPr lang="en-US" i="1" dirty="0" err="1" smtClean="0">
                <a:latin typeface="Times New Roman" pitchFamily="18" charset="0"/>
                <a:cs typeface="Times New Roman" pitchFamily="18" charset="0"/>
              </a:rPr>
              <a:t>newpath</a:t>
            </a:r>
            <a:r>
              <a:rPr lang="en-US" dirty="0" smtClean="0">
                <a:latin typeface="Times New Roman" pitchFamily="18" charset="0"/>
                <a:cs typeface="Times New Roman" pitchFamily="18" charset="0"/>
              </a:rPr>
              <a:t> exists it will </a:t>
            </a:r>
            <a:r>
              <a:rPr lang="en-US" i="1" dirty="0" smtClean="0">
                <a:latin typeface="Times New Roman" pitchFamily="18" charset="0"/>
                <a:cs typeface="Times New Roman" pitchFamily="18" charset="0"/>
              </a:rPr>
              <a:t>not</a:t>
            </a:r>
            <a:r>
              <a:rPr lang="en-US" dirty="0" smtClean="0">
                <a:latin typeface="Times New Roman" pitchFamily="18" charset="0"/>
                <a:cs typeface="Times New Roman" pitchFamily="18" charset="0"/>
              </a:rPr>
              <a:t> be overwritten. </a:t>
            </a:r>
          </a:p>
          <a:p>
            <a:pPr algn="just">
              <a:buNone/>
            </a:pPr>
            <a:r>
              <a:rPr lang="en-US" dirty="0" smtClean="0">
                <a:latin typeface="Times New Roman" pitchFamily="18" charset="0"/>
                <a:cs typeface="Times New Roman" pitchFamily="18" charset="0"/>
              </a:rPr>
              <a:t>		This new name may be used exactly as the old one for any operation; both names refer to the same file (and so have the same permissions and ownership) and it is impossible to tell which name was the `original’. </a:t>
            </a:r>
          </a:p>
          <a:p>
            <a:pPr algn="just">
              <a:buNone/>
            </a:pPr>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RETURN VALUE</a:t>
            </a:r>
          </a:p>
          <a:p>
            <a:pPr algn="just">
              <a:buNone/>
            </a:pPr>
            <a:r>
              <a:rPr lang="en-US" dirty="0" smtClean="0">
                <a:latin typeface="Times New Roman" pitchFamily="18" charset="0"/>
                <a:cs typeface="Times New Roman" pitchFamily="18" charset="0"/>
              </a:rPr>
              <a:t>		On success, zero is returned. On error, -1 is returned, and </a:t>
            </a:r>
            <a:r>
              <a:rPr lang="en-US" i="1" dirty="0" err="1" smtClean="0">
                <a:latin typeface="Times New Roman" pitchFamily="18" charset="0"/>
                <a:cs typeface="Times New Roman" pitchFamily="18" charset="0"/>
              </a:rPr>
              <a:t>errno</a:t>
            </a:r>
            <a:r>
              <a:rPr lang="en-US" dirty="0" smtClean="0">
                <a:latin typeface="Times New Roman" pitchFamily="18" charset="0"/>
                <a:cs typeface="Times New Roman" pitchFamily="18" charset="0"/>
              </a:rPr>
              <a:t> is set appropriately. </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smtClean="0"/>
              <a:t>link()</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algn="just"/>
            <a:r>
              <a:rPr lang="en-US" b="1" dirty="0" smtClean="0">
                <a:latin typeface="Times New Roman" pitchFamily="18" charset="0"/>
                <a:cs typeface="Times New Roman" pitchFamily="18" charset="0"/>
              </a:rPr>
              <a:t>NAME</a:t>
            </a:r>
          </a:p>
          <a:p>
            <a:pPr algn="just">
              <a:buNone/>
            </a:pPr>
            <a:r>
              <a:rPr lang="en-US" dirty="0" smtClean="0">
                <a:latin typeface="Times New Roman" pitchFamily="18" charset="0"/>
                <a:cs typeface="Times New Roman" pitchFamily="18" charset="0"/>
              </a:rPr>
              <a:t>		unlink - delete a name and possibly the file it refers to </a:t>
            </a:r>
          </a:p>
          <a:p>
            <a:pPr algn="just">
              <a:buNone/>
            </a:pPr>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SYNOPSIS</a:t>
            </a:r>
          </a:p>
          <a:p>
            <a:pPr algn="just">
              <a:buNone/>
            </a:pPr>
            <a:r>
              <a:rPr lang="en-US" b="1" dirty="0" smtClean="0">
                <a:latin typeface="Times New Roman" pitchFamily="18" charset="0"/>
                <a:cs typeface="Times New Roman" pitchFamily="18" charset="0"/>
              </a:rPr>
              <a:t>	#include &lt;</a:t>
            </a:r>
            <a:r>
              <a:rPr lang="en-US" b="1" dirty="0" err="1" smtClean="0">
                <a:latin typeface="Times New Roman" pitchFamily="18" charset="0"/>
                <a:cs typeface="Times New Roman" pitchFamily="18" charset="0"/>
              </a:rPr>
              <a:t>unistd.h</a:t>
            </a:r>
            <a:r>
              <a:rPr lang="en-US" b="1" dirty="0" smtClean="0">
                <a:latin typeface="Times New Roman" pitchFamily="18" charset="0"/>
                <a:cs typeface="Times New Roman" pitchFamily="18" charset="0"/>
              </a:rPr>
              <a:t>&gt;</a:t>
            </a:r>
          </a:p>
          <a:p>
            <a:pPr algn="just">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unlink(const char *</a:t>
            </a:r>
            <a:r>
              <a:rPr lang="en-US" i="1" dirty="0" smtClean="0">
                <a:latin typeface="Times New Roman" pitchFamily="18" charset="0"/>
                <a:cs typeface="Times New Roman" pitchFamily="18" charset="0"/>
              </a:rPr>
              <a:t>pathname</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p>
          <a:p>
            <a:pPr algn="just">
              <a:buNone/>
            </a:pPr>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DESCRIPTION</a:t>
            </a:r>
          </a:p>
          <a:p>
            <a:pPr algn="just">
              <a:buNone/>
            </a:pPr>
            <a:r>
              <a:rPr lang="en-US" b="1" dirty="0" smtClean="0">
                <a:latin typeface="Times New Roman" pitchFamily="18" charset="0"/>
                <a:cs typeface="Times New Roman" pitchFamily="18" charset="0"/>
              </a:rPr>
              <a:t>		unlink</a:t>
            </a:r>
            <a:r>
              <a:rPr lang="en-US" dirty="0" smtClean="0">
                <a:latin typeface="Times New Roman" pitchFamily="18" charset="0"/>
                <a:cs typeface="Times New Roman" pitchFamily="18" charset="0"/>
              </a:rPr>
              <a:t>() deletes a name from the </a:t>
            </a:r>
            <a:r>
              <a:rPr lang="en-US" dirty="0" err="1" smtClean="0">
                <a:latin typeface="Times New Roman" pitchFamily="18" charset="0"/>
                <a:cs typeface="Times New Roman" pitchFamily="18" charset="0"/>
              </a:rPr>
              <a:t>filesystem</a:t>
            </a:r>
            <a:r>
              <a:rPr lang="en-US" dirty="0" smtClean="0">
                <a:latin typeface="Times New Roman" pitchFamily="18" charset="0"/>
                <a:cs typeface="Times New Roman" pitchFamily="18" charset="0"/>
              </a:rPr>
              <a:t>. If that name was the last </a:t>
            </a:r>
            <a:r>
              <a:rPr lang="en-US" b="1" dirty="0" smtClean="0">
                <a:latin typeface="Times New Roman" pitchFamily="18" charset="0"/>
                <a:cs typeface="Times New Roman" pitchFamily="18" charset="0"/>
              </a:rPr>
              <a:t>link</a:t>
            </a:r>
            <a:r>
              <a:rPr lang="en-US" dirty="0" smtClean="0">
                <a:latin typeface="Times New Roman" pitchFamily="18" charset="0"/>
                <a:cs typeface="Times New Roman" pitchFamily="18" charset="0"/>
              </a:rPr>
              <a:t> to a file and no processes have the file open the file is deleted and the space it was using is made available for reuse.</a:t>
            </a:r>
          </a:p>
          <a:p>
            <a:pPr algn="just">
              <a:buNone/>
            </a:pPr>
            <a:r>
              <a:rPr lang="en-US" dirty="0" smtClean="0">
                <a:latin typeface="Times New Roman" pitchFamily="18" charset="0"/>
                <a:cs typeface="Times New Roman" pitchFamily="18" charset="0"/>
              </a:rPr>
              <a:t>		If the name was the last link to a file but any processes still have the file </a:t>
            </a:r>
            <a:r>
              <a:rPr lang="en-US" b="1" dirty="0" smtClean="0">
                <a:latin typeface="Times New Roman" pitchFamily="18" charset="0"/>
                <a:cs typeface="Times New Roman" pitchFamily="18" charset="0"/>
              </a:rPr>
              <a:t>open</a:t>
            </a:r>
            <a:r>
              <a:rPr lang="en-US" dirty="0" smtClean="0">
                <a:latin typeface="Times New Roman" pitchFamily="18" charset="0"/>
                <a:cs typeface="Times New Roman" pitchFamily="18" charset="0"/>
              </a:rPr>
              <a:t> the file will remain in existence until the last file descriptor referring to it is closed.</a:t>
            </a:r>
          </a:p>
          <a:p>
            <a:pPr algn="just">
              <a:buNone/>
            </a:pPr>
            <a:r>
              <a:rPr lang="en-US" dirty="0" smtClean="0">
                <a:latin typeface="Times New Roman" pitchFamily="18" charset="0"/>
                <a:cs typeface="Times New Roman" pitchFamily="18" charset="0"/>
              </a:rPr>
              <a:t>		If the name referred to a </a:t>
            </a:r>
            <a:r>
              <a:rPr lang="en-US" b="1" dirty="0" smtClean="0">
                <a:latin typeface="Times New Roman" pitchFamily="18" charset="0"/>
                <a:cs typeface="Times New Roman" pitchFamily="18" charset="0"/>
              </a:rPr>
              <a:t>symbolic link,</a:t>
            </a:r>
            <a:r>
              <a:rPr lang="en-US" dirty="0" smtClean="0">
                <a:latin typeface="Times New Roman" pitchFamily="18" charset="0"/>
                <a:cs typeface="Times New Roman" pitchFamily="18" charset="0"/>
              </a:rPr>
              <a:t> the link is removed. If the name referred to a socket, </a:t>
            </a:r>
            <a:r>
              <a:rPr lang="en-US" dirty="0" err="1" smtClean="0">
                <a:latin typeface="Times New Roman" pitchFamily="18" charset="0"/>
                <a:cs typeface="Times New Roman" pitchFamily="18" charset="0"/>
              </a:rPr>
              <a:t>fifo</a:t>
            </a:r>
            <a:r>
              <a:rPr lang="en-US" dirty="0" smtClean="0">
                <a:latin typeface="Times New Roman" pitchFamily="18" charset="0"/>
                <a:cs typeface="Times New Roman" pitchFamily="18" charset="0"/>
              </a:rPr>
              <a:t> or device, the name for it is removed but processes which have the object open may continue to use it.</a:t>
            </a:r>
          </a:p>
          <a:p>
            <a:pPr algn="just">
              <a:buNone/>
            </a:pPr>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RETURN VALUE</a:t>
            </a:r>
          </a:p>
          <a:p>
            <a:pPr algn="just">
              <a:buNone/>
            </a:pPr>
            <a:r>
              <a:rPr lang="en-US" dirty="0" smtClean="0">
                <a:latin typeface="Times New Roman" pitchFamily="18" charset="0"/>
                <a:cs typeface="Times New Roman" pitchFamily="18" charset="0"/>
              </a:rPr>
              <a:t>		On success, zero is returned. On error, -1 is returned, and </a:t>
            </a:r>
            <a:r>
              <a:rPr lang="en-US" i="1" dirty="0" err="1" smtClean="0">
                <a:latin typeface="Times New Roman" pitchFamily="18" charset="0"/>
                <a:cs typeface="Times New Roman" pitchFamily="18" charset="0"/>
              </a:rPr>
              <a:t>errno</a:t>
            </a:r>
            <a:r>
              <a:rPr lang="en-US" dirty="0" smtClean="0">
                <a:latin typeface="Times New Roman" pitchFamily="18" charset="0"/>
                <a:cs typeface="Times New Roman" pitchFamily="18" charset="0"/>
              </a:rPr>
              <a:t> is set appropriately.</a:t>
            </a:r>
          </a:p>
          <a:p>
            <a:pPr algn="just"/>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t>unlink()</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sz="1800" b="1" dirty="0" smtClean="0">
                <a:latin typeface="Times New Roman" pitchFamily="18" charset="0"/>
                <a:cs typeface="Times New Roman" pitchFamily="18" charset="0"/>
              </a:rPr>
              <a:t>Prototype:</a:t>
            </a:r>
          </a:p>
          <a:p>
            <a:pPr algn="just">
              <a:buNone/>
            </a:pPr>
            <a:r>
              <a:rPr lang="en-US" sz="1800" dirty="0" smtClean="0">
                <a:latin typeface="Times New Roman" pitchFamily="18" charset="0"/>
                <a:cs typeface="Times New Roman" pitchFamily="18" charset="0"/>
              </a:rPr>
              <a:t>#include&lt;</a:t>
            </a:r>
            <a:r>
              <a:rPr lang="en-US" sz="1800" dirty="0" err="1" smtClean="0">
                <a:latin typeface="Times New Roman" pitchFamily="18" charset="0"/>
                <a:cs typeface="Times New Roman" pitchFamily="18" charset="0"/>
              </a:rPr>
              <a:t>systypes.h</a:t>
            </a:r>
            <a:r>
              <a:rPr lang="en-US" sz="1800" dirty="0" smtClean="0">
                <a:latin typeface="Times New Roman" pitchFamily="18" charset="0"/>
                <a:cs typeface="Times New Roman" pitchFamily="18" charset="0"/>
              </a:rPr>
              <a:t>&gt;</a:t>
            </a:r>
          </a:p>
          <a:p>
            <a:pPr algn="just">
              <a:buNone/>
            </a:pPr>
            <a:r>
              <a:rPr lang="en-US" sz="1800" dirty="0" smtClean="0">
                <a:latin typeface="Times New Roman" pitchFamily="18" charset="0"/>
                <a:cs typeface="Times New Roman" pitchFamily="18" charset="0"/>
              </a:rPr>
              <a:t>#include&lt;</a:t>
            </a:r>
            <a:r>
              <a:rPr lang="en-US" sz="1800" dirty="0" err="1" smtClean="0">
                <a:latin typeface="Times New Roman" pitchFamily="18" charset="0"/>
                <a:cs typeface="Times New Roman" pitchFamily="18" charset="0"/>
              </a:rPr>
              <a:t>unistd.h</a:t>
            </a:r>
            <a:r>
              <a:rPr lang="en-US" sz="1800" dirty="0" smtClean="0">
                <a:latin typeface="Times New Roman" pitchFamily="18" charset="0"/>
                <a:cs typeface="Times New Roman" pitchFamily="18" charset="0"/>
              </a:rPr>
              <a:t>&gt;</a:t>
            </a:r>
          </a:p>
          <a:p>
            <a:pPr algn="just">
              <a:buNone/>
            </a:pPr>
            <a:r>
              <a:rPr lang="en-US" sz="1800" dirty="0" err="1" smtClean="0">
                <a:latin typeface="Times New Roman" pitchFamily="18" charset="0"/>
                <a:cs typeface="Times New Roman" pitchFamily="18" charset="0"/>
              </a:rPr>
              <a:t>ssize_t</a:t>
            </a:r>
            <a:r>
              <a:rPr lang="en-US" sz="1800" dirty="0" smtClean="0">
                <a:latin typeface="Times New Roman" pitchFamily="18" charset="0"/>
                <a:cs typeface="Times New Roman" pitchFamily="18" charset="0"/>
              </a:rPr>
              <a:t> read(</a:t>
            </a: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fdesc,void</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buf,size_t</a:t>
            </a:r>
            <a:r>
              <a:rPr lang="en-US" sz="1800" dirty="0" smtClean="0">
                <a:latin typeface="Times New Roman" pitchFamily="18" charset="0"/>
                <a:cs typeface="Times New Roman" pitchFamily="18" charset="0"/>
              </a:rPr>
              <a:t> size);</a:t>
            </a:r>
          </a:p>
          <a:p>
            <a:pPr algn="just"/>
            <a:endParaRPr lang="en-US" sz="1800" dirty="0" smtClean="0">
              <a:latin typeface="Times New Roman" pitchFamily="18" charset="0"/>
              <a:cs typeface="Times New Roman" pitchFamily="18" charset="0"/>
            </a:endParaRPr>
          </a:p>
          <a:p>
            <a:pPr algn="just"/>
            <a:r>
              <a:rPr lang="en-US" sz="1800" b="1" dirty="0" smtClean="0">
                <a:latin typeface="Times New Roman" pitchFamily="18" charset="0"/>
                <a:cs typeface="Times New Roman" pitchFamily="18" charset="0"/>
              </a:rPr>
              <a:t>Description: </a:t>
            </a:r>
            <a:r>
              <a:rPr lang="en-US" sz="1800" dirty="0" smtClean="0">
                <a:latin typeface="Times New Roman" pitchFamily="18" charset="0"/>
                <a:cs typeface="Times New Roman" pitchFamily="18" charset="0"/>
              </a:rPr>
              <a:t>The read function fetches a fixed size block of data from a file referenced by a given file descriptor. read() can read text or binary files.</a:t>
            </a:r>
          </a:p>
          <a:p>
            <a:pPr algn="just">
              <a:buNone/>
            </a:pPr>
            <a:endParaRPr lang="en-US" sz="1800" dirty="0" smtClean="0">
              <a:latin typeface="Times New Roman" pitchFamily="18" charset="0"/>
              <a:cs typeface="Times New Roman" pitchFamily="18" charset="0"/>
            </a:endParaRPr>
          </a:p>
          <a:p>
            <a:pPr algn="just"/>
            <a:r>
              <a:rPr lang="en-US" sz="1800" b="1" dirty="0" smtClean="0">
                <a:latin typeface="Times New Roman" pitchFamily="18" charset="0"/>
                <a:cs typeface="Times New Roman" pitchFamily="18" charset="0"/>
              </a:rPr>
              <a:t>Return Type:</a:t>
            </a:r>
          </a:p>
          <a:p>
            <a:pPr algn="just"/>
            <a:r>
              <a:rPr lang="en-US" sz="1800" dirty="0" smtClean="0">
                <a:latin typeface="Times New Roman" pitchFamily="18" charset="0"/>
                <a:cs typeface="Times New Roman" pitchFamily="18" charset="0"/>
              </a:rPr>
              <a:t>On success, </a:t>
            </a:r>
          </a:p>
          <a:p>
            <a:pPr algn="just"/>
            <a:r>
              <a:rPr lang="en-US" sz="1800" dirty="0" smtClean="0">
                <a:latin typeface="Times New Roman" pitchFamily="18" charset="0"/>
                <a:cs typeface="Times New Roman" pitchFamily="18" charset="0"/>
              </a:rPr>
              <a:t>Number of bytes of data successfully read and stored in the </a:t>
            </a:r>
            <a:r>
              <a:rPr lang="en-US" sz="1800" dirty="0" err="1" smtClean="0">
                <a:latin typeface="Times New Roman" pitchFamily="18" charset="0"/>
                <a:cs typeface="Times New Roman" pitchFamily="18" charset="0"/>
              </a:rPr>
              <a:t>buf</a:t>
            </a:r>
            <a:r>
              <a:rPr lang="en-US" sz="1800" dirty="0" smtClean="0">
                <a:latin typeface="Times New Roman" pitchFamily="18" charset="0"/>
                <a:cs typeface="Times New Roman" pitchFamily="18" charset="0"/>
              </a:rPr>
              <a:t> argument.</a:t>
            </a:r>
          </a:p>
          <a:p>
            <a:pPr algn="just"/>
            <a:r>
              <a:rPr lang="en-US" sz="1800" dirty="0" smtClean="0">
                <a:latin typeface="Times New Roman" pitchFamily="18" charset="0"/>
                <a:cs typeface="Times New Roman" pitchFamily="18" charset="0"/>
              </a:rPr>
              <a:t>If a file contains less than size bytes of data remaining  to be read, then return value of read will be less than that of size.</a:t>
            </a:r>
          </a:p>
          <a:p>
            <a:pPr algn="just"/>
            <a:r>
              <a:rPr lang="en-US" sz="1800" dirty="0" smtClean="0">
                <a:latin typeface="Times New Roman" pitchFamily="18" charset="0"/>
                <a:cs typeface="Times New Roman" pitchFamily="18" charset="0"/>
              </a:rPr>
              <a:t>If end-of-file is reached, read will return 0.</a:t>
            </a:r>
          </a:p>
          <a:p>
            <a:pPr algn="just"/>
            <a:r>
              <a:rPr lang="en-US" sz="1800" dirty="0" smtClean="0">
                <a:latin typeface="Times New Roman" pitchFamily="18" charset="0"/>
                <a:cs typeface="Times New Roman" pitchFamily="18" charset="0"/>
              </a:rPr>
              <a:t>On error, -1 is returned, and </a:t>
            </a:r>
            <a:r>
              <a:rPr lang="en-US" sz="1800" i="1" dirty="0" err="1" smtClean="0">
                <a:latin typeface="Times New Roman" pitchFamily="18" charset="0"/>
                <a:cs typeface="Times New Roman" pitchFamily="18" charset="0"/>
              </a:rPr>
              <a:t>errno</a:t>
            </a:r>
            <a:r>
              <a:rPr lang="en-US" sz="1800" dirty="0" smtClean="0">
                <a:latin typeface="Times New Roman" pitchFamily="18" charset="0"/>
                <a:cs typeface="Times New Roman" pitchFamily="18" charset="0"/>
              </a:rPr>
              <a:t> is set appropriately.</a:t>
            </a:r>
          </a:p>
          <a:p>
            <a:pPr algn="just"/>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read()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81000"/>
            <a:ext cx="8305800" cy="5626291"/>
          </a:xfrm>
        </p:spPr>
        <p:txBody>
          <a:bodyPr>
            <a:normAutofit fontScale="70000" lnSpcReduction="20000"/>
          </a:bodyPr>
          <a:lstStyle/>
          <a:p>
            <a:pPr algn="just">
              <a:buNone/>
            </a:pPr>
            <a:r>
              <a:rPr lang="en-US" sz="4600" b="1" dirty="0" smtClean="0">
                <a:solidFill>
                  <a:schemeClr val="bg1">
                    <a:lumMod val="50000"/>
                  </a:schemeClr>
                </a:solidFill>
                <a:latin typeface="Times New Roman" pitchFamily="18" charset="0"/>
                <a:cs typeface="Times New Roman" pitchFamily="18" charset="0"/>
              </a:rPr>
              <a:t>Write()</a:t>
            </a:r>
          </a:p>
          <a:p>
            <a:pPr algn="just"/>
            <a:endParaRPr lang="en-US" sz="2800" b="1" dirty="0" smtClean="0">
              <a:latin typeface="Times New Roman" pitchFamily="18" charset="0"/>
              <a:cs typeface="Times New Roman" pitchFamily="18" charset="0"/>
            </a:endParaRPr>
          </a:p>
          <a:p>
            <a:pPr algn="just"/>
            <a:r>
              <a:rPr lang="en-US" sz="2800" b="1" dirty="0" smtClean="0">
                <a:latin typeface="Times New Roman" pitchFamily="18" charset="0"/>
                <a:cs typeface="Times New Roman" pitchFamily="18" charset="0"/>
              </a:rPr>
              <a:t>Prototype:</a:t>
            </a:r>
          </a:p>
          <a:p>
            <a:pPr algn="just">
              <a:buNone/>
            </a:pPr>
            <a:r>
              <a:rPr lang="en-US" sz="2800" dirty="0" smtClean="0">
                <a:latin typeface="Times New Roman" pitchFamily="18" charset="0"/>
                <a:cs typeface="Times New Roman" pitchFamily="18" charset="0"/>
              </a:rPr>
              <a:t>#include&lt;</a:t>
            </a:r>
            <a:r>
              <a:rPr lang="en-US" sz="2800" dirty="0" err="1" smtClean="0">
                <a:latin typeface="Times New Roman" pitchFamily="18" charset="0"/>
                <a:cs typeface="Times New Roman" pitchFamily="18" charset="0"/>
              </a:rPr>
              <a:t>systypes.h</a:t>
            </a:r>
            <a:r>
              <a:rPr lang="en-US" sz="2800" dirty="0" smtClean="0">
                <a:latin typeface="Times New Roman" pitchFamily="18" charset="0"/>
                <a:cs typeface="Times New Roman" pitchFamily="18" charset="0"/>
              </a:rPr>
              <a:t>&gt;</a:t>
            </a:r>
          </a:p>
          <a:p>
            <a:pPr algn="just">
              <a:buNone/>
            </a:pPr>
            <a:r>
              <a:rPr lang="en-US" sz="2800" dirty="0" smtClean="0">
                <a:latin typeface="Times New Roman" pitchFamily="18" charset="0"/>
                <a:cs typeface="Times New Roman" pitchFamily="18" charset="0"/>
              </a:rPr>
              <a:t>#include&lt;</a:t>
            </a:r>
            <a:r>
              <a:rPr lang="en-US" sz="2800" dirty="0" err="1" smtClean="0">
                <a:latin typeface="Times New Roman" pitchFamily="18" charset="0"/>
                <a:cs typeface="Times New Roman" pitchFamily="18" charset="0"/>
              </a:rPr>
              <a:t>unistd.h</a:t>
            </a:r>
            <a:r>
              <a:rPr lang="en-US" sz="2800" dirty="0" smtClean="0">
                <a:latin typeface="Times New Roman" pitchFamily="18" charset="0"/>
                <a:cs typeface="Times New Roman" pitchFamily="18" charset="0"/>
              </a:rPr>
              <a:t>&gt;</a:t>
            </a:r>
          </a:p>
          <a:p>
            <a:pPr algn="just">
              <a:buNone/>
            </a:pPr>
            <a:r>
              <a:rPr lang="en-US" sz="2800" dirty="0" err="1" smtClean="0">
                <a:latin typeface="Times New Roman" pitchFamily="18" charset="0"/>
                <a:cs typeface="Times New Roman" pitchFamily="18" charset="0"/>
              </a:rPr>
              <a:t>ssize_t</a:t>
            </a:r>
            <a:r>
              <a:rPr lang="en-US" sz="2800" dirty="0" smtClean="0">
                <a:latin typeface="Times New Roman" pitchFamily="18" charset="0"/>
                <a:cs typeface="Times New Roman" pitchFamily="18" charset="0"/>
              </a:rPr>
              <a:t>  write(</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fdesc,void</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buf,size_t</a:t>
            </a:r>
            <a:r>
              <a:rPr lang="en-US" sz="2800" dirty="0" smtClean="0">
                <a:latin typeface="Times New Roman" pitchFamily="18" charset="0"/>
                <a:cs typeface="Times New Roman" pitchFamily="18" charset="0"/>
              </a:rPr>
              <a:t> size);</a:t>
            </a:r>
          </a:p>
          <a:p>
            <a:pPr algn="just"/>
            <a:endParaRPr lang="en-US" sz="2800" dirty="0" smtClean="0">
              <a:latin typeface="Times New Roman" pitchFamily="18" charset="0"/>
              <a:cs typeface="Times New Roman" pitchFamily="18" charset="0"/>
            </a:endParaRPr>
          </a:p>
          <a:p>
            <a:pPr algn="just"/>
            <a:r>
              <a:rPr lang="en-US" sz="2800" b="1" dirty="0" smtClean="0">
                <a:latin typeface="Times New Roman" pitchFamily="18" charset="0"/>
                <a:cs typeface="Times New Roman" pitchFamily="18" charset="0"/>
              </a:rPr>
              <a:t>Description: </a:t>
            </a:r>
            <a:r>
              <a:rPr lang="en-US" sz="2800" dirty="0" smtClean="0">
                <a:latin typeface="Times New Roman" pitchFamily="18" charset="0"/>
                <a:cs typeface="Times New Roman" pitchFamily="18" charset="0"/>
              </a:rPr>
              <a:t>The write function puts a fixed size block of data to a file referenced by a given file descriptor. write() can write text or binary files.</a:t>
            </a:r>
          </a:p>
          <a:p>
            <a:pPr algn="just">
              <a:buNone/>
            </a:pPr>
            <a:endParaRPr lang="en-US" sz="2800" dirty="0" smtClean="0">
              <a:latin typeface="Times New Roman" pitchFamily="18" charset="0"/>
              <a:cs typeface="Times New Roman" pitchFamily="18" charset="0"/>
            </a:endParaRPr>
          </a:p>
          <a:p>
            <a:pPr algn="just"/>
            <a:r>
              <a:rPr lang="en-US" sz="2800" b="1" dirty="0" smtClean="0">
                <a:latin typeface="Times New Roman" pitchFamily="18" charset="0"/>
                <a:cs typeface="Times New Roman" pitchFamily="18" charset="0"/>
              </a:rPr>
              <a:t>Return Type:</a:t>
            </a:r>
          </a:p>
          <a:p>
            <a:pPr algn="just"/>
            <a:r>
              <a:rPr lang="en-US" sz="2800" dirty="0" smtClean="0">
                <a:latin typeface="Times New Roman" pitchFamily="18" charset="0"/>
                <a:cs typeface="Times New Roman" pitchFamily="18" charset="0"/>
              </a:rPr>
              <a:t>On success, </a:t>
            </a:r>
          </a:p>
          <a:p>
            <a:pPr algn="just"/>
            <a:r>
              <a:rPr lang="en-US" sz="2800" dirty="0" smtClean="0">
                <a:latin typeface="Times New Roman" pitchFamily="18" charset="0"/>
                <a:cs typeface="Times New Roman" pitchFamily="18" charset="0"/>
              </a:rPr>
              <a:t>Number of bytes of data successfully written to a </a:t>
            </a:r>
            <a:r>
              <a:rPr lang="en-US" sz="2800" dirty="0" err="1" smtClean="0">
                <a:latin typeface="Times New Roman" pitchFamily="18" charset="0"/>
                <a:cs typeface="Times New Roman" pitchFamily="18" charset="0"/>
              </a:rPr>
              <a:t>file.It</a:t>
            </a:r>
            <a:r>
              <a:rPr lang="en-US" sz="2800" dirty="0" smtClean="0">
                <a:latin typeface="Times New Roman" pitchFamily="18" charset="0"/>
                <a:cs typeface="Times New Roman" pitchFamily="18" charset="0"/>
              </a:rPr>
              <a:t> should normally be equal to the size value.</a:t>
            </a:r>
          </a:p>
          <a:p>
            <a:pPr algn="just"/>
            <a:r>
              <a:rPr lang="en-US" sz="2800" dirty="0" smtClean="0">
                <a:latin typeface="Times New Roman" pitchFamily="18" charset="0"/>
                <a:cs typeface="Times New Roman" pitchFamily="18" charset="0"/>
              </a:rPr>
              <a:t>However if write will cause the file size to exceed a system imposed limit or if the file system disk is full, the return value of write will be the actual number of bytes written before the function was aborted.</a:t>
            </a:r>
          </a:p>
          <a:p>
            <a:pPr algn="just"/>
            <a:r>
              <a:rPr lang="en-US" sz="2800" dirty="0" smtClean="0">
                <a:latin typeface="Times New Roman" pitchFamily="18" charset="0"/>
                <a:cs typeface="Times New Roman" pitchFamily="18" charset="0"/>
              </a:rPr>
              <a:t>On error, -1 is returned, and </a:t>
            </a:r>
            <a:r>
              <a:rPr lang="en-US" sz="2800" i="1" dirty="0" err="1" smtClean="0">
                <a:latin typeface="Times New Roman" pitchFamily="18" charset="0"/>
                <a:cs typeface="Times New Roman" pitchFamily="18" charset="0"/>
              </a:rPr>
              <a:t>errno</a:t>
            </a:r>
            <a:r>
              <a:rPr lang="en-US" sz="2800" dirty="0" smtClean="0">
                <a:latin typeface="Times New Roman" pitchFamily="18" charset="0"/>
                <a:cs typeface="Times New Roman" pitchFamily="18" charset="0"/>
              </a:rPr>
              <a:t> is set appropriately.</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454</TotalTime>
  <Words>880</Words>
  <Application>Microsoft Office PowerPoint</Application>
  <PresentationFormat>On-screen Show (4:3)</PresentationFormat>
  <Paragraphs>235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Concourse</vt:lpstr>
      <vt:lpstr>General File APIs</vt:lpstr>
      <vt:lpstr>open(),creat()</vt:lpstr>
      <vt:lpstr>Slide 3</vt:lpstr>
      <vt:lpstr>Slide 4</vt:lpstr>
      <vt:lpstr>close()</vt:lpstr>
      <vt:lpstr>link()</vt:lpstr>
      <vt:lpstr>unlink()</vt:lpstr>
      <vt:lpstr>read()</vt:lpstr>
      <vt:lpstr>Slide 9</vt:lpstr>
      <vt:lpstr>lseek()</vt:lpstr>
      <vt:lpstr>Slide 11</vt:lpstr>
      <vt:lpstr>Slide 12</vt:lpstr>
      <vt:lpstr>fcntl()</vt:lpstr>
      <vt:lpstr>Slide 14</vt:lpstr>
      <vt:lpstr>Slide 15</vt:lpstr>
      <vt:lpstr>stat(),fstat() and lstat()</vt:lpstr>
      <vt:lpstr>Slide 17</vt:lpstr>
      <vt:lpstr>Slide 18</vt:lpstr>
      <vt:lpstr>access()</vt:lpstr>
      <vt:lpstr>chmod(),fchmod()</vt:lpstr>
      <vt:lpstr>Slide 21</vt:lpstr>
      <vt:lpstr>Slide 22</vt:lpstr>
      <vt:lpstr>chown(),fchown(),lchown()</vt:lpstr>
      <vt:lpstr>Slide 24</vt:lpstr>
      <vt:lpstr>utime()</vt:lpstr>
      <vt:lpstr>Slide 26</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PC</cp:lastModifiedBy>
  <cp:revision>152</cp:revision>
  <dcterms:created xsi:type="dcterms:W3CDTF">2014-08-10T10:55:17Z</dcterms:created>
  <dcterms:modified xsi:type="dcterms:W3CDTF">2014-08-14T04:49:48Z</dcterms:modified>
</cp:coreProperties>
</file>