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257" r:id="rId3"/>
    <p:sldId id="258" r:id="rId4"/>
    <p:sldId id="264" r:id="rId5"/>
    <p:sldId id="259" r:id="rId6"/>
    <p:sldId id="260" r:id="rId7"/>
    <p:sldId id="261" r:id="rId8"/>
    <p:sldId id="262" r:id="rId9"/>
    <p:sldId id="263" r:id="rId10"/>
    <p:sldId id="266" r:id="rId11"/>
    <p:sldId id="267" r:id="rId12"/>
    <p:sldId id="268" r:id="rId13"/>
    <p:sldId id="270" r:id="rId14"/>
    <p:sldId id="265" r:id="rId15"/>
    <p:sldId id="272" r:id="rId16"/>
    <p:sldId id="273" r:id="rId17"/>
    <p:sldId id="275" r:id="rId18"/>
    <p:sldId id="276" r:id="rId19"/>
    <p:sldId id="277" r:id="rId20"/>
    <p:sldId id="278" r:id="rId21"/>
    <p:sldId id="299" r:id="rId22"/>
    <p:sldId id="289" r:id="rId23"/>
    <p:sldId id="279" r:id="rId24"/>
    <p:sldId id="280" r:id="rId25"/>
    <p:sldId id="295" r:id="rId26"/>
    <p:sldId id="281" r:id="rId27"/>
    <p:sldId id="282" r:id="rId28"/>
    <p:sldId id="283" r:id="rId29"/>
    <p:sldId id="284" r:id="rId30"/>
    <p:sldId id="296" r:id="rId31"/>
    <p:sldId id="285" r:id="rId32"/>
    <p:sldId id="286" r:id="rId33"/>
    <p:sldId id="287" r:id="rId34"/>
    <p:sldId id="288" r:id="rId35"/>
    <p:sldId id="297" r:id="rId36"/>
    <p:sldId id="293" r:id="rId37"/>
    <p:sldId id="291" r:id="rId38"/>
    <p:sldId id="290" r:id="rId39"/>
    <p:sldId id="294" r:id="rId40"/>
    <p:sldId id="292" r:id="rId41"/>
    <p:sldId id="298" r:id="rId42"/>
    <p:sldId id="300" r:id="rId43"/>
    <p:sldId id="322" r:id="rId44"/>
    <p:sldId id="301" r:id="rId45"/>
    <p:sldId id="303" r:id="rId46"/>
    <p:sldId id="302" r:id="rId47"/>
    <p:sldId id="304" r:id="rId48"/>
    <p:sldId id="323" r:id="rId49"/>
    <p:sldId id="305" r:id="rId50"/>
    <p:sldId id="306" r:id="rId51"/>
    <p:sldId id="325" r:id="rId52"/>
    <p:sldId id="324" r:id="rId53"/>
    <p:sldId id="307" r:id="rId54"/>
    <p:sldId id="308" r:id="rId55"/>
    <p:sldId id="309" r:id="rId56"/>
    <p:sldId id="310" r:id="rId57"/>
    <p:sldId id="311" r:id="rId58"/>
    <p:sldId id="312" r:id="rId59"/>
    <p:sldId id="313" r:id="rId60"/>
    <p:sldId id="314" r:id="rId61"/>
    <p:sldId id="316" r:id="rId62"/>
    <p:sldId id="326" r:id="rId63"/>
    <p:sldId id="320" r:id="rId64"/>
    <p:sldId id="321" r:id="rId65"/>
    <p:sldId id="327" r:id="rId66"/>
    <p:sldId id="319" r:id="rId67"/>
    <p:sldId id="274"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68983" autoAdjust="0"/>
  </p:normalViewPr>
  <p:slideViewPr>
    <p:cSldViewPr>
      <p:cViewPr varScale="1">
        <p:scale>
          <a:sx n="52" d="100"/>
          <a:sy n="52" d="100"/>
        </p:scale>
        <p:origin x="-166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D0CACD-E232-4BB5-B5AC-4A4A33DBDB4A}" type="datetimeFigureOut">
              <a:rPr lang="en-US" smtClean="0"/>
              <a:pPr/>
              <a:t>01-Sep-14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684D9-0C36-4E32-901B-EF5AFCC155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reason the child's process ID is returned to the parent is that a process can have more than one child, and there is no function that allows a process to obtain the process IDs of its children.</a:t>
            </a:r>
          </a:p>
          <a:p>
            <a:r>
              <a:rPr lang="en-US" dirty="0" smtClean="0"/>
              <a:t>The reason fork returns 0 to the child is that a process can have only a single parent, and the child can always call </a:t>
            </a:r>
            <a:r>
              <a:rPr lang="en-US" dirty="0" err="1" smtClean="0"/>
              <a:t>getppid</a:t>
            </a:r>
            <a:r>
              <a:rPr lang="en-US" dirty="0" smtClean="0"/>
              <a:t> to obtain the process ID of its parent. (Process ID 0 is reserved for use by the kernel, so it's not possible for 0 to be the process ID of a child.) </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0C1684D9-0C36-4E32-901B-EF5AFCC155D8}"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elements of this structure are defined as follows: </a:t>
            </a:r>
          </a:p>
          <a:p>
            <a:r>
              <a:rPr lang="en-US" u="sng" dirty="0" err="1" smtClean="0"/>
              <a:t>tms</a:t>
            </a:r>
            <a:r>
              <a:rPr lang="en-US" b="1" dirty="0" err="1" smtClean="0"/>
              <a:t>_</a:t>
            </a:r>
            <a:r>
              <a:rPr lang="en-US" u="sng" dirty="0" err="1" smtClean="0"/>
              <a:t>utime</a:t>
            </a:r>
            <a:r>
              <a:rPr lang="en-US" dirty="0" smtClean="0"/>
              <a:t> The CPU time charged for the execution of user instructions.</a:t>
            </a:r>
          </a:p>
          <a:p>
            <a:r>
              <a:rPr lang="en-US" dirty="0" smtClean="0"/>
              <a:t> </a:t>
            </a:r>
            <a:r>
              <a:rPr lang="en-US" u="sng" dirty="0" err="1" smtClean="0"/>
              <a:t>tms</a:t>
            </a:r>
            <a:r>
              <a:rPr lang="en-US" b="1" dirty="0" err="1" smtClean="0"/>
              <a:t>_</a:t>
            </a:r>
            <a:r>
              <a:rPr lang="en-US" u="sng" dirty="0" err="1" smtClean="0"/>
              <a:t>stime</a:t>
            </a:r>
            <a:r>
              <a:rPr lang="en-US" dirty="0" smtClean="0"/>
              <a:t> The CPU time charged for execution by the system on behalf of the process.</a:t>
            </a:r>
          </a:p>
          <a:p>
            <a:r>
              <a:rPr lang="en-US" dirty="0" smtClean="0"/>
              <a:t> </a:t>
            </a:r>
            <a:r>
              <a:rPr lang="en-US" u="sng" dirty="0" err="1" smtClean="0"/>
              <a:t>tms</a:t>
            </a:r>
            <a:r>
              <a:rPr lang="en-US" b="1" dirty="0" err="1" smtClean="0"/>
              <a:t>_</a:t>
            </a:r>
            <a:r>
              <a:rPr lang="en-US" u="sng" dirty="0" err="1" smtClean="0"/>
              <a:t>cutime</a:t>
            </a:r>
            <a:r>
              <a:rPr lang="en-US" dirty="0" smtClean="0"/>
              <a:t> The sum of the </a:t>
            </a:r>
            <a:r>
              <a:rPr lang="en-US" u="sng" dirty="0" err="1" smtClean="0"/>
              <a:t>tms</a:t>
            </a:r>
            <a:r>
              <a:rPr lang="en-US" b="1" dirty="0" err="1" smtClean="0"/>
              <a:t>_</a:t>
            </a:r>
            <a:r>
              <a:rPr lang="en-US" u="sng" dirty="0" err="1" smtClean="0"/>
              <a:t>utime</a:t>
            </a:r>
            <a:r>
              <a:rPr lang="en-US" dirty="0" err="1" smtClean="0"/>
              <a:t>s</a:t>
            </a:r>
            <a:r>
              <a:rPr lang="en-US" dirty="0" smtClean="0"/>
              <a:t> and </a:t>
            </a:r>
            <a:r>
              <a:rPr lang="en-US" u="sng" dirty="0" err="1" smtClean="0"/>
              <a:t>tms</a:t>
            </a:r>
            <a:r>
              <a:rPr lang="en-US" b="1" dirty="0" err="1" smtClean="0"/>
              <a:t>_</a:t>
            </a:r>
            <a:r>
              <a:rPr lang="en-US" u="sng" dirty="0" err="1" smtClean="0"/>
              <a:t>cutime</a:t>
            </a:r>
            <a:r>
              <a:rPr lang="en-US" dirty="0" err="1" smtClean="0"/>
              <a:t>s</a:t>
            </a:r>
            <a:r>
              <a:rPr lang="en-US" dirty="0" smtClean="0"/>
              <a:t> of the child processes.</a:t>
            </a:r>
          </a:p>
          <a:p>
            <a:r>
              <a:rPr lang="en-US" dirty="0" smtClean="0"/>
              <a:t> </a:t>
            </a:r>
            <a:r>
              <a:rPr lang="en-US" u="sng" dirty="0" err="1" smtClean="0"/>
              <a:t>tms</a:t>
            </a:r>
            <a:r>
              <a:rPr lang="en-US" b="1" dirty="0" err="1" smtClean="0"/>
              <a:t>_</a:t>
            </a:r>
            <a:r>
              <a:rPr lang="en-US" u="sng" dirty="0" err="1" smtClean="0"/>
              <a:t>cstime</a:t>
            </a:r>
            <a:r>
              <a:rPr lang="en-US" dirty="0" smtClean="0"/>
              <a:t> The sum of the </a:t>
            </a:r>
            <a:r>
              <a:rPr lang="en-US" u="sng" dirty="0" err="1" smtClean="0"/>
              <a:t>tms</a:t>
            </a:r>
            <a:r>
              <a:rPr lang="en-US" b="1" dirty="0" err="1" smtClean="0"/>
              <a:t>_</a:t>
            </a:r>
            <a:r>
              <a:rPr lang="en-US" u="sng" dirty="0" err="1" smtClean="0"/>
              <a:t>stime</a:t>
            </a:r>
            <a:r>
              <a:rPr lang="en-US" dirty="0" err="1" smtClean="0"/>
              <a:t>s</a:t>
            </a:r>
            <a:r>
              <a:rPr lang="en-US" dirty="0" smtClean="0"/>
              <a:t> and </a:t>
            </a:r>
            <a:r>
              <a:rPr lang="en-US" u="sng" dirty="0" err="1" smtClean="0"/>
              <a:t>tms</a:t>
            </a:r>
            <a:r>
              <a:rPr lang="en-US" b="1" dirty="0" err="1" smtClean="0"/>
              <a:t>_</a:t>
            </a:r>
            <a:r>
              <a:rPr lang="en-US" u="sng" dirty="0" err="1" smtClean="0"/>
              <a:t>cstime</a:t>
            </a:r>
            <a:r>
              <a:rPr lang="en-US" dirty="0" err="1" smtClean="0"/>
              <a:t>s</a:t>
            </a:r>
            <a:r>
              <a:rPr lang="en-US" dirty="0" smtClean="0"/>
              <a:t> of the </a:t>
            </a:r>
            <a:r>
              <a:rPr lang="en-US" smtClean="0"/>
              <a:t>child processes</a:t>
            </a:r>
            <a:r>
              <a:rPr lang="en-US" dirty="0" smtClean="0"/>
              <a:t>.</a:t>
            </a:r>
            <a:endParaRPr lang="en-US" dirty="0"/>
          </a:p>
        </p:txBody>
      </p:sp>
      <p:sp>
        <p:nvSpPr>
          <p:cNvPr id="4" name="Slide Number Placeholder 3"/>
          <p:cNvSpPr>
            <a:spLocks noGrp="1"/>
          </p:cNvSpPr>
          <p:nvPr>
            <p:ph type="sldNum" sz="quarter" idx="10"/>
          </p:nvPr>
        </p:nvSpPr>
        <p:spPr/>
        <p:txBody>
          <a:bodyPr/>
          <a:lstStyle/>
          <a:p>
            <a:fld id="{0C1684D9-0C36-4E32-901B-EF5AFCC155D8}"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 $size </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usr</a:t>
            </a:r>
            <a:r>
              <a:rPr lang="en-US" sz="1200" kern="1200" dirty="0" smtClean="0">
                <a:solidFill>
                  <a:schemeClr val="tx1"/>
                </a:solidFill>
                <a:latin typeface="+mn-lt"/>
                <a:ea typeface="+mn-ea"/>
                <a:cs typeface="+mn-cs"/>
              </a:rPr>
              <a:t>/bin/cc /bin/</a:t>
            </a:r>
            <a:r>
              <a:rPr lang="en-US" sz="1200" kern="1200" dirty="0" err="1" smtClean="0">
                <a:solidFill>
                  <a:schemeClr val="tx1"/>
                </a:solidFill>
                <a:latin typeface="+mn-lt"/>
                <a:ea typeface="+mn-ea"/>
                <a:cs typeface="+mn-cs"/>
              </a:rPr>
              <a:t>sh</a:t>
            </a:r>
            <a:endParaRPr lang="en-US" dirty="0"/>
          </a:p>
        </p:txBody>
      </p:sp>
      <p:sp>
        <p:nvSpPr>
          <p:cNvPr id="4" name="Slide Number Placeholder 3"/>
          <p:cNvSpPr>
            <a:spLocks noGrp="1"/>
          </p:cNvSpPr>
          <p:nvPr>
            <p:ph type="sldNum" sz="quarter" idx="10"/>
          </p:nvPr>
        </p:nvSpPr>
        <p:spPr/>
        <p:txBody>
          <a:bodyPr/>
          <a:lstStyle/>
          <a:p>
            <a:fld id="{0C1684D9-0C36-4E32-901B-EF5AFCC155D8}" type="slidenum">
              <a:rPr lang="en-US" smtClean="0"/>
              <a:pPr/>
              <a:t>29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1684D9-0C36-4E32-901B-EF5AFCC155D8}" type="slidenum">
              <a:rPr lang="en-US" smtClean="0"/>
              <a:pPr/>
              <a:t>45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Process ID 0 is usually the scheduler process and is often known as the swapper. No program on disk corresponds to this process, which is part of the kernel and is known as a system process.</a:t>
            </a:r>
          </a:p>
          <a:p>
            <a:r>
              <a:rPr lang="en-US" sz="1200" kern="1200" dirty="0" smtClean="0">
                <a:solidFill>
                  <a:schemeClr val="tx1"/>
                </a:solidFill>
                <a:latin typeface="+mn-lt"/>
                <a:ea typeface="+mn-ea"/>
                <a:cs typeface="+mn-cs"/>
              </a:rPr>
              <a:t>Process ID 1 is usually the init process and is invoked by the kernel at the end of the bootstrap procedure. </a:t>
            </a:r>
            <a:r>
              <a:rPr lang="en-US" sz="1200" kern="1200" smtClean="0">
                <a:solidFill>
                  <a:schemeClr val="tx1"/>
                </a:solidFill>
                <a:latin typeface="+mn-lt"/>
                <a:ea typeface="+mn-ea"/>
                <a:cs typeface="+mn-cs"/>
              </a:rPr>
              <a:t>init becomes the parent process of any orphaned child process.</a:t>
            </a:r>
            <a:endParaRPr lang="en-US" dirty="0" smtClean="0"/>
          </a:p>
          <a:p>
            <a:r>
              <a:rPr lang="en-US" sz="1200" kern="1200" dirty="0" smtClean="0">
                <a:solidFill>
                  <a:schemeClr val="tx1"/>
                </a:solidFill>
                <a:latin typeface="+mn-lt"/>
                <a:ea typeface="+mn-ea"/>
                <a:cs typeface="+mn-cs"/>
              </a:rPr>
              <a:t>Process ID 2 is the </a:t>
            </a:r>
            <a:r>
              <a:rPr lang="en-US" sz="1200" kern="1200" dirty="0" err="1" smtClean="0">
                <a:solidFill>
                  <a:schemeClr val="tx1"/>
                </a:solidFill>
                <a:latin typeface="+mn-lt"/>
                <a:ea typeface="+mn-ea"/>
                <a:cs typeface="+mn-cs"/>
              </a:rPr>
              <a:t>pagedaemon.This</a:t>
            </a:r>
            <a:r>
              <a:rPr lang="en-US" sz="1200" kern="1200" dirty="0" smtClean="0">
                <a:solidFill>
                  <a:schemeClr val="tx1"/>
                </a:solidFill>
                <a:latin typeface="+mn-lt"/>
                <a:ea typeface="+mn-ea"/>
                <a:cs typeface="+mn-cs"/>
              </a:rPr>
              <a:t> process is responsible for supporting the paging of the virtual memory system. </a:t>
            </a:r>
            <a:endParaRPr lang="en-US" dirty="0"/>
          </a:p>
        </p:txBody>
      </p:sp>
      <p:sp>
        <p:nvSpPr>
          <p:cNvPr id="4" name="Slide Number Placeholder 3"/>
          <p:cNvSpPr>
            <a:spLocks noGrp="1"/>
          </p:cNvSpPr>
          <p:nvPr>
            <p:ph type="sldNum" sz="quarter" idx="10"/>
          </p:nvPr>
        </p:nvSpPr>
        <p:spPr/>
        <p:txBody>
          <a:bodyPr/>
          <a:lstStyle/>
          <a:p>
            <a:fld id="{0C1684D9-0C36-4E32-901B-EF5AFCC155D8}" type="slidenum">
              <a:rPr lang="en-US" smtClean="0"/>
              <a:pPr/>
              <a:t>61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8" charset="0"/>
                <a:cs typeface="Times New Roman" pitchFamily="18" charset="0"/>
              </a:rPr>
              <a:t>core file</a:t>
            </a:r>
            <a:r>
              <a:rPr lang="en-US" baseline="0" dirty="0" smtClean="0">
                <a:latin typeface="Times New Roman" pitchFamily="18" charset="0"/>
                <a:cs typeface="Times New Roman" pitchFamily="18" charset="0"/>
              </a:rPr>
              <a:t> is the </a:t>
            </a:r>
            <a:r>
              <a:rPr lang="en-US" dirty="0" smtClean="0">
                <a:latin typeface="Times New Roman" pitchFamily="18" charset="0"/>
                <a:cs typeface="Times New Roman" pitchFamily="18" charset="0"/>
              </a:rPr>
              <a:t>file created when a program terminates unexpectedly due to a bug or a violation of the OS or hardware protection mechanism. </a:t>
            </a:r>
            <a:endParaRPr lang="en-US" dirty="0"/>
          </a:p>
        </p:txBody>
      </p:sp>
      <p:sp>
        <p:nvSpPr>
          <p:cNvPr id="4" name="Slide Number Placeholder 3"/>
          <p:cNvSpPr>
            <a:spLocks noGrp="1"/>
          </p:cNvSpPr>
          <p:nvPr>
            <p:ph type="sldNum" sz="quarter" idx="10"/>
          </p:nvPr>
        </p:nvSpPr>
        <p:spPr/>
        <p:txBody>
          <a:bodyPr/>
          <a:lstStyle/>
          <a:p>
            <a:fld id="{0C1684D9-0C36-4E32-901B-EF5AFCC155D8}" type="slidenum">
              <a:rPr lang="en-US" smtClean="0"/>
              <a:pPr/>
              <a:t>63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RLIMIT_RSS :The maximum amount of physical memory that this process should get.</a:t>
            </a:r>
            <a:endParaRPr lang="en-US" dirty="0"/>
          </a:p>
        </p:txBody>
      </p:sp>
      <p:sp>
        <p:nvSpPr>
          <p:cNvPr id="4" name="Slide Number Placeholder 3"/>
          <p:cNvSpPr>
            <a:spLocks noGrp="1"/>
          </p:cNvSpPr>
          <p:nvPr>
            <p:ph type="sldNum" sz="quarter" idx="10"/>
          </p:nvPr>
        </p:nvSpPr>
        <p:spPr/>
        <p:txBody>
          <a:bodyPr/>
          <a:lstStyle/>
          <a:p>
            <a:fld id="{0C1684D9-0C36-4E32-901B-EF5AFCC155D8}" type="slidenum">
              <a:rPr lang="en-US" smtClean="0"/>
              <a:pPr/>
              <a:t>65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3844E81-58DE-4F59-9F16-11037A7591B6}" type="datetimeFigureOut">
              <a:rPr lang="en-US" smtClean="0"/>
              <a:pPr/>
              <a:t>01-Sep-14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12424-A1EA-4ECA-A59D-C13F02025FD0}"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844E81-58DE-4F59-9F16-11037A7591B6}" type="datetimeFigureOut">
              <a:rPr lang="en-US" smtClean="0"/>
              <a:pPr/>
              <a:t>01-Sep-14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12424-A1EA-4ECA-A59D-C13F02025F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844E81-58DE-4F59-9F16-11037A7591B6}" type="datetimeFigureOut">
              <a:rPr lang="en-US" smtClean="0"/>
              <a:pPr/>
              <a:t>01-Sep-14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0D812424-A1EA-4ECA-A59D-C13F02025F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844E81-58DE-4F59-9F16-11037A7591B6}" type="datetimeFigureOut">
              <a:rPr lang="en-US" smtClean="0"/>
              <a:pPr/>
              <a:t>01-Sep-14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12424-A1EA-4ECA-A59D-C13F02025F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3844E81-58DE-4F59-9F16-11037A7591B6}" type="datetimeFigureOut">
              <a:rPr lang="en-US" smtClean="0"/>
              <a:pPr/>
              <a:t>01-Sep-14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12424-A1EA-4ECA-A59D-C13F02025FD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844E81-58DE-4F59-9F16-11037A7591B6}" type="datetimeFigureOut">
              <a:rPr lang="en-US" smtClean="0"/>
              <a:pPr/>
              <a:t>01-Sep-14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812424-A1EA-4ECA-A59D-C13F02025F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3844E81-58DE-4F59-9F16-11037A7591B6}" type="datetimeFigureOut">
              <a:rPr lang="en-US" smtClean="0"/>
              <a:pPr/>
              <a:t>01-Sep-14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812424-A1EA-4ECA-A59D-C13F02025F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3844E81-58DE-4F59-9F16-11037A7591B6}" type="datetimeFigureOut">
              <a:rPr lang="en-US" smtClean="0"/>
              <a:pPr/>
              <a:t>01-Sep-14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812424-A1EA-4ECA-A59D-C13F02025F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44E81-58DE-4F59-9F16-11037A7591B6}" type="datetimeFigureOut">
              <a:rPr lang="en-US" smtClean="0"/>
              <a:pPr/>
              <a:t>01-Sep-14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812424-A1EA-4ECA-A59D-C13F02025F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3844E81-58DE-4F59-9F16-11037A7591B6}" type="datetimeFigureOut">
              <a:rPr lang="en-US" smtClean="0"/>
              <a:pPr/>
              <a:t>01-Sep-14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812424-A1EA-4ECA-A59D-C13F02025FD0}"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3844E81-58DE-4F59-9F16-11037A7591B6}" type="datetimeFigureOut">
              <a:rPr lang="en-US" smtClean="0"/>
              <a:pPr/>
              <a:t>01-Sep-14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0D812424-A1EA-4ECA-A59D-C13F02025FD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3844E81-58DE-4F59-9F16-11037A7591B6}" type="datetimeFigureOut">
              <a:rPr lang="en-US" smtClean="0"/>
              <a:pPr/>
              <a:t>01-Sep-14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D812424-A1EA-4ECA-A59D-C13F02025FD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Process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305800" cy="5440363"/>
          </a:xfrm>
        </p:spPr>
        <p:txBody>
          <a:bodyPr>
            <a:normAutofit/>
          </a:bodyPr>
          <a:lstStyle/>
          <a:p>
            <a:pPr lvl="1" algn="just">
              <a:lnSpc>
                <a:spcPct val="150000"/>
              </a:lnSpc>
            </a:pPr>
            <a:r>
              <a:rPr lang="en-US" altLang="ko-KR" b="1" dirty="0" smtClean="0">
                <a:solidFill>
                  <a:schemeClr val="bg1"/>
                </a:solidFill>
                <a:latin typeface="Times New Roman" pitchFamily="18" charset="0"/>
                <a:ea typeface="굴림" charset="-127"/>
                <a:cs typeface="Times New Roman" pitchFamily="18" charset="0"/>
              </a:rPr>
              <a:t>Process table entry</a:t>
            </a:r>
          </a:p>
          <a:p>
            <a:pPr lvl="2" algn="just">
              <a:lnSpc>
                <a:spcPct val="150000"/>
              </a:lnSpc>
            </a:pPr>
            <a:r>
              <a:rPr lang="en-US" altLang="ko-KR" dirty="0" smtClean="0">
                <a:latin typeface="Times New Roman" pitchFamily="18" charset="0"/>
                <a:ea typeface="굴림" charset="-127"/>
                <a:cs typeface="Times New Roman" pitchFamily="18" charset="0"/>
              </a:rPr>
              <a:t>Contains general fields of processes that must be always be accessible to the kernel.</a:t>
            </a:r>
          </a:p>
          <a:p>
            <a:pPr lvl="2" algn="just">
              <a:lnSpc>
                <a:spcPct val="150000"/>
              </a:lnSpc>
            </a:pPr>
            <a:r>
              <a:rPr lang="en-US" altLang="ko-KR" dirty="0" smtClean="0">
                <a:latin typeface="Times New Roman" pitchFamily="18" charset="0"/>
                <a:ea typeface="굴림" charset="-127"/>
                <a:cs typeface="Times New Roman" pitchFamily="18" charset="0"/>
              </a:rPr>
              <a:t>Keeps track of all active processes. Some processes belong to the kernel(system processes).</a:t>
            </a:r>
          </a:p>
          <a:p>
            <a:pPr lvl="2" algn="just">
              <a:lnSpc>
                <a:spcPct val="150000"/>
              </a:lnSpc>
            </a:pPr>
            <a:r>
              <a:rPr lang="en-US" altLang="ko-KR" dirty="0" smtClean="0">
                <a:latin typeface="Times New Roman" pitchFamily="18" charset="0"/>
                <a:ea typeface="굴림" charset="-127"/>
                <a:cs typeface="Times New Roman" pitchFamily="18" charset="0"/>
              </a:rPr>
              <a:t>Each entry in the Process table contains pointers to the text, data and stack segments and the U-area of a process. </a:t>
            </a:r>
            <a:endParaRPr lang="ko-KR" altLang="en-US" dirty="0" smtClean="0">
              <a:latin typeface="Times New Roman" pitchFamily="18" charset="0"/>
              <a:ea typeface="굴림" charset="-127"/>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76400"/>
            <a:ext cx="8153400" cy="4449763"/>
          </a:xfrm>
        </p:spPr>
        <p:txBody>
          <a:bodyPr/>
          <a:lstStyle/>
          <a:p>
            <a:pPr lvl="1" algn="just">
              <a:lnSpc>
                <a:spcPct val="150000"/>
              </a:lnSpc>
            </a:pPr>
            <a:r>
              <a:rPr lang="en-US" altLang="ko-KR" b="1" dirty="0" smtClean="0">
                <a:latin typeface="Times New Roman" pitchFamily="18" charset="0"/>
                <a:ea typeface="굴림" charset="-127"/>
                <a:cs typeface="Times New Roman" pitchFamily="18" charset="0"/>
              </a:rPr>
              <a:t>U area</a:t>
            </a:r>
          </a:p>
          <a:p>
            <a:pPr lvl="2" algn="just">
              <a:lnSpc>
                <a:spcPct val="150000"/>
              </a:lnSpc>
            </a:pPr>
            <a:r>
              <a:rPr lang="en-US" altLang="ko-KR" dirty="0" smtClean="0">
                <a:latin typeface="Times New Roman" pitchFamily="18" charset="0"/>
                <a:ea typeface="굴림" charset="-127"/>
                <a:cs typeface="Times New Roman" pitchFamily="18" charset="0"/>
              </a:rPr>
              <a:t>further characteristics of the process only need to be accessible to the running process itself.</a:t>
            </a:r>
          </a:p>
          <a:p>
            <a:pPr lvl="2" algn="just">
              <a:lnSpc>
                <a:spcPct val="150000"/>
              </a:lnSpc>
            </a:pPr>
            <a:r>
              <a:rPr lang="en-US" altLang="ko-KR" dirty="0" smtClean="0">
                <a:latin typeface="Times New Roman" pitchFamily="18" charset="0"/>
                <a:ea typeface="굴림" charset="-127"/>
                <a:cs typeface="Times New Roman" pitchFamily="18" charset="0"/>
              </a:rPr>
              <a:t>Extension of a Process Table entry and contains process specific data such as File descriptor table, current root and working directory, </a:t>
            </a:r>
            <a:r>
              <a:rPr lang="en-US" altLang="ko-KR" dirty="0" err="1" smtClean="0">
                <a:latin typeface="Times New Roman" pitchFamily="18" charset="0"/>
                <a:ea typeface="굴림" charset="-127"/>
                <a:cs typeface="Times New Roman" pitchFamily="18" charset="0"/>
              </a:rPr>
              <a:t>inode</a:t>
            </a:r>
            <a:r>
              <a:rPr lang="en-US" altLang="ko-KR" dirty="0" smtClean="0">
                <a:latin typeface="Times New Roman" pitchFamily="18" charset="0"/>
                <a:ea typeface="굴림" charset="-127"/>
                <a:cs typeface="Times New Roman" pitchFamily="18" charset="0"/>
              </a:rPr>
              <a:t> numbers and a set of system –imposed process resource limits etc.</a:t>
            </a: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5668963"/>
          </a:xfrm>
        </p:spPr>
        <p:txBody>
          <a:bodyPr>
            <a:normAutofit lnSpcReduction="10000"/>
          </a:bodyPr>
          <a:lstStyle/>
          <a:p>
            <a:pPr algn="just">
              <a:lnSpc>
                <a:spcPct val="150000"/>
              </a:lnSpc>
              <a:buFontTx/>
              <a:buChar char="-"/>
            </a:pPr>
            <a:r>
              <a:rPr lang="en-US" b="1" dirty="0" smtClean="0">
                <a:solidFill>
                  <a:schemeClr val="bg1"/>
                </a:solidFill>
                <a:latin typeface="Times New Roman" pitchFamily="18" charset="0"/>
                <a:cs typeface="Times New Roman" pitchFamily="18" charset="0"/>
              </a:rPr>
              <a:t>Per Process Region Table (</a:t>
            </a:r>
            <a:r>
              <a:rPr lang="en-US" b="1" dirty="0" err="1" smtClean="0">
                <a:solidFill>
                  <a:schemeClr val="bg1"/>
                </a:solidFill>
                <a:latin typeface="Times New Roman" pitchFamily="18" charset="0"/>
                <a:cs typeface="Times New Roman" pitchFamily="18" charset="0"/>
              </a:rPr>
              <a:t>Pregion</a:t>
            </a:r>
            <a:r>
              <a:rPr lang="en-US" b="1" dirty="0" smtClean="0">
                <a:solidFill>
                  <a:schemeClr val="bg1"/>
                </a:solidFill>
                <a:latin typeface="Times New Roman" pitchFamily="18" charset="0"/>
                <a:cs typeface="Times New Roman" pitchFamily="18" charset="0"/>
              </a:rPr>
              <a:t>)</a:t>
            </a:r>
          </a:p>
          <a:p>
            <a:pPr lvl="1" algn="just">
              <a:lnSpc>
                <a:spcPct val="150000"/>
              </a:lnSpc>
              <a:buFont typeface="Arial" pitchFamily="34" charset="0"/>
              <a:buChar char="•"/>
            </a:pPr>
            <a:r>
              <a:rPr lang="en-US" dirty="0" smtClean="0">
                <a:latin typeface="Times New Roman" pitchFamily="18" charset="0"/>
                <a:cs typeface="Times New Roman" pitchFamily="18" charset="0"/>
              </a:rPr>
              <a:t>Each </a:t>
            </a:r>
            <a:r>
              <a:rPr lang="en-US" dirty="0" err="1" smtClean="0">
                <a:latin typeface="Times New Roman" pitchFamily="18" charset="0"/>
                <a:cs typeface="Times New Roman" pitchFamily="18" charset="0"/>
              </a:rPr>
              <a:t>pregion</a:t>
            </a:r>
            <a:r>
              <a:rPr lang="en-US" dirty="0" smtClean="0">
                <a:latin typeface="Times New Roman" pitchFamily="18" charset="0"/>
                <a:cs typeface="Times New Roman" pitchFamily="18" charset="0"/>
              </a:rPr>
              <a:t> entry points to the kernel region table</a:t>
            </a:r>
          </a:p>
          <a:p>
            <a:pPr lvl="1" algn="just">
              <a:lnSpc>
                <a:spcPct val="150000"/>
              </a:lnSpc>
              <a:buFont typeface="Arial" pitchFamily="34" charset="0"/>
              <a:buChar char="•"/>
            </a:pPr>
            <a:r>
              <a:rPr lang="en-US" dirty="0" smtClean="0">
                <a:latin typeface="Times New Roman" pitchFamily="18" charset="0"/>
                <a:cs typeface="Times New Roman" pitchFamily="18" charset="0"/>
              </a:rPr>
              <a:t>Starting virtual (absolute) address of the region</a:t>
            </a:r>
          </a:p>
          <a:p>
            <a:pPr lvl="1" algn="just">
              <a:lnSpc>
                <a:spcPct val="150000"/>
              </a:lnSpc>
              <a:buFont typeface="Arial" pitchFamily="34" charset="0"/>
              <a:buChar char="•"/>
            </a:pPr>
            <a:r>
              <a:rPr lang="en-US" dirty="0" smtClean="0">
                <a:latin typeface="Times New Roman" pitchFamily="18" charset="0"/>
                <a:cs typeface="Times New Roman" pitchFamily="18" charset="0"/>
              </a:rPr>
              <a:t>Permission field: </a:t>
            </a:r>
          </a:p>
          <a:p>
            <a:pPr lvl="1" algn="just">
              <a:lnSpc>
                <a:spcPct val="150000"/>
              </a:lnSpc>
              <a:buNone/>
            </a:pPr>
            <a:r>
              <a:rPr lang="en-US" dirty="0" smtClean="0">
                <a:latin typeface="Times New Roman" pitchFamily="18" charset="0"/>
                <a:cs typeface="Times New Roman" pitchFamily="18" charset="0"/>
              </a:rPr>
              <a:t>	read-only, read-write, read-execute</a:t>
            </a:r>
          </a:p>
          <a:p>
            <a:pPr algn="just">
              <a:lnSpc>
                <a:spcPct val="150000"/>
              </a:lnSpc>
              <a:buNone/>
            </a:pPr>
            <a:r>
              <a:rPr lang="en-US" b="1" dirty="0" smtClean="0">
                <a:latin typeface="Times New Roman" pitchFamily="18" charset="0"/>
                <a:cs typeface="Times New Roman" pitchFamily="18" charset="0"/>
              </a:rPr>
              <a:t>-	Kernel region table</a:t>
            </a:r>
          </a:p>
          <a:p>
            <a:pPr algn="just">
              <a:lnSpc>
                <a:spcPct val="150000"/>
              </a:lnSpc>
            </a:pPr>
            <a:r>
              <a:rPr lang="en-US" sz="2800" dirty="0" smtClean="0">
                <a:latin typeface="Times New Roman" pitchFamily="18" charset="0"/>
                <a:cs typeface="Times New Roman" pitchFamily="18" charset="0"/>
              </a:rPr>
              <a:t>Kernel region table contains the pointer to the page table which keeps the physical memory address</a:t>
            </a:r>
          </a:p>
          <a:p>
            <a:pPr lvl="1" algn="just">
              <a:lnSpc>
                <a:spcPct val="150000"/>
              </a:lnSpc>
              <a:buNone/>
            </a:pPr>
            <a:endParaRPr lang="en-US" dirty="0" smtClean="0">
              <a:latin typeface="Times New Roman" pitchFamily="18" charset="0"/>
              <a:cs typeface="Times New Roman" pitchFamily="18" charset="0"/>
            </a:endParaRPr>
          </a:p>
          <a:p>
            <a:pPr algn="just">
              <a:lnSpc>
                <a:spcPct val="150000"/>
              </a:lnSpc>
              <a:buFontTx/>
              <a:buChar cha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02163"/>
          </a:xfrm>
        </p:spPr>
        <p:txBody>
          <a:bodyPr>
            <a:normAutofit fontScale="92500" lnSpcReduction="10000"/>
          </a:bodyPr>
          <a:lstStyle/>
          <a:p>
            <a:pPr>
              <a:lnSpc>
                <a:spcPct val="150000"/>
              </a:lnSpc>
            </a:pPr>
            <a:r>
              <a:rPr lang="en-US" sz="2800" dirty="0" smtClean="0">
                <a:latin typeface="Times New Roman" pitchFamily="18" charset="0"/>
                <a:cs typeface="Times New Roman" pitchFamily="18" charset="0"/>
              </a:rPr>
              <a:t>All processes in a UNIX system, except the very first process(process 0) which is created by the system boot code, are created via the fork system calls.</a:t>
            </a:r>
          </a:p>
          <a:p>
            <a:pPr>
              <a:lnSpc>
                <a:spcPct val="150000"/>
              </a:lnSpc>
            </a:pPr>
            <a:r>
              <a:rPr lang="en-US" sz="2800" dirty="0" smtClean="0">
                <a:latin typeface="Times New Roman" pitchFamily="18" charset="0"/>
                <a:cs typeface="Times New Roman" pitchFamily="18" charset="0"/>
              </a:rPr>
              <a:t>As shown in fig,  when a process is created by fork, it contains duplicated copies of text, data and stack segments of it.</a:t>
            </a:r>
          </a:p>
          <a:p>
            <a:pPr>
              <a:lnSpc>
                <a:spcPct val="150000"/>
              </a:lnSpc>
            </a:pPr>
            <a:r>
              <a:rPr lang="en-US" sz="2800" dirty="0" smtClean="0">
                <a:latin typeface="Times New Roman" pitchFamily="18" charset="0"/>
                <a:cs typeface="Times New Roman" pitchFamily="18" charset="0"/>
              </a:rPr>
              <a:t>Also  it has a file descriptor table that contains references to the same opened files as its parent.</a:t>
            </a:r>
          </a:p>
          <a:p>
            <a:pPr>
              <a:lnSpc>
                <a:spcPct val="150000"/>
              </a:lnSpc>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275286" y="533400"/>
            <a:ext cx="6778127" cy="55927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6477000"/>
          </a:xfrm>
        </p:spPr>
        <p:txBody>
          <a:bodyPr>
            <a:normAutofit lnSpcReduction="10000"/>
          </a:bodyPr>
          <a:lstStyle/>
          <a:p>
            <a:pPr>
              <a:buNone/>
            </a:pPr>
            <a:r>
              <a:rPr lang="en-US" sz="2400" dirty="0" smtClean="0">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	Furthermore, the process is assigned the following attributes which are either inherited from its parent or set by the kernel:</a:t>
            </a:r>
          </a:p>
          <a:p>
            <a:endParaRPr lang="en-US" sz="2400" dirty="0" smtClean="0">
              <a:latin typeface="Times New Roman" pitchFamily="18" charset="0"/>
              <a:cs typeface="Times New Roman" pitchFamily="18" charset="0"/>
            </a:endParaRPr>
          </a:p>
          <a:p>
            <a:pPr>
              <a:buNone/>
            </a:pPr>
            <a:r>
              <a:rPr lang="en-US" sz="2400" dirty="0" smtClean="0"/>
              <a:t>• Real user ID, real group ID, effective user ID, effective group ID </a:t>
            </a:r>
          </a:p>
          <a:p>
            <a:pPr>
              <a:buNone/>
            </a:pPr>
            <a:r>
              <a:rPr lang="en-US" sz="2400" dirty="0" smtClean="0"/>
              <a:t>• Supplementary group IDs </a:t>
            </a:r>
          </a:p>
          <a:p>
            <a:pPr>
              <a:buNone/>
            </a:pPr>
            <a:r>
              <a:rPr lang="en-US" sz="2400" dirty="0" smtClean="0"/>
              <a:t>• Process group ID </a:t>
            </a:r>
          </a:p>
          <a:p>
            <a:pPr>
              <a:buNone/>
            </a:pPr>
            <a:r>
              <a:rPr lang="en-US" sz="2400" dirty="0" smtClean="0"/>
              <a:t>• Session ID </a:t>
            </a:r>
          </a:p>
          <a:p>
            <a:pPr>
              <a:buNone/>
            </a:pPr>
            <a:r>
              <a:rPr lang="en-US" sz="2400" dirty="0" smtClean="0"/>
              <a:t>• Controlling terminal </a:t>
            </a:r>
          </a:p>
          <a:p>
            <a:pPr>
              <a:buNone/>
            </a:pPr>
            <a:r>
              <a:rPr lang="en-US" sz="2400" dirty="0" smtClean="0"/>
              <a:t>• The set-user-ID and set-group-ID flags </a:t>
            </a:r>
          </a:p>
          <a:p>
            <a:pPr>
              <a:buNone/>
            </a:pPr>
            <a:r>
              <a:rPr lang="en-US" sz="2400" dirty="0" smtClean="0"/>
              <a:t>• Current working directory </a:t>
            </a:r>
          </a:p>
          <a:p>
            <a:pPr>
              <a:buNone/>
            </a:pPr>
            <a:r>
              <a:rPr lang="en-US" sz="2400" dirty="0" smtClean="0"/>
              <a:t>• Root directory </a:t>
            </a:r>
          </a:p>
          <a:p>
            <a:pPr>
              <a:buNone/>
            </a:pPr>
            <a:r>
              <a:rPr lang="en-US" sz="2400" dirty="0" smtClean="0"/>
              <a:t>• File mode creation mask </a:t>
            </a:r>
          </a:p>
          <a:p>
            <a:pPr>
              <a:buNone/>
            </a:pPr>
            <a:r>
              <a:rPr lang="en-US" sz="2400" dirty="0" smtClean="0"/>
              <a:t>• Signal mask and dispositions </a:t>
            </a:r>
          </a:p>
          <a:p>
            <a:pPr>
              <a:buNone/>
            </a:pPr>
            <a:r>
              <a:rPr lang="en-US" sz="2400" dirty="0" smtClean="0"/>
              <a:t>• The close-on-exec flag for any open file descriptors </a:t>
            </a:r>
          </a:p>
          <a:p>
            <a:pPr>
              <a:buNone/>
            </a:pPr>
            <a:r>
              <a:rPr lang="en-US" sz="2400" dirty="0" smtClean="0"/>
              <a:t>• Environment </a:t>
            </a:r>
          </a:p>
          <a:p>
            <a:pPr>
              <a:buNone/>
            </a:pPr>
            <a:r>
              <a:rPr lang="en-US" sz="2400" dirty="0" smtClean="0"/>
              <a:t>• Attached shared memory segments </a:t>
            </a:r>
          </a:p>
          <a:p>
            <a:pPr>
              <a:buNone/>
            </a:pPr>
            <a:r>
              <a:rPr lang="en-US" sz="2400" dirty="0" smtClean="0"/>
              <a:t>• Memory mappings </a:t>
            </a:r>
          </a:p>
          <a:p>
            <a:pPr>
              <a:buNone/>
            </a:pPr>
            <a:r>
              <a:rPr lang="en-US" sz="2400" dirty="0" smtClean="0"/>
              <a:t>• Resource limits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0"/>
            <a:ext cx="9144000" cy="5105400"/>
          </a:xfrm>
        </p:spPr>
        <p:txBody>
          <a:bodyPr>
            <a:noAutofit/>
          </a:bodyPr>
          <a:lstStyle/>
          <a:p>
            <a:pPr algn="just">
              <a:lnSpc>
                <a:spcPct val="170000"/>
              </a:lnSpc>
              <a:buNone/>
            </a:pPr>
            <a:r>
              <a:rPr lang="en-US" sz="2000" dirty="0" smtClean="0">
                <a:latin typeface="Times New Roman" pitchFamily="18" charset="0"/>
                <a:cs typeface="Times New Roman" pitchFamily="18" charset="0"/>
              </a:rPr>
              <a:t>		The following attributes are different between the parent and child processes:</a:t>
            </a:r>
          </a:p>
          <a:p>
            <a:pPr>
              <a:lnSpc>
                <a:spcPct val="170000"/>
              </a:lnSpc>
              <a:buNone/>
            </a:pPr>
            <a:r>
              <a:rPr lang="en-US" sz="2000" dirty="0" smtClean="0">
                <a:latin typeface="Times New Roman" pitchFamily="18" charset="0"/>
                <a:cs typeface="Times New Roman" pitchFamily="18" charset="0"/>
              </a:rPr>
              <a:t>• The return value from fork </a:t>
            </a:r>
          </a:p>
          <a:p>
            <a:pPr>
              <a:lnSpc>
                <a:spcPct val="170000"/>
              </a:lnSpc>
              <a:buNone/>
            </a:pPr>
            <a:r>
              <a:rPr lang="en-US" sz="2000" dirty="0" smtClean="0">
                <a:latin typeface="Times New Roman" pitchFamily="18" charset="0"/>
                <a:cs typeface="Times New Roman" pitchFamily="18" charset="0"/>
              </a:rPr>
              <a:t>• The process IDs are different </a:t>
            </a:r>
          </a:p>
          <a:p>
            <a:pPr>
              <a:lnSpc>
                <a:spcPct val="170000"/>
              </a:lnSpc>
              <a:buNone/>
            </a:pPr>
            <a:r>
              <a:rPr lang="en-US" sz="2000" dirty="0" smtClean="0">
                <a:latin typeface="Times New Roman" pitchFamily="18" charset="0"/>
                <a:cs typeface="Times New Roman" pitchFamily="18" charset="0"/>
              </a:rPr>
              <a:t>• The two processes have different parent process IDs: the parent process ID of the child is the parent; the parent process ID of the parent doesn't change </a:t>
            </a:r>
          </a:p>
          <a:p>
            <a:pPr>
              <a:lnSpc>
                <a:spcPct val="170000"/>
              </a:lnSpc>
              <a:buNone/>
            </a:pPr>
            <a:r>
              <a:rPr lang="en-US" sz="2000" dirty="0" smtClean="0">
                <a:latin typeface="Times New Roman" pitchFamily="18" charset="0"/>
                <a:cs typeface="Times New Roman" pitchFamily="18" charset="0"/>
              </a:rPr>
              <a:t>• The child's </a:t>
            </a:r>
            <a:r>
              <a:rPr lang="en-US" sz="2000" dirty="0" err="1" smtClean="0">
                <a:latin typeface="Times New Roman" pitchFamily="18" charset="0"/>
                <a:cs typeface="Times New Roman" pitchFamily="18" charset="0"/>
              </a:rPr>
              <a:t>tms_utime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tms_stime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tms_cutime</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tms_cstime</a:t>
            </a:r>
            <a:r>
              <a:rPr lang="en-US" sz="2000" dirty="0" smtClean="0">
                <a:latin typeface="Times New Roman" pitchFamily="18" charset="0"/>
                <a:cs typeface="Times New Roman" pitchFamily="18" charset="0"/>
              </a:rPr>
              <a:t> values are set to 0 </a:t>
            </a:r>
          </a:p>
          <a:p>
            <a:pPr>
              <a:lnSpc>
                <a:spcPct val="170000"/>
              </a:lnSpc>
              <a:buNone/>
            </a:pPr>
            <a:r>
              <a:rPr lang="en-US" sz="2000" dirty="0" smtClean="0">
                <a:latin typeface="Times New Roman" pitchFamily="18" charset="0"/>
                <a:cs typeface="Times New Roman" pitchFamily="18" charset="0"/>
              </a:rPr>
              <a:t>• File locks set by the parent are not inherited by the child </a:t>
            </a:r>
          </a:p>
          <a:p>
            <a:pPr>
              <a:lnSpc>
                <a:spcPct val="170000"/>
              </a:lnSpc>
              <a:buNone/>
            </a:pPr>
            <a:r>
              <a:rPr lang="en-US" sz="2000" dirty="0" smtClean="0">
                <a:latin typeface="Times New Roman" pitchFamily="18" charset="0"/>
                <a:cs typeface="Times New Roman" pitchFamily="18" charset="0"/>
              </a:rPr>
              <a:t>• Pending alarms are cleared for the child </a:t>
            </a:r>
          </a:p>
          <a:p>
            <a:pPr>
              <a:lnSpc>
                <a:spcPct val="170000"/>
              </a:lnSpc>
              <a:buNone/>
            </a:pPr>
            <a:r>
              <a:rPr lang="en-US" sz="2000" dirty="0" smtClean="0">
                <a:latin typeface="Times New Roman" pitchFamily="18" charset="0"/>
                <a:cs typeface="Times New Roman" pitchFamily="18" charset="0"/>
              </a:rPr>
              <a:t>• The set of pending signals for the child is set to the empty set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Environment of a Unix Process</a:t>
            </a:r>
            <a:endParaRPr lang="en-US" dirty="0"/>
          </a:p>
        </p:txBody>
      </p:sp>
      <p:sp>
        <p:nvSpPr>
          <p:cNvPr id="3" name="Content Placeholder 2"/>
          <p:cNvSpPr>
            <a:spLocks noGrp="1"/>
          </p:cNvSpPr>
          <p:nvPr>
            <p:ph idx="1"/>
          </p:nvPr>
        </p:nvSpPr>
        <p:spPr/>
        <p:txBody>
          <a:bodyPr/>
          <a:lstStyle/>
          <a:p>
            <a:r>
              <a:rPr lang="en-US" dirty="0" smtClean="0"/>
              <a:t>main Function –Program starts execution with a function called main.</a:t>
            </a:r>
          </a:p>
          <a:p>
            <a:endParaRPr lang="en-US" dirty="0" smtClean="0"/>
          </a:p>
          <a:p>
            <a:r>
              <a:rPr lang="en-US" b="1" dirty="0" smtClean="0"/>
              <a:t>Prototype</a:t>
            </a:r>
          </a:p>
          <a:p>
            <a:pPr>
              <a:buNone/>
            </a:pPr>
            <a:r>
              <a:rPr lang="en-US" dirty="0" smtClean="0"/>
              <a:t>	</a:t>
            </a:r>
            <a:r>
              <a:rPr lang="en-US" dirty="0" err="1" smtClean="0"/>
              <a:t>int</a:t>
            </a:r>
            <a:r>
              <a:rPr lang="en-US" dirty="0" smtClean="0"/>
              <a:t> main(</a:t>
            </a:r>
            <a:r>
              <a:rPr lang="en-US" dirty="0" err="1" smtClean="0"/>
              <a:t>int</a:t>
            </a:r>
            <a:r>
              <a:rPr lang="en-US" dirty="0" smtClean="0"/>
              <a:t> </a:t>
            </a:r>
            <a:r>
              <a:rPr lang="en-US" dirty="0" err="1" smtClean="0"/>
              <a:t>argc,char</a:t>
            </a:r>
            <a:r>
              <a:rPr lang="en-US" dirty="0" smtClean="0"/>
              <a:t> *</a:t>
            </a:r>
            <a:r>
              <a:rPr lang="en-US" dirty="0" err="1" smtClean="0"/>
              <a:t>argv</a:t>
            </a:r>
            <a:r>
              <a:rPr lang="en-US" dirty="0" smtClean="0"/>
              <a:t>[]);</a:t>
            </a:r>
          </a:p>
          <a:p>
            <a:pPr>
              <a:buNone/>
            </a:pPr>
            <a:r>
              <a:rPr lang="en-US" dirty="0" smtClean="0"/>
              <a:t>	</a:t>
            </a:r>
          </a:p>
          <a:p>
            <a:pPr>
              <a:buNone/>
            </a:pPr>
            <a:r>
              <a:rPr lang="en-US" dirty="0" smtClean="0"/>
              <a:t>	</a:t>
            </a:r>
            <a:r>
              <a:rPr lang="en-US" dirty="0" err="1" smtClean="0"/>
              <a:t>argc</a:t>
            </a:r>
            <a:r>
              <a:rPr lang="en-US" dirty="0" smtClean="0"/>
              <a:t> is the number of command-line arguments and </a:t>
            </a:r>
            <a:r>
              <a:rPr lang="en-US" dirty="0" err="1" smtClean="0"/>
              <a:t>argv</a:t>
            </a:r>
            <a:r>
              <a:rPr lang="en-US" dirty="0" smtClean="0"/>
              <a:t> is an array of pointers to the arguments.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Termination</a:t>
            </a:r>
            <a:endParaRPr lang="en-US" dirty="0"/>
          </a:p>
        </p:txBody>
      </p:sp>
      <p:sp>
        <p:nvSpPr>
          <p:cNvPr id="3" name="Content Placeholder 2"/>
          <p:cNvSpPr>
            <a:spLocks noGrp="1"/>
          </p:cNvSpPr>
          <p:nvPr>
            <p:ph idx="1"/>
          </p:nvPr>
        </p:nvSpPr>
        <p:spPr/>
        <p:txBody>
          <a:bodyPr/>
          <a:lstStyle/>
          <a:p>
            <a:r>
              <a:rPr lang="en-US" dirty="0" smtClean="0"/>
              <a:t>There are 5 ways for a process to terminate:</a:t>
            </a:r>
          </a:p>
          <a:p>
            <a:pPr>
              <a:buNone/>
            </a:pPr>
            <a:r>
              <a:rPr lang="en-US" dirty="0" smtClean="0"/>
              <a:t>1.		Normal termination:</a:t>
            </a:r>
          </a:p>
          <a:p>
            <a:pPr lvl="1">
              <a:buNone/>
            </a:pPr>
            <a:r>
              <a:rPr lang="en-US" dirty="0" smtClean="0"/>
              <a:t>(a) return from main</a:t>
            </a:r>
          </a:p>
          <a:p>
            <a:pPr lvl="1">
              <a:buNone/>
            </a:pPr>
            <a:r>
              <a:rPr lang="en-US" dirty="0" smtClean="0"/>
              <a:t>(b) calling exit</a:t>
            </a:r>
          </a:p>
          <a:p>
            <a:pPr lvl="1">
              <a:buNone/>
            </a:pPr>
            <a:r>
              <a:rPr lang="en-US" dirty="0" smtClean="0"/>
              <a:t>(c) calling _exit</a:t>
            </a:r>
          </a:p>
          <a:p>
            <a:pPr marL="678942" indent="-514350">
              <a:buAutoNum type="arabicPeriod" startAt="2"/>
            </a:pPr>
            <a:r>
              <a:rPr lang="en-US" dirty="0" smtClean="0"/>
              <a:t>Abnormal termination</a:t>
            </a:r>
          </a:p>
          <a:p>
            <a:pPr marL="971550" lvl="1" indent="-514350">
              <a:buNone/>
            </a:pPr>
            <a:r>
              <a:rPr lang="en-US" dirty="0" smtClean="0"/>
              <a:t>	(a) calling abort</a:t>
            </a:r>
          </a:p>
          <a:p>
            <a:pPr marL="971550" lvl="1" indent="-514350">
              <a:buNone/>
            </a:pPr>
            <a:r>
              <a:rPr lang="en-US" dirty="0" smtClean="0"/>
              <a:t>	(b) terminated by a signal.</a:t>
            </a:r>
          </a:p>
          <a:p>
            <a:pPr marL="971550" lvl="1" indent="-514350">
              <a:buAutoNum type="arabicPeriod" startAt="2"/>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799"/>
            <a:ext cx="8305800" cy="6096001"/>
          </a:xfrm>
        </p:spPr>
        <p:txBody>
          <a:bodyPr/>
          <a:lstStyle/>
          <a:p>
            <a:r>
              <a:rPr lang="en-US" dirty="0" smtClean="0"/>
              <a:t>_</a:t>
            </a:r>
            <a:r>
              <a:rPr lang="en-US" dirty="0" smtClean="0">
                <a:solidFill>
                  <a:schemeClr val="bg1"/>
                </a:solidFill>
              </a:rPr>
              <a:t>exit and exit Functions:</a:t>
            </a:r>
          </a:p>
          <a:p>
            <a:pPr>
              <a:buNone/>
            </a:pPr>
            <a:r>
              <a:rPr lang="en-US" dirty="0" smtClean="0"/>
              <a:t>	</a:t>
            </a:r>
          </a:p>
          <a:p>
            <a:pPr>
              <a:buNone/>
            </a:pPr>
            <a:r>
              <a:rPr lang="en-US" dirty="0" smtClean="0"/>
              <a:t>	_exit returns to the kernel immediately and exit performs certain cleanup processing and then returns to the kernel.</a:t>
            </a:r>
          </a:p>
          <a:p>
            <a:pPr>
              <a:buNone/>
            </a:pPr>
            <a:endParaRPr lang="en-US" dirty="0" smtClean="0"/>
          </a:p>
          <a:p>
            <a:pPr>
              <a:buNone/>
            </a:pPr>
            <a:r>
              <a:rPr lang="en-US" dirty="0" smtClean="0"/>
              <a:t>Prototype:</a:t>
            </a:r>
          </a:p>
          <a:p>
            <a:pPr>
              <a:buNone/>
            </a:pPr>
            <a:r>
              <a:rPr lang="en-US" dirty="0" smtClean="0"/>
              <a:t>#include &lt;</a:t>
            </a:r>
            <a:r>
              <a:rPr lang="en-US" dirty="0" err="1" smtClean="0"/>
              <a:t>stdio.h</a:t>
            </a:r>
            <a:r>
              <a:rPr lang="en-US" dirty="0" smtClean="0"/>
              <a:t>&gt;</a:t>
            </a:r>
          </a:p>
          <a:p>
            <a:pPr>
              <a:buNone/>
            </a:pPr>
            <a:r>
              <a:rPr lang="en-US" dirty="0" smtClean="0"/>
              <a:t>void exit(</a:t>
            </a:r>
            <a:r>
              <a:rPr lang="en-US" dirty="0" err="1" smtClean="0"/>
              <a:t>int</a:t>
            </a:r>
            <a:r>
              <a:rPr lang="en-US" dirty="0" smtClean="0"/>
              <a:t> status);</a:t>
            </a:r>
          </a:p>
          <a:p>
            <a:pPr>
              <a:buNone/>
            </a:pPr>
            <a:endParaRPr lang="en-US" dirty="0" smtClean="0"/>
          </a:p>
          <a:p>
            <a:pPr>
              <a:buNone/>
            </a:pPr>
            <a:r>
              <a:rPr lang="en-US" dirty="0" smtClean="0"/>
              <a:t>#include&lt;</a:t>
            </a:r>
            <a:r>
              <a:rPr lang="en-US" dirty="0" err="1" smtClean="0"/>
              <a:t>unistd.h</a:t>
            </a:r>
            <a:r>
              <a:rPr lang="en-US" dirty="0" smtClean="0"/>
              <a:t>&gt;</a:t>
            </a:r>
          </a:p>
          <a:p>
            <a:pPr>
              <a:buNone/>
            </a:pPr>
            <a:r>
              <a:rPr lang="en-US" dirty="0" smtClean="0"/>
              <a:t>void _exit(</a:t>
            </a:r>
            <a:r>
              <a:rPr lang="en-US" dirty="0" err="1" smtClean="0"/>
              <a:t>int</a:t>
            </a:r>
            <a:r>
              <a:rPr lang="en-US" dirty="0" smtClean="0"/>
              <a:t> status);</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Mechanism of Process Creation</a:t>
            </a:r>
            <a:endParaRPr lang="en-US" dirty="0"/>
          </a:p>
        </p:txBody>
      </p:sp>
      <p:sp>
        <p:nvSpPr>
          <p:cNvPr id="3" name="Content Placeholder 2"/>
          <p:cNvSpPr>
            <a:spLocks noGrp="1"/>
          </p:cNvSpPr>
          <p:nvPr>
            <p:ph idx="1"/>
          </p:nvPr>
        </p:nvSpPr>
        <p:spPr/>
        <p:txBody>
          <a:bodyPr/>
          <a:lstStyle/>
          <a:p>
            <a:pPr algn="just">
              <a:lnSpc>
                <a:spcPct val="150000"/>
              </a:lnSpc>
            </a:pPr>
            <a:r>
              <a:rPr lang="en-US" dirty="0" smtClean="0">
                <a:latin typeface="Times New Roman" pitchFamily="18" charset="0"/>
                <a:cs typeface="Times New Roman" pitchFamily="18" charset="0"/>
              </a:rPr>
              <a:t>Process is a program under execution.</a:t>
            </a:r>
          </a:p>
          <a:p>
            <a:pPr algn="just">
              <a:lnSpc>
                <a:spcPct val="150000"/>
              </a:lnSpc>
            </a:pPr>
            <a:r>
              <a:rPr lang="en-US" dirty="0" smtClean="0">
                <a:latin typeface="Times New Roman" pitchFamily="18" charset="0"/>
                <a:cs typeface="Times New Roman" pitchFamily="18" charset="0"/>
              </a:rPr>
              <a:t>There are 3 distinct phases in the creation of a process and uses 3 important system calls or functions- fork, exec and wait.</a:t>
            </a:r>
          </a:p>
          <a:p>
            <a:pPr algn="just">
              <a:lnSpc>
                <a:spcPct val="150000"/>
              </a:lnSpc>
            </a:pPr>
            <a:endParaRPr lang="en-US" dirty="0">
              <a:latin typeface="Times New Roman" pitchFamily="18" charset="0"/>
              <a:cs typeface="Times New Roman" pitchFamily="18" charset="0"/>
            </a:endParaRPr>
          </a:p>
          <a:p>
            <a:pPr algn="just">
              <a:lnSpc>
                <a:spcPct val="150000"/>
              </a:lnSpc>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1"/>
            <a:ext cx="8305800" cy="6096000"/>
          </a:xfrm>
        </p:spPr>
        <p:txBody>
          <a:bodyPr>
            <a:normAutofit lnSpcReduction="10000"/>
          </a:bodyPr>
          <a:lstStyle/>
          <a:p>
            <a:r>
              <a:rPr lang="en-US" dirty="0" err="1" smtClean="0">
                <a:solidFill>
                  <a:schemeClr val="bg1"/>
                </a:solidFill>
              </a:rPr>
              <a:t>atexit</a:t>
            </a:r>
            <a:r>
              <a:rPr lang="en-US" dirty="0" smtClean="0">
                <a:solidFill>
                  <a:schemeClr val="bg1"/>
                </a:solidFill>
              </a:rPr>
              <a:t> Function</a:t>
            </a:r>
          </a:p>
          <a:p>
            <a:endParaRPr lang="en-US" dirty="0" smtClean="0">
              <a:solidFill>
                <a:schemeClr val="bg1"/>
              </a:solidFill>
            </a:endParaRPr>
          </a:p>
          <a:p>
            <a:endParaRPr lang="en-US" dirty="0" smtClean="0"/>
          </a:p>
          <a:p>
            <a:r>
              <a:rPr lang="en-US" dirty="0" smtClean="0"/>
              <a:t> with ANSI C a process can register up to 32 functions that are automatically called by exit.</a:t>
            </a:r>
          </a:p>
          <a:p>
            <a:r>
              <a:rPr lang="en-US" dirty="0" smtClean="0"/>
              <a:t>These are called exit handlers and are registered by calling the </a:t>
            </a:r>
            <a:r>
              <a:rPr lang="en-US" dirty="0" err="1" smtClean="0"/>
              <a:t>atexit</a:t>
            </a:r>
            <a:r>
              <a:rPr lang="en-US" dirty="0" smtClean="0"/>
              <a:t> function.</a:t>
            </a:r>
          </a:p>
          <a:p>
            <a:endParaRPr lang="en-US" dirty="0" smtClean="0"/>
          </a:p>
          <a:p>
            <a:pPr>
              <a:buNone/>
            </a:pPr>
            <a:r>
              <a:rPr lang="en-US" b="1" dirty="0" smtClean="0"/>
              <a:t>Prototype:</a:t>
            </a:r>
          </a:p>
          <a:p>
            <a:pPr>
              <a:buNone/>
            </a:pPr>
            <a:r>
              <a:rPr lang="en-US" dirty="0" smtClean="0"/>
              <a:t>#include&lt;</a:t>
            </a:r>
            <a:r>
              <a:rPr lang="en-US" dirty="0" err="1" smtClean="0"/>
              <a:t>stdio.h</a:t>
            </a:r>
            <a:r>
              <a:rPr lang="en-US" dirty="0" smtClean="0"/>
              <a:t>&gt;</a:t>
            </a:r>
          </a:p>
          <a:p>
            <a:pPr>
              <a:buNone/>
            </a:pPr>
            <a:r>
              <a:rPr lang="en-US" dirty="0" err="1" smtClean="0"/>
              <a:t>int</a:t>
            </a:r>
            <a:r>
              <a:rPr lang="en-US" dirty="0" smtClean="0"/>
              <a:t> </a:t>
            </a:r>
            <a:r>
              <a:rPr lang="en-US" dirty="0" err="1" smtClean="0"/>
              <a:t>atexit</a:t>
            </a:r>
            <a:r>
              <a:rPr lang="en-US" dirty="0" smtClean="0"/>
              <a:t>(void (*</a:t>
            </a:r>
            <a:r>
              <a:rPr lang="en-US" dirty="0" err="1" smtClean="0"/>
              <a:t>func</a:t>
            </a:r>
            <a:r>
              <a:rPr lang="en-US" dirty="0" smtClean="0"/>
              <a:t>)(void));</a:t>
            </a:r>
          </a:p>
          <a:p>
            <a:pPr>
              <a:buNone/>
            </a:pPr>
            <a:endParaRPr lang="en-US" dirty="0" smtClean="0"/>
          </a:p>
          <a:p>
            <a:pPr>
              <a:buNone/>
            </a:pPr>
            <a:r>
              <a:rPr lang="en-US" dirty="0" smtClean="0"/>
              <a:t>Return</a:t>
            </a:r>
            <a:r>
              <a:rPr lang="en-US" dirty="0" smtClean="0">
                <a:sym typeface="Wingdings" pitchFamily="2" charset="2"/>
              </a:rPr>
              <a:t> : zero if ok, nonzero on error.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This declaration says that we pass the address of a function as the argument to </a:t>
            </a:r>
            <a:r>
              <a:rPr lang="en-US" dirty="0" err="1" smtClean="0"/>
              <a:t>atexit</a:t>
            </a:r>
            <a:r>
              <a:rPr lang="en-US" dirty="0" smtClean="0"/>
              <a:t>. </a:t>
            </a:r>
          </a:p>
          <a:p>
            <a:r>
              <a:rPr lang="en-US" dirty="0" smtClean="0"/>
              <a:t>When this function is called, it is not passed any arguments and is not expected to return a value. </a:t>
            </a:r>
          </a:p>
          <a:p>
            <a:r>
              <a:rPr lang="en-US" dirty="0" smtClean="0"/>
              <a:t>The exit function calls these functions in reverse order of their registration.</a:t>
            </a:r>
          </a:p>
          <a:p>
            <a:r>
              <a:rPr lang="en-US" dirty="0" smtClean="0"/>
              <a:t> Each function is called as many times as it was registered.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ooter Placeholder 1"/>
          <p:cNvSpPr>
            <a:spLocks noGrp="1"/>
          </p:cNvSpPr>
          <p:nvPr>
            <p:ph type="ftr" sz="quarter" idx="10"/>
          </p:nvPr>
        </p:nvSpPr>
        <p:spPr>
          <a:xfrm>
            <a:off x="304800" y="6553200"/>
            <a:ext cx="8534400" cy="304800"/>
          </a:xfrm>
        </p:spPr>
        <p:txBody>
          <a:bodyPr/>
          <a:lstStyle/>
          <a:p>
            <a:r>
              <a:rPr lang="en-US" altLang="ko-KR"/>
              <a:t>Prof. Andrzej (AJ) Bieszczad Email: andrzej@csun.edu Phone: 818-677-4954</a:t>
            </a:r>
          </a:p>
        </p:txBody>
      </p:sp>
      <p:sp>
        <p:nvSpPr>
          <p:cNvPr id="95" name="Slide Number Placeholder 2"/>
          <p:cNvSpPr>
            <a:spLocks noGrp="1"/>
          </p:cNvSpPr>
          <p:nvPr>
            <p:ph type="sldNum" sz="quarter" idx="11"/>
          </p:nvPr>
        </p:nvSpPr>
        <p:spPr>
          <a:xfrm>
            <a:off x="8305800" y="6553200"/>
            <a:ext cx="533400" cy="304800"/>
          </a:xfrm>
        </p:spPr>
        <p:txBody>
          <a:bodyPr/>
          <a:lstStyle/>
          <a:p>
            <a:fld id="{79349E28-864C-4F49-918F-41AC083F4738}" type="slidenum">
              <a:rPr lang="en-US" altLang="ko-KR"/>
              <a:pPr/>
              <a:t>22</a:t>
            </a:fld>
            <a:endParaRPr lang="en-US" altLang="ko-KR"/>
          </a:p>
        </p:txBody>
      </p:sp>
      <p:sp>
        <p:nvSpPr>
          <p:cNvPr id="96" name="Text Box 35"/>
          <p:cNvSpPr txBox="1">
            <a:spLocks noChangeArrowheads="1"/>
          </p:cNvSpPr>
          <p:nvPr/>
        </p:nvSpPr>
        <p:spPr bwMode="auto">
          <a:xfrm>
            <a:off x="304800" y="800100"/>
            <a:ext cx="8453438" cy="587375"/>
          </a:xfrm>
          <a:prstGeom prst="rect">
            <a:avLst/>
          </a:prstGeom>
          <a:noFill/>
          <a:ln w="9525">
            <a:noFill/>
            <a:miter lim="800000"/>
            <a:headEnd/>
            <a:tailEnd/>
          </a:ln>
          <a:effectLst/>
        </p:spPr>
        <p:txBody>
          <a:bodyPr>
            <a:spAutoFit/>
          </a:bodyPr>
          <a:lstStyle/>
          <a:p>
            <a:pPr latinLnBrk="1"/>
            <a:r>
              <a:rPr kumimoji="1" lang="en-US" altLang="ko-KR" sz="1600" dirty="0">
                <a:solidFill>
                  <a:srgbClr val="3366FF"/>
                </a:solidFill>
                <a:latin typeface="Verdana" charset="0"/>
                <a:ea typeface="굴림" charset="-127"/>
                <a:sym typeface="Symbol" charset="2"/>
              </a:rPr>
              <a:t> </a:t>
            </a:r>
            <a:r>
              <a:rPr kumimoji="1" lang="en-US" altLang="ko-KR" sz="1600" b="1" dirty="0">
                <a:solidFill>
                  <a:srgbClr val="FFC000"/>
                </a:solidFill>
                <a:latin typeface="Verdana" charset="0"/>
                <a:ea typeface="굴림" charset="-127"/>
                <a:sym typeface="Symbol" charset="2"/>
              </a:rPr>
              <a:t>PROCESS MANAGEMENT</a:t>
            </a:r>
          </a:p>
          <a:p>
            <a:pPr latinLnBrk="1"/>
            <a:endParaRPr kumimoji="1" lang="en-US" altLang="ko-KR" sz="1600" dirty="0">
              <a:latin typeface="Verdana" charset="0"/>
              <a:ea typeface="굴림" charset="-127"/>
              <a:sym typeface="Webdings" charset="2"/>
            </a:endParaRPr>
          </a:p>
        </p:txBody>
      </p:sp>
      <p:sp>
        <p:nvSpPr>
          <p:cNvPr id="97" name="Rectangle 6"/>
          <p:cNvSpPr>
            <a:spLocks noChangeArrowheads="1"/>
          </p:cNvSpPr>
          <p:nvPr/>
        </p:nvSpPr>
        <p:spPr bwMode="auto">
          <a:xfrm>
            <a:off x="5913438" y="2438400"/>
            <a:ext cx="1587500" cy="381000"/>
          </a:xfrm>
          <a:prstGeom prst="rect">
            <a:avLst/>
          </a:prstGeom>
          <a:gradFill rotWithShape="0">
            <a:gsLst>
              <a:gs pos="0">
                <a:schemeClr val="bg1"/>
              </a:gs>
              <a:gs pos="100000">
                <a:srgbClr val="CCFFCC"/>
              </a:gs>
            </a:gsLst>
            <a:lin ang="2700000" scaled="1"/>
          </a:gradFill>
          <a:ln w="9525">
            <a:solidFill>
              <a:schemeClr val="tx1"/>
            </a:solidFill>
            <a:miter lim="800000"/>
            <a:headEnd/>
            <a:tailEnd/>
          </a:ln>
          <a:effectLst/>
        </p:spPr>
        <p:txBody>
          <a:bodyPr wrap="none" anchor="ctr"/>
          <a:lstStyle/>
          <a:p>
            <a:pPr algn="ctr"/>
            <a:r>
              <a:rPr lang="en-US"/>
              <a:t>exit handler</a:t>
            </a:r>
          </a:p>
        </p:txBody>
      </p:sp>
      <p:sp>
        <p:nvSpPr>
          <p:cNvPr id="98" name="Rectangle 7"/>
          <p:cNvSpPr>
            <a:spLocks noChangeArrowheads="1"/>
          </p:cNvSpPr>
          <p:nvPr/>
        </p:nvSpPr>
        <p:spPr bwMode="auto">
          <a:xfrm>
            <a:off x="5791200" y="4572000"/>
            <a:ext cx="1587500" cy="609600"/>
          </a:xfrm>
          <a:prstGeom prst="rect">
            <a:avLst/>
          </a:prstGeom>
          <a:gradFill rotWithShape="0">
            <a:gsLst>
              <a:gs pos="0">
                <a:schemeClr val="bg1"/>
              </a:gs>
              <a:gs pos="100000">
                <a:srgbClr val="CCFFCC"/>
              </a:gs>
            </a:gsLst>
            <a:lin ang="2700000" scaled="1"/>
          </a:gradFill>
          <a:ln w="9525">
            <a:solidFill>
              <a:schemeClr val="tx1"/>
            </a:solidFill>
            <a:miter lim="800000"/>
            <a:headEnd/>
            <a:tailEnd/>
          </a:ln>
          <a:effectLst/>
        </p:spPr>
        <p:txBody>
          <a:bodyPr wrap="none" anchor="ctr"/>
          <a:lstStyle/>
          <a:p>
            <a:pPr algn="ctr"/>
            <a:r>
              <a:rPr lang="en-US"/>
              <a:t>standard I/O</a:t>
            </a:r>
          </a:p>
          <a:p>
            <a:pPr algn="ctr"/>
            <a:r>
              <a:rPr lang="en-US"/>
              <a:t>cleanup</a:t>
            </a:r>
          </a:p>
        </p:txBody>
      </p:sp>
      <p:sp>
        <p:nvSpPr>
          <p:cNvPr id="99" name="Rectangle 8"/>
          <p:cNvSpPr>
            <a:spLocks noChangeArrowheads="1"/>
          </p:cNvSpPr>
          <p:nvPr/>
        </p:nvSpPr>
        <p:spPr bwMode="auto">
          <a:xfrm>
            <a:off x="5913438" y="3352800"/>
            <a:ext cx="1587500" cy="381000"/>
          </a:xfrm>
          <a:prstGeom prst="rect">
            <a:avLst/>
          </a:prstGeom>
          <a:gradFill rotWithShape="0">
            <a:gsLst>
              <a:gs pos="0">
                <a:schemeClr val="bg1"/>
              </a:gs>
              <a:gs pos="100000">
                <a:srgbClr val="CCFFCC"/>
              </a:gs>
            </a:gsLst>
            <a:lin ang="2700000" scaled="1"/>
          </a:gradFill>
          <a:ln w="9525">
            <a:solidFill>
              <a:schemeClr val="tx1"/>
            </a:solidFill>
            <a:miter lim="800000"/>
            <a:headEnd/>
            <a:tailEnd/>
          </a:ln>
          <a:effectLst/>
        </p:spPr>
        <p:txBody>
          <a:bodyPr wrap="none" anchor="ctr"/>
          <a:lstStyle/>
          <a:p>
            <a:pPr algn="ctr"/>
            <a:r>
              <a:rPr lang="en-US"/>
              <a:t>exit handler</a:t>
            </a:r>
          </a:p>
        </p:txBody>
      </p:sp>
      <p:sp>
        <p:nvSpPr>
          <p:cNvPr id="100" name="Rectangle 9"/>
          <p:cNvSpPr>
            <a:spLocks noChangeArrowheads="1"/>
          </p:cNvSpPr>
          <p:nvPr/>
        </p:nvSpPr>
        <p:spPr bwMode="auto">
          <a:xfrm>
            <a:off x="1606550" y="4495800"/>
            <a:ext cx="1225550" cy="685800"/>
          </a:xfrm>
          <a:prstGeom prst="rect">
            <a:avLst/>
          </a:prstGeom>
          <a:gradFill rotWithShape="0">
            <a:gsLst>
              <a:gs pos="0">
                <a:schemeClr val="bg1"/>
              </a:gs>
              <a:gs pos="100000">
                <a:srgbClr val="FFCCFF"/>
              </a:gs>
            </a:gsLst>
            <a:lin ang="2700000" scaled="1"/>
          </a:gradFill>
          <a:ln w="9525">
            <a:solidFill>
              <a:schemeClr val="tx1"/>
            </a:solidFill>
            <a:miter lim="800000"/>
            <a:headEnd/>
            <a:tailEnd/>
          </a:ln>
          <a:effectLst/>
        </p:spPr>
        <p:txBody>
          <a:bodyPr wrap="none" anchor="ctr"/>
          <a:lstStyle/>
          <a:p>
            <a:pPr algn="ctr"/>
            <a:r>
              <a:rPr lang="en-US"/>
              <a:t>C startup</a:t>
            </a:r>
          </a:p>
          <a:p>
            <a:pPr algn="ctr"/>
            <a:r>
              <a:rPr lang="en-US"/>
              <a:t>routine</a:t>
            </a:r>
          </a:p>
        </p:txBody>
      </p:sp>
      <p:sp>
        <p:nvSpPr>
          <p:cNvPr id="101" name="Rectangle 10"/>
          <p:cNvSpPr>
            <a:spLocks noChangeArrowheads="1"/>
          </p:cNvSpPr>
          <p:nvPr/>
        </p:nvSpPr>
        <p:spPr bwMode="auto">
          <a:xfrm>
            <a:off x="1822450" y="3276600"/>
            <a:ext cx="1227138" cy="685800"/>
          </a:xfrm>
          <a:prstGeom prst="rect">
            <a:avLst/>
          </a:prstGeom>
          <a:gradFill rotWithShape="0">
            <a:gsLst>
              <a:gs pos="0">
                <a:schemeClr val="bg1"/>
              </a:gs>
              <a:gs pos="100000">
                <a:srgbClr val="FFCCFF"/>
              </a:gs>
            </a:gsLst>
            <a:lin ang="2700000" scaled="1"/>
          </a:gradFill>
          <a:ln w="9525">
            <a:solidFill>
              <a:schemeClr val="tx1"/>
            </a:solidFill>
            <a:miter lim="800000"/>
            <a:headEnd/>
            <a:tailEnd/>
          </a:ln>
          <a:effectLst/>
        </p:spPr>
        <p:txBody>
          <a:bodyPr wrap="none" anchor="ctr"/>
          <a:lstStyle/>
          <a:p>
            <a:pPr algn="ctr"/>
            <a:r>
              <a:rPr lang="en-US"/>
              <a:t>main</a:t>
            </a:r>
          </a:p>
          <a:p>
            <a:pPr algn="ctr"/>
            <a:r>
              <a:rPr lang="en-US"/>
              <a:t>function</a:t>
            </a:r>
          </a:p>
        </p:txBody>
      </p:sp>
      <p:sp>
        <p:nvSpPr>
          <p:cNvPr id="102" name="Rectangle 11"/>
          <p:cNvSpPr>
            <a:spLocks noChangeArrowheads="1"/>
          </p:cNvSpPr>
          <p:nvPr/>
        </p:nvSpPr>
        <p:spPr bwMode="auto">
          <a:xfrm>
            <a:off x="1822450" y="1828800"/>
            <a:ext cx="1227138" cy="685800"/>
          </a:xfrm>
          <a:prstGeom prst="rect">
            <a:avLst/>
          </a:prstGeom>
          <a:gradFill rotWithShape="0">
            <a:gsLst>
              <a:gs pos="0">
                <a:schemeClr val="bg1"/>
              </a:gs>
              <a:gs pos="100000">
                <a:srgbClr val="FFCCFF"/>
              </a:gs>
            </a:gsLst>
            <a:lin ang="2700000" scaled="1"/>
          </a:gradFill>
          <a:ln w="9525">
            <a:solidFill>
              <a:schemeClr val="tx1"/>
            </a:solidFill>
            <a:miter lim="800000"/>
            <a:headEnd/>
            <a:tailEnd/>
          </a:ln>
          <a:effectLst/>
        </p:spPr>
        <p:txBody>
          <a:bodyPr wrap="none" anchor="ctr"/>
          <a:lstStyle/>
          <a:p>
            <a:pPr algn="ctr"/>
            <a:r>
              <a:rPr lang="en-US"/>
              <a:t>user</a:t>
            </a:r>
          </a:p>
          <a:p>
            <a:pPr algn="ctr"/>
            <a:r>
              <a:rPr lang="en-US"/>
              <a:t>functions</a:t>
            </a:r>
          </a:p>
        </p:txBody>
      </p:sp>
      <p:sp>
        <p:nvSpPr>
          <p:cNvPr id="103" name="Rectangle 12"/>
          <p:cNvSpPr>
            <a:spLocks noChangeArrowheads="1"/>
          </p:cNvSpPr>
          <p:nvPr/>
        </p:nvSpPr>
        <p:spPr bwMode="auto">
          <a:xfrm>
            <a:off x="3914775" y="3276600"/>
            <a:ext cx="1298575" cy="609600"/>
          </a:xfrm>
          <a:prstGeom prst="rect">
            <a:avLst/>
          </a:prstGeom>
          <a:gradFill rotWithShape="0">
            <a:gsLst>
              <a:gs pos="0">
                <a:schemeClr val="bg1"/>
              </a:gs>
              <a:gs pos="100000">
                <a:srgbClr val="FFCCFF"/>
              </a:gs>
            </a:gsLst>
            <a:lin ang="2700000" scaled="1"/>
          </a:gradFill>
          <a:ln w="9525">
            <a:solidFill>
              <a:schemeClr val="tx1"/>
            </a:solidFill>
            <a:miter lim="800000"/>
            <a:headEnd/>
            <a:tailEnd/>
          </a:ln>
          <a:effectLst/>
        </p:spPr>
        <p:txBody>
          <a:bodyPr wrap="none" anchor="ctr"/>
          <a:lstStyle/>
          <a:p>
            <a:pPr algn="ctr"/>
            <a:r>
              <a:rPr lang="en-US"/>
              <a:t>exit function</a:t>
            </a:r>
          </a:p>
        </p:txBody>
      </p:sp>
      <p:sp>
        <p:nvSpPr>
          <p:cNvPr id="104" name="Rectangle 13"/>
          <p:cNvSpPr>
            <a:spLocks noChangeArrowheads="1"/>
          </p:cNvSpPr>
          <p:nvPr/>
        </p:nvSpPr>
        <p:spPr bwMode="auto">
          <a:xfrm>
            <a:off x="685800" y="5562600"/>
            <a:ext cx="7666038" cy="457200"/>
          </a:xfrm>
          <a:prstGeom prst="rect">
            <a:avLst/>
          </a:prstGeom>
          <a:gradFill rotWithShape="0">
            <a:gsLst>
              <a:gs pos="0">
                <a:schemeClr val="bg1"/>
              </a:gs>
              <a:gs pos="100000">
                <a:srgbClr val="CCCCFF"/>
              </a:gs>
            </a:gsLst>
            <a:lin ang="2700000" scaled="1"/>
          </a:gradFill>
          <a:ln w="9525">
            <a:solidFill>
              <a:schemeClr val="tx1"/>
            </a:solidFill>
            <a:miter lim="800000"/>
            <a:headEnd/>
            <a:tailEnd/>
          </a:ln>
          <a:effectLst/>
        </p:spPr>
        <p:txBody>
          <a:bodyPr wrap="none" anchor="ctr"/>
          <a:lstStyle/>
          <a:p>
            <a:pPr algn="ctr"/>
            <a:r>
              <a:rPr lang="en-US"/>
              <a:t>kernel</a:t>
            </a:r>
          </a:p>
        </p:txBody>
      </p:sp>
      <p:sp>
        <p:nvSpPr>
          <p:cNvPr id="105" name="Rectangle 14"/>
          <p:cNvSpPr>
            <a:spLocks noChangeArrowheads="1"/>
          </p:cNvSpPr>
          <p:nvPr/>
        </p:nvSpPr>
        <p:spPr bwMode="auto">
          <a:xfrm>
            <a:off x="1173163" y="1524000"/>
            <a:ext cx="6710362" cy="3733800"/>
          </a:xfrm>
          <a:prstGeom prst="rect">
            <a:avLst/>
          </a:prstGeom>
          <a:noFill/>
          <a:ln w="9525" cap="rnd">
            <a:solidFill>
              <a:schemeClr val="tx1"/>
            </a:solidFill>
            <a:prstDash val="sysDot"/>
            <a:miter lim="800000"/>
            <a:headEnd/>
            <a:tailEnd/>
          </a:ln>
          <a:effectLst/>
        </p:spPr>
        <p:txBody>
          <a:bodyPr wrap="none"/>
          <a:lstStyle/>
          <a:p>
            <a:pPr algn="r"/>
            <a:r>
              <a:rPr lang="en-US"/>
              <a:t>User process</a:t>
            </a:r>
          </a:p>
        </p:txBody>
      </p:sp>
      <p:sp>
        <p:nvSpPr>
          <p:cNvPr id="106" name="Line 15"/>
          <p:cNvSpPr>
            <a:spLocks noChangeShapeType="1"/>
          </p:cNvSpPr>
          <p:nvPr/>
        </p:nvSpPr>
        <p:spPr bwMode="auto">
          <a:xfrm flipH="1">
            <a:off x="4541838" y="3886200"/>
            <a:ext cx="0" cy="1752600"/>
          </a:xfrm>
          <a:prstGeom prst="line">
            <a:avLst/>
          </a:prstGeom>
          <a:noFill/>
          <a:ln w="9525">
            <a:solidFill>
              <a:schemeClr val="tx1"/>
            </a:solidFill>
            <a:round/>
            <a:headEnd/>
            <a:tailEnd type="triangle" w="med" len="med"/>
          </a:ln>
          <a:effectLst/>
        </p:spPr>
        <p:txBody>
          <a:bodyPr/>
          <a:lstStyle/>
          <a:p>
            <a:endParaRPr lang="en-US"/>
          </a:p>
        </p:txBody>
      </p:sp>
      <p:sp>
        <p:nvSpPr>
          <p:cNvPr id="107" name="Line 16"/>
          <p:cNvSpPr>
            <a:spLocks noChangeShapeType="1"/>
          </p:cNvSpPr>
          <p:nvPr/>
        </p:nvSpPr>
        <p:spPr bwMode="auto">
          <a:xfrm>
            <a:off x="3049588" y="2286000"/>
            <a:ext cx="1009650" cy="990600"/>
          </a:xfrm>
          <a:prstGeom prst="line">
            <a:avLst/>
          </a:prstGeom>
          <a:noFill/>
          <a:ln w="9525">
            <a:solidFill>
              <a:schemeClr val="tx1"/>
            </a:solidFill>
            <a:round/>
            <a:headEnd/>
            <a:tailEnd type="triangle" w="med" len="med"/>
          </a:ln>
          <a:effectLst/>
        </p:spPr>
        <p:txBody>
          <a:bodyPr/>
          <a:lstStyle/>
          <a:p>
            <a:endParaRPr lang="en-US"/>
          </a:p>
        </p:txBody>
      </p:sp>
      <p:sp>
        <p:nvSpPr>
          <p:cNvPr id="108" name="Line 17"/>
          <p:cNvSpPr>
            <a:spLocks noChangeShapeType="1"/>
          </p:cNvSpPr>
          <p:nvPr/>
        </p:nvSpPr>
        <p:spPr bwMode="auto">
          <a:xfrm>
            <a:off x="3049588" y="3581400"/>
            <a:ext cx="865187" cy="0"/>
          </a:xfrm>
          <a:prstGeom prst="line">
            <a:avLst/>
          </a:prstGeom>
          <a:noFill/>
          <a:ln w="9525">
            <a:solidFill>
              <a:schemeClr val="tx1"/>
            </a:solidFill>
            <a:round/>
            <a:headEnd/>
            <a:tailEnd type="triangle" w="med" len="med"/>
          </a:ln>
          <a:effectLst/>
        </p:spPr>
        <p:txBody>
          <a:bodyPr/>
          <a:lstStyle/>
          <a:p>
            <a:endParaRPr lang="en-US"/>
          </a:p>
        </p:txBody>
      </p:sp>
      <p:sp>
        <p:nvSpPr>
          <p:cNvPr id="109" name="Line 18"/>
          <p:cNvSpPr>
            <a:spLocks noChangeShapeType="1"/>
          </p:cNvSpPr>
          <p:nvPr/>
        </p:nvSpPr>
        <p:spPr bwMode="auto">
          <a:xfrm flipV="1">
            <a:off x="2832100" y="3886200"/>
            <a:ext cx="1082675" cy="838200"/>
          </a:xfrm>
          <a:prstGeom prst="line">
            <a:avLst/>
          </a:prstGeom>
          <a:noFill/>
          <a:ln w="9525">
            <a:solidFill>
              <a:schemeClr val="tx1"/>
            </a:solidFill>
            <a:round/>
            <a:headEnd/>
            <a:tailEnd type="triangle" w="med" len="med"/>
          </a:ln>
          <a:effectLst/>
        </p:spPr>
        <p:txBody>
          <a:bodyPr/>
          <a:lstStyle/>
          <a:p>
            <a:endParaRPr lang="en-US"/>
          </a:p>
        </p:txBody>
      </p:sp>
      <p:sp>
        <p:nvSpPr>
          <p:cNvPr id="110" name="Line 19"/>
          <p:cNvSpPr>
            <a:spLocks noChangeShapeType="1"/>
          </p:cNvSpPr>
          <p:nvPr/>
        </p:nvSpPr>
        <p:spPr bwMode="auto">
          <a:xfrm flipV="1">
            <a:off x="2103438" y="5181600"/>
            <a:ext cx="7937" cy="457200"/>
          </a:xfrm>
          <a:prstGeom prst="line">
            <a:avLst/>
          </a:prstGeom>
          <a:noFill/>
          <a:ln w="9525">
            <a:solidFill>
              <a:schemeClr val="tx1"/>
            </a:solidFill>
            <a:round/>
            <a:headEnd/>
            <a:tailEnd type="triangle" w="med" len="med"/>
          </a:ln>
          <a:effectLst/>
        </p:spPr>
        <p:txBody>
          <a:bodyPr/>
          <a:lstStyle/>
          <a:p>
            <a:endParaRPr lang="en-US"/>
          </a:p>
        </p:txBody>
      </p:sp>
      <p:sp>
        <p:nvSpPr>
          <p:cNvPr id="111" name="Line 20"/>
          <p:cNvSpPr>
            <a:spLocks noChangeShapeType="1"/>
          </p:cNvSpPr>
          <p:nvPr/>
        </p:nvSpPr>
        <p:spPr bwMode="auto">
          <a:xfrm flipV="1">
            <a:off x="2398713" y="3962400"/>
            <a:ext cx="0" cy="533400"/>
          </a:xfrm>
          <a:prstGeom prst="line">
            <a:avLst/>
          </a:prstGeom>
          <a:noFill/>
          <a:ln w="9525">
            <a:solidFill>
              <a:schemeClr val="tx1"/>
            </a:solidFill>
            <a:round/>
            <a:headEnd/>
            <a:tailEnd type="triangle" w="med" len="med"/>
          </a:ln>
          <a:effectLst/>
        </p:spPr>
        <p:txBody>
          <a:bodyPr/>
          <a:lstStyle/>
          <a:p>
            <a:endParaRPr lang="en-US"/>
          </a:p>
        </p:txBody>
      </p:sp>
      <p:sp>
        <p:nvSpPr>
          <p:cNvPr id="112" name="Line 21"/>
          <p:cNvSpPr>
            <a:spLocks noChangeShapeType="1"/>
          </p:cNvSpPr>
          <p:nvPr/>
        </p:nvSpPr>
        <p:spPr bwMode="auto">
          <a:xfrm>
            <a:off x="2038350" y="3962400"/>
            <a:ext cx="0" cy="533400"/>
          </a:xfrm>
          <a:prstGeom prst="line">
            <a:avLst/>
          </a:prstGeom>
          <a:noFill/>
          <a:ln w="9525">
            <a:solidFill>
              <a:schemeClr val="tx1"/>
            </a:solidFill>
            <a:round/>
            <a:headEnd/>
            <a:tailEnd type="triangle" w="med" len="med"/>
          </a:ln>
          <a:effectLst/>
        </p:spPr>
        <p:txBody>
          <a:bodyPr/>
          <a:lstStyle/>
          <a:p>
            <a:endParaRPr lang="en-US"/>
          </a:p>
        </p:txBody>
      </p:sp>
      <p:sp>
        <p:nvSpPr>
          <p:cNvPr id="113" name="Line 22"/>
          <p:cNvSpPr>
            <a:spLocks noChangeShapeType="1"/>
          </p:cNvSpPr>
          <p:nvPr/>
        </p:nvSpPr>
        <p:spPr bwMode="auto">
          <a:xfrm flipV="1">
            <a:off x="2398713" y="2514600"/>
            <a:ext cx="0" cy="762000"/>
          </a:xfrm>
          <a:prstGeom prst="line">
            <a:avLst/>
          </a:prstGeom>
          <a:noFill/>
          <a:ln w="9525">
            <a:solidFill>
              <a:schemeClr val="tx1"/>
            </a:solidFill>
            <a:round/>
            <a:headEnd/>
            <a:tailEnd type="triangle" w="med" len="med"/>
          </a:ln>
          <a:effectLst/>
        </p:spPr>
        <p:txBody>
          <a:bodyPr/>
          <a:lstStyle/>
          <a:p>
            <a:endParaRPr lang="en-US"/>
          </a:p>
        </p:txBody>
      </p:sp>
      <p:sp>
        <p:nvSpPr>
          <p:cNvPr id="114" name="Line 23"/>
          <p:cNvSpPr>
            <a:spLocks noChangeShapeType="1"/>
          </p:cNvSpPr>
          <p:nvPr/>
        </p:nvSpPr>
        <p:spPr bwMode="auto">
          <a:xfrm>
            <a:off x="2038350" y="2514600"/>
            <a:ext cx="0" cy="762000"/>
          </a:xfrm>
          <a:prstGeom prst="line">
            <a:avLst/>
          </a:prstGeom>
          <a:noFill/>
          <a:ln w="9525">
            <a:solidFill>
              <a:schemeClr val="tx1"/>
            </a:solidFill>
            <a:round/>
            <a:headEnd/>
            <a:tailEnd type="triangle" w="med" len="med"/>
          </a:ln>
          <a:effectLst/>
        </p:spPr>
        <p:txBody>
          <a:bodyPr/>
          <a:lstStyle/>
          <a:p>
            <a:endParaRPr lang="en-US"/>
          </a:p>
        </p:txBody>
      </p:sp>
      <p:sp>
        <p:nvSpPr>
          <p:cNvPr id="115" name="Line 24"/>
          <p:cNvSpPr>
            <a:spLocks noChangeShapeType="1"/>
          </p:cNvSpPr>
          <p:nvPr/>
        </p:nvSpPr>
        <p:spPr bwMode="auto">
          <a:xfrm>
            <a:off x="6367463" y="2971800"/>
            <a:ext cx="577850" cy="0"/>
          </a:xfrm>
          <a:prstGeom prst="line">
            <a:avLst/>
          </a:prstGeom>
          <a:noFill/>
          <a:ln w="28575">
            <a:solidFill>
              <a:schemeClr val="tx1"/>
            </a:solidFill>
            <a:prstDash val="sysDot"/>
            <a:round/>
            <a:headEnd/>
            <a:tailEnd/>
          </a:ln>
          <a:effectLst/>
        </p:spPr>
        <p:txBody>
          <a:bodyPr/>
          <a:lstStyle/>
          <a:p>
            <a:endParaRPr lang="en-US"/>
          </a:p>
        </p:txBody>
      </p:sp>
      <p:sp>
        <p:nvSpPr>
          <p:cNvPr id="116" name="Line 25"/>
          <p:cNvSpPr>
            <a:spLocks noChangeShapeType="1"/>
          </p:cNvSpPr>
          <p:nvPr/>
        </p:nvSpPr>
        <p:spPr bwMode="auto">
          <a:xfrm flipV="1">
            <a:off x="5068888" y="2667000"/>
            <a:ext cx="866775" cy="609600"/>
          </a:xfrm>
          <a:prstGeom prst="line">
            <a:avLst/>
          </a:prstGeom>
          <a:noFill/>
          <a:ln w="9525">
            <a:solidFill>
              <a:schemeClr val="tx1"/>
            </a:solidFill>
            <a:round/>
            <a:headEnd/>
            <a:tailEnd type="triangle" w="med" len="med"/>
          </a:ln>
          <a:effectLst/>
        </p:spPr>
        <p:txBody>
          <a:bodyPr/>
          <a:lstStyle/>
          <a:p>
            <a:endParaRPr lang="en-US"/>
          </a:p>
        </p:txBody>
      </p:sp>
      <p:sp>
        <p:nvSpPr>
          <p:cNvPr id="117" name="Line 26"/>
          <p:cNvSpPr>
            <a:spLocks noChangeShapeType="1"/>
          </p:cNvSpPr>
          <p:nvPr/>
        </p:nvSpPr>
        <p:spPr bwMode="auto">
          <a:xfrm flipH="1">
            <a:off x="5141913" y="2819400"/>
            <a:ext cx="793750" cy="533400"/>
          </a:xfrm>
          <a:prstGeom prst="line">
            <a:avLst/>
          </a:prstGeom>
          <a:noFill/>
          <a:ln w="9525">
            <a:solidFill>
              <a:schemeClr val="tx1"/>
            </a:solidFill>
            <a:round/>
            <a:headEnd/>
            <a:tailEnd type="triangle" w="med" len="med"/>
          </a:ln>
          <a:effectLst/>
        </p:spPr>
        <p:txBody>
          <a:bodyPr/>
          <a:lstStyle/>
          <a:p>
            <a:endParaRPr lang="en-US"/>
          </a:p>
        </p:txBody>
      </p:sp>
      <p:sp>
        <p:nvSpPr>
          <p:cNvPr id="118" name="Line 27"/>
          <p:cNvSpPr>
            <a:spLocks noChangeShapeType="1"/>
          </p:cNvSpPr>
          <p:nvPr/>
        </p:nvSpPr>
        <p:spPr bwMode="auto">
          <a:xfrm flipV="1">
            <a:off x="5213350" y="3429000"/>
            <a:ext cx="793750" cy="152400"/>
          </a:xfrm>
          <a:prstGeom prst="line">
            <a:avLst/>
          </a:prstGeom>
          <a:noFill/>
          <a:ln w="9525">
            <a:solidFill>
              <a:schemeClr val="tx1"/>
            </a:solidFill>
            <a:round/>
            <a:headEnd/>
            <a:tailEnd type="triangle" w="med" len="med"/>
          </a:ln>
          <a:effectLst/>
        </p:spPr>
        <p:txBody>
          <a:bodyPr/>
          <a:lstStyle/>
          <a:p>
            <a:endParaRPr lang="en-US"/>
          </a:p>
        </p:txBody>
      </p:sp>
      <p:sp>
        <p:nvSpPr>
          <p:cNvPr id="119" name="Line 28"/>
          <p:cNvSpPr>
            <a:spLocks noChangeShapeType="1"/>
          </p:cNvSpPr>
          <p:nvPr/>
        </p:nvSpPr>
        <p:spPr bwMode="auto">
          <a:xfrm flipH="1">
            <a:off x="5213350" y="3581400"/>
            <a:ext cx="722313" cy="152400"/>
          </a:xfrm>
          <a:prstGeom prst="line">
            <a:avLst/>
          </a:prstGeom>
          <a:noFill/>
          <a:ln w="9525">
            <a:solidFill>
              <a:schemeClr val="tx1"/>
            </a:solidFill>
            <a:round/>
            <a:headEnd/>
            <a:tailEnd type="triangle" w="med" len="med"/>
          </a:ln>
          <a:effectLst/>
        </p:spPr>
        <p:txBody>
          <a:bodyPr/>
          <a:lstStyle/>
          <a:p>
            <a:endParaRPr lang="en-US"/>
          </a:p>
        </p:txBody>
      </p:sp>
      <p:sp>
        <p:nvSpPr>
          <p:cNvPr id="120" name="Line 29"/>
          <p:cNvSpPr>
            <a:spLocks noChangeShapeType="1"/>
          </p:cNvSpPr>
          <p:nvPr/>
        </p:nvSpPr>
        <p:spPr bwMode="auto">
          <a:xfrm>
            <a:off x="5213350" y="3886200"/>
            <a:ext cx="649288" cy="685800"/>
          </a:xfrm>
          <a:prstGeom prst="line">
            <a:avLst/>
          </a:prstGeom>
          <a:noFill/>
          <a:ln w="9525">
            <a:solidFill>
              <a:schemeClr val="tx1"/>
            </a:solidFill>
            <a:round/>
            <a:headEnd/>
            <a:tailEnd type="triangle" w="med" len="med"/>
          </a:ln>
          <a:effectLst/>
        </p:spPr>
        <p:txBody>
          <a:bodyPr/>
          <a:lstStyle/>
          <a:p>
            <a:endParaRPr lang="en-US"/>
          </a:p>
        </p:txBody>
      </p:sp>
      <p:sp>
        <p:nvSpPr>
          <p:cNvPr id="121" name="Line 30"/>
          <p:cNvSpPr>
            <a:spLocks noChangeShapeType="1"/>
          </p:cNvSpPr>
          <p:nvPr/>
        </p:nvSpPr>
        <p:spPr bwMode="auto">
          <a:xfrm flipH="1" flipV="1">
            <a:off x="5068888" y="3886200"/>
            <a:ext cx="722312" cy="762000"/>
          </a:xfrm>
          <a:prstGeom prst="line">
            <a:avLst/>
          </a:prstGeom>
          <a:noFill/>
          <a:ln w="9525">
            <a:solidFill>
              <a:schemeClr val="tx1"/>
            </a:solidFill>
            <a:round/>
            <a:headEnd/>
            <a:tailEnd type="triangle" w="med" len="med"/>
          </a:ln>
          <a:effectLst/>
        </p:spPr>
        <p:txBody>
          <a:bodyPr/>
          <a:lstStyle/>
          <a:p>
            <a:endParaRPr lang="en-US"/>
          </a:p>
        </p:txBody>
      </p:sp>
      <p:sp>
        <p:nvSpPr>
          <p:cNvPr id="122" name="Line 31"/>
          <p:cNvSpPr>
            <a:spLocks noChangeShapeType="1"/>
          </p:cNvSpPr>
          <p:nvPr/>
        </p:nvSpPr>
        <p:spPr bwMode="auto">
          <a:xfrm>
            <a:off x="838200" y="2133600"/>
            <a:ext cx="4763" cy="3505200"/>
          </a:xfrm>
          <a:prstGeom prst="line">
            <a:avLst/>
          </a:prstGeom>
          <a:noFill/>
          <a:ln w="9525">
            <a:solidFill>
              <a:schemeClr val="tx1"/>
            </a:solidFill>
            <a:round/>
            <a:headEnd/>
            <a:tailEnd type="triangle" w="med" len="med"/>
          </a:ln>
          <a:effectLst/>
        </p:spPr>
        <p:txBody>
          <a:bodyPr/>
          <a:lstStyle/>
          <a:p>
            <a:endParaRPr lang="en-US"/>
          </a:p>
        </p:txBody>
      </p:sp>
      <p:sp>
        <p:nvSpPr>
          <p:cNvPr id="123" name="Line 32"/>
          <p:cNvSpPr>
            <a:spLocks noChangeShapeType="1"/>
          </p:cNvSpPr>
          <p:nvPr/>
        </p:nvSpPr>
        <p:spPr bwMode="auto">
          <a:xfrm>
            <a:off x="990600" y="3581400"/>
            <a:ext cx="12700" cy="2057400"/>
          </a:xfrm>
          <a:prstGeom prst="line">
            <a:avLst/>
          </a:prstGeom>
          <a:noFill/>
          <a:ln w="9525">
            <a:solidFill>
              <a:schemeClr val="tx1"/>
            </a:solidFill>
            <a:round/>
            <a:headEnd/>
            <a:tailEnd type="triangle" w="med" len="med"/>
          </a:ln>
          <a:effectLst/>
        </p:spPr>
        <p:txBody>
          <a:bodyPr/>
          <a:lstStyle/>
          <a:p>
            <a:endParaRPr lang="en-US"/>
          </a:p>
        </p:txBody>
      </p:sp>
      <p:sp>
        <p:nvSpPr>
          <p:cNvPr id="124" name="Line 33"/>
          <p:cNvSpPr>
            <a:spLocks noChangeShapeType="1"/>
          </p:cNvSpPr>
          <p:nvPr/>
        </p:nvSpPr>
        <p:spPr bwMode="auto">
          <a:xfrm flipH="1">
            <a:off x="976313" y="3581400"/>
            <a:ext cx="846137" cy="0"/>
          </a:xfrm>
          <a:prstGeom prst="line">
            <a:avLst/>
          </a:prstGeom>
          <a:noFill/>
          <a:ln w="9525">
            <a:solidFill>
              <a:schemeClr val="tx1"/>
            </a:solidFill>
            <a:round/>
            <a:headEnd/>
            <a:tailEnd type="triangle" w="med" len="med"/>
          </a:ln>
          <a:effectLst/>
        </p:spPr>
        <p:txBody>
          <a:bodyPr/>
          <a:lstStyle/>
          <a:p>
            <a:endParaRPr lang="en-US"/>
          </a:p>
        </p:txBody>
      </p:sp>
      <p:sp>
        <p:nvSpPr>
          <p:cNvPr id="125" name="Line 34"/>
          <p:cNvSpPr>
            <a:spLocks noChangeShapeType="1"/>
          </p:cNvSpPr>
          <p:nvPr/>
        </p:nvSpPr>
        <p:spPr bwMode="auto">
          <a:xfrm flipH="1">
            <a:off x="820738" y="2133600"/>
            <a:ext cx="1001712" cy="0"/>
          </a:xfrm>
          <a:prstGeom prst="line">
            <a:avLst/>
          </a:prstGeom>
          <a:noFill/>
          <a:ln w="9525">
            <a:solidFill>
              <a:schemeClr val="tx1"/>
            </a:solidFill>
            <a:round/>
            <a:headEnd/>
            <a:tailEnd type="triangle" w="med" len="med"/>
          </a:ln>
          <a:effectLst/>
        </p:spPr>
        <p:txBody>
          <a:bodyPr/>
          <a:lstStyle/>
          <a:p>
            <a:endParaRPr lang="en-US"/>
          </a:p>
        </p:txBody>
      </p:sp>
      <p:sp>
        <p:nvSpPr>
          <p:cNvPr id="126" name="Rectangle 36"/>
          <p:cNvSpPr>
            <a:spLocks noChangeArrowheads="1"/>
          </p:cNvSpPr>
          <p:nvPr/>
        </p:nvSpPr>
        <p:spPr bwMode="auto">
          <a:xfrm>
            <a:off x="3475038" y="2438400"/>
            <a:ext cx="561975" cy="339725"/>
          </a:xfrm>
          <a:prstGeom prst="rect">
            <a:avLst/>
          </a:prstGeom>
          <a:noFill/>
          <a:ln w="9525">
            <a:noFill/>
            <a:miter lim="800000"/>
            <a:headEnd/>
            <a:tailEnd/>
          </a:ln>
          <a:effectLst/>
        </p:spPr>
        <p:txBody>
          <a:bodyPr wrap="none">
            <a:spAutoFit/>
          </a:bodyPr>
          <a:lstStyle/>
          <a:p>
            <a:r>
              <a:rPr kumimoji="1" lang="en-US" altLang="ko-KR" sz="1600">
                <a:latin typeface="Verdana" charset="0"/>
                <a:ea typeface="굴림" charset="-127"/>
                <a:sym typeface="Symbol" charset="2"/>
              </a:rPr>
              <a:t>exit</a:t>
            </a:r>
            <a:endParaRPr kumimoji="1" lang="en-US" sz="1600">
              <a:latin typeface="Verdana" charset="0"/>
              <a:ea typeface="굴림" charset="-127"/>
              <a:sym typeface="Symbol" charset="2"/>
            </a:endParaRPr>
          </a:p>
        </p:txBody>
      </p:sp>
      <p:sp>
        <p:nvSpPr>
          <p:cNvPr id="127" name="Rectangle 37"/>
          <p:cNvSpPr>
            <a:spLocks noChangeArrowheads="1"/>
          </p:cNvSpPr>
          <p:nvPr/>
        </p:nvSpPr>
        <p:spPr bwMode="auto">
          <a:xfrm>
            <a:off x="1112838" y="1752600"/>
            <a:ext cx="690562" cy="339725"/>
          </a:xfrm>
          <a:prstGeom prst="rect">
            <a:avLst/>
          </a:prstGeom>
          <a:noFill/>
          <a:ln w="9525">
            <a:noFill/>
            <a:miter lim="800000"/>
            <a:headEnd/>
            <a:tailEnd/>
          </a:ln>
          <a:effectLst/>
        </p:spPr>
        <p:txBody>
          <a:bodyPr wrap="none">
            <a:spAutoFit/>
          </a:bodyPr>
          <a:lstStyle/>
          <a:p>
            <a:r>
              <a:rPr kumimoji="1" lang="en-US" altLang="ko-KR" sz="1600">
                <a:latin typeface="Verdana" charset="0"/>
                <a:ea typeface="굴림" charset="-127"/>
                <a:sym typeface="Symbol" charset="2"/>
              </a:rPr>
              <a:t>_exit</a:t>
            </a:r>
            <a:endParaRPr kumimoji="1" lang="en-US" sz="1600">
              <a:latin typeface="Verdana" charset="0"/>
              <a:ea typeface="굴림" charset="-127"/>
              <a:sym typeface="Symbol" charset="2"/>
            </a:endParaRPr>
          </a:p>
        </p:txBody>
      </p:sp>
      <p:sp>
        <p:nvSpPr>
          <p:cNvPr id="128" name="Rectangle 38"/>
          <p:cNvSpPr>
            <a:spLocks noChangeArrowheads="1"/>
          </p:cNvSpPr>
          <p:nvPr/>
        </p:nvSpPr>
        <p:spPr bwMode="auto">
          <a:xfrm>
            <a:off x="1112838" y="3200400"/>
            <a:ext cx="690562" cy="339725"/>
          </a:xfrm>
          <a:prstGeom prst="rect">
            <a:avLst/>
          </a:prstGeom>
          <a:noFill/>
          <a:ln w="9525">
            <a:noFill/>
            <a:miter lim="800000"/>
            <a:headEnd/>
            <a:tailEnd/>
          </a:ln>
          <a:effectLst/>
        </p:spPr>
        <p:txBody>
          <a:bodyPr wrap="none">
            <a:spAutoFit/>
          </a:bodyPr>
          <a:lstStyle/>
          <a:p>
            <a:r>
              <a:rPr kumimoji="1" lang="en-US" altLang="ko-KR" sz="1600">
                <a:latin typeface="Verdana" charset="0"/>
                <a:ea typeface="굴림" charset="-127"/>
                <a:sym typeface="Symbol" charset="2"/>
              </a:rPr>
              <a:t>_exit</a:t>
            </a:r>
            <a:endParaRPr kumimoji="1" lang="en-US" sz="1600">
              <a:latin typeface="Verdana" charset="0"/>
              <a:ea typeface="굴림" charset="-127"/>
              <a:sym typeface="Symbol" charset="2"/>
            </a:endParaRPr>
          </a:p>
        </p:txBody>
      </p:sp>
      <p:sp>
        <p:nvSpPr>
          <p:cNvPr id="129" name="Rectangle 39"/>
          <p:cNvSpPr>
            <a:spLocks noChangeArrowheads="1"/>
          </p:cNvSpPr>
          <p:nvPr/>
        </p:nvSpPr>
        <p:spPr bwMode="auto">
          <a:xfrm>
            <a:off x="1417638" y="2667000"/>
            <a:ext cx="815975" cy="339725"/>
          </a:xfrm>
          <a:prstGeom prst="rect">
            <a:avLst/>
          </a:prstGeom>
          <a:noFill/>
          <a:ln w="9525">
            <a:noFill/>
            <a:miter lim="800000"/>
            <a:headEnd/>
            <a:tailEnd/>
          </a:ln>
          <a:effectLst/>
        </p:spPr>
        <p:txBody>
          <a:bodyPr wrap="none">
            <a:spAutoFit/>
          </a:bodyPr>
          <a:lstStyle/>
          <a:p>
            <a:r>
              <a:rPr kumimoji="1" lang="en-US" altLang="ko-KR" sz="1600">
                <a:latin typeface="Verdana" charset="0"/>
                <a:ea typeface="굴림" charset="-127"/>
                <a:sym typeface="Symbol" charset="2"/>
              </a:rPr>
              <a:t>return</a:t>
            </a:r>
            <a:endParaRPr kumimoji="1" lang="en-US" sz="1600">
              <a:latin typeface="Verdana" charset="0"/>
              <a:ea typeface="굴림" charset="-127"/>
              <a:sym typeface="Symbol" charset="2"/>
            </a:endParaRPr>
          </a:p>
        </p:txBody>
      </p:sp>
      <p:sp>
        <p:nvSpPr>
          <p:cNvPr id="130" name="Rectangle 40"/>
          <p:cNvSpPr>
            <a:spLocks noChangeArrowheads="1"/>
          </p:cNvSpPr>
          <p:nvPr/>
        </p:nvSpPr>
        <p:spPr bwMode="auto">
          <a:xfrm>
            <a:off x="2408238" y="2667000"/>
            <a:ext cx="523875" cy="339725"/>
          </a:xfrm>
          <a:prstGeom prst="rect">
            <a:avLst/>
          </a:prstGeom>
          <a:noFill/>
          <a:ln w="9525">
            <a:noFill/>
            <a:miter lim="800000"/>
            <a:headEnd/>
            <a:tailEnd/>
          </a:ln>
          <a:effectLst/>
        </p:spPr>
        <p:txBody>
          <a:bodyPr wrap="none">
            <a:spAutoFit/>
          </a:bodyPr>
          <a:lstStyle/>
          <a:p>
            <a:r>
              <a:rPr kumimoji="1" lang="en-US" altLang="ko-KR" sz="1600">
                <a:latin typeface="Verdana" charset="0"/>
                <a:ea typeface="굴림" charset="-127"/>
                <a:sym typeface="Symbol" charset="2"/>
              </a:rPr>
              <a:t>call</a:t>
            </a:r>
            <a:endParaRPr kumimoji="1" lang="en-US" sz="1600">
              <a:latin typeface="Verdana" charset="0"/>
              <a:ea typeface="굴림" charset="-127"/>
              <a:sym typeface="Symbol" charset="2"/>
            </a:endParaRPr>
          </a:p>
        </p:txBody>
      </p:sp>
      <p:sp>
        <p:nvSpPr>
          <p:cNvPr id="131" name="Rectangle 41"/>
          <p:cNvSpPr>
            <a:spLocks noChangeArrowheads="1"/>
          </p:cNvSpPr>
          <p:nvPr/>
        </p:nvSpPr>
        <p:spPr bwMode="auto">
          <a:xfrm>
            <a:off x="4999038" y="2667000"/>
            <a:ext cx="523875" cy="339725"/>
          </a:xfrm>
          <a:prstGeom prst="rect">
            <a:avLst/>
          </a:prstGeom>
          <a:noFill/>
          <a:ln w="9525">
            <a:noFill/>
            <a:miter lim="800000"/>
            <a:headEnd/>
            <a:tailEnd/>
          </a:ln>
          <a:effectLst/>
        </p:spPr>
        <p:txBody>
          <a:bodyPr wrap="none">
            <a:spAutoFit/>
          </a:bodyPr>
          <a:lstStyle/>
          <a:p>
            <a:r>
              <a:rPr kumimoji="1" lang="en-US" altLang="ko-KR" sz="1600">
                <a:latin typeface="Verdana" charset="0"/>
                <a:ea typeface="굴림" charset="-127"/>
                <a:sym typeface="Symbol" charset="2"/>
              </a:rPr>
              <a:t>call</a:t>
            </a:r>
            <a:endParaRPr kumimoji="1" lang="en-US" sz="1600">
              <a:latin typeface="Verdana" charset="0"/>
              <a:ea typeface="굴림" charset="-127"/>
              <a:sym typeface="Symbol" charset="2"/>
            </a:endParaRPr>
          </a:p>
        </p:txBody>
      </p:sp>
      <p:sp>
        <p:nvSpPr>
          <p:cNvPr id="132" name="Rectangle 42"/>
          <p:cNvSpPr>
            <a:spLocks noChangeArrowheads="1"/>
          </p:cNvSpPr>
          <p:nvPr/>
        </p:nvSpPr>
        <p:spPr bwMode="auto">
          <a:xfrm>
            <a:off x="5532438" y="2971800"/>
            <a:ext cx="815975" cy="339725"/>
          </a:xfrm>
          <a:prstGeom prst="rect">
            <a:avLst/>
          </a:prstGeom>
          <a:noFill/>
          <a:ln w="9525">
            <a:noFill/>
            <a:miter lim="800000"/>
            <a:headEnd/>
            <a:tailEnd/>
          </a:ln>
          <a:effectLst/>
        </p:spPr>
        <p:txBody>
          <a:bodyPr wrap="none">
            <a:spAutoFit/>
          </a:bodyPr>
          <a:lstStyle/>
          <a:p>
            <a:r>
              <a:rPr kumimoji="1" lang="en-US" altLang="ko-KR" sz="1600">
                <a:latin typeface="Verdana" charset="0"/>
                <a:ea typeface="굴림" charset="-127"/>
                <a:sym typeface="Symbol" charset="2"/>
              </a:rPr>
              <a:t>return</a:t>
            </a:r>
            <a:endParaRPr kumimoji="1" lang="en-US" sz="1600">
              <a:latin typeface="Verdana" charset="0"/>
              <a:ea typeface="굴림" charset="-127"/>
              <a:sym typeface="Symbol" charset="2"/>
            </a:endParaRPr>
          </a:p>
        </p:txBody>
      </p:sp>
      <p:sp>
        <p:nvSpPr>
          <p:cNvPr id="133" name="Rectangle 43"/>
          <p:cNvSpPr>
            <a:spLocks noChangeArrowheads="1"/>
          </p:cNvSpPr>
          <p:nvPr/>
        </p:nvSpPr>
        <p:spPr bwMode="auto">
          <a:xfrm>
            <a:off x="4495800" y="4648200"/>
            <a:ext cx="690563" cy="339725"/>
          </a:xfrm>
          <a:prstGeom prst="rect">
            <a:avLst/>
          </a:prstGeom>
          <a:noFill/>
          <a:ln w="9525">
            <a:noFill/>
            <a:miter lim="800000"/>
            <a:headEnd/>
            <a:tailEnd/>
          </a:ln>
          <a:effectLst/>
        </p:spPr>
        <p:txBody>
          <a:bodyPr wrap="none">
            <a:spAutoFit/>
          </a:bodyPr>
          <a:lstStyle/>
          <a:p>
            <a:r>
              <a:rPr kumimoji="1" lang="en-US" altLang="ko-KR" sz="1600">
                <a:latin typeface="Verdana" charset="0"/>
                <a:ea typeface="굴림" charset="-127"/>
                <a:sym typeface="Symbol" charset="2"/>
              </a:rPr>
              <a:t>_exit</a:t>
            </a:r>
            <a:endParaRPr kumimoji="1" lang="en-US" sz="1600">
              <a:latin typeface="Verdana" charset="0"/>
              <a:ea typeface="굴림" charset="-127"/>
              <a:sym typeface="Symbol" charset="2"/>
            </a:endParaRPr>
          </a:p>
        </p:txBody>
      </p:sp>
      <p:sp>
        <p:nvSpPr>
          <p:cNvPr id="134" name="Rectangle 44"/>
          <p:cNvSpPr>
            <a:spLocks noChangeArrowheads="1"/>
          </p:cNvSpPr>
          <p:nvPr/>
        </p:nvSpPr>
        <p:spPr bwMode="auto">
          <a:xfrm>
            <a:off x="2332038" y="5181600"/>
            <a:ext cx="652462" cy="339725"/>
          </a:xfrm>
          <a:prstGeom prst="rect">
            <a:avLst/>
          </a:prstGeom>
          <a:noFill/>
          <a:ln w="9525">
            <a:noFill/>
            <a:miter lim="800000"/>
            <a:headEnd/>
            <a:tailEnd/>
          </a:ln>
          <a:effectLst/>
        </p:spPr>
        <p:txBody>
          <a:bodyPr wrap="none">
            <a:spAutoFit/>
          </a:bodyPr>
          <a:lstStyle/>
          <a:p>
            <a:r>
              <a:rPr kumimoji="1" lang="en-US" altLang="ko-KR" sz="1600">
                <a:latin typeface="Verdana" charset="0"/>
                <a:ea typeface="굴림" charset="-127"/>
                <a:sym typeface="Symbol" charset="2"/>
              </a:rPr>
              <a:t>exec</a:t>
            </a:r>
            <a:endParaRPr kumimoji="1" lang="en-US" sz="1600">
              <a:latin typeface="Verdana" charset="0"/>
              <a:ea typeface="굴림" charset="-127"/>
              <a:sym typeface="Symbol" charset="2"/>
            </a:endParaRPr>
          </a:p>
        </p:txBody>
      </p:sp>
      <p:sp>
        <p:nvSpPr>
          <p:cNvPr id="135" name="Rectangle 46"/>
          <p:cNvSpPr>
            <a:spLocks noChangeArrowheads="1"/>
          </p:cNvSpPr>
          <p:nvPr/>
        </p:nvSpPr>
        <p:spPr bwMode="auto">
          <a:xfrm>
            <a:off x="3255963" y="3240088"/>
            <a:ext cx="561975" cy="339725"/>
          </a:xfrm>
          <a:prstGeom prst="rect">
            <a:avLst/>
          </a:prstGeom>
          <a:noFill/>
          <a:ln w="9525">
            <a:noFill/>
            <a:miter lim="800000"/>
            <a:headEnd/>
            <a:tailEnd/>
          </a:ln>
          <a:effectLst/>
        </p:spPr>
        <p:txBody>
          <a:bodyPr wrap="none">
            <a:spAutoFit/>
          </a:bodyPr>
          <a:lstStyle/>
          <a:p>
            <a:r>
              <a:rPr kumimoji="1" lang="en-US" altLang="ko-KR" sz="1600">
                <a:latin typeface="Verdana" charset="0"/>
                <a:ea typeface="굴림" charset="-127"/>
                <a:sym typeface="Symbol" charset="2"/>
              </a:rPr>
              <a:t>exit</a:t>
            </a:r>
            <a:endParaRPr kumimoji="1" lang="en-US" sz="1600">
              <a:latin typeface="Verdana" charset="0"/>
              <a:ea typeface="굴림" charset="-127"/>
              <a:sym typeface="Symbol" charset="2"/>
            </a:endParaRPr>
          </a:p>
        </p:txBody>
      </p:sp>
      <p:sp>
        <p:nvSpPr>
          <p:cNvPr id="136" name="Rectangle 47"/>
          <p:cNvSpPr>
            <a:spLocks noChangeArrowheads="1"/>
          </p:cNvSpPr>
          <p:nvPr/>
        </p:nvSpPr>
        <p:spPr bwMode="auto">
          <a:xfrm>
            <a:off x="3200400" y="4343400"/>
            <a:ext cx="561975" cy="339725"/>
          </a:xfrm>
          <a:prstGeom prst="rect">
            <a:avLst/>
          </a:prstGeom>
          <a:noFill/>
          <a:ln w="9525">
            <a:noFill/>
            <a:miter lim="800000"/>
            <a:headEnd/>
            <a:tailEnd/>
          </a:ln>
          <a:effectLst/>
        </p:spPr>
        <p:txBody>
          <a:bodyPr wrap="none">
            <a:spAutoFit/>
          </a:bodyPr>
          <a:lstStyle/>
          <a:p>
            <a:r>
              <a:rPr kumimoji="1" lang="en-US" altLang="ko-KR" sz="1600">
                <a:latin typeface="Verdana" charset="0"/>
                <a:ea typeface="굴림" charset="-127"/>
                <a:sym typeface="Symbol" charset="2"/>
              </a:rPr>
              <a:t>exit</a:t>
            </a:r>
            <a:endParaRPr kumimoji="1" lang="en-US" sz="1600">
              <a:latin typeface="Verdana" charset="0"/>
              <a:ea typeface="굴림" charset="-127"/>
              <a:sym typeface="Symbol" charset="2"/>
            </a:endParaRPr>
          </a:p>
        </p:txBody>
      </p:sp>
      <p:sp>
        <p:nvSpPr>
          <p:cNvPr id="137" name="Rectangle 48"/>
          <p:cNvSpPr>
            <a:spLocks noChangeArrowheads="1"/>
          </p:cNvSpPr>
          <p:nvPr/>
        </p:nvSpPr>
        <p:spPr bwMode="auto">
          <a:xfrm>
            <a:off x="1227138" y="4032250"/>
            <a:ext cx="815975" cy="339725"/>
          </a:xfrm>
          <a:prstGeom prst="rect">
            <a:avLst/>
          </a:prstGeom>
          <a:noFill/>
          <a:ln w="9525">
            <a:noFill/>
            <a:miter lim="800000"/>
            <a:headEnd/>
            <a:tailEnd/>
          </a:ln>
          <a:effectLst/>
        </p:spPr>
        <p:txBody>
          <a:bodyPr wrap="none">
            <a:spAutoFit/>
          </a:bodyPr>
          <a:lstStyle/>
          <a:p>
            <a:r>
              <a:rPr kumimoji="1" lang="en-US" altLang="ko-KR" sz="1600">
                <a:latin typeface="Verdana" charset="0"/>
                <a:ea typeface="굴림" charset="-127"/>
                <a:sym typeface="Symbol" charset="2"/>
              </a:rPr>
              <a:t>return</a:t>
            </a:r>
            <a:endParaRPr kumimoji="1" lang="en-US" sz="1600">
              <a:latin typeface="Verdana" charset="0"/>
              <a:ea typeface="굴림" charset="-127"/>
              <a:sym typeface="Symbol" charset="2"/>
            </a:endParaRPr>
          </a:p>
        </p:txBody>
      </p:sp>
      <p:sp>
        <p:nvSpPr>
          <p:cNvPr id="138" name="Rectangle 49"/>
          <p:cNvSpPr>
            <a:spLocks noChangeArrowheads="1"/>
          </p:cNvSpPr>
          <p:nvPr/>
        </p:nvSpPr>
        <p:spPr bwMode="auto">
          <a:xfrm>
            <a:off x="2389188" y="4057650"/>
            <a:ext cx="523875" cy="339725"/>
          </a:xfrm>
          <a:prstGeom prst="rect">
            <a:avLst/>
          </a:prstGeom>
          <a:noFill/>
          <a:ln w="9525">
            <a:noFill/>
            <a:miter lim="800000"/>
            <a:headEnd/>
            <a:tailEnd/>
          </a:ln>
          <a:effectLst/>
        </p:spPr>
        <p:txBody>
          <a:bodyPr wrap="none">
            <a:spAutoFit/>
          </a:bodyPr>
          <a:lstStyle/>
          <a:p>
            <a:r>
              <a:rPr kumimoji="1" lang="en-US" altLang="ko-KR" sz="1600">
                <a:latin typeface="Verdana" charset="0"/>
                <a:ea typeface="굴림" charset="-127"/>
                <a:sym typeface="Symbol" charset="2"/>
              </a:rPr>
              <a:t>call</a:t>
            </a:r>
            <a:endParaRPr kumimoji="1" lang="en-US" sz="1600">
              <a:latin typeface="Verdana" charset="0"/>
              <a:ea typeface="굴림" charset="-127"/>
              <a:sym typeface="Symbol" charset="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Command-Line Arguments</a:t>
            </a:r>
            <a:endParaRPr lang="en-US" dirty="0"/>
          </a:p>
        </p:txBody>
      </p:sp>
      <p:sp>
        <p:nvSpPr>
          <p:cNvPr id="3" name="Content Placeholder 2"/>
          <p:cNvSpPr>
            <a:spLocks noGrp="1"/>
          </p:cNvSpPr>
          <p:nvPr>
            <p:ph idx="1"/>
          </p:nvPr>
        </p:nvSpPr>
        <p:spPr>
          <a:xfrm>
            <a:off x="304800" y="1524000"/>
            <a:ext cx="8382000" cy="4876800"/>
          </a:xfrm>
        </p:spPr>
        <p:txBody>
          <a:bodyPr>
            <a:normAutofit fontScale="62500" lnSpcReduction="20000"/>
          </a:bodyPr>
          <a:lstStyle/>
          <a:p>
            <a:pPr>
              <a:lnSpc>
                <a:spcPct val="170000"/>
              </a:lnSpc>
            </a:pPr>
            <a:r>
              <a:rPr lang="en-US" dirty="0" smtClean="0">
                <a:latin typeface="Times New Roman" pitchFamily="18" charset="0"/>
                <a:cs typeface="Times New Roman" pitchFamily="18" charset="0"/>
              </a:rPr>
              <a:t>When a program is executed, the process that does the exec can pass command-line arguments to the new program.</a:t>
            </a:r>
          </a:p>
          <a:p>
            <a:pPr>
              <a:lnSpc>
                <a:spcPct val="170000"/>
              </a:lnSpc>
            </a:pPr>
            <a:endParaRPr lang="en-US" dirty="0" smtClean="0">
              <a:latin typeface="Times New Roman" pitchFamily="18" charset="0"/>
              <a:cs typeface="Times New Roman" pitchFamily="18" charset="0"/>
            </a:endParaRPr>
          </a:p>
          <a:p>
            <a:pPr>
              <a:lnSpc>
                <a:spcPct val="170000"/>
              </a:lnSpc>
            </a:pPr>
            <a:r>
              <a:rPr lang="en-US" dirty="0" smtClean="0">
                <a:latin typeface="Times New Roman" pitchFamily="18" charset="0"/>
                <a:cs typeface="Times New Roman" pitchFamily="18" charset="0"/>
              </a:rPr>
              <a:t>Environment List:</a:t>
            </a:r>
          </a:p>
          <a:p>
            <a:pPr>
              <a:lnSpc>
                <a:spcPct val="170000"/>
              </a:lnSpc>
              <a:buNone/>
            </a:pPr>
            <a:r>
              <a:rPr lang="en-US" dirty="0" smtClean="0">
                <a:latin typeface="Times New Roman" pitchFamily="18" charset="0"/>
                <a:cs typeface="Times New Roman" pitchFamily="18" charset="0"/>
              </a:rPr>
              <a:t>		Like the argument list, each program is also passed an environment list which is an array of character pointers, with each pointer containing the address of a null-terminated C string. The address of the array of pointers is contained in the global variable </a:t>
            </a:r>
            <a:r>
              <a:rPr lang="en-US" i="1" dirty="0" smtClean="0">
                <a:latin typeface="Times New Roman" pitchFamily="18" charset="0"/>
                <a:cs typeface="Times New Roman" pitchFamily="18" charset="0"/>
              </a:rPr>
              <a:t>environ</a:t>
            </a:r>
            <a:r>
              <a:rPr lang="en-US" dirty="0" smtClean="0">
                <a:latin typeface="Times New Roman" pitchFamily="18" charset="0"/>
                <a:cs typeface="Times New Roman" pitchFamily="18" charset="0"/>
              </a:rPr>
              <a:t>.</a:t>
            </a:r>
          </a:p>
          <a:p>
            <a:pPr>
              <a:lnSpc>
                <a:spcPct val="170000"/>
              </a:lnSpc>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extern char **environ; </a:t>
            </a:r>
          </a:p>
          <a:p>
            <a:pPr>
              <a:lnSpc>
                <a:spcPct val="170000"/>
              </a:lnSpc>
            </a:pPr>
            <a:endParaRPr lang="en-US" dirty="0" smtClean="0">
              <a:latin typeface="Times New Roman" pitchFamily="18" charset="0"/>
              <a:cs typeface="Times New Roman" pitchFamily="18" charset="0"/>
            </a:endParaRPr>
          </a:p>
          <a:p>
            <a:pPr>
              <a:lnSpc>
                <a:spcPct val="170000"/>
              </a:lnSpc>
            </a:pPr>
            <a:endParaRPr lang="en-US" dirty="0" smtClean="0">
              <a:latin typeface="Times New Roman" pitchFamily="18" charset="0"/>
              <a:cs typeface="Times New Roman" pitchFamily="18" charset="0"/>
            </a:endParaRPr>
          </a:p>
          <a:p>
            <a:pPr>
              <a:lnSpc>
                <a:spcPct val="17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76401"/>
            <a:ext cx="8458200" cy="4724400"/>
          </a:xfrm>
        </p:spPr>
        <p:txBody>
          <a:bodyPr/>
          <a:lstStyle/>
          <a:p>
            <a:r>
              <a:rPr lang="en-US" dirty="0" smtClean="0"/>
              <a:t>By convention the environment consists of name=value    strings.</a:t>
            </a:r>
          </a:p>
          <a:p>
            <a:endParaRPr lang="en-US" dirty="0" smtClean="0"/>
          </a:p>
          <a:p>
            <a:endParaRPr lang="en-US" dirty="0" smtClean="0"/>
          </a:p>
          <a:p>
            <a:endParaRPr lang="en-US" dirty="0"/>
          </a:p>
        </p:txBody>
      </p:sp>
      <p:pic>
        <p:nvPicPr>
          <p:cNvPr id="5" name="Picture 2"/>
          <p:cNvPicPr>
            <a:picLocks noChangeAspect="1" noChangeArrowheads="1"/>
          </p:cNvPicPr>
          <p:nvPr/>
        </p:nvPicPr>
        <p:blipFill>
          <a:blip r:embed="rId2"/>
          <a:srcRect/>
          <a:stretch>
            <a:fillRect/>
          </a:stretch>
        </p:blipFill>
        <p:spPr bwMode="auto">
          <a:xfrm>
            <a:off x="457200" y="2895600"/>
            <a:ext cx="8229600" cy="37505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We call environ the environment pointer, the array of pointers the environment list, and the strings they point to the environment strings</a:t>
            </a:r>
            <a:endParaRPr lang="en-US" dirty="0">
              <a:latin typeface="Times New Roman" pitchFamily="18" charset="0"/>
              <a:cs typeface="Times New Roman" pitchFamily="18" charset="0"/>
            </a:endParaRPr>
          </a:p>
        </p:txBody>
      </p:sp>
      <p:sp>
        <p:nvSpPr>
          <p:cNvPr id="6" name="Rectangle 5"/>
          <p:cNvSpPr/>
          <p:nvPr/>
        </p:nvSpPr>
        <p:spPr>
          <a:xfrm>
            <a:off x="2286000" y="2828836"/>
            <a:ext cx="4572000" cy="369332"/>
          </a:xfrm>
          <a:prstGeom prst="rect">
            <a:avLst/>
          </a:prstGeom>
        </p:spPr>
        <p:txBody>
          <a:bodyPr>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Memory Layout of a C Program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228600" y="1600200"/>
            <a:ext cx="8915400" cy="5257800"/>
          </a:xfrm>
        </p:spPr>
        <p:txBody>
          <a:bodyPr>
            <a:normAutofit fontScale="55000" lnSpcReduction="20000"/>
          </a:bodyPr>
          <a:lstStyle/>
          <a:p>
            <a:pPr>
              <a:lnSpc>
                <a:spcPct val="170000"/>
              </a:lnSpc>
              <a:buNone/>
            </a:pPr>
            <a:r>
              <a:rPr lang="en-US" dirty="0" smtClean="0">
                <a:latin typeface="Times New Roman" pitchFamily="18" charset="0"/>
                <a:cs typeface="Times New Roman" pitchFamily="18" charset="0"/>
              </a:rPr>
              <a:t>•Text segment:</a:t>
            </a:r>
          </a:p>
          <a:p>
            <a:pPr>
              <a:lnSpc>
                <a:spcPct val="170000"/>
              </a:lnSpc>
            </a:pPr>
            <a:r>
              <a:rPr lang="en-US" dirty="0" smtClean="0">
                <a:latin typeface="Times New Roman" pitchFamily="18" charset="0"/>
                <a:cs typeface="Times New Roman" pitchFamily="18" charset="0"/>
              </a:rPr>
              <a:t> the machine instructions that the CPU executes. Usually, the text segment is sharable so that only a single copy needs to be in memory for frequently executed programs, such as text editors, the  C compiler, the shells, and so on. Also, the text segment is often  read-only, to prevent a program from accidentally modifying its instructions. </a:t>
            </a:r>
          </a:p>
          <a:p>
            <a:pPr>
              <a:lnSpc>
                <a:spcPct val="170000"/>
              </a:lnSpc>
            </a:pPr>
            <a:endParaRPr lang="en-US" dirty="0" smtClean="0">
              <a:latin typeface="Times New Roman" pitchFamily="18" charset="0"/>
              <a:cs typeface="Times New Roman" pitchFamily="18" charset="0"/>
            </a:endParaRPr>
          </a:p>
          <a:p>
            <a:pPr>
              <a:lnSpc>
                <a:spcPct val="170000"/>
              </a:lnSpc>
              <a:buNone/>
            </a:pPr>
            <a:r>
              <a:rPr lang="en-US" dirty="0" smtClean="0">
                <a:latin typeface="Times New Roman" pitchFamily="18" charset="0"/>
                <a:cs typeface="Times New Roman" pitchFamily="18" charset="0"/>
              </a:rPr>
              <a:t>•Initialized data segment:</a:t>
            </a:r>
          </a:p>
          <a:p>
            <a:pPr>
              <a:lnSpc>
                <a:spcPct val="170000"/>
              </a:lnSpc>
            </a:pPr>
            <a:r>
              <a:rPr lang="en-US" dirty="0" smtClean="0">
                <a:latin typeface="Times New Roman" pitchFamily="18" charset="0"/>
                <a:cs typeface="Times New Roman" pitchFamily="18" charset="0"/>
              </a:rPr>
              <a:t>usually called simply the data segment, containing variables that are specifically initialized in the program. For example, the C declaration </a:t>
            </a: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maxcount</a:t>
            </a:r>
            <a:r>
              <a:rPr lang="en-US" dirty="0" smtClean="0">
                <a:latin typeface="Times New Roman" pitchFamily="18" charset="0"/>
                <a:cs typeface="Times New Roman" pitchFamily="18" charset="0"/>
              </a:rPr>
              <a:t> = 99; </a:t>
            </a:r>
          </a:p>
          <a:p>
            <a:pPr>
              <a:lnSpc>
                <a:spcPct val="170000"/>
              </a:lnSpc>
              <a:buNone/>
            </a:pPr>
            <a:r>
              <a:rPr lang="en-US" dirty="0" smtClean="0">
                <a:latin typeface="Times New Roman" pitchFamily="18" charset="0"/>
                <a:cs typeface="Times New Roman" pitchFamily="18" charset="0"/>
              </a:rPr>
              <a:t>	appearing outside any function causes this variable to be stored in the initialized data segment with its initial value. </a:t>
            </a:r>
          </a:p>
          <a:p>
            <a:pPr>
              <a:lnSpc>
                <a:spcPct val="170000"/>
              </a:lnSpc>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nSpc>
                <a:spcPct val="170000"/>
              </a:lnSpc>
              <a:buNone/>
            </a:pPr>
            <a:r>
              <a:rPr lang="en-US" dirty="0" smtClean="0">
                <a:latin typeface="Times New Roman" pitchFamily="18" charset="0"/>
                <a:cs typeface="Times New Roman" pitchFamily="18" charset="0"/>
              </a:rPr>
              <a:t>.Uninitialized data segment:</a:t>
            </a:r>
          </a:p>
          <a:p>
            <a:pPr>
              <a:lnSpc>
                <a:spcPct val="170000"/>
              </a:lnSpc>
              <a:buFont typeface="Arial" pitchFamily="34" charset="0"/>
              <a:buChar char="•"/>
            </a:pPr>
            <a:r>
              <a:rPr lang="en-US" dirty="0" smtClean="0">
                <a:latin typeface="Times New Roman" pitchFamily="18" charset="0"/>
                <a:cs typeface="Times New Roman" pitchFamily="18" charset="0"/>
              </a:rPr>
              <a:t> often called the "</a:t>
            </a:r>
            <a:r>
              <a:rPr lang="en-US" dirty="0" err="1" smtClean="0">
                <a:latin typeface="Times New Roman" pitchFamily="18" charset="0"/>
                <a:cs typeface="Times New Roman" pitchFamily="18" charset="0"/>
              </a:rPr>
              <a:t>bss</a:t>
            </a:r>
            <a:r>
              <a:rPr lang="en-US" dirty="0" smtClean="0">
                <a:latin typeface="Times New Roman" pitchFamily="18" charset="0"/>
                <a:cs typeface="Times New Roman" pitchFamily="18" charset="0"/>
              </a:rPr>
              <a:t>“ segment, named after an ancient assembler operator  that stood for "block started by symbol." Data in this segment is initialized by the kernel to arithmetic  0 or null pointers before the program starts executing. The C declaration </a:t>
            </a:r>
          </a:p>
          <a:p>
            <a:pPr>
              <a:lnSpc>
                <a:spcPct val="170000"/>
              </a:lnSpc>
              <a:buNone/>
            </a:pPr>
            <a:r>
              <a:rPr lang="en-US" dirty="0" smtClean="0">
                <a:latin typeface="Times New Roman" pitchFamily="18" charset="0"/>
                <a:cs typeface="Times New Roman" pitchFamily="18" charset="0"/>
              </a:rPr>
              <a:t>	long sum[1000]; </a:t>
            </a:r>
          </a:p>
          <a:p>
            <a:pPr>
              <a:lnSpc>
                <a:spcPct val="170000"/>
              </a:lnSpc>
              <a:buNone/>
            </a:pPr>
            <a:r>
              <a:rPr lang="en-US" dirty="0" smtClean="0">
                <a:latin typeface="Times New Roman" pitchFamily="18" charset="0"/>
                <a:cs typeface="Times New Roman" pitchFamily="18" charset="0"/>
              </a:rPr>
              <a:t>	appearing outside any function causes this variable to be stored in the uninitialized data segment.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524000"/>
            <a:ext cx="9144000" cy="5334000"/>
          </a:xfrm>
        </p:spPr>
        <p:txBody>
          <a:bodyPr>
            <a:noAutofit/>
          </a:bodyPr>
          <a:lstStyle/>
          <a:p>
            <a:pPr>
              <a:lnSpc>
                <a:spcPct val="170000"/>
              </a:lnSpc>
              <a:buNone/>
            </a:pPr>
            <a:r>
              <a:rPr lang="en-US" sz="1600" dirty="0" smtClean="0">
                <a:latin typeface="Times New Roman" pitchFamily="18" charset="0"/>
                <a:cs typeface="Times New Roman" pitchFamily="18" charset="0"/>
              </a:rPr>
              <a:t>•Stack:</a:t>
            </a:r>
          </a:p>
          <a:p>
            <a:pPr>
              <a:lnSpc>
                <a:spcPct val="170000"/>
              </a:lnSpc>
              <a:buNone/>
            </a:pPr>
            <a:r>
              <a:rPr lang="en-US" sz="1600" dirty="0" smtClean="0">
                <a:latin typeface="Times New Roman" pitchFamily="18" charset="0"/>
                <a:cs typeface="Times New Roman" pitchFamily="18" charset="0"/>
              </a:rPr>
              <a:t>	where automatic variables are stored, along with information that is saved each time a function is called. Each time a function is called, the address of where to return to and certain information about the caller's environment, such as some of the machine registers, are saved on the stack. </a:t>
            </a:r>
          </a:p>
          <a:p>
            <a:pPr>
              <a:lnSpc>
                <a:spcPct val="170000"/>
              </a:lnSpc>
              <a:buNone/>
            </a:pPr>
            <a:r>
              <a:rPr lang="en-US" sz="1600" dirty="0" smtClean="0">
                <a:latin typeface="Times New Roman" pitchFamily="18" charset="0"/>
                <a:cs typeface="Times New Roman" pitchFamily="18" charset="0"/>
              </a:rPr>
              <a:t>		The newly called function then allocates room on the stack for its automatic and temporary variables. This is how recursive functions in C can work. Each time a recursive function calls itself, a new stack frame is used, so one set of variables doesn't interfere with the variables from another instance of the function. </a:t>
            </a:r>
          </a:p>
          <a:p>
            <a:pPr>
              <a:lnSpc>
                <a:spcPct val="170000"/>
              </a:lnSpc>
              <a:buNone/>
            </a:pPr>
            <a:endParaRPr lang="en-US" sz="1600" dirty="0" smtClean="0">
              <a:latin typeface="Times New Roman" pitchFamily="18" charset="0"/>
              <a:cs typeface="Times New Roman" pitchFamily="18" charset="0"/>
            </a:endParaRPr>
          </a:p>
          <a:p>
            <a:pPr>
              <a:lnSpc>
                <a:spcPct val="170000"/>
              </a:lnSpc>
              <a:buNone/>
            </a:pPr>
            <a:r>
              <a:rPr lang="en-US" sz="1600" dirty="0" smtClean="0">
                <a:latin typeface="Times New Roman" pitchFamily="18" charset="0"/>
                <a:cs typeface="Times New Roman" pitchFamily="18" charset="0"/>
              </a:rPr>
              <a:t>•Heap:</a:t>
            </a:r>
          </a:p>
          <a:p>
            <a:pPr>
              <a:lnSpc>
                <a:spcPct val="170000"/>
              </a:lnSpc>
              <a:buNone/>
            </a:pPr>
            <a:r>
              <a:rPr lang="en-US" sz="1600" dirty="0" smtClean="0">
                <a:latin typeface="Times New Roman" pitchFamily="18" charset="0"/>
                <a:cs typeface="Times New Roman" pitchFamily="18" charset="0"/>
              </a:rPr>
              <a:t>	 where dynamic memory allocation usually takes place. Historically, the heap has been located between the uninitialized data and the stack. </a:t>
            </a:r>
          </a:p>
          <a:p>
            <a:pPr>
              <a:lnSpc>
                <a:spcPct val="170000"/>
              </a:lnSpc>
            </a:pPr>
            <a:endParaRPr lang="en-US" sz="1600" dirty="0" smtClean="0">
              <a:latin typeface="Times New Roman" pitchFamily="18" charset="0"/>
              <a:cs typeface="Times New Roman" pitchFamily="18" charset="0"/>
            </a:endParaRPr>
          </a:p>
          <a:p>
            <a:pPr>
              <a:lnSpc>
                <a:spcPct val="170000"/>
              </a:lnSpc>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nSpc>
                <a:spcPct val="170000"/>
              </a:lnSpc>
            </a:pPr>
            <a:r>
              <a:rPr lang="en-US" dirty="0" smtClean="0">
                <a:latin typeface="Times New Roman" pitchFamily="18" charset="0"/>
                <a:cs typeface="Times New Roman" pitchFamily="18" charset="0"/>
              </a:rPr>
              <a:t>Figure shows the typical arrangement of these segments. This is a logical picture of how a program looks; there is no requirement that a given implementation arrange its memory in this fashion. The stack grows from higher-numbered addresses to lower-numbered addresses on this particular architecture. The unused virtual address space between the top of the heap and the top of the stack is large. </a:t>
            </a:r>
          </a:p>
          <a:p>
            <a:pPr>
              <a:lnSpc>
                <a:spcPct val="170000"/>
              </a:lnSpc>
            </a:pPr>
            <a:endParaRPr lang="en-US" dirty="0" smtClean="0">
              <a:latin typeface="Times New Roman" pitchFamily="18" charset="0"/>
              <a:cs typeface="Times New Roman" pitchFamily="18" charset="0"/>
            </a:endParaRPr>
          </a:p>
          <a:p>
            <a:pPr>
              <a:lnSpc>
                <a:spcPct val="17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722437"/>
            <a:ext cx="8229600" cy="4525963"/>
          </a:xfrm>
        </p:spPr>
        <p:txBody>
          <a:bodyPr>
            <a:normAutofit lnSpcReduction="10000"/>
          </a:bodyPr>
          <a:lstStyle/>
          <a:p>
            <a:pPr algn="just">
              <a:lnSpc>
                <a:spcPct val="150000"/>
              </a:lnSpc>
            </a:pPr>
            <a:r>
              <a:rPr lang="en-US" b="1" dirty="0" smtClean="0">
                <a:latin typeface="Times New Roman" pitchFamily="18" charset="0"/>
                <a:cs typeface="Times New Roman" pitchFamily="18" charset="0"/>
              </a:rPr>
              <a:t>Fork</a:t>
            </a:r>
            <a:r>
              <a:rPr lang="en-US" dirty="0" smtClean="0">
                <a:latin typeface="Times New Roman" pitchFamily="18" charset="0"/>
                <a:cs typeface="Times New Roman" pitchFamily="18" charset="0"/>
              </a:rPr>
              <a:t> 	A process in UNIX is created with the fork system call, which creates a copy of the process that invokes it.</a:t>
            </a:r>
          </a:p>
          <a:p>
            <a:pPr algn="just">
              <a:lnSpc>
                <a:spcPct val="150000"/>
              </a:lnSpc>
            </a:pPr>
            <a:r>
              <a:rPr lang="en-US" dirty="0" smtClean="0">
                <a:latin typeface="Times New Roman" pitchFamily="18" charset="0"/>
                <a:cs typeface="Times New Roman" pitchFamily="18" charset="0"/>
              </a:rPr>
              <a:t>The process image is practically identical to that of the calling process, except for a few parameters like the PID.</a:t>
            </a: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Typical memory arrangement </a:t>
            </a:r>
            <a:br>
              <a:rPr lang="en-US"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Fig 2</a:t>
            </a:r>
            <a:endParaRPr lang="en-US" sz="3100" dirty="0"/>
          </a:p>
        </p:txBody>
      </p:sp>
      <p:pic>
        <p:nvPicPr>
          <p:cNvPr id="5122" name="Picture 2"/>
          <p:cNvPicPr>
            <a:picLocks noGrp="1" noChangeAspect="1" noChangeArrowheads="1"/>
          </p:cNvPicPr>
          <p:nvPr>
            <p:ph idx="1"/>
          </p:nvPr>
        </p:nvPicPr>
        <p:blipFill>
          <a:blip r:embed="rId2"/>
          <a:srcRect/>
          <a:stretch>
            <a:fillRect/>
          </a:stretch>
        </p:blipFill>
        <p:spPr bwMode="auto">
          <a:xfrm>
            <a:off x="1600200" y="1981200"/>
            <a:ext cx="5033962" cy="42130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Memory Allocation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0" y="1524000"/>
            <a:ext cx="9144000" cy="5105400"/>
          </a:xfrm>
        </p:spPr>
        <p:txBody>
          <a:bodyPr>
            <a:noAutofit/>
          </a:bodyPr>
          <a:lstStyle/>
          <a:p>
            <a:pPr>
              <a:lnSpc>
                <a:spcPct val="170000"/>
              </a:lnSpc>
            </a:pPr>
            <a:r>
              <a:rPr lang="en-US" sz="1600" dirty="0" smtClean="0">
                <a:latin typeface="Times New Roman" pitchFamily="18" charset="0"/>
                <a:cs typeface="Times New Roman" pitchFamily="18" charset="0"/>
              </a:rPr>
              <a:t>ISO C specifies three functions for memory allocation: </a:t>
            </a:r>
          </a:p>
          <a:p>
            <a:pPr>
              <a:lnSpc>
                <a:spcPct val="170000"/>
              </a:lnSpc>
              <a:buNone/>
            </a:pPr>
            <a:r>
              <a:rPr lang="en-US" sz="1600" dirty="0" smtClean="0">
                <a:latin typeface="Times New Roman" pitchFamily="18" charset="0"/>
                <a:cs typeface="Times New Roman" pitchFamily="18" charset="0"/>
              </a:rPr>
              <a:t>1.malloc</a:t>
            </a:r>
          </a:p>
          <a:p>
            <a:pPr>
              <a:lnSpc>
                <a:spcPct val="170000"/>
              </a:lnSpc>
            </a:pPr>
            <a:r>
              <a:rPr lang="en-US" sz="1600" dirty="0" smtClean="0">
                <a:latin typeface="Times New Roman" pitchFamily="18" charset="0"/>
                <a:cs typeface="Times New Roman" pitchFamily="18" charset="0"/>
              </a:rPr>
              <a:t>which allocates a specified number of bytes of memory. The initial value of the memory is indeterminate. </a:t>
            </a:r>
          </a:p>
          <a:p>
            <a:pPr>
              <a:lnSpc>
                <a:spcPct val="170000"/>
              </a:lnSpc>
              <a:buNone/>
            </a:pPr>
            <a:r>
              <a:rPr lang="en-US" sz="1600" dirty="0" smtClean="0">
                <a:latin typeface="Times New Roman" pitchFamily="18" charset="0"/>
                <a:cs typeface="Times New Roman" pitchFamily="18" charset="0"/>
              </a:rPr>
              <a:t>2.calloc</a:t>
            </a:r>
          </a:p>
          <a:p>
            <a:pPr>
              <a:lnSpc>
                <a:spcPct val="170000"/>
              </a:lnSpc>
            </a:pPr>
            <a:r>
              <a:rPr lang="en-US" sz="1600" dirty="0" smtClean="0">
                <a:latin typeface="Times New Roman" pitchFamily="18" charset="0"/>
                <a:cs typeface="Times New Roman" pitchFamily="18" charset="0"/>
              </a:rPr>
              <a:t>which allocates space for a specified number of objects of a specified size. The space is initialized to all 0 bits. </a:t>
            </a:r>
          </a:p>
          <a:p>
            <a:pPr>
              <a:lnSpc>
                <a:spcPct val="170000"/>
              </a:lnSpc>
              <a:buNone/>
            </a:pPr>
            <a:r>
              <a:rPr lang="en-US" sz="1600" dirty="0" smtClean="0">
                <a:latin typeface="Times New Roman" pitchFamily="18" charset="0"/>
                <a:cs typeface="Times New Roman" pitchFamily="18" charset="0"/>
              </a:rPr>
              <a:t>3.realloc</a:t>
            </a:r>
          </a:p>
          <a:p>
            <a:pPr>
              <a:lnSpc>
                <a:spcPct val="170000"/>
              </a:lnSpc>
            </a:pPr>
            <a:r>
              <a:rPr lang="en-US" sz="1600" dirty="0" smtClean="0">
                <a:latin typeface="Times New Roman" pitchFamily="18" charset="0"/>
                <a:cs typeface="Times New Roman" pitchFamily="18" charset="0"/>
              </a:rPr>
              <a:t> which increases or decreases the size of a previously allocated area. When the size increases, it may involve moving the previously allocated area somewhere else, to provide the additional room at the end. Also, when the size increases, the initial value of the space between the old contents and the end of the new area is indeterminate.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76400"/>
            <a:ext cx="8610600" cy="4952999"/>
          </a:xfrm>
        </p:spPr>
        <p:txBody>
          <a:bodyPr>
            <a:normAutofit/>
          </a:bodyPr>
          <a:lstStyle/>
          <a:p>
            <a:pPr>
              <a:lnSpc>
                <a:spcPct val="170000"/>
              </a:lnSpc>
              <a:buNone/>
            </a:pPr>
            <a:endParaRPr lang="en-US" dirty="0" smtClean="0">
              <a:latin typeface="Times New Roman" pitchFamily="18" charset="0"/>
              <a:cs typeface="Times New Roman" pitchFamily="18" charset="0"/>
            </a:endParaRPr>
          </a:p>
          <a:p>
            <a:pPr>
              <a:lnSpc>
                <a:spcPct val="170000"/>
              </a:lnSpc>
            </a:pPr>
            <a:endParaRPr lang="en-US" dirty="0" smtClean="0">
              <a:latin typeface="Times New Roman" pitchFamily="18" charset="0"/>
              <a:cs typeface="Times New Roman" pitchFamily="18" charset="0"/>
            </a:endParaRPr>
          </a:p>
          <a:p>
            <a:pPr>
              <a:lnSpc>
                <a:spcPct val="170000"/>
              </a:lnSpc>
            </a:pPr>
            <a:endParaRPr lang="en-US" dirty="0" smtClean="0">
              <a:latin typeface="Times New Roman" pitchFamily="18" charset="0"/>
              <a:cs typeface="Times New Roman" pitchFamily="18" charset="0"/>
            </a:endParaRPr>
          </a:p>
          <a:p>
            <a:pPr>
              <a:lnSpc>
                <a:spcPct val="110000"/>
              </a:lnSpc>
            </a:pPr>
            <a:endParaRPr lang="en-US" sz="2400" dirty="0" smtClean="0">
              <a:latin typeface="Times New Roman" pitchFamily="18" charset="0"/>
              <a:cs typeface="Times New Roman" pitchFamily="18" charset="0"/>
            </a:endParaRPr>
          </a:p>
          <a:p>
            <a:pPr>
              <a:lnSpc>
                <a:spcPct val="110000"/>
              </a:lnSpc>
            </a:pPr>
            <a:endParaRPr lang="en-US" sz="2400" dirty="0" smtClean="0">
              <a:latin typeface="Times New Roman" pitchFamily="18" charset="0"/>
              <a:cs typeface="Times New Roman" pitchFamily="18" charset="0"/>
            </a:endParaRPr>
          </a:p>
          <a:p>
            <a:pPr>
              <a:lnSpc>
                <a:spcPct val="110000"/>
              </a:lnSpc>
            </a:pPr>
            <a:r>
              <a:rPr lang="en-US" sz="2400" dirty="0" smtClean="0">
                <a:latin typeface="Times New Roman" pitchFamily="18" charset="0"/>
                <a:cs typeface="Times New Roman" pitchFamily="18" charset="0"/>
              </a:rPr>
              <a:t>The pointer returned by the three allocation functions is guaranteed to be suitably aligned so that it can be used for any data object</a:t>
            </a:r>
            <a:r>
              <a:rPr lang="en-US" dirty="0" smtClean="0">
                <a:latin typeface="Times New Roman" pitchFamily="18" charset="0"/>
                <a:cs typeface="Times New Roman" pitchFamily="18" charset="0"/>
              </a:rPr>
              <a:t>. </a:t>
            </a:r>
          </a:p>
        </p:txBody>
      </p:sp>
      <p:pic>
        <p:nvPicPr>
          <p:cNvPr id="5" name="Picture 2"/>
          <p:cNvPicPr>
            <a:picLocks noChangeAspect="1" noChangeArrowheads="1"/>
          </p:cNvPicPr>
          <p:nvPr/>
        </p:nvPicPr>
        <p:blipFill>
          <a:blip r:embed="rId2"/>
          <a:srcRect/>
          <a:stretch>
            <a:fillRect/>
          </a:stretch>
        </p:blipFill>
        <p:spPr bwMode="auto">
          <a:xfrm>
            <a:off x="762000" y="1600200"/>
            <a:ext cx="70866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775191"/>
            <a:ext cx="8763000" cy="4930409"/>
          </a:xfrm>
        </p:spPr>
        <p:txBody>
          <a:bodyPr>
            <a:normAutofit fontScale="55000" lnSpcReduction="20000"/>
          </a:bodyPr>
          <a:lstStyle/>
          <a:p>
            <a:pPr>
              <a:lnSpc>
                <a:spcPct val="170000"/>
              </a:lnSpc>
            </a:pPr>
            <a:r>
              <a:rPr lang="en-US" dirty="0" smtClean="0">
                <a:latin typeface="Times New Roman" pitchFamily="18" charset="0"/>
                <a:cs typeface="Times New Roman" pitchFamily="18" charset="0"/>
              </a:rPr>
              <a:t>For example, if the most restrictive alignment requirement on a particular system requires that doubles must start at memory locations that are multiples of 8, then all pointers returned by these three functions would be so aligned. </a:t>
            </a:r>
          </a:p>
          <a:p>
            <a:pPr>
              <a:lnSpc>
                <a:spcPct val="170000"/>
              </a:lnSpc>
            </a:pPr>
            <a:endParaRPr lang="en-US" dirty="0" smtClean="0">
              <a:latin typeface="Times New Roman" pitchFamily="18" charset="0"/>
              <a:cs typeface="Times New Roman" pitchFamily="18" charset="0"/>
            </a:endParaRPr>
          </a:p>
          <a:p>
            <a:pPr>
              <a:lnSpc>
                <a:spcPct val="170000"/>
              </a:lnSpc>
            </a:pPr>
            <a:r>
              <a:rPr lang="en-US" dirty="0" smtClean="0">
                <a:latin typeface="Times New Roman" pitchFamily="18" charset="0"/>
                <a:cs typeface="Times New Roman" pitchFamily="18" charset="0"/>
              </a:rPr>
              <a:t>Because the three </a:t>
            </a:r>
            <a:r>
              <a:rPr lang="en-US" dirty="0" err="1" smtClean="0">
                <a:latin typeface="Times New Roman" pitchFamily="18" charset="0"/>
                <a:cs typeface="Times New Roman" pitchFamily="18" charset="0"/>
              </a:rPr>
              <a:t>alloc</a:t>
            </a:r>
            <a:r>
              <a:rPr lang="en-US" dirty="0" smtClean="0">
                <a:latin typeface="Times New Roman" pitchFamily="18" charset="0"/>
                <a:cs typeface="Times New Roman" pitchFamily="18" charset="0"/>
              </a:rPr>
              <a:t> functions return a generic void * pointer, if we #include &lt;</a:t>
            </a:r>
            <a:r>
              <a:rPr lang="en-US" dirty="0" err="1" smtClean="0">
                <a:latin typeface="Times New Roman" pitchFamily="18" charset="0"/>
                <a:cs typeface="Times New Roman" pitchFamily="18" charset="0"/>
              </a:rPr>
              <a:t>stdlib.h</a:t>
            </a:r>
            <a:r>
              <a:rPr lang="en-US" dirty="0" smtClean="0">
                <a:latin typeface="Times New Roman" pitchFamily="18" charset="0"/>
                <a:cs typeface="Times New Roman" pitchFamily="18" charset="0"/>
              </a:rPr>
              <a:t>&gt; (to obtain the function prototypes), we do not explicitly have to cast the pointer returned by these functions when we assign it to a pointer of a different type. </a:t>
            </a:r>
          </a:p>
          <a:p>
            <a:pPr>
              <a:lnSpc>
                <a:spcPct val="170000"/>
              </a:lnSpc>
            </a:pPr>
            <a:endParaRPr lang="en-US" dirty="0" smtClean="0">
              <a:latin typeface="Times New Roman" pitchFamily="18" charset="0"/>
              <a:cs typeface="Times New Roman" pitchFamily="18" charset="0"/>
            </a:endParaRPr>
          </a:p>
          <a:p>
            <a:pPr>
              <a:lnSpc>
                <a:spcPct val="170000"/>
              </a:lnSpc>
            </a:pPr>
            <a:r>
              <a:rPr lang="en-US" dirty="0" smtClean="0">
                <a:latin typeface="Times New Roman" pitchFamily="18" charset="0"/>
                <a:cs typeface="Times New Roman" pitchFamily="18" charset="0"/>
              </a:rPr>
              <a:t>The function free causes the space pointed to by </a:t>
            </a:r>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 to be </a:t>
            </a:r>
            <a:r>
              <a:rPr lang="en-US" dirty="0" err="1" smtClean="0">
                <a:latin typeface="Times New Roman" pitchFamily="18" charset="0"/>
                <a:cs typeface="Times New Roman" pitchFamily="18" charset="0"/>
              </a:rPr>
              <a:t>deallocated</a:t>
            </a:r>
            <a:r>
              <a:rPr lang="en-US" dirty="0" smtClean="0">
                <a:latin typeface="Times New Roman" pitchFamily="18" charset="0"/>
                <a:cs typeface="Times New Roman" pitchFamily="18" charset="0"/>
              </a:rPr>
              <a:t>. This freed space is usually put into a pool of available memory and can be allocated in a later call to one of the three </a:t>
            </a:r>
            <a:r>
              <a:rPr lang="en-US" dirty="0" err="1" smtClean="0">
                <a:latin typeface="Times New Roman" pitchFamily="18" charset="0"/>
                <a:cs typeface="Times New Roman" pitchFamily="18" charset="0"/>
              </a:rPr>
              <a:t>alloc</a:t>
            </a:r>
            <a:r>
              <a:rPr lang="en-US" dirty="0" smtClean="0">
                <a:latin typeface="Times New Roman" pitchFamily="18" charset="0"/>
                <a:cs typeface="Times New Roman" pitchFamily="18" charset="0"/>
              </a:rPr>
              <a:t> functions. </a:t>
            </a:r>
          </a:p>
          <a:p>
            <a:pPr>
              <a:lnSpc>
                <a:spcPct val="17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76401"/>
            <a:ext cx="8686800" cy="4953000"/>
          </a:xfrm>
        </p:spPr>
        <p:txBody>
          <a:bodyPr>
            <a:normAutofit/>
          </a:bodyPr>
          <a:lstStyle/>
          <a:p>
            <a:pPr>
              <a:lnSpc>
                <a:spcPct val="170000"/>
              </a:lnSpc>
            </a:pPr>
            <a:r>
              <a:rPr lang="en-US" sz="1600" dirty="0" smtClean="0"/>
              <a:t>The </a:t>
            </a:r>
            <a:r>
              <a:rPr lang="en-US" sz="1600" dirty="0" err="1" smtClean="0"/>
              <a:t>realloc</a:t>
            </a:r>
            <a:r>
              <a:rPr lang="en-US" sz="1600" dirty="0" smtClean="0"/>
              <a:t> function lets us increase or decrease the size of a previously allocated area. </a:t>
            </a:r>
          </a:p>
          <a:p>
            <a:pPr>
              <a:lnSpc>
                <a:spcPct val="170000"/>
              </a:lnSpc>
            </a:pPr>
            <a:r>
              <a:rPr lang="en-US" sz="1600" dirty="0" smtClean="0"/>
              <a:t>For example, if we allocate room for 512 elements in an array that we fill in at runtime but find that we need room for more than 512 elements, we can call  </a:t>
            </a:r>
            <a:r>
              <a:rPr lang="en-US" sz="1600" dirty="0" err="1" smtClean="0"/>
              <a:t>realloc</a:t>
            </a:r>
            <a:r>
              <a:rPr lang="en-US" sz="1600" dirty="0" smtClean="0"/>
              <a:t>. If there is room beyond  the end of the existing region for the requested space, then </a:t>
            </a:r>
            <a:r>
              <a:rPr lang="en-US" sz="1600" dirty="0" err="1" smtClean="0"/>
              <a:t>realloc</a:t>
            </a:r>
            <a:r>
              <a:rPr lang="en-US" sz="1600" dirty="0" smtClean="0"/>
              <a:t> doesn't have to move anything; it simply allocates the additional area at the end and returns the same pointer that we passed it.</a:t>
            </a:r>
          </a:p>
          <a:p>
            <a:pPr>
              <a:lnSpc>
                <a:spcPct val="170000"/>
              </a:lnSpc>
            </a:pPr>
            <a:r>
              <a:rPr lang="en-US" sz="1600" dirty="0" smtClean="0"/>
              <a:t> But if there isn't </a:t>
            </a:r>
            <a:r>
              <a:rPr lang="en-US" sz="1600" dirty="0" smtClean="0">
                <a:latin typeface="Times New Roman" pitchFamily="18" charset="0"/>
                <a:cs typeface="Times New Roman" pitchFamily="18" charset="0"/>
              </a:rPr>
              <a:t>room at the end of the existing region, </a:t>
            </a:r>
            <a:r>
              <a:rPr lang="en-US" sz="1600" dirty="0" err="1" smtClean="0">
                <a:latin typeface="Times New Roman" pitchFamily="18" charset="0"/>
                <a:cs typeface="Times New Roman" pitchFamily="18" charset="0"/>
              </a:rPr>
              <a:t>realloc</a:t>
            </a:r>
            <a:r>
              <a:rPr lang="en-US" sz="1600" dirty="0" smtClean="0">
                <a:latin typeface="Times New Roman" pitchFamily="18" charset="0"/>
                <a:cs typeface="Times New Roman" pitchFamily="18" charset="0"/>
              </a:rPr>
              <a:t> allocates another area that is large enough, copies the existing 512-element array to the new area, frees the old area, and returns the pointer to the new area. </a:t>
            </a:r>
          </a:p>
          <a:p>
            <a:pPr>
              <a:lnSpc>
                <a:spcPct val="170000"/>
              </a:lnSpc>
            </a:pPr>
            <a:r>
              <a:rPr lang="en-US" sz="1600" dirty="0" smtClean="0">
                <a:latin typeface="Times New Roman" pitchFamily="18" charset="0"/>
                <a:cs typeface="Times New Roman" pitchFamily="18" charset="0"/>
              </a:rPr>
              <a:t>Note that the final argument to </a:t>
            </a:r>
            <a:r>
              <a:rPr lang="en-US" sz="1600" dirty="0" err="1" smtClean="0">
                <a:latin typeface="Times New Roman" pitchFamily="18" charset="0"/>
                <a:cs typeface="Times New Roman" pitchFamily="18" charset="0"/>
              </a:rPr>
              <a:t>realloc</a:t>
            </a:r>
            <a:r>
              <a:rPr lang="en-US" sz="1600" dirty="0" smtClean="0">
                <a:latin typeface="Times New Roman" pitchFamily="18" charset="0"/>
                <a:cs typeface="Times New Roman" pitchFamily="18" charset="0"/>
              </a:rPr>
              <a:t> is the new size of the region, not the difference between the old and new sizes. As a special case, if </a:t>
            </a:r>
            <a:r>
              <a:rPr lang="en-US" sz="1600" dirty="0" err="1" smtClean="0">
                <a:latin typeface="Times New Roman" pitchFamily="18" charset="0"/>
                <a:cs typeface="Times New Roman" pitchFamily="18" charset="0"/>
              </a:rPr>
              <a:t>ptr</a:t>
            </a:r>
            <a:r>
              <a:rPr lang="en-US" sz="1600" dirty="0" smtClean="0">
                <a:latin typeface="Times New Roman" pitchFamily="18" charset="0"/>
                <a:cs typeface="Times New Roman" pitchFamily="18" charset="0"/>
              </a:rPr>
              <a:t> is a null </a:t>
            </a:r>
            <a:r>
              <a:rPr lang="en-US" sz="1600" dirty="0" err="1" smtClean="0">
                <a:latin typeface="Times New Roman" pitchFamily="18" charset="0"/>
                <a:cs typeface="Times New Roman" pitchFamily="18" charset="0"/>
              </a:rPr>
              <a:t>pointer,realloc</a:t>
            </a:r>
            <a:r>
              <a:rPr lang="en-US" sz="1600" dirty="0" smtClean="0">
                <a:latin typeface="Times New Roman" pitchFamily="18" charset="0"/>
                <a:cs typeface="Times New Roman" pitchFamily="18" charset="0"/>
              </a:rPr>
              <a:t> behaves like </a:t>
            </a:r>
            <a:r>
              <a:rPr lang="en-US" sz="1600" dirty="0" err="1" smtClean="0">
                <a:latin typeface="Times New Roman" pitchFamily="18" charset="0"/>
                <a:cs typeface="Times New Roman" pitchFamily="18" charset="0"/>
              </a:rPr>
              <a:t>malloc</a:t>
            </a:r>
            <a:r>
              <a:rPr lang="en-US" sz="1600" dirty="0" smtClean="0">
                <a:latin typeface="Times New Roman" pitchFamily="18" charset="0"/>
                <a:cs typeface="Times New Roman" pitchFamily="18" charset="0"/>
              </a:rPr>
              <a:t> and allocates a region of the specified </a:t>
            </a:r>
            <a:r>
              <a:rPr lang="en-US" sz="1600" dirty="0" err="1" smtClean="0">
                <a:latin typeface="Times New Roman" pitchFamily="18" charset="0"/>
                <a:cs typeface="Times New Roman" pitchFamily="18" charset="0"/>
              </a:rPr>
              <a:t>newsize</a:t>
            </a:r>
            <a:r>
              <a:rPr lang="en-US" sz="1600" dirty="0" smtClean="0">
                <a:latin typeface="Times New Roman" pitchFamily="18" charset="0"/>
                <a:cs typeface="Times New Roman" pitchFamily="18" charset="0"/>
              </a:rPr>
              <a:t>. </a:t>
            </a:r>
          </a:p>
          <a:p>
            <a:pPr>
              <a:lnSpc>
                <a:spcPct val="170000"/>
              </a:lnSpc>
            </a:pPr>
            <a:endParaRPr lang="en-US" sz="1600" dirty="0" smtClean="0">
              <a:latin typeface="Times New Roman" pitchFamily="18" charset="0"/>
              <a:cs typeface="Times New Roman" pitchFamily="18" charset="0"/>
            </a:endParaRPr>
          </a:p>
          <a:p>
            <a:pPr>
              <a:lnSpc>
                <a:spcPct val="170000"/>
              </a:lnSpc>
            </a:pPr>
            <a:endParaRPr lang="en-US" sz="1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alloca</a:t>
            </a:r>
            <a:r>
              <a:rPr lang="en-US" dirty="0" smtClean="0"/>
              <a:t> Function </a:t>
            </a:r>
            <a:br>
              <a:rPr lang="en-US" dirty="0" smtClean="0"/>
            </a:br>
            <a:endParaRPr lang="en-US" dirty="0"/>
          </a:p>
        </p:txBody>
      </p:sp>
      <p:sp>
        <p:nvSpPr>
          <p:cNvPr id="3" name="Content Placeholder 2"/>
          <p:cNvSpPr>
            <a:spLocks noGrp="1"/>
          </p:cNvSpPr>
          <p:nvPr>
            <p:ph idx="1"/>
          </p:nvPr>
        </p:nvSpPr>
        <p:spPr>
          <a:xfrm>
            <a:off x="457200" y="1775191"/>
            <a:ext cx="8382000" cy="4854209"/>
          </a:xfrm>
        </p:spPr>
        <p:txBody>
          <a:bodyPr>
            <a:normAutofit fontScale="70000" lnSpcReduction="20000"/>
          </a:bodyPr>
          <a:lstStyle/>
          <a:p>
            <a:pPr>
              <a:lnSpc>
                <a:spcPct val="170000"/>
              </a:lnSpc>
            </a:pPr>
            <a:r>
              <a:rPr lang="en-US" dirty="0" smtClean="0">
                <a:latin typeface="Times New Roman" pitchFamily="18" charset="0"/>
                <a:cs typeface="Times New Roman" pitchFamily="18" charset="0"/>
              </a:rPr>
              <a:t>The function </a:t>
            </a:r>
            <a:r>
              <a:rPr lang="en-US" dirty="0" err="1" smtClean="0">
                <a:latin typeface="Times New Roman" pitchFamily="18" charset="0"/>
                <a:cs typeface="Times New Roman" pitchFamily="18" charset="0"/>
              </a:rPr>
              <a:t>alloca</a:t>
            </a:r>
            <a:r>
              <a:rPr lang="en-US" dirty="0" smtClean="0">
                <a:latin typeface="Times New Roman" pitchFamily="18" charset="0"/>
                <a:cs typeface="Times New Roman" pitchFamily="18" charset="0"/>
              </a:rPr>
              <a:t> has the same calling sequence as </a:t>
            </a:r>
            <a:r>
              <a:rPr lang="en-US"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 however, instead of allocating memory from the heap, the memory is allocated from the stack frame of the current function. </a:t>
            </a:r>
          </a:p>
          <a:p>
            <a:pPr>
              <a:lnSpc>
                <a:spcPct val="170000"/>
              </a:lnSpc>
            </a:pPr>
            <a:r>
              <a:rPr lang="en-US" dirty="0" smtClean="0">
                <a:latin typeface="Times New Roman" pitchFamily="18" charset="0"/>
                <a:cs typeface="Times New Roman" pitchFamily="18" charset="0"/>
              </a:rPr>
              <a:t>The advantage is that we don't have to free the space; it goes away automatically when the function returns. The </a:t>
            </a:r>
            <a:r>
              <a:rPr lang="en-US" dirty="0" err="1" smtClean="0">
                <a:latin typeface="Times New Roman" pitchFamily="18" charset="0"/>
                <a:cs typeface="Times New Roman" pitchFamily="18" charset="0"/>
              </a:rPr>
              <a:t>alloca</a:t>
            </a:r>
            <a:r>
              <a:rPr lang="en-US" dirty="0" smtClean="0">
                <a:latin typeface="Times New Roman" pitchFamily="18" charset="0"/>
                <a:cs typeface="Times New Roman" pitchFamily="18" charset="0"/>
              </a:rPr>
              <a:t> function increases the size of the stack frame. </a:t>
            </a:r>
          </a:p>
          <a:p>
            <a:pPr>
              <a:lnSpc>
                <a:spcPct val="170000"/>
              </a:lnSpc>
            </a:pPr>
            <a:r>
              <a:rPr lang="en-US" dirty="0" smtClean="0">
                <a:latin typeface="Times New Roman" pitchFamily="18" charset="0"/>
                <a:cs typeface="Times New Roman" pitchFamily="18" charset="0"/>
              </a:rPr>
              <a:t>The disadvantage is that some systems can't support </a:t>
            </a:r>
            <a:r>
              <a:rPr lang="en-US" dirty="0" err="1" smtClean="0">
                <a:latin typeface="Times New Roman" pitchFamily="18" charset="0"/>
                <a:cs typeface="Times New Roman" pitchFamily="18" charset="0"/>
              </a:rPr>
              <a:t>alloca</a:t>
            </a:r>
            <a:r>
              <a:rPr lang="en-US" dirty="0" smtClean="0">
                <a:latin typeface="Times New Roman" pitchFamily="18" charset="0"/>
                <a:cs typeface="Times New Roman" pitchFamily="18" charset="0"/>
              </a:rPr>
              <a:t>, if it's impossible to increase the size of the stack frame after the function has been called.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Variables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762000" y="2667000"/>
            <a:ext cx="7467600" cy="3352800"/>
          </a:xfrm>
          <a:prstGeom prst="rect">
            <a:avLst/>
          </a:prstGeom>
          <a:noFill/>
          <a:ln w="9525">
            <a:noFill/>
            <a:miter lim="800000"/>
            <a:headEnd/>
            <a:tailEnd/>
          </a:ln>
          <a:effectLst/>
        </p:spPr>
      </p:pic>
      <p:sp>
        <p:nvSpPr>
          <p:cNvPr id="5" name="Rectangle 4"/>
          <p:cNvSpPr/>
          <p:nvPr/>
        </p:nvSpPr>
        <p:spPr>
          <a:xfrm>
            <a:off x="457200" y="1676400"/>
            <a:ext cx="8153400" cy="923330"/>
          </a:xfrm>
          <a:prstGeom prst="rect">
            <a:avLst/>
          </a:prstGeom>
        </p:spPr>
        <p:txBody>
          <a:bodyPr wrap="square">
            <a:spAutoFit/>
          </a:bodyPr>
          <a:lstStyle/>
          <a:p>
            <a:r>
              <a:rPr lang="en-US" dirty="0" smtClean="0"/>
              <a:t>	 </a:t>
            </a:r>
            <a:r>
              <a:rPr lang="en-US" dirty="0" err="1" smtClean="0"/>
              <a:t>getenv</a:t>
            </a:r>
            <a:r>
              <a:rPr lang="en-US" dirty="0" smtClean="0"/>
              <a:t>() function returns a pointer to the value of a name=value string. </a:t>
            </a:r>
          </a:p>
          <a:p>
            <a:r>
              <a:rPr lang="en-US" dirty="0" smtClean="0"/>
              <a:t>We should always use </a:t>
            </a:r>
            <a:r>
              <a:rPr lang="en-US" dirty="0" err="1" smtClean="0"/>
              <a:t>getenv</a:t>
            </a:r>
            <a:r>
              <a:rPr lang="en-US" dirty="0" smtClean="0"/>
              <a:t> to fetch a specific value from the environment, instead of accessing environ directly.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533400" y="3140075"/>
            <a:ext cx="8290913" cy="3184525"/>
          </a:xfrm>
          <a:prstGeom prst="rect">
            <a:avLst/>
          </a:prstGeom>
          <a:noFill/>
          <a:ln w="9525">
            <a:noFill/>
            <a:miter lim="800000"/>
            <a:headEnd/>
            <a:tailEnd/>
          </a:ln>
          <a:effectLst/>
        </p:spPr>
      </p:pic>
      <p:sp>
        <p:nvSpPr>
          <p:cNvPr id="5" name="Rectangle 4"/>
          <p:cNvSpPr/>
          <p:nvPr/>
        </p:nvSpPr>
        <p:spPr>
          <a:xfrm>
            <a:off x="457200" y="1752600"/>
            <a:ext cx="8229600" cy="1200329"/>
          </a:xfrm>
          <a:prstGeom prst="rect">
            <a:avLst/>
          </a:prstGeom>
        </p:spPr>
        <p:txBody>
          <a:bodyPr wrap="square">
            <a:spAutoFit/>
          </a:bodyPr>
          <a:lstStyle/>
          <a:p>
            <a:r>
              <a:rPr lang="en-US" dirty="0" smtClean="0"/>
              <a:t>	</a:t>
            </a:r>
            <a:r>
              <a:rPr lang="en-US" dirty="0" err="1" smtClean="0"/>
              <a:t>clearenv</a:t>
            </a:r>
            <a:r>
              <a:rPr lang="en-US" dirty="0" smtClean="0"/>
              <a:t>() is not part of the Single UNIX Specification. It is used to remove all entries from the environment list. </a:t>
            </a:r>
          </a:p>
          <a:p>
            <a:endParaRPr lang="en-US" dirty="0" smtClean="0"/>
          </a:p>
          <a:p>
            <a:r>
              <a:rPr lang="en-US" dirty="0" smtClean="0"/>
              <a:t>The prototypes for the other environ functions are listed below: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600200"/>
            <a:ext cx="8686800" cy="5105399"/>
          </a:xfrm>
        </p:spPr>
        <p:txBody>
          <a:bodyPr>
            <a:noAutofit/>
          </a:bodyPr>
          <a:lstStyle/>
          <a:p>
            <a:pPr>
              <a:lnSpc>
                <a:spcPct val="170000"/>
              </a:lnSpc>
              <a:buNone/>
            </a:pPr>
            <a:r>
              <a:rPr lang="en-US" sz="1800" dirty="0" smtClean="0">
                <a:latin typeface="Times New Roman" pitchFamily="18" charset="0"/>
                <a:cs typeface="Times New Roman" pitchFamily="18" charset="0"/>
              </a:rPr>
              <a:t>The operation of these three functions is as follows. </a:t>
            </a:r>
          </a:p>
          <a:p>
            <a:pPr>
              <a:lnSpc>
                <a:spcPct val="170000"/>
              </a:lnSpc>
              <a:buNone/>
            </a:pPr>
            <a:r>
              <a:rPr lang="en-US" sz="1800" dirty="0" smtClean="0">
                <a:latin typeface="Times New Roman" pitchFamily="18" charset="0"/>
                <a:cs typeface="Times New Roman" pitchFamily="18" charset="0"/>
              </a:rPr>
              <a:t>	• The </a:t>
            </a:r>
            <a:r>
              <a:rPr lang="en-US" sz="1800" dirty="0" err="1" smtClean="0">
                <a:latin typeface="Times New Roman" pitchFamily="18" charset="0"/>
                <a:cs typeface="Times New Roman" pitchFamily="18" charset="0"/>
              </a:rPr>
              <a:t>putenv</a:t>
            </a:r>
            <a:r>
              <a:rPr lang="en-US" sz="1800" dirty="0" smtClean="0">
                <a:latin typeface="Times New Roman" pitchFamily="18" charset="0"/>
                <a:cs typeface="Times New Roman" pitchFamily="18" charset="0"/>
              </a:rPr>
              <a:t> function takes a string of the form  name=value and places it in the environment list. If name already exists, its old definition  is first removed. </a:t>
            </a:r>
          </a:p>
          <a:p>
            <a:pPr>
              <a:lnSpc>
                <a:spcPct val="170000"/>
              </a:lnSpc>
              <a:buNone/>
            </a:pPr>
            <a:r>
              <a:rPr lang="en-US" sz="1800" dirty="0" smtClean="0">
                <a:latin typeface="Times New Roman" pitchFamily="18" charset="0"/>
                <a:cs typeface="Times New Roman" pitchFamily="18" charset="0"/>
              </a:rPr>
              <a:t>	• The </a:t>
            </a:r>
            <a:r>
              <a:rPr lang="en-US" sz="1800" dirty="0" err="1" smtClean="0">
                <a:latin typeface="Times New Roman" pitchFamily="18" charset="0"/>
                <a:cs typeface="Times New Roman" pitchFamily="18" charset="0"/>
              </a:rPr>
              <a:t>setenv</a:t>
            </a:r>
            <a:r>
              <a:rPr lang="en-US" sz="1800" dirty="0" smtClean="0">
                <a:latin typeface="Times New Roman" pitchFamily="18" charset="0"/>
                <a:cs typeface="Times New Roman" pitchFamily="18" charset="0"/>
              </a:rPr>
              <a:t> function sets name to value. If name already exists in the environment, then</a:t>
            </a:r>
          </a:p>
          <a:p>
            <a:pPr>
              <a:lnSpc>
                <a:spcPct val="170000"/>
              </a:lnSpc>
              <a:buNone/>
            </a:pPr>
            <a:r>
              <a:rPr lang="en-US" sz="1800" dirty="0" smtClean="0">
                <a:latin typeface="Times New Roman" pitchFamily="18" charset="0"/>
                <a:cs typeface="Times New Roman" pitchFamily="18" charset="0"/>
              </a:rPr>
              <a:t>	 (a) if rewrite is nonzero, the existing definition for name is first removed;</a:t>
            </a:r>
          </a:p>
          <a:p>
            <a:pPr>
              <a:lnSpc>
                <a:spcPct val="170000"/>
              </a:lnSpc>
              <a:buNone/>
            </a:pPr>
            <a:r>
              <a:rPr lang="en-US" sz="1800" dirty="0" smtClean="0">
                <a:latin typeface="Times New Roman" pitchFamily="18" charset="0"/>
                <a:cs typeface="Times New Roman" pitchFamily="18" charset="0"/>
              </a:rPr>
              <a:t>	 (b) if rewrite is 0, an existing definition for name is not removed, name is not set to the new value, and no error occurs. </a:t>
            </a:r>
          </a:p>
          <a:p>
            <a:pPr>
              <a:lnSpc>
                <a:spcPct val="170000"/>
              </a:lnSpc>
              <a:buNone/>
            </a:pPr>
            <a:r>
              <a:rPr lang="en-US" sz="1800" dirty="0" smtClean="0">
                <a:latin typeface="Times New Roman" pitchFamily="18" charset="0"/>
                <a:cs typeface="Times New Roman" pitchFamily="18" charset="0"/>
              </a:rPr>
              <a:t>	• The </a:t>
            </a:r>
            <a:r>
              <a:rPr lang="en-US" sz="1800" dirty="0" err="1" smtClean="0">
                <a:latin typeface="Times New Roman" pitchFamily="18" charset="0"/>
                <a:cs typeface="Times New Roman" pitchFamily="18" charset="0"/>
              </a:rPr>
              <a:t>unsetenv</a:t>
            </a:r>
            <a:r>
              <a:rPr lang="en-US" sz="1800" dirty="0" smtClean="0">
                <a:latin typeface="Times New Roman" pitchFamily="18" charset="0"/>
                <a:cs typeface="Times New Roman" pitchFamily="18" charset="0"/>
              </a:rPr>
              <a:t> function removes any definition of name. It is not an error if such a definition does not exist. </a:t>
            </a:r>
          </a:p>
          <a:p>
            <a:pPr>
              <a:lnSpc>
                <a:spcPct val="170000"/>
              </a:lnSpc>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5029199"/>
          </a:xfrm>
        </p:spPr>
        <p:txBody>
          <a:bodyPr>
            <a:noAutofit/>
          </a:bodyPr>
          <a:lstStyle/>
          <a:p>
            <a:pPr algn="just">
              <a:lnSpc>
                <a:spcPct val="160000"/>
              </a:lnSpc>
            </a:pPr>
            <a:r>
              <a:rPr lang="en-US" sz="1800" dirty="0" smtClean="0">
                <a:latin typeface="Times New Roman" pitchFamily="18" charset="0"/>
                <a:cs typeface="Times New Roman" pitchFamily="18" charset="0"/>
              </a:rPr>
              <a:t> Whereas </a:t>
            </a:r>
            <a:r>
              <a:rPr lang="en-US" sz="1800" dirty="0" err="1" smtClean="0">
                <a:latin typeface="Times New Roman" pitchFamily="18" charset="0"/>
                <a:cs typeface="Times New Roman" pitchFamily="18" charset="0"/>
              </a:rPr>
              <a:t>setenv</a:t>
            </a:r>
            <a:r>
              <a:rPr lang="en-US" sz="1800" dirty="0" smtClean="0">
                <a:latin typeface="Times New Roman" pitchFamily="18" charset="0"/>
                <a:cs typeface="Times New Roman" pitchFamily="18" charset="0"/>
              </a:rPr>
              <a:t> must allocate memory to create the name=value string from its arguments, </a:t>
            </a:r>
            <a:r>
              <a:rPr lang="en-US" sz="1800" dirty="0" err="1" smtClean="0">
                <a:latin typeface="Times New Roman" pitchFamily="18" charset="0"/>
                <a:cs typeface="Times New Roman" pitchFamily="18" charset="0"/>
              </a:rPr>
              <a:t>putenv</a:t>
            </a:r>
            <a:r>
              <a:rPr lang="en-US" sz="1800" dirty="0" smtClean="0">
                <a:latin typeface="Times New Roman" pitchFamily="18" charset="0"/>
                <a:cs typeface="Times New Roman" pitchFamily="18" charset="0"/>
              </a:rPr>
              <a:t> is free to place the string passed to it directly into the environment. </a:t>
            </a:r>
          </a:p>
          <a:p>
            <a:pPr>
              <a:lnSpc>
                <a:spcPct val="160000"/>
              </a:lnSpc>
            </a:pPr>
            <a:r>
              <a:rPr lang="en-US" sz="1800" dirty="0" smtClean="0">
                <a:latin typeface="Times New Roman" pitchFamily="18" charset="0"/>
                <a:cs typeface="Times New Roman" pitchFamily="18" charset="0"/>
              </a:rPr>
              <a:t>The environment list—the array of pointers to the actual name=value strings—and the environment strings are typically stored at the top of a process's memory space, above the stack.</a:t>
            </a:r>
          </a:p>
          <a:p>
            <a:pPr>
              <a:lnSpc>
                <a:spcPct val="160000"/>
              </a:lnSpc>
            </a:pPr>
            <a:r>
              <a:rPr lang="en-US" sz="1800" dirty="0" smtClean="0">
                <a:latin typeface="Times New Roman" pitchFamily="18" charset="0"/>
                <a:cs typeface="Times New Roman" pitchFamily="18" charset="0"/>
              </a:rPr>
              <a:t> Deleting a string is simple; we simply find the pointer in the environment list and move all subsequent pointers down one.</a:t>
            </a:r>
          </a:p>
          <a:p>
            <a:pPr>
              <a:lnSpc>
                <a:spcPct val="160000"/>
              </a:lnSpc>
            </a:pPr>
            <a:r>
              <a:rPr lang="en-US" sz="1800" dirty="0" smtClean="0">
                <a:latin typeface="Times New Roman" pitchFamily="18" charset="0"/>
                <a:cs typeface="Times New Roman" pitchFamily="18" charset="0"/>
              </a:rPr>
              <a:t> But adding a string or modifying an existing string is more difficult. The space at the top of the stack cannot be expanded, because it is often at the top of the address space of the process and so can't expand upward; it can't be expanded downward, because all the stack frames below it can't be moved. </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buNone/>
            </a:pPr>
            <a:r>
              <a:rPr lang="en-US" dirty="0" smtClean="0">
                <a:latin typeface="Times New Roman" pitchFamily="18" charset="0"/>
                <a:cs typeface="Times New Roman" pitchFamily="18" charset="0"/>
              </a:rPr>
              <a:t>Fork()</a:t>
            </a:r>
          </a:p>
          <a:p>
            <a:pPr algn="just">
              <a:lnSpc>
                <a:spcPct val="150000"/>
              </a:lnSpc>
              <a:buFont typeface="Wingdings" pitchFamily="2" charset="2"/>
              <a:buChar char="ü"/>
            </a:pPr>
            <a:r>
              <a:rPr lang="en-US" dirty="0" err="1" smtClean="0">
                <a:latin typeface="Times New Roman" pitchFamily="18" charset="0"/>
                <a:cs typeface="Times New Roman" pitchFamily="18" charset="0"/>
              </a:rPr>
              <a:t>Creat</a:t>
            </a:r>
            <a:r>
              <a:rPr lang="en-US" dirty="0" smtClean="0">
                <a:latin typeface="Times New Roman" pitchFamily="18" charset="0"/>
                <a:cs typeface="Times New Roman" pitchFamily="18" charset="0"/>
              </a:rPr>
              <a:t> a new process</a:t>
            </a:r>
          </a:p>
          <a:p>
            <a:pPr algn="just">
              <a:lnSpc>
                <a:spcPct val="150000"/>
              </a:lnSpc>
              <a:buFont typeface="Wingdings" pitchFamily="2" charset="2"/>
              <a:buChar char="ü"/>
            </a:pPr>
            <a:r>
              <a:rPr lang="en-US" dirty="0" smtClean="0">
                <a:latin typeface="Times New Roman" pitchFamily="18" charset="0"/>
                <a:cs typeface="Times New Roman" pitchFamily="18" charset="0"/>
              </a:rPr>
              <a:t>Copy of parents virtual memory</a:t>
            </a:r>
          </a:p>
          <a:p>
            <a:pPr algn="just">
              <a:lnSpc>
                <a:spcPct val="150000"/>
              </a:lnSpc>
              <a:buFont typeface="Wingdings" pitchFamily="2" charset="2"/>
              <a:buChar char="ü"/>
            </a:pPr>
            <a:r>
              <a:rPr lang="en-US" dirty="0" smtClean="0">
                <a:latin typeface="Times New Roman" pitchFamily="18" charset="0"/>
                <a:cs typeface="Times New Roman" pitchFamily="18" charset="0"/>
              </a:rPr>
              <a:t>Parent return value is child’s PID</a:t>
            </a:r>
          </a:p>
          <a:p>
            <a:pPr algn="just">
              <a:lnSpc>
                <a:spcPct val="150000"/>
              </a:lnSpc>
              <a:buFont typeface="Wingdings" pitchFamily="2" charset="2"/>
              <a:buChar char="ü"/>
            </a:pPr>
            <a:r>
              <a:rPr lang="en-US" dirty="0" smtClean="0">
                <a:latin typeface="Times New Roman" pitchFamily="18" charset="0"/>
                <a:cs typeface="Times New Roman" pitchFamily="18" charset="0"/>
              </a:rPr>
              <a:t>Child return value is 0</a:t>
            </a:r>
          </a:p>
          <a:p>
            <a:pPr algn="just">
              <a:lnSpc>
                <a:spcPct val="150000"/>
              </a:lnSpc>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371600"/>
            <a:ext cx="8763000" cy="5486401"/>
          </a:xfrm>
        </p:spPr>
        <p:txBody>
          <a:bodyPr>
            <a:noAutofit/>
          </a:bodyPr>
          <a:lstStyle/>
          <a:p>
            <a:pPr>
              <a:lnSpc>
                <a:spcPct val="170000"/>
              </a:lnSpc>
              <a:buNone/>
            </a:pPr>
            <a:r>
              <a:rPr lang="en-US" sz="1600" dirty="0" smtClean="0">
                <a:latin typeface="Times New Roman" pitchFamily="18" charset="0"/>
                <a:cs typeface="Times New Roman" pitchFamily="18" charset="0"/>
              </a:rPr>
              <a:t>1.	 If we're modifying an existing name:</a:t>
            </a:r>
          </a:p>
          <a:p>
            <a:pPr>
              <a:lnSpc>
                <a:spcPct val="170000"/>
              </a:lnSpc>
              <a:buNone/>
            </a:pPr>
            <a:r>
              <a:rPr lang="en-US" sz="1600" dirty="0" smtClean="0">
                <a:latin typeface="Times New Roman" pitchFamily="18" charset="0"/>
                <a:cs typeface="Times New Roman" pitchFamily="18" charset="0"/>
              </a:rPr>
              <a:t>	a. 	If the size of the new value is less than or equal to the size of the existing value, we can just   	copy the new string over the old string.</a:t>
            </a:r>
          </a:p>
          <a:p>
            <a:pPr>
              <a:lnSpc>
                <a:spcPct val="170000"/>
              </a:lnSpc>
              <a:buNone/>
            </a:pPr>
            <a:r>
              <a:rPr lang="en-US" sz="1600" dirty="0" smtClean="0">
                <a:latin typeface="Times New Roman" pitchFamily="18" charset="0"/>
                <a:cs typeface="Times New Roman" pitchFamily="18" charset="0"/>
              </a:rPr>
              <a:t>	b.	 If the size of the new value is larger than the old one, however, we must </a:t>
            </a:r>
            <a:r>
              <a:rPr lang="en-US" sz="1600" dirty="0" err="1" smtClean="0">
                <a:latin typeface="Times New Roman" pitchFamily="18" charset="0"/>
                <a:cs typeface="Times New Roman" pitchFamily="18" charset="0"/>
              </a:rPr>
              <a:t>malloc</a:t>
            </a:r>
            <a:r>
              <a:rPr lang="en-US" sz="1600" dirty="0" smtClean="0">
                <a:latin typeface="Times New Roman" pitchFamily="18" charset="0"/>
                <a:cs typeface="Times New Roman" pitchFamily="18" charset="0"/>
              </a:rPr>
              <a:t> to obtain 	room for the new string, copy the new string to this area, and then replace the old pointer 	in the environment list for name with the pointer to this allocated area. </a:t>
            </a:r>
          </a:p>
          <a:p>
            <a:pPr>
              <a:lnSpc>
                <a:spcPct val="170000"/>
              </a:lnSpc>
              <a:buNone/>
            </a:pPr>
            <a:r>
              <a:rPr lang="en-US" sz="1600" dirty="0" smtClean="0">
                <a:latin typeface="Times New Roman" pitchFamily="18" charset="0"/>
                <a:cs typeface="Times New Roman" pitchFamily="18" charset="0"/>
              </a:rPr>
              <a:t>2.	 If we're adding a new name, it's more complicated. First, we have to call </a:t>
            </a:r>
            <a:r>
              <a:rPr lang="en-US" sz="1600" dirty="0" err="1" smtClean="0">
                <a:latin typeface="Times New Roman" pitchFamily="18" charset="0"/>
                <a:cs typeface="Times New Roman" pitchFamily="18" charset="0"/>
              </a:rPr>
              <a:t>malloc</a:t>
            </a:r>
            <a:r>
              <a:rPr lang="en-US" sz="1600" dirty="0" smtClean="0">
                <a:latin typeface="Times New Roman" pitchFamily="18" charset="0"/>
                <a:cs typeface="Times New Roman" pitchFamily="18" charset="0"/>
              </a:rPr>
              <a:t> to allocate room for the name=value string and copy the string to this area. </a:t>
            </a:r>
          </a:p>
          <a:p>
            <a:pPr>
              <a:lnSpc>
                <a:spcPct val="170000"/>
              </a:lnSpc>
              <a:buNone/>
            </a:pPr>
            <a:r>
              <a:rPr lang="en-US" sz="1600" dirty="0" smtClean="0">
                <a:latin typeface="Times New Roman" pitchFamily="18" charset="0"/>
                <a:cs typeface="Times New Roman" pitchFamily="18" charset="0"/>
              </a:rPr>
              <a:t>	a. 	Then, if it's the first time we've added a new name, we have to call </a:t>
            </a:r>
            <a:r>
              <a:rPr lang="en-US" sz="1600" dirty="0" err="1" smtClean="0">
                <a:latin typeface="Times New Roman" pitchFamily="18" charset="0"/>
                <a:cs typeface="Times New Roman" pitchFamily="18" charset="0"/>
              </a:rPr>
              <a:t>malloc</a:t>
            </a:r>
            <a:r>
              <a:rPr lang="en-US" sz="1600" dirty="0" smtClean="0">
                <a:latin typeface="Times New Roman" pitchFamily="18" charset="0"/>
                <a:cs typeface="Times New Roman" pitchFamily="18" charset="0"/>
              </a:rPr>
              <a:t> to obtain room 	for a new list of pointers. We copy the old environment list to this new area and store a 	pointer to the name=value string at the end of this list of pointers. We also store a null 	pointer at the end of this list, of course. </a:t>
            </a:r>
          </a:p>
          <a:p>
            <a:pPr>
              <a:lnSpc>
                <a:spcPct val="170000"/>
              </a:lnSpc>
              <a:buNone/>
            </a:pP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775191"/>
            <a:ext cx="8229600" cy="4854209"/>
          </a:xfrm>
        </p:spPr>
        <p:txBody>
          <a:bodyPr>
            <a:normAutofit/>
          </a:bodyPr>
          <a:lstStyle/>
          <a:p>
            <a:pPr>
              <a:lnSpc>
                <a:spcPct val="170000"/>
              </a:lnSpc>
              <a:buNone/>
            </a:pPr>
            <a:r>
              <a:rPr lang="en-US" sz="1800" dirty="0" smtClean="0">
                <a:latin typeface="Times New Roman" pitchFamily="18" charset="0"/>
                <a:cs typeface="Times New Roman" pitchFamily="18" charset="0"/>
              </a:rPr>
              <a:t>		Finally, we set environ to point to this new list of 	pointers. Note from Figure 2 that if the original environment list was contained above the top of the stack, as is common, then we have moved this list of pointers to the heap. But most of the pointers in this list still point to name=value strings above the top of the stack.</a:t>
            </a:r>
          </a:p>
          <a:p>
            <a:pPr>
              <a:lnSpc>
                <a:spcPct val="170000"/>
              </a:lnSpc>
              <a:buNone/>
            </a:pPr>
            <a:r>
              <a:rPr lang="en-US" sz="1800" dirty="0" smtClean="0">
                <a:latin typeface="Times New Roman" pitchFamily="18" charset="0"/>
                <a:cs typeface="Times New Roman" pitchFamily="18" charset="0"/>
              </a:rPr>
              <a:t>b.	 If this isn't the first time we've added new strings to the environment list, then we know that we've already 	allocated room for the list on the heap, so we just call </a:t>
            </a:r>
            <a:r>
              <a:rPr lang="en-US" sz="1800" dirty="0" err="1" smtClean="0">
                <a:latin typeface="Times New Roman" pitchFamily="18" charset="0"/>
                <a:cs typeface="Times New Roman" pitchFamily="18" charset="0"/>
              </a:rPr>
              <a:t>realloc</a:t>
            </a:r>
            <a:r>
              <a:rPr lang="en-US" sz="1800" dirty="0" smtClean="0">
                <a:latin typeface="Times New Roman" pitchFamily="18" charset="0"/>
                <a:cs typeface="Times New Roman" pitchFamily="18" charset="0"/>
              </a:rPr>
              <a:t> to allocate room for one more pointer. The pointer to the new name=value string is stored at the end of the list (on top of the previous null pointer), followed by a null pointer. </a:t>
            </a:r>
          </a:p>
          <a:p>
            <a:pPr>
              <a:lnSpc>
                <a:spcPct val="170000"/>
              </a:lnSpc>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setjmp</a:t>
            </a:r>
            <a:r>
              <a:rPr lang="en-US" dirty="0" smtClean="0"/>
              <a:t> and </a:t>
            </a:r>
            <a:r>
              <a:rPr lang="en-US" dirty="0" err="1" smtClean="0"/>
              <a:t>longjmp</a:t>
            </a:r>
            <a:r>
              <a:rPr lang="en-US" dirty="0" smtClean="0"/>
              <a:t> Functions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dirty="0" smtClean="0">
                <a:latin typeface="Times New Roman" pitchFamily="18" charset="0"/>
                <a:cs typeface="Times New Roman" pitchFamily="18" charset="0"/>
              </a:rPr>
              <a:t>In C, we can't </a:t>
            </a:r>
            <a:r>
              <a:rPr lang="en-US" dirty="0" err="1" smtClean="0">
                <a:latin typeface="Times New Roman" pitchFamily="18" charset="0"/>
                <a:cs typeface="Times New Roman" pitchFamily="18" charset="0"/>
              </a:rPr>
              <a:t>goto</a:t>
            </a:r>
            <a:r>
              <a:rPr lang="en-US" dirty="0" smtClean="0">
                <a:latin typeface="Times New Roman" pitchFamily="18" charset="0"/>
                <a:cs typeface="Times New Roman" pitchFamily="18" charset="0"/>
              </a:rPr>
              <a:t> a label that's in another function. Instead, we must use the </a:t>
            </a:r>
            <a:r>
              <a:rPr lang="en-US" dirty="0" err="1" smtClean="0">
                <a:latin typeface="Times New Roman" pitchFamily="18" charset="0"/>
                <a:cs typeface="Times New Roman" pitchFamily="18" charset="0"/>
              </a:rPr>
              <a:t>setjmp</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 functions to perform this type of branching. </a:t>
            </a:r>
          </a:p>
          <a:p>
            <a:pPr algn="just">
              <a:lnSpc>
                <a:spcPct val="150000"/>
              </a:lnSpc>
            </a:pPr>
            <a:r>
              <a:rPr lang="en-US" dirty="0" smtClean="0">
                <a:latin typeface="Times New Roman" pitchFamily="18" charset="0"/>
                <a:cs typeface="Times New Roman" pitchFamily="18" charset="0"/>
              </a:rPr>
              <a:t>These two functions are useful for handling error conditions that occur in a deeply nested function call.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295400"/>
            <a:ext cx="8686800" cy="5105401"/>
          </a:xfrm>
        </p:spPr>
        <p:txBody>
          <a:bodyPr>
            <a:noAutofit/>
          </a:bodyPr>
          <a:lstStyle/>
          <a:p>
            <a:pPr algn="just">
              <a:lnSpc>
                <a:spcPct val="170000"/>
              </a:lnSpc>
            </a:pPr>
            <a:r>
              <a:rPr lang="en-US" sz="2400" dirty="0" smtClean="0">
                <a:latin typeface="Times New Roman" pitchFamily="18" charset="0"/>
                <a:cs typeface="Times New Roman" pitchFamily="18" charset="0"/>
              </a:rPr>
              <a:t>Consider the skeleton in Figure. It consists of a main loop that reads lines from standard input and calls the function </a:t>
            </a:r>
            <a:r>
              <a:rPr lang="en-US" sz="2400" dirty="0" err="1" smtClean="0">
                <a:latin typeface="Times New Roman" pitchFamily="18" charset="0"/>
                <a:cs typeface="Times New Roman" pitchFamily="18" charset="0"/>
              </a:rPr>
              <a:t>do_line</a:t>
            </a:r>
            <a:r>
              <a:rPr lang="en-US" sz="2400" dirty="0" smtClean="0">
                <a:latin typeface="Times New Roman" pitchFamily="18" charset="0"/>
                <a:cs typeface="Times New Roman" pitchFamily="18" charset="0"/>
              </a:rPr>
              <a:t> to process each line.</a:t>
            </a:r>
          </a:p>
          <a:p>
            <a:pPr algn="just">
              <a:lnSpc>
                <a:spcPct val="170000"/>
              </a:lnSpc>
            </a:pPr>
            <a:r>
              <a:rPr lang="en-US" sz="2400" dirty="0" smtClean="0">
                <a:latin typeface="Times New Roman" pitchFamily="18" charset="0"/>
                <a:cs typeface="Times New Roman" pitchFamily="18" charset="0"/>
              </a:rPr>
              <a:t> This function then calls </a:t>
            </a:r>
            <a:r>
              <a:rPr lang="en-US" sz="2400" dirty="0" err="1" smtClean="0">
                <a:latin typeface="Times New Roman" pitchFamily="18" charset="0"/>
                <a:cs typeface="Times New Roman" pitchFamily="18" charset="0"/>
              </a:rPr>
              <a:t>get_token</a:t>
            </a:r>
            <a:r>
              <a:rPr lang="en-US" sz="2400" dirty="0" smtClean="0">
                <a:latin typeface="Times New Roman" pitchFamily="18" charset="0"/>
                <a:cs typeface="Times New Roman" pitchFamily="18" charset="0"/>
              </a:rPr>
              <a:t> to fetch the next token from the input line. The first token of a line is assumed to be a command of some form, and a switch statement selects each command.</a:t>
            </a:r>
          </a:p>
          <a:p>
            <a:pPr algn="just">
              <a:lnSpc>
                <a:spcPct val="170000"/>
              </a:lnSpc>
            </a:pPr>
            <a:r>
              <a:rPr lang="en-US" sz="2400" dirty="0" smtClean="0">
                <a:latin typeface="Times New Roman" pitchFamily="18" charset="0"/>
                <a:cs typeface="Times New Roman" pitchFamily="18" charset="0"/>
              </a:rPr>
              <a:t> For the single command shown, the function </a:t>
            </a:r>
            <a:r>
              <a:rPr lang="en-US" sz="2400" dirty="0" err="1" smtClean="0">
                <a:latin typeface="Times New Roman" pitchFamily="18" charset="0"/>
                <a:cs typeface="Times New Roman" pitchFamily="18" charset="0"/>
              </a:rPr>
              <a:t>cmd_add</a:t>
            </a:r>
            <a:r>
              <a:rPr lang="en-US" sz="2400" dirty="0" smtClean="0">
                <a:latin typeface="Times New Roman" pitchFamily="18" charset="0"/>
                <a:cs typeface="Times New Roman" pitchFamily="18" charset="0"/>
              </a:rPr>
              <a:t> is called. </a:t>
            </a:r>
          </a:p>
          <a:p>
            <a:pPr algn="just">
              <a:lnSpc>
                <a:spcPct val="170000"/>
              </a:lnSpc>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182792" y="228601"/>
            <a:ext cx="5403370" cy="5105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219200" y="5410200"/>
            <a:ext cx="5257800" cy="1447800"/>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1143000" y="6362700"/>
            <a:ext cx="5638800" cy="495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5029200"/>
          </a:xfrm>
        </p:spPr>
        <p:txBody>
          <a:bodyPr>
            <a:normAutofit fontScale="70000" lnSpcReduction="20000"/>
          </a:bodyPr>
          <a:lstStyle/>
          <a:p>
            <a:pPr algn="just">
              <a:lnSpc>
                <a:spcPct val="170000"/>
              </a:lnSpc>
            </a:pPr>
            <a:r>
              <a:rPr lang="en-US" dirty="0" smtClean="0">
                <a:latin typeface="Times New Roman" pitchFamily="18" charset="0"/>
                <a:cs typeface="Times New Roman" pitchFamily="18" charset="0"/>
              </a:rPr>
              <a:t>The skeleton in Figure  is typical for programs that read commands, determine the command type, and then call functions to process each command.</a:t>
            </a:r>
          </a:p>
          <a:p>
            <a:pPr algn="just">
              <a:lnSpc>
                <a:spcPct val="170000"/>
              </a:lnSpc>
            </a:pPr>
            <a:r>
              <a:rPr lang="en-US" dirty="0" smtClean="0">
                <a:latin typeface="Times New Roman" pitchFamily="18" charset="0"/>
                <a:cs typeface="Times New Roman" pitchFamily="18" charset="0"/>
              </a:rPr>
              <a:t> Figure shows what the stack could look like after </a:t>
            </a:r>
            <a:r>
              <a:rPr lang="en-US" dirty="0" err="1" smtClean="0">
                <a:latin typeface="Times New Roman" pitchFamily="18" charset="0"/>
                <a:cs typeface="Times New Roman" pitchFamily="18" charset="0"/>
              </a:rPr>
              <a:t>cmd_add</a:t>
            </a:r>
            <a:r>
              <a:rPr lang="en-US" dirty="0" smtClean="0">
                <a:latin typeface="Times New Roman" pitchFamily="18" charset="0"/>
                <a:cs typeface="Times New Roman" pitchFamily="18" charset="0"/>
              </a:rPr>
              <a:t> has been called.</a:t>
            </a:r>
          </a:p>
          <a:p>
            <a:pPr algn="just">
              <a:lnSpc>
                <a:spcPct val="170000"/>
              </a:lnSpc>
            </a:pPr>
            <a:r>
              <a:rPr lang="en-US" dirty="0" smtClean="0">
                <a:latin typeface="Times New Roman" pitchFamily="18" charset="0"/>
                <a:cs typeface="Times New Roman" pitchFamily="18" charset="0"/>
              </a:rPr>
              <a:t>Storage for the automatic variables is within the stack frame for each function. The array line is in the stack  frame for main, the integer </a:t>
            </a:r>
            <a:r>
              <a:rPr lang="en-US" dirty="0" err="1" smtClean="0">
                <a:latin typeface="Times New Roman" pitchFamily="18" charset="0"/>
                <a:cs typeface="Times New Roman" pitchFamily="18" charset="0"/>
              </a:rPr>
              <a:t>cmd</a:t>
            </a:r>
            <a:r>
              <a:rPr lang="en-US" dirty="0" smtClean="0">
                <a:latin typeface="Times New Roman" pitchFamily="18" charset="0"/>
                <a:cs typeface="Times New Roman" pitchFamily="18" charset="0"/>
              </a:rPr>
              <a:t> is in the stack frame for </a:t>
            </a:r>
            <a:r>
              <a:rPr lang="en-US" dirty="0" err="1" smtClean="0">
                <a:latin typeface="Times New Roman" pitchFamily="18" charset="0"/>
                <a:cs typeface="Times New Roman" pitchFamily="18" charset="0"/>
              </a:rPr>
              <a:t>do_line</a:t>
            </a:r>
            <a:r>
              <a:rPr lang="en-US" dirty="0" smtClean="0">
                <a:latin typeface="Times New Roman" pitchFamily="18" charset="0"/>
                <a:cs typeface="Times New Roman" pitchFamily="18" charset="0"/>
              </a:rPr>
              <a:t>, and the integer token is in the stack frame for </a:t>
            </a:r>
            <a:r>
              <a:rPr lang="en-US" dirty="0" err="1" smtClean="0">
                <a:latin typeface="Times New Roman" pitchFamily="18" charset="0"/>
                <a:cs typeface="Times New Roman" pitchFamily="18" charset="0"/>
              </a:rPr>
              <a:t>cmd_add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897488" y="1600200"/>
            <a:ext cx="6798712" cy="46026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799"/>
          </a:xfrm>
        </p:spPr>
        <p:txBody>
          <a:bodyPr>
            <a:normAutofit fontScale="62500" lnSpcReduction="20000"/>
          </a:bodyPr>
          <a:lstStyle/>
          <a:p>
            <a:pPr algn="just">
              <a:lnSpc>
                <a:spcPct val="170000"/>
              </a:lnSpc>
            </a:pPr>
            <a:r>
              <a:rPr lang="en-US" dirty="0" smtClean="0">
                <a:latin typeface="Times New Roman" pitchFamily="18" charset="0"/>
                <a:cs typeface="Times New Roman" pitchFamily="18" charset="0"/>
              </a:rPr>
              <a:t>The coding problem that's often encountered with programs like the one shown in Figure  is how to handle nonfatal errors.</a:t>
            </a:r>
          </a:p>
          <a:p>
            <a:pPr algn="just">
              <a:lnSpc>
                <a:spcPct val="170000"/>
              </a:lnSpc>
            </a:pPr>
            <a:r>
              <a:rPr lang="en-US" dirty="0" smtClean="0">
                <a:latin typeface="Times New Roman" pitchFamily="18" charset="0"/>
                <a:cs typeface="Times New Roman" pitchFamily="18" charset="0"/>
              </a:rPr>
              <a:t>For example, if the </a:t>
            </a:r>
            <a:r>
              <a:rPr lang="en-US" dirty="0" err="1" smtClean="0">
                <a:latin typeface="Times New Roman" pitchFamily="18" charset="0"/>
                <a:cs typeface="Times New Roman" pitchFamily="18" charset="0"/>
              </a:rPr>
              <a:t>cmd_add</a:t>
            </a:r>
            <a:r>
              <a:rPr lang="en-US" dirty="0" smtClean="0">
                <a:latin typeface="Times New Roman" pitchFamily="18" charset="0"/>
                <a:cs typeface="Times New Roman" pitchFamily="18" charset="0"/>
              </a:rPr>
              <a:t> function encounters an error—say, an invalid number—it might want to print an error, ignore the rest of the input line, and return to the main function to read the next input line.</a:t>
            </a:r>
          </a:p>
          <a:p>
            <a:pPr algn="just">
              <a:lnSpc>
                <a:spcPct val="170000"/>
              </a:lnSpc>
            </a:pPr>
            <a:r>
              <a:rPr lang="en-US" dirty="0" smtClean="0">
                <a:latin typeface="Times New Roman" pitchFamily="18" charset="0"/>
                <a:cs typeface="Times New Roman" pitchFamily="18" charset="0"/>
              </a:rPr>
              <a:t>But when we're deeply nested numerous levels down from the main function, this is difficult to do in C. (In this example, in the </a:t>
            </a:r>
            <a:r>
              <a:rPr lang="en-US" dirty="0" err="1" smtClean="0">
                <a:latin typeface="Times New Roman" pitchFamily="18" charset="0"/>
                <a:cs typeface="Times New Roman" pitchFamily="18" charset="0"/>
              </a:rPr>
              <a:t>cmd_add</a:t>
            </a:r>
            <a:r>
              <a:rPr lang="en-US" dirty="0" smtClean="0">
                <a:latin typeface="Times New Roman" pitchFamily="18" charset="0"/>
                <a:cs typeface="Times New Roman" pitchFamily="18" charset="0"/>
              </a:rPr>
              <a:t> function, we're only two levels down from main, but it's not uncommon to be five or more levels down from where we want to return to.) It becomes messy if we have to code each function with a special return value that tells it to return one level.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76401"/>
            <a:ext cx="8458200" cy="4724400"/>
          </a:xfrm>
        </p:spPr>
        <p:txBody>
          <a:bodyPr>
            <a:normAutofit fontScale="92500" lnSpcReduction="10000"/>
          </a:bodyPr>
          <a:lstStyle/>
          <a:p>
            <a:pPr>
              <a:lnSpc>
                <a:spcPct val="150000"/>
              </a:lnSpc>
            </a:pPr>
            <a:r>
              <a:rPr lang="en-US" dirty="0" smtClean="0">
                <a:latin typeface="Times New Roman" pitchFamily="18" charset="0"/>
                <a:cs typeface="Times New Roman" pitchFamily="18" charset="0"/>
              </a:rPr>
              <a:t>The solution to this problem is to use a nonlocal </a:t>
            </a:r>
            <a:r>
              <a:rPr lang="en-US" dirty="0" err="1" smtClean="0">
                <a:latin typeface="Times New Roman" pitchFamily="18" charset="0"/>
                <a:cs typeface="Times New Roman" pitchFamily="18" charset="0"/>
              </a:rPr>
              <a:t>goto</a:t>
            </a: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setjmp</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 functions. The adjective nonlocal is because we're not doing a normal C </a:t>
            </a:r>
            <a:r>
              <a:rPr lang="en-US" dirty="0" err="1" smtClean="0">
                <a:latin typeface="Times New Roman" pitchFamily="18" charset="0"/>
                <a:cs typeface="Times New Roman" pitchFamily="18" charset="0"/>
              </a:rPr>
              <a:t>goto</a:t>
            </a:r>
            <a:r>
              <a:rPr lang="en-US" dirty="0" smtClean="0">
                <a:latin typeface="Times New Roman" pitchFamily="18" charset="0"/>
                <a:cs typeface="Times New Roman" pitchFamily="18" charset="0"/>
              </a:rPr>
              <a:t> statement within a function; instead, we're branching back  through the call frames to a function that is in the call path of the current function.</a:t>
            </a:r>
          </a:p>
          <a:p>
            <a:pPr>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2057400"/>
            <a:ext cx="8077200" cy="39624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0"/>
            <a:ext cx="8077200" cy="4602163"/>
          </a:xfrm>
        </p:spPr>
        <p:txBody>
          <a:bodyPr>
            <a:normAutofit/>
          </a:bodyPr>
          <a:lstStyle/>
          <a:p>
            <a:pPr algn="just">
              <a:lnSpc>
                <a:spcPct val="150000"/>
              </a:lnSpc>
            </a:pPr>
            <a:r>
              <a:rPr lang="en-US" sz="2400" b="1" dirty="0" smtClean="0">
                <a:latin typeface="Times New Roman" pitchFamily="18" charset="0"/>
                <a:cs typeface="Times New Roman" pitchFamily="18" charset="0"/>
              </a:rPr>
              <a:t>EXEC </a:t>
            </a:r>
            <a:r>
              <a:rPr lang="en-US" sz="2400" dirty="0" smtClean="0">
                <a:latin typeface="Times New Roman" pitchFamily="18" charset="0"/>
                <a:cs typeface="Times New Roman" pitchFamily="18" charset="0"/>
              </a:rPr>
              <a:t>: Forking creates a process but it is not enough to run a new program. To do that, the forked child needs to overwrite its own image with the code and data of the new program. This mechanism is called exec, and the child process is said to exec a new program.</a:t>
            </a:r>
          </a:p>
          <a:p>
            <a:pPr algn="just">
              <a:lnSpc>
                <a:spcPct val="150000"/>
              </a:lnSpc>
            </a:pPr>
            <a:r>
              <a:rPr lang="en-US" sz="2400" dirty="0" smtClean="0">
                <a:latin typeface="Times New Roman" pitchFamily="18" charset="0"/>
                <a:cs typeface="Times New Roman" pitchFamily="18" charset="0"/>
              </a:rPr>
              <a:t> No new process is created here, the PID and PPID of the </a:t>
            </a:r>
            <a:r>
              <a:rPr lang="en-US" sz="2400" dirty="0" err="1" smtClean="0">
                <a:latin typeface="Times New Roman" pitchFamily="18" charset="0"/>
                <a:cs typeface="Times New Roman" pitchFamily="18" charset="0"/>
              </a:rPr>
              <a:t>exec’d</a:t>
            </a:r>
            <a:r>
              <a:rPr lang="en-US" sz="2400" dirty="0" smtClean="0">
                <a:latin typeface="Times New Roman" pitchFamily="18" charset="0"/>
                <a:cs typeface="Times New Roman" pitchFamily="18" charset="0"/>
              </a:rPr>
              <a:t> process remain unchanged.</a:t>
            </a:r>
          </a:p>
          <a:p>
            <a:pPr algn="just">
              <a:lnSpc>
                <a:spcPct val="150000"/>
              </a:lnSpc>
            </a:pPr>
            <a:r>
              <a:rPr lang="en-US" sz="2400" dirty="0" smtClean="0">
                <a:latin typeface="Times New Roman" pitchFamily="18" charset="0"/>
                <a:cs typeface="Times New Roman" pitchFamily="18" charset="0"/>
              </a:rPr>
              <a:t>Overwrite with new program</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76400"/>
            <a:ext cx="8686800" cy="4952999"/>
          </a:xfrm>
        </p:spPr>
        <p:txBody>
          <a:bodyPr>
            <a:normAutofit fontScale="70000" lnSpcReduction="20000"/>
          </a:bodyPr>
          <a:lstStyle/>
          <a:p>
            <a:pPr algn="just">
              <a:lnSpc>
                <a:spcPct val="170000"/>
              </a:lnSpc>
            </a:pPr>
            <a:r>
              <a:rPr lang="en-US" dirty="0" smtClean="0">
                <a:latin typeface="Times New Roman" pitchFamily="18" charset="0"/>
                <a:cs typeface="Times New Roman" pitchFamily="18" charset="0"/>
              </a:rPr>
              <a:t>We call </a:t>
            </a:r>
            <a:r>
              <a:rPr lang="en-US" dirty="0" err="1" smtClean="0">
                <a:latin typeface="Times New Roman" pitchFamily="18" charset="0"/>
                <a:cs typeface="Times New Roman" pitchFamily="18" charset="0"/>
              </a:rPr>
              <a:t>setjmp</a:t>
            </a:r>
            <a:r>
              <a:rPr lang="en-US" dirty="0" smtClean="0">
                <a:latin typeface="Times New Roman" pitchFamily="18" charset="0"/>
                <a:cs typeface="Times New Roman" pitchFamily="18" charset="0"/>
              </a:rPr>
              <a:t> from the location that we want to return to, which in this example is in the main function. In this case, </a:t>
            </a:r>
            <a:r>
              <a:rPr lang="en-US" dirty="0" err="1" smtClean="0">
                <a:latin typeface="Times New Roman" pitchFamily="18" charset="0"/>
                <a:cs typeface="Times New Roman" pitchFamily="18" charset="0"/>
              </a:rPr>
              <a:t>setjmp</a:t>
            </a:r>
            <a:r>
              <a:rPr lang="en-US" dirty="0" smtClean="0">
                <a:latin typeface="Times New Roman" pitchFamily="18" charset="0"/>
                <a:cs typeface="Times New Roman" pitchFamily="18" charset="0"/>
              </a:rPr>
              <a:t> returns 0 because we called it directly.</a:t>
            </a:r>
          </a:p>
          <a:p>
            <a:pPr algn="just">
              <a:lnSpc>
                <a:spcPct val="170000"/>
              </a:lnSpc>
            </a:pPr>
            <a:r>
              <a:rPr lang="en-US" dirty="0" smtClean="0">
                <a:latin typeface="Times New Roman" pitchFamily="18" charset="0"/>
                <a:cs typeface="Times New Roman" pitchFamily="18" charset="0"/>
              </a:rPr>
              <a:t>In the call to </a:t>
            </a:r>
            <a:r>
              <a:rPr lang="en-US" dirty="0" err="1" smtClean="0">
                <a:latin typeface="Times New Roman" pitchFamily="18" charset="0"/>
                <a:cs typeface="Times New Roman" pitchFamily="18" charset="0"/>
              </a:rPr>
              <a:t>setjmp</a:t>
            </a:r>
            <a:r>
              <a:rPr lang="en-US" dirty="0" smtClean="0">
                <a:latin typeface="Times New Roman" pitchFamily="18" charset="0"/>
                <a:cs typeface="Times New Roman" pitchFamily="18" charset="0"/>
              </a:rPr>
              <a:t>, the argument </a:t>
            </a:r>
            <a:r>
              <a:rPr lang="en-US" dirty="0" err="1" smtClean="0">
                <a:latin typeface="Times New Roman" pitchFamily="18" charset="0"/>
                <a:cs typeface="Times New Roman" pitchFamily="18" charset="0"/>
              </a:rPr>
              <a:t>env</a:t>
            </a:r>
            <a:r>
              <a:rPr lang="en-US" dirty="0" smtClean="0">
                <a:latin typeface="Times New Roman" pitchFamily="18" charset="0"/>
                <a:cs typeface="Times New Roman" pitchFamily="18" charset="0"/>
              </a:rPr>
              <a:t> is of the special type </a:t>
            </a:r>
            <a:r>
              <a:rPr lang="en-US" dirty="0" err="1" smtClean="0">
                <a:latin typeface="Times New Roman" pitchFamily="18" charset="0"/>
                <a:cs typeface="Times New Roman" pitchFamily="18" charset="0"/>
              </a:rPr>
              <a:t>jmp_buf</a:t>
            </a:r>
            <a:r>
              <a:rPr lang="en-US" dirty="0" smtClean="0">
                <a:latin typeface="Times New Roman" pitchFamily="18" charset="0"/>
                <a:cs typeface="Times New Roman" pitchFamily="18" charset="0"/>
              </a:rPr>
              <a:t>. This data type is some form of array that is capable of holding all the information required to restore the status of the stack to the state when we call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 Normally, the </a:t>
            </a:r>
            <a:r>
              <a:rPr lang="en-US" dirty="0" err="1" smtClean="0">
                <a:latin typeface="Times New Roman" pitchFamily="18" charset="0"/>
                <a:cs typeface="Times New Roman" pitchFamily="18" charset="0"/>
              </a:rPr>
              <a:t>env</a:t>
            </a:r>
            <a:r>
              <a:rPr lang="en-US" dirty="0" smtClean="0">
                <a:latin typeface="Times New Roman" pitchFamily="18" charset="0"/>
                <a:cs typeface="Times New Roman" pitchFamily="18" charset="0"/>
              </a:rPr>
              <a:t> variable is a global variable, since we'll need to reference it from another function.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851391"/>
            <a:ext cx="8382000" cy="4854209"/>
          </a:xfrm>
        </p:spPr>
        <p:txBody>
          <a:bodyPr>
            <a:normAutofit fontScale="92500" lnSpcReduction="10000"/>
          </a:bodyPr>
          <a:lstStyle/>
          <a:p>
            <a:pPr algn="just">
              <a:lnSpc>
                <a:spcPct val="150000"/>
              </a:lnSpc>
            </a:pPr>
            <a:r>
              <a:rPr lang="en-US" dirty="0" smtClean="0">
                <a:latin typeface="Times New Roman" pitchFamily="18" charset="0"/>
                <a:cs typeface="Times New Roman" pitchFamily="18" charset="0"/>
              </a:rPr>
              <a:t>When we encounter an error—say, in the </a:t>
            </a:r>
            <a:r>
              <a:rPr lang="en-US" dirty="0" err="1" smtClean="0">
                <a:latin typeface="Times New Roman" pitchFamily="18" charset="0"/>
                <a:cs typeface="Times New Roman" pitchFamily="18" charset="0"/>
              </a:rPr>
              <a:t>cmd_add</a:t>
            </a:r>
            <a:r>
              <a:rPr lang="en-US" dirty="0" smtClean="0">
                <a:latin typeface="Times New Roman" pitchFamily="18" charset="0"/>
                <a:cs typeface="Times New Roman" pitchFamily="18" charset="0"/>
              </a:rPr>
              <a:t> function—we call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 with two arguments. The first is the same </a:t>
            </a:r>
            <a:r>
              <a:rPr lang="en-US" dirty="0" err="1" smtClean="0">
                <a:latin typeface="Times New Roman" pitchFamily="18" charset="0"/>
                <a:cs typeface="Times New Roman" pitchFamily="18" charset="0"/>
              </a:rPr>
              <a:t>env</a:t>
            </a:r>
            <a:r>
              <a:rPr lang="en-US" dirty="0" smtClean="0">
                <a:latin typeface="Times New Roman" pitchFamily="18" charset="0"/>
                <a:cs typeface="Times New Roman" pitchFamily="18" charset="0"/>
              </a:rPr>
              <a:t> that we used in a call to </a:t>
            </a:r>
            <a:r>
              <a:rPr lang="en-US" dirty="0" err="1" smtClean="0">
                <a:latin typeface="Times New Roman" pitchFamily="18" charset="0"/>
                <a:cs typeface="Times New Roman" pitchFamily="18" charset="0"/>
              </a:rPr>
              <a:t>setjmp</a:t>
            </a:r>
            <a:r>
              <a:rPr lang="en-US" dirty="0" smtClean="0">
                <a:latin typeface="Times New Roman" pitchFamily="18" charset="0"/>
                <a:cs typeface="Times New Roman" pitchFamily="18" charset="0"/>
              </a:rPr>
              <a:t>, and the second, </a:t>
            </a:r>
            <a:r>
              <a:rPr lang="en-US" dirty="0" err="1" smtClean="0">
                <a:latin typeface="Times New Roman" pitchFamily="18" charset="0"/>
                <a:cs typeface="Times New Roman" pitchFamily="18" charset="0"/>
              </a:rPr>
              <a:t>val</a:t>
            </a:r>
            <a:r>
              <a:rPr lang="en-US" dirty="0" smtClean="0">
                <a:latin typeface="Times New Roman" pitchFamily="18" charset="0"/>
                <a:cs typeface="Times New Roman" pitchFamily="18" charset="0"/>
              </a:rPr>
              <a:t>, is a nonzero value that becomes the return value from </a:t>
            </a:r>
            <a:r>
              <a:rPr lang="en-US" dirty="0" err="1" smtClean="0">
                <a:latin typeface="Times New Roman" pitchFamily="18" charset="0"/>
                <a:cs typeface="Times New Roman" pitchFamily="18" charset="0"/>
              </a:rPr>
              <a:t>setjmp</a:t>
            </a:r>
            <a:r>
              <a:rPr lang="en-US" dirty="0" smtClean="0">
                <a:latin typeface="Times New Roman" pitchFamily="18" charset="0"/>
                <a:cs typeface="Times New Roman" pitchFamily="18" charset="0"/>
              </a:rPr>
              <a:t>. The reason for the second argument is to allow us to have more than one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 for each  </a:t>
            </a:r>
            <a:r>
              <a:rPr lang="en-US" dirty="0" err="1" smtClean="0">
                <a:latin typeface="Times New Roman" pitchFamily="18" charset="0"/>
                <a:cs typeface="Times New Roman" pitchFamily="18" charset="0"/>
              </a:rPr>
              <a:t>setjmp</a:t>
            </a:r>
            <a:r>
              <a:rPr lang="en-US" dirty="0" smtClean="0">
                <a:latin typeface="Times New Roman" pitchFamily="18" charset="0"/>
                <a:cs typeface="Times New Roman" pitchFamily="18" charset="0"/>
              </a:rPr>
              <a:t>. </a:t>
            </a: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dirty="0" smtClean="0">
                <a:latin typeface="Times New Roman" pitchFamily="18" charset="0"/>
                <a:cs typeface="Times New Roman" pitchFamily="18" charset="0"/>
              </a:rPr>
              <a:t>For example, we could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 from </a:t>
            </a:r>
            <a:r>
              <a:rPr lang="en-US" dirty="0" err="1" smtClean="0">
                <a:latin typeface="Times New Roman" pitchFamily="18" charset="0"/>
                <a:cs typeface="Times New Roman" pitchFamily="18" charset="0"/>
              </a:rPr>
              <a:t>cmd_add</a:t>
            </a:r>
            <a:r>
              <a:rPr lang="en-US" dirty="0" smtClean="0">
                <a:latin typeface="Times New Roman" pitchFamily="18" charset="0"/>
                <a:cs typeface="Times New Roman" pitchFamily="18" charset="0"/>
              </a:rPr>
              <a:t> with a </a:t>
            </a:r>
            <a:r>
              <a:rPr lang="en-US" dirty="0" err="1" smtClean="0">
                <a:latin typeface="Times New Roman" pitchFamily="18" charset="0"/>
                <a:cs typeface="Times New Roman" pitchFamily="18" charset="0"/>
              </a:rPr>
              <a:t>val</a:t>
            </a:r>
            <a:r>
              <a:rPr lang="en-US" dirty="0" smtClean="0">
                <a:latin typeface="Times New Roman" pitchFamily="18" charset="0"/>
                <a:cs typeface="Times New Roman" pitchFamily="18" charset="0"/>
              </a:rPr>
              <a:t> of 1 and also call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 from </a:t>
            </a:r>
            <a:r>
              <a:rPr lang="en-US" dirty="0" err="1" smtClean="0">
                <a:latin typeface="Times New Roman" pitchFamily="18" charset="0"/>
                <a:cs typeface="Times New Roman" pitchFamily="18" charset="0"/>
              </a:rPr>
              <a:t>get_token</a:t>
            </a:r>
            <a:r>
              <a:rPr lang="en-US" dirty="0" smtClean="0">
                <a:latin typeface="Times New Roman" pitchFamily="18" charset="0"/>
                <a:cs typeface="Times New Roman" pitchFamily="18" charset="0"/>
              </a:rPr>
              <a:t> with a </a:t>
            </a:r>
            <a:r>
              <a:rPr lang="en-US" dirty="0" err="1" smtClean="0">
                <a:latin typeface="Times New Roman" pitchFamily="18" charset="0"/>
                <a:cs typeface="Times New Roman" pitchFamily="18" charset="0"/>
              </a:rPr>
              <a:t>val</a:t>
            </a:r>
            <a:r>
              <a:rPr lang="en-US" dirty="0" smtClean="0">
                <a:latin typeface="Times New Roman" pitchFamily="18" charset="0"/>
                <a:cs typeface="Times New Roman" pitchFamily="18" charset="0"/>
              </a:rPr>
              <a:t> of 2.</a:t>
            </a:r>
          </a:p>
          <a:p>
            <a:pPr algn="just">
              <a:lnSpc>
                <a:spcPct val="150000"/>
              </a:lnSpc>
            </a:pPr>
            <a:r>
              <a:rPr lang="en-US" dirty="0" smtClean="0">
                <a:latin typeface="Times New Roman" pitchFamily="18" charset="0"/>
                <a:cs typeface="Times New Roman" pitchFamily="18" charset="0"/>
              </a:rPr>
              <a:t>In the main function, the return value from </a:t>
            </a:r>
            <a:r>
              <a:rPr lang="en-US" dirty="0" err="1" smtClean="0">
                <a:latin typeface="Times New Roman" pitchFamily="18" charset="0"/>
                <a:cs typeface="Times New Roman" pitchFamily="18" charset="0"/>
              </a:rPr>
              <a:t>setjmp</a:t>
            </a:r>
            <a:r>
              <a:rPr lang="en-US" dirty="0" smtClean="0">
                <a:latin typeface="Times New Roman" pitchFamily="18" charset="0"/>
                <a:cs typeface="Times New Roman" pitchFamily="18" charset="0"/>
              </a:rPr>
              <a:t> is either 1 or 2, and we can test this value, if we want, and determine whether the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 was from </a:t>
            </a:r>
            <a:r>
              <a:rPr lang="en-US" dirty="0" err="1" smtClean="0">
                <a:latin typeface="Times New Roman" pitchFamily="18" charset="0"/>
                <a:cs typeface="Times New Roman" pitchFamily="18" charset="0"/>
              </a:rPr>
              <a:t>cmd_add</a:t>
            </a:r>
            <a:r>
              <a:rPr lang="en-US" dirty="0" smtClean="0">
                <a:latin typeface="Times New Roman" pitchFamily="18" charset="0"/>
                <a:cs typeface="Times New Roman" pitchFamily="18" charset="0"/>
              </a:rPr>
              <a:t> or </a:t>
            </a:r>
            <a:r>
              <a:rPr lang="en-US" dirty="0" err="1" smtClean="0">
                <a:latin typeface="Times New Roman" pitchFamily="18" charset="0"/>
                <a:cs typeface="Times New Roman" pitchFamily="18" charset="0"/>
              </a:rPr>
              <a:t>get_token</a:t>
            </a:r>
            <a:r>
              <a:rPr lang="en-US" dirty="0" smtClean="0">
                <a:latin typeface="Times New Roman" pitchFamily="18" charset="0"/>
                <a:cs typeface="Times New Roman" pitchFamily="18" charset="0"/>
              </a:rPr>
              <a:t>. </a:t>
            </a: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1347257" y="304800"/>
            <a:ext cx="5586125" cy="6553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534400" cy="5029199"/>
          </a:xfrm>
        </p:spPr>
        <p:txBody>
          <a:bodyPr>
            <a:normAutofit fontScale="70000" lnSpcReduction="20000"/>
          </a:bodyPr>
          <a:lstStyle/>
          <a:p>
            <a:pPr algn="just">
              <a:lnSpc>
                <a:spcPct val="160000"/>
              </a:lnSpc>
            </a:pPr>
            <a:r>
              <a:rPr lang="en-US" dirty="0" smtClean="0">
                <a:latin typeface="Times New Roman" pitchFamily="18" charset="0"/>
                <a:cs typeface="Times New Roman" pitchFamily="18" charset="0"/>
              </a:rPr>
              <a:t>When main is executed, we call </a:t>
            </a:r>
            <a:r>
              <a:rPr lang="en-US" dirty="0" err="1" smtClean="0">
                <a:latin typeface="Times New Roman" pitchFamily="18" charset="0"/>
                <a:cs typeface="Times New Roman" pitchFamily="18" charset="0"/>
              </a:rPr>
              <a:t>setjmp</a:t>
            </a:r>
            <a:r>
              <a:rPr lang="en-US" dirty="0" smtClean="0">
                <a:latin typeface="Times New Roman" pitchFamily="18" charset="0"/>
                <a:cs typeface="Times New Roman" pitchFamily="18" charset="0"/>
              </a:rPr>
              <a:t>, which records whatever information it needs to in the variable </a:t>
            </a:r>
            <a:r>
              <a:rPr lang="en-US" dirty="0" err="1" smtClean="0">
                <a:latin typeface="Times New Roman" pitchFamily="18" charset="0"/>
                <a:cs typeface="Times New Roman" pitchFamily="18" charset="0"/>
              </a:rPr>
              <a:t>jmpbuffer</a:t>
            </a:r>
            <a:r>
              <a:rPr lang="en-US" dirty="0" smtClean="0">
                <a:latin typeface="Times New Roman" pitchFamily="18" charset="0"/>
                <a:cs typeface="Times New Roman" pitchFamily="18" charset="0"/>
              </a:rPr>
              <a:t> and returns 0.</a:t>
            </a:r>
          </a:p>
          <a:p>
            <a:pPr algn="just">
              <a:lnSpc>
                <a:spcPct val="160000"/>
              </a:lnSpc>
            </a:pPr>
            <a:r>
              <a:rPr lang="en-US" dirty="0" smtClean="0">
                <a:latin typeface="Times New Roman" pitchFamily="18" charset="0"/>
                <a:cs typeface="Times New Roman" pitchFamily="18" charset="0"/>
              </a:rPr>
              <a:t> We then call </a:t>
            </a:r>
            <a:r>
              <a:rPr lang="en-US" dirty="0" err="1" smtClean="0">
                <a:latin typeface="Times New Roman" pitchFamily="18" charset="0"/>
                <a:cs typeface="Times New Roman" pitchFamily="18" charset="0"/>
              </a:rPr>
              <a:t>do_line</a:t>
            </a:r>
            <a:r>
              <a:rPr lang="en-US" dirty="0" smtClean="0">
                <a:latin typeface="Times New Roman" pitchFamily="18" charset="0"/>
                <a:cs typeface="Times New Roman" pitchFamily="18" charset="0"/>
              </a:rPr>
              <a:t>, which calls </a:t>
            </a:r>
            <a:r>
              <a:rPr lang="en-US" dirty="0" err="1" smtClean="0">
                <a:latin typeface="Times New Roman" pitchFamily="18" charset="0"/>
                <a:cs typeface="Times New Roman" pitchFamily="18" charset="0"/>
              </a:rPr>
              <a:t>cmd_add</a:t>
            </a:r>
            <a:r>
              <a:rPr lang="en-US" dirty="0" smtClean="0">
                <a:latin typeface="Times New Roman" pitchFamily="18" charset="0"/>
                <a:cs typeface="Times New Roman" pitchFamily="18" charset="0"/>
              </a:rPr>
              <a:t>, and assume that an error of some form is detected. Before the call to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 in </a:t>
            </a:r>
            <a:r>
              <a:rPr lang="en-US" dirty="0" err="1" smtClean="0">
                <a:latin typeface="Times New Roman" pitchFamily="18" charset="0"/>
                <a:cs typeface="Times New Roman" pitchFamily="18" charset="0"/>
              </a:rPr>
              <a:t>cmd_add</a:t>
            </a:r>
            <a:r>
              <a:rPr lang="en-US" dirty="0" smtClean="0">
                <a:latin typeface="Times New Roman" pitchFamily="18" charset="0"/>
                <a:cs typeface="Times New Roman" pitchFamily="18" charset="0"/>
              </a:rPr>
              <a:t>, the stack looks like that in Fig 1.</a:t>
            </a:r>
          </a:p>
          <a:p>
            <a:pPr algn="just">
              <a:lnSpc>
                <a:spcPct val="160000"/>
              </a:lnSpc>
            </a:pPr>
            <a:r>
              <a:rPr lang="en-US" dirty="0" smtClean="0">
                <a:latin typeface="Times New Roman" pitchFamily="18" charset="0"/>
                <a:cs typeface="Times New Roman" pitchFamily="18" charset="0"/>
              </a:rPr>
              <a:t> But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 causes the stack to be "unwound" back to the main function, throwing away the stack frames for </a:t>
            </a:r>
            <a:r>
              <a:rPr lang="en-US" dirty="0" err="1" smtClean="0">
                <a:latin typeface="Times New Roman" pitchFamily="18" charset="0"/>
                <a:cs typeface="Times New Roman" pitchFamily="18" charset="0"/>
              </a:rPr>
              <a:t>cmd_add</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do_line</a:t>
            </a:r>
            <a:r>
              <a:rPr lang="en-US" dirty="0" smtClean="0">
                <a:latin typeface="Times New Roman" pitchFamily="18" charset="0"/>
                <a:cs typeface="Times New Roman" pitchFamily="18" charset="0"/>
              </a:rPr>
              <a:t>. Calling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 causes the </a:t>
            </a:r>
            <a:r>
              <a:rPr lang="en-US" dirty="0" err="1" smtClean="0">
                <a:latin typeface="Times New Roman" pitchFamily="18" charset="0"/>
                <a:cs typeface="Times New Roman" pitchFamily="18" charset="0"/>
              </a:rPr>
              <a:t>setjmp</a:t>
            </a:r>
            <a:r>
              <a:rPr lang="en-US" dirty="0" smtClean="0">
                <a:latin typeface="Times New Roman" pitchFamily="18" charset="0"/>
                <a:cs typeface="Times New Roman" pitchFamily="18" charset="0"/>
              </a:rPr>
              <a:t> in main to return, but this time it returns with a value of 1(the second argument for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622911" y="1828800"/>
            <a:ext cx="7859325"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53400" cy="1027176"/>
          </a:xfrm>
        </p:spPr>
        <p:txBody>
          <a:bodyPr>
            <a:normAutofit fontScale="90000"/>
          </a:bodyPr>
          <a:lstStyle/>
          <a:p>
            <a:r>
              <a:rPr lang="en-US" dirty="0" smtClean="0"/>
              <a:t>Automatic, Register, and Volatile Variables </a:t>
            </a:r>
            <a:br>
              <a:rPr lang="en-US" dirty="0" smtClean="0"/>
            </a:br>
            <a:endParaRPr lang="en-US" dirty="0"/>
          </a:p>
        </p:txBody>
      </p:sp>
      <p:sp>
        <p:nvSpPr>
          <p:cNvPr id="3" name="Content Placeholder 2"/>
          <p:cNvSpPr>
            <a:spLocks noGrp="1"/>
          </p:cNvSpPr>
          <p:nvPr>
            <p:ph idx="1"/>
          </p:nvPr>
        </p:nvSpPr>
        <p:spPr>
          <a:xfrm>
            <a:off x="0" y="1524000"/>
            <a:ext cx="9144000" cy="5334000"/>
          </a:xfrm>
        </p:spPr>
        <p:txBody>
          <a:bodyPr>
            <a:normAutofit fontScale="77500" lnSpcReduction="20000"/>
          </a:bodyPr>
          <a:lstStyle/>
          <a:p>
            <a:pPr>
              <a:lnSpc>
                <a:spcPct val="170000"/>
              </a:lnSpc>
            </a:pPr>
            <a:r>
              <a:rPr lang="en-US" dirty="0" smtClean="0">
                <a:latin typeface="Times New Roman" pitchFamily="18" charset="0"/>
                <a:cs typeface="Times New Roman" pitchFamily="18" charset="0"/>
              </a:rPr>
              <a:t>We've seen what the stack looks like after calling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 The next question is, "what are the states of the automatic variables and register variables in the main function?" </a:t>
            </a:r>
          </a:p>
          <a:p>
            <a:pPr>
              <a:lnSpc>
                <a:spcPct val="170000"/>
              </a:lnSpc>
            </a:pPr>
            <a:r>
              <a:rPr lang="en-US" dirty="0" smtClean="0">
                <a:latin typeface="Times New Roman" pitchFamily="18" charset="0"/>
                <a:cs typeface="Times New Roman" pitchFamily="18" charset="0"/>
              </a:rPr>
              <a:t>When main is returned to by the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 do these variables have values corresponding to when the </a:t>
            </a:r>
            <a:r>
              <a:rPr lang="en-US" dirty="0" err="1" smtClean="0">
                <a:latin typeface="Times New Roman" pitchFamily="18" charset="0"/>
                <a:cs typeface="Times New Roman" pitchFamily="18" charset="0"/>
              </a:rPr>
              <a:t>setjmp</a:t>
            </a:r>
            <a:r>
              <a:rPr lang="en-US" dirty="0" smtClean="0">
                <a:latin typeface="Times New Roman" pitchFamily="18" charset="0"/>
                <a:cs typeface="Times New Roman" pitchFamily="18" charset="0"/>
              </a:rPr>
              <a:t> was previously called (i.e., are their values rolled back), or are their values left alone so that their values are whatever they were when </a:t>
            </a:r>
            <a:r>
              <a:rPr lang="en-US" dirty="0" err="1" smtClean="0">
                <a:latin typeface="Times New Roman" pitchFamily="18" charset="0"/>
                <a:cs typeface="Times New Roman" pitchFamily="18" charset="0"/>
              </a:rPr>
              <a:t>do_line</a:t>
            </a:r>
            <a:r>
              <a:rPr lang="en-US" dirty="0" smtClean="0">
                <a:latin typeface="Times New Roman" pitchFamily="18" charset="0"/>
                <a:cs typeface="Times New Roman" pitchFamily="18" charset="0"/>
              </a:rPr>
              <a:t> was called (which caused </a:t>
            </a:r>
            <a:r>
              <a:rPr lang="en-US" dirty="0" err="1" smtClean="0">
                <a:latin typeface="Times New Roman" pitchFamily="18" charset="0"/>
                <a:cs typeface="Times New Roman" pitchFamily="18" charset="0"/>
              </a:rPr>
              <a:t>cmd_add</a:t>
            </a:r>
            <a:r>
              <a:rPr lang="en-US" dirty="0" smtClean="0">
                <a:latin typeface="Times New Roman" pitchFamily="18" charset="0"/>
                <a:cs typeface="Times New Roman" pitchFamily="18" charset="0"/>
              </a:rPr>
              <a:t> to be called, which caused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 to be called)? Unfortunately, the answer is "it depends." </a:t>
            </a:r>
          </a:p>
          <a:p>
            <a:pPr>
              <a:lnSpc>
                <a:spcPct val="17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001000" cy="950976"/>
          </a:xfrm>
        </p:spPr>
        <p:txBody>
          <a:bodyPr>
            <a:normAutofit fontScale="90000"/>
          </a:bodyPr>
          <a:lstStyle/>
          <a:p>
            <a:r>
              <a:rPr lang="en-US" dirty="0" smtClean="0"/>
              <a:t>Potential Problem with Automatic Variables </a:t>
            </a:r>
            <a:br>
              <a:rPr lang="en-US" dirty="0" smtClean="0"/>
            </a:br>
            <a:endParaRPr lang="en-US" dirty="0"/>
          </a:p>
        </p:txBody>
      </p:sp>
      <p:sp>
        <p:nvSpPr>
          <p:cNvPr id="3" name="Content Placeholder 2"/>
          <p:cNvSpPr>
            <a:spLocks noGrp="1"/>
          </p:cNvSpPr>
          <p:nvPr>
            <p:ph idx="1"/>
          </p:nvPr>
        </p:nvSpPr>
        <p:spPr>
          <a:xfrm>
            <a:off x="228600" y="1524000"/>
            <a:ext cx="8915400" cy="5333999"/>
          </a:xfrm>
        </p:spPr>
        <p:txBody>
          <a:bodyPr>
            <a:normAutofit fontScale="62500" lnSpcReduction="20000"/>
          </a:bodyPr>
          <a:lstStyle/>
          <a:p>
            <a:pPr>
              <a:lnSpc>
                <a:spcPct val="170000"/>
              </a:lnSpc>
            </a:pPr>
            <a:r>
              <a:rPr lang="en-US" dirty="0" smtClean="0">
                <a:latin typeface="Times New Roman" pitchFamily="18" charset="0"/>
                <a:cs typeface="Times New Roman" pitchFamily="18" charset="0"/>
              </a:rPr>
              <a:t>Most implementations do not try to roll back these automatic variables and register variables, but the standards say only that their values are indeterminate.</a:t>
            </a:r>
          </a:p>
          <a:p>
            <a:pPr>
              <a:lnSpc>
                <a:spcPct val="170000"/>
              </a:lnSpc>
            </a:pPr>
            <a:r>
              <a:rPr lang="en-US" dirty="0" smtClean="0">
                <a:latin typeface="Times New Roman" pitchFamily="18" charset="0"/>
                <a:cs typeface="Times New Roman" pitchFamily="18" charset="0"/>
              </a:rPr>
              <a:t> If you have an automatic variable that you don't want rolled back, define it with the volatile attribute. Variables that are declared global or static are left alone when </a:t>
            </a:r>
            <a:r>
              <a:rPr lang="en-US" dirty="0" err="1" smtClean="0">
                <a:latin typeface="Times New Roman" pitchFamily="18" charset="0"/>
                <a:cs typeface="Times New Roman" pitchFamily="18" charset="0"/>
              </a:rPr>
              <a:t>longjmp</a:t>
            </a:r>
            <a:r>
              <a:rPr lang="en-US" dirty="0" smtClean="0">
                <a:latin typeface="Times New Roman" pitchFamily="18" charset="0"/>
                <a:cs typeface="Times New Roman" pitchFamily="18" charset="0"/>
              </a:rPr>
              <a:t> is executed.</a:t>
            </a:r>
          </a:p>
          <a:p>
            <a:pPr algn="just">
              <a:lnSpc>
                <a:spcPct val="160000"/>
              </a:lnSpc>
            </a:pPr>
            <a:r>
              <a:rPr lang="en-US" dirty="0" smtClean="0">
                <a:latin typeface="Times New Roman" pitchFamily="18" charset="0"/>
                <a:cs typeface="Times New Roman" pitchFamily="18" charset="0"/>
              </a:rPr>
              <a:t>Having looked at the way stack frames are usually handled, it is worth looking at a potential error in dealing with automatic variables.</a:t>
            </a:r>
          </a:p>
          <a:p>
            <a:pPr algn="just">
              <a:lnSpc>
                <a:spcPct val="160000"/>
              </a:lnSpc>
            </a:pPr>
            <a:r>
              <a:rPr lang="en-US" dirty="0" smtClean="0">
                <a:latin typeface="Times New Roman" pitchFamily="18" charset="0"/>
                <a:cs typeface="Times New Roman" pitchFamily="18" charset="0"/>
              </a:rPr>
              <a:t> The basic rule is that an automatic variable can never be referenced after the function that declared it returns. </a:t>
            </a:r>
          </a:p>
          <a:p>
            <a:pPr algn="just">
              <a:lnSpc>
                <a:spcPct val="160000"/>
              </a:lnSpc>
            </a:pPr>
            <a:r>
              <a:rPr lang="en-US" dirty="0" smtClean="0">
                <a:latin typeface="Times New Roman" pitchFamily="18" charset="0"/>
                <a:cs typeface="Times New Roman" pitchFamily="18" charset="0"/>
              </a:rPr>
              <a:t>Figure 6 shows a function called </a:t>
            </a:r>
            <a:r>
              <a:rPr lang="en-US" dirty="0" err="1" smtClean="0">
                <a:latin typeface="Times New Roman" pitchFamily="18" charset="0"/>
                <a:cs typeface="Times New Roman" pitchFamily="18" charset="0"/>
              </a:rPr>
              <a:t>open_data</a:t>
            </a:r>
            <a:r>
              <a:rPr lang="en-US" dirty="0" smtClean="0">
                <a:latin typeface="Times New Roman" pitchFamily="18" charset="0"/>
                <a:cs typeface="Times New Roman" pitchFamily="18" charset="0"/>
              </a:rPr>
              <a:t> that opens a standard I/O stream and sets the buffering for the stream.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228600" y="1905000"/>
            <a:ext cx="850234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600201"/>
            <a:ext cx="8382000" cy="4800600"/>
          </a:xfrm>
        </p:spPr>
        <p:txBody>
          <a:bodyPr>
            <a:normAutofit fontScale="85000" lnSpcReduction="20000"/>
          </a:bodyPr>
          <a:lstStyle/>
          <a:p>
            <a:pPr algn="just">
              <a:lnSpc>
                <a:spcPct val="160000"/>
              </a:lnSpc>
            </a:pPr>
            <a:r>
              <a:rPr lang="en-US" dirty="0" smtClean="0">
                <a:latin typeface="Times New Roman" pitchFamily="18" charset="0"/>
                <a:cs typeface="Times New Roman" pitchFamily="18" charset="0"/>
              </a:rPr>
              <a:t>The problem is that when </a:t>
            </a:r>
            <a:r>
              <a:rPr lang="en-US" dirty="0" err="1" smtClean="0">
                <a:latin typeface="Times New Roman" pitchFamily="18" charset="0"/>
                <a:cs typeface="Times New Roman" pitchFamily="18" charset="0"/>
              </a:rPr>
              <a:t>open_data</a:t>
            </a:r>
            <a:r>
              <a:rPr lang="en-US" dirty="0" smtClean="0">
                <a:latin typeface="Times New Roman" pitchFamily="18" charset="0"/>
                <a:cs typeface="Times New Roman" pitchFamily="18" charset="0"/>
              </a:rPr>
              <a:t> returns, the space it used on the stack will be used by the stack frame for the next function that is called. But the standard I/O library will still be using that portion of memory for its stream buffer. Chaos is sure to result. </a:t>
            </a:r>
          </a:p>
          <a:p>
            <a:pPr algn="just">
              <a:lnSpc>
                <a:spcPct val="160000"/>
              </a:lnSpc>
            </a:pPr>
            <a:r>
              <a:rPr lang="en-US" dirty="0" smtClean="0">
                <a:latin typeface="Times New Roman" pitchFamily="18" charset="0"/>
                <a:cs typeface="Times New Roman" pitchFamily="18" charset="0"/>
              </a:rPr>
              <a:t>To correct this problem, the array </a:t>
            </a:r>
            <a:r>
              <a:rPr lang="en-US" dirty="0" err="1" smtClean="0">
                <a:latin typeface="Times New Roman" pitchFamily="18" charset="0"/>
                <a:cs typeface="Times New Roman" pitchFamily="18" charset="0"/>
              </a:rPr>
              <a:t>databuf</a:t>
            </a:r>
            <a:r>
              <a:rPr lang="en-US" dirty="0" smtClean="0">
                <a:latin typeface="Times New Roman" pitchFamily="18" charset="0"/>
                <a:cs typeface="Times New Roman" pitchFamily="18" charset="0"/>
              </a:rPr>
              <a:t> needs to be allocated from global memory, either statically (static or extern) or dynamically (one of the </a:t>
            </a:r>
            <a:r>
              <a:rPr lang="en-US" dirty="0" err="1" smtClean="0">
                <a:latin typeface="Times New Roman" pitchFamily="18" charset="0"/>
                <a:cs typeface="Times New Roman" pitchFamily="18" charset="0"/>
              </a:rPr>
              <a:t>alloc</a:t>
            </a:r>
            <a:r>
              <a:rPr lang="en-US" dirty="0" smtClean="0">
                <a:latin typeface="Times New Roman" pitchFamily="18" charset="0"/>
                <a:cs typeface="Times New Roman" pitchFamily="18" charset="0"/>
              </a:rPr>
              <a:t> functions).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lnSpc>
                <a:spcPct val="150000"/>
              </a:lnSpc>
            </a:pPr>
            <a:r>
              <a:rPr lang="en-US" b="1" dirty="0" smtClean="0">
                <a:latin typeface="Times New Roman" pitchFamily="18" charset="0"/>
                <a:cs typeface="Times New Roman" pitchFamily="18" charset="0"/>
              </a:rPr>
              <a:t>Wait</a:t>
            </a:r>
            <a:r>
              <a:rPr lang="en-US" dirty="0" smtClean="0">
                <a:latin typeface="Times New Roman" pitchFamily="18" charset="0"/>
                <a:cs typeface="Times New Roman" pitchFamily="18" charset="0"/>
              </a:rPr>
              <a:t>  The parent then executes the wait system call to wait for the child process to complete. It picks up the exit status of the child and then continues with its other functions.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getrlimit</a:t>
            </a:r>
            <a:r>
              <a:rPr lang="en-US" dirty="0" smtClean="0"/>
              <a:t> and </a:t>
            </a:r>
            <a:r>
              <a:rPr lang="en-US" dirty="0" err="1" smtClean="0"/>
              <a:t>setrlimit</a:t>
            </a:r>
            <a:r>
              <a:rPr lang="en-US" dirty="0" smtClean="0"/>
              <a:t> Functions </a:t>
            </a:r>
            <a:br>
              <a:rPr lang="en-US" dirty="0" smtClean="0"/>
            </a:br>
            <a:endParaRPr lang="en-US" dirty="0"/>
          </a:p>
        </p:txBody>
      </p:sp>
      <p:sp>
        <p:nvSpPr>
          <p:cNvPr id="3" name="Content Placeholder 2"/>
          <p:cNvSpPr>
            <a:spLocks noGrp="1"/>
          </p:cNvSpPr>
          <p:nvPr>
            <p:ph idx="1"/>
          </p:nvPr>
        </p:nvSpPr>
        <p:spPr/>
        <p:txBody>
          <a:bodyPr/>
          <a:lstStyle/>
          <a:p>
            <a:pPr algn="just">
              <a:lnSpc>
                <a:spcPct val="150000"/>
              </a:lnSpc>
            </a:pPr>
            <a:r>
              <a:rPr lang="en-US" dirty="0" smtClean="0">
                <a:latin typeface="Times New Roman" pitchFamily="18" charset="0"/>
                <a:cs typeface="Times New Roman" pitchFamily="18" charset="0"/>
              </a:rPr>
              <a:t>Every process has a set of resource limits, some of which can be queried and changed by the </a:t>
            </a:r>
            <a:r>
              <a:rPr lang="en-US" dirty="0" err="1" smtClean="0">
                <a:latin typeface="Times New Roman" pitchFamily="18" charset="0"/>
                <a:cs typeface="Times New Roman" pitchFamily="18" charset="0"/>
              </a:rPr>
              <a:t>getrlimit</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setrlimit</a:t>
            </a:r>
            <a:r>
              <a:rPr lang="en-US" dirty="0" smtClean="0">
                <a:latin typeface="Times New Roman" pitchFamily="18" charset="0"/>
                <a:cs typeface="Times New Roman" pitchFamily="18" charset="0"/>
              </a:rPr>
              <a:t> functions.</a:t>
            </a:r>
          </a:p>
          <a:p>
            <a:pPr algn="just">
              <a:lnSpc>
                <a:spcPct val="150000"/>
              </a:lnSpc>
            </a:pPr>
            <a:endParaRPr lang="en-US"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1066800" y="4038600"/>
            <a:ext cx="6732639"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524001"/>
            <a:ext cx="9144000" cy="5334000"/>
          </a:xfrm>
        </p:spPr>
        <p:txBody>
          <a:bodyPr>
            <a:normAutofit fontScale="62500" lnSpcReduction="20000"/>
          </a:bodyPr>
          <a:lstStyle/>
          <a:p>
            <a:pPr>
              <a:lnSpc>
                <a:spcPct val="170000"/>
              </a:lnSpc>
            </a:pPr>
            <a:r>
              <a:rPr lang="en-US" dirty="0" smtClean="0">
                <a:latin typeface="Times New Roman" pitchFamily="18" charset="0"/>
                <a:cs typeface="Times New Roman" pitchFamily="18" charset="0"/>
              </a:rPr>
              <a:t>These two functions are defined as XSI extensions in the Single UNIX Specification. </a:t>
            </a:r>
          </a:p>
          <a:p>
            <a:pPr>
              <a:lnSpc>
                <a:spcPct val="170000"/>
              </a:lnSpc>
            </a:pPr>
            <a:r>
              <a:rPr lang="en-US" dirty="0" smtClean="0">
                <a:latin typeface="Times New Roman" pitchFamily="18" charset="0"/>
                <a:cs typeface="Times New Roman" pitchFamily="18" charset="0"/>
              </a:rPr>
              <a:t>The resource limits for a process are normally established by process 0 when the system is initialized and then inherited by each successive process. </a:t>
            </a:r>
          </a:p>
          <a:p>
            <a:pPr>
              <a:lnSpc>
                <a:spcPct val="170000"/>
              </a:lnSpc>
            </a:pPr>
            <a:r>
              <a:rPr lang="en-US" dirty="0" smtClean="0">
                <a:latin typeface="Times New Roman" pitchFamily="18" charset="0"/>
                <a:cs typeface="Times New Roman" pitchFamily="18" charset="0"/>
              </a:rPr>
              <a:t>Each implementation has its own way of tuning the various limits. </a:t>
            </a:r>
          </a:p>
          <a:p>
            <a:pPr>
              <a:lnSpc>
                <a:spcPct val="170000"/>
              </a:lnSpc>
            </a:pPr>
            <a:r>
              <a:rPr lang="en-US" dirty="0" smtClean="0">
                <a:latin typeface="Times New Roman" pitchFamily="18" charset="0"/>
                <a:cs typeface="Times New Roman" pitchFamily="18" charset="0"/>
              </a:rPr>
              <a:t>Each call to these two functions specifies a single resource and a pointer to the following structure: </a:t>
            </a: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struct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rlimit</a:t>
            </a:r>
            <a:r>
              <a:rPr lang="en-US" dirty="0" smtClean="0">
                <a:latin typeface="Times New Roman" pitchFamily="18" charset="0"/>
                <a:cs typeface="Times New Roman" pitchFamily="18" charset="0"/>
              </a:rPr>
              <a:t> {</a:t>
            </a:r>
          </a:p>
          <a:p>
            <a:pPr>
              <a:lnSpc>
                <a:spcPct val="170000"/>
              </a:lnSpc>
              <a:buNone/>
            </a:pP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rlim_t</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rlim_cur</a:t>
            </a:r>
            <a:r>
              <a:rPr lang="fr-FR" dirty="0" smtClean="0">
                <a:latin typeface="Times New Roman" pitchFamily="18" charset="0"/>
                <a:cs typeface="Times New Roman" pitchFamily="18" charset="0"/>
              </a:rPr>
              <a:t>;   /* soft </a:t>
            </a:r>
            <a:r>
              <a:rPr lang="fr-FR" dirty="0" err="1" smtClean="0">
                <a:latin typeface="Times New Roman" pitchFamily="18" charset="0"/>
                <a:cs typeface="Times New Roman" pitchFamily="18" charset="0"/>
              </a:rPr>
              <a:t>limit</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current</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limit</a:t>
            </a:r>
            <a:r>
              <a:rPr lang="fr-FR" dirty="0" smtClean="0">
                <a:latin typeface="Times New Roman" pitchFamily="18" charset="0"/>
                <a:cs typeface="Times New Roman" pitchFamily="18" charset="0"/>
              </a:rPr>
              <a:t> */</a:t>
            </a:r>
          </a:p>
          <a:p>
            <a:pPr>
              <a:lnSpc>
                <a:spcPct val="170000"/>
              </a:lnSpc>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rlim_t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rlim_max</a:t>
            </a:r>
            <a:r>
              <a:rPr lang="en-US" dirty="0" smtClean="0">
                <a:latin typeface="Times New Roman" pitchFamily="18" charset="0"/>
                <a:cs typeface="Times New Roman" pitchFamily="18" charset="0"/>
              </a:rPr>
              <a:t>;   /* hard limit: maximum value for </a:t>
            </a:r>
            <a:r>
              <a:rPr lang="en-US" dirty="0" err="1" smtClean="0">
                <a:latin typeface="Times New Roman" pitchFamily="18" charset="0"/>
                <a:cs typeface="Times New Roman" pitchFamily="18" charset="0"/>
              </a:rPr>
              <a:t>rlim_cur</a:t>
            </a:r>
            <a:r>
              <a:rPr lang="en-US" dirty="0" smtClean="0">
                <a:latin typeface="Times New Roman" pitchFamily="18" charset="0"/>
                <a:cs typeface="Times New Roman" pitchFamily="18" charset="0"/>
              </a:rPr>
              <a:t> */</a:t>
            </a:r>
          </a:p>
          <a:p>
            <a:pPr>
              <a:lnSpc>
                <a:spcPct val="170000"/>
              </a:lnSpc>
              <a:buNone/>
            </a:pPr>
            <a:r>
              <a:rPr lang="en-US" dirty="0" smtClean="0">
                <a:latin typeface="Times New Roman" pitchFamily="18" charset="0"/>
                <a:cs typeface="Times New Roman" pitchFamily="18" charset="0"/>
              </a:rPr>
              <a:t>    };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nSpc>
                <a:spcPct val="170000"/>
              </a:lnSpc>
            </a:pPr>
            <a:r>
              <a:rPr lang="en-US" dirty="0" smtClean="0">
                <a:latin typeface="Times New Roman" pitchFamily="18" charset="0"/>
                <a:cs typeface="Times New Roman" pitchFamily="18" charset="0"/>
              </a:rPr>
              <a:t>Three rules govern the changing of the resource limits. </a:t>
            </a:r>
          </a:p>
          <a:p>
            <a:pPr>
              <a:lnSpc>
                <a:spcPct val="170000"/>
              </a:lnSpc>
              <a:buNone/>
            </a:pPr>
            <a:r>
              <a:rPr lang="en-US" dirty="0" smtClean="0">
                <a:latin typeface="Times New Roman" pitchFamily="18" charset="0"/>
                <a:cs typeface="Times New Roman" pitchFamily="18" charset="0"/>
              </a:rPr>
              <a:t>1. A process can change its soft limit to a value less than or equal to its hard limit.</a:t>
            </a:r>
          </a:p>
          <a:p>
            <a:pPr>
              <a:lnSpc>
                <a:spcPct val="170000"/>
              </a:lnSpc>
              <a:buNone/>
            </a:pPr>
            <a:r>
              <a:rPr lang="en-US" dirty="0" smtClean="0">
                <a:latin typeface="Times New Roman" pitchFamily="18" charset="0"/>
                <a:cs typeface="Times New Roman" pitchFamily="18" charset="0"/>
              </a:rPr>
              <a:t>2. A process can lower its hard limit to a value greater than or equal to its soft limit. This lowering of the hard limit is irreversible for normal users.</a:t>
            </a:r>
          </a:p>
          <a:p>
            <a:pPr>
              <a:lnSpc>
                <a:spcPct val="170000"/>
              </a:lnSpc>
              <a:buNone/>
            </a:pPr>
            <a:r>
              <a:rPr lang="en-US" dirty="0" smtClean="0">
                <a:latin typeface="Times New Roman" pitchFamily="18" charset="0"/>
                <a:cs typeface="Times New Roman" pitchFamily="18" charset="0"/>
              </a:rPr>
              <a:t>3. Only a </a:t>
            </a:r>
            <a:r>
              <a:rPr lang="en-US" dirty="0" err="1" smtClean="0">
                <a:latin typeface="Times New Roman" pitchFamily="18" charset="0"/>
                <a:cs typeface="Times New Roman" pitchFamily="18" charset="0"/>
              </a:rPr>
              <a:t>superuser</a:t>
            </a:r>
            <a:r>
              <a:rPr lang="en-US" dirty="0" smtClean="0">
                <a:latin typeface="Times New Roman" pitchFamily="18" charset="0"/>
                <a:cs typeface="Times New Roman" pitchFamily="18" charset="0"/>
              </a:rPr>
              <a:t> process can raise a hard limit. </a:t>
            </a:r>
          </a:p>
          <a:p>
            <a:pPr>
              <a:lnSpc>
                <a:spcPct val="170000"/>
              </a:lnSpc>
            </a:pPr>
            <a:endParaRPr lang="en-US" dirty="0" smtClean="0">
              <a:latin typeface="Times New Roman" pitchFamily="18" charset="0"/>
              <a:cs typeface="Times New Roman" pitchFamily="18" charset="0"/>
            </a:endParaRPr>
          </a:p>
          <a:p>
            <a:pPr>
              <a:lnSpc>
                <a:spcPct val="170000"/>
              </a:lnSpc>
            </a:pPr>
            <a:r>
              <a:rPr lang="en-US" dirty="0" smtClean="0">
                <a:latin typeface="Times New Roman" pitchFamily="18" charset="0"/>
                <a:cs typeface="Times New Roman" pitchFamily="18" charset="0"/>
              </a:rPr>
              <a:t>An infinite limit is specified by the constant RLIM_INFINITY.</a:t>
            </a:r>
          </a:p>
          <a:p>
            <a:pPr>
              <a:lnSpc>
                <a:spcPct val="17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295400"/>
            <a:ext cx="9144000" cy="5943599"/>
          </a:xfrm>
        </p:spPr>
        <p:txBody>
          <a:bodyPr>
            <a:normAutofit fontScale="62500" lnSpcReduction="20000"/>
          </a:bodyPr>
          <a:lstStyle/>
          <a:p>
            <a:pPr algn="just">
              <a:lnSpc>
                <a:spcPct val="170000"/>
              </a:lnSpc>
              <a:buNone/>
            </a:pPr>
            <a:r>
              <a:rPr lang="en-US" dirty="0" smtClean="0">
                <a:latin typeface="Times New Roman" pitchFamily="18" charset="0"/>
                <a:cs typeface="Times New Roman" pitchFamily="18" charset="0"/>
              </a:rPr>
              <a:t>RLIMIT_AS</a:t>
            </a:r>
          </a:p>
          <a:p>
            <a:pPr algn="just">
              <a:lnSpc>
                <a:spcPct val="170000"/>
              </a:lnSpc>
              <a:buNone/>
            </a:pPr>
            <a:r>
              <a:rPr lang="en-US" dirty="0" smtClean="0">
                <a:latin typeface="Times New Roman" pitchFamily="18" charset="0"/>
                <a:cs typeface="Times New Roman" pitchFamily="18" charset="0"/>
              </a:rPr>
              <a:t>	The maximum size in bytes of a process's total available memory. This affects the </a:t>
            </a:r>
            <a:r>
              <a:rPr lang="en-US" dirty="0" err="1" smtClean="0">
                <a:latin typeface="Times New Roman" pitchFamily="18" charset="0"/>
                <a:cs typeface="Times New Roman" pitchFamily="18" charset="0"/>
              </a:rPr>
              <a:t>sbrk</a:t>
            </a:r>
            <a:r>
              <a:rPr lang="en-US" dirty="0" smtClean="0">
                <a:latin typeface="Times New Roman" pitchFamily="18" charset="0"/>
                <a:cs typeface="Times New Roman" pitchFamily="18" charset="0"/>
              </a:rPr>
              <a:t> function and the </a:t>
            </a:r>
            <a:r>
              <a:rPr lang="en-US" dirty="0" err="1" smtClean="0">
                <a:latin typeface="Times New Roman" pitchFamily="18" charset="0"/>
                <a:cs typeface="Times New Roman" pitchFamily="18" charset="0"/>
              </a:rPr>
              <a:t>mmap</a:t>
            </a:r>
            <a:r>
              <a:rPr lang="en-US" dirty="0" smtClean="0">
                <a:latin typeface="Times New Roman" pitchFamily="18" charset="0"/>
                <a:cs typeface="Times New Roman" pitchFamily="18" charset="0"/>
              </a:rPr>
              <a:t> function(memory management </a:t>
            </a:r>
            <a:r>
              <a:rPr lang="en-US" dirty="0" smtClean="0">
                <a:latin typeface="Times New Roman" pitchFamily="18" charset="0"/>
                <a:cs typeface="Times New Roman" pitchFamily="18" charset="0"/>
              </a:rPr>
              <a:t>system </a:t>
            </a:r>
            <a:r>
              <a:rPr lang="en-US" dirty="0" smtClean="0">
                <a:latin typeface="Times New Roman" pitchFamily="18" charset="0"/>
                <a:cs typeface="Times New Roman" pitchFamily="18" charset="0"/>
              </a:rPr>
              <a:t>calls).</a:t>
            </a:r>
          </a:p>
          <a:p>
            <a:pPr algn="just">
              <a:lnSpc>
                <a:spcPct val="170000"/>
              </a:lnSpc>
              <a:buNone/>
            </a:pPr>
            <a:r>
              <a:rPr lang="en-US" dirty="0" smtClean="0">
                <a:latin typeface="Times New Roman" pitchFamily="18" charset="0"/>
                <a:cs typeface="Times New Roman" pitchFamily="18" charset="0"/>
              </a:rPr>
              <a:t>RLIMIT_CORE</a:t>
            </a:r>
          </a:p>
          <a:p>
            <a:pPr algn="just">
              <a:lnSpc>
                <a:spcPct val="170000"/>
              </a:lnSpc>
              <a:buNone/>
            </a:pPr>
            <a:r>
              <a:rPr lang="en-US" dirty="0" smtClean="0">
                <a:latin typeface="Times New Roman" pitchFamily="18" charset="0"/>
                <a:cs typeface="Times New Roman" pitchFamily="18" charset="0"/>
              </a:rPr>
              <a:t>	The maximum size in bytes of a core file. A limit of 0 prevents the creation of a core file. </a:t>
            </a:r>
          </a:p>
          <a:p>
            <a:pPr algn="just">
              <a:lnSpc>
                <a:spcPct val="170000"/>
              </a:lnSpc>
              <a:buNone/>
            </a:pPr>
            <a:r>
              <a:rPr lang="en-US" dirty="0" smtClean="0">
                <a:latin typeface="Times New Roman" pitchFamily="18" charset="0"/>
                <a:cs typeface="Times New Roman" pitchFamily="18" charset="0"/>
              </a:rPr>
              <a:t>RLIMIT_CPU</a:t>
            </a:r>
          </a:p>
          <a:p>
            <a:pPr algn="just">
              <a:lnSpc>
                <a:spcPct val="170000"/>
              </a:lnSpc>
              <a:buNone/>
            </a:pPr>
            <a:r>
              <a:rPr lang="en-US" dirty="0" smtClean="0">
                <a:latin typeface="Times New Roman" pitchFamily="18" charset="0"/>
                <a:cs typeface="Times New Roman" pitchFamily="18" charset="0"/>
              </a:rPr>
              <a:t>	The maximum amount of CPU time in seconds. When the soft limit is exceeded, the SIGXCPU signal is sent to the process. </a:t>
            </a:r>
          </a:p>
          <a:p>
            <a:pPr algn="just">
              <a:lnSpc>
                <a:spcPct val="170000"/>
              </a:lnSpc>
              <a:buNone/>
            </a:pPr>
            <a:r>
              <a:rPr lang="en-US" dirty="0" smtClean="0">
                <a:latin typeface="Times New Roman" pitchFamily="18" charset="0"/>
                <a:cs typeface="Times New Roman" pitchFamily="18" charset="0"/>
              </a:rPr>
              <a:t>RLIMIT_DATA</a:t>
            </a:r>
          </a:p>
          <a:p>
            <a:pPr algn="just">
              <a:lnSpc>
                <a:spcPct val="170000"/>
              </a:lnSpc>
              <a:buNone/>
            </a:pPr>
            <a:r>
              <a:rPr lang="en-US" dirty="0" smtClean="0">
                <a:latin typeface="Times New Roman" pitchFamily="18" charset="0"/>
                <a:cs typeface="Times New Roman" pitchFamily="18" charset="0"/>
              </a:rPr>
              <a:t>	The maximum size in bytes of the data segment: the sum of the initialized data, uninitialized data, and heap.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447800"/>
            <a:ext cx="9144000" cy="5410200"/>
          </a:xfrm>
        </p:spPr>
        <p:txBody>
          <a:bodyPr>
            <a:normAutofit fontScale="62500" lnSpcReduction="20000"/>
          </a:bodyPr>
          <a:lstStyle/>
          <a:p>
            <a:pPr algn="just">
              <a:lnSpc>
                <a:spcPct val="170000"/>
              </a:lnSpc>
              <a:buNone/>
            </a:pPr>
            <a:r>
              <a:rPr lang="en-US" dirty="0" smtClean="0">
                <a:latin typeface="Times New Roman" pitchFamily="18" charset="0"/>
                <a:cs typeface="Times New Roman" pitchFamily="18" charset="0"/>
              </a:rPr>
              <a:t>RLIMIT_LOCKS</a:t>
            </a:r>
          </a:p>
          <a:p>
            <a:pPr algn="just">
              <a:lnSpc>
                <a:spcPct val="170000"/>
              </a:lnSpc>
              <a:buNone/>
            </a:pPr>
            <a:r>
              <a:rPr lang="en-US" dirty="0" smtClean="0">
                <a:latin typeface="Times New Roman" pitchFamily="18" charset="0"/>
                <a:cs typeface="Times New Roman" pitchFamily="18" charset="0"/>
              </a:rPr>
              <a:t>	The maximum number of file locks a process can hold.</a:t>
            </a:r>
          </a:p>
          <a:p>
            <a:pPr algn="just">
              <a:lnSpc>
                <a:spcPct val="170000"/>
              </a:lnSpc>
              <a:buNone/>
            </a:pPr>
            <a:r>
              <a:rPr lang="en-US" dirty="0" smtClean="0">
                <a:latin typeface="Times New Roman" pitchFamily="18" charset="0"/>
                <a:cs typeface="Times New Roman" pitchFamily="18" charset="0"/>
              </a:rPr>
              <a:t>RLIMIT_MEMLOCK</a:t>
            </a:r>
          </a:p>
          <a:p>
            <a:pPr algn="just">
              <a:lnSpc>
                <a:spcPct val="170000"/>
              </a:lnSpc>
              <a:buNone/>
            </a:pPr>
            <a:r>
              <a:rPr lang="en-US" dirty="0" smtClean="0">
                <a:latin typeface="Times New Roman" pitchFamily="18" charset="0"/>
                <a:cs typeface="Times New Roman" pitchFamily="18" charset="0"/>
              </a:rPr>
              <a:t>	The maximum amount of memory in bytes that a process can lock into memory using </a:t>
            </a:r>
            <a:r>
              <a:rPr lang="en-US" dirty="0" err="1" smtClean="0">
                <a:latin typeface="Times New Roman" pitchFamily="18" charset="0"/>
                <a:cs typeface="Times New Roman" pitchFamily="18" charset="0"/>
              </a:rPr>
              <a:t>mlock</a:t>
            </a:r>
            <a:r>
              <a:rPr lang="en-US" dirty="0" smtClean="0">
                <a:latin typeface="Times New Roman" pitchFamily="18" charset="0"/>
                <a:cs typeface="Times New Roman" pitchFamily="18" charset="0"/>
              </a:rPr>
              <a:t>(2).</a:t>
            </a:r>
          </a:p>
          <a:p>
            <a:pPr>
              <a:lnSpc>
                <a:spcPct val="170000"/>
              </a:lnSpc>
              <a:buNone/>
            </a:pPr>
            <a:r>
              <a:rPr lang="en-US" dirty="0" smtClean="0">
                <a:latin typeface="Times New Roman" pitchFamily="18" charset="0"/>
                <a:cs typeface="Times New Roman" pitchFamily="18" charset="0"/>
              </a:rPr>
              <a:t>RLIMIT_NOFILE</a:t>
            </a:r>
          </a:p>
          <a:p>
            <a:pPr>
              <a:lnSpc>
                <a:spcPct val="170000"/>
              </a:lnSpc>
              <a:buNone/>
            </a:pPr>
            <a:r>
              <a:rPr lang="en-US" dirty="0" smtClean="0">
                <a:latin typeface="Times New Roman" pitchFamily="18" charset="0"/>
                <a:cs typeface="Times New Roman" pitchFamily="18" charset="0"/>
              </a:rPr>
              <a:t>	The maximum number of open files per process. Changing this limit affects the value returned by the </a:t>
            </a:r>
            <a:r>
              <a:rPr lang="en-US" dirty="0" err="1" smtClean="0">
                <a:latin typeface="Times New Roman" pitchFamily="18" charset="0"/>
                <a:cs typeface="Times New Roman" pitchFamily="18" charset="0"/>
              </a:rPr>
              <a:t>sysconf</a:t>
            </a:r>
            <a:r>
              <a:rPr lang="en-US" dirty="0" smtClean="0">
                <a:latin typeface="Times New Roman" pitchFamily="18" charset="0"/>
                <a:cs typeface="Times New Roman" pitchFamily="18" charset="0"/>
              </a:rPr>
              <a:t> function for its _SC_OPEN_MAX argument . </a:t>
            </a:r>
          </a:p>
          <a:p>
            <a:pPr>
              <a:lnSpc>
                <a:spcPct val="170000"/>
              </a:lnSpc>
              <a:buNone/>
            </a:pPr>
            <a:r>
              <a:rPr lang="en-US" dirty="0" smtClean="0">
                <a:latin typeface="Times New Roman" pitchFamily="18" charset="0"/>
                <a:cs typeface="Times New Roman" pitchFamily="18" charset="0"/>
              </a:rPr>
              <a:t>RLIMIT_NPROC</a:t>
            </a:r>
          </a:p>
          <a:p>
            <a:pPr>
              <a:lnSpc>
                <a:spcPct val="170000"/>
              </a:lnSpc>
              <a:buNone/>
            </a:pPr>
            <a:r>
              <a:rPr lang="en-US" dirty="0" smtClean="0">
                <a:latin typeface="Times New Roman" pitchFamily="18" charset="0"/>
                <a:cs typeface="Times New Roman" pitchFamily="18" charset="0"/>
              </a:rPr>
              <a:t>	The maximum number of child processes per real user ID. Changing this limit affects the value returned for _SC_CHILD_MAX by the </a:t>
            </a:r>
            <a:r>
              <a:rPr lang="en-US" dirty="0" err="1" smtClean="0">
                <a:latin typeface="Times New Roman" pitchFamily="18" charset="0"/>
                <a:cs typeface="Times New Roman" pitchFamily="18" charset="0"/>
              </a:rPr>
              <a:t>sysconf</a:t>
            </a:r>
            <a:r>
              <a:rPr lang="en-US" dirty="0" smtClean="0">
                <a:latin typeface="Times New Roman" pitchFamily="18" charset="0"/>
                <a:cs typeface="Times New Roman" pitchFamily="18" charset="0"/>
              </a:rPr>
              <a:t> function.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447800"/>
            <a:ext cx="8915400" cy="5638800"/>
          </a:xfrm>
        </p:spPr>
        <p:txBody>
          <a:bodyPr>
            <a:normAutofit fontScale="55000" lnSpcReduction="20000"/>
          </a:bodyPr>
          <a:lstStyle/>
          <a:p>
            <a:pPr algn="just">
              <a:lnSpc>
                <a:spcPct val="170000"/>
              </a:lnSpc>
              <a:buNone/>
            </a:pPr>
            <a:r>
              <a:rPr lang="en-US" dirty="0" smtClean="0">
                <a:latin typeface="Times New Roman" pitchFamily="18" charset="0"/>
                <a:cs typeface="Times New Roman" pitchFamily="18" charset="0"/>
              </a:rPr>
              <a:t>RLIMIT_FSIZE</a:t>
            </a:r>
          </a:p>
          <a:p>
            <a:pPr algn="just">
              <a:lnSpc>
                <a:spcPct val="170000"/>
              </a:lnSpc>
              <a:buNone/>
            </a:pPr>
            <a:r>
              <a:rPr lang="en-US" dirty="0" smtClean="0">
                <a:latin typeface="Times New Roman" pitchFamily="18" charset="0"/>
                <a:cs typeface="Times New Roman" pitchFamily="18" charset="0"/>
              </a:rPr>
              <a:t>	The maximum size in bytes of a file that may be created. When the soft limit is exceeded, the  process is sent the SIGXFSZ signal. </a:t>
            </a:r>
          </a:p>
          <a:p>
            <a:pPr>
              <a:lnSpc>
                <a:spcPct val="170000"/>
              </a:lnSpc>
              <a:buNone/>
            </a:pPr>
            <a:r>
              <a:rPr lang="en-US" dirty="0" smtClean="0">
                <a:latin typeface="Times New Roman" pitchFamily="18" charset="0"/>
                <a:cs typeface="Times New Roman" pitchFamily="18" charset="0"/>
              </a:rPr>
              <a:t>RLIMIT_RSS</a:t>
            </a:r>
          </a:p>
          <a:p>
            <a:pPr>
              <a:lnSpc>
                <a:spcPct val="170000"/>
              </a:lnSpc>
              <a:buNone/>
            </a:pPr>
            <a:r>
              <a:rPr lang="en-US" dirty="0" smtClean="0">
                <a:latin typeface="Times New Roman" pitchFamily="18" charset="0"/>
                <a:cs typeface="Times New Roman" pitchFamily="18" charset="0"/>
              </a:rPr>
              <a:t>	Maximum  resident set size (RSS) in bytes. If available physical memory is low, the kernel takes memory </a:t>
            </a:r>
            <a:r>
              <a:rPr lang="en-US" smtClean="0">
                <a:latin typeface="Times New Roman" pitchFamily="18" charset="0"/>
                <a:cs typeface="Times New Roman" pitchFamily="18" charset="0"/>
              </a:rPr>
              <a:t>from </a:t>
            </a:r>
            <a:r>
              <a:rPr lang="en-US" smtClean="0">
                <a:latin typeface="Times New Roman" pitchFamily="18" charset="0"/>
                <a:cs typeface="Times New Roman" pitchFamily="18" charset="0"/>
              </a:rPr>
              <a:t> processes </a:t>
            </a:r>
            <a:r>
              <a:rPr lang="en-US" dirty="0" smtClean="0">
                <a:latin typeface="Times New Roman" pitchFamily="18" charset="0"/>
                <a:cs typeface="Times New Roman" pitchFamily="18" charset="0"/>
              </a:rPr>
              <a:t>that exceed their RSS. </a:t>
            </a:r>
          </a:p>
          <a:p>
            <a:pPr>
              <a:lnSpc>
                <a:spcPct val="170000"/>
              </a:lnSpc>
              <a:buNone/>
            </a:pPr>
            <a:r>
              <a:rPr lang="en-US" dirty="0" smtClean="0">
                <a:latin typeface="Times New Roman" pitchFamily="18" charset="0"/>
                <a:cs typeface="Times New Roman" pitchFamily="18" charset="0"/>
              </a:rPr>
              <a:t>RLIMIT_SBSIZE</a:t>
            </a:r>
          </a:p>
          <a:p>
            <a:pPr>
              <a:lnSpc>
                <a:spcPct val="170000"/>
              </a:lnSpc>
              <a:buNone/>
            </a:pPr>
            <a:r>
              <a:rPr lang="en-US" dirty="0" smtClean="0">
                <a:latin typeface="Times New Roman" pitchFamily="18" charset="0"/>
                <a:cs typeface="Times New Roman" pitchFamily="18" charset="0"/>
              </a:rPr>
              <a:t>	The maximum size in bytes of socket buffers that a user can consume at any given time. </a:t>
            </a:r>
          </a:p>
          <a:p>
            <a:pPr>
              <a:lnSpc>
                <a:spcPct val="170000"/>
              </a:lnSpc>
              <a:buNone/>
            </a:pPr>
            <a:r>
              <a:rPr lang="en-US" dirty="0" smtClean="0">
                <a:latin typeface="Times New Roman" pitchFamily="18" charset="0"/>
                <a:cs typeface="Times New Roman" pitchFamily="18" charset="0"/>
              </a:rPr>
              <a:t>RLIMIT_STACK</a:t>
            </a:r>
          </a:p>
          <a:p>
            <a:pPr>
              <a:lnSpc>
                <a:spcPct val="170000"/>
              </a:lnSpc>
              <a:buNone/>
            </a:pPr>
            <a:r>
              <a:rPr lang="en-US" dirty="0" smtClean="0">
                <a:latin typeface="Times New Roman" pitchFamily="18" charset="0"/>
                <a:cs typeface="Times New Roman" pitchFamily="18" charset="0"/>
              </a:rPr>
              <a:t>	The maximum size in bytes of the stack. </a:t>
            </a:r>
          </a:p>
          <a:p>
            <a:pPr>
              <a:lnSpc>
                <a:spcPct val="170000"/>
              </a:lnSpc>
              <a:buNone/>
            </a:pPr>
            <a:r>
              <a:rPr lang="en-US" dirty="0" smtClean="0">
                <a:latin typeface="Times New Roman" pitchFamily="18" charset="0"/>
                <a:cs typeface="Times New Roman" pitchFamily="18" charset="0"/>
              </a:rPr>
              <a:t>RLIMIT_VMEM</a:t>
            </a:r>
          </a:p>
          <a:p>
            <a:pPr>
              <a:lnSpc>
                <a:spcPct val="170000"/>
              </a:lnSpc>
              <a:buNone/>
            </a:pPr>
            <a:r>
              <a:rPr lang="en-US" dirty="0" smtClean="0">
                <a:latin typeface="Times New Roman" pitchFamily="18" charset="0"/>
                <a:cs typeface="Times New Roman" pitchFamily="18" charset="0"/>
              </a:rPr>
              <a:t>	This is a synonym for RLIMIT_AS. The </a:t>
            </a:r>
            <a:r>
              <a:rPr lang="en-US"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aximum </a:t>
            </a:r>
            <a:r>
              <a:rPr lang="en-US" dirty="0" smtClean="0">
                <a:latin typeface="Times New Roman" pitchFamily="18" charset="0"/>
                <a:cs typeface="Times New Roman" pitchFamily="18" charset="0"/>
              </a:rPr>
              <a:t>size of the process’s virtual memory(address space) in bytes.</a:t>
            </a:r>
          </a:p>
          <a:p>
            <a:pPr>
              <a:lnSpc>
                <a:spcPct val="17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76400"/>
            <a:ext cx="8686800" cy="4952999"/>
          </a:xfrm>
        </p:spPr>
        <p:txBody>
          <a:bodyPr>
            <a:normAutofit fontScale="77500" lnSpcReduction="20000"/>
          </a:bodyPr>
          <a:lstStyle/>
          <a:p>
            <a:pPr>
              <a:lnSpc>
                <a:spcPct val="170000"/>
              </a:lnSpc>
            </a:pPr>
            <a:r>
              <a:rPr lang="en-US" dirty="0" smtClean="0">
                <a:latin typeface="Times New Roman" pitchFamily="18" charset="0"/>
                <a:cs typeface="Times New Roman" pitchFamily="18" charset="0"/>
              </a:rPr>
              <a:t>The resource limits affect the calling process and are inherited by any of its children. This means that the setting of resource limits needs to be built into the shells to affect all our future processes. Indeed, the Bourne shell, the GNU Bourne-again shell, and the </a:t>
            </a:r>
            <a:r>
              <a:rPr lang="en-US" dirty="0" err="1" smtClean="0">
                <a:latin typeface="Times New Roman" pitchFamily="18" charset="0"/>
                <a:cs typeface="Times New Roman" pitchFamily="18" charset="0"/>
              </a:rPr>
              <a:t>Korn</a:t>
            </a:r>
            <a:r>
              <a:rPr lang="en-US" dirty="0" smtClean="0">
                <a:latin typeface="Times New Roman" pitchFamily="18" charset="0"/>
                <a:cs typeface="Times New Roman" pitchFamily="18" charset="0"/>
              </a:rPr>
              <a:t> shell have the built-in </a:t>
            </a:r>
            <a:r>
              <a:rPr lang="en-US" dirty="0" err="1" smtClean="0">
                <a:latin typeface="Times New Roman" pitchFamily="18" charset="0"/>
                <a:cs typeface="Times New Roman" pitchFamily="18" charset="0"/>
              </a:rPr>
              <a:t>ulimit</a:t>
            </a:r>
            <a:r>
              <a:rPr lang="en-US" dirty="0" smtClean="0">
                <a:latin typeface="Times New Roman" pitchFamily="18" charset="0"/>
                <a:cs typeface="Times New Roman" pitchFamily="18" charset="0"/>
              </a:rPr>
              <a:t> command, and the C shell has the built-in limit command. (The </a:t>
            </a:r>
            <a:r>
              <a:rPr lang="en-US" dirty="0" err="1" smtClean="0">
                <a:latin typeface="Times New Roman" pitchFamily="18" charset="0"/>
                <a:cs typeface="Times New Roman" pitchFamily="18" charset="0"/>
              </a:rPr>
              <a:t>umask</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chdir</a:t>
            </a:r>
            <a:r>
              <a:rPr lang="en-US" dirty="0" smtClean="0">
                <a:latin typeface="Times New Roman" pitchFamily="18" charset="0"/>
                <a:cs typeface="Times New Roman" pitchFamily="18" charset="0"/>
              </a:rPr>
              <a:t> functions also have to be handled as shell built-ins.)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pPr lvl="0" algn="just">
              <a:lnSpc>
                <a:spcPct val="150000"/>
              </a:lnSpc>
            </a:pPr>
            <a:r>
              <a:rPr lang="en-US" sz="2800" dirty="0" smtClean="0">
                <a:latin typeface="Times New Roman" pitchFamily="18" charset="0"/>
                <a:cs typeface="Times New Roman" pitchFamily="18" charset="0"/>
              </a:rPr>
              <a:t>Terrence Chan: UNIX System Programming Using C++, Prentice Hall India,1999.</a:t>
            </a:r>
          </a:p>
          <a:p>
            <a:pPr lvl="0" algn="just">
              <a:lnSpc>
                <a:spcPct val="150000"/>
              </a:lnSpc>
              <a:buNone/>
            </a:pPr>
            <a:r>
              <a:rPr lang="en-US" sz="2800" dirty="0" smtClean="0">
                <a:latin typeface="Times New Roman" pitchFamily="18" charset="0"/>
                <a:cs typeface="Times New Roman" pitchFamily="18" charset="0"/>
              </a:rPr>
              <a:t> </a:t>
            </a:r>
          </a:p>
          <a:p>
            <a:pPr lvl="0" algn="just">
              <a:lnSpc>
                <a:spcPct val="150000"/>
              </a:lnSpc>
            </a:pPr>
            <a:r>
              <a:rPr lang="en-US" sz="2800" dirty="0" err="1" smtClean="0">
                <a:latin typeface="Times New Roman" pitchFamily="18" charset="0"/>
                <a:cs typeface="Times New Roman" pitchFamily="18" charset="0"/>
              </a:rPr>
              <a:t>W.Richard</a:t>
            </a:r>
            <a:r>
              <a:rPr lang="en-US" sz="2800" dirty="0" smtClean="0">
                <a:latin typeface="Times New Roman" pitchFamily="18" charset="0"/>
                <a:cs typeface="Times New Roman" pitchFamily="18" charset="0"/>
              </a:rPr>
              <a:t> Stevens: Advanced Programming in the UNIX </a:t>
            </a:r>
            <a:r>
              <a:rPr lang="en-US" sz="2800" dirty="0" err="1" smtClean="0">
                <a:latin typeface="Times New Roman" pitchFamily="18" charset="0"/>
                <a:cs typeface="Times New Roman" pitchFamily="18" charset="0"/>
              </a:rPr>
              <a:t>Environment,Addison</a:t>
            </a:r>
            <a:r>
              <a:rPr lang="en-US" sz="2800" dirty="0" smtClean="0">
                <a:latin typeface="Times New Roman" pitchFamily="18" charset="0"/>
                <a:cs typeface="Times New Roman" pitchFamily="18" charset="0"/>
              </a:rPr>
              <a:t> –Wesley/PHI </a:t>
            </a:r>
          </a:p>
          <a:p>
            <a:pPr lvl="0" algn="just">
              <a:lnSpc>
                <a:spcPct val="150000"/>
              </a:lnSpc>
            </a:pPr>
            <a:endParaRPr lang="en-US" sz="2800" dirty="0" smtClean="0">
              <a:latin typeface="Times New Roman" pitchFamily="18" charset="0"/>
              <a:cs typeface="Times New Roman" pitchFamily="18" charset="0"/>
            </a:endParaRPr>
          </a:p>
          <a:p>
            <a:pPr lvl="0" algn="just">
              <a:lnSpc>
                <a:spcPct val="150000"/>
              </a:lnSpc>
            </a:pPr>
            <a:r>
              <a:rPr lang="en-US" sz="2800" dirty="0" err="1" smtClean="0">
                <a:latin typeface="Times New Roman" pitchFamily="18" charset="0"/>
                <a:cs typeface="Times New Roman" pitchFamily="18" charset="0"/>
              </a:rPr>
              <a:t>Sumitaba</a:t>
            </a:r>
            <a:r>
              <a:rPr lang="en-US" sz="2800" dirty="0" smtClean="0">
                <a:latin typeface="Times New Roman" pitchFamily="18" charset="0"/>
                <a:cs typeface="Times New Roman" pitchFamily="18" charset="0"/>
              </a:rPr>
              <a:t> Das, UNIX-Concepts and Applications, 4</a:t>
            </a:r>
            <a:r>
              <a:rPr lang="en-US" sz="2800" baseline="30000" dirty="0" smtClean="0">
                <a:latin typeface="Times New Roman" pitchFamily="18" charset="0"/>
                <a:cs typeface="Times New Roman" pitchFamily="18" charset="0"/>
              </a:rPr>
              <a:t>th</a:t>
            </a:r>
            <a:r>
              <a:rPr lang="en-US" sz="2800" dirty="0" smtClean="0">
                <a:latin typeface="Times New Roman" pitchFamily="18" charset="0"/>
                <a:cs typeface="Times New Roman" pitchFamily="18" charset="0"/>
              </a:rPr>
              <a:t> Edition, Tata McGraw Hill,         2006. (Chapter 9).</a:t>
            </a:r>
          </a:p>
          <a:p>
            <a:pPr algn="just">
              <a:lnSpc>
                <a:spcPct val="150000"/>
              </a:lnSpc>
            </a:pPr>
            <a:endParaRPr lang="en-US" sz="2800" dirty="0" smtClean="0">
              <a:latin typeface="Times New Roman" pitchFamily="18" charset="0"/>
              <a:cs typeface="Times New Roman" pitchFamily="18" charset="0"/>
            </a:endParaRPr>
          </a:p>
          <a:p>
            <a:pPr algn="just">
              <a:lnSpc>
                <a:spcPct val="150000"/>
              </a:lnSpc>
            </a:pPr>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dirty="0" err="1" smtClean="0"/>
              <a:t>Eg</a:t>
            </a:r>
            <a:r>
              <a:rPr lang="en-US" dirty="0" smtClean="0"/>
              <a:t>: When you run a command(say cat) from the shell, the shell first forks another shell process. The newly forked shell then overlays itself with the executable image of cat, which then starts to run.</a:t>
            </a:r>
          </a:p>
          <a:p>
            <a:pPr algn="just">
              <a:lnSpc>
                <a:spcPct val="150000"/>
              </a:lnSpc>
            </a:pPr>
            <a:r>
              <a:rPr lang="en-US" dirty="0" smtClean="0"/>
              <a:t>The parent(the shell) waits for cat to terminate and then picks up the exit status of the child.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Kernel support for Process</a:t>
            </a:r>
            <a:endParaRPr lang="en-US"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sz="2400" dirty="0" smtClean="0">
                <a:latin typeface="Times New Roman" pitchFamily="18" charset="0"/>
                <a:cs typeface="Times New Roman" pitchFamily="18" charset="0"/>
              </a:rPr>
              <a:t>Unix process consists minimally of a </a:t>
            </a:r>
            <a:r>
              <a:rPr lang="en-US" sz="2400" b="1" dirty="0" smtClean="0">
                <a:latin typeface="Times New Roman" pitchFamily="18" charset="0"/>
                <a:cs typeface="Times New Roman" pitchFamily="18" charset="0"/>
              </a:rPr>
              <a:t>text segment, a data segment and a stack segment.</a:t>
            </a:r>
          </a:p>
          <a:p>
            <a:pPr algn="just">
              <a:lnSpc>
                <a:spcPct val="150000"/>
              </a:lnSpc>
            </a:pPr>
            <a:r>
              <a:rPr lang="en-US" sz="2400" b="1" dirty="0" smtClean="0">
                <a:latin typeface="Times New Roman" pitchFamily="18" charset="0"/>
                <a:cs typeface="Times New Roman" pitchFamily="18" charset="0"/>
              </a:rPr>
              <a:t>Test segment </a:t>
            </a:r>
            <a:r>
              <a:rPr lang="en-US" sz="2400" dirty="0" smtClean="0">
                <a:latin typeface="Times New Roman" pitchFamily="18" charset="0"/>
                <a:cs typeface="Times New Roman" pitchFamily="18" charset="0"/>
              </a:rPr>
              <a:t>contains the program text of a process in machine –executable instruction code format.</a:t>
            </a:r>
          </a:p>
          <a:p>
            <a:pPr algn="just">
              <a:lnSpc>
                <a:spcPct val="150000"/>
              </a:lnSpc>
            </a:pPr>
            <a:r>
              <a:rPr lang="en-US" sz="2400" b="1" dirty="0" smtClean="0">
                <a:latin typeface="Times New Roman" pitchFamily="18" charset="0"/>
                <a:cs typeface="Times New Roman" pitchFamily="18" charset="0"/>
              </a:rPr>
              <a:t>Data segment </a:t>
            </a:r>
            <a:r>
              <a:rPr lang="en-US" sz="2400" dirty="0" smtClean="0">
                <a:latin typeface="Times New Roman" pitchFamily="18" charset="0"/>
                <a:cs typeface="Times New Roman" pitchFamily="18" charset="0"/>
              </a:rPr>
              <a:t>contains static and global variables and their corresponding data.</a:t>
            </a:r>
          </a:p>
          <a:p>
            <a:pPr algn="just">
              <a:lnSpc>
                <a:spcPct val="150000"/>
              </a:lnSpc>
            </a:pPr>
            <a:r>
              <a:rPr lang="en-US" sz="2400" b="1" dirty="0" smtClean="0">
                <a:latin typeface="Times New Roman" pitchFamily="18" charset="0"/>
                <a:cs typeface="Times New Roman" pitchFamily="18" charset="0"/>
              </a:rPr>
              <a:t>Stack segment </a:t>
            </a:r>
            <a:r>
              <a:rPr lang="en-US" sz="2400" dirty="0" smtClean="0">
                <a:latin typeface="Times New Roman" pitchFamily="18" charset="0"/>
                <a:cs typeface="Times New Roman" pitchFamily="18" charset="0"/>
              </a:rPr>
              <a:t>contains a run time stack. It provides storage for function arguments, automatic variables, and return addresses of all active functions for a process at any time.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685800" y="533400"/>
            <a:ext cx="7727324"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1108</TotalTime>
  <Words>3535</Words>
  <Application>Microsoft Office PowerPoint</Application>
  <PresentationFormat>On-screen Show (4:3)</PresentationFormat>
  <Paragraphs>317</Paragraphs>
  <Slides>67</Slides>
  <Notes>7</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Module</vt:lpstr>
      <vt:lpstr>The Process</vt:lpstr>
      <vt:lpstr>Mechanism of Process Creation</vt:lpstr>
      <vt:lpstr>Slide 3</vt:lpstr>
      <vt:lpstr>Slide 4</vt:lpstr>
      <vt:lpstr>Slide 5</vt:lpstr>
      <vt:lpstr>Slide 6</vt:lpstr>
      <vt:lpstr>Slide 7</vt:lpstr>
      <vt:lpstr>Unix Kernel support for Process</vt:lpstr>
      <vt:lpstr>Slide 9</vt:lpstr>
      <vt:lpstr>Slide 10</vt:lpstr>
      <vt:lpstr>Slide 11</vt:lpstr>
      <vt:lpstr>Slide 12</vt:lpstr>
      <vt:lpstr>Slide 13</vt:lpstr>
      <vt:lpstr>Slide 14</vt:lpstr>
      <vt:lpstr>Slide 15</vt:lpstr>
      <vt:lpstr>Slide 16</vt:lpstr>
      <vt:lpstr>The Environment of a Unix Process</vt:lpstr>
      <vt:lpstr>Process Termination</vt:lpstr>
      <vt:lpstr>Slide 19</vt:lpstr>
      <vt:lpstr>Slide 20</vt:lpstr>
      <vt:lpstr>Slide 21</vt:lpstr>
      <vt:lpstr>Slide 22</vt:lpstr>
      <vt:lpstr>Command-Line Arguments</vt:lpstr>
      <vt:lpstr>Slide 24</vt:lpstr>
      <vt:lpstr>Slide 25</vt:lpstr>
      <vt:lpstr>Memory Layout of a C Program  </vt:lpstr>
      <vt:lpstr>Slide 27</vt:lpstr>
      <vt:lpstr>Slide 28</vt:lpstr>
      <vt:lpstr>Slide 29</vt:lpstr>
      <vt:lpstr>Typical memory arrangement  Fig 2</vt:lpstr>
      <vt:lpstr>Memory Allocation  </vt:lpstr>
      <vt:lpstr>Slide 32</vt:lpstr>
      <vt:lpstr>Slide 33</vt:lpstr>
      <vt:lpstr>Slide 34</vt:lpstr>
      <vt:lpstr>alloca Function  </vt:lpstr>
      <vt:lpstr>Environment Variables</vt:lpstr>
      <vt:lpstr>Slide 37</vt:lpstr>
      <vt:lpstr>Slide 38</vt:lpstr>
      <vt:lpstr>Slide 39</vt:lpstr>
      <vt:lpstr>Slide 40</vt:lpstr>
      <vt:lpstr>Slide 41</vt:lpstr>
      <vt:lpstr>setjmp and longjmp Functions  </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Automatic, Register, and Volatile Variables  </vt:lpstr>
      <vt:lpstr>Potential Problem with Automatic Variables  </vt:lpstr>
      <vt:lpstr>Slide 58</vt:lpstr>
      <vt:lpstr>Slide 59</vt:lpstr>
      <vt:lpstr>getrlimit and setrlimit Functions  </vt:lpstr>
      <vt:lpstr>Slide 61</vt:lpstr>
      <vt:lpstr>Slide 62</vt:lpstr>
      <vt:lpstr>Slide 63</vt:lpstr>
      <vt:lpstr>Slide 64</vt:lpstr>
      <vt:lpstr>Slide 65</vt:lpstr>
      <vt:lpstr>Slide 66</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dc:title>
  <dc:creator>PC</dc:creator>
  <cp:lastModifiedBy>PC</cp:lastModifiedBy>
  <cp:revision>181</cp:revision>
  <dcterms:created xsi:type="dcterms:W3CDTF">2014-08-13T09:48:21Z</dcterms:created>
  <dcterms:modified xsi:type="dcterms:W3CDTF">2014-09-01T05:29:15Z</dcterms:modified>
</cp:coreProperties>
</file>