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91"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92" r:id="rId25"/>
    <p:sldId id="278" r:id="rId26"/>
    <p:sldId id="279" r:id="rId27"/>
    <p:sldId id="293" r:id="rId28"/>
    <p:sldId id="280" r:id="rId29"/>
    <p:sldId id="281" r:id="rId30"/>
    <p:sldId id="282" r:id="rId31"/>
    <p:sldId id="283" r:id="rId32"/>
    <p:sldId id="284" r:id="rId33"/>
    <p:sldId id="285" r:id="rId34"/>
    <p:sldId id="294" r:id="rId35"/>
    <p:sldId id="286" r:id="rId36"/>
    <p:sldId id="287" r:id="rId37"/>
    <p:sldId id="295" r:id="rId38"/>
    <p:sldId id="288" r:id="rId39"/>
    <p:sldId id="289" r:id="rId40"/>
    <p:sldId id="290" r:id="rId41"/>
    <p:sldId id="296" r:id="rId42"/>
    <p:sldId id="297" r:id="rId43"/>
    <p:sldId id="298" r:id="rId44"/>
    <p:sldId id="299" r:id="rId45"/>
    <p:sldId id="302" r:id="rId46"/>
    <p:sldId id="300" r:id="rId47"/>
    <p:sldId id="316" r:id="rId48"/>
    <p:sldId id="303" r:id="rId49"/>
    <p:sldId id="304" r:id="rId50"/>
    <p:sldId id="305" r:id="rId51"/>
    <p:sldId id="307" r:id="rId52"/>
    <p:sldId id="308" r:id="rId53"/>
    <p:sldId id="310" r:id="rId54"/>
    <p:sldId id="312" r:id="rId55"/>
    <p:sldId id="314" r:id="rId56"/>
    <p:sldId id="315" r:id="rId57"/>
    <p:sldId id="317" r:id="rId58"/>
    <p:sldId id="318" r:id="rId59"/>
    <p:sldId id="319" r:id="rId60"/>
    <p:sldId id="320" r:id="rId61"/>
    <p:sldId id="321" r:id="rId62"/>
    <p:sldId id="337" r:id="rId63"/>
    <p:sldId id="339" r:id="rId64"/>
    <p:sldId id="338" r:id="rId65"/>
    <p:sldId id="342" r:id="rId66"/>
    <p:sldId id="324" r:id="rId67"/>
    <p:sldId id="325" r:id="rId68"/>
    <p:sldId id="326" r:id="rId69"/>
    <p:sldId id="327" r:id="rId70"/>
    <p:sldId id="328" r:id="rId71"/>
    <p:sldId id="329" r:id="rId72"/>
    <p:sldId id="330" r:id="rId73"/>
    <p:sldId id="340" r:id="rId74"/>
    <p:sldId id="341" r:id="rId75"/>
    <p:sldId id="331" r:id="rId76"/>
    <p:sldId id="346" r:id="rId77"/>
    <p:sldId id="357" r:id="rId78"/>
    <p:sldId id="347" r:id="rId79"/>
    <p:sldId id="344" r:id="rId80"/>
    <p:sldId id="345" r:id="rId81"/>
    <p:sldId id="360" r:id="rId82"/>
    <p:sldId id="336" r:id="rId83"/>
    <p:sldId id="348" r:id="rId84"/>
    <p:sldId id="349" r:id="rId85"/>
    <p:sldId id="350" r:id="rId86"/>
    <p:sldId id="351" r:id="rId87"/>
    <p:sldId id="353" r:id="rId88"/>
    <p:sldId id="359" r:id="rId89"/>
    <p:sldId id="352" r:id="rId90"/>
    <p:sldId id="354" r:id="rId91"/>
    <p:sldId id="355" r:id="rId92"/>
    <p:sldId id="356" r:id="rId93"/>
    <p:sldId id="358" r:id="rId9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64E401B-2C49-48C7-964D-BD724687F796}" type="datetimeFigureOut">
              <a:rPr lang="en-US" smtClean="0"/>
              <a:pPr/>
              <a:t>23-Sep-14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1C8D361-E98F-4E90-8283-A1FA53CF579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64E401B-2C49-48C7-964D-BD724687F796}" type="datetimeFigureOut">
              <a:rPr lang="en-US" smtClean="0"/>
              <a:pPr/>
              <a:t>23-Sep-14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1C8D361-E98F-4E90-8283-A1FA53CF579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64E401B-2C49-48C7-964D-BD724687F796}" type="datetimeFigureOut">
              <a:rPr lang="en-US" smtClean="0"/>
              <a:pPr/>
              <a:t>23-Sep-14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1C8D361-E98F-4E90-8283-A1FA53CF579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64E401B-2C49-48C7-964D-BD724687F796}" type="datetimeFigureOut">
              <a:rPr lang="en-US" smtClean="0"/>
              <a:pPr/>
              <a:t>23-Sep-14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1C8D361-E98F-4E90-8283-A1FA53CF579D}"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64E401B-2C49-48C7-964D-BD724687F796}" type="datetimeFigureOut">
              <a:rPr lang="en-US" smtClean="0"/>
              <a:pPr/>
              <a:t>23-Sep-14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1C8D361-E98F-4E90-8283-A1FA53CF579D}"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64E401B-2C49-48C7-964D-BD724687F796}" type="datetimeFigureOut">
              <a:rPr lang="en-US" smtClean="0"/>
              <a:pPr/>
              <a:t>23-Sep-14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1C8D361-E98F-4E90-8283-A1FA53CF579D}"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64E401B-2C49-48C7-964D-BD724687F796}" type="datetimeFigureOut">
              <a:rPr lang="en-US" smtClean="0"/>
              <a:pPr/>
              <a:t>23-Sep-14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1C8D361-E98F-4E90-8283-A1FA53CF579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64E401B-2C49-48C7-964D-BD724687F796}" type="datetimeFigureOut">
              <a:rPr lang="en-US" smtClean="0"/>
              <a:pPr/>
              <a:t>23-Sep-14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1C8D361-E98F-4E90-8283-A1FA53CF579D}"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64E401B-2C49-48C7-964D-BD724687F796}" type="datetimeFigureOut">
              <a:rPr lang="en-US" smtClean="0"/>
              <a:pPr/>
              <a:t>23-Sep-14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1C8D361-E98F-4E90-8283-A1FA53CF579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64E401B-2C49-48C7-964D-BD724687F796}" type="datetimeFigureOut">
              <a:rPr lang="en-US" smtClean="0"/>
              <a:pPr/>
              <a:t>23-Sep-14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1C8D361-E98F-4E90-8283-A1FA53CF579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64E401B-2C49-48C7-964D-BD724687F796}" type="datetimeFigureOut">
              <a:rPr lang="en-US" smtClean="0"/>
              <a:pPr/>
              <a:t>23-Sep-14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1C8D361-E98F-4E90-8283-A1FA53CF579D}"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64E401B-2C49-48C7-964D-BD724687F796}" type="datetimeFigureOut">
              <a:rPr lang="en-US" smtClean="0"/>
              <a:pPr/>
              <a:t>23-Sep-14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1C8D361-E98F-4E90-8283-A1FA53CF579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Process Control</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371600"/>
            <a:ext cx="8382000" cy="5105400"/>
          </a:xfrm>
        </p:spPr>
        <p:txBody>
          <a:bodyPr>
            <a:normAutofit fontScale="55000" lnSpcReduction="20000"/>
          </a:bodyPr>
          <a:lstStyle/>
          <a:p>
            <a:pPr algn="just">
              <a:lnSpc>
                <a:spcPct val="170000"/>
              </a:lnSpc>
              <a:buNone/>
            </a:pPr>
            <a:r>
              <a:rPr lang="en-US" dirty="0" smtClean="0"/>
              <a:t>The kernel uses three data structures to represent an open file, and the relationships among them determine the effect one process has on another with regard to file sharing. </a:t>
            </a:r>
          </a:p>
          <a:p>
            <a:pPr algn="just">
              <a:lnSpc>
                <a:spcPct val="170000"/>
              </a:lnSpc>
              <a:buNone/>
            </a:pPr>
            <a:r>
              <a:rPr lang="en-US" dirty="0" smtClean="0"/>
              <a:t>1. Every process has an entry in the process table. Within each process table entry is a table of open file descriptors, which we can think of as a vector, with one entry per descriptor. Associated with each file descriptor are </a:t>
            </a:r>
          </a:p>
          <a:p>
            <a:pPr algn="just">
              <a:lnSpc>
                <a:spcPct val="170000"/>
              </a:lnSpc>
              <a:buNone/>
            </a:pPr>
            <a:r>
              <a:rPr lang="en-US" dirty="0" smtClean="0"/>
              <a:t>	a. The file descriptor flags (close-on-exec; refer to Figure)</a:t>
            </a:r>
          </a:p>
          <a:p>
            <a:pPr algn="just">
              <a:lnSpc>
                <a:spcPct val="170000"/>
              </a:lnSpc>
              <a:buNone/>
            </a:pPr>
            <a:r>
              <a:rPr lang="en-US" dirty="0" smtClean="0"/>
              <a:t>	b. A pointer to a file table entry </a:t>
            </a:r>
          </a:p>
          <a:p>
            <a:pPr algn="just">
              <a:lnSpc>
                <a:spcPct val="170000"/>
              </a:lnSpc>
              <a:buNone/>
            </a:pPr>
            <a:r>
              <a:rPr lang="en-US" dirty="0" smtClean="0"/>
              <a:t>2. The kernel maintains a file table for all open files. Each file table entry contains</a:t>
            </a:r>
          </a:p>
          <a:p>
            <a:pPr algn="just">
              <a:lnSpc>
                <a:spcPct val="170000"/>
              </a:lnSpc>
              <a:buNone/>
            </a:pPr>
            <a:r>
              <a:rPr lang="en-US" dirty="0" smtClean="0"/>
              <a:t>	a. The file status flags for the file, such as read, write, append, sync, and </a:t>
            </a:r>
            <a:r>
              <a:rPr lang="en-US" dirty="0" err="1" smtClean="0"/>
              <a:t>nonblocking</a:t>
            </a:r>
            <a:r>
              <a:rPr lang="en-US" dirty="0" smtClean="0"/>
              <a:t>; </a:t>
            </a:r>
          </a:p>
          <a:p>
            <a:pPr algn="just">
              <a:lnSpc>
                <a:spcPct val="170000"/>
              </a:lnSpc>
              <a:buNone/>
            </a:pPr>
            <a:r>
              <a:rPr lang="en-US" dirty="0" smtClean="0"/>
              <a:t>	b. The current file offset</a:t>
            </a:r>
          </a:p>
          <a:p>
            <a:pPr algn="just">
              <a:lnSpc>
                <a:spcPct val="170000"/>
              </a:lnSpc>
              <a:buNone/>
            </a:pPr>
            <a:r>
              <a:rPr lang="en-US" dirty="0" smtClean="0"/>
              <a:t>	c. A pointer to the v-node table entry for the file. </a:t>
            </a:r>
          </a:p>
          <a:p>
            <a:pPr algn="just">
              <a:lnSpc>
                <a:spcPct val="170000"/>
              </a:lnSpc>
              <a:buNone/>
            </a:pPr>
            <a:endParaRPr lang="en-US" dirty="0" smtClean="0"/>
          </a:p>
          <a:p>
            <a:pPr algn="just">
              <a:lnSpc>
                <a:spcPct val="170000"/>
              </a:lnSpc>
              <a:buNone/>
            </a:pPr>
            <a:endParaRPr lang="en-US" dirty="0"/>
          </a:p>
        </p:txBody>
      </p:sp>
      <p:sp>
        <p:nvSpPr>
          <p:cNvPr id="3" name="Title 2"/>
          <p:cNvSpPr>
            <a:spLocks noGrp="1"/>
          </p:cNvSpPr>
          <p:nvPr>
            <p:ph type="title"/>
          </p:nvPr>
        </p:nvSpPr>
        <p:spPr/>
        <p:txBody>
          <a:bodyPr/>
          <a:lstStyle/>
          <a:p>
            <a:r>
              <a:rPr lang="en-US" dirty="0" smtClean="0"/>
              <a:t> File Sharing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gn="just">
              <a:lnSpc>
                <a:spcPct val="170000"/>
              </a:lnSpc>
              <a:buNone/>
            </a:pPr>
            <a:r>
              <a:rPr lang="en-US" dirty="0" smtClean="0"/>
              <a:t>3.	 Each open file (or device) has a v-node structure that contains information about the type of file and pointers to functions that operate on the file. For most files, the v-node also contains the </a:t>
            </a:r>
            <a:r>
              <a:rPr lang="en-US" dirty="0" err="1" smtClean="0"/>
              <a:t>i</a:t>
            </a:r>
            <a:r>
              <a:rPr lang="en-US" dirty="0" smtClean="0"/>
              <a:t>-node for the file. This information is read from disk when the file is opened, so that all the pertinent information about the file is readily available. For example, the </a:t>
            </a:r>
            <a:r>
              <a:rPr lang="en-US" dirty="0" err="1" smtClean="0"/>
              <a:t>i</a:t>
            </a:r>
            <a:r>
              <a:rPr lang="en-US" dirty="0" smtClean="0"/>
              <a:t>-node contains the owner of the file, the size of the file, pointers to where the actual data blocks for the file are located on disk, and so on. </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50000"/>
              </a:lnSpc>
              <a:buNone/>
            </a:pPr>
            <a:r>
              <a:rPr lang="en-US" dirty="0" smtClean="0"/>
              <a:t>		Figure shows a pictorial arrangement of these three tables for a single process that has two different files open: one file is open on standard input (file descriptor 0), and the other is open on standard output (file descriptor 1). </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0" y="1066800"/>
            <a:ext cx="8943199" cy="49530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gn="just">
              <a:lnSpc>
                <a:spcPct val="170000"/>
              </a:lnSpc>
              <a:buNone/>
            </a:pPr>
            <a:r>
              <a:rPr lang="en-US" dirty="0" smtClean="0"/>
              <a:t>		If two independent processes have the same file open, we could have the arrangement shown in next Figure. We assume here that the first process has the file open on descriptor 3 and that the second process has that same file open on descriptor 4. Each process that opens the file gets its own file table entry, but only a single v-node table entry is required for a given file. One reason each process gets its own file table entry is so that each process has its own current offset for the file. </a:t>
            </a:r>
          </a:p>
        </p:txBody>
      </p:sp>
      <p:sp>
        <p:nvSpPr>
          <p:cNvPr id="3" name="Title 2"/>
          <p:cNvSpPr>
            <a:spLocks noGrp="1"/>
          </p:cNvSpPr>
          <p:nvPr>
            <p:ph type="title"/>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447188" y="457200"/>
            <a:ext cx="8526612" cy="55626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8600"/>
            <a:ext cx="8610600" cy="6248400"/>
          </a:xfrm>
        </p:spPr>
        <p:txBody>
          <a:bodyPr>
            <a:normAutofit fontScale="55000" lnSpcReduction="20000"/>
          </a:bodyPr>
          <a:lstStyle/>
          <a:p>
            <a:pPr algn="just">
              <a:lnSpc>
                <a:spcPct val="170000"/>
              </a:lnSpc>
              <a:buNone/>
            </a:pPr>
            <a:r>
              <a:rPr lang="en-US" dirty="0" smtClean="0"/>
              <a:t>		Given these data structures, we now need to be more specific about what happens with certain operations that we've already described. </a:t>
            </a:r>
          </a:p>
          <a:p>
            <a:pPr algn="just">
              <a:lnSpc>
                <a:spcPct val="170000"/>
              </a:lnSpc>
              <a:buNone/>
            </a:pPr>
            <a:r>
              <a:rPr lang="en-US" dirty="0" smtClean="0"/>
              <a:t>• After each write is complete, the current file offset in the file table entry is incremented by the number of bytes written. If this causes the current file offset to exceed the current file size, the current file size in the </a:t>
            </a:r>
            <a:r>
              <a:rPr lang="en-US" dirty="0" err="1" smtClean="0"/>
              <a:t>i</a:t>
            </a:r>
            <a:r>
              <a:rPr lang="en-US" dirty="0" smtClean="0"/>
              <a:t>-node table entry is set to the current file offset (for example, the file is extended). </a:t>
            </a:r>
          </a:p>
          <a:p>
            <a:pPr algn="just">
              <a:lnSpc>
                <a:spcPct val="170000"/>
              </a:lnSpc>
              <a:buNone/>
            </a:pPr>
            <a:r>
              <a:rPr lang="en-US" dirty="0" smtClean="0"/>
              <a:t>• If a file is opened with the O_APPEND flag, a corresponding flag is set in the file status flags of the file table entry. Each time a write is performed for a file with this append flag set, the current file offset in the file table entry is first set to the current file size from the </a:t>
            </a:r>
            <a:r>
              <a:rPr lang="en-US" dirty="0" err="1" smtClean="0"/>
              <a:t>i</a:t>
            </a:r>
            <a:r>
              <a:rPr lang="en-US" dirty="0" smtClean="0"/>
              <a:t>-node table entry. This forces every write to be appended to the current end of file. </a:t>
            </a:r>
          </a:p>
          <a:p>
            <a:pPr algn="just">
              <a:lnSpc>
                <a:spcPct val="170000"/>
              </a:lnSpc>
              <a:buNone/>
            </a:pPr>
            <a:r>
              <a:rPr lang="en-US" dirty="0" smtClean="0"/>
              <a:t>• If a file is positioned to its current end of file using </a:t>
            </a:r>
            <a:r>
              <a:rPr lang="en-US" dirty="0" err="1" smtClean="0"/>
              <a:t>lseek</a:t>
            </a:r>
            <a:r>
              <a:rPr lang="en-US" dirty="0" smtClean="0"/>
              <a:t>, all that happens is the current file offset in the file table entry is set to the current file size from the </a:t>
            </a:r>
            <a:r>
              <a:rPr lang="en-US" dirty="0" err="1" smtClean="0"/>
              <a:t>i</a:t>
            </a:r>
            <a:r>
              <a:rPr lang="en-US" dirty="0" smtClean="0"/>
              <a:t>-node table entry. (Note that this is not the same as if the file was opened with the O_APPEND flag.)</a:t>
            </a:r>
          </a:p>
          <a:p>
            <a:pPr algn="just">
              <a:lnSpc>
                <a:spcPct val="170000"/>
              </a:lnSpc>
              <a:buNone/>
            </a:pPr>
            <a:r>
              <a:rPr lang="en-US" dirty="0" smtClean="0"/>
              <a:t>• The </a:t>
            </a:r>
            <a:r>
              <a:rPr lang="en-US" dirty="0" err="1" smtClean="0"/>
              <a:t>lseek</a:t>
            </a:r>
            <a:r>
              <a:rPr lang="en-US" dirty="0" smtClean="0"/>
              <a:t> function modifies only the current file offset in the file table entry. No I/O takes place.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gn="just">
              <a:lnSpc>
                <a:spcPct val="160000"/>
              </a:lnSpc>
            </a:pPr>
            <a:r>
              <a:rPr lang="en-US" dirty="0" smtClean="0"/>
              <a:t>It is possible for more than one file descriptor entry to point to the same file table entry. This also happens after a fork when the parent and the child share the same file table entry for each open descriptor.</a:t>
            </a:r>
          </a:p>
          <a:p>
            <a:pPr algn="just">
              <a:lnSpc>
                <a:spcPct val="160000"/>
              </a:lnSpc>
            </a:pPr>
            <a:r>
              <a:rPr lang="en-US" dirty="0" smtClean="0"/>
              <a:t>Note the difference in scope between the file descriptor flags and the file status flags. </a:t>
            </a:r>
          </a:p>
          <a:p>
            <a:pPr algn="just">
              <a:lnSpc>
                <a:spcPct val="160000"/>
              </a:lnSpc>
            </a:pPr>
            <a:r>
              <a:rPr lang="en-US" dirty="0" smtClean="0"/>
              <a:t>The former apply only to a single descriptor in a single process, whereas the latter apply to all descriptors in any process that point to the given file table entry. </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An existing file descriptor is duplicated by either of the following functions. </a:t>
            </a:r>
          </a:p>
          <a:p>
            <a:endParaRPr lang="en-US" dirty="0" smtClean="0"/>
          </a:p>
          <a:p>
            <a:endParaRPr lang="en-US" dirty="0"/>
          </a:p>
        </p:txBody>
      </p:sp>
      <p:sp>
        <p:nvSpPr>
          <p:cNvPr id="3" name="Title 2"/>
          <p:cNvSpPr>
            <a:spLocks noGrp="1"/>
          </p:cNvSpPr>
          <p:nvPr>
            <p:ph type="title"/>
          </p:nvPr>
        </p:nvSpPr>
        <p:spPr/>
        <p:txBody>
          <a:bodyPr/>
          <a:lstStyle/>
          <a:p>
            <a:r>
              <a:rPr lang="en-US" dirty="0" smtClean="0"/>
              <a:t>dup and dup2 Functions </a:t>
            </a:r>
            <a:endParaRPr lang="en-US" dirty="0"/>
          </a:p>
        </p:txBody>
      </p:sp>
      <p:pic>
        <p:nvPicPr>
          <p:cNvPr id="4" name="Picture 2"/>
          <p:cNvPicPr>
            <a:picLocks noChangeAspect="1" noChangeArrowheads="1"/>
          </p:cNvPicPr>
          <p:nvPr/>
        </p:nvPicPr>
        <p:blipFill>
          <a:blip r:embed="rId2"/>
          <a:srcRect/>
          <a:stretch>
            <a:fillRect/>
          </a:stretch>
        </p:blipFill>
        <p:spPr bwMode="auto">
          <a:xfrm>
            <a:off x="1066800" y="2438400"/>
            <a:ext cx="7714548" cy="3399631"/>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5" name="Content Placeholder 4"/>
          <p:cNvSpPr>
            <a:spLocks noGrp="1"/>
          </p:cNvSpPr>
          <p:nvPr>
            <p:ph idx="1"/>
          </p:nvPr>
        </p:nvSpPr>
        <p:spPr>
          <a:xfrm>
            <a:off x="457200" y="1481328"/>
            <a:ext cx="8305800" cy="5148072"/>
          </a:xfrm>
        </p:spPr>
        <p:txBody>
          <a:bodyPr>
            <a:normAutofit fontScale="77500" lnSpcReduction="20000"/>
          </a:bodyPr>
          <a:lstStyle/>
          <a:p>
            <a:pPr algn="just">
              <a:lnSpc>
                <a:spcPct val="160000"/>
              </a:lnSpc>
              <a:buNone/>
            </a:pPr>
            <a:r>
              <a:rPr lang="en-US" dirty="0" smtClean="0"/>
              <a:t>		The new file descriptor returned by dup is guaranteed to be the lowest-numbered available file descriptor. </a:t>
            </a:r>
          </a:p>
          <a:p>
            <a:pPr algn="just">
              <a:lnSpc>
                <a:spcPct val="160000"/>
              </a:lnSpc>
              <a:buNone/>
            </a:pPr>
            <a:r>
              <a:rPr lang="en-US" dirty="0" smtClean="0"/>
              <a:t>		With dup2, we specify the value of the new descriptor with the filedes2 argument. If filedes2 is already open, it is first closed. </a:t>
            </a:r>
          </a:p>
          <a:p>
            <a:pPr algn="just">
              <a:lnSpc>
                <a:spcPct val="160000"/>
              </a:lnSpc>
              <a:buNone/>
            </a:pPr>
            <a:r>
              <a:rPr lang="en-US" dirty="0" smtClean="0"/>
              <a:t>		If </a:t>
            </a:r>
            <a:r>
              <a:rPr lang="en-US" dirty="0" err="1" smtClean="0"/>
              <a:t>filedes</a:t>
            </a:r>
            <a:r>
              <a:rPr lang="en-US" dirty="0" smtClean="0"/>
              <a:t> equals filedes2, then dup2 returns filedes2 without closing it. </a:t>
            </a:r>
          </a:p>
          <a:p>
            <a:pPr algn="just">
              <a:lnSpc>
                <a:spcPct val="160000"/>
              </a:lnSpc>
              <a:buNone/>
            </a:pPr>
            <a:r>
              <a:rPr lang="en-US" dirty="0" smtClean="0"/>
              <a:t>		The new file descriptor that is returned as the value of the functions shares the same file table entry as the </a:t>
            </a:r>
            <a:r>
              <a:rPr lang="en-US" dirty="0" err="1" smtClean="0"/>
              <a:t>filedes</a:t>
            </a:r>
            <a:r>
              <a:rPr lang="en-US" dirty="0" smtClean="0"/>
              <a:t> argument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endParaRPr lang="en-US" dirty="0" smtClean="0"/>
          </a:p>
          <a:p>
            <a:r>
              <a:rPr lang="en-US" dirty="0" smtClean="0"/>
              <a:t>Every process has a unique process ID, a non-negative integer. Because the process ID is the only well-known identifier of a process that is always unique, it is often used as a piece of other identifiers, to guarantee uniqueness. </a:t>
            </a:r>
          </a:p>
          <a:p>
            <a:r>
              <a:rPr lang="en-US" dirty="0" smtClean="0"/>
              <a:t>For example, applications sometimes include the process ID as part of a filename in an attempt to generate unique filenames. </a:t>
            </a:r>
            <a:endParaRPr lang="en-US" dirty="0"/>
          </a:p>
        </p:txBody>
      </p:sp>
      <p:sp>
        <p:nvSpPr>
          <p:cNvPr id="2" name="Title 1"/>
          <p:cNvSpPr>
            <a:spLocks noGrp="1"/>
          </p:cNvSpPr>
          <p:nvPr>
            <p:ph type="title"/>
          </p:nvPr>
        </p:nvSpPr>
        <p:spPr/>
        <p:txBody>
          <a:bodyPr/>
          <a:lstStyle/>
          <a:p>
            <a:r>
              <a:rPr lang="en-US" dirty="0" smtClean="0"/>
              <a:t>Process Identifiers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0" y="1676400"/>
            <a:ext cx="9075392" cy="379995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838200"/>
            <a:ext cx="8382000" cy="5715000"/>
          </a:xfrm>
        </p:spPr>
        <p:txBody>
          <a:bodyPr>
            <a:normAutofit fontScale="70000" lnSpcReduction="20000"/>
          </a:bodyPr>
          <a:lstStyle/>
          <a:p>
            <a:pPr algn="just">
              <a:lnSpc>
                <a:spcPct val="170000"/>
              </a:lnSpc>
              <a:buNone/>
            </a:pPr>
            <a:r>
              <a:rPr lang="en-US" dirty="0" smtClean="0"/>
              <a:t>		In this figure, we're assuming that when it's started, the process executes </a:t>
            </a:r>
          </a:p>
          <a:p>
            <a:pPr algn="just">
              <a:lnSpc>
                <a:spcPct val="170000"/>
              </a:lnSpc>
              <a:buNone/>
            </a:pPr>
            <a:r>
              <a:rPr lang="en-US" dirty="0" smtClean="0"/>
              <a:t>    </a:t>
            </a:r>
            <a:r>
              <a:rPr lang="en-US" dirty="0" err="1" smtClean="0"/>
              <a:t>newfd</a:t>
            </a:r>
            <a:r>
              <a:rPr lang="en-US" dirty="0" smtClean="0"/>
              <a:t> = dup(1); </a:t>
            </a:r>
          </a:p>
          <a:p>
            <a:pPr algn="just">
              <a:lnSpc>
                <a:spcPct val="170000"/>
              </a:lnSpc>
              <a:buNone/>
            </a:pPr>
            <a:r>
              <a:rPr lang="en-US" dirty="0" smtClean="0"/>
              <a:t> 		We assume that the next available descriptor is 3 (which it probably is, since 0, 1, and 2 are opened by the shell).</a:t>
            </a:r>
          </a:p>
          <a:p>
            <a:pPr algn="just">
              <a:lnSpc>
                <a:spcPct val="170000"/>
              </a:lnSpc>
              <a:buNone/>
            </a:pPr>
            <a:r>
              <a:rPr lang="en-US" dirty="0" smtClean="0"/>
              <a:t>		Because both descriptors point to the same file table entry, they share the same file status flags—read, write, append, and so on—and the same current file offset. </a:t>
            </a:r>
          </a:p>
          <a:p>
            <a:pPr algn="just">
              <a:lnSpc>
                <a:spcPct val="170000"/>
              </a:lnSpc>
              <a:buNone/>
            </a:pPr>
            <a:r>
              <a:rPr lang="en-US" dirty="0" smtClean="0"/>
              <a:t>		Each descriptor has its own set of file descriptor flags. The close-on-exec file descriptor flag for the new descriptor is always cleared by the dup functions.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8600"/>
            <a:ext cx="8458200" cy="6096000"/>
          </a:xfrm>
        </p:spPr>
        <p:txBody>
          <a:bodyPr>
            <a:normAutofit fontScale="62500" lnSpcReduction="20000"/>
          </a:bodyPr>
          <a:lstStyle/>
          <a:p>
            <a:pPr algn="just">
              <a:lnSpc>
                <a:spcPct val="170000"/>
              </a:lnSpc>
              <a:buNone/>
            </a:pPr>
            <a:r>
              <a:rPr lang="en-US" dirty="0" smtClean="0"/>
              <a:t>Another way to duplicate a descriptor is with the</a:t>
            </a:r>
          </a:p>
          <a:p>
            <a:pPr algn="just">
              <a:lnSpc>
                <a:spcPct val="170000"/>
              </a:lnSpc>
              <a:buNone/>
            </a:pPr>
            <a:r>
              <a:rPr lang="en-US" dirty="0" err="1" smtClean="0"/>
              <a:t>fcntl</a:t>
            </a:r>
            <a:r>
              <a:rPr lang="en-US" dirty="0" smtClean="0"/>
              <a:t> function. Indeed, the call </a:t>
            </a:r>
          </a:p>
          <a:p>
            <a:pPr algn="just">
              <a:lnSpc>
                <a:spcPct val="170000"/>
              </a:lnSpc>
              <a:buNone/>
            </a:pPr>
            <a:r>
              <a:rPr lang="en-US" dirty="0" smtClean="0"/>
              <a:t>    dup(</a:t>
            </a:r>
            <a:r>
              <a:rPr lang="en-US" dirty="0" err="1" smtClean="0"/>
              <a:t>filedes</a:t>
            </a:r>
            <a:r>
              <a:rPr lang="en-US" dirty="0" smtClean="0"/>
              <a:t>); </a:t>
            </a:r>
          </a:p>
          <a:p>
            <a:pPr algn="just">
              <a:lnSpc>
                <a:spcPct val="170000"/>
              </a:lnSpc>
              <a:buNone/>
            </a:pPr>
            <a:r>
              <a:rPr lang="en-US" dirty="0" smtClean="0"/>
              <a:t> is equivalent to </a:t>
            </a:r>
          </a:p>
          <a:p>
            <a:pPr algn="just">
              <a:lnSpc>
                <a:spcPct val="170000"/>
              </a:lnSpc>
              <a:buNone/>
            </a:pPr>
            <a:r>
              <a:rPr lang="en-US" dirty="0" smtClean="0"/>
              <a:t>    </a:t>
            </a:r>
            <a:r>
              <a:rPr lang="en-US" dirty="0" err="1" smtClean="0"/>
              <a:t>fcntl</a:t>
            </a:r>
            <a:r>
              <a:rPr lang="en-US" dirty="0" smtClean="0"/>
              <a:t>(</a:t>
            </a:r>
            <a:r>
              <a:rPr lang="en-US" dirty="0" err="1" smtClean="0"/>
              <a:t>filedes</a:t>
            </a:r>
            <a:r>
              <a:rPr lang="en-US" dirty="0" smtClean="0"/>
              <a:t>, F_DUPFD, 0); </a:t>
            </a:r>
          </a:p>
          <a:p>
            <a:pPr algn="just">
              <a:lnSpc>
                <a:spcPct val="170000"/>
              </a:lnSpc>
              <a:buNone/>
            </a:pPr>
            <a:r>
              <a:rPr lang="en-US" dirty="0" smtClean="0"/>
              <a:t> </a:t>
            </a:r>
          </a:p>
          <a:p>
            <a:pPr algn="just">
              <a:lnSpc>
                <a:spcPct val="170000"/>
              </a:lnSpc>
              <a:buNone/>
            </a:pPr>
            <a:r>
              <a:rPr lang="en-US" dirty="0" smtClean="0"/>
              <a:t>Similarly, the call </a:t>
            </a:r>
          </a:p>
          <a:p>
            <a:pPr algn="just">
              <a:lnSpc>
                <a:spcPct val="170000"/>
              </a:lnSpc>
              <a:buNone/>
            </a:pPr>
            <a:r>
              <a:rPr lang="en-US" dirty="0" smtClean="0"/>
              <a:t>    dup2(</a:t>
            </a:r>
            <a:r>
              <a:rPr lang="en-US" dirty="0" err="1" smtClean="0"/>
              <a:t>filedes</a:t>
            </a:r>
            <a:r>
              <a:rPr lang="en-US" dirty="0" smtClean="0"/>
              <a:t>, filedes2); </a:t>
            </a:r>
          </a:p>
          <a:p>
            <a:pPr algn="just">
              <a:lnSpc>
                <a:spcPct val="170000"/>
              </a:lnSpc>
              <a:buNone/>
            </a:pPr>
            <a:r>
              <a:rPr lang="en-US" dirty="0" smtClean="0"/>
              <a:t> </a:t>
            </a:r>
          </a:p>
          <a:p>
            <a:pPr algn="just">
              <a:lnSpc>
                <a:spcPct val="170000"/>
              </a:lnSpc>
              <a:buNone/>
            </a:pPr>
            <a:r>
              <a:rPr lang="en-US" dirty="0" smtClean="0"/>
              <a:t>is equivalent to </a:t>
            </a:r>
          </a:p>
          <a:p>
            <a:pPr algn="just">
              <a:lnSpc>
                <a:spcPct val="170000"/>
              </a:lnSpc>
              <a:buNone/>
            </a:pPr>
            <a:r>
              <a:rPr lang="en-US" dirty="0" smtClean="0"/>
              <a:t>    close(filedes2);</a:t>
            </a:r>
          </a:p>
          <a:p>
            <a:pPr algn="just">
              <a:lnSpc>
                <a:spcPct val="170000"/>
              </a:lnSpc>
              <a:buNone/>
            </a:pPr>
            <a:r>
              <a:rPr lang="en-US" dirty="0" smtClean="0"/>
              <a:t>    </a:t>
            </a:r>
            <a:r>
              <a:rPr lang="en-US" dirty="0" err="1" smtClean="0"/>
              <a:t>fcntl</a:t>
            </a:r>
            <a:r>
              <a:rPr lang="en-US" dirty="0" smtClean="0"/>
              <a:t>(</a:t>
            </a:r>
            <a:r>
              <a:rPr lang="en-US" dirty="0" err="1" smtClean="0"/>
              <a:t>filedes</a:t>
            </a:r>
            <a:r>
              <a:rPr lang="en-US" dirty="0" smtClean="0"/>
              <a:t>, F_DUPFD, filedes2); </a:t>
            </a:r>
          </a:p>
          <a:p>
            <a:pPr algn="just">
              <a:lnSpc>
                <a:spcPct val="170000"/>
              </a:lnSpc>
              <a:buNone/>
            </a:pPr>
            <a:r>
              <a:rPr lang="en-US" dirty="0" smtClean="0"/>
              <a:t>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457200"/>
            <a:ext cx="8305800" cy="5550091"/>
          </a:xfrm>
        </p:spPr>
        <p:txBody>
          <a:bodyPr>
            <a:normAutofit fontScale="92500"/>
          </a:bodyPr>
          <a:lstStyle/>
          <a:p>
            <a:pPr algn="just">
              <a:lnSpc>
                <a:spcPct val="150000"/>
              </a:lnSpc>
              <a:buNone/>
            </a:pPr>
            <a:r>
              <a:rPr lang="en-US" dirty="0" smtClean="0"/>
              <a:t>File Sharing </a:t>
            </a:r>
          </a:p>
          <a:p>
            <a:pPr algn="just">
              <a:lnSpc>
                <a:spcPct val="150000"/>
              </a:lnSpc>
              <a:buNone/>
            </a:pPr>
            <a:r>
              <a:rPr lang="en-US" dirty="0" smtClean="0"/>
              <a:t>		When we redirect the standard output of the parent from the program in Figure 8.1, the child's standard output is also redirected. Indeed, one characteristic of fork is that all file descriptors that are open in the parent are duplicated in the child. </a:t>
            </a:r>
          </a:p>
          <a:p>
            <a:pPr algn="just">
              <a:lnSpc>
                <a:spcPct val="150000"/>
              </a:lnSpc>
              <a:buNone/>
            </a:pPr>
            <a:r>
              <a:rPr lang="en-US" dirty="0" smtClean="0"/>
              <a:t>		We say "duplicated" because it's as if the dup function had been called for each descriptor.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just">
              <a:lnSpc>
                <a:spcPct val="150000"/>
              </a:lnSpc>
              <a:buNone/>
            </a:pPr>
            <a:r>
              <a:rPr lang="en-US" dirty="0" smtClean="0"/>
              <a:t>		The parent and the child share a file table entry for every open descriptor (recall Figure 3.8). </a:t>
            </a:r>
          </a:p>
          <a:p>
            <a:pPr algn="just">
              <a:lnSpc>
                <a:spcPct val="150000"/>
              </a:lnSpc>
              <a:buNone/>
            </a:pPr>
            <a:r>
              <a:rPr lang="en-US" dirty="0" smtClean="0"/>
              <a:t>		Consider a process that has three different files opened for standard input, standard output, and standard error.</a:t>
            </a:r>
          </a:p>
          <a:p>
            <a:pPr algn="just">
              <a:lnSpc>
                <a:spcPct val="150000"/>
              </a:lnSpc>
              <a:buNone/>
            </a:pPr>
            <a:r>
              <a:rPr lang="en-US" dirty="0" smtClean="0"/>
              <a:t>On return from fork, we have the arrangement shown in Figure 8.2. </a:t>
            </a:r>
          </a:p>
          <a:p>
            <a:pPr algn="just">
              <a:lnSpc>
                <a:spcPct val="150000"/>
              </a:lnSpc>
            </a:pP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609600" y="457200"/>
            <a:ext cx="8147916" cy="57912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305800" cy="5867400"/>
          </a:xfrm>
        </p:spPr>
        <p:txBody>
          <a:bodyPr>
            <a:normAutofit fontScale="85000" lnSpcReduction="20000"/>
          </a:bodyPr>
          <a:lstStyle/>
          <a:p>
            <a:pPr algn="just">
              <a:lnSpc>
                <a:spcPct val="160000"/>
              </a:lnSpc>
              <a:buNone/>
            </a:pPr>
            <a:r>
              <a:rPr lang="en-US" dirty="0" smtClean="0"/>
              <a:t>		It is important that the parent and the child share the same file offset. Consider a process that forks a child, then waits for the child to complete. </a:t>
            </a:r>
          </a:p>
          <a:p>
            <a:pPr algn="just">
              <a:lnSpc>
                <a:spcPct val="160000"/>
              </a:lnSpc>
              <a:buNone/>
            </a:pPr>
            <a:endParaRPr lang="en-US" dirty="0" smtClean="0"/>
          </a:p>
          <a:p>
            <a:pPr algn="just">
              <a:lnSpc>
                <a:spcPct val="160000"/>
              </a:lnSpc>
              <a:buNone/>
            </a:pPr>
            <a:r>
              <a:rPr lang="en-US" dirty="0" smtClean="0"/>
              <a:t>		Assume that both processes write to standard output as part of their normal processing. If the parent has its standard output redirected (by a shell, perhaps) it is essential that the parent's file offset be updated by the child when the child writes to standard output. </a:t>
            </a:r>
          </a:p>
          <a:p>
            <a:pPr algn="just">
              <a:lnSpc>
                <a:spcPct val="160000"/>
              </a:lnSpc>
              <a:buNone/>
            </a:pPr>
            <a:r>
              <a:rPr lang="en-US" dirty="0" smtClean="0"/>
              <a:t>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685800"/>
            <a:ext cx="8458200" cy="5562600"/>
          </a:xfrm>
        </p:spPr>
        <p:txBody>
          <a:bodyPr>
            <a:normAutofit fontScale="77500" lnSpcReduction="20000"/>
          </a:bodyPr>
          <a:lstStyle/>
          <a:p>
            <a:pPr algn="just">
              <a:lnSpc>
                <a:spcPct val="150000"/>
              </a:lnSpc>
              <a:buNone/>
            </a:pPr>
            <a:r>
              <a:rPr lang="en-US" dirty="0" smtClean="0"/>
              <a:t>		In this case, the child can write to standard output while the parent is waiting for it; on completion of the child, the parent can continue writing to standard output, knowing that its output will be appended to whatever the child wrote. If the parent and the child did not share the same file offset, this type of interaction would be more difficult to accomplish and would require explicit actions by the parent.</a:t>
            </a:r>
          </a:p>
          <a:p>
            <a:pPr algn="just">
              <a:lnSpc>
                <a:spcPct val="150000"/>
              </a:lnSpc>
              <a:buNone/>
            </a:pPr>
            <a:r>
              <a:rPr lang="en-US" dirty="0" smtClean="0"/>
              <a:t>		</a:t>
            </a:r>
          </a:p>
          <a:p>
            <a:pPr algn="just">
              <a:lnSpc>
                <a:spcPct val="150000"/>
              </a:lnSpc>
              <a:buNone/>
            </a:pPr>
            <a:r>
              <a:rPr lang="en-US" dirty="0" smtClean="0"/>
              <a:t>		If both parent and child write to the same descriptor, without any form of synchronization, such as having the parent wait for the child, their output will be intermixed (assuming it's a descriptor that was open before the fork).</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305800" cy="5778691"/>
          </a:xfrm>
        </p:spPr>
        <p:txBody>
          <a:bodyPr>
            <a:normAutofit fontScale="62500" lnSpcReduction="20000"/>
          </a:bodyPr>
          <a:lstStyle/>
          <a:p>
            <a:pPr algn="just">
              <a:lnSpc>
                <a:spcPct val="170000"/>
              </a:lnSpc>
              <a:buNone/>
            </a:pPr>
            <a:r>
              <a:rPr lang="en-US" dirty="0" smtClean="0"/>
              <a:t>		</a:t>
            </a:r>
          </a:p>
          <a:p>
            <a:pPr algn="just">
              <a:lnSpc>
                <a:spcPct val="170000"/>
              </a:lnSpc>
              <a:buNone/>
            </a:pPr>
            <a:r>
              <a:rPr lang="en-US" dirty="0" smtClean="0"/>
              <a:t>There are two normal cases for handling the descriptors after a fork. </a:t>
            </a:r>
          </a:p>
          <a:p>
            <a:pPr algn="just">
              <a:lnSpc>
                <a:spcPct val="170000"/>
              </a:lnSpc>
              <a:buNone/>
            </a:pPr>
            <a:endParaRPr lang="en-US" dirty="0" smtClean="0"/>
          </a:p>
          <a:p>
            <a:pPr algn="just">
              <a:lnSpc>
                <a:spcPct val="170000"/>
              </a:lnSpc>
              <a:buNone/>
            </a:pPr>
            <a:r>
              <a:rPr lang="en-US" dirty="0" smtClean="0"/>
              <a:t>1. The parent waits for the child to complete. In this case, the parent does not need to do anything with its descriptors. When the child terminates, any of the shared descriptors that the child read from or wrote to will have their file offsets updated accordingly. </a:t>
            </a:r>
          </a:p>
          <a:p>
            <a:pPr algn="just">
              <a:lnSpc>
                <a:spcPct val="170000"/>
              </a:lnSpc>
              <a:buNone/>
            </a:pPr>
            <a:endParaRPr lang="en-US" dirty="0" smtClean="0"/>
          </a:p>
          <a:p>
            <a:pPr algn="just">
              <a:lnSpc>
                <a:spcPct val="170000"/>
              </a:lnSpc>
              <a:buNone/>
            </a:pPr>
            <a:r>
              <a:rPr lang="en-US" dirty="0" smtClean="0"/>
              <a:t>2. Both the parent and the child go their own ways. Here, after the fork, the parent closes the descriptors that it doesn't need, and the child does the same thing. This way, neither interferes with the other's open descriptors. This scenario is often the case with network servers. </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81000"/>
            <a:ext cx="8382000" cy="5943600"/>
          </a:xfrm>
        </p:spPr>
        <p:txBody>
          <a:bodyPr>
            <a:normAutofit fontScale="55000" lnSpcReduction="20000"/>
          </a:bodyPr>
          <a:lstStyle/>
          <a:p>
            <a:pPr algn="just">
              <a:lnSpc>
                <a:spcPct val="170000"/>
              </a:lnSpc>
              <a:buNone/>
            </a:pPr>
            <a:r>
              <a:rPr lang="en-US" dirty="0" smtClean="0"/>
              <a:t>The two main reasons for fork to fail are </a:t>
            </a:r>
          </a:p>
          <a:p>
            <a:pPr marL="624078" indent="-514350" algn="just">
              <a:lnSpc>
                <a:spcPct val="170000"/>
              </a:lnSpc>
              <a:buAutoNum type="alphaLcParenBoth"/>
            </a:pPr>
            <a:r>
              <a:rPr lang="en-US" dirty="0" smtClean="0"/>
              <a:t>if too many processes are already in the system, or</a:t>
            </a:r>
          </a:p>
          <a:p>
            <a:pPr marL="624078" indent="-514350" algn="just">
              <a:lnSpc>
                <a:spcPct val="170000"/>
              </a:lnSpc>
              <a:buAutoNum type="alphaLcParenBoth"/>
            </a:pPr>
            <a:r>
              <a:rPr lang="en-US" dirty="0" smtClean="0"/>
              <a:t> if the total number of processes for this real user ID exceeds the system's limit. CHILD_MAX specifies the maximum number of simultaneous </a:t>
            </a:r>
            <a:r>
              <a:rPr lang="pt-BR" dirty="0" smtClean="0"/>
              <a:t>processes per real user ID. </a:t>
            </a:r>
          </a:p>
          <a:p>
            <a:pPr algn="just">
              <a:lnSpc>
                <a:spcPct val="170000"/>
              </a:lnSpc>
              <a:buNone/>
            </a:pPr>
            <a:endParaRPr lang="en-US" dirty="0" smtClean="0"/>
          </a:p>
          <a:p>
            <a:pPr algn="just">
              <a:lnSpc>
                <a:spcPct val="170000"/>
              </a:lnSpc>
              <a:buNone/>
            </a:pPr>
            <a:r>
              <a:rPr lang="en-US" dirty="0" smtClean="0"/>
              <a:t>There are two uses for fork: </a:t>
            </a:r>
          </a:p>
          <a:p>
            <a:pPr algn="just">
              <a:lnSpc>
                <a:spcPct val="170000"/>
              </a:lnSpc>
              <a:buNone/>
            </a:pPr>
            <a:r>
              <a:rPr lang="en-US" dirty="0" smtClean="0"/>
              <a:t>1. When a process wants to duplicate itself so that the parent and child can each execute different sections of code at the same time. This is common for network servers—the parent waits for a service request from a client. When the request arrives, the parent calls fork and lets the child handle the request. The parent goes back to waiting for the next service request to arrive. </a:t>
            </a:r>
          </a:p>
          <a:p>
            <a:pPr algn="just">
              <a:lnSpc>
                <a:spcPct val="170000"/>
              </a:lnSpc>
              <a:buNone/>
            </a:pPr>
            <a:r>
              <a:rPr lang="en-US" dirty="0" smtClean="0"/>
              <a:t>2. When a process wants to execute a different program. This is common for shells. In this case, the child does an exec right after it returns from the fork. </a:t>
            </a:r>
          </a:p>
          <a:p>
            <a:pPr algn="just">
              <a:lnSpc>
                <a:spcPct val="170000"/>
              </a:lnSpc>
              <a:buNone/>
            </a:pPr>
            <a:r>
              <a:rPr lang="en-US" dirty="0" smtClean="0"/>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Although unique, process IDs are reused. As processes terminate, their IDs become candidates for reuse.</a:t>
            </a:r>
          </a:p>
          <a:p>
            <a:endParaRPr lang="en-US" dirty="0" smtClean="0"/>
          </a:p>
          <a:p>
            <a:r>
              <a:rPr lang="en-US" dirty="0" smtClean="0"/>
              <a:t>Process ID 0 is usually the scheduler process and is often known as the swapper. No program on disk corresponds to this process, which is part of the kernel and is known as a system process.</a:t>
            </a:r>
          </a:p>
          <a:p>
            <a:pPr>
              <a:buNone/>
            </a:pPr>
            <a:r>
              <a:rPr lang="en-US" dirty="0" smtClean="0"/>
              <a:t> </a:t>
            </a:r>
          </a:p>
          <a:p>
            <a:r>
              <a:rPr lang="en-US" dirty="0" smtClean="0"/>
              <a:t>Process ID 1 is usually the init process and is invoked by the kernel at the end of the bootstrap procedure.</a:t>
            </a:r>
          </a:p>
        </p:txBody>
      </p:sp>
      <p:sp>
        <p:nvSpPr>
          <p:cNvPr id="2" name="Title 1"/>
          <p:cNvSpPr>
            <a:spLocks noGrp="1"/>
          </p:cNvSpPr>
          <p:nvPr>
            <p:ph type="title"/>
          </p:nvPr>
        </p:nvSpPr>
        <p:spPr/>
        <p:txBody>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50000"/>
              </a:lnSpc>
              <a:buNone/>
            </a:pPr>
            <a:r>
              <a:rPr lang="en-US" dirty="0" smtClean="0"/>
              <a:t>		The function </a:t>
            </a:r>
            <a:r>
              <a:rPr lang="en-US" dirty="0" err="1" smtClean="0"/>
              <a:t>vfork</a:t>
            </a:r>
            <a:r>
              <a:rPr lang="en-US" dirty="0" smtClean="0"/>
              <a:t> has the same calling sequence and same return values as fork. But the semantics of the two functions differ. </a:t>
            </a:r>
          </a:p>
          <a:p>
            <a:pPr algn="just">
              <a:lnSpc>
                <a:spcPct val="150000"/>
              </a:lnSpc>
              <a:buNone/>
            </a:pPr>
            <a:r>
              <a:rPr lang="en-US" dirty="0" smtClean="0"/>
              <a:t>		The </a:t>
            </a:r>
            <a:r>
              <a:rPr lang="en-US" dirty="0" err="1" smtClean="0"/>
              <a:t>vfork</a:t>
            </a:r>
            <a:r>
              <a:rPr lang="en-US" dirty="0" smtClean="0"/>
              <a:t> function is intended to create a new process when the purpose of the new process is to exec a new program (step 2 at the end of the previous section). </a:t>
            </a:r>
            <a:endParaRPr lang="en-US" dirty="0"/>
          </a:p>
        </p:txBody>
      </p:sp>
      <p:sp>
        <p:nvSpPr>
          <p:cNvPr id="3" name="Title 2"/>
          <p:cNvSpPr>
            <a:spLocks noGrp="1"/>
          </p:cNvSpPr>
          <p:nvPr>
            <p:ph type="title"/>
          </p:nvPr>
        </p:nvSpPr>
        <p:spPr/>
        <p:txBody>
          <a:bodyPr/>
          <a:lstStyle/>
          <a:p>
            <a:pPr algn="ctr"/>
            <a:r>
              <a:rPr lang="en-US" dirty="0" smtClean="0"/>
              <a:t> </a:t>
            </a:r>
            <a:r>
              <a:rPr lang="en-US" dirty="0" err="1" smtClean="0"/>
              <a:t>vfork</a:t>
            </a:r>
            <a:r>
              <a:rPr lang="en-US" dirty="0" smtClean="0"/>
              <a:t> Function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305800" cy="5778691"/>
          </a:xfrm>
        </p:spPr>
        <p:txBody>
          <a:bodyPr>
            <a:normAutofit fontScale="85000" lnSpcReduction="20000"/>
          </a:bodyPr>
          <a:lstStyle/>
          <a:p>
            <a:pPr algn="just">
              <a:lnSpc>
                <a:spcPct val="160000"/>
              </a:lnSpc>
              <a:buNone/>
            </a:pPr>
            <a:r>
              <a:rPr lang="en-US" dirty="0" smtClean="0"/>
              <a:t>		The </a:t>
            </a:r>
            <a:r>
              <a:rPr lang="en-US" dirty="0" err="1" smtClean="0"/>
              <a:t>vfork</a:t>
            </a:r>
            <a:r>
              <a:rPr lang="en-US" dirty="0" smtClean="0"/>
              <a:t> function creates the new process, just like fork, without copying the address space of the parent into the child, as the child won't reference that address space; the child simply calls exec (or exit) right after the </a:t>
            </a:r>
            <a:r>
              <a:rPr lang="en-US" dirty="0" err="1" smtClean="0"/>
              <a:t>vfork</a:t>
            </a:r>
            <a:r>
              <a:rPr lang="en-US" dirty="0" smtClean="0"/>
              <a:t>. </a:t>
            </a:r>
          </a:p>
          <a:p>
            <a:pPr algn="just">
              <a:lnSpc>
                <a:spcPct val="160000"/>
              </a:lnSpc>
              <a:buNone/>
            </a:pPr>
            <a:r>
              <a:rPr lang="en-US" dirty="0" smtClean="0"/>
              <a:t>		Instead, while the child is running and until it calls either exec or exit, the child runs in the address space of the parent. </a:t>
            </a:r>
          </a:p>
          <a:p>
            <a:pPr algn="just">
              <a:lnSpc>
                <a:spcPct val="160000"/>
              </a:lnSpc>
              <a:buNone/>
            </a:pPr>
            <a:r>
              <a:rPr lang="en-US" dirty="0" smtClean="0"/>
              <a:t>		This optimization provides an efficiency gain on some paged virtual-memory implementations of the UNIX System.</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305800" cy="5778691"/>
          </a:xfrm>
        </p:spPr>
        <p:txBody>
          <a:bodyPr/>
          <a:lstStyle/>
          <a:p>
            <a:pPr algn="just">
              <a:lnSpc>
                <a:spcPct val="150000"/>
              </a:lnSpc>
              <a:buNone/>
            </a:pPr>
            <a:r>
              <a:rPr lang="en-US" dirty="0" smtClean="0"/>
              <a:t>		Another difference between the two functions is that </a:t>
            </a:r>
            <a:r>
              <a:rPr lang="en-US" dirty="0" err="1" smtClean="0"/>
              <a:t>vfork</a:t>
            </a:r>
            <a:r>
              <a:rPr lang="en-US" dirty="0" smtClean="0"/>
              <a:t> guarantees that the child runs first, until the child calls exec or exit. </a:t>
            </a:r>
          </a:p>
          <a:p>
            <a:pPr algn="just">
              <a:lnSpc>
                <a:spcPct val="150000"/>
              </a:lnSpc>
              <a:buNone/>
            </a:pPr>
            <a:r>
              <a:rPr lang="en-US" dirty="0" smtClean="0"/>
              <a:t>		When the child calls either of these functions, the parent resumes. (This can lead to deadlock if the child depends on further actions of the parent before calling either of these two functions.) </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686800" cy="5410200"/>
          </a:xfrm>
        </p:spPr>
        <p:txBody>
          <a:bodyPr>
            <a:normAutofit fontScale="62500" lnSpcReduction="20000"/>
          </a:bodyPr>
          <a:lstStyle/>
          <a:p>
            <a:pPr algn="just">
              <a:lnSpc>
                <a:spcPct val="170000"/>
              </a:lnSpc>
              <a:buNone/>
            </a:pPr>
            <a:r>
              <a:rPr lang="en-US" dirty="0" smtClean="0"/>
              <a:t> A process can terminate normally in five ways: </a:t>
            </a:r>
          </a:p>
          <a:p>
            <a:pPr marL="624078" indent="-514350" algn="just">
              <a:lnSpc>
                <a:spcPct val="170000"/>
              </a:lnSpc>
              <a:buAutoNum type="arabicPeriod"/>
            </a:pPr>
            <a:r>
              <a:rPr lang="en-US" dirty="0" smtClean="0"/>
              <a:t>Executing a return from the main function. This is equivalent to calling exit.</a:t>
            </a:r>
          </a:p>
          <a:p>
            <a:pPr marL="624078" indent="-514350" algn="just">
              <a:lnSpc>
                <a:spcPct val="170000"/>
              </a:lnSpc>
              <a:buAutoNum type="arabicPeriod"/>
            </a:pPr>
            <a:endParaRPr lang="en-US" dirty="0" smtClean="0"/>
          </a:p>
          <a:p>
            <a:pPr algn="just">
              <a:lnSpc>
                <a:spcPct val="170000"/>
              </a:lnSpc>
              <a:buNone/>
            </a:pPr>
            <a:r>
              <a:rPr lang="en-US" dirty="0" smtClean="0"/>
              <a:t>2. Calling the exit function. This function is defined by ISO C and includes the calling of all exit handlers that have been registered by calling </a:t>
            </a:r>
            <a:r>
              <a:rPr lang="en-US" dirty="0" err="1" smtClean="0"/>
              <a:t>atexit</a:t>
            </a:r>
            <a:r>
              <a:rPr lang="en-US" dirty="0" smtClean="0"/>
              <a:t> and closing all standard I/O streams. </a:t>
            </a:r>
          </a:p>
          <a:p>
            <a:pPr algn="just">
              <a:lnSpc>
                <a:spcPct val="170000"/>
              </a:lnSpc>
              <a:buNone/>
            </a:pPr>
            <a:endParaRPr lang="en-US" dirty="0" smtClean="0"/>
          </a:p>
          <a:p>
            <a:pPr algn="just">
              <a:lnSpc>
                <a:spcPct val="170000"/>
              </a:lnSpc>
              <a:buNone/>
            </a:pPr>
            <a:r>
              <a:rPr lang="en-US" dirty="0" smtClean="0"/>
              <a:t>3. Calling the _exit or _Exit function. ISO C defines _Exit to provide a way for a process to terminate without running exit handlers or signal handlers. Whether or not standard I/O streams are flushed depends on the implementation. On UNIX systems, _Exit and _exit are synonymous and do not flush standard I/O streams</a:t>
            </a:r>
          </a:p>
          <a:p>
            <a:pPr algn="just">
              <a:lnSpc>
                <a:spcPct val="170000"/>
              </a:lnSpc>
              <a:buNone/>
            </a:pPr>
            <a:endParaRPr lang="en-US" dirty="0"/>
          </a:p>
        </p:txBody>
      </p:sp>
      <p:sp>
        <p:nvSpPr>
          <p:cNvPr id="3" name="Title 2"/>
          <p:cNvSpPr>
            <a:spLocks noGrp="1"/>
          </p:cNvSpPr>
          <p:nvPr>
            <p:ph type="title"/>
          </p:nvPr>
        </p:nvSpPr>
        <p:spPr/>
        <p:txBody>
          <a:bodyPr/>
          <a:lstStyle/>
          <a:p>
            <a:pPr algn="ctr"/>
            <a:r>
              <a:rPr lang="en-US" dirty="0" smtClean="0"/>
              <a:t> exit Functions </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gn="just">
              <a:lnSpc>
                <a:spcPct val="170000"/>
              </a:lnSpc>
              <a:buNone/>
            </a:pPr>
            <a:r>
              <a:rPr lang="en-US" dirty="0" smtClean="0"/>
              <a:t>4.		Executing a return from the start routine of the last thread in the process. The return value of the thread is not used as the return value of the process, however When the last thread returns from its start </a:t>
            </a:r>
            <a:r>
              <a:rPr lang="en-US" dirty="0" err="1" smtClean="0"/>
              <a:t>routine,the</a:t>
            </a:r>
            <a:r>
              <a:rPr lang="en-US" dirty="0" smtClean="0"/>
              <a:t> process exits with a termination status of 0. </a:t>
            </a:r>
          </a:p>
          <a:p>
            <a:pPr algn="just">
              <a:lnSpc>
                <a:spcPct val="170000"/>
              </a:lnSpc>
              <a:buNone/>
            </a:pPr>
            <a:r>
              <a:rPr lang="en-US" dirty="0" smtClean="0"/>
              <a:t>5. 	Calling the </a:t>
            </a:r>
            <a:r>
              <a:rPr lang="en-US" dirty="0" err="1" smtClean="0"/>
              <a:t>pthread_exit</a:t>
            </a:r>
            <a:r>
              <a:rPr lang="en-US" dirty="0" smtClean="0"/>
              <a:t> function from the last thread in the process. As with the previous case, the exit status of the process in this situation is always 0, regardless of the argument passed to </a:t>
            </a:r>
            <a:r>
              <a:rPr lang="en-US" dirty="0" err="1" smtClean="0"/>
              <a:t>pthread_exit</a:t>
            </a:r>
            <a:r>
              <a:rPr lang="en-US" dirty="0" smtClean="0"/>
              <a:t>. </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609600"/>
            <a:ext cx="8534400" cy="6019800"/>
          </a:xfrm>
        </p:spPr>
        <p:txBody>
          <a:bodyPr>
            <a:normAutofit fontScale="55000" lnSpcReduction="20000"/>
          </a:bodyPr>
          <a:lstStyle/>
          <a:p>
            <a:pPr algn="just">
              <a:lnSpc>
                <a:spcPct val="170000"/>
              </a:lnSpc>
              <a:buNone/>
            </a:pPr>
            <a:r>
              <a:rPr lang="en-US" dirty="0" smtClean="0"/>
              <a:t>The three forms of abnormal termination are as follows:</a:t>
            </a:r>
          </a:p>
          <a:p>
            <a:pPr algn="just">
              <a:lnSpc>
                <a:spcPct val="170000"/>
              </a:lnSpc>
              <a:buNone/>
            </a:pPr>
            <a:r>
              <a:rPr lang="en-US" dirty="0" smtClean="0"/>
              <a:t> </a:t>
            </a:r>
          </a:p>
          <a:p>
            <a:pPr algn="just">
              <a:lnSpc>
                <a:spcPct val="170000"/>
              </a:lnSpc>
              <a:buNone/>
            </a:pPr>
            <a:r>
              <a:rPr lang="en-US" dirty="0" smtClean="0"/>
              <a:t>1. Calling abort. This is a special case of the next item, as it generates the SIGABRT signal.</a:t>
            </a:r>
          </a:p>
          <a:p>
            <a:pPr algn="just">
              <a:lnSpc>
                <a:spcPct val="170000"/>
              </a:lnSpc>
              <a:buNone/>
            </a:pPr>
            <a:endParaRPr lang="en-US" dirty="0" smtClean="0"/>
          </a:p>
          <a:p>
            <a:pPr algn="just">
              <a:lnSpc>
                <a:spcPct val="170000"/>
              </a:lnSpc>
              <a:buNone/>
            </a:pPr>
            <a:r>
              <a:rPr lang="en-US" dirty="0" smtClean="0"/>
              <a:t>2. When the process receives certain signals. The signal </a:t>
            </a:r>
          </a:p>
          <a:p>
            <a:pPr algn="just">
              <a:lnSpc>
                <a:spcPct val="170000"/>
              </a:lnSpc>
              <a:buNone/>
            </a:pPr>
            <a:r>
              <a:rPr lang="en-US" dirty="0" smtClean="0"/>
              <a:t>	can be generated by the process itself—for example, by calling the abort function—by some other process, or by the kernel. Examples of signals generated by the kernel include the process referencing a memory location not within its address space or trying to divide by 0. </a:t>
            </a:r>
          </a:p>
          <a:p>
            <a:pPr algn="just">
              <a:lnSpc>
                <a:spcPct val="170000"/>
              </a:lnSpc>
              <a:buNone/>
            </a:pPr>
            <a:endParaRPr lang="en-US" dirty="0" smtClean="0"/>
          </a:p>
          <a:p>
            <a:pPr algn="just">
              <a:lnSpc>
                <a:spcPct val="170000"/>
              </a:lnSpc>
              <a:buNone/>
            </a:pPr>
            <a:r>
              <a:rPr lang="en-US" dirty="0" smtClean="0"/>
              <a:t>3. The last thread responds to a cancellation request. By default, cancellation occurs in a deferred manner:</a:t>
            </a:r>
          </a:p>
          <a:p>
            <a:pPr algn="just">
              <a:lnSpc>
                <a:spcPct val="170000"/>
              </a:lnSpc>
              <a:buNone/>
            </a:pPr>
            <a:r>
              <a:rPr lang="en-US" dirty="0" smtClean="0"/>
              <a:t>	one thread requests that another be canceled, and sometime later, the target thread terminates. </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304800"/>
            <a:ext cx="8305800" cy="5702491"/>
          </a:xfrm>
        </p:spPr>
        <p:txBody>
          <a:bodyPr>
            <a:normAutofit fontScale="77500" lnSpcReduction="20000"/>
          </a:bodyPr>
          <a:lstStyle/>
          <a:p>
            <a:pPr algn="just">
              <a:lnSpc>
                <a:spcPct val="170000"/>
              </a:lnSpc>
            </a:pPr>
            <a:r>
              <a:rPr lang="en-US" dirty="0" smtClean="0"/>
              <a:t>	Regardless of how a process terminates, the same code in the kernel is eventually executed. This kernel code closes all the open descriptors for the process, releases the memory that it was using, and the like. </a:t>
            </a:r>
          </a:p>
          <a:p>
            <a:pPr algn="just">
              <a:lnSpc>
                <a:spcPct val="170000"/>
              </a:lnSpc>
            </a:pPr>
            <a:endParaRPr lang="en-US" dirty="0" smtClean="0"/>
          </a:p>
          <a:p>
            <a:pPr algn="just">
              <a:lnSpc>
                <a:spcPct val="170000"/>
              </a:lnSpc>
            </a:pPr>
            <a:r>
              <a:rPr lang="en-US" dirty="0" smtClean="0"/>
              <a:t>    For any of the preceding cases, we want the terminating process to be able to notify its parent how it terminated.</a:t>
            </a:r>
          </a:p>
          <a:p>
            <a:pPr algn="just">
              <a:lnSpc>
                <a:spcPct val="170000"/>
              </a:lnSpc>
            </a:pPr>
            <a:endParaRPr lang="en-US" dirty="0" smtClean="0"/>
          </a:p>
          <a:p>
            <a:pPr algn="just">
              <a:lnSpc>
                <a:spcPct val="170000"/>
              </a:lnSpc>
            </a:pPr>
            <a:r>
              <a:rPr lang="en-US" dirty="0" smtClean="0"/>
              <a:t>  For the three exit functions (exit, _exit, and _Exit), this is done by passing an exit status as the argument to the function.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457200"/>
            <a:ext cx="8382000" cy="5550091"/>
          </a:xfrm>
        </p:spPr>
        <p:txBody>
          <a:bodyPr>
            <a:normAutofit fontScale="62500" lnSpcReduction="20000"/>
          </a:bodyPr>
          <a:lstStyle/>
          <a:p>
            <a:pPr algn="just">
              <a:lnSpc>
                <a:spcPct val="170000"/>
              </a:lnSpc>
            </a:pPr>
            <a:r>
              <a:rPr lang="en-US" dirty="0" smtClean="0"/>
              <a:t> In the case of an abnormal termination, however, the kernel, not the process, generates a termination status to indicate the reason for the abnormal termination. In any case, the parent of the process can obtain the termination status from either the wait or the </a:t>
            </a:r>
            <a:r>
              <a:rPr lang="en-US" dirty="0" err="1" smtClean="0"/>
              <a:t>waitpid</a:t>
            </a:r>
            <a:r>
              <a:rPr lang="en-US" dirty="0" smtClean="0"/>
              <a:t> function (described in the next section).</a:t>
            </a:r>
          </a:p>
          <a:p>
            <a:pPr algn="just">
              <a:lnSpc>
                <a:spcPct val="170000"/>
              </a:lnSpc>
              <a:buNone/>
            </a:pPr>
            <a:r>
              <a:rPr lang="en-US" dirty="0" smtClean="0"/>
              <a:t> </a:t>
            </a:r>
          </a:p>
          <a:p>
            <a:pPr algn="just">
              <a:lnSpc>
                <a:spcPct val="170000"/>
              </a:lnSpc>
            </a:pPr>
            <a:r>
              <a:rPr lang="en-US" dirty="0" smtClean="0"/>
              <a:t>Note that we differentiate between the exit status, which is the argument to one of the three exit functions or the return value from main, and the termination status. The exit status is converted into a termination status by the kernel when _exit is finally called. Figure 8.4 describes the various ways the parent can examine the termination status of a child. If the child terminated normally, the parent can obtain the exit status of the child. </a:t>
            </a:r>
          </a:p>
          <a:p>
            <a:pPr algn="just">
              <a:lnSpc>
                <a:spcPct val="170000"/>
              </a:lnSpc>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762000" y="288324"/>
            <a:ext cx="7334250" cy="60458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81000"/>
            <a:ext cx="8458200" cy="6019800"/>
          </a:xfrm>
        </p:spPr>
        <p:txBody>
          <a:bodyPr>
            <a:normAutofit fontScale="62500" lnSpcReduction="20000"/>
          </a:bodyPr>
          <a:lstStyle/>
          <a:p>
            <a:pPr algn="just">
              <a:lnSpc>
                <a:spcPct val="170000"/>
              </a:lnSpc>
            </a:pPr>
            <a:r>
              <a:rPr lang="en-US" dirty="0" smtClean="0"/>
              <a:t>When we described the fork function, it was obvious that the child has a parent process after the call to fork.</a:t>
            </a:r>
          </a:p>
          <a:p>
            <a:pPr algn="just">
              <a:lnSpc>
                <a:spcPct val="170000"/>
              </a:lnSpc>
            </a:pPr>
            <a:endParaRPr lang="en-US" dirty="0" smtClean="0"/>
          </a:p>
          <a:p>
            <a:pPr algn="just">
              <a:lnSpc>
                <a:spcPct val="170000"/>
              </a:lnSpc>
            </a:pPr>
            <a:r>
              <a:rPr lang="en-US" dirty="0" smtClean="0"/>
              <a:t>Now we're talking about returning a termination status to the parent. But what happens if the parent terminates before the child? The answer is that the init process becomes the parent process of any process whose parent terminates. We say that the process has been inherited by </a:t>
            </a:r>
            <a:r>
              <a:rPr lang="en-US" dirty="0" err="1" smtClean="0"/>
              <a:t>init.</a:t>
            </a:r>
            <a:endParaRPr lang="en-US" dirty="0" smtClean="0"/>
          </a:p>
          <a:p>
            <a:pPr algn="just">
              <a:lnSpc>
                <a:spcPct val="170000"/>
              </a:lnSpc>
            </a:pPr>
            <a:endParaRPr lang="en-US" dirty="0" smtClean="0"/>
          </a:p>
          <a:p>
            <a:pPr algn="just">
              <a:lnSpc>
                <a:spcPct val="170000"/>
              </a:lnSpc>
            </a:pPr>
            <a:r>
              <a:rPr lang="en-US" dirty="0" smtClean="0"/>
              <a:t> What normally happens is that whenever a process terminates, the kernel goes through all active processes to see whether the terminating process is the parent of any process that still exists. If so, the parent process ID of the surviving process is changed to be 1 (the process ID of init). This way, we're guaranteed that every process has a parent.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The init process never dies. It is a normal user process, not a system process within the kernel, like the swapper, although it does run with </a:t>
            </a:r>
            <a:r>
              <a:rPr lang="en-US" dirty="0" err="1" smtClean="0"/>
              <a:t>superuser</a:t>
            </a:r>
            <a:r>
              <a:rPr lang="en-US" dirty="0" smtClean="0"/>
              <a:t> privileges.</a:t>
            </a:r>
          </a:p>
          <a:p>
            <a:endParaRPr lang="en-US" dirty="0" smtClean="0"/>
          </a:p>
          <a:p>
            <a:r>
              <a:rPr lang="en-US" dirty="0" smtClean="0"/>
              <a:t>Process ID 2 is the </a:t>
            </a:r>
            <a:r>
              <a:rPr lang="en-US" dirty="0" err="1" smtClean="0"/>
              <a:t>pagedaemon</a:t>
            </a:r>
            <a:r>
              <a:rPr lang="en-US" dirty="0" smtClean="0"/>
              <a:t>. This process is responsible for supporting the paging of the virtual memory system.</a:t>
            </a:r>
          </a:p>
          <a:p>
            <a:endParaRPr lang="en-US" dirty="0" smtClean="0"/>
          </a:p>
          <a:p>
            <a:r>
              <a:rPr lang="en-US" dirty="0" smtClean="0"/>
              <a:t>In addition to the process ID, there are other identifiers for every process. The following functions return these identifiers.</a:t>
            </a:r>
            <a:endParaRPr lang="en-US" dirty="0"/>
          </a:p>
        </p:txBody>
      </p:sp>
      <p:sp>
        <p:nvSpPr>
          <p:cNvPr id="2" name="Title 1"/>
          <p:cNvSpPr>
            <a:spLocks noGrp="1"/>
          </p:cNvSpPr>
          <p:nvPr>
            <p:ph type="title"/>
          </p:nvPr>
        </p:nvSpPr>
        <p:spPr/>
        <p:txBody>
          <a:bodyP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609600"/>
            <a:ext cx="8382000" cy="5867400"/>
          </a:xfrm>
        </p:spPr>
        <p:txBody>
          <a:bodyPr>
            <a:normAutofit fontScale="62500" lnSpcReduction="20000"/>
          </a:bodyPr>
          <a:lstStyle/>
          <a:p>
            <a:pPr>
              <a:lnSpc>
                <a:spcPct val="170000"/>
              </a:lnSpc>
            </a:pPr>
            <a:r>
              <a:rPr lang="en-US" dirty="0" smtClean="0"/>
              <a:t>Another condition we have to worry about is when a child terminates before its parent. If the child completely disappeared, the parent wouldn't be able to fetch its termination status when and if the parent were finally ready to check if the child had terminated.</a:t>
            </a:r>
          </a:p>
          <a:p>
            <a:pPr>
              <a:lnSpc>
                <a:spcPct val="170000"/>
              </a:lnSpc>
            </a:pPr>
            <a:endParaRPr lang="en-US" dirty="0" smtClean="0"/>
          </a:p>
          <a:p>
            <a:pPr>
              <a:lnSpc>
                <a:spcPct val="170000"/>
              </a:lnSpc>
            </a:pPr>
            <a:r>
              <a:rPr lang="en-US" dirty="0" smtClean="0"/>
              <a:t>The kernel keeps a small amount of information for every terminating process, so that the information is available when the parent of the terminating process calls wait or </a:t>
            </a:r>
            <a:r>
              <a:rPr lang="en-US" dirty="0" err="1" smtClean="0"/>
              <a:t>waitpid</a:t>
            </a:r>
            <a:r>
              <a:rPr lang="en-US" dirty="0" smtClean="0"/>
              <a:t>.</a:t>
            </a:r>
          </a:p>
          <a:p>
            <a:pPr>
              <a:lnSpc>
                <a:spcPct val="170000"/>
              </a:lnSpc>
            </a:pPr>
            <a:endParaRPr lang="en-US" dirty="0" smtClean="0"/>
          </a:p>
          <a:p>
            <a:pPr>
              <a:lnSpc>
                <a:spcPct val="170000"/>
              </a:lnSpc>
            </a:pPr>
            <a:r>
              <a:rPr lang="en-US" dirty="0" smtClean="0"/>
              <a:t>Minimally, this information consists of the process ID, the termination status of the process, and the amount of CPU time taken by the process. The kernel can discard all the memory used by the process and close its open files.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a:lnSpc>
                <a:spcPct val="170000"/>
              </a:lnSpc>
            </a:pPr>
            <a:r>
              <a:rPr lang="en-US" dirty="0" smtClean="0"/>
              <a:t>In UNIX System terminology, a process that has terminated, but whose parent has not yet waited for it, is called a zombie. The </a:t>
            </a:r>
            <a:r>
              <a:rPr lang="en-US" dirty="0" err="1" smtClean="0"/>
              <a:t>ps</a:t>
            </a:r>
            <a:r>
              <a:rPr lang="en-US" dirty="0" smtClean="0"/>
              <a:t>(1) command prints the state of a zombie process as Z.</a:t>
            </a:r>
          </a:p>
          <a:p>
            <a:pPr>
              <a:lnSpc>
                <a:spcPct val="170000"/>
              </a:lnSpc>
            </a:pPr>
            <a:r>
              <a:rPr lang="en-US" dirty="0" smtClean="0"/>
              <a:t>If we write a long-running program that forks many child processes, they become zombies unless we wait for them and fetch their termination status. </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47800"/>
            <a:ext cx="8458200" cy="5105400"/>
          </a:xfrm>
        </p:spPr>
        <p:txBody>
          <a:bodyPr>
            <a:normAutofit lnSpcReduction="10000"/>
          </a:bodyPr>
          <a:lstStyle/>
          <a:p>
            <a:pPr algn="just">
              <a:lnSpc>
                <a:spcPct val="160000"/>
              </a:lnSpc>
            </a:pPr>
            <a:r>
              <a:rPr lang="en-US" sz="2000" dirty="0" smtClean="0">
                <a:latin typeface="Times New Roman" pitchFamily="18" charset="0"/>
                <a:cs typeface="Times New Roman" pitchFamily="18" charset="0"/>
              </a:rPr>
              <a:t>When a process terminates, either normally or abnormally, the kernel notifies the parent by sending the SIGCHLD signal to the parent. </a:t>
            </a:r>
          </a:p>
          <a:p>
            <a:pPr algn="just">
              <a:lnSpc>
                <a:spcPct val="160000"/>
              </a:lnSpc>
            </a:pPr>
            <a:endParaRPr lang="en-US" sz="2000" dirty="0" smtClean="0">
              <a:latin typeface="Times New Roman" pitchFamily="18" charset="0"/>
              <a:cs typeface="Times New Roman" pitchFamily="18" charset="0"/>
            </a:endParaRPr>
          </a:p>
          <a:p>
            <a:pPr algn="just">
              <a:lnSpc>
                <a:spcPct val="160000"/>
              </a:lnSpc>
            </a:pPr>
            <a:r>
              <a:rPr lang="en-US" sz="2000" dirty="0" smtClean="0">
                <a:latin typeface="Times New Roman" pitchFamily="18" charset="0"/>
                <a:cs typeface="Times New Roman" pitchFamily="18" charset="0"/>
              </a:rPr>
              <a:t>Because the termination of a child is an asynchronous event—it can happen at anytime while the parent is running—this signal is the asynchronous notification from the kernel to the parent. </a:t>
            </a:r>
          </a:p>
          <a:p>
            <a:pPr algn="just">
              <a:lnSpc>
                <a:spcPct val="160000"/>
              </a:lnSpc>
            </a:pPr>
            <a:endParaRPr lang="en-US" sz="2000" dirty="0" smtClean="0">
              <a:latin typeface="Times New Roman" pitchFamily="18" charset="0"/>
              <a:cs typeface="Times New Roman" pitchFamily="18" charset="0"/>
            </a:endParaRPr>
          </a:p>
          <a:p>
            <a:pPr algn="just">
              <a:lnSpc>
                <a:spcPct val="160000"/>
              </a:lnSpc>
            </a:pPr>
            <a:r>
              <a:rPr lang="en-US" sz="2000" dirty="0" smtClean="0">
                <a:latin typeface="Times New Roman" pitchFamily="18" charset="0"/>
                <a:cs typeface="Times New Roman" pitchFamily="18" charset="0"/>
              </a:rPr>
              <a:t>The parent can choose to ignore this signal, or it can provide a function that is called when the signal occurs: a </a:t>
            </a:r>
            <a:r>
              <a:rPr lang="en-US" sz="2000" dirty="0" err="1" smtClean="0">
                <a:latin typeface="Times New Roman" pitchFamily="18" charset="0"/>
                <a:cs typeface="Times New Roman" pitchFamily="18" charset="0"/>
              </a:rPr>
              <a:t>signalhandler</a:t>
            </a:r>
            <a:r>
              <a:rPr lang="en-US" sz="2000" dirty="0" smtClean="0">
                <a:latin typeface="Times New Roman" pitchFamily="18" charset="0"/>
                <a:cs typeface="Times New Roman" pitchFamily="18" charset="0"/>
              </a:rPr>
              <a:t>. The default action for this signal is to be ignored. </a:t>
            </a:r>
            <a:endParaRPr lang="en-US" sz="20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ctr"/>
            <a:r>
              <a:rPr lang="en-US" dirty="0" smtClean="0"/>
              <a:t> wait and </a:t>
            </a:r>
            <a:r>
              <a:rPr lang="en-US" dirty="0" err="1" smtClean="0"/>
              <a:t>waitpid</a:t>
            </a:r>
            <a:r>
              <a:rPr lang="en-US" dirty="0" smtClean="0"/>
              <a:t> Functions </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457200"/>
            <a:ext cx="8458200" cy="6019800"/>
          </a:xfrm>
        </p:spPr>
        <p:txBody>
          <a:bodyPr>
            <a:noAutofit/>
          </a:bodyPr>
          <a:lstStyle/>
          <a:p>
            <a:pPr>
              <a:lnSpc>
                <a:spcPct val="170000"/>
              </a:lnSpc>
            </a:pPr>
            <a:r>
              <a:rPr lang="en-US" sz="2000" dirty="0" smtClean="0">
                <a:latin typeface="Times New Roman" pitchFamily="18" charset="0"/>
                <a:cs typeface="Times New Roman" pitchFamily="18" charset="0"/>
              </a:rPr>
              <a:t>We need to be aware that a process that calls wait or </a:t>
            </a:r>
            <a:r>
              <a:rPr lang="en-US" sz="2000" dirty="0" err="1" smtClean="0">
                <a:latin typeface="Times New Roman" pitchFamily="18" charset="0"/>
                <a:cs typeface="Times New Roman" pitchFamily="18" charset="0"/>
              </a:rPr>
              <a:t>waitpid</a:t>
            </a:r>
            <a:r>
              <a:rPr lang="en-US" sz="2000" dirty="0" smtClean="0">
                <a:latin typeface="Times New Roman" pitchFamily="18" charset="0"/>
                <a:cs typeface="Times New Roman" pitchFamily="18" charset="0"/>
              </a:rPr>
              <a:t> can </a:t>
            </a:r>
          </a:p>
          <a:p>
            <a:pPr>
              <a:lnSpc>
                <a:spcPct val="170000"/>
              </a:lnSpc>
              <a:buNone/>
            </a:pPr>
            <a:r>
              <a:rPr lang="en-US" sz="2000" dirty="0" smtClean="0">
                <a:latin typeface="Times New Roman" pitchFamily="18" charset="0"/>
                <a:cs typeface="Times New Roman" pitchFamily="18" charset="0"/>
              </a:rPr>
              <a:t>	• Block, if all of its children are still running </a:t>
            </a:r>
          </a:p>
          <a:p>
            <a:pPr>
              <a:lnSpc>
                <a:spcPct val="170000"/>
              </a:lnSpc>
              <a:buNone/>
            </a:pPr>
            <a:r>
              <a:rPr lang="en-US" sz="2000" dirty="0" smtClean="0">
                <a:latin typeface="Times New Roman" pitchFamily="18" charset="0"/>
                <a:cs typeface="Times New Roman" pitchFamily="18" charset="0"/>
              </a:rPr>
              <a:t>	• Return immediately with the termination status of a child, if a child has terminated and is waiting for its termination status to be fetched </a:t>
            </a:r>
          </a:p>
          <a:p>
            <a:pPr>
              <a:lnSpc>
                <a:spcPct val="170000"/>
              </a:lnSpc>
              <a:buNone/>
            </a:pPr>
            <a:r>
              <a:rPr lang="en-US" sz="2000" dirty="0" smtClean="0">
                <a:latin typeface="Times New Roman" pitchFamily="18" charset="0"/>
                <a:cs typeface="Times New Roman" pitchFamily="18" charset="0"/>
              </a:rPr>
              <a:t>	• Return immediately with an error, if it doesn't have any child processes </a:t>
            </a:r>
          </a:p>
          <a:p>
            <a:pPr>
              <a:lnSpc>
                <a:spcPct val="170000"/>
              </a:lnSpc>
              <a:buNone/>
            </a:pPr>
            <a:endParaRPr lang="en-US" sz="2000" dirty="0" smtClean="0">
              <a:latin typeface="Times New Roman" pitchFamily="18" charset="0"/>
              <a:cs typeface="Times New Roman" pitchFamily="18" charset="0"/>
            </a:endParaRPr>
          </a:p>
          <a:p>
            <a:pPr>
              <a:lnSpc>
                <a:spcPct val="170000"/>
              </a:lnSpc>
            </a:pPr>
            <a:r>
              <a:rPr lang="en-US" sz="2000" dirty="0" smtClean="0">
                <a:latin typeface="Times New Roman" pitchFamily="18" charset="0"/>
                <a:cs typeface="Times New Roman" pitchFamily="18" charset="0"/>
              </a:rPr>
              <a:t>If the process is calling wait because it received the SIGCHLD signal, we expect wait to return immediately. But if we call it at any random point in time, it can block. </a:t>
            </a:r>
            <a:endParaRPr lang="en-US" sz="2000" dirty="0">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207034" y="1447800"/>
            <a:ext cx="8936966" cy="426720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838200"/>
            <a:ext cx="8305800" cy="5169091"/>
          </a:xfrm>
        </p:spPr>
        <p:txBody>
          <a:bodyPr>
            <a:normAutofit/>
          </a:bodyPr>
          <a:lstStyle/>
          <a:p>
            <a:pPr algn="just">
              <a:lnSpc>
                <a:spcPct val="150000"/>
              </a:lnSpc>
            </a:pPr>
            <a:r>
              <a:rPr lang="en-US" sz="2400" dirty="0" smtClean="0">
                <a:latin typeface="Times New Roman" pitchFamily="18" charset="0"/>
                <a:cs typeface="Times New Roman" pitchFamily="18" charset="0"/>
              </a:rPr>
              <a:t>For both functions, the argument </a:t>
            </a:r>
            <a:r>
              <a:rPr lang="en-US" sz="2400" dirty="0" err="1" smtClean="0">
                <a:latin typeface="Times New Roman" pitchFamily="18" charset="0"/>
                <a:cs typeface="Times New Roman" pitchFamily="18" charset="0"/>
              </a:rPr>
              <a:t>statloc</a:t>
            </a:r>
            <a:r>
              <a:rPr lang="en-US" sz="2400" dirty="0" smtClean="0">
                <a:latin typeface="Times New Roman" pitchFamily="18" charset="0"/>
                <a:cs typeface="Times New Roman" pitchFamily="18" charset="0"/>
              </a:rPr>
              <a:t> is a pointer to an integer. If this argument is not a null pointer, the termination status of the terminated process is stored in the location pointed to by the argument.</a:t>
            </a:r>
          </a:p>
          <a:p>
            <a:pPr algn="just">
              <a:lnSpc>
                <a:spcPct val="150000"/>
              </a:lnSpc>
              <a:buNone/>
            </a:pPr>
            <a:endParaRPr lang="en-US" sz="2400" dirty="0" smtClean="0">
              <a:latin typeface="Times New Roman" pitchFamily="18" charset="0"/>
              <a:cs typeface="Times New Roman" pitchFamily="18" charset="0"/>
            </a:endParaRPr>
          </a:p>
          <a:p>
            <a:pPr algn="just">
              <a:lnSpc>
                <a:spcPct val="150000"/>
              </a:lnSpc>
            </a:pPr>
            <a:r>
              <a:rPr lang="en-US" sz="2400" dirty="0" smtClean="0">
                <a:latin typeface="Times New Roman" pitchFamily="18" charset="0"/>
                <a:cs typeface="Times New Roman" pitchFamily="18" charset="0"/>
              </a:rPr>
              <a:t> If we don't care about the termination status, we simply pass a null pointer as this argument.</a:t>
            </a:r>
            <a:endParaRPr lang="en-US" sz="2400" dirty="0">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457200"/>
            <a:ext cx="8610600" cy="6172200"/>
          </a:xfrm>
        </p:spPr>
        <p:txBody>
          <a:bodyPr>
            <a:normAutofit fontScale="77500" lnSpcReduction="20000"/>
          </a:bodyPr>
          <a:lstStyle/>
          <a:p>
            <a:pPr algn="just">
              <a:lnSpc>
                <a:spcPct val="170000"/>
              </a:lnSpc>
            </a:pPr>
            <a:r>
              <a:rPr lang="en-US" dirty="0" smtClean="0">
                <a:latin typeface="Times New Roman" pitchFamily="18" charset="0"/>
                <a:cs typeface="Times New Roman" pitchFamily="18" charset="0"/>
              </a:rPr>
              <a:t>The differences between these two functions are as follows. </a:t>
            </a:r>
          </a:p>
          <a:p>
            <a:pPr algn="just">
              <a:lnSpc>
                <a:spcPct val="170000"/>
              </a:lnSpc>
              <a:buNone/>
            </a:pPr>
            <a:r>
              <a:rPr lang="en-US" dirty="0" smtClean="0">
                <a:latin typeface="Times New Roman" pitchFamily="18" charset="0"/>
                <a:cs typeface="Times New Roman" pitchFamily="18" charset="0"/>
              </a:rPr>
              <a:t>	• The wait function can block the caller until a child process terminates, whereas </a:t>
            </a:r>
            <a:r>
              <a:rPr lang="en-US" dirty="0" err="1" smtClean="0">
                <a:latin typeface="Times New Roman" pitchFamily="18" charset="0"/>
                <a:cs typeface="Times New Roman" pitchFamily="18" charset="0"/>
              </a:rPr>
              <a:t>waitpid</a:t>
            </a:r>
            <a:r>
              <a:rPr lang="en-US" dirty="0" smtClean="0">
                <a:latin typeface="Times New Roman" pitchFamily="18" charset="0"/>
                <a:cs typeface="Times New Roman" pitchFamily="18" charset="0"/>
              </a:rPr>
              <a:t> has an option that prevents it from blocking. The </a:t>
            </a:r>
            <a:r>
              <a:rPr lang="en-US" dirty="0" err="1" smtClean="0">
                <a:latin typeface="Times New Roman" pitchFamily="18" charset="0"/>
                <a:cs typeface="Times New Roman" pitchFamily="18" charset="0"/>
              </a:rPr>
              <a:t>waitpid</a:t>
            </a:r>
            <a:r>
              <a:rPr lang="en-US" dirty="0" smtClean="0">
                <a:latin typeface="Times New Roman" pitchFamily="18" charset="0"/>
                <a:cs typeface="Times New Roman" pitchFamily="18" charset="0"/>
              </a:rPr>
              <a:t> function doesn't wait for the child that terminates first; it has a number of options that control which process it waits for.</a:t>
            </a:r>
          </a:p>
          <a:p>
            <a:pPr algn="just">
              <a:lnSpc>
                <a:spcPct val="170000"/>
              </a:lnSpc>
              <a:buNone/>
            </a:pPr>
            <a:endParaRPr lang="en-US" dirty="0" smtClean="0">
              <a:latin typeface="Times New Roman" pitchFamily="18" charset="0"/>
              <a:cs typeface="Times New Roman" pitchFamily="18" charset="0"/>
            </a:endParaRPr>
          </a:p>
          <a:p>
            <a:pPr algn="just">
              <a:lnSpc>
                <a:spcPct val="170000"/>
              </a:lnSpc>
              <a:buNone/>
            </a:pPr>
            <a:r>
              <a:rPr lang="en-US" dirty="0" smtClean="0">
                <a:latin typeface="Times New Roman" pitchFamily="18" charset="0"/>
                <a:cs typeface="Times New Roman" pitchFamily="18" charset="0"/>
              </a:rPr>
              <a:t>	• If a child has already terminated and is a zombie, wait returns immediately with that child's status. Otherwise, it blocks the caller until a child terminates. If the caller blocks and has multiple children, wait returns when one terminates. We can always tell which child terminated, because the process ID is returned by the function. </a:t>
            </a:r>
          </a:p>
          <a:p>
            <a:pPr algn="just">
              <a:lnSpc>
                <a:spcPct val="170000"/>
              </a:lnSpc>
              <a:buNone/>
            </a:pPr>
            <a:endParaRPr lang="en-US" dirty="0">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Font typeface="Arial" pitchFamily="34" charset="0"/>
              <a:buChar char="•"/>
            </a:pPr>
            <a:r>
              <a:rPr lang="en-US" sz="2800" dirty="0" smtClean="0">
                <a:latin typeface="Times New Roman" pitchFamily="18" charset="0"/>
                <a:cs typeface="Times New Roman" pitchFamily="18" charset="0"/>
              </a:rPr>
              <a:t>With wait, the only real error is- if the calling process has no children. </a:t>
            </a:r>
          </a:p>
          <a:p>
            <a:pPr algn="just">
              <a:buFont typeface="Arial" pitchFamily="34" charset="0"/>
              <a:buChar char="•"/>
            </a:pPr>
            <a:endParaRPr lang="en-US" sz="2800" dirty="0" smtClean="0">
              <a:latin typeface="Times New Roman" pitchFamily="18" charset="0"/>
              <a:cs typeface="Times New Roman" pitchFamily="18" charset="0"/>
            </a:endParaRPr>
          </a:p>
          <a:p>
            <a:pPr algn="just">
              <a:buFont typeface="Arial" pitchFamily="34" charset="0"/>
              <a:buChar char="•"/>
            </a:pPr>
            <a:r>
              <a:rPr lang="en-US" sz="2800" dirty="0" smtClean="0">
                <a:latin typeface="Times New Roman" pitchFamily="18" charset="0"/>
                <a:cs typeface="Times New Roman" pitchFamily="18" charset="0"/>
              </a:rPr>
              <a:t>With </a:t>
            </a:r>
            <a:r>
              <a:rPr lang="en-US" sz="2800" dirty="0" err="1" smtClean="0">
                <a:latin typeface="Times New Roman" pitchFamily="18" charset="0"/>
                <a:cs typeface="Times New Roman" pitchFamily="18" charset="0"/>
              </a:rPr>
              <a:t>waitpid</a:t>
            </a:r>
            <a:r>
              <a:rPr lang="en-US" sz="2800" dirty="0" smtClean="0">
                <a:latin typeface="Times New Roman" pitchFamily="18" charset="0"/>
                <a:cs typeface="Times New Roman" pitchFamily="18" charset="0"/>
              </a:rPr>
              <a:t>, however, it's also possible to get an error if the specified process or process group does not exist or is not a child of the calling process. </a:t>
            </a:r>
          </a:p>
          <a:p>
            <a:pPr algn="just">
              <a:buNone/>
            </a:pPr>
            <a:endParaRPr lang="en-US" sz="2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US" sz="2800" dirty="0" smtClean="0">
                <a:latin typeface="Times New Roman" pitchFamily="18" charset="0"/>
                <a:cs typeface="Times New Roman" pitchFamily="18" charset="0"/>
              </a:rPr>
              <a:t>As we mentioned, if we have more than one child, wait returns on termination of any of the children. What if we want to wait for a specific process to terminate (assuming we know which process ID we want to wait for)? </a:t>
            </a:r>
          </a:p>
          <a:p>
            <a:r>
              <a:rPr lang="en-US" sz="2800" dirty="0" err="1" smtClean="0">
                <a:latin typeface="Times New Roman" pitchFamily="18" charset="0"/>
                <a:cs typeface="Times New Roman" pitchFamily="18" charset="0"/>
              </a:rPr>
              <a:t>Soln</a:t>
            </a:r>
            <a:r>
              <a:rPr lang="en-US" sz="2800" dirty="0" smtClean="0">
                <a:latin typeface="Times New Roman" pitchFamily="18" charset="0"/>
                <a:cs typeface="Times New Roman" pitchFamily="18" charset="0"/>
              </a:rPr>
              <a:t>: This functionality (and more) is provided by the POSIX.1 </a:t>
            </a:r>
            <a:r>
              <a:rPr lang="en-US" sz="2800" dirty="0" err="1" smtClean="0">
                <a:latin typeface="Times New Roman" pitchFamily="18" charset="0"/>
                <a:cs typeface="Times New Roman" pitchFamily="18" charset="0"/>
              </a:rPr>
              <a:t>waitpid</a:t>
            </a:r>
            <a:r>
              <a:rPr lang="en-US" sz="2800" dirty="0" smtClean="0">
                <a:latin typeface="Times New Roman" pitchFamily="18" charset="0"/>
                <a:cs typeface="Times New Roman" pitchFamily="18" charset="0"/>
              </a:rPr>
              <a:t> function. </a:t>
            </a:r>
            <a:endParaRPr lang="en-US" sz="2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609600"/>
            <a:ext cx="8458200" cy="5397691"/>
          </a:xfrm>
        </p:spPr>
        <p:txBody>
          <a:bodyPr>
            <a:normAutofit fontScale="77500" lnSpcReduction="20000"/>
          </a:bodyPr>
          <a:lstStyle/>
          <a:p>
            <a:r>
              <a:rPr lang="en-US" dirty="0" smtClean="0"/>
              <a:t>The interpretation of the </a:t>
            </a:r>
            <a:r>
              <a:rPr lang="en-US" dirty="0" err="1" smtClean="0"/>
              <a:t>pid</a:t>
            </a:r>
            <a:r>
              <a:rPr lang="en-US" dirty="0" smtClean="0"/>
              <a:t> argument for </a:t>
            </a:r>
            <a:r>
              <a:rPr lang="en-US" dirty="0" err="1" smtClean="0"/>
              <a:t>waitpid</a:t>
            </a:r>
            <a:r>
              <a:rPr lang="en-US" dirty="0" smtClean="0"/>
              <a:t> depends on its value: </a:t>
            </a:r>
          </a:p>
          <a:p>
            <a:endParaRPr lang="en-US" dirty="0" smtClean="0"/>
          </a:p>
          <a:p>
            <a:pPr>
              <a:buNone/>
            </a:pPr>
            <a:r>
              <a:rPr lang="en-US" dirty="0" err="1" smtClean="0"/>
              <a:t>pid</a:t>
            </a:r>
            <a:r>
              <a:rPr lang="en-US" dirty="0" smtClean="0"/>
              <a:t> == –1 </a:t>
            </a:r>
          </a:p>
          <a:p>
            <a:pPr>
              <a:buNone/>
            </a:pPr>
            <a:r>
              <a:rPr lang="en-US" dirty="0" smtClean="0"/>
              <a:t>		Waits for any child process. In this respect, </a:t>
            </a:r>
            <a:r>
              <a:rPr lang="en-US" dirty="0" err="1" smtClean="0"/>
              <a:t>waitpid</a:t>
            </a:r>
            <a:r>
              <a:rPr lang="en-US" dirty="0" smtClean="0"/>
              <a:t> is equivalent to wait. </a:t>
            </a:r>
          </a:p>
          <a:p>
            <a:pPr>
              <a:buNone/>
            </a:pPr>
            <a:endParaRPr lang="en-US" dirty="0" smtClean="0"/>
          </a:p>
          <a:p>
            <a:pPr>
              <a:buNone/>
            </a:pPr>
            <a:r>
              <a:rPr lang="en-US" dirty="0" err="1" smtClean="0"/>
              <a:t>pid</a:t>
            </a:r>
            <a:r>
              <a:rPr lang="en-US" dirty="0" smtClean="0"/>
              <a:t> &gt; 0</a:t>
            </a:r>
          </a:p>
          <a:p>
            <a:pPr>
              <a:buNone/>
            </a:pPr>
            <a:r>
              <a:rPr lang="en-US" dirty="0" smtClean="0"/>
              <a:t>		Waits for the child whose process ID equals </a:t>
            </a:r>
            <a:r>
              <a:rPr lang="en-US" dirty="0" err="1" smtClean="0"/>
              <a:t>pid</a:t>
            </a:r>
            <a:r>
              <a:rPr lang="en-US" dirty="0" smtClean="0"/>
              <a:t>.</a:t>
            </a:r>
          </a:p>
          <a:p>
            <a:pPr>
              <a:buNone/>
            </a:pPr>
            <a:endParaRPr lang="en-US" dirty="0" smtClean="0"/>
          </a:p>
          <a:p>
            <a:pPr>
              <a:buNone/>
            </a:pPr>
            <a:r>
              <a:rPr lang="en-US" dirty="0" err="1" smtClean="0"/>
              <a:t>pid</a:t>
            </a:r>
            <a:r>
              <a:rPr lang="en-US" dirty="0" smtClean="0"/>
              <a:t>== 0</a:t>
            </a:r>
          </a:p>
          <a:p>
            <a:pPr>
              <a:buNone/>
            </a:pPr>
            <a:r>
              <a:rPr lang="en-US" dirty="0" smtClean="0"/>
              <a:t>		Waits for any child whose process group ID equals that of the calling process. </a:t>
            </a:r>
          </a:p>
          <a:p>
            <a:pPr>
              <a:buNone/>
            </a:pPr>
            <a:endParaRPr lang="en-US" dirty="0" smtClean="0"/>
          </a:p>
          <a:p>
            <a:pPr>
              <a:buNone/>
            </a:pPr>
            <a:r>
              <a:rPr lang="en-US" dirty="0" err="1" smtClean="0"/>
              <a:t>pid</a:t>
            </a:r>
            <a:r>
              <a:rPr lang="en-US" dirty="0" smtClean="0"/>
              <a:t>&lt; –1</a:t>
            </a:r>
          </a:p>
          <a:p>
            <a:pPr>
              <a:buNone/>
            </a:pPr>
            <a:r>
              <a:rPr lang="en-US" dirty="0" smtClean="0"/>
              <a:t>		Waits for any child whose process group ID equals the absolute value of </a:t>
            </a:r>
            <a:r>
              <a:rPr lang="en-US" dirty="0" err="1" smtClean="0"/>
              <a:t>pid</a:t>
            </a:r>
            <a:r>
              <a:rPr lang="en-US" dirty="0" smtClean="0"/>
              <a:t>. </a:t>
            </a:r>
          </a:p>
          <a:p>
            <a:pPr>
              <a:buNone/>
            </a:pPr>
            <a:r>
              <a:rPr lang="en-US" dirty="0" smtClean="0"/>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2362200" y="1191024"/>
            <a:ext cx="4190999" cy="5067885"/>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81000"/>
            <a:ext cx="8382000" cy="5626291"/>
          </a:xfrm>
        </p:spPr>
        <p:txBody>
          <a:bodyPr>
            <a:normAutofit/>
          </a:bodyPr>
          <a:lstStyle/>
          <a:p>
            <a:pPr algn="just">
              <a:lnSpc>
                <a:spcPct val="150000"/>
              </a:lnSpc>
            </a:pPr>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waitpid</a:t>
            </a:r>
            <a:r>
              <a:rPr lang="en-US" sz="2000" dirty="0" smtClean="0">
                <a:latin typeface="Times New Roman" pitchFamily="18" charset="0"/>
                <a:cs typeface="Times New Roman" pitchFamily="18" charset="0"/>
              </a:rPr>
              <a:t> function returns the process ID of the child that terminated and stores the child's termination status in the memory location pointed to by </a:t>
            </a:r>
            <a:r>
              <a:rPr lang="en-US" sz="2000" dirty="0" err="1" smtClean="0">
                <a:latin typeface="Times New Roman" pitchFamily="18" charset="0"/>
                <a:cs typeface="Times New Roman" pitchFamily="18" charset="0"/>
              </a:rPr>
              <a:t>statloc</a:t>
            </a:r>
            <a:r>
              <a:rPr lang="en-US" sz="2000" dirty="0" smtClean="0">
                <a:latin typeface="Times New Roman" pitchFamily="18" charset="0"/>
                <a:cs typeface="Times New Roman" pitchFamily="18" charset="0"/>
              </a:rPr>
              <a:t>. </a:t>
            </a:r>
          </a:p>
          <a:p>
            <a:pPr algn="just">
              <a:lnSpc>
                <a:spcPct val="150000"/>
              </a:lnSpc>
            </a:pPr>
            <a:r>
              <a:rPr lang="en-US" sz="2000" dirty="0" smtClean="0">
                <a:latin typeface="Times New Roman" pitchFamily="18" charset="0"/>
                <a:cs typeface="Times New Roman" pitchFamily="18" charset="0"/>
              </a:rPr>
              <a:t>The options argument lets us further control the operation of </a:t>
            </a:r>
            <a:r>
              <a:rPr lang="en-US" sz="2000" dirty="0" err="1" smtClean="0">
                <a:latin typeface="Times New Roman" pitchFamily="18" charset="0"/>
                <a:cs typeface="Times New Roman" pitchFamily="18" charset="0"/>
              </a:rPr>
              <a:t>waitpid</a:t>
            </a:r>
            <a:r>
              <a:rPr lang="en-US" sz="2000" dirty="0" smtClean="0">
                <a:latin typeface="Times New Roman" pitchFamily="18" charset="0"/>
                <a:cs typeface="Times New Roman" pitchFamily="18" charset="0"/>
              </a:rPr>
              <a:t>. This argument is either 0 or is constructed from the bitwise OR of the constants in Figure 8.7. </a:t>
            </a:r>
          </a:p>
          <a:p>
            <a:pPr algn="just">
              <a:lnSpc>
                <a:spcPct val="150000"/>
              </a:lnSpc>
            </a:pPr>
            <a:endParaRPr lang="en-US" sz="20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srcRect/>
          <a:stretch>
            <a:fillRect/>
          </a:stretch>
        </p:blipFill>
        <p:spPr bwMode="auto">
          <a:xfrm>
            <a:off x="609600" y="3352800"/>
            <a:ext cx="8305800" cy="289560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609600"/>
            <a:ext cx="8305800" cy="5486400"/>
          </a:xfrm>
        </p:spPr>
        <p:txBody>
          <a:bodyPr>
            <a:normAutofit fontScale="62500" lnSpcReduction="20000"/>
          </a:bodyPr>
          <a:lstStyle/>
          <a:p>
            <a:pPr algn="just">
              <a:lnSpc>
                <a:spcPct val="170000"/>
              </a:lnSpc>
              <a:buNone/>
            </a:pPr>
            <a:r>
              <a:rPr lang="en-US" dirty="0" smtClean="0"/>
              <a:t>		The </a:t>
            </a:r>
            <a:r>
              <a:rPr lang="en-US" dirty="0" err="1" smtClean="0"/>
              <a:t>waitpid</a:t>
            </a:r>
            <a:r>
              <a:rPr lang="en-US" dirty="0" smtClean="0"/>
              <a:t> function provides three features that aren't provided by the wait function. </a:t>
            </a:r>
          </a:p>
          <a:p>
            <a:pPr algn="just">
              <a:lnSpc>
                <a:spcPct val="170000"/>
              </a:lnSpc>
              <a:buNone/>
            </a:pPr>
            <a:endParaRPr lang="en-US" dirty="0" smtClean="0"/>
          </a:p>
          <a:p>
            <a:pPr algn="just">
              <a:lnSpc>
                <a:spcPct val="170000"/>
              </a:lnSpc>
              <a:buNone/>
            </a:pPr>
            <a:r>
              <a:rPr lang="en-US" dirty="0" smtClean="0"/>
              <a:t>1. The </a:t>
            </a:r>
            <a:r>
              <a:rPr lang="en-US" dirty="0" err="1" smtClean="0"/>
              <a:t>waitpid</a:t>
            </a:r>
            <a:r>
              <a:rPr lang="en-US" dirty="0" smtClean="0"/>
              <a:t> function lets us wait for one particular process, whereas the wait function returns the status of any terminated child.</a:t>
            </a:r>
          </a:p>
          <a:p>
            <a:pPr algn="just">
              <a:lnSpc>
                <a:spcPct val="170000"/>
              </a:lnSpc>
              <a:buNone/>
            </a:pPr>
            <a:r>
              <a:rPr lang="en-US" dirty="0" smtClean="0"/>
              <a:t> </a:t>
            </a:r>
          </a:p>
          <a:p>
            <a:pPr algn="just">
              <a:lnSpc>
                <a:spcPct val="170000"/>
              </a:lnSpc>
              <a:buNone/>
            </a:pPr>
            <a:r>
              <a:rPr lang="en-US" dirty="0" smtClean="0"/>
              <a:t>2. The </a:t>
            </a:r>
            <a:r>
              <a:rPr lang="en-US" dirty="0" err="1" smtClean="0"/>
              <a:t>waitpid</a:t>
            </a:r>
            <a:r>
              <a:rPr lang="en-US" dirty="0" smtClean="0"/>
              <a:t> function provides a </a:t>
            </a:r>
            <a:r>
              <a:rPr lang="en-US" dirty="0" err="1" smtClean="0"/>
              <a:t>nonblocking</a:t>
            </a:r>
            <a:r>
              <a:rPr lang="en-US" dirty="0" smtClean="0"/>
              <a:t> version of wait. There are times when we want to fetch a child's status, but we don't want to block. </a:t>
            </a:r>
          </a:p>
          <a:p>
            <a:pPr algn="just">
              <a:lnSpc>
                <a:spcPct val="170000"/>
              </a:lnSpc>
              <a:buNone/>
            </a:pPr>
            <a:endParaRPr lang="en-US" dirty="0" smtClean="0"/>
          </a:p>
          <a:p>
            <a:pPr algn="just">
              <a:lnSpc>
                <a:spcPct val="170000"/>
              </a:lnSpc>
              <a:buNone/>
            </a:pPr>
            <a:r>
              <a:rPr lang="en-US" dirty="0" smtClean="0"/>
              <a:t>3. The </a:t>
            </a:r>
            <a:r>
              <a:rPr lang="en-US" dirty="0" err="1" smtClean="0"/>
              <a:t>waitpid</a:t>
            </a:r>
            <a:r>
              <a:rPr lang="en-US" dirty="0" smtClean="0"/>
              <a:t> function provides support for job control with the WUNTRACED and WCONTINUED options. </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US" sz="2400" dirty="0" smtClean="0">
                <a:latin typeface="Times New Roman" pitchFamily="18" charset="0"/>
                <a:cs typeface="Times New Roman" pitchFamily="18" charset="0"/>
              </a:rPr>
              <a:t>The </a:t>
            </a:r>
            <a:r>
              <a:rPr lang="en-US" sz="2400" dirty="0" err="1" smtClean="0">
                <a:latin typeface="Times New Roman" pitchFamily="18" charset="0"/>
                <a:cs typeface="Times New Roman" pitchFamily="18" charset="0"/>
              </a:rPr>
              <a:t>waitid</a:t>
            </a:r>
            <a:r>
              <a:rPr lang="en-US" sz="2400" dirty="0" smtClean="0">
                <a:latin typeface="Times New Roman" pitchFamily="18" charset="0"/>
                <a:cs typeface="Times New Roman" pitchFamily="18" charset="0"/>
              </a:rPr>
              <a:t> function is similar to </a:t>
            </a:r>
            <a:r>
              <a:rPr lang="en-US" sz="2400" dirty="0" err="1" smtClean="0">
                <a:latin typeface="Times New Roman" pitchFamily="18" charset="0"/>
                <a:cs typeface="Times New Roman" pitchFamily="18" charset="0"/>
              </a:rPr>
              <a:t>waitpid</a:t>
            </a:r>
            <a:r>
              <a:rPr lang="en-US" sz="2400" dirty="0" smtClean="0">
                <a:latin typeface="Times New Roman" pitchFamily="18" charset="0"/>
                <a:cs typeface="Times New Roman" pitchFamily="18" charset="0"/>
              </a:rPr>
              <a:t>, but provides extra flexibility. It includes an additional function to retrieve the exit status of a process. </a:t>
            </a:r>
          </a:p>
          <a:p>
            <a:pPr algn="just">
              <a:lnSpc>
                <a:spcPct val="150000"/>
              </a:lnSpc>
            </a:pP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err="1" smtClean="0"/>
              <a:t>waitid</a:t>
            </a:r>
            <a:r>
              <a:rPr lang="en-US" dirty="0" smtClean="0"/>
              <a:t> Function </a:t>
            </a:r>
            <a:endParaRPr lang="en-US" dirty="0"/>
          </a:p>
        </p:txBody>
      </p:sp>
      <p:pic>
        <p:nvPicPr>
          <p:cNvPr id="4" name="Picture 2"/>
          <p:cNvPicPr>
            <a:picLocks noChangeAspect="1" noChangeArrowheads="1"/>
          </p:cNvPicPr>
          <p:nvPr/>
        </p:nvPicPr>
        <p:blipFill>
          <a:blip r:embed="rId2"/>
          <a:srcRect/>
          <a:stretch>
            <a:fillRect/>
          </a:stretch>
        </p:blipFill>
        <p:spPr bwMode="auto">
          <a:xfrm>
            <a:off x="838200" y="3253818"/>
            <a:ext cx="7578834" cy="2461182"/>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533400"/>
            <a:ext cx="8458200" cy="5473891"/>
          </a:xfrm>
        </p:spPr>
        <p:txBody>
          <a:bodyPr>
            <a:normAutofit/>
          </a:bodyPr>
          <a:lstStyle/>
          <a:p>
            <a:pPr algn="just">
              <a:lnSpc>
                <a:spcPct val="150000"/>
              </a:lnSpc>
            </a:pPr>
            <a:r>
              <a:rPr lang="en-US" sz="2000" dirty="0" smtClean="0">
                <a:latin typeface="Times New Roman" pitchFamily="18" charset="0"/>
                <a:cs typeface="Times New Roman" pitchFamily="18" charset="0"/>
              </a:rPr>
              <a:t>Like </a:t>
            </a:r>
            <a:r>
              <a:rPr lang="en-US" sz="2000" dirty="0" err="1" smtClean="0">
                <a:latin typeface="Times New Roman" pitchFamily="18" charset="0"/>
                <a:cs typeface="Times New Roman" pitchFamily="18" charset="0"/>
              </a:rPr>
              <a:t>waitpid</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waitid</a:t>
            </a:r>
            <a:r>
              <a:rPr lang="en-US" sz="2000" dirty="0" smtClean="0">
                <a:latin typeface="Times New Roman" pitchFamily="18" charset="0"/>
                <a:cs typeface="Times New Roman" pitchFamily="18" charset="0"/>
              </a:rPr>
              <a:t> allows a process to specify which children to wait for. </a:t>
            </a:r>
          </a:p>
          <a:p>
            <a:pPr algn="just">
              <a:lnSpc>
                <a:spcPct val="150000"/>
              </a:lnSpc>
            </a:pPr>
            <a:r>
              <a:rPr lang="en-US" sz="2000" dirty="0" smtClean="0">
                <a:latin typeface="Times New Roman" pitchFamily="18" charset="0"/>
                <a:cs typeface="Times New Roman" pitchFamily="18" charset="0"/>
              </a:rPr>
              <a:t>Instead of encoding this information in a single argument combined with the process ID or process group ID, two separate arguments are used. The id parameter is interpreted based on the value of </a:t>
            </a:r>
            <a:r>
              <a:rPr lang="en-US" sz="2000" dirty="0" err="1" smtClean="0">
                <a:latin typeface="Times New Roman" pitchFamily="18" charset="0"/>
                <a:cs typeface="Times New Roman" pitchFamily="18" charset="0"/>
              </a:rPr>
              <a:t>idtype</a:t>
            </a:r>
            <a:r>
              <a:rPr lang="en-US" sz="2000" dirty="0" smtClean="0">
                <a:latin typeface="Times New Roman" pitchFamily="18" charset="0"/>
                <a:cs typeface="Times New Roman" pitchFamily="18" charset="0"/>
              </a:rPr>
              <a:t>.</a:t>
            </a:r>
          </a:p>
          <a:p>
            <a:pPr algn="just">
              <a:lnSpc>
                <a:spcPct val="150000"/>
              </a:lnSpc>
            </a:pPr>
            <a:r>
              <a:rPr lang="en-US" sz="2000" dirty="0" smtClean="0">
                <a:latin typeface="Times New Roman" pitchFamily="18" charset="0"/>
                <a:cs typeface="Times New Roman" pitchFamily="18" charset="0"/>
              </a:rPr>
              <a:t> The types supported are summarized in Figure 8.9. </a:t>
            </a:r>
          </a:p>
          <a:p>
            <a:pPr algn="just">
              <a:lnSpc>
                <a:spcPct val="150000"/>
              </a:lnSpc>
            </a:pPr>
            <a:endParaRPr lang="en-US" sz="20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srcRect/>
          <a:stretch>
            <a:fillRect/>
          </a:stretch>
        </p:blipFill>
        <p:spPr bwMode="auto">
          <a:xfrm>
            <a:off x="274319" y="3276600"/>
            <a:ext cx="8869681" cy="2743200"/>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457200"/>
            <a:ext cx="8382000" cy="5550091"/>
          </a:xfrm>
        </p:spPr>
        <p:txBody>
          <a:bodyPr/>
          <a:lstStyle/>
          <a:p>
            <a:pPr>
              <a:lnSpc>
                <a:spcPct val="150000"/>
              </a:lnSpc>
            </a:pPr>
            <a:r>
              <a:rPr lang="en-US" dirty="0" smtClean="0">
                <a:latin typeface="Times New Roman" pitchFamily="18" charset="0"/>
                <a:cs typeface="Times New Roman" pitchFamily="18" charset="0"/>
              </a:rPr>
              <a:t>The options argument is a bitwise OR of the flags shown in Figure 8.10. These flags indicate which state changes the caller is interested in.</a:t>
            </a:r>
          </a:p>
          <a:p>
            <a:pPr>
              <a:lnSpc>
                <a:spcPct val="150000"/>
              </a:lnSpc>
              <a:buNone/>
            </a:pPr>
            <a:endParaRPr lang="en-US"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srcRect/>
          <a:stretch>
            <a:fillRect/>
          </a:stretch>
        </p:blipFill>
        <p:spPr bwMode="auto">
          <a:xfrm>
            <a:off x="533400" y="2590800"/>
            <a:ext cx="8237034" cy="3048000"/>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533400"/>
            <a:ext cx="8534400" cy="5943600"/>
          </a:xfrm>
        </p:spPr>
        <p:txBody>
          <a:bodyPr>
            <a:normAutofit lnSpcReduction="10000"/>
          </a:bodyPr>
          <a:lstStyle/>
          <a:p>
            <a:pPr algn="just">
              <a:lnSpc>
                <a:spcPct val="160000"/>
              </a:lnSpc>
            </a:pPr>
            <a:r>
              <a:rPr lang="en-US" sz="2000" dirty="0" smtClean="0">
                <a:latin typeface="Times New Roman" pitchFamily="18" charset="0"/>
                <a:cs typeface="Times New Roman" pitchFamily="18" charset="0"/>
              </a:rPr>
              <a:t>Most UNIX system implementations provide two additional functions:     </a:t>
            </a:r>
            <a:r>
              <a:rPr lang="en-US" sz="2000" b="1" dirty="0" smtClean="0">
                <a:latin typeface="Times New Roman" pitchFamily="18" charset="0"/>
                <a:cs typeface="Times New Roman" pitchFamily="18" charset="0"/>
              </a:rPr>
              <a:t>wait3 and wait4. </a:t>
            </a:r>
          </a:p>
          <a:p>
            <a:pPr algn="just">
              <a:lnSpc>
                <a:spcPct val="160000"/>
              </a:lnSpc>
            </a:pPr>
            <a:endParaRPr lang="en-US" sz="2000" b="1" dirty="0" smtClean="0">
              <a:latin typeface="Times New Roman" pitchFamily="18" charset="0"/>
              <a:cs typeface="Times New Roman" pitchFamily="18" charset="0"/>
            </a:endParaRPr>
          </a:p>
          <a:p>
            <a:pPr algn="just">
              <a:lnSpc>
                <a:spcPct val="160000"/>
              </a:lnSpc>
            </a:pPr>
            <a:r>
              <a:rPr lang="en-US" sz="2000" dirty="0" smtClean="0">
                <a:latin typeface="Times New Roman" pitchFamily="18" charset="0"/>
                <a:cs typeface="Times New Roman" pitchFamily="18" charset="0"/>
              </a:rPr>
              <a:t>The only feature provided by these two functions that isn't provided by the wait, </a:t>
            </a:r>
            <a:r>
              <a:rPr lang="en-US" sz="2000" dirty="0" err="1" smtClean="0">
                <a:latin typeface="Times New Roman" pitchFamily="18" charset="0"/>
                <a:cs typeface="Times New Roman" pitchFamily="18" charset="0"/>
              </a:rPr>
              <a:t>waitid</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waitpid</a:t>
            </a:r>
            <a:r>
              <a:rPr lang="en-US" sz="2000" dirty="0" smtClean="0">
                <a:latin typeface="Times New Roman" pitchFamily="18" charset="0"/>
                <a:cs typeface="Times New Roman" pitchFamily="18" charset="0"/>
              </a:rPr>
              <a:t> functions is an additional argument that allows the kernel to return a summary of the resources used by the terminated process and all its child processes. </a:t>
            </a:r>
            <a:endParaRPr lang="en-US" sz="2000" smtClean="0">
              <a:latin typeface="Times New Roman" pitchFamily="18" charset="0"/>
              <a:cs typeface="Times New Roman" pitchFamily="18" charset="0"/>
            </a:endParaRPr>
          </a:p>
          <a:p>
            <a:pPr algn="just">
              <a:lnSpc>
                <a:spcPct val="160000"/>
              </a:lnSpc>
            </a:pPr>
            <a:endParaRPr lang="en-US" sz="2000" dirty="0" smtClean="0">
              <a:latin typeface="Times New Roman" pitchFamily="18" charset="0"/>
              <a:cs typeface="Times New Roman" pitchFamily="18" charset="0"/>
            </a:endParaRPr>
          </a:p>
          <a:p>
            <a:pPr algn="just">
              <a:lnSpc>
                <a:spcPct val="160000"/>
              </a:lnSpc>
            </a:pPr>
            <a:r>
              <a:rPr lang="en-US" sz="2000" dirty="0" smtClean="0">
                <a:latin typeface="Times New Roman" pitchFamily="18" charset="0"/>
                <a:cs typeface="Times New Roman" pitchFamily="18" charset="0"/>
              </a:rPr>
              <a:t>The resource information includes such statistics as the amount of user CPU time, the amount of system CPU time, number of page faults, number of signals received, and the like. Figure 8.11 details the various arguments supported by the wait functions. </a:t>
            </a:r>
            <a:endParaRPr lang="en-US" sz="2000" dirty="0">
              <a:latin typeface="Times New Roman" pitchFamily="18" charset="0"/>
              <a:cs typeface="Times New Roman"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bwMode="auto">
          <a:xfrm>
            <a:off x="228600" y="1981200"/>
            <a:ext cx="8781820" cy="3635367"/>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458200" cy="4788091"/>
          </a:xfrm>
        </p:spPr>
        <p:txBody>
          <a:bodyPr>
            <a:noAutofit/>
          </a:bodyPr>
          <a:lstStyle/>
          <a:p>
            <a:pPr algn="just">
              <a:lnSpc>
                <a:spcPct val="170000"/>
              </a:lnSpc>
            </a:pPr>
            <a:r>
              <a:rPr lang="en-US" sz="2000" dirty="0" smtClean="0">
                <a:latin typeface="Times New Roman" pitchFamily="18" charset="0"/>
                <a:cs typeface="Times New Roman" pitchFamily="18" charset="0"/>
              </a:rPr>
              <a:t>A race condition occurs when multiple processes are trying to do something with shared data and the final outcome depends on the order in which the processes run. </a:t>
            </a:r>
          </a:p>
          <a:p>
            <a:pPr algn="just">
              <a:lnSpc>
                <a:spcPct val="170000"/>
              </a:lnSpc>
            </a:pPr>
            <a:r>
              <a:rPr lang="en-US" sz="2000" dirty="0" smtClean="0">
                <a:latin typeface="Times New Roman" pitchFamily="18" charset="0"/>
                <a:cs typeface="Times New Roman" pitchFamily="18" charset="0"/>
              </a:rPr>
              <a:t>The fork function is a lively breeding ground for race conditions, if any of the logic after the fork either explicitly or implicitly depends on whether the parent or child runs first after the fork. In general, we cannot predict which process runs first. </a:t>
            </a:r>
          </a:p>
          <a:p>
            <a:pPr algn="just">
              <a:lnSpc>
                <a:spcPct val="170000"/>
              </a:lnSpc>
            </a:pPr>
            <a:r>
              <a:rPr lang="en-US" sz="2000" dirty="0" smtClean="0">
                <a:latin typeface="Times New Roman" pitchFamily="18" charset="0"/>
                <a:cs typeface="Times New Roman" pitchFamily="18" charset="0"/>
              </a:rPr>
              <a:t>Even if we knew which process would run first, what happens after that process starts running depends on the system load and the kernel's scheduling algorithm.</a:t>
            </a:r>
            <a:endParaRPr lang="en-US" sz="2000" dirty="0">
              <a:latin typeface="Times New Roman" pitchFamily="18" charset="0"/>
              <a:cs typeface="Times New Roman" pitchFamily="18" charset="0"/>
            </a:endParaRPr>
          </a:p>
        </p:txBody>
      </p:sp>
      <p:sp>
        <p:nvSpPr>
          <p:cNvPr id="3" name="Title 2"/>
          <p:cNvSpPr>
            <a:spLocks noGrp="1"/>
          </p:cNvSpPr>
          <p:nvPr>
            <p:ph type="title"/>
          </p:nvPr>
        </p:nvSpPr>
        <p:spPr>
          <a:xfrm>
            <a:off x="457200" y="152400"/>
            <a:ext cx="8229600" cy="1143000"/>
          </a:xfrm>
        </p:spPr>
        <p:txBody>
          <a:bodyPr/>
          <a:lstStyle/>
          <a:p>
            <a:pPr algn="ctr"/>
            <a:r>
              <a:rPr lang="en-US" dirty="0" smtClean="0"/>
              <a:t>Race Conditions</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28600"/>
            <a:ext cx="8458200" cy="6248400"/>
          </a:xfrm>
        </p:spPr>
        <p:txBody>
          <a:bodyPr>
            <a:normAutofit fontScale="55000" lnSpcReduction="20000"/>
          </a:bodyPr>
          <a:lstStyle/>
          <a:p>
            <a:pPr algn="just">
              <a:lnSpc>
                <a:spcPct val="170000"/>
              </a:lnSpc>
            </a:pPr>
            <a:r>
              <a:rPr lang="en-US" dirty="0" smtClean="0"/>
              <a:t>We saw a potential race condition in the program in Figure 8.8 when the second child printed its parent process ID.</a:t>
            </a:r>
          </a:p>
          <a:p>
            <a:pPr algn="just">
              <a:lnSpc>
                <a:spcPct val="170000"/>
              </a:lnSpc>
            </a:pPr>
            <a:endParaRPr lang="en-US" dirty="0" smtClean="0"/>
          </a:p>
          <a:p>
            <a:pPr algn="just">
              <a:lnSpc>
                <a:spcPct val="170000"/>
              </a:lnSpc>
            </a:pPr>
            <a:r>
              <a:rPr lang="en-US" dirty="0" smtClean="0"/>
              <a:t> If the second child runs before the first child, then its parent process will be the first child. But if the first child runs first and has enough time to exit, then the parent process of the second child is </a:t>
            </a:r>
            <a:r>
              <a:rPr lang="en-US" dirty="0" err="1" smtClean="0"/>
              <a:t>init.</a:t>
            </a:r>
            <a:r>
              <a:rPr lang="en-US" dirty="0" smtClean="0"/>
              <a:t> Even calling sleep, as we did, guarantees nothing.</a:t>
            </a:r>
          </a:p>
          <a:p>
            <a:pPr algn="just">
              <a:lnSpc>
                <a:spcPct val="170000"/>
              </a:lnSpc>
            </a:pPr>
            <a:endParaRPr lang="en-US" dirty="0" smtClean="0"/>
          </a:p>
          <a:p>
            <a:pPr algn="just">
              <a:lnSpc>
                <a:spcPct val="170000"/>
              </a:lnSpc>
            </a:pPr>
            <a:r>
              <a:rPr lang="en-US" dirty="0" smtClean="0"/>
              <a:t>If the system was heavily loaded, the second child could resume after sleep returns, before the first child has a chance to run. Problems of this form can be difficult to debug because they tend to work "most of the time." </a:t>
            </a:r>
          </a:p>
          <a:p>
            <a:pPr algn="just">
              <a:lnSpc>
                <a:spcPct val="170000"/>
              </a:lnSpc>
            </a:pPr>
            <a:endParaRPr lang="en-US" dirty="0" smtClean="0"/>
          </a:p>
          <a:p>
            <a:pPr algn="just">
              <a:lnSpc>
                <a:spcPct val="170000"/>
              </a:lnSpc>
            </a:pPr>
            <a:r>
              <a:rPr lang="en-US" dirty="0" smtClean="0"/>
              <a:t>A process that wants to wait for a child to terminate must call one of the wait functions. If a process wants to wait for its parent to terminate, as in the program from Figure 8.8, a loop of the following form could be used: </a:t>
            </a:r>
          </a:p>
          <a:p>
            <a:pPr algn="just">
              <a:lnSpc>
                <a:spcPct val="170000"/>
              </a:lnSpc>
              <a:buNone/>
            </a:pPr>
            <a:r>
              <a:rPr lang="en-US" dirty="0" smtClean="0"/>
              <a:t>   while (</a:t>
            </a:r>
            <a:r>
              <a:rPr lang="en-US" dirty="0" err="1" smtClean="0"/>
              <a:t>getppid</a:t>
            </a:r>
            <a:r>
              <a:rPr lang="en-US" dirty="0" smtClean="0"/>
              <a:t>() != 1)</a:t>
            </a:r>
          </a:p>
          <a:p>
            <a:pPr algn="just">
              <a:lnSpc>
                <a:spcPct val="170000"/>
              </a:lnSpc>
              <a:buNone/>
            </a:pPr>
            <a:r>
              <a:rPr lang="en-US" dirty="0" smtClean="0"/>
              <a:t>      sleep(1);</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28600"/>
            <a:ext cx="8763000" cy="6477000"/>
          </a:xfrm>
        </p:spPr>
        <p:txBody>
          <a:bodyPr>
            <a:noAutofit/>
          </a:bodyPr>
          <a:lstStyle/>
          <a:p>
            <a:pPr algn="just">
              <a:lnSpc>
                <a:spcPct val="170000"/>
              </a:lnSpc>
            </a:pPr>
            <a:r>
              <a:rPr lang="en-US" sz="1800" dirty="0" smtClean="0">
                <a:latin typeface="Times New Roman" pitchFamily="18" charset="0"/>
                <a:cs typeface="Times New Roman" pitchFamily="18" charset="0"/>
              </a:rPr>
              <a:t>The problem with this type of loop, called polling, is that it wastes CPU time, as the caller is awakened every second to test the condition. </a:t>
            </a:r>
          </a:p>
          <a:p>
            <a:pPr algn="just">
              <a:lnSpc>
                <a:spcPct val="170000"/>
              </a:lnSpc>
            </a:pPr>
            <a:r>
              <a:rPr lang="en-US" sz="1800" dirty="0" smtClean="0">
                <a:latin typeface="Times New Roman" pitchFamily="18" charset="0"/>
                <a:cs typeface="Times New Roman" pitchFamily="18" charset="0"/>
              </a:rPr>
              <a:t>To avoid race conditions and to avoid polling, some form of signaling is required between multiple processes. Various forms of </a:t>
            </a:r>
            <a:r>
              <a:rPr lang="en-US" sz="1800" dirty="0" err="1" smtClean="0">
                <a:latin typeface="Times New Roman" pitchFamily="18" charset="0"/>
                <a:cs typeface="Times New Roman" pitchFamily="18" charset="0"/>
              </a:rPr>
              <a:t>interprocess</a:t>
            </a:r>
            <a:r>
              <a:rPr lang="en-US" sz="1800" dirty="0" smtClean="0">
                <a:latin typeface="Times New Roman" pitchFamily="18" charset="0"/>
                <a:cs typeface="Times New Roman" pitchFamily="18" charset="0"/>
              </a:rPr>
              <a:t> communication (IPC) can also be used. </a:t>
            </a:r>
          </a:p>
          <a:p>
            <a:pPr algn="just">
              <a:lnSpc>
                <a:spcPct val="170000"/>
              </a:lnSpc>
            </a:pPr>
            <a:endParaRPr lang="en-US" sz="1800" dirty="0" smtClean="0">
              <a:latin typeface="Times New Roman" pitchFamily="18" charset="0"/>
              <a:cs typeface="Times New Roman" pitchFamily="18" charset="0"/>
            </a:endParaRPr>
          </a:p>
          <a:p>
            <a:pPr algn="just">
              <a:lnSpc>
                <a:spcPct val="170000"/>
              </a:lnSpc>
            </a:pPr>
            <a:r>
              <a:rPr lang="en-US" sz="1800" dirty="0" smtClean="0">
                <a:latin typeface="Times New Roman" pitchFamily="18" charset="0"/>
                <a:cs typeface="Times New Roman" pitchFamily="18" charset="0"/>
              </a:rPr>
              <a:t>For a parent and child relationship, we often have the following scenario. After the fork, both the parent and the child have something to do. For example, the parent could update a record in a log file with the child‘s process ID, and the child might have to create a file for the parent.</a:t>
            </a:r>
          </a:p>
          <a:p>
            <a:pPr algn="just">
              <a:lnSpc>
                <a:spcPct val="170000"/>
              </a:lnSpc>
            </a:pPr>
            <a:r>
              <a:rPr lang="en-US" sz="1800" dirty="0" smtClean="0">
                <a:latin typeface="Times New Roman" pitchFamily="18" charset="0"/>
                <a:cs typeface="Times New Roman" pitchFamily="18" charset="0"/>
              </a:rPr>
              <a:t>In this example, we require that each process tell the other when it has finished its initial set of operations, and that each wait for the other to complete, before heading off on its own. </a:t>
            </a:r>
            <a:endParaRPr lang="en-US" sz="18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tretch>
            <a:fillRect/>
          </a:stretch>
        </p:blipFill>
        <p:spPr bwMode="auto">
          <a:xfrm>
            <a:off x="2995612" y="2820194"/>
            <a:ext cx="3152775" cy="1847850"/>
          </a:xfrm>
          <a:prstGeom prst="rect">
            <a:avLst/>
          </a:prstGeom>
          <a:noFill/>
          <a:ln w="9525">
            <a:noFill/>
            <a:miter lim="800000"/>
            <a:headEnd/>
            <a:tailEnd/>
          </a:ln>
          <a:effectLst/>
        </p:spPr>
      </p:pic>
      <p:sp>
        <p:nvSpPr>
          <p:cNvPr id="2" name="Title 1"/>
          <p:cNvSpPr>
            <a:spLocks noGrp="1"/>
          </p:cNvSpPr>
          <p:nvPr>
            <p:ph type="title"/>
          </p:nvPr>
        </p:nvSpPr>
        <p:spPr/>
        <p:txBody>
          <a:bodyPr/>
          <a:lstStyle/>
          <a:p>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457200"/>
            <a:ext cx="8305800" cy="5550091"/>
          </a:xfrm>
        </p:spPr>
        <p:txBody>
          <a:bodyPr>
            <a:normAutofit/>
          </a:bodyPr>
          <a:lstStyle/>
          <a:p>
            <a:pPr algn="just">
              <a:lnSpc>
                <a:spcPct val="150000"/>
              </a:lnSpc>
              <a:buNone/>
            </a:pPr>
            <a:r>
              <a:rPr lang="en-US" dirty="0" smtClean="0">
                <a:latin typeface="Times New Roman" pitchFamily="18" charset="0"/>
                <a:cs typeface="Times New Roman" pitchFamily="18" charset="0"/>
              </a:rPr>
              <a:t>The code in the fig illustrates this scenario:</a:t>
            </a:r>
          </a:p>
          <a:p>
            <a:pPr algn="just">
              <a:lnSpc>
                <a:spcPct val="150000"/>
              </a:lnSpc>
              <a:buNone/>
            </a:pPr>
            <a:r>
              <a:rPr lang="en-US" dirty="0" smtClean="0">
                <a:latin typeface="Times New Roman" pitchFamily="18" charset="0"/>
                <a:cs typeface="Times New Roman" pitchFamily="18" charset="0"/>
              </a:rPr>
              <a:t>		The five routines TELL_WAIT, TELL_PARENT, TELL_CHILD, WAIT_PARENT, and WAIT_CHILD can be either macros or functions. </a:t>
            </a:r>
          </a:p>
          <a:p>
            <a:pPr algn="just">
              <a:lnSpc>
                <a:spcPct val="150000"/>
              </a:lnSpc>
              <a:buNone/>
            </a:pPr>
            <a:endParaRPr lang="en-US" dirty="0" smtClean="0">
              <a:latin typeface="Times New Roman" pitchFamily="18" charset="0"/>
              <a:cs typeface="Times New Roman" pitchFamily="18" charset="0"/>
            </a:endParaRPr>
          </a:p>
          <a:p>
            <a:pPr algn="just">
              <a:lnSpc>
                <a:spcPct val="150000"/>
              </a:lnSpc>
              <a:buNone/>
            </a:pPr>
            <a:r>
              <a:rPr lang="en-US" dirty="0" smtClean="0">
                <a:latin typeface="Times New Roman" pitchFamily="18" charset="0"/>
                <a:cs typeface="Times New Roman" pitchFamily="18" charset="0"/>
              </a:rPr>
              <a:t>		Let's look at an example that uses these five routines.</a:t>
            </a:r>
          </a:p>
          <a:p>
            <a:pPr algn="just">
              <a:lnSpc>
                <a:spcPct val="150000"/>
              </a:lnSpc>
              <a:buNone/>
            </a:pPr>
            <a:r>
              <a:rPr lang="en-US" dirty="0" smtClean="0">
                <a:latin typeface="Times New Roman" pitchFamily="18" charset="0"/>
                <a:cs typeface="Times New Roman" pitchFamily="18" charset="0"/>
              </a:rPr>
              <a:t>		</a:t>
            </a:r>
          </a:p>
          <a:p>
            <a:pPr algn="just">
              <a:lnSpc>
                <a:spcPct val="150000"/>
              </a:lnSpc>
              <a:buNone/>
            </a:pPr>
            <a:endParaRPr lang="en-US" dirty="0">
              <a:latin typeface="Times New Roman" pitchFamily="18" charset="0"/>
              <a:cs typeface="Times New Roman"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0" y="0"/>
            <a:ext cx="7955173" cy="4724399"/>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0" y="4953000"/>
            <a:ext cx="7391400" cy="1905000"/>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05000" y="914400"/>
            <a:ext cx="8534400" cy="6400800"/>
          </a:xfrm>
        </p:spPr>
        <p:txBody>
          <a:bodyPr>
            <a:normAutofit fontScale="55000" lnSpcReduction="20000"/>
          </a:bodyPr>
          <a:lstStyle/>
          <a:p>
            <a:pPr>
              <a:buNone/>
            </a:pPr>
            <a:r>
              <a:rPr lang="en-US" dirty="0" smtClean="0"/>
              <a:t>#include "</a:t>
            </a:r>
            <a:r>
              <a:rPr lang="en-US" dirty="0" err="1" smtClean="0"/>
              <a:t>apue.h</a:t>
            </a:r>
            <a:r>
              <a:rPr lang="en-US" dirty="0" smtClean="0"/>
              <a:t>"</a:t>
            </a:r>
          </a:p>
          <a:p>
            <a:pPr>
              <a:buNone/>
            </a:pPr>
            <a:r>
              <a:rPr lang="en-US" dirty="0" smtClean="0"/>
              <a:t>static void </a:t>
            </a:r>
            <a:r>
              <a:rPr lang="en-US" dirty="0" err="1" smtClean="0"/>
              <a:t>charatatime</a:t>
            </a:r>
            <a:r>
              <a:rPr lang="en-US" dirty="0" smtClean="0"/>
              <a:t>(char *);</a:t>
            </a:r>
          </a:p>
          <a:p>
            <a:pPr>
              <a:buNone/>
            </a:pPr>
            <a:endParaRPr lang="en-US" dirty="0" smtClean="0"/>
          </a:p>
          <a:p>
            <a:pPr>
              <a:buNone/>
            </a:pPr>
            <a:r>
              <a:rPr lang="en-US" dirty="0" err="1" smtClean="0"/>
              <a:t>int</a:t>
            </a:r>
            <a:r>
              <a:rPr lang="en-US" dirty="0" smtClean="0"/>
              <a:t> main(void)</a:t>
            </a:r>
          </a:p>
          <a:p>
            <a:pPr>
              <a:buNone/>
            </a:pPr>
            <a:r>
              <a:rPr lang="en-US" dirty="0" smtClean="0"/>
              <a:t>{</a:t>
            </a:r>
          </a:p>
          <a:p>
            <a:pPr>
              <a:buNone/>
            </a:pPr>
            <a:r>
              <a:rPr lang="en-US" dirty="0" smtClean="0"/>
              <a:t>    </a:t>
            </a:r>
            <a:r>
              <a:rPr lang="en-US" dirty="0" err="1" smtClean="0"/>
              <a:t>pid_t</a:t>
            </a:r>
            <a:r>
              <a:rPr lang="en-US" dirty="0" smtClean="0"/>
              <a:t>   </a:t>
            </a:r>
            <a:r>
              <a:rPr lang="en-US" dirty="0" err="1" smtClean="0"/>
              <a:t>pid</a:t>
            </a:r>
            <a:r>
              <a:rPr lang="en-US" dirty="0" smtClean="0"/>
              <a:t>;</a:t>
            </a:r>
          </a:p>
          <a:p>
            <a:pPr>
              <a:buNone/>
            </a:pPr>
            <a:r>
              <a:rPr lang="en-US" dirty="0" smtClean="0"/>
              <a:t>    if ((</a:t>
            </a:r>
            <a:r>
              <a:rPr lang="en-US" dirty="0" err="1" smtClean="0"/>
              <a:t>pid</a:t>
            </a:r>
            <a:r>
              <a:rPr lang="en-US" dirty="0" smtClean="0"/>
              <a:t> = fork()) &lt; 0) {</a:t>
            </a:r>
          </a:p>
          <a:p>
            <a:pPr>
              <a:buNone/>
            </a:pPr>
            <a:r>
              <a:rPr lang="en-US" dirty="0" smtClean="0"/>
              <a:t>        </a:t>
            </a:r>
            <a:r>
              <a:rPr lang="en-US" dirty="0" err="1" smtClean="0"/>
              <a:t>err_sys</a:t>
            </a:r>
            <a:r>
              <a:rPr lang="en-US" dirty="0" smtClean="0"/>
              <a:t>("fork error");</a:t>
            </a:r>
          </a:p>
          <a:p>
            <a:pPr>
              <a:buNone/>
            </a:pPr>
            <a:r>
              <a:rPr lang="en-US" dirty="0" smtClean="0"/>
              <a:t>    } else if (</a:t>
            </a:r>
            <a:r>
              <a:rPr lang="en-US" dirty="0" err="1" smtClean="0"/>
              <a:t>pid</a:t>
            </a:r>
            <a:r>
              <a:rPr lang="en-US" dirty="0" smtClean="0"/>
              <a:t> == 0) {</a:t>
            </a:r>
          </a:p>
          <a:p>
            <a:pPr>
              <a:buNone/>
            </a:pPr>
            <a:r>
              <a:rPr lang="en-US" dirty="0" smtClean="0"/>
              <a:t>        </a:t>
            </a:r>
            <a:r>
              <a:rPr lang="en-US" dirty="0" err="1" smtClean="0"/>
              <a:t>charatatime</a:t>
            </a:r>
            <a:r>
              <a:rPr lang="en-US" dirty="0" smtClean="0"/>
              <a:t>("output from child\n");</a:t>
            </a:r>
          </a:p>
          <a:p>
            <a:pPr>
              <a:buNone/>
            </a:pPr>
            <a:r>
              <a:rPr lang="en-US" dirty="0" smtClean="0"/>
              <a:t>    } else {</a:t>
            </a:r>
          </a:p>
          <a:p>
            <a:pPr>
              <a:buNone/>
            </a:pPr>
            <a:r>
              <a:rPr lang="en-US" dirty="0" smtClean="0"/>
              <a:t>        </a:t>
            </a:r>
            <a:r>
              <a:rPr lang="en-US" dirty="0" err="1" smtClean="0"/>
              <a:t>charatatime</a:t>
            </a:r>
            <a:r>
              <a:rPr lang="en-US" dirty="0" smtClean="0"/>
              <a:t>("output from parent\n");</a:t>
            </a:r>
          </a:p>
          <a:p>
            <a:pPr>
              <a:buNone/>
            </a:pPr>
            <a:r>
              <a:rPr lang="en-US" dirty="0" smtClean="0"/>
              <a:t>    }</a:t>
            </a:r>
          </a:p>
          <a:p>
            <a:pPr>
              <a:buNone/>
            </a:pPr>
            <a:r>
              <a:rPr lang="en-US" dirty="0" smtClean="0"/>
              <a:t>    exit(0);</a:t>
            </a:r>
          </a:p>
          <a:p>
            <a:pPr>
              <a:buNone/>
            </a:pPr>
            <a:r>
              <a:rPr lang="en-US" dirty="0" smtClean="0"/>
              <a:t>}</a:t>
            </a:r>
          </a:p>
          <a:p>
            <a:pPr>
              <a:buNone/>
            </a:pPr>
            <a:endParaRPr lang="en-US" dirty="0" smtClean="0"/>
          </a:p>
          <a:p>
            <a:pPr>
              <a:buNone/>
            </a:pPr>
            <a:r>
              <a:rPr lang="en-US" dirty="0" smtClean="0"/>
              <a:t>static void </a:t>
            </a:r>
            <a:r>
              <a:rPr lang="en-US" dirty="0" err="1" smtClean="0"/>
              <a:t>charatatime</a:t>
            </a:r>
            <a:r>
              <a:rPr lang="en-US" dirty="0" smtClean="0"/>
              <a:t>(char *</a:t>
            </a:r>
            <a:r>
              <a:rPr lang="en-US" dirty="0" err="1" smtClean="0"/>
              <a:t>str</a:t>
            </a:r>
            <a:r>
              <a:rPr lang="en-US" dirty="0" smtClean="0"/>
              <a:t>)</a:t>
            </a:r>
          </a:p>
          <a:p>
            <a:pPr>
              <a:buNone/>
            </a:pPr>
            <a:r>
              <a:rPr lang="en-US" dirty="0" smtClean="0"/>
              <a:t>{</a:t>
            </a:r>
          </a:p>
          <a:p>
            <a:pPr>
              <a:buNone/>
            </a:pPr>
            <a:r>
              <a:rPr lang="en-US" dirty="0" smtClean="0"/>
              <a:t>    char    *</a:t>
            </a:r>
            <a:r>
              <a:rPr lang="en-US" dirty="0" err="1" smtClean="0"/>
              <a:t>ptr</a:t>
            </a:r>
            <a:r>
              <a:rPr lang="en-US" dirty="0" smtClean="0"/>
              <a:t>;</a:t>
            </a:r>
          </a:p>
          <a:p>
            <a:pPr>
              <a:buNone/>
            </a:pPr>
            <a:r>
              <a:rPr lang="en-US" dirty="0" smtClean="0"/>
              <a:t>    </a:t>
            </a:r>
            <a:r>
              <a:rPr lang="en-US" dirty="0" err="1" smtClean="0"/>
              <a:t>int</a:t>
            </a:r>
            <a:r>
              <a:rPr lang="en-US" dirty="0" smtClean="0"/>
              <a:t>     c;</a:t>
            </a:r>
          </a:p>
          <a:p>
            <a:pPr>
              <a:buNone/>
            </a:pPr>
            <a:endParaRPr lang="en-US" dirty="0" smtClean="0"/>
          </a:p>
          <a:p>
            <a:pPr>
              <a:buNone/>
            </a:pPr>
            <a:r>
              <a:rPr lang="en-US" dirty="0" smtClean="0"/>
              <a:t>    </a:t>
            </a:r>
            <a:r>
              <a:rPr lang="en-US" dirty="0" err="1" smtClean="0"/>
              <a:t>setbuf</a:t>
            </a:r>
            <a:r>
              <a:rPr lang="en-US" dirty="0" smtClean="0"/>
              <a:t>(</a:t>
            </a:r>
            <a:r>
              <a:rPr lang="en-US" dirty="0" err="1" smtClean="0"/>
              <a:t>stdout</a:t>
            </a:r>
            <a:r>
              <a:rPr lang="en-US" dirty="0" smtClean="0"/>
              <a:t>, NULL);           /* set </a:t>
            </a:r>
            <a:r>
              <a:rPr lang="en-US" dirty="0" err="1" smtClean="0"/>
              <a:t>unbuffered</a:t>
            </a:r>
            <a:r>
              <a:rPr lang="en-US" dirty="0" smtClean="0"/>
              <a:t> */</a:t>
            </a:r>
          </a:p>
          <a:p>
            <a:pPr>
              <a:buNone/>
            </a:pPr>
            <a:r>
              <a:rPr lang="en-US" dirty="0" smtClean="0"/>
              <a:t>    for (</a:t>
            </a:r>
            <a:r>
              <a:rPr lang="en-US" dirty="0" err="1" smtClean="0"/>
              <a:t>ptr</a:t>
            </a:r>
            <a:r>
              <a:rPr lang="en-US" dirty="0" smtClean="0"/>
              <a:t> = </a:t>
            </a:r>
            <a:r>
              <a:rPr lang="en-US" dirty="0" err="1" smtClean="0"/>
              <a:t>str</a:t>
            </a:r>
            <a:r>
              <a:rPr lang="en-US" dirty="0" smtClean="0"/>
              <a:t>; (c = *</a:t>
            </a:r>
            <a:r>
              <a:rPr lang="en-US" dirty="0" err="1" smtClean="0"/>
              <a:t>ptr</a:t>
            </a:r>
            <a:r>
              <a:rPr lang="en-US" dirty="0" smtClean="0"/>
              <a:t>++) != 0; )</a:t>
            </a:r>
          </a:p>
          <a:p>
            <a:pPr>
              <a:buNone/>
            </a:pPr>
            <a:r>
              <a:rPr lang="en-US" dirty="0" smtClean="0"/>
              <a:t>        </a:t>
            </a:r>
            <a:r>
              <a:rPr lang="en-US" dirty="0" err="1" smtClean="0"/>
              <a:t>putc</a:t>
            </a:r>
            <a:r>
              <a:rPr lang="en-US" dirty="0" smtClean="0"/>
              <a:t>(c, </a:t>
            </a:r>
            <a:r>
              <a:rPr lang="en-US" dirty="0" err="1" smtClean="0"/>
              <a:t>stdout</a:t>
            </a:r>
            <a:r>
              <a:rPr lang="en-US" dirty="0" smtClean="0"/>
              <a:t>);</a:t>
            </a:r>
          </a:p>
          <a:p>
            <a:pPr>
              <a:buNone/>
            </a:pPr>
            <a:r>
              <a:rPr lang="en-US" dirty="0" smtClean="0"/>
              <a:t>} </a:t>
            </a:r>
            <a:endParaRPr lang="en-US" dirty="0"/>
          </a:p>
        </p:txBody>
      </p:sp>
      <p:sp>
        <p:nvSpPr>
          <p:cNvPr id="3" name="Title 2"/>
          <p:cNvSpPr>
            <a:spLocks noGrp="1"/>
          </p:cNvSpPr>
          <p:nvPr>
            <p:ph type="title"/>
          </p:nvPr>
        </p:nvSpPr>
        <p:spPr>
          <a:xfrm>
            <a:off x="457200" y="0"/>
            <a:ext cx="8229600" cy="1143000"/>
          </a:xfrm>
        </p:spPr>
        <p:txBody>
          <a:bodyPr/>
          <a:lstStyle/>
          <a:p>
            <a:r>
              <a:rPr lang="en-US" dirty="0" smtClean="0"/>
              <a:t>Program with a race condition</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04800"/>
            <a:ext cx="8382000" cy="5702491"/>
          </a:xfrm>
        </p:spPr>
        <p:txBody>
          <a:bodyPr/>
          <a:lstStyle/>
          <a:p>
            <a:pPr>
              <a:buNone/>
            </a:pPr>
            <a:r>
              <a:rPr lang="en-US" dirty="0" smtClean="0"/>
              <a:t> $ ./</a:t>
            </a:r>
            <a:r>
              <a:rPr lang="en-US" dirty="0" err="1" smtClean="0"/>
              <a:t>a.out</a:t>
            </a:r>
            <a:endParaRPr lang="en-US" dirty="0" smtClean="0"/>
          </a:p>
          <a:p>
            <a:pPr>
              <a:buNone/>
            </a:pPr>
            <a:r>
              <a:rPr lang="en-US" dirty="0" smtClean="0"/>
              <a:t>  </a:t>
            </a:r>
            <a:r>
              <a:rPr lang="en-US" dirty="0" err="1" smtClean="0"/>
              <a:t>ooutput</a:t>
            </a:r>
            <a:r>
              <a:rPr lang="en-US" dirty="0" smtClean="0"/>
              <a:t> from child</a:t>
            </a:r>
          </a:p>
          <a:p>
            <a:pPr>
              <a:buNone/>
            </a:pPr>
            <a:r>
              <a:rPr lang="en-US" dirty="0" smtClean="0"/>
              <a:t>  </a:t>
            </a:r>
            <a:r>
              <a:rPr lang="en-US" dirty="0" err="1" smtClean="0"/>
              <a:t>utput</a:t>
            </a:r>
            <a:r>
              <a:rPr lang="en-US" dirty="0" smtClean="0"/>
              <a:t> from parent</a:t>
            </a:r>
          </a:p>
          <a:p>
            <a:pPr>
              <a:buNone/>
            </a:pPr>
            <a:endParaRPr lang="en-US" dirty="0" smtClean="0"/>
          </a:p>
          <a:p>
            <a:pPr>
              <a:buNone/>
            </a:pPr>
            <a:r>
              <a:rPr lang="en-US" dirty="0" smtClean="0"/>
              <a:t>  $ ./</a:t>
            </a:r>
            <a:r>
              <a:rPr lang="en-US" dirty="0" err="1" smtClean="0"/>
              <a:t>a.out</a:t>
            </a:r>
            <a:endParaRPr lang="en-US" dirty="0" smtClean="0"/>
          </a:p>
          <a:p>
            <a:pPr>
              <a:buNone/>
            </a:pPr>
            <a:r>
              <a:rPr lang="en-US" dirty="0" smtClean="0"/>
              <a:t>  </a:t>
            </a:r>
            <a:r>
              <a:rPr lang="en-US" dirty="0" err="1" smtClean="0"/>
              <a:t>ooutput</a:t>
            </a:r>
            <a:r>
              <a:rPr lang="en-US" dirty="0" smtClean="0"/>
              <a:t> from child</a:t>
            </a:r>
          </a:p>
          <a:p>
            <a:pPr>
              <a:buNone/>
            </a:pPr>
            <a:r>
              <a:rPr lang="en-US" dirty="0" smtClean="0"/>
              <a:t>  </a:t>
            </a:r>
            <a:r>
              <a:rPr lang="en-US" dirty="0" err="1" smtClean="0"/>
              <a:t>utput</a:t>
            </a:r>
            <a:r>
              <a:rPr lang="en-US" dirty="0" smtClean="0"/>
              <a:t> from parent</a:t>
            </a:r>
          </a:p>
          <a:p>
            <a:pPr>
              <a:buNone/>
            </a:pPr>
            <a:endParaRPr lang="en-US" dirty="0" smtClean="0"/>
          </a:p>
          <a:p>
            <a:pPr>
              <a:buNone/>
            </a:pPr>
            <a:r>
              <a:rPr lang="en-US" dirty="0" smtClean="0"/>
              <a:t>  $ ./</a:t>
            </a:r>
            <a:r>
              <a:rPr lang="en-US" dirty="0" err="1" smtClean="0"/>
              <a:t>a.out</a:t>
            </a:r>
            <a:endParaRPr lang="en-US" dirty="0" smtClean="0"/>
          </a:p>
          <a:p>
            <a:pPr>
              <a:buNone/>
            </a:pPr>
            <a:r>
              <a:rPr lang="en-US" dirty="0" smtClean="0"/>
              <a:t>  output from child</a:t>
            </a:r>
          </a:p>
          <a:p>
            <a:pPr>
              <a:buNone/>
            </a:pPr>
            <a:r>
              <a:rPr lang="en-US" dirty="0" smtClean="0"/>
              <a:t>  output from parent </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762000"/>
            <a:ext cx="8305800" cy="6553200"/>
          </a:xfrm>
        </p:spPr>
        <p:txBody>
          <a:bodyPr>
            <a:normAutofit fontScale="40000" lnSpcReduction="20000"/>
          </a:bodyPr>
          <a:lstStyle/>
          <a:p>
            <a:pPr>
              <a:buNone/>
            </a:pPr>
            <a:r>
              <a:rPr lang="en-US" dirty="0" smtClean="0"/>
              <a:t> #include "</a:t>
            </a:r>
            <a:r>
              <a:rPr lang="en-US" dirty="0" err="1" smtClean="0"/>
              <a:t>apue.h</a:t>
            </a:r>
            <a:r>
              <a:rPr lang="en-US" dirty="0" smtClean="0"/>
              <a:t>"</a:t>
            </a:r>
          </a:p>
          <a:p>
            <a:pPr>
              <a:buNone/>
            </a:pPr>
            <a:endParaRPr lang="en-US" dirty="0" smtClean="0"/>
          </a:p>
          <a:p>
            <a:pPr>
              <a:buNone/>
            </a:pPr>
            <a:r>
              <a:rPr lang="en-US" dirty="0" smtClean="0"/>
              <a:t>   static void </a:t>
            </a:r>
            <a:r>
              <a:rPr lang="en-US" dirty="0" err="1" smtClean="0"/>
              <a:t>charatatime</a:t>
            </a:r>
            <a:r>
              <a:rPr lang="en-US" dirty="0" smtClean="0"/>
              <a:t>(char *);</a:t>
            </a:r>
          </a:p>
          <a:p>
            <a:pPr>
              <a:buNone/>
            </a:pPr>
            <a:endParaRPr lang="en-US" dirty="0" smtClean="0"/>
          </a:p>
          <a:p>
            <a:pPr>
              <a:buNone/>
            </a:pPr>
            <a:r>
              <a:rPr lang="en-US" dirty="0" smtClean="0"/>
              <a:t>   </a:t>
            </a:r>
            <a:r>
              <a:rPr lang="en-US" dirty="0" err="1" smtClean="0"/>
              <a:t>int</a:t>
            </a:r>
            <a:r>
              <a:rPr lang="en-US" dirty="0" smtClean="0"/>
              <a:t> main(void)</a:t>
            </a:r>
          </a:p>
          <a:p>
            <a:pPr>
              <a:buNone/>
            </a:pPr>
            <a:r>
              <a:rPr lang="en-US" dirty="0" smtClean="0"/>
              <a:t>   {</a:t>
            </a:r>
          </a:p>
          <a:p>
            <a:pPr>
              <a:buNone/>
            </a:pPr>
            <a:r>
              <a:rPr lang="en-US" dirty="0" smtClean="0"/>
              <a:t>       </a:t>
            </a:r>
            <a:r>
              <a:rPr lang="en-US" dirty="0" err="1" smtClean="0"/>
              <a:t>pid_t</a:t>
            </a:r>
            <a:r>
              <a:rPr lang="en-US" dirty="0" smtClean="0"/>
              <a:t>   </a:t>
            </a:r>
            <a:r>
              <a:rPr lang="en-US" dirty="0" err="1" smtClean="0"/>
              <a:t>pid</a:t>
            </a:r>
            <a:r>
              <a:rPr lang="en-US" dirty="0" smtClean="0"/>
              <a:t>;</a:t>
            </a:r>
          </a:p>
          <a:p>
            <a:pPr>
              <a:buNone/>
            </a:pPr>
            <a:endParaRPr lang="en-US" dirty="0" smtClean="0"/>
          </a:p>
          <a:p>
            <a:pPr>
              <a:buNone/>
            </a:pPr>
            <a:r>
              <a:rPr lang="en-US" dirty="0" smtClean="0"/>
              <a:t>+      TELL_WAIT();</a:t>
            </a:r>
          </a:p>
          <a:p>
            <a:pPr>
              <a:buNone/>
            </a:pPr>
            <a:r>
              <a:rPr lang="en-US" dirty="0" smtClean="0"/>
              <a:t>+</a:t>
            </a:r>
          </a:p>
          <a:p>
            <a:pPr>
              <a:buNone/>
            </a:pPr>
            <a:r>
              <a:rPr lang="en-US" dirty="0" smtClean="0"/>
              <a:t>       if ((</a:t>
            </a:r>
            <a:r>
              <a:rPr lang="en-US" dirty="0" err="1" smtClean="0"/>
              <a:t>pid</a:t>
            </a:r>
            <a:r>
              <a:rPr lang="en-US" dirty="0" smtClean="0"/>
              <a:t> = fork()) &lt; 0) {</a:t>
            </a:r>
          </a:p>
          <a:p>
            <a:pPr>
              <a:buNone/>
            </a:pPr>
            <a:r>
              <a:rPr lang="en-US" dirty="0" smtClean="0"/>
              <a:t>           </a:t>
            </a:r>
            <a:r>
              <a:rPr lang="en-US" dirty="0" err="1" smtClean="0"/>
              <a:t>err_sys</a:t>
            </a:r>
            <a:r>
              <a:rPr lang="en-US" dirty="0" smtClean="0"/>
              <a:t>("fork error");</a:t>
            </a:r>
          </a:p>
          <a:p>
            <a:pPr>
              <a:buNone/>
            </a:pPr>
            <a:r>
              <a:rPr lang="en-US" dirty="0" smtClean="0"/>
              <a:t>       } else if (</a:t>
            </a:r>
            <a:r>
              <a:rPr lang="en-US" dirty="0" err="1" smtClean="0"/>
              <a:t>pid</a:t>
            </a:r>
            <a:r>
              <a:rPr lang="en-US" dirty="0" smtClean="0"/>
              <a:t> == 0) {</a:t>
            </a:r>
          </a:p>
          <a:p>
            <a:pPr>
              <a:buNone/>
            </a:pPr>
            <a:r>
              <a:rPr lang="en-US" dirty="0" smtClean="0"/>
              <a:t>+          WAIT_PARENT();      /* parent goes first */</a:t>
            </a:r>
          </a:p>
          <a:p>
            <a:pPr>
              <a:buNone/>
            </a:pPr>
            <a:r>
              <a:rPr lang="en-US" dirty="0" smtClean="0"/>
              <a:t>           </a:t>
            </a:r>
            <a:r>
              <a:rPr lang="en-US" dirty="0" err="1" smtClean="0"/>
              <a:t>charatatime</a:t>
            </a:r>
            <a:r>
              <a:rPr lang="en-US" dirty="0" smtClean="0"/>
              <a:t>("output from child\n");</a:t>
            </a:r>
          </a:p>
          <a:p>
            <a:pPr>
              <a:buNone/>
            </a:pPr>
            <a:r>
              <a:rPr lang="en-US" dirty="0" smtClean="0"/>
              <a:t>       } else {</a:t>
            </a:r>
          </a:p>
          <a:p>
            <a:pPr>
              <a:buNone/>
            </a:pPr>
            <a:r>
              <a:rPr lang="en-US" dirty="0" smtClean="0"/>
              <a:t>           </a:t>
            </a:r>
            <a:r>
              <a:rPr lang="en-US" dirty="0" err="1" smtClean="0"/>
              <a:t>charatatime</a:t>
            </a:r>
            <a:r>
              <a:rPr lang="en-US" dirty="0" smtClean="0"/>
              <a:t>("output from parent\n");</a:t>
            </a:r>
          </a:p>
          <a:p>
            <a:pPr>
              <a:buNone/>
            </a:pPr>
            <a:r>
              <a:rPr lang="en-US" dirty="0" smtClean="0"/>
              <a:t>+          TELL_CHILD(</a:t>
            </a:r>
            <a:r>
              <a:rPr lang="en-US" dirty="0" err="1" smtClean="0"/>
              <a:t>pid</a:t>
            </a:r>
            <a:r>
              <a:rPr lang="en-US" dirty="0" smtClean="0"/>
              <a:t>);</a:t>
            </a:r>
          </a:p>
          <a:p>
            <a:pPr>
              <a:buNone/>
            </a:pPr>
            <a:r>
              <a:rPr lang="en-US" dirty="0" smtClean="0"/>
              <a:t>       }</a:t>
            </a:r>
          </a:p>
          <a:p>
            <a:pPr>
              <a:buNone/>
            </a:pPr>
            <a:r>
              <a:rPr lang="en-US" dirty="0" smtClean="0"/>
              <a:t>       exit(0);</a:t>
            </a:r>
          </a:p>
          <a:p>
            <a:pPr>
              <a:buNone/>
            </a:pPr>
            <a:r>
              <a:rPr lang="en-US" dirty="0" smtClean="0"/>
              <a:t>   } </a:t>
            </a:r>
          </a:p>
          <a:p>
            <a:pPr>
              <a:buNone/>
            </a:pPr>
            <a:r>
              <a:rPr lang="en-US" dirty="0" smtClean="0"/>
              <a:t>   static void</a:t>
            </a:r>
          </a:p>
          <a:p>
            <a:pPr>
              <a:buNone/>
            </a:pPr>
            <a:r>
              <a:rPr lang="en-US" dirty="0" smtClean="0"/>
              <a:t>   </a:t>
            </a:r>
            <a:r>
              <a:rPr lang="en-US" dirty="0" err="1" smtClean="0"/>
              <a:t>charatatime</a:t>
            </a:r>
            <a:r>
              <a:rPr lang="en-US" dirty="0" smtClean="0"/>
              <a:t>(char *</a:t>
            </a:r>
            <a:r>
              <a:rPr lang="en-US" dirty="0" err="1" smtClean="0"/>
              <a:t>str</a:t>
            </a:r>
            <a:r>
              <a:rPr lang="en-US" dirty="0" smtClean="0"/>
              <a:t>)</a:t>
            </a:r>
          </a:p>
          <a:p>
            <a:pPr>
              <a:buNone/>
            </a:pPr>
            <a:r>
              <a:rPr lang="en-US" dirty="0" smtClean="0"/>
              <a:t> {</a:t>
            </a:r>
          </a:p>
          <a:p>
            <a:pPr>
              <a:buNone/>
            </a:pPr>
            <a:r>
              <a:rPr lang="en-US" dirty="0" smtClean="0"/>
              <a:t>       char    *</a:t>
            </a:r>
            <a:r>
              <a:rPr lang="en-US" dirty="0" err="1" smtClean="0"/>
              <a:t>ptr</a:t>
            </a:r>
            <a:r>
              <a:rPr lang="en-US" dirty="0" smtClean="0"/>
              <a:t>;</a:t>
            </a:r>
          </a:p>
          <a:p>
            <a:pPr>
              <a:buNone/>
            </a:pPr>
            <a:r>
              <a:rPr lang="en-US" dirty="0" smtClean="0"/>
              <a:t>       </a:t>
            </a:r>
            <a:r>
              <a:rPr lang="en-US" dirty="0" err="1" smtClean="0"/>
              <a:t>int</a:t>
            </a:r>
            <a:r>
              <a:rPr lang="en-US" dirty="0" smtClean="0"/>
              <a:t>     c;</a:t>
            </a:r>
          </a:p>
          <a:p>
            <a:pPr>
              <a:buNone/>
            </a:pPr>
            <a:endParaRPr lang="en-US" dirty="0" smtClean="0"/>
          </a:p>
          <a:p>
            <a:pPr>
              <a:buNone/>
            </a:pPr>
            <a:r>
              <a:rPr lang="en-US" dirty="0" smtClean="0"/>
              <a:t>       </a:t>
            </a:r>
            <a:r>
              <a:rPr lang="en-US" dirty="0" err="1" smtClean="0"/>
              <a:t>setbuf</a:t>
            </a:r>
            <a:r>
              <a:rPr lang="en-US" dirty="0" smtClean="0"/>
              <a:t>(</a:t>
            </a:r>
            <a:r>
              <a:rPr lang="en-US" dirty="0" err="1" smtClean="0"/>
              <a:t>stdout</a:t>
            </a:r>
            <a:r>
              <a:rPr lang="en-US" dirty="0" smtClean="0"/>
              <a:t>, NULL);           /* set </a:t>
            </a:r>
            <a:r>
              <a:rPr lang="en-US" dirty="0" err="1" smtClean="0"/>
              <a:t>unbuffered</a:t>
            </a:r>
            <a:r>
              <a:rPr lang="en-US" dirty="0" smtClean="0"/>
              <a:t> */</a:t>
            </a:r>
          </a:p>
          <a:p>
            <a:pPr>
              <a:buNone/>
            </a:pPr>
            <a:endParaRPr lang="en-US" dirty="0" smtClean="0"/>
          </a:p>
          <a:p>
            <a:pPr>
              <a:buNone/>
            </a:pPr>
            <a:r>
              <a:rPr lang="en-US" dirty="0" smtClean="0"/>
              <a:t>       for (</a:t>
            </a:r>
            <a:r>
              <a:rPr lang="en-US" dirty="0" err="1" smtClean="0"/>
              <a:t>ptr</a:t>
            </a:r>
            <a:r>
              <a:rPr lang="en-US" dirty="0" smtClean="0"/>
              <a:t> = </a:t>
            </a:r>
            <a:r>
              <a:rPr lang="en-US" dirty="0" err="1" smtClean="0"/>
              <a:t>str</a:t>
            </a:r>
            <a:r>
              <a:rPr lang="en-US" dirty="0" smtClean="0"/>
              <a:t>; (c = *</a:t>
            </a:r>
            <a:r>
              <a:rPr lang="en-US" dirty="0" err="1" smtClean="0"/>
              <a:t>ptr</a:t>
            </a:r>
            <a:r>
              <a:rPr lang="en-US" dirty="0" smtClean="0"/>
              <a:t>++) != 0; )</a:t>
            </a:r>
          </a:p>
          <a:p>
            <a:pPr>
              <a:buNone/>
            </a:pPr>
            <a:r>
              <a:rPr lang="en-US" dirty="0" smtClean="0"/>
              <a:t>           </a:t>
            </a:r>
            <a:r>
              <a:rPr lang="en-US" dirty="0" err="1" smtClean="0"/>
              <a:t>putc</a:t>
            </a:r>
            <a:r>
              <a:rPr lang="en-US" dirty="0" smtClean="0"/>
              <a:t>(c, </a:t>
            </a:r>
            <a:r>
              <a:rPr lang="en-US" dirty="0" err="1" smtClean="0"/>
              <a:t>stdout</a:t>
            </a:r>
            <a:r>
              <a:rPr lang="en-US" dirty="0" smtClean="0"/>
              <a:t>);</a:t>
            </a:r>
          </a:p>
          <a:p>
            <a:pPr>
              <a:buNone/>
            </a:pPr>
            <a:r>
              <a:rPr lang="en-US" dirty="0" smtClean="0"/>
              <a:t>   } </a:t>
            </a:r>
            <a:endParaRPr lang="en-US" dirty="0"/>
          </a:p>
        </p:txBody>
      </p:sp>
      <p:sp>
        <p:nvSpPr>
          <p:cNvPr id="3" name="Title 2"/>
          <p:cNvSpPr>
            <a:spLocks noGrp="1"/>
          </p:cNvSpPr>
          <p:nvPr>
            <p:ph type="title"/>
          </p:nvPr>
        </p:nvSpPr>
        <p:spPr>
          <a:xfrm>
            <a:off x="457200" y="152400"/>
            <a:ext cx="8229600" cy="762000"/>
          </a:xfrm>
        </p:spPr>
        <p:txBody>
          <a:bodyPr>
            <a:normAutofit/>
          </a:bodyPr>
          <a:lstStyle/>
          <a:p>
            <a:pPr algn="ctr"/>
            <a:r>
              <a:rPr lang="en-US" sz="2400" dirty="0" smtClean="0">
                <a:latin typeface="Times New Roman" pitchFamily="18" charset="0"/>
                <a:cs typeface="Times New Roman" pitchFamily="18" charset="0"/>
              </a:rPr>
              <a:t>Modification to avoid race condition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81000"/>
            <a:ext cx="8382000" cy="5626291"/>
          </a:xfrm>
        </p:spPr>
        <p:txBody>
          <a:bodyPr>
            <a:normAutofit fontScale="92500" lnSpcReduction="10000"/>
          </a:bodyPr>
          <a:lstStyle/>
          <a:p>
            <a:r>
              <a:rPr lang="en-US" dirty="0" smtClean="0">
                <a:latin typeface="Times New Roman" pitchFamily="18" charset="0"/>
                <a:cs typeface="Times New Roman" pitchFamily="18" charset="0"/>
              </a:rPr>
              <a:t>When we run this program, the output is as we expect; there is no intermixing of output from the two processes. </a:t>
            </a:r>
          </a:p>
          <a:p>
            <a:r>
              <a:rPr lang="en-US" dirty="0" smtClean="0">
                <a:latin typeface="Times New Roman" pitchFamily="18" charset="0"/>
                <a:cs typeface="Times New Roman" pitchFamily="18" charset="0"/>
              </a:rPr>
              <a:t>In the program, the parent goes first. The child goes first if we change the lines following the fork to be </a:t>
            </a:r>
          </a:p>
          <a:p>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r>
              <a:rPr lang="en-US" dirty="0" smtClean="0"/>
              <a:t>} else if (</a:t>
            </a:r>
            <a:r>
              <a:rPr lang="en-US" dirty="0" err="1" smtClean="0"/>
              <a:t>pid</a:t>
            </a:r>
            <a:r>
              <a:rPr lang="en-US" dirty="0" smtClean="0"/>
              <a:t> == 0) {</a:t>
            </a:r>
          </a:p>
          <a:p>
            <a:pPr>
              <a:buNone/>
            </a:pPr>
            <a:r>
              <a:rPr lang="en-US" dirty="0" smtClean="0"/>
              <a:t>    </a:t>
            </a:r>
            <a:r>
              <a:rPr lang="en-US" dirty="0" err="1" smtClean="0"/>
              <a:t>charatatime</a:t>
            </a:r>
            <a:r>
              <a:rPr lang="en-US" dirty="0" smtClean="0"/>
              <a:t>("output from child\n");</a:t>
            </a:r>
          </a:p>
          <a:p>
            <a:pPr>
              <a:buNone/>
            </a:pPr>
            <a:r>
              <a:rPr lang="en-US" dirty="0" smtClean="0"/>
              <a:t>    TELL_PARENT(</a:t>
            </a:r>
            <a:r>
              <a:rPr lang="en-US" dirty="0" err="1" smtClean="0"/>
              <a:t>getppid</a:t>
            </a:r>
            <a:r>
              <a:rPr lang="en-US" dirty="0" smtClean="0"/>
              <a:t>());</a:t>
            </a:r>
          </a:p>
          <a:p>
            <a:pPr>
              <a:buNone/>
            </a:pPr>
            <a:r>
              <a:rPr lang="en-US" dirty="0" smtClean="0"/>
              <a:t>} else {</a:t>
            </a:r>
          </a:p>
          <a:p>
            <a:pPr>
              <a:buNone/>
            </a:pPr>
            <a:r>
              <a:rPr lang="en-US" dirty="0" smtClean="0"/>
              <a:t>    WAIT_CHILD();        /* child goes first */</a:t>
            </a:r>
          </a:p>
          <a:p>
            <a:pPr>
              <a:buNone/>
            </a:pPr>
            <a:r>
              <a:rPr lang="en-US" dirty="0" smtClean="0"/>
              <a:t>    </a:t>
            </a:r>
            <a:r>
              <a:rPr lang="en-US" dirty="0" err="1" smtClean="0"/>
              <a:t>charatatime</a:t>
            </a:r>
            <a:r>
              <a:rPr lang="en-US" dirty="0" smtClean="0"/>
              <a:t>("output from parent\n");</a:t>
            </a:r>
          </a:p>
          <a:p>
            <a:pPr>
              <a:buNone/>
            </a:pPr>
            <a:r>
              <a:rPr lang="en-US" dirty="0" smtClean="0"/>
              <a:t>} </a:t>
            </a:r>
          </a:p>
          <a:p>
            <a:pPr>
              <a:buNone/>
            </a:pPr>
            <a:r>
              <a:rPr lang="en-US" dirty="0" smtClean="0"/>
              <a:t> </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71872"/>
          </a:xfrm>
        </p:spPr>
        <p:txBody>
          <a:bodyPr>
            <a:normAutofit fontScale="62500" lnSpcReduction="20000"/>
          </a:bodyPr>
          <a:lstStyle/>
          <a:p>
            <a:pPr algn="just">
              <a:lnSpc>
                <a:spcPct val="170000"/>
              </a:lnSpc>
            </a:pPr>
            <a:r>
              <a:rPr lang="en-US" dirty="0" smtClean="0"/>
              <a:t> one use of the fork function is to create a new process (the child) that then causes another program to be executed by calling one of the exec functions.</a:t>
            </a:r>
          </a:p>
          <a:p>
            <a:pPr algn="just">
              <a:lnSpc>
                <a:spcPct val="170000"/>
              </a:lnSpc>
            </a:pPr>
            <a:endParaRPr lang="en-US" dirty="0" smtClean="0"/>
          </a:p>
          <a:p>
            <a:pPr algn="just">
              <a:lnSpc>
                <a:spcPct val="170000"/>
              </a:lnSpc>
            </a:pPr>
            <a:r>
              <a:rPr lang="en-US" dirty="0" smtClean="0"/>
              <a:t>When a process calls one of the exec functions, that process is completely replaced by the new program, and the new program starts executing at its main function. </a:t>
            </a:r>
          </a:p>
          <a:p>
            <a:pPr algn="just">
              <a:lnSpc>
                <a:spcPct val="170000"/>
              </a:lnSpc>
            </a:pPr>
            <a:endParaRPr lang="en-US" dirty="0" smtClean="0"/>
          </a:p>
          <a:p>
            <a:pPr algn="just">
              <a:lnSpc>
                <a:spcPct val="170000"/>
              </a:lnSpc>
            </a:pPr>
            <a:r>
              <a:rPr lang="en-US" dirty="0" smtClean="0"/>
              <a:t>The process ID does not change across an exec, because a new process is not created; exec merely replaces the current process—its text, data, heap, and stack segments—with a brand new program from disk.</a:t>
            </a:r>
            <a:endParaRPr lang="en-US" dirty="0"/>
          </a:p>
        </p:txBody>
      </p:sp>
      <p:sp>
        <p:nvSpPr>
          <p:cNvPr id="3" name="Title 2"/>
          <p:cNvSpPr>
            <a:spLocks noGrp="1"/>
          </p:cNvSpPr>
          <p:nvPr>
            <p:ph type="title"/>
          </p:nvPr>
        </p:nvSpPr>
        <p:spPr/>
        <p:txBody>
          <a:bodyPr/>
          <a:lstStyle/>
          <a:p>
            <a:r>
              <a:rPr lang="en-US" dirty="0" smtClean="0"/>
              <a:t> exec Functions </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277224" y="838200"/>
            <a:ext cx="8769229" cy="43775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8686800" cy="6705600"/>
          </a:xfrm>
        </p:spPr>
        <p:txBody>
          <a:bodyPr>
            <a:normAutofit fontScale="70000" lnSpcReduction="20000"/>
          </a:bodyPr>
          <a:lstStyle/>
          <a:p>
            <a:pPr>
              <a:lnSpc>
                <a:spcPct val="120000"/>
              </a:lnSpc>
            </a:pPr>
            <a:r>
              <a:rPr lang="en-US" dirty="0" smtClean="0">
                <a:latin typeface="Times New Roman" pitchFamily="18" charset="0"/>
                <a:cs typeface="Times New Roman" pitchFamily="18" charset="0"/>
              </a:rPr>
              <a:t>The </a:t>
            </a:r>
            <a:r>
              <a:rPr lang="en-US" b="1" dirty="0" smtClean="0">
                <a:solidFill>
                  <a:srgbClr val="00B050"/>
                </a:solidFill>
                <a:latin typeface="Times New Roman" pitchFamily="18" charset="0"/>
                <a:cs typeface="Times New Roman" pitchFamily="18" charset="0"/>
              </a:rPr>
              <a:t>first difference </a:t>
            </a:r>
            <a:r>
              <a:rPr lang="en-US" dirty="0" smtClean="0">
                <a:latin typeface="Times New Roman" pitchFamily="18" charset="0"/>
                <a:cs typeface="Times New Roman" pitchFamily="18" charset="0"/>
              </a:rPr>
              <a:t>in these functions is that the first four take a pathname argument, whereas the last two take a filename argument. When a filename argument is specified </a:t>
            </a:r>
          </a:p>
          <a:p>
            <a:pPr>
              <a:lnSpc>
                <a:spcPct val="120000"/>
              </a:lnSpc>
              <a:buNone/>
            </a:pPr>
            <a:r>
              <a:rPr lang="en-US" dirty="0" smtClean="0">
                <a:latin typeface="Times New Roman" pitchFamily="18" charset="0"/>
                <a:cs typeface="Times New Roman" pitchFamily="18" charset="0"/>
              </a:rPr>
              <a:t>	• If filename contains a slash, it is taken as a pathname. </a:t>
            </a:r>
          </a:p>
          <a:p>
            <a:pPr>
              <a:lnSpc>
                <a:spcPct val="120000"/>
              </a:lnSpc>
              <a:buNone/>
            </a:pPr>
            <a:r>
              <a:rPr lang="en-US" dirty="0" smtClean="0">
                <a:latin typeface="Times New Roman" pitchFamily="18" charset="0"/>
                <a:cs typeface="Times New Roman" pitchFamily="18" charset="0"/>
              </a:rPr>
              <a:t>	• Otherwise, the executable file is searched for in the directories specified by the PATH environment variable. </a:t>
            </a:r>
          </a:p>
          <a:p>
            <a:pPr>
              <a:lnSpc>
                <a:spcPct val="120000"/>
              </a:lnSpc>
            </a:pPr>
            <a:r>
              <a:rPr lang="en-US" dirty="0" smtClean="0">
                <a:latin typeface="Times New Roman" pitchFamily="18" charset="0"/>
                <a:cs typeface="Times New Roman" pitchFamily="18" charset="0"/>
              </a:rPr>
              <a:t>The PATH variable contains a list of directories, called path prefixes, that are separated by colons. For example,</a:t>
            </a:r>
          </a:p>
          <a:p>
            <a:pPr>
              <a:lnSpc>
                <a:spcPct val="120000"/>
              </a:lnSpc>
            </a:pPr>
            <a:endParaRPr lang="en-US" dirty="0" smtClean="0">
              <a:latin typeface="Times New Roman" pitchFamily="18" charset="0"/>
              <a:cs typeface="Times New Roman" pitchFamily="18" charset="0"/>
            </a:endParaRPr>
          </a:p>
          <a:p>
            <a:pPr>
              <a:lnSpc>
                <a:spcPct val="120000"/>
              </a:lnSpc>
              <a:buNone/>
            </a:pPr>
            <a:r>
              <a:rPr lang="en-US" dirty="0" smtClean="0">
                <a:latin typeface="Times New Roman" pitchFamily="18" charset="0"/>
                <a:cs typeface="Times New Roman" pitchFamily="18" charset="0"/>
              </a:rPr>
              <a:t>	the name=value environment string </a:t>
            </a:r>
          </a:p>
          <a:p>
            <a:pPr>
              <a:lnSpc>
                <a:spcPct val="120000"/>
              </a:lnSpc>
              <a:buNone/>
            </a:pPr>
            <a:r>
              <a:rPr lang="en-US" dirty="0" smtClean="0">
                <a:latin typeface="Times New Roman" pitchFamily="18" charset="0"/>
                <a:cs typeface="Times New Roman" pitchFamily="18" charset="0"/>
              </a:rPr>
              <a:t>    PATH=/bin:/</a:t>
            </a:r>
            <a:r>
              <a:rPr lang="en-US" dirty="0" err="1" smtClean="0">
                <a:latin typeface="Times New Roman" pitchFamily="18" charset="0"/>
                <a:cs typeface="Times New Roman" pitchFamily="18" charset="0"/>
              </a:rPr>
              <a:t>usr</a:t>
            </a:r>
            <a:r>
              <a:rPr lang="en-US" dirty="0" smtClean="0">
                <a:latin typeface="Times New Roman" pitchFamily="18" charset="0"/>
                <a:cs typeface="Times New Roman" pitchFamily="18" charset="0"/>
              </a:rPr>
              <a:t>/bin:/</a:t>
            </a:r>
            <a:r>
              <a:rPr lang="en-US" dirty="0" err="1" smtClean="0">
                <a:latin typeface="Times New Roman" pitchFamily="18" charset="0"/>
                <a:cs typeface="Times New Roman" pitchFamily="18" charset="0"/>
              </a:rPr>
              <a:t>usr</a:t>
            </a:r>
            <a:r>
              <a:rPr lang="en-US" dirty="0" smtClean="0">
                <a:latin typeface="Times New Roman" pitchFamily="18" charset="0"/>
                <a:cs typeface="Times New Roman" pitchFamily="18" charset="0"/>
              </a:rPr>
              <a:t>/local/bin/:. </a:t>
            </a:r>
          </a:p>
          <a:p>
            <a:pPr>
              <a:lnSpc>
                <a:spcPct val="120000"/>
              </a:lnSpc>
              <a:buNone/>
            </a:pPr>
            <a:r>
              <a:rPr lang="en-US" dirty="0" smtClean="0">
                <a:latin typeface="Times New Roman" pitchFamily="18" charset="0"/>
                <a:cs typeface="Times New Roman" pitchFamily="18" charset="0"/>
              </a:rPr>
              <a:t> </a:t>
            </a:r>
          </a:p>
          <a:p>
            <a:pPr>
              <a:lnSpc>
                <a:spcPct val="120000"/>
              </a:lnSpc>
              <a:buNone/>
            </a:pPr>
            <a:r>
              <a:rPr lang="en-US" dirty="0" smtClean="0">
                <a:latin typeface="Times New Roman" pitchFamily="18" charset="0"/>
                <a:cs typeface="Times New Roman" pitchFamily="18" charset="0"/>
              </a:rPr>
              <a:t>	specifies four directories to search. The last path prefix specifies the current directory. (A zero-length prefix also means the current directory. It can be specified as a colon at the beginning of the value, two colons in a row, or a colon at the end of the value.) </a:t>
            </a:r>
          </a:p>
          <a:p>
            <a:pPr>
              <a:lnSpc>
                <a:spcPct val="120000"/>
              </a:lnSpc>
              <a:buNone/>
            </a:pPr>
            <a:endParaRPr lang="en-US" dirty="0" smtClean="0">
              <a:latin typeface="Times New Roman" pitchFamily="18" charset="0"/>
              <a:cs typeface="Times New Roman" pitchFamily="18" charset="0"/>
            </a:endParaRPr>
          </a:p>
          <a:p>
            <a:pPr>
              <a:lnSpc>
                <a:spcPct val="120000"/>
              </a:lnSpc>
            </a:pPr>
            <a:r>
              <a:rPr lang="en-US" dirty="0" smtClean="0">
                <a:latin typeface="Times New Roman" pitchFamily="18" charset="0"/>
                <a:cs typeface="Times New Roman" pitchFamily="18" charset="0"/>
              </a:rPr>
              <a:t>If either </a:t>
            </a:r>
            <a:r>
              <a:rPr lang="en-US" dirty="0" err="1" smtClean="0">
                <a:latin typeface="Times New Roman" pitchFamily="18" charset="0"/>
                <a:cs typeface="Times New Roman" pitchFamily="18" charset="0"/>
              </a:rPr>
              <a:t>execlp</a:t>
            </a:r>
            <a:r>
              <a:rPr lang="en-US" dirty="0" smtClean="0">
                <a:latin typeface="Times New Roman" pitchFamily="18" charset="0"/>
                <a:cs typeface="Times New Roman" pitchFamily="18" charset="0"/>
              </a:rPr>
              <a:t> or </a:t>
            </a:r>
            <a:r>
              <a:rPr lang="en-US" dirty="0" err="1" smtClean="0">
                <a:latin typeface="Times New Roman" pitchFamily="18" charset="0"/>
                <a:cs typeface="Times New Roman" pitchFamily="18" charset="0"/>
              </a:rPr>
              <a:t>execvp</a:t>
            </a:r>
            <a:r>
              <a:rPr lang="en-US" dirty="0" smtClean="0">
                <a:latin typeface="Times New Roman" pitchFamily="18" charset="0"/>
                <a:cs typeface="Times New Roman" pitchFamily="18" charset="0"/>
              </a:rPr>
              <a:t> finds an executable file using one of the path prefixes, but the file isn't a machine executable that was generated by the link editor, the function assumes that the file is a shell script and tries to invoke /bin/</a:t>
            </a:r>
            <a:r>
              <a:rPr lang="en-US" dirty="0" err="1" smtClean="0">
                <a:latin typeface="Times New Roman" pitchFamily="18" charset="0"/>
                <a:cs typeface="Times New Roman" pitchFamily="18" charset="0"/>
              </a:rPr>
              <a:t>sh</a:t>
            </a:r>
            <a:r>
              <a:rPr lang="en-US" dirty="0" smtClean="0">
                <a:latin typeface="Times New Roman" pitchFamily="18" charset="0"/>
                <a:cs typeface="Times New Roman" pitchFamily="18" charset="0"/>
              </a:rPr>
              <a:t> with the filename as input to the shell.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8600"/>
            <a:ext cx="8534400" cy="6400800"/>
          </a:xfrm>
        </p:spPr>
        <p:txBody>
          <a:bodyPr>
            <a:normAutofit fontScale="92500" lnSpcReduction="10000"/>
          </a:bodyPr>
          <a:lstStyle/>
          <a:p>
            <a:pPr>
              <a:lnSpc>
                <a:spcPct val="150000"/>
              </a:lnSpc>
            </a:pPr>
            <a:r>
              <a:rPr lang="en-US" dirty="0" smtClean="0">
                <a:latin typeface="Times New Roman" pitchFamily="18" charset="0"/>
                <a:cs typeface="Times New Roman" pitchFamily="18" charset="0"/>
              </a:rPr>
              <a:t>The </a:t>
            </a:r>
            <a:r>
              <a:rPr lang="en-US" b="1" dirty="0" smtClean="0">
                <a:solidFill>
                  <a:srgbClr val="00B050"/>
                </a:solidFill>
                <a:latin typeface="Times New Roman" pitchFamily="18" charset="0"/>
                <a:cs typeface="Times New Roman" pitchFamily="18" charset="0"/>
              </a:rPr>
              <a:t>second difference </a:t>
            </a:r>
            <a:r>
              <a:rPr lang="en-US" dirty="0" smtClean="0">
                <a:latin typeface="Times New Roman" pitchFamily="18" charset="0"/>
                <a:cs typeface="Times New Roman" pitchFamily="18" charset="0"/>
              </a:rPr>
              <a:t>concerns the passing of the argument list (l stands for list and v stands for vector). </a:t>
            </a:r>
          </a:p>
          <a:p>
            <a:pPr>
              <a:lnSpc>
                <a:spcPct val="150000"/>
              </a:lnSpc>
            </a:pPr>
            <a:endParaRPr lang="en-US" dirty="0" smtClean="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The functions </a:t>
            </a:r>
            <a:r>
              <a:rPr lang="en-US" dirty="0" err="1" smtClean="0">
                <a:latin typeface="Times New Roman" pitchFamily="18" charset="0"/>
                <a:cs typeface="Times New Roman" pitchFamily="18" charset="0"/>
              </a:rPr>
              <a:t>execl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execlp</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execle</a:t>
            </a:r>
            <a:r>
              <a:rPr lang="en-US" dirty="0" smtClean="0">
                <a:latin typeface="Times New Roman" pitchFamily="18" charset="0"/>
                <a:cs typeface="Times New Roman" pitchFamily="18" charset="0"/>
              </a:rPr>
              <a:t> require each of the command-line arguments to the new program to be specified as separate arguments. We mark the end of the arguments with a null pointer. </a:t>
            </a:r>
          </a:p>
          <a:p>
            <a:pPr>
              <a:lnSpc>
                <a:spcPct val="150000"/>
              </a:lnSpc>
            </a:pPr>
            <a:endParaRPr lang="en-US" dirty="0" smtClean="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For the other three functions (</a:t>
            </a:r>
            <a:r>
              <a:rPr lang="en-US" dirty="0" err="1" smtClean="0">
                <a:latin typeface="Times New Roman" pitchFamily="18" charset="0"/>
                <a:cs typeface="Times New Roman" pitchFamily="18" charset="0"/>
              </a:rPr>
              <a:t>execv</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execvp</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execve</a:t>
            </a:r>
            <a:r>
              <a:rPr lang="en-US" dirty="0" smtClean="0">
                <a:latin typeface="Times New Roman" pitchFamily="18" charset="0"/>
                <a:cs typeface="Times New Roman" pitchFamily="18" charset="0"/>
              </a:rPr>
              <a:t>), we have to build an array of pointers to the arguments, and the address of this array is the argument to these three functions.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An existing process can create a new one by calling the fork function.</a:t>
            </a:r>
          </a:p>
          <a:p>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p:txBody>
          <a:bodyPr>
            <a:normAutofit fontScale="90000"/>
          </a:bodyPr>
          <a:lstStyle/>
          <a:p>
            <a:r>
              <a:rPr lang="en-US" dirty="0" smtClean="0"/>
              <a:t>fork Function </a:t>
            </a:r>
            <a:br>
              <a:rPr lang="en-US" dirty="0" smtClean="0"/>
            </a:br>
            <a:endParaRPr lang="en-US" dirty="0"/>
          </a:p>
        </p:txBody>
      </p:sp>
      <p:pic>
        <p:nvPicPr>
          <p:cNvPr id="5" name="Picture 2"/>
          <p:cNvPicPr>
            <a:picLocks noChangeAspect="1" noChangeArrowheads="1"/>
          </p:cNvPicPr>
          <p:nvPr/>
        </p:nvPicPr>
        <p:blipFill>
          <a:blip r:embed="rId2"/>
          <a:srcRect/>
          <a:stretch>
            <a:fillRect/>
          </a:stretch>
        </p:blipFill>
        <p:spPr bwMode="auto">
          <a:xfrm>
            <a:off x="1295400" y="3048000"/>
            <a:ext cx="7242182" cy="2147094"/>
          </a:xfrm>
          <a:prstGeom prst="rect">
            <a:avLst/>
          </a:prstGeom>
          <a:noFill/>
          <a:ln w="9525">
            <a:noFill/>
            <a:miter lim="800000"/>
            <a:headEnd/>
            <a:tailEnd/>
          </a:ln>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28600"/>
            <a:ext cx="8458200" cy="5778691"/>
          </a:xfrm>
        </p:spPr>
        <p:txBody>
          <a:bodyPr>
            <a:normAutofit/>
          </a:bodyPr>
          <a:lstStyle/>
          <a:p>
            <a:pPr algn="just">
              <a:lnSpc>
                <a:spcPct val="150000"/>
              </a:lnSpc>
            </a:pPr>
            <a:r>
              <a:rPr lang="en-US" dirty="0" smtClean="0">
                <a:latin typeface="Times New Roman" pitchFamily="18" charset="0"/>
                <a:cs typeface="Times New Roman" pitchFamily="18" charset="0"/>
              </a:rPr>
              <a:t>The </a:t>
            </a:r>
            <a:r>
              <a:rPr lang="en-US" b="1" dirty="0" smtClean="0">
                <a:solidFill>
                  <a:srgbClr val="00B050"/>
                </a:solidFill>
                <a:latin typeface="Times New Roman" pitchFamily="18" charset="0"/>
                <a:cs typeface="Times New Roman" pitchFamily="18" charset="0"/>
              </a:rPr>
              <a:t>final difference </a:t>
            </a:r>
            <a:r>
              <a:rPr lang="en-US" dirty="0" smtClean="0">
                <a:latin typeface="Times New Roman" pitchFamily="18" charset="0"/>
                <a:cs typeface="Times New Roman" pitchFamily="18" charset="0"/>
              </a:rPr>
              <a:t>is the passing of the environment list to the new program. The two functions whose names end in an e (</a:t>
            </a:r>
            <a:r>
              <a:rPr lang="en-US" dirty="0" err="1" smtClean="0">
                <a:latin typeface="Times New Roman" pitchFamily="18" charset="0"/>
                <a:cs typeface="Times New Roman" pitchFamily="18" charset="0"/>
              </a:rPr>
              <a:t>execle</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execve</a:t>
            </a:r>
            <a:r>
              <a:rPr lang="en-US" dirty="0" smtClean="0">
                <a:latin typeface="Times New Roman" pitchFamily="18" charset="0"/>
                <a:cs typeface="Times New Roman" pitchFamily="18" charset="0"/>
              </a:rPr>
              <a:t>) allow us to pass a pointer to an array of pointers to the environment strings.</a:t>
            </a:r>
          </a:p>
          <a:p>
            <a:pPr algn="just">
              <a:lnSpc>
                <a:spcPct val="150000"/>
              </a:lnSpc>
            </a:pPr>
            <a:endParaRPr lang="en-US"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The other four functions, however, use the environ variable in the calling process to copy the existing environment for the new program.</a:t>
            </a:r>
          </a:p>
          <a:p>
            <a:pPr algn="just">
              <a:lnSpc>
                <a:spcPct val="150000"/>
              </a:lnSpc>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04800"/>
            <a:ext cx="8382000" cy="6248400"/>
          </a:xfrm>
        </p:spPr>
        <p:txBody>
          <a:bodyPr>
            <a:normAutofit fontScale="85000" lnSpcReduction="20000"/>
          </a:bodyPr>
          <a:lstStyle/>
          <a:p>
            <a:pPr algn="just">
              <a:lnSpc>
                <a:spcPct val="150000"/>
              </a:lnSpc>
            </a:pPr>
            <a:r>
              <a:rPr lang="en-US" dirty="0" smtClean="0">
                <a:latin typeface="Times New Roman" pitchFamily="18" charset="0"/>
                <a:cs typeface="Times New Roman" pitchFamily="18" charset="0"/>
              </a:rPr>
              <a:t>The arguments for these six exec functions are difficult to remember. The letters in the function names help somewhat.</a:t>
            </a:r>
          </a:p>
          <a:p>
            <a:pPr algn="just">
              <a:lnSpc>
                <a:spcPct val="150000"/>
              </a:lnSpc>
            </a:pPr>
            <a:endParaRPr lang="en-US"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The letter p means that the function takes a filename argument and uses the PATH environment variable to find the executable file.</a:t>
            </a:r>
          </a:p>
          <a:p>
            <a:pPr algn="just">
              <a:lnSpc>
                <a:spcPct val="150000"/>
              </a:lnSpc>
            </a:pPr>
            <a:endParaRPr lang="en-US"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The letter l means that the function takes a list of arguments and is mutually exclusive with the letter v, which means that it takes an </a:t>
            </a:r>
            <a:r>
              <a:rPr lang="en-US" dirty="0" err="1" smtClean="0">
                <a:latin typeface="Times New Roman" pitchFamily="18" charset="0"/>
                <a:cs typeface="Times New Roman" pitchFamily="18" charset="0"/>
              </a:rPr>
              <a:t>argv</a:t>
            </a:r>
            <a:r>
              <a:rPr lang="en-US" dirty="0" smtClean="0">
                <a:latin typeface="Times New Roman" pitchFamily="18" charset="0"/>
                <a:cs typeface="Times New Roman" pitchFamily="18" charset="0"/>
              </a:rPr>
              <a:t>[] vector.</a:t>
            </a:r>
          </a:p>
          <a:p>
            <a:pPr algn="just">
              <a:lnSpc>
                <a:spcPct val="150000"/>
              </a:lnSpc>
            </a:pPr>
            <a:endParaRPr lang="en-US"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 Finally, the letter e means that the function takes an </a:t>
            </a:r>
            <a:r>
              <a:rPr lang="en-US" dirty="0" err="1" smtClean="0">
                <a:latin typeface="Times New Roman" pitchFamily="18" charset="0"/>
                <a:cs typeface="Times New Roman" pitchFamily="18" charset="0"/>
              </a:rPr>
              <a:t>envp</a:t>
            </a:r>
            <a:r>
              <a:rPr lang="en-US" dirty="0" smtClean="0">
                <a:latin typeface="Times New Roman" pitchFamily="18" charset="0"/>
                <a:cs typeface="Times New Roman" pitchFamily="18" charset="0"/>
              </a:rPr>
              <a:t>[] array instead of using the current environment.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8686800" cy="6858000"/>
          </a:xfrm>
        </p:spPr>
        <p:txBody>
          <a:bodyPr>
            <a:normAutofit fontScale="55000" lnSpcReduction="20000"/>
          </a:bodyPr>
          <a:lstStyle/>
          <a:p>
            <a:pPr algn="just">
              <a:lnSpc>
                <a:spcPct val="170000"/>
              </a:lnSpc>
              <a:buNone/>
            </a:pPr>
            <a:r>
              <a:rPr lang="en-US" dirty="0" smtClean="0">
                <a:latin typeface="Times New Roman" pitchFamily="18" charset="0"/>
                <a:cs typeface="Times New Roman" pitchFamily="18" charset="0"/>
              </a:rPr>
              <a:t>	We've mentioned that the process ID does not change after </a:t>
            </a:r>
            <a:r>
              <a:rPr lang="en-US" dirty="0" smtClean="0">
                <a:latin typeface="Times New Roman" pitchFamily="18" charset="0"/>
                <a:cs typeface="Times New Roman" pitchFamily="18" charset="0"/>
              </a:rPr>
              <a:t>an exec</a:t>
            </a:r>
            <a:r>
              <a:rPr lang="en-US" dirty="0" smtClean="0">
                <a:latin typeface="Times New Roman" pitchFamily="18" charset="0"/>
                <a:cs typeface="Times New Roman" pitchFamily="18" charset="0"/>
              </a:rPr>
              <a:t>, but the new program inherits additional properties from the calling process: </a:t>
            </a:r>
          </a:p>
          <a:p>
            <a:pPr algn="just">
              <a:lnSpc>
                <a:spcPct val="170000"/>
              </a:lnSpc>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Process ID and parent process ID </a:t>
            </a:r>
          </a:p>
          <a:p>
            <a:pPr algn="just">
              <a:lnSpc>
                <a:spcPct val="170000"/>
              </a:lnSpc>
              <a:buNone/>
            </a:pPr>
            <a:r>
              <a:rPr lang="en-US" dirty="0" smtClean="0">
                <a:latin typeface="Times New Roman" pitchFamily="18" charset="0"/>
                <a:cs typeface="Times New Roman" pitchFamily="18" charset="0"/>
              </a:rPr>
              <a:t>• Real user ID and real group ID </a:t>
            </a:r>
          </a:p>
          <a:p>
            <a:pPr algn="just">
              <a:lnSpc>
                <a:spcPct val="170000"/>
              </a:lnSpc>
              <a:buNone/>
            </a:pPr>
            <a:r>
              <a:rPr lang="en-US" dirty="0" smtClean="0">
                <a:latin typeface="Times New Roman" pitchFamily="18" charset="0"/>
                <a:cs typeface="Times New Roman" pitchFamily="18" charset="0"/>
              </a:rPr>
              <a:t>• Supplementary group IDs </a:t>
            </a:r>
          </a:p>
          <a:p>
            <a:pPr algn="just">
              <a:lnSpc>
                <a:spcPct val="170000"/>
              </a:lnSpc>
              <a:buNone/>
            </a:pPr>
            <a:r>
              <a:rPr lang="en-US" dirty="0" smtClean="0">
                <a:latin typeface="Times New Roman" pitchFamily="18" charset="0"/>
                <a:cs typeface="Times New Roman" pitchFamily="18" charset="0"/>
              </a:rPr>
              <a:t>• Process group ID </a:t>
            </a:r>
          </a:p>
          <a:p>
            <a:pPr algn="just">
              <a:lnSpc>
                <a:spcPct val="170000"/>
              </a:lnSpc>
              <a:buNone/>
            </a:pPr>
            <a:r>
              <a:rPr lang="en-US" dirty="0" smtClean="0">
                <a:latin typeface="Times New Roman" pitchFamily="18" charset="0"/>
                <a:cs typeface="Times New Roman" pitchFamily="18" charset="0"/>
              </a:rPr>
              <a:t>• Session ID </a:t>
            </a:r>
          </a:p>
          <a:p>
            <a:pPr algn="just">
              <a:lnSpc>
                <a:spcPct val="170000"/>
              </a:lnSpc>
              <a:buNone/>
            </a:pPr>
            <a:r>
              <a:rPr lang="en-US" dirty="0" smtClean="0">
                <a:latin typeface="Times New Roman" pitchFamily="18" charset="0"/>
                <a:cs typeface="Times New Roman" pitchFamily="18" charset="0"/>
              </a:rPr>
              <a:t>• Controlling terminal </a:t>
            </a:r>
          </a:p>
          <a:p>
            <a:pPr algn="just">
              <a:lnSpc>
                <a:spcPct val="170000"/>
              </a:lnSpc>
              <a:buNone/>
            </a:pPr>
            <a:r>
              <a:rPr lang="en-US" dirty="0" smtClean="0">
                <a:latin typeface="Times New Roman" pitchFamily="18" charset="0"/>
                <a:cs typeface="Times New Roman" pitchFamily="18" charset="0"/>
              </a:rPr>
              <a:t>• Time left until alarm clock </a:t>
            </a:r>
          </a:p>
          <a:p>
            <a:pPr algn="just">
              <a:lnSpc>
                <a:spcPct val="170000"/>
              </a:lnSpc>
              <a:buNone/>
            </a:pPr>
            <a:r>
              <a:rPr lang="en-US" dirty="0" smtClean="0">
                <a:latin typeface="Times New Roman" pitchFamily="18" charset="0"/>
                <a:cs typeface="Times New Roman" pitchFamily="18" charset="0"/>
              </a:rPr>
              <a:t>• Current working directory </a:t>
            </a:r>
          </a:p>
          <a:p>
            <a:pPr algn="just">
              <a:lnSpc>
                <a:spcPct val="170000"/>
              </a:lnSpc>
              <a:buNone/>
            </a:pPr>
            <a:r>
              <a:rPr lang="en-US" dirty="0" smtClean="0">
                <a:latin typeface="Times New Roman" pitchFamily="18" charset="0"/>
                <a:cs typeface="Times New Roman" pitchFamily="18" charset="0"/>
              </a:rPr>
              <a:t>• Root directory </a:t>
            </a:r>
          </a:p>
          <a:p>
            <a:pPr algn="just">
              <a:lnSpc>
                <a:spcPct val="170000"/>
              </a:lnSpc>
              <a:buNone/>
            </a:pPr>
            <a:r>
              <a:rPr lang="en-US" dirty="0" smtClean="0">
                <a:latin typeface="Times New Roman" pitchFamily="18" charset="0"/>
                <a:cs typeface="Times New Roman" pitchFamily="18" charset="0"/>
              </a:rPr>
              <a:t>• File mode creation mask </a:t>
            </a:r>
          </a:p>
          <a:p>
            <a:pPr algn="just">
              <a:lnSpc>
                <a:spcPct val="170000"/>
              </a:lnSpc>
              <a:buNone/>
            </a:pPr>
            <a:r>
              <a:rPr lang="en-US" dirty="0" smtClean="0">
                <a:latin typeface="Times New Roman" pitchFamily="18" charset="0"/>
                <a:cs typeface="Times New Roman" pitchFamily="18" charset="0"/>
              </a:rPr>
              <a:t>• File locks </a:t>
            </a:r>
          </a:p>
          <a:p>
            <a:pPr algn="just">
              <a:lnSpc>
                <a:spcPct val="170000"/>
              </a:lnSpc>
              <a:buNone/>
            </a:pPr>
            <a:r>
              <a:rPr lang="en-US" dirty="0" smtClean="0">
                <a:latin typeface="Times New Roman" pitchFamily="18" charset="0"/>
                <a:cs typeface="Times New Roman" pitchFamily="18" charset="0"/>
              </a:rPr>
              <a:t>• Process signal mask </a:t>
            </a:r>
          </a:p>
          <a:p>
            <a:pPr algn="just">
              <a:lnSpc>
                <a:spcPct val="170000"/>
              </a:lnSpc>
              <a:buNone/>
            </a:pPr>
            <a:r>
              <a:rPr lang="en-US" dirty="0" smtClean="0">
                <a:latin typeface="Times New Roman" pitchFamily="18" charset="0"/>
                <a:cs typeface="Times New Roman" pitchFamily="18" charset="0"/>
              </a:rPr>
              <a:t>• Pending signals </a:t>
            </a:r>
          </a:p>
          <a:p>
            <a:pPr algn="just">
              <a:lnSpc>
                <a:spcPct val="170000"/>
              </a:lnSpc>
              <a:buNone/>
            </a:pPr>
            <a:r>
              <a:rPr lang="en-US" dirty="0" smtClean="0">
                <a:latin typeface="Times New Roman" pitchFamily="18" charset="0"/>
                <a:cs typeface="Times New Roman" pitchFamily="18" charset="0"/>
              </a:rPr>
              <a:t>• Resource limits </a:t>
            </a:r>
          </a:p>
          <a:p>
            <a:pPr algn="just">
              <a:lnSpc>
                <a:spcPct val="170000"/>
              </a:lnSpc>
              <a:buNone/>
            </a:pPr>
            <a:r>
              <a:rPr lang="en-US" dirty="0" smtClean="0">
                <a:latin typeface="Times New Roman" pitchFamily="18" charset="0"/>
                <a:cs typeface="Times New Roman" pitchFamily="18" charset="0"/>
              </a:rPr>
              <a:t>• Values for </a:t>
            </a:r>
            <a:r>
              <a:rPr lang="en-US" dirty="0" err="1" smtClean="0">
                <a:latin typeface="Times New Roman" pitchFamily="18" charset="0"/>
                <a:cs typeface="Times New Roman" pitchFamily="18" charset="0"/>
              </a:rPr>
              <a:t>tms_utime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tms_stime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tms_cutime</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tms_cstime</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990599" y="152400"/>
            <a:ext cx="6929943" cy="42481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990600" y="4267200"/>
            <a:ext cx="7010400" cy="198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8600"/>
            <a:ext cx="8382000" cy="5778691"/>
          </a:xfrm>
        </p:spPr>
        <p:txBody>
          <a:bodyPr>
            <a:normAutofit fontScale="77500" lnSpcReduction="20000"/>
          </a:bodyPr>
          <a:lstStyle/>
          <a:p>
            <a:pPr>
              <a:buNone/>
            </a:pPr>
            <a:r>
              <a:rPr lang="en-US" dirty="0" smtClean="0"/>
              <a:t>When we execute the program from Figure 8.16, we get </a:t>
            </a:r>
          </a:p>
          <a:p>
            <a:pPr>
              <a:buNone/>
            </a:pPr>
            <a:endParaRPr lang="en-US" dirty="0" smtClean="0"/>
          </a:p>
          <a:p>
            <a:pPr>
              <a:buNone/>
            </a:pPr>
            <a:r>
              <a:rPr lang="en-US" dirty="0" smtClean="0"/>
              <a:t>  $ ./</a:t>
            </a:r>
            <a:r>
              <a:rPr lang="en-US" dirty="0" err="1" smtClean="0"/>
              <a:t>a.out</a:t>
            </a:r>
            <a:endParaRPr lang="en-US" dirty="0" smtClean="0"/>
          </a:p>
          <a:p>
            <a:pPr>
              <a:buNone/>
            </a:pPr>
            <a:r>
              <a:rPr lang="en-US" dirty="0" smtClean="0"/>
              <a:t>  </a:t>
            </a:r>
            <a:r>
              <a:rPr lang="en-US" dirty="0" err="1" smtClean="0"/>
              <a:t>argv</a:t>
            </a:r>
            <a:r>
              <a:rPr lang="en-US" dirty="0" smtClean="0"/>
              <a:t>[0]: </a:t>
            </a:r>
            <a:r>
              <a:rPr lang="en-US" dirty="0" err="1" smtClean="0"/>
              <a:t>echoall</a:t>
            </a:r>
            <a:endParaRPr lang="en-US" dirty="0" smtClean="0"/>
          </a:p>
          <a:p>
            <a:pPr>
              <a:buNone/>
            </a:pPr>
            <a:r>
              <a:rPr lang="en-US" dirty="0" smtClean="0"/>
              <a:t>  </a:t>
            </a:r>
            <a:r>
              <a:rPr lang="en-US" dirty="0" err="1" smtClean="0"/>
              <a:t>argv</a:t>
            </a:r>
            <a:r>
              <a:rPr lang="en-US" dirty="0" smtClean="0"/>
              <a:t>[1]: myarg1</a:t>
            </a:r>
          </a:p>
          <a:p>
            <a:pPr>
              <a:buNone/>
            </a:pPr>
            <a:r>
              <a:rPr lang="en-US" dirty="0" smtClean="0"/>
              <a:t>  </a:t>
            </a:r>
            <a:r>
              <a:rPr lang="en-US" dirty="0" err="1" smtClean="0"/>
              <a:t>argv</a:t>
            </a:r>
            <a:r>
              <a:rPr lang="en-US" dirty="0" smtClean="0"/>
              <a:t>[2]: MY ARG2</a:t>
            </a:r>
          </a:p>
          <a:p>
            <a:pPr>
              <a:buNone/>
            </a:pPr>
            <a:r>
              <a:rPr lang="en-US" dirty="0" smtClean="0"/>
              <a:t>  USER=unknown</a:t>
            </a:r>
          </a:p>
          <a:p>
            <a:pPr>
              <a:buNone/>
            </a:pPr>
            <a:r>
              <a:rPr lang="en-US" dirty="0" smtClean="0"/>
              <a:t>  PATH=/</a:t>
            </a:r>
            <a:r>
              <a:rPr lang="en-US" dirty="0" err="1" smtClean="0"/>
              <a:t>tmp</a:t>
            </a:r>
            <a:endParaRPr lang="en-US" dirty="0" smtClean="0"/>
          </a:p>
          <a:p>
            <a:pPr>
              <a:buNone/>
            </a:pPr>
            <a:r>
              <a:rPr lang="en-US" dirty="0" smtClean="0"/>
              <a:t>  $ </a:t>
            </a:r>
            <a:r>
              <a:rPr lang="en-US" dirty="0" err="1" smtClean="0"/>
              <a:t>argv</a:t>
            </a:r>
            <a:r>
              <a:rPr lang="en-US" dirty="0" smtClean="0"/>
              <a:t>[0]: </a:t>
            </a:r>
            <a:r>
              <a:rPr lang="en-US" dirty="0" err="1" smtClean="0"/>
              <a:t>echoall</a:t>
            </a:r>
            <a:endParaRPr lang="en-US" dirty="0" smtClean="0"/>
          </a:p>
          <a:p>
            <a:pPr>
              <a:buNone/>
            </a:pPr>
            <a:r>
              <a:rPr lang="en-US" dirty="0" smtClean="0"/>
              <a:t>  </a:t>
            </a:r>
            <a:r>
              <a:rPr lang="en-US" dirty="0" err="1" smtClean="0"/>
              <a:t>argv</a:t>
            </a:r>
            <a:r>
              <a:rPr lang="en-US" dirty="0" smtClean="0"/>
              <a:t>[1]: only 1 </a:t>
            </a:r>
            <a:r>
              <a:rPr lang="en-US" dirty="0" err="1" smtClean="0"/>
              <a:t>arg</a:t>
            </a:r>
            <a:endParaRPr lang="en-US" dirty="0" smtClean="0"/>
          </a:p>
          <a:p>
            <a:pPr>
              <a:buNone/>
            </a:pPr>
            <a:r>
              <a:rPr lang="en-US" dirty="0" smtClean="0"/>
              <a:t>  USER=</a:t>
            </a:r>
            <a:r>
              <a:rPr lang="en-US" dirty="0" err="1" smtClean="0"/>
              <a:t>sar</a:t>
            </a:r>
            <a:endParaRPr lang="en-US" dirty="0" smtClean="0"/>
          </a:p>
          <a:p>
            <a:pPr>
              <a:buNone/>
            </a:pPr>
            <a:r>
              <a:rPr lang="en-US" dirty="0" smtClean="0"/>
              <a:t>  LOGNAME=</a:t>
            </a:r>
            <a:r>
              <a:rPr lang="en-US" dirty="0" err="1" smtClean="0"/>
              <a:t>sar</a:t>
            </a:r>
            <a:endParaRPr lang="en-US" dirty="0" smtClean="0"/>
          </a:p>
          <a:p>
            <a:pPr>
              <a:buNone/>
            </a:pPr>
            <a:r>
              <a:rPr lang="en-US" dirty="0" smtClean="0"/>
              <a:t>  SHELL=/bin/bash</a:t>
            </a:r>
          </a:p>
          <a:p>
            <a:pPr>
              <a:buNone/>
            </a:pPr>
            <a:r>
              <a:rPr lang="en-US" dirty="0" smtClean="0"/>
              <a:t>                             47 more lines that aren't shown</a:t>
            </a:r>
          </a:p>
          <a:p>
            <a:pPr>
              <a:buNone/>
            </a:pPr>
            <a:r>
              <a:rPr lang="en-US" dirty="0" smtClean="0"/>
              <a:t>  HOME=/home/</a:t>
            </a:r>
            <a:r>
              <a:rPr lang="en-US" dirty="0" err="1" smtClean="0"/>
              <a:t>sar</a:t>
            </a:r>
            <a:r>
              <a:rPr lang="en-US" dirty="0" smtClean="0"/>
              <a:t> </a:t>
            </a:r>
          </a:p>
          <a:p>
            <a:pPr>
              <a:buNone/>
            </a:pPr>
            <a:r>
              <a:rPr lang="en-US" dirty="0" smtClean="0"/>
              <a:t> </a:t>
            </a:r>
          </a:p>
          <a:p>
            <a:pPr>
              <a:buNone/>
            </a:pPr>
            <a:r>
              <a:rPr lang="en-US" dirty="0" smtClean="0"/>
              <a:t>	Note that the shell prompt appeared before the printing of </a:t>
            </a:r>
            <a:r>
              <a:rPr lang="en-US" dirty="0" err="1" smtClean="0"/>
              <a:t>argv</a:t>
            </a:r>
            <a:r>
              <a:rPr lang="en-US" dirty="0" smtClean="0"/>
              <a:t>[0] from the second exec. This is because the parent did not wait for this child process to finish. </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95400"/>
            <a:ext cx="8382000" cy="5105400"/>
          </a:xfrm>
        </p:spPr>
        <p:txBody>
          <a:bodyPr>
            <a:normAutofit fontScale="85000" lnSpcReduction="20000"/>
          </a:bodyPr>
          <a:lstStyle/>
          <a:p>
            <a:pPr>
              <a:lnSpc>
                <a:spcPct val="160000"/>
              </a:lnSpc>
            </a:pPr>
            <a:r>
              <a:rPr lang="en-US" dirty="0" smtClean="0">
                <a:latin typeface="Times New Roman" pitchFamily="18" charset="0"/>
                <a:cs typeface="Times New Roman" pitchFamily="18" charset="0"/>
              </a:rPr>
              <a:t>These files are text files that begin with a line of the form </a:t>
            </a:r>
          </a:p>
          <a:p>
            <a:pPr>
              <a:lnSpc>
                <a:spcPct val="160000"/>
              </a:lnSpc>
              <a:buNone/>
            </a:pPr>
            <a:endParaRPr lang="en-US" dirty="0" smtClean="0">
              <a:latin typeface="Times New Roman" pitchFamily="18" charset="0"/>
              <a:cs typeface="Times New Roman" pitchFamily="18" charset="0"/>
            </a:endParaRPr>
          </a:p>
          <a:p>
            <a:pPr>
              <a:lnSpc>
                <a:spcPct val="160000"/>
              </a:lnSpc>
              <a:buNone/>
            </a:pPr>
            <a:r>
              <a:rPr lang="en-US" dirty="0" smtClean="0">
                <a:latin typeface="Times New Roman" pitchFamily="18" charset="0"/>
                <a:cs typeface="Times New Roman" pitchFamily="18" charset="0"/>
              </a:rPr>
              <a:t>    #! pathname [ optional-argument ] </a:t>
            </a:r>
          </a:p>
          <a:p>
            <a:pPr>
              <a:lnSpc>
                <a:spcPct val="160000"/>
              </a:lnSpc>
              <a:buNone/>
            </a:pPr>
            <a:r>
              <a:rPr lang="en-US" dirty="0" smtClean="0">
                <a:latin typeface="Times New Roman" pitchFamily="18" charset="0"/>
                <a:cs typeface="Times New Roman" pitchFamily="18" charset="0"/>
              </a:rPr>
              <a:t> </a:t>
            </a:r>
          </a:p>
          <a:p>
            <a:pPr>
              <a:lnSpc>
                <a:spcPct val="160000"/>
              </a:lnSpc>
            </a:pPr>
            <a:r>
              <a:rPr lang="en-US" dirty="0" smtClean="0">
                <a:latin typeface="Times New Roman" pitchFamily="18" charset="0"/>
                <a:cs typeface="Times New Roman" pitchFamily="18" charset="0"/>
              </a:rPr>
              <a:t>The space between the exclamation point and the pathname is optional.</a:t>
            </a:r>
          </a:p>
          <a:p>
            <a:pPr>
              <a:lnSpc>
                <a:spcPct val="160000"/>
              </a:lnSpc>
            </a:pPr>
            <a:endParaRPr lang="en-US" dirty="0" smtClean="0">
              <a:latin typeface="Times New Roman" pitchFamily="18" charset="0"/>
              <a:cs typeface="Times New Roman" pitchFamily="18" charset="0"/>
            </a:endParaRPr>
          </a:p>
          <a:p>
            <a:pPr>
              <a:lnSpc>
                <a:spcPct val="160000"/>
              </a:lnSpc>
            </a:pPr>
            <a:r>
              <a:rPr lang="en-US" dirty="0" smtClean="0">
                <a:latin typeface="Times New Roman" pitchFamily="18" charset="0"/>
                <a:cs typeface="Times New Roman" pitchFamily="18" charset="0"/>
              </a:rPr>
              <a:t>The most common of these interpreter files begin with the line </a:t>
            </a:r>
          </a:p>
          <a:p>
            <a:pPr>
              <a:lnSpc>
                <a:spcPct val="160000"/>
              </a:lnSpc>
              <a:buNone/>
            </a:pPr>
            <a:r>
              <a:rPr lang="en-US" dirty="0" smtClean="0">
                <a:latin typeface="Times New Roman" pitchFamily="18" charset="0"/>
                <a:cs typeface="Times New Roman" pitchFamily="18" charset="0"/>
              </a:rPr>
              <a:t>   #!/bin/</a:t>
            </a:r>
            <a:r>
              <a:rPr lang="en-US" dirty="0" err="1" smtClean="0">
                <a:latin typeface="Times New Roman" pitchFamily="18" charset="0"/>
                <a:cs typeface="Times New Roman" pitchFamily="18" charset="0"/>
              </a:rPr>
              <a:t>sh</a:t>
            </a:r>
            <a:r>
              <a:rPr lang="en-US" dirty="0" smtClean="0">
                <a:latin typeface="Times New Roman" pitchFamily="18" charset="0"/>
                <a:cs typeface="Times New Roman" pitchFamily="18" charset="0"/>
              </a:rPr>
              <a:t> </a:t>
            </a:r>
          </a:p>
          <a:p>
            <a:pPr>
              <a:lnSpc>
                <a:spcPct val="160000"/>
              </a:lnSpc>
              <a:buNone/>
            </a:pPr>
            <a:endParaRPr lang="en-US" dirty="0" smtClean="0">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ctr"/>
            <a:r>
              <a:rPr lang="en-US" dirty="0" smtClean="0"/>
              <a:t> Interpreter Files </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457200"/>
            <a:ext cx="8382000" cy="5943600"/>
          </a:xfrm>
        </p:spPr>
        <p:txBody>
          <a:bodyPr>
            <a:normAutofit fontScale="77500" lnSpcReduction="20000"/>
          </a:bodyPr>
          <a:lstStyle/>
          <a:p>
            <a:pPr algn="just">
              <a:lnSpc>
                <a:spcPct val="160000"/>
              </a:lnSpc>
            </a:pPr>
            <a:r>
              <a:rPr lang="en-US" dirty="0" smtClean="0">
                <a:latin typeface="Times New Roman" pitchFamily="18" charset="0"/>
                <a:cs typeface="Times New Roman" pitchFamily="18" charset="0"/>
              </a:rPr>
              <a:t>The pathname is normally an absolute pathname, since no special operations are performed on it. i.e., PATH is not used). </a:t>
            </a:r>
          </a:p>
          <a:p>
            <a:pPr algn="just">
              <a:lnSpc>
                <a:spcPct val="160000"/>
              </a:lnSpc>
              <a:buNone/>
            </a:pPr>
            <a:endParaRPr lang="en-US" dirty="0" smtClean="0">
              <a:latin typeface="Times New Roman" pitchFamily="18" charset="0"/>
              <a:cs typeface="Times New Roman" pitchFamily="18" charset="0"/>
            </a:endParaRPr>
          </a:p>
          <a:p>
            <a:pPr algn="just">
              <a:lnSpc>
                <a:spcPct val="160000"/>
              </a:lnSpc>
            </a:pPr>
            <a:r>
              <a:rPr lang="en-US" dirty="0" smtClean="0">
                <a:latin typeface="Times New Roman" pitchFamily="18" charset="0"/>
                <a:cs typeface="Times New Roman" pitchFamily="18" charset="0"/>
              </a:rPr>
              <a:t>The recognition of these files is done within the kernel as part of processing the exec system call.</a:t>
            </a:r>
          </a:p>
          <a:p>
            <a:pPr algn="just">
              <a:lnSpc>
                <a:spcPct val="160000"/>
              </a:lnSpc>
              <a:buNone/>
            </a:pPr>
            <a:endParaRPr lang="en-US" dirty="0" smtClean="0">
              <a:latin typeface="Times New Roman" pitchFamily="18" charset="0"/>
              <a:cs typeface="Times New Roman" pitchFamily="18" charset="0"/>
            </a:endParaRPr>
          </a:p>
          <a:p>
            <a:pPr algn="just">
              <a:lnSpc>
                <a:spcPct val="160000"/>
              </a:lnSpc>
            </a:pPr>
            <a:r>
              <a:rPr lang="en-US" dirty="0" smtClean="0">
                <a:latin typeface="Times New Roman" pitchFamily="18" charset="0"/>
                <a:cs typeface="Times New Roman" pitchFamily="18" charset="0"/>
              </a:rPr>
              <a:t>The actual file that gets executed by the kernel is not the interpreter file, but the file specified by the pathname on the first line of the interpreter file. Be sure to differentiate between the interpreter </a:t>
            </a:r>
            <a:r>
              <a:rPr lang="en-US" dirty="0" err="1" smtClean="0">
                <a:latin typeface="Times New Roman" pitchFamily="18" charset="0"/>
                <a:cs typeface="Times New Roman" pitchFamily="18" charset="0"/>
              </a:rPr>
              <a:t>filea</a:t>
            </a:r>
            <a:r>
              <a:rPr lang="en-US" dirty="0" smtClean="0">
                <a:latin typeface="Times New Roman" pitchFamily="18" charset="0"/>
                <a:cs typeface="Times New Roman" pitchFamily="18" charset="0"/>
              </a:rPr>
              <a:t> text file that begins with #!and the interpreter, which is specified by the pathname on the first line of the interpreter file.</a:t>
            </a:r>
          </a:p>
          <a:p>
            <a:pPr algn="just">
              <a:lnSpc>
                <a:spcPct val="160000"/>
              </a:lnSpc>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50000"/>
              </a:lnSpc>
              <a:buNone/>
            </a:pPr>
            <a:r>
              <a:rPr lang="en-US" dirty="0" smtClean="0">
                <a:latin typeface="Times New Roman" pitchFamily="18" charset="0"/>
                <a:cs typeface="Times New Roman" pitchFamily="18" charset="0"/>
              </a:rPr>
              <a:t>		Note that that systems place a size limit on the first line of an interpreter file. This limit includes the #!, the pathname, the optional argument, the terminating newline, and any spaces.</a:t>
            </a:r>
          </a:p>
          <a:p>
            <a:pPr algn="just">
              <a:lnSpc>
                <a:spcPct val="150000"/>
              </a:lnSpc>
              <a:buNone/>
            </a:pP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309584" y="1600200"/>
            <a:ext cx="8180808"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b="1" dirty="0" smtClean="0"/>
              <a:t>Output</a:t>
            </a:r>
            <a:r>
              <a:rPr lang="en-US" dirty="0" smtClean="0"/>
              <a:t>: </a:t>
            </a:r>
          </a:p>
          <a:p>
            <a:pPr>
              <a:buNone/>
            </a:pPr>
            <a:endParaRPr lang="en-US" dirty="0" smtClean="0"/>
          </a:p>
          <a:p>
            <a:pPr>
              <a:buNone/>
            </a:pPr>
            <a:r>
              <a:rPr lang="en-US" dirty="0" smtClean="0"/>
              <a:t>   $ cat /home/</a:t>
            </a:r>
            <a:r>
              <a:rPr lang="en-US" dirty="0" err="1" smtClean="0"/>
              <a:t>sar</a:t>
            </a:r>
            <a:r>
              <a:rPr lang="en-US" dirty="0" smtClean="0"/>
              <a:t>/bin/</a:t>
            </a:r>
            <a:r>
              <a:rPr lang="en-US" dirty="0" err="1" smtClean="0"/>
              <a:t>testinterp</a:t>
            </a:r>
            <a:endParaRPr lang="en-US" dirty="0" smtClean="0"/>
          </a:p>
          <a:p>
            <a:pPr>
              <a:buNone/>
            </a:pPr>
            <a:r>
              <a:rPr lang="en-US" dirty="0" smtClean="0"/>
              <a:t>   #!/home/</a:t>
            </a:r>
            <a:r>
              <a:rPr lang="en-US" dirty="0" err="1" smtClean="0"/>
              <a:t>sar</a:t>
            </a:r>
            <a:r>
              <a:rPr lang="en-US" dirty="0" smtClean="0"/>
              <a:t>/bin/</a:t>
            </a:r>
            <a:r>
              <a:rPr lang="en-US" dirty="0" err="1" smtClean="0"/>
              <a:t>echoarg</a:t>
            </a:r>
            <a:r>
              <a:rPr lang="en-US" dirty="0" smtClean="0"/>
              <a:t> </a:t>
            </a:r>
            <a:r>
              <a:rPr lang="en-US" dirty="0" err="1" smtClean="0"/>
              <a:t>foo</a:t>
            </a:r>
            <a:r>
              <a:rPr lang="en-US" dirty="0" smtClean="0"/>
              <a:t> </a:t>
            </a:r>
          </a:p>
          <a:p>
            <a:pPr>
              <a:buNone/>
            </a:pPr>
            <a:r>
              <a:rPr lang="en-US" dirty="0" smtClean="0"/>
              <a:t>   $ ./</a:t>
            </a:r>
            <a:r>
              <a:rPr lang="en-US" dirty="0" err="1" smtClean="0"/>
              <a:t>a.out</a:t>
            </a:r>
            <a:endParaRPr lang="en-US" dirty="0" smtClean="0"/>
          </a:p>
          <a:p>
            <a:pPr>
              <a:buNone/>
            </a:pPr>
            <a:r>
              <a:rPr lang="en-US" dirty="0" smtClean="0"/>
              <a:t>   </a:t>
            </a:r>
            <a:r>
              <a:rPr lang="en-US" dirty="0" err="1" smtClean="0"/>
              <a:t>argv</a:t>
            </a:r>
            <a:r>
              <a:rPr lang="en-US" dirty="0" smtClean="0"/>
              <a:t>[0]: /home/</a:t>
            </a:r>
            <a:r>
              <a:rPr lang="en-US" dirty="0" err="1" smtClean="0"/>
              <a:t>sar</a:t>
            </a:r>
            <a:r>
              <a:rPr lang="en-US" dirty="0" smtClean="0"/>
              <a:t>/bin/</a:t>
            </a:r>
            <a:r>
              <a:rPr lang="en-US" dirty="0" err="1" smtClean="0"/>
              <a:t>echoarg</a:t>
            </a:r>
            <a:endParaRPr lang="en-US" dirty="0" smtClean="0"/>
          </a:p>
          <a:p>
            <a:pPr>
              <a:buNone/>
            </a:pPr>
            <a:r>
              <a:rPr lang="en-US" dirty="0" smtClean="0"/>
              <a:t>   </a:t>
            </a:r>
            <a:r>
              <a:rPr lang="en-US" dirty="0" err="1" smtClean="0"/>
              <a:t>argv</a:t>
            </a:r>
            <a:r>
              <a:rPr lang="en-US" dirty="0" smtClean="0"/>
              <a:t>[1]: </a:t>
            </a:r>
            <a:r>
              <a:rPr lang="en-US" dirty="0" err="1" smtClean="0"/>
              <a:t>foo</a:t>
            </a:r>
            <a:endParaRPr lang="en-US" dirty="0" smtClean="0"/>
          </a:p>
          <a:p>
            <a:pPr>
              <a:buNone/>
            </a:pPr>
            <a:r>
              <a:rPr lang="en-US" dirty="0" smtClean="0"/>
              <a:t>   </a:t>
            </a:r>
            <a:r>
              <a:rPr lang="en-US" dirty="0" err="1" smtClean="0"/>
              <a:t>argv</a:t>
            </a:r>
            <a:r>
              <a:rPr lang="en-US" dirty="0" smtClean="0"/>
              <a:t>[2]: /home/</a:t>
            </a:r>
            <a:r>
              <a:rPr lang="en-US" dirty="0" err="1" smtClean="0"/>
              <a:t>sar</a:t>
            </a:r>
            <a:r>
              <a:rPr lang="en-US" dirty="0" smtClean="0"/>
              <a:t>/bin/</a:t>
            </a:r>
            <a:r>
              <a:rPr lang="en-US" dirty="0" err="1" smtClean="0"/>
              <a:t>testinterp</a:t>
            </a:r>
            <a:endParaRPr lang="en-US" dirty="0" smtClean="0"/>
          </a:p>
          <a:p>
            <a:pPr>
              <a:buNone/>
            </a:pPr>
            <a:r>
              <a:rPr lang="en-US" dirty="0" smtClean="0"/>
              <a:t>   </a:t>
            </a:r>
            <a:r>
              <a:rPr lang="en-US" dirty="0" err="1" smtClean="0"/>
              <a:t>argv</a:t>
            </a:r>
            <a:r>
              <a:rPr lang="en-US" dirty="0" smtClean="0"/>
              <a:t>[3]: myarg1</a:t>
            </a:r>
          </a:p>
          <a:p>
            <a:pPr>
              <a:buNone/>
            </a:pPr>
            <a:r>
              <a:rPr lang="en-US" dirty="0" smtClean="0"/>
              <a:t>   </a:t>
            </a:r>
            <a:r>
              <a:rPr lang="en-US" dirty="0" err="1" smtClean="0"/>
              <a:t>argv</a:t>
            </a:r>
            <a:r>
              <a:rPr lang="en-US" dirty="0" smtClean="0"/>
              <a:t>[4]: MY ARG2 </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77500" lnSpcReduction="20000"/>
          </a:bodyPr>
          <a:lstStyle/>
          <a:p>
            <a:r>
              <a:rPr lang="en-US" dirty="0" smtClean="0"/>
              <a:t>The new process created by fork is called the child process. This function is called once but returns twice.</a:t>
            </a:r>
          </a:p>
          <a:p>
            <a:endParaRPr lang="en-US" dirty="0" smtClean="0"/>
          </a:p>
          <a:p>
            <a:r>
              <a:rPr lang="en-US" dirty="0" smtClean="0"/>
              <a:t> The only difference in the returns is that the return value in the child is 0, whereas the return value in the parent is the process ID of the new child. </a:t>
            </a:r>
          </a:p>
          <a:p>
            <a:endParaRPr lang="en-US" dirty="0" smtClean="0"/>
          </a:p>
          <a:p>
            <a:r>
              <a:rPr lang="en-US" dirty="0" smtClean="0"/>
              <a:t>The reason the child's process ID is returned to the parent is that a process can have more than one child, and there is no function that allows a process to obtain the process IDs of its children. </a:t>
            </a:r>
          </a:p>
          <a:p>
            <a:pPr>
              <a:buNone/>
            </a:pPr>
            <a:endParaRPr lang="en-US" dirty="0" smtClean="0"/>
          </a:p>
          <a:p>
            <a:r>
              <a:rPr lang="en-US" dirty="0" smtClean="0"/>
              <a:t>The reason fork returns 0 to the child is that a process can have only a single parent, and the child can always call </a:t>
            </a:r>
            <a:r>
              <a:rPr lang="en-US" dirty="0" err="1" smtClean="0"/>
              <a:t>getppid</a:t>
            </a:r>
            <a:r>
              <a:rPr lang="en-US" dirty="0" smtClean="0"/>
              <a:t> to obtain the process ID of its parent.</a:t>
            </a:r>
            <a:endParaRPr lang="en-US" dirty="0"/>
          </a:p>
        </p:txBody>
      </p:sp>
      <p:sp>
        <p:nvSpPr>
          <p:cNvPr id="2" name="Title 1"/>
          <p:cNvSpPr>
            <a:spLocks noGrp="1"/>
          </p:cNvSpPr>
          <p:nvPr>
            <p:ph type="title"/>
          </p:nvPr>
        </p:nvSpPr>
        <p:spPr/>
        <p:txBody>
          <a:bodyPr/>
          <a:lstStyle/>
          <a:p>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457200"/>
            <a:ext cx="8382000" cy="5943600"/>
          </a:xfrm>
        </p:spPr>
        <p:txBody>
          <a:bodyPr>
            <a:normAutofit fontScale="70000" lnSpcReduction="20000"/>
          </a:bodyPr>
          <a:lstStyle/>
          <a:p>
            <a:pPr algn="just">
              <a:lnSpc>
                <a:spcPct val="170000"/>
              </a:lnSpc>
            </a:pPr>
            <a:r>
              <a:rPr lang="en-US" dirty="0" smtClean="0">
                <a:latin typeface="Times New Roman" pitchFamily="18" charset="0"/>
                <a:cs typeface="Times New Roman" pitchFamily="18" charset="0"/>
              </a:rPr>
              <a:t>The program </a:t>
            </a:r>
            <a:r>
              <a:rPr lang="en-US" dirty="0" err="1" smtClean="0">
                <a:latin typeface="Times New Roman" pitchFamily="18" charset="0"/>
                <a:cs typeface="Times New Roman" pitchFamily="18" charset="0"/>
              </a:rPr>
              <a:t>echoarg</a:t>
            </a:r>
            <a:r>
              <a:rPr lang="en-US" dirty="0" smtClean="0">
                <a:latin typeface="Times New Roman" pitchFamily="18" charset="0"/>
                <a:cs typeface="Times New Roman" pitchFamily="18" charset="0"/>
              </a:rPr>
              <a:t> (the interpreter) just echoes each of its command-line arguments.</a:t>
            </a:r>
          </a:p>
          <a:p>
            <a:pPr algn="just">
              <a:lnSpc>
                <a:spcPct val="170000"/>
              </a:lnSpc>
              <a:buNone/>
            </a:pPr>
            <a:r>
              <a:rPr lang="en-US" dirty="0" smtClean="0">
                <a:latin typeface="Times New Roman" pitchFamily="18" charset="0"/>
                <a:cs typeface="Times New Roman" pitchFamily="18" charset="0"/>
              </a:rPr>
              <a:t> </a:t>
            </a:r>
          </a:p>
          <a:p>
            <a:pPr algn="just">
              <a:lnSpc>
                <a:spcPct val="170000"/>
              </a:lnSpc>
            </a:pPr>
            <a:r>
              <a:rPr lang="en-US" dirty="0" smtClean="0">
                <a:latin typeface="Times New Roman" pitchFamily="18" charset="0"/>
                <a:cs typeface="Times New Roman" pitchFamily="18" charset="0"/>
              </a:rPr>
              <a:t>Note that when the kernel execs the interpreter (/home/</a:t>
            </a:r>
            <a:r>
              <a:rPr lang="en-US" dirty="0" err="1" smtClean="0">
                <a:latin typeface="Times New Roman" pitchFamily="18" charset="0"/>
                <a:cs typeface="Times New Roman" pitchFamily="18" charset="0"/>
              </a:rPr>
              <a:t>sar</a:t>
            </a:r>
            <a:r>
              <a:rPr lang="en-US" dirty="0" smtClean="0">
                <a:latin typeface="Times New Roman" pitchFamily="18" charset="0"/>
                <a:cs typeface="Times New Roman" pitchFamily="18" charset="0"/>
              </a:rPr>
              <a:t>/bin/</a:t>
            </a:r>
            <a:r>
              <a:rPr lang="en-US" dirty="0" err="1" smtClean="0">
                <a:latin typeface="Times New Roman" pitchFamily="18" charset="0"/>
                <a:cs typeface="Times New Roman" pitchFamily="18" charset="0"/>
              </a:rPr>
              <a:t>echoarg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argv</a:t>
            </a:r>
            <a:r>
              <a:rPr lang="en-US" dirty="0" smtClean="0">
                <a:latin typeface="Times New Roman" pitchFamily="18" charset="0"/>
                <a:cs typeface="Times New Roman" pitchFamily="18" charset="0"/>
              </a:rPr>
              <a:t>[0] is the pathname of the interpreter, </a:t>
            </a:r>
            <a:r>
              <a:rPr lang="en-US" dirty="0" err="1" smtClean="0">
                <a:latin typeface="Times New Roman" pitchFamily="18" charset="0"/>
                <a:cs typeface="Times New Roman" pitchFamily="18" charset="0"/>
              </a:rPr>
              <a:t>argv</a:t>
            </a:r>
            <a:r>
              <a:rPr lang="en-US" dirty="0" smtClean="0">
                <a:latin typeface="Times New Roman" pitchFamily="18" charset="0"/>
                <a:cs typeface="Times New Roman" pitchFamily="18" charset="0"/>
              </a:rPr>
              <a:t>[1] is the optional argument from the interpreter file, and the remaining arguments are the pathname (/home/</a:t>
            </a:r>
            <a:r>
              <a:rPr lang="en-US" dirty="0" err="1" smtClean="0">
                <a:latin typeface="Times New Roman" pitchFamily="18" charset="0"/>
                <a:cs typeface="Times New Roman" pitchFamily="18" charset="0"/>
              </a:rPr>
              <a:t>sar</a:t>
            </a:r>
            <a:r>
              <a:rPr lang="en-US" dirty="0" smtClean="0">
                <a:latin typeface="Times New Roman" pitchFamily="18" charset="0"/>
                <a:cs typeface="Times New Roman" pitchFamily="18" charset="0"/>
              </a:rPr>
              <a:t>/bin/</a:t>
            </a:r>
            <a:r>
              <a:rPr lang="en-US" dirty="0" err="1" smtClean="0">
                <a:latin typeface="Times New Roman" pitchFamily="18" charset="0"/>
                <a:cs typeface="Times New Roman" pitchFamily="18" charset="0"/>
              </a:rPr>
              <a:t>testinterp</a:t>
            </a:r>
            <a:r>
              <a:rPr lang="en-US" dirty="0" smtClean="0">
                <a:latin typeface="Times New Roman" pitchFamily="18" charset="0"/>
                <a:cs typeface="Times New Roman" pitchFamily="18" charset="0"/>
              </a:rPr>
              <a:t>) and the second and third arguments from the call to </a:t>
            </a:r>
            <a:r>
              <a:rPr lang="en-US" dirty="0" err="1" smtClean="0">
                <a:latin typeface="Times New Roman" pitchFamily="18" charset="0"/>
                <a:cs typeface="Times New Roman" pitchFamily="18" charset="0"/>
              </a:rPr>
              <a:t>execl</a:t>
            </a:r>
            <a:r>
              <a:rPr lang="en-US" dirty="0" smtClean="0">
                <a:latin typeface="Times New Roman" pitchFamily="18" charset="0"/>
                <a:cs typeface="Times New Roman" pitchFamily="18" charset="0"/>
              </a:rPr>
              <a:t> in the program (myarg1 and MY ARG2). </a:t>
            </a:r>
          </a:p>
          <a:p>
            <a:pPr algn="just">
              <a:lnSpc>
                <a:spcPct val="170000"/>
              </a:lnSpc>
              <a:buNone/>
            </a:pPr>
            <a:endParaRPr lang="en-US" dirty="0" smtClean="0">
              <a:latin typeface="Times New Roman" pitchFamily="18" charset="0"/>
              <a:cs typeface="Times New Roman" pitchFamily="18" charset="0"/>
            </a:endParaRPr>
          </a:p>
          <a:p>
            <a:pPr algn="just">
              <a:lnSpc>
                <a:spcPct val="170000"/>
              </a:lnSpc>
            </a:pPr>
            <a:r>
              <a:rPr lang="en-US" dirty="0" smtClean="0">
                <a:latin typeface="Times New Roman" pitchFamily="18" charset="0"/>
                <a:cs typeface="Times New Roman" pitchFamily="18" charset="0"/>
              </a:rPr>
              <a:t>Both </a:t>
            </a:r>
            <a:r>
              <a:rPr lang="en-US" dirty="0" err="1" smtClean="0">
                <a:latin typeface="Times New Roman" pitchFamily="18" charset="0"/>
                <a:cs typeface="Times New Roman" pitchFamily="18" charset="0"/>
              </a:rPr>
              <a:t>argv</a:t>
            </a:r>
            <a:r>
              <a:rPr lang="en-US" dirty="0" smtClean="0">
                <a:latin typeface="Times New Roman" pitchFamily="18" charset="0"/>
                <a:cs typeface="Times New Roman" pitchFamily="18" charset="0"/>
              </a:rPr>
              <a:t>[1] and </a:t>
            </a:r>
            <a:r>
              <a:rPr lang="en-US" dirty="0" err="1" smtClean="0">
                <a:latin typeface="Times New Roman" pitchFamily="18" charset="0"/>
                <a:cs typeface="Times New Roman" pitchFamily="18" charset="0"/>
              </a:rPr>
              <a:t>argv</a:t>
            </a:r>
            <a:r>
              <a:rPr lang="en-US" dirty="0" smtClean="0">
                <a:latin typeface="Times New Roman" pitchFamily="18" charset="0"/>
                <a:cs typeface="Times New Roman" pitchFamily="18" charset="0"/>
              </a:rPr>
              <a:t>[2] from the call to </a:t>
            </a:r>
            <a:r>
              <a:rPr lang="en-US" dirty="0" err="1" smtClean="0">
                <a:latin typeface="Times New Roman" pitchFamily="18" charset="0"/>
                <a:cs typeface="Times New Roman" pitchFamily="18" charset="0"/>
              </a:rPr>
              <a:t>execl</a:t>
            </a:r>
            <a:r>
              <a:rPr lang="en-US" dirty="0" smtClean="0">
                <a:latin typeface="Times New Roman" pitchFamily="18" charset="0"/>
                <a:cs typeface="Times New Roman" pitchFamily="18" charset="0"/>
              </a:rPr>
              <a:t> have been shifted right two positions. Note that the kernel takes the pathname from the </a:t>
            </a:r>
            <a:r>
              <a:rPr lang="en-US" dirty="0" err="1" smtClean="0">
                <a:latin typeface="Times New Roman" pitchFamily="18" charset="0"/>
                <a:cs typeface="Times New Roman" pitchFamily="18" charset="0"/>
              </a:rPr>
              <a:t>execl</a:t>
            </a:r>
            <a:r>
              <a:rPr lang="en-US" dirty="0" smtClean="0">
                <a:latin typeface="Times New Roman" pitchFamily="18" charset="0"/>
                <a:cs typeface="Times New Roman" pitchFamily="18" charset="0"/>
              </a:rPr>
              <a:t> call instead of the first argument (</a:t>
            </a:r>
            <a:r>
              <a:rPr lang="en-US" dirty="0" err="1" smtClean="0">
                <a:latin typeface="Times New Roman" pitchFamily="18" charset="0"/>
                <a:cs typeface="Times New Roman" pitchFamily="18" charset="0"/>
              </a:rPr>
              <a:t>testinterp</a:t>
            </a:r>
            <a:r>
              <a:rPr lang="en-US" dirty="0" smtClean="0">
                <a:latin typeface="Times New Roman" pitchFamily="18" charset="0"/>
                <a:cs typeface="Times New Roman" pitchFamily="18" charset="0"/>
              </a:rPr>
              <a:t>), on the assumption that the pathname might contain more information than the first argument. </a:t>
            </a:r>
          </a:p>
          <a:p>
            <a:pPr algn="just">
              <a:lnSpc>
                <a:spcPct val="170000"/>
              </a:lnSpc>
            </a:pPr>
            <a:endParaRPr lang="en-US" dirty="0" smtClean="0">
              <a:latin typeface="Times New Roman" pitchFamily="18" charset="0"/>
              <a:cs typeface="Times New Roman" pitchFamily="18" charset="0"/>
            </a:endParaRPr>
          </a:p>
          <a:p>
            <a:pPr algn="just">
              <a:lnSpc>
                <a:spcPct val="170000"/>
              </a:lnSpc>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457200"/>
            <a:ext cx="8305800" cy="5550091"/>
          </a:xfrm>
        </p:spPr>
        <p:txBody>
          <a:bodyPr>
            <a:normAutofit fontScale="70000" lnSpcReduction="20000"/>
          </a:bodyPr>
          <a:lstStyle/>
          <a:p>
            <a:pPr algn="just">
              <a:lnSpc>
                <a:spcPct val="170000"/>
              </a:lnSpc>
            </a:pPr>
            <a:r>
              <a:rPr lang="en-US" b="1" dirty="0" smtClean="0">
                <a:latin typeface="Times New Roman" pitchFamily="18" charset="0"/>
                <a:cs typeface="Times New Roman" pitchFamily="18" charset="0"/>
              </a:rPr>
              <a:t> Interpreter files are useful for the following </a:t>
            </a:r>
            <a:r>
              <a:rPr lang="en-US" b="1" dirty="0" smtClean="0">
                <a:latin typeface="Times New Roman" pitchFamily="18" charset="0"/>
                <a:cs typeface="Times New Roman" pitchFamily="18" charset="0"/>
              </a:rPr>
              <a:t>reasons:</a:t>
            </a:r>
          </a:p>
          <a:p>
            <a:pPr algn="just">
              <a:lnSpc>
                <a:spcPct val="170000"/>
              </a:lnSpc>
              <a:buNone/>
            </a:pPr>
            <a:endParaRPr lang="en-US" dirty="0" smtClean="0">
              <a:latin typeface="Times New Roman" pitchFamily="18" charset="0"/>
              <a:cs typeface="Times New Roman" pitchFamily="18" charset="0"/>
            </a:endParaRPr>
          </a:p>
          <a:p>
            <a:pPr marL="624078" indent="-514350" algn="just">
              <a:lnSpc>
                <a:spcPct val="170000"/>
              </a:lnSpc>
              <a:buFont typeface="+mj-lt"/>
              <a:buAutoNum type="arabicPeriod"/>
            </a:pPr>
            <a:r>
              <a:rPr lang="en-US" dirty="0" smtClean="0">
                <a:latin typeface="Times New Roman" pitchFamily="18" charset="0"/>
                <a:cs typeface="Times New Roman" pitchFamily="18" charset="0"/>
              </a:rPr>
              <a:t>They hide that certain programs are scripts in some other language</a:t>
            </a:r>
            <a:r>
              <a:rPr lang="en-US" dirty="0" smtClean="0">
                <a:latin typeface="Times New Roman" pitchFamily="18" charset="0"/>
                <a:cs typeface="Times New Roman" pitchFamily="18" charset="0"/>
              </a:rPr>
              <a:t>.</a:t>
            </a:r>
          </a:p>
          <a:p>
            <a:pPr marL="624078" indent="-514350" algn="just">
              <a:lnSpc>
                <a:spcPct val="170000"/>
              </a:lnSpc>
              <a:buFont typeface="+mj-lt"/>
              <a:buAutoNum type="arabicPeriod"/>
            </a:pPr>
            <a:r>
              <a:rPr lang="en-US" dirty="0" smtClean="0">
                <a:latin typeface="Times New Roman" pitchFamily="18" charset="0"/>
                <a:cs typeface="Times New Roman" pitchFamily="18" charset="0"/>
              </a:rPr>
              <a:t>Interpreter scripts provide an efficiency </a:t>
            </a:r>
            <a:r>
              <a:rPr lang="en-US" dirty="0" smtClean="0">
                <a:latin typeface="Times New Roman" pitchFamily="18" charset="0"/>
                <a:cs typeface="Times New Roman" pitchFamily="18" charset="0"/>
              </a:rPr>
              <a:t>gain </a:t>
            </a:r>
            <a:r>
              <a:rPr lang="en-US" dirty="0" err="1" smtClean="0">
                <a:latin typeface="Times New Roman" pitchFamily="18" charset="0"/>
                <a:cs typeface="Times New Roman" pitchFamily="18" charset="0"/>
              </a:rPr>
              <a:t>i.e</a:t>
            </a:r>
            <a:r>
              <a:rPr lang="en-US" dirty="0" smtClean="0">
                <a:latin typeface="Times New Roman" pitchFamily="18" charset="0"/>
                <a:cs typeface="Times New Roman" pitchFamily="18" charset="0"/>
              </a:rPr>
              <a:t> we can hide the program by it </a:t>
            </a:r>
            <a:r>
              <a:rPr lang="en-US" dirty="0" smtClean="0">
                <a:latin typeface="Times New Roman" pitchFamily="18" charset="0"/>
                <a:cs typeface="Times New Roman" pitchFamily="18" charset="0"/>
              </a:rPr>
              <a:t>in a shell </a:t>
            </a:r>
            <a:r>
              <a:rPr lang="en-US" dirty="0" smtClean="0">
                <a:latin typeface="Times New Roman" pitchFamily="18" charset="0"/>
                <a:cs typeface="Times New Roman" pitchFamily="18" charset="0"/>
              </a:rPr>
              <a:t>script.</a:t>
            </a:r>
          </a:p>
          <a:p>
            <a:pPr marL="624078" indent="-514350" algn="just">
              <a:lnSpc>
                <a:spcPct val="170000"/>
              </a:lnSpc>
              <a:buFont typeface="+mj-lt"/>
              <a:buAutoNum type="arabicPeriod"/>
            </a:pPr>
            <a:r>
              <a:rPr lang="en-US" dirty="0" smtClean="0">
                <a:latin typeface="Times New Roman" pitchFamily="18" charset="0"/>
                <a:cs typeface="Times New Roman" pitchFamily="18" charset="0"/>
              </a:rPr>
              <a:t>Interpreter </a:t>
            </a:r>
            <a:r>
              <a:rPr lang="en-US" dirty="0" smtClean="0">
                <a:latin typeface="Times New Roman" pitchFamily="18" charset="0"/>
                <a:cs typeface="Times New Roman" pitchFamily="18" charset="0"/>
              </a:rPr>
              <a:t>scripts let us write shell scripts using shells other than /</a:t>
            </a:r>
            <a:r>
              <a:rPr lang="en-US" dirty="0" smtClean="0">
                <a:latin typeface="Times New Roman" pitchFamily="18" charset="0"/>
                <a:cs typeface="Times New Roman" pitchFamily="18" charset="0"/>
              </a:rPr>
              <a:t>bin/sh. When </a:t>
            </a:r>
            <a:r>
              <a:rPr lang="en-US" dirty="0" smtClean="0">
                <a:latin typeface="Times New Roman" pitchFamily="18" charset="0"/>
                <a:cs typeface="Times New Roman" pitchFamily="18" charset="0"/>
              </a:rPr>
              <a:t>it finds an </a:t>
            </a:r>
            <a:r>
              <a:rPr lang="en-US" dirty="0" smtClean="0">
                <a:latin typeface="Times New Roman" pitchFamily="18" charset="0"/>
                <a:cs typeface="Times New Roman" pitchFamily="18" charset="0"/>
              </a:rPr>
              <a:t>executable file </a:t>
            </a:r>
            <a:r>
              <a:rPr lang="en-US" dirty="0" smtClean="0">
                <a:latin typeface="Times New Roman" pitchFamily="18" charset="0"/>
                <a:cs typeface="Times New Roman" pitchFamily="18" charset="0"/>
              </a:rPr>
              <a:t>that isn't a machine executable, </a:t>
            </a:r>
            <a:r>
              <a:rPr lang="en-US" dirty="0" err="1" smtClean="0">
                <a:latin typeface="Times New Roman" pitchFamily="18" charset="0"/>
                <a:cs typeface="Times New Roman" pitchFamily="18" charset="0"/>
              </a:rPr>
              <a:t>execlp</a:t>
            </a:r>
            <a:r>
              <a:rPr lang="en-US" dirty="0" smtClean="0">
                <a:latin typeface="Times New Roman" pitchFamily="18" charset="0"/>
                <a:cs typeface="Times New Roman" pitchFamily="18" charset="0"/>
              </a:rPr>
              <a:t> has to choose a shell to invoke, and it always uses /bin/sh. </a:t>
            </a:r>
            <a:r>
              <a:rPr lang="en-US" dirty="0" smtClean="0">
                <a:latin typeface="Times New Roman" pitchFamily="18" charset="0"/>
                <a:cs typeface="Times New Roman" pitchFamily="18" charset="0"/>
              </a:rPr>
              <a:t>Using </a:t>
            </a:r>
            <a:r>
              <a:rPr lang="en-US" dirty="0" smtClean="0">
                <a:latin typeface="Times New Roman" pitchFamily="18" charset="0"/>
                <a:cs typeface="Times New Roman" pitchFamily="18" charset="0"/>
              </a:rPr>
              <a:t>an interpreter script, however, we can simply write </a:t>
            </a:r>
          </a:p>
          <a:p>
            <a:pPr algn="just">
              <a:lnSpc>
                <a:spcPct val="170000"/>
              </a:lnSpc>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bin/</a:t>
            </a:r>
            <a:r>
              <a:rPr lang="en-US" dirty="0" err="1" smtClean="0">
                <a:latin typeface="Times New Roman" pitchFamily="18" charset="0"/>
                <a:cs typeface="Times New Roman" pitchFamily="18" charset="0"/>
              </a:rPr>
              <a:t>csh</a:t>
            </a:r>
            <a:r>
              <a:rPr lang="en-US" dirty="0" smtClean="0">
                <a:latin typeface="Times New Roman" pitchFamily="18" charset="0"/>
                <a:cs typeface="Times New Roman" pitchFamily="18" charset="0"/>
              </a:rPr>
              <a:t>  </a:t>
            </a:r>
          </a:p>
          <a:p>
            <a:pPr algn="just">
              <a:lnSpc>
                <a:spcPct val="170000"/>
              </a:lnSpc>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(C shell script follows in the interpreter file)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system Function </a:t>
            </a:r>
            <a:endParaRPr lang="en-US" dirty="0"/>
          </a:p>
        </p:txBody>
      </p:sp>
      <p:sp>
        <p:nvSpPr>
          <p:cNvPr id="5" name="Content Placeholder 4"/>
          <p:cNvSpPr>
            <a:spLocks noGrp="1"/>
          </p:cNvSpPr>
          <p:nvPr>
            <p:ph idx="1"/>
          </p:nvPr>
        </p:nvSpPr>
        <p:spPr>
          <a:xfrm>
            <a:off x="457200" y="1481328"/>
            <a:ext cx="8229600" cy="4843272"/>
          </a:xfrm>
        </p:spPr>
        <p:txBody>
          <a:bodyPr>
            <a:normAutofit fontScale="92500" lnSpcReduction="20000"/>
          </a:bodyPr>
          <a:lstStyle/>
          <a:p>
            <a:pPr>
              <a:lnSpc>
                <a:spcPct val="150000"/>
              </a:lnSpc>
              <a:buNone/>
            </a:pPr>
            <a:r>
              <a:rPr lang="en-US" b="1" dirty="0" smtClean="0">
                <a:latin typeface="Times New Roman" pitchFamily="18" charset="0"/>
                <a:cs typeface="Times New Roman" pitchFamily="18" charset="0"/>
              </a:rPr>
              <a:t>#include &lt;</a:t>
            </a:r>
            <a:r>
              <a:rPr lang="en-US" b="1" dirty="0" err="1" smtClean="0">
                <a:latin typeface="Times New Roman" pitchFamily="18" charset="0"/>
                <a:cs typeface="Times New Roman" pitchFamily="18" charset="0"/>
              </a:rPr>
              <a:t>stdlib.h</a:t>
            </a:r>
            <a:r>
              <a:rPr lang="en-US" b="1" dirty="0" smtClean="0">
                <a:latin typeface="Times New Roman" pitchFamily="18" charset="0"/>
                <a:cs typeface="Times New Roman" pitchFamily="18" charset="0"/>
              </a:rPr>
              <a:t>&gt;</a:t>
            </a:r>
          </a:p>
          <a:p>
            <a:pPr>
              <a:lnSpc>
                <a:spcPct val="150000"/>
              </a:lnSpc>
              <a:buNone/>
            </a:pP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system(const char *</a:t>
            </a:r>
            <a:r>
              <a:rPr lang="en-US" b="1" dirty="0" err="1" smtClean="0">
                <a:latin typeface="Times New Roman" pitchFamily="18" charset="0"/>
                <a:cs typeface="Times New Roman" pitchFamily="18" charset="0"/>
              </a:rPr>
              <a:t>cmdstring</a:t>
            </a:r>
            <a:r>
              <a:rPr lang="en-US" b="1" dirty="0" smtClean="0">
                <a:latin typeface="Times New Roman" pitchFamily="18" charset="0"/>
                <a:cs typeface="Times New Roman" pitchFamily="18" charset="0"/>
              </a:rPr>
              <a:t>); </a:t>
            </a:r>
          </a:p>
          <a:p>
            <a:pPr>
              <a:lnSpc>
                <a:spcPct val="150000"/>
              </a:lnSpc>
            </a:pPr>
            <a:r>
              <a:rPr lang="en-US" dirty="0" smtClean="0">
                <a:latin typeface="Times New Roman" pitchFamily="18" charset="0"/>
                <a:cs typeface="Times New Roman" pitchFamily="18" charset="0"/>
              </a:rPr>
              <a:t>It is convenient to execute a command string from within a program.</a:t>
            </a:r>
          </a:p>
          <a:p>
            <a:pPr>
              <a:lnSpc>
                <a:spcPct val="150000"/>
              </a:lnSpc>
            </a:pPr>
            <a:r>
              <a:rPr lang="en-US" dirty="0" smtClean="0">
                <a:latin typeface="Times New Roman" pitchFamily="18" charset="0"/>
                <a:cs typeface="Times New Roman" pitchFamily="18" charset="0"/>
              </a:rPr>
              <a:t>If </a:t>
            </a:r>
            <a:r>
              <a:rPr lang="en-US" dirty="0" err="1" smtClean="0">
                <a:latin typeface="Times New Roman" pitchFamily="18" charset="0"/>
                <a:cs typeface="Times New Roman" pitchFamily="18" charset="0"/>
              </a:rPr>
              <a:t>cmdstring</a:t>
            </a:r>
            <a:r>
              <a:rPr lang="en-US" dirty="0" smtClean="0">
                <a:latin typeface="Times New Roman" pitchFamily="18" charset="0"/>
                <a:cs typeface="Times New Roman" pitchFamily="18" charset="0"/>
              </a:rPr>
              <a:t> is a null pointer, system returns nonzero only if a command processor is available. </a:t>
            </a:r>
          </a:p>
          <a:p>
            <a:pPr>
              <a:lnSpc>
                <a:spcPct val="150000"/>
              </a:lnSpc>
            </a:pPr>
            <a:r>
              <a:rPr lang="en-US" dirty="0" smtClean="0">
                <a:latin typeface="Times New Roman" pitchFamily="18" charset="0"/>
                <a:cs typeface="Times New Roman" pitchFamily="18" charset="0"/>
              </a:rPr>
              <a:t>This feature determines whether the system function is supported on a given operating system. Under the UNIX System, system is always available.</a:t>
            </a:r>
          </a:p>
          <a:p>
            <a:pPr>
              <a:lnSpc>
                <a:spcPct val="150000"/>
              </a:lnSpc>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algn="just">
              <a:lnSpc>
                <a:spcPct val="160000"/>
              </a:lnSpc>
            </a:pPr>
            <a:r>
              <a:rPr lang="en-US" dirty="0" smtClean="0">
                <a:latin typeface="Times New Roman" pitchFamily="18" charset="0"/>
                <a:cs typeface="Times New Roman" pitchFamily="18" charset="0"/>
              </a:rPr>
              <a:t>Because system is implemented by calling fork, exec, and </a:t>
            </a:r>
            <a:r>
              <a:rPr lang="en-US" dirty="0" err="1" smtClean="0">
                <a:latin typeface="Times New Roman" pitchFamily="18" charset="0"/>
                <a:cs typeface="Times New Roman" pitchFamily="18" charset="0"/>
              </a:rPr>
              <a:t>waitpid</a:t>
            </a:r>
            <a:r>
              <a:rPr lang="en-US" dirty="0" smtClean="0">
                <a:latin typeface="Times New Roman" pitchFamily="18" charset="0"/>
                <a:cs typeface="Times New Roman" pitchFamily="18" charset="0"/>
              </a:rPr>
              <a:t>, there are three types of return values. </a:t>
            </a:r>
          </a:p>
          <a:p>
            <a:pPr algn="just">
              <a:lnSpc>
                <a:spcPct val="160000"/>
              </a:lnSpc>
              <a:buNone/>
            </a:pPr>
            <a:endParaRPr lang="en-US" dirty="0" smtClean="0">
              <a:latin typeface="Times New Roman" pitchFamily="18" charset="0"/>
              <a:cs typeface="Times New Roman" pitchFamily="18" charset="0"/>
            </a:endParaRPr>
          </a:p>
          <a:p>
            <a:pPr algn="just">
              <a:lnSpc>
                <a:spcPct val="160000"/>
              </a:lnSpc>
              <a:buNone/>
            </a:pPr>
            <a:r>
              <a:rPr lang="en-US" dirty="0" smtClean="0">
                <a:latin typeface="Times New Roman" pitchFamily="18" charset="0"/>
                <a:cs typeface="Times New Roman" pitchFamily="18" charset="0"/>
              </a:rPr>
              <a:t> If either the fork fails or </a:t>
            </a:r>
            <a:r>
              <a:rPr lang="en-US" dirty="0" err="1" smtClean="0">
                <a:latin typeface="Times New Roman" pitchFamily="18" charset="0"/>
                <a:cs typeface="Times New Roman" pitchFamily="18" charset="0"/>
              </a:rPr>
              <a:t>waitpid</a:t>
            </a:r>
            <a:r>
              <a:rPr lang="en-US" dirty="0" smtClean="0">
                <a:latin typeface="Times New Roman" pitchFamily="18" charset="0"/>
                <a:cs typeface="Times New Roman" pitchFamily="18" charset="0"/>
              </a:rPr>
              <a:t> returns an error other than EINTR, system returns 1 with </a:t>
            </a:r>
            <a:r>
              <a:rPr lang="en-US" dirty="0" err="1" smtClean="0">
                <a:latin typeface="Times New Roman" pitchFamily="18" charset="0"/>
                <a:cs typeface="Times New Roman" pitchFamily="18" charset="0"/>
              </a:rPr>
              <a:t>errno</a:t>
            </a:r>
            <a:r>
              <a:rPr lang="en-US" dirty="0" smtClean="0">
                <a:latin typeface="Times New Roman" pitchFamily="18" charset="0"/>
                <a:cs typeface="Times New Roman" pitchFamily="18" charset="0"/>
              </a:rPr>
              <a:t> set to indicate the error. </a:t>
            </a:r>
          </a:p>
          <a:p>
            <a:pPr algn="just">
              <a:lnSpc>
                <a:spcPct val="160000"/>
              </a:lnSpc>
              <a:buNone/>
            </a:pPr>
            <a:r>
              <a:rPr lang="en-US" dirty="0" smtClean="0">
                <a:latin typeface="Times New Roman" pitchFamily="18" charset="0"/>
                <a:cs typeface="Times New Roman" pitchFamily="18" charset="0"/>
              </a:rPr>
              <a:t> If the exec fails, implying that the shell can't be executed, the return value is as if the shell had executed exit(127).</a:t>
            </a:r>
          </a:p>
          <a:p>
            <a:pPr algn="just">
              <a:lnSpc>
                <a:spcPct val="160000"/>
              </a:lnSpc>
              <a:buNone/>
            </a:pPr>
            <a:r>
              <a:rPr lang="en-US" dirty="0" smtClean="0">
                <a:latin typeface="Times New Roman" pitchFamily="18" charset="0"/>
                <a:cs typeface="Times New Roman" pitchFamily="18" charset="0"/>
              </a:rPr>
              <a:t> Otherwise, all three functions fork, exec, and </a:t>
            </a:r>
            <a:r>
              <a:rPr lang="en-US" dirty="0" err="1" smtClean="0">
                <a:latin typeface="Times New Roman" pitchFamily="18" charset="0"/>
                <a:cs typeface="Times New Roman" pitchFamily="18" charset="0"/>
              </a:rPr>
              <a:t>waitpid</a:t>
            </a:r>
            <a:r>
              <a:rPr lang="en-US" dirty="0" smtClean="0">
                <a:latin typeface="Times New Roman" pitchFamily="18" charset="0"/>
                <a:cs typeface="Times New Roman" pitchFamily="18" charset="0"/>
              </a:rPr>
              <a:t> succeed, and the return value from system is the termination status of the shell, in the format specified for </a:t>
            </a:r>
            <a:r>
              <a:rPr lang="en-US" dirty="0" err="1" smtClean="0">
                <a:latin typeface="Times New Roman" pitchFamily="18" charset="0"/>
                <a:cs typeface="Times New Roman" pitchFamily="18" charset="0"/>
              </a:rPr>
              <a:t>waitpid</a:t>
            </a:r>
            <a:r>
              <a:rPr lang="en-US" dirty="0" smtClean="0">
                <a:latin typeface="Times New Roman" pitchFamily="18" charset="0"/>
                <a:cs typeface="Times New Roman" pitchFamily="18" charset="0"/>
              </a:rPr>
              <a:t>.</a:t>
            </a:r>
          </a:p>
          <a:p>
            <a:pPr algn="just">
              <a:lnSpc>
                <a:spcPct val="160000"/>
              </a:lnSpc>
            </a:pP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endParaRPr lang="en-US" b="1" dirty="0" smtClean="0"/>
          </a:p>
          <a:p>
            <a:pPr>
              <a:buNone/>
            </a:pPr>
            <a:endParaRPr lang="en-US" b="1" dirty="0" smtClean="0"/>
          </a:p>
          <a:p>
            <a:pPr>
              <a:buNone/>
            </a:pPr>
            <a:endParaRPr lang="en-US" b="1" dirty="0" smtClean="0"/>
          </a:p>
          <a:p>
            <a:pPr>
              <a:buNone/>
            </a:pPr>
            <a:r>
              <a:rPr lang="en-US" b="1" u="sng" dirty="0" smtClean="0"/>
              <a:t>Program</a:t>
            </a:r>
            <a:r>
              <a:rPr lang="en-US" b="1" u="sng" dirty="0" smtClean="0"/>
              <a:t>: </a:t>
            </a:r>
          </a:p>
          <a:p>
            <a:pPr>
              <a:buNone/>
            </a:pPr>
            <a:r>
              <a:rPr lang="en-US" b="1" dirty="0" smtClean="0"/>
              <a:t>The system function, without signal handling </a:t>
            </a:r>
          </a:p>
          <a:p>
            <a:endParaRPr lang="en-US" b="1" dirty="0" smtClean="0"/>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8600"/>
            <a:ext cx="8534400" cy="7162800"/>
          </a:xfrm>
        </p:spPr>
        <p:txBody>
          <a:bodyPr>
            <a:normAutofit fontScale="55000" lnSpcReduction="20000"/>
          </a:bodyPr>
          <a:lstStyle/>
          <a:p>
            <a:pPr>
              <a:buNone/>
            </a:pPr>
            <a:r>
              <a:rPr lang="en-US" b="1" dirty="0" smtClean="0"/>
              <a:t>#include    &lt;sys/</a:t>
            </a:r>
            <a:r>
              <a:rPr lang="en-US" b="1" dirty="0" err="1" smtClean="0"/>
              <a:t>wait.h</a:t>
            </a:r>
            <a:r>
              <a:rPr lang="en-US" b="1" dirty="0" smtClean="0"/>
              <a:t>&gt;</a:t>
            </a:r>
          </a:p>
          <a:p>
            <a:pPr>
              <a:buNone/>
            </a:pPr>
            <a:r>
              <a:rPr lang="en-US" b="1" dirty="0" smtClean="0"/>
              <a:t>#include    &lt;</a:t>
            </a:r>
            <a:r>
              <a:rPr lang="en-US" b="1" dirty="0" err="1" smtClean="0"/>
              <a:t>errno.h</a:t>
            </a:r>
            <a:r>
              <a:rPr lang="en-US" b="1" dirty="0" smtClean="0"/>
              <a:t>&gt;</a:t>
            </a:r>
          </a:p>
          <a:p>
            <a:pPr>
              <a:buNone/>
            </a:pPr>
            <a:r>
              <a:rPr lang="en-US" b="1" dirty="0" smtClean="0"/>
              <a:t>#include    &lt;</a:t>
            </a:r>
            <a:r>
              <a:rPr lang="en-US" b="1" dirty="0" err="1" smtClean="0"/>
              <a:t>unistd.h</a:t>
            </a:r>
            <a:r>
              <a:rPr lang="en-US" b="1" dirty="0" smtClean="0"/>
              <a:t>&gt;</a:t>
            </a:r>
          </a:p>
          <a:p>
            <a:pPr>
              <a:buNone/>
            </a:pPr>
            <a:endParaRPr lang="en-US" b="1" dirty="0" smtClean="0"/>
          </a:p>
          <a:p>
            <a:pPr>
              <a:buNone/>
            </a:pPr>
            <a:r>
              <a:rPr lang="en-US" b="1" dirty="0" err="1" smtClean="0"/>
              <a:t>int</a:t>
            </a:r>
            <a:r>
              <a:rPr lang="en-US" b="1" dirty="0" smtClean="0"/>
              <a:t> </a:t>
            </a:r>
            <a:r>
              <a:rPr lang="en-US" b="1" dirty="0" smtClean="0"/>
              <a:t>system(const char *</a:t>
            </a:r>
            <a:r>
              <a:rPr lang="en-US" b="1" dirty="0" err="1" smtClean="0"/>
              <a:t>cmdstring</a:t>
            </a:r>
            <a:r>
              <a:rPr lang="en-US" b="1" dirty="0" smtClean="0"/>
              <a:t>)    /* version without signal handling */</a:t>
            </a:r>
          </a:p>
          <a:p>
            <a:pPr>
              <a:buNone/>
            </a:pPr>
            <a:r>
              <a:rPr lang="en-US" b="1" dirty="0" smtClean="0"/>
              <a:t>{</a:t>
            </a:r>
          </a:p>
          <a:p>
            <a:pPr>
              <a:buNone/>
            </a:pPr>
            <a:r>
              <a:rPr lang="en-US" b="1" dirty="0" smtClean="0"/>
              <a:t>    </a:t>
            </a:r>
            <a:r>
              <a:rPr lang="en-US" b="1" dirty="0" err="1" smtClean="0"/>
              <a:t>pid_t</a:t>
            </a:r>
            <a:r>
              <a:rPr lang="en-US" b="1" dirty="0" smtClean="0"/>
              <a:t>   </a:t>
            </a:r>
            <a:r>
              <a:rPr lang="en-US" b="1" dirty="0" err="1" smtClean="0"/>
              <a:t>pid</a:t>
            </a:r>
            <a:r>
              <a:rPr lang="en-US" b="1" dirty="0" smtClean="0"/>
              <a:t>;</a:t>
            </a:r>
          </a:p>
          <a:p>
            <a:pPr>
              <a:buNone/>
            </a:pPr>
            <a:r>
              <a:rPr lang="en-US" b="1" dirty="0" smtClean="0"/>
              <a:t>    </a:t>
            </a:r>
            <a:r>
              <a:rPr lang="en-US" b="1" dirty="0" err="1" smtClean="0"/>
              <a:t>int</a:t>
            </a:r>
            <a:r>
              <a:rPr lang="en-US" b="1" dirty="0" smtClean="0"/>
              <a:t>     status;</a:t>
            </a:r>
            <a:endParaRPr lang="en-US" dirty="0" smtClean="0"/>
          </a:p>
          <a:p>
            <a:pPr>
              <a:buNone/>
            </a:pPr>
            <a:endParaRPr lang="en-US" b="1" dirty="0" smtClean="0"/>
          </a:p>
          <a:p>
            <a:pPr>
              <a:buNone/>
            </a:pPr>
            <a:r>
              <a:rPr lang="en-US" b="1" dirty="0" smtClean="0"/>
              <a:t>if (</a:t>
            </a:r>
            <a:r>
              <a:rPr lang="en-US" b="1" dirty="0" err="1" smtClean="0"/>
              <a:t>cmdstring</a:t>
            </a:r>
            <a:r>
              <a:rPr lang="en-US" b="1" dirty="0" smtClean="0"/>
              <a:t> == NULL)</a:t>
            </a:r>
          </a:p>
          <a:p>
            <a:pPr>
              <a:buNone/>
            </a:pPr>
            <a:r>
              <a:rPr lang="en-US" b="1" dirty="0" smtClean="0"/>
              <a:t>        return(1);      /* always a command processor with UNIX */</a:t>
            </a:r>
          </a:p>
          <a:p>
            <a:pPr>
              <a:buNone/>
            </a:pPr>
            <a:endParaRPr lang="en-US" b="1" dirty="0" smtClean="0"/>
          </a:p>
          <a:p>
            <a:pPr>
              <a:buNone/>
            </a:pPr>
            <a:r>
              <a:rPr lang="en-US" b="1" dirty="0" smtClean="0"/>
              <a:t>    if ((</a:t>
            </a:r>
            <a:r>
              <a:rPr lang="en-US" b="1" dirty="0" err="1" smtClean="0"/>
              <a:t>pid</a:t>
            </a:r>
            <a:r>
              <a:rPr lang="en-US" b="1" dirty="0" smtClean="0"/>
              <a:t> = fork()) &lt; 0) {</a:t>
            </a:r>
          </a:p>
          <a:p>
            <a:pPr>
              <a:buNone/>
            </a:pPr>
            <a:r>
              <a:rPr lang="en-US" b="1" dirty="0" smtClean="0"/>
              <a:t>        status = -1;    /* probably out of processes */</a:t>
            </a:r>
          </a:p>
          <a:p>
            <a:pPr>
              <a:buNone/>
            </a:pPr>
            <a:r>
              <a:rPr lang="en-US" b="1" dirty="0" smtClean="0"/>
              <a:t>    } else if (</a:t>
            </a:r>
            <a:r>
              <a:rPr lang="en-US" b="1" dirty="0" err="1" smtClean="0"/>
              <a:t>pid</a:t>
            </a:r>
            <a:r>
              <a:rPr lang="en-US" b="1" dirty="0" smtClean="0"/>
              <a:t> == 0) {              /* child */</a:t>
            </a:r>
          </a:p>
          <a:p>
            <a:pPr>
              <a:buNone/>
            </a:pPr>
            <a:r>
              <a:rPr lang="en-US" b="1" dirty="0" smtClean="0"/>
              <a:t>        </a:t>
            </a:r>
            <a:r>
              <a:rPr lang="en-US" b="1" dirty="0" err="1" smtClean="0"/>
              <a:t>execl</a:t>
            </a:r>
            <a:r>
              <a:rPr lang="en-US" b="1" dirty="0" smtClean="0"/>
              <a:t>("/bin/</a:t>
            </a:r>
            <a:r>
              <a:rPr lang="en-US" b="1" dirty="0" err="1" smtClean="0"/>
              <a:t>sh</a:t>
            </a:r>
            <a:r>
              <a:rPr lang="en-US" b="1" dirty="0" smtClean="0"/>
              <a:t>", "</a:t>
            </a:r>
            <a:r>
              <a:rPr lang="en-US" b="1" dirty="0" err="1" smtClean="0"/>
              <a:t>sh</a:t>
            </a:r>
            <a:r>
              <a:rPr lang="en-US" b="1" dirty="0" smtClean="0"/>
              <a:t>", "-c", </a:t>
            </a:r>
            <a:r>
              <a:rPr lang="en-US" b="1" dirty="0" err="1" smtClean="0"/>
              <a:t>cmdstring</a:t>
            </a:r>
            <a:r>
              <a:rPr lang="en-US" b="1" dirty="0" smtClean="0"/>
              <a:t>, (char *)0);</a:t>
            </a:r>
          </a:p>
          <a:p>
            <a:pPr>
              <a:buNone/>
            </a:pPr>
            <a:r>
              <a:rPr lang="en-US" b="1" dirty="0" smtClean="0"/>
              <a:t>        _exit(127);     /* </a:t>
            </a:r>
            <a:r>
              <a:rPr lang="en-US" b="1" dirty="0" err="1" smtClean="0"/>
              <a:t>execl</a:t>
            </a:r>
            <a:r>
              <a:rPr lang="en-US" b="1" dirty="0" smtClean="0"/>
              <a:t> error */</a:t>
            </a:r>
          </a:p>
          <a:p>
            <a:pPr>
              <a:buNone/>
            </a:pPr>
            <a:r>
              <a:rPr lang="en-US" b="1" dirty="0" smtClean="0"/>
              <a:t>    } else {                             /* parent */</a:t>
            </a:r>
          </a:p>
          <a:p>
            <a:pPr>
              <a:buNone/>
            </a:pPr>
            <a:r>
              <a:rPr lang="en-US" b="1" dirty="0" smtClean="0"/>
              <a:t>        while (</a:t>
            </a:r>
            <a:r>
              <a:rPr lang="en-US" b="1" dirty="0" err="1" smtClean="0"/>
              <a:t>waitpid</a:t>
            </a:r>
            <a:r>
              <a:rPr lang="en-US" b="1" dirty="0" smtClean="0"/>
              <a:t>(</a:t>
            </a:r>
            <a:r>
              <a:rPr lang="en-US" b="1" dirty="0" err="1" smtClean="0"/>
              <a:t>pid</a:t>
            </a:r>
            <a:r>
              <a:rPr lang="en-US" b="1" dirty="0" smtClean="0"/>
              <a:t>, &amp;status, 0) &lt; 0) {</a:t>
            </a:r>
          </a:p>
          <a:p>
            <a:pPr>
              <a:buNone/>
            </a:pPr>
            <a:r>
              <a:rPr lang="en-US" b="1" dirty="0" smtClean="0"/>
              <a:t>            if (</a:t>
            </a:r>
            <a:r>
              <a:rPr lang="en-US" b="1" dirty="0" err="1" smtClean="0"/>
              <a:t>errno</a:t>
            </a:r>
            <a:r>
              <a:rPr lang="en-US" b="1" dirty="0" smtClean="0"/>
              <a:t> != EINTR) {</a:t>
            </a:r>
          </a:p>
          <a:p>
            <a:pPr>
              <a:buNone/>
            </a:pPr>
            <a:r>
              <a:rPr lang="en-US" b="1" dirty="0" smtClean="0"/>
              <a:t>                status = -1; /* error other than EINTR from </a:t>
            </a:r>
            <a:r>
              <a:rPr lang="en-US" b="1" dirty="0" err="1" smtClean="0"/>
              <a:t>waitpid</a:t>
            </a:r>
            <a:r>
              <a:rPr lang="en-US" b="1" dirty="0" smtClean="0"/>
              <a:t>() */</a:t>
            </a:r>
          </a:p>
          <a:p>
            <a:pPr>
              <a:buNone/>
            </a:pPr>
            <a:r>
              <a:rPr lang="en-US" b="1" dirty="0" smtClean="0"/>
              <a:t>                break;</a:t>
            </a:r>
          </a:p>
          <a:p>
            <a:pPr>
              <a:buNone/>
            </a:pPr>
            <a:r>
              <a:rPr lang="en-US" b="1" dirty="0" smtClean="0"/>
              <a:t>            }</a:t>
            </a:r>
          </a:p>
          <a:p>
            <a:pPr>
              <a:buNone/>
            </a:pPr>
            <a:r>
              <a:rPr lang="en-US" b="1" dirty="0" smtClean="0"/>
              <a:t>        }</a:t>
            </a:r>
          </a:p>
          <a:p>
            <a:pPr>
              <a:buNone/>
            </a:pPr>
            <a:r>
              <a:rPr lang="en-US" b="1" dirty="0" smtClean="0"/>
              <a:t>    }</a:t>
            </a:r>
          </a:p>
          <a:p>
            <a:pPr>
              <a:buNone/>
            </a:pPr>
            <a:endParaRPr lang="en-US" b="1" dirty="0" smtClean="0"/>
          </a:p>
          <a:p>
            <a:pPr>
              <a:buNone/>
            </a:pPr>
            <a:r>
              <a:rPr lang="en-US" b="1" dirty="0" smtClean="0"/>
              <a:t>    return(status);</a:t>
            </a:r>
          </a:p>
          <a:p>
            <a:pPr>
              <a:buNone/>
            </a:pPr>
            <a:r>
              <a:rPr lang="en-US" b="1" dirty="0" smtClean="0"/>
              <a:t>}</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685800" y="502154"/>
            <a:ext cx="6614100" cy="55176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buNone/>
            </a:pPr>
            <a:r>
              <a:rPr lang="en-US" dirty="0" smtClean="0"/>
              <a:t> $ ./</a:t>
            </a:r>
            <a:r>
              <a:rPr lang="en-US" dirty="0" err="1" smtClean="0"/>
              <a:t>a.out</a:t>
            </a:r>
            <a:endParaRPr lang="en-US" dirty="0" smtClean="0"/>
          </a:p>
          <a:p>
            <a:pPr>
              <a:buNone/>
            </a:pPr>
            <a:r>
              <a:rPr lang="es-ES" dirty="0" smtClean="0"/>
              <a:t>   </a:t>
            </a:r>
            <a:r>
              <a:rPr lang="es-ES" dirty="0" err="1" smtClean="0"/>
              <a:t>Sun</a:t>
            </a:r>
            <a:r>
              <a:rPr lang="es-ES" dirty="0" smtClean="0"/>
              <a:t> Mar 21 18:41:32 EST 2004</a:t>
            </a:r>
          </a:p>
          <a:p>
            <a:pPr>
              <a:buNone/>
            </a:pPr>
            <a:r>
              <a:rPr lang="en-US" dirty="0" smtClean="0"/>
              <a:t>   normal termination, exit status = 0     for date</a:t>
            </a:r>
          </a:p>
          <a:p>
            <a:pPr>
              <a:buNone/>
            </a:pPr>
            <a:r>
              <a:rPr lang="en-US" dirty="0" smtClean="0"/>
              <a:t>   </a:t>
            </a:r>
            <a:r>
              <a:rPr lang="en-US" dirty="0" err="1" smtClean="0"/>
              <a:t>sh</a:t>
            </a:r>
            <a:r>
              <a:rPr lang="en-US" dirty="0" smtClean="0"/>
              <a:t>: </a:t>
            </a:r>
            <a:r>
              <a:rPr lang="en-US" dirty="0" err="1" smtClean="0"/>
              <a:t>nosuchcommand</a:t>
            </a:r>
            <a:r>
              <a:rPr lang="en-US" dirty="0" smtClean="0"/>
              <a:t>: command not found</a:t>
            </a:r>
          </a:p>
          <a:p>
            <a:pPr>
              <a:buNone/>
            </a:pPr>
            <a:r>
              <a:rPr lang="en-US" dirty="0" smtClean="0"/>
              <a:t>   normal termination, exit status = 127   for </a:t>
            </a:r>
            <a:r>
              <a:rPr lang="en-US" dirty="0" err="1" smtClean="0"/>
              <a:t>nosuchcommand</a:t>
            </a:r>
            <a:endParaRPr lang="en-US" dirty="0" smtClean="0"/>
          </a:p>
          <a:p>
            <a:pPr>
              <a:buNone/>
            </a:pPr>
            <a:r>
              <a:rPr lang="pt-BR" dirty="0" smtClean="0"/>
              <a:t>   sar      :0       Mar 18 19:45</a:t>
            </a:r>
          </a:p>
          <a:p>
            <a:pPr>
              <a:buNone/>
            </a:pPr>
            <a:r>
              <a:rPr lang="pt-BR" dirty="0" smtClean="0"/>
              <a:t>   sar      pts/0    Mar 18 19:45 (:0)</a:t>
            </a:r>
          </a:p>
          <a:p>
            <a:pPr>
              <a:buNone/>
            </a:pPr>
            <a:r>
              <a:rPr lang="pt-BR" dirty="0" smtClean="0"/>
              <a:t>   sar      pts/1    Mar 18 19:45 (:0)</a:t>
            </a:r>
          </a:p>
          <a:p>
            <a:pPr>
              <a:buNone/>
            </a:pPr>
            <a:r>
              <a:rPr lang="pt-BR" dirty="0" smtClean="0"/>
              <a:t>   sar      pts/2    Mar 18 19:45 (:0)</a:t>
            </a:r>
          </a:p>
          <a:p>
            <a:pPr>
              <a:buNone/>
            </a:pPr>
            <a:r>
              <a:rPr lang="pt-BR" dirty="0" smtClean="0"/>
              <a:t>   sar      pts/3    Mar 18 19:45 (:0)</a:t>
            </a:r>
          </a:p>
          <a:p>
            <a:pPr>
              <a:buNone/>
            </a:pPr>
            <a:r>
              <a:rPr lang="en-US" dirty="0" smtClean="0"/>
              <a:t>   normal termination, exit status = 44   for exit </a:t>
            </a:r>
            <a:endParaRPr lang="en-US" dirty="0"/>
          </a:p>
        </p:txBody>
      </p:sp>
      <p:sp>
        <p:nvSpPr>
          <p:cNvPr id="3" name="Title 2"/>
          <p:cNvSpPr>
            <a:spLocks noGrp="1"/>
          </p:cNvSpPr>
          <p:nvPr>
            <p:ph type="title"/>
          </p:nvPr>
        </p:nvSpPr>
        <p:spPr/>
        <p:txBody>
          <a:bodyPr/>
          <a:lstStyle/>
          <a:p>
            <a:r>
              <a:rPr lang="en-US" dirty="0" smtClean="0"/>
              <a:t>output</a:t>
            </a: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gn="just">
              <a:lnSpc>
                <a:spcPct val="150000"/>
              </a:lnSpc>
            </a:pPr>
            <a:r>
              <a:rPr lang="en-US" dirty="0" smtClean="0">
                <a:latin typeface="Times New Roman" pitchFamily="18" charset="0"/>
                <a:cs typeface="Times New Roman" pitchFamily="18" charset="0"/>
              </a:rPr>
              <a:t>The advantage in using system, instead of using fork and exec directly, is that system does all the </a:t>
            </a:r>
            <a:r>
              <a:rPr lang="en-US" dirty="0" smtClean="0">
                <a:latin typeface="Times New Roman" pitchFamily="18" charset="0"/>
                <a:cs typeface="Times New Roman" pitchFamily="18" charset="0"/>
              </a:rPr>
              <a:t>required error </a:t>
            </a:r>
            <a:r>
              <a:rPr lang="en-US" dirty="0" smtClean="0">
                <a:latin typeface="Times New Roman" pitchFamily="18" charset="0"/>
                <a:cs typeface="Times New Roman" pitchFamily="18" charset="0"/>
              </a:rPr>
              <a:t>handling </a:t>
            </a:r>
            <a:r>
              <a:rPr lang="en-US" dirty="0" smtClean="0">
                <a:latin typeface="Times New Roman" pitchFamily="18" charset="0"/>
                <a:cs typeface="Times New Roman" pitchFamily="18" charset="0"/>
              </a:rPr>
              <a:t>all </a:t>
            </a:r>
            <a:r>
              <a:rPr lang="en-US" dirty="0" smtClean="0">
                <a:latin typeface="Times New Roman" pitchFamily="18" charset="0"/>
                <a:cs typeface="Times New Roman" pitchFamily="18" charset="0"/>
              </a:rPr>
              <a:t>the required signal handling. </a:t>
            </a:r>
            <a:endParaRPr lang="en-US" dirty="0" smtClean="0">
              <a:latin typeface="Times New Roman" pitchFamily="18" charset="0"/>
              <a:cs typeface="Times New Roman" pitchFamily="18" charset="0"/>
            </a:endParaRPr>
          </a:p>
          <a:p>
            <a:pPr algn="just">
              <a:lnSpc>
                <a:spcPct val="150000"/>
              </a:lnSpc>
            </a:pPr>
            <a:endParaRPr lang="en-US" dirty="0" smtClean="0">
              <a:latin typeface="Times New Roman" pitchFamily="18" charset="0"/>
              <a:cs typeface="Times New Roman" pitchFamily="18" charset="0"/>
            </a:endParaRPr>
          </a:p>
          <a:p>
            <a:pPr>
              <a:buNone/>
            </a:pPr>
            <a:r>
              <a:rPr lang="en-US" b="1" u="sng" dirty="0" smtClean="0">
                <a:latin typeface="Times New Roman" pitchFamily="18" charset="0"/>
                <a:cs typeface="Times New Roman" pitchFamily="18" charset="0"/>
              </a:rPr>
              <a:t>Set-User-ID Programs </a:t>
            </a:r>
            <a:endParaRPr lang="en-US" b="1" u="sng"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algn="just">
              <a:lnSpc>
                <a:spcPct val="170000"/>
              </a:lnSpc>
            </a:pPr>
            <a:r>
              <a:rPr lang="en-US" dirty="0" smtClean="0">
                <a:latin typeface="Times New Roman" pitchFamily="18" charset="0"/>
                <a:cs typeface="Times New Roman" pitchFamily="18" charset="0"/>
              </a:rPr>
              <a:t>What happens if we call system from a set-user-ID program? </a:t>
            </a:r>
            <a:r>
              <a:rPr lang="en-US" dirty="0" smtClean="0">
                <a:latin typeface="Times New Roman" pitchFamily="18" charset="0"/>
                <a:cs typeface="Times New Roman" pitchFamily="18" charset="0"/>
              </a:rPr>
              <a:t>Doing so is a security hole and should never </a:t>
            </a:r>
            <a:r>
              <a:rPr lang="en-US" dirty="0" smtClean="0">
                <a:latin typeface="Times New Roman" pitchFamily="18" charset="0"/>
                <a:cs typeface="Times New Roman" pitchFamily="18" charset="0"/>
              </a:rPr>
              <a:t>be done</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lgn="just">
              <a:lnSpc>
                <a:spcPct val="170000"/>
              </a:lnSpc>
            </a:pPr>
            <a:r>
              <a:rPr lang="en-US" dirty="0" smtClean="0">
                <a:latin typeface="Times New Roman" pitchFamily="18" charset="0"/>
                <a:cs typeface="Times New Roman" pitchFamily="18" charset="0"/>
              </a:rPr>
              <a:t>Following program </a:t>
            </a:r>
            <a:r>
              <a:rPr lang="en-US" dirty="0" smtClean="0">
                <a:latin typeface="Times New Roman" pitchFamily="18" charset="0"/>
                <a:cs typeface="Times New Roman" pitchFamily="18" charset="0"/>
              </a:rPr>
              <a:t>shows a simple program that just calls system for its command-line argument. </a:t>
            </a:r>
            <a:endParaRPr lang="en-US" dirty="0" smtClean="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bwMode="auto">
          <a:xfrm>
            <a:off x="228600" y="533400"/>
            <a:ext cx="8610601" cy="47076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smtClean="0"/>
              <a:t>Both the child and the parent continue executing with the instruction that follows the call to fork. </a:t>
            </a:r>
          </a:p>
          <a:p>
            <a:endParaRPr lang="en-US" dirty="0" smtClean="0"/>
          </a:p>
          <a:p>
            <a:r>
              <a:rPr lang="en-US" dirty="0" smtClean="0"/>
              <a:t>The child is a copy of the parent. For example, the child gets a copy of the parent's data space, heap, and stack. </a:t>
            </a:r>
          </a:p>
          <a:p>
            <a:endParaRPr lang="en-US" dirty="0" smtClean="0"/>
          </a:p>
          <a:p>
            <a:r>
              <a:rPr lang="en-US" dirty="0" smtClean="0"/>
              <a:t>Note that this is a copy for the child; the parent and the child do not share these portions of memory. The parent and the child share the text segment.</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381000" y="1905000"/>
            <a:ext cx="8458200" cy="36860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304800" y="2024869"/>
            <a:ext cx="8610600" cy="33091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04800"/>
            <a:ext cx="8458200" cy="5702491"/>
          </a:xfrm>
        </p:spPr>
        <p:txBody>
          <a:bodyPr>
            <a:normAutofit fontScale="85000" lnSpcReduction="20000"/>
          </a:bodyPr>
          <a:lstStyle/>
          <a:p>
            <a:pPr algn="just">
              <a:lnSpc>
                <a:spcPct val="170000"/>
              </a:lnSpc>
            </a:pPr>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superuser</a:t>
            </a:r>
            <a:r>
              <a:rPr lang="en-US" dirty="0" smtClean="0">
                <a:latin typeface="Times New Roman" pitchFamily="18" charset="0"/>
                <a:cs typeface="Times New Roman" pitchFamily="18" charset="0"/>
              </a:rPr>
              <a:t> permissions that we gave the </a:t>
            </a:r>
            <a:r>
              <a:rPr lang="en-US" dirty="0" err="1" smtClean="0">
                <a:latin typeface="Times New Roman" pitchFamily="18" charset="0"/>
                <a:cs typeface="Times New Roman" pitchFamily="18" charset="0"/>
              </a:rPr>
              <a:t>tsys</a:t>
            </a:r>
            <a:r>
              <a:rPr lang="en-US" dirty="0" smtClean="0">
                <a:latin typeface="Times New Roman" pitchFamily="18" charset="0"/>
                <a:cs typeface="Times New Roman" pitchFamily="18" charset="0"/>
              </a:rPr>
              <a:t> program are retained across the fork and exec that are </a:t>
            </a:r>
            <a:r>
              <a:rPr lang="en-US" dirty="0" smtClean="0">
                <a:latin typeface="Times New Roman" pitchFamily="18" charset="0"/>
                <a:cs typeface="Times New Roman" pitchFamily="18" charset="0"/>
              </a:rPr>
              <a:t>done by </a:t>
            </a:r>
            <a:r>
              <a:rPr lang="en-US" dirty="0" smtClean="0">
                <a:latin typeface="Times New Roman" pitchFamily="18" charset="0"/>
                <a:cs typeface="Times New Roman" pitchFamily="18" charset="0"/>
              </a:rPr>
              <a:t>system. </a:t>
            </a:r>
          </a:p>
          <a:p>
            <a:pPr algn="just">
              <a:lnSpc>
                <a:spcPct val="170000"/>
              </a:lnSpc>
            </a:pPr>
            <a:endParaRPr lang="en-US" dirty="0" smtClean="0">
              <a:latin typeface="Times New Roman" pitchFamily="18" charset="0"/>
              <a:cs typeface="Times New Roman" pitchFamily="18" charset="0"/>
            </a:endParaRPr>
          </a:p>
          <a:p>
            <a:pPr algn="just">
              <a:lnSpc>
                <a:spcPct val="170000"/>
              </a:lnSpc>
            </a:pPr>
            <a:r>
              <a:rPr lang="en-US" dirty="0" smtClean="0">
                <a:latin typeface="Times New Roman" pitchFamily="18" charset="0"/>
                <a:cs typeface="Times New Roman" pitchFamily="18" charset="0"/>
              </a:rPr>
              <a:t>If it is running with special permissions—either set-user-ID or set-group-ID—and wants to spawn another process, a process should use fork and exec directly, being certain to change back to normal permissions after the fork, before calling exec.</a:t>
            </a:r>
          </a:p>
          <a:p>
            <a:pPr algn="just">
              <a:lnSpc>
                <a:spcPct val="170000"/>
              </a:lnSpc>
              <a:buNone/>
            </a:pPr>
            <a:endParaRPr lang="en-US" dirty="0" smtClean="0">
              <a:latin typeface="Times New Roman" pitchFamily="18" charset="0"/>
              <a:cs typeface="Times New Roman" pitchFamily="18" charset="0"/>
            </a:endParaRPr>
          </a:p>
          <a:p>
            <a:pPr algn="just">
              <a:lnSpc>
                <a:spcPct val="170000"/>
              </a:lnSpc>
            </a:pPr>
            <a:r>
              <a:rPr lang="en-US" dirty="0" smtClean="0">
                <a:latin typeface="Times New Roman" pitchFamily="18" charset="0"/>
                <a:cs typeface="Times New Roman" pitchFamily="18" charset="0"/>
              </a:rPr>
              <a:t>The system function should never be used from a set-user-ID or a set-group-ID program.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ctr">
              <a:buNone/>
            </a:pPr>
            <a:endParaRPr lang="en-US" sz="8000" dirty="0" smtClean="0"/>
          </a:p>
          <a:p>
            <a:pPr algn="ctr">
              <a:buNone/>
            </a:pPr>
            <a:r>
              <a:rPr lang="en-US" sz="8000" dirty="0" smtClean="0"/>
              <a:t>Thank you…….</a:t>
            </a:r>
            <a:endParaRPr lang="en-US" sz="8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1148</TotalTime>
  <Words>4450</Words>
  <Application>Microsoft Office PowerPoint</Application>
  <PresentationFormat>On-screen Show (4:3)</PresentationFormat>
  <Paragraphs>483</Paragraphs>
  <Slides>93</Slides>
  <Notes>0</Notes>
  <HiddenSlides>0</HiddenSlides>
  <MMClips>0</MMClips>
  <ScaleCrop>false</ScaleCrop>
  <HeadingPairs>
    <vt:vector size="4" baseType="variant">
      <vt:variant>
        <vt:lpstr>Theme</vt:lpstr>
      </vt:variant>
      <vt:variant>
        <vt:i4>1</vt:i4>
      </vt:variant>
      <vt:variant>
        <vt:lpstr>Slide Titles</vt:lpstr>
      </vt:variant>
      <vt:variant>
        <vt:i4>93</vt:i4>
      </vt:variant>
    </vt:vector>
  </HeadingPairs>
  <TitlesOfParts>
    <vt:vector size="94" baseType="lpstr">
      <vt:lpstr>Concourse</vt:lpstr>
      <vt:lpstr>Process Control</vt:lpstr>
      <vt:lpstr>Process Identifiers</vt:lpstr>
      <vt:lpstr>Slide 3</vt:lpstr>
      <vt:lpstr>Slide 4</vt:lpstr>
      <vt:lpstr>Slide 5</vt:lpstr>
      <vt:lpstr>Slide 6</vt:lpstr>
      <vt:lpstr>fork Function  </vt:lpstr>
      <vt:lpstr>Slide 8</vt:lpstr>
      <vt:lpstr>Slide 9</vt:lpstr>
      <vt:lpstr> File Sharing </vt:lpstr>
      <vt:lpstr>Slide 11</vt:lpstr>
      <vt:lpstr>Slide 12</vt:lpstr>
      <vt:lpstr>Slide 13</vt:lpstr>
      <vt:lpstr>Slide 14</vt:lpstr>
      <vt:lpstr>Slide 15</vt:lpstr>
      <vt:lpstr>Slide 16</vt:lpstr>
      <vt:lpstr>Slide 17</vt:lpstr>
      <vt:lpstr>dup and dup2 Functions </vt:lpstr>
      <vt:lpstr>Slide 19</vt:lpstr>
      <vt:lpstr>Slide 20</vt:lpstr>
      <vt:lpstr>Slide 21</vt:lpstr>
      <vt:lpstr>Slide 22</vt:lpstr>
      <vt:lpstr>Slide 23</vt:lpstr>
      <vt:lpstr>Slide 24</vt:lpstr>
      <vt:lpstr>Slide 25</vt:lpstr>
      <vt:lpstr>Slide 26</vt:lpstr>
      <vt:lpstr>Slide 27</vt:lpstr>
      <vt:lpstr>Slide 28</vt:lpstr>
      <vt:lpstr>Slide 29</vt:lpstr>
      <vt:lpstr> vfork Function </vt:lpstr>
      <vt:lpstr>Slide 31</vt:lpstr>
      <vt:lpstr>Slide 32</vt:lpstr>
      <vt:lpstr> exit Functions </vt:lpstr>
      <vt:lpstr>Slide 34</vt:lpstr>
      <vt:lpstr>Slide 35</vt:lpstr>
      <vt:lpstr>Slide 36</vt:lpstr>
      <vt:lpstr>Slide 37</vt:lpstr>
      <vt:lpstr>Slide 38</vt:lpstr>
      <vt:lpstr>Slide 39</vt:lpstr>
      <vt:lpstr>Slide 40</vt:lpstr>
      <vt:lpstr>Slide 41</vt:lpstr>
      <vt:lpstr> wait and waitpid Functions </vt:lpstr>
      <vt:lpstr>Slide 43</vt:lpstr>
      <vt:lpstr>Slide 44</vt:lpstr>
      <vt:lpstr>Slide 45</vt:lpstr>
      <vt:lpstr>Slide 46</vt:lpstr>
      <vt:lpstr>Slide 47</vt:lpstr>
      <vt:lpstr>Slide 48</vt:lpstr>
      <vt:lpstr>Slide 49</vt:lpstr>
      <vt:lpstr>Slide 50</vt:lpstr>
      <vt:lpstr>Slide 51</vt:lpstr>
      <vt:lpstr>waitid Function </vt:lpstr>
      <vt:lpstr>Slide 53</vt:lpstr>
      <vt:lpstr>Slide 54</vt:lpstr>
      <vt:lpstr>Slide 55</vt:lpstr>
      <vt:lpstr>Slide 56</vt:lpstr>
      <vt:lpstr>Race Conditions</vt:lpstr>
      <vt:lpstr>Slide 58</vt:lpstr>
      <vt:lpstr>Slide 59</vt:lpstr>
      <vt:lpstr>Slide 60</vt:lpstr>
      <vt:lpstr>Slide 61</vt:lpstr>
      <vt:lpstr>Program with a race condition</vt:lpstr>
      <vt:lpstr>Slide 63</vt:lpstr>
      <vt:lpstr>Modification to avoid race condition </vt:lpstr>
      <vt:lpstr>Slide 65</vt:lpstr>
      <vt:lpstr> exec Functions </vt:lpstr>
      <vt:lpstr>Slide 67</vt:lpstr>
      <vt:lpstr>Slide 68</vt:lpstr>
      <vt:lpstr>Slide 69</vt:lpstr>
      <vt:lpstr>Slide 70</vt:lpstr>
      <vt:lpstr>Slide 71</vt:lpstr>
      <vt:lpstr>Slide 72</vt:lpstr>
      <vt:lpstr>Slide 73</vt:lpstr>
      <vt:lpstr>Slide 74</vt:lpstr>
      <vt:lpstr> Interpreter Files </vt:lpstr>
      <vt:lpstr>Slide 76</vt:lpstr>
      <vt:lpstr>Slide 77</vt:lpstr>
      <vt:lpstr>Slide 78</vt:lpstr>
      <vt:lpstr>Slide 79</vt:lpstr>
      <vt:lpstr>Slide 80</vt:lpstr>
      <vt:lpstr>Slide 81</vt:lpstr>
      <vt:lpstr>system Function </vt:lpstr>
      <vt:lpstr>Slide 83</vt:lpstr>
      <vt:lpstr>Slide 84</vt:lpstr>
      <vt:lpstr>Slide 85</vt:lpstr>
      <vt:lpstr>Slide 86</vt:lpstr>
      <vt:lpstr>output</vt:lpstr>
      <vt:lpstr>Slide 88</vt:lpstr>
      <vt:lpstr>Slide 89</vt:lpstr>
      <vt:lpstr>Slide 90</vt:lpstr>
      <vt:lpstr>Slide 91</vt:lpstr>
      <vt:lpstr>Slide 92</vt:lpstr>
      <vt:lpstr>Slide 93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Makefile</dc:title>
  <dc:creator>PC</dc:creator>
  <cp:lastModifiedBy>PC</cp:lastModifiedBy>
  <cp:revision>183</cp:revision>
  <dcterms:created xsi:type="dcterms:W3CDTF">2014-08-25T05:45:09Z</dcterms:created>
  <dcterms:modified xsi:type="dcterms:W3CDTF">2014-09-23T07:07:50Z</dcterms:modified>
</cp:coreProperties>
</file>