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2"/>
  </p:notesMasterIdLst>
  <p:sldIdLst>
    <p:sldId id="256" r:id="rId2"/>
    <p:sldId id="257" r:id="rId3"/>
    <p:sldId id="258" r:id="rId4"/>
    <p:sldId id="259" r:id="rId5"/>
    <p:sldId id="261" r:id="rId6"/>
    <p:sldId id="267" r:id="rId7"/>
    <p:sldId id="262" r:id="rId8"/>
    <p:sldId id="266" r:id="rId9"/>
    <p:sldId id="263" r:id="rId10"/>
    <p:sldId id="264" r:id="rId11"/>
    <p:sldId id="265" r:id="rId12"/>
    <p:sldId id="268" r:id="rId13"/>
    <p:sldId id="270" r:id="rId14"/>
    <p:sldId id="271" r:id="rId15"/>
    <p:sldId id="272" r:id="rId16"/>
    <p:sldId id="273" r:id="rId17"/>
    <p:sldId id="274" r:id="rId18"/>
    <p:sldId id="275" r:id="rId19"/>
    <p:sldId id="276" r:id="rId20"/>
    <p:sldId id="277" r:id="rId21"/>
    <p:sldId id="304" r:id="rId22"/>
    <p:sldId id="278" r:id="rId23"/>
    <p:sldId id="279" r:id="rId24"/>
    <p:sldId id="280" r:id="rId25"/>
    <p:sldId id="307"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5" r:id="rId44"/>
    <p:sldId id="298" r:id="rId45"/>
    <p:sldId id="299" r:id="rId46"/>
    <p:sldId id="300" r:id="rId47"/>
    <p:sldId id="301" r:id="rId48"/>
    <p:sldId id="302" r:id="rId49"/>
    <p:sldId id="306" r:id="rId50"/>
    <p:sldId id="30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9EE76A-C14F-4048-A552-AB4686E20817}" type="datetimeFigureOut">
              <a:rPr lang="en-US" smtClean="0"/>
              <a:pPr/>
              <a:t>30-Sep-14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FC9D44-2ACA-4405-9337-1489C70536E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FC9D44-2ACA-4405-9337-1489C70536E6}" type="slidenum">
              <a:rPr lang="en-US" smtClean="0"/>
              <a:pPr/>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0C1EC46-0F8F-497B-9472-02345B66C4C0}" type="datetimeFigureOut">
              <a:rPr lang="en-US" smtClean="0"/>
              <a:pPr/>
              <a:t>30-Sep-14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AC4186D-2242-44D0-9703-91D817455C05}"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C1EC46-0F8F-497B-9472-02345B66C4C0}" type="datetimeFigureOut">
              <a:rPr lang="en-US" smtClean="0"/>
              <a:pPr/>
              <a:t>30-Sep-14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4186D-2242-44D0-9703-91D817455C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C1EC46-0F8F-497B-9472-02345B66C4C0}" type="datetimeFigureOut">
              <a:rPr lang="en-US" smtClean="0"/>
              <a:pPr/>
              <a:t>30-Sep-14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4186D-2242-44D0-9703-91D817455C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0C1EC46-0F8F-497B-9472-02345B66C4C0}" type="datetimeFigureOut">
              <a:rPr lang="en-US" smtClean="0"/>
              <a:pPr/>
              <a:t>30-Sep-14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4186D-2242-44D0-9703-91D817455C05}"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0C1EC46-0F8F-497B-9472-02345B66C4C0}" type="datetimeFigureOut">
              <a:rPr lang="en-US" smtClean="0"/>
              <a:pPr/>
              <a:t>30-Sep-14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AC4186D-2242-44D0-9703-91D817455C0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0C1EC46-0F8F-497B-9472-02345B66C4C0}" type="datetimeFigureOut">
              <a:rPr lang="en-US" smtClean="0"/>
              <a:pPr/>
              <a:t>30-Sep-14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C4186D-2242-44D0-9703-91D817455C05}"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0C1EC46-0F8F-497B-9472-02345B66C4C0}" type="datetimeFigureOut">
              <a:rPr lang="en-US" smtClean="0"/>
              <a:pPr/>
              <a:t>30-Sep-14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C4186D-2242-44D0-9703-91D817455C05}"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0C1EC46-0F8F-497B-9472-02345B66C4C0}" type="datetimeFigureOut">
              <a:rPr lang="en-US" smtClean="0"/>
              <a:pPr/>
              <a:t>30-Sep-14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C4186D-2242-44D0-9703-91D817455C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1EC46-0F8F-497B-9472-02345B66C4C0}" type="datetimeFigureOut">
              <a:rPr lang="en-US" smtClean="0"/>
              <a:pPr/>
              <a:t>30-Sep-14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C4186D-2242-44D0-9703-91D817455C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0C1EC46-0F8F-497B-9472-02345B66C4C0}" type="datetimeFigureOut">
              <a:rPr lang="en-US" smtClean="0"/>
              <a:pPr/>
              <a:t>30-Sep-14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C4186D-2242-44D0-9703-91D817455C05}"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0C1EC46-0F8F-497B-9472-02345B66C4C0}" type="datetimeFigureOut">
              <a:rPr lang="en-US" smtClean="0"/>
              <a:pPr/>
              <a:t>30-Sep-14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AC4186D-2242-44D0-9703-91D817455C05}"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0C1EC46-0F8F-497B-9472-02345B66C4C0}" type="datetimeFigureOut">
              <a:rPr lang="en-US" smtClean="0"/>
              <a:pPr/>
              <a:t>30-Sep-14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C4186D-2242-44D0-9703-91D817455C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Divya</a:t>
            </a:r>
            <a:r>
              <a:rPr lang="en-US" dirty="0" smtClean="0"/>
              <a:t> Jennifer </a:t>
            </a:r>
            <a:r>
              <a:rPr lang="en-US" dirty="0" err="1" smtClean="0"/>
              <a:t>Dsouza</a:t>
            </a:r>
            <a:endParaRPr lang="en-US" dirty="0" smtClean="0"/>
          </a:p>
          <a:p>
            <a:r>
              <a:rPr lang="en-US" dirty="0" err="1" smtClean="0"/>
              <a:t>NMAMIT,Nitte</a:t>
            </a:r>
            <a:endParaRPr lang="en-US" dirty="0"/>
          </a:p>
        </p:txBody>
      </p:sp>
      <p:sp>
        <p:nvSpPr>
          <p:cNvPr id="2" name="Title 1"/>
          <p:cNvSpPr>
            <a:spLocks noGrp="1"/>
          </p:cNvSpPr>
          <p:nvPr>
            <p:ph type="ctrTitle"/>
          </p:nvPr>
        </p:nvSpPr>
        <p:spPr/>
        <p:txBody>
          <a:bodyPr/>
          <a:lstStyle/>
          <a:p>
            <a:r>
              <a:rPr lang="en-US" dirty="0"/>
              <a:t>SIGNALS AND DAEMON PROCESSES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The SIG_IGN specifies a signal is to be ignored, which means that if the signal is generated to the process, it will be discarded without any interruption of the process. </a:t>
            </a:r>
          </a:p>
          <a:p>
            <a:pPr algn="just">
              <a:lnSpc>
                <a:spcPct val="150000"/>
              </a:lnSpc>
            </a:pP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The SIG_DFL specifies to accept the default action of a signal. </a:t>
            </a:r>
          </a:p>
          <a:p>
            <a:pPr algn="just">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143000"/>
          </a:xfrm>
        </p:spPr>
        <p:txBody>
          <a:bodyPr/>
          <a:lstStyle/>
          <a:p>
            <a:pPr algn="ctr"/>
            <a:r>
              <a:rPr lang="en-US" b="1" dirty="0"/>
              <a:t>SIGNAL MASK</a:t>
            </a:r>
            <a:endParaRPr lang="en-US" dirty="0"/>
          </a:p>
        </p:txBody>
      </p:sp>
      <p:sp>
        <p:nvSpPr>
          <p:cNvPr id="3" name="Content Placeholder 2"/>
          <p:cNvSpPr>
            <a:spLocks noGrp="1"/>
          </p:cNvSpPr>
          <p:nvPr>
            <p:ph sz="quarter" idx="1"/>
          </p:nvPr>
        </p:nvSpPr>
        <p:spPr>
          <a:xfrm>
            <a:off x="914400" y="1447800"/>
            <a:ext cx="7772400" cy="4800600"/>
          </a:xfrm>
        </p:spPr>
        <p:txBody>
          <a:bodyPr>
            <a:normAutofit fontScale="77500" lnSpcReduction="20000"/>
          </a:bodyPr>
          <a:lstStyle/>
          <a:p>
            <a:pPr algn="just">
              <a:lnSpc>
                <a:spcPct val="170000"/>
              </a:lnSpc>
            </a:pPr>
            <a:r>
              <a:rPr lang="en-US" dirty="0" smtClean="0">
                <a:latin typeface="Times New Roman" pitchFamily="18" charset="0"/>
                <a:cs typeface="Times New Roman" pitchFamily="18" charset="0"/>
              </a:rPr>
              <a:t>A process initially inherits the parent’s signal mask when it is created, but any pending signals for the parent process are not passed on. A process may query or set its signal mask via the </a:t>
            </a:r>
            <a:r>
              <a:rPr lang="en-US" dirty="0" err="1" smtClean="0">
                <a:latin typeface="Times New Roman" pitchFamily="18" charset="0"/>
                <a:cs typeface="Times New Roman" pitchFamily="18" charset="0"/>
              </a:rPr>
              <a:t>sigprocmask</a:t>
            </a:r>
            <a:r>
              <a:rPr lang="en-US" dirty="0" smtClean="0">
                <a:latin typeface="Times New Roman" pitchFamily="18" charset="0"/>
                <a:cs typeface="Times New Roman" pitchFamily="18" charset="0"/>
              </a:rPr>
              <a:t> API: </a:t>
            </a:r>
          </a:p>
          <a:p>
            <a:pPr algn="just">
              <a:lnSpc>
                <a:spcPct val="170000"/>
              </a:lnSpc>
            </a:pPr>
            <a:endParaRPr lang="en-US" dirty="0" smtClean="0">
              <a:latin typeface="Times New Roman" pitchFamily="18" charset="0"/>
              <a:cs typeface="Times New Roman" pitchFamily="18" charset="0"/>
            </a:endParaRPr>
          </a:p>
          <a:p>
            <a:pPr algn="just">
              <a:lnSpc>
                <a:spcPct val="170000"/>
              </a:lnSpc>
              <a:buNone/>
            </a:pPr>
            <a:r>
              <a:rPr lang="en-US" b="1" dirty="0" smtClean="0">
                <a:latin typeface="Times New Roman" pitchFamily="18" charset="0"/>
                <a:cs typeface="Times New Roman" pitchFamily="18" charset="0"/>
              </a:rPr>
              <a:t>#include &lt;</a:t>
            </a:r>
            <a:r>
              <a:rPr lang="en-US" b="1" dirty="0" err="1" smtClean="0">
                <a:latin typeface="Times New Roman" pitchFamily="18" charset="0"/>
                <a:cs typeface="Times New Roman" pitchFamily="18" charset="0"/>
              </a:rPr>
              <a:t>signal.h</a:t>
            </a:r>
            <a:r>
              <a:rPr lang="en-US" b="1" dirty="0" smtClean="0">
                <a:latin typeface="Times New Roman" pitchFamily="18" charset="0"/>
                <a:cs typeface="Times New Roman" pitchFamily="18" charset="0"/>
              </a:rPr>
              <a:t>&gt;</a:t>
            </a:r>
          </a:p>
          <a:p>
            <a:pPr algn="just">
              <a:lnSpc>
                <a:spcPct val="170000"/>
              </a:lnSpc>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sigprocmask</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cmd</a:t>
            </a:r>
            <a:r>
              <a:rPr lang="en-US" b="1" dirty="0" smtClean="0">
                <a:latin typeface="Times New Roman" pitchFamily="18" charset="0"/>
                <a:cs typeface="Times New Roman" pitchFamily="18" charset="0"/>
              </a:rPr>
              <a:t>, const </a:t>
            </a:r>
            <a:r>
              <a:rPr lang="en-US" b="1" dirty="0" err="1" smtClean="0">
                <a:latin typeface="Times New Roman" pitchFamily="18" charset="0"/>
                <a:cs typeface="Times New Roman" pitchFamily="18" charset="0"/>
              </a:rPr>
              <a:t>sigset_t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new_mask</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sigset_t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old_mask</a:t>
            </a:r>
            <a:r>
              <a:rPr lang="en-US" b="1" dirty="0" smtClean="0">
                <a:latin typeface="Times New Roman" pitchFamily="18" charset="0"/>
                <a:cs typeface="Times New Roman" pitchFamily="18" charset="0"/>
              </a:rPr>
              <a:t>); </a:t>
            </a:r>
          </a:p>
          <a:p>
            <a:pPr algn="just">
              <a:lnSpc>
                <a:spcPct val="170000"/>
              </a:lnSpc>
            </a:pPr>
            <a:endParaRPr lang="en-US" b="1" dirty="0" smtClean="0">
              <a:latin typeface="Times New Roman" pitchFamily="18" charset="0"/>
              <a:cs typeface="Times New Roman" pitchFamily="18" charset="0"/>
            </a:endParaRPr>
          </a:p>
          <a:p>
            <a:pPr algn="just">
              <a:lnSpc>
                <a:spcPct val="170000"/>
              </a:lnSpc>
              <a:buNone/>
            </a:pPr>
            <a:r>
              <a:rPr lang="en-US" dirty="0" smtClean="0">
                <a:latin typeface="Times New Roman" pitchFamily="18" charset="0"/>
                <a:cs typeface="Times New Roman" pitchFamily="18" charset="0"/>
              </a:rPr>
              <a:t>Returns: 0 if OK, 1 on error</a:t>
            </a:r>
          </a:p>
          <a:p>
            <a:pPr algn="just">
              <a:lnSpc>
                <a:spcPct val="170000"/>
              </a:lnSpc>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458200" cy="5791200"/>
          </a:xfrm>
        </p:spPr>
        <p:txBody>
          <a:bodyPr/>
          <a:lstStyle/>
          <a:p>
            <a:pPr algn="just">
              <a:lnSpc>
                <a:spcPct val="150000"/>
              </a:lnSpc>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new_mask</a:t>
            </a:r>
            <a:r>
              <a:rPr lang="en-US" dirty="0" smtClean="0">
                <a:latin typeface="Times New Roman" pitchFamily="18" charset="0"/>
                <a:cs typeface="Times New Roman" pitchFamily="18" charset="0"/>
              </a:rPr>
              <a:t> argument defines a set of signals to be set or reset in a calling process signal mask, and the </a:t>
            </a:r>
            <a:r>
              <a:rPr lang="en-US" dirty="0" err="1" smtClean="0">
                <a:latin typeface="Times New Roman" pitchFamily="18" charset="0"/>
                <a:cs typeface="Times New Roman" pitchFamily="18" charset="0"/>
              </a:rPr>
              <a:t>cmd</a:t>
            </a:r>
            <a:r>
              <a:rPr lang="en-US" dirty="0" smtClean="0">
                <a:latin typeface="Times New Roman" pitchFamily="18" charset="0"/>
                <a:cs typeface="Times New Roman" pitchFamily="18" charset="0"/>
              </a:rPr>
              <a:t> argument specifies how the </a:t>
            </a:r>
            <a:r>
              <a:rPr lang="en-US" dirty="0" err="1" smtClean="0">
                <a:latin typeface="Times New Roman" pitchFamily="18" charset="0"/>
                <a:cs typeface="Times New Roman" pitchFamily="18" charset="0"/>
              </a:rPr>
              <a:t>new_mask</a:t>
            </a:r>
            <a:r>
              <a:rPr lang="en-US" dirty="0" smtClean="0">
                <a:latin typeface="Times New Roman" pitchFamily="18" charset="0"/>
                <a:cs typeface="Times New Roman" pitchFamily="18" charset="0"/>
              </a:rPr>
              <a:t> value is to be used by the API. </a:t>
            </a:r>
          </a:p>
          <a:p>
            <a:pPr algn="just">
              <a:lnSpc>
                <a:spcPct val="150000"/>
              </a:lnSpc>
            </a:pP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The possible values of </a:t>
            </a:r>
            <a:r>
              <a:rPr lang="en-US" dirty="0" err="1" smtClean="0">
                <a:latin typeface="Times New Roman" pitchFamily="18" charset="0"/>
                <a:cs typeface="Times New Roman" pitchFamily="18" charset="0"/>
              </a:rPr>
              <a:t>cmd</a:t>
            </a:r>
            <a:r>
              <a:rPr lang="en-US" dirty="0" smtClean="0">
                <a:latin typeface="Times New Roman" pitchFamily="18" charset="0"/>
                <a:cs typeface="Times New Roman" pitchFamily="18" charset="0"/>
              </a:rPr>
              <a:t> and the corresponding use of the </a:t>
            </a:r>
            <a:r>
              <a:rPr lang="en-US" dirty="0" err="1" smtClean="0">
                <a:latin typeface="Times New Roman" pitchFamily="18" charset="0"/>
                <a:cs typeface="Times New Roman" pitchFamily="18" charset="0"/>
              </a:rPr>
              <a:t>new_mask</a:t>
            </a:r>
            <a:r>
              <a:rPr lang="en-US" dirty="0" smtClean="0">
                <a:latin typeface="Times New Roman" pitchFamily="18" charset="0"/>
                <a:cs typeface="Times New Roman" pitchFamily="18" charset="0"/>
              </a:rPr>
              <a:t> value are: </a:t>
            </a:r>
          </a:p>
          <a:p>
            <a:pPr algn="just">
              <a:lnSpc>
                <a:spcPct val="150000"/>
              </a:lnSpc>
            </a:pPr>
            <a:endParaRPr lang="en-US"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srcRect/>
          <a:stretch>
            <a:fillRect/>
          </a:stretch>
        </p:blipFill>
        <p:spPr bwMode="auto">
          <a:xfrm>
            <a:off x="304800" y="4114800"/>
            <a:ext cx="8610600" cy="22270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algn="just">
              <a:lnSpc>
                <a:spcPct val="150000"/>
              </a:lnSpc>
              <a:buNone/>
            </a:pPr>
            <a:r>
              <a:rPr lang="en-US" dirty="0" smtClean="0">
                <a:latin typeface="Times New Roman" pitchFamily="18" charset="0"/>
                <a:cs typeface="Times New Roman" pitchFamily="18" charset="0"/>
              </a:rPr>
              <a:t> If the actual argument to </a:t>
            </a:r>
            <a:r>
              <a:rPr lang="en-US" dirty="0" err="1" smtClean="0">
                <a:latin typeface="Times New Roman" pitchFamily="18" charset="0"/>
                <a:cs typeface="Times New Roman" pitchFamily="18" charset="0"/>
              </a:rPr>
              <a:t>new_mask</a:t>
            </a:r>
            <a:r>
              <a:rPr lang="en-US" dirty="0" smtClean="0">
                <a:latin typeface="Times New Roman" pitchFamily="18" charset="0"/>
                <a:cs typeface="Times New Roman" pitchFamily="18" charset="0"/>
              </a:rPr>
              <a:t> argument is a NULL pointer, the </a:t>
            </a:r>
            <a:r>
              <a:rPr lang="en-US" dirty="0" err="1" smtClean="0">
                <a:latin typeface="Times New Roman" pitchFamily="18" charset="0"/>
                <a:cs typeface="Times New Roman" pitchFamily="18" charset="0"/>
              </a:rPr>
              <a:t>cmd</a:t>
            </a:r>
            <a:r>
              <a:rPr lang="en-US" dirty="0" smtClean="0">
                <a:latin typeface="Times New Roman" pitchFamily="18" charset="0"/>
                <a:cs typeface="Times New Roman" pitchFamily="18" charset="0"/>
              </a:rPr>
              <a:t> argument will be ignored, and the current process signal mask will not be altered. </a:t>
            </a:r>
          </a:p>
          <a:p>
            <a:pPr algn="just">
              <a:lnSpc>
                <a:spcPct val="150000"/>
              </a:lnSpc>
              <a:buNone/>
            </a:pPr>
            <a:endParaRPr lang="en-US" dirty="0" smtClean="0">
              <a:latin typeface="Times New Roman" pitchFamily="18" charset="0"/>
              <a:cs typeface="Times New Roman" pitchFamily="18" charset="0"/>
            </a:endParaRPr>
          </a:p>
          <a:p>
            <a:pPr algn="just">
              <a:lnSpc>
                <a:spcPct val="150000"/>
              </a:lnSpc>
              <a:buNone/>
            </a:pPr>
            <a:r>
              <a:rPr lang="en-US" dirty="0" smtClean="0">
                <a:latin typeface="Times New Roman" pitchFamily="18" charset="0"/>
                <a:cs typeface="Times New Roman" pitchFamily="18" charset="0"/>
              </a:rPr>
              <a:t> If the actual argument to </a:t>
            </a:r>
            <a:r>
              <a:rPr lang="en-US" dirty="0" err="1" smtClean="0">
                <a:latin typeface="Times New Roman" pitchFamily="18" charset="0"/>
                <a:cs typeface="Times New Roman" pitchFamily="18" charset="0"/>
              </a:rPr>
              <a:t>old_mask</a:t>
            </a:r>
            <a:r>
              <a:rPr lang="en-US" dirty="0" smtClean="0">
                <a:latin typeface="Times New Roman" pitchFamily="18" charset="0"/>
                <a:cs typeface="Times New Roman" pitchFamily="18" charset="0"/>
              </a:rPr>
              <a:t> is a NULL pointer, no previous signal mask will be returned.</a:t>
            </a:r>
          </a:p>
          <a:p>
            <a:pPr algn="just">
              <a:lnSpc>
                <a:spcPct val="150000"/>
              </a:lnSpc>
              <a:buNone/>
            </a:pPr>
            <a:endParaRPr lang="en-US" dirty="0" smtClean="0">
              <a:latin typeface="Times New Roman" pitchFamily="18" charset="0"/>
              <a:cs typeface="Times New Roman" pitchFamily="18" charset="0"/>
            </a:endParaRPr>
          </a:p>
          <a:p>
            <a:pPr algn="just">
              <a:lnSpc>
                <a:spcPct val="150000"/>
              </a:lnSpc>
              <a:buNone/>
            </a:pPr>
            <a:r>
              <a:rPr lang="en-US" dirty="0" smtClean="0">
                <a:latin typeface="Times New Roman" pitchFamily="18" charset="0"/>
                <a:cs typeface="Times New Roman" pitchFamily="18" charset="0"/>
              </a:rPr>
              <a:t> The </a:t>
            </a:r>
            <a:r>
              <a:rPr lang="en-US" dirty="0" err="1" smtClean="0">
                <a:latin typeface="Times New Roman" pitchFamily="18" charset="0"/>
                <a:cs typeface="Times New Roman" pitchFamily="18" charset="0"/>
              </a:rPr>
              <a:t>sigset_t</a:t>
            </a:r>
            <a:r>
              <a:rPr lang="en-US" dirty="0" smtClean="0">
                <a:latin typeface="Times New Roman" pitchFamily="18" charset="0"/>
                <a:cs typeface="Times New Roman" pitchFamily="18" charset="0"/>
              </a:rPr>
              <a:t> contains a collection of bit flags. </a:t>
            </a:r>
          </a:p>
          <a:p>
            <a:pPr algn="just">
              <a:lnSpc>
                <a:spcPct val="150000"/>
              </a:lnSpc>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457200" y="2590800"/>
            <a:ext cx="8016757" cy="2895600"/>
          </a:xfrm>
          <a:prstGeom prst="rect">
            <a:avLst/>
          </a:prstGeom>
          <a:noFill/>
          <a:ln w="9525">
            <a:noFill/>
            <a:miter lim="800000"/>
            <a:headEnd/>
            <a:tailEnd/>
          </a:ln>
          <a:effectLst/>
        </p:spPr>
      </p:pic>
      <p:sp>
        <p:nvSpPr>
          <p:cNvPr id="5" name="Rectangle 4"/>
          <p:cNvSpPr/>
          <p:nvPr/>
        </p:nvSpPr>
        <p:spPr>
          <a:xfrm>
            <a:off x="838200" y="1752600"/>
            <a:ext cx="7848600" cy="646331"/>
          </a:xfrm>
          <a:prstGeom prst="rect">
            <a:avLst/>
          </a:prstGeom>
        </p:spPr>
        <p:txBody>
          <a:bodyPr wrap="square">
            <a:spAutoFit/>
          </a:bodyPr>
          <a:lstStyle/>
          <a:p>
            <a:r>
              <a:rPr lang="en-US" dirty="0" smtClean="0"/>
              <a:t>The BSD UNIX and POSIX.1 define a set of API known as </a:t>
            </a:r>
            <a:r>
              <a:rPr lang="en-US" dirty="0" err="1" smtClean="0"/>
              <a:t>sigsetops</a:t>
            </a:r>
            <a:r>
              <a:rPr lang="en-US" dirty="0" smtClean="0"/>
              <a:t> functions which set, reset and query the presence of signals in a </a:t>
            </a:r>
            <a:r>
              <a:rPr lang="en-US" dirty="0" err="1" smtClean="0"/>
              <a:t>sigset_t</a:t>
            </a:r>
            <a:r>
              <a:rPr lang="en-US" dirty="0" smtClean="0"/>
              <a:t> typed variable: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533400"/>
            <a:ext cx="8153400" cy="5791200"/>
          </a:xfrm>
        </p:spPr>
        <p:txBody>
          <a:bodyPr>
            <a:normAutofit fontScale="85000" lnSpcReduction="10000"/>
          </a:bodyPr>
          <a:lstStyle/>
          <a:p>
            <a:pPr algn="just">
              <a:lnSpc>
                <a:spcPct val="160000"/>
              </a:lnSpc>
            </a:pPr>
            <a:r>
              <a:rPr lang="en-US" dirty="0" smtClean="0">
                <a:latin typeface="Times New Roman" pitchFamily="18" charset="0"/>
                <a:cs typeface="Times New Roman" pitchFamily="18" charset="0"/>
              </a:rPr>
              <a:t> The </a:t>
            </a:r>
            <a:r>
              <a:rPr lang="en-US" dirty="0" err="1" smtClean="0">
                <a:latin typeface="Times New Roman" pitchFamily="18" charset="0"/>
                <a:cs typeface="Times New Roman" pitchFamily="18" charset="0"/>
              </a:rPr>
              <a:t>sigemptyset</a:t>
            </a:r>
            <a:r>
              <a:rPr lang="en-US" dirty="0" smtClean="0">
                <a:latin typeface="Times New Roman" pitchFamily="18" charset="0"/>
                <a:cs typeface="Times New Roman" pitchFamily="18" charset="0"/>
              </a:rPr>
              <a:t> API clears all signal flags in the </a:t>
            </a:r>
            <a:r>
              <a:rPr lang="en-US" dirty="0" err="1" smtClean="0">
                <a:latin typeface="Times New Roman" pitchFamily="18" charset="0"/>
                <a:cs typeface="Times New Roman" pitchFamily="18" charset="0"/>
              </a:rPr>
              <a:t>sigmask</a:t>
            </a:r>
            <a:r>
              <a:rPr lang="en-US" dirty="0" smtClean="0">
                <a:latin typeface="Times New Roman" pitchFamily="18" charset="0"/>
                <a:cs typeface="Times New Roman" pitchFamily="18" charset="0"/>
              </a:rPr>
              <a:t> argument.</a:t>
            </a:r>
          </a:p>
          <a:p>
            <a:pPr algn="just">
              <a:lnSpc>
                <a:spcPct val="160000"/>
              </a:lnSpc>
            </a:pPr>
            <a:r>
              <a:rPr lang="en-US" dirty="0" smtClean="0">
                <a:latin typeface="Times New Roman" pitchFamily="18" charset="0"/>
                <a:cs typeface="Times New Roman" pitchFamily="18" charset="0"/>
              </a:rPr>
              <a:t> The </a:t>
            </a:r>
            <a:r>
              <a:rPr lang="en-US" dirty="0" err="1" smtClean="0">
                <a:latin typeface="Times New Roman" pitchFamily="18" charset="0"/>
                <a:cs typeface="Times New Roman" pitchFamily="18" charset="0"/>
              </a:rPr>
              <a:t>sigaddset</a:t>
            </a:r>
            <a:r>
              <a:rPr lang="en-US" dirty="0" smtClean="0">
                <a:latin typeface="Times New Roman" pitchFamily="18" charset="0"/>
                <a:cs typeface="Times New Roman" pitchFamily="18" charset="0"/>
              </a:rPr>
              <a:t> API sets the flag corresponding to the </a:t>
            </a:r>
            <a:r>
              <a:rPr lang="en-US" dirty="0" err="1" smtClean="0">
                <a:latin typeface="Times New Roman" pitchFamily="18" charset="0"/>
                <a:cs typeface="Times New Roman" pitchFamily="18" charset="0"/>
              </a:rPr>
              <a:t>signal_num</a:t>
            </a:r>
            <a:r>
              <a:rPr lang="en-US" dirty="0" smtClean="0">
                <a:latin typeface="Times New Roman" pitchFamily="18" charset="0"/>
                <a:cs typeface="Times New Roman" pitchFamily="18" charset="0"/>
              </a:rPr>
              <a:t> signal in the </a:t>
            </a:r>
            <a:r>
              <a:rPr lang="en-US" dirty="0" err="1" smtClean="0">
                <a:latin typeface="Times New Roman" pitchFamily="18" charset="0"/>
                <a:cs typeface="Times New Roman" pitchFamily="18" charset="0"/>
              </a:rPr>
              <a:t>sigmask</a:t>
            </a:r>
            <a:r>
              <a:rPr lang="en-US" dirty="0" smtClean="0">
                <a:latin typeface="Times New Roman" pitchFamily="18" charset="0"/>
                <a:cs typeface="Times New Roman" pitchFamily="18" charset="0"/>
              </a:rPr>
              <a:t> argument.</a:t>
            </a:r>
          </a:p>
          <a:p>
            <a:pPr algn="just">
              <a:lnSpc>
                <a:spcPct val="160000"/>
              </a:lnSpc>
            </a:pPr>
            <a:r>
              <a:rPr lang="en-US" dirty="0" smtClean="0">
                <a:latin typeface="Times New Roman" pitchFamily="18" charset="0"/>
                <a:cs typeface="Times New Roman" pitchFamily="18" charset="0"/>
              </a:rPr>
              <a:t> The </a:t>
            </a:r>
            <a:r>
              <a:rPr lang="en-US" dirty="0" err="1" smtClean="0">
                <a:latin typeface="Times New Roman" pitchFamily="18" charset="0"/>
                <a:cs typeface="Times New Roman" pitchFamily="18" charset="0"/>
              </a:rPr>
              <a:t>sigdelset</a:t>
            </a:r>
            <a:r>
              <a:rPr lang="en-US" dirty="0" smtClean="0">
                <a:latin typeface="Times New Roman" pitchFamily="18" charset="0"/>
                <a:cs typeface="Times New Roman" pitchFamily="18" charset="0"/>
              </a:rPr>
              <a:t> API clears the flag corresponding to the </a:t>
            </a:r>
            <a:r>
              <a:rPr lang="en-US" dirty="0" err="1" smtClean="0">
                <a:latin typeface="Times New Roman" pitchFamily="18" charset="0"/>
                <a:cs typeface="Times New Roman" pitchFamily="18" charset="0"/>
              </a:rPr>
              <a:t>signal_num</a:t>
            </a:r>
            <a:r>
              <a:rPr lang="en-US" dirty="0" smtClean="0">
                <a:latin typeface="Times New Roman" pitchFamily="18" charset="0"/>
                <a:cs typeface="Times New Roman" pitchFamily="18" charset="0"/>
              </a:rPr>
              <a:t> signal in the </a:t>
            </a:r>
            <a:r>
              <a:rPr lang="en-US" dirty="0" err="1" smtClean="0">
                <a:latin typeface="Times New Roman" pitchFamily="18" charset="0"/>
                <a:cs typeface="Times New Roman" pitchFamily="18" charset="0"/>
              </a:rPr>
              <a:t>sigmask</a:t>
            </a:r>
            <a:r>
              <a:rPr lang="en-US" dirty="0" smtClean="0">
                <a:latin typeface="Times New Roman" pitchFamily="18" charset="0"/>
                <a:cs typeface="Times New Roman" pitchFamily="18" charset="0"/>
              </a:rPr>
              <a:t> argument.</a:t>
            </a:r>
          </a:p>
          <a:p>
            <a:pPr algn="just">
              <a:lnSpc>
                <a:spcPct val="160000"/>
              </a:lnSpc>
            </a:pPr>
            <a:r>
              <a:rPr lang="en-US" dirty="0" smtClean="0">
                <a:latin typeface="Times New Roman" pitchFamily="18" charset="0"/>
                <a:cs typeface="Times New Roman" pitchFamily="18" charset="0"/>
              </a:rPr>
              <a:t> The </a:t>
            </a:r>
            <a:r>
              <a:rPr lang="en-US" dirty="0" err="1" smtClean="0">
                <a:latin typeface="Times New Roman" pitchFamily="18" charset="0"/>
                <a:cs typeface="Times New Roman" pitchFamily="18" charset="0"/>
              </a:rPr>
              <a:t>sigfillset</a:t>
            </a:r>
            <a:r>
              <a:rPr lang="en-US" dirty="0" smtClean="0">
                <a:latin typeface="Times New Roman" pitchFamily="18" charset="0"/>
                <a:cs typeface="Times New Roman" pitchFamily="18" charset="0"/>
              </a:rPr>
              <a:t> API sets all the signal flags in the </a:t>
            </a:r>
            <a:r>
              <a:rPr lang="en-US" dirty="0" err="1" smtClean="0">
                <a:latin typeface="Times New Roman" pitchFamily="18" charset="0"/>
                <a:cs typeface="Times New Roman" pitchFamily="18" charset="0"/>
              </a:rPr>
              <a:t>sigmask</a:t>
            </a:r>
            <a:r>
              <a:rPr lang="en-US" dirty="0" smtClean="0">
                <a:latin typeface="Times New Roman" pitchFamily="18" charset="0"/>
                <a:cs typeface="Times New Roman" pitchFamily="18" charset="0"/>
              </a:rPr>
              <a:t> argument. </a:t>
            </a:r>
          </a:p>
          <a:p>
            <a:pPr algn="just">
              <a:lnSpc>
                <a:spcPct val="160000"/>
              </a:lnSpc>
              <a:buNone/>
            </a:pPr>
            <a:r>
              <a:rPr lang="en-US" dirty="0" smtClean="0">
                <a:latin typeface="Times New Roman" pitchFamily="18" charset="0"/>
                <a:cs typeface="Times New Roman" pitchFamily="18" charset="0"/>
              </a:rPr>
              <a:t>	[ all the above functions return 0 if OK, -1 on error ]</a:t>
            </a:r>
          </a:p>
          <a:p>
            <a:pPr algn="just">
              <a:lnSpc>
                <a:spcPct val="160000"/>
              </a:lnSpc>
            </a:pPr>
            <a:r>
              <a:rPr lang="en-US" dirty="0" smtClean="0">
                <a:latin typeface="Times New Roman" pitchFamily="18" charset="0"/>
                <a:cs typeface="Times New Roman" pitchFamily="18" charset="0"/>
              </a:rPr>
              <a:t> The </a:t>
            </a:r>
            <a:r>
              <a:rPr lang="en-US" dirty="0" err="1" smtClean="0">
                <a:latin typeface="Times New Roman" pitchFamily="18" charset="0"/>
                <a:cs typeface="Times New Roman" pitchFamily="18" charset="0"/>
              </a:rPr>
              <a:t>sigismember</a:t>
            </a:r>
            <a:r>
              <a:rPr lang="en-US" dirty="0" smtClean="0">
                <a:latin typeface="Times New Roman" pitchFamily="18" charset="0"/>
                <a:cs typeface="Times New Roman" pitchFamily="18" charset="0"/>
              </a:rPr>
              <a:t> API returns 1 if flag is set, 0 if not set and -1 if the call fails.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a:srcRect/>
          <a:stretch>
            <a:fillRect/>
          </a:stretch>
        </p:blipFill>
        <p:spPr bwMode="auto">
          <a:xfrm>
            <a:off x="304800" y="381000"/>
            <a:ext cx="8617174"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534400" cy="6096000"/>
          </a:xfrm>
        </p:spPr>
        <p:txBody>
          <a:bodyPr>
            <a:normAutofit fontScale="70000" lnSpcReduction="20000"/>
          </a:bodyPr>
          <a:lstStyle/>
          <a:p>
            <a:pPr algn="just">
              <a:lnSpc>
                <a:spcPct val="160000"/>
              </a:lnSpc>
            </a:pPr>
            <a:r>
              <a:rPr lang="en-US" dirty="0" smtClean="0">
                <a:latin typeface="Times New Roman" pitchFamily="18" charset="0"/>
                <a:cs typeface="Times New Roman" pitchFamily="18" charset="0"/>
              </a:rPr>
              <a:t>A process can query which signals are pending for it via the </a:t>
            </a:r>
            <a:r>
              <a:rPr lang="en-US" dirty="0" err="1" smtClean="0">
                <a:latin typeface="Times New Roman" pitchFamily="18" charset="0"/>
                <a:cs typeface="Times New Roman" pitchFamily="18" charset="0"/>
              </a:rPr>
              <a:t>sigpending</a:t>
            </a:r>
            <a:r>
              <a:rPr lang="en-US" dirty="0" smtClean="0">
                <a:latin typeface="Times New Roman" pitchFamily="18" charset="0"/>
                <a:cs typeface="Times New Roman" pitchFamily="18" charset="0"/>
              </a:rPr>
              <a:t> API: </a:t>
            </a:r>
          </a:p>
          <a:p>
            <a:pPr algn="just">
              <a:lnSpc>
                <a:spcPct val="160000"/>
              </a:lnSpc>
            </a:pPr>
            <a:endParaRPr lang="en-US" dirty="0" smtClean="0">
              <a:latin typeface="Times New Roman" pitchFamily="18" charset="0"/>
              <a:cs typeface="Times New Roman" pitchFamily="18" charset="0"/>
            </a:endParaRPr>
          </a:p>
          <a:p>
            <a:pPr algn="just">
              <a:lnSpc>
                <a:spcPct val="160000"/>
              </a:lnSpc>
              <a:buNone/>
            </a:pPr>
            <a:r>
              <a:rPr lang="en-US" b="1" dirty="0" smtClean="0">
                <a:latin typeface="Times New Roman" pitchFamily="18" charset="0"/>
                <a:cs typeface="Times New Roman" pitchFamily="18" charset="0"/>
              </a:rPr>
              <a:t>#include&lt;</a:t>
            </a:r>
            <a:r>
              <a:rPr lang="en-US" b="1" dirty="0" err="1" smtClean="0">
                <a:latin typeface="Times New Roman" pitchFamily="18" charset="0"/>
                <a:cs typeface="Times New Roman" pitchFamily="18" charset="0"/>
              </a:rPr>
              <a:t>signal.h</a:t>
            </a:r>
            <a:r>
              <a:rPr lang="en-US" b="1" dirty="0" smtClean="0">
                <a:latin typeface="Times New Roman" pitchFamily="18" charset="0"/>
                <a:cs typeface="Times New Roman" pitchFamily="18" charset="0"/>
              </a:rPr>
              <a:t>&gt;</a:t>
            </a:r>
          </a:p>
          <a:p>
            <a:pPr algn="just">
              <a:lnSpc>
                <a:spcPct val="160000"/>
              </a:lnSpc>
              <a:buNone/>
            </a:pP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sigpending</a:t>
            </a:r>
            <a:r>
              <a:rPr lang="en-US" b="1" i="1" dirty="0" smtClean="0">
                <a:latin typeface="Times New Roman" pitchFamily="18" charset="0"/>
                <a:cs typeface="Times New Roman" pitchFamily="18" charset="0"/>
              </a:rPr>
              <a:t>(</a:t>
            </a:r>
            <a:r>
              <a:rPr lang="en-US" b="1" i="1" dirty="0" err="1" smtClean="0">
                <a:latin typeface="Times New Roman" pitchFamily="18" charset="0"/>
                <a:cs typeface="Times New Roman" pitchFamily="18" charset="0"/>
              </a:rPr>
              <a:t>sigset_t</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sigmask</a:t>
            </a:r>
            <a:r>
              <a:rPr lang="en-US" b="1" i="1" dirty="0" smtClean="0">
                <a:latin typeface="Times New Roman" pitchFamily="18" charset="0"/>
                <a:cs typeface="Times New Roman" pitchFamily="18" charset="0"/>
              </a:rPr>
              <a:t>); </a:t>
            </a:r>
          </a:p>
          <a:p>
            <a:pPr algn="just">
              <a:lnSpc>
                <a:spcPct val="160000"/>
              </a:lnSpc>
              <a:buNone/>
            </a:pPr>
            <a:endParaRPr lang="en-US" b="1" i="1" dirty="0" smtClean="0">
              <a:latin typeface="Times New Roman" pitchFamily="18" charset="0"/>
              <a:cs typeface="Times New Roman" pitchFamily="18" charset="0"/>
            </a:endParaRPr>
          </a:p>
          <a:p>
            <a:pPr algn="just">
              <a:lnSpc>
                <a:spcPct val="160000"/>
              </a:lnSpc>
              <a:buNone/>
            </a:pPr>
            <a:r>
              <a:rPr lang="en-US" dirty="0" smtClean="0">
                <a:latin typeface="Times New Roman" pitchFamily="18" charset="0"/>
                <a:cs typeface="Times New Roman" pitchFamily="18" charset="0"/>
              </a:rPr>
              <a:t>Returns 0 if OK, -1 if fails.</a:t>
            </a:r>
          </a:p>
          <a:p>
            <a:pPr algn="just">
              <a:lnSpc>
                <a:spcPct val="160000"/>
              </a:lnSpc>
              <a:buNone/>
            </a:pPr>
            <a:endParaRPr lang="en-US" dirty="0" smtClean="0">
              <a:latin typeface="Times New Roman" pitchFamily="18" charset="0"/>
              <a:cs typeface="Times New Roman" pitchFamily="18" charset="0"/>
            </a:endParaRPr>
          </a:p>
          <a:p>
            <a:pPr algn="just">
              <a:lnSpc>
                <a:spcPct val="160000"/>
              </a:lnSpc>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sigpending</a:t>
            </a:r>
            <a:r>
              <a:rPr lang="en-US" dirty="0" smtClean="0">
                <a:latin typeface="Times New Roman" pitchFamily="18" charset="0"/>
                <a:cs typeface="Times New Roman" pitchFamily="18" charset="0"/>
              </a:rPr>
              <a:t> API can be useful to find out whether one or more signals are pending for a process and to set up special signal handling methods for these signals before the process calls the </a:t>
            </a:r>
            <a:r>
              <a:rPr lang="en-US" dirty="0" err="1" smtClean="0">
                <a:latin typeface="Times New Roman" pitchFamily="18" charset="0"/>
                <a:cs typeface="Times New Roman" pitchFamily="18" charset="0"/>
              </a:rPr>
              <a:t>sigprocmask</a:t>
            </a:r>
            <a:r>
              <a:rPr lang="en-US" dirty="0" smtClean="0">
                <a:latin typeface="Times New Roman" pitchFamily="18" charset="0"/>
                <a:cs typeface="Times New Roman" pitchFamily="18" charset="0"/>
              </a:rPr>
              <a:t> API to unblock them.</a:t>
            </a:r>
          </a:p>
          <a:p>
            <a:pPr algn="just">
              <a:lnSpc>
                <a:spcPct val="160000"/>
              </a:lnSpc>
              <a:buNone/>
            </a:pPr>
            <a:endParaRPr lang="en-US" dirty="0" smtClean="0">
              <a:latin typeface="Times New Roman" pitchFamily="18" charset="0"/>
              <a:cs typeface="Times New Roman" pitchFamily="18" charset="0"/>
            </a:endParaRPr>
          </a:p>
          <a:p>
            <a:pPr algn="just">
              <a:lnSpc>
                <a:spcPct val="160000"/>
              </a:lnSpc>
            </a:pPr>
            <a:r>
              <a:rPr lang="en-US" dirty="0" smtClean="0">
                <a:latin typeface="Times New Roman" pitchFamily="18" charset="0"/>
                <a:cs typeface="Times New Roman" pitchFamily="18" charset="0"/>
              </a:rPr>
              <a:t>The following example reports to the console whether the SIGTERM signal is pending for the process: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685800"/>
            <a:ext cx="8534400" cy="3416320"/>
          </a:xfrm>
          <a:prstGeom prst="rect">
            <a:avLst/>
          </a:prstGeom>
        </p:spPr>
        <p:txBody>
          <a:bodyPr wrap="square">
            <a:spAutoFit/>
          </a:bodyPr>
          <a:lstStyle/>
          <a:p>
            <a:r>
              <a:rPr lang="en-US" b="1" dirty="0" smtClean="0"/>
              <a:t>#include&lt;</a:t>
            </a:r>
            <a:r>
              <a:rPr lang="en-US" b="1" dirty="0" err="1" smtClean="0"/>
              <a:t>iostream.h</a:t>
            </a:r>
            <a:r>
              <a:rPr lang="en-US" b="1" dirty="0" smtClean="0"/>
              <a:t>&gt;</a:t>
            </a:r>
          </a:p>
          <a:p>
            <a:r>
              <a:rPr lang="en-US" b="1" dirty="0" smtClean="0"/>
              <a:t>#include&lt;</a:t>
            </a:r>
            <a:r>
              <a:rPr lang="en-US" b="1" dirty="0" err="1" smtClean="0"/>
              <a:t>stdio.h</a:t>
            </a:r>
            <a:r>
              <a:rPr lang="en-US" b="1" dirty="0" smtClean="0"/>
              <a:t>&gt;</a:t>
            </a:r>
          </a:p>
          <a:p>
            <a:r>
              <a:rPr lang="en-US" b="1" dirty="0" smtClean="0"/>
              <a:t>#include&lt;</a:t>
            </a:r>
            <a:r>
              <a:rPr lang="en-US" b="1" dirty="0" err="1" smtClean="0"/>
              <a:t>signal.h</a:t>
            </a:r>
            <a:r>
              <a:rPr lang="en-US" b="1" dirty="0" smtClean="0"/>
              <a:t>&gt;</a:t>
            </a:r>
          </a:p>
          <a:p>
            <a:r>
              <a:rPr lang="en-US" b="1" dirty="0" err="1" smtClean="0"/>
              <a:t>int</a:t>
            </a:r>
            <a:r>
              <a:rPr lang="en-US" b="1" dirty="0" smtClean="0"/>
              <a:t> main()</a:t>
            </a:r>
          </a:p>
          <a:p>
            <a:r>
              <a:rPr lang="en-US" b="1" dirty="0" smtClean="0"/>
              <a:t>{</a:t>
            </a:r>
          </a:p>
          <a:p>
            <a:r>
              <a:rPr lang="en-US" b="1" dirty="0" smtClean="0"/>
              <a:t> </a:t>
            </a:r>
            <a:r>
              <a:rPr lang="en-US" b="1" dirty="0" err="1" smtClean="0"/>
              <a:t>sigset_t</a:t>
            </a:r>
            <a:r>
              <a:rPr lang="en-US" b="1" dirty="0" smtClean="0"/>
              <a:t>  </a:t>
            </a:r>
            <a:r>
              <a:rPr lang="en-US" b="1" dirty="0" err="1" smtClean="0"/>
              <a:t>sigmask</a:t>
            </a:r>
            <a:r>
              <a:rPr lang="en-US" b="1" dirty="0" smtClean="0"/>
              <a:t>;</a:t>
            </a:r>
          </a:p>
          <a:p>
            <a:r>
              <a:rPr lang="en-US" b="1" dirty="0" smtClean="0"/>
              <a:t> </a:t>
            </a:r>
            <a:r>
              <a:rPr lang="en-US" b="1" dirty="0" err="1" smtClean="0"/>
              <a:t>sigemptyset</a:t>
            </a:r>
            <a:r>
              <a:rPr lang="en-US" b="1" dirty="0" smtClean="0"/>
              <a:t>(&amp;</a:t>
            </a:r>
            <a:r>
              <a:rPr lang="en-US" b="1" dirty="0" err="1" smtClean="0"/>
              <a:t>sigmask</a:t>
            </a:r>
            <a:r>
              <a:rPr lang="en-US" b="1" dirty="0" smtClean="0"/>
              <a:t>);</a:t>
            </a:r>
          </a:p>
          <a:p>
            <a:r>
              <a:rPr lang="en-US" b="1" dirty="0" smtClean="0"/>
              <a:t> if(</a:t>
            </a:r>
            <a:r>
              <a:rPr lang="en-US" b="1" dirty="0" err="1" smtClean="0"/>
              <a:t>sigpending</a:t>
            </a:r>
            <a:r>
              <a:rPr lang="en-US" b="1" dirty="0" smtClean="0"/>
              <a:t>(&amp;</a:t>
            </a:r>
            <a:r>
              <a:rPr lang="en-US" b="1" dirty="0" err="1" smtClean="0"/>
              <a:t>sigmask</a:t>
            </a:r>
            <a:r>
              <a:rPr lang="en-US" b="1" dirty="0" smtClean="0"/>
              <a:t>)==-1)</a:t>
            </a:r>
          </a:p>
          <a:p>
            <a:r>
              <a:rPr lang="en-US" b="1" dirty="0" smtClean="0"/>
              <a:t>  </a:t>
            </a:r>
            <a:r>
              <a:rPr lang="en-US" b="1" dirty="0" err="1" smtClean="0"/>
              <a:t>perror</a:t>
            </a:r>
            <a:r>
              <a:rPr lang="en-US" b="1" dirty="0" smtClean="0"/>
              <a:t>(“</a:t>
            </a:r>
            <a:r>
              <a:rPr lang="en-US" b="1" dirty="0" err="1" smtClean="0"/>
              <a:t>sigpending</a:t>
            </a:r>
            <a:r>
              <a:rPr lang="en-US" b="1" dirty="0" smtClean="0"/>
              <a:t>”); </a:t>
            </a:r>
          </a:p>
          <a:p>
            <a:r>
              <a:rPr lang="en-US" dirty="0" smtClean="0"/>
              <a:t> </a:t>
            </a:r>
            <a:r>
              <a:rPr lang="en-US" b="1" dirty="0" smtClean="0"/>
              <a:t> else </a:t>
            </a:r>
            <a:r>
              <a:rPr lang="en-US" b="1" dirty="0" err="1" smtClean="0"/>
              <a:t>cout</a:t>
            </a:r>
            <a:r>
              <a:rPr lang="en-US" b="1" dirty="0" smtClean="0"/>
              <a:t> &lt;&lt; “SIGTERM signal is:” </a:t>
            </a:r>
            <a:r>
              <a:rPr lang="da-DK" b="1" dirty="0" smtClean="0"/>
              <a:t>&lt;&lt; (sigismember(&amp;sigmask,SIGTERM) ? “Set” : “No Set”)  &lt;&lt; endl; </a:t>
            </a:r>
          </a:p>
          <a:p>
            <a:r>
              <a:rPr lang="en-US" b="1" dirty="0" smtClean="0"/>
              <a: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sz="quarter" idx="1"/>
          </p:nvPr>
        </p:nvSpPr>
        <p:spPr/>
        <p:txBody>
          <a:bodyPr>
            <a:normAutofit fontScale="85000" lnSpcReduction="10000"/>
          </a:bodyPr>
          <a:lstStyle/>
          <a:p>
            <a:pPr algn="just">
              <a:lnSpc>
                <a:spcPct val="150000"/>
              </a:lnSpc>
              <a:buNone/>
            </a:pPr>
            <a:r>
              <a:rPr lang="en-US" dirty="0" smtClean="0">
                <a:latin typeface="Times New Roman" pitchFamily="18" charset="0"/>
                <a:cs typeface="Times New Roman" pitchFamily="18" charset="0"/>
              </a:rPr>
              <a:t>UNIX also supports following APIs for signal mask manipulation: </a:t>
            </a:r>
          </a:p>
          <a:p>
            <a:pPr algn="just">
              <a:lnSpc>
                <a:spcPct val="150000"/>
              </a:lnSpc>
            </a:pPr>
            <a:endParaRPr lang="en-US" dirty="0" smtClean="0">
              <a:latin typeface="Times New Roman" pitchFamily="18" charset="0"/>
              <a:cs typeface="Times New Roman" pitchFamily="18" charset="0"/>
            </a:endParaRPr>
          </a:p>
          <a:p>
            <a:pPr algn="just">
              <a:lnSpc>
                <a:spcPct val="150000"/>
              </a:lnSpc>
              <a:buNone/>
            </a:pPr>
            <a:r>
              <a:rPr lang="en-US" b="1" dirty="0" smtClean="0">
                <a:latin typeface="Times New Roman" pitchFamily="18" charset="0"/>
                <a:cs typeface="Times New Roman" pitchFamily="18" charset="0"/>
              </a:rPr>
              <a:t>#include&lt;</a:t>
            </a:r>
            <a:r>
              <a:rPr lang="en-US" b="1" dirty="0" err="1" smtClean="0">
                <a:latin typeface="Times New Roman" pitchFamily="18" charset="0"/>
                <a:cs typeface="Times New Roman" pitchFamily="18" charset="0"/>
              </a:rPr>
              <a:t>signal.h</a:t>
            </a:r>
            <a:r>
              <a:rPr lang="en-US" b="1" dirty="0" smtClean="0">
                <a:latin typeface="Times New Roman" pitchFamily="18" charset="0"/>
                <a:cs typeface="Times New Roman" pitchFamily="18" charset="0"/>
              </a:rPr>
              <a:t>&gt;</a:t>
            </a:r>
          </a:p>
          <a:p>
            <a:pPr algn="just">
              <a:lnSpc>
                <a:spcPct val="150000"/>
              </a:lnSpc>
              <a:buNone/>
            </a:pPr>
            <a:endParaRPr lang="en-US" b="1" dirty="0" smtClean="0">
              <a:latin typeface="Times New Roman" pitchFamily="18" charset="0"/>
              <a:cs typeface="Times New Roman" pitchFamily="18" charset="0"/>
            </a:endParaRPr>
          </a:p>
          <a:p>
            <a:pPr algn="just">
              <a:lnSpc>
                <a:spcPct val="150000"/>
              </a:lnSpc>
              <a:buNone/>
            </a:pP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sighold</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signal_num</a:t>
            </a:r>
            <a:r>
              <a:rPr lang="en-US" b="1" dirty="0" smtClean="0">
                <a:latin typeface="Times New Roman" pitchFamily="18" charset="0"/>
                <a:cs typeface="Times New Roman" pitchFamily="18" charset="0"/>
              </a:rPr>
              <a:t>);</a:t>
            </a:r>
          </a:p>
          <a:p>
            <a:pPr algn="just">
              <a:lnSpc>
                <a:spcPct val="150000"/>
              </a:lnSpc>
              <a:buNone/>
            </a:pP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sigrelse</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signal_num</a:t>
            </a:r>
            <a:r>
              <a:rPr lang="en-US" b="1" dirty="0" smtClean="0">
                <a:latin typeface="Times New Roman" pitchFamily="18" charset="0"/>
                <a:cs typeface="Times New Roman" pitchFamily="18" charset="0"/>
              </a:rPr>
              <a:t>);</a:t>
            </a:r>
          </a:p>
          <a:p>
            <a:pPr algn="just">
              <a:lnSpc>
                <a:spcPct val="150000"/>
              </a:lnSpc>
              <a:buNone/>
            </a:pP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sigignore</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signal_num</a:t>
            </a:r>
            <a:r>
              <a:rPr lang="en-US" b="1" dirty="0" smtClean="0">
                <a:latin typeface="Times New Roman" pitchFamily="18" charset="0"/>
                <a:cs typeface="Times New Roman" pitchFamily="18" charset="0"/>
              </a:rPr>
              <a:t>);</a:t>
            </a:r>
          </a:p>
          <a:p>
            <a:pPr algn="just">
              <a:lnSpc>
                <a:spcPct val="150000"/>
              </a:lnSpc>
              <a:buNone/>
            </a:pP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sigpause</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signal_num</a:t>
            </a:r>
            <a:r>
              <a:rPr lang="en-US" b="1"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algn="just">
              <a:lnSpc>
                <a:spcPct val="150000"/>
              </a:lnSpc>
              <a:buNone/>
            </a:pPr>
            <a:r>
              <a:rPr lang="en-US" dirty="0" smtClean="0">
                <a:latin typeface="Times New Roman" pitchFamily="18" charset="0"/>
                <a:cs typeface="Times New Roman" pitchFamily="18" charset="0"/>
              </a:rPr>
              <a:t>		Signals </a:t>
            </a:r>
            <a:r>
              <a:rPr lang="en-US" dirty="0">
                <a:latin typeface="Times New Roman" pitchFamily="18" charset="0"/>
                <a:cs typeface="Times New Roman" pitchFamily="18" charset="0"/>
              </a:rPr>
              <a:t>are software interrupts. Signals provide a way of handling asynchronous events: a user at a terminal </a:t>
            </a:r>
            <a:r>
              <a:rPr lang="en-US" dirty="0" smtClean="0">
                <a:latin typeface="Times New Roman" pitchFamily="18" charset="0"/>
                <a:cs typeface="Times New Roman" pitchFamily="18" charset="0"/>
              </a:rPr>
              <a:t>typing the </a:t>
            </a:r>
            <a:r>
              <a:rPr lang="en-US" dirty="0">
                <a:latin typeface="Times New Roman" pitchFamily="18" charset="0"/>
                <a:cs typeface="Times New Roman" pitchFamily="18" charset="0"/>
              </a:rPr>
              <a:t>interrupt key to stop a program or the next program in a pipeline terminating prematurely.</a:t>
            </a:r>
            <a:r>
              <a:rPr lang="en-US" dirty="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1143000"/>
          </a:xfrm>
        </p:spPr>
        <p:txBody>
          <a:bodyPr/>
          <a:lstStyle/>
          <a:p>
            <a:pPr algn="ctr"/>
            <a:r>
              <a:rPr lang="en-US" b="1" dirty="0" smtClean="0"/>
              <a:t>SIGACTION </a:t>
            </a:r>
            <a:endParaRPr lang="en-US" dirty="0"/>
          </a:p>
        </p:txBody>
      </p:sp>
      <p:sp>
        <p:nvSpPr>
          <p:cNvPr id="3" name="Content Placeholder 2"/>
          <p:cNvSpPr>
            <a:spLocks noGrp="1"/>
          </p:cNvSpPr>
          <p:nvPr>
            <p:ph sz="quarter" idx="1"/>
          </p:nvPr>
        </p:nvSpPr>
        <p:spPr>
          <a:xfrm>
            <a:off x="914400" y="1447800"/>
            <a:ext cx="7848600" cy="5029200"/>
          </a:xfrm>
        </p:spPr>
        <p:txBody>
          <a:bodyPr>
            <a:normAutofit fontScale="85000" lnSpcReduction="20000"/>
          </a:bodyPr>
          <a:lstStyle/>
          <a:p>
            <a:pPr algn="just">
              <a:lnSpc>
                <a:spcPct val="170000"/>
              </a:lnSpc>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sigaction</a:t>
            </a:r>
            <a:r>
              <a:rPr lang="en-US" dirty="0" smtClean="0">
                <a:latin typeface="Times New Roman" pitchFamily="18" charset="0"/>
                <a:cs typeface="Times New Roman" pitchFamily="18" charset="0"/>
              </a:rPr>
              <a:t> API blocks the signal it is catching allowing a process to specify additional signals to be blocked when the API is handling a signal. </a:t>
            </a:r>
          </a:p>
          <a:p>
            <a:pPr algn="just">
              <a:lnSpc>
                <a:spcPct val="170000"/>
              </a:lnSpc>
              <a:buNone/>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sigaction</a:t>
            </a:r>
            <a:r>
              <a:rPr lang="en-US" dirty="0" smtClean="0">
                <a:latin typeface="Times New Roman" pitchFamily="18" charset="0"/>
                <a:cs typeface="Times New Roman" pitchFamily="18" charset="0"/>
              </a:rPr>
              <a:t> API prototype is: </a:t>
            </a:r>
          </a:p>
          <a:p>
            <a:pPr algn="just">
              <a:lnSpc>
                <a:spcPct val="170000"/>
              </a:lnSpc>
              <a:buNone/>
            </a:pPr>
            <a:r>
              <a:rPr lang="en-US" b="1" dirty="0" smtClean="0">
                <a:latin typeface="Times New Roman" pitchFamily="18" charset="0"/>
                <a:cs typeface="Times New Roman" pitchFamily="18" charset="0"/>
              </a:rPr>
              <a:t>#include&lt;</a:t>
            </a:r>
            <a:r>
              <a:rPr lang="en-US" b="1" dirty="0" err="1" smtClean="0">
                <a:latin typeface="Times New Roman" pitchFamily="18" charset="0"/>
                <a:cs typeface="Times New Roman" pitchFamily="18" charset="0"/>
              </a:rPr>
              <a:t>signal.h</a:t>
            </a:r>
            <a:r>
              <a:rPr lang="en-US" b="1" dirty="0" smtClean="0">
                <a:latin typeface="Times New Roman" pitchFamily="18" charset="0"/>
                <a:cs typeface="Times New Roman" pitchFamily="18" charset="0"/>
              </a:rPr>
              <a:t>&gt;</a:t>
            </a:r>
          </a:p>
          <a:p>
            <a:pPr algn="just">
              <a:lnSpc>
                <a:spcPct val="170000"/>
              </a:lnSpc>
              <a:buNone/>
            </a:pP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sigaction</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signal_num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struct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sigaction</a:t>
            </a:r>
            <a:r>
              <a:rPr lang="en-US" b="1" dirty="0" smtClean="0">
                <a:latin typeface="Times New Roman" pitchFamily="18" charset="0"/>
                <a:cs typeface="Times New Roman" pitchFamily="18" charset="0"/>
              </a:rPr>
              <a:t>* action, </a:t>
            </a:r>
            <a:r>
              <a:rPr lang="en-US" b="1" dirty="0" err="1" smtClean="0">
                <a:latin typeface="Times New Roman" pitchFamily="18" charset="0"/>
                <a:cs typeface="Times New Roman" pitchFamily="18" charset="0"/>
              </a:rPr>
              <a:t>struct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sigaction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old_action</a:t>
            </a:r>
            <a:r>
              <a:rPr lang="en-US" b="1" dirty="0" smtClean="0">
                <a:latin typeface="Times New Roman" pitchFamily="18" charset="0"/>
                <a:cs typeface="Times New Roman" pitchFamily="18" charset="0"/>
              </a:rPr>
              <a:t>); </a:t>
            </a:r>
          </a:p>
          <a:p>
            <a:pPr algn="just">
              <a:lnSpc>
                <a:spcPct val="170000"/>
              </a:lnSpc>
              <a:buNone/>
            </a:pPr>
            <a:endParaRPr lang="en-US" b="1" dirty="0" smtClean="0">
              <a:latin typeface="Times New Roman" pitchFamily="18" charset="0"/>
              <a:cs typeface="Times New Roman" pitchFamily="18" charset="0"/>
            </a:endParaRPr>
          </a:p>
          <a:p>
            <a:pPr algn="just">
              <a:lnSpc>
                <a:spcPct val="170000"/>
              </a:lnSpc>
              <a:buNone/>
            </a:pPr>
            <a:r>
              <a:rPr lang="en-US" dirty="0" smtClean="0">
                <a:latin typeface="Times New Roman" pitchFamily="18" charset="0"/>
                <a:cs typeface="Times New Roman" pitchFamily="18" charset="0"/>
              </a:rPr>
              <a:t>Returns: 0 if OK, 1 on error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848600" cy="4876800"/>
          </a:xfrm>
        </p:spPr>
        <p:txBody>
          <a:bodyPr>
            <a:normAutofit fontScale="77500" lnSpcReduction="20000"/>
          </a:bodyPr>
          <a:lstStyle/>
          <a:p>
            <a:pPr algn="just">
              <a:lnSpc>
                <a:spcPct val="170000"/>
              </a:lnSpc>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struct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sigaction</a:t>
            </a:r>
            <a:r>
              <a:rPr lang="en-US" dirty="0" smtClean="0">
                <a:latin typeface="Times New Roman" pitchFamily="18" charset="0"/>
                <a:cs typeface="Times New Roman" pitchFamily="18" charset="0"/>
              </a:rPr>
              <a:t> data type is defined in the &lt;</a:t>
            </a:r>
            <a:r>
              <a:rPr lang="en-US" dirty="0" err="1" smtClean="0">
                <a:latin typeface="Times New Roman" pitchFamily="18" charset="0"/>
                <a:cs typeface="Times New Roman" pitchFamily="18" charset="0"/>
              </a:rPr>
              <a:t>signal.h</a:t>
            </a:r>
            <a:r>
              <a:rPr lang="en-US" dirty="0" smtClean="0">
                <a:latin typeface="Times New Roman" pitchFamily="18" charset="0"/>
                <a:cs typeface="Times New Roman" pitchFamily="18" charset="0"/>
              </a:rPr>
              <a:t>&gt; header as: </a:t>
            </a:r>
          </a:p>
          <a:p>
            <a:pPr algn="just">
              <a:lnSpc>
                <a:spcPct val="170000"/>
              </a:lnSpc>
            </a:pPr>
            <a:endParaRPr lang="en-US" dirty="0" smtClean="0">
              <a:latin typeface="Times New Roman" pitchFamily="18" charset="0"/>
              <a:cs typeface="Times New Roman" pitchFamily="18" charset="0"/>
            </a:endParaRPr>
          </a:p>
          <a:p>
            <a:pPr algn="just">
              <a:lnSpc>
                <a:spcPct val="170000"/>
              </a:lnSpc>
              <a:buNone/>
            </a:pPr>
            <a:r>
              <a:rPr lang="en-US" b="1" dirty="0" err="1" smtClean="0">
                <a:latin typeface="Times New Roman" pitchFamily="18" charset="0"/>
                <a:cs typeface="Times New Roman" pitchFamily="18" charset="0"/>
              </a:rPr>
              <a:t>struct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sigaction</a:t>
            </a:r>
            <a:endParaRPr lang="en-US" b="1" dirty="0" smtClean="0">
              <a:latin typeface="Times New Roman" pitchFamily="18" charset="0"/>
              <a:cs typeface="Times New Roman" pitchFamily="18" charset="0"/>
            </a:endParaRPr>
          </a:p>
          <a:p>
            <a:pPr algn="just">
              <a:lnSpc>
                <a:spcPct val="170000"/>
              </a:lnSpc>
              <a:buNone/>
            </a:pPr>
            <a:r>
              <a:rPr lang="en-US" b="1" dirty="0" smtClean="0">
                <a:latin typeface="Times New Roman" pitchFamily="18" charset="0"/>
                <a:cs typeface="Times New Roman" pitchFamily="18" charset="0"/>
              </a:rPr>
              <a:t>{</a:t>
            </a:r>
          </a:p>
          <a:p>
            <a:pPr algn="just">
              <a:lnSpc>
                <a:spcPct val="170000"/>
              </a:lnSpc>
              <a:buNone/>
            </a:pPr>
            <a:r>
              <a:rPr lang="en-US" b="1" dirty="0" smtClean="0">
                <a:latin typeface="Times New Roman" pitchFamily="18" charset="0"/>
                <a:cs typeface="Times New Roman" pitchFamily="18" charset="0"/>
              </a:rPr>
              <a:t> void   (*</a:t>
            </a:r>
            <a:r>
              <a:rPr lang="en-US" b="1" dirty="0" err="1" smtClean="0">
                <a:latin typeface="Times New Roman" pitchFamily="18" charset="0"/>
                <a:cs typeface="Times New Roman" pitchFamily="18" charset="0"/>
              </a:rPr>
              <a:t>sa_handler</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a:t>
            </a:r>
          </a:p>
          <a:p>
            <a:pPr algn="just">
              <a:lnSpc>
                <a:spcPct val="170000"/>
              </a:lnSpc>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sigset_t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sa_mask</a:t>
            </a:r>
            <a:r>
              <a:rPr lang="en-US" b="1" dirty="0" smtClean="0">
                <a:latin typeface="Times New Roman" pitchFamily="18" charset="0"/>
                <a:cs typeface="Times New Roman" pitchFamily="18" charset="0"/>
              </a:rPr>
              <a:t>;</a:t>
            </a:r>
          </a:p>
          <a:p>
            <a:pPr algn="just">
              <a:lnSpc>
                <a:spcPct val="170000"/>
              </a:lnSpc>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sa_flag</a:t>
            </a:r>
            <a:r>
              <a:rPr lang="en-US" b="1" dirty="0" smtClean="0">
                <a:latin typeface="Times New Roman" pitchFamily="18" charset="0"/>
                <a:cs typeface="Times New Roman" pitchFamily="18" charset="0"/>
              </a:rPr>
              <a:t>;</a:t>
            </a:r>
          </a:p>
          <a:p>
            <a:pPr algn="just">
              <a:lnSpc>
                <a:spcPct val="170000"/>
              </a:lnSpc>
              <a:buNone/>
            </a:pPr>
            <a:r>
              <a:rPr lang="en-US" b="1" dirty="0" smtClean="0">
                <a:latin typeface="Times New Roman" pitchFamily="18" charset="0"/>
                <a:cs typeface="Times New Roman" pitchFamily="18" charset="0"/>
              </a:rPr>
              <a:t>} </a:t>
            </a:r>
          </a:p>
          <a:p>
            <a:pPr algn="just">
              <a:lnSpc>
                <a:spcPct val="170000"/>
              </a:lnSpc>
              <a:buNone/>
            </a:pPr>
            <a:r>
              <a:rPr lang="en-US" dirty="0" smtClean="0"/>
              <a:t>The following program illustrates the uses of </a:t>
            </a:r>
            <a:r>
              <a:rPr lang="en-US" dirty="0" err="1" smtClean="0"/>
              <a:t>sigaction</a:t>
            </a:r>
            <a:r>
              <a:rPr lang="en-US" dirty="0" smtClean="0"/>
              <a:t>: </a:t>
            </a:r>
          </a:p>
          <a:p>
            <a:pPr algn="just">
              <a:lnSpc>
                <a:spcPct val="170000"/>
              </a:lnSpc>
              <a:buNone/>
            </a:pP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839200" cy="7315200"/>
          </a:xfrm>
        </p:spPr>
        <p:txBody>
          <a:bodyPr>
            <a:normAutofit fontScale="55000" lnSpcReduction="20000"/>
          </a:bodyPr>
          <a:lstStyle/>
          <a:p>
            <a:pPr>
              <a:buNone/>
            </a:pPr>
            <a:r>
              <a:rPr lang="en-US" b="1" dirty="0" smtClean="0">
                <a:latin typeface="Times New Roman" pitchFamily="18" charset="0"/>
                <a:cs typeface="Times New Roman" pitchFamily="18" charset="0"/>
              </a:rPr>
              <a:t>#include&lt;</a:t>
            </a:r>
            <a:r>
              <a:rPr lang="en-US" b="1" dirty="0" err="1" smtClean="0">
                <a:latin typeface="Times New Roman" pitchFamily="18" charset="0"/>
                <a:cs typeface="Times New Roman" pitchFamily="18" charset="0"/>
              </a:rPr>
              <a:t>iostream.h</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#include&lt;</a:t>
            </a:r>
            <a:r>
              <a:rPr lang="en-US" b="1" dirty="0" err="1" smtClean="0">
                <a:latin typeface="Times New Roman" pitchFamily="18" charset="0"/>
                <a:cs typeface="Times New Roman" pitchFamily="18" charset="0"/>
              </a:rPr>
              <a:t>stdio.h</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#include&lt;</a:t>
            </a:r>
            <a:r>
              <a:rPr lang="en-US" b="1" dirty="0" err="1" smtClean="0">
                <a:latin typeface="Times New Roman" pitchFamily="18" charset="0"/>
                <a:cs typeface="Times New Roman" pitchFamily="18" charset="0"/>
              </a:rPr>
              <a:t>unistd.h</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#include&lt;</a:t>
            </a:r>
            <a:r>
              <a:rPr lang="en-US" b="1" dirty="0" err="1" smtClean="0">
                <a:latin typeface="Times New Roman" pitchFamily="18" charset="0"/>
                <a:cs typeface="Times New Roman" pitchFamily="18" charset="0"/>
              </a:rPr>
              <a:t>signal.h</a:t>
            </a:r>
            <a:r>
              <a:rPr lang="en-US" b="1" dirty="0" smtClean="0">
                <a:latin typeface="Times New Roman" pitchFamily="18" charset="0"/>
                <a:cs typeface="Times New Roman" pitchFamily="18" charset="0"/>
              </a:rPr>
              <a:t>&gt;</a:t>
            </a:r>
          </a:p>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void </a:t>
            </a:r>
            <a:r>
              <a:rPr lang="en-US" b="1" dirty="0" err="1" smtClean="0">
                <a:latin typeface="Times New Roman" pitchFamily="18" charset="0"/>
                <a:cs typeface="Times New Roman" pitchFamily="18" charset="0"/>
              </a:rPr>
              <a:t>callme</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sig_num</a:t>
            </a:r>
            <a:r>
              <a:rPr lang="en-US" b="1" dirty="0" smtClean="0">
                <a:latin typeface="Times New Roman" pitchFamily="18" charset="0"/>
                <a:cs typeface="Times New Roman" pitchFamily="18" charset="0"/>
              </a:rPr>
              <a:t>)</a:t>
            </a:r>
          </a:p>
          <a:p>
            <a:pPr>
              <a:buNone/>
            </a:pPr>
            <a:r>
              <a:rPr lang="en-US" b="1" dirty="0" smtClean="0">
                <a:latin typeface="Times New Roman" pitchFamily="18" charset="0"/>
                <a:cs typeface="Times New Roman" pitchFamily="18" charset="0"/>
              </a:rPr>
              <a:t>{</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cout</a:t>
            </a:r>
            <a:r>
              <a:rPr lang="en-US" b="1" dirty="0" smtClean="0">
                <a:latin typeface="Times New Roman" pitchFamily="18" charset="0"/>
                <a:cs typeface="Times New Roman" pitchFamily="18" charset="0"/>
              </a:rPr>
              <a:t>&lt;&lt;”catch signal:”&lt;&lt;</a:t>
            </a:r>
            <a:r>
              <a:rPr lang="en-US" b="1" dirty="0" err="1" smtClean="0">
                <a:latin typeface="Times New Roman" pitchFamily="18" charset="0"/>
                <a:cs typeface="Times New Roman" pitchFamily="18" charset="0"/>
              </a:rPr>
              <a:t>sig_num</a:t>
            </a:r>
            <a:r>
              <a:rPr lang="en-US" b="1" dirty="0" smtClean="0">
                <a:latin typeface="Times New Roman" pitchFamily="18" charset="0"/>
                <a:cs typeface="Times New Roman" pitchFamily="18" charset="0"/>
              </a:rPr>
              <a:t>&lt;&lt;</a:t>
            </a:r>
            <a:r>
              <a:rPr lang="en-US" b="1" dirty="0" err="1" smtClean="0">
                <a:latin typeface="Times New Roman" pitchFamily="18" charset="0"/>
                <a:cs typeface="Times New Roman" pitchFamily="18" charset="0"/>
              </a:rPr>
              <a:t>endl</a:t>
            </a:r>
            <a:r>
              <a:rPr lang="en-US" b="1" dirty="0" smtClean="0">
                <a:latin typeface="Times New Roman" pitchFamily="18" charset="0"/>
                <a:cs typeface="Times New Roman" pitchFamily="18" charset="0"/>
              </a:rPr>
              <a:t>;</a:t>
            </a:r>
          </a:p>
          <a:p>
            <a:pPr>
              <a:buNone/>
            </a:pPr>
            <a:r>
              <a:rPr lang="en-US" b="1" dirty="0" smtClean="0">
                <a:latin typeface="Times New Roman" pitchFamily="18" charset="0"/>
                <a:cs typeface="Times New Roman" pitchFamily="18" charset="0"/>
              </a:rPr>
              <a:t>}</a:t>
            </a:r>
          </a:p>
          <a:p>
            <a:pPr>
              <a:buNone/>
            </a:pPr>
            <a:endParaRPr lang="en-US" b="1" dirty="0" smtClean="0">
              <a:latin typeface="Times New Roman" pitchFamily="18" charset="0"/>
              <a:cs typeface="Times New Roman" pitchFamily="18" charset="0"/>
            </a:endParaRPr>
          </a:p>
          <a:p>
            <a:pPr>
              <a:buNone/>
            </a:pP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main(</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argc</a:t>
            </a:r>
            <a:r>
              <a:rPr lang="en-US" b="1" dirty="0" smtClean="0">
                <a:latin typeface="Times New Roman" pitchFamily="18" charset="0"/>
                <a:cs typeface="Times New Roman" pitchFamily="18" charset="0"/>
              </a:rPr>
              <a:t>, char* </a:t>
            </a:r>
            <a:r>
              <a:rPr lang="en-US" b="1" dirty="0" err="1" smtClean="0">
                <a:latin typeface="Times New Roman" pitchFamily="18" charset="0"/>
                <a:cs typeface="Times New Roman" pitchFamily="18" charset="0"/>
              </a:rPr>
              <a:t>argv</a:t>
            </a:r>
            <a:r>
              <a:rPr lang="en-US" b="1" dirty="0" smtClean="0">
                <a:latin typeface="Times New Roman" pitchFamily="18" charset="0"/>
                <a:cs typeface="Times New Roman" pitchFamily="18" charset="0"/>
              </a:rPr>
              <a:t>[])</a:t>
            </a:r>
          </a:p>
          <a:p>
            <a:pPr>
              <a:buNone/>
            </a:pPr>
            <a:r>
              <a:rPr lang="en-US" b="1" dirty="0" smtClean="0">
                <a:latin typeface="Times New Roman" pitchFamily="18" charset="0"/>
                <a:cs typeface="Times New Roman" pitchFamily="18" charset="0"/>
              </a:rPr>
              <a:t>{ </a:t>
            </a:r>
          </a:p>
          <a:p>
            <a:pPr>
              <a:buNone/>
            </a:pPr>
            <a:r>
              <a:rPr lang="en-US" b="1" dirty="0" err="1" smtClean="0">
                <a:latin typeface="Times New Roman" pitchFamily="18" charset="0"/>
                <a:cs typeface="Times New Roman" pitchFamily="18" charset="0"/>
              </a:rPr>
              <a:t>sigset_t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sigmask</a:t>
            </a:r>
            <a:r>
              <a:rPr lang="en-US" b="1" dirty="0" smtClean="0">
                <a:latin typeface="Times New Roman" pitchFamily="18" charset="0"/>
                <a:cs typeface="Times New Roman" pitchFamily="18" charset="0"/>
              </a:rPr>
              <a:t>;</a:t>
            </a:r>
          </a:p>
          <a:p>
            <a:pPr>
              <a:buNone/>
            </a:pPr>
            <a:r>
              <a:rPr lang="en-US" b="1" dirty="0" err="1" smtClean="0">
                <a:latin typeface="Times New Roman" pitchFamily="18" charset="0"/>
                <a:cs typeface="Times New Roman" pitchFamily="18" charset="0"/>
              </a:rPr>
              <a:t>struct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sigaction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action,old_action</a:t>
            </a:r>
            <a:r>
              <a:rPr lang="en-US" b="1" dirty="0" smtClean="0">
                <a:latin typeface="Times New Roman" pitchFamily="18" charset="0"/>
                <a:cs typeface="Times New Roman" pitchFamily="18" charset="0"/>
              </a:rPr>
              <a:t>;</a:t>
            </a:r>
          </a:p>
          <a:p>
            <a:pPr>
              <a:buNone/>
            </a:pPr>
            <a:r>
              <a:rPr lang="en-US" b="1" dirty="0" err="1" smtClean="0">
                <a:latin typeface="Times New Roman" pitchFamily="18" charset="0"/>
                <a:cs typeface="Times New Roman" pitchFamily="18" charset="0"/>
              </a:rPr>
              <a:t>sigemptyset</a:t>
            </a:r>
            <a:r>
              <a:rPr lang="en-US" b="1" dirty="0" smtClean="0">
                <a:latin typeface="Times New Roman" pitchFamily="18" charset="0"/>
                <a:cs typeface="Times New Roman" pitchFamily="18" charset="0"/>
              </a:rPr>
              <a:t>(&amp;</a:t>
            </a:r>
            <a:r>
              <a:rPr lang="en-US" b="1" dirty="0" err="1" smtClean="0">
                <a:latin typeface="Times New Roman" pitchFamily="18" charset="0"/>
                <a:cs typeface="Times New Roman" pitchFamily="18" charset="0"/>
              </a:rPr>
              <a:t>sigmask</a:t>
            </a:r>
            <a:r>
              <a:rPr lang="en-US" b="1" dirty="0" smtClean="0">
                <a:latin typeface="Times New Roman" pitchFamily="18" charset="0"/>
                <a:cs typeface="Times New Roman" pitchFamily="18" charset="0"/>
              </a:rPr>
              <a:t>);</a:t>
            </a:r>
          </a:p>
          <a:p>
            <a:pPr>
              <a:buNone/>
            </a:pPr>
            <a:r>
              <a:rPr lang="da-DK" b="1" dirty="0" smtClean="0">
                <a:latin typeface="Times New Roman" pitchFamily="18" charset="0"/>
                <a:cs typeface="Times New Roman" pitchFamily="18" charset="0"/>
              </a:rPr>
              <a:t>if(sigaddset(&amp;sigmask,SIGTERM)==-1 || sigprocmask(SIG_SETMASK,&amp;sigmask,0)==-1)</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perror</a:t>
            </a:r>
            <a:r>
              <a:rPr lang="en-US" b="1" dirty="0" smtClean="0">
                <a:latin typeface="Times New Roman" pitchFamily="18" charset="0"/>
                <a:cs typeface="Times New Roman" pitchFamily="18" charset="0"/>
              </a:rPr>
              <a:t>(“set signal mask”);</a:t>
            </a:r>
          </a:p>
          <a:p>
            <a:pPr>
              <a:buNone/>
            </a:pPr>
            <a:r>
              <a:rPr lang="en-US" b="1" dirty="0" err="1" smtClean="0">
                <a:latin typeface="Times New Roman" pitchFamily="18" charset="0"/>
                <a:cs typeface="Times New Roman" pitchFamily="18" charset="0"/>
              </a:rPr>
              <a:t>sigemptyset</a:t>
            </a:r>
            <a:r>
              <a:rPr lang="en-US" b="1" dirty="0" smtClean="0">
                <a:latin typeface="Times New Roman" pitchFamily="18" charset="0"/>
                <a:cs typeface="Times New Roman" pitchFamily="18" charset="0"/>
              </a:rPr>
              <a:t>(&amp;</a:t>
            </a:r>
            <a:r>
              <a:rPr lang="en-US" b="1" dirty="0" err="1" smtClean="0">
                <a:latin typeface="Times New Roman" pitchFamily="18" charset="0"/>
                <a:cs typeface="Times New Roman" pitchFamily="18" charset="0"/>
              </a:rPr>
              <a:t>action.sa_mask</a:t>
            </a:r>
            <a:r>
              <a:rPr lang="en-US" b="1" dirty="0" smtClean="0">
                <a:latin typeface="Times New Roman" pitchFamily="18" charset="0"/>
                <a:cs typeface="Times New Roman" pitchFamily="18" charset="0"/>
              </a:rPr>
              <a:t>);</a:t>
            </a:r>
          </a:p>
          <a:p>
            <a:pPr>
              <a:buNone/>
            </a:pPr>
            <a:r>
              <a:rPr lang="en-US" b="1" dirty="0" err="1" smtClean="0">
                <a:latin typeface="Times New Roman" pitchFamily="18" charset="0"/>
                <a:cs typeface="Times New Roman" pitchFamily="18" charset="0"/>
              </a:rPr>
              <a:t>sigaddset</a:t>
            </a:r>
            <a:r>
              <a:rPr lang="en-US" b="1" dirty="0" smtClean="0">
                <a:latin typeface="Times New Roman" pitchFamily="18" charset="0"/>
                <a:cs typeface="Times New Roman" pitchFamily="18" charset="0"/>
              </a:rPr>
              <a:t>(&amp;</a:t>
            </a:r>
            <a:r>
              <a:rPr lang="en-US" b="1" dirty="0" err="1" smtClean="0">
                <a:latin typeface="Times New Roman" pitchFamily="18" charset="0"/>
                <a:cs typeface="Times New Roman" pitchFamily="18" charset="0"/>
              </a:rPr>
              <a:t>action.sa_mask,SIGSEGV</a:t>
            </a:r>
            <a:r>
              <a:rPr lang="en-US" b="1" dirty="0" smtClean="0">
                <a:latin typeface="Times New Roman" pitchFamily="18" charset="0"/>
                <a:cs typeface="Times New Roman" pitchFamily="18" charset="0"/>
              </a:rPr>
              <a:t>);</a:t>
            </a:r>
          </a:p>
          <a:p>
            <a:pPr>
              <a:buNone/>
            </a:pPr>
            <a:r>
              <a:rPr lang="en-US" b="1" dirty="0" err="1" smtClean="0">
                <a:latin typeface="Times New Roman" pitchFamily="18" charset="0"/>
                <a:cs typeface="Times New Roman" pitchFamily="18" charset="0"/>
              </a:rPr>
              <a:t>action.sa_handler</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callme</a:t>
            </a:r>
            <a:r>
              <a:rPr lang="en-US" b="1" dirty="0" smtClean="0">
                <a:latin typeface="Times New Roman" pitchFamily="18" charset="0"/>
                <a:cs typeface="Times New Roman" pitchFamily="18" charset="0"/>
              </a:rPr>
              <a:t>;</a:t>
            </a:r>
          </a:p>
          <a:p>
            <a:pPr>
              <a:buNone/>
            </a:pPr>
            <a:r>
              <a:rPr lang="en-US" b="1" dirty="0" err="1" smtClean="0">
                <a:latin typeface="Times New Roman" pitchFamily="18" charset="0"/>
                <a:cs typeface="Times New Roman" pitchFamily="18" charset="0"/>
              </a:rPr>
              <a:t>action.sa_flags</a:t>
            </a:r>
            <a:r>
              <a:rPr lang="en-US" b="1" dirty="0" smtClean="0">
                <a:latin typeface="Times New Roman" pitchFamily="18" charset="0"/>
                <a:cs typeface="Times New Roman" pitchFamily="18" charset="0"/>
              </a:rPr>
              <a:t>=0;</a:t>
            </a:r>
          </a:p>
          <a:p>
            <a:pPr>
              <a:buNone/>
            </a:pPr>
            <a:r>
              <a:rPr lang="en-US" b="1" dirty="0" smtClean="0">
                <a:latin typeface="Times New Roman" pitchFamily="18" charset="0"/>
                <a:cs typeface="Times New Roman" pitchFamily="18" charset="0"/>
              </a:rPr>
              <a:t>if(</a:t>
            </a:r>
            <a:r>
              <a:rPr lang="en-US" b="1" dirty="0" err="1" smtClean="0">
                <a:latin typeface="Times New Roman" pitchFamily="18" charset="0"/>
                <a:cs typeface="Times New Roman" pitchFamily="18" charset="0"/>
              </a:rPr>
              <a:t>sigaction</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SIGINT,&amp;action,&amp;old_action</a:t>
            </a:r>
            <a:r>
              <a:rPr lang="en-US" b="1" dirty="0" smtClean="0">
                <a:latin typeface="Times New Roman" pitchFamily="18" charset="0"/>
                <a:cs typeface="Times New Roman" pitchFamily="18" charset="0"/>
              </a:rPr>
              <a:t>)==-1)</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perror</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sigaction</a:t>
            </a:r>
            <a:r>
              <a:rPr lang="en-US" b="1" dirty="0" smtClean="0">
                <a:latin typeface="Times New Roman" pitchFamily="18" charset="0"/>
                <a:cs typeface="Times New Roman" pitchFamily="18" charset="0"/>
              </a:rPr>
              <a:t>”);</a:t>
            </a:r>
          </a:p>
          <a:p>
            <a:pPr>
              <a:buNone/>
            </a:pPr>
            <a:r>
              <a:rPr lang="en-US" b="1" dirty="0" smtClean="0">
                <a:latin typeface="Times New Roman" pitchFamily="18" charset="0"/>
                <a:cs typeface="Times New Roman" pitchFamily="18" charset="0"/>
              </a:rPr>
              <a:t>pause();</a:t>
            </a:r>
          </a:p>
          <a:p>
            <a:pPr>
              <a:buNone/>
            </a:pPr>
            <a:r>
              <a:rPr lang="en-US" b="1" dirty="0" err="1" smtClean="0">
                <a:latin typeface="Times New Roman" pitchFamily="18" charset="0"/>
                <a:cs typeface="Times New Roman" pitchFamily="18" charset="0"/>
              </a:rPr>
              <a:t>cout</a:t>
            </a:r>
            <a:r>
              <a:rPr lang="en-US" b="1" dirty="0" smtClean="0">
                <a:latin typeface="Times New Roman" pitchFamily="18" charset="0"/>
                <a:cs typeface="Times New Roman" pitchFamily="18" charset="0"/>
              </a:rPr>
              <a:t>&lt;&lt;</a:t>
            </a:r>
            <a:r>
              <a:rPr lang="en-US" b="1" dirty="0" err="1" smtClean="0">
                <a:latin typeface="Times New Roman" pitchFamily="18" charset="0"/>
                <a:cs typeface="Times New Roman" pitchFamily="18" charset="0"/>
              </a:rPr>
              <a:t>argv</a:t>
            </a:r>
            <a:r>
              <a:rPr lang="en-US" b="1" dirty="0" smtClean="0">
                <a:latin typeface="Times New Roman" pitchFamily="18" charset="0"/>
                <a:cs typeface="Times New Roman" pitchFamily="18" charset="0"/>
              </a:rPr>
              <a:t>[0]&lt;&lt;”exists\n”;</a:t>
            </a:r>
          </a:p>
          <a:p>
            <a:pPr>
              <a:buNone/>
            </a:pPr>
            <a:r>
              <a:rPr lang="en-US" b="1" dirty="0" smtClean="0">
                <a:latin typeface="Times New Roman" pitchFamily="18" charset="0"/>
                <a:cs typeface="Times New Roman" pitchFamily="18" charset="0"/>
              </a:rPr>
              <a:t>return 0; </a:t>
            </a:r>
          </a:p>
          <a:p>
            <a:pPr>
              <a:buNone/>
            </a:pPr>
            <a:r>
              <a:rPr lang="en-US" b="1"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1143000"/>
          </a:xfrm>
        </p:spPr>
        <p:txBody>
          <a:bodyPr>
            <a:normAutofit fontScale="90000"/>
          </a:bodyPr>
          <a:lstStyle/>
          <a:p>
            <a:pPr algn="ctr"/>
            <a:r>
              <a:rPr lang="en-US" b="1" dirty="0" smtClean="0"/>
              <a:t>THE </a:t>
            </a:r>
            <a:r>
              <a:rPr lang="en-US" sz="3100" b="1" dirty="0" smtClean="0">
                <a:latin typeface="Times New Roman" pitchFamily="18" charset="0"/>
                <a:cs typeface="Times New Roman" pitchFamily="18" charset="0"/>
              </a:rPr>
              <a:t>SIGCHLD</a:t>
            </a:r>
            <a:r>
              <a:rPr lang="en-US" b="1" dirty="0" smtClean="0"/>
              <a:t> SIGNAL AND THE </a:t>
            </a:r>
            <a:r>
              <a:rPr lang="en-US" b="1" dirty="0" err="1" smtClean="0"/>
              <a:t>waitpid</a:t>
            </a:r>
            <a:r>
              <a:rPr lang="en-US" b="1" dirty="0" smtClean="0"/>
              <a:t> API</a:t>
            </a:r>
            <a:endParaRPr lang="en-US" dirty="0"/>
          </a:p>
        </p:txBody>
      </p:sp>
      <p:sp>
        <p:nvSpPr>
          <p:cNvPr id="3" name="Content Placeholder 2"/>
          <p:cNvSpPr>
            <a:spLocks noGrp="1"/>
          </p:cNvSpPr>
          <p:nvPr>
            <p:ph sz="quarter" idx="1"/>
          </p:nvPr>
        </p:nvSpPr>
        <p:spPr>
          <a:xfrm>
            <a:off x="457200" y="1371600"/>
            <a:ext cx="8382000" cy="5257800"/>
          </a:xfrm>
        </p:spPr>
        <p:txBody>
          <a:bodyPr>
            <a:normAutofit fontScale="70000" lnSpcReduction="20000"/>
          </a:bodyPr>
          <a:lstStyle/>
          <a:p>
            <a:pPr algn="just">
              <a:lnSpc>
                <a:spcPct val="170000"/>
              </a:lnSpc>
            </a:pPr>
            <a:r>
              <a:rPr lang="en-US" dirty="0" smtClean="0">
                <a:latin typeface="Times New Roman" pitchFamily="18" charset="0"/>
                <a:cs typeface="Times New Roman" pitchFamily="18" charset="0"/>
              </a:rPr>
              <a:t>When a child process terminates or stops, the kernel will generate a SIGCHLD signal to its parent process. </a:t>
            </a:r>
            <a:r>
              <a:rPr lang="en-US" smtClean="0">
                <a:latin typeface="Times New Roman" pitchFamily="18" charset="0"/>
                <a:cs typeface="Times New Roman" pitchFamily="18" charset="0"/>
              </a:rPr>
              <a:t>Depending on </a:t>
            </a:r>
            <a:r>
              <a:rPr lang="en-US" dirty="0" smtClean="0">
                <a:latin typeface="Times New Roman" pitchFamily="18" charset="0"/>
                <a:cs typeface="Times New Roman" pitchFamily="18" charset="0"/>
              </a:rPr>
              <a:t>how the parent sets up the handling of the SIGCHLD signal, different events may occur: </a:t>
            </a:r>
          </a:p>
          <a:p>
            <a:pPr algn="just">
              <a:lnSpc>
                <a:spcPct val="170000"/>
              </a:lnSpc>
            </a:pPr>
            <a:endParaRPr lang="en-US" dirty="0" smtClean="0">
              <a:latin typeface="Times New Roman" pitchFamily="18" charset="0"/>
              <a:cs typeface="Times New Roman" pitchFamily="18" charset="0"/>
            </a:endParaRPr>
          </a:p>
          <a:p>
            <a:pPr algn="just">
              <a:lnSpc>
                <a:spcPct val="170000"/>
              </a:lnSpc>
              <a:buNone/>
            </a:pPr>
            <a:r>
              <a:rPr lang="en-US" dirty="0" smtClean="0">
                <a:latin typeface="Times New Roman" pitchFamily="18" charset="0"/>
                <a:cs typeface="Times New Roman" pitchFamily="18" charset="0"/>
              </a:rPr>
              <a:t> Parent accepts the </a:t>
            </a:r>
            <a:r>
              <a:rPr lang="en-US" b="1" dirty="0" smtClean="0">
                <a:latin typeface="Times New Roman" pitchFamily="18" charset="0"/>
                <a:cs typeface="Times New Roman" pitchFamily="18" charset="0"/>
              </a:rPr>
              <a:t>default action of the SIGCHLD signal:</a:t>
            </a:r>
          </a:p>
          <a:p>
            <a:pPr algn="just">
              <a:lnSpc>
                <a:spcPct val="170000"/>
              </a:lnSpc>
              <a:buNone/>
            </a:pPr>
            <a:r>
              <a:rPr lang="en-US" dirty="0" smtClean="0">
                <a:latin typeface="Times New Roman" pitchFamily="18" charset="0"/>
                <a:cs typeface="Times New Roman" pitchFamily="18" charset="0"/>
              </a:rPr>
              <a:t>	o SIGCHLD does not terminate the parent process.</a:t>
            </a:r>
          </a:p>
          <a:p>
            <a:pPr algn="just">
              <a:lnSpc>
                <a:spcPct val="170000"/>
              </a:lnSpc>
              <a:buNone/>
            </a:pPr>
            <a:r>
              <a:rPr lang="en-US" dirty="0" smtClean="0">
                <a:latin typeface="Times New Roman" pitchFamily="18" charset="0"/>
                <a:cs typeface="Times New Roman" pitchFamily="18" charset="0"/>
              </a:rPr>
              <a:t>	o Parent process will be awakened.</a:t>
            </a:r>
          </a:p>
          <a:p>
            <a:pPr algn="just">
              <a:lnSpc>
                <a:spcPct val="170000"/>
              </a:lnSpc>
              <a:buNone/>
            </a:pPr>
            <a:r>
              <a:rPr lang="en-US" dirty="0" smtClean="0">
                <a:latin typeface="Times New Roman" pitchFamily="18" charset="0"/>
                <a:cs typeface="Times New Roman" pitchFamily="18" charset="0"/>
              </a:rPr>
              <a:t>	o API will return the child’s exit status and process ID to the parent.</a:t>
            </a:r>
          </a:p>
          <a:p>
            <a:pPr algn="just">
              <a:lnSpc>
                <a:spcPct val="170000"/>
              </a:lnSpc>
              <a:buNone/>
            </a:pPr>
            <a:r>
              <a:rPr lang="en-US" dirty="0" smtClean="0">
                <a:latin typeface="Times New Roman" pitchFamily="18" charset="0"/>
                <a:cs typeface="Times New Roman" pitchFamily="18" charset="0"/>
              </a:rPr>
              <a:t>	o Kernel will clear up the Process Table slot allocated for the child process.</a:t>
            </a:r>
          </a:p>
          <a:p>
            <a:pPr algn="just">
              <a:lnSpc>
                <a:spcPct val="170000"/>
              </a:lnSpc>
              <a:buNone/>
            </a:pPr>
            <a:r>
              <a:rPr lang="en-US" dirty="0" smtClean="0">
                <a:latin typeface="Times New Roman" pitchFamily="18" charset="0"/>
                <a:cs typeface="Times New Roman" pitchFamily="18" charset="0"/>
              </a:rPr>
              <a:t>	o Parent process can call the </a:t>
            </a:r>
            <a:r>
              <a:rPr lang="en-US" dirty="0" err="1" smtClean="0">
                <a:latin typeface="Times New Roman" pitchFamily="18" charset="0"/>
                <a:cs typeface="Times New Roman" pitchFamily="18" charset="0"/>
              </a:rPr>
              <a:t>waitpid</a:t>
            </a:r>
            <a:r>
              <a:rPr lang="en-US" dirty="0" smtClean="0">
                <a:latin typeface="Times New Roman" pitchFamily="18" charset="0"/>
                <a:cs typeface="Times New Roman" pitchFamily="18" charset="0"/>
              </a:rPr>
              <a:t> API repeatedly to wait for each child it created.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458200" cy="6248400"/>
          </a:xfrm>
        </p:spPr>
        <p:txBody>
          <a:bodyPr>
            <a:noAutofit/>
          </a:bodyPr>
          <a:lstStyle/>
          <a:p>
            <a:pPr algn="just">
              <a:lnSpc>
                <a:spcPct val="170000"/>
              </a:lnSpc>
              <a:buNone/>
            </a:pPr>
            <a:r>
              <a:rPr lang="en-US" sz="1800" dirty="0" smtClean="0">
                <a:latin typeface="Times New Roman" pitchFamily="18" charset="0"/>
                <a:cs typeface="Times New Roman" pitchFamily="18" charset="0"/>
              </a:rPr>
              <a:t> Parent </a:t>
            </a:r>
            <a:r>
              <a:rPr lang="en-US" sz="1800" b="1" dirty="0" smtClean="0">
                <a:latin typeface="Times New Roman" pitchFamily="18" charset="0"/>
                <a:cs typeface="Times New Roman" pitchFamily="18" charset="0"/>
              </a:rPr>
              <a:t>ignores the SIGCHLD signal:</a:t>
            </a:r>
          </a:p>
          <a:p>
            <a:pPr algn="just">
              <a:lnSpc>
                <a:spcPct val="170000"/>
              </a:lnSpc>
              <a:buNone/>
            </a:pPr>
            <a:r>
              <a:rPr lang="en-US" sz="1800" dirty="0" smtClean="0">
                <a:latin typeface="Times New Roman" pitchFamily="18" charset="0"/>
                <a:cs typeface="Times New Roman" pitchFamily="18" charset="0"/>
              </a:rPr>
              <a:t>	o SIGCHLD signal will be discarded.</a:t>
            </a:r>
          </a:p>
          <a:p>
            <a:pPr algn="just">
              <a:lnSpc>
                <a:spcPct val="170000"/>
              </a:lnSpc>
              <a:buNone/>
            </a:pPr>
            <a:r>
              <a:rPr lang="en-US" sz="1800" dirty="0" smtClean="0">
                <a:latin typeface="Times New Roman" pitchFamily="18" charset="0"/>
                <a:cs typeface="Times New Roman" pitchFamily="18" charset="0"/>
              </a:rPr>
              <a:t>	o Parent will not be disturbed even if it is executing the </a:t>
            </a:r>
            <a:r>
              <a:rPr lang="en-US" sz="1800" dirty="0" err="1" smtClean="0">
                <a:latin typeface="Times New Roman" pitchFamily="18" charset="0"/>
                <a:cs typeface="Times New Roman" pitchFamily="18" charset="0"/>
              </a:rPr>
              <a:t>waitpid</a:t>
            </a:r>
            <a:r>
              <a:rPr lang="en-US" sz="1800" dirty="0" smtClean="0">
                <a:latin typeface="Times New Roman" pitchFamily="18" charset="0"/>
                <a:cs typeface="Times New Roman" pitchFamily="18" charset="0"/>
              </a:rPr>
              <a:t> system call.</a:t>
            </a:r>
          </a:p>
          <a:p>
            <a:pPr algn="just">
              <a:lnSpc>
                <a:spcPct val="170000"/>
              </a:lnSpc>
              <a:buNone/>
            </a:pPr>
            <a:r>
              <a:rPr lang="en-US" sz="1800" dirty="0" smtClean="0">
                <a:latin typeface="Times New Roman" pitchFamily="18" charset="0"/>
                <a:cs typeface="Times New Roman" pitchFamily="18" charset="0"/>
              </a:rPr>
              <a:t>	o If the parent calls the </a:t>
            </a:r>
            <a:r>
              <a:rPr lang="en-US" sz="1800" dirty="0" err="1" smtClean="0">
                <a:latin typeface="Times New Roman" pitchFamily="18" charset="0"/>
                <a:cs typeface="Times New Roman" pitchFamily="18" charset="0"/>
              </a:rPr>
              <a:t>waitpid</a:t>
            </a:r>
            <a:r>
              <a:rPr lang="en-US" sz="1800" dirty="0" smtClean="0">
                <a:latin typeface="Times New Roman" pitchFamily="18" charset="0"/>
                <a:cs typeface="Times New Roman" pitchFamily="18" charset="0"/>
              </a:rPr>
              <a:t> API, the API will suspend the parent until all its child processes have terminated.</a:t>
            </a:r>
          </a:p>
          <a:p>
            <a:pPr algn="just">
              <a:lnSpc>
                <a:spcPct val="170000"/>
              </a:lnSpc>
              <a:buNone/>
            </a:pPr>
            <a:r>
              <a:rPr lang="en-US" sz="1800" dirty="0" smtClean="0">
                <a:latin typeface="Times New Roman" pitchFamily="18" charset="0"/>
                <a:cs typeface="Times New Roman" pitchFamily="18" charset="0"/>
              </a:rPr>
              <a:t>	o Child process table slots will be cleared up by the kernel.</a:t>
            </a:r>
          </a:p>
          <a:p>
            <a:pPr algn="just">
              <a:lnSpc>
                <a:spcPct val="170000"/>
              </a:lnSpc>
              <a:buNone/>
            </a:pPr>
            <a:r>
              <a:rPr lang="en-US" sz="1800" dirty="0" smtClean="0">
                <a:latin typeface="Times New Roman" pitchFamily="18" charset="0"/>
                <a:cs typeface="Times New Roman" pitchFamily="18" charset="0"/>
              </a:rPr>
              <a:t>	o API will return a -1 value to the parent process. </a:t>
            </a:r>
          </a:p>
          <a:p>
            <a:pPr algn="just">
              <a:lnSpc>
                <a:spcPct val="170000"/>
              </a:lnSpc>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pPr algn="just">
              <a:lnSpc>
                <a:spcPct val="170000"/>
              </a:lnSpc>
              <a:buNone/>
            </a:pPr>
            <a:r>
              <a:rPr lang="en-US" sz="2800" dirty="0" smtClean="0">
                <a:latin typeface="Times New Roman" pitchFamily="18" charset="0"/>
                <a:cs typeface="Times New Roman" pitchFamily="18" charset="0"/>
              </a:rPr>
              <a:t>Process </a:t>
            </a:r>
            <a:r>
              <a:rPr lang="en-US" sz="2800" b="1" dirty="0" smtClean="0">
                <a:latin typeface="Times New Roman" pitchFamily="18" charset="0"/>
                <a:cs typeface="Times New Roman" pitchFamily="18" charset="0"/>
              </a:rPr>
              <a:t>catches the SIGCHLD signal:</a:t>
            </a:r>
          </a:p>
          <a:p>
            <a:pPr algn="just">
              <a:lnSpc>
                <a:spcPct val="170000"/>
              </a:lnSpc>
              <a:buNone/>
            </a:pPr>
            <a:r>
              <a:rPr lang="en-US" sz="2800" dirty="0" smtClean="0">
                <a:latin typeface="Times New Roman" pitchFamily="18" charset="0"/>
                <a:cs typeface="Times New Roman" pitchFamily="18" charset="0"/>
              </a:rPr>
              <a:t>	o The signal handler function will be called in the parent process whenever a child process terminates.</a:t>
            </a:r>
          </a:p>
          <a:p>
            <a:pPr algn="just">
              <a:lnSpc>
                <a:spcPct val="170000"/>
              </a:lnSpc>
              <a:buNone/>
            </a:pPr>
            <a:r>
              <a:rPr lang="en-US" sz="2800" dirty="0" smtClean="0">
                <a:latin typeface="Times New Roman" pitchFamily="18" charset="0"/>
                <a:cs typeface="Times New Roman" pitchFamily="18" charset="0"/>
              </a:rPr>
              <a:t>	o If the SIGCHLD arrives while the parent process is executing the </a:t>
            </a:r>
            <a:r>
              <a:rPr lang="en-US" sz="2800" dirty="0" err="1" smtClean="0">
                <a:latin typeface="Times New Roman" pitchFamily="18" charset="0"/>
                <a:cs typeface="Times New Roman" pitchFamily="18" charset="0"/>
              </a:rPr>
              <a:t>waitpid</a:t>
            </a:r>
            <a:r>
              <a:rPr lang="en-US" sz="2800" dirty="0" smtClean="0">
                <a:latin typeface="Times New Roman" pitchFamily="18" charset="0"/>
                <a:cs typeface="Times New Roman" pitchFamily="18" charset="0"/>
              </a:rPr>
              <a:t> system call, the </a:t>
            </a:r>
            <a:r>
              <a:rPr lang="en-US" sz="2800" dirty="0" err="1" smtClean="0">
                <a:latin typeface="Times New Roman" pitchFamily="18" charset="0"/>
                <a:cs typeface="Times New Roman" pitchFamily="18" charset="0"/>
              </a:rPr>
              <a:t>waitpid</a:t>
            </a:r>
            <a:r>
              <a:rPr lang="en-US" sz="2800" dirty="0" smtClean="0">
                <a:latin typeface="Times New Roman" pitchFamily="18" charset="0"/>
                <a:cs typeface="Times New Roman" pitchFamily="18" charset="0"/>
              </a:rPr>
              <a:t> API may be restarted to collect the child exit status and clear its process table slots.</a:t>
            </a:r>
          </a:p>
          <a:p>
            <a:pPr algn="just">
              <a:lnSpc>
                <a:spcPct val="170000"/>
              </a:lnSpc>
              <a:buNone/>
            </a:pPr>
            <a:r>
              <a:rPr lang="en-US" sz="2800" dirty="0" smtClean="0">
                <a:latin typeface="Times New Roman" pitchFamily="18" charset="0"/>
                <a:cs typeface="Times New Roman" pitchFamily="18" charset="0"/>
              </a:rPr>
              <a:t>	o Depending on parent setup, the API may be aborted and child process table slot not freed. </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150000"/>
              </a:lnSpc>
            </a:pPr>
            <a:r>
              <a:rPr lang="en-US" b="1" dirty="0" smtClean="0"/>
              <a:t>THE </a:t>
            </a:r>
            <a:r>
              <a:rPr lang="en-US" b="1" dirty="0" err="1" smtClean="0">
                <a:latin typeface="Times New Roman" pitchFamily="18" charset="0"/>
                <a:cs typeface="Times New Roman" pitchFamily="18" charset="0"/>
              </a:rPr>
              <a:t>sigsetjmp</a:t>
            </a:r>
            <a:r>
              <a:rPr lang="en-US" b="1" dirty="0" smtClean="0"/>
              <a:t> AND </a:t>
            </a:r>
            <a:r>
              <a:rPr lang="en-US" b="1" dirty="0" err="1" smtClean="0"/>
              <a:t>siglongjmp</a:t>
            </a:r>
            <a:r>
              <a:rPr lang="en-US" b="1" dirty="0" smtClean="0"/>
              <a:t> APIs </a:t>
            </a:r>
            <a:endParaRPr lang="en-US" dirty="0"/>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The function prototypes of the APIs are: </a:t>
            </a:r>
          </a:p>
          <a:p>
            <a:pPr>
              <a:buNone/>
            </a:pP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#include &lt;</a:t>
            </a:r>
            <a:r>
              <a:rPr lang="en-US" b="1" dirty="0" err="1" smtClean="0">
                <a:latin typeface="Times New Roman" pitchFamily="18" charset="0"/>
                <a:cs typeface="Times New Roman" pitchFamily="18" charset="0"/>
              </a:rPr>
              <a:t>setjmp.h</a:t>
            </a:r>
            <a:r>
              <a:rPr lang="en-US" b="1" dirty="0" smtClean="0">
                <a:latin typeface="Times New Roman" pitchFamily="18" charset="0"/>
                <a:cs typeface="Times New Roman" pitchFamily="18" charset="0"/>
              </a:rPr>
              <a:t>&gt;</a:t>
            </a:r>
          </a:p>
          <a:p>
            <a:pPr>
              <a:buNone/>
            </a:pPr>
            <a:endParaRPr lang="en-US" b="1" dirty="0" smtClean="0">
              <a:latin typeface="Times New Roman" pitchFamily="18" charset="0"/>
              <a:cs typeface="Times New Roman" pitchFamily="18" charset="0"/>
            </a:endParaRPr>
          </a:p>
          <a:p>
            <a:pPr>
              <a:buNone/>
            </a:pP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sigsetjmp</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sigjmp_buf</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env</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savemask</a:t>
            </a:r>
            <a:r>
              <a:rPr lang="en-US" b="1" dirty="0" smtClean="0">
                <a:latin typeface="Times New Roman" pitchFamily="18" charset="0"/>
                <a:cs typeface="Times New Roman" pitchFamily="18" charset="0"/>
              </a:rPr>
              <a:t>);</a:t>
            </a:r>
          </a:p>
          <a:p>
            <a:pPr>
              <a:buNone/>
            </a:pP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siglongjmp</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sigjmp_buf</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env</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val</a:t>
            </a:r>
            <a:r>
              <a:rPr lang="en-US" b="1"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686800" cy="6400800"/>
          </a:xfrm>
        </p:spPr>
        <p:txBody>
          <a:bodyPr>
            <a:normAutofit fontScale="77500" lnSpcReduction="20000"/>
          </a:bodyPr>
          <a:lstStyle/>
          <a:p>
            <a:pPr algn="just">
              <a:lnSpc>
                <a:spcPct val="160000"/>
              </a:lnSpc>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sigsetjmp</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siglongjmp</a:t>
            </a:r>
            <a:r>
              <a:rPr lang="en-US" dirty="0" smtClean="0">
                <a:latin typeface="Times New Roman" pitchFamily="18" charset="0"/>
                <a:cs typeface="Times New Roman" pitchFamily="18" charset="0"/>
              </a:rPr>
              <a:t> are created to support signal mask processing. Specifically, it is implementation dependent on whether a process signal mask is saved and restored when it invokes the </a:t>
            </a:r>
            <a:r>
              <a:rPr lang="en-US" dirty="0" err="1" smtClean="0">
                <a:latin typeface="Times New Roman" pitchFamily="18" charset="0"/>
                <a:cs typeface="Times New Roman" pitchFamily="18" charset="0"/>
              </a:rPr>
              <a:t>setjmp</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longjmp</a:t>
            </a:r>
            <a:r>
              <a:rPr lang="en-US" dirty="0" smtClean="0">
                <a:latin typeface="Times New Roman" pitchFamily="18" charset="0"/>
                <a:cs typeface="Times New Roman" pitchFamily="18" charset="0"/>
              </a:rPr>
              <a:t> APIs respectively. </a:t>
            </a:r>
          </a:p>
          <a:p>
            <a:pPr algn="just">
              <a:lnSpc>
                <a:spcPct val="160000"/>
              </a:lnSpc>
            </a:pPr>
            <a:endParaRPr lang="en-US" dirty="0" smtClean="0">
              <a:latin typeface="Times New Roman" pitchFamily="18" charset="0"/>
              <a:cs typeface="Times New Roman" pitchFamily="18" charset="0"/>
            </a:endParaRPr>
          </a:p>
          <a:p>
            <a:pPr algn="just">
              <a:lnSpc>
                <a:spcPct val="160000"/>
              </a:lnSpc>
            </a:pPr>
            <a:r>
              <a:rPr lang="en-US" dirty="0" smtClean="0">
                <a:latin typeface="Times New Roman" pitchFamily="18" charset="0"/>
                <a:cs typeface="Times New Roman" pitchFamily="18" charset="0"/>
              </a:rPr>
              <a:t>The only difference between these functions and the </a:t>
            </a:r>
            <a:r>
              <a:rPr lang="en-US" dirty="0" err="1" smtClean="0">
                <a:latin typeface="Times New Roman" pitchFamily="18" charset="0"/>
                <a:cs typeface="Times New Roman" pitchFamily="18" charset="0"/>
              </a:rPr>
              <a:t>setjmp</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longjmp</a:t>
            </a:r>
            <a:r>
              <a:rPr lang="en-US" dirty="0" smtClean="0">
                <a:latin typeface="Times New Roman" pitchFamily="18" charset="0"/>
                <a:cs typeface="Times New Roman" pitchFamily="18" charset="0"/>
              </a:rPr>
              <a:t> functions is that </a:t>
            </a:r>
            <a:r>
              <a:rPr lang="en-US" dirty="0" err="1" smtClean="0">
                <a:latin typeface="Times New Roman" pitchFamily="18" charset="0"/>
                <a:cs typeface="Times New Roman" pitchFamily="18" charset="0"/>
              </a:rPr>
              <a:t>sigsetjmp</a:t>
            </a:r>
            <a:r>
              <a:rPr lang="en-US" dirty="0" smtClean="0">
                <a:latin typeface="Times New Roman" pitchFamily="18" charset="0"/>
                <a:cs typeface="Times New Roman" pitchFamily="18" charset="0"/>
              </a:rPr>
              <a:t> has an additional argument. If </a:t>
            </a:r>
            <a:r>
              <a:rPr lang="en-US" dirty="0" err="1" smtClean="0">
                <a:latin typeface="Times New Roman" pitchFamily="18" charset="0"/>
                <a:cs typeface="Times New Roman" pitchFamily="18" charset="0"/>
              </a:rPr>
              <a:t>savemask</a:t>
            </a:r>
            <a:r>
              <a:rPr lang="en-US" dirty="0" smtClean="0">
                <a:latin typeface="Times New Roman" pitchFamily="18" charset="0"/>
                <a:cs typeface="Times New Roman" pitchFamily="18" charset="0"/>
              </a:rPr>
              <a:t> is nonzero, then </a:t>
            </a:r>
            <a:r>
              <a:rPr lang="en-US" dirty="0" err="1" smtClean="0">
                <a:latin typeface="Times New Roman" pitchFamily="18" charset="0"/>
                <a:cs typeface="Times New Roman" pitchFamily="18" charset="0"/>
              </a:rPr>
              <a:t>sigsetjmp</a:t>
            </a:r>
            <a:r>
              <a:rPr lang="en-US" dirty="0" smtClean="0">
                <a:latin typeface="Times New Roman" pitchFamily="18" charset="0"/>
                <a:cs typeface="Times New Roman" pitchFamily="18" charset="0"/>
              </a:rPr>
              <a:t> also saves the current signal mask of the process in </a:t>
            </a:r>
            <a:r>
              <a:rPr lang="en-US" dirty="0" err="1" smtClean="0">
                <a:latin typeface="Times New Roman" pitchFamily="18" charset="0"/>
                <a:cs typeface="Times New Roman" pitchFamily="18" charset="0"/>
              </a:rPr>
              <a:t>env</a:t>
            </a:r>
            <a:r>
              <a:rPr lang="en-US" dirty="0" smtClean="0">
                <a:latin typeface="Times New Roman" pitchFamily="18" charset="0"/>
                <a:cs typeface="Times New Roman" pitchFamily="18" charset="0"/>
              </a:rPr>
              <a:t>.</a:t>
            </a:r>
          </a:p>
          <a:p>
            <a:pPr algn="just">
              <a:lnSpc>
                <a:spcPct val="160000"/>
              </a:lnSpc>
            </a:pPr>
            <a:endParaRPr lang="en-US" dirty="0" smtClean="0">
              <a:latin typeface="Times New Roman" pitchFamily="18" charset="0"/>
              <a:cs typeface="Times New Roman" pitchFamily="18" charset="0"/>
            </a:endParaRPr>
          </a:p>
          <a:p>
            <a:pPr algn="just">
              <a:lnSpc>
                <a:spcPct val="160000"/>
              </a:lnSpc>
            </a:pPr>
            <a:r>
              <a:rPr lang="en-US" dirty="0" smtClean="0">
                <a:latin typeface="Times New Roman" pitchFamily="18" charset="0"/>
                <a:cs typeface="Times New Roman" pitchFamily="18" charset="0"/>
              </a:rPr>
              <a:t>When </a:t>
            </a:r>
            <a:r>
              <a:rPr lang="en-US" dirty="0" err="1" smtClean="0">
                <a:latin typeface="Times New Roman" pitchFamily="18" charset="0"/>
                <a:cs typeface="Times New Roman" pitchFamily="18" charset="0"/>
              </a:rPr>
              <a:t>siglongjmp</a:t>
            </a:r>
            <a:r>
              <a:rPr lang="en-US" dirty="0" smtClean="0">
                <a:latin typeface="Times New Roman" pitchFamily="18" charset="0"/>
                <a:cs typeface="Times New Roman" pitchFamily="18" charset="0"/>
              </a:rPr>
              <a:t> is called, if the </a:t>
            </a:r>
            <a:r>
              <a:rPr lang="en-US" dirty="0" err="1" smtClean="0">
                <a:latin typeface="Times New Roman" pitchFamily="18" charset="0"/>
                <a:cs typeface="Times New Roman" pitchFamily="18" charset="0"/>
              </a:rPr>
              <a:t>env</a:t>
            </a:r>
            <a:r>
              <a:rPr lang="en-US" dirty="0" smtClean="0">
                <a:latin typeface="Times New Roman" pitchFamily="18" charset="0"/>
                <a:cs typeface="Times New Roman" pitchFamily="18" charset="0"/>
              </a:rPr>
              <a:t> argument was saved by a call to </a:t>
            </a:r>
            <a:r>
              <a:rPr lang="en-US" dirty="0" err="1" smtClean="0">
                <a:latin typeface="Times New Roman" pitchFamily="18" charset="0"/>
                <a:cs typeface="Times New Roman" pitchFamily="18" charset="0"/>
              </a:rPr>
              <a:t>sigsetjmp</a:t>
            </a:r>
            <a:r>
              <a:rPr lang="en-US" dirty="0" smtClean="0">
                <a:latin typeface="Times New Roman" pitchFamily="18" charset="0"/>
                <a:cs typeface="Times New Roman" pitchFamily="18" charset="0"/>
              </a:rPr>
              <a:t> with a nonzero </a:t>
            </a:r>
            <a:r>
              <a:rPr lang="en-US" dirty="0" err="1" smtClean="0">
                <a:latin typeface="Times New Roman" pitchFamily="18" charset="0"/>
                <a:cs typeface="Times New Roman" pitchFamily="18" charset="0"/>
              </a:rPr>
              <a:t>savemask</a:t>
            </a:r>
            <a:r>
              <a:rPr lang="en-US" dirty="0" smtClean="0">
                <a:latin typeface="Times New Roman" pitchFamily="18" charset="0"/>
                <a:cs typeface="Times New Roman" pitchFamily="18" charset="0"/>
              </a:rPr>
              <a:t>, then </a:t>
            </a:r>
            <a:r>
              <a:rPr lang="en-US" dirty="0" err="1" smtClean="0">
                <a:latin typeface="Times New Roman" pitchFamily="18" charset="0"/>
                <a:cs typeface="Times New Roman" pitchFamily="18" charset="0"/>
              </a:rPr>
              <a:t>siglongjmp</a:t>
            </a:r>
            <a:r>
              <a:rPr lang="en-US" dirty="0" smtClean="0">
                <a:latin typeface="Times New Roman" pitchFamily="18" charset="0"/>
                <a:cs typeface="Times New Roman" pitchFamily="18" charset="0"/>
              </a:rPr>
              <a:t> restores the saved signal mask. The </a:t>
            </a:r>
            <a:r>
              <a:rPr lang="en-US" dirty="0" err="1" smtClean="0">
                <a:latin typeface="Times New Roman" pitchFamily="18" charset="0"/>
                <a:cs typeface="Times New Roman" pitchFamily="18" charset="0"/>
              </a:rPr>
              <a:t>siglongjmp</a:t>
            </a:r>
            <a:r>
              <a:rPr lang="en-US" dirty="0" smtClean="0">
                <a:latin typeface="Times New Roman" pitchFamily="18" charset="0"/>
                <a:cs typeface="Times New Roman" pitchFamily="18" charset="0"/>
              </a:rPr>
              <a:t> API is usually called from user-defined signal handling functions. This is because a process signal mask is modified when a signal handler is called, and </a:t>
            </a:r>
            <a:r>
              <a:rPr lang="en-US" dirty="0" err="1" smtClean="0">
                <a:latin typeface="Times New Roman" pitchFamily="18" charset="0"/>
                <a:cs typeface="Times New Roman" pitchFamily="18" charset="0"/>
              </a:rPr>
              <a:t>siglongjmp</a:t>
            </a:r>
            <a:r>
              <a:rPr lang="en-US" dirty="0" smtClean="0">
                <a:latin typeface="Times New Roman" pitchFamily="18" charset="0"/>
                <a:cs typeface="Times New Roman" pitchFamily="18" charset="0"/>
              </a:rPr>
              <a:t> should be called to ensure the process signal mask is restored properly when “jumping out” from a signal handling function.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458200" cy="6248400"/>
          </a:xfrm>
        </p:spPr>
        <p:txBody>
          <a:bodyPr>
            <a:normAutofit fontScale="70000" lnSpcReduction="20000"/>
          </a:bodyPr>
          <a:lstStyle/>
          <a:p>
            <a:r>
              <a:rPr lang="en-US" dirty="0" smtClean="0"/>
              <a:t>The following program illustrates the uses of </a:t>
            </a:r>
            <a:r>
              <a:rPr lang="en-US" dirty="0" err="1" smtClean="0"/>
              <a:t>sigsetjmp</a:t>
            </a:r>
            <a:r>
              <a:rPr lang="en-US" dirty="0" smtClean="0"/>
              <a:t> and </a:t>
            </a:r>
            <a:r>
              <a:rPr lang="en-US" dirty="0" err="1" smtClean="0"/>
              <a:t>siglongjmp</a:t>
            </a:r>
            <a:r>
              <a:rPr lang="en-US" dirty="0" smtClean="0"/>
              <a:t> APIs. </a:t>
            </a:r>
          </a:p>
          <a:p>
            <a:pPr>
              <a:buNone/>
            </a:pPr>
            <a:endParaRPr lang="en-US" dirty="0" smtClean="0"/>
          </a:p>
          <a:p>
            <a:pPr>
              <a:buNone/>
            </a:pPr>
            <a:r>
              <a:rPr lang="en-US" b="1" dirty="0" smtClean="0"/>
              <a:t>#include&lt;</a:t>
            </a:r>
            <a:r>
              <a:rPr lang="en-US" b="1" dirty="0" err="1" smtClean="0"/>
              <a:t>iostream.h</a:t>
            </a:r>
            <a:r>
              <a:rPr lang="en-US" b="1" dirty="0" smtClean="0"/>
              <a:t>&gt;</a:t>
            </a:r>
          </a:p>
          <a:p>
            <a:pPr>
              <a:buNone/>
            </a:pPr>
            <a:r>
              <a:rPr lang="en-US" b="1" dirty="0" smtClean="0"/>
              <a:t>#include&lt;</a:t>
            </a:r>
            <a:r>
              <a:rPr lang="en-US" b="1" dirty="0" err="1" smtClean="0"/>
              <a:t>stdio.h</a:t>
            </a:r>
            <a:r>
              <a:rPr lang="en-US" b="1" dirty="0" smtClean="0"/>
              <a:t>&gt;</a:t>
            </a:r>
          </a:p>
          <a:p>
            <a:pPr>
              <a:buNone/>
            </a:pPr>
            <a:r>
              <a:rPr lang="en-US" b="1" dirty="0" smtClean="0"/>
              <a:t>#include&lt;</a:t>
            </a:r>
            <a:r>
              <a:rPr lang="en-US" b="1" dirty="0" err="1" smtClean="0"/>
              <a:t>unistd.h</a:t>
            </a:r>
            <a:r>
              <a:rPr lang="en-US" b="1" dirty="0" smtClean="0"/>
              <a:t>&gt;</a:t>
            </a:r>
          </a:p>
          <a:p>
            <a:pPr>
              <a:buNone/>
            </a:pPr>
            <a:r>
              <a:rPr lang="en-US" b="1" dirty="0" smtClean="0"/>
              <a:t>#include&lt;</a:t>
            </a:r>
            <a:r>
              <a:rPr lang="en-US" b="1" dirty="0" err="1" smtClean="0"/>
              <a:t>signal.h</a:t>
            </a:r>
            <a:r>
              <a:rPr lang="en-US" b="1" dirty="0" smtClean="0"/>
              <a:t>&gt;</a:t>
            </a:r>
          </a:p>
          <a:p>
            <a:pPr>
              <a:buNone/>
            </a:pPr>
            <a:r>
              <a:rPr lang="en-US" b="1" dirty="0" smtClean="0"/>
              <a:t>#include&lt;</a:t>
            </a:r>
            <a:r>
              <a:rPr lang="en-US" b="1" dirty="0" err="1" smtClean="0"/>
              <a:t>setjmp.h</a:t>
            </a:r>
            <a:r>
              <a:rPr lang="en-US" b="1" dirty="0" smtClean="0"/>
              <a:t>&gt;</a:t>
            </a:r>
          </a:p>
          <a:p>
            <a:pPr>
              <a:buNone/>
            </a:pPr>
            <a:endParaRPr lang="en-US" b="1" dirty="0" smtClean="0"/>
          </a:p>
          <a:p>
            <a:pPr>
              <a:buNone/>
            </a:pPr>
            <a:r>
              <a:rPr lang="en-US" b="1" dirty="0" err="1" smtClean="0"/>
              <a:t>sigjmp_buf</a:t>
            </a:r>
            <a:r>
              <a:rPr lang="en-US" b="1" dirty="0" smtClean="0"/>
              <a:t> </a:t>
            </a:r>
            <a:r>
              <a:rPr lang="en-US" b="1" dirty="0" err="1" smtClean="0"/>
              <a:t>env</a:t>
            </a:r>
            <a:r>
              <a:rPr lang="en-US" b="1" dirty="0" smtClean="0"/>
              <a:t>;</a:t>
            </a:r>
          </a:p>
          <a:p>
            <a:pPr>
              <a:buNone/>
            </a:pPr>
            <a:r>
              <a:rPr lang="en-US" b="1" dirty="0" smtClean="0"/>
              <a:t>void </a:t>
            </a:r>
            <a:r>
              <a:rPr lang="en-US" b="1" dirty="0" err="1" smtClean="0"/>
              <a:t>callme</a:t>
            </a:r>
            <a:r>
              <a:rPr lang="en-US" b="1" dirty="0" smtClean="0"/>
              <a:t>(</a:t>
            </a:r>
            <a:r>
              <a:rPr lang="en-US" b="1" dirty="0" err="1" smtClean="0"/>
              <a:t>int</a:t>
            </a:r>
            <a:r>
              <a:rPr lang="en-US" b="1" dirty="0" smtClean="0"/>
              <a:t> </a:t>
            </a:r>
            <a:r>
              <a:rPr lang="en-US" b="1" dirty="0" err="1" smtClean="0"/>
              <a:t>sig_num</a:t>
            </a:r>
            <a:r>
              <a:rPr lang="en-US" b="1" dirty="0" smtClean="0"/>
              <a:t>)</a:t>
            </a:r>
          </a:p>
          <a:p>
            <a:pPr>
              <a:buNone/>
            </a:pPr>
            <a:r>
              <a:rPr lang="en-US" b="1" dirty="0" smtClean="0"/>
              <a:t>{</a:t>
            </a:r>
          </a:p>
          <a:p>
            <a:pPr>
              <a:buNone/>
            </a:pPr>
            <a:r>
              <a:rPr lang="en-US" b="1" dirty="0" smtClean="0"/>
              <a:t> </a:t>
            </a:r>
            <a:r>
              <a:rPr lang="en-US" b="1" dirty="0" err="1" smtClean="0"/>
              <a:t>cout</a:t>
            </a:r>
            <a:r>
              <a:rPr lang="en-US" b="1" dirty="0" smtClean="0"/>
              <a:t>&lt;&lt; “catch signal:” &lt;&lt;</a:t>
            </a:r>
            <a:r>
              <a:rPr lang="en-US" b="1" dirty="0" err="1" smtClean="0"/>
              <a:t>sig_num</a:t>
            </a:r>
            <a:r>
              <a:rPr lang="en-US" b="1" dirty="0" smtClean="0"/>
              <a:t> &lt;&lt;</a:t>
            </a:r>
            <a:r>
              <a:rPr lang="en-US" b="1" dirty="0" err="1" smtClean="0"/>
              <a:t>endl</a:t>
            </a:r>
            <a:r>
              <a:rPr lang="en-US" b="1" dirty="0" smtClean="0"/>
              <a:t>;</a:t>
            </a:r>
          </a:p>
          <a:p>
            <a:pPr>
              <a:buNone/>
            </a:pPr>
            <a:r>
              <a:rPr lang="en-US" b="1" dirty="0" smtClean="0"/>
              <a:t> </a:t>
            </a:r>
            <a:r>
              <a:rPr lang="en-US" b="1" dirty="0" err="1" smtClean="0"/>
              <a:t>siglongjmp</a:t>
            </a:r>
            <a:r>
              <a:rPr lang="en-US" b="1" dirty="0" smtClean="0"/>
              <a:t>(env,2);</a:t>
            </a:r>
          </a:p>
          <a:p>
            <a:pPr>
              <a:buNone/>
            </a:pPr>
            <a:r>
              <a:rPr lang="en-US" b="1" dirty="0" smtClean="0"/>
              <a:t>}</a:t>
            </a:r>
          </a:p>
          <a:p>
            <a:pPr>
              <a:buNone/>
            </a:pPr>
            <a:r>
              <a:rPr lang="en-US" b="1" dirty="0" err="1" smtClean="0"/>
              <a:t>int</a:t>
            </a:r>
            <a:r>
              <a:rPr lang="en-US" b="1" dirty="0" smtClean="0"/>
              <a:t> main()</a:t>
            </a:r>
          </a:p>
          <a:p>
            <a:pPr>
              <a:buNone/>
            </a:pPr>
            <a:r>
              <a:rPr lang="en-US" b="1" dirty="0" smtClean="0"/>
              <a:t>{ </a:t>
            </a:r>
          </a:p>
          <a:p>
            <a:pPr>
              <a:buNone/>
            </a:pPr>
            <a:r>
              <a:rPr lang="en-US" b="1" dirty="0" err="1" smtClean="0"/>
              <a:t>sigset_t</a:t>
            </a:r>
            <a:r>
              <a:rPr lang="en-US" b="1" dirty="0" smtClean="0"/>
              <a:t> </a:t>
            </a:r>
            <a:r>
              <a:rPr lang="en-US" b="1" dirty="0" err="1" smtClean="0"/>
              <a:t>sigmask</a:t>
            </a:r>
            <a:r>
              <a:rPr lang="en-US" b="1" dirty="0" smtClean="0"/>
              <a:t>;</a:t>
            </a:r>
          </a:p>
          <a:p>
            <a:pPr>
              <a:buNone/>
            </a:pPr>
            <a:r>
              <a:rPr lang="en-US" b="1" dirty="0" err="1" smtClean="0"/>
              <a:t>struct</a:t>
            </a:r>
            <a:r>
              <a:rPr lang="en-US" b="1" dirty="0" smtClean="0"/>
              <a:t> </a:t>
            </a:r>
            <a:r>
              <a:rPr lang="en-US" b="1" dirty="0" err="1" smtClean="0"/>
              <a:t>sigaction</a:t>
            </a:r>
            <a:r>
              <a:rPr lang="en-US" b="1" dirty="0" smtClean="0"/>
              <a:t> </a:t>
            </a:r>
            <a:r>
              <a:rPr lang="en-US" b="1" dirty="0" err="1" smtClean="0"/>
              <a:t>action,old_action</a:t>
            </a:r>
            <a:r>
              <a:rPr lang="en-US" b="1" dirty="0" smtClean="0"/>
              <a:t>;</a:t>
            </a:r>
          </a:p>
          <a:p>
            <a:pPr>
              <a:buNone/>
            </a:pPr>
            <a:endParaRPr lang="en-US" b="1" dirty="0" smtClean="0"/>
          </a:p>
          <a:p>
            <a:pPr>
              <a:buNone/>
            </a:pPr>
            <a:r>
              <a:rPr lang="en-US" b="1" dirty="0" err="1" smtClean="0"/>
              <a:t>sigemptyset</a:t>
            </a:r>
            <a:r>
              <a:rPr lang="en-US" b="1" dirty="0" smtClean="0"/>
              <a:t>(&amp;</a:t>
            </a:r>
            <a:r>
              <a:rPr lang="en-US" b="1" dirty="0" err="1" smtClean="0"/>
              <a:t>sigmask</a:t>
            </a:r>
            <a:r>
              <a:rPr lang="en-US" b="1" dirty="0" smtClean="0"/>
              <a:t>);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839200" cy="6934200"/>
          </a:xfrm>
        </p:spPr>
        <p:txBody>
          <a:bodyPr>
            <a:normAutofit fontScale="55000" lnSpcReduction="20000"/>
          </a:bodyPr>
          <a:lstStyle/>
          <a:p>
            <a:pPr>
              <a:lnSpc>
                <a:spcPct val="170000"/>
              </a:lnSpc>
              <a:buNone/>
            </a:pPr>
            <a:r>
              <a:rPr lang="da-DK" dirty="0" smtClean="0">
                <a:latin typeface="Times New Roman" pitchFamily="18" charset="0"/>
                <a:cs typeface="Times New Roman" pitchFamily="18" charset="0"/>
              </a:rPr>
              <a:t>if(sigaddset(&amp;sigmask,SIGTERM)==-1) || sigprocmask(SIG_SETMASK,&amp;sigmask,0)==-1)</a:t>
            </a:r>
          </a:p>
          <a:p>
            <a:pPr>
              <a:lnSpc>
                <a:spcPct val="17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perror</a:t>
            </a:r>
            <a:r>
              <a:rPr lang="en-US" dirty="0" smtClean="0">
                <a:latin typeface="Times New Roman" pitchFamily="18" charset="0"/>
                <a:cs typeface="Times New Roman" pitchFamily="18" charset="0"/>
              </a:rPr>
              <a:t>(“set signal mask”);</a:t>
            </a:r>
          </a:p>
          <a:p>
            <a:pPr>
              <a:lnSpc>
                <a:spcPct val="170000"/>
              </a:lnSpc>
              <a:buNone/>
            </a:pPr>
            <a:r>
              <a:rPr lang="en-US" dirty="0" err="1" smtClean="0">
                <a:latin typeface="Times New Roman" pitchFamily="18" charset="0"/>
                <a:cs typeface="Times New Roman" pitchFamily="18" charset="0"/>
              </a:rPr>
              <a:t>sigemptyset</a:t>
            </a:r>
            <a:r>
              <a:rPr lang="en-US" dirty="0" smtClean="0">
                <a:latin typeface="Times New Roman" pitchFamily="18" charset="0"/>
                <a:cs typeface="Times New Roman" pitchFamily="18" charset="0"/>
              </a:rPr>
              <a:t>(&amp;</a:t>
            </a:r>
            <a:r>
              <a:rPr lang="en-US" dirty="0" err="1" smtClean="0">
                <a:latin typeface="Times New Roman" pitchFamily="18" charset="0"/>
                <a:cs typeface="Times New Roman" pitchFamily="18" charset="0"/>
              </a:rPr>
              <a:t>action.sa_mask</a:t>
            </a:r>
            <a:r>
              <a:rPr lang="en-US" dirty="0" smtClean="0">
                <a:latin typeface="Times New Roman" pitchFamily="18" charset="0"/>
                <a:cs typeface="Times New Roman" pitchFamily="18" charset="0"/>
              </a:rPr>
              <a:t>);</a:t>
            </a:r>
          </a:p>
          <a:p>
            <a:pPr>
              <a:lnSpc>
                <a:spcPct val="170000"/>
              </a:lnSpc>
              <a:buNone/>
            </a:pPr>
            <a:r>
              <a:rPr lang="en-US" dirty="0" err="1" smtClean="0">
                <a:latin typeface="Times New Roman" pitchFamily="18" charset="0"/>
                <a:cs typeface="Times New Roman" pitchFamily="18" charset="0"/>
              </a:rPr>
              <a:t>sigaddset</a:t>
            </a:r>
            <a:r>
              <a:rPr lang="en-US" dirty="0" smtClean="0">
                <a:latin typeface="Times New Roman" pitchFamily="18" charset="0"/>
                <a:cs typeface="Times New Roman" pitchFamily="18" charset="0"/>
              </a:rPr>
              <a:t>(&amp;</a:t>
            </a:r>
            <a:r>
              <a:rPr lang="en-US" dirty="0" err="1" smtClean="0">
                <a:latin typeface="Times New Roman" pitchFamily="18" charset="0"/>
                <a:cs typeface="Times New Roman" pitchFamily="18" charset="0"/>
              </a:rPr>
              <a:t>action.sa_mask,SIGSEGV</a:t>
            </a:r>
            <a:r>
              <a:rPr lang="en-US" dirty="0" smtClean="0">
                <a:latin typeface="Times New Roman" pitchFamily="18" charset="0"/>
                <a:cs typeface="Times New Roman" pitchFamily="18" charset="0"/>
              </a:rPr>
              <a:t>);</a:t>
            </a:r>
          </a:p>
          <a:p>
            <a:pPr>
              <a:lnSpc>
                <a:spcPct val="170000"/>
              </a:lnSpc>
              <a:buNone/>
            </a:pPr>
            <a:r>
              <a:rPr lang="en-US" dirty="0" err="1" smtClean="0">
                <a:latin typeface="Times New Roman" pitchFamily="18" charset="0"/>
                <a:cs typeface="Times New Roman" pitchFamily="18" charset="0"/>
              </a:rPr>
              <a:t>action.sa_handler</a:t>
            </a:r>
            <a:r>
              <a:rPr lang="en-US" dirty="0" smtClean="0">
                <a:latin typeface="Times New Roman" pitchFamily="18" charset="0"/>
                <a:cs typeface="Times New Roman" pitchFamily="18" charset="0"/>
              </a:rPr>
              <a:t>=(void(*)())</a:t>
            </a:r>
            <a:r>
              <a:rPr lang="en-US" dirty="0" err="1" smtClean="0">
                <a:latin typeface="Times New Roman" pitchFamily="18" charset="0"/>
                <a:cs typeface="Times New Roman" pitchFamily="18" charset="0"/>
              </a:rPr>
              <a:t>callme</a:t>
            </a:r>
            <a:r>
              <a:rPr lang="en-US" dirty="0" smtClean="0">
                <a:latin typeface="Times New Roman" pitchFamily="18" charset="0"/>
                <a:cs typeface="Times New Roman" pitchFamily="18" charset="0"/>
              </a:rPr>
              <a:t>;</a:t>
            </a:r>
          </a:p>
          <a:p>
            <a:pPr>
              <a:lnSpc>
                <a:spcPct val="170000"/>
              </a:lnSpc>
              <a:buNone/>
            </a:pPr>
            <a:r>
              <a:rPr lang="en-US" dirty="0" err="1" smtClean="0">
                <a:latin typeface="Times New Roman" pitchFamily="18" charset="0"/>
                <a:cs typeface="Times New Roman" pitchFamily="18" charset="0"/>
              </a:rPr>
              <a:t>action.sa_flags</a:t>
            </a:r>
            <a:r>
              <a:rPr lang="en-US" dirty="0" smtClean="0">
                <a:latin typeface="Times New Roman" pitchFamily="18" charset="0"/>
                <a:cs typeface="Times New Roman" pitchFamily="18" charset="0"/>
              </a:rPr>
              <a:t>=0;</a:t>
            </a:r>
          </a:p>
          <a:p>
            <a:pPr>
              <a:lnSpc>
                <a:spcPct val="170000"/>
              </a:lnSpc>
              <a:buNone/>
            </a:pPr>
            <a:r>
              <a:rPr lang="en-US" dirty="0" smtClean="0">
                <a:latin typeface="Times New Roman" pitchFamily="18" charset="0"/>
                <a:cs typeface="Times New Roman" pitchFamily="18" charset="0"/>
              </a:rPr>
              <a:t>if(</a:t>
            </a:r>
            <a:r>
              <a:rPr lang="en-US" dirty="0" err="1" smtClean="0">
                <a:latin typeface="Times New Roman" pitchFamily="18" charset="0"/>
                <a:cs typeface="Times New Roman" pitchFamily="18" charset="0"/>
              </a:rPr>
              <a:t>sigaction</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SIGINT,&amp;action,&amp;old_action</a:t>
            </a:r>
            <a:r>
              <a:rPr lang="en-US" dirty="0" smtClean="0">
                <a:latin typeface="Times New Roman" pitchFamily="18" charset="0"/>
                <a:cs typeface="Times New Roman" pitchFamily="18" charset="0"/>
              </a:rPr>
              <a:t>)==-1)</a:t>
            </a:r>
          </a:p>
          <a:p>
            <a:pPr>
              <a:lnSpc>
                <a:spcPct val="17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perror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sigaction</a:t>
            </a:r>
            <a:r>
              <a:rPr lang="en-US" dirty="0" smtClean="0">
                <a:latin typeface="Times New Roman" pitchFamily="18" charset="0"/>
                <a:cs typeface="Times New Roman" pitchFamily="18" charset="0"/>
              </a:rPr>
              <a:t>”);</a:t>
            </a:r>
          </a:p>
          <a:p>
            <a:pPr>
              <a:lnSpc>
                <a:spcPct val="170000"/>
              </a:lnSpc>
              <a:buNone/>
            </a:pPr>
            <a:r>
              <a:rPr lang="en-US" dirty="0" smtClean="0">
                <a:latin typeface="Times New Roman" pitchFamily="18" charset="0"/>
                <a:cs typeface="Times New Roman" pitchFamily="18" charset="0"/>
              </a:rPr>
              <a:t>if(</a:t>
            </a:r>
            <a:r>
              <a:rPr lang="en-US" dirty="0" err="1" smtClean="0">
                <a:latin typeface="Times New Roman" pitchFamily="18" charset="0"/>
                <a:cs typeface="Times New Roman" pitchFamily="18" charset="0"/>
              </a:rPr>
              <a:t>sigsetjmp</a:t>
            </a:r>
            <a:r>
              <a:rPr lang="en-US" dirty="0" smtClean="0">
                <a:latin typeface="Times New Roman" pitchFamily="18" charset="0"/>
                <a:cs typeface="Times New Roman" pitchFamily="18" charset="0"/>
              </a:rPr>
              <a:t>(env,1)!=0)</a:t>
            </a:r>
          </a:p>
          <a:p>
            <a:pPr>
              <a:lnSpc>
                <a:spcPct val="170000"/>
              </a:lnSpc>
              <a:buNone/>
            </a:pPr>
            <a:r>
              <a:rPr lang="en-US" dirty="0" smtClean="0">
                <a:latin typeface="Times New Roman" pitchFamily="18" charset="0"/>
                <a:cs typeface="Times New Roman" pitchFamily="18" charset="0"/>
              </a:rPr>
              <a:t>{</a:t>
            </a:r>
          </a:p>
          <a:p>
            <a:pPr>
              <a:lnSpc>
                <a:spcPct val="17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cerr</a:t>
            </a:r>
            <a:r>
              <a:rPr lang="en-US" dirty="0" smtClean="0">
                <a:latin typeface="Times New Roman" pitchFamily="18" charset="0"/>
                <a:cs typeface="Times New Roman" pitchFamily="18" charset="0"/>
              </a:rPr>
              <a:t>&lt;&lt;”return from signal interruption”;</a:t>
            </a:r>
          </a:p>
          <a:p>
            <a:pPr>
              <a:lnSpc>
                <a:spcPct val="170000"/>
              </a:lnSpc>
              <a:buNone/>
            </a:pPr>
            <a:r>
              <a:rPr lang="en-US" dirty="0" smtClean="0">
                <a:latin typeface="Times New Roman" pitchFamily="18" charset="0"/>
                <a:cs typeface="Times New Roman" pitchFamily="18" charset="0"/>
              </a:rPr>
              <a:t> return 0;</a:t>
            </a:r>
          </a:p>
          <a:p>
            <a:pPr>
              <a:lnSpc>
                <a:spcPct val="170000"/>
              </a:lnSpc>
              <a:buNone/>
            </a:pPr>
            <a:r>
              <a:rPr lang="en-US" dirty="0" smtClean="0">
                <a:latin typeface="Times New Roman" pitchFamily="18" charset="0"/>
                <a:cs typeface="Times New Roman" pitchFamily="18" charset="0"/>
              </a:rPr>
              <a:t>}</a:t>
            </a:r>
          </a:p>
          <a:p>
            <a:pPr>
              <a:lnSpc>
                <a:spcPct val="170000"/>
              </a:lnSpc>
              <a:buNone/>
            </a:pPr>
            <a:r>
              <a:rPr lang="en-US" dirty="0" smtClean="0">
                <a:latin typeface="Times New Roman" pitchFamily="18" charset="0"/>
                <a:cs typeface="Times New Roman" pitchFamily="18" charset="0"/>
              </a:rPr>
              <a:t>else</a:t>
            </a:r>
          </a:p>
          <a:p>
            <a:pPr>
              <a:lnSpc>
                <a:spcPct val="17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cerr</a:t>
            </a:r>
            <a:r>
              <a:rPr lang="en-US" dirty="0" smtClean="0">
                <a:latin typeface="Times New Roman" pitchFamily="18" charset="0"/>
                <a:cs typeface="Times New Roman" pitchFamily="18" charset="0"/>
              </a:rPr>
              <a:t>&lt;&lt;”return from first time </a:t>
            </a:r>
            <a:r>
              <a:rPr lang="en-US" dirty="0" err="1" smtClean="0">
                <a:latin typeface="Times New Roman" pitchFamily="18" charset="0"/>
                <a:cs typeface="Times New Roman" pitchFamily="18" charset="0"/>
              </a:rPr>
              <a:t>sigsetjmp</a:t>
            </a:r>
            <a:r>
              <a:rPr lang="en-US" dirty="0" smtClean="0">
                <a:latin typeface="Times New Roman" pitchFamily="18" charset="0"/>
                <a:cs typeface="Times New Roman" pitchFamily="18" charset="0"/>
              </a:rPr>
              <a:t> is called”;</a:t>
            </a:r>
          </a:p>
          <a:p>
            <a:pPr>
              <a:lnSpc>
                <a:spcPct val="170000"/>
              </a:lnSpc>
              <a:buNone/>
            </a:pPr>
            <a:r>
              <a:rPr lang="en-US" dirty="0" smtClean="0">
                <a:latin typeface="Times New Roman" pitchFamily="18" charset="0"/>
                <a:cs typeface="Times New Roman" pitchFamily="18" charset="0"/>
              </a:rPr>
              <a:t>pause(); </a:t>
            </a:r>
          </a:p>
          <a:p>
            <a:pPr>
              <a:lnSpc>
                <a:spcPct val="170000"/>
              </a:lnSpc>
              <a:buNone/>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a:stretch>
            <a:fillRect/>
          </a:stretch>
        </p:blipFill>
        <p:spPr bwMode="auto">
          <a:xfrm>
            <a:off x="1274359" y="334216"/>
            <a:ext cx="5736041" cy="57919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normAutofit/>
          </a:bodyPr>
          <a:lstStyle/>
          <a:p>
            <a:pPr algn="ctr">
              <a:lnSpc>
                <a:spcPct val="150000"/>
              </a:lnSpc>
            </a:pPr>
            <a:r>
              <a:rPr lang="en-US" b="1" dirty="0" smtClean="0">
                <a:latin typeface="Times New Roman" pitchFamily="18" charset="0"/>
                <a:cs typeface="Times New Roman" pitchFamily="18" charset="0"/>
              </a:rPr>
              <a:t>KILL</a:t>
            </a:r>
            <a:r>
              <a:rPr lang="en-US" b="1" dirty="0" smtClean="0"/>
              <a:t> </a:t>
            </a:r>
            <a:endParaRPr lang="en-US" dirty="0"/>
          </a:p>
        </p:txBody>
      </p:sp>
      <p:sp>
        <p:nvSpPr>
          <p:cNvPr id="3" name="Content Placeholder 2"/>
          <p:cNvSpPr>
            <a:spLocks noGrp="1"/>
          </p:cNvSpPr>
          <p:nvPr>
            <p:ph sz="quarter" idx="1"/>
          </p:nvPr>
        </p:nvSpPr>
        <p:spPr/>
        <p:txBody>
          <a:bodyPr>
            <a:normAutofit/>
          </a:bodyPr>
          <a:lstStyle/>
          <a:p>
            <a:r>
              <a:rPr lang="en-US" dirty="0" smtClean="0"/>
              <a:t>A process can send a signal to a related process via the kill API. This is a simple means of inter-process communication or control. The function prototype of the API is: </a:t>
            </a:r>
          </a:p>
          <a:p>
            <a:endParaRPr lang="en-US" dirty="0" smtClean="0"/>
          </a:p>
          <a:p>
            <a:pPr>
              <a:buNone/>
            </a:pPr>
            <a:r>
              <a:rPr lang="en-US" b="1" dirty="0" smtClean="0"/>
              <a:t>#include&lt;</a:t>
            </a:r>
            <a:r>
              <a:rPr lang="en-US" b="1" dirty="0" err="1" smtClean="0"/>
              <a:t>signal.h</a:t>
            </a:r>
            <a:r>
              <a:rPr lang="en-US" b="1" dirty="0" smtClean="0"/>
              <a:t>&gt;</a:t>
            </a:r>
          </a:p>
          <a:p>
            <a:pPr>
              <a:buNone/>
            </a:pPr>
            <a:r>
              <a:rPr lang="sv-SE" b="1" dirty="0" smtClean="0"/>
              <a:t>int kill(pid_t pid, int signal_num); </a:t>
            </a:r>
          </a:p>
          <a:p>
            <a:endParaRPr lang="sv-SE" b="1" dirty="0" smtClean="0"/>
          </a:p>
          <a:p>
            <a:pPr>
              <a:buNone/>
            </a:pPr>
            <a:r>
              <a:rPr lang="en-US" dirty="0" smtClean="0"/>
              <a:t>Returns: 0 on success, -1 on failure.</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quarter" idx="1"/>
          </p:nvPr>
        </p:nvPicPr>
        <p:blipFill>
          <a:blip r:embed="rId2"/>
          <a:srcRect/>
          <a:stretch>
            <a:fillRect/>
          </a:stretch>
        </p:blipFill>
        <p:spPr bwMode="auto">
          <a:xfrm>
            <a:off x="533400" y="2667000"/>
            <a:ext cx="8266679" cy="3048000"/>
          </a:xfrm>
          <a:prstGeom prst="rect">
            <a:avLst/>
          </a:prstGeom>
          <a:noFill/>
          <a:ln w="9525">
            <a:noFill/>
            <a:miter lim="800000"/>
            <a:headEnd/>
            <a:tailEnd/>
          </a:ln>
          <a:effectLst/>
        </p:spPr>
      </p:pic>
      <p:sp>
        <p:nvSpPr>
          <p:cNvPr id="5" name="Rectangle 4"/>
          <p:cNvSpPr/>
          <p:nvPr/>
        </p:nvSpPr>
        <p:spPr>
          <a:xfrm>
            <a:off x="533400" y="914400"/>
            <a:ext cx="8458200" cy="646331"/>
          </a:xfrm>
          <a:prstGeom prst="rect">
            <a:avLst/>
          </a:prstGeom>
        </p:spPr>
        <p:txBody>
          <a:bodyPr wrap="square">
            <a:spAutoFit/>
          </a:bodyPr>
          <a:lstStyle/>
          <a:p>
            <a:r>
              <a:rPr lang="en-US" dirty="0" smtClean="0"/>
              <a:t>The </a:t>
            </a:r>
            <a:r>
              <a:rPr lang="en-US" dirty="0" err="1" smtClean="0"/>
              <a:t>signal_num</a:t>
            </a:r>
            <a:r>
              <a:rPr lang="en-US" dirty="0" smtClean="0"/>
              <a:t> argument is the integer value of a signal to be sent to one or more processes designated by </a:t>
            </a:r>
            <a:r>
              <a:rPr lang="en-US" dirty="0" err="1" smtClean="0"/>
              <a:t>pid</a:t>
            </a:r>
            <a:r>
              <a:rPr lang="en-US" dirty="0" smtClean="0"/>
              <a:t>. The possible values of </a:t>
            </a:r>
            <a:r>
              <a:rPr lang="en-US" dirty="0" err="1" smtClean="0"/>
              <a:t>pid</a:t>
            </a:r>
            <a:r>
              <a:rPr lang="en-US" dirty="0" smtClean="0"/>
              <a:t> and its use by the kill API are: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686800" cy="6934200"/>
          </a:xfrm>
        </p:spPr>
        <p:txBody>
          <a:bodyPr>
            <a:normAutofit fontScale="47500" lnSpcReduction="20000"/>
          </a:bodyPr>
          <a:lstStyle/>
          <a:p>
            <a:pPr>
              <a:buNone/>
            </a:pPr>
            <a:r>
              <a:rPr lang="en-US" dirty="0" smtClean="0"/>
              <a:t>The following program illustrates the implementation of  the UNIX kill command using the kill API: </a:t>
            </a:r>
          </a:p>
          <a:p>
            <a:pPr>
              <a:buNone/>
            </a:pPr>
            <a:r>
              <a:rPr lang="en-US" b="1" dirty="0" smtClean="0"/>
              <a:t>#include&lt;</a:t>
            </a:r>
            <a:r>
              <a:rPr lang="en-US" b="1" dirty="0" err="1" smtClean="0"/>
              <a:t>iostream.h</a:t>
            </a:r>
            <a:r>
              <a:rPr lang="en-US" b="1" dirty="0" smtClean="0"/>
              <a:t>&gt;</a:t>
            </a:r>
          </a:p>
          <a:p>
            <a:pPr>
              <a:buNone/>
            </a:pPr>
            <a:r>
              <a:rPr lang="en-US" b="1" dirty="0" smtClean="0"/>
              <a:t>#include&lt;</a:t>
            </a:r>
            <a:r>
              <a:rPr lang="en-US" b="1" dirty="0" err="1" smtClean="0"/>
              <a:t>stdio.h</a:t>
            </a:r>
            <a:r>
              <a:rPr lang="en-US" b="1" dirty="0" smtClean="0"/>
              <a:t>&gt;</a:t>
            </a:r>
          </a:p>
          <a:p>
            <a:pPr>
              <a:buNone/>
            </a:pPr>
            <a:r>
              <a:rPr lang="en-US" b="1" dirty="0" smtClean="0"/>
              <a:t>#include&lt;</a:t>
            </a:r>
            <a:r>
              <a:rPr lang="en-US" b="1" dirty="0" err="1" smtClean="0"/>
              <a:t>unistd.h</a:t>
            </a:r>
            <a:r>
              <a:rPr lang="en-US" b="1" dirty="0" smtClean="0"/>
              <a:t>&gt;</a:t>
            </a:r>
          </a:p>
          <a:p>
            <a:pPr>
              <a:buNone/>
            </a:pPr>
            <a:r>
              <a:rPr lang="en-US" b="1" dirty="0" smtClean="0"/>
              <a:t>#include&lt;</a:t>
            </a:r>
            <a:r>
              <a:rPr lang="en-US" b="1" dirty="0" err="1" smtClean="0"/>
              <a:t>string.h</a:t>
            </a:r>
            <a:r>
              <a:rPr lang="en-US" b="1" dirty="0" smtClean="0"/>
              <a:t>&gt;</a:t>
            </a:r>
          </a:p>
          <a:p>
            <a:pPr>
              <a:buNone/>
            </a:pPr>
            <a:r>
              <a:rPr lang="en-US" b="1" dirty="0" smtClean="0"/>
              <a:t>#include&lt;</a:t>
            </a:r>
            <a:r>
              <a:rPr lang="en-US" b="1" dirty="0" err="1" smtClean="0"/>
              <a:t>signal.h</a:t>
            </a:r>
            <a:r>
              <a:rPr lang="en-US" b="1" dirty="0" smtClean="0"/>
              <a:t>&gt;</a:t>
            </a:r>
          </a:p>
          <a:p>
            <a:pPr>
              <a:buNone/>
            </a:pPr>
            <a:endParaRPr lang="en-US" b="1" dirty="0" smtClean="0"/>
          </a:p>
          <a:p>
            <a:pPr>
              <a:buNone/>
            </a:pPr>
            <a:r>
              <a:rPr lang="en-US" b="1" dirty="0" err="1" smtClean="0"/>
              <a:t>int</a:t>
            </a:r>
            <a:r>
              <a:rPr lang="en-US" b="1" dirty="0" smtClean="0"/>
              <a:t> main(</a:t>
            </a:r>
            <a:r>
              <a:rPr lang="en-US" b="1" dirty="0" err="1" smtClean="0"/>
              <a:t>int</a:t>
            </a:r>
            <a:r>
              <a:rPr lang="en-US" b="1" dirty="0" smtClean="0"/>
              <a:t> </a:t>
            </a:r>
            <a:r>
              <a:rPr lang="en-US" b="1" dirty="0" err="1" smtClean="0"/>
              <a:t>argc,char</a:t>
            </a:r>
            <a:r>
              <a:rPr lang="en-US" b="1" dirty="0" smtClean="0"/>
              <a:t>** </a:t>
            </a:r>
            <a:r>
              <a:rPr lang="en-US" b="1" dirty="0" err="1" smtClean="0"/>
              <a:t>argv</a:t>
            </a:r>
            <a:r>
              <a:rPr lang="en-US" b="1" dirty="0" smtClean="0"/>
              <a:t>)</a:t>
            </a:r>
          </a:p>
          <a:p>
            <a:pPr>
              <a:buNone/>
            </a:pPr>
            <a:r>
              <a:rPr lang="en-US" b="1" dirty="0" smtClean="0"/>
              <a:t>{</a:t>
            </a:r>
          </a:p>
          <a:p>
            <a:pPr>
              <a:buNone/>
            </a:pPr>
            <a:r>
              <a:rPr lang="en-US" b="1" dirty="0" smtClean="0"/>
              <a:t> </a:t>
            </a:r>
            <a:r>
              <a:rPr lang="en-US" b="1" dirty="0" err="1" smtClean="0"/>
              <a:t>int</a:t>
            </a:r>
            <a:r>
              <a:rPr lang="en-US" b="1" dirty="0" smtClean="0"/>
              <a:t> </a:t>
            </a:r>
            <a:r>
              <a:rPr lang="en-US" b="1" dirty="0" err="1" smtClean="0"/>
              <a:t>pid</a:t>
            </a:r>
            <a:r>
              <a:rPr lang="en-US" b="1" dirty="0" smtClean="0"/>
              <a:t>, sig = SIGTERM; </a:t>
            </a:r>
          </a:p>
          <a:p>
            <a:pPr>
              <a:buNone/>
            </a:pPr>
            <a:r>
              <a:rPr lang="en-US" b="1" dirty="0" smtClean="0"/>
              <a:t>if(</a:t>
            </a:r>
            <a:r>
              <a:rPr lang="en-US" b="1" dirty="0" err="1" smtClean="0"/>
              <a:t>argc</a:t>
            </a:r>
            <a:r>
              <a:rPr lang="en-US" b="1" dirty="0" smtClean="0"/>
              <a:t>==3)</a:t>
            </a:r>
          </a:p>
          <a:p>
            <a:pPr>
              <a:buNone/>
            </a:pPr>
            <a:r>
              <a:rPr lang="en-US" b="1" dirty="0" smtClean="0"/>
              <a:t>{ </a:t>
            </a:r>
          </a:p>
          <a:p>
            <a:pPr>
              <a:buNone/>
            </a:pPr>
            <a:r>
              <a:rPr lang="en-US" b="1" dirty="0" smtClean="0"/>
              <a:t>if(</a:t>
            </a:r>
            <a:r>
              <a:rPr lang="en-US" b="1" dirty="0" err="1" smtClean="0"/>
              <a:t>sscanf</a:t>
            </a:r>
            <a:r>
              <a:rPr lang="en-US" b="1" dirty="0" smtClean="0"/>
              <a:t>(</a:t>
            </a:r>
            <a:r>
              <a:rPr lang="en-US" b="1" dirty="0" err="1" smtClean="0"/>
              <a:t>argv</a:t>
            </a:r>
            <a:r>
              <a:rPr lang="en-US" b="1" dirty="0" smtClean="0"/>
              <a:t>[1],”%</a:t>
            </a:r>
            <a:r>
              <a:rPr lang="en-US" b="1" dirty="0" err="1" smtClean="0"/>
              <a:t>d”,&amp;sig</a:t>
            </a:r>
            <a:r>
              <a:rPr lang="en-US" b="1" dirty="0" smtClean="0"/>
              <a:t>)!=1)</a:t>
            </a:r>
          </a:p>
          <a:p>
            <a:pPr>
              <a:buNone/>
            </a:pPr>
            <a:r>
              <a:rPr lang="en-US" b="1" dirty="0" smtClean="0"/>
              <a:t>{</a:t>
            </a:r>
          </a:p>
          <a:p>
            <a:pPr>
              <a:buNone/>
            </a:pPr>
            <a:r>
              <a:rPr lang="en-US" b="1" dirty="0" smtClean="0"/>
              <a:t> </a:t>
            </a:r>
            <a:r>
              <a:rPr lang="en-US" b="1" dirty="0" err="1" smtClean="0"/>
              <a:t>cerr</a:t>
            </a:r>
            <a:r>
              <a:rPr lang="en-US" b="1" dirty="0" smtClean="0"/>
              <a:t>&lt;&lt;”invalid number:” &lt;&lt; </a:t>
            </a:r>
            <a:r>
              <a:rPr lang="en-US" b="1" dirty="0" err="1" smtClean="0"/>
              <a:t>argv</a:t>
            </a:r>
            <a:r>
              <a:rPr lang="en-US" b="1" dirty="0" smtClean="0"/>
              <a:t>[1] &lt;&lt; </a:t>
            </a:r>
            <a:r>
              <a:rPr lang="en-US" b="1" dirty="0" err="1" smtClean="0"/>
              <a:t>endl</a:t>
            </a:r>
            <a:r>
              <a:rPr lang="en-US" b="1" dirty="0" smtClean="0"/>
              <a:t>;</a:t>
            </a:r>
          </a:p>
          <a:p>
            <a:pPr>
              <a:buNone/>
            </a:pPr>
            <a:r>
              <a:rPr lang="en-US" b="1" dirty="0" smtClean="0"/>
              <a:t> return -1;</a:t>
            </a:r>
          </a:p>
          <a:p>
            <a:pPr>
              <a:buNone/>
            </a:pPr>
            <a:r>
              <a:rPr lang="en-US" b="1" dirty="0" smtClean="0"/>
              <a:t>}</a:t>
            </a:r>
          </a:p>
          <a:p>
            <a:pPr>
              <a:buNone/>
            </a:pPr>
            <a:r>
              <a:rPr lang="en-US" b="1" dirty="0" err="1" smtClean="0"/>
              <a:t>argv</a:t>
            </a:r>
            <a:r>
              <a:rPr lang="en-US" b="1" dirty="0" smtClean="0"/>
              <a:t>++,</a:t>
            </a:r>
            <a:r>
              <a:rPr lang="en-US" b="1" dirty="0" err="1" smtClean="0"/>
              <a:t>argc</a:t>
            </a:r>
            <a:r>
              <a:rPr lang="en-US" b="1" dirty="0" smtClean="0"/>
              <a:t>--; </a:t>
            </a:r>
          </a:p>
          <a:p>
            <a:pPr>
              <a:buNone/>
            </a:pPr>
            <a:r>
              <a:rPr lang="en-US" b="1" dirty="0" smtClean="0"/>
              <a:t>}</a:t>
            </a:r>
          </a:p>
          <a:p>
            <a:pPr>
              <a:buNone/>
            </a:pPr>
            <a:r>
              <a:rPr lang="en-US" b="1" dirty="0" smtClean="0"/>
              <a:t>while(--</a:t>
            </a:r>
            <a:r>
              <a:rPr lang="en-US" b="1" dirty="0" err="1" smtClean="0"/>
              <a:t>argc</a:t>
            </a:r>
            <a:r>
              <a:rPr lang="en-US" b="1" dirty="0" smtClean="0"/>
              <a:t>&gt;0)</a:t>
            </a:r>
          </a:p>
          <a:p>
            <a:pPr>
              <a:buNone/>
            </a:pPr>
            <a:r>
              <a:rPr lang="en-US" b="1" dirty="0" smtClean="0"/>
              <a:t>if(</a:t>
            </a:r>
            <a:r>
              <a:rPr lang="en-US" b="1" dirty="0" err="1" smtClean="0"/>
              <a:t>sscanf</a:t>
            </a:r>
            <a:r>
              <a:rPr lang="en-US" b="1" dirty="0" smtClean="0"/>
              <a:t>(*++</a:t>
            </a:r>
            <a:r>
              <a:rPr lang="en-US" b="1" dirty="0" err="1" smtClean="0"/>
              <a:t>argv</a:t>
            </a:r>
            <a:r>
              <a:rPr lang="en-US" b="1" dirty="0" smtClean="0"/>
              <a:t>, “%d”, &amp;</a:t>
            </a:r>
            <a:r>
              <a:rPr lang="en-US" b="1" dirty="0" err="1" smtClean="0"/>
              <a:t>pid</a:t>
            </a:r>
            <a:r>
              <a:rPr lang="en-US" b="1" dirty="0" smtClean="0"/>
              <a:t>)==1)</a:t>
            </a:r>
          </a:p>
          <a:p>
            <a:pPr>
              <a:buNone/>
            </a:pPr>
            <a:r>
              <a:rPr lang="en-US" b="1" dirty="0" smtClean="0"/>
              <a:t>} </a:t>
            </a:r>
          </a:p>
          <a:p>
            <a:pPr>
              <a:buNone/>
            </a:pPr>
            <a:r>
              <a:rPr lang="en-US" b="1" dirty="0" smtClean="0"/>
              <a:t>{</a:t>
            </a:r>
          </a:p>
          <a:p>
            <a:pPr>
              <a:buNone/>
            </a:pPr>
            <a:r>
              <a:rPr lang="en-US" b="1" dirty="0" smtClean="0"/>
              <a:t> if(kill(</a:t>
            </a:r>
            <a:r>
              <a:rPr lang="en-US" b="1" dirty="0" err="1" smtClean="0"/>
              <a:t>pid,sig</a:t>
            </a:r>
            <a:r>
              <a:rPr lang="en-US" b="1" dirty="0" smtClean="0"/>
              <a:t>)==-1)</a:t>
            </a:r>
          </a:p>
          <a:p>
            <a:pPr>
              <a:buNone/>
            </a:pPr>
            <a:r>
              <a:rPr lang="en-US" b="1" dirty="0" smtClean="0"/>
              <a:t>  </a:t>
            </a:r>
            <a:r>
              <a:rPr lang="en-US" b="1" dirty="0" err="1" smtClean="0"/>
              <a:t>perror</a:t>
            </a:r>
            <a:r>
              <a:rPr lang="en-US" b="1" dirty="0" smtClean="0"/>
              <a:t>(“kill”);</a:t>
            </a:r>
          </a:p>
          <a:p>
            <a:pPr>
              <a:buNone/>
            </a:pPr>
            <a:r>
              <a:rPr lang="en-US" b="1" dirty="0" smtClean="0"/>
              <a:t>}</a:t>
            </a:r>
          </a:p>
          <a:p>
            <a:pPr>
              <a:buNone/>
            </a:pPr>
            <a:r>
              <a:rPr lang="en-US" b="1" dirty="0" smtClean="0"/>
              <a:t>else</a:t>
            </a:r>
          </a:p>
          <a:p>
            <a:pPr>
              <a:buNone/>
            </a:pPr>
            <a:r>
              <a:rPr lang="en-US" b="1" dirty="0" smtClean="0"/>
              <a:t> </a:t>
            </a:r>
            <a:r>
              <a:rPr lang="en-US" b="1" dirty="0" err="1" smtClean="0"/>
              <a:t>cerr</a:t>
            </a:r>
            <a:r>
              <a:rPr lang="en-US" b="1" dirty="0" smtClean="0"/>
              <a:t>&lt;&lt;”invalid </a:t>
            </a:r>
            <a:r>
              <a:rPr lang="en-US" b="1" dirty="0" err="1" smtClean="0"/>
              <a:t>pid</a:t>
            </a:r>
            <a:r>
              <a:rPr lang="en-US" b="1" dirty="0" smtClean="0"/>
              <a:t>:” &lt;&lt; </a:t>
            </a:r>
            <a:r>
              <a:rPr lang="en-US" b="1" dirty="0" err="1" smtClean="0"/>
              <a:t>argv</a:t>
            </a:r>
            <a:r>
              <a:rPr lang="en-US" b="1" dirty="0" smtClean="0"/>
              <a:t>[0] &lt;&lt;</a:t>
            </a:r>
            <a:r>
              <a:rPr lang="en-US" b="1" dirty="0" err="1" smtClean="0"/>
              <a:t>endl</a:t>
            </a:r>
            <a:r>
              <a:rPr lang="en-US" b="1" dirty="0" smtClean="0"/>
              <a:t>;</a:t>
            </a:r>
          </a:p>
          <a:p>
            <a:pPr>
              <a:buNone/>
            </a:pPr>
            <a:r>
              <a:rPr lang="en-US" b="1" dirty="0" smtClean="0"/>
              <a:t>return 0;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US" dirty="0" smtClean="0">
                <a:latin typeface="Times New Roman" pitchFamily="18" charset="0"/>
                <a:cs typeface="Times New Roman" pitchFamily="18" charset="0"/>
              </a:rPr>
              <a:t>The UNIX kill command invocation syntax is:</a:t>
            </a:r>
          </a:p>
          <a:p>
            <a:pPr algn="just">
              <a:lnSpc>
                <a:spcPct val="150000"/>
              </a:lnSpc>
            </a:pPr>
            <a:endParaRPr lang="en-US" dirty="0" smtClean="0">
              <a:latin typeface="Times New Roman" pitchFamily="18" charset="0"/>
              <a:cs typeface="Times New Roman" pitchFamily="18" charset="0"/>
            </a:endParaRPr>
          </a:p>
          <a:p>
            <a:pPr algn="just">
              <a:lnSpc>
                <a:spcPct val="150000"/>
              </a:lnSpc>
              <a:buNone/>
            </a:pPr>
            <a:r>
              <a:rPr lang="en-US" b="1" dirty="0" smtClean="0">
                <a:latin typeface="Times New Roman" pitchFamily="18" charset="0"/>
                <a:cs typeface="Times New Roman" pitchFamily="18" charset="0"/>
              </a:rPr>
              <a:t>Kill [ -&lt;</a:t>
            </a:r>
            <a:r>
              <a:rPr lang="en-US" b="1" dirty="0" err="1" smtClean="0">
                <a:latin typeface="Times New Roman" pitchFamily="18" charset="0"/>
                <a:cs typeface="Times New Roman" pitchFamily="18" charset="0"/>
              </a:rPr>
              <a:t>signal_num</a:t>
            </a:r>
            <a:r>
              <a:rPr lang="en-US" b="1" dirty="0" smtClean="0">
                <a:latin typeface="Times New Roman" pitchFamily="18" charset="0"/>
                <a:cs typeface="Times New Roman" pitchFamily="18" charset="0"/>
              </a:rPr>
              <a:t>&gt; ] &lt;</a:t>
            </a:r>
            <a:r>
              <a:rPr lang="en-US" b="1" dirty="0" err="1" smtClean="0">
                <a:latin typeface="Times New Roman" pitchFamily="18" charset="0"/>
                <a:cs typeface="Times New Roman" pitchFamily="18" charset="0"/>
              </a:rPr>
              <a:t>pid</a:t>
            </a:r>
            <a:r>
              <a:rPr lang="en-US" b="1" dirty="0" smtClean="0">
                <a:latin typeface="Times New Roman" pitchFamily="18" charset="0"/>
                <a:cs typeface="Times New Roman" pitchFamily="18" charset="0"/>
              </a:rPr>
              <a:t>&gt;...... </a:t>
            </a:r>
          </a:p>
          <a:p>
            <a:pPr algn="just">
              <a:lnSpc>
                <a:spcPct val="150000"/>
              </a:lnSpc>
            </a:pPr>
            <a:endParaRPr lang="en-US" dirty="0" smtClean="0">
              <a:latin typeface="Times New Roman" pitchFamily="18" charset="0"/>
              <a:cs typeface="Times New Roman" pitchFamily="18" charset="0"/>
            </a:endParaRPr>
          </a:p>
          <a:p>
            <a:pPr algn="just">
              <a:lnSpc>
                <a:spcPct val="150000"/>
              </a:lnSpc>
              <a:buNone/>
            </a:pPr>
            <a:r>
              <a:rPr lang="en-US" dirty="0" smtClean="0">
                <a:latin typeface="Times New Roman" pitchFamily="18" charset="0"/>
                <a:cs typeface="Times New Roman" pitchFamily="18" charset="0"/>
              </a:rPr>
              <a:t>	where </a:t>
            </a:r>
            <a:r>
              <a:rPr lang="en-US" dirty="0" err="1" smtClean="0">
                <a:latin typeface="Times New Roman" pitchFamily="18" charset="0"/>
                <a:cs typeface="Times New Roman" pitchFamily="18" charset="0"/>
              </a:rPr>
              <a:t>signal_num</a:t>
            </a:r>
            <a:r>
              <a:rPr lang="en-US" dirty="0" smtClean="0">
                <a:latin typeface="Times New Roman" pitchFamily="18" charset="0"/>
                <a:cs typeface="Times New Roman" pitchFamily="18" charset="0"/>
              </a:rPr>
              <a:t> can be an integer number or the symbolic name of a signal. &lt;</a:t>
            </a:r>
            <a:r>
              <a:rPr lang="en-US" dirty="0" err="1" smtClean="0">
                <a:latin typeface="Times New Roman" pitchFamily="18" charset="0"/>
                <a:cs typeface="Times New Roman" pitchFamily="18" charset="0"/>
              </a:rPr>
              <a:t>pid</a:t>
            </a:r>
            <a:r>
              <a:rPr lang="en-US" dirty="0" smtClean="0">
                <a:latin typeface="Times New Roman" pitchFamily="18" charset="0"/>
                <a:cs typeface="Times New Roman" pitchFamily="18" charset="0"/>
              </a:rPr>
              <a:t>&gt; is process ID.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ALARM </a:t>
            </a:r>
            <a:endParaRPr lang="en-US" dirty="0"/>
          </a:p>
        </p:txBody>
      </p:sp>
      <p:sp>
        <p:nvSpPr>
          <p:cNvPr id="3" name="Content Placeholder 2"/>
          <p:cNvSpPr>
            <a:spLocks noGrp="1"/>
          </p:cNvSpPr>
          <p:nvPr>
            <p:ph sz="quarter" idx="1"/>
          </p:nvPr>
        </p:nvSpPr>
        <p:spPr/>
        <p:txBody>
          <a:bodyPr>
            <a:normAutofit fontScale="77500" lnSpcReduction="20000"/>
          </a:bodyPr>
          <a:lstStyle/>
          <a:p>
            <a:pPr>
              <a:lnSpc>
                <a:spcPct val="170000"/>
              </a:lnSpc>
              <a:buNone/>
            </a:pPr>
            <a:r>
              <a:rPr lang="en-US" dirty="0" smtClean="0">
                <a:latin typeface="Times New Roman" pitchFamily="18" charset="0"/>
                <a:cs typeface="Times New Roman" pitchFamily="18" charset="0"/>
              </a:rPr>
              <a:t>	The alarm API can be called by a process to request the kernel to send the SIGALRM signal after a certain number of real clock seconds. </a:t>
            </a:r>
          </a:p>
          <a:p>
            <a:pPr>
              <a:lnSpc>
                <a:spcPct val="170000"/>
              </a:lnSpc>
              <a:buNone/>
            </a:pPr>
            <a:r>
              <a:rPr lang="en-US" dirty="0" smtClean="0">
                <a:latin typeface="Times New Roman" pitchFamily="18" charset="0"/>
                <a:cs typeface="Times New Roman" pitchFamily="18" charset="0"/>
              </a:rPr>
              <a:t>The function prototype of the API is: </a:t>
            </a:r>
          </a:p>
          <a:p>
            <a:pPr>
              <a:lnSpc>
                <a:spcPct val="170000"/>
              </a:lnSpc>
              <a:buNone/>
            </a:pPr>
            <a:r>
              <a:rPr lang="en-US" b="1" dirty="0" smtClean="0">
                <a:latin typeface="Times New Roman" pitchFamily="18" charset="0"/>
                <a:cs typeface="Times New Roman" pitchFamily="18" charset="0"/>
              </a:rPr>
              <a:t>#include&lt;</a:t>
            </a:r>
            <a:r>
              <a:rPr lang="en-US" b="1" dirty="0" err="1" smtClean="0">
                <a:latin typeface="Times New Roman" pitchFamily="18" charset="0"/>
                <a:cs typeface="Times New Roman" pitchFamily="18" charset="0"/>
              </a:rPr>
              <a:t>signal.h</a:t>
            </a:r>
            <a:r>
              <a:rPr lang="en-US" b="1" dirty="0" smtClean="0">
                <a:latin typeface="Times New Roman" pitchFamily="18" charset="0"/>
                <a:cs typeface="Times New Roman" pitchFamily="18" charset="0"/>
              </a:rPr>
              <a:t>&gt;</a:t>
            </a:r>
          </a:p>
          <a:p>
            <a:pPr>
              <a:lnSpc>
                <a:spcPct val="170000"/>
              </a:lnSpc>
              <a:buNone/>
            </a:pPr>
            <a:r>
              <a:rPr lang="en-US" b="1" dirty="0" smtClean="0">
                <a:latin typeface="Times New Roman" pitchFamily="18" charset="0"/>
                <a:cs typeface="Times New Roman" pitchFamily="18" charset="0"/>
              </a:rPr>
              <a:t>Unsigned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alarm(unsigned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time_interval</a:t>
            </a:r>
            <a:r>
              <a:rPr lang="en-US" b="1" dirty="0" smtClean="0">
                <a:latin typeface="Times New Roman" pitchFamily="18" charset="0"/>
                <a:cs typeface="Times New Roman" pitchFamily="18" charset="0"/>
              </a:rPr>
              <a:t>); </a:t>
            </a:r>
          </a:p>
          <a:p>
            <a:pPr>
              <a:lnSpc>
                <a:spcPct val="170000"/>
              </a:lnSpc>
              <a:buNone/>
            </a:pPr>
            <a:endParaRPr lang="en-US" b="1" dirty="0" smtClean="0">
              <a:latin typeface="Times New Roman" pitchFamily="18" charset="0"/>
              <a:cs typeface="Times New Roman" pitchFamily="18" charset="0"/>
            </a:endParaRPr>
          </a:p>
          <a:p>
            <a:pPr>
              <a:lnSpc>
                <a:spcPct val="170000"/>
              </a:lnSpc>
              <a:buNone/>
            </a:pPr>
            <a:r>
              <a:rPr lang="en-US" dirty="0" smtClean="0">
                <a:latin typeface="Times New Roman" pitchFamily="18" charset="0"/>
                <a:cs typeface="Times New Roman" pitchFamily="18" charset="0"/>
              </a:rPr>
              <a:t>Returns: 0 or number of seconds until previously set alarm</a:t>
            </a:r>
          </a:p>
          <a:p>
            <a:pPr>
              <a:lnSpc>
                <a:spcPct val="170000"/>
              </a:lnSpc>
              <a:buNone/>
            </a:pPr>
            <a:r>
              <a:rPr lang="en-US" dirty="0" smtClean="0">
                <a:latin typeface="Times New Roman" pitchFamily="18" charset="0"/>
                <a:cs typeface="Times New Roman" pitchFamily="18" charset="0"/>
              </a:rPr>
              <a:t>The alarm API can be used to implement the sleep API: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477000"/>
          </a:xfrm>
        </p:spPr>
        <p:txBody>
          <a:bodyPr>
            <a:normAutofit fontScale="62500" lnSpcReduction="20000"/>
          </a:bodyPr>
          <a:lstStyle/>
          <a:p>
            <a:pPr>
              <a:buNone/>
            </a:pPr>
            <a:r>
              <a:rPr lang="en-US" b="1" dirty="0" smtClean="0"/>
              <a:t>#include&lt;</a:t>
            </a:r>
            <a:r>
              <a:rPr lang="en-US" b="1" dirty="0" err="1" smtClean="0"/>
              <a:t>signal.h</a:t>
            </a:r>
            <a:r>
              <a:rPr lang="en-US" b="1" dirty="0" smtClean="0"/>
              <a:t>&gt;</a:t>
            </a:r>
          </a:p>
          <a:p>
            <a:pPr>
              <a:buNone/>
            </a:pPr>
            <a:r>
              <a:rPr lang="en-US" b="1" dirty="0" smtClean="0"/>
              <a:t> #include&lt;</a:t>
            </a:r>
            <a:r>
              <a:rPr lang="en-US" b="1" dirty="0" err="1" smtClean="0"/>
              <a:t>stdio.h</a:t>
            </a:r>
            <a:r>
              <a:rPr lang="en-US" b="1" dirty="0" smtClean="0"/>
              <a:t>&gt; </a:t>
            </a:r>
          </a:p>
          <a:p>
            <a:pPr>
              <a:buNone/>
            </a:pPr>
            <a:r>
              <a:rPr lang="en-US" b="1" dirty="0" smtClean="0"/>
              <a:t>#include&lt;</a:t>
            </a:r>
            <a:r>
              <a:rPr lang="en-US" b="1" dirty="0" err="1" smtClean="0"/>
              <a:t>unistd.h</a:t>
            </a:r>
            <a:r>
              <a:rPr lang="en-US" b="1" dirty="0" smtClean="0"/>
              <a:t>&gt; </a:t>
            </a:r>
          </a:p>
          <a:p>
            <a:pPr>
              <a:buNone/>
            </a:pPr>
            <a:endParaRPr lang="en-US" b="1" dirty="0" smtClean="0"/>
          </a:p>
          <a:p>
            <a:pPr>
              <a:buNone/>
            </a:pPr>
            <a:r>
              <a:rPr lang="en-US" b="1" dirty="0" smtClean="0"/>
              <a:t>void wakeup( ) </a:t>
            </a:r>
          </a:p>
          <a:p>
            <a:pPr>
              <a:buNone/>
            </a:pPr>
            <a:r>
              <a:rPr lang="en-US" b="1" dirty="0" smtClean="0"/>
              <a:t>{ ; } </a:t>
            </a:r>
          </a:p>
          <a:p>
            <a:pPr>
              <a:buNone/>
            </a:pPr>
            <a:endParaRPr lang="en-US" b="1" dirty="0" smtClean="0"/>
          </a:p>
          <a:p>
            <a:pPr>
              <a:buNone/>
            </a:pPr>
            <a:r>
              <a:rPr lang="da-DK" b="1" dirty="0" smtClean="0"/>
              <a:t>unsigned int sleep (unsigned int timer ) </a:t>
            </a:r>
          </a:p>
          <a:p>
            <a:pPr>
              <a:buNone/>
            </a:pPr>
            <a:r>
              <a:rPr lang="en-US" b="1" dirty="0" smtClean="0"/>
              <a:t>{  </a:t>
            </a:r>
          </a:p>
          <a:p>
            <a:pPr>
              <a:buNone/>
            </a:pPr>
            <a:r>
              <a:rPr lang="en-US" b="1" dirty="0" smtClean="0"/>
              <a:t> } </a:t>
            </a:r>
          </a:p>
          <a:p>
            <a:pPr>
              <a:buNone/>
            </a:pPr>
            <a:r>
              <a:rPr lang="en-US" b="1" dirty="0" err="1" smtClean="0"/>
              <a:t>struct</a:t>
            </a:r>
            <a:r>
              <a:rPr lang="en-US" b="1" dirty="0" smtClean="0"/>
              <a:t> </a:t>
            </a:r>
            <a:r>
              <a:rPr lang="en-US" b="1" dirty="0" err="1" smtClean="0"/>
              <a:t>sigaction</a:t>
            </a:r>
            <a:r>
              <a:rPr lang="en-US" b="1" dirty="0" smtClean="0"/>
              <a:t> action;</a:t>
            </a:r>
          </a:p>
          <a:p>
            <a:pPr>
              <a:buNone/>
            </a:pPr>
            <a:r>
              <a:rPr lang="en-US" b="1" dirty="0" err="1" smtClean="0"/>
              <a:t>action.sa_handler</a:t>
            </a:r>
            <a:r>
              <a:rPr lang="en-US" b="1" dirty="0" smtClean="0"/>
              <a:t>=wakeup; </a:t>
            </a:r>
          </a:p>
          <a:p>
            <a:pPr>
              <a:buNone/>
            </a:pPr>
            <a:r>
              <a:rPr lang="en-US" b="1" dirty="0" err="1" smtClean="0"/>
              <a:t>action.sa_flags</a:t>
            </a:r>
            <a:r>
              <a:rPr lang="en-US" b="1" dirty="0" smtClean="0"/>
              <a:t>=0; </a:t>
            </a:r>
          </a:p>
          <a:p>
            <a:pPr>
              <a:buNone/>
            </a:pPr>
            <a:r>
              <a:rPr lang="en-US" b="1" dirty="0" err="1" smtClean="0"/>
              <a:t>sigemptyset</a:t>
            </a:r>
            <a:r>
              <a:rPr lang="en-US" b="1" dirty="0" smtClean="0"/>
              <a:t>(&amp;</a:t>
            </a:r>
            <a:r>
              <a:rPr lang="en-US" b="1" dirty="0" err="1" smtClean="0"/>
              <a:t>action.sa_mask</a:t>
            </a:r>
            <a:r>
              <a:rPr lang="en-US" b="1" dirty="0" smtClean="0"/>
              <a:t>); </a:t>
            </a:r>
          </a:p>
          <a:p>
            <a:pPr>
              <a:buNone/>
            </a:pPr>
            <a:r>
              <a:rPr lang="en-US" b="1" dirty="0" smtClean="0"/>
              <a:t>if(</a:t>
            </a:r>
            <a:r>
              <a:rPr lang="en-US" b="1" dirty="0" err="1" smtClean="0"/>
              <a:t>sigaction</a:t>
            </a:r>
            <a:r>
              <a:rPr lang="en-US" b="1" dirty="0" smtClean="0"/>
              <a:t>(SIGALARM,&amp;action,0)==-1) </a:t>
            </a:r>
          </a:p>
          <a:p>
            <a:pPr>
              <a:buNone/>
            </a:pPr>
            <a:r>
              <a:rPr lang="en-US" b="1" dirty="0" smtClean="0"/>
              <a:t>{  </a:t>
            </a:r>
          </a:p>
          <a:p>
            <a:pPr>
              <a:buNone/>
            </a:pPr>
            <a:r>
              <a:rPr lang="en-US" b="1" dirty="0" err="1" smtClean="0"/>
              <a:t>perror</a:t>
            </a:r>
            <a:r>
              <a:rPr lang="en-US" b="1" dirty="0" smtClean="0"/>
              <a:t>(“</a:t>
            </a:r>
            <a:r>
              <a:rPr lang="en-US" b="1" dirty="0" err="1" smtClean="0"/>
              <a:t>sigaction</a:t>
            </a:r>
            <a:r>
              <a:rPr lang="en-US" b="1" dirty="0" smtClean="0"/>
              <a:t>”); </a:t>
            </a:r>
          </a:p>
          <a:p>
            <a:pPr>
              <a:buNone/>
            </a:pPr>
            <a:r>
              <a:rPr lang="en-US" b="1" dirty="0" smtClean="0"/>
              <a:t>return -1;  </a:t>
            </a:r>
          </a:p>
          <a:p>
            <a:pPr>
              <a:buNone/>
            </a:pPr>
            <a:r>
              <a:rPr lang="en-US" b="1" dirty="0" smtClean="0"/>
              <a:t>} </a:t>
            </a:r>
          </a:p>
          <a:p>
            <a:pPr>
              <a:buNone/>
            </a:pPr>
            <a:r>
              <a:rPr lang="en-US" b="1" dirty="0" smtClean="0"/>
              <a:t>(void) alarm (timer); </a:t>
            </a:r>
          </a:p>
          <a:p>
            <a:pPr>
              <a:buNone/>
            </a:pPr>
            <a:r>
              <a:rPr lang="en-US" b="1" dirty="0" smtClean="0"/>
              <a:t>(void) pause( ); </a:t>
            </a:r>
          </a:p>
          <a:p>
            <a:pPr>
              <a:buNone/>
            </a:pPr>
            <a:r>
              <a:rPr lang="en-US" b="1" dirty="0" smtClean="0"/>
              <a:t>return 0;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INTERVAL TIMERS </a:t>
            </a:r>
            <a:endParaRPr lang="en-US" dirty="0"/>
          </a:p>
        </p:txBody>
      </p:sp>
      <p:sp>
        <p:nvSpPr>
          <p:cNvPr id="3" name="Content Placeholder 2"/>
          <p:cNvSpPr>
            <a:spLocks noGrp="1"/>
          </p:cNvSpPr>
          <p:nvPr>
            <p:ph sz="quarter" idx="1"/>
          </p:nvPr>
        </p:nvSpPr>
        <p:spPr/>
        <p:txBody>
          <a:bodyPr/>
          <a:lstStyle/>
          <a:p>
            <a:pPr algn="just">
              <a:lnSpc>
                <a:spcPct val="150000"/>
              </a:lnSpc>
            </a:pPr>
            <a:r>
              <a:rPr lang="en-US" dirty="0" smtClean="0">
                <a:latin typeface="Times New Roman" pitchFamily="18" charset="0"/>
                <a:cs typeface="Times New Roman" pitchFamily="18" charset="0"/>
              </a:rPr>
              <a:t>The interval timer can be used to schedule a process to do some tasks at a fixed time interval, to time the execution of some operations, or to limit the time allowed for the execution of some tasks. </a:t>
            </a:r>
          </a:p>
          <a:p>
            <a:pPr algn="just">
              <a:lnSpc>
                <a:spcPct val="150000"/>
              </a:lnSpc>
              <a:buNone/>
            </a:pP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The following program illustrates how to set up a real-time clock interval timer using the alarm API: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477000"/>
          </a:xfrm>
        </p:spPr>
        <p:txBody>
          <a:bodyPr>
            <a:normAutofit fontScale="47500" lnSpcReduction="20000"/>
          </a:bodyPr>
          <a:lstStyle/>
          <a:p>
            <a:pPr>
              <a:buNone/>
            </a:pPr>
            <a:r>
              <a:rPr lang="en-US" b="1" dirty="0" smtClean="0"/>
              <a:t> #include&lt;</a:t>
            </a:r>
            <a:r>
              <a:rPr lang="en-US" b="1" dirty="0" err="1" smtClean="0"/>
              <a:t>stdio.h</a:t>
            </a:r>
            <a:r>
              <a:rPr lang="en-US" b="1" dirty="0" smtClean="0"/>
              <a:t>&gt;</a:t>
            </a:r>
          </a:p>
          <a:p>
            <a:pPr>
              <a:buNone/>
            </a:pPr>
            <a:r>
              <a:rPr lang="en-US" b="1" dirty="0" smtClean="0"/>
              <a:t> #include&lt;</a:t>
            </a:r>
            <a:r>
              <a:rPr lang="en-US" b="1" dirty="0" err="1" smtClean="0"/>
              <a:t>unistd.h</a:t>
            </a:r>
            <a:r>
              <a:rPr lang="en-US" b="1" dirty="0" smtClean="0"/>
              <a:t>&gt;</a:t>
            </a:r>
          </a:p>
          <a:p>
            <a:pPr>
              <a:buNone/>
            </a:pPr>
            <a:r>
              <a:rPr lang="en-US" b="1" dirty="0" smtClean="0"/>
              <a:t> #include&lt;</a:t>
            </a:r>
            <a:r>
              <a:rPr lang="en-US" b="1" dirty="0" err="1" smtClean="0"/>
              <a:t>signal.h</a:t>
            </a:r>
            <a:r>
              <a:rPr lang="en-US" b="1" dirty="0" smtClean="0"/>
              <a:t>&gt;</a:t>
            </a:r>
          </a:p>
          <a:p>
            <a:pPr>
              <a:buNone/>
            </a:pPr>
            <a:r>
              <a:rPr lang="en-US" b="1" dirty="0" smtClean="0"/>
              <a:t> #define INTERVAL 5 </a:t>
            </a:r>
          </a:p>
          <a:p>
            <a:pPr>
              <a:buNone/>
            </a:pPr>
            <a:r>
              <a:rPr lang="en-US" b="1" dirty="0" smtClean="0"/>
              <a:t>void </a:t>
            </a:r>
            <a:r>
              <a:rPr lang="en-US" b="1" dirty="0" err="1" smtClean="0"/>
              <a:t>callme</a:t>
            </a:r>
            <a:r>
              <a:rPr lang="en-US" b="1" dirty="0" smtClean="0"/>
              <a:t>(</a:t>
            </a:r>
            <a:r>
              <a:rPr lang="en-US" b="1" dirty="0" err="1" smtClean="0"/>
              <a:t>int</a:t>
            </a:r>
            <a:r>
              <a:rPr lang="en-US" b="1" dirty="0" smtClean="0"/>
              <a:t> </a:t>
            </a:r>
            <a:r>
              <a:rPr lang="en-US" b="1" dirty="0" err="1" smtClean="0"/>
              <a:t>sig_no</a:t>
            </a:r>
            <a:r>
              <a:rPr lang="en-US" b="1" dirty="0" smtClean="0"/>
              <a:t>) </a:t>
            </a:r>
          </a:p>
          <a:p>
            <a:pPr>
              <a:buNone/>
            </a:pPr>
            <a:r>
              <a:rPr lang="en-US" b="1" dirty="0" smtClean="0"/>
              <a:t>{  </a:t>
            </a:r>
          </a:p>
          <a:p>
            <a:pPr>
              <a:buNone/>
            </a:pPr>
            <a:r>
              <a:rPr lang="en-US" b="1" dirty="0" smtClean="0"/>
              <a:t>alarm(INTERVAL);</a:t>
            </a:r>
          </a:p>
          <a:p>
            <a:pPr>
              <a:buNone/>
            </a:pPr>
            <a:r>
              <a:rPr lang="en-US" b="1" dirty="0" smtClean="0"/>
              <a:t> /*do scheduled tasks*/  </a:t>
            </a:r>
          </a:p>
          <a:p>
            <a:pPr>
              <a:buNone/>
            </a:pPr>
            <a:r>
              <a:rPr lang="en-US" b="1" dirty="0" smtClean="0"/>
              <a:t>} </a:t>
            </a:r>
          </a:p>
          <a:p>
            <a:pPr>
              <a:buNone/>
            </a:pPr>
            <a:r>
              <a:rPr lang="en-US" b="1" dirty="0" err="1" smtClean="0"/>
              <a:t>int</a:t>
            </a:r>
            <a:r>
              <a:rPr lang="en-US" b="1" dirty="0" smtClean="0"/>
              <a:t> main() </a:t>
            </a:r>
          </a:p>
          <a:p>
            <a:pPr>
              <a:buNone/>
            </a:pPr>
            <a:r>
              <a:rPr lang="en-US" dirty="0" smtClean="0"/>
              <a:t> </a:t>
            </a:r>
          </a:p>
          <a:p>
            <a:pPr>
              <a:buNone/>
            </a:pPr>
            <a:endParaRPr lang="en-US" dirty="0" smtClean="0"/>
          </a:p>
          <a:p>
            <a:pPr>
              <a:buNone/>
            </a:pPr>
            <a:r>
              <a:rPr lang="en-US" b="1" dirty="0" smtClean="0"/>
              <a:t>{ </a:t>
            </a:r>
          </a:p>
          <a:p>
            <a:pPr>
              <a:buNone/>
            </a:pPr>
            <a:r>
              <a:rPr lang="en-US" b="1" dirty="0" err="1" smtClean="0"/>
              <a:t>struct</a:t>
            </a:r>
            <a:r>
              <a:rPr lang="en-US" b="1" dirty="0" smtClean="0"/>
              <a:t> </a:t>
            </a:r>
            <a:r>
              <a:rPr lang="en-US" b="1" dirty="0" err="1" smtClean="0"/>
              <a:t>sigaction</a:t>
            </a:r>
            <a:r>
              <a:rPr lang="en-US" b="1" dirty="0" smtClean="0"/>
              <a:t> action; </a:t>
            </a:r>
          </a:p>
          <a:p>
            <a:pPr>
              <a:buNone/>
            </a:pPr>
            <a:r>
              <a:rPr lang="en-US" b="1" dirty="0" err="1" smtClean="0"/>
              <a:t>sigemptyset</a:t>
            </a:r>
            <a:r>
              <a:rPr lang="en-US" b="1" dirty="0" smtClean="0"/>
              <a:t>(&amp;</a:t>
            </a:r>
            <a:r>
              <a:rPr lang="en-US" b="1" dirty="0" err="1" smtClean="0"/>
              <a:t>action.sa_mask</a:t>
            </a:r>
            <a:r>
              <a:rPr lang="en-US" b="1" dirty="0" smtClean="0"/>
              <a:t>);</a:t>
            </a:r>
          </a:p>
          <a:p>
            <a:pPr>
              <a:buNone/>
            </a:pPr>
            <a:r>
              <a:rPr lang="en-US" b="1" dirty="0" err="1" smtClean="0"/>
              <a:t>action.sa_handler</a:t>
            </a:r>
            <a:r>
              <a:rPr lang="en-US" b="1" dirty="0" smtClean="0"/>
              <a:t>=(void(*)( )) </a:t>
            </a:r>
            <a:r>
              <a:rPr lang="en-US" b="1" dirty="0" err="1" smtClean="0"/>
              <a:t>callme</a:t>
            </a:r>
            <a:r>
              <a:rPr lang="en-US" b="1" dirty="0" smtClean="0"/>
              <a:t>; </a:t>
            </a:r>
            <a:r>
              <a:rPr lang="en-US" b="1" dirty="0" err="1" smtClean="0"/>
              <a:t>action.sa_flags</a:t>
            </a:r>
            <a:r>
              <a:rPr lang="en-US" b="1" dirty="0" smtClean="0"/>
              <a:t>=SA_RESTART;</a:t>
            </a:r>
          </a:p>
          <a:p>
            <a:pPr>
              <a:buNone/>
            </a:pPr>
            <a:r>
              <a:rPr lang="en-US" b="1" dirty="0" smtClean="0"/>
              <a:t>if(</a:t>
            </a:r>
            <a:r>
              <a:rPr lang="en-US" b="1" dirty="0" err="1" smtClean="0"/>
              <a:t>sigaction</a:t>
            </a:r>
            <a:r>
              <a:rPr lang="en-US" b="1" dirty="0" smtClean="0"/>
              <a:t>(SIGALARM,&amp;action,0)==-1) </a:t>
            </a:r>
          </a:p>
          <a:p>
            <a:pPr>
              <a:buNone/>
            </a:pPr>
            <a:r>
              <a:rPr lang="en-US" b="1" dirty="0" smtClean="0"/>
              <a:t>{  </a:t>
            </a:r>
          </a:p>
          <a:p>
            <a:pPr>
              <a:buNone/>
            </a:pPr>
            <a:r>
              <a:rPr lang="en-US" b="1" dirty="0" smtClean="0"/>
              <a:t>} </a:t>
            </a:r>
          </a:p>
          <a:p>
            <a:pPr>
              <a:buNone/>
            </a:pPr>
            <a:r>
              <a:rPr lang="en-US" b="1" dirty="0" err="1" smtClean="0"/>
              <a:t>perror</a:t>
            </a:r>
            <a:r>
              <a:rPr lang="en-US" b="1" dirty="0" smtClean="0"/>
              <a:t>(“</a:t>
            </a:r>
            <a:r>
              <a:rPr lang="en-US" b="1" dirty="0" err="1" smtClean="0"/>
              <a:t>sigaction</a:t>
            </a:r>
            <a:r>
              <a:rPr lang="en-US" b="1" dirty="0" smtClean="0"/>
              <a:t>”); </a:t>
            </a:r>
          </a:p>
          <a:p>
            <a:pPr>
              <a:buNone/>
            </a:pPr>
            <a:r>
              <a:rPr lang="en-US" b="1" dirty="0" smtClean="0"/>
              <a:t>return 1; </a:t>
            </a:r>
          </a:p>
          <a:p>
            <a:pPr>
              <a:buNone/>
            </a:pPr>
            <a:r>
              <a:rPr lang="en-US" b="1" dirty="0" smtClean="0"/>
              <a:t>} </a:t>
            </a:r>
          </a:p>
          <a:p>
            <a:pPr>
              <a:buNone/>
            </a:pPr>
            <a:r>
              <a:rPr lang="en-US" b="1" dirty="0" smtClean="0"/>
              <a:t>if(alarm(INTERVAL)==-1) </a:t>
            </a:r>
          </a:p>
          <a:p>
            <a:pPr>
              <a:buNone/>
            </a:pPr>
            <a:r>
              <a:rPr lang="en-US" b="1" dirty="0" smtClean="0"/>
              <a:t> </a:t>
            </a:r>
            <a:r>
              <a:rPr lang="en-US" b="1" dirty="0" err="1" smtClean="0"/>
              <a:t>perror</a:t>
            </a:r>
            <a:r>
              <a:rPr lang="en-US" b="1" dirty="0" smtClean="0"/>
              <a:t>(“alarm”); </a:t>
            </a:r>
          </a:p>
          <a:p>
            <a:pPr>
              <a:buNone/>
            </a:pPr>
            <a:r>
              <a:rPr lang="en-US" b="1" dirty="0" smtClean="0"/>
              <a:t>else while(1) </a:t>
            </a:r>
          </a:p>
          <a:p>
            <a:pPr>
              <a:buNone/>
            </a:pPr>
            <a:r>
              <a:rPr lang="en-US" b="1" dirty="0" smtClean="0"/>
              <a:t>{   </a:t>
            </a:r>
          </a:p>
          <a:p>
            <a:pPr>
              <a:buNone/>
            </a:pPr>
            <a:r>
              <a:rPr lang="en-US" b="1" dirty="0" smtClean="0"/>
              <a:t>/*do normal operation*/</a:t>
            </a:r>
          </a:p>
          <a:p>
            <a:pPr>
              <a:buNone/>
            </a:pPr>
            <a:r>
              <a:rPr lang="en-US" b="1" dirty="0" smtClean="0"/>
              <a:t>}</a:t>
            </a:r>
          </a:p>
          <a:p>
            <a:pPr>
              <a:buNone/>
            </a:pPr>
            <a:r>
              <a:rPr lang="en-US" b="1" dirty="0" smtClean="0"/>
              <a:t>return 0;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638800"/>
          </a:xfrm>
        </p:spPr>
        <p:txBody>
          <a:bodyPr>
            <a:normAutofit/>
          </a:bodyPr>
          <a:lstStyle/>
          <a:p>
            <a:pPr algn="just">
              <a:lnSpc>
                <a:spcPct val="150000"/>
              </a:lnSpc>
            </a:pPr>
            <a:r>
              <a:rPr lang="en-US" sz="2000" dirty="0" smtClean="0">
                <a:latin typeface="Times New Roman" pitchFamily="18" charset="0"/>
                <a:cs typeface="Times New Roman" pitchFamily="18" charset="0"/>
              </a:rPr>
              <a:t>In addition to alarm API, UNIX also invented the </a:t>
            </a:r>
            <a:r>
              <a:rPr lang="en-US" sz="2000" dirty="0" err="1" smtClean="0">
                <a:latin typeface="Times New Roman" pitchFamily="18" charset="0"/>
                <a:cs typeface="Times New Roman" pitchFamily="18" charset="0"/>
              </a:rPr>
              <a:t>setitimer</a:t>
            </a:r>
            <a:r>
              <a:rPr lang="en-US" sz="2000" dirty="0" smtClean="0">
                <a:latin typeface="Times New Roman" pitchFamily="18" charset="0"/>
                <a:cs typeface="Times New Roman" pitchFamily="18" charset="0"/>
              </a:rPr>
              <a:t> API, which can be used to define up to three different types of timers in a process: </a:t>
            </a:r>
          </a:p>
          <a:p>
            <a:pPr algn="just">
              <a:lnSpc>
                <a:spcPct val="150000"/>
              </a:lnSpc>
              <a:buNone/>
            </a:pPr>
            <a:endParaRPr lang="en-US" sz="2000"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 Real time clock timer</a:t>
            </a:r>
          </a:p>
          <a:p>
            <a:pPr algn="just">
              <a:lnSpc>
                <a:spcPct val="150000"/>
              </a:lnSpc>
              <a:buNone/>
            </a:pPr>
            <a:r>
              <a:rPr lang="en-US" sz="2000" dirty="0" smtClean="0">
                <a:latin typeface="Times New Roman" pitchFamily="18" charset="0"/>
                <a:cs typeface="Times New Roman" pitchFamily="18" charset="0"/>
              </a:rPr>
              <a:t> Timer based on the user time spent by a process </a:t>
            </a:r>
          </a:p>
          <a:p>
            <a:pPr algn="just">
              <a:lnSpc>
                <a:spcPct val="150000"/>
              </a:lnSpc>
              <a:buNone/>
            </a:pPr>
            <a:r>
              <a:rPr lang="en-US" sz="2000" dirty="0" smtClean="0">
                <a:latin typeface="Times New Roman" pitchFamily="18" charset="0"/>
                <a:cs typeface="Times New Roman" pitchFamily="18" charset="0"/>
              </a:rPr>
              <a:t> Timer based on the total user and system times spent by a process </a:t>
            </a:r>
          </a:p>
          <a:p>
            <a:pPr algn="just">
              <a:lnSpc>
                <a:spcPct val="150000"/>
              </a:lnSpc>
              <a:buNone/>
            </a:pP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getitimer</a:t>
            </a:r>
            <a:r>
              <a:rPr lang="en-US" sz="2000" dirty="0" smtClean="0">
                <a:latin typeface="Times New Roman" pitchFamily="18" charset="0"/>
                <a:cs typeface="Times New Roman" pitchFamily="18" charset="0"/>
              </a:rPr>
              <a:t> API is also defined for users to query the timer values that are set by the </a:t>
            </a:r>
            <a:r>
              <a:rPr lang="en-US" sz="2000" dirty="0" err="1" smtClean="0">
                <a:latin typeface="Times New Roman" pitchFamily="18" charset="0"/>
                <a:cs typeface="Times New Roman" pitchFamily="18" charset="0"/>
              </a:rPr>
              <a:t>setitimer</a:t>
            </a:r>
            <a:r>
              <a:rPr lang="en-US" sz="2000" dirty="0" smtClean="0">
                <a:latin typeface="Times New Roman" pitchFamily="18" charset="0"/>
                <a:cs typeface="Times New Roman" pitchFamily="18" charset="0"/>
              </a:rPr>
              <a:t> API.</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305800" cy="5715000"/>
          </a:xfrm>
        </p:spPr>
        <p:txBody>
          <a:bodyPr>
            <a:normAutofit/>
          </a:bodyPr>
          <a:lstStyle/>
          <a:p>
            <a:pPr>
              <a:buNone/>
            </a:pPr>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setitimer</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getitimer</a:t>
            </a:r>
            <a:r>
              <a:rPr lang="en-US" sz="2400" dirty="0" smtClean="0">
                <a:latin typeface="Times New Roman" pitchFamily="18" charset="0"/>
                <a:cs typeface="Times New Roman" pitchFamily="18" charset="0"/>
              </a:rPr>
              <a:t> function prototypes are: </a:t>
            </a:r>
          </a:p>
          <a:p>
            <a:pPr>
              <a:buNone/>
            </a:pPr>
            <a:endParaRPr lang="en-US" sz="2400"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#include&lt;sys/</a:t>
            </a:r>
            <a:r>
              <a:rPr lang="en-US" sz="2400" b="1" dirty="0" err="1" smtClean="0">
                <a:latin typeface="Times New Roman" pitchFamily="18" charset="0"/>
                <a:cs typeface="Times New Roman" pitchFamily="18" charset="0"/>
              </a:rPr>
              <a:t>time.h</a:t>
            </a:r>
            <a:r>
              <a:rPr lang="en-US" sz="2400" b="1" dirty="0" smtClean="0">
                <a:latin typeface="Times New Roman" pitchFamily="18" charset="0"/>
                <a:cs typeface="Times New Roman" pitchFamily="18" charset="0"/>
              </a:rPr>
              <a:t>&gt;</a:t>
            </a:r>
          </a:p>
          <a:p>
            <a:pPr>
              <a:buNone/>
            </a:pPr>
            <a:endParaRPr lang="en-US" sz="2400" b="1" dirty="0" smtClean="0">
              <a:latin typeface="Times New Roman" pitchFamily="18" charset="0"/>
              <a:cs typeface="Times New Roman" pitchFamily="18" charset="0"/>
            </a:endParaRPr>
          </a:p>
          <a:p>
            <a:pPr>
              <a:buNone/>
            </a:pPr>
            <a:r>
              <a:rPr lang="en-US" sz="2400" b="1" dirty="0" err="1" smtClean="0">
                <a:latin typeface="Times New Roman" pitchFamily="18" charset="0"/>
                <a:cs typeface="Times New Roman" pitchFamily="18" charset="0"/>
              </a:rPr>
              <a:t>int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setitimer</a:t>
            </a:r>
            <a:r>
              <a:rPr 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int</a:t>
            </a:r>
            <a:r>
              <a:rPr lang="en-US" sz="2400" b="1" dirty="0" smtClean="0">
                <a:latin typeface="Times New Roman" pitchFamily="18" charset="0"/>
                <a:cs typeface="Times New Roman" pitchFamily="18" charset="0"/>
              </a:rPr>
              <a:t> which, const </a:t>
            </a:r>
            <a:r>
              <a:rPr lang="en-US" sz="2400" b="1" dirty="0" err="1" smtClean="0">
                <a:latin typeface="Times New Roman" pitchFamily="18" charset="0"/>
                <a:cs typeface="Times New Roman" pitchFamily="18" charset="0"/>
              </a:rPr>
              <a:t>struct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itimerval</a:t>
            </a:r>
            <a:r>
              <a:rPr lang="en-US" sz="2400" b="1" dirty="0" smtClean="0">
                <a:latin typeface="Times New Roman" pitchFamily="18" charset="0"/>
                <a:cs typeface="Times New Roman" pitchFamily="18" charset="0"/>
              </a:rPr>
              <a:t> * </a:t>
            </a:r>
            <a:r>
              <a:rPr lang="en-US" sz="2400" b="1" dirty="0" err="1" smtClean="0">
                <a:latin typeface="Times New Roman" pitchFamily="18" charset="0"/>
                <a:cs typeface="Times New Roman" pitchFamily="18" charset="0"/>
              </a:rPr>
              <a:t>val</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struct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itimerval</a:t>
            </a:r>
            <a:r>
              <a:rPr lang="en-US" sz="2400" b="1" dirty="0" smtClean="0">
                <a:latin typeface="Times New Roman" pitchFamily="18" charset="0"/>
                <a:cs typeface="Times New Roman" pitchFamily="18" charset="0"/>
              </a:rPr>
              <a:t> * old);</a:t>
            </a:r>
          </a:p>
          <a:p>
            <a:pPr>
              <a:buNone/>
            </a:pPr>
            <a:r>
              <a:rPr lang="en-US" sz="2400" b="1" dirty="0" err="1" smtClean="0">
                <a:latin typeface="Times New Roman" pitchFamily="18" charset="0"/>
                <a:cs typeface="Times New Roman" pitchFamily="18" charset="0"/>
              </a:rPr>
              <a:t>int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getitimer</a:t>
            </a:r>
            <a:r>
              <a:rPr 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int</a:t>
            </a:r>
            <a:r>
              <a:rPr lang="en-US" sz="2400" b="1" dirty="0" smtClean="0">
                <a:latin typeface="Times New Roman" pitchFamily="18" charset="0"/>
                <a:cs typeface="Times New Roman" pitchFamily="18" charset="0"/>
              </a:rPr>
              <a:t> which, </a:t>
            </a:r>
            <a:r>
              <a:rPr lang="en-US" sz="2400" b="1" dirty="0" err="1" smtClean="0">
                <a:latin typeface="Times New Roman" pitchFamily="18" charset="0"/>
                <a:cs typeface="Times New Roman" pitchFamily="18" charset="0"/>
              </a:rPr>
              <a:t>struct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itimerval</a:t>
            </a:r>
            <a:r>
              <a:rPr lang="en-US" sz="2400" b="1" dirty="0" smtClean="0">
                <a:latin typeface="Times New Roman" pitchFamily="18" charset="0"/>
                <a:cs typeface="Times New Roman" pitchFamily="18" charset="0"/>
              </a:rPr>
              <a:t> * old); </a:t>
            </a:r>
          </a:p>
          <a:p>
            <a:pPr>
              <a:buNone/>
            </a:pPr>
            <a:endParaRPr lang="en-US" sz="2400" dirty="0" smtClean="0">
              <a:latin typeface="Times New Roman" pitchFamily="18" charset="0"/>
              <a:cs typeface="Times New Roman" pitchFamily="18" charset="0"/>
            </a:endParaRPr>
          </a:p>
          <a:p>
            <a:pPr algn="just">
              <a:lnSpc>
                <a:spcPct val="150000"/>
              </a:lnSpc>
              <a:buNone/>
            </a:pPr>
            <a:r>
              <a:rPr lang="en-US" sz="2400" dirty="0" smtClean="0">
                <a:latin typeface="Times New Roman" pitchFamily="18" charset="0"/>
                <a:cs typeface="Times New Roman" pitchFamily="18" charset="0"/>
              </a:rPr>
              <a:t>	The which arguments to the above APIs specify which timer to process. Its possible values and the corresponding timer types are: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a:srcRect/>
          <a:stretch>
            <a:fillRect/>
          </a:stretch>
        </p:blipFill>
        <p:spPr bwMode="auto">
          <a:xfrm>
            <a:off x="1828800" y="228600"/>
            <a:ext cx="5867400" cy="3340825"/>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815548" y="3542212"/>
            <a:ext cx="5867400" cy="30175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sz="quarter" idx="1"/>
          </p:nvPr>
        </p:nvPicPr>
        <p:blipFill>
          <a:blip r:embed="rId2"/>
          <a:srcRect/>
          <a:stretch>
            <a:fillRect/>
          </a:stretch>
        </p:blipFill>
        <p:spPr bwMode="auto">
          <a:xfrm>
            <a:off x="228600" y="1676400"/>
            <a:ext cx="8686800" cy="39868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638800"/>
          </a:xfrm>
        </p:spPr>
        <p:txBody>
          <a:bodyPr>
            <a:normAutofit fontScale="85000" lnSpcReduction="20000"/>
          </a:bodyPr>
          <a:lstStyle/>
          <a:p>
            <a:pPr>
              <a:lnSpc>
                <a:spcPct val="160000"/>
              </a:lnSpc>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struct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itimerval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 is defined as: </a:t>
            </a:r>
          </a:p>
          <a:p>
            <a:pPr>
              <a:lnSpc>
                <a:spcPct val="160000"/>
              </a:lnSpc>
              <a:buNone/>
            </a:pPr>
            <a:r>
              <a:rPr lang="en-US" b="1" dirty="0" err="1" smtClean="0">
                <a:latin typeface="Times New Roman" pitchFamily="18" charset="0"/>
                <a:cs typeface="Times New Roman" pitchFamily="18" charset="0"/>
              </a:rPr>
              <a:t>struct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itimerval</a:t>
            </a:r>
            <a:endParaRPr lang="en-US" b="1" dirty="0" smtClean="0">
              <a:latin typeface="Times New Roman" pitchFamily="18" charset="0"/>
              <a:cs typeface="Times New Roman" pitchFamily="18" charset="0"/>
            </a:endParaRPr>
          </a:p>
          <a:p>
            <a:pPr>
              <a:lnSpc>
                <a:spcPct val="160000"/>
              </a:lnSpc>
              <a:buNone/>
            </a:pPr>
            <a:r>
              <a:rPr lang="en-US" b="1" dirty="0" smtClean="0">
                <a:latin typeface="Times New Roman" pitchFamily="18" charset="0"/>
                <a:cs typeface="Times New Roman" pitchFamily="18" charset="0"/>
              </a:rPr>
              <a:t>{ </a:t>
            </a:r>
          </a:p>
          <a:p>
            <a:pPr>
              <a:lnSpc>
                <a:spcPct val="160000"/>
              </a:lnSpc>
              <a:buNone/>
            </a:pPr>
            <a:r>
              <a:rPr lang="en-US" b="1" dirty="0" smtClean="0">
                <a:latin typeface="Times New Roman" pitchFamily="18" charset="0"/>
                <a:cs typeface="Times New Roman" pitchFamily="18" charset="0"/>
              </a:rPr>
              <a:t>};</a:t>
            </a:r>
          </a:p>
          <a:p>
            <a:pPr>
              <a:lnSpc>
                <a:spcPct val="160000"/>
              </a:lnSpc>
              <a:buNone/>
            </a:pPr>
            <a:r>
              <a:rPr lang="en-US" b="1" dirty="0" smtClean="0">
                <a:latin typeface="Times New Roman" pitchFamily="18" charset="0"/>
                <a:cs typeface="Times New Roman" pitchFamily="18" charset="0"/>
              </a:rPr>
              <a:t> </a:t>
            </a:r>
          </a:p>
          <a:p>
            <a:pPr>
              <a:lnSpc>
                <a:spcPct val="160000"/>
              </a:lnSpc>
              <a:buNone/>
            </a:pPr>
            <a:r>
              <a:rPr lang="en-US" b="1" dirty="0" err="1" smtClean="0">
                <a:latin typeface="Times New Roman" pitchFamily="18" charset="0"/>
                <a:cs typeface="Times New Roman" pitchFamily="18" charset="0"/>
              </a:rPr>
              <a:t>struct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timeval</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it_value</a:t>
            </a:r>
            <a:r>
              <a:rPr lang="en-US" b="1" dirty="0" smtClean="0">
                <a:latin typeface="Times New Roman" pitchFamily="18" charset="0"/>
                <a:cs typeface="Times New Roman" pitchFamily="18" charset="0"/>
              </a:rPr>
              <a:t>;   /*current value*/</a:t>
            </a:r>
          </a:p>
          <a:p>
            <a:pPr>
              <a:lnSpc>
                <a:spcPct val="160000"/>
              </a:lnSpc>
              <a:buNone/>
            </a:pPr>
            <a:r>
              <a:rPr lang="en-US" b="1" dirty="0" err="1" smtClean="0">
                <a:latin typeface="Times New Roman" pitchFamily="18" charset="0"/>
                <a:cs typeface="Times New Roman" pitchFamily="18" charset="0"/>
              </a:rPr>
              <a:t>struct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timeval</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it_interval</a:t>
            </a:r>
            <a:r>
              <a:rPr lang="en-US" b="1" dirty="0" smtClean="0">
                <a:latin typeface="Times New Roman" pitchFamily="18" charset="0"/>
                <a:cs typeface="Times New Roman" pitchFamily="18" charset="0"/>
              </a:rPr>
              <a:t>;  /* time interval*/</a:t>
            </a:r>
          </a:p>
          <a:p>
            <a:pPr>
              <a:lnSpc>
                <a:spcPct val="160000"/>
              </a:lnSpc>
            </a:pPr>
            <a:endParaRPr lang="en-US" b="1" dirty="0" smtClean="0">
              <a:latin typeface="Times New Roman" pitchFamily="18" charset="0"/>
              <a:cs typeface="Times New Roman" pitchFamily="18" charset="0"/>
            </a:endParaRPr>
          </a:p>
          <a:p>
            <a:pPr>
              <a:lnSpc>
                <a:spcPct val="160000"/>
              </a:lnSpc>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setitimer</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getitimer</a:t>
            </a:r>
            <a:r>
              <a:rPr lang="en-US" dirty="0" smtClean="0">
                <a:latin typeface="Times New Roman" pitchFamily="18" charset="0"/>
                <a:cs typeface="Times New Roman" pitchFamily="18" charset="0"/>
              </a:rPr>
              <a:t> APIs return a zero value if they succeed or a -1 value if they fail. </a:t>
            </a:r>
            <a:r>
              <a:rPr lang="en-US" b="1"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00800"/>
          </a:xfrm>
        </p:spPr>
        <p:txBody>
          <a:bodyPr>
            <a:normAutofit fontScale="62500" lnSpcReduction="20000"/>
          </a:bodyPr>
          <a:lstStyle/>
          <a:p>
            <a:pPr>
              <a:buNone/>
            </a:pPr>
            <a:r>
              <a:rPr lang="en-US" dirty="0" smtClean="0">
                <a:latin typeface="Times New Roman" pitchFamily="18" charset="0"/>
                <a:cs typeface="Times New Roman" pitchFamily="18" charset="0"/>
              </a:rPr>
              <a:t>Example program: </a:t>
            </a:r>
          </a:p>
          <a:p>
            <a:pPr>
              <a:buNone/>
            </a:pPr>
            <a:r>
              <a:rPr lang="en-US" b="1" dirty="0" smtClean="0">
                <a:latin typeface="Times New Roman" pitchFamily="18" charset="0"/>
                <a:cs typeface="Times New Roman" pitchFamily="18" charset="0"/>
              </a:rPr>
              <a:t>#include&lt;</a:t>
            </a:r>
            <a:r>
              <a:rPr lang="en-US" b="1" dirty="0" err="1" smtClean="0">
                <a:latin typeface="Times New Roman" pitchFamily="18" charset="0"/>
                <a:cs typeface="Times New Roman" pitchFamily="18" charset="0"/>
              </a:rPr>
              <a:t>stdio.h</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#include&lt;</a:t>
            </a:r>
            <a:r>
              <a:rPr lang="en-US" b="1" dirty="0" err="1" smtClean="0">
                <a:latin typeface="Times New Roman" pitchFamily="18" charset="0"/>
                <a:cs typeface="Times New Roman" pitchFamily="18" charset="0"/>
              </a:rPr>
              <a:t>unistd.h</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#include&lt;</a:t>
            </a:r>
            <a:r>
              <a:rPr lang="en-US" b="1" dirty="0" err="1" smtClean="0">
                <a:latin typeface="Times New Roman" pitchFamily="18" charset="0"/>
                <a:cs typeface="Times New Roman" pitchFamily="18" charset="0"/>
              </a:rPr>
              <a:t>signal.h</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#define INTERVAL 5 </a:t>
            </a:r>
          </a:p>
          <a:p>
            <a:pPr>
              <a:buNone/>
            </a:pPr>
            <a:r>
              <a:rPr lang="en-US" b="1" dirty="0" smtClean="0">
                <a:latin typeface="Times New Roman" pitchFamily="18" charset="0"/>
                <a:cs typeface="Times New Roman" pitchFamily="18" charset="0"/>
              </a:rPr>
              <a:t>void </a:t>
            </a:r>
            <a:r>
              <a:rPr lang="en-US" b="1" dirty="0" err="1" smtClean="0">
                <a:latin typeface="Times New Roman" pitchFamily="18" charset="0"/>
                <a:cs typeface="Times New Roman" pitchFamily="18" charset="0"/>
              </a:rPr>
              <a:t>callme</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sig_no</a:t>
            </a:r>
            <a:r>
              <a:rPr lang="en-US" b="1"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 /*do scheduled tasks*/ </a:t>
            </a:r>
          </a:p>
          <a:p>
            <a:pPr>
              <a:buNone/>
            </a:pPr>
            <a:r>
              <a:rPr lang="en-US" b="1" dirty="0" smtClean="0">
                <a:latin typeface="Times New Roman" pitchFamily="18" charset="0"/>
                <a:cs typeface="Times New Roman" pitchFamily="18" charset="0"/>
              </a:rPr>
              <a:t>} </a:t>
            </a:r>
          </a:p>
          <a:p>
            <a:pPr>
              <a:buNone/>
            </a:pP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main() </a:t>
            </a:r>
          </a:p>
          <a:p>
            <a:pPr>
              <a:buNone/>
            </a:pPr>
            <a:r>
              <a:rPr lang="en-US" b="1"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struct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itimerval</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val</a:t>
            </a:r>
            <a:r>
              <a:rPr lang="en-US" b="1" dirty="0" smtClean="0">
                <a:latin typeface="Times New Roman" pitchFamily="18" charset="0"/>
                <a:cs typeface="Times New Roman" pitchFamily="18" charset="0"/>
              </a:rPr>
              <a:t>; </a:t>
            </a:r>
          </a:p>
          <a:p>
            <a:pPr>
              <a:buNone/>
            </a:pPr>
            <a:r>
              <a:rPr lang="en-US" b="1" dirty="0" err="1" smtClean="0">
                <a:latin typeface="Times New Roman" pitchFamily="18" charset="0"/>
                <a:cs typeface="Times New Roman" pitchFamily="18" charset="0"/>
              </a:rPr>
              <a:t>struct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sigaction</a:t>
            </a:r>
            <a:r>
              <a:rPr lang="en-US" b="1" dirty="0" smtClean="0">
                <a:latin typeface="Times New Roman" pitchFamily="18" charset="0"/>
                <a:cs typeface="Times New Roman" pitchFamily="18" charset="0"/>
              </a:rPr>
              <a:t> action; </a:t>
            </a:r>
          </a:p>
          <a:p>
            <a:pPr>
              <a:buNone/>
            </a:pPr>
            <a:endParaRPr lang="en-US" b="1" dirty="0" smtClean="0">
              <a:latin typeface="Times New Roman" pitchFamily="18" charset="0"/>
              <a:cs typeface="Times New Roman" pitchFamily="18" charset="0"/>
            </a:endParaRPr>
          </a:p>
          <a:p>
            <a:pPr>
              <a:buNone/>
            </a:pPr>
            <a:r>
              <a:rPr lang="en-US" b="1" dirty="0" err="1" smtClean="0">
                <a:latin typeface="Times New Roman" pitchFamily="18" charset="0"/>
                <a:cs typeface="Times New Roman" pitchFamily="18" charset="0"/>
              </a:rPr>
              <a:t>sigemptyset</a:t>
            </a:r>
            <a:r>
              <a:rPr lang="en-US" b="1" dirty="0" smtClean="0">
                <a:latin typeface="Times New Roman" pitchFamily="18" charset="0"/>
                <a:cs typeface="Times New Roman" pitchFamily="18" charset="0"/>
              </a:rPr>
              <a:t>(&amp;</a:t>
            </a:r>
            <a:r>
              <a:rPr lang="en-US" b="1" dirty="0" err="1" smtClean="0">
                <a:latin typeface="Times New Roman" pitchFamily="18" charset="0"/>
                <a:cs typeface="Times New Roman" pitchFamily="18" charset="0"/>
              </a:rPr>
              <a:t>action.sa_mask</a:t>
            </a:r>
            <a:r>
              <a:rPr lang="en-US" b="1" dirty="0" smtClean="0">
                <a:latin typeface="Times New Roman" pitchFamily="18" charset="0"/>
                <a:cs typeface="Times New Roman" pitchFamily="18" charset="0"/>
              </a:rPr>
              <a:t>);</a:t>
            </a:r>
          </a:p>
          <a:p>
            <a:pPr>
              <a:buNone/>
            </a:pPr>
            <a:r>
              <a:rPr lang="en-US" b="1" dirty="0" err="1" smtClean="0">
                <a:latin typeface="Times New Roman" pitchFamily="18" charset="0"/>
                <a:cs typeface="Times New Roman" pitchFamily="18" charset="0"/>
              </a:rPr>
              <a:t>action.sa_handler</a:t>
            </a:r>
            <a:r>
              <a:rPr lang="en-US" b="1" dirty="0" smtClean="0">
                <a:latin typeface="Times New Roman" pitchFamily="18" charset="0"/>
                <a:cs typeface="Times New Roman" pitchFamily="18" charset="0"/>
              </a:rPr>
              <a:t>=(void(*)( )) </a:t>
            </a:r>
            <a:r>
              <a:rPr lang="en-US" b="1" dirty="0" err="1" smtClean="0">
                <a:latin typeface="Times New Roman" pitchFamily="18" charset="0"/>
                <a:cs typeface="Times New Roman" pitchFamily="18" charset="0"/>
              </a:rPr>
              <a:t>callme</a:t>
            </a:r>
            <a:r>
              <a:rPr lang="en-US" b="1" dirty="0" smtClean="0">
                <a:latin typeface="Times New Roman" pitchFamily="18" charset="0"/>
                <a:cs typeface="Times New Roman" pitchFamily="18" charset="0"/>
              </a:rPr>
              <a:t>; </a:t>
            </a:r>
          </a:p>
          <a:p>
            <a:pPr>
              <a:buNone/>
            </a:pPr>
            <a:r>
              <a:rPr lang="en-US" b="1" dirty="0" err="1" smtClean="0">
                <a:latin typeface="Times New Roman" pitchFamily="18" charset="0"/>
                <a:cs typeface="Times New Roman" pitchFamily="18" charset="0"/>
              </a:rPr>
              <a:t>action.sa_flags</a:t>
            </a:r>
            <a:r>
              <a:rPr lang="en-US" b="1" dirty="0" smtClean="0">
                <a:latin typeface="Times New Roman" pitchFamily="18" charset="0"/>
                <a:cs typeface="Times New Roman" pitchFamily="18" charset="0"/>
              </a:rPr>
              <a:t>=SA_RESTART;</a:t>
            </a:r>
          </a:p>
          <a:p>
            <a:pPr>
              <a:buNone/>
            </a:pPr>
            <a:r>
              <a:rPr lang="en-US" b="1" dirty="0" smtClean="0">
                <a:latin typeface="Times New Roman" pitchFamily="18" charset="0"/>
                <a:cs typeface="Times New Roman" pitchFamily="18" charset="0"/>
              </a:rPr>
              <a:t>if(</a:t>
            </a:r>
            <a:r>
              <a:rPr lang="en-US" b="1" dirty="0" err="1" smtClean="0">
                <a:latin typeface="Times New Roman" pitchFamily="18" charset="0"/>
                <a:cs typeface="Times New Roman" pitchFamily="18" charset="0"/>
              </a:rPr>
              <a:t>sigaction</a:t>
            </a:r>
            <a:r>
              <a:rPr lang="en-US" b="1" dirty="0" smtClean="0">
                <a:latin typeface="Times New Roman" pitchFamily="18" charset="0"/>
                <a:cs typeface="Times New Roman" pitchFamily="18" charset="0"/>
              </a:rPr>
              <a:t>(SIGALARM,&amp;action,0)==-1) </a:t>
            </a:r>
          </a:p>
          <a:p>
            <a:pPr>
              <a:buNone/>
            </a:pPr>
            <a:r>
              <a:rPr lang="en-US" b="1" dirty="0" smtClean="0">
                <a:latin typeface="Times New Roman" pitchFamily="18" charset="0"/>
                <a:cs typeface="Times New Roman" pitchFamily="18" charset="0"/>
              </a:rPr>
              <a:t>{  </a:t>
            </a:r>
          </a:p>
          <a:p>
            <a:pPr>
              <a:buNone/>
            </a:pPr>
            <a:r>
              <a:rPr lang="en-US" b="1" dirty="0" err="1" smtClean="0">
                <a:latin typeface="Times New Roman" pitchFamily="18" charset="0"/>
                <a:cs typeface="Times New Roman" pitchFamily="18" charset="0"/>
              </a:rPr>
              <a:t>perror</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sigaction</a:t>
            </a:r>
            <a:r>
              <a:rPr lang="en-US" b="1"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return 1; </a:t>
            </a:r>
          </a:p>
          <a:p>
            <a:pPr>
              <a:buNone/>
            </a:pPr>
            <a:r>
              <a:rPr lang="en-US" b="1"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70000" lnSpcReduction="20000"/>
          </a:bodyPr>
          <a:lstStyle/>
          <a:p>
            <a:pPr>
              <a:buNone/>
            </a:pPr>
            <a:r>
              <a:rPr lang="en-US" b="1" dirty="0" err="1" smtClean="0">
                <a:latin typeface="Times New Roman" pitchFamily="18" charset="0"/>
                <a:cs typeface="Times New Roman" pitchFamily="18" charset="0"/>
              </a:rPr>
              <a:t>val.it_interval.tv_sec</a:t>
            </a:r>
            <a:r>
              <a:rPr lang="en-US" b="1" dirty="0" smtClean="0">
                <a:latin typeface="Times New Roman" pitchFamily="18" charset="0"/>
                <a:cs typeface="Times New Roman" pitchFamily="18" charset="0"/>
              </a:rPr>
              <a:t> =INTERVAL;</a:t>
            </a:r>
          </a:p>
          <a:p>
            <a:pPr>
              <a:buNone/>
            </a:pPr>
            <a:r>
              <a:rPr lang="en-US" b="1" dirty="0" err="1" smtClean="0">
                <a:latin typeface="Times New Roman" pitchFamily="18" charset="0"/>
                <a:cs typeface="Times New Roman" pitchFamily="18" charset="0"/>
              </a:rPr>
              <a:t>val.it_interval.tv_usec</a:t>
            </a:r>
            <a:r>
              <a:rPr lang="en-US" b="1" dirty="0" smtClean="0">
                <a:latin typeface="Times New Roman" pitchFamily="18" charset="0"/>
                <a:cs typeface="Times New Roman" pitchFamily="18" charset="0"/>
              </a:rPr>
              <a:t> =0;</a:t>
            </a:r>
          </a:p>
          <a:p>
            <a:pPr>
              <a:buNone/>
            </a:pPr>
            <a:r>
              <a:rPr lang="en-US" b="1" dirty="0" err="1" smtClean="0">
                <a:latin typeface="Times New Roman" pitchFamily="18" charset="0"/>
                <a:cs typeface="Times New Roman" pitchFamily="18" charset="0"/>
              </a:rPr>
              <a:t>val.it_value.tv_sec</a:t>
            </a:r>
            <a:r>
              <a:rPr lang="en-US" b="1" dirty="0" smtClean="0">
                <a:latin typeface="Times New Roman" pitchFamily="18" charset="0"/>
                <a:cs typeface="Times New Roman" pitchFamily="18" charset="0"/>
              </a:rPr>
              <a:t>  =INTERVAL;</a:t>
            </a:r>
          </a:p>
          <a:p>
            <a:pPr>
              <a:buNone/>
            </a:pPr>
            <a:r>
              <a:rPr lang="en-US" b="1" dirty="0" err="1" smtClean="0">
                <a:latin typeface="Times New Roman" pitchFamily="18" charset="0"/>
                <a:cs typeface="Times New Roman" pitchFamily="18" charset="0"/>
              </a:rPr>
              <a:t>val.it_value.tv_usec</a:t>
            </a:r>
            <a:r>
              <a:rPr lang="en-US" b="1" dirty="0" smtClean="0">
                <a:latin typeface="Times New Roman" pitchFamily="18" charset="0"/>
                <a:cs typeface="Times New Roman" pitchFamily="18" charset="0"/>
              </a:rPr>
              <a:t> =0;</a:t>
            </a:r>
          </a:p>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if(</a:t>
            </a:r>
            <a:r>
              <a:rPr lang="en-US" b="1" dirty="0" err="1" smtClean="0">
                <a:latin typeface="Times New Roman" pitchFamily="18" charset="0"/>
                <a:cs typeface="Times New Roman" pitchFamily="18" charset="0"/>
              </a:rPr>
              <a:t>setitimer</a:t>
            </a:r>
            <a:r>
              <a:rPr lang="en-US" b="1" dirty="0" smtClean="0">
                <a:latin typeface="Times New Roman" pitchFamily="18" charset="0"/>
                <a:cs typeface="Times New Roman" pitchFamily="18" charset="0"/>
              </a:rPr>
              <a:t>(ITIMER_REAL, &amp;</a:t>
            </a:r>
            <a:r>
              <a:rPr lang="en-US" b="1" dirty="0" err="1" smtClean="0">
                <a:latin typeface="Times New Roman" pitchFamily="18" charset="0"/>
                <a:cs typeface="Times New Roman" pitchFamily="18" charset="0"/>
              </a:rPr>
              <a:t>val</a:t>
            </a:r>
            <a:r>
              <a:rPr lang="en-US" b="1" dirty="0" smtClean="0">
                <a:latin typeface="Times New Roman" pitchFamily="18" charset="0"/>
                <a:cs typeface="Times New Roman" pitchFamily="18" charset="0"/>
              </a:rPr>
              <a:t> , 0)==-1)</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perror</a:t>
            </a:r>
            <a:r>
              <a:rPr lang="en-US" b="1" dirty="0" smtClean="0">
                <a:latin typeface="Times New Roman" pitchFamily="18" charset="0"/>
                <a:cs typeface="Times New Roman" pitchFamily="18" charset="0"/>
              </a:rPr>
              <a:t>(“alarm”);</a:t>
            </a:r>
          </a:p>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else while(1) </a:t>
            </a:r>
          </a:p>
          <a:p>
            <a:pPr>
              <a:buNone/>
            </a:pPr>
            <a:r>
              <a:rPr lang="en-US" b="1"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/*do normal operation*/</a:t>
            </a:r>
          </a:p>
          <a:p>
            <a:pPr>
              <a:buNone/>
            </a:pPr>
            <a:r>
              <a:rPr lang="en-US" b="1" dirty="0" smtClean="0">
                <a:latin typeface="Times New Roman" pitchFamily="18" charset="0"/>
                <a:cs typeface="Times New Roman" pitchFamily="18" charset="0"/>
              </a:rPr>
              <a:t>}</a:t>
            </a:r>
          </a:p>
          <a:p>
            <a:pPr>
              <a:buNone/>
            </a:pPr>
            <a:r>
              <a:rPr lang="en-US" b="1" dirty="0" smtClean="0">
                <a:latin typeface="Times New Roman" pitchFamily="18" charset="0"/>
                <a:cs typeface="Times New Roman" pitchFamily="18" charset="0"/>
              </a:rPr>
              <a:t>return 0; </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POSIX.1b TIMERS </a:t>
            </a:r>
            <a:endParaRPr lang="en-US" dirty="0"/>
          </a:p>
        </p:txBody>
      </p:sp>
      <p:sp>
        <p:nvSpPr>
          <p:cNvPr id="3" name="Content Placeholder 2"/>
          <p:cNvSpPr>
            <a:spLocks noGrp="1"/>
          </p:cNvSpPr>
          <p:nvPr>
            <p:ph sz="quarter" idx="1"/>
          </p:nvPr>
        </p:nvSpPr>
        <p:spPr>
          <a:xfrm>
            <a:off x="914400" y="1447800"/>
            <a:ext cx="8001000" cy="5181600"/>
          </a:xfrm>
        </p:spPr>
        <p:txBody>
          <a:bodyPr>
            <a:normAutofit fontScale="92500" lnSpcReduction="20000"/>
          </a:bodyPr>
          <a:lstStyle/>
          <a:p>
            <a:pPr>
              <a:lnSpc>
                <a:spcPct val="150000"/>
              </a:lnSpc>
            </a:pPr>
            <a:r>
              <a:rPr lang="en-US" dirty="0" smtClean="0">
                <a:latin typeface="Times New Roman" pitchFamily="18" charset="0"/>
                <a:cs typeface="Times New Roman" pitchFamily="18" charset="0"/>
              </a:rPr>
              <a:t>POSIX.1b defines a set of APIs for interval timer manipulations. The POSIX.1b timers are more flexible and powerful than are the UNIX timers in the following ways: </a:t>
            </a:r>
          </a:p>
          <a:p>
            <a:pPr>
              <a:lnSpc>
                <a:spcPct val="150000"/>
              </a:lnSpc>
              <a:buNone/>
            </a:pPr>
            <a:r>
              <a:rPr lang="en-US" dirty="0" smtClean="0">
                <a:latin typeface="Times New Roman" pitchFamily="18" charset="0"/>
                <a:cs typeface="Times New Roman" pitchFamily="18" charset="0"/>
              </a:rPr>
              <a:t> Users may define multiple independent timers per system clock.</a:t>
            </a:r>
          </a:p>
          <a:p>
            <a:pPr>
              <a:lnSpc>
                <a:spcPct val="150000"/>
              </a:lnSpc>
              <a:buNone/>
            </a:pPr>
            <a:r>
              <a:rPr lang="en-US" dirty="0" smtClean="0">
                <a:latin typeface="Times New Roman" pitchFamily="18" charset="0"/>
                <a:cs typeface="Times New Roman" pitchFamily="18" charset="0"/>
              </a:rPr>
              <a:t> The timer resolution is in nanoseconds.</a:t>
            </a:r>
          </a:p>
          <a:p>
            <a:pPr>
              <a:lnSpc>
                <a:spcPct val="150000"/>
              </a:lnSpc>
              <a:buNone/>
            </a:pPr>
            <a:r>
              <a:rPr lang="en-US" dirty="0" smtClean="0">
                <a:latin typeface="Times New Roman" pitchFamily="18" charset="0"/>
                <a:cs typeface="Times New Roman" pitchFamily="18" charset="0"/>
              </a:rPr>
              <a:t> Users may specify the signal to be raised when a timer expires.</a:t>
            </a:r>
          </a:p>
          <a:p>
            <a:pPr>
              <a:lnSpc>
                <a:spcPct val="150000"/>
              </a:lnSpc>
              <a:buNone/>
            </a:pPr>
            <a:r>
              <a:rPr lang="en-US" dirty="0" smtClean="0">
                <a:latin typeface="Times New Roman" pitchFamily="18" charset="0"/>
                <a:cs typeface="Times New Roman" pitchFamily="18" charset="0"/>
              </a:rPr>
              <a:t> The time interval may be specified as either an absolute or a relative time.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sz="quarter" idx="1"/>
          </p:nvPr>
        </p:nvPicPr>
        <p:blipFill>
          <a:blip r:embed="rId2"/>
          <a:srcRect/>
          <a:stretch>
            <a:fillRect/>
          </a:stretch>
        </p:blipFill>
        <p:spPr bwMode="auto">
          <a:xfrm>
            <a:off x="381000" y="2310992"/>
            <a:ext cx="8610600" cy="36326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DAEMON PROCESSES</a:t>
            </a:r>
            <a:endParaRPr lang="en-US" dirty="0"/>
          </a:p>
        </p:txBody>
      </p:sp>
      <p:sp>
        <p:nvSpPr>
          <p:cNvPr id="3" name="Content Placeholder 2"/>
          <p:cNvSpPr>
            <a:spLocks noGrp="1"/>
          </p:cNvSpPr>
          <p:nvPr>
            <p:ph sz="quarter" idx="1"/>
          </p:nvPr>
        </p:nvSpPr>
        <p:spPr/>
        <p:txBody>
          <a:bodyPr>
            <a:normAutofit fontScale="70000" lnSpcReduction="20000"/>
          </a:bodyPr>
          <a:lstStyle/>
          <a:p>
            <a:pPr algn="just">
              <a:lnSpc>
                <a:spcPct val="160000"/>
              </a:lnSpc>
              <a:buNone/>
            </a:pPr>
            <a:r>
              <a:rPr lang="en-US" b="1" dirty="0" smtClean="0">
                <a:latin typeface="Times New Roman" pitchFamily="18" charset="0"/>
                <a:cs typeface="Times New Roman" pitchFamily="18" charset="0"/>
              </a:rPr>
              <a:t>INTRODUCTION </a:t>
            </a:r>
          </a:p>
          <a:p>
            <a:pPr algn="just">
              <a:lnSpc>
                <a:spcPct val="160000"/>
              </a:lnSpc>
              <a:buNone/>
            </a:pPr>
            <a:r>
              <a:rPr lang="en-US" dirty="0" smtClean="0">
                <a:latin typeface="Times New Roman" pitchFamily="18" charset="0"/>
                <a:cs typeface="Times New Roman" pitchFamily="18" charset="0"/>
              </a:rPr>
              <a:t>	Daemons are processes that live for a long time. They are often started when the system is bootstrapped and terminate only when the system is shut down. </a:t>
            </a:r>
          </a:p>
          <a:p>
            <a:pPr algn="just">
              <a:lnSpc>
                <a:spcPct val="160000"/>
              </a:lnSpc>
              <a:buNone/>
            </a:pPr>
            <a:endParaRPr lang="en-US" dirty="0" smtClean="0">
              <a:latin typeface="Times New Roman" pitchFamily="18" charset="0"/>
              <a:cs typeface="Times New Roman" pitchFamily="18" charset="0"/>
            </a:endParaRPr>
          </a:p>
          <a:p>
            <a:pPr algn="just">
              <a:lnSpc>
                <a:spcPct val="160000"/>
              </a:lnSpc>
              <a:buNone/>
            </a:pPr>
            <a:r>
              <a:rPr lang="en-US" b="1" dirty="0" smtClean="0">
                <a:latin typeface="Times New Roman" pitchFamily="18" charset="0"/>
                <a:cs typeface="Times New Roman" pitchFamily="18" charset="0"/>
              </a:rPr>
              <a:t>DAEMON CHARACTERISTICS </a:t>
            </a:r>
          </a:p>
          <a:p>
            <a:pPr algn="just">
              <a:lnSpc>
                <a:spcPct val="160000"/>
              </a:lnSpc>
            </a:pPr>
            <a:r>
              <a:rPr lang="en-US" dirty="0" smtClean="0">
                <a:latin typeface="Times New Roman" pitchFamily="18" charset="0"/>
                <a:cs typeface="Times New Roman" pitchFamily="18" charset="0"/>
              </a:rPr>
              <a:t>The characteristics of daemons are: </a:t>
            </a:r>
          </a:p>
          <a:p>
            <a:pPr algn="just">
              <a:lnSpc>
                <a:spcPct val="160000"/>
              </a:lnSpc>
              <a:buNone/>
            </a:pPr>
            <a:r>
              <a:rPr lang="en-US" dirty="0" smtClean="0">
                <a:latin typeface="Times New Roman" pitchFamily="18" charset="0"/>
                <a:cs typeface="Times New Roman" pitchFamily="18" charset="0"/>
              </a:rPr>
              <a:t> Daemons run in background.  </a:t>
            </a:r>
          </a:p>
          <a:p>
            <a:pPr algn="just">
              <a:lnSpc>
                <a:spcPct val="160000"/>
              </a:lnSpc>
              <a:buNone/>
            </a:pPr>
            <a:r>
              <a:rPr lang="en-US" dirty="0" smtClean="0">
                <a:latin typeface="Times New Roman" pitchFamily="18" charset="0"/>
                <a:cs typeface="Times New Roman" pitchFamily="18" charset="0"/>
              </a:rPr>
              <a:t> Daemons have super-user privilege. </a:t>
            </a:r>
          </a:p>
          <a:p>
            <a:pPr algn="just">
              <a:lnSpc>
                <a:spcPct val="160000"/>
              </a:lnSpc>
              <a:buNone/>
            </a:pPr>
            <a:r>
              <a:rPr lang="en-US" dirty="0" smtClean="0">
                <a:latin typeface="Times New Roman" pitchFamily="18" charset="0"/>
                <a:cs typeface="Times New Roman" pitchFamily="18" charset="0"/>
              </a:rPr>
              <a:t> Daemons don’t have controlling terminal. </a:t>
            </a:r>
          </a:p>
          <a:p>
            <a:pPr algn="just">
              <a:lnSpc>
                <a:spcPct val="160000"/>
              </a:lnSpc>
              <a:buNone/>
            </a:pPr>
            <a:r>
              <a:rPr lang="en-US" dirty="0" smtClean="0">
                <a:latin typeface="Times New Roman" pitchFamily="18" charset="0"/>
                <a:cs typeface="Times New Roman" pitchFamily="18" charset="0"/>
              </a:rPr>
              <a:t> Daemons are session and group leaders.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533400"/>
            <a:ext cx="8153400" cy="5943600"/>
          </a:xfrm>
        </p:spPr>
        <p:txBody>
          <a:bodyPr>
            <a:normAutofit fontScale="70000" lnSpcReduction="20000"/>
          </a:bodyPr>
          <a:lstStyle/>
          <a:p>
            <a:pPr algn="just">
              <a:lnSpc>
                <a:spcPct val="160000"/>
              </a:lnSpc>
              <a:buNone/>
            </a:pPr>
            <a:r>
              <a:rPr lang="en-US" b="1" dirty="0" smtClean="0">
                <a:latin typeface="Times New Roman" pitchFamily="18" charset="0"/>
                <a:cs typeface="Times New Roman" pitchFamily="18" charset="0"/>
              </a:rPr>
              <a:t>CODING RULES </a:t>
            </a:r>
          </a:p>
          <a:p>
            <a:pPr algn="just">
              <a:lnSpc>
                <a:spcPct val="160000"/>
              </a:lnSpc>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Call </a:t>
            </a:r>
            <a:r>
              <a:rPr lang="en-US" b="1" dirty="0" err="1" smtClean="0">
                <a:latin typeface="Times New Roman" pitchFamily="18" charset="0"/>
                <a:cs typeface="Times New Roman" pitchFamily="18" charset="0"/>
              </a:rPr>
              <a:t>umask</a:t>
            </a:r>
            <a:r>
              <a:rPr lang="en-US" b="1" dirty="0" smtClean="0">
                <a:latin typeface="Times New Roman" pitchFamily="18" charset="0"/>
                <a:cs typeface="Times New Roman" pitchFamily="18" charset="0"/>
              </a:rPr>
              <a:t> to set the file mode creation mask to 0. </a:t>
            </a:r>
            <a:r>
              <a:rPr lang="en-US" dirty="0" smtClean="0">
                <a:latin typeface="Times New Roman" pitchFamily="18" charset="0"/>
                <a:cs typeface="Times New Roman" pitchFamily="18" charset="0"/>
              </a:rPr>
              <a:t>The file mode creation mask that's inherited could be set to deny certain permissions. If the daemon process is going to create files, it may want to set specific permissions.  </a:t>
            </a:r>
          </a:p>
          <a:p>
            <a:pPr algn="just">
              <a:lnSpc>
                <a:spcPct val="160000"/>
              </a:lnSpc>
              <a:buNone/>
            </a:pPr>
            <a:endParaRPr lang="en-US" dirty="0" smtClean="0">
              <a:latin typeface="Times New Roman" pitchFamily="18" charset="0"/>
              <a:cs typeface="Times New Roman" pitchFamily="18" charset="0"/>
            </a:endParaRPr>
          </a:p>
          <a:p>
            <a:pPr algn="just">
              <a:lnSpc>
                <a:spcPct val="160000"/>
              </a:lnSpc>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Call fork and have the parent exit. </a:t>
            </a:r>
            <a:r>
              <a:rPr lang="en-US" dirty="0" smtClean="0">
                <a:latin typeface="Times New Roman" pitchFamily="18" charset="0"/>
                <a:cs typeface="Times New Roman" pitchFamily="18" charset="0"/>
              </a:rPr>
              <a:t>This does several things. First, if the daemon was started as a simple shell command, having the parent terminate makes the shell think that the command is done. Second, the child inherits the process group ID of the parent but gets a new process ID, so we're guaranteed that the child is not a process group leader.  </a:t>
            </a:r>
          </a:p>
          <a:p>
            <a:pPr algn="just">
              <a:lnSpc>
                <a:spcPct val="160000"/>
              </a:lnSpc>
              <a:buNone/>
            </a:pPr>
            <a:endParaRPr lang="en-US" dirty="0" smtClean="0">
              <a:latin typeface="Times New Roman" pitchFamily="18" charset="0"/>
              <a:cs typeface="Times New Roman" pitchFamily="18" charset="0"/>
            </a:endParaRPr>
          </a:p>
          <a:p>
            <a:pPr algn="just">
              <a:lnSpc>
                <a:spcPct val="160000"/>
              </a:lnSpc>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Call </a:t>
            </a:r>
            <a:r>
              <a:rPr lang="en-US" b="1" dirty="0" err="1" smtClean="0">
                <a:latin typeface="Times New Roman" pitchFamily="18" charset="0"/>
                <a:cs typeface="Times New Roman" pitchFamily="18" charset="0"/>
              </a:rPr>
              <a:t>setsid</a:t>
            </a:r>
            <a:r>
              <a:rPr lang="en-US" b="1" dirty="0" smtClean="0">
                <a:latin typeface="Times New Roman" pitchFamily="18" charset="0"/>
                <a:cs typeface="Times New Roman" pitchFamily="18" charset="0"/>
              </a:rPr>
              <a:t> to create a new session. </a:t>
            </a:r>
            <a:r>
              <a:rPr lang="en-US" dirty="0" smtClean="0">
                <a:latin typeface="Times New Roman" pitchFamily="18" charset="0"/>
                <a:cs typeface="Times New Roman" pitchFamily="18" charset="0"/>
              </a:rPr>
              <a:t>The process (a) becomes a session leader of a new session, (b) becomes the process group leader of a new process group, and (c) has no controlling terminal.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686800" cy="6400800"/>
          </a:xfrm>
        </p:spPr>
        <p:txBody>
          <a:bodyPr>
            <a:normAutofit fontScale="92500"/>
          </a:bodyPr>
          <a:lstStyle/>
          <a:p>
            <a:pPr algn="just">
              <a:lnSpc>
                <a:spcPct val="170000"/>
              </a:lnSpc>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Change the current working directory to the root directory. </a:t>
            </a:r>
            <a:r>
              <a:rPr lang="en-US" dirty="0" smtClean="0">
                <a:latin typeface="Times New Roman" pitchFamily="18" charset="0"/>
                <a:cs typeface="Times New Roman" pitchFamily="18" charset="0"/>
              </a:rPr>
              <a:t>The current working directory inherited from the parent could be on a mounted file system. Since daemons normally exist until the system is rebooted, if the daemon stays on a mounted file system, that file system cannot be </a:t>
            </a:r>
            <a:r>
              <a:rPr lang="en-US" dirty="0" err="1" smtClean="0">
                <a:latin typeface="Times New Roman" pitchFamily="18" charset="0"/>
                <a:cs typeface="Times New Roman" pitchFamily="18" charset="0"/>
              </a:rPr>
              <a:t>unmounted</a:t>
            </a:r>
            <a:r>
              <a:rPr lang="en-US" dirty="0" smtClean="0">
                <a:latin typeface="Times New Roman" pitchFamily="18" charset="0"/>
                <a:cs typeface="Times New Roman" pitchFamily="18" charset="0"/>
              </a:rPr>
              <a:t>. </a:t>
            </a:r>
          </a:p>
          <a:p>
            <a:pPr algn="just">
              <a:lnSpc>
                <a:spcPct val="170000"/>
              </a:lnSpc>
              <a:buNone/>
            </a:pPr>
            <a:endParaRPr lang="en-US" dirty="0" smtClean="0">
              <a:latin typeface="Times New Roman" pitchFamily="18" charset="0"/>
              <a:cs typeface="Times New Roman" pitchFamily="18" charset="0"/>
            </a:endParaRPr>
          </a:p>
          <a:p>
            <a:pPr algn="just">
              <a:lnSpc>
                <a:spcPct val="170000"/>
              </a:lnSpc>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Unneeded file descriptors should be closed. </a:t>
            </a:r>
          </a:p>
          <a:p>
            <a:pPr algn="just">
              <a:lnSpc>
                <a:spcPct val="170000"/>
              </a:lnSpc>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This prevents the daemon from holding open any descriptors that it may have inherited from its parent. </a:t>
            </a:r>
          </a:p>
          <a:p>
            <a:pPr algn="just">
              <a:lnSpc>
                <a:spcPct val="170000"/>
              </a:lnSpc>
              <a:buNone/>
            </a:pPr>
            <a:endParaRPr lang="en-US" dirty="0" smtClean="0">
              <a:latin typeface="Times New Roman" pitchFamily="18" charset="0"/>
              <a:cs typeface="Times New Roman" pitchFamily="18" charset="0"/>
            </a:endParaRPr>
          </a:p>
          <a:p>
            <a:pPr algn="just">
              <a:lnSpc>
                <a:spcPct val="170000"/>
              </a:lnSpc>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381000"/>
            <a:ext cx="8077200" cy="5638800"/>
          </a:xfrm>
        </p:spPr>
        <p:txBody>
          <a:bodyPr>
            <a:normAutofit fontScale="77500" lnSpcReduction="20000"/>
          </a:bodyPr>
          <a:lstStyle/>
          <a:p>
            <a:pPr algn="just">
              <a:lnSpc>
                <a:spcPct val="170000"/>
              </a:lnSpc>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Some daemons open file descriptors 0, 1, and 2 to /dev/null so that any library routines that try to read from standard input or write to standard output or standard error will have no effect. </a:t>
            </a:r>
          </a:p>
          <a:p>
            <a:pPr algn="just">
              <a:lnSpc>
                <a:spcPct val="170000"/>
              </a:lnSpc>
              <a:buNone/>
            </a:pPr>
            <a:r>
              <a:rPr lang="en-US" dirty="0" smtClean="0">
                <a:latin typeface="Times New Roman" pitchFamily="18" charset="0"/>
                <a:cs typeface="Times New Roman" pitchFamily="18" charset="0"/>
              </a:rPr>
              <a:t>		Since the daemon is not associated with a terminal device, there is nowhere for output to be displayed; nor is there anywhere to receive input from an interactive user. Even if the daemon was started from an interactive session, the daemon runs in the background, and the login session can terminate without affecting the daemon. </a:t>
            </a:r>
          </a:p>
          <a:p>
            <a:pPr algn="just">
              <a:lnSpc>
                <a:spcPct val="170000"/>
              </a:lnSpc>
              <a:buNone/>
            </a:pPr>
            <a:r>
              <a:rPr lang="en-US" dirty="0" smtClean="0">
                <a:latin typeface="Times New Roman" pitchFamily="18" charset="0"/>
                <a:cs typeface="Times New Roman" pitchFamily="18" charset="0"/>
              </a:rPr>
              <a:t>		If other users log in on the same terminal device, we wouldn't want output from the daemon showing up on the terminal, and the users wouldn't expect their input to be read by the daemon.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sz="quarter" idx="1"/>
          </p:nvPr>
        </p:nvSpPr>
        <p:spPr/>
        <p:txBody>
          <a:bodyPr>
            <a:normAutofit fontScale="85000" lnSpcReduction="10000"/>
          </a:bodyPr>
          <a:lstStyle/>
          <a:p>
            <a:pPr algn="just">
              <a:lnSpc>
                <a:spcPct val="150000"/>
              </a:lnSpc>
              <a:buNone/>
            </a:pPr>
            <a:r>
              <a:rPr lang="en-US" dirty="0" smtClean="0"/>
              <a:t>		 </a:t>
            </a:r>
            <a:r>
              <a:rPr lang="en-US" dirty="0"/>
              <a:t>When a signal is sent to a process, it is pending on the process to handle it. The process can react to pending </a:t>
            </a:r>
            <a:r>
              <a:rPr lang="en-US" dirty="0" smtClean="0"/>
              <a:t>signals in </a:t>
            </a:r>
            <a:r>
              <a:rPr lang="en-US" dirty="0"/>
              <a:t>one of three ways: </a:t>
            </a:r>
            <a:endParaRPr lang="en-US" dirty="0" smtClean="0"/>
          </a:p>
          <a:p>
            <a:pPr algn="just">
              <a:lnSpc>
                <a:spcPct val="150000"/>
              </a:lnSpc>
              <a:buNone/>
            </a:pPr>
            <a:endParaRPr lang="en-US" dirty="0"/>
          </a:p>
          <a:p>
            <a:pPr lvl="1" algn="just">
              <a:lnSpc>
                <a:spcPct val="150000"/>
              </a:lnSpc>
            </a:pPr>
            <a:r>
              <a:rPr lang="en-US" dirty="0"/>
              <a:t> Accept the </a:t>
            </a:r>
            <a:r>
              <a:rPr lang="en-US" b="1" dirty="0"/>
              <a:t>default action </a:t>
            </a:r>
            <a:r>
              <a:rPr lang="en-US" dirty="0"/>
              <a:t>of the signal, which for most signals will terminate the process.</a:t>
            </a:r>
          </a:p>
          <a:p>
            <a:pPr lvl="1" algn="just">
              <a:lnSpc>
                <a:spcPct val="150000"/>
              </a:lnSpc>
            </a:pPr>
            <a:r>
              <a:rPr lang="en-US" dirty="0"/>
              <a:t> </a:t>
            </a:r>
            <a:r>
              <a:rPr lang="en-US" b="1" dirty="0"/>
              <a:t>Ignore the signal. </a:t>
            </a:r>
            <a:r>
              <a:rPr lang="en-US" dirty="0"/>
              <a:t>The signal will be discarded and it has no affect whatsoever on the recipient process.</a:t>
            </a:r>
          </a:p>
          <a:p>
            <a:pPr lvl="1" algn="just">
              <a:lnSpc>
                <a:spcPct val="150000"/>
              </a:lnSpc>
            </a:pPr>
            <a:r>
              <a:rPr lang="en-US" dirty="0"/>
              <a:t> Invoke a </a:t>
            </a:r>
            <a:r>
              <a:rPr lang="en-US" b="1" dirty="0"/>
              <a:t>user-defined function. </a:t>
            </a:r>
            <a:r>
              <a:rPr lang="en-US" dirty="0"/>
              <a:t>The function is known as a signal handler routine and the signal is said to be </a:t>
            </a:r>
            <a:r>
              <a:rPr lang="en-US" i="1" dirty="0" smtClean="0"/>
              <a:t>caught </a:t>
            </a:r>
            <a:r>
              <a:rPr lang="en-US" i="1" dirty="0"/>
              <a:t>when this function is called.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0"/>
            <a:ext cx="8763000" cy="6629400"/>
          </a:xfrm>
        </p:spPr>
        <p:txBody>
          <a:bodyPr>
            <a:noAutofit/>
          </a:bodyPr>
          <a:lstStyle/>
          <a:p>
            <a:pPr>
              <a:lnSpc>
                <a:spcPct val="170000"/>
              </a:lnSpc>
              <a:buNone/>
            </a:pPr>
            <a:r>
              <a:rPr lang="en-US" sz="1100" dirty="0" smtClean="0">
                <a:latin typeface="Times New Roman" pitchFamily="18" charset="0"/>
                <a:cs typeface="Times New Roman" pitchFamily="18" charset="0"/>
              </a:rPr>
              <a:t>Example Program: </a:t>
            </a:r>
          </a:p>
          <a:p>
            <a:pPr>
              <a:lnSpc>
                <a:spcPct val="170000"/>
              </a:lnSpc>
              <a:buNone/>
            </a:pPr>
            <a:r>
              <a:rPr lang="en-US" sz="1100" b="1" dirty="0" smtClean="0">
                <a:latin typeface="Times New Roman" pitchFamily="18" charset="0"/>
                <a:cs typeface="Times New Roman" pitchFamily="18" charset="0"/>
              </a:rPr>
              <a:t>#include &lt;</a:t>
            </a:r>
            <a:r>
              <a:rPr lang="en-US" sz="1100" b="1" dirty="0" err="1" smtClean="0">
                <a:latin typeface="Times New Roman" pitchFamily="18" charset="0"/>
                <a:cs typeface="Times New Roman" pitchFamily="18" charset="0"/>
              </a:rPr>
              <a:t>unistd,h</a:t>
            </a:r>
            <a:r>
              <a:rPr lang="en-US" sz="1100" b="1" dirty="0" smtClean="0">
                <a:latin typeface="Times New Roman" pitchFamily="18" charset="0"/>
                <a:cs typeface="Times New Roman" pitchFamily="18" charset="0"/>
              </a:rPr>
              <a:t>&gt;</a:t>
            </a:r>
          </a:p>
          <a:p>
            <a:pPr>
              <a:lnSpc>
                <a:spcPct val="170000"/>
              </a:lnSpc>
              <a:buNone/>
            </a:pPr>
            <a:r>
              <a:rPr lang="en-US" sz="1100" b="1" dirty="0" smtClean="0">
                <a:latin typeface="Times New Roman" pitchFamily="18" charset="0"/>
                <a:cs typeface="Times New Roman" pitchFamily="18" charset="0"/>
              </a:rPr>
              <a:t>#include &lt;sys/</a:t>
            </a:r>
            <a:r>
              <a:rPr lang="en-US" sz="1100" b="1" dirty="0" err="1" smtClean="0">
                <a:latin typeface="Times New Roman" pitchFamily="18" charset="0"/>
                <a:cs typeface="Times New Roman" pitchFamily="18" charset="0"/>
              </a:rPr>
              <a:t>types.h</a:t>
            </a:r>
            <a:r>
              <a:rPr lang="en-US" sz="1100" b="1" dirty="0" smtClean="0">
                <a:latin typeface="Times New Roman" pitchFamily="18" charset="0"/>
                <a:cs typeface="Times New Roman" pitchFamily="18" charset="0"/>
              </a:rPr>
              <a:t>&gt;</a:t>
            </a:r>
          </a:p>
          <a:p>
            <a:pPr>
              <a:lnSpc>
                <a:spcPct val="170000"/>
              </a:lnSpc>
              <a:buNone/>
            </a:pPr>
            <a:r>
              <a:rPr lang="en-US" sz="1100" b="1" dirty="0" smtClean="0">
                <a:latin typeface="Times New Roman" pitchFamily="18" charset="0"/>
                <a:cs typeface="Times New Roman" pitchFamily="18" charset="0"/>
              </a:rPr>
              <a:t>#include &lt;</a:t>
            </a:r>
            <a:r>
              <a:rPr lang="en-US" sz="1100" b="1" dirty="0" err="1" smtClean="0">
                <a:latin typeface="Times New Roman" pitchFamily="18" charset="0"/>
                <a:cs typeface="Times New Roman" pitchFamily="18" charset="0"/>
              </a:rPr>
              <a:t>fcntl.h</a:t>
            </a:r>
            <a:r>
              <a:rPr lang="en-US" sz="1100" b="1" dirty="0" smtClean="0">
                <a:latin typeface="Times New Roman" pitchFamily="18" charset="0"/>
                <a:cs typeface="Times New Roman" pitchFamily="18" charset="0"/>
              </a:rPr>
              <a:t>&gt;</a:t>
            </a:r>
          </a:p>
          <a:p>
            <a:pPr>
              <a:lnSpc>
                <a:spcPct val="170000"/>
              </a:lnSpc>
              <a:buNone/>
            </a:pPr>
            <a:endParaRPr lang="en-US" sz="1100" b="1" dirty="0" smtClean="0">
              <a:latin typeface="Times New Roman" pitchFamily="18" charset="0"/>
              <a:cs typeface="Times New Roman" pitchFamily="18" charset="0"/>
            </a:endParaRPr>
          </a:p>
          <a:p>
            <a:pPr>
              <a:lnSpc>
                <a:spcPct val="170000"/>
              </a:lnSpc>
              <a:buNone/>
            </a:pPr>
            <a:r>
              <a:rPr lang="en-US" sz="1100" b="1" dirty="0" err="1" smtClean="0">
                <a:latin typeface="Times New Roman" pitchFamily="18" charset="0"/>
                <a:cs typeface="Times New Roman" pitchFamily="18" charset="0"/>
              </a:rPr>
              <a:t>int</a:t>
            </a:r>
            <a:r>
              <a:rPr lang="en-US" sz="1100" b="1" dirty="0" smtClean="0">
                <a:latin typeface="Times New Roman" pitchFamily="18" charset="0"/>
                <a:cs typeface="Times New Roman" pitchFamily="18" charset="0"/>
              </a:rPr>
              <a:t> </a:t>
            </a:r>
            <a:r>
              <a:rPr lang="en-US" sz="1100" b="1" dirty="0" err="1" smtClean="0">
                <a:latin typeface="Times New Roman" pitchFamily="18" charset="0"/>
                <a:cs typeface="Times New Roman" pitchFamily="18" charset="0"/>
              </a:rPr>
              <a:t>daemon_initialise</a:t>
            </a:r>
            <a:r>
              <a:rPr lang="en-US" sz="1100" b="1" dirty="0" smtClean="0">
                <a:latin typeface="Times New Roman" pitchFamily="18" charset="0"/>
                <a:cs typeface="Times New Roman" pitchFamily="18" charset="0"/>
              </a:rPr>
              <a:t>( )</a:t>
            </a:r>
          </a:p>
          <a:p>
            <a:pPr>
              <a:lnSpc>
                <a:spcPct val="170000"/>
              </a:lnSpc>
              <a:buNone/>
            </a:pPr>
            <a:r>
              <a:rPr lang="en-US" sz="1100" b="1" dirty="0" smtClean="0">
                <a:latin typeface="Times New Roman" pitchFamily="18" charset="0"/>
                <a:cs typeface="Times New Roman" pitchFamily="18" charset="0"/>
              </a:rPr>
              <a:t> {</a:t>
            </a:r>
          </a:p>
          <a:p>
            <a:pPr>
              <a:lnSpc>
                <a:spcPct val="170000"/>
              </a:lnSpc>
              <a:buNone/>
            </a:pPr>
            <a:r>
              <a:rPr lang="en-US" sz="1100" b="1" dirty="0" smtClean="0">
                <a:latin typeface="Times New Roman" pitchFamily="18" charset="0"/>
                <a:cs typeface="Times New Roman" pitchFamily="18" charset="0"/>
              </a:rPr>
              <a:t> </a:t>
            </a:r>
            <a:r>
              <a:rPr lang="en-US" sz="1100" b="1" dirty="0" err="1" smtClean="0">
                <a:latin typeface="Times New Roman" pitchFamily="18" charset="0"/>
                <a:cs typeface="Times New Roman" pitchFamily="18" charset="0"/>
              </a:rPr>
              <a:t>pid_t</a:t>
            </a:r>
            <a:r>
              <a:rPr lang="en-US" sz="1100" b="1" dirty="0" smtClean="0">
                <a:latin typeface="Times New Roman" pitchFamily="18" charset="0"/>
                <a:cs typeface="Times New Roman" pitchFamily="18" charset="0"/>
              </a:rPr>
              <a:t> </a:t>
            </a:r>
            <a:r>
              <a:rPr lang="en-US" sz="1100" b="1" dirty="0" err="1" smtClean="0">
                <a:latin typeface="Times New Roman" pitchFamily="18" charset="0"/>
                <a:cs typeface="Times New Roman" pitchFamily="18" charset="0"/>
              </a:rPr>
              <a:t>pid</a:t>
            </a:r>
            <a:r>
              <a:rPr lang="en-US" sz="1100" b="1" dirty="0" smtClean="0">
                <a:latin typeface="Times New Roman" pitchFamily="18" charset="0"/>
                <a:cs typeface="Times New Roman" pitchFamily="18" charset="0"/>
              </a:rPr>
              <a:t>;</a:t>
            </a:r>
          </a:p>
          <a:p>
            <a:pPr>
              <a:lnSpc>
                <a:spcPct val="170000"/>
              </a:lnSpc>
              <a:buNone/>
            </a:pPr>
            <a:r>
              <a:rPr lang="en-US" sz="1100" b="1" dirty="0" smtClean="0">
                <a:latin typeface="Times New Roman" pitchFamily="18" charset="0"/>
                <a:cs typeface="Times New Roman" pitchFamily="18" charset="0"/>
              </a:rPr>
              <a:t> if (( </a:t>
            </a:r>
            <a:r>
              <a:rPr lang="en-US" sz="1100" b="1" dirty="0" err="1" smtClean="0">
                <a:latin typeface="Times New Roman" pitchFamily="18" charset="0"/>
                <a:cs typeface="Times New Roman" pitchFamily="18" charset="0"/>
              </a:rPr>
              <a:t>pid</a:t>
            </a:r>
            <a:r>
              <a:rPr lang="en-US" sz="1100" b="1" dirty="0" smtClean="0">
                <a:latin typeface="Times New Roman" pitchFamily="18" charset="0"/>
                <a:cs typeface="Times New Roman" pitchFamily="18" charset="0"/>
              </a:rPr>
              <a:t> = for() ) &lt; 0)</a:t>
            </a:r>
          </a:p>
          <a:p>
            <a:pPr>
              <a:lnSpc>
                <a:spcPct val="170000"/>
              </a:lnSpc>
              <a:buNone/>
            </a:pPr>
            <a:r>
              <a:rPr lang="en-US" sz="1100" b="1" dirty="0" smtClean="0">
                <a:latin typeface="Times New Roman" pitchFamily="18" charset="0"/>
                <a:cs typeface="Times New Roman" pitchFamily="18" charset="0"/>
              </a:rPr>
              <a:t>  return –1;</a:t>
            </a:r>
          </a:p>
          <a:p>
            <a:pPr>
              <a:lnSpc>
                <a:spcPct val="170000"/>
              </a:lnSpc>
              <a:buNone/>
            </a:pPr>
            <a:r>
              <a:rPr lang="en-US" sz="1100" b="1" dirty="0" smtClean="0">
                <a:latin typeface="Times New Roman" pitchFamily="18" charset="0"/>
                <a:cs typeface="Times New Roman" pitchFamily="18" charset="0"/>
              </a:rPr>
              <a:t> else if ( </a:t>
            </a:r>
            <a:r>
              <a:rPr lang="en-US" sz="1100" b="1" dirty="0" err="1" smtClean="0">
                <a:latin typeface="Times New Roman" pitchFamily="18" charset="0"/>
                <a:cs typeface="Times New Roman" pitchFamily="18" charset="0"/>
              </a:rPr>
              <a:t>pid</a:t>
            </a:r>
            <a:r>
              <a:rPr lang="en-US" sz="1100" b="1" dirty="0" smtClean="0">
                <a:latin typeface="Times New Roman" pitchFamily="18" charset="0"/>
                <a:cs typeface="Times New Roman" pitchFamily="18" charset="0"/>
              </a:rPr>
              <a:t> != 0)</a:t>
            </a:r>
          </a:p>
          <a:p>
            <a:pPr>
              <a:lnSpc>
                <a:spcPct val="170000"/>
              </a:lnSpc>
              <a:buNone/>
            </a:pPr>
            <a:r>
              <a:rPr lang="en-US" sz="1100" b="1" dirty="0" smtClean="0">
                <a:latin typeface="Times New Roman" pitchFamily="18" charset="0"/>
                <a:cs typeface="Times New Roman" pitchFamily="18" charset="0"/>
              </a:rPr>
              <a:t>  exit(0);       /* parent exits */</a:t>
            </a:r>
          </a:p>
          <a:p>
            <a:pPr>
              <a:lnSpc>
                <a:spcPct val="170000"/>
              </a:lnSpc>
              <a:buNone/>
            </a:pPr>
            <a:r>
              <a:rPr lang="en-US" sz="1100" b="1" dirty="0" smtClean="0">
                <a:latin typeface="Times New Roman" pitchFamily="18" charset="0"/>
                <a:cs typeface="Times New Roman" pitchFamily="18" charset="0"/>
              </a:rPr>
              <a:t> /* child continues */</a:t>
            </a:r>
          </a:p>
          <a:p>
            <a:pPr>
              <a:lnSpc>
                <a:spcPct val="170000"/>
              </a:lnSpc>
              <a:buNone/>
            </a:pPr>
            <a:r>
              <a:rPr lang="en-US" sz="1100" b="1" dirty="0" smtClean="0">
                <a:latin typeface="Times New Roman" pitchFamily="18" charset="0"/>
                <a:cs typeface="Times New Roman" pitchFamily="18" charset="0"/>
              </a:rPr>
              <a:t> </a:t>
            </a:r>
            <a:r>
              <a:rPr lang="en-US" sz="1100" b="1" dirty="0" err="1" smtClean="0">
                <a:latin typeface="Times New Roman" pitchFamily="18" charset="0"/>
                <a:cs typeface="Times New Roman" pitchFamily="18" charset="0"/>
              </a:rPr>
              <a:t>setsid</a:t>
            </a:r>
            <a:r>
              <a:rPr lang="en-US" sz="1100" b="1" dirty="0" smtClean="0">
                <a:latin typeface="Times New Roman" pitchFamily="18" charset="0"/>
                <a:cs typeface="Times New Roman" pitchFamily="18" charset="0"/>
              </a:rPr>
              <a:t>( );</a:t>
            </a:r>
          </a:p>
          <a:p>
            <a:pPr>
              <a:lnSpc>
                <a:spcPct val="170000"/>
              </a:lnSpc>
              <a:buNone/>
            </a:pPr>
            <a:r>
              <a:rPr lang="en-US" sz="1100" b="1" dirty="0" smtClean="0">
                <a:latin typeface="Times New Roman" pitchFamily="18" charset="0"/>
                <a:cs typeface="Times New Roman" pitchFamily="18" charset="0"/>
              </a:rPr>
              <a:t> </a:t>
            </a:r>
            <a:r>
              <a:rPr lang="en-US" sz="1100" b="1" dirty="0" err="1" smtClean="0">
                <a:latin typeface="Times New Roman" pitchFamily="18" charset="0"/>
                <a:cs typeface="Times New Roman" pitchFamily="18" charset="0"/>
              </a:rPr>
              <a:t>chdir</a:t>
            </a:r>
            <a:r>
              <a:rPr lang="en-US" sz="1100" b="1" dirty="0" smtClean="0">
                <a:latin typeface="Times New Roman" pitchFamily="18" charset="0"/>
                <a:cs typeface="Times New Roman" pitchFamily="18" charset="0"/>
              </a:rPr>
              <a:t>(“/”);</a:t>
            </a:r>
          </a:p>
          <a:p>
            <a:pPr>
              <a:lnSpc>
                <a:spcPct val="170000"/>
              </a:lnSpc>
              <a:buNone/>
            </a:pPr>
            <a:r>
              <a:rPr lang="en-US" sz="1100" b="1" dirty="0" smtClean="0">
                <a:latin typeface="Times New Roman" pitchFamily="18" charset="0"/>
                <a:cs typeface="Times New Roman" pitchFamily="18" charset="0"/>
              </a:rPr>
              <a:t> </a:t>
            </a:r>
            <a:r>
              <a:rPr lang="en-US" sz="1100" b="1" dirty="0" err="1" smtClean="0">
                <a:latin typeface="Times New Roman" pitchFamily="18" charset="0"/>
                <a:cs typeface="Times New Roman" pitchFamily="18" charset="0"/>
              </a:rPr>
              <a:t>umask</a:t>
            </a:r>
            <a:r>
              <a:rPr lang="en-US" sz="1100" b="1" dirty="0" smtClean="0">
                <a:latin typeface="Times New Roman" pitchFamily="18" charset="0"/>
                <a:cs typeface="Times New Roman" pitchFamily="18" charset="0"/>
              </a:rPr>
              <a:t>(0);</a:t>
            </a:r>
          </a:p>
          <a:p>
            <a:pPr>
              <a:lnSpc>
                <a:spcPct val="170000"/>
              </a:lnSpc>
              <a:buNone/>
            </a:pPr>
            <a:r>
              <a:rPr lang="en-US" sz="1100" b="1" dirty="0" smtClean="0">
                <a:latin typeface="Times New Roman" pitchFamily="18" charset="0"/>
                <a:cs typeface="Times New Roman" pitchFamily="18" charset="0"/>
              </a:rPr>
              <a:t> return 0;</a:t>
            </a:r>
          </a:p>
          <a:p>
            <a:pPr>
              <a:lnSpc>
                <a:spcPct val="170000"/>
              </a:lnSpc>
              <a:buNone/>
            </a:pPr>
            <a:r>
              <a:rPr lang="en-US" sz="1100" b="1"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THE UNIX KERNEL SUPPORT OF SIGNALS </a:t>
            </a:r>
            <a:endParaRPr lang="en-US" dirty="0"/>
          </a:p>
        </p:txBody>
      </p:sp>
      <p:sp>
        <p:nvSpPr>
          <p:cNvPr id="3" name="Content Placeholder 2"/>
          <p:cNvSpPr>
            <a:spLocks noGrp="1"/>
          </p:cNvSpPr>
          <p:nvPr>
            <p:ph sz="quarter" idx="1"/>
          </p:nvPr>
        </p:nvSpPr>
        <p:spPr>
          <a:xfrm>
            <a:off x="228600" y="1447800"/>
            <a:ext cx="8686800" cy="5105400"/>
          </a:xfrm>
        </p:spPr>
        <p:txBody>
          <a:bodyPr>
            <a:normAutofit fontScale="70000" lnSpcReduction="20000"/>
          </a:bodyPr>
          <a:lstStyle/>
          <a:p>
            <a:pPr algn="just">
              <a:lnSpc>
                <a:spcPct val="170000"/>
              </a:lnSpc>
            </a:pPr>
            <a:r>
              <a:rPr lang="en-US" dirty="0" smtClean="0">
                <a:latin typeface="Times New Roman" pitchFamily="18" charset="0"/>
                <a:cs typeface="Times New Roman" pitchFamily="18" charset="0"/>
              </a:rPr>
              <a:t>When a signal is generated for a process, the kernel will set the corresponding signal flag in the process table slot of the recipient process. </a:t>
            </a:r>
          </a:p>
          <a:p>
            <a:pPr algn="just">
              <a:lnSpc>
                <a:spcPct val="170000"/>
              </a:lnSpc>
            </a:pPr>
            <a:r>
              <a:rPr lang="en-US" dirty="0" smtClean="0">
                <a:latin typeface="Times New Roman" pitchFamily="18" charset="0"/>
                <a:cs typeface="Times New Roman" pitchFamily="18" charset="0"/>
              </a:rPr>
              <a:t>If the recipient process is asleep, the kernel will awaken the process by scheduling it.</a:t>
            </a:r>
          </a:p>
          <a:p>
            <a:pPr algn="just">
              <a:lnSpc>
                <a:spcPct val="170000"/>
              </a:lnSpc>
            </a:pPr>
            <a:r>
              <a:rPr lang="en-US" dirty="0" smtClean="0">
                <a:latin typeface="Times New Roman" pitchFamily="18" charset="0"/>
                <a:cs typeface="Times New Roman" pitchFamily="18" charset="0"/>
              </a:rPr>
              <a:t>When the recipient process runs, the kernel will check the process U-area that contains an array of signal handling specifications.</a:t>
            </a:r>
          </a:p>
          <a:p>
            <a:pPr algn="just">
              <a:lnSpc>
                <a:spcPct val="170000"/>
              </a:lnSpc>
            </a:pPr>
            <a:r>
              <a:rPr lang="en-US" dirty="0" smtClean="0">
                <a:latin typeface="Times New Roman" pitchFamily="18" charset="0"/>
                <a:cs typeface="Times New Roman" pitchFamily="18" charset="0"/>
              </a:rPr>
              <a:t>If array entry contains a zero value, the process will accept the default action of the signal.</a:t>
            </a:r>
          </a:p>
          <a:p>
            <a:pPr algn="just">
              <a:lnSpc>
                <a:spcPct val="170000"/>
              </a:lnSpc>
            </a:pPr>
            <a:r>
              <a:rPr lang="en-US" dirty="0" smtClean="0">
                <a:latin typeface="Times New Roman" pitchFamily="18" charset="0"/>
                <a:cs typeface="Times New Roman" pitchFamily="18" charset="0"/>
              </a:rPr>
              <a:t>If array entry contains a 1 value, the process will ignore the signal and kernel will discard it.</a:t>
            </a:r>
          </a:p>
          <a:p>
            <a:pPr algn="just">
              <a:lnSpc>
                <a:spcPct val="170000"/>
              </a:lnSpc>
            </a:pPr>
            <a:r>
              <a:rPr lang="en-US" dirty="0" smtClean="0">
                <a:latin typeface="Times New Roman" pitchFamily="18" charset="0"/>
                <a:cs typeface="Times New Roman" pitchFamily="18" charset="0"/>
              </a:rPr>
              <a:t>If array entry contains any other value, it is used as the function pointer for a user-defined signal handler routine.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pPr algn="ctr"/>
            <a:r>
              <a:rPr lang="en-US" dirty="0" smtClean="0"/>
              <a:t>Signals</a:t>
            </a:r>
            <a:endParaRPr lang="en-US" dirty="0"/>
          </a:p>
        </p:txBody>
      </p:sp>
      <p:sp>
        <p:nvSpPr>
          <p:cNvPr id="3" name="Content Placeholder 2"/>
          <p:cNvSpPr>
            <a:spLocks noGrp="1"/>
          </p:cNvSpPr>
          <p:nvPr>
            <p:ph sz="quarter" idx="1"/>
          </p:nvPr>
        </p:nvSpPr>
        <p:spPr/>
        <p:txBody>
          <a:bodyPr>
            <a:normAutofit fontScale="85000" lnSpcReduction="20000"/>
          </a:bodyPr>
          <a:lstStyle/>
          <a:p>
            <a:pPr algn="just">
              <a:lnSpc>
                <a:spcPct val="150000"/>
              </a:lnSpc>
            </a:pPr>
            <a:r>
              <a:rPr lang="en-US" dirty="0">
                <a:latin typeface="Times New Roman" pitchFamily="18" charset="0"/>
                <a:cs typeface="Times New Roman" pitchFamily="18" charset="0"/>
              </a:rPr>
              <a:t>The function prototype of the signal API is: </a:t>
            </a:r>
            <a:endParaRPr lang="en-US" dirty="0" smtClean="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buNone/>
            </a:pPr>
            <a:r>
              <a:rPr lang="en-US" b="1" dirty="0">
                <a:latin typeface="Times New Roman" pitchFamily="18" charset="0"/>
                <a:cs typeface="Times New Roman" pitchFamily="18" charset="0"/>
              </a:rPr>
              <a:t>#include &lt;</a:t>
            </a:r>
            <a:r>
              <a:rPr lang="en-US" b="1" dirty="0" err="1">
                <a:latin typeface="Times New Roman" pitchFamily="18" charset="0"/>
                <a:cs typeface="Times New Roman" pitchFamily="18" charset="0"/>
              </a:rPr>
              <a:t>signal.h</a:t>
            </a:r>
            <a:r>
              <a:rPr lang="en-US" b="1" dirty="0">
                <a:latin typeface="Times New Roman" pitchFamily="18" charset="0"/>
                <a:cs typeface="Times New Roman" pitchFamily="18" charset="0"/>
              </a:rPr>
              <a:t>&gt;</a:t>
            </a:r>
          </a:p>
          <a:p>
            <a:pPr algn="just">
              <a:lnSpc>
                <a:spcPct val="150000"/>
              </a:lnSpc>
              <a:buNone/>
            </a:pPr>
            <a:r>
              <a:rPr lang="en-US" b="1" dirty="0" smtClean="0">
                <a:latin typeface="Times New Roman" pitchFamily="18" charset="0"/>
                <a:cs typeface="Times New Roman" pitchFamily="18" charset="0"/>
              </a:rPr>
              <a:t>void </a:t>
            </a:r>
            <a:r>
              <a:rPr lang="en-US" b="1" dirty="0">
                <a:latin typeface="Times New Roman" pitchFamily="18" charset="0"/>
                <a:cs typeface="Times New Roman" pitchFamily="18" charset="0"/>
              </a:rPr>
              <a:t>(*signal(</a:t>
            </a: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sig_no</a:t>
            </a:r>
            <a:r>
              <a:rPr lang="en-US" b="1" dirty="0">
                <a:latin typeface="Times New Roman" pitchFamily="18" charset="0"/>
                <a:cs typeface="Times New Roman" pitchFamily="18" charset="0"/>
              </a:rPr>
              <a:t>, void (*handler)(</a:t>
            </a: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pPr algn="just">
              <a:lnSpc>
                <a:spcPct val="150000"/>
              </a:lnSpc>
              <a:buNone/>
            </a:pPr>
            <a:endParaRPr lang="en-US" b="1"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The formal argument of the API are: </a:t>
            </a:r>
            <a:r>
              <a:rPr lang="en-US" dirty="0" err="1">
                <a:latin typeface="Times New Roman" pitchFamily="18" charset="0"/>
                <a:cs typeface="Times New Roman" pitchFamily="18" charset="0"/>
              </a:rPr>
              <a:t>sig_no</a:t>
            </a:r>
            <a:r>
              <a:rPr lang="en-US" dirty="0">
                <a:latin typeface="Times New Roman" pitchFamily="18" charset="0"/>
                <a:cs typeface="Times New Roman" pitchFamily="18" charset="0"/>
              </a:rPr>
              <a:t> is a signal identifier like SIGINT or SIGTERM. </a:t>
            </a: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handler argument is </a:t>
            </a:r>
            <a:r>
              <a:rPr lang="en-US" dirty="0" smtClean="0">
                <a:latin typeface="Times New Roman" pitchFamily="18" charset="0"/>
                <a:cs typeface="Times New Roman" pitchFamily="18" charset="0"/>
              </a:rPr>
              <a:t>the function </a:t>
            </a:r>
            <a:r>
              <a:rPr lang="en-US" dirty="0">
                <a:latin typeface="Times New Roman" pitchFamily="18" charset="0"/>
                <a:cs typeface="Times New Roman" pitchFamily="18" charset="0"/>
              </a:rPr>
              <a:t>pointer of a user-defined signal handler function.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smtClean="0"/>
          </a:p>
          <a:p>
            <a:endParaRPr lang="en-US" dirty="0" smtClean="0"/>
          </a:p>
          <a:p>
            <a:r>
              <a:rPr lang="en-US" dirty="0" smtClean="0"/>
              <a:t>The following example attempts to catch the SIGTERM signal, ignores the SIGINT signal, and accepts the default action of the SIGSEGV signal. </a:t>
            </a:r>
          </a:p>
          <a:p>
            <a:endParaRPr lang="en-US" dirty="0" smtClean="0"/>
          </a:p>
          <a:p>
            <a:r>
              <a:rPr lang="en-US" dirty="0" smtClean="0"/>
              <a:t>The pause API suspends the calling process until it is interrupted by a signal and the corresponding signal handler does a return: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305800" cy="6324600"/>
          </a:xfrm>
        </p:spPr>
        <p:txBody>
          <a:bodyPr>
            <a:normAutofit fontScale="77500" lnSpcReduction="20000"/>
          </a:bodyPr>
          <a:lstStyle/>
          <a:p>
            <a:pPr>
              <a:buNone/>
            </a:pPr>
            <a:r>
              <a:rPr lang="en-US" b="1" dirty="0"/>
              <a:t>#include&lt;</a:t>
            </a:r>
            <a:r>
              <a:rPr lang="en-US" b="1" dirty="0" err="1"/>
              <a:t>iostream.h</a:t>
            </a:r>
            <a:r>
              <a:rPr lang="en-US" b="1" dirty="0"/>
              <a:t>&gt;</a:t>
            </a:r>
          </a:p>
          <a:p>
            <a:pPr>
              <a:buNone/>
            </a:pPr>
            <a:r>
              <a:rPr lang="en-US" b="1" dirty="0"/>
              <a:t>#include&lt;</a:t>
            </a:r>
            <a:r>
              <a:rPr lang="en-US" b="1" dirty="0" err="1"/>
              <a:t>signal.h</a:t>
            </a:r>
            <a:r>
              <a:rPr lang="en-US" b="1" dirty="0"/>
              <a:t>&gt;</a:t>
            </a:r>
          </a:p>
          <a:p>
            <a:pPr>
              <a:buNone/>
            </a:pPr>
            <a:r>
              <a:rPr lang="en-US" b="1" dirty="0"/>
              <a:t>/*signal handler function*/</a:t>
            </a:r>
          </a:p>
          <a:p>
            <a:pPr>
              <a:buNone/>
            </a:pPr>
            <a:r>
              <a:rPr lang="en-US" b="1" dirty="0"/>
              <a:t>void </a:t>
            </a:r>
            <a:r>
              <a:rPr lang="en-US" b="1" dirty="0" err="1"/>
              <a:t>catch_sig</a:t>
            </a:r>
            <a:r>
              <a:rPr lang="en-US" b="1" dirty="0"/>
              <a:t>(</a:t>
            </a:r>
            <a:r>
              <a:rPr lang="en-US" b="1" dirty="0" err="1"/>
              <a:t>int</a:t>
            </a:r>
            <a:r>
              <a:rPr lang="en-US" b="1" dirty="0"/>
              <a:t> </a:t>
            </a:r>
            <a:r>
              <a:rPr lang="en-US" b="1" dirty="0" err="1"/>
              <a:t>sig_num</a:t>
            </a:r>
            <a:r>
              <a:rPr lang="en-US" b="1" dirty="0"/>
              <a:t>)</a:t>
            </a:r>
          </a:p>
          <a:p>
            <a:pPr>
              <a:buNone/>
            </a:pPr>
            <a:r>
              <a:rPr lang="en-US" b="1" dirty="0"/>
              <a:t>{ </a:t>
            </a:r>
          </a:p>
          <a:p>
            <a:pPr>
              <a:buNone/>
            </a:pPr>
            <a:r>
              <a:rPr lang="en-US" b="1" dirty="0"/>
              <a:t>signal (</a:t>
            </a:r>
            <a:r>
              <a:rPr lang="en-US" b="1" dirty="0" err="1"/>
              <a:t>sig_num,catch_sig</a:t>
            </a:r>
            <a:r>
              <a:rPr lang="en-US" b="1" dirty="0"/>
              <a:t>); </a:t>
            </a:r>
            <a:endParaRPr lang="en-US" b="1" dirty="0" smtClean="0"/>
          </a:p>
          <a:p>
            <a:pPr>
              <a:buNone/>
            </a:pPr>
            <a:r>
              <a:rPr lang="en-US" dirty="0"/>
              <a:t> </a:t>
            </a:r>
          </a:p>
          <a:p>
            <a:pPr>
              <a:buNone/>
            </a:pPr>
            <a:endParaRPr lang="en-US" dirty="0" smtClean="0"/>
          </a:p>
          <a:p>
            <a:pPr>
              <a:buNone/>
            </a:pPr>
            <a:r>
              <a:rPr lang="en-US" b="1" dirty="0" err="1"/>
              <a:t>cout</a:t>
            </a:r>
            <a:r>
              <a:rPr lang="en-US" b="1" dirty="0"/>
              <a:t>&lt;&lt;”</a:t>
            </a:r>
            <a:r>
              <a:rPr lang="en-US" b="1" dirty="0" err="1"/>
              <a:t>catch_sig</a:t>
            </a:r>
            <a:r>
              <a:rPr lang="en-US" b="1" dirty="0"/>
              <a:t>:”&lt;&lt;</a:t>
            </a:r>
            <a:r>
              <a:rPr lang="en-US" b="1" dirty="0" err="1"/>
              <a:t>sig_num</a:t>
            </a:r>
            <a:r>
              <a:rPr lang="en-US" b="1" dirty="0"/>
              <a:t>&lt;&lt;</a:t>
            </a:r>
            <a:r>
              <a:rPr lang="en-US" b="1" dirty="0" err="1"/>
              <a:t>endl</a:t>
            </a:r>
            <a:r>
              <a:rPr lang="en-US" b="1" dirty="0"/>
              <a:t>;</a:t>
            </a:r>
          </a:p>
          <a:p>
            <a:pPr>
              <a:buNone/>
            </a:pPr>
            <a:r>
              <a:rPr lang="en-US" b="1" dirty="0"/>
              <a:t>}</a:t>
            </a:r>
          </a:p>
          <a:p>
            <a:pPr>
              <a:buNone/>
            </a:pPr>
            <a:endParaRPr lang="en-US" b="1" dirty="0"/>
          </a:p>
          <a:p>
            <a:pPr>
              <a:buNone/>
            </a:pPr>
            <a:r>
              <a:rPr lang="en-US" b="1" dirty="0"/>
              <a:t>/*main function*/</a:t>
            </a:r>
          </a:p>
          <a:p>
            <a:pPr>
              <a:buNone/>
            </a:pPr>
            <a:r>
              <a:rPr lang="en-US" b="1" dirty="0" err="1"/>
              <a:t>int</a:t>
            </a:r>
            <a:r>
              <a:rPr lang="en-US" b="1" dirty="0"/>
              <a:t> main()</a:t>
            </a:r>
          </a:p>
          <a:p>
            <a:pPr>
              <a:buNone/>
            </a:pPr>
            <a:r>
              <a:rPr lang="en-US" b="1" dirty="0"/>
              <a:t>{ </a:t>
            </a:r>
          </a:p>
          <a:p>
            <a:pPr>
              <a:buNone/>
            </a:pPr>
            <a:r>
              <a:rPr lang="en-US" b="1" dirty="0"/>
              <a:t>} </a:t>
            </a:r>
          </a:p>
          <a:p>
            <a:pPr>
              <a:buNone/>
            </a:pPr>
            <a:r>
              <a:rPr lang="en-US" b="1" dirty="0"/>
              <a:t>signal(</a:t>
            </a:r>
            <a:r>
              <a:rPr lang="en-US" b="1" dirty="0" err="1"/>
              <a:t>SIGTERM,catch_sig</a:t>
            </a:r>
            <a:r>
              <a:rPr lang="en-US" b="1" dirty="0"/>
              <a:t>);</a:t>
            </a:r>
          </a:p>
          <a:p>
            <a:pPr>
              <a:buNone/>
            </a:pPr>
            <a:r>
              <a:rPr lang="en-US" b="1" dirty="0"/>
              <a:t>signal(SIGINT,SIG_IGN);</a:t>
            </a:r>
          </a:p>
          <a:p>
            <a:pPr>
              <a:buNone/>
            </a:pPr>
            <a:r>
              <a:rPr lang="en-US" b="1" dirty="0"/>
              <a:t>signal(SIGSEGV,SIG_DFL);</a:t>
            </a:r>
          </a:p>
          <a:p>
            <a:pPr>
              <a:buNone/>
            </a:pPr>
            <a:r>
              <a:rPr lang="en-US" b="1" dirty="0"/>
              <a:t>pause( );    /*wait for a signal interruption*/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447</TotalTime>
  <Words>2571</Words>
  <Application>Microsoft Office PowerPoint</Application>
  <PresentationFormat>On-screen Show (4:3)</PresentationFormat>
  <Paragraphs>429</Paragraphs>
  <Slides>50</Slides>
  <Notes>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Equity</vt:lpstr>
      <vt:lpstr>SIGNALS AND DAEMON PROCESSES </vt:lpstr>
      <vt:lpstr>Slide 2</vt:lpstr>
      <vt:lpstr>Slide 3</vt:lpstr>
      <vt:lpstr>Slide 4</vt:lpstr>
      <vt:lpstr>Slide 5</vt:lpstr>
      <vt:lpstr>THE UNIX KERNEL SUPPORT OF SIGNALS </vt:lpstr>
      <vt:lpstr>Signals</vt:lpstr>
      <vt:lpstr>Slide 8</vt:lpstr>
      <vt:lpstr>Slide 9</vt:lpstr>
      <vt:lpstr>Slide 10</vt:lpstr>
      <vt:lpstr>SIGNAL MASK</vt:lpstr>
      <vt:lpstr>Slide 12</vt:lpstr>
      <vt:lpstr>Slide 13</vt:lpstr>
      <vt:lpstr>Slide 14</vt:lpstr>
      <vt:lpstr>Slide 15</vt:lpstr>
      <vt:lpstr>Slide 16</vt:lpstr>
      <vt:lpstr>Slide 17</vt:lpstr>
      <vt:lpstr>Slide 18</vt:lpstr>
      <vt:lpstr>Slide 19</vt:lpstr>
      <vt:lpstr>SIGACTION </vt:lpstr>
      <vt:lpstr>Slide 21</vt:lpstr>
      <vt:lpstr>Slide 22</vt:lpstr>
      <vt:lpstr>THE SIGCHLD SIGNAL AND THE waitpid API</vt:lpstr>
      <vt:lpstr>Slide 24</vt:lpstr>
      <vt:lpstr>Slide 25</vt:lpstr>
      <vt:lpstr>THE sigsetjmp AND siglongjmp APIs </vt:lpstr>
      <vt:lpstr>Slide 27</vt:lpstr>
      <vt:lpstr>Slide 28</vt:lpstr>
      <vt:lpstr>Slide 29</vt:lpstr>
      <vt:lpstr>KILL </vt:lpstr>
      <vt:lpstr>Slide 31</vt:lpstr>
      <vt:lpstr>Slide 32</vt:lpstr>
      <vt:lpstr>Slide 33</vt:lpstr>
      <vt:lpstr>ALARM </vt:lpstr>
      <vt:lpstr>Slide 35</vt:lpstr>
      <vt:lpstr>INTERVAL TIMERS </vt:lpstr>
      <vt:lpstr>Slide 37</vt:lpstr>
      <vt:lpstr>Slide 38</vt:lpstr>
      <vt:lpstr>Slide 39</vt:lpstr>
      <vt:lpstr>Slide 40</vt:lpstr>
      <vt:lpstr>Slide 41</vt:lpstr>
      <vt:lpstr>Slide 42</vt:lpstr>
      <vt:lpstr>Slide 43</vt:lpstr>
      <vt:lpstr>POSIX.1b TIMERS </vt:lpstr>
      <vt:lpstr>Slide 45</vt:lpstr>
      <vt:lpstr>DAEMON PROCESSES</vt:lpstr>
      <vt:lpstr>Slide 47</vt:lpstr>
      <vt:lpstr>Slide 48</vt:lpstr>
      <vt:lpstr>Slide 49</vt:lpstr>
      <vt:lpstr>Slide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SIGNALS AND DAEMON PROCESSES </dc:title>
  <dc:creator>PC</dc:creator>
  <cp:lastModifiedBy>PC</cp:lastModifiedBy>
  <cp:revision>85</cp:revision>
  <dcterms:created xsi:type="dcterms:W3CDTF">2014-09-22T10:54:34Z</dcterms:created>
  <dcterms:modified xsi:type="dcterms:W3CDTF">2014-09-30T07:12:41Z</dcterms:modified>
</cp:coreProperties>
</file>