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312" r:id="rId23"/>
    <p:sldId id="277" r:id="rId24"/>
    <p:sldId id="278" r:id="rId25"/>
    <p:sldId id="279" r:id="rId26"/>
    <p:sldId id="280" r:id="rId27"/>
    <p:sldId id="281" r:id="rId28"/>
    <p:sldId id="283" r:id="rId29"/>
    <p:sldId id="285" r:id="rId30"/>
    <p:sldId id="286" r:id="rId31"/>
    <p:sldId id="287" r:id="rId32"/>
    <p:sldId id="288" r:id="rId33"/>
    <p:sldId id="290" r:id="rId34"/>
    <p:sldId id="291" r:id="rId35"/>
    <p:sldId id="292" r:id="rId36"/>
    <p:sldId id="293" r:id="rId37"/>
    <p:sldId id="294" r:id="rId38"/>
    <p:sldId id="296" r:id="rId39"/>
    <p:sldId id="298" r:id="rId40"/>
    <p:sldId id="299" r:id="rId41"/>
    <p:sldId id="300" r:id="rId42"/>
    <p:sldId id="303" r:id="rId43"/>
    <p:sldId id="304" r:id="rId44"/>
    <p:sldId id="306" r:id="rId45"/>
    <p:sldId id="308" r:id="rId46"/>
    <p:sldId id="313" r:id="rId47"/>
    <p:sldId id="309" r:id="rId48"/>
    <p:sldId id="310" r:id="rId49"/>
    <p:sldId id="311" r:id="rId50"/>
    <p:sldId id="31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09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B419BB-E876-438F-B765-AFE35B11B498}" type="datetimeFigureOut">
              <a:rPr lang="en-US" smtClean="0"/>
              <a:pPr/>
              <a:t>13-Nov-14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A191F1-AEF2-44FE-B7AE-E5C4EDF0A01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DE94028-B839-4A8D-A175-A2E96D2B9374}" type="datetime1">
              <a:rPr lang="en-US" smtClean="0"/>
              <a:pPr/>
              <a:t>13-Nov-14</a:t>
            </a:fld>
            <a:endParaRPr lang="en-US"/>
          </a:p>
        </p:txBody>
      </p:sp>
      <p:sp>
        <p:nvSpPr>
          <p:cNvPr id="19" name="Footer Placeholder 18"/>
          <p:cNvSpPr>
            <a:spLocks noGrp="1"/>
          </p:cNvSpPr>
          <p:nvPr>
            <p:ph type="ftr" sz="quarter" idx="11"/>
          </p:nvPr>
        </p:nvSpPr>
        <p:spPr/>
        <p:txBody>
          <a:bodyPr/>
          <a:lstStyle/>
          <a:p>
            <a:r>
              <a:rPr lang="en-US" smtClean="0"/>
              <a:t>Divya Jennifer DSouza,NMAMIT</a:t>
            </a:r>
            <a:endParaRPr lang="en-US"/>
          </a:p>
        </p:txBody>
      </p:sp>
      <p:sp>
        <p:nvSpPr>
          <p:cNvPr id="27" name="Slide Number Placeholder 26"/>
          <p:cNvSpPr>
            <a:spLocks noGrp="1"/>
          </p:cNvSpPr>
          <p:nvPr>
            <p:ph type="sldNum" sz="quarter" idx="12"/>
          </p:nvPr>
        </p:nvSpPr>
        <p:spPr/>
        <p:txBody>
          <a:bodyPr/>
          <a:lstStyle/>
          <a:p>
            <a:fld id="{0EEEEB5E-3DF7-4BDF-9D95-B6631B95542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4AC6F4-2E69-4DE2-89B5-F1A9F7D36EC7}" type="datetime1">
              <a:rPr lang="en-US" smtClean="0"/>
              <a:pPr/>
              <a:t>13-Nov-14</a:t>
            </a:fld>
            <a:endParaRPr lang="en-US"/>
          </a:p>
        </p:txBody>
      </p:sp>
      <p:sp>
        <p:nvSpPr>
          <p:cNvPr id="5" name="Footer Placeholder 4"/>
          <p:cNvSpPr>
            <a:spLocks noGrp="1"/>
          </p:cNvSpPr>
          <p:nvPr>
            <p:ph type="ftr" sz="quarter" idx="11"/>
          </p:nvPr>
        </p:nvSpPr>
        <p:spPr/>
        <p:txBody>
          <a:bodyPr/>
          <a:lstStyle/>
          <a:p>
            <a:r>
              <a:rPr lang="en-US" smtClean="0"/>
              <a:t>Divya Jennifer DSouza,NMAMIT</a:t>
            </a:r>
            <a:endParaRPr lang="en-US"/>
          </a:p>
        </p:txBody>
      </p:sp>
      <p:sp>
        <p:nvSpPr>
          <p:cNvPr id="6" name="Slide Number Placeholder 5"/>
          <p:cNvSpPr>
            <a:spLocks noGrp="1"/>
          </p:cNvSpPr>
          <p:nvPr>
            <p:ph type="sldNum" sz="quarter" idx="12"/>
          </p:nvPr>
        </p:nvSpPr>
        <p:spPr/>
        <p:txBody>
          <a:bodyPr/>
          <a:lstStyle/>
          <a:p>
            <a:fld id="{0EEEEB5E-3DF7-4BDF-9D95-B6631B9554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0FEB96-7C7C-44F9-A5A7-E56055A12782}" type="datetime1">
              <a:rPr lang="en-US" smtClean="0"/>
              <a:pPr/>
              <a:t>13-Nov-14</a:t>
            </a:fld>
            <a:endParaRPr lang="en-US"/>
          </a:p>
        </p:txBody>
      </p:sp>
      <p:sp>
        <p:nvSpPr>
          <p:cNvPr id="5" name="Footer Placeholder 4"/>
          <p:cNvSpPr>
            <a:spLocks noGrp="1"/>
          </p:cNvSpPr>
          <p:nvPr>
            <p:ph type="ftr" sz="quarter" idx="11"/>
          </p:nvPr>
        </p:nvSpPr>
        <p:spPr/>
        <p:txBody>
          <a:bodyPr/>
          <a:lstStyle/>
          <a:p>
            <a:r>
              <a:rPr lang="en-US" smtClean="0"/>
              <a:t>Divya Jennifer DSouza,NMAMIT</a:t>
            </a:r>
            <a:endParaRPr lang="en-US"/>
          </a:p>
        </p:txBody>
      </p:sp>
      <p:sp>
        <p:nvSpPr>
          <p:cNvPr id="6" name="Slide Number Placeholder 5"/>
          <p:cNvSpPr>
            <a:spLocks noGrp="1"/>
          </p:cNvSpPr>
          <p:nvPr>
            <p:ph type="sldNum" sz="quarter" idx="12"/>
          </p:nvPr>
        </p:nvSpPr>
        <p:spPr/>
        <p:txBody>
          <a:bodyPr/>
          <a:lstStyle/>
          <a:p>
            <a:fld id="{0EEEEB5E-3DF7-4BDF-9D95-B6631B9554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98B503-CEAB-4E98-81F7-13576F60725F}" type="datetime1">
              <a:rPr lang="en-US" smtClean="0"/>
              <a:pPr/>
              <a:t>13-Nov-14</a:t>
            </a:fld>
            <a:endParaRPr lang="en-US"/>
          </a:p>
        </p:txBody>
      </p:sp>
      <p:sp>
        <p:nvSpPr>
          <p:cNvPr id="5" name="Footer Placeholder 4"/>
          <p:cNvSpPr>
            <a:spLocks noGrp="1"/>
          </p:cNvSpPr>
          <p:nvPr>
            <p:ph type="ftr" sz="quarter" idx="11"/>
          </p:nvPr>
        </p:nvSpPr>
        <p:spPr/>
        <p:txBody>
          <a:bodyPr/>
          <a:lstStyle/>
          <a:p>
            <a:r>
              <a:rPr lang="en-US" smtClean="0"/>
              <a:t>Divya Jennifer DSouza,NMAMIT</a:t>
            </a:r>
            <a:endParaRPr lang="en-US"/>
          </a:p>
        </p:txBody>
      </p:sp>
      <p:sp>
        <p:nvSpPr>
          <p:cNvPr id="6" name="Slide Number Placeholder 5"/>
          <p:cNvSpPr>
            <a:spLocks noGrp="1"/>
          </p:cNvSpPr>
          <p:nvPr>
            <p:ph type="sldNum" sz="quarter" idx="12"/>
          </p:nvPr>
        </p:nvSpPr>
        <p:spPr/>
        <p:txBody>
          <a:bodyPr/>
          <a:lstStyle/>
          <a:p>
            <a:fld id="{0EEEEB5E-3DF7-4BDF-9D95-B6631B9554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8DEBDBD-4412-4ACD-B2B5-2A5E8CC7D79E}" type="datetime1">
              <a:rPr lang="en-US" smtClean="0"/>
              <a:pPr/>
              <a:t>13-Nov-14</a:t>
            </a:fld>
            <a:endParaRPr lang="en-US"/>
          </a:p>
        </p:txBody>
      </p:sp>
      <p:sp>
        <p:nvSpPr>
          <p:cNvPr id="5" name="Footer Placeholder 4"/>
          <p:cNvSpPr>
            <a:spLocks noGrp="1"/>
          </p:cNvSpPr>
          <p:nvPr>
            <p:ph type="ftr" sz="quarter" idx="11"/>
          </p:nvPr>
        </p:nvSpPr>
        <p:spPr/>
        <p:txBody>
          <a:bodyPr/>
          <a:lstStyle/>
          <a:p>
            <a:r>
              <a:rPr lang="en-US" smtClean="0"/>
              <a:t>Divya Jennifer DSouza,NMAMIT</a:t>
            </a:r>
            <a:endParaRPr lang="en-US"/>
          </a:p>
        </p:txBody>
      </p:sp>
      <p:sp>
        <p:nvSpPr>
          <p:cNvPr id="6" name="Slide Number Placeholder 5"/>
          <p:cNvSpPr>
            <a:spLocks noGrp="1"/>
          </p:cNvSpPr>
          <p:nvPr>
            <p:ph type="sldNum" sz="quarter" idx="12"/>
          </p:nvPr>
        </p:nvSpPr>
        <p:spPr/>
        <p:txBody>
          <a:bodyPr/>
          <a:lstStyle/>
          <a:p>
            <a:fld id="{0EEEEB5E-3DF7-4BDF-9D95-B6631B95542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E87B913-8D07-4462-9347-F478C5D4933C}" type="datetime1">
              <a:rPr lang="en-US" smtClean="0"/>
              <a:pPr/>
              <a:t>13-Nov-14</a:t>
            </a:fld>
            <a:endParaRPr lang="en-US"/>
          </a:p>
        </p:txBody>
      </p:sp>
      <p:sp>
        <p:nvSpPr>
          <p:cNvPr id="6" name="Footer Placeholder 5"/>
          <p:cNvSpPr>
            <a:spLocks noGrp="1"/>
          </p:cNvSpPr>
          <p:nvPr>
            <p:ph type="ftr" sz="quarter" idx="11"/>
          </p:nvPr>
        </p:nvSpPr>
        <p:spPr/>
        <p:txBody>
          <a:bodyPr/>
          <a:lstStyle/>
          <a:p>
            <a:r>
              <a:rPr lang="en-US" smtClean="0"/>
              <a:t>Divya Jennifer DSouza,NMAMIT</a:t>
            </a:r>
            <a:endParaRPr lang="en-US"/>
          </a:p>
        </p:txBody>
      </p:sp>
      <p:sp>
        <p:nvSpPr>
          <p:cNvPr id="7" name="Slide Number Placeholder 6"/>
          <p:cNvSpPr>
            <a:spLocks noGrp="1"/>
          </p:cNvSpPr>
          <p:nvPr>
            <p:ph type="sldNum" sz="quarter" idx="12"/>
          </p:nvPr>
        </p:nvSpPr>
        <p:spPr/>
        <p:txBody>
          <a:bodyPr/>
          <a:lstStyle/>
          <a:p>
            <a:fld id="{0EEEEB5E-3DF7-4BDF-9D95-B6631B9554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319B51F-8F9A-4B3E-BF0D-E2F592F3A193}" type="datetime1">
              <a:rPr lang="en-US" smtClean="0"/>
              <a:pPr/>
              <a:t>13-Nov-14</a:t>
            </a:fld>
            <a:endParaRPr lang="en-US"/>
          </a:p>
        </p:txBody>
      </p:sp>
      <p:sp>
        <p:nvSpPr>
          <p:cNvPr id="8" name="Footer Placeholder 7"/>
          <p:cNvSpPr>
            <a:spLocks noGrp="1"/>
          </p:cNvSpPr>
          <p:nvPr>
            <p:ph type="ftr" sz="quarter" idx="11"/>
          </p:nvPr>
        </p:nvSpPr>
        <p:spPr/>
        <p:txBody>
          <a:bodyPr/>
          <a:lstStyle/>
          <a:p>
            <a:r>
              <a:rPr lang="en-US" smtClean="0"/>
              <a:t>Divya Jennifer DSouza,NMAMIT</a:t>
            </a:r>
            <a:endParaRPr lang="en-US"/>
          </a:p>
        </p:txBody>
      </p:sp>
      <p:sp>
        <p:nvSpPr>
          <p:cNvPr id="9" name="Slide Number Placeholder 8"/>
          <p:cNvSpPr>
            <a:spLocks noGrp="1"/>
          </p:cNvSpPr>
          <p:nvPr>
            <p:ph type="sldNum" sz="quarter" idx="12"/>
          </p:nvPr>
        </p:nvSpPr>
        <p:spPr/>
        <p:txBody>
          <a:bodyPr/>
          <a:lstStyle/>
          <a:p>
            <a:fld id="{0EEEEB5E-3DF7-4BDF-9D95-B6631B9554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5E3E442-AE9A-47B2-A816-520BDD89CB2F}" type="datetime1">
              <a:rPr lang="en-US" smtClean="0"/>
              <a:pPr/>
              <a:t>13-Nov-14</a:t>
            </a:fld>
            <a:endParaRPr lang="en-US"/>
          </a:p>
        </p:txBody>
      </p:sp>
      <p:sp>
        <p:nvSpPr>
          <p:cNvPr id="8" name="Slide Number Placeholder 7"/>
          <p:cNvSpPr>
            <a:spLocks noGrp="1"/>
          </p:cNvSpPr>
          <p:nvPr>
            <p:ph type="sldNum" sz="quarter" idx="11"/>
          </p:nvPr>
        </p:nvSpPr>
        <p:spPr/>
        <p:txBody>
          <a:bodyPr/>
          <a:lstStyle/>
          <a:p>
            <a:fld id="{0EEEEB5E-3DF7-4BDF-9D95-B6631B955424}" type="slidenum">
              <a:rPr lang="en-US" smtClean="0"/>
              <a:pPr/>
              <a:t>‹#›</a:t>
            </a:fld>
            <a:endParaRPr lang="en-US"/>
          </a:p>
        </p:txBody>
      </p:sp>
      <p:sp>
        <p:nvSpPr>
          <p:cNvPr id="9" name="Footer Placeholder 8"/>
          <p:cNvSpPr>
            <a:spLocks noGrp="1"/>
          </p:cNvSpPr>
          <p:nvPr>
            <p:ph type="ftr" sz="quarter" idx="12"/>
          </p:nvPr>
        </p:nvSpPr>
        <p:spPr/>
        <p:txBody>
          <a:bodyPr/>
          <a:lstStyle/>
          <a:p>
            <a:r>
              <a:rPr lang="en-US" smtClean="0"/>
              <a:t>Divya Jennifer DSouza,NMAMIT</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3162CC-1E1B-4A9B-81B5-ED89000C7416}" type="datetime1">
              <a:rPr lang="en-US" smtClean="0"/>
              <a:pPr/>
              <a:t>13-Nov-14</a:t>
            </a:fld>
            <a:endParaRPr lang="en-US"/>
          </a:p>
        </p:txBody>
      </p:sp>
      <p:sp>
        <p:nvSpPr>
          <p:cNvPr id="3" name="Footer Placeholder 2"/>
          <p:cNvSpPr>
            <a:spLocks noGrp="1"/>
          </p:cNvSpPr>
          <p:nvPr>
            <p:ph type="ftr" sz="quarter" idx="11"/>
          </p:nvPr>
        </p:nvSpPr>
        <p:spPr/>
        <p:txBody>
          <a:bodyPr/>
          <a:lstStyle/>
          <a:p>
            <a:r>
              <a:rPr lang="en-US" smtClean="0"/>
              <a:t>Divya Jennifer DSouza,NMAMIT</a:t>
            </a:r>
            <a:endParaRPr lang="en-US"/>
          </a:p>
        </p:txBody>
      </p:sp>
      <p:sp>
        <p:nvSpPr>
          <p:cNvPr id="4" name="Slide Number Placeholder 3"/>
          <p:cNvSpPr>
            <a:spLocks noGrp="1"/>
          </p:cNvSpPr>
          <p:nvPr>
            <p:ph type="sldNum" sz="quarter" idx="12"/>
          </p:nvPr>
        </p:nvSpPr>
        <p:spPr/>
        <p:txBody>
          <a:bodyPr/>
          <a:lstStyle/>
          <a:p>
            <a:fld id="{0EEEEB5E-3DF7-4BDF-9D95-B6631B9554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9A61E41-DB16-48A2-AA4F-C2854419C695}" type="datetime1">
              <a:rPr lang="en-US" smtClean="0"/>
              <a:pPr/>
              <a:t>13-Nov-14</a:t>
            </a:fld>
            <a:endParaRPr lang="en-US"/>
          </a:p>
        </p:txBody>
      </p:sp>
      <p:sp>
        <p:nvSpPr>
          <p:cNvPr id="6" name="Footer Placeholder 5"/>
          <p:cNvSpPr>
            <a:spLocks noGrp="1"/>
          </p:cNvSpPr>
          <p:nvPr>
            <p:ph type="ftr" sz="quarter" idx="11"/>
          </p:nvPr>
        </p:nvSpPr>
        <p:spPr/>
        <p:txBody>
          <a:bodyPr/>
          <a:lstStyle/>
          <a:p>
            <a:r>
              <a:rPr lang="en-US" smtClean="0"/>
              <a:t>Divya Jennifer DSouza,NMAMIT</a:t>
            </a:r>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0EEEEB5E-3DF7-4BDF-9D95-B6631B9554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F77F7821-5EBA-45A2-8FC4-53429A929DF7}" type="datetime1">
              <a:rPr lang="en-US" smtClean="0"/>
              <a:pPr/>
              <a:t>13-Nov-14</a:t>
            </a:fld>
            <a:endParaRPr lang="en-US"/>
          </a:p>
        </p:txBody>
      </p:sp>
      <p:sp>
        <p:nvSpPr>
          <p:cNvPr id="6" name="Footer Placeholder 5"/>
          <p:cNvSpPr>
            <a:spLocks noGrp="1"/>
          </p:cNvSpPr>
          <p:nvPr>
            <p:ph type="ftr" sz="quarter" idx="11"/>
          </p:nvPr>
        </p:nvSpPr>
        <p:spPr/>
        <p:txBody>
          <a:bodyPr/>
          <a:lstStyle/>
          <a:p>
            <a:r>
              <a:rPr lang="en-US" smtClean="0"/>
              <a:t>Divya Jennifer DSouza,NMAMIT</a:t>
            </a:r>
            <a:endParaRPr lang="en-US"/>
          </a:p>
        </p:txBody>
      </p:sp>
      <p:sp>
        <p:nvSpPr>
          <p:cNvPr id="7" name="Slide Number Placeholder 6"/>
          <p:cNvSpPr>
            <a:spLocks noGrp="1"/>
          </p:cNvSpPr>
          <p:nvPr>
            <p:ph type="sldNum" sz="quarter" idx="12"/>
          </p:nvPr>
        </p:nvSpPr>
        <p:spPr/>
        <p:txBody>
          <a:bodyPr/>
          <a:lstStyle/>
          <a:p>
            <a:fld id="{0EEEEB5E-3DF7-4BDF-9D95-B6631B9554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B43C4B83-B33A-4BCA-8829-57A5F185B8BC}" type="datetime1">
              <a:rPr lang="en-US" smtClean="0"/>
              <a:pPr/>
              <a:t>13-Nov-14</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r>
              <a:rPr lang="en-US" smtClean="0"/>
              <a:t>Divya Jennifer DSouza,NMAMIT</a:t>
            </a:r>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0EEEEB5E-3DF7-4BDF-9D95-B6631B95542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InterProcess</a:t>
            </a:r>
            <a:r>
              <a:rPr lang="en-US" dirty="0" smtClean="0"/>
              <a:t> Communication</a:t>
            </a:r>
            <a:endParaRPr lang="en-US" dirty="0"/>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popen</a:t>
            </a:r>
            <a:r>
              <a:rPr lang="en-US" dirty="0"/>
              <a:t> and </a:t>
            </a:r>
            <a:r>
              <a:rPr lang="en-US" dirty="0" err="1"/>
              <a:t>pclose</a:t>
            </a:r>
            <a:r>
              <a:rPr lang="en-US" dirty="0"/>
              <a:t> Functions </a:t>
            </a:r>
          </a:p>
        </p:txBody>
      </p:sp>
      <p:sp>
        <p:nvSpPr>
          <p:cNvPr id="5" name="Content Placeholder 4"/>
          <p:cNvSpPr>
            <a:spLocks noGrp="1"/>
          </p:cNvSpPr>
          <p:nvPr>
            <p:ph idx="1"/>
          </p:nvPr>
        </p:nvSpPr>
        <p:spPr/>
        <p:txBody>
          <a:bodyPr>
            <a:normAutofit fontScale="77500" lnSpcReduction="20000"/>
          </a:bodyPr>
          <a:lstStyle/>
          <a:p>
            <a:pPr algn="just">
              <a:lnSpc>
                <a:spcPct val="150000"/>
              </a:lnSpc>
            </a:pPr>
            <a:r>
              <a:rPr lang="en-US" dirty="0"/>
              <a:t>Since a common operation is to create a pipe to another process, to either read its output or send it input, </a:t>
            </a:r>
            <a:r>
              <a:rPr lang="en-US" dirty="0" smtClean="0"/>
              <a:t>the standard </a:t>
            </a:r>
            <a:r>
              <a:rPr lang="en-US" dirty="0"/>
              <a:t>I/O library has historically provided the </a:t>
            </a:r>
            <a:r>
              <a:rPr lang="en-US" dirty="0" err="1"/>
              <a:t>popen</a:t>
            </a:r>
            <a:r>
              <a:rPr lang="en-US" dirty="0"/>
              <a:t> and </a:t>
            </a:r>
            <a:r>
              <a:rPr lang="en-US" dirty="0" err="1"/>
              <a:t>pclose</a:t>
            </a:r>
            <a:r>
              <a:rPr lang="en-US" dirty="0"/>
              <a:t> functions</a:t>
            </a:r>
            <a:r>
              <a:rPr lang="en-US" dirty="0" smtClean="0"/>
              <a:t>.</a:t>
            </a:r>
          </a:p>
          <a:p>
            <a:pPr algn="just">
              <a:lnSpc>
                <a:spcPct val="150000"/>
              </a:lnSpc>
            </a:pPr>
            <a:r>
              <a:rPr lang="en-US" dirty="0" smtClean="0"/>
              <a:t> </a:t>
            </a:r>
            <a:r>
              <a:rPr lang="en-US" dirty="0"/>
              <a:t>These two functions handle </a:t>
            </a:r>
            <a:r>
              <a:rPr lang="en-US" dirty="0" smtClean="0"/>
              <a:t>all the work </a:t>
            </a:r>
            <a:r>
              <a:rPr lang="en-US" dirty="0"/>
              <a:t>that we've been doing ourselves: creating a pipe, forking a child, closing the unused ends of the </a:t>
            </a:r>
            <a:r>
              <a:rPr lang="en-US" dirty="0" smtClean="0"/>
              <a:t>pipe</a:t>
            </a:r>
            <a:r>
              <a:rPr lang="en-US" dirty="0"/>
              <a:t>, executing a shell to run the command, and waiting for the command to terminate. </a:t>
            </a:r>
          </a:p>
        </p:txBody>
      </p:sp>
      <p:sp>
        <p:nvSpPr>
          <p:cNvPr id="6" name="Footer Placeholder 5"/>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685800" y="1676400"/>
            <a:ext cx="7543800" cy="3539272"/>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rcRect/>
          <a:stretch>
            <a:fillRect/>
          </a:stretch>
        </p:blipFill>
        <p:spPr bwMode="auto">
          <a:xfrm>
            <a:off x="1600200" y="1600200"/>
            <a:ext cx="5931647" cy="1524000"/>
          </a:xfrm>
          <a:prstGeom prst="rect">
            <a:avLst/>
          </a:prstGeom>
          <a:noFill/>
          <a:ln w="9525">
            <a:noFill/>
            <a:miter lim="800000"/>
            <a:headEnd/>
            <a:tailEnd/>
          </a:ln>
          <a:effectLst/>
        </p:spPr>
      </p:pic>
      <p:sp>
        <p:nvSpPr>
          <p:cNvPr id="5" name="Rectangle 4"/>
          <p:cNvSpPr/>
          <p:nvPr/>
        </p:nvSpPr>
        <p:spPr>
          <a:xfrm>
            <a:off x="381000" y="304800"/>
            <a:ext cx="8382000" cy="786754"/>
          </a:xfrm>
          <a:prstGeom prst="rect">
            <a:avLst/>
          </a:prstGeom>
        </p:spPr>
        <p:txBody>
          <a:bodyPr wrap="square">
            <a:spAutoFit/>
          </a:bodyPr>
          <a:lstStyle/>
          <a:p>
            <a:pPr>
              <a:lnSpc>
                <a:spcPct val="150000"/>
              </a:lnSpc>
            </a:pPr>
            <a:r>
              <a:rPr lang="en-US" sz="1600" dirty="0">
                <a:latin typeface="Times New Roman" pitchFamily="18" charset="0"/>
                <a:cs typeface="Times New Roman" pitchFamily="18" charset="0"/>
              </a:rPr>
              <a:t>The function </a:t>
            </a:r>
            <a:r>
              <a:rPr lang="en-US" sz="1600" dirty="0" err="1">
                <a:latin typeface="Times New Roman" pitchFamily="18" charset="0"/>
                <a:cs typeface="Times New Roman" pitchFamily="18" charset="0"/>
              </a:rPr>
              <a:t>popen</a:t>
            </a:r>
            <a:r>
              <a:rPr lang="en-US" sz="1600" dirty="0">
                <a:latin typeface="Times New Roman" pitchFamily="18" charset="0"/>
                <a:cs typeface="Times New Roman" pitchFamily="18" charset="0"/>
              </a:rPr>
              <a:t> does a fork and exec to execute the </a:t>
            </a:r>
            <a:r>
              <a:rPr lang="en-US" sz="1600" dirty="0" err="1">
                <a:latin typeface="Times New Roman" pitchFamily="18" charset="0"/>
                <a:cs typeface="Times New Roman" pitchFamily="18" charset="0"/>
              </a:rPr>
              <a:t>cmdstring</a:t>
            </a:r>
            <a:r>
              <a:rPr lang="en-US" sz="1600" dirty="0">
                <a:latin typeface="Times New Roman" pitchFamily="18" charset="0"/>
                <a:cs typeface="Times New Roman" pitchFamily="18" charset="0"/>
              </a:rPr>
              <a:t>, and returns a standard I/O file pointer. </a:t>
            </a:r>
            <a:r>
              <a:rPr lang="en-US" sz="1600" dirty="0" smtClean="0">
                <a:latin typeface="Times New Roman" pitchFamily="18" charset="0"/>
                <a:cs typeface="Times New Roman" pitchFamily="18" charset="0"/>
              </a:rPr>
              <a:t>If type is "r</a:t>
            </a:r>
            <a:r>
              <a:rPr lang="en-US" sz="1600" dirty="0">
                <a:latin typeface="Times New Roman" pitchFamily="18" charset="0"/>
                <a:cs typeface="Times New Roman" pitchFamily="18" charset="0"/>
              </a:rPr>
              <a:t>", the file pointer is connected to the standard output of </a:t>
            </a:r>
            <a:r>
              <a:rPr lang="en-US" sz="1600" dirty="0" err="1">
                <a:latin typeface="Times New Roman" pitchFamily="18" charset="0"/>
                <a:cs typeface="Times New Roman" pitchFamily="18" charset="0"/>
              </a:rPr>
              <a:t>cmdstring</a:t>
            </a:r>
            <a:r>
              <a:rPr lang="en-US" sz="1600" dirty="0">
                <a:latin typeface="Times New Roman" pitchFamily="18" charset="0"/>
                <a:cs typeface="Times New Roman" pitchFamily="18" charset="0"/>
              </a:rPr>
              <a:t> (Figure 15.9). </a:t>
            </a:r>
          </a:p>
        </p:txBody>
      </p:sp>
      <p:sp>
        <p:nvSpPr>
          <p:cNvPr id="6" name="Rectangle 5"/>
          <p:cNvSpPr/>
          <p:nvPr/>
        </p:nvSpPr>
        <p:spPr>
          <a:xfrm>
            <a:off x="533400" y="3429000"/>
            <a:ext cx="8305800" cy="880369"/>
          </a:xfrm>
          <a:prstGeom prst="rect">
            <a:avLst/>
          </a:prstGeom>
        </p:spPr>
        <p:txBody>
          <a:bodyPr wrap="square">
            <a:spAutoFit/>
          </a:bodyPr>
          <a:lstStyle/>
          <a:p>
            <a:pPr>
              <a:lnSpc>
                <a:spcPct val="150000"/>
              </a:lnSpc>
            </a:pPr>
            <a:r>
              <a:rPr lang="en-US" dirty="0">
                <a:latin typeface="Times New Roman" pitchFamily="18" charset="0"/>
                <a:cs typeface="Times New Roman" pitchFamily="18" charset="0"/>
              </a:rPr>
              <a:t>If type is "w", the file pointer is connected to the standard input of </a:t>
            </a:r>
            <a:r>
              <a:rPr lang="en-US" dirty="0" err="1">
                <a:latin typeface="Times New Roman" pitchFamily="18" charset="0"/>
                <a:cs typeface="Times New Roman" pitchFamily="18" charset="0"/>
              </a:rPr>
              <a:t>cmdstring</a:t>
            </a:r>
            <a:r>
              <a:rPr lang="en-US" dirty="0">
                <a:latin typeface="Times New Roman" pitchFamily="18" charset="0"/>
                <a:cs typeface="Times New Roman" pitchFamily="18" charset="0"/>
              </a:rPr>
              <a:t>, as shown in Figure 15.10. </a:t>
            </a:r>
          </a:p>
        </p:txBody>
      </p:sp>
      <p:pic>
        <p:nvPicPr>
          <p:cNvPr id="8" name="Picture 2"/>
          <p:cNvPicPr>
            <a:picLocks noChangeAspect="1" noChangeArrowheads="1"/>
          </p:cNvPicPr>
          <p:nvPr/>
        </p:nvPicPr>
        <p:blipFill>
          <a:blip r:embed="rId3"/>
          <a:srcRect/>
          <a:stretch>
            <a:fillRect/>
          </a:stretch>
        </p:blipFill>
        <p:spPr bwMode="auto">
          <a:xfrm>
            <a:off x="1828800" y="4588042"/>
            <a:ext cx="5562600" cy="1463842"/>
          </a:xfrm>
          <a:prstGeom prst="rect">
            <a:avLst/>
          </a:prstGeom>
          <a:noFill/>
          <a:ln w="9525">
            <a:noFill/>
            <a:miter lim="800000"/>
            <a:headEnd/>
            <a:tailEnd/>
          </a:ln>
          <a:effectLst/>
        </p:spPr>
      </p:pic>
      <p:sp>
        <p:nvSpPr>
          <p:cNvPr id="9" name="Footer Placeholder 8"/>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FIFOs</a:t>
            </a:r>
          </a:p>
        </p:txBody>
      </p:sp>
      <p:sp>
        <p:nvSpPr>
          <p:cNvPr id="3" name="Content Placeholder 2"/>
          <p:cNvSpPr>
            <a:spLocks noGrp="1"/>
          </p:cNvSpPr>
          <p:nvPr>
            <p:ph idx="1"/>
          </p:nvPr>
        </p:nvSpPr>
        <p:spPr/>
        <p:txBody>
          <a:bodyPr>
            <a:normAutofit fontScale="92500" lnSpcReduction="10000"/>
          </a:bodyPr>
          <a:lstStyle/>
          <a:p>
            <a:pPr>
              <a:lnSpc>
                <a:spcPct val="150000"/>
              </a:lnSpc>
            </a:pPr>
            <a:r>
              <a:rPr lang="en-US" sz="2800" dirty="0">
                <a:latin typeface="Times New Roman" pitchFamily="18" charset="0"/>
                <a:cs typeface="Times New Roman" pitchFamily="18" charset="0"/>
              </a:rPr>
              <a:t>FIFOs are sometimes called named pipes. </a:t>
            </a:r>
            <a:endParaRPr lang="en-US" sz="2800" dirty="0" smtClean="0">
              <a:latin typeface="Times New Roman" pitchFamily="18" charset="0"/>
              <a:cs typeface="Times New Roman" pitchFamily="18" charset="0"/>
            </a:endParaRPr>
          </a:p>
          <a:p>
            <a:pPr>
              <a:lnSpc>
                <a:spcPct val="150000"/>
              </a:lnSpc>
            </a:pPr>
            <a:endParaRPr lang="en-US" sz="2800" dirty="0" smtClean="0">
              <a:latin typeface="Times New Roman" pitchFamily="18" charset="0"/>
              <a:cs typeface="Times New Roman" pitchFamily="18" charset="0"/>
            </a:endParaRPr>
          </a:p>
          <a:p>
            <a:pPr>
              <a:lnSpc>
                <a:spcPct val="150000"/>
              </a:lnSpc>
            </a:pPr>
            <a:r>
              <a:rPr lang="en-US" sz="2800" dirty="0" smtClean="0">
                <a:latin typeface="Times New Roman" pitchFamily="18" charset="0"/>
                <a:cs typeface="Times New Roman" pitchFamily="18" charset="0"/>
              </a:rPr>
              <a:t>Pipes </a:t>
            </a:r>
            <a:r>
              <a:rPr lang="en-US" sz="2800" dirty="0">
                <a:latin typeface="Times New Roman" pitchFamily="18" charset="0"/>
                <a:cs typeface="Times New Roman" pitchFamily="18" charset="0"/>
              </a:rPr>
              <a:t>can be used only between related processes when a </a:t>
            </a:r>
            <a:r>
              <a:rPr lang="en-US" sz="2800" dirty="0" smtClean="0">
                <a:latin typeface="Times New Roman" pitchFamily="18" charset="0"/>
                <a:cs typeface="Times New Roman" pitchFamily="18" charset="0"/>
              </a:rPr>
              <a:t>common ancestor </a:t>
            </a:r>
            <a:r>
              <a:rPr lang="en-US" sz="2800" dirty="0">
                <a:latin typeface="Times New Roman" pitchFamily="18" charset="0"/>
                <a:cs typeface="Times New Roman" pitchFamily="18" charset="0"/>
              </a:rPr>
              <a:t>has created the pipe. </a:t>
            </a:r>
            <a:endParaRPr lang="en-US" sz="2800" dirty="0" smtClean="0">
              <a:latin typeface="Times New Roman" pitchFamily="18" charset="0"/>
              <a:cs typeface="Times New Roman" pitchFamily="18" charset="0"/>
            </a:endParaRPr>
          </a:p>
          <a:p>
            <a:pPr>
              <a:lnSpc>
                <a:spcPct val="150000"/>
              </a:lnSpc>
            </a:pPr>
            <a:endParaRPr lang="en-US" sz="2800" dirty="0" smtClean="0">
              <a:latin typeface="Times New Roman" pitchFamily="18" charset="0"/>
              <a:cs typeface="Times New Roman" pitchFamily="18" charset="0"/>
            </a:endParaRPr>
          </a:p>
          <a:p>
            <a:pPr>
              <a:lnSpc>
                <a:spcPct val="150000"/>
              </a:lnSpc>
            </a:pPr>
            <a:r>
              <a:rPr lang="en-US" sz="2800" dirty="0" smtClean="0">
                <a:latin typeface="Times New Roman" pitchFamily="18" charset="0"/>
                <a:cs typeface="Times New Roman" pitchFamily="18" charset="0"/>
              </a:rPr>
              <a:t>With </a:t>
            </a:r>
            <a:r>
              <a:rPr lang="en-US" sz="2800" dirty="0">
                <a:latin typeface="Times New Roman" pitchFamily="18" charset="0"/>
                <a:cs typeface="Times New Roman" pitchFamily="18" charset="0"/>
              </a:rPr>
              <a:t>FIFOs, however, unrelated processes can exchange data.</a:t>
            </a:r>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nSpc>
                <a:spcPct val="150000"/>
              </a:lnSpc>
            </a:pPr>
            <a:r>
              <a:rPr lang="en-US" sz="2800" dirty="0">
                <a:latin typeface="Times New Roman" pitchFamily="18" charset="0"/>
                <a:cs typeface="Times New Roman" pitchFamily="18" charset="0"/>
              </a:rPr>
              <a:t>Creating a FIFO is similar to creating a file. Indeed, the pathname for a FIFO exists in the file system</a:t>
            </a:r>
            <a:r>
              <a:rPr lang="en-US" sz="2800" dirty="0" smtClean="0">
                <a:latin typeface="Times New Roman" pitchFamily="18" charset="0"/>
                <a:cs typeface="Times New Roman" pitchFamily="18" charset="0"/>
              </a:rPr>
              <a:t>.</a:t>
            </a:r>
          </a:p>
          <a:p>
            <a:pPr>
              <a:lnSpc>
                <a:spcPct val="150000"/>
              </a:lnSpc>
            </a:pPr>
            <a:endParaRPr lang="en-US" sz="2800" dirty="0">
              <a:latin typeface="Times New Roman" pitchFamily="18" charset="0"/>
              <a:cs typeface="Times New Roman" pitchFamily="18" charset="0"/>
            </a:endParaRPr>
          </a:p>
          <a:p>
            <a:pPr>
              <a:lnSpc>
                <a:spcPct val="150000"/>
              </a:lnSpc>
            </a:pPr>
            <a:endParaRPr lang="en-US" sz="2800" dirty="0" smtClean="0">
              <a:latin typeface="Times New Roman" pitchFamily="18" charset="0"/>
              <a:cs typeface="Times New Roman" pitchFamily="18" charset="0"/>
            </a:endParaRPr>
          </a:p>
          <a:p>
            <a:pPr>
              <a:lnSpc>
                <a:spcPct val="150000"/>
              </a:lnSpc>
            </a:pPr>
            <a:endParaRPr lang="en-US" sz="2800"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srcRect/>
          <a:stretch>
            <a:fillRect/>
          </a:stretch>
        </p:blipFill>
        <p:spPr bwMode="auto">
          <a:xfrm>
            <a:off x="685800" y="3581400"/>
            <a:ext cx="7154075" cy="2390775"/>
          </a:xfrm>
          <a:prstGeom prst="rect">
            <a:avLst/>
          </a:prstGeom>
          <a:noFill/>
          <a:ln w="9525">
            <a:noFill/>
            <a:miter lim="800000"/>
            <a:headEnd/>
            <a:tailEnd/>
          </a:ln>
          <a:effectLst/>
        </p:spPr>
      </p:pic>
      <p:sp>
        <p:nvSpPr>
          <p:cNvPr id="6" name="Footer Placeholder 5"/>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381000"/>
            <a:ext cx="8382000" cy="5745163"/>
          </a:xfrm>
        </p:spPr>
        <p:txBody>
          <a:bodyPr>
            <a:noAutofit/>
          </a:bodyPr>
          <a:lstStyle/>
          <a:p>
            <a:pPr>
              <a:lnSpc>
                <a:spcPct val="160000"/>
              </a:lnSpc>
            </a:pPr>
            <a:r>
              <a:rPr lang="en-US" sz="2400" dirty="0">
                <a:latin typeface="Times New Roman" pitchFamily="18" charset="0"/>
                <a:cs typeface="Times New Roman" pitchFamily="18" charset="0"/>
              </a:rPr>
              <a:t>The specification of the mode argument for the </a:t>
            </a:r>
            <a:r>
              <a:rPr lang="en-US" sz="2400" dirty="0" err="1">
                <a:latin typeface="Times New Roman" pitchFamily="18" charset="0"/>
                <a:cs typeface="Times New Roman" pitchFamily="18" charset="0"/>
              </a:rPr>
              <a:t>mkfifo</a:t>
            </a:r>
            <a:r>
              <a:rPr lang="en-US" sz="2400" dirty="0">
                <a:latin typeface="Times New Roman" pitchFamily="18" charset="0"/>
                <a:cs typeface="Times New Roman" pitchFamily="18" charset="0"/>
              </a:rPr>
              <a:t> function is the same as for the </a:t>
            </a:r>
            <a:r>
              <a:rPr lang="en-US" sz="2400" dirty="0" smtClean="0">
                <a:latin typeface="Times New Roman" pitchFamily="18" charset="0"/>
                <a:cs typeface="Times New Roman" pitchFamily="18" charset="0"/>
              </a:rPr>
              <a:t>open. </a:t>
            </a:r>
          </a:p>
          <a:p>
            <a:pPr>
              <a:lnSpc>
                <a:spcPct val="160000"/>
              </a:lnSpc>
            </a:pPr>
            <a:endParaRPr lang="en-US" sz="2400" dirty="0">
              <a:latin typeface="Times New Roman" pitchFamily="18" charset="0"/>
              <a:cs typeface="Times New Roman" pitchFamily="18" charset="0"/>
            </a:endParaRPr>
          </a:p>
          <a:p>
            <a:pPr>
              <a:lnSpc>
                <a:spcPct val="160000"/>
              </a:lnSpc>
            </a:pPr>
            <a:r>
              <a:rPr lang="en-US" sz="2400" dirty="0">
                <a:latin typeface="Times New Roman" pitchFamily="18" charset="0"/>
                <a:cs typeface="Times New Roman" pitchFamily="18" charset="0"/>
              </a:rPr>
              <a:t>Once we have </a:t>
            </a:r>
            <a:r>
              <a:rPr lang="en-US" sz="2400" dirty="0" smtClean="0">
                <a:latin typeface="Times New Roman" pitchFamily="18" charset="0"/>
                <a:cs typeface="Times New Roman" pitchFamily="18" charset="0"/>
              </a:rPr>
              <a:t>used </a:t>
            </a:r>
            <a:r>
              <a:rPr lang="en-US" sz="2400" dirty="0" err="1" smtClean="0">
                <a:latin typeface="Times New Roman" pitchFamily="18" charset="0"/>
                <a:cs typeface="Times New Roman" pitchFamily="18" charset="0"/>
              </a:rPr>
              <a:t>mkfifo</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to create a FIFO, we open it using open. Indeed, the normal file I/O </a:t>
            </a:r>
            <a:r>
              <a:rPr lang="en-US" sz="2400" dirty="0" smtClean="0">
                <a:latin typeface="Times New Roman" pitchFamily="18" charset="0"/>
                <a:cs typeface="Times New Roman" pitchFamily="18" charset="0"/>
              </a:rPr>
              <a:t>functions (close</a:t>
            </a:r>
            <a:r>
              <a:rPr lang="en-US" sz="2400" dirty="0">
                <a:latin typeface="Times New Roman" pitchFamily="18" charset="0"/>
                <a:cs typeface="Times New Roman" pitchFamily="18" charset="0"/>
              </a:rPr>
              <a:t>, read, write, unlink, etc.) all work with FIFOs. </a:t>
            </a:r>
            <a:endParaRPr lang="en-US" sz="2400" dirty="0" smtClean="0">
              <a:latin typeface="Times New Roman" pitchFamily="18" charset="0"/>
              <a:cs typeface="Times New Roman" pitchFamily="18" charset="0"/>
            </a:endParaRPr>
          </a:p>
          <a:p>
            <a:pPr>
              <a:lnSpc>
                <a:spcPct val="160000"/>
              </a:lnSpc>
            </a:pPr>
            <a:endParaRPr lang="en-US" sz="2400" dirty="0">
              <a:latin typeface="Times New Roman" pitchFamily="18" charset="0"/>
              <a:cs typeface="Times New Roman" pitchFamily="18" charset="0"/>
            </a:endParaRPr>
          </a:p>
          <a:p>
            <a:pPr>
              <a:lnSpc>
                <a:spcPct val="160000"/>
              </a:lnSpc>
            </a:pPr>
            <a:r>
              <a:rPr lang="en-US" sz="2400" dirty="0">
                <a:latin typeface="Times New Roman" pitchFamily="18" charset="0"/>
                <a:cs typeface="Times New Roman" pitchFamily="18" charset="0"/>
              </a:rPr>
              <a:t>Applications can create FIFOs with the </a:t>
            </a:r>
            <a:r>
              <a:rPr lang="en-US" sz="2400" dirty="0" err="1">
                <a:latin typeface="Times New Roman" pitchFamily="18" charset="0"/>
                <a:cs typeface="Times New Roman" pitchFamily="18" charset="0"/>
              </a:rPr>
              <a:t>mknod</a:t>
            </a:r>
            <a:r>
              <a:rPr lang="en-US" sz="2400" dirty="0">
                <a:latin typeface="Times New Roman" pitchFamily="18" charset="0"/>
                <a:cs typeface="Times New Roman" pitchFamily="18" charset="0"/>
              </a:rPr>
              <a:t> function. Because POSIX.1 originally didn't include </a:t>
            </a:r>
            <a:r>
              <a:rPr lang="en-US" sz="2400" dirty="0" err="1">
                <a:latin typeface="Times New Roman" pitchFamily="18" charset="0"/>
                <a:cs typeface="Times New Roman" pitchFamily="18" charset="0"/>
              </a:rPr>
              <a:t>mknod</a:t>
            </a:r>
            <a:r>
              <a:rPr lang="en-US" sz="2400" dirty="0">
                <a:latin typeface="Times New Roman" pitchFamily="18" charset="0"/>
                <a:cs typeface="Times New Roman" pitchFamily="18" charset="0"/>
              </a:rPr>
              <a:t>, the </a:t>
            </a:r>
            <a:r>
              <a:rPr lang="en-US" sz="2400" dirty="0" err="1" smtClean="0">
                <a:latin typeface="Times New Roman" pitchFamily="18" charset="0"/>
                <a:cs typeface="Times New Roman" pitchFamily="18" charset="0"/>
              </a:rPr>
              <a:t>mkfifo</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function was invented specifically for POSIX.1. </a:t>
            </a:r>
          </a:p>
        </p:txBody>
      </p:sp>
      <p:sp>
        <p:nvSpPr>
          <p:cNvPr id="6" name="Footer Placeholder 5"/>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324600"/>
          </a:xfrm>
        </p:spPr>
        <p:txBody>
          <a:bodyPr>
            <a:noAutofit/>
          </a:bodyPr>
          <a:lstStyle/>
          <a:p>
            <a:pPr>
              <a:lnSpc>
                <a:spcPct val="170000"/>
              </a:lnSpc>
            </a:pPr>
            <a:r>
              <a:rPr lang="en-US" sz="2000" dirty="0" smtClean="0">
                <a:latin typeface="Times New Roman" pitchFamily="18" charset="0"/>
                <a:cs typeface="Times New Roman" pitchFamily="18" charset="0"/>
              </a:rPr>
              <a:t>When we open a FIFO, the </a:t>
            </a:r>
            <a:r>
              <a:rPr lang="en-US" sz="2000" dirty="0" err="1" smtClean="0">
                <a:latin typeface="Times New Roman" pitchFamily="18" charset="0"/>
                <a:cs typeface="Times New Roman" pitchFamily="18" charset="0"/>
              </a:rPr>
              <a:t>nonblocking</a:t>
            </a:r>
            <a:r>
              <a:rPr lang="en-US" sz="2000" dirty="0" smtClean="0">
                <a:latin typeface="Times New Roman" pitchFamily="18" charset="0"/>
                <a:cs typeface="Times New Roman" pitchFamily="18" charset="0"/>
              </a:rPr>
              <a:t> flag (O_NONBLOCK) affects what happens.</a:t>
            </a:r>
          </a:p>
          <a:p>
            <a:pPr>
              <a:lnSpc>
                <a:spcPct val="170000"/>
              </a:lnSpc>
              <a:buNone/>
            </a:pPr>
            <a:r>
              <a:rPr lang="en-US" sz="2000" dirty="0" smtClean="0">
                <a:latin typeface="Times New Roman" pitchFamily="18" charset="0"/>
                <a:cs typeface="Times New Roman" pitchFamily="18" charset="0"/>
              </a:rPr>
              <a:t> </a:t>
            </a:r>
          </a:p>
          <a:p>
            <a:pPr>
              <a:lnSpc>
                <a:spcPct val="170000"/>
              </a:lnSpc>
              <a:buNone/>
            </a:pPr>
            <a:r>
              <a:rPr lang="en-US" sz="2000" dirty="0" smtClean="0">
                <a:latin typeface="Times New Roman" pitchFamily="18" charset="0"/>
                <a:cs typeface="Times New Roman" pitchFamily="18" charset="0"/>
              </a:rPr>
              <a:t>	• In the normal case (O_NONBLOCK not specified), an open for read-only blocks until some other process opens the FIFO for writing. </a:t>
            </a:r>
          </a:p>
          <a:p>
            <a:pPr>
              <a:lnSpc>
                <a:spcPct val="170000"/>
              </a:lnSpc>
              <a:buNone/>
            </a:pPr>
            <a:r>
              <a:rPr lang="en-US" sz="2000" dirty="0" smtClean="0">
                <a:latin typeface="Times New Roman" pitchFamily="18" charset="0"/>
                <a:cs typeface="Times New Roman" pitchFamily="18" charset="0"/>
              </a:rPr>
              <a:t>	Similarly, an open for write-only blocks until some other process opens the FIFO for reading. </a:t>
            </a:r>
          </a:p>
          <a:p>
            <a:pPr>
              <a:lnSpc>
                <a:spcPct val="170000"/>
              </a:lnSpc>
              <a:buNone/>
            </a:pPr>
            <a:endParaRPr lang="en-US" sz="2000" dirty="0" smtClean="0">
              <a:latin typeface="Times New Roman" pitchFamily="18" charset="0"/>
              <a:cs typeface="Times New Roman" pitchFamily="18" charset="0"/>
            </a:endParaRPr>
          </a:p>
          <a:p>
            <a:pPr>
              <a:lnSpc>
                <a:spcPct val="170000"/>
              </a:lnSpc>
              <a:buNone/>
            </a:pPr>
            <a:r>
              <a:rPr lang="en-US" sz="2000" dirty="0" smtClean="0">
                <a:latin typeface="Times New Roman" pitchFamily="18" charset="0"/>
                <a:cs typeface="Times New Roman" pitchFamily="18" charset="0"/>
              </a:rPr>
              <a:t>	• If O_NONBLOCK is specified, an open for read-only returns immediately. But an open for write-only returns –1 with </a:t>
            </a:r>
            <a:r>
              <a:rPr lang="en-US" sz="2000" dirty="0" err="1" smtClean="0">
                <a:latin typeface="Times New Roman" pitchFamily="18" charset="0"/>
                <a:cs typeface="Times New Roman" pitchFamily="18" charset="0"/>
              </a:rPr>
              <a:t>errno</a:t>
            </a:r>
            <a:r>
              <a:rPr lang="en-US" sz="2000" dirty="0" smtClean="0">
                <a:latin typeface="Times New Roman" pitchFamily="18" charset="0"/>
                <a:cs typeface="Times New Roman" pitchFamily="18" charset="0"/>
              </a:rPr>
              <a:t> set to ENXIO if no process has the FIFO open for reading. </a:t>
            </a:r>
            <a:endParaRPr 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610600" cy="5791200"/>
          </a:xfrm>
        </p:spPr>
        <p:txBody>
          <a:bodyPr>
            <a:normAutofit fontScale="77500" lnSpcReduction="20000"/>
          </a:bodyPr>
          <a:lstStyle/>
          <a:p>
            <a:pPr algn="just">
              <a:lnSpc>
                <a:spcPct val="170000"/>
              </a:lnSpc>
            </a:pPr>
            <a:r>
              <a:rPr lang="en-US" dirty="0" smtClean="0">
                <a:latin typeface="Times New Roman" pitchFamily="18" charset="0"/>
                <a:cs typeface="Times New Roman" pitchFamily="18" charset="0"/>
              </a:rPr>
              <a:t>As with a pipe, if we write to a FIFO that has no process open for reading, the signal SIGPIPE is generated.</a:t>
            </a:r>
          </a:p>
          <a:p>
            <a:pPr algn="just">
              <a:lnSpc>
                <a:spcPct val="170000"/>
              </a:lnSpc>
            </a:pPr>
            <a:r>
              <a:rPr lang="en-US" dirty="0" smtClean="0">
                <a:latin typeface="Times New Roman" pitchFamily="18" charset="0"/>
                <a:cs typeface="Times New Roman" pitchFamily="18" charset="0"/>
              </a:rPr>
              <a:t>When the last writer for a FIFO closes the FIFO, an end of file is generated for the reader of the FIFO. </a:t>
            </a:r>
          </a:p>
          <a:p>
            <a:pPr algn="just">
              <a:lnSpc>
                <a:spcPct val="170000"/>
              </a:lnSpc>
            </a:pPr>
            <a:r>
              <a:rPr lang="en-US" dirty="0" smtClean="0">
                <a:latin typeface="Times New Roman" pitchFamily="18" charset="0"/>
                <a:cs typeface="Times New Roman" pitchFamily="18" charset="0"/>
              </a:rPr>
              <a:t>It is common to have multiple writers for a given FIFO. This means that we have to worry about atomic writes if we don't want the writes from multiple processes to be interleaved.</a:t>
            </a:r>
          </a:p>
          <a:p>
            <a:pPr algn="just">
              <a:lnSpc>
                <a:spcPct val="170000"/>
              </a:lnSpc>
            </a:pPr>
            <a:r>
              <a:rPr lang="en-US" dirty="0" smtClean="0">
                <a:latin typeface="Times New Roman" pitchFamily="18" charset="0"/>
                <a:cs typeface="Times New Roman" pitchFamily="18" charset="0"/>
              </a:rPr>
              <a:t> As with pipes, the constant PIPE_BUF specifies the maximum amount of data that can be written atomically to a FIFO.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US" dirty="0" smtClean="0">
                <a:latin typeface="Times New Roman" pitchFamily="18" charset="0"/>
                <a:cs typeface="Times New Roman" pitchFamily="18" charset="0"/>
              </a:rPr>
              <a:t>There are two uses for FIFOs. </a:t>
            </a:r>
          </a:p>
          <a:p>
            <a:pPr algn="just">
              <a:lnSpc>
                <a:spcPct val="150000"/>
              </a:lnSpc>
              <a:buNone/>
            </a:pPr>
            <a:r>
              <a:rPr lang="en-US" dirty="0" smtClean="0">
                <a:latin typeface="Times New Roman" pitchFamily="18" charset="0"/>
                <a:cs typeface="Times New Roman" pitchFamily="18" charset="0"/>
              </a:rPr>
              <a:t>1. FIFOs are used by shell commands to pass data from one shell pipeline to another without creating intermediate temporary files. </a:t>
            </a:r>
          </a:p>
          <a:p>
            <a:pPr algn="just">
              <a:lnSpc>
                <a:spcPct val="150000"/>
              </a:lnSpc>
              <a:buNone/>
            </a:pPr>
            <a:r>
              <a:rPr lang="en-US" dirty="0" smtClean="0">
                <a:latin typeface="Times New Roman" pitchFamily="18" charset="0"/>
                <a:cs typeface="Times New Roman" pitchFamily="18" charset="0"/>
              </a:rPr>
              <a:t>2. FIFOs are used as rendezvous points in client–server applications to pass data between the clients and the servers.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7696200" cy="5821363"/>
          </a:xfrm>
        </p:spPr>
        <p:txBody>
          <a:bodyPr>
            <a:noAutofit/>
          </a:bodyPr>
          <a:lstStyle/>
          <a:p>
            <a:pPr algn="just">
              <a:lnSpc>
                <a:spcPct val="170000"/>
              </a:lnSpc>
            </a:pPr>
            <a:r>
              <a:rPr lang="en-US" sz="1800" dirty="0" smtClean="0">
                <a:latin typeface="Times New Roman" pitchFamily="18" charset="0"/>
                <a:cs typeface="Times New Roman" pitchFamily="18" charset="0"/>
              </a:rPr>
              <a:t>With a FIFO and the UNIX program tee(1), we can accomplish this procedure without using a temporary file(The tee program copies its standard input to both its standard output and to the file named on its command line.) </a:t>
            </a:r>
          </a:p>
          <a:p>
            <a:pPr algn="just">
              <a:lnSpc>
                <a:spcPct val="170000"/>
              </a:lnSpc>
              <a:buNone/>
            </a:pPr>
            <a:r>
              <a:rPr lang="en-US" sz="1800" dirty="0" smtClean="0">
                <a:latin typeface="Times New Roman" pitchFamily="18" charset="0"/>
                <a:cs typeface="Times New Roman" pitchFamily="18" charset="0"/>
              </a:rPr>
              <a:t> </a:t>
            </a:r>
          </a:p>
          <a:p>
            <a:pPr algn="just">
              <a:lnSpc>
                <a:spcPct val="170000"/>
              </a:lnSpc>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mkfifo</a:t>
            </a:r>
            <a:r>
              <a:rPr lang="en-US" sz="1800" dirty="0" smtClean="0">
                <a:latin typeface="Times New Roman" pitchFamily="18" charset="0"/>
                <a:cs typeface="Times New Roman" pitchFamily="18" charset="0"/>
              </a:rPr>
              <a:t> fifo1</a:t>
            </a:r>
          </a:p>
          <a:p>
            <a:pPr algn="just">
              <a:lnSpc>
                <a:spcPct val="170000"/>
              </a:lnSpc>
              <a:buNone/>
            </a:pPr>
            <a:r>
              <a:rPr lang="en-US" sz="1800" dirty="0" smtClean="0">
                <a:latin typeface="Times New Roman" pitchFamily="18" charset="0"/>
                <a:cs typeface="Times New Roman" pitchFamily="18" charset="0"/>
              </a:rPr>
              <a:t>   prog3 &lt; fifo1 &amp;</a:t>
            </a:r>
          </a:p>
          <a:p>
            <a:pPr algn="just">
              <a:lnSpc>
                <a:spcPct val="170000"/>
              </a:lnSpc>
              <a:buNone/>
            </a:pPr>
            <a:r>
              <a:rPr lang="en-US" sz="1800" dirty="0" smtClean="0">
                <a:latin typeface="Times New Roman" pitchFamily="18" charset="0"/>
                <a:cs typeface="Times New Roman" pitchFamily="18" charset="0"/>
              </a:rPr>
              <a:t>   prog1 &lt; </a:t>
            </a:r>
            <a:r>
              <a:rPr lang="en-US" sz="1800" dirty="0" err="1" smtClean="0">
                <a:latin typeface="Times New Roman" pitchFamily="18" charset="0"/>
                <a:cs typeface="Times New Roman" pitchFamily="18" charset="0"/>
              </a:rPr>
              <a:t>infile</a:t>
            </a:r>
            <a:r>
              <a:rPr lang="en-US" sz="1800" dirty="0" smtClean="0">
                <a:latin typeface="Times New Roman" pitchFamily="18" charset="0"/>
                <a:cs typeface="Times New Roman" pitchFamily="18" charset="0"/>
              </a:rPr>
              <a:t> | tee fifo1 | prog2 </a:t>
            </a:r>
          </a:p>
          <a:p>
            <a:pPr algn="just">
              <a:lnSpc>
                <a:spcPct val="170000"/>
              </a:lnSpc>
              <a:buNone/>
            </a:pPr>
            <a:endParaRPr lang="en-US" sz="1800" dirty="0" smtClean="0">
              <a:latin typeface="Times New Roman" pitchFamily="18" charset="0"/>
              <a:cs typeface="Times New Roman" pitchFamily="18" charset="0"/>
            </a:endParaRPr>
          </a:p>
          <a:p>
            <a:pPr algn="just">
              <a:lnSpc>
                <a:spcPct val="170000"/>
              </a:lnSpc>
            </a:pPr>
            <a:r>
              <a:rPr lang="en-US" sz="1800" dirty="0" smtClean="0">
                <a:latin typeface="Times New Roman" pitchFamily="18" charset="0"/>
                <a:cs typeface="Times New Roman" pitchFamily="18" charset="0"/>
              </a:rPr>
              <a:t>We create the FIFO and then start prog3 in the background, reading from the FIFO. We then start prog1 and use tee to send its input to both the FIFO and prog2. </a:t>
            </a:r>
            <a:endParaRPr lang="en-US" sz="18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IPC: </a:t>
            </a:r>
            <a:endParaRPr lang="en-US" sz="2800" dirty="0" smtClean="0">
              <a:latin typeface="Times New Roman" pitchFamily="18" charset="0"/>
              <a:cs typeface="Times New Roman" pitchFamily="18" charset="0"/>
            </a:endParaRPr>
          </a:p>
          <a:p>
            <a:pPr>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Techniques </a:t>
            </a:r>
            <a:r>
              <a:rPr lang="en-US" sz="2800" dirty="0">
                <a:latin typeface="Times New Roman" pitchFamily="18" charset="0"/>
                <a:cs typeface="Times New Roman" pitchFamily="18" charset="0"/>
              </a:rPr>
              <a:t>for processes to communicate with each </a:t>
            </a:r>
            <a:r>
              <a:rPr lang="en-US" sz="2800" dirty="0" smtClean="0">
                <a:latin typeface="Times New Roman" pitchFamily="18" charset="0"/>
                <a:cs typeface="Times New Roman" pitchFamily="18" charset="0"/>
              </a:rPr>
              <a:t>other.</a:t>
            </a:r>
          </a:p>
          <a:p>
            <a:pPr>
              <a:buNone/>
            </a:pP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E.g.: Pipes, FIFOs</a:t>
            </a:r>
            <a:r>
              <a:rPr lang="en-US" sz="2800" dirty="0">
                <a:latin typeface="Times New Roman" pitchFamily="18" charset="0"/>
                <a:cs typeface="Times New Roman" pitchFamily="18" charset="0"/>
              </a:rPr>
              <a:t>, message queues, </a:t>
            </a:r>
            <a:r>
              <a:rPr lang="en-US" sz="2800" dirty="0" smtClean="0">
                <a:latin typeface="Times New Roman" pitchFamily="18" charset="0"/>
                <a:cs typeface="Times New Roman" pitchFamily="18" charset="0"/>
              </a:rPr>
              <a:t>semaphores, shared memory and sockets.</a:t>
            </a:r>
            <a:endParaRPr lang="en-US" sz="28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162050" y="1677194"/>
            <a:ext cx="6057900" cy="437197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7620000" cy="5745163"/>
          </a:xfrm>
        </p:spPr>
        <p:txBody>
          <a:bodyPr>
            <a:normAutofit fontScale="55000" lnSpcReduction="20000"/>
          </a:bodyPr>
          <a:lstStyle/>
          <a:p>
            <a:pPr>
              <a:lnSpc>
                <a:spcPct val="220000"/>
              </a:lnSpc>
            </a:pPr>
            <a:r>
              <a:rPr lang="en-US" dirty="0" smtClean="0"/>
              <a:t>Another use for FIFOs is to send data between a client and a server. If we have a server that is contacted by numerous clients, each client can write its request to a well-known FIFO that the server creates. (By "well-known" we mean that the pathname of the FIFO is known to all the clients that need to contact the server.)</a:t>
            </a:r>
          </a:p>
          <a:p>
            <a:pPr>
              <a:lnSpc>
                <a:spcPct val="220000"/>
              </a:lnSpc>
            </a:pPr>
            <a:r>
              <a:rPr lang="en-US" dirty="0" smtClean="0"/>
              <a:t>Figure 15.22 shows this arrangement. Since there are multiple writers for the FIFO, the requests sent by the clients to the server need to be less than PIPE_BUF bytes in </a:t>
            </a:r>
            <a:r>
              <a:rPr lang="en-US" dirty="0" err="1" smtClean="0"/>
              <a:t>size.This</a:t>
            </a:r>
            <a:r>
              <a:rPr lang="en-US" dirty="0" smtClean="0"/>
              <a:t> prevents any interleaving of the client writes. </a:t>
            </a:r>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34400" cy="6019800"/>
          </a:xfrm>
        </p:spPr>
        <p:txBody>
          <a:bodyPr>
            <a:normAutofit fontScale="62500" lnSpcReduction="20000"/>
          </a:bodyPr>
          <a:lstStyle/>
          <a:p>
            <a:pPr>
              <a:lnSpc>
                <a:spcPct val="170000"/>
              </a:lnSpc>
            </a:pPr>
            <a:r>
              <a:rPr lang="en-US" dirty="0" smtClean="0">
                <a:latin typeface="Times New Roman" pitchFamily="18" charset="0"/>
                <a:cs typeface="Times New Roman" pitchFamily="18" charset="0"/>
              </a:rPr>
              <a:t>The problem in using FIFOs for this type of client–server communication is how to send replies back from the server to each client. A single FIFO can't be used, as the clients would never know when to read their response versus responses for other clients</a:t>
            </a:r>
            <a:r>
              <a:rPr lang="en-US" dirty="0" smtClean="0">
                <a:latin typeface="Times New Roman" pitchFamily="18" charset="0"/>
                <a:cs typeface="Times New Roman" pitchFamily="18" charset="0"/>
              </a:rPr>
              <a:t>.</a:t>
            </a:r>
          </a:p>
          <a:p>
            <a:pPr>
              <a:lnSpc>
                <a:spcPct val="170000"/>
              </a:lnSpc>
            </a:pPr>
            <a:endParaRPr lang="en-US" dirty="0" smtClean="0">
              <a:latin typeface="Times New Roman" pitchFamily="18" charset="0"/>
              <a:cs typeface="Times New Roman" pitchFamily="18" charset="0"/>
            </a:endParaRPr>
          </a:p>
          <a:p>
            <a:pPr>
              <a:lnSpc>
                <a:spcPct val="170000"/>
              </a:lnSpc>
            </a:pPr>
            <a:r>
              <a:rPr lang="en-US" dirty="0" smtClean="0">
                <a:latin typeface="Times New Roman" pitchFamily="18" charset="0"/>
                <a:cs typeface="Times New Roman" pitchFamily="18" charset="0"/>
              </a:rPr>
              <a:t>One solution is for each client to send its process ID with the request. The server then creates a unique FIFO for each client, using a pathname based on the client's process ID. </a:t>
            </a:r>
            <a:endParaRPr lang="en-US" dirty="0" smtClean="0">
              <a:latin typeface="Times New Roman" pitchFamily="18" charset="0"/>
              <a:cs typeface="Times New Roman" pitchFamily="18" charset="0"/>
            </a:endParaRPr>
          </a:p>
          <a:p>
            <a:pPr>
              <a:lnSpc>
                <a:spcPct val="170000"/>
              </a:lnSpc>
            </a:pPr>
            <a:endParaRPr lang="en-US" dirty="0" smtClean="0">
              <a:latin typeface="Times New Roman" pitchFamily="18" charset="0"/>
              <a:cs typeface="Times New Roman" pitchFamily="18" charset="0"/>
            </a:endParaRPr>
          </a:p>
          <a:p>
            <a:pPr>
              <a:lnSpc>
                <a:spcPct val="170000"/>
              </a:lnSpc>
            </a:pPr>
            <a:r>
              <a:rPr lang="en-US" dirty="0" smtClean="0">
                <a:latin typeface="Times New Roman" pitchFamily="18" charset="0"/>
                <a:cs typeface="Times New Roman" pitchFamily="18" charset="0"/>
              </a:rPr>
              <a:t>For example, the server can create a FIFO with the name /</a:t>
            </a:r>
            <a:r>
              <a:rPr lang="en-US" dirty="0" err="1" smtClean="0">
                <a:latin typeface="Times New Roman" pitchFamily="18" charset="0"/>
                <a:cs typeface="Times New Roman" pitchFamily="18" charset="0"/>
              </a:rPr>
              <a:t>tmp</a:t>
            </a:r>
            <a:r>
              <a:rPr lang="en-US" dirty="0" smtClean="0">
                <a:latin typeface="Times New Roman" pitchFamily="18" charset="0"/>
                <a:cs typeface="Times New Roman" pitchFamily="18" charset="0"/>
              </a:rPr>
              <a:t>/serv1.XXXXX, where XXXXX is replaced with the client's process ID. Figure 15.23 shows this arrangement. </a:t>
            </a:r>
          </a:p>
          <a:p>
            <a:pPr>
              <a:lnSpc>
                <a:spcPct val="170000"/>
              </a:lnSpc>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295400" y="1066800"/>
            <a:ext cx="6482056" cy="4563269"/>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914400" y="1143000"/>
            <a:ext cx="7098013" cy="4644231"/>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Message Queues </a:t>
            </a:r>
            <a:endParaRPr lang="en-US"/>
          </a:p>
        </p:txBody>
      </p:sp>
      <p:sp>
        <p:nvSpPr>
          <p:cNvPr id="3" name="Content Placeholder 2"/>
          <p:cNvSpPr>
            <a:spLocks noGrp="1"/>
          </p:cNvSpPr>
          <p:nvPr>
            <p:ph idx="1"/>
          </p:nvPr>
        </p:nvSpPr>
        <p:spPr>
          <a:xfrm>
            <a:off x="457200" y="1371600"/>
            <a:ext cx="8382000" cy="5181600"/>
          </a:xfrm>
        </p:spPr>
        <p:txBody>
          <a:bodyPr>
            <a:normAutofit fontScale="62500" lnSpcReduction="20000"/>
          </a:bodyPr>
          <a:lstStyle/>
          <a:p>
            <a:pPr algn="just">
              <a:lnSpc>
                <a:spcPct val="170000"/>
              </a:lnSpc>
            </a:pPr>
            <a:r>
              <a:rPr lang="en-US" dirty="0" smtClean="0">
                <a:latin typeface="Times New Roman" pitchFamily="18" charset="0"/>
                <a:cs typeface="Times New Roman" pitchFamily="18" charset="0"/>
              </a:rPr>
              <a:t>A message queue is a linked list of messages stored within the kernel and identified by a message queue identifier. We'll call the message queue just a queue and its identifier a queue ID. </a:t>
            </a:r>
          </a:p>
          <a:p>
            <a:pPr algn="just">
              <a:lnSpc>
                <a:spcPct val="170000"/>
              </a:lnSpc>
            </a:pPr>
            <a:r>
              <a:rPr lang="en-US" dirty="0" smtClean="0">
                <a:latin typeface="Times New Roman" pitchFamily="18" charset="0"/>
                <a:cs typeface="Times New Roman" pitchFamily="18" charset="0"/>
              </a:rPr>
              <a:t>A new queue is created or an existing queue opened by </a:t>
            </a:r>
            <a:r>
              <a:rPr lang="en-US" dirty="0" err="1" smtClean="0">
                <a:latin typeface="Times New Roman" pitchFamily="18" charset="0"/>
                <a:cs typeface="Times New Roman" pitchFamily="18" charset="0"/>
              </a:rPr>
              <a:t>msgget</a:t>
            </a:r>
            <a:r>
              <a:rPr lang="en-US" dirty="0" smtClean="0">
                <a:latin typeface="Times New Roman" pitchFamily="18" charset="0"/>
                <a:cs typeface="Times New Roman" pitchFamily="18" charset="0"/>
              </a:rPr>
              <a:t>. New messages are added to the end of a queue by </a:t>
            </a:r>
            <a:r>
              <a:rPr lang="en-US" dirty="0" err="1" smtClean="0">
                <a:latin typeface="Times New Roman" pitchFamily="18" charset="0"/>
                <a:cs typeface="Times New Roman" pitchFamily="18" charset="0"/>
              </a:rPr>
              <a:t>msgsnd</a:t>
            </a:r>
            <a:r>
              <a:rPr lang="en-US" dirty="0" smtClean="0">
                <a:latin typeface="Times New Roman" pitchFamily="18" charset="0"/>
                <a:cs typeface="Times New Roman" pitchFamily="18" charset="0"/>
              </a:rPr>
              <a:t>. Every message has a positive long integer type field, a non-negative length, and the actual data bytes (corresponding to the length), all of which are specified to </a:t>
            </a:r>
            <a:r>
              <a:rPr lang="en-US" dirty="0" err="1" smtClean="0">
                <a:latin typeface="Times New Roman" pitchFamily="18" charset="0"/>
                <a:cs typeface="Times New Roman" pitchFamily="18" charset="0"/>
              </a:rPr>
              <a:t>msgsnd</a:t>
            </a:r>
            <a:r>
              <a:rPr lang="en-US" dirty="0" smtClean="0">
                <a:latin typeface="Times New Roman" pitchFamily="18" charset="0"/>
                <a:cs typeface="Times New Roman" pitchFamily="18" charset="0"/>
              </a:rPr>
              <a:t> when the message is added to a queue.</a:t>
            </a:r>
          </a:p>
          <a:p>
            <a:pPr algn="just">
              <a:lnSpc>
                <a:spcPct val="170000"/>
              </a:lnSpc>
            </a:pPr>
            <a:r>
              <a:rPr lang="en-US" dirty="0" smtClean="0">
                <a:latin typeface="Times New Roman" pitchFamily="18" charset="0"/>
                <a:cs typeface="Times New Roman" pitchFamily="18" charset="0"/>
              </a:rPr>
              <a:t>Messages are fetched from a queue by </a:t>
            </a:r>
            <a:r>
              <a:rPr lang="en-US" dirty="0" err="1" smtClean="0">
                <a:latin typeface="Times New Roman" pitchFamily="18" charset="0"/>
                <a:cs typeface="Times New Roman" pitchFamily="18" charset="0"/>
              </a:rPr>
              <a:t>msgrcv</a:t>
            </a:r>
            <a:r>
              <a:rPr lang="en-US" dirty="0" smtClean="0">
                <a:latin typeface="Times New Roman" pitchFamily="18" charset="0"/>
                <a:cs typeface="Times New Roman" pitchFamily="18" charset="0"/>
              </a:rPr>
              <a:t>. We don't have to fetch the messages in a first-in, first-out order. </a:t>
            </a:r>
          </a:p>
          <a:p>
            <a:pPr algn="just">
              <a:lnSpc>
                <a:spcPct val="170000"/>
              </a:lnSpc>
            </a:pPr>
            <a:r>
              <a:rPr lang="en-US" dirty="0" smtClean="0">
                <a:latin typeface="Times New Roman" pitchFamily="18" charset="0"/>
                <a:cs typeface="Times New Roman" pitchFamily="18" charset="0"/>
              </a:rPr>
              <a:t>Instead, we can fetch messages based on their type field.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458200" cy="6858000"/>
          </a:xfrm>
        </p:spPr>
        <p:txBody>
          <a:bodyPr>
            <a:normAutofit fontScale="55000" lnSpcReduction="20000"/>
          </a:bodyPr>
          <a:lstStyle/>
          <a:p>
            <a:pPr>
              <a:lnSpc>
                <a:spcPct val="170000"/>
              </a:lnSpc>
              <a:buNone/>
            </a:pPr>
            <a:r>
              <a:rPr lang="en-US" dirty="0" smtClean="0">
                <a:latin typeface="Times New Roman" pitchFamily="18" charset="0"/>
                <a:cs typeface="Times New Roman" pitchFamily="18" charset="0"/>
              </a:rPr>
              <a:t>Each queue has the following </a:t>
            </a:r>
            <a:r>
              <a:rPr lang="en-US" dirty="0" err="1" smtClean="0">
                <a:latin typeface="Times New Roman" pitchFamily="18" charset="0"/>
                <a:cs typeface="Times New Roman" pitchFamily="18" charset="0"/>
              </a:rPr>
              <a:t>msqid_ds</a:t>
            </a:r>
            <a:r>
              <a:rPr lang="en-US" dirty="0" smtClean="0">
                <a:latin typeface="Times New Roman" pitchFamily="18" charset="0"/>
                <a:cs typeface="Times New Roman" pitchFamily="18" charset="0"/>
              </a:rPr>
              <a:t> structure associated with it: </a:t>
            </a:r>
          </a:p>
          <a:p>
            <a:pPr>
              <a:lnSpc>
                <a:spcPct val="170000"/>
              </a:lnSpc>
              <a:buNone/>
            </a:pPr>
            <a:endParaRPr lang="en-US" dirty="0" smtClean="0">
              <a:latin typeface="Times New Roman" pitchFamily="18" charset="0"/>
              <a:cs typeface="Times New Roman" pitchFamily="18" charset="0"/>
            </a:endParaRPr>
          </a:p>
          <a:p>
            <a:pPr>
              <a:lnSpc>
                <a:spcPct val="170000"/>
              </a:lnSpc>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struct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msqid_ds</a:t>
            </a:r>
            <a:r>
              <a:rPr lang="en-US" dirty="0" smtClean="0">
                <a:latin typeface="Times New Roman" pitchFamily="18" charset="0"/>
                <a:cs typeface="Times New Roman" pitchFamily="18" charset="0"/>
              </a:rPr>
              <a:t> {</a:t>
            </a:r>
          </a:p>
          <a:p>
            <a:pPr>
              <a:lnSpc>
                <a:spcPct val="170000"/>
              </a:lnSpc>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struct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ipc_perm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msg_perm</a:t>
            </a:r>
            <a:r>
              <a:rPr lang="en-US" dirty="0" smtClean="0">
                <a:latin typeface="Times New Roman" pitchFamily="18" charset="0"/>
                <a:cs typeface="Times New Roman" pitchFamily="18" charset="0"/>
              </a:rPr>
              <a:t>;     </a:t>
            </a:r>
          </a:p>
          <a:p>
            <a:pPr>
              <a:lnSpc>
                <a:spcPct val="170000"/>
              </a:lnSpc>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msgqnum_t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msg_qnum</a:t>
            </a:r>
            <a:r>
              <a:rPr lang="en-US" dirty="0" smtClean="0">
                <a:latin typeface="Times New Roman" pitchFamily="18" charset="0"/>
                <a:cs typeface="Times New Roman" pitchFamily="18" charset="0"/>
              </a:rPr>
              <a:t>;     /* # of messages on queue */</a:t>
            </a:r>
          </a:p>
          <a:p>
            <a:pPr>
              <a:lnSpc>
                <a:spcPct val="170000"/>
              </a:lnSpc>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msglen_t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msg_qbytes</a:t>
            </a:r>
            <a:r>
              <a:rPr lang="en-US" dirty="0" smtClean="0">
                <a:latin typeface="Times New Roman" pitchFamily="18" charset="0"/>
                <a:cs typeface="Times New Roman" pitchFamily="18" charset="0"/>
              </a:rPr>
              <a:t>;   /* max # of bytes on queue */</a:t>
            </a:r>
          </a:p>
          <a:p>
            <a:pPr>
              <a:lnSpc>
                <a:spcPct val="170000"/>
              </a:lnSpc>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pid_t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msg_lspid</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pid</a:t>
            </a:r>
            <a:r>
              <a:rPr lang="en-US" dirty="0" smtClean="0">
                <a:latin typeface="Times New Roman" pitchFamily="18" charset="0"/>
                <a:cs typeface="Times New Roman" pitchFamily="18" charset="0"/>
              </a:rPr>
              <a:t> of last </a:t>
            </a:r>
            <a:r>
              <a:rPr lang="en-US" dirty="0" err="1" smtClean="0">
                <a:latin typeface="Times New Roman" pitchFamily="18" charset="0"/>
                <a:cs typeface="Times New Roman" pitchFamily="18" charset="0"/>
              </a:rPr>
              <a:t>msgsnd</a:t>
            </a:r>
            <a:r>
              <a:rPr lang="en-US" dirty="0" smtClean="0">
                <a:latin typeface="Times New Roman" pitchFamily="18" charset="0"/>
                <a:cs typeface="Times New Roman" pitchFamily="18" charset="0"/>
              </a:rPr>
              <a:t>() */</a:t>
            </a:r>
          </a:p>
          <a:p>
            <a:pPr>
              <a:lnSpc>
                <a:spcPct val="170000"/>
              </a:lnSpc>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pid_t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msg_lrpid</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pid</a:t>
            </a:r>
            <a:r>
              <a:rPr lang="en-US" dirty="0" smtClean="0">
                <a:latin typeface="Times New Roman" pitchFamily="18" charset="0"/>
                <a:cs typeface="Times New Roman" pitchFamily="18" charset="0"/>
              </a:rPr>
              <a:t> of last </a:t>
            </a:r>
            <a:r>
              <a:rPr lang="en-US" dirty="0" err="1" smtClean="0">
                <a:latin typeface="Times New Roman" pitchFamily="18" charset="0"/>
                <a:cs typeface="Times New Roman" pitchFamily="18" charset="0"/>
              </a:rPr>
              <a:t>msgrcv</a:t>
            </a:r>
            <a:r>
              <a:rPr lang="en-US" dirty="0" smtClean="0">
                <a:latin typeface="Times New Roman" pitchFamily="18" charset="0"/>
                <a:cs typeface="Times New Roman" pitchFamily="18" charset="0"/>
              </a:rPr>
              <a:t>() */</a:t>
            </a:r>
          </a:p>
          <a:p>
            <a:pPr>
              <a:lnSpc>
                <a:spcPct val="170000"/>
              </a:lnSpc>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time_t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msg_stime</a:t>
            </a:r>
            <a:r>
              <a:rPr lang="en-US" dirty="0" smtClean="0">
                <a:latin typeface="Times New Roman" pitchFamily="18" charset="0"/>
                <a:cs typeface="Times New Roman" pitchFamily="18" charset="0"/>
              </a:rPr>
              <a:t>;    /* last-</a:t>
            </a:r>
            <a:r>
              <a:rPr lang="en-US" dirty="0" err="1" smtClean="0">
                <a:latin typeface="Times New Roman" pitchFamily="18" charset="0"/>
                <a:cs typeface="Times New Roman" pitchFamily="18" charset="0"/>
              </a:rPr>
              <a:t>msgsnd</a:t>
            </a:r>
            <a:r>
              <a:rPr lang="en-US" dirty="0" smtClean="0">
                <a:latin typeface="Times New Roman" pitchFamily="18" charset="0"/>
                <a:cs typeface="Times New Roman" pitchFamily="18" charset="0"/>
              </a:rPr>
              <a:t>() time */</a:t>
            </a:r>
          </a:p>
          <a:p>
            <a:pPr>
              <a:lnSpc>
                <a:spcPct val="170000"/>
              </a:lnSpc>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time_t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msg_rtime</a:t>
            </a:r>
            <a:r>
              <a:rPr lang="en-US" dirty="0" smtClean="0">
                <a:latin typeface="Times New Roman" pitchFamily="18" charset="0"/>
                <a:cs typeface="Times New Roman" pitchFamily="18" charset="0"/>
              </a:rPr>
              <a:t>;    /* last-</a:t>
            </a:r>
            <a:r>
              <a:rPr lang="en-US" dirty="0" err="1" smtClean="0">
                <a:latin typeface="Times New Roman" pitchFamily="18" charset="0"/>
                <a:cs typeface="Times New Roman" pitchFamily="18" charset="0"/>
              </a:rPr>
              <a:t>msgrcv</a:t>
            </a:r>
            <a:r>
              <a:rPr lang="en-US" dirty="0" smtClean="0">
                <a:latin typeface="Times New Roman" pitchFamily="18" charset="0"/>
                <a:cs typeface="Times New Roman" pitchFamily="18" charset="0"/>
              </a:rPr>
              <a:t>() time */</a:t>
            </a:r>
          </a:p>
          <a:p>
            <a:pPr>
              <a:lnSpc>
                <a:spcPct val="170000"/>
              </a:lnSpc>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time_t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msg_ctime</a:t>
            </a:r>
            <a:r>
              <a:rPr lang="en-US" dirty="0" smtClean="0">
                <a:latin typeface="Times New Roman" pitchFamily="18" charset="0"/>
                <a:cs typeface="Times New Roman" pitchFamily="18" charset="0"/>
              </a:rPr>
              <a:t>;    /* last-change time */</a:t>
            </a:r>
          </a:p>
          <a:p>
            <a:pPr>
              <a:lnSpc>
                <a:spcPct val="170000"/>
              </a:lnSpc>
              <a:buNone/>
            </a:pPr>
            <a:r>
              <a:rPr lang="en-US" dirty="0" smtClean="0">
                <a:latin typeface="Times New Roman" pitchFamily="18" charset="0"/>
                <a:cs typeface="Times New Roman" pitchFamily="18" charset="0"/>
              </a:rPr>
              <a:t>     .</a:t>
            </a:r>
          </a:p>
          <a:p>
            <a:pPr>
              <a:lnSpc>
                <a:spcPct val="170000"/>
              </a:lnSpc>
              <a:buNone/>
            </a:pPr>
            <a:r>
              <a:rPr lang="en-US" dirty="0" smtClean="0">
                <a:latin typeface="Times New Roman" pitchFamily="18" charset="0"/>
                <a:cs typeface="Times New Roman" pitchFamily="18" charset="0"/>
              </a:rPr>
              <a:t>     .</a:t>
            </a:r>
          </a:p>
          <a:p>
            <a:pPr>
              <a:lnSpc>
                <a:spcPct val="170000"/>
              </a:lnSpc>
              <a:buNone/>
            </a:pPr>
            <a:r>
              <a:rPr lang="en-US" dirty="0" smtClean="0">
                <a:latin typeface="Times New Roman" pitchFamily="18" charset="0"/>
                <a:cs typeface="Times New Roman" pitchFamily="18" charset="0"/>
              </a:rPr>
              <a:t>     .</a:t>
            </a:r>
          </a:p>
          <a:p>
            <a:pPr>
              <a:lnSpc>
                <a:spcPct val="170000"/>
              </a:lnSpc>
              <a:buNone/>
            </a:pPr>
            <a:r>
              <a:rPr lang="en-US" dirty="0" smtClean="0">
                <a:latin typeface="Times New Roman" pitchFamily="18" charset="0"/>
                <a:cs typeface="Times New Roman" pitchFamily="18" charset="0"/>
              </a:rPr>
              <a:t>   };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50000"/>
              </a:lnSpc>
            </a:pPr>
            <a:r>
              <a:rPr lang="en-US" dirty="0" smtClean="0"/>
              <a:t>The first function normally called is </a:t>
            </a:r>
            <a:r>
              <a:rPr lang="en-US" dirty="0" err="1" smtClean="0"/>
              <a:t>msgget</a:t>
            </a:r>
            <a:r>
              <a:rPr lang="en-US" dirty="0" smtClean="0"/>
              <a:t> to either open an existing queue or create a new queue. </a:t>
            </a:r>
          </a:p>
          <a:p>
            <a:pPr>
              <a:lnSpc>
                <a:spcPct val="150000"/>
              </a:lnSpc>
            </a:pPr>
            <a:endParaRPr lang="en-US" dirty="0" smtClean="0"/>
          </a:p>
          <a:p>
            <a:pPr>
              <a:lnSpc>
                <a:spcPct val="150000"/>
              </a:lnSpc>
            </a:pPr>
            <a:endParaRPr lang="en-US" dirty="0"/>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pic>
        <p:nvPicPr>
          <p:cNvPr id="5" name="Picture 2"/>
          <p:cNvPicPr>
            <a:picLocks noChangeAspect="1" noChangeArrowheads="1"/>
          </p:cNvPicPr>
          <p:nvPr/>
        </p:nvPicPr>
        <p:blipFill>
          <a:blip r:embed="rId2"/>
          <a:srcRect/>
          <a:stretch>
            <a:fillRect/>
          </a:stretch>
        </p:blipFill>
        <p:spPr bwMode="auto">
          <a:xfrm>
            <a:off x="1447800" y="3886200"/>
            <a:ext cx="5704264" cy="1851819"/>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7620000" cy="5897563"/>
          </a:xfrm>
        </p:spPr>
        <p:txBody>
          <a:bodyPr>
            <a:normAutofit/>
          </a:bodyPr>
          <a:lstStyle/>
          <a:p>
            <a:pPr>
              <a:lnSpc>
                <a:spcPct val="150000"/>
              </a:lnSpc>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msgctl</a:t>
            </a:r>
            <a:r>
              <a:rPr lang="en-US" dirty="0" smtClean="0">
                <a:latin typeface="Times New Roman" pitchFamily="18" charset="0"/>
                <a:cs typeface="Times New Roman" pitchFamily="18" charset="0"/>
              </a:rPr>
              <a:t> function performs various operations on a queue. This function and the related functions for semaphores and shared memory (</a:t>
            </a:r>
            <a:r>
              <a:rPr lang="en-US" dirty="0" err="1" smtClean="0">
                <a:latin typeface="Times New Roman" pitchFamily="18" charset="0"/>
                <a:cs typeface="Times New Roman" pitchFamily="18" charset="0"/>
              </a:rPr>
              <a:t>semctl</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shmctl</a:t>
            </a:r>
            <a:r>
              <a:rPr lang="en-US" dirty="0" smtClean="0">
                <a:latin typeface="Times New Roman" pitchFamily="18" charset="0"/>
                <a:cs typeface="Times New Roman" pitchFamily="18" charset="0"/>
              </a:rPr>
              <a:t>) are the </a:t>
            </a:r>
            <a:r>
              <a:rPr lang="en-US" dirty="0" err="1" smtClean="0">
                <a:latin typeface="Times New Roman" pitchFamily="18" charset="0"/>
                <a:cs typeface="Times New Roman" pitchFamily="18" charset="0"/>
              </a:rPr>
              <a:t>ioctl</a:t>
            </a:r>
            <a:r>
              <a:rPr lang="en-US" dirty="0" smtClean="0">
                <a:latin typeface="Times New Roman" pitchFamily="18" charset="0"/>
                <a:cs typeface="Times New Roman" pitchFamily="18" charset="0"/>
              </a:rPr>
              <a:t>-like </a:t>
            </a:r>
            <a:r>
              <a:rPr lang="en-US" dirty="0" smtClean="0">
                <a:latin typeface="Times New Roman" pitchFamily="18" charset="0"/>
                <a:cs typeface="Times New Roman" pitchFamily="18" charset="0"/>
              </a:rPr>
              <a:t>functions.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pic>
        <p:nvPicPr>
          <p:cNvPr id="5" name="Picture 2"/>
          <p:cNvPicPr>
            <a:picLocks noChangeAspect="1" noChangeArrowheads="1"/>
          </p:cNvPicPr>
          <p:nvPr/>
        </p:nvPicPr>
        <p:blipFill>
          <a:blip r:embed="rId2"/>
          <a:srcRect/>
          <a:stretch>
            <a:fillRect/>
          </a:stretch>
        </p:blipFill>
        <p:spPr bwMode="auto">
          <a:xfrm>
            <a:off x="533400" y="4394143"/>
            <a:ext cx="7391400" cy="1884401"/>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229600" cy="5791200"/>
          </a:xfrm>
        </p:spPr>
        <p:txBody>
          <a:bodyPr>
            <a:normAutofit fontScale="47500" lnSpcReduction="20000"/>
          </a:bodyPr>
          <a:lstStyle/>
          <a:p>
            <a:pPr algn="just">
              <a:lnSpc>
                <a:spcPct val="170000"/>
              </a:lnSpc>
              <a:buNone/>
            </a:pPr>
            <a:r>
              <a:rPr lang="en-US" dirty="0" smtClean="0">
                <a:latin typeface="Times New Roman" pitchFamily="18" charset="0"/>
                <a:cs typeface="Times New Roman" pitchFamily="18" charset="0"/>
              </a:rPr>
              <a:t>		The </a:t>
            </a:r>
            <a:r>
              <a:rPr lang="en-US" dirty="0" err="1" smtClean="0">
                <a:latin typeface="Times New Roman" pitchFamily="18" charset="0"/>
                <a:cs typeface="Times New Roman" pitchFamily="18" charset="0"/>
              </a:rPr>
              <a:t>cmd</a:t>
            </a:r>
            <a:r>
              <a:rPr lang="en-US" dirty="0" smtClean="0">
                <a:latin typeface="Times New Roman" pitchFamily="18" charset="0"/>
                <a:cs typeface="Times New Roman" pitchFamily="18" charset="0"/>
              </a:rPr>
              <a:t> argument specifies the command to be performed on the queue specified by </a:t>
            </a:r>
            <a:r>
              <a:rPr lang="en-US" dirty="0" err="1" smtClean="0">
                <a:latin typeface="Times New Roman" pitchFamily="18" charset="0"/>
                <a:cs typeface="Times New Roman" pitchFamily="18" charset="0"/>
              </a:rPr>
              <a:t>msqid</a:t>
            </a:r>
            <a:r>
              <a:rPr lang="en-US" dirty="0" smtClean="0">
                <a:latin typeface="Times New Roman" pitchFamily="18" charset="0"/>
                <a:cs typeface="Times New Roman" pitchFamily="18" charset="0"/>
              </a:rPr>
              <a:t>.</a:t>
            </a:r>
          </a:p>
          <a:p>
            <a:pPr algn="just">
              <a:lnSpc>
                <a:spcPct val="170000"/>
              </a:lnSpc>
              <a:buNone/>
            </a:pPr>
            <a:r>
              <a:rPr lang="en-US" dirty="0" smtClean="0">
                <a:latin typeface="Times New Roman" pitchFamily="18" charset="0"/>
                <a:cs typeface="Times New Roman" pitchFamily="18" charset="0"/>
              </a:rPr>
              <a:t> </a:t>
            </a:r>
          </a:p>
          <a:p>
            <a:pPr algn="just">
              <a:lnSpc>
                <a:spcPct val="170000"/>
              </a:lnSpc>
              <a:buNone/>
            </a:pPr>
            <a:r>
              <a:rPr lang="en-US" dirty="0" smtClean="0">
                <a:latin typeface="Times New Roman" pitchFamily="18" charset="0"/>
                <a:cs typeface="Times New Roman" pitchFamily="18" charset="0"/>
              </a:rPr>
              <a:t>IPC_STAT</a:t>
            </a:r>
          </a:p>
          <a:p>
            <a:pPr algn="just">
              <a:lnSpc>
                <a:spcPct val="170000"/>
              </a:lnSpc>
              <a:buNone/>
            </a:pPr>
            <a:r>
              <a:rPr lang="en-US" dirty="0" smtClean="0">
                <a:latin typeface="Times New Roman" pitchFamily="18" charset="0"/>
                <a:cs typeface="Times New Roman" pitchFamily="18" charset="0"/>
              </a:rPr>
              <a:t>		Fetch the </a:t>
            </a:r>
            <a:r>
              <a:rPr lang="en-US" dirty="0" err="1" smtClean="0">
                <a:latin typeface="Times New Roman" pitchFamily="18" charset="0"/>
                <a:cs typeface="Times New Roman" pitchFamily="18" charset="0"/>
              </a:rPr>
              <a:t>msqid_ds</a:t>
            </a:r>
            <a:r>
              <a:rPr lang="en-US" dirty="0" smtClean="0">
                <a:latin typeface="Times New Roman" pitchFamily="18" charset="0"/>
                <a:cs typeface="Times New Roman" pitchFamily="18" charset="0"/>
              </a:rPr>
              <a:t> structure for this queue, storing it in the structure pointed to by </a:t>
            </a:r>
            <a:r>
              <a:rPr lang="en-US" dirty="0" err="1" smtClean="0">
                <a:latin typeface="Times New Roman" pitchFamily="18" charset="0"/>
                <a:cs typeface="Times New Roman" pitchFamily="18" charset="0"/>
              </a:rPr>
              <a:t>buf</a:t>
            </a:r>
            <a:r>
              <a:rPr lang="en-US" dirty="0" smtClean="0">
                <a:latin typeface="Times New Roman" pitchFamily="18" charset="0"/>
                <a:cs typeface="Times New Roman" pitchFamily="18" charset="0"/>
              </a:rPr>
              <a:t>. </a:t>
            </a:r>
          </a:p>
          <a:p>
            <a:pPr algn="just">
              <a:lnSpc>
                <a:spcPct val="170000"/>
              </a:lnSpc>
              <a:buNone/>
            </a:pPr>
            <a:endParaRPr lang="en-US" dirty="0" smtClean="0">
              <a:latin typeface="Times New Roman" pitchFamily="18" charset="0"/>
              <a:cs typeface="Times New Roman" pitchFamily="18" charset="0"/>
            </a:endParaRPr>
          </a:p>
          <a:p>
            <a:pPr algn="just">
              <a:lnSpc>
                <a:spcPct val="170000"/>
              </a:lnSpc>
              <a:buNone/>
            </a:pPr>
            <a:r>
              <a:rPr lang="en-US" dirty="0" smtClean="0">
                <a:latin typeface="Times New Roman" pitchFamily="18" charset="0"/>
                <a:cs typeface="Times New Roman" pitchFamily="18" charset="0"/>
              </a:rPr>
              <a:t>IPC_SET</a:t>
            </a:r>
          </a:p>
          <a:p>
            <a:pPr algn="just">
              <a:lnSpc>
                <a:spcPct val="170000"/>
              </a:lnSpc>
              <a:buNone/>
            </a:pPr>
            <a:r>
              <a:rPr lang="en-US" dirty="0" smtClean="0">
                <a:latin typeface="Times New Roman" pitchFamily="18" charset="0"/>
                <a:cs typeface="Times New Roman" pitchFamily="18" charset="0"/>
              </a:rPr>
              <a:t>		Copy the following fields from the structure pointed to by </a:t>
            </a:r>
            <a:r>
              <a:rPr lang="en-US" dirty="0" err="1" smtClean="0">
                <a:latin typeface="Times New Roman" pitchFamily="18" charset="0"/>
                <a:cs typeface="Times New Roman" pitchFamily="18" charset="0"/>
              </a:rPr>
              <a:t>buf</a:t>
            </a:r>
            <a:r>
              <a:rPr lang="en-US" dirty="0" smtClean="0">
                <a:latin typeface="Times New Roman" pitchFamily="18" charset="0"/>
                <a:cs typeface="Times New Roman" pitchFamily="18" charset="0"/>
              </a:rPr>
              <a:t> to the </a:t>
            </a:r>
            <a:r>
              <a:rPr lang="en-US" dirty="0" err="1" smtClean="0">
                <a:latin typeface="Times New Roman" pitchFamily="18" charset="0"/>
                <a:cs typeface="Times New Roman" pitchFamily="18" charset="0"/>
              </a:rPr>
              <a:t>msqid_ds</a:t>
            </a:r>
            <a:r>
              <a:rPr lang="en-US" dirty="0" smtClean="0">
                <a:latin typeface="Times New Roman" pitchFamily="18" charset="0"/>
                <a:cs typeface="Times New Roman" pitchFamily="18" charset="0"/>
              </a:rPr>
              <a:t> structure associated with this queue: msg_perm.uid, msg_perm.gid, </a:t>
            </a:r>
            <a:r>
              <a:rPr lang="en-US" dirty="0" err="1" smtClean="0">
                <a:latin typeface="Times New Roman" pitchFamily="18" charset="0"/>
                <a:cs typeface="Times New Roman" pitchFamily="18" charset="0"/>
              </a:rPr>
              <a:t>msg_perm.mode</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msg_qbytes</a:t>
            </a:r>
            <a:r>
              <a:rPr lang="en-US" dirty="0" smtClean="0">
                <a:latin typeface="Times New Roman" pitchFamily="18" charset="0"/>
                <a:cs typeface="Times New Roman" pitchFamily="18" charset="0"/>
              </a:rPr>
              <a:t>. This command can be executed only by a process whose effective user ID equals </a:t>
            </a:r>
            <a:r>
              <a:rPr lang="en-US" dirty="0" err="1" smtClean="0">
                <a:latin typeface="Times New Roman" pitchFamily="18" charset="0"/>
                <a:cs typeface="Times New Roman" pitchFamily="18" charset="0"/>
              </a:rPr>
              <a:t>msg_perm.cuid</a:t>
            </a:r>
            <a:r>
              <a:rPr lang="en-US" dirty="0" smtClean="0">
                <a:latin typeface="Times New Roman" pitchFamily="18" charset="0"/>
                <a:cs typeface="Times New Roman" pitchFamily="18" charset="0"/>
              </a:rPr>
              <a:t> or msg_perm.uid or by a process with </a:t>
            </a:r>
            <a:r>
              <a:rPr lang="en-US" dirty="0" err="1" smtClean="0">
                <a:latin typeface="Times New Roman" pitchFamily="18" charset="0"/>
                <a:cs typeface="Times New Roman" pitchFamily="18" charset="0"/>
              </a:rPr>
              <a:t>superuser</a:t>
            </a:r>
            <a:r>
              <a:rPr lang="en-US" dirty="0" smtClean="0">
                <a:latin typeface="Times New Roman" pitchFamily="18" charset="0"/>
                <a:cs typeface="Times New Roman" pitchFamily="18" charset="0"/>
              </a:rPr>
              <a:t> privileges. Only the </a:t>
            </a:r>
            <a:r>
              <a:rPr lang="en-US" dirty="0" err="1" smtClean="0">
                <a:latin typeface="Times New Roman" pitchFamily="18" charset="0"/>
                <a:cs typeface="Times New Roman" pitchFamily="18" charset="0"/>
              </a:rPr>
              <a:t>superuser</a:t>
            </a:r>
            <a:r>
              <a:rPr lang="en-US" dirty="0" smtClean="0">
                <a:latin typeface="Times New Roman" pitchFamily="18" charset="0"/>
                <a:cs typeface="Times New Roman" pitchFamily="18" charset="0"/>
              </a:rPr>
              <a:t> can increase the value of </a:t>
            </a:r>
            <a:r>
              <a:rPr lang="en-US" dirty="0" err="1" smtClean="0">
                <a:latin typeface="Times New Roman" pitchFamily="18" charset="0"/>
                <a:cs typeface="Times New Roman" pitchFamily="18" charset="0"/>
              </a:rPr>
              <a:t>msg_qbytes</a:t>
            </a:r>
            <a:r>
              <a:rPr lang="en-US" dirty="0" smtClean="0">
                <a:latin typeface="Times New Roman" pitchFamily="18" charset="0"/>
                <a:cs typeface="Times New Roman" pitchFamily="18" charset="0"/>
              </a:rPr>
              <a:t>. </a:t>
            </a:r>
          </a:p>
          <a:p>
            <a:pPr algn="just">
              <a:lnSpc>
                <a:spcPct val="170000"/>
              </a:lnSpc>
              <a:buNone/>
            </a:pPr>
            <a:endParaRPr lang="en-US" dirty="0" smtClean="0">
              <a:latin typeface="Times New Roman" pitchFamily="18" charset="0"/>
              <a:cs typeface="Times New Roman" pitchFamily="18" charset="0"/>
            </a:endParaRPr>
          </a:p>
          <a:p>
            <a:pPr algn="just">
              <a:lnSpc>
                <a:spcPct val="170000"/>
              </a:lnSpc>
              <a:buNone/>
            </a:pPr>
            <a:r>
              <a:rPr lang="en-US" dirty="0" smtClean="0">
                <a:latin typeface="Times New Roman" pitchFamily="18" charset="0"/>
                <a:cs typeface="Times New Roman" pitchFamily="18" charset="0"/>
              </a:rPr>
              <a:t>IPC_RMID</a:t>
            </a:r>
          </a:p>
          <a:p>
            <a:pPr algn="just">
              <a:lnSpc>
                <a:spcPct val="170000"/>
              </a:lnSpc>
              <a:buNone/>
            </a:pPr>
            <a:r>
              <a:rPr lang="en-US" dirty="0" smtClean="0">
                <a:latin typeface="Times New Roman" pitchFamily="18" charset="0"/>
                <a:cs typeface="Times New Roman" pitchFamily="18" charset="0"/>
              </a:rPr>
              <a:t>		Remove the message queue from the system and any data still on the queue. This removal is immediate. Any other process still using the message queue will get an error of EIDRM on its next attempted operation on the queue. This command can be executed only by a process whose effective user ID equals </a:t>
            </a:r>
            <a:r>
              <a:rPr lang="en-US" dirty="0" err="1" smtClean="0">
                <a:latin typeface="Times New Roman" pitchFamily="18" charset="0"/>
                <a:cs typeface="Times New Roman" pitchFamily="18" charset="0"/>
              </a:rPr>
              <a:t>msg_perm.cuid</a:t>
            </a:r>
            <a:r>
              <a:rPr lang="en-US" dirty="0" smtClean="0">
                <a:latin typeface="Times New Roman" pitchFamily="18" charset="0"/>
                <a:cs typeface="Times New Roman" pitchFamily="18" charset="0"/>
              </a:rPr>
              <a:t> or msg_perm.uid or by a process with </a:t>
            </a:r>
            <a:r>
              <a:rPr lang="en-US" dirty="0" err="1" smtClean="0">
                <a:latin typeface="Times New Roman" pitchFamily="18" charset="0"/>
                <a:cs typeface="Times New Roman" pitchFamily="18" charset="0"/>
              </a:rPr>
              <a:t>superuser</a:t>
            </a:r>
            <a:r>
              <a:rPr lang="en-US" dirty="0" smtClean="0">
                <a:latin typeface="Times New Roman" pitchFamily="18" charset="0"/>
                <a:cs typeface="Times New Roman" pitchFamily="18" charset="0"/>
              </a:rPr>
              <a:t> privileges.</a:t>
            </a:r>
          </a:p>
          <a:p>
            <a:pPr algn="just">
              <a:lnSpc>
                <a:spcPct val="170000"/>
              </a:lnSpc>
              <a:buNone/>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Pipes</a:t>
            </a:r>
            <a:endParaRPr lang="en-US" dirty="0"/>
          </a:p>
        </p:txBody>
      </p:sp>
      <p:sp>
        <p:nvSpPr>
          <p:cNvPr id="3" name="Content Placeholder 2"/>
          <p:cNvSpPr>
            <a:spLocks noGrp="1"/>
          </p:cNvSpPr>
          <p:nvPr>
            <p:ph idx="1"/>
          </p:nvPr>
        </p:nvSpPr>
        <p:spPr>
          <a:xfrm>
            <a:off x="304800" y="1295400"/>
            <a:ext cx="8382000" cy="4830763"/>
          </a:xfrm>
        </p:spPr>
        <p:txBody>
          <a:bodyPr>
            <a:noAutofit/>
          </a:bodyPr>
          <a:lstStyle/>
          <a:p>
            <a:pPr>
              <a:lnSpc>
                <a:spcPct val="160000"/>
              </a:lnSpc>
            </a:pPr>
            <a:r>
              <a:rPr lang="en-US" sz="2400" b="1" dirty="0" smtClean="0">
                <a:latin typeface="Times New Roman" pitchFamily="18" charset="0"/>
                <a:cs typeface="Times New Roman" pitchFamily="18" charset="0"/>
              </a:rPr>
              <a:t>Pipes</a:t>
            </a:r>
            <a:r>
              <a:rPr lang="en-US" sz="2400" dirty="0" smtClean="0">
                <a:latin typeface="Times New Roman" pitchFamily="18" charset="0"/>
                <a:cs typeface="Times New Roman" pitchFamily="18" charset="0"/>
              </a:rPr>
              <a:t> are the oldest form of UNIX System IPC and are provided by all UNIX systems. Pipes have two limitations. </a:t>
            </a:r>
          </a:p>
          <a:p>
            <a:pPr>
              <a:lnSpc>
                <a:spcPct val="160000"/>
              </a:lnSpc>
              <a:buNone/>
            </a:pPr>
            <a:r>
              <a:rPr lang="en-US" sz="2400" dirty="0" smtClean="0">
                <a:latin typeface="Times New Roman" pitchFamily="18" charset="0"/>
                <a:cs typeface="Times New Roman" pitchFamily="18" charset="0"/>
              </a:rPr>
              <a:t>	1.	 Historically, they have been half duplex (i.e., data flows in only one direction). Some systems now provide full-duplex pipes.</a:t>
            </a:r>
          </a:p>
          <a:p>
            <a:pPr>
              <a:lnSpc>
                <a:spcPct val="160000"/>
              </a:lnSpc>
              <a:buNone/>
            </a:pPr>
            <a:r>
              <a:rPr lang="en-US" sz="2400" dirty="0" smtClean="0">
                <a:latin typeface="Times New Roman" pitchFamily="18" charset="0"/>
                <a:cs typeface="Times New Roman" pitchFamily="18" charset="0"/>
              </a:rPr>
              <a:t>	2. 	Pipes can be used only between processes that have a common ancestor. Normally, a pipe is created by a process, that process calls fork, and the pipe is used between the parent and the child. </a:t>
            </a:r>
          </a:p>
          <a:p>
            <a:pPr>
              <a:lnSpc>
                <a:spcPct val="160000"/>
              </a:lnSpc>
            </a:pP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152400" y="1905000"/>
            <a:ext cx="8669708" cy="2472531"/>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534400" cy="5791200"/>
          </a:xfrm>
        </p:spPr>
        <p:txBody>
          <a:bodyPr>
            <a:normAutofit fontScale="77500" lnSpcReduction="20000"/>
          </a:bodyPr>
          <a:lstStyle/>
          <a:p>
            <a:pPr algn="just">
              <a:lnSpc>
                <a:spcPct val="150000"/>
              </a:lnSpc>
            </a:pPr>
            <a:r>
              <a:rPr lang="en-US" dirty="0" smtClean="0"/>
              <a:t>The </a:t>
            </a:r>
            <a:r>
              <a:rPr lang="en-US" dirty="0" err="1" smtClean="0"/>
              <a:t>ptr</a:t>
            </a:r>
            <a:r>
              <a:rPr lang="en-US" dirty="0" smtClean="0"/>
              <a:t> argument points to a long integer that contains the positive integer message type, and it is immediately followed by the message data. (There is no message data if </a:t>
            </a:r>
            <a:r>
              <a:rPr lang="en-US" dirty="0" err="1" smtClean="0"/>
              <a:t>nbytes</a:t>
            </a:r>
            <a:r>
              <a:rPr lang="en-US" dirty="0" smtClean="0"/>
              <a:t> is 0.) If the largest message we send is 512 bytes, we can define the following structure: </a:t>
            </a:r>
          </a:p>
          <a:p>
            <a:pPr algn="just">
              <a:lnSpc>
                <a:spcPct val="150000"/>
              </a:lnSpc>
            </a:pPr>
            <a:endParaRPr lang="en-US" dirty="0" smtClean="0"/>
          </a:p>
          <a:p>
            <a:pPr algn="just">
              <a:lnSpc>
                <a:spcPct val="150000"/>
              </a:lnSpc>
              <a:buNone/>
            </a:pPr>
            <a:r>
              <a:rPr lang="en-US" dirty="0" smtClean="0"/>
              <a:t>   </a:t>
            </a:r>
            <a:r>
              <a:rPr lang="en-US" dirty="0" err="1" smtClean="0"/>
              <a:t>struct</a:t>
            </a:r>
            <a:r>
              <a:rPr lang="en-US" dirty="0" smtClean="0"/>
              <a:t> </a:t>
            </a:r>
            <a:r>
              <a:rPr lang="en-US" dirty="0" err="1" smtClean="0"/>
              <a:t>mymesg</a:t>
            </a:r>
            <a:r>
              <a:rPr lang="en-US" dirty="0" smtClean="0"/>
              <a:t> {</a:t>
            </a:r>
          </a:p>
          <a:p>
            <a:pPr algn="just">
              <a:lnSpc>
                <a:spcPct val="150000"/>
              </a:lnSpc>
              <a:buNone/>
            </a:pPr>
            <a:r>
              <a:rPr lang="en-US" dirty="0" smtClean="0"/>
              <a:t>     long  </a:t>
            </a:r>
            <a:r>
              <a:rPr lang="en-US" dirty="0" err="1" smtClean="0"/>
              <a:t>mtype</a:t>
            </a:r>
            <a:r>
              <a:rPr lang="en-US" dirty="0" smtClean="0"/>
              <a:t>;      /* positive message type */</a:t>
            </a:r>
          </a:p>
          <a:p>
            <a:pPr algn="just">
              <a:lnSpc>
                <a:spcPct val="150000"/>
              </a:lnSpc>
              <a:buNone/>
            </a:pPr>
            <a:r>
              <a:rPr lang="en-US" dirty="0" smtClean="0"/>
              <a:t>     char  </a:t>
            </a:r>
            <a:r>
              <a:rPr lang="en-US" dirty="0" err="1" smtClean="0"/>
              <a:t>mtext</a:t>
            </a:r>
            <a:r>
              <a:rPr lang="en-US" dirty="0" smtClean="0"/>
              <a:t>[512]; /* message data, of length </a:t>
            </a:r>
            <a:r>
              <a:rPr lang="en-US" dirty="0" err="1" smtClean="0"/>
              <a:t>nbytes</a:t>
            </a:r>
            <a:r>
              <a:rPr lang="en-US" dirty="0" smtClean="0"/>
              <a:t> */</a:t>
            </a:r>
          </a:p>
          <a:p>
            <a:pPr algn="just">
              <a:lnSpc>
                <a:spcPct val="150000"/>
              </a:lnSpc>
              <a:buNone/>
            </a:pPr>
            <a:r>
              <a:rPr lang="en-US" dirty="0" smtClean="0"/>
              <a:t>   }; </a:t>
            </a:r>
            <a:endParaRPr lang="en-US" dirty="0"/>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686800" cy="5668963"/>
          </a:xfrm>
        </p:spPr>
        <p:txBody>
          <a:bodyPr/>
          <a:lstStyle/>
          <a:p>
            <a:r>
              <a:rPr lang="en-US" dirty="0" smtClean="0"/>
              <a:t>Messages are retrieved from a queue by </a:t>
            </a:r>
            <a:r>
              <a:rPr lang="en-US" dirty="0" err="1" smtClean="0"/>
              <a:t>msgrcv</a:t>
            </a:r>
            <a:r>
              <a:rPr lang="en-US" dirty="0" smtClean="0"/>
              <a:t>. </a:t>
            </a:r>
          </a:p>
          <a:p>
            <a:endParaRPr lang="en-US" dirty="0"/>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pic>
        <p:nvPicPr>
          <p:cNvPr id="5" name="Picture 2"/>
          <p:cNvPicPr>
            <a:picLocks noChangeAspect="1" noChangeArrowheads="1"/>
          </p:cNvPicPr>
          <p:nvPr/>
        </p:nvPicPr>
        <p:blipFill>
          <a:blip r:embed="rId2"/>
          <a:srcRect/>
          <a:stretch>
            <a:fillRect/>
          </a:stretch>
        </p:blipFill>
        <p:spPr bwMode="auto">
          <a:xfrm>
            <a:off x="708430" y="2743200"/>
            <a:ext cx="7292570" cy="2345263"/>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Divya Jennifer DSouza,NMAMIT</a:t>
            </a:r>
            <a:endParaRPr lang="en-US"/>
          </a:p>
        </p:txBody>
      </p:sp>
      <p:sp>
        <p:nvSpPr>
          <p:cNvPr id="5" name="Content Placeholder 4"/>
          <p:cNvSpPr>
            <a:spLocks noGrp="1"/>
          </p:cNvSpPr>
          <p:nvPr>
            <p:ph idx="1"/>
          </p:nvPr>
        </p:nvSpPr>
        <p:spPr>
          <a:xfrm>
            <a:off x="304800" y="304800"/>
            <a:ext cx="8229600" cy="5867400"/>
          </a:xfrm>
        </p:spPr>
        <p:txBody>
          <a:bodyPr>
            <a:noAutofit/>
          </a:bodyPr>
          <a:lstStyle/>
          <a:p>
            <a:pPr>
              <a:lnSpc>
                <a:spcPct val="170000"/>
              </a:lnSpc>
            </a:pPr>
            <a:r>
              <a:rPr lang="en-US" sz="1800" dirty="0" smtClean="0">
                <a:latin typeface="Times New Roman" pitchFamily="18" charset="0"/>
                <a:cs typeface="Times New Roman" pitchFamily="18" charset="0"/>
              </a:rPr>
              <a:t>The type argument lets us specify which message we want. </a:t>
            </a:r>
          </a:p>
          <a:p>
            <a:pPr>
              <a:lnSpc>
                <a:spcPct val="170000"/>
              </a:lnSpc>
            </a:pPr>
            <a:endParaRPr lang="en-US" sz="1800" dirty="0" smtClean="0">
              <a:latin typeface="Times New Roman" pitchFamily="18" charset="0"/>
              <a:cs typeface="Times New Roman" pitchFamily="18" charset="0"/>
            </a:endParaRPr>
          </a:p>
          <a:p>
            <a:pPr>
              <a:lnSpc>
                <a:spcPct val="170000"/>
              </a:lnSpc>
            </a:pPr>
            <a:r>
              <a:rPr lang="en-US" sz="1800" dirty="0" smtClean="0">
                <a:latin typeface="Times New Roman" pitchFamily="18" charset="0"/>
                <a:cs typeface="Times New Roman" pitchFamily="18" charset="0"/>
              </a:rPr>
              <a:t>type ==0 </a:t>
            </a:r>
          </a:p>
          <a:p>
            <a:pPr>
              <a:lnSpc>
                <a:spcPct val="170000"/>
              </a:lnSpc>
              <a:buNone/>
            </a:pPr>
            <a:r>
              <a:rPr lang="en-US" sz="1800" dirty="0" smtClean="0">
                <a:latin typeface="Times New Roman" pitchFamily="18" charset="0"/>
                <a:cs typeface="Times New Roman" pitchFamily="18" charset="0"/>
              </a:rPr>
              <a:t>		The first message on the queue is returned. </a:t>
            </a:r>
          </a:p>
          <a:p>
            <a:pPr>
              <a:lnSpc>
                <a:spcPct val="170000"/>
              </a:lnSpc>
            </a:pPr>
            <a:r>
              <a:rPr lang="en-US" sz="1800" dirty="0" smtClean="0">
                <a:latin typeface="Times New Roman" pitchFamily="18" charset="0"/>
                <a:cs typeface="Times New Roman" pitchFamily="18" charset="0"/>
              </a:rPr>
              <a:t>type &gt; 0 </a:t>
            </a:r>
          </a:p>
          <a:p>
            <a:pPr>
              <a:lnSpc>
                <a:spcPct val="170000"/>
              </a:lnSpc>
              <a:buNone/>
            </a:pPr>
            <a:r>
              <a:rPr lang="en-US" sz="1800" dirty="0" smtClean="0">
                <a:latin typeface="Times New Roman" pitchFamily="18" charset="0"/>
                <a:cs typeface="Times New Roman" pitchFamily="18" charset="0"/>
              </a:rPr>
              <a:t>		The first message on the queue whose message type equals type is returned.</a:t>
            </a:r>
          </a:p>
          <a:p>
            <a:pPr>
              <a:lnSpc>
                <a:spcPct val="170000"/>
              </a:lnSpc>
            </a:pPr>
            <a:r>
              <a:rPr lang="en-US" sz="1800" dirty="0" smtClean="0">
                <a:latin typeface="Times New Roman" pitchFamily="18" charset="0"/>
                <a:cs typeface="Times New Roman" pitchFamily="18" charset="0"/>
              </a:rPr>
              <a:t>type &lt; 0 </a:t>
            </a:r>
          </a:p>
          <a:p>
            <a:pPr>
              <a:lnSpc>
                <a:spcPct val="170000"/>
              </a:lnSpc>
              <a:buNone/>
            </a:pPr>
            <a:r>
              <a:rPr lang="en-US" sz="1800" dirty="0" smtClean="0">
                <a:latin typeface="Times New Roman" pitchFamily="18" charset="0"/>
                <a:cs typeface="Times New Roman" pitchFamily="18" charset="0"/>
              </a:rPr>
              <a:t>		The first message on the queue whose message type is the lowest value less than or equal to the absolute value of type is returned.</a:t>
            </a:r>
          </a:p>
          <a:p>
            <a:pPr>
              <a:lnSpc>
                <a:spcPct val="170000"/>
              </a:lnSpc>
            </a:pPr>
            <a:endParaRPr lang="en-US" sz="18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 </a:t>
            </a:r>
            <a:endParaRPr lang="en-US" dirty="0"/>
          </a:p>
        </p:txBody>
      </p:sp>
      <p:sp>
        <p:nvSpPr>
          <p:cNvPr id="3" name="Content Placeholder 2"/>
          <p:cNvSpPr>
            <a:spLocks noGrp="1"/>
          </p:cNvSpPr>
          <p:nvPr>
            <p:ph idx="1"/>
          </p:nvPr>
        </p:nvSpPr>
        <p:spPr>
          <a:xfrm>
            <a:off x="457200" y="1447800"/>
            <a:ext cx="8305800" cy="4953000"/>
          </a:xfrm>
        </p:spPr>
        <p:txBody>
          <a:bodyPr>
            <a:normAutofit fontScale="55000" lnSpcReduction="20000"/>
          </a:bodyPr>
          <a:lstStyle/>
          <a:p>
            <a:pPr algn="just">
              <a:lnSpc>
                <a:spcPct val="170000"/>
              </a:lnSpc>
            </a:pPr>
            <a:r>
              <a:rPr lang="en-US" dirty="0" smtClean="0">
                <a:latin typeface="Times New Roman" pitchFamily="18" charset="0"/>
                <a:cs typeface="Times New Roman" pitchFamily="18" charset="0"/>
              </a:rPr>
              <a:t>A semaphore isn't a form of IPC similar to the others that we've described (pipes, FIFOs, and message queues).A semaphore is a counter used to provide access to a shared data object for multiple processes. </a:t>
            </a:r>
          </a:p>
          <a:p>
            <a:pPr algn="just">
              <a:lnSpc>
                <a:spcPct val="170000"/>
              </a:lnSpc>
            </a:pPr>
            <a:r>
              <a:rPr lang="en-US" dirty="0" smtClean="0">
                <a:latin typeface="Times New Roman" pitchFamily="18" charset="0"/>
                <a:cs typeface="Times New Roman" pitchFamily="18" charset="0"/>
              </a:rPr>
              <a:t>To obtain a shared resource, a process needs to do the following: </a:t>
            </a:r>
          </a:p>
          <a:p>
            <a:pPr algn="just">
              <a:lnSpc>
                <a:spcPct val="170000"/>
              </a:lnSpc>
              <a:buNone/>
            </a:pPr>
            <a:r>
              <a:rPr lang="en-US" dirty="0" smtClean="0">
                <a:latin typeface="Times New Roman" pitchFamily="18" charset="0"/>
                <a:cs typeface="Times New Roman" pitchFamily="18" charset="0"/>
              </a:rPr>
              <a:t>1.	 Test the semaphore that controls the resource.</a:t>
            </a:r>
          </a:p>
          <a:p>
            <a:pPr algn="just">
              <a:lnSpc>
                <a:spcPct val="170000"/>
              </a:lnSpc>
              <a:buNone/>
            </a:pPr>
            <a:r>
              <a:rPr lang="en-US" dirty="0" smtClean="0">
                <a:latin typeface="Times New Roman" pitchFamily="18" charset="0"/>
                <a:cs typeface="Times New Roman" pitchFamily="18" charset="0"/>
              </a:rPr>
              <a:t>2. 	If the value of the semaphore is positive, the process can use the resource. In this case, the process decrements the semaphore value by 1, indicating that it has used one unit of the resource.</a:t>
            </a:r>
          </a:p>
          <a:p>
            <a:pPr algn="just">
              <a:lnSpc>
                <a:spcPct val="170000"/>
              </a:lnSpc>
              <a:buNone/>
            </a:pPr>
            <a:r>
              <a:rPr lang="en-US" dirty="0" smtClean="0">
                <a:latin typeface="Times New Roman" pitchFamily="18" charset="0"/>
                <a:cs typeface="Times New Roman" pitchFamily="18" charset="0"/>
              </a:rPr>
              <a:t>3. 	Otherwise, if the value of the semaphore is 0, the process goes to sleep until the semaphore value is greater than 0. When the process wakes up, it returns to step 1.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534400" cy="6096000"/>
          </a:xfrm>
        </p:spPr>
        <p:txBody>
          <a:bodyPr>
            <a:normAutofit fontScale="62500" lnSpcReduction="20000"/>
          </a:bodyPr>
          <a:lstStyle/>
          <a:p>
            <a:pPr>
              <a:lnSpc>
                <a:spcPct val="170000"/>
              </a:lnSpc>
              <a:buNone/>
            </a:pPr>
            <a:r>
              <a:rPr lang="en-US" dirty="0" smtClean="0">
                <a:latin typeface="Times New Roman" pitchFamily="18" charset="0"/>
                <a:cs typeface="Times New Roman" pitchFamily="18" charset="0"/>
              </a:rPr>
              <a:t>		When a process is done with a shared resource that is controlled by a semaphore, the semaphore value is incremented by 1.</a:t>
            </a:r>
          </a:p>
          <a:p>
            <a:pPr>
              <a:lnSpc>
                <a:spcPct val="170000"/>
              </a:lnSpc>
              <a:buNone/>
            </a:pPr>
            <a:r>
              <a:rPr lang="en-US" dirty="0" smtClean="0">
                <a:latin typeface="Times New Roman" pitchFamily="18" charset="0"/>
                <a:cs typeface="Times New Roman" pitchFamily="18" charset="0"/>
              </a:rPr>
              <a:t>		 If any other processes are asleep, waiting for the semaphore, they are awakened. </a:t>
            </a:r>
          </a:p>
          <a:p>
            <a:pPr>
              <a:lnSpc>
                <a:spcPct val="170000"/>
              </a:lnSpc>
              <a:buNone/>
            </a:pPr>
            <a:r>
              <a:rPr lang="en-US" dirty="0" smtClean="0">
                <a:latin typeface="Times New Roman" pitchFamily="18" charset="0"/>
                <a:cs typeface="Times New Roman" pitchFamily="18" charset="0"/>
              </a:rPr>
              <a:t>		To implement semaphores correctly, the test of a semaphore's value and the decrementing of this value must be an atomic operation. </a:t>
            </a:r>
          </a:p>
          <a:p>
            <a:pPr>
              <a:lnSpc>
                <a:spcPct val="170000"/>
              </a:lnSpc>
              <a:buNone/>
            </a:pPr>
            <a:r>
              <a:rPr lang="en-US" dirty="0" smtClean="0">
                <a:latin typeface="Times New Roman" pitchFamily="18" charset="0"/>
                <a:cs typeface="Times New Roman" pitchFamily="18" charset="0"/>
              </a:rPr>
              <a:t>		For this reason, semaphores are normally implemented inside the kernel. </a:t>
            </a:r>
          </a:p>
          <a:p>
            <a:pPr>
              <a:lnSpc>
                <a:spcPct val="170000"/>
              </a:lnSpc>
              <a:buNone/>
            </a:pPr>
            <a:r>
              <a:rPr lang="en-US" dirty="0" smtClean="0">
                <a:latin typeface="Times New Roman" pitchFamily="18" charset="0"/>
                <a:cs typeface="Times New Roman" pitchFamily="18" charset="0"/>
              </a:rPr>
              <a:t>		A common form of semaphore is called a binary semaphore. It controls a single resource, and its value is initialized to 1. </a:t>
            </a:r>
          </a:p>
          <a:p>
            <a:pPr>
              <a:lnSpc>
                <a:spcPct val="170000"/>
              </a:lnSpc>
              <a:buNone/>
            </a:pPr>
            <a:r>
              <a:rPr lang="en-US" dirty="0" smtClean="0">
                <a:latin typeface="Times New Roman" pitchFamily="18" charset="0"/>
                <a:cs typeface="Times New Roman" pitchFamily="18" charset="0"/>
              </a:rPr>
              <a:t>		In general, however, a semaphore can be initialized to any positive value, with the value indicating how many units of the shared resource are available for sharing.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305800" cy="5867400"/>
          </a:xfrm>
        </p:spPr>
        <p:txBody>
          <a:bodyPr>
            <a:normAutofit fontScale="70000" lnSpcReduction="20000"/>
          </a:bodyPr>
          <a:lstStyle/>
          <a:p>
            <a:pPr algn="just">
              <a:lnSpc>
                <a:spcPct val="170000"/>
              </a:lnSpc>
              <a:buNone/>
            </a:pPr>
            <a:r>
              <a:rPr lang="en-US" dirty="0" smtClean="0">
                <a:latin typeface="Times New Roman" pitchFamily="18" charset="0"/>
                <a:cs typeface="Times New Roman" pitchFamily="18" charset="0"/>
              </a:rPr>
              <a:t>1.	 A semaphore is not simply a single non-negative value. Instead, we have to define a semaphore as a set of one or more semaphore values. When we create a semaphore, we specify the number of values in the set. </a:t>
            </a:r>
          </a:p>
          <a:p>
            <a:pPr algn="just">
              <a:lnSpc>
                <a:spcPct val="170000"/>
              </a:lnSpc>
              <a:buNone/>
            </a:pPr>
            <a:r>
              <a:rPr lang="en-US" dirty="0" smtClean="0">
                <a:latin typeface="Times New Roman" pitchFamily="18" charset="0"/>
                <a:cs typeface="Times New Roman" pitchFamily="18" charset="0"/>
              </a:rPr>
              <a:t>2.  The creation of a semaphore (</a:t>
            </a:r>
            <a:r>
              <a:rPr lang="en-US" dirty="0" err="1" smtClean="0">
                <a:latin typeface="Times New Roman" pitchFamily="18" charset="0"/>
                <a:cs typeface="Times New Roman" pitchFamily="18" charset="0"/>
              </a:rPr>
              <a:t>semget</a:t>
            </a:r>
            <a:r>
              <a:rPr lang="en-US" dirty="0" smtClean="0">
                <a:latin typeface="Times New Roman" pitchFamily="18" charset="0"/>
                <a:cs typeface="Times New Roman" pitchFamily="18" charset="0"/>
              </a:rPr>
              <a:t>) is independent of its initialization (</a:t>
            </a:r>
            <a:r>
              <a:rPr lang="en-US" dirty="0" err="1" smtClean="0">
                <a:latin typeface="Times New Roman" pitchFamily="18" charset="0"/>
                <a:cs typeface="Times New Roman" pitchFamily="18" charset="0"/>
              </a:rPr>
              <a:t>semctl</a:t>
            </a:r>
            <a:r>
              <a:rPr lang="en-US" dirty="0" smtClean="0">
                <a:latin typeface="Times New Roman" pitchFamily="18" charset="0"/>
                <a:cs typeface="Times New Roman" pitchFamily="18" charset="0"/>
              </a:rPr>
              <a:t>). This is a fatal flaw, since we cannot atomically create a new semaphore set and initialize all the values in the set. </a:t>
            </a:r>
          </a:p>
          <a:p>
            <a:pPr algn="just">
              <a:lnSpc>
                <a:spcPct val="170000"/>
              </a:lnSpc>
              <a:buNone/>
            </a:pPr>
            <a:r>
              <a:rPr lang="en-US" dirty="0" smtClean="0">
                <a:latin typeface="Times New Roman" pitchFamily="18" charset="0"/>
                <a:cs typeface="Times New Roman" pitchFamily="18" charset="0"/>
              </a:rPr>
              <a:t>3.  Since all forms of XSI IPC remain in existence even when no process is using them, we have to worry about a program that terminates without releasing the semaphores it has been allocated. The undo feature that we describe later is supposed to handle this.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first function to call is </a:t>
            </a:r>
            <a:r>
              <a:rPr lang="en-US" dirty="0" err="1" smtClean="0"/>
              <a:t>semget</a:t>
            </a:r>
            <a:r>
              <a:rPr lang="en-US" dirty="0" smtClean="0"/>
              <a:t> to obtain a semaphore ID. </a:t>
            </a:r>
          </a:p>
          <a:p>
            <a:endParaRPr lang="en-US" dirty="0"/>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pic>
        <p:nvPicPr>
          <p:cNvPr id="5" name="Picture 2"/>
          <p:cNvPicPr>
            <a:picLocks noChangeAspect="1" noChangeArrowheads="1"/>
          </p:cNvPicPr>
          <p:nvPr/>
        </p:nvPicPr>
        <p:blipFill>
          <a:blip r:embed="rId2"/>
          <a:srcRect/>
          <a:stretch>
            <a:fillRect/>
          </a:stretch>
        </p:blipFill>
        <p:spPr bwMode="auto">
          <a:xfrm>
            <a:off x="1295400" y="3429000"/>
            <a:ext cx="5778229" cy="1785144"/>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t>
            </a:r>
            <a:r>
              <a:rPr lang="en-US" dirty="0" err="1" smtClean="0"/>
              <a:t>semctl</a:t>
            </a:r>
            <a:r>
              <a:rPr lang="en-US" dirty="0" smtClean="0"/>
              <a:t> function is the catchall for various semaphore operations. </a:t>
            </a:r>
            <a:endParaRPr lang="en-US" dirty="0"/>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pic>
        <p:nvPicPr>
          <p:cNvPr id="5" name="Picture 2"/>
          <p:cNvPicPr>
            <a:picLocks noChangeAspect="1" noChangeArrowheads="1"/>
          </p:cNvPicPr>
          <p:nvPr/>
        </p:nvPicPr>
        <p:blipFill>
          <a:blip r:embed="rId2"/>
          <a:srcRect/>
          <a:stretch>
            <a:fillRect/>
          </a:stretch>
        </p:blipFill>
        <p:spPr bwMode="auto">
          <a:xfrm>
            <a:off x="762000" y="3429000"/>
            <a:ext cx="7652752" cy="2618581"/>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Memory </a:t>
            </a:r>
            <a:endParaRPr lang="en-US" dirty="0"/>
          </a:p>
        </p:txBody>
      </p:sp>
      <p:sp>
        <p:nvSpPr>
          <p:cNvPr id="3" name="Content Placeholder 2"/>
          <p:cNvSpPr>
            <a:spLocks noGrp="1"/>
          </p:cNvSpPr>
          <p:nvPr>
            <p:ph idx="1"/>
          </p:nvPr>
        </p:nvSpPr>
        <p:spPr>
          <a:xfrm>
            <a:off x="457200" y="1600200"/>
            <a:ext cx="8305800" cy="4572000"/>
          </a:xfrm>
        </p:spPr>
        <p:txBody>
          <a:bodyPr>
            <a:normAutofit fontScale="70000" lnSpcReduction="20000"/>
          </a:bodyPr>
          <a:lstStyle/>
          <a:p>
            <a:pPr>
              <a:lnSpc>
                <a:spcPct val="170000"/>
              </a:lnSpc>
            </a:pPr>
            <a:r>
              <a:rPr lang="en-US" dirty="0" smtClean="0">
                <a:latin typeface="Times New Roman" pitchFamily="18" charset="0"/>
                <a:cs typeface="Times New Roman" pitchFamily="18" charset="0"/>
              </a:rPr>
              <a:t>Shared memory allows two or more processes to share a given region of memory. This is the fastest form of IPC, because the data does not need to be copied between the client and the server. The only trick in using shared memory is synchronizing access to a given region among multiple processes.</a:t>
            </a:r>
          </a:p>
          <a:p>
            <a:pPr>
              <a:lnSpc>
                <a:spcPct val="170000"/>
              </a:lnSpc>
            </a:pPr>
            <a:r>
              <a:rPr lang="en-US" dirty="0" smtClean="0">
                <a:latin typeface="Times New Roman" pitchFamily="18" charset="0"/>
                <a:cs typeface="Times New Roman" pitchFamily="18" charset="0"/>
              </a:rPr>
              <a:t> If the server is placing data into a shared memory region, the client shouldn't try to access the data until the server is done.</a:t>
            </a:r>
          </a:p>
          <a:p>
            <a:pPr>
              <a:lnSpc>
                <a:spcPct val="170000"/>
              </a:lnSpc>
            </a:pPr>
            <a:r>
              <a:rPr lang="en-US" dirty="0" smtClean="0">
                <a:latin typeface="Times New Roman" pitchFamily="18" charset="0"/>
                <a:cs typeface="Times New Roman" pitchFamily="18" charset="0"/>
              </a:rPr>
              <a:t> Often, semaphores are used to synchronize shared memory access. (record locking can also be used.)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5821363"/>
          </a:xfrm>
        </p:spPr>
        <p:txBody>
          <a:bodyPr>
            <a:normAutofit fontScale="92500" lnSpcReduction="20000"/>
          </a:bodyPr>
          <a:lstStyle/>
          <a:p>
            <a:pPr>
              <a:lnSpc>
                <a:spcPct val="150000"/>
              </a:lnSpc>
            </a:pPr>
            <a:r>
              <a:rPr lang="en-US" sz="2800" dirty="0">
                <a:latin typeface="Times New Roman" pitchFamily="18" charset="0"/>
                <a:cs typeface="Times New Roman" pitchFamily="18" charset="0"/>
              </a:rPr>
              <a:t>A pipe is created by calling the pipe function. </a:t>
            </a:r>
            <a:endParaRPr lang="en-US" sz="2800" dirty="0" smtClean="0">
              <a:latin typeface="Times New Roman" pitchFamily="18" charset="0"/>
              <a:cs typeface="Times New Roman" pitchFamily="18" charset="0"/>
            </a:endParaRPr>
          </a:p>
          <a:p>
            <a:pPr>
              <a:lnSpc>
                <a:spcPct val="150000"/>
              </a:lnSpc>
            </a:pPr>
            <a:endParaRPr lang="en-US" sz="2800" dirty="0" smtClean="0">
              <a:latin typeface="Times New Roman" pitchFamily="18" charset="0"/>
              <a:cs typeface="Times New Roman" pitchFamily="18" charset="0"/>
            </a:endParaRPr>
          </a:p>
          <a:p>
            <a:pPr>
              <a:lnSpc>
                <a:spcPct val="150000"/>
              </a:lnSpc>
            </a:pPr>
            <a:endParaRPr lang="en-US" sz="2800" dirty="0" smtClean="0">
              <a:latin typeface="Times New Roman" pitchFamily="18" charset="0"/>
              <a:cs typeface="Times New Roman" pitchFamily="18" charset="0"/>
            </a:endParaRPr>
          </a:p>
          <a:p>
            <a:pPr>
              <a:lnSpc>
                <a:spcPct val="150000"/>
              </a:lnSpc>
            </a:pPr>
            <a:endParaRPr lang="en-US" sz="2800" dirty="0" smtClean="0">
              <a:latin typeface="Times New Roman" pitchFamily="18" charset="0"/>
              <a:cs typeface="Times New Roman" pitchFamily="18" charset="0"/>
            </a:endParaRPr>
          </a:p>
          <a:p>
            <a:pPr>
              <a:lnSpc>
                <a:spcPct val="150000"/>
              </a:lnSpc>
            </a:pPr>
            <a:endParaRPr lang="en-US" sz="2800" dirty="0" smtClean="0">
              <a:latin typeface="Times New Roman" pitchFamily="18" charset="0"/>
              <a:cs typeface="Times New Roman" pitchFamily="18" charset="0"/>
            </a:endParaRPr>
          </a:p>
          <a:p>
            <a:pPr>
              <a:lnSpc>
                <a:spcPct val="150000"/>
              </a:lnSpc>
            </a:pPr>
            <a:endParaRPr lang="en-US" sz="2800" dirty="0" smtClean="0">
              <a:latin typeface="Times New Roman" pitchFamily="18" charset="0"/>
              <a:cs typeface="Times New Roman" pitchFamily="18" charset="0"/>
            </a:endParaRPr>
          </a:p>
          <a:p>
            <a:pPr>
              <a:lnSpc>
                <a:spcPct val="150000"/>
              </a:lnSpc>
            </a:pPr>
            <a:r>
              <a:rPr lang="en-US" sz="2800" dirty="0" smtClean="0">
                <a:latin typeface="Times New Roman" pitchFamily="18" charset="0"/>
                <a:cs typeface="Times New Roman" pitchFamily="18" charset="0"/>
              </a:rPr>
              <a:t>Two </a:t>
            </a:r>
            <a:r>
              <a:rPr lang="en-US" sz="2800" dirty="0">
                <a:latin typeface="Times New Roman" pitchFamily="18" charset="0"/>
                <a:cs typeface="Times New Roman" pitchFamily="18" charset="0"/>
              </a:rPr>
              <a:t>file descriptors are returned through the </a:t>
            </a:r>
            <a:r>
              <a:rPr lang="en-US" sz="2800" dirty="0" err="1">
                <a:latin typeface="Times New Roman" pitchFamily="18" charset="0"/>
                <a:cs typeface="Times New Roman" pitchFamily="18" charset="0"/>
              </a:rPr>
              <a:t>filedes</a:t>
            </a:r>
            <a:r>
              <a:rPr lang="en-US" sz="2800" dirty="0">
                <a:latin typeface="Times New Roman" pitchFamily="18" charset="0"/>
                <a:cs typeface="Times New Roman" pitchFamily="18" charset="0"/>
              </a:rPr>
              <a:t> argument: </a:t>
            </a:r>
            <a:r>
              <a:rPr lang="en-US" sz="2800" dirty="0" err="1">
                <a:latin typeface="Times New Roman" pitchFamily="18" charset="0"/>
                <a:cs typeface="Times New Roman" pitchFamily="18" charset="0"/>
              </a:rPr>
              <a:t>filedes</a:t>
            </a:r>
            <a:r>
              <a:rPr lang="en-US" sz="2800" dirty="0">
                <a:latin typeface="Times New Roman" pitchFamily="18" charset="0"/>
                <a:cs typeface="Times New Roman" pitchFamily="18" charset="0"/>
              </a:rPr>
              <a:t>[0] is open for reading, and </a:t>
            </a:r>
            <a:r>
              <a:rPr lang="en-US" sz="2800" dirty="0" err="1">
                <a:latin typeface="Times New Roman" pitchFamily="18" charset="0"/>
                <a:cs typeface="Times New Roman" pitchFamily="18" charset="0"/>
              </a:rPr>
              <a:t>filedes</a:t>
            </a:r>
            <a:r>
              <a:rPr lang="en-US" sz="2800" dirty="0">
                <a:latin typeface="Times New Roman" pitchFamily="18" charset="0"/>
                <a:cs typeface="Times New Roman" pitchFamily="18" charset="0"/>
              </a:rPr>
              <a:t>[1] </a:t>
            </a:r>
            <a:r>
              <a:rPr lang="en-US" sz="2800" dirty="0" smtClean="0">
                <a:latin typeface="Times New Roman" pitchFamily="18" charset="0"/>
                <a:cs typeface="Times New Roman" pitchFamily="18" charset="0"/>
              </a:rPr>
              <a:t>is open </a:t>
            </a:r>
            <a:r>
              <a:rPr lang="en-US" sz="2800" dirty="0">
                <a:latin typeface="Times New Roman" pitchFamily="18" charset="0"/>
                <a:cs typeface="Times New Roman" pitchFamily="18" charset="0"/>
              </a:rPr>
              <a:t>for writing. The output of </a:t>
            </a:r>
            <a:r>
              <a:rPr lang="en-US" sz="2800" dirty="0" err="1">
                <a:latin typeface="Times New Roman" pitchFamily="18" charset="0"/>
                <a:cs typeface="Times New Roman" pitchFamily="18" charset="0"/>
              </a:rPr>
              <a:t>filedes</a:t>
            </a:r>
            <a:r>
              <a:rPr lang="en-US" sz="2800" dirty="0">
                <a:latin typeface="Times New Roman" pitchFamily="18" charset="0"/>
                <a:cs typeface="Times New Roman" pitchFamily="18" charset="0"/>
              </a:rPr>
              <a:t>[1] is the input for </a:t>
            </a:r>
            <a:r>
              <a:rPr lang="en-US" sz="2800" dirty="0" err="1">
                <a:latin typeface="Times New Roman" pitchFamily="18" charset="0"/>
                <a:cs typeface="Times New Roman" pitchFamily="18" charset="0"/>
              </a:rPr>
              <a:t>filedes</a:t>
            </a:r>
            <a:r>
              <a:rPr lang="en-US" sz="2800" dirty="0">
                <a:latin typeface="Times New Roman" pitchFamily="18" charset="0"/>
                <a:cs typeface="Times New Roman" pitchFamily="18" charset="0"/>
              </a:rPr>
              <a:t>[0]. </a:t>
            </a:r>
          </a:p>
        </p:txBody>
      </p:sp>
      <p:pic>
        <p:nvPicPr>
          <p:cNvPr id="5" name="Picture 2"/>
          <p:cNvPicPr>
            <a:picLocks noChangeAspect="1" noChangeArrowheads="1"/>
          </p:cNvPicPr>
          <p:nvPr/>
        </p:nvPicPr>
        <p:blipFill>
          <a:blip r:embed="rId2"/>
          <a:srcRect/>
          <a:stretch>
            <a:fillRect/>
          </a:stretch>
        </p:blipFill>
        <p:spPr bwMode="auto">
          <a:xfrm>
            <a:off x="1905000" y="990600"/>
            <a:ext cx="4766310" cy="2057400"/>
          </a:xfrm>
          <a:prstGeom prst="rect">
            <a:avLst/>
          </a:prstGeom>
          <a:noFill/>
          <a:ln w="9525">
            <a:noFill/>
            <a:miter lim="800000"/>
            <a:headEnd/>
            <a:tailEnd/>
          </a:ln>
          <a:effectLst/>
        </p:spPr>
      </p:pic>
      <p:sp>
        <p:nvSpPr>
          <p:cNvPr id="6" name="Footer Placeholder 5"/>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buNone/>
            </a:pPr>
            <a:r>
              <a:rPr lang="en-US" dirty="0" smtClean="0"/>
              <a:t>		The kernel maintains a structure with at least the following members for each shared memory segment: </a:t>
            </a:r>
          </a:p>
          <a:p>
            <a:pPr>
              <a:buNone/>
            </a:pPr>
            <a:endParaRPr lang="en-US" dirty="0" smtClean="0"/>
          </a:p>
          <a:p>
            <a:pPr>
              <a:buNone/>
            </a:pPr>
            <a:r>
              <a:rPr lang="en-US" dirty="0" smtClean="0"/>
              <a:t>   </a:t>
            </a:r>
            <a:r>
              <a:rPr lang="en-US" dirty="0" err="1" smtClean="0"/>
              <a:t>struct</a:t>
            </a:r>
            <a:r>
              <a:rPr lang="en-US" dirty="0" smtClean="0"/>
              <a:t> </a:t>
            </a:r>
            <a:r>
              <a:rPr lang="en-US" dirty="0" err="1" smtClean="0"/>
              <a:t>shmid_ds</a:t>
            </a:r>
            <a:r>
              <a:rPr lang="en-US" dirty="0" smtClean="0"/>
              <a:t> {</a:t>
            </a:r>
          </a:p>
          <a:p>
            <a:pPr>
              <a:buNone/>
            </a:pPr>
            <a:r>
              <a:rPr lang="en-US" dirty="0" smtClean="0"/>
              <a:t>     </a:t>
            </a:r>
            <a:r>
              <a:rPr lang="en-US" dirty="0" err="1" smtClean="0"/>
              <a:t>struct</a:t>
            </a:r>
            <a:r>
              <a:rPr lang="en-US" dirty="0" smtClean="0"/>
              <a:t> </a:t>
            </a:r>
            <a:r>
              <a:rPr lang="en-US" dirty="0" err="1" smtClean="0"/>
              <a:t>ipc_perm</a:t>
            </a:r>
            <a:r>
              <a:rPr lang="en-US" dirty="0" smtClean="0"/>
              <a:t>  </a:t>
            </a:r>
            <a:r>
              <a:rPr lang="en-US" dirty="0" err="1" smtClean="0"/>
              <a:t>shm_perm</a:t>
            </a:r>
            <a:r>
              <a:rPr lang="en-US" dirty="0" smtClean="0"/>
              <a:t>;   </a:t>
            </a:r>
          </a:p>
          <a:p>
            <a:pPr>
              <a:buNone/>
            </a:pPr>
            <a:r>
              <a:rPr lang="en-US" dirty="0" smtClean="0"/>
              <a:t>     </a:t>
            </a:r>
            <a:r>
              <a:rPr lang="en-US" dirty="0" err="1" smtClean="0"/>
              <a:t>size_t</a:t>
            </a:r>
            <a:r>
              <a:rPr lang="en-US" dirty="0" smtClean="0"/>
              <a:t>           </a:t>
            </a:r>
            <a:r>
              <a:rPr lang="en-US" dirty="0" err="1" smtClean="0"/>
              <a:t>shm_segsz</a:t>
            </a:r>
            <a:r>
              <a:rPr lang="en-US" dirty="0" smtClean="0"/>
              <a:t>;   /* size of segment in bytes */</a:t>
            </a:r>
          </a:p>
          <a:p>
            <a:pPr>
              <a:buNone/>
            </a:pPr>
            <a:r>
              <a:rPr lang="en-US" dirty="0" smtClean="0"/>
              <a:t>     </a:t>
            </a:r>
            <a:r>
              <a:rPr lang="en-US" dirty="0" err="1" smtClean="0"/>
              <a:t>pid_t</a:t>
            </a:r>
            <a:r>
              <a:rPr lang="en-US" dirty="0" smtClean="0"/>
              <a:t>            </a:t>
            </a:r>
            <a:r>
              <a:rPr lang="en-US" dirty="0" err="1" smtClean="0"/>
              <a:t>shm_lpid</a:t>
            </a:r>
            <a:r>
              <a:rPr lang="en-US" dirty="0" smtClean="0"/>
              <a:t>;    /* </a:t>
            </a:r>
            <a:r>
              <a:rPr lang="en-US" dirty="0" err="1" smtClean="0"/>
              <a:t>pid</a:t>
            </a:r>
            <a:r>
              <a:rPr lang="en-US" dirty="0" smtClean="0"/>
              <a:t> of last </a:t>
            </a:r>
            <a:r>
              <a:rPr lang="en-US" dirty="0" err="1" smtClean="0"/>
              <a:t>shmop</a:t>
            </a:r>
            <a:r>
              <a:rPr lang="en-US" dirty="0" smtClean="0"/>
              <a:t>() */</a:t>
            </a:r>
          </a:p>
          <a:p>
            <a:pPr>
              <a:buNone/>
            </a:pPr>
            <a:r>
              <a:rPr lang="en-US" dirty="0" smtClean="0"/>
              <a:t>     </a:t>
            </a:r>
            <a:r>
              <a:rPr lang="en-US" dirty="0" err="1" smtClean="0"/>
              <a:t>pid_t</a:t>
            </a:r>
            <a:r>
              <a:rPr lang="en-US" dirty="0" smtClean="0"/>
              <a:t>            </a:t>
            </a:r>
            <a:r>
              <a:rPr lang="en-US" dirty="0" err="1" smtClean="0"/>
              <a:t>shm_cpid</a:t>
            </a:r>
            <a:r>
              <a:rPr lang="en-US" dirty="0" smtClean="0"/>
              <a:t>;    /* </a:t>
            </a:r>
            <a:r>
              <a:rPr lang="en-US" dirty="0" err="1" smtClean="0"/>
              <a:t>pid</a:t>
            </a:r>
            <a:r>
              <a:rPr lang="en-US" dirty="0" smtClean="0"/>
              <a:t> of creator */</a:t>
            </a:r>
          </a:p>
          <a:p>
            <a:pPr>
              <a:buNone/>
            </a:pPr>
            <a:r>
              <a:rPr lang="en-US" dirty="0" smtClean="0"/>
              <a:t>     </a:t>
            </a:r>
            <a:r>
              <a:rPr lang="en-US" dirty="0" err="1" smtClean="0"/>
              <a:t>shmatt_t</a:t>
            </a:r>
            <a:r>
              <a:rPr lang="en-US" dirty="0" smtClean="0"/>
              <a:t>         </a:t>
            </a:r>
            <a:r>
              <a:rPr lang="en-US" dirty="0" err="1" smtClean="0"/>
              <a:t>shm_nattch</a:t>
            </a:r>
            <a:r>
              <a:rPr lang="en-US" dirty="0" smtClean="0"/>
              <a:t>;  /* number of current attaches */</a:t>
            </a:r>
          </a:p>
          <a:p>
            <a:pPr>
              <a:buNone/>
            </a:pPr>
            <a:r>
              <a:rPr lang="en-US" dirty="0" smtClean="0"/>
              <a:t>     </a:t>
            </a:r>
            <a:r>
              <a:rPr lang="en-US" dirty="0" err="1" smtClean="0"/>
              <a:t>time_t</a:t>
            </a:r>
            <a:r>
              <a:rPr lang="en-US" dirty="0" smtClean="0"/>
              <a:t>           </a:t>
            </a:r>
            <a:r>
              <a:rPr lang="en-US" dirty="0" err="1" smtClean="0"/>
              <a:t>shm_atime</a:t>
            </a:r>
            <a:r>
              <a:rPr lang="en-US" dirty="0" smtClean="0"/>
              <a:t>;   /* last-attach time */</a:t>
            </a:r>
          </a:p>
          <a:p>
            <a:pPr>
              <a:buNone/>
            </a:pPr>
            <a:r>
              <a:rPr lang="en-US" dirty="0" smtClean="0"/>
              <a:t>     </a:t>
            </a:r>
            <a:r>
              <a:rPr lang="en-US" dirty="0" err="1" smtClean="0"/>
              <a:t>time_t</a:t>
            </a:r>
            <a:r>
              <a:rPr lang="en-US" dirty="0" smtClean="0"/>
              <a:t>           </a:t>
            </a:r>
            <a:r>
              <a:rPr lang="en-US" dirty="0" err="1" smtClean="0"/>
              <a:t>shm_dtime</a:t>
            </a:r>
            <a:r>
              <a:rPr lang="en-US" dirty="0" smtClean="0"/>
              <a:t>;   /* last-detach time */</a:t>
            </a:r>
          </a:p>
          <a:p>
            <a:pPr>
              <a:buNone/>
            </a:pPr>
            <a:r>
              <a:rPr lang="en-US" dirty="0" smtClean="0"/>
              <a:t>     </a:t>
            </a:r>
            <a:r>
              <a:rPr lang="en-US" dirty="0" err="1" smtClean="0"/>
              <a:t>time_t</a:t>
            </a:r>
            <a:r>
              <a:rPr lang="en-US" dirty="0" smtClean="0"/>
              <a:t>           </a:t>
            </a:r>
            <a:r>
              <a:rPr lang="en-US" dirty="0" err="1" smtClean="0"/>
              <a:t>shm_ctime</a:t>
            </a:r>
            <a:r>
              <a:rPr lang="en-US" dirty="0" smtClean="0"/>
              <a:t>;   /* last-change time */</a:t>
            </a:r>
          </a:p>
          <a:p>
            <a:pPr>
              <a:buNone/>
            </a:pPr>
            <a:r>
              <a:rPr lang="en-US" dirty="0" smtClean="0"/>
              <a:t>     .</a:t>
            </a:r>
          </a:p>
          <a:p>
            <a:pPr>
              <a:buNone/>
            </a:pPr>
            <a:r>
              <a:rPr lang="en-US" dirty="0" smtClean="0"/>
              <a:t>     .</a:t>
            </a:r>
          </a:p>
          <a:p>
            <a:pPr>
              <a:buNone/>
            </a:pPr>
            <a:r>
              <a:rPr lang="en-US" dirty="0" smtClean="0"/>
              <a:t>     .</a:t>
            </a:r>
          </a:p>
          <a:p>
            <a:pPr>
              <a:buNone/>
            </a:pPr>
            <a:r>
              <a:rPr lang="en-US" dirty="0" smtClean="0"/>
              <a:t>   }; </a:t>
            </a:r>
            <a:endParaRPr lang="en-US" dirty="0"/>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7620000" cy="5668963"/>
          </a:xfrm>
        </p:spPr>
        <p:txBody>
          <a:bodyPr/>
          <a:lstStyle/>
          <a:p>
            <a:r>
              <a:rPr lang="en-US" dirty="0" smtClean="0"/>
              <a:t>The first function called is usually </a:t>
            </a:r>
            <a:r>
              <a:rPr lang="en-US" dirty="0" err="1" smtClean="0"/>
              <a:t>shmget</a:t>
            </a:r>
            <a:r>
              <a:rPr lang="en-US" dirty="0" smtClean="0"/>
              <a:t>, to obtain a shared memory identifier. </a:t>
            </a:r>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pic>
        <p:nvPicPr>
          <p:cNvPr id="6" name="Picture 2"/>
          <p:cNvPicPr>
            <a:picLocks noChangeAspect="1" noChangeArrowheads="1"/>
          </p:cNvPicPr>
          <p:nvPr/>
        </p:nvPicPr>
        <p:blipFill>
          <a:blip r:embed="rId2"/>
          <a:srcRect/>
          <a:stretch>
            <a:fillRect/>
          </a:stretch>
        </p:blipFill>
        <p:spPr bwMode="auto">
          <a:xfrm>
            <a:off x="838200" y="2286000"/>
            <a:ext cx="6517637" cy="1880394"/>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838199" y="4572000"/>
            <a:ext cx="6542171" cy="19050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077200" cy="5867400"/>
          </a:xfrm>
        </p:spPr>
        <p:txBody>
          <a:bodyPr>
            <a:normAutofit fontScale="55000" lnSpcReduction="20000"/>
          </a:bodyPr>
          <a:lstStyle/>
          <a:p>
            <a:pPr>
              <a:lnSpc>
                <a:spcPct val="170000"/>
              </a:lnSpc>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cmd</a:t>
            </a:r>
            <a:r>
              <a:rPr lang="en-US" dirty="0" smtClean="0">
                <a:latin typeface="Times New Roman" pitchFamily="18" charset="0"/>
                <a:cs typeface="Times New Roman" pitchFamily="18" charset="0"/>
              </a:rPr>
              <a:t> argument specifies one of the following five commands to be performed, on the segment specified by </a:t>
            </a:r>
            <a:r>
              <a:rPr lang="en-US" dirty="0" err="1" smtClean="0">
                <a:latin typeface="Times New Roman" pitchFamily="18" charset="0"/>
                <a:cs typeface="Times New Roman" pitchFamily="18" charset="0"/>
              </a:rPr>
              <a:t>shmid</a:t>
            </a:r>
            <a:r>
              <a:rPr lang="en-US" dirty="0" smtClean="0">
                <a:latin typeface="Times New Roman" pitchFamily="18" charset="0"/>
                <a:cs typeface="Times New Roman" pitchFamily="18" charset="0"/>
              </a:rPr>
              <a:t>. </a:t>
            </a:r>
          </a:p>
          <a:p>
            <a:pPr>
              <a:lnSpc>
                <a:spcPct val="170000"/>
              </a:lnSpc>
            </a:pPr>
            <a:r>
              <a:rPr lang="en-US" dirty="0" smtClean="0">
                <a:latin typeface="Times New Roman" pitchFamily="18" charset="0"/>
                <a:cs typeface="Times New Roman" pitchFamily="18" charset="0"/>
              </a:rPr>
              <a:t>IPC_STAT</a:t>
            </a:r>
          </a:p>
          <a:p>
            <a:pPr>
              <a:lnSpc>
                <a:spcPct val="170000"/>
              </a:lnSpc>
              <a:buNone/>
            </a:pPr>
            <a:r>
              <a:rPr lang="en-US" dirty="0" smtClean="0">
                <a:latin typeface="Times New Roman" pitchFamily="18" charset="0"/>
                <a:cs typeface="Times New Roman" pitchFamily="18" charset="0"/>
              </a:rPr>
              <a:t>		Fetch the </a:t>
            </a:r>
            <a:r>
              <a:rPr lang="en-US" dirty="0" err="1" smtClean="0">
                <a:latin typeface="Times New Roman" pitchFamily="18" charset="0"/>
                <a:cs typeface="Times New Roman" pitchFamily="18" charset="0"/>
              </a:rPr>
              <a:t>shmid_ds</a:t>
            </a:r>
            <a:r>
              <a:rPr lang="en-US" dirty="0" smtClean="0">
                <a:latin typeface="Times New Roman" pitchFamily="18" charset="0"/>
                <a:cs typeface="Times New Roman" pitchFamily="18" charset="0"/>
              </a:rPr>
              <a:t> structure for this segment, storing it in the structure pointed to by </a:t>
            </a:r>
            <a:r>
              <a:rPr lang="en-US" dirty="0" err="1" smtClean="0">
                <a:latin typeface="Times New Roman" pitchFamily="18" charset="0"/>
                <a:cs typeface="Times New Roman" pitchFamily="18" charset="0"/>
              </a:rPr>
              <a:t>buf</a:t>
            </a:r>
            <a:r>
              <a:rPr lang="en-US" dirty="0" smtClean="0">
                <a:latin typeface="Times New Roman" pitchFamily="18" charset="0"/>
                <a:cs typeface="Times New Roman" pitchFamily="18" charset="0"/>
              </a:rPr>
              <a:t>. </a:t>
            </a:r>
          </a:p>
          <a:p>
            <a:pPr>
              <a:lnSpc>
                <a:spcPct val="170000"/>
              </a:lnSpc>
            </a:pPr>
            <a:r>
              <a:rPr lang="en-US" dirty="0" smtClean="0">
                <a:latin typeface="Times New Roman" pitchFamily="18" charset="0"/>
                <a:cs typeface="Times New Roman" pitchFamily="18" charset="0"/>
              </a:rPr>
              <a:t>IPC_SET</a:t>
            </a:r>
          </a:p>
          <a:p>
            <a:pPr>
              <a:lnSpc>
                <a:spcPct val="170000"/>
              </a:lnSpc>
              <a:buNone/>
            </a:pPr>
            <a:r>
              <a:rPr lang="en-US" dirty="0" smtClean="0">
                <a:latin typeface="Times New Roman" pitchFamily="18" charset="0"/>
                <a:cs typeface="Times New Roman" pitchFamily="18" charset="0"/>
              </a:rPr>
              <a:t>		Set the following three fields from the structure pointed to by </a:t>
            </a:r>
            <a:r>
              <a:rPr lang="en-US" dirty="0" err="1" smtClean="0">
                <a:latin typeface="Times New Roman" pitchFamily="18" charset="0"/>
                <a:cs typeface="Times New Roman" pitchFamily="18" charset="0"/>
              </a:rPr>
              <a:t>buf</a:t>
            </a:r>
            <a:r>
              <a:rPr lang="en-US" dirty="0" smtClean="0">
                <a:latin typeface="Times New Roman" pitchFamily="18" charset="0"/>
                <a:cs typeface="Times New Roman" pitchFamily="18" charset="0"/>
              </a:rPr>
              <a:t> in the </a:t>
            </a:r>
            <a:r>
              <a:rPr lang="en-US" dirty="0" err="1" smtClean="0">
                <a:latin typeface="Times New Roman" pitchFamily="18" charset="0"/>
                <a:cs typeface="Times New Roman" pitchFamily="18" charset="0"/>
              </a:rPr>
              <a:t>shmid_ds</a:t>
            </a:r>
            <a:r>
              <a:rPr lang="en-US" dirty="0" smtClean="0">
                <a:latin typeface="Times New Roman" pitchFamily="18" charset="0"/>
                <a:cs typeface="Times New Roman" pitchFamily="18" charset="0"/>
              </a:rPr>
              <a:t> structure associated with this shared memory segment: shm_perm.uid, shm_perm.gid, and </a:t>
            </a:r>
            <a:r>
              <a:rPr lang="en-US" dirty="0" err="1" smtClean="0">
                <a:latin typeface="Times New Roman" pitchFamily="18" charset="0"/>
                <a:cs typeface="Times New Roman" pitchFamily="18" charset="0"/>
              </a:rPr>
              <a:t>shm_perm.mode</a:t>
            </a:r>
            <a:r>
              <a:rPr lang="en-US" dirty="0" smtClean="0">
                <a:latin typeface="Times New Roman" pitchFamily="18" charset="0"/>
                <a:cs typeface="Times New Roman" pitchFamily="18" charset="0"/>
              </a:rPr>
              <a:t>.</a:t>
            </a:r>
          </a:p>
          <a:p>
            <a:pPr>
              <a:lnSpc>
                <a:spcPct val="170000"/>
              </a:lnSpc>
              <a:buNone/>
            </a:pPr>
            <a:r>
              <a:rPr lang="en-US" dirty="0" smtClean="0">
                <a:latin typeface="Times New Roman" pitchFamily="18" charset="0"/>
                <a:cs typeface="Times New Roman" pitchFamily="18" charset="0"/>
              </a:rPr>
              <a:t>		This command can be executed only by a process whose effective user ID equals </a:t>
            </a:r>
            <a:r>
              <a:rPr lang="en-US" dirty="0" err="1" smtClean="0">
                <a:latin typeface="Times New Roman" pitchFamily="18" charset="0"/>
                <a:cs typeface="Times New Roman" pitchFamily="18" charset="0"/>
              </a:rPr>
              <a:t>shm_perm.cuid</a:t>
            </a:r>
            <a:r>
              <a:rPr lang="en-US" dirty="0" smtClean="0">
                <a:latin typeface="Times New Roman" pitchFamily="18" charset="0"/>
                <a:cs typeface="Times New Roman" pitchFamily="18" charset="0"/>
              </a:rPr>
              <a:t> or shm_perm.uid or by a process with </a:t>
            </a:r>
            <a:r>
              <a:rPr lang="en-US" dirty="0" err="1" smtClean="0">
                <a:latin typeface="Times New Roman" pitchFamily="18" charset="0"/>
                <a:cs typeface="Times New Roman" pitchFamily="18" charset="0"/>
              </a:rPr>
              <a:t>superuser</a:t>
            </a:r>
            <a:r>
              <a:rPr lang="en-US" dirty="0" smtClean="0">
                <a:latin typeface="Times New Roman" pitchFamily="18" charset="0"/>
                <a:cs typeface="Times New Roman" pitchFamily="18" charset="0"/>
              </a:rPr>
              <a:t> privileges. </a:t>
            </a:r>
          </a:p>
          <a:p>
            <a:pPr>
              <a:lnSpc>
                <a:spcPct val="170000"/>
              </a:lnSpc>
            </a:pPr>
            <a:r>
              <a:rPr lang="en-US" dirty="0" smtClean="0">
                <a:latin typeface="Times New Roman" pitchFamily="18" charset="0"/>
                <a:cs typeface="Times New Roman" pitchFamily="18" charset="0"/>
              </a:rPr>
              <a:t>IPC_RMID</a:t>
            </a:r>
          </a:p>
          <a:p>
            <a:pPr>
              <a:lnSpc>
                <a:spcPct val="170000"/>
              </a:lnSpc>
              <a:buNone/>
            </a:pPr>
            <a:r>
              <a:rPr lang="en-US" dirty="0" smtClean="0">
                <a:latin typeface="Times New Roman" pitchFamily="18" charset="0"/>
                <a:cs typeface="Times New Roman" pitchFamily="18" charset="0"/>
              </a:rPr>
              <a:t>		Remove the shared memory segment set from the system</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458200" cy="5867400"/>
          </a:xfrm>
        </p:spPr>
        <p:txBody>
          <a:bodyPr>
            <a:normAutofit fontScale="70000" lnSpcReduction="20000"/>
          </a:bodyPr>
          <a:lstStyle/>
          <a:p>
            <a:pPr algn="just">
              <a:lnSpc>
                <a:spcPct val="170000"/>
              </a:lnSpc>
            </a:pPr>
            <a:r>
              <a:rPr lang="en-US" dirty="0" smtClean="0">
                <a:latin typeface="Times New Roman" pitchFamily="18" charset="0"/>
                <a:cs typeface="Times New Roman" pitchFamily="18" charset="0"/>
              </a:rPr>
              <a:t>IPC_STAT</a:t>
            </a:r>
          </a:p>
          <a:p>
            <a:pPr algn="just">
              <a:lnSpc>
                <a:spcPct val="170000"/>
              </a:lnSpc>
              <a:buNone/>
            </a:pPr>
            <a:r>
              <a:rPr lang="en-US" dirty="0" smtClean="0">
                <a:latin typeface="Times New Roman" pitchFamily="18" charset="0"/>
                <a:cs typeface="Times New Roman" pitchFamily="18" charset="0"/>
              </a:rPr>
              <a:t>		Fetch the </a:t>
            </a:r>
            <a:r>
              <a:rPr lang="en-US" dirty="0" err="1" smtClean="0">
                <a:latin typeface="Times New Roman" pitchFamily="18" charset="0"/>
                <a:cs typeface="Times New Roman" pitchFamily="18" charset="0"/>
              </a:rPr>
              <a:t>shmid_ds</a:t>
            </a:r>
            <a:r>
              <a:rPr lang="en-US" dirty="0" smtClean="0">
                <a:latin typeface="Times New Roman" pitchFamily="18" charset="0"/>
                <a:cs typeface="Times New Roman" pitchFamily="18" charset="0"/>
              </a:rPr>
              <a:t> structure for this segment, storing it in the structure pointed to by </a:t>
            </a:r>
            <a:r>
              <a:rPr lang="en-US" dirty="0" err="1" smtClean="0">
                <a:latin typeface="Times New Roman" pitchFamily="18" charset="0"/>
                <a:cs typeface="Times New Roman" pitchFamily="18" charset="0"/>
              </a:rPr>
              <a:t>buf</a:t>
            </a:r>
            <a:r>
              <a:rPr lang="en-US" dirty="0" smtClean="0">
                <a:latin typeface="Times New Roman" pitchFamily="18" charset="0"/>
                <a:cs typeface="Times New Roman" pitchFamily="18" charset="0"/>
              </a:rPr>
              <a:t>. This command can be executed only by a process whose effective user ID equals </a:t>
            </a:r>
            <a:r>
              <a:rPr lang="en-US" dirty="0" err="1" smtClean="0">
                <a:latin typeface="Times New Roman" pitchFamily="18" charset="0"/>
                <a:cs typeface="Times New Roman" pitchFamily="18" charset="0"/>
              </a:rPr>
              <a:t>shm_perm.cuid</a:t>
            </a:r>
            <a:r>
              <a:rPr lang="en-US" dirty="0" smtClean="0">
                <a:latin typeface="Times New Roman" pitchFamily="18" charset="0"/>
                <a:cs typeface="Times New Roman" pitchFamily="18" charset="0"/>
              </a:rPr>
              <a:t> or shm_perm.uid or by a process with </a:t>
            </a:r>
            <a:r>
              <a:rPr lang="en-US" dirty="0" err="1" smtClean="0">
                <a:latin typeface="Times New Roman" pitchFamily="18" charset="0"/>
                <a:cs typeface="Times New Roman" pitchFamily="18" charset="0"/>
              </a:rPr>
              <a:t>superuser</a:t>
            </a:r>
            <a:r>
              <a:rPr lang="en-US" dirty="0" smtClean="0">
                <a:latin typeface="Times New Roman" pitchFamily="18" charset="0"/>
                <a:cs typeface="Times New Roman" pitchFamily="18" charset="0"/>
              </a:rPr>
              <a:t> privileges.</a:t>
            </a:r>
          </a:p>
          <a:p>
            <a:pPr algn="just">
              <a:lnSpc>
                <a:spcPct val="170000"/>
              </a:lnSpc>
            </a:pPr>
            <a:r>
              <a:rPr lang="en-US" dirty="0" smtClean="0">
                <a:latin typeface="Times New Roman" pitchFamily="18" charset="0"/>
                <a:cs typeface="Times New Roman" pitchFamily="18" charset="0"/>
              </a:rPr>
              <a:t> SHM_LOCK</a:t>
            </a:r>
          </a:p>
          <a:p>
            <a:pPr algn="just">
              <a:lnSpc>
                <a:spcPct val="170000"/>
              </a:lnSpc>
              <a:buNone/>
            </a:pPr>
            <a:r>
              <a:rPr lang="en-US" dirty="0" smtClean="0">
                <a:latin typeface="Times New Roman" pitchFamily="18" charset="0"/>
                <a:cs typeface="Times New Roman" pitchFamily="18" charset="0"/>
              </a:rPr>
              <a:t>		Lock the shared memory segment in memory. This command can be executed only by the </a:t>
            </a:r>
            <a:r>
              <a:rPr lang="en-US" dirty="0" err="1" smtClean="0">
                <a:latin typeface="Times New Roman" pitchFamily="18" charset="0"/>
                <a:cs typeface="Times New Roman" pitchFamily="18" charset="0"/>
              </a:rPr>
              <a:t>superuser</a:t>
            </a:r>
            <a:r>
              <a:rPr lang="en-US" dirty="0" smtClean="0">
                <a:latin typeface="Times New Roman" pitchFamily="18" charset="0"/>
                <a:cs typeface="Times New Roman" pitchFamily="18" charset="0"/>
              </a:rPr>
              <a:t>. </a:t>
            </a:r>
          </a:p>
          <a:p>
            <a:pPr algn="just">
              <a:lnSpc>
                <a:spcPct val="170000"/>
              </a:lnSpc>
            </a:pPr>
            <a:r>
              <a:rPr lang="en-US" dirty="0" smtClean="0">
                <a:latin typeface="Times New Roman" pitchFamily="18" charset="0"/>
                <a:cs typeface="Times New Roman" pitchFamily="18" charset="0"/>
              </a:rPr>
              <a:t>SHM_UNLOCK</a:t>
            </a:r>
          </a:p>
          <a:p>
            <a:pPr algn="just">
              <a:lnSpc>
                <a:spcPct val="170000"/>
              </a:lnSpc>
              <a:buNone/>
            </a:pPr>
            <a:r>
              <a:rPr lang="en-US" dirty="0" smtClean="0">
                <a:latin typeface="Times New Roman" pitchFamily="18" charset="0"/>
                <a:cs typeface="Times New Roman" pitchFamily="18" charset="0"/>
              </a:rPr>
              <a:t>		Unlock the shared memory segment. This command can be executed only by the </a:t>
            </a:r>
            <a:r>
              <a:rPr lang="en-US" dirty="0" err="1" smtClean="0">
                <a:latin typeface="Times New Roman" pitchFamily="18" charset="0"/>
                <a:cs typeface="Times New Roman" pitchFamily="18" charset="0"/>
              </a:rPr>
              <a:t>superuser</a:t>
            </a:r>
            <a:r>
              <a:rPr lang="en-US" dirty="0" smtClean="0">
                <a:latin typeface="Times New Roman" pitchFamily="18" charset="0"/>
                <a:cs typeface="Times New Roman" pitchFamily="18" charset="0"/>
              </a:rPr>
              <a:t>. </a:t>
            </a:r>
          </a:p>
          <a:p>
            <a:pPr algn="just">
              <a:lnSpc>
                <a:spcPct val="170000"/>
              </a:lnSpc>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Once a shared memory segment has been created, a process attaches it to its address space by calling </a:t>
            </a:r>
            <a:r>
              <a:rPr lang="en-US" dirty="0" err="1" smtClean="0"/>
              <a:t>shmat</a:t>
            </a:r>
            <a:r>
              <a:rPr lang="en-US" dirty="0" smtClean="0"/>
              <a:t>. </a:t>
            </a:r>
          </a:p>
          <a:p>
            <a:endParaRPr lang="en-US" dirty="0"/>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pic>
        <p:nvPicPr>
          <p:cNvPr id="5" name="Picture 2"/>
          <p:cNvPicPr>
            <a:picLocks noChangeAspect="1" noChangeArrowheads="1"/>
          </p:cNvPicPr>
          <p:nvPr/>
        </p:nvPicPr>
        <p:blipFill>
          <a:blip r:embed="rId2"/>
          <a:srcRect/>
          <a:stretch>
            <a:fillRect/>
          </a:stretch>
        </p:blipFill>
        <p:spPr bwMode="auto">
          <a:xfrm>
            <a:off x="354067" y="3733800"/>
            <a:ext cx="7668611" cy="19812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00800"/>
          </a:xfrm>
        </p:spPr>
        <p:txBody>
          <a:bodyPr>
            <a:normAutofit fontScale="62500" lnSpcReduction="20000"/>
          </a:bodyPr>
          <a:lstStyle/>
          <a:p>
            <a:pPr algn="just">
              <a:lnSpc>
                <a:spcPct val="170000"/>
              </a:lnSpc>
            </a:pPr>
            <a:r>
              <a:rPr lang="en-US" dirty="0" smtClean="0">
                <a:latin typeface="Times New Roman" pitchFamily="18" charset="0"/>
                <a:cs typeface="Times New Roman" pitchFamily="18" charset="0"/>
              </a:rPr>
              <a:t>The address in the calling process at which the segment is attached depends on the </a:t>
            </a:r>
            <a:r>
              <a:rPr lang="en-US" dirty="0" err="1" smtClean="0">
                <a:latin typeface="Times New Roman" pitchFamily="18" charset="0"/>
                <a:cs typeface="Times New Roman" pitchFamily="18" charset="0"/>
              </a:rPr>
              <a:t>addr</a:t>
            </a:r>
            <a:r>
              <a:rPr lang="en-US" dirty="0" smtClean="0">
                <a:latin typeface="Times New Roman" pitchFamily="18" charset="0"/>
                <a:cs typeface="Times New Roman" pitchFamily="18" charset="0"/>
              </a:rPr>
              <a:t> argument and whether the SHM_RND bit is specified in flag. </a:t>
            </a:r>
          </a:p>
          <a:p>
            <a:pPr algn="just">
              <a:lnSpc>
                <a:spcPct val="170000"/>
              </a:lnSpc>
              <a:buNone/>
            </a:pPr>
            <a:endParaRPr lang="en-US" dirty="0" smtClean="0">
              <a:latin typeface="Times New Roman" pitchFamily="18" charset="0"/>
              <a:cs typeface="Times New Roman" pitchFamily="18" charset="0"/>
            </a:endParaRPr>
          </a:p>
          <a:p>
            <a:pPr algn="just">
              <a:lnSpc>
                <a:spcPct val="170000"/>
              </a:lnSpc>
              <a:buNone/>
            </a:pPr>
            <a:r>
              <a:rPr lang="en-US" dirty="0" smtClean="0">
                <a:latin typeface="Times New Roman" pitchFamily="18" charset="0"/>
                <a:cs typeface="Times New Roman" pitchFamily="18" charset="0"/>
              </a:rPr>
              <a:t>• If </a:t>
            </a:r>
            <a:r>
              <a:rPr lang="en-US" dirty="0" err="1" smtClean="0">
                <a:latin typeface="Times New Roman" pitchFamily="18" charset="0"/>
                <a:cs typeface="Times New Roman" pitchFamily="18" charset="0"/>
              </a:rPr>
              <a:t>addr</a:t>
            </a:r>
            <a:r>
              <a:rPr lang="en-US" dirty="0" smtClean="0">
                <a:latin typeface="Times New Roman" pitchFamily="18" charset="0"/>
                <a:cs typeface="Times New Roman" pitchFamily="18" charset="0"/>
              </a:rPr>
              <a:t> is 0, the segment is attached at the first available address selected by the kernel</a:t>
            </a:r>
          </a:p>
          <a:p>
            <a:pPr algn="just">
              <a:lnSpc>
                <a:spcPct val="170000"/>
              </a:lnSpc>
              <a:buNone/>
            </a:pPr>
            <a:r>
              <a:rPr lang="en-US" dirty="0" smtClean="0">
                <a:latin typeface="Times New Roman" pitchFamily="18" charset="0"/>
                <a:cs typeface="Times New Roman" pitchFamily="18" charset="0"/>
              </a:rPr>
              <a:t>• If </a:t>
            </a:r>
            <a:r>
              <a:rPr lang="en-US" dirty="0" err="1" smtClean="0">
                <a:latin typeface="Times New Roman" pitchFamily="18" charset="0"/>
                <a:cs typeface="Times New Roman" pitchFamily="18" charset="0"/>
              </a:rPr>
              <a:t>addr</a:t>
            </a:r>
            <a:r>
              <a:rPr lang="en-US" dirty="0" smtClean="0">
                <a:latin typeface="Times New Roman" pitchFamily="18" charset="0"/>
                <a:cs typeface="Times New Roman" pitchFamily="18" charset="0"/>
              </a:rPr>
              <a:t> is nonzero and SHM_RND is not specified, the segment is attached at the address given by </a:t>
            </a:r>
            <a:r>
              <a:rPr lang="en-US" dirty="0" err="1" smtClean="0">
                <a:latin typeface="Times New Roman" pitchFamily="18" charset="0"/>
                <a:cs typeface="Times New Roman" pitchFamily="18" charset="0"/>
              </a:rPr>
              <a:t>addr</a:t>
            </a:r>
            <a:r>
              <a:rPr lang="en-US" dirty="0" smtClean="0">
                <a:latin typeface="Times New Roman" pitchFamily="18" charset="0"/>
                <a:cs typeface="Times New Roman" pitchFamily="18" charset="0"/>
              </a:rPr>
              <a:t>. </a:t>
            </a:r>
          </a:p>
          <a:p>
            <a:pPr algn="just">
              <a:lnSpc>
                <a:spcPct val="170000"/>
              </a:lnSpc>
              <a:buNone/>
            </a:pPr>
            <a:r>
              <a:rPr lang="en-US" dirty="0" smtClean="0">
                <a:latin typeface="Times New Roman" pitchFamily="18" charset="0"/>
                <a:cs typeface="Times New Roman" pitchFamily="18" charset="0"/>
              </a:rPr>
              <a:t>• If </a:t>
            </a:r>
            <a:r>
              <a:rPr lang="en-US" dirty="0" err="1" smtClean="0">
                <a:latin typeface="Times New Roman" pitchFamily="18" charset="0"/>
                <a:cs typeface="Times New Roman" pitchFamily="18" charset="0"/>
              </a:rPr>
              <a:t>addr</a:t>
            </a:r>
            <a:r>
              <a:rPr lang="en-US" dirty="0" smtClean="0">
                <a:latin typeface="Times New Roman" pitchFamily="18" charset="0"/>
                <a:cs typeface="Times New Roman" pitchFamily="18" charset="0"/>
              </a:rPr>
              <a:t> is nonzero and SHM_RND is specified, the segment is attached at the address given by (</a:t>
            </a:r>
            <a:r>
              <a:rPr lang="en-US" dirty="0" err="1" smtClean="0">
                <a:latin typeface="Times New Roman" pitchFamily="18" charset="0"/>
                <a:cs typeface="Times New Roman" pitchFamily="18" charset="0"/>
              </a:rPr>
              <a:t>addr</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addrmodulus</a:t>
            </a:r>
            <a:r>
              <a:rPr lang="en-US" dirty="0" smtClean="0">
                <a:latin typeface="Times New Roman" pitchFamily="18" charset="0"/>
                <a:cs typeface="Times New Roman" pitchFamily="18" charset="0"/>
              </a:rPr>
              <a:t> SHMLBA)).</a:t>
            </a:r>
          </a:p>
          <a:p>
            <a:pPr algn="just">
              <a:lnSpc>
                <a:spcPct val="170000"/>
              </a:lnSpc>
              <a:buNone/>
            </a:pPr>
            <a:r>
              <a:rPr lang="en-US" dirty="0" smtClean="0">
                <a:latin typeface="Times New Roman" pitchFamily="18" charset="0"/>
                <a:cs typeface="Times New Roman" pitchFamily="18" charset="0"/>
              </a:rPr>
              <a:t>		 The SHM_RND command stands for "round." SHMLBA stands for "low boundary address multiple" and is always a power of 2. What the arithmetic does is round the address down to the next multiple of SHMLBA.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7848600" cy="5029200"/>
          </a:xfrm>
        </p:spPr>
        <p:txBody>
          <a:bodyPr>
            <a:normAutofit fontScale="55000" lnSpcReduction="20000"/>
          </a:bodyPr>
          <a:lstStyle/>
          <a:p>
            <a:pPr>
              <a:lnSpc>
                <a:spcPct val="170000"/>
              </a:lnSpc>
            </a:pPr>
            <a:r>
              <a:rPr lang="en-US" dirty="0" smtClean="0">
                <a:latin typeface="Times New Roman" pitchFamily="18" charset="0"/>
                <a:cs typeface="Times New Roman" pitchFamily="18" charset="0"/>
              </a:rPr>
              <a:t>Where a kernel places shared memory segments that are attached with an address of 0 is highly system dependent.</a:t>
            </a:r>
          </a:p>
          <a:p>
            <a:pPr>
              <a:lnSpc>
                <a:spcPct val="170000"/>
              </a:lnSpc>
            </a:pPr>
            <a:r>
              <a:rPr lang="en-US" dirty="0" smtClean="0">
                <a:latin typeface="Times New Roman" pitchFamily="18" charset="0"/>
                <a:cs typeface="Times New Roman" pitchFamily="18" charset="0"/>
              </a:rPr>
              <a:t> Figure 15.31 shows a program that prints some information on where one particular system places various types of data. </a:t>
            </a:r>
          </a:p>
          <a:p>
            <a:pPr>
              <a:lnSpc>
                <a:spcPct val="170000"/>
              </a:lnSpc>
            </a:pPr>
            <a:r>
              <a:rPr lang="en-US" dirty="0" smtClean="0">
                <a:latin typeface="Times New Roman" pitchFamily="18" charset="0"/>
                <a:cs typeface="Times New Roman" pitchFamily="18" charset="0"/>
              </a:rPr>
              <a:t>Running this program on an Intel-based Linux system gives us the following output: </a:t>
            </a:r>
          </a:p>
          <a:p>
            <a:pPr>
              <a:lnSpc>
                <a:spcPct val="170000"/>
              </a:lnSpc>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a.out</a:t>
            </a:r>
            <a:endParaRPr lang="en-US" dirty="0" smtClean="0">
              <a:latin typeface="Times New Roman" pitchFamily="18" charset="0"/>
              <a:cs typeface="Times New Roman" pitchFamily="18" charset="0"/>
            </a:endParaRPr>
          </a:p>
          <a:p>
            <a:pPr>
              <a:lnSpc>
                <a:spcPct val="170000"/>
              </a:lnSpc>
              <a:buNone/>
            </a:pPr>
            <a:r>
              <a:rPr lang="en-US" dirty="0" smtClean="0">
                <a:latin typeface="Times New Roman" pitchFamily="18" charset="0"/>
                <a:cs typeface="Times New Roman" pitchFamily="18" charset="0"/>
              </a:rPr>
              <a:t>array[] from 804a080 to 8053cc0</a:t>
            </a:r>
          </a:p>
          <a:p>
            <a:pPr>
              <a:lnSpc>
                <a:spcPct val="170000"/>
              </a:lnSpc>
              <a:buNone/>
            </a:pPr>
            <a:r>
              <a:rPr lang="en-US" dirty="0" smtClean="0">
                <a:latin typeface="Times New Roman" pitchFamily="18" charset="0"/>
                <a:cs typeface="Times New Roman" pitchFamily="18" charset="0"/>
              </a:rPr>
              <a:t>stack around bffff9e4</a:t>
            </a:r>
          </a:p>
          <a:p>
            <a:pPr>
              <a:lnSpc>
                <a:spcPct val="170000"/>
              </a:lnSpc>
              <a:buNone/>
            </a:pPr>
            <a:r>
              <a:rPr lang="en-US" dirty="0" err="1" smtClean="0">
                <a:latin typeface="Times New Roman" pitchFamily="18" charset="0"/>
                <a:cs typeface="Times New Roman" pitchFamily="18" charset="0"/>
              </a:rPr>
              <a:t>malloced</a:t>
            </a:r>
            <a:r>
              <a:rPr lang="en-US" dirty="0" smtClean="0">
                <a:latin typeface="Times New Roman" pitchFamily="18" charset="0"/>
                <a:cs typeface="Times New Roman" pitchFamily="18" charset="0"/>
              </a:rPr>
              <a:t> from 8053cc8 to 806c368</a:t>
            </a:r>
          </a:p>
          <a:p>
            <a:pPr>
              <a:lnSpc>
                <a:spcPct val="170000"/>
              </a:lnSpc>
              <a:buNone/>
            </a:pPr>
            <a:r>
              <a:rPr lang="en-US" dirty="0" smtClean="0">
                <a:latin typeface="Times New Roman" pitchFamily="18" charset="0"/>
                <a:cs typeface="Times New Roman" pitchFamily="18" charset="0"/>
              </a:rPr>
              <a:t>shared memory attached from 40162000 to 4017a6a0</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Divya Jennifer DSouza,NMAMIT</a:t>
            </a:r>
            <a:endParaRPr lang="en-US"/>
          </a:p>
        </p:txBody>
      </p:sp>
      <p:pic>
        <p:nvPicPr>
          <p:cNvPr id="14338" name="Picture 2"/>
          <p:cNvPicPr>
            <a:picLocks noGrp="1" noChangeAspect="1" noChangeArrowheads="1"/>
          </p:cNvPicPr>
          <p:nvPr>
            <p:ph idx="1"/>
          </p:nvPr>
        </p:nvPicPr>
        <p:blipFill>
          <a:blip r:embed="rId2"/>
          <a:srcRect/>
          <a:stretch>
            <a:fillRect/>
          </a:stretch>
        </p:blipFill>
        <p:spPr bwMode="auto">
          <a:xfrm>
            <a:off x="838200" y="381000"/>
            <a:ext cx="7069387" cy="5634831"/>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pic>
        <p:nvPicPr>
          <p:cNvPr id="15362" name="Picture 2"/>
          <p:cNvPicPr>
            <a:picLocks noGrp="1" noChangeAspect="1" noChangeArrowheads="1"/>
          </p:cNvPicPr>
          <p:nvPr>
            <p:ph idx="1"/>
          </p:nvPr>
        </p:nvPicPr>
        <p:blipFill>
          <a:blip r:embed="rId2"/>
          <a:srcRect/>
          <a:stretch>
            <a:fillRect/>
          </a:stretch>
        </p:blipFill>
        <p:spPr bwMode="auto">
          <a:xfrm>
            <a:off x="914400" y="2743200"/>
            <a:ext cx="7426539" cy="251460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pic>
        <p:nvPicPr>
          <p:cNvPr id="16386" name="Picture 2"/>
          <p:cNvPicPr>
            <a:picLocks noGrp="1" noChangeAspect="1" noChangeArrowheads="1"/>
          </p:cNvPicPr>
          <p:nvPr>
            <p:ph idx="1"/>
          </p:nvPr>
        </p:nvPicPr>
        <p:blipFill>
          <a:blip r:embed="rId2"/>
          <a:srcRect/>
          <a:stretch>
            <a:fillRect/>
          </a:stretch>
        </p:blipFill>
        <p:spPr bwMode="auto">
          <a:xfrm>
            <a:off x="685800" y="1371600"/>
            <a:ext cx="7598019" cy="46482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534400" cy="5897563"/>
          </a:xfrm>
        </p:spPr>
        <p:txBody>
          <a:bodyPr>
            <a:noAutofit/>
          </a:bodyPr>
          <a:lstStyle/>
          <a:p>
            <a:pPr>
              <a:lnSpc>
                <a:spcPct val="150000"/>
              </a:lnSpc>
            </a:pPr>
            <a:r>
              <a:rPr lang="en-US" sz="2800" dirty="0">
                <a:latin typeface="Times New Roman" pitchFamily="18" charset="0"/>
                <a:cs typeface="Times New Roman" pitchFamily="18" charset="0"/>
              </a:rPr>
              <a:t>Two ways to picture a half-duplex pipe are shown </a:t>
            </a:r>
            <a:r>
              <a:rPr lang="en-US" sz="2800" dirty="0" smtClean="0">
                <a:latin typeface="Times New Roman" pitchFamily="18" charset="0"/>
                <a:cs typeface="Times New Roman" pitchFamily="18" charset="0"/>
              </a:rPr>
              <a:t>in Figure </a:t>
            </a:r>
            <a:r>
              <a:rPr lang="en-US" sz="2800" dirty="0">
                <a:latin typeface="Times New Roman" pitchFamily="18" charset="0"/>
                <a:cs typeface="Times New Roman" pitchFamily="18" charset="0"/>
              </a:rPr>
              <a:t>15.2. </a:t>
            </a:r>
            <a:endParaRPr lang="en-US" sz="2800" dirty="0" smtClean="0">
              <a:latin typeface="Times New Roman" pitchFamily="18" charset="0"/>
              <a:cs typeface="Times New Roman" pitchFamily="18" charset="0"/>
            </a:endParaRPr>
          </a:p>
          <a:p>
            <a:pPr>
              <a:lnSpc>
                <a:spcPct val="150000"/>
              </a:lnSpc>
            </a:pPr>
            <a:endParaRPr lang="en-US" sz="2800" dirty="0">
              <a:latin typeface="Times New Roman" pitchFamily="18" charset="0"/>
              <a:cs typeface="Times New Roman" pitchFamily="18" charset="0"/>
            </a:endParaRPr>
          </a:p>
          <a:p>
            <a:pPr>
              <a:lnSpc>
                <a:spcPct val="150000"/>
              </a:lnSpc>
            </a:pPr>
            <a:endParaRPr lang="en-US" sz="2800" dirty="0" smtClean="0">
              <a:latin typeface="Times New Roman" pitchFamily="18" charset="0"/>
              <a:cs typeface="Times New Roman" pitchFamily="18" charset="0"/>
            </a:endParaRPr>
          </a:p>
          <a:p>
            <a:pPr>
              <a:lnSpc>
                <a:spcPct val="150000"/>
              </a:lnSpc>
            </a:pPr>
            <a:endParaRPr lang="en-US" sz="2800" dirty="0">
              <a:latin typeface="Times New Roman" pitchFamily="18" charset="0"/>
              <a:cs typeface="Times New Roman" pitchFamily="18" charset="0"/>
            </a:endParaRPr>
          </a:p>
          <a:p>
            <a:pPr>
              <a:lnSpc>
                <a:spcPct val="150000"/>
              </a:lnSpc>
            </a:pP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left half of the figure shows the two </a:t>
            </a:r>
            <a:r>
              <a:rPr lang="en-US" sz="2800" dirty="0" smtClean="0">
                <a:latin typeface="Times New Roman" pitchFamily="18" charset="0"/>
                <a:cs typeface="Times New Roman" pitchFamily="18" charset="0"/>
              </a:rPr>
              <a:t>ends of </a:t>
            </a:r>
            <a:r>
              <a:rPr lang="en-US" sz="2800" dirty="0">
                <a:latin typeface="Times New Roman" pitchFamily="18" charset="0"/>
                <a:cs typeface="Times New Roman" pitchFamily="18" charset="0"/>
              </a:rPr>
              <a:t>the pipe connected in a single process. </a:t>
            </a:r>
            <a:endParaRPr lang="en-US" sz="2800" dirty="0" smtClean="0">
              <a:latin typeface="Times New Roman" pitchFamily="18" charset="0"/>
              <a:cs typeface="Times New Roman" pitchFamily="18" charset="0"/>
            </a:endParaRPr>
          </a:p>
          <a:p>
            <a:pPr>
              <a:lnSpc>
                <a:spcPct val="150000"/>
              </a:lnSpc>
            </a:pP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right half of the figure emphasizes that the data in the pipe </a:t>
            </a:r>
            <a:r>
              <a:rPr lang="en-US" sz="2800" dirty="0" smtClean="0">
                <a:latin typeface="Times New Roman" pitchFamily="18" charset="0"/>
                <a:cs typeface="Times New Roman" pitchFamily="18" charset="0"/>
              </a:rPr>
              <a:t>flows through </a:t>
            </a:r>
            <a:r>
              <a:rPr lang="en-US" sz="2800" dirty="0">
                <a:latin typeface="Times New Roman" pitchFamily="18" charset="0"/>
                <a:cs typeface="Times New Roman" pitchFamily="18" charset="0"/>
              </a:rPr>
              <a:t>the kernel. </a:t>
            </a:r>
          </a:p>
          <a:p>
            <a:pPr>
              <a:lnSpc>
                <a:spcPct val="150000"/>
              </a:lnSpc>
            </a:pPr>
            <a:endParaRPr lang="en-US" sz="2800" dirty="0">
              <a:latin typeface="Times New Roman" pitchFamily="18" charset="0"/>
              <a:cs typeface="Times New Roman" pitchFamily="18" charset="0"/>
            </a:endParaRPr>
          </a:p>
          <a:p>
            <a:pPr>
              <a:lnSpc>
                <a:spcPct val="150000"/>
              </a:lnSpc>
            </a:pPr>
            <a:endParaRPr lang="en-US" sz="2800" dirty="0">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1066800" y="1600200"/>
            <a:ext cx="5276850" cy="2266950"/>
          </a:xfrm>
          <a:prstGeom prst="rect">
            <a:avLst/>
          </a:prstGeom>
          <a:noFill/>
          <a:ln w="9525">
            <a:noFill/>
            <a:miter lim="800000"/>
            <a:headEnd/>
            <a:tailEnd/>
          </a:ln>
          <a:effectLst/>
        </p:spPr>
      </p:pic>
      <p:sp>
        <p:nvSpPr>
          <p:cNvPr id="7" name="Footer Placeholder 6"/>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8800" dirty="0" smtClean="0">
                <a:latin typeface="Andalus" pitchFamily="18" charset="-78"/>
                <a:cs typeface="Andalus" pitchFamily="18" charset="-78"/>
              </a:rPr>
              <a:t>Thank you….</a:t>
            </a:r>
            <a:endParaRPr lang="en-US" sz="8800" dirty="0">
              <a:latin typeface="Andalus" pitchFamily="18" charset="-78"/>
              <a:cs typeface="Andalus" pitchFamily="18" charset="-78"/>
            </a:endParaRPr>
          </a:p>
        </p:txBody>
      </p:sp>
      <p:sp>
        <p:nvSpPr>
          <p:cNvPr id="4" name="Footer Placeholder 3"/>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228600"/>
            <a:ext cx="8382000" cy="5897563"/>
          </a:xfrm>
        </p:spPr>
        <p:txBody>
          <a:bodyPr>
            <a:normAutofit/>
          </a:bodyPr>
          <a:lstStyle/>
          <a:p>
            <a:pPr>
              <a:lnSpc>
                <a:spcPct val="150000"/>
              </a:lnSpc>
            </a:pPr>
            <a:r>
              <a:rPr lang="en-US" sz="2800" dirty="0" smtClean="0">
                <a:latin typeface="Times New Roman" pitchFamily="18" charset="0"/>
                <a:cs typeface="Times New Roman" pitchFamily="18" charset="0"/>
              </a:rPr>
              <a:t>Normally, the </a:t>
            </a:r>
            <a:r>
              <a:rPr lang="en-US" sz="2800" dirty="0">
                <a:latin typeface="Times New Roman" pitchFamily="18" charset="0"/>
                <a:cs typeface="Times New Roman" pitchFamily="18" charset="0"/>
              </a:rPr>
              <a:t>process that calls pipe then calls fork, creating </a:t>
            </a:r>
            <a:r>
              <a:rPr lang="en-US" sz="2800" dirty="0" smtClean="0">
                <a:latin typeface="Times New Roman" pitchFamily="18" charset="0"/>
                <a:cs typeface="Times New Roman" pitchFamily="18" charset="0"/>
              </a:rPr>
              <a:t>an IPC </a:t>
            </a:r>
            <a:r>
              <a:rPr lang="en-US" sz="2800" dirty="0">
                <a:latin typeface="Times New Roman" pitchFamily="18" charset="0"/>
                <a:cs typeface="Times New Roman" pitchFamily="18" charset="0"/>
              </a:rPr>
              <a:t>channel from the parent to the child or vice versa. Figure 15.3 shows this scenario</a:t>
            </a:r>
            <a:r>
              <a:rPr lang="en-US" sz="2800" dirty="0" smtClean="0">
                <a:latin typeface="Times New Roman" pitchFamily="18" charset="0"/>
                <a:cs typeface="Times New Roman" pitchFamily="18" charset="0"/>
              </a:rPr>
              <a:t>. </a:t>
            </a:r>
          </a:p>
          <a:p>
            <a:pPr>
              <a:lnSpc>
                <a:spcPct val="150000"/>
              </a:lnSpc>
            </a:pPr>
            <a:endParaRPr lang="en-US" sz="2800" dirty="0">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990600" y="3124200"/>
            <a:ext cx="7467600" cy="3352800"/>
          </a:xfrm>
          <a:prstGeom prst="rect">
            <a:avLst/>
          </a:prstGeom>
          <a:noFill/>
          <a:ln w="9525">
            <a:noFill/>
            <a:miter lim="800000"/>
            <a:headEnd/>
            <a:tailEnd/>
          </a:ln>
          <a:effectLst/>
        </p:spPr>
      </p:pic>
      <p:sp>
        <p:nvSpPr>
          <p:cNvPr id="7" name="Footer Placeholder 6"/>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228600"/>
            <a:ext cx="8382000" cy="5897563"/>
          </a:xfrm>
        </p:spPr>
        <p:txBody>
          <a:bodyPr>
            <a:normAutofit/>
          </a:bodyPr>
          <a:lstStyle/>
          <a:p>
            <a:pPr>
              <a:lnSpc>
                <a:spcPct val="150000"/>
              </a:lnSpc>
            </a:pPr>
            <a:r>
              <a:rPr lang="en-US" sz="2400" dirty="0">
                <a:latin typeface="Times New Roman" pitchFamily="18" charset="0"/>
                <a:cs typeface="Times New Roman" pitchFamily="18" charset="0"/>
              </a:rPr>
              <a:t>What happens after the fork depends on which direction of data flow we want. For a pipe from the parent to the </a:t>
            </a:r>
            <a:r>
              <a:rPr lang="en-US" sz="2400" dirty="0" smtClean="0">
                <a:latin typeface="Times New Roman" pitchFamily="18" charset="0"/>
                <a:cs typeface="Times New Roman" pitchFamily="18" charset="0"/>
              </a:rPr>
              <a:t>child</a:t>
            </a:r>
            <a:r>
              <a:rPr lang="en-US" sz="2400" dirty="0">
                <a:latin typeface="Times New Roman" pitchFamily="18" charset="0"/>
                <a:cs typeface="Times New Roman" pitchFamily="18" charset="0"/>
              </a:rPr>
              <a:t>, the parent closes the read end of the pipe (</a:t>
            </a:r>
            <a:r>
              <a:rPr lang="en-US" sz="2400" dirty="0" err="1">
                <a:latin typeface="Times New Roman" pitchFamily="18" charset="0"/>
                <a:cs typeface="Times New Roman" pitchFamily="18" charset="0"/>
              </a:rPr>
              <a:t>fd</a:t>
            </a:r>
            <a:r>
              <a:rPr lang="en-US" sz="2400" dirty="0">
                <a:latin typeface="Times New Roman" pitchFamily="18" charset="0"/>
                <a:cs typeface="Times New Roman" pitchFamily="18" charset="0"/>
              </a:rPr>
              <a:t>[0]), and the child closes the write end (</a:t>
            </a:r>
            <a:r>
              <a:rPr lang="en-US" sz="2400" dirty="0" err="1">
                <a:latin typeface="Times New Roman" pitchFamily="18" charset="0"/>
                <a:cs typeface="Times New Roman" pitchFamily="18" charset="0"/>
              </a:rPr>
              <a:t>fd</a:t>
            </a:r>
            <a:r>
              <a:rPr lang="en-US" sz="2400" dirty="0">
                <a:latin typeface="Times New Roman" pitchFamily="18" charset="0"/>
                <a:cs typeface="Times New Roman" pitchFamily="18" charset="0"/>
              </a:rPr>
              <a:t>[1]). Figure </a:t>
            </a:r>
            <a:r>
              <a:rPr lang="en-US" sz="2400" dirty="0" smtClean="0">
                <a:latin typeface="Times New Roman" pitchFamily="18" charset="0"/>
                <a:cs typeface="Times New Roman" pitchFamily="18" charset="0"/>
              </a:rPr>
              <a:t>15.4shows </a:t>
            </a:r>
            <a:r>
              <a:rPr lang="en-US" sz="2400" dirty="0">
                <a:latin typeface="Times New Roman" pitchFamily="18" charset="0"/>
                <a:cs typeface="Times New Roman" pitchFamily="18" charset="0"/>
              </a:rPr>
              <a:t>the resulting arrangement of descriptors. </a:t>
            </a:r>
          </a:p>
        </p:txBody>
      </p:sp>
      <p:pic>
        <p:nvPicPr>
          <p:cNvPr id="6" name="Picture 2"/>
          <p:cNvPicPr>
            <a:picLocks noChangeAspect="1" noChangeArrowheads="1"/>
          </p:cNvPicPr>
          <p:nvPr/>
        </p:nvPicPr>
        <p:blipFill>
          <a:blip r:embed="rId2"/>
          <a:srcRect/>
          <a:stretch>
            <a:fillRect/>
          </a:stretch>
        </p:blipFill>
        <p:spPr bwMode="auto">
          <a:xfrm>
            <a:off x="1811177" y="3276600"/>
            <a:ext cx="4970623" cy="3076575"/>
          </a:xfrm>
          <a:prstGeom prst="rect">
            <a:avLst/>
          </a:prstGeom>
          <a:noFill/>
          <a:ln w="9525">
            <a:noFill/>
            <a:miter lim="800000"/>
            <a:headEnd/>
            <a:tailEnd/>
          </a:ln>
          <a:effectLst/>
        </p:spPr>
      </p:pic>
      <p:sp>
        <p:nvSpPr>
          <p:cNvPr id="7" name="Footer Placeholder 6"/>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228600"/>
            <a:ext cx="8458200" cy="5897563"/>
          </a:xfrm>
        </p:spPr>
        <p:txBody>
          <a:bodyPr>
            <a:noAutofit/>
          </a:bodyPr>
          <a:lstStyle/>
          <a:p>
            <a:pPr>
              <a:lnSpc>
                <a:spcPct val="160000"/>
              </a:lnSpc>
            </a:pPr>
            <a:r>
              <a:rPr lang="en-US" sz="2400" dirty="0">
                <a:latin typeface="Times New Roman" pitchFamily="18" charset="0"/>
                <a:cs typeface="Times New Roman" pitchFamily="18" charset="0"/>
              </a:rPr>
              <a:t>For a pipe from the child to the parent, the parent </a:t>
            </a:r>
            <a:r>
              <a:rPr lang="en-US" sz="2400" dirty="0" smtClean="0">
                <a:latin typeface="Times New Roman" pitchFamily="18" charset="0"/>
                <a:cs typeface="Times New Roman" pitchFamily="18" charset="0"/>
              </a:rPr>
              <a:t>closes </a:t>
            </a:r>
            <a:r>
              <a:rPr lang="en-US" sz="2400" dirty="0" err="1" smtClean="0">
                <a:latin typeface="Times New Roman" pitchFamily="18" charset="0"/>
                <a:cs typeface="Times New Roman" pitchFamily="18" charset="0"/>
              </a:rPr>
              <a:t>fd</a:t>
            </a:r>
            <a:r>
              <a:rPr lang="en-US" sz="2400" dirty="0" smtClean="0">
                <a:latin typeface="Times New Roman" pitchFamily="18" charset="0"/>
                <a:cs typeface="Times New Roman" pitchFamily="18" charset="0"/>
              </a:rPr>
              <a:t>[1</a:t>
            </a:r>
            <a:r>
              <a:rPr lang="en-US" sz="2400" dirty="0">
                <a:latin typeface="Times New Roman" pitchFamily="18" charset="0"/>
                <a:cs typeface="Times New Roman" pitchFamily="18" charset="0"/>
              </a:rPr>
              <a:t>], and the child closes </a:t>
            </a:r>
            <a:r>
              <a:rPr lang="en-US" sz="2400" dirty="0" err="1">
                <a:latin typeface="Times New Roman" pitchFamily="18" charset="0"/>
                <a:cs typeface="Times New Roman" pitchFamily="18" charset="0"/>
              </a:rPr>
              <a:t>fd</a:t>
            </a:r>
            <a:r>
              <a:rPr lang="en-US" sz="2400" dirty="0">
                <a:latin typeface="Times New Roman" pitchFamily="18" charset="0"/>
                <a:cs typeface="Times New Roman" pitchFamily="18" charset="0"/>
              </a:rPr>
              <a:t>[0]. </a:t>
            </a:r>
          </a:p>
          <a:p>
            <a:pPr>
              <a:lnSpc>
                <a:spcPct val="160000"/>
              </a:lnSpc>
            </a:pPr>
            <a:r>
              <a:rPr lang="en-US" sz="2400" dirty="0">
                <a:latin typeface="Times New Roman" pitchFamily="18" charset="0"/>
                <a:cs typeface="Times New Roman" pitchFamily="18" charset="0"/>
              </a:rPr>
              <a:t>When one end of a pipe is closed, the following two rules apply. </a:t>
            </a:r>
          </a:p>
          <a:p>
            <a:pPr>
              <a:lnSpc>
                <a:spcPct val="160000"/>
              </a:lnSpc>
              <a:buNone/>
            </a:pPr>
            <a:r>
              <a:rPr lang="en-US" sz="2400" dirty="0">
                <a:latin typeface="Times New Roman" pitchFamily="18" charset="0"/>
                <a:cs typeface="Times New Roman" pitchFamily="18" charset="0"/>
              </a:rPr>
              <a:t>1. If we read from a pipe whose write end has been closed, read returns 0 to indicate an end of file </a:t>
            </a:r>
            <a:r>
              <a:rPr lang="en-US" sz="2400" dirty="0" smtClean="0">
                <a:latin typeface="Times New Roman" pitchFamily="18" charset="0"/>
                <a:cs typeface="Times New Roman" pitchFamily="18" charset="0"/>
              </a:rPr>
              <a:t>after all </a:t>
            </a:r>
            <a:r>
              <a:rPr lang="en-US" sz="2400" dirty="0">
                <a:latin typeface="Times New Roman" pitchFamily="18" charset="0"/>
                <a:cs typeface="Times New Roman" pitchFamily="18" charset="0"/>
              </a:rPr>
              <a:t>the data has been </a:t>
            </a:r>
            <a:r>
              <a:rPr lang="en-US" sz="2400" dirty="0" smtClean="0">
                <a:latin typeface="Times New Roman" pitchFamily="18" charset="0"/>
                <a:cs typeface="Times New Roman" pitchFamily="18" charset="0"/>
              </a:rPr>
              <a:t>read</a:t>
            </a:r>
          </a:p>
          <a:p>
            <a:pPr>
              <a:lnSpc>
                <a:spcPct val="160000"/>
              </a:lnSpc>
              <a:buNone/>
            </a:pPr>
            <a:r>
              <a:rPr lang="en-US" sz="2400" dirty="0" smtClean="0">
                <a:latin typeface="Times New Roman" pitchFamily="18" charset="0"/>
                <a:cs typeface="Times New Roman" pitchFamily="18" charset="0"/>
              </a:rPr>
              <a:t>2</a:t>
            </a:r>
            <a:r>
              <a:rPr lang="en-US" sz="2400" dirty="0">
                <a:latin typeface="Times New Roman" pitchFamily="18" charset="0"/>
                <a:cs typeface="Times New Roman" pitchFamily="18" charset="0"/>
              </a:rPr>
              <a:t>. If </a:t>
            </a:r>
            <a:r>
              <a:rPr lang="en-US" sz="2400" dirty="0" smtClean="0">
                <a:latin typeface="Times New Roman" pitchFamily="18" charset="0"/>
                <a:cs typeface="Times New Roman" pitchFamily="18" charset="0"/>
              </a:rPr>
              <a:t>we write </a:t>
            </a:r>
            <a:r>
              <a:rPr lang="en-US" sz="2400" dirty="0">
                <a:latin typeface="Times New Roman" pitchFamily="18" charset="0"/>
                <a:cs typeface="Times New Roman" pitchFamily="18" charset="0"/>
              </a:rPr>
              <a:t>to a pipe whose read end has been closed, the signal SIGPIPE is generated. If we </a:t>
            </a:r>
            <a:r>
              <a:rPr lang="en-US" sz="2400" dirty="0" smtClean="0">
                <a:latin typeface="Times New Roman" pitchFamily="18" charset="0"/>
                <a:cs typeface="Times New Roman" pitchFamily="18" charset="0"/>
              </a:rPr>
              <a:t>either ignore </a:t>
            </a:r>
            <a:r>
              <a:rPr lang="en-US" sz="2400" dirty="0">
                <a:latin typeface="Times New Roman" pitchFamily="18" charset="0"/>
                <a:cs typeface="Times New Roman" pitchFamily="18" charset="0"/>
              </a:rPr>
              <a:t>the signal or catch it and return from the signal </a:t>
            </a:r>
            <a:r>
              <a:rPr lang="en-US" sz="2400" dirty="0" smtClean="0">
                <a:latin typeface="Times New Roman" pitchFamily="18" charset="0"/>
                <a:cs typeface="Times New Roman" pitchFamily="18" charset="0"/>
              </a:rPr>
              <a:t>handler, write </a:t>
            </a:r>
            <a:r>
              <a:rPr lang="en-US" sz="2400" dirty="0">
                <a:latin typeface="Times New Roman" pitchFamily="18" charset="0"/>
                <a:cs typeface="Times New Roman" pitchFamily="18" charset="0"/>
              </a:rPr>
              <a:t>returns –1 with </a:t>
            </a:r>
            <a:r>
              <a:rPr lang="en-US" sz="2400" dirty="0" err="1">
                <a:latin typeface="Times New Roman" pitchFamily="18" charset="0"/>
                <a:cs typeface="Times New Roman" pitchFamily="18" charset="0"/>
              </a:rPr>
              <a:t>errno</a:t>
            </a:r>
            <a:r>
              <a:rPr lang="en-US" sz="2400" dirty="0">
                <a:latin typeface="Times New Roman" pitchFamily="18" charset="0"/>
                <a:cs typeface="Times New Roman" pitchFamily="18" charset="0"/>
              </a:rPr>
              <a:t> set to EPIPE. </a:t>
            </a:r>
          </a:p>
        </p:txBody>
      </p:sp>
      <p:sp>
        <p:nvSpPr>
          <p:cNvPr id="6" name="Footer Placeholder 5"/>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1143000" y="228600"/>
            <a:ext cx="5583277" cy="2670847"/>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1143000" y="2635144"/>
            <a:ext cx="5562600" cy="3237079"/>
          </a:xfrm>
          <a:prstGeom prst="rect">
            <a:avLst/>
          </a:prstGeom>
          <a:noFill/>
          <a:ln w="9525">
            <a:noFill/>
            <a:miter lim="800000"/>
            <a:headEnd/>
            <a:tailEnd/>
          </a:ln>
          <a:effectLst/>
        </p:spPr>
      </p:pic>
      <p:sp>
        <p:nvSpPr>
          <p:cNvPr id="6" name="Footer Placeholder 5"/>
          <p:cNvSpPr>
            <a:spLocks noGrp="1"/>
          </p:cNvSpPr>
          <p:nvPr>
            <p:ph type="ftr" sz="quarter" idx="11"/>
          </p:nvPr>
        </p:nvSpPr>
        <p:spPr/>
        <p:txBody>
          <a:bodyPr/>
          <a:lstStyle/>
          <a:p>
            <a:r>
              <a:rPr lang="en-US" smtClean="0"/>
              <a:t>Divya Jennifer DSouza,NMAMIT</a:t>
            </a:r>
            <a:endParaRPr lang="en-US"/>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677</TotalTime>
  <Words>2078</Words>
  <Application>Microsoft Office PowerPoint</Application>
  <PresentationFormat>On-screen Show (4:3)</PresentationFormat>
  <Paragraphs>239</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Technic</vt:lpstr>
      <vt:lpstr>InterProcess Communication</vt:lpstr>
      <vt:lpstr>Introduction</vt:lpstr>
      <vt:lpstr>Pipes</vt:lpstr>
      <vt:lpstr>Slide 4</vt:lpstr>
      <vt:lpstr>Slide 5</vt:lpstr>
      <vt:lpstr>Slide 6</vt:lpstr>
      <vt:lpstr>Slide 7</vt:lpstr>
      <vt:lpstr>Slide 8</vt:lpstr>
      <vt:lpstr>Slide 9</vt:lpstr>
      <vt:lpstr>popen and pclose Functions </vt:lpstr>
      <vt:lpstr>Slide 11</vt:lpstr>
      <vt:lpstr>Slide 12</vt:lpstr>
      <vt:lpstr>FIFOs</vt:lpstr>
      <vt:lpstr>Slide 14</vt:lpstr>
      <vt:lpstr>Slide 15</vt:lpstr>
      <vt:lpstr>Slide 16</vt:lpstr>
      <vt:lpstr>Slide 17</vt:lpstr>
      <vt:lpstr>Slide 18</vt:lpstr>
      <vt:lpstr>Slide 19</vt:lpstr>
      <vt:lpstr>Slide 20</vt:lpstr>
      <vt:lpstr>Slide 21</vt:lpstr>
      <vt:lpstr>Slide 22</vt:lpstr>
      <vt:lpstr>Slide 23</vt:lpstr>
      <vt:lpstr>Slide 24</vt:lpstr>
      <vt:lpstr> Message Queues </vt:lpstr>
      <vt:lpstr>Slide 26</vt:lpstr>
      <vt:lpstr>Slide 27</vt:lpstr>
      <vt:lpstr>Slide 28</vt:lpstr>
      <vt:lpstr>Slide 29</vt:lpstr>
      <vt:lpstr>Slide 30</vt:lpstr>
      <vt:lpstr>Slide 31</vt:lpstr>
      <vt:lpstr>Slide 32</vt:lpstr>
      <vt:lpstr>Slide 33</vt:lpstr>
      <vt:lpstr>Semaphores </vt:lpstr>
      <vt:lpstr>Slide 35</vt:lpstr>
      <vt:lpstr>Slide 36</vt:lpstr>
      <vt:lpstr>Slide 37</vt:lpstr>
      <vt:lpstr>Slide 38</vt:lpstr>
      <vt:lpstr>Shared Memory </vt:lpstr>
      <vt:lpstr>Slide 40</vt:lpstr>
      <vt:lpstr>Slide 41</vt:lpstr>
      <vt:lpstr>Slide 42</vt:lpstr>
      <vt:lpstr>Slide 43</vt:lpstr>
      <vt:lpstr>Slide 44</vt:lpstr>
      <vt:lpstr>Slide 45</vt:lpstr>
      <vt:lpstr>Slide 46</vt:lpstr>
      <vt:lpstr>Slide 47</vt:lpstr>
      <vt:lpstr>Slide 48</vt:lpstr>
      <vt:lpstr>Slide 49</vt:lpstr>
      <vt:lpstr>Slide 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InterProcess Communication</dc:title>
  <dc:creator>PC</dc:creator>
  <cp:lastModifiedBy>PC</cp:lastModifiedBy>
  <cp:revision>96</cp:revision>
  <dcterms:created xsi:type="dcterms:W3CDTF">2014-11-10T04:57:25Z</dcterms:created>
  <dcterms:modified xsi:type="dcterms:W3CDTF">2014-11-13T09:04:34Z</dcterms:modified>
</cp:coreProperties>
</file>