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8" r:id="rId3"/>
    <p:sldId id="340" r:id="rId4"/>
    <p:sldId id="329" r:id="rId5"/>
    <p:sldId id="344" r:id="rId6"/>
    <p:sldId id="345" r:id="rId7"/>
    <p:sldId id="342" r:id="rId8"/>
    <p:sldId id="343" r:id="rId9"/>
    <p:sldId id="330" r:id="rId10"/>
    <p:sldId id="283" r:id="rId11"/>
    <p:sldId id="318" r:id="rId12"/>
    <p:sldId id="289" r:id="rId13"/>
    <p:sldId id="290" r:id="rId14"/>
    <p:sldId id="284" r:id="rId15"/>
    <p:sldId id="311" r:id="rId16"/>
    <p:sldId id="301" r:id="rId17"/>
    <p:sldId id="302" r:id="rId18"/>
    <p:sldId id="346" r:id="rId19"/>
    <p:sldId id="303" r:id="rId20"/>
    <p:sldId id="304" r:id="rId21"/>
    <p:sldId id="317" r:id="rId22"/>
    <p:sldId id="315" r:id="rId23"/>
    <p:sldId id="347" r:id="rId24"/>
    <p:sldId id="313" r:id="rId25"/>
    <p:sldId id="316" r:id="rId26"/>
    <p:sldId id="321" r:id="rId27"/>
    <p:sldId id="319" r:id="rId28"/>
    <p:sldId id="349" r:id="rId29"/>
    <p:sldId id="320" r:id="rId30"/>
    <p:sldId id="348" r:id="rId31"/>
    <p:sldId id="325" r:id="rId32"/>
    <p:sldId id="324" r:id="rId33"/>
    <p:sldId id="328" r:id="rId34"/>
    <p:sldId id="332" r:id="rId35"/>
    <p:sldId id="333" r:id="rId36"/>
    <p:sldId id="350" r:id="rId37"/>
    <p:sldId id="334" r:id="rId38"/>
    <p:sldId id="335" r:id="rId39"/>
    <p:sldId id="336" r:id="rId40"/>
    <p:sldId id="338" r:id="rId41"/>
    <p:sldId id="339" r:id="rId42"/>
    <p:sldId id="33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Servlet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Tomcat For </a:t>
            </a:r>
            <a:r>
              <a:rPr lang="en-US" dirty="0" err="1" smtClean="0"/>
              <a:t>Servlet</a:t>
            </a:r>
            <a:r>
              <a:rPr lang="en-US" dirty="0" smtClean="0"/>
              <a:t>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1)The default location for Tomcat 4.0 is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C:\Program Files\Apache Tomcat 4.0\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2)Start Tomcat in the Start | Programs menu, or run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startup.bat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from the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C:\Program Files\Apache Tomcat 4.0\bin\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startup.bat</a:t>
            </a:r>
            <a:endParaRPr lang="en-US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3)Stop  Tomcat  run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shutdown.bat.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C:\Program Files\Apache Tomcat4.0\common\lib\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shutdown.bat.</a:t>
            </a:r>
            <a:endParaRPr lang="en-US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4)JAR file contains the classes and interfaces that are needed to build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servlets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C:\Program Files\Apache Tomcat 4.0\common\lib\servlet.jar.</a:t>
            </a:r>
          </a:p>
          <a:p>
            <a:pPr>
              <a:buNone/>
            </a:pPr>
            <a:r>
              <a:rPr lang="en-US" sz="2000" dirty="0" smtClean="0"/>
              <a:t>5)Must put the </a:t>
            </a:r>
            <a:r>
              <a:rPr lang="en-US" sz="2000" dirty="0" err="1" smtClean="0"/>
              <a:t>servlet</a:t>
            </a:r>
            <a:r>
              <a:rPr lang="en-US" sz="2000" dirty="0" smtClean="0"/>
              <a:t> files into the following directory: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C:\Program Files\Apache Tomcat 4.0\</a:t>
            </a:r>
            <a:r>
              <a:rPr lang="en-US" sz="2000" dirty="0" err="1" smtClean="0">
                <a:solidFill>
                  <a:srgbClr val="FF0000"/>
                </a:solidFill>
              </a:rPr>
              <a:t>webapps</a:t>
            </a:r>
            <a:r>
              <a:rPr lang="en-US" sz="2000" dirty="0" smtClean="0">
                <a:solidFill>
                  <a:srgbClr val="FF0000"/>
                </a:solidFill>
              </a:rPr>
              <a:t>\WEB-INF\classes\servlet.java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6)</a:t>
            </a:r>
            <a:r>
              <a:rPr lang="en-US" sz="2000" dirty="0" smtClean="0"/>
              <a:t> Must put the web.xml files into the following directory: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C:\Program Files\Apache Tomcat 4.0\</a:t>
            </a:r>
            <a:r>
              <a:rPr lang="en-US" sz="2000" dirty="0" err="1" smtClean="0">
                <a:solidFill>
                  <a:srgbClr val="FF0000"/>
                </a:solidFill>
              </a:rPr>
              <a:t>webapps</a:t>
            </a:r>
            <a:r>
              <a:rPr lang="en-US" sz="2000" dirty="0" smtClean="0">
                <a:solidFill>
                  <a:srgbClr val="FF0000"/>
                </a:solidFill>
              </a:rPr>
              <a:t>\WEB-INF\web.xml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import java.io.*;</a:t>
            </a:r>
          </a:p>
          <a:p>
            <a:pPr algn="just"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import </a:t>
            </a:r>
            <a:r>
              <a:rPr lang="en-IN" sz="2800" dirty="0" err="1" smtClean="0">
                <a:solidFill>
                  <a:srgbClr val="FF0000"/>
                </a:solidFill>
              </a:rPr>
              <a:t>javax.servlet</a:t>
            </a:r>
            <a:r>
              <a:rPr lang="en-IN" sz="2800" dirty="0" smtClean="0">
                <a:solidFill>
                  <a:srgbClr val="FF0000"/>
                </a:solidFill>
              </a:rPr>
              <a:t>.*;</a:t>
            </a:r>
          </a:p>
          <a:p>
            <a:pPr algn="just"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import </a:t>
            </a:r>
            <a:r>
              <a:rPr lang="en-IN" sz="2800" dirty="0" err="1" smtClean="0">
                <a:solidFill>
                  <a:srgbClr val="FF0000"/>
                </a:solidFill>
              </a:rPr>
              <a:t>javax.servlet.http</a:t>
            </a:r>
            <a:r>
              <a:rPr lang="en-IN" sz="2800" dirty="0" smtClean="0">
                <a:solidFill>
                  <a:srgbClr val="FF0000"/>
                </a:solidFill>
              </a:rPr>
              <a:t>.* ;</a:t>
            </a:r>
          </a:p>
          <a:p>
            <a:pPr algn="just">
              <a:buNone/>
            </a:pPr>
            <a:r>
              <a:rPr lang="en-IN" sz="2800" dirty="0" smtClean="0"/>
              <a:t>public class </a:t>
            </a:r>
            <a:r>
              <a:rPr lang="en-IN" sz="2800" dirty="0" err="1" smtClean="0"/>
              <a:t>HelloServlet</a:t>
            </a:r>
            <a:r>
              <a:rPr lang="en-IN" sz="2800" dirty="0" smtClean="0"/>
              <a:t> extends </a:t>
            </a:r>
            <a:r>
              <a:rPr lang="en-IN" sz="2800" dirty="0" err="1" smtClean="0"/>
              <a:t>Httpservlet</a:t>
            </a:r>
            <a:r>
              <a:rPr lang="en-IN" sz="2800" dirty="0" smtClean="0"/>
              <a:t> {</a:t>
            </a:r>
          </a:p>
          <a:p>
            <a:pPr algn="just">
              <a:buNone/>
            </a:pPr>
            <a:r>
              <a:rPr lang="en-IN" sz="2800" dirty="0" smtClean="0"/>
              <a:t>public void </a:t>
            </a:r>
            <a:r>
              <a:rPr lang="en-IN" sz="2800" dirty="0" err="1" smtClean="0"/>
              <a:t>doGet</a:t>
            </a:r>
            <a:r>
              <a:rPr lang="en-IN" sz="2800" dirty="0" smtClean="0"/>
              <a:t>(</a:t>
            </a:r>
            <a:r>
              <a:rPr lang="en-IN" sz="2800" dirty="0" err="1" smtClean="0"/>
              <a:t>HttpservletRequest</a:t>
            </a:r>
            <a:r>
              <a:rPr lang="en-IN" sz="2800" dirty="0" smtClean="0"/>
              <a:t> request,</a:t>
            </a:r>
          </a:p>
          <a:p>
            <a:pPr algn="just">
              <a:buNone/>
            </a:pPr>
            <a:r>
              <a:rPr lang="en-IN" sz="2800" dirty="0" err="1" smtClean="0"/>
              <a:t>HttpservletResponse</a:t>
            </a:r>
            <a:r>
              <a:rPr lang="en-IN" sz="2800" dirty="0" smtClean="0"/>
              <a:t> response)</a:t>
            </a:r>
          </a:p>
          <a:p>
            <a:pPr algn="just">
              <a:buNone/>
            </a:pPr>
            <a:r>
              <a:rPr lang="en-IN" sz="2800" dirty="0" smtClean="0"/>
              <a:t>throws </a:t>
            </a:r>
            <a:r>
              <a:rPr lang="en-IN" sz="2800" dirty="0" err="1" smtClean="0"/>
              <a:t>ServletException</a:t>
            </a:r>
            <a:r>
              <a:rPr lang="en-IN" sz="2800" dirty="0" smtClean="0"/>
              <a:t>, </a:t>
            </a:r>
            <a:r>
              <a:rPr lang="en-IN" sz="2800" dirty="0" err="1" smtClean="0"/>
              <a:t>IOException</a:t>
            </a:r>
            <a:r>
              <a:rPr lang="en-IN" sz="2800" dirty="0" smtClean="0"/>
              <a:t> {</a:t>
            </a:r>
          </a:p>
          <a:p>
            <a:pPr algn="just">
              <a:buNone/>
            </a:pPr>
            <a:r>
              <a:rPr lang="en-IN" sz="2800" dirty="0" err="1" smtClean="0"/>
              <a:t>response.setContentType</a:t>
            </a:r>
            <a:r>
              <a:rPr lang="en-IN" sz="2800" dirty="0" smtClean="0"/>
              <a:t>("text/html");</a:t>
            </a:r>
          </a:p>
          <a:p>
            <a:pPr algn="just">
              <a:buNone/>
            </a:pPr>
            <a:r>
              <a:rPr lang="en-IN" sz="2800" dirty="0" err="1" smtClean="0"/>
              <a:t>PrintWriter</a:t>
            </a:r>
            <a:r>
              <a:rPr lang="en-IN" sz="2800" dirty="0" smtClean="0"/>
              <a:t> out = </a:t>
            </a:r>
            <a:r>
              <a:rPr lang="en-IN" sz="2800" dirty="0" err="1" smtClean="0"/>
              <a:t>response.getWriter</a:t>
            </a:r>
            <a:r>
              <a:rPr lang="en-IN" sz="2800" dirty="0" smtClean="0"/>
              <a:t>();</a:t>
            </a:r>
          </a:p>
          <a:p>
            <a:pPr algn="just">
              <a:buNone/>
            </a:pPr>
            <a:r>
              <a:rPr lang="en-IN" sz="2800" dirty="0" err="1" smtClean="0"/>
              <a:t>out.println</a:t>
            </a:r>
            <a:r>
              <a:rPr lang="en-IN" sz="2800" dirty="0" smtClean="0"/>
              <a:t>("&lt;B&gt;Hello!");</a:t>
            </a:r>
          </a:p>
          <a:p>
            <a:pPr algn="just">
              <a:buNone/>
            </a:pPr>
            <a:r>
              <a:rPr lang="en-IN" sz="2800" dirty="0" err="1" smtClean="0"/>
              <a:t>out.close</a:t>
            </a:r>
            <a:r>
              <a:rPr lang="en-IN" sz="2800" dirty="0" smtClean="0"/>
              <a:t>();</a:t>
            </a:r>
          </a:p>
          <a:p>
            <a:pPr algn="just">
              <a:buNone/>
            </a:pPr>
            <a:r>
              <a:rPr lang="en-IN" sz="2800" dirty="0" smtClean="0"/>
              <a:t>}</a:t>
            </a:r>
          </a:p>
          <a:p>
            <a:pPr algn="just">
              <a:buNone/>
            </a:pPr>
            <a:r>
              <a:rPr lang="en-IN" sz="2800" dirty="0" smtClean="0"/>
              <a:t>}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Descriptor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u="sng" dirty="0" smtClean="0"/>
              <a:t>web.xml</a:t>
            </a:r>
          </a:p>
          <a:p>
            <a:pPr>
              <a:buNone/>
            </a:pPr>
            <a:r>
              <a:rPr lang="en-US" sz="2400" dirty="0" smtClean="0"/>
              <a:t>&lt;servlet&gt;</a:t>
            </a:r>
          </a:p>
          <a:p>
            <a:pPr>
              <a:buNone/>
            </a:pPr>
            <a:r>
              <a:rPr lang="en-US" sz="2400" dirty="0" smtClean="0"/>
              <a:t>   &lt;</a:t>
            </a:r>
            <a:r>
              <a:rPr lang="en-US" sz="2400" dirty="0" err="1" smtClean="0"/>
              <a:t>servlet</a:t>
            </a:r>
            <a:r>
              <a:rPr lang="en-US" sz="2400" dirty="0" smtClean="0"/>
              <a:t>-name&gt;</a:t>
            </a:r>
            <a:r>
              <a:rPr lang="en-US" sz="2400" dirty="0" err="1" smtClean="0"/>
              <a:t>HelloServlet</a:t>
            </a:r>
            <a:r>
              <a:rPr lang="en-US" sz="2400" dirty="0" smtClean="0"/>
              <a:t>&lt;/</a:t>
            </a:r>
            <a:r>
              <a:rPr lang="en-US" sz="2400" dirty="0" err="1" smtClean="0"/>
              <a:t>servlet</a:t>
            </a:r>
            <a:r>
              <a:rPr lang="en-US" sz="2400" dirty="0" smtClean="0"/>
              <a:t>-name&gt;</a:t>
            </a:r>
          </a:p>
          <a:p>
            <a:pPr>
              <a:buNone/>
            </a:pPr>
            <a:r>
              <a:rPr lang="en-US" sz="2400" dirty="0" smtClean="0"/>
              <a:t>    &lt;</a:t>
            </a:r>
            <a:r>
              <a:rPr lang="en-US" sz="2400" dirty="0" err="1" smtClean="0"/>
              <a:t>servlet</a:t>
            </a:r>
            <a:r>
              <a:rPr lang="en-US" sz="2400" dirty="0" smtClean="0"/>
              <a:t>-class &gt;</a:t>
            </a:r>
            <a:r>
              <a:rPr lang="en-US" sz="2400" dirty="0" err="1" smtClean="0"/>
              <a:t>HelloServlet</a:t>
            </a:r>
            <a:r>
              <a:rPr lang="en-US" sz="2400" dirty="0" smtClean="0"/>
              <a:t> &lt;/</a:t>
            </a:r>
            <a:r>
              <a:rPr lang="en-US" sz="2400" dirty="0" err="1" smtClean="0"/>
              <a:t>servlet</a:t>
            </a:r>
            <a:r>
              <a:rPr lang="en-US" sz="2400" dirty="0" smtClean="0"/>
              <a:t>-class&gt;</a:t>
            </a:r>
          </a:p>
          <a:p>
            <a:pPr>
              <a:buNone/>
            </a:pPr>
            <a:r>
              <a:rPr lang="en-US" sz="2400" dirty="0" smtClean="0"/>
              <a:t>&lt;/servlet&gt;</a:t>
            </a:r>
          </a:p>
          <a:p>
            <a:pPr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servlet</a:t>
            </a:r>
            <a:r>
              <a:rPr lang="en-US" sz="2400" dirty="0" smtClean="0"/>
              <a:t>-mapping&gt;</a:t>
            </a:r>
          </a:p>
          <a:p>
            <a:pPr>
              <a:buNone/>
            </a:pPr>
            <a:r>
              <a:rPr lang="en-US" sz="2400" dirty="0" smtClean="0"/>
              <a:t>    &lt;</a:t>
            </a:r>
            <a:r>
              <a:rPr lang="en-US" sz="2400" dirty="0" err="1" smtClean="0"/>
              <a:t>servlet</a:t>
            </a:r>
            <a:r>
              <a:rPr lang="en-US" sz="2400" dirty="0" smtClean="0"/>
              <a:t>-name&gt;</a:t>
            </a:r>
            <a:r>
              <a:rPr lang="en-US" sz="2400" dirty="0" err="1" smtClean="0"/>
              <a:t>HelloServlet</a:t>
            </a:r>
            <a:r>
              <a:rPr lang="en-US" sz="2400" dirty="0" smtClean="0"/>
              <a:t>&lt;/</a:t>
            </a:r>
            <a:r>
              <a:rPr lang="en-US" sz="2400" dirty="0" err="1" smtClean="0"/>
              <a:t>servlet</a:t>
            </a:r>
            <a:r>
              <a:rPr lang="en-US" sz="2400" dirty="0" smtClean="0"/>
              <a:t>-name&gt;</a:t>
            </a:r>
          </a:p>
          <a:p>
            <a:pPr>
              <a:buNone/>
            </a:pPr>
            <a:r>
              <a:rPr lang="en-US" sz="2400" dirty="0" smtClean="0"/>
              <a:t>     &lt;</a:t>
            </a:r>
            <a:r>
              <a:rPr lang="en-US" sz="2400" dirty="0" err="1" smtClean="0"/>
              <a:t>url</a:t>
            </a:r>
            <a:r>
              <a:rPr lang="en-US" sz="2400" dirty="0" smtClean="0"/>
              <a:t>-pattern&gt;/</a:t>
            </a:r>
            <a:r>
              <a:rPr lang="en-US" sz="2400" dirty="0" err="1" smtClean="0"/>
              <a:t>servlet</a:t>
            </a:r>
            <a:r>
              <a:rPr lang="en-US" sz="2400" dirty="0" smtClean="0"/>
              <a:t>/</a:t>
            </a:r>
            <a:r>
              <a:rPr lang="en-US" sz="2400" dirty="0" err="1" smtClean="0"/>
              <a:t>HelloServlet</a:t>
            </a:r>
            <a:r>
              <a:rPr lang="en-US" sz="2400" dirty="0" smtClean="0"/>
              <a:t>&lt;/</a:t>
            </a:r>
            <a:r>
              <a:rPr lang="en-US" sz="2400" dirty="0" err="1" smtClean="0"/>
              <a:t>url</a:t>
            </a:r>
            <a:r>
              <a:rPr lang="en-US" sz="2400" dirty="0" smtClean="0"/>
              <a:t>-pattern&gt;</a:t>
            </a:r>
          </a:p>
          <a:p>
            <a:pPr>
              <a:buNone/>
            </a:pPr>
            <a:r>
              <a:rPr lang="en-US" sz="2400" dirty="0" smtClean="0"/>
              <a:t> &lt;/</a:t>
            </a:r>
            <a:r>
              <a:rPr lang="en-US" sz="2400" dirty="0" err="1" smtClean="0"/>
              <a:t>servlet</a:t>
            </a:r>
            <a:r>
              <a:rPr lang="en-US" sz="2400" dirty="0" smtClean="0"/>
              <a:t>-mapping&gt;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Servlet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http://localhost:8080/servlet/HelloServlet</a:t>
            </a:r>
            <a:endParaRPr 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Servlet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 smtClean="0"/>
              <a:t>Create and compile the servlet source code.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400" dirty="0" smtClean="0"/>
              <a:t>copy the </a:t>
            </a:r>
            <a:r>
              <a:rPr lang="en-US" sz="2400" dirty="0" err="1" smtClean="0"/>
              <a:t>servlet’s</a:t>
            </a:r>
            <a:r>
              <a:rPr lang="en-US" sz="2400" dirty="0" smtClean="0"/>
              <a:t> class file to proper directory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400" dirty="0" smtClean="0"/>
              <a:t>Add the </a:t>
            </a:r>
            <a:r>
              <a:rPr lang="en-US" sz="2400" dirty="0" err="1" smtClean="0"/>
              <a:t>servlet’s</a:t>
            </a:r>
            <a:r>
              <a:rPr lang="en-US" sz="2400" dirty="0" smtClean="0"/>
              <a:t> name and mappings to proper web.xml file</a:t>
            </a:r>
          </a:p>
          <a:p>
            <a:pPr>
              <a:buNone/>
            </a:pPr>
            <a:r>
              <a:rPr lang="en-US" sz="2400" dirty="0" smtClean="0"/>
              <a:t>2. Start Tomcat.</a:t>
            </a:r>
          </a:p>
          <a:p>
            <a:pPr>
              <a:buNone/>
            </a:pPr>
            <a:r>
              <a:rPr lang="en-US" sz="2400" dirty="0" smtClean="0"/>
              <a:t>3. Start a Web browser and request the servlet.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Reading Form Data using </a:t>
            </a:r>
            <a:r>
              <a:rPr lang="en-IN" dirty="0" err="1" smtClean="0"/>
              <a:t>Servlet</a:t>
            </a:r>
            <a:r>
              <a:rPr lang="en-IN" dirty="0" smtClean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600" dirty="0" err="1" smtClean="0"/>
              <a:t>Servlets</a:t>
            </a:r>
            <a:r>
              <a:rPr lang="en-IN" sz="2600" dirty="0" smtClean="0"/>
              <a:t> handles form data parsing automatically using the following methods depending on the situation:</a:t>
            </a:r>
          </a:p>
          <a:p>
            <a:pPr>
              <a:buFont typeface="Wingdings" pitchFamily="2" charset="2"/>
              <a:buChar char="Ø"/>
            </a:pPr>
            <a:r>
              <a:rPr lang="en-IN" sz="2000" b="1" dirty="0" err="1" smtClean="0"/>
              <a:t>request.getParameter</a:t>
            </a:r>
            <a:r>
              <a:rPr lang="en-IN" sz="2000" dirty="0" smtClean="0"/>
              <a:t> :You call </a:t>
            </a:r>
            <a:r>
              <a:rPr lang="en-IN" sz="2000" dirty="0" err="1" smtClean="0"/>
              <a:t>request.getParameter</a:t>
            </a:r>
            <a:r>
              <a:rPr lang="en-IN" sz="2000" dirty="0" smtClean="0"/>
              <a:t> method to get the value of a form parameter.</a:t>
            </a:r>
          </a:p>
          <a:p>
            <a:pPr>
              <a:buFont typeface="Wingdings" pitchFamily="2" charset="2"/>
              <a:buChar char="Ø"/>
            </a:pPr>
            <a:r>
              <a:rPr lang="en-IN" sz="2000" b="1" dirty="0" err="1" smtClean="0"/>
              <a:t>request.getParameterValues</a:t>
            </a:r>
            <a:r>
              <a:rPr lang="en-IN" sz="2000" dirty="0" smtClean="0"/>
              <a:t> :Call this method if the parameter appears more than once and returns multiple values, for example checkbox.</a:t>
            </a:r>
          </a:p>
          <a:p>
            <a:pPr>
              <a:buFont typeface="Wingdings" pitchFamily="2" charset="2"/>
              <a:buChar char="Ø"/>
            </a:pPr>
            <a:r>
              <a:rPr lang="en-IN" sz="2000" b="1" dirty="0" err="1" smtClean="0"/>
              <a:t>request.getParameterNames</a:t>
            </a:r>
            <a:r>
              <a:rPr lang="en-IN" sz="2000" dirty="0" smtClean="0"/>
              <a:t> :Call this method if you want a complete list of all parameters in the current request.</a:t>
            </a:r>
          </a:p>
          <a:p>
            <a:pPr>
              <a:buFont typeface="Wingdings" pitchFamily="2" charset="2"/>
              <a:buChar char="Ø"/>
            </a:pPr>
            <a:endParaRPr lang="en-IN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Write </a:t>
            </a:r>
            <a:r>
              <a:rPr lang="en-US" sz="2400" dirty="0" err="1" smtClean="0"/>
              <a:t>Servlet</a:t>
            </a:r>
            <a:r>
              <a:rPr lang="en-US" sz="2400" dirty="0" smtClean="0"/>
              <a:t> to display first name and Last name of the User.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FF0000"/>
                </a:solidFill>
              </a:rPr>
              <a:t>Get the values through html form  from the user 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FF0000"/>
                </a:solidFill>
              </a:rPr>
              <a:t> Pass these values to </a:t>
            </a:r>
            <a:r>
              <a:rPr lang="en-US" sz="2400" dirty="0" err="1" smtClean="0">
                <a:solidFill>
                  <a:srgbClr val="FF0000"/>
                </a:solidFill>
              </a:rPr>
              <a:t>servlet</a:t>
            </a:r>
            <a:r>
              <a:rPr lang="en-US" sz="2400" dirty="0" smtClean="0">
                <a:solidFill>
                  <a:srgbClr val="FF0000"/>
                </a:solidFill>
              </a:rPr>
              <a:t>  and  display.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/>
              <a:t>&lt;</a:t>
            </a:r>
            <a:r>
              <a:rPr lang="en-IN" dirty="0" err="1" smtClean="0"/>
              <a:t>htm</a:t>
            </a:r>
            <a:r>
              <a:rPr lang="en-IN" dirty="0" smtClean="0"/>
              <a:t> l&gt;</a:t>
            </a:r>
          </a:p>
          <a:p>
            <a:pPr>
              <a:buNone/>
            </a:pPr>
            <a:r>
              <a:rPr lang="en-IN" dirty="0" smtClean="0"/>
              <a:t>&lt;body&gt;</a:t>
            </a:r>
          </a:p>
          <a:p>
            <a:pPr>
              <a:buNone/>
            </a:pPr>
            <a:r>
              <a:rPr lang="en-IN" dirty="0" smtClean="0"/>
              <a:t>&lt;form name="Form1“ method=“get"</a:t>
            </a:r>
          </a:p>
          <a:p>
            <a:pPr>
              <a:buNone/>
            </a:pPr>
            <a:r>
              <a:rPr lang="en-IN" dirty="0" smtClean="0"/>
              <a:t>action ="/</a:t>
            </a:r>
            <a:r>
              <a:rPr lang="en-IN" dirty="0" err="1" smtClean="0"/>
              <a:t>servlet</a:t>
            </a:r>
            <a:r>
              <a:rPr lang="en-IN" dirty="0" smtClean="0"/>
              <a:t>/</a:t>
            </a:r>
            <a:r>
              <a:rPr lang="en-IN" dirty="0" err="1" smtClean="0"/>
              <a:t>HelloForm</a:t>
            </a:r>
            <a:r>
              <a:rPr lang="en-IN" dirty="0" smtClean="0"/>
              <a:t>”&gt;</a:t>
            </a:r>
          </a:p>
          <a:p>
            <a:pPr>
              <a:buNone/>
            </a:pPr>
            <a:r>
              <a:rPr lang="en-IN" dirty="0" smtClean="0"/>
              <a:t>First Name: &lt;input type="text" name="</a:t>
            </a:r>
            <a:r>
              <a:rPr lang="en-IN" dirty="0" err="1" smtClean="0"/>
              <a:t>first_nam</a:t>
            </a:r>
            <a:r>
              <a:rPr lang="en-IN" dirty="0" smtClean="0"/>
              <a:t> e"&gt;</a:t>
            </a:r>
          </a:p>
          <a:p>
            <a:pPr>
              <a:buNone/>
            </a:pPr>
            <a:r>
              <a:rPr lang="en-IN" dirty="0" smtClean="0"/>
              <a:t>Last Name: &lt;input type="text" name="</a:t>
            </a:r>
            <a:r>
              <a:rPr lang="en-IN" dirty="0" err="1" smtClean="0"/>
              <a:t>last_nam</a:t>
            </a:r>
            <a:r>
              <a:rPr lang="en-IN" dirty="0" smtClean="0"/>
              <a:t> e" /&gt;</a:t>
            </a:r>
          </a:p>
          <a:p>
            <a:pPr>
              <a:buNone/>
            </a:pPr>
            <a:r>
              <a:rPr lang="en-IN" dirty="0" smtClean="0"/>
              <a:t>&lt;input type="submit" value="Submit" /&gt;</a:t>
            </a:r>
          </a:p>
          <a:p>
            <a:pPr>
              <a:buNone/>
            </a:pPr>
            <a:r>
              <a:rPr lang="en-IN" dirty="0" smtClean="0"/>
              <a:t>&lt;/form &gt;</a:t>
            </a:r>
          </a:p>
          <a:p>
            <a:pPr>
              <a:buNone/>
            </a:pPr>
            <a:r>
              <a:rPr lang="en-IN" dirty="0" smtClean="0"/>
              <a:t>&lt;/body&gt;</a:t>
            </a:r>
          </a:p>
          <a:p>
            <a:pPr>
              <a:buNone/>
            </a:pPr>
            <a:r>
              <a:rPr lang="en-IN" dirty="0" smtClean="0"/>
              <a:t>&lt;/</a:t>
            </a:r>
            <a:r>
              <a:rPr lang="en-IN" dirty="0" err="1" smtClean="0"/>
              <a:t>htm</a:t>
            </a:r>
            <a:r>
              <a:rPr lang="en-IN" dirty="0" smtClean="0"/>
              <a:t> l&gt;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Descriptor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u="sng" dirty="0" smtClean="0"/>
              <a:t>web.xml</a:t>
            </a:r>
          </a:p>
          <a:p>
            <a:pPr>
              <a:buNone/>
            </a:pPr>
            <a:r>
              <a:rPr lang="en-US" sz="2400" dirty="0" smtClean="0"/>
              <a:t>&lt;servlet&gt;</a:t>
            </a:r>
          </a:p>
          <a:p>
            <a:pPr>
              <a:buNone/>
            </a:pPr>
            <a:r>
              <a:rPr lang="en-US" sz="2400" dirty="0" smtClean="0"/>
              <a:t>   &lt;</a:t>
            </a:r>
            <a:r>
              <a:rPr lang="en-US" sz="2400" dirty="0" err="1" smtClean="0"/>
              <a:t>servlet</a:t>
            </a:r>
            <a:r>
              <a:rPr lang="en-US" sz="2400" dirty="0" smtClean="0"/>
              <a:t>-name&gt;</a:t>
            </a:r>
            <a:r>
              <a:rPr lang="en-IN" sz="2400" dirty="0" smtClean="0"/>
              <a:t> </a:t>
            </a:r>
            <a:r>
              <a:rPr lang="en-IN" sz="2400" dirty="0" err="1" smtClean="0"/>
              <a:t>HelloForm</a:t>
            </a:r>
            <a:r>
              <a:rPr lang="en-IN" sz="2400" dirty="0" smtClean="0"/>
              <a:t> </a:t>
            </a:r>
            <a:r>
              <a:rPr lang="en-US" sz="2400" dirty="0" smtClean="0"/>
              <a:t>&lt;/</a:t>
            </a:r>
            <a:r>
              <a:rPr lang="en-US" sz="2400" dirty="0" err="1" smtClean="0"/>
              <a:t>servlet</a:t>
            </a:r>
            <a:r>
              <a:rPr lang="en-US" sz="2400" dirty="0" smtClean="0"/>
              <a:t>-name&gt;</a:t>
            </a:r>
          </a:p>
          <a:p>
            <a:pPr>
              <a:buNone/>
            </a:pPr>
            <a:r>
              <a:rPr lang="en-US" sz="2400" dirty="0" smtClean="0"/>
              <a:t>    &lt;</a:t>
            </a:r>
            <a:r>
              <a:rPr lang="en-US" sz="2400" dirty="0" err="1" smtClean="0"/>
              <a:t>servlet</a:t>
            </a:r>
            <a:r>
              <a:rPr lang="en-US" sz="2400" dirty="0" smtClean="0"/>
              <a:t>-class &gt;</a:t>
            </a:r>
            <a:r>
              <a:rPr lang="en-IN" sz="2400" dirty="0" smtClean="0"/>
              <a:t> </a:t>
            </a:r>
            <a:r>
              <a:rPr lang="en-IN" sz="2400" dirty="0" err="1" smtClean="0"/>
              <a:t>HelloForm</a:t>
            </a:r>
            <a:r>
              <a:rPr lang="en-US" sz="2400" dirty="0" smtClean="0"/>
              <a:t> &lt;/</a:t>
            </a:r>
            <a:r>
              <a:rPr lang="en-US" sz="2400" dirty="0" err="1" smtClean="0"/>
              <a:t>servlet</a:t>
            </a:r>
            <a:r>
              <a:rPr lang="en-US" sz="2400" dirty="0" smtClean="0"/>
              <a:t>-class&gt;</a:t>
            </a:r>
          </a:p>
          <a:p>
            <a:pPr>
              <a:buNone/>
            </a:pPr>
            <a:r>
              <a:rPr lang="en-US" sz="2400" dirty="0" smtClean="0"/>
              <a:t>&lt;/servlet&gt;</a:t>
            </a:r>
          </a:p>
          <a:p>
            <a:pPr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servlet</a:t>
            </a:r>
            <a:r>
              <a:rPr lang="en-US" sz="2400" dirty="0" smtClean="0"/>
              <a:t>-mapping&gt;</a:t>
            </a:r>
          </a:p>
          <a:p>
            <a:pPr>
              <a:buNone/>
            </a:pPr>
            <a:r>
              <a:rPr lang="en-US" sz="2400" dirty="0" smtClean="0"/>
              <a:t>    &lt;</a:t>
            </a:r>
            <a:r>
              <a:rPr lang="en-US" sz="2400" dirty="0" err="1" smtClean="0"/>
              <a:t>servlet</a:t>
            </a:r>
            <a:r>
              <a:rPr lang="en-US" sz="2400" dirty="0" smtClean="0"/>
              <a:t>-name&gt;</a:t>
            </a:r>
            <a:r>
              <a:rPr lang="en-IN" sz="2400" dirty="0" smtClean="0"/>
              <a:t> </a:t>
            </a:r>
            <a:r>
              <a:rPr lang="en-IN" sz="2400" dirty="0" err="1" smtClean="0"/>
              <a:t>HelloForm</a:t>
            </a:r>
            <a:r>
              <a:rPr lang="en-IN" sz="2400" dirty="0" smtClean="0"/>
              <a:t> </a:t>
            </a:r>
            <a:r>
              <a:rPr lang="en-US" sz="2400" dirty="0" smtClean="0"/>
              <a:t>&lt;/</a:t>
            </a:r>
            <a:r>
              <a:rPr lang="en-US" sz="2400" dirty="0" err="1" smtClean="0"/>
              <a:t>servlet</a:t>
            </a:r>
            <a:r>
              <a:rPr lang="en-US" sz="2400" dirty="0" smtClean="0"/>
              <a:t>-name&gt;</a:t>
            </a:r>
          </a:p>
          <a:p>
            <a:pPr>
              <a:buNone/>
            </a:pPr>
            <a:r>
              <a:rPr lang="en-US" sz="2400" dirty="0" smtClean="0"/>
              <a:t>     &lt;</a:t>
            </a:r>
            <a:r>
              <a:rPr lang="en-US" sz="2400" dirty="0" err="1" smtClean="0"/>
              <a:t>url</a:t>
            </a:r>
            <a:r>
              <a:rPr lang="en-US" sz="2400" dirty="0" smtClean="0"/>
              <a:t>-pattern&gt;/</a:t>
            </a:r>
            <a:r>
              <a:rPr lang="en-US" sz="2400" dirty="0" err="1" smtClean="0"/>
              <a:t>servlet</a:t>
            </a:r>
            <a:r>
              <a:rPr lang="en-US" sz="2400" dirty="0" smtClean="0"/>
              <a:t>/</a:t>
            </a:r>
            <a:r>
              <a:rPr lang="en-IN" sz="2400" dirty="0" smtClean="0"/>
              <a:t> </a:t>
            </a:r>
            <a:r>
              <a:rPr lang="en-IN" sz="2400" dirty="0" err="1" smtClean="0"/>
              <a:t>HelloForm</a:t>
            </a:r>
            <a:r>
              <a:rPr lang="en-IN" sz="2400" dirty="0" smtClean="0"/>
              <a:t> </a:t>
            </a:r>
            <a:r>
              <a:rPr lang="en-US" sz="2400" dirty="0" smtClean="0"/>
              <a:t>&lt;/</a:t>
            </a:r>
            <a:r>
              <a:rPr lang="en-US" sz="2400" dirty="0" err="1" smtClean="0"/>
              <a:t>url</a:t>
            </a:r>
            <a:r>
              <a:rPr lang="en-US" sz="2400" dirty="0" smtClean="0"/>
              <a:t>-pattern&gt;</a:t>
            </a:r>
          </a:p>
          <a:p>
            <a:pPr>
              <a:buNone/>
            </a:pPr>
            <a:r>
              <a:rPr lang="en-US" sz="2400" dirty="0" smtClean="0"/>
              <a:t> &lt;/</a:t>
            </a:r>
            <a:r>
              <a:rPr lang="en-US" sz="2400" dirty="0" err="1" smtClean="0"/>
              <a:t>servlet</a:t>
            </a:r>
            <a:r>
              <a:rPr lang="en-US" sz="2400" dirty="0" smtClean="0"/>
              <a:t>-mapping&gt;</a:t>
            </a:r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dirty="0" smtClean="0"/>
              <a:t>// Import required java libraries</a:t>
            </a:r>
          </a:p>
          <a:p>
            <a:pPr>
              <a:buNone/>
            </a:pPr>
            <a:r>
              <a:rPr lang="en-IN" sz="2400" dirty="0" smtClean="0">
                <a:solidFill>
                  <a:srgbClr val="FF0000"/>
                </a:solidFill>
              </a:rPr>
              <a:t>import java.io.* ;</a:t>
            </a:r>
          </a:p>
          <a:p>
            <a:pPr>
              <a:buNone/>
            </a:pPr>
            <a:r>
              <a:rPr lang="en-IN" sz="2400" dirty="0" smtClean="0">
                <a:solidFill>
                  <a:srgbClr val="FF0000"/>
                </a:solidFill>
              </a:rPr>
              <a:t>import </a:t>
            </a:r>
            <a:r>
              <a:rPr lang="en-IN" sz="2400" dirty="0" err="1" smtClean="0">
                <a:solidFill>
                  <a:srgbClr val="FF0000"/>
                </a:solidFill>
              </a:rPr>
              <a:t>javax.servlet</a:t>
            </a:r>
            <a:r>
              <a:rPr lang="en-IN" sz="2400" dirty="0" smtClean="0">
                <a:solidFill>
                  <a:srgbClr val="FF0000"/>
                </a:solidFill>
              </a:rPr>
              <a:t>.* ;</a:t>
            </a:r>
          </a:p>
          <a:p>
            <a:pPr>
              <a:buNone/>
            </a:pPr>
            <a:r>
              <a:rPr lang="en-IN" sz="2400" dirty="0" smtClean="0">
                <a:solidFill>
                  <a:srgbClr val="FF0000"/>
                </a:solidFill>
              </a:rPr>
              <a:t>import </a:t>
            </a:r>
            <a:r>
              <a:rPr lang="en-IN" sz="2400" dirty="0" err="1" smtClean="0">
                <a:solidFill>
                  <a:srgbClr val="FF0000"/>
                </a:solidFill>
              </a:rPr>
              <a:t>javax.servlet.http</a:t>
            </a:r>
            <a:r>
              <a:rPr lang="en-IN" sz="2400" dirty="0" smtClean="0">
                <a:solidFill>
                  <a:srgbClr val="FF0000"/>
                </a:solidFill>
              </a:rPr>
              <a:t>.* ;</a:t>
            </a:r>
          </a:p>
          <a:p>
            <a:pPr>
              <a:buNone/>
            </a:pPr>
            <a:r>
              <a:rPr lang="en-IN" sz="2400" dirty="0" smtClean="0"/>
              <a:t>// Extend </a:t>
            </a:r>
            <a:r>
              <a:rPr lang="en-IN" sz="2400" dirty="0" err="1" smtClean="0"/>
              <a:t>HttpServlet</a:t>
            </a:r>
            <a:r>
              <a:rPr lang="en-IN" sz="2400" dirty="0" smtClean="0"/>
              <a:t> class</a:t>
            </a:r>
          </a:p>
          <a:p>
            <a:pPr>
              <a:buNone/>
            </a:pPr>
            <a:r>
              <a:rPr lang="en-IN" sz="2400" dirty="0" smtClean="0"/>
              <a:t>public class </a:t>
            </a:r>
            <a:r>
              <a:rPr lang="en-IN" sz="2400" dirty="0" err="1" smtClean="0"/>
              <a:t>HelloForm</a:t>
            </a:r>
            <a:r>
              <a:rPr lang="en-IN" sz="2400" dirty="0" smtClean="0"/>
              <a:t> extends </a:t>
            </a:r>
            <a:r>
              <a:rPr lang="en-IN" sz="2400" dirty="0" err="1" smtClean="0"/>
              <a:t>HttpServlet</a:t>
            </a:r>
            <a:r>
              <a:rPr lang="en-IN" sz="2400" dirty="0" smtClean="0"/>
              <a:t> {</a:t>
            </a:r>
          </a:p>
          <a:p>
            <a:pPr>
              <a:buNone/>
            </a:pPr>
            <a:r>
              <a:rPr lang="en-IN" sz="2400" dirty="0" smtClean="0"/>
              <a:t>// Method to handle GET m </a:t>
            </a:r>
            <a:r>
              <a:rPr lang="en-IN" sz="2400" dirty="0" err="1" smtClean="0"/>
              <a:t>ethod</a:t>
            </a:r>
            <a:r>
              <a:rPr lang="en-IN" sz="2400" dirty="0" smtClean="0"/>
              <a:t> request.</a:t>
            </a:r>
          </a:p>
          <a:p>
            <a:pPr>
              <a:buNone/>
            </a:pPr>
            <a:r>
              <a:rPr lang="en-IN" sz="2400" dirty="0" smtClean="0"/>
              <a:t>public void </a:t>
            </a:r>
            <a:r>
              <a:rPr lang="en-IN" sz="2400" dirty="0" err="1" smtClean="0"/>
              <a:t>doGet</a:t>
            </a:r>
            <a:r>
              <a:rPr lang="en-IN" sz="2400" dirty="0" smtClean="0"/>
              <a:t>(</a:t>
            </a:r>
            <a:r>
              <a:rPr lang="en-IN" sz="2400" dirty="0" err="1" smtClean="0"/>
              <a:t>HttpServletRequest</a:t>
            </a:r>
            <a:r>
              <a:rPr lang="en-IN" sz="2400" dirty="0" smtClean="0"/>
              <a:t> request,</a:t>
            </a:r>
          </a:p>
          <a:p>
            <a:pPr>
              <a:buNone/>
            </a:pPr>
            <a:r>
              <a:rPr lang="en-IN" sz="2400" dirty="0" err="1" smtClean="0"/>
              <a:t>HttpServletResponse</a:t>
            </a:r>
            <a:r>
              <a:rPr lang="en-IN" sz="2400" dirty="0" smtClean="0"/>
              <a:t> response)</a:t>
            </a:r>
          </a:p>
          <a:p>
            <a:pPr>
              <a:buNone/>
            </a:pPr>
            <a:r>
              <a:rPr lang="en-IN" sz="2400" dirty="0" smtClean="0"/>
              <a:t>throws </a:t>
            </a:r>
            <a:r>
              <a:rPr lang="en-IN" sz="2400" dirty="0" err="1" smtClean="0"/>
              <a:t>ServletException</a:t>
            </a:r>
            <a:r>
              <a:rPr lang="en-IN" sz="2400" dirty="0" smtClean="0"/>
              <a:t>, </a:t>
            </a:r>
            <a:r>
              <a:rPr lang="en-IN" sz="2400" dirty="0" err="1" smtClean="0"/>
              <a:t>IOException</a:t>
            </a: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{</a:t>
            </a:r>
          </a:p>
          <a:p>
            <a:pPr>
              <a:buNone/>
            </a:pPr>
            <a:r>
              <a:rPr lang="en-IN" sz="2400" dirty="0" smtClean="0"/>
              <a:t>// Set response content type</a:t>
            </a:r>
          </a:p>
          <a:p>
            <a:pPr>
              <a:buNone/>
            </a:pPr>
            <a:r>
              <a:rPr lang="en-IN" sz="2400" dirty="0" err="1" smtClean="0"/>
              <a:t>response.setContentType</a:t>
            </a:r>
            <a:r>
              <a:rPr lang="en-IN" sz="2400" dirty="0" smtClean="0"/>
              <a:t>("text/</a:t>
            </a:r>
            <a:r>
              <a:rPr lang="en-IN" sz="2400" dirty="0" err="1" smtClean="0"/>
              <a:t>htm</a:t>
            </a:r>
            <a:r>
              <a:rPr lang="en-IN" sz="2400" dirty="0" smtClean="0"/>
              <a:t> l");</a:t>
            </a:r>
          </a:p>
          <a:p>
            <a:pPr>
              <a:buNone/>
            </a:pPr>
            <a:r>
              <a:rPr lang="en-IN" sz="2400" dirty="0" err="1" smtClean="0"/>
              <a:t>PrintWriter</a:t>
            </a:r>
            <a:r>
              <a:rPr lang="en-IN" sz="2400" dirty="0" smtClean="0"/>
              <a:t> out = </a:t>
            </a:r>
            <a:r>
              <a:rPr lang="en-IN" sz="2400" dirty="0" err="1" smtClean="0"/>
              <a:t>response.getWriter</a:t>
            </a:r>
            <a:r>
              <a:rPr lang="en-IN" sz="2400" dirty="0" smtClean="0"/>
              <a:t>();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Servlet and its benefits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err="1" smtClean="0"/>
              <a:t>Servlets</a:t>
            </a:r>
            <a:r>
              <a:rPr lang="en-IN" sz="2400" dirty="0" smtClean="0"/>
              <a:t> are modules of Java code that run in a server application (hence the </a:t>
            </a:r>
            <a:r>
              <a:rPr lang="en-IN" sz="2400" dirty="0" err="1" smtClean="0"/>
              <a:t>name"Servlets</a:t>
            </a:r>
            <a:r>
              <a:rPr lang="en-IN" sz="2400" dirty="0" smtClean="0"/>
              <a:t>", similar to "Applets" on the client side) to answer client requests.</a:t>
            </a:r>
          </a:p>
          <a:p>
            <a:pPr algn="just"/>
            <a:r>
              <a:rPr lang="en-IN" sz="2400" dirty="0" err="1" smtClean="0"/>
              <a:t>Servlets</a:t>
            </a:r>
            <a:r>
              <a:rPr lang="en-IN" sz="2400" dirty="0" smtClean="0"/>
              <a:t> are most commonly used with HTTP and the word "</a:t>
            </a:r>
            <a:r>
              <a:rPr lang="en-IN" sz="2400" dirty="0" err="1" smtClean="0"/>
              <a:t>Servlet</a:t>
            </a:r>
            <a:r>
              <a:rPr lang="en-IN" sz="2400" dirty="0" smtClean="0"/>
              <a:t>" is often used in the meaning of "HTTP </a:t>
            </a:r>
            <a:r>
              <a:rPr lang="en-IN" sz="2400" dirty="0" err="1" smtClean="0"/>
              <a:t>Servlet</a:t>
            </a:r>
            <a:r>
              <a:rPr lang="en-IN" sz="2400" dirty="0" smtClean="0"/>
              <a:t>".</a:t>
            </a:r>
          </a:p>
          <a:p>
            <a:pPr algn="just"/>
            <a:r>
              <a:rPr lang="en-IN" sz="2400" dirty="0" smtClean="0"/>
              <a:t> </a:t>
            </a:r>
            <a:r>
              <a:rPr lang="en-IN" sz="2400" dirty="0" err="1" smtClean="0"/>
              <a:t>Servlets</a:t>
            </a:r>
            <a:r>
              <a:rPr lang="en-IN" sz="2400" dirty="0" smtClean="0"/>
              <a:t> make use of the Java standard extension classes in the packages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400" dirty="0" smtClean="0"/>
              <a:t>       </a:t>
            </a:r>
            <a:r>
              <a:rPr lang="en-IN" sz="2400" dirty="0" err="1" smtClean="0">
                <a:solidFill>
                  <a:srgbClr val="FF0000"/>
                </a:solidFill>
              </a:rPr>
              <a:t>javax</a:t>
            </a:r>
            <a:r>
              <a:rPr lang="en-IN" sz="2400" dirty="0" smtClean="0">
                <a:solidFill>
                  <a:srgbClr val="FF0000"/>
                </a:solidFill>
              </a:rPr>
              <a:t>. </a:t>
            </a:r>
            <a:r>
              <a:rPr lang="en-IN" sz="2400" dirty="0" err="1" smtClean="0">
                <a:solidFill>
                  <a:srgbClr val="FF0000"/>
                </a:solidFill>
              </a:rPr>
              <a:t>servlet</a:t>
            </a:r>
            <a:r>
              <a:rPr lang="en-IN" sz="2400" dirty="0" smtClean="0">
                <a:solidFill>
                  <a:srgbClr val="FF0000"/>
                </a:solidFill>
              </a:rPr>
              <a:t> (the basic </a:t>
            </a:r>
            <a:r>
              <a:rPr lang="en-IN" sz="2400" dirty="0" err="1" smtClean="0">
                <a:solidFill>
                  <a:srgbClr val="FF0000"/>
                </a:solidFill>
              </a:rPr>
              <a:t>Servlet</a:t>
            </a:r>
            <a:r>
              <a:rPr lang="en-IN" sz="2400" dirty="0" smtClean="0">
                <a:solidFill>
                  <a:srgbClr val="FF0000"/>
                </a:solidFill>
              </a:rPr>
              <a:t> framework) 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400" dirty="0" smtClean="0">
                <a:solidFill>
                  <a:srgbClr val="FF0000"/>
                </a:solidFill>
              </a:rPr>
              <a:t>       </a:t>
            </a:r>
            <a:r>
              <a:rPr lang="en-IN" sz="2400" dirty="0" err="1" smtClean="0">
                <a:solidFill>
                  <a:srgbClr val="FF0000"/>
                </a:solidFill>
              </a:rPr>
              <a:t>javax</a:t>
            </a:r>
            <a:r>
              <a:rPr lang="en-IN" sz="2400" dirty="0" smtClean="0">
                <a:solidFill>
                  <a:srgbClr val="FF0000"/>
                </a:solidFill>
              </a:rPr>
              <a:t>. </a:t>
            </a:r>
            <a:r>
              <a:rPr lang="en-IN" sz="2400" dirty="0" err="1" smtClean="0">
                <a:solidFill>
                  <a:srgbClr val="FF0000"/>
                </a:solidFill>
              </a:rPr>
              <a:t>servlet.http</a:t>
            </a:r>
            <a:endParaRPr lang="en-IN" sz="24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IN" sz="24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248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dirty="0" err="1" smtClean="0"/>
              <a:t>out.println</a:t>
            </a:r>
            <a:r>
              <a:rPr lang="en-IN" sz="2400" dirty="0" smtClean="0"/>
              <a:t>("&lt;html&gt;"); </a:t>
            </a:r>
          </a:p>
          <a:p>
            <a:pPr>
              <a:buNone/>
            </a:pPr>
            <a:r>
              <a:rPr lang="en-IN" sz="2400" dirty="0" err="1" smtClean="0"/>
              <a:t>out.println</a:t>
            </a:r>
            <a:r>
              <a:rPr lang="en-IN" sz="2400" dirty="0" smtClean="0"/>
              <a:t>("&lt;body&gt;");</a:t>
            </a:r>
          </a:p>
          <a:p>
            <a:pPr>
              <a:buNone/>
            </a:pPr>
            <a:r>
              <a:rPr lang="en-IN" sz="2400" dirty="0" smtClean="0"/>
              <a:t>   </a:t>
            </a:r>
            <a:r>
              <a:rPr lang="en-IN" sz="2400" dirty="0" err="1" smtClean="0"/>
              <a:t>Firstname</a:t>
            </a:r>
            <a:r>
              <a:rPr lang="en-IN" sz="2400" dirty="0" smtClean="0"/>
              <a:t>=</a:t>
            </a:r>
            <a:r>
              <a:rPr lang="pt-BR" sz="2400" dirty="0" smtClean="0"/>
              <a:t>request.getParameter("first_nam e")  ;                   </a:t>
            </a:r>
            <a:r>
              <a:rPr lang="pl-PL" sz="2400" dirty="0" smtClean="0"/>
              <a:t>Last Name</a:t>
            </a:r>
            <a:r>
              <a:rPr lang="en-US" sz="2400" dirty="0" smtClean="0"/>
              <a:t>=</a:t>
            </a:r>
            <a:r>
              <a:rPr lang="pt-BR" sz="2400" dirty="0" smtClean="0"/>
              <a:t>request.getParameter("last_nam e”);</a:t>
            </a:r>
          </a:p>
          <a:p>
            <a:pPr>
              <a:buNone/>
            </a:pPr>
            <a:r>
              <a:rPr lang="pt-BR" sz="2400" dirty="0" smtClean="0"/>
              <a:t>Out.println(“&lt;b&gt;As per the entry , your first  and last name is&lt;/b&gt;”+</a:t>
            </a:r>
            <a:r>
              <a:rPr lang="en-IN" sz="2400" dirty="0" err="1" smtClean="0"/>
              <a:t>Firstname</a:t>
            </a:r>
            <a:r>
              <a:rPr lang="en-IN" sz="2400" dirty="0" smtClean="0"/>
              <a:t>+’ ‘+</a:t>
            </a:r>
            <a:r>
              <a:rPr lang="en-IN" sz="2400" dirty="0" err="1" smtClean="0"/>
              <a:t>LastName</a:t>
            </a:r>
            <a:r>
              <a:rPr lang="en-IN" sz="2400" dirty="0" smtClean="0"/>
              <a:t>);</a:t>
            </a:r>
          </a:p>
          <a:p>
            <a:pPr>
              <a:buNone/>
            </a:pPr>
            <a:r>
              <a:rPr lang="en-IN" sz="2400" dirty="0" err="1" smtClean="0"/>
              <a:t>out.println</a:t>
            </a:r>
            <a:r>
              <a:rPr lang="en-IN" sz="2400" dirty="0" smtClean="0"/>
              <a:t>("&lt;/body&gt;");</a:t>
            </a:r>
          </a:p>
          <a:p>
            <a:pPr>
              <a:buNone/>
            </a:pPr>
            <a:r>
              <a:rPr lang="en-IN" sz="2400" dirty="0" smtClean="0"/>
              <a:t> </a:t>
            </a:r>
            <a:r>
              <a:rPr lang="en-IN" sz="2400" dirty="0" err="1" smtClean="0"/>
              <a:t>out.println</a:t>
            </a:r>
            <a:r>
              <a:rPr lang="en-IN" sz="2400" dirty="0" smtClean="0"/>
              <a:t>("&lt;/html&gt;");</a:t>
            </a:r>
          </a:p>
          <a:p>
            <a:pPr>
              <a:buNone/>
            </a:pPr>
            <a:r>
              <a:rPr lang="en-IN" sz="2400" dirty="0" smtClean="0"/>
              <a:t> </a:t>
            </a:r>
            <a:r>
              <a:rPr lang="en-IN" sz="2400" dirty="0" err="1" smtClean="0"/>
              <a:t>out.close</a:t>
            </a:r>
            <a:r>
              <a:rPr lang="en-IN" sz="2400" dirty="0" smtClean="0"/>
              <a:t>();</a:t>
            </a:r>
          </a:p>
          <a:p>
            <a:pPr>
              <a:buNone/>
            </a:pPr>
            <a:r>
              <a:rPr lang="en-IN" sz="2400" dirty="0" smtClean="0"/>
              <a:t>  }</a:t>
            </a:r>
          </a:p>
          <a:p>
            <a:pPr>
              <a:buNone/>
            </a:pPr>
            <a:r>
              <a:rPr lang="en-IN" sz="2400" dirty="0" smtClean="0"/>
              <a:t> } </a:t>
            </a:r>
          </a:p>
          <a:p>
            <a:pPr>
              <a:buNone/>
            </a:pPr>
            <a:endParaRPr lang="en-IN" sz="2800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/>
              <a:t>Write </a:t>
            </a:r>
            <a:r>
              <a:rPr lang="en-US" sz="2400" dirty="0" err="1" smtClean="0"/>
              <a:t>Servlet</a:t>
            </a:r>
            <a:r>
              <a:rPr lang="en-US" sz="2400" dirty="0" smtClean="0"/>
              <a:t> Program to display the selected color of the user.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FF0000"/>
                </a:solidFill>
              </a:rPr>
              <a:t>Get the values through html drop down  form 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FF0000"/>
                </a:solidFill>
              </a:rPr>
              <a:t> Pass these values to </a:t>
            </a:r>
            <a:r>
              <a:rPr lang="en-US" sz="2400" dirty="0" err="1" smtClean="0">
                <a:solidFill>
                  <a:srgbClr val="FF0000"/>
                </a:solidFill>
              </a:rPr>
              <a:t>servlet</a:t>
            </a:r>
            <a:r>
              <a:rPr lang="en-US" sz="2400" dirty="0" smtClean="0">
                <a:solidFill>
                  <a:srgbClr val="FF0000"/>
                </a:solidFill>
              </a:rPr>
              <a:t>  and  display.</a:t>
            </a:r>
            <a:endParaRPr lang="en-IN" sz="2400" dirty="0" smtClean="0">
              <a:solidFill>
                <a:srgbClr val="FF0000"/>
              </a:solidFill>
            </a:endParaRPr>
          </a:p>
          <a:p>
            <a:pPr algn="just"/>
            <a:endParaRPr lang="en-IN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 smtClean="0"/>
              <a:t>&lt;html&gt;</a:t>
            </a:r>
          </a:p>
          <a:p>
            <a:pPr>
              <a:buNone/>
            </a:pPr>
            <a:r>
              <a:rPr lang="en-IN" sz="1800" b="1" dirty="0" smtClean="0"/>
              <a:t>&lt;body&gt;</a:t>
            </a:r>
          </a:p>
          <a:p>
            <a:pPr>
              <a:buNone/>
            </a:pPr>
            <a:r>
              <a:rPr lang="en-IN" sz="1800" b="1" dirty="0" smtClean="0"/>
              <a:t>&lt;</a:t>
            </a:r>
            <a:r>
              <a:rPr lang="en-IN" sz="1800" b="1" dirty="0" err="1" smtClean="0"/>
              <a:t>center</a:t>
            </a:r>
            <a:r>
              <a:rPr lang="en-IN" sz="1800" b="1" dirty="0" smtClean="0"/>
              <a:t>&gt;</a:t>
            </a:r>
          </a:p>
          <a:p>
            <a:pPr>
              <a:buNone/>
            </a:pPr>
            <a:r>
              <a:rPr lang="en-IN" sz="1800" b="1" dirty="0" smtClean="0"/>
              <a:t>&lt;form name="Form1"</a:t>
            </a:r>
          </a:p>
          <a:p>
            <a:pPr>
              <a:buNone/>
            </a:pPr>
            <a:r>
              <a:rPr lang="en-IN" sz="1800" b="1" dirty="0" smtClean="0"/>
              <a:t>method="post"</a:t>
            </a:r>
          </a:p>
          <a:p>
            <a:pPr>
              <a:buNone/>
            </a:pPr>
            <a:r>
              <a:rPr lang="en-IN" sz="1800" b="1" dirty="0" smtClean="0"/>
              <a:t>action="/</a:t>
            </a:r>
            <a:r>
              <a:rPr lang="en-IN" sz="1800" b="1" dirty="0" err="1" smtClean="0"/>
              <a:t>servlet</a:t>
            </a:r>
            <a:r>
              <a:rPr lang="en-IN" sz="1800" b="1" dirty="0" smtClean="0"/>
              <a:t>/</a:t>
            </a:r>
            <a:r>
              <a:rPr lang="en-IN" sz="1800" b="1" dirty="0" err="1" smtClean="0"/>
              <a:t>ColorPostServlet</a:t>
            </a:r>
            <a:r>
              <a:rPr lang="en-IN" sz="1800" b="1" dirty="0" smtClean="0"/>
              <a:t>"&gt;</a:t>
            </a:r>
          </a:p>
          <a:p>
            <a:pPr>
              <a:buNone/>
            </a:pPr>
            <a:r>
              <a:rPr lang="en-IN" sz="1800" b="1" dirty="0" smtClean="0"/>
              <a:t>&lt;B&gt;</a:t>
            </a:r>
            <a:r>
              <a:rPr lang="en-IN" sz="1800" b="1" dirty="0" err="1" smtClean="0"/>
              <a:t>Color</a:t>
            </a:r>
            <a:r>
              <a:rPr lang="en-IN" sz="1800" b="1" dirty="0" smtClean="0"/>
              <a:t>:&lt;/B&gt;</a:t>
            </a:r>
          </a:p>
          <a:p>
            <a:pPr>
              <a:buNone/>
            </a:pPr>
            <a:r>
              <a:rPr lang="en-IN" sz="1800" b="1" dirty="0" smtClean="0"/>
              <a:t>&lt;select name="</a:t>
            </a:r>
            <a:r>
              <a:rPr lang="en-IN" sz="1800" b="1" dirty="0" err="1" smtClean="0"/>
              <a:t>color</a:t>
            </a:r>
            <a:r>
              <a:rPr lang="en-IN" sz="1800" b="1" dirty="0" smtClean="0"/>
              <a:t>" size="1"&gt;</a:t>
            </a:r>
          </a:p>
          <a:p>
            <a:pPr>
              <a:buNone/>
            </a:pPr>
            <a:r>
              <a:rPr lang="en-IN" sz="1800" b="1" dirty="0" smtClean="0"/>
              <a:t>&lt;option value="Red"&gt;Red&lt;/option&gt;</a:t>
            </a:r>
          </a:p>
          <a:p>
            <a:pPr>
              <a:buNone/>
            </a:pPr>
            <a:r>
              <a:rPr lang="en-IN" sz="1800" b="1" dirty="0" smtClean="0"/>
              <a:t>&lt;option value="Green"&gt;Green&lt;/option&gt;</a:t>
            </a:r>
          </a:p>
          <a:p>
            <a:pPr>
              <a:buNone/>
            </a:pPr>
            <a:r>
              <a:rPr lang="en-IN" sz="1800" b="1" dirty="0" smtClean="0"/>
              <a:t>&lt;option value="Blue"&gt;Blue&lt;/option&gt;</a:t>
            </a:r>
          </a:p>
          <a:p>
            <a:pPr>
              <a:buNone/>
            </a:pPr>
            <a:r>
              <a:rPr lang="en-IN" sz="1800" b="1" dirty="0" smtClean="0"/>
              <a:t>&lt;/select&gt;</a:t>
            </a:r>
          </a:p>
          <a:p>
            <a:pPr>
              <a:buNone/>
            </a:pPr>
            <a:r>
              <a:rPr lang="en-IN" sz="1800" b="1" dirty="0" smtClean="0"/>
              <a:t>&lt;input type=submit value="Submit"&gt;</a:t>
            </a:r>
          </a:p>
          <a:p>
            <a:pPr>
              <a:buNone/>
            </a:pPr>
            <a:r>
              <a:rPr lang="en-IN" sz="1800" b="1" dirty="0" smtClean="0"/>
              <a:t>&lt;/form&gt;</a:t>
            </a:r>
          </a:p>
          <a:p>
            <a:pPr>
              <a:buNone/>
            </a:pPr>
            <a:r>
              <a:rPr lang="en-IN" sz="1800" b="1" dirty="0" smtClean="0"/>
              <a:t>&lt;/body&gt;</a:t>
            </a:r>
          </a:p>
          <a:p>
            <a:pPr>
              <a:buNone/>
            </a:pPr>
            <a:r>
              <a:rPr lang="en-IN" sz="1800" b="1" dirty="0" smtClean="0"/>
              <a:t>&lt;/html&gt;</a:t>
            </a:r>
            <a:endParaRPr lang="en-IN" sz="18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Descriptor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u="sng" dirty="0" smtClean="0"/>
              <a:t>web.xml</a:t>
            </a:r>
          </a:p>
          <a:p>
            <a:pPr>
              <a:buNone/>
            </a:pPr>
            <a:r>
              <a:rPr lang="en-US" sz="2400" dirty="0" smtClean="0"/>
              <a:t>&lt;servlet&gt;</a:t>
            </a:r>
          </a:p>
          <a:p>
            <a:pPr>
              <a:buNone/>
            </a:pPr>
            <a:r>
              <a:rPr lang="en-US" sz="2400" dirty="0" smtClean="0"/>
              <a:t>   &lt;</a:t>
            </a:r>
            <a:r>
              <a:rPr lang="en-US" sz="2400" dirty="0" err="1" smtClean="0"/>
              <a:t>servlet</a:t>
            </a:r>
            <a:r>
              <a:rPr lang="en-US" sz="2400" dirty="0" smtClean="0"/>
              <a:t>-name&gt;</a:t>
            </a:r>
            <a:r>
              <a:rPr lang="en-IN" sz="2400" dirty="0" smtClean="0"/>
              <a:t> </a:t>
            </a:r>
            <a:r>
              <a:rPr lang="en-IN" sz="2400" dirty="0" err="1" smtClean="0"/>
              <a:t>ColorPostServlet</a:t>
            </a:r>
            <a:r>
              <a:rPr lang="en-IN" sz="2400" dirty="0" smtClean="0"/>
              <a:t> </a:t>
            </a:r>
            <a:r>
              <a:rPr lang="en-US" sz="2400" dirty="0" smtClean="0"/>
              <a:t>&lt;/</a:t>
            </a:r>
            <a:r>
              <a:rPr lang="en-US" sz="2400" dirty="0" err="1" smtClean="0"/>
              <a:t>servlet</a:t>
            </a:r>
            <a:r>
              <a:rPr lang="en-US" sz="2400" dirty="0" smtClean="0"/>
              <a:t>-name&gt;</a:t>
            </a:r>
          </a:p>
          <a:p>
            <a:pPr>
              <a:buNone/>
            </a:pPr>
            <a:r>
              <a:rPr lang="en-US" sz="2400" dirty="0" smtClean="0"/>
              <a:t>    &lt;</a:t>
            </a:r>
            <a:r>
              <a:rPr lang="en-US" sz="2400" dirty="0" err="1" smtClean="0"/>
              <a:t>servlet</a:t>
            </a:r>
            <a:r>
              <a:rPr lang="en-US" sz="2400" dirty="0" smtClean="0"/>
              <a:t>-class &gt;</a:t>
            </a:r>
            <a:r>
              <a:rPr lang="en-IN" sz="2400" dirty="0" smtClean="0"/>
              <a:t> </a:t>
            </a:r>
            <a:r>
              <a:rPr lang="en-IN" sz="2400" dirty="0" err="1" smtClean="0"/>
              <a:t>ColorPostServlet</a:t>
            </a:r>
            <a:r>
              <a:rPr lang="en-IN" sz="2400" dirty="0" smtClean="0"/>
              <a:t> </a:t>
            </a:r>
            <a:r>
              <a:rPr lang="en-US" sz="2400" dirty="0" smtClean="0"/>
              <a:t>&lt;/</a:t>
            </a:r>
            <a:r>
              <a:rPr lang="en-US" sz="2400" dirty="0" err="1" smtClean="0"/>
              <a:t>servlet</a:t>
            </a:r>
            <a:r>
              <a:rPr lang="en-US" sz="2400" dirty="0" smtClean="0"/>
              <a:t>-class&gt;</a:t>
            </a:r>
          </a:p>
          <a:p>
            <a:pPr>
              <a:buNone/>
            </a:pPr>
            <a:r>
              <a:rPr lang="en-US" sz="2400" dirty="0" smtClean="0"/>
              <a:t>&lt;/servlet&gt;</a:t>
            </a:r>
          </a:p>
          <a:p>
            <a:pPr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servlet</a:t>
            </a:r>
            <a:r>
              <a:rPr lang="en-US" sz="2400" dirty="0" smtClean="0"/>
              <a:t>-mapping&gt;</a:t>
            </a:r>
          </a:p>
          <a:p>
            <a:pPr>
              <a:buNone/>
            </a:pPr>
            <a:r>
              <a:rPr lang="en-US" sz="2400" dirty="0" smtClean="0"/>
              <a:t>    &lt;</a:t>
            </a:r>
            <a:r>
              <a:rPr lang="en-US" sz="2400" dirty="0" err="1" smtClean="0"/>
              <a:t>servlet</a:t>
            </a:r>
            <a:r>
              <a:rPr lang="en-US" sz="2400" dirty="0" smtClean="0"/>
              <a:t>-name&gt;</a:t>
            </a:r>
            <a:r>
              <a:rPr lang="en-IN" sz="2400" dirty="0" smtClean="0"/>
              <a:t> </a:t>
            </a:r>
            <a:r>
              <a:rPr lang="en-IN" sz="2400" dirty="0" err="1" smtClean="0"/>
              <a:t>ColorPostServlet</a:t>
            </a:r>
            <a:r>
              <a:rPr lang="en-IN" sz="2400" dirty="0" smtClean="0"/>
              <a:t> </a:t>
            </a:r>
            <a:r>
              <a:rPr lang="en-US" sz="2400" dirty="0" smtClean="0"/>
              <a:t>&lt;/</a:t>
            </a:r>
            <a:r>
              <a:rPr lang="en-US" sz="2400" dirty="0" err="1" smtClean="0"/>
              <a:t>servlet</a:t>
            </a:r>
            <a:r>
              <a:rPr lang="en-US" sz="2400" dirty="0" smtClean="0"/>
              <a:t>-name&gt;</a:t>
            </a:r>
          </a:p>
          <a:p>
            <a:pPr>
              <a:buNone/>
            </a:pPr>
            <a:r>
              <a:rPr lang="en-US" sz="2400" dirty="0" smtClean="0"/>
              <a:t>     &lt;</a:t>
            </a:r>
            <a:r>
              <a:rPr lang="en-US" sz="2400" dirty="0" err="1" smtClean="0"/>
              <a:t>url</a:t>
            </a:r>
            <a:r>
              <a:rPr lang="en-US" sz="2400" dirty="0" smtClean="0"/>
              <a:t>-pattern&gt;/</a:t>
            </a:r>
            <a:r>
              <a:rPr lang="en-US" sz="2400" dirty="0" err="1" smtClean="0"/>
              <a:t>servlet</a:t>
            </a:r>
            <a:r>
              <a:rPr lang="en-US" sz="2400" dirty="0" smtClean="0"/>
              <a:t>/</a:t>
            </a:r>
            <a:r>
              <a:rPr lang="en-IN" sz="2400" dirty="0" smtClean="0"/>
              <a:t> </a:t>
            </a:r>
            <a:r>
              <a:rPr lang="en-IN" sz="2400" dirty="0" err="1" smtClean="0"/>
              <a:t>ColorPostServlet</a:t>
            </a:r>
            <a:r>
              <a:rPr lang="en-IN" sz="2400" dirty="0" smtClean="0"/>
              <a:t> </a:t>
            </a:r>
            <a:r>
              <a:rPr lang="en-US" sz="2400" dirty="0" smtClean="0"/>
              <a:t>&lt;/</a:t>
            </a:r>
            <a:r>
              <a:rPr lang="en-US" sz="2400" dirty="0" err="1" smtClean="0"/>
              <a:t>url</a:t>
            </a:r>
            <a:r>
              <a:rPr lang="en-US" sz="2400" dirty="0" smtClean="0"/>
              <a:t>-pattern&gt;</a:t>
            </a:r>
          </a:p>
          <a:p>
            <a:pPr>
              <a:buNone/>
            </a:pPr>
            <a:r>
              <a:rPr lang="en-US" sz="2400" dirty="0" smtClean="0"/>
              <a:t> &lt;/</a:t>
            </a:r>
            <a:r>
              <a:rPr lang="en-US" sz="2400" dirty="0" err="1" smtClean="0"/>
              <a:t>servlet</a:t>
            </a:r>
            <a:r>
              <a:rPr lang="en-US" sz="2400" dirty="0" smtClean="0"/>
              <a:t>-mapping&gt;</a:t>
            </a:r>
            <a:endParaRPr 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dirty="0" smtClean="0"/>
              <a:t>import java.io.*;</a:t>
            </a:r>
          </a:p>
          <a:p>
            <a:pPr>
              <a:buNone/>
            </a:pPr>
            <a:r>
              <a:rPr lang="en-IN" sz="2000" dirty="0" smtClean="0"/>
              <a:t>import </a:t>
            </a:r>
            <a:r>
              <a:rPr lang="en-IN" sz="2000" dirty="0" err="1" smtClean="0"/>
              <a:t>javax.servlet</a:t>
            </a:r>
            <a:r>
              <a:rPr lang="en-IN" sz="2000" dirty="0" smtClean="0"/>
              <a:t>.*;</a:t>
            </a:r>
          </a:p>
          <a:p>
            <a:pPr>
              <a:buNone/>
            </a:pPr>
            <a:r>
              <a:rPr lang="en-IN" sz="2000" dirty="0" smtClean="0"/>
              <a:t>import </a:t>
            </a:r>
            <a:r>
              <a:rPr lang="en-IN" sz="2000" dirty="0" err="1" smtClean="0"/>
              <a:t>javax.servlet.http</a:t>
            </a:r>
            <a:r>
              <a:rPr lang="en-IN" sz="2000" dirty="0" smtClean="0"/>
              <a:t>.*;</a:t>
            </a:r>
          </a:p>
          <a:p>
            <a:pPr>
              <a:buNone/>
            </a:pPr>
            <a:r>
              <a:rPr lang="en-IN" sz="2000" dirty="0" smtClean="0"/>
              <a:t>public class </a:t>
            </a:r>
            <a:r>
              <a:rPr lang="en-IN" sz="2000" dirty="0" err="1" smtClean="0"/>
              <a:t>ColorPostServlet</a:t>
            </a:r>
            <a:r>
              <a:rPr lang="en-IN" sz="2000" dirty="0" smtClean="0"/>
              <a:t> extends </a:t>
            </a:r>
            <a:r>
              <a:rPr lang="en-IN" sz="2000" dirty="0" err="1" smtClean="0"/>
              <a:t>HttpServlet</a:t>
            </a:r>
            <a:r>
              <a:rPr lang="en-IN" sz="2000" dirty="0" smtClean="0"/>
              <a:t> {</a:t>
            </a:r>
          </a:p>
          <a:p>
            <a:pPr>
              <a:buNone/>
            </a:pPr>
            <a:r>
              <a:rPr lang="en-IN" sz="2000" dirty="0" smtClean="0"/>
              <a:t>public void </a:t>
            </a:r>
            <a:r>
              <a:rPr lang="en-IN" sz="2000" dirty="0" err="1" smtClean="0"/>
              <a:t>doPost</a:t>
            </a:r>
            <a:r>
              <a:rPr lang="en-IN" sz="2000" dirty="0" smtClean="0"/>
              <a:t>(</a:t>
            </a:r>
            <a:r>
              <a:rPr lang="en-IN" sz="2000" dirty="0" err="1" smtClean="0"/>
              <a:t>HttpServletRequest</a:t>
            </a:r>
            <a:r>
              <a:rPr lang="en-IN" sz="2000" dirty="0" smtClean="0"/>
              <a:t> request,</a:t>
            </a:r>
          </a:p>
          <a:p>
            <a:pPr>
              <a:buNone/>
            </a:pPr>
            <a:r>
              <a:rPr lang="en-IN" sz="2000" dirty="0" err="1" smtClean="0"/>
              <a:t>HttpServletResponse</a:t>
            </a:r>
            <a:r>
              <a:rPr lang="en-IN" sz="2000" dirty="0" smtClean="0"/>
              <a:t> response)</a:t>
            </a:r>
          </a:p>
          <a:p>
            <a:pPr>
              <a:buNone/>
            </a:pPr>
            <a:r>
              <a:rPr lang="en-IN" sz="2000" dirty="0" smtClean="0"/>
              <a:t>throws </a:t>
            </a:r>
            <a:r>
              <a:rPr lang="en-IN" sz="2000" dirty="0" err="1" smtClean="0"/>
              <a:t>ServletException</a:t>
            </a:r>
            <a:r>
              <a:rPr lang="en-IN" sz="2000" dirty="0" smtClean="0"/>
              <a:t>, </a:t>
            </a:r>
            <a:r>
              <a:rPr lang="en-IN" sz="2000" dirty="0" err="1" smtClean="0"/>
              <a:t>IOException</a:t>
            </a:r>
            <a:r>
              <a:rPr lang="en-IN" sz="2000" dirty="0" smtClean="0"/>
              <a:t> {</a:t>
            </a:r>
          </a:p>
          <a:p>
            <a:pPr>
              <a:buNone/>
            </a:pPr>
            <a:r>
              <a:rPr lang="en-IN" sz="2000" dirty="0" smtClean="0"/>
              <a:t>String </a:t>
            </a:r>
            <a:r>
              <a:rPr lang="en-IN" sz="2000" dirty="0" err="1" smtClean="0"/>
              <a:t>color</a:t>
            </a:r>
            <a:r>
              <a:rPr lang="en-IN" sz="2000" dirty="0" smtClean="0"/>
              <a:t> = </a:t>
            </a:r>
            <a:r>
              <a:rPr lang="en-IN" sz="2000" dirty="0" err="1" smtClean="0"/>
              <a:t>request.getParameter</a:t>
            </a:r>
            <a:r>
              <a:rPr lang="en-IN" sz="2000" dirty="0" smtClean="0"/>
              <a:t>("</a:t>
            </a:r>
            <a:r>
              <a:rPr lang="en-IN" sz="2000" dirty="0" err="1" smtClean="0"/>
              <a:t>color</a:t>
            </a:r>
            <a:r>
              <a:rPr lang="en-IN" sz="2000" dirty="0" smtClean="0"/>
              <a:t>");</a:t>
            </a:r>
          </a:p>
          <a:p>
            <a:pPr>
              <a:buNone/>
            </a:pPr>
            <a:r>
              <a:rPr lang="en-IN" sz="2000" dirty="0" err="1" smtClean="0"/>
              <a:t>response.setContentType</a:t>
            </a:r>
            <a:r>
              <a:rPr lang="en-IN" sz="2000" dirty="0" smtClean="0"/>
              <a:t>("text/html");</a:t>
            </a:r>
          </a:p>
          <a:p>
            <a:pPr>
              <a:buNone/>
            </a:pPr>
            <a:r>
              <a:rPr lang="en-IN" sz="2000" dirty="0" err="1" smtClean="0"/>
              <a:t>PrintWriter</a:t>
            </a:r>
            <a:r>
              <a:rPr lang="en-IN" sz="2000" dirty="0" smtClean="0"/>
              <a:t> out = </a:t>
            </a:r>
            <a:r>
              <a:rPr lang="en-IN" sz="2000" dirty="0" err="1" smtClean="0"/>
              <a:t>response.getWriter</a:t>
            </a:r>
            <a:r>
              <a:rPr lang="en-IN" sz="2000" dirty="0" smtClean="0"/>
              <a:t>();</a:t>
            </a:r>
          </a:p>
          <a:p>
            <a:pPr>
              <a:buNone/>
            </a:pPr>
            <a:r>
              <a:rPr lang="en-IN" sz="2000" dirty="0" err="1" smtClean="0"/>
              <a:t>out.println</a:t>
            </a:r>
            <a:r>
              <a:rPr lang="en-IN" sz="2000" dirty="0" smtClean="0"/>
              <a:t>("&lt;B&gt;The selected </a:t>
            </a:r>
            <a:r>
              <a:rPr lang="en-IN" sz="2000" dirty="0" err="1" smtClean="0"/>
              <a:t>color</a:t>
            </a:r>
            <a:r>
              <a:rPr lang="en-IN" sz="2000" dirty="0" smtClean="0"/>
              <a:t> is: ");</a:t>
            </a:r>
          </a:p>
          <a:p>
            <a:pPr>
              <a:buNone/>
            </a:pPr>
            <a:r>
              <a:rPr lang="en-IN" sz="2000" dirty="0" err="1" smtClean="0"/>
              <a:t>out.println</a:t>
            </a:r>
            <a:r>
              <a:rPr lang="en-IN" sz="2000" dirty="0" smtClean="0"/>
              <a:t>(</a:t>
            </a:r>
            <a:r>
              <a:rPr lang="en-IN" sz="2000" dirty="0" err="1" smtClean="0"/>
              <a:t>color</a:t>
            </a:r>
            <a:r>
              <a:rPr lang="en-IN" sz="2000" dirty="0" smtClean="0"/>
              <a:t>);</a:t>
            </a:r>
          </a:p>
          <a:p>
            <a:pPr>
              <a:buNone/>
            </a:pPr>
            <a:r>
              <a:rPr lang="en-IN" sz="2000" dirty="0" err="1" smtClean="0"/>
              <a:t>out.close</a:t>
            </a:r>
            <a:r>
              <a:rPr lang="en-IN" sz="2000" dirty="0" smtClean="0"/>
              <a:t>();</a:t>
            </a:r>
          </a:p>
          <a:p>
            <a:pPr>
              <a:buNone/>
            </a:pPr>
            <a:r>
              <a:rPr lang="en-IN" sz="2000" dirty="0" smtClean="0"/>
              <a:t>}</a:t>
            </a:r>
          </a:p>
          <a:p>
            <a:pPr>
              <a:buNone/>
            </a:pPr>
            <a:r>
              <a:rPr lang="en-IN" sz="2000" dirty="0" smtClean="0"/>
              <a:t>}</a:t>
            </a:r>
            <a:endParaRPr lang="en-IN"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http://localhost:8080 /</a:t>
            </a:r>
            <a:r>
              <a:rPr lang="en-US" sz="2800" dirty="0" err="1" smtClean="0"/>
              <a:t>servlet</a:t>
            </a:r>
            <a:r>
              <a:rPr lang="en-US" sz="2800" dirty="0" smtClean="0"/>
              <a:t>/</a:t>
            </a:r>
            <a:r>
              <a:rPr lang="en-IN" sz="2800" dirty="0" smtClean="0"/>
              <a:t> </a:t>
            </a:r>
            <a:r>
              <a:rPr lang="en-IN" sz="2800" dirty="0" err="1" smtClean="0"/>
              <a:t>ColorPostServlet</a:t>
            </a:r>
            <a:r>
              <a:rPr lang="en-IN" sz="2800" dirty="0" smtClean="0"/>
              <a:t> </a:t>
            </a:r>
            <a:endParaRPr lang="en-US" sz="2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Write </a:t>
            </a:r>
            <a:r>
              <a:rPr lang="en-US" sz="2400" dirty="0" err="1" smtClean="0"/>
              <a:t>Servlet</a:t>
            </a:r>
            <a:r>
              <a:rPr lang="en-US" sz="2400" dirty="0" smtClean="0"/>
              <a:t> Program to display the habits of the user from check boxes.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FF0000"/>
                </a:solidFill>
              </a:rPr>
              <a:t>Get the values through html checkboxes 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FF0000"/>
                </a:solidFill>
              </a:rPr>
              <a:t> Pass these values to </a:t>
            </a:r>
            <a:r>
              <a:rPr lang="en-US" sz="2400" dirty="0" err="1" smtClean="0">
                <a:solidFill>
                  <a:srgbClr val="FF0000"/>
                </a:solidFill>
              </a:rPr>
              <a:t>servlet</a:t>
            </a:r>
            <a:r>
              <a:rPr lang="en-US" sz="2400" dirty="0" smtClean="0">
                <a:solidFill>
                  <a:srgbClr val="FF0000"/>
                </a:solidFill>
              </a:rPr>
              <a:t>  and  display.</a:t>
            </a:r>
            <a:endParaRPr lang="en-IN" sz="2400" dirty="0" smtClean="0">
              <a:solidFill>
                <a:srgbClr val="FF0000"/>
              </a:solidFill>
            </a:endParaRPr>
          </a:p>
          <a:p>
            <a:pPr algn="just"/>
            <a:endParaRPr lang="en-IN" sz="2400" dirty="0" smtClean="0"/>
          </a:p>
          <a:p>
            <a:endParaRPr lang="en-IN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b="1" dirty="0" smtClean="0"/>
              <a:t>&lt;html&gt;</a:t>
            </a:r>
          </a:p>
          <a:p>
            <a:pPr>
              <a:buNone/>
            </a:pPr>
            <a:r>
              <a:rPr lang="en-IN" b="1" dirty="0" smtClean="0"/>
              <a:t>&lt;body&gt;</a:t>
            </a:r>
          </a:p>
          <a:p>
            <a:pPr>
              <a:buNone/>
            </a:pPr>
            <a:r>
              <a:rPr lang="en-IN" b="1" dirty="0" smtClean="0"/>
              <a:t>&lt;form name="Form1"</a:t>
            </a:r>
          </a:p>
          <a:p>
            <a:pPr>
              <a:buNone/>
            </a:pPr>
            <a:r>
              <a:rPr lang="en-IN" b="1" dirty="0" smtClean="0"/>
              <a:t>method="post"</a:t>
            </a:r>
          </a:p>
          <a:p>
            <a:pPr>
              <a:buNone/>
            </a:pPr>
            <a:r>
              <a:rPr lang="en-IN" b="1" dirty="0" smtClean="0"/>
              <a:t>action="/</a:t>
            </a:r>
            <a:r>
              <a:rPr lang="en-IN" b="1" dirty="0" err="1" smtClean="0"/>
              <a:t>servlet</a:t>
            </a:r>
            <a:r>
              <a:rPr lang="en-IN" b="1" dirty="0" smtClean="0"/>
              <a:t>/</a:t>
            </a:r>
            <a:r>
              <a:rPr lang="en-IN" b="1" dirty="0" err="1" smtClean="0"/>
              <a:t>HabitServlet</a:t>
            </a:r>
            <a:r>
              <a:rPr lang="en-IN" b="1" dirty="0" smtClean="0"/>
              <a:t>"&gt;</a:t>
            </a:r>
          </a:p>
          <a:p>
            <a:pPr>
              <a:buNone/>
            </a:pPr>
            <a:r>
              <a:rPr lang="en-IN" dirty="0" smtClean="0"/>
              <a:t>     Habits :</a:t>
            </a:r>
          </a:p>
          <a:p>
            <a:pPr>
              <a:buNone/>
            </a:pPr>
            <a:r>
              <a:rPr lang="en-IN" dirty="0" smtClean="0"/>
              <a:t>        &lt;input type="checkbox" name="habits" value="Reading"&gt;Reading</a:t>
            </a:r>
          </a:p>
          <a:p>
            <a:pPr>
              <a:buNone/>
            </a:pPr>
            <a:r>
              <a:rPr lang="en-IN" dirty="0" smtClean="0"/>
              <a:t>        &lt;input type="checkbox" name="habits" value="Movies"&gt;Movies</a:t>
            </a:r>
          </a:p>
          <a:p>
            <a:pPr>
              <a:buNone/>
            </a:pPr>
            <a:r>
              <a:rPr lang="en-IN" dirty="0" smtClean="0"/>
              <a:t>        &lt;input type="checkbox" name="habits" value="Writing"&gt;Writing</a:t>
            </a:r>
          </a:p>
          <a:p>
            <a:pPr>
              <a:buNone/>
            </a:pPr>
            <a:r>
              <a:rPr lang="en-IN" dirty="0" smtClean="0"/>
              <a:t>        &lt;input type="checkbox" name="habits" value="Singing"&gt;Singing</a:t>
            </a:r>
          </a:p>
          <a:p>
            <a:pPr>
              <a:buNone/>
            </a:pPr>
            <a:r>
              <a:rPr lang="en-IN" dirty="0" smtClean="0"/>
              <a:t>        &lt;input type="submit" value="Submit"&gt;</a:t>
            </a:r>
          </a:p>
          <a:p>
            <a:pPr>
              <a:buNone/>
            </a:pPr>
            <a:r>
              <a:rPr lang="en-IN" dirty="0" smtClean="0"/>
              <a:t>     &lt;/form&gt;</a:t>
            </a:r>
          </a:p>
          <a:p>
            <a:pPr>
              <a:buNone/>
            </a:pPr>
            <a:r>
              <a:rPr lang="en-IN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Descriptor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u="sng" dirty="0" smtClean="0"/>
              <a:t>web.xml</a:t>
            </a:r>
          </a:p>
          <a:p>
            <a:pPr>
              <a:buNone/>
            </a:pPr>
            <a:r>
              <a:rPr lang="en-US" sz="2400" dirty="0" smtClean="0"/>
              <a:t>&lt;servlet&gt;</a:t>
            </a:r>
          </a:p>
          <a:p>
            <a:pPr>
              <a:buNone/>
            </a:pPr>
            <a:r>
              <a:rPr lang="en-US" sz="2400" dirty="0" smtClean="0"/>
              <a:t>   &lt;</a:t>
            </a:r>
            <a:r>
              <a:rPr lang="en-US" sz="2400" dirty="0" err="1" smtClean="0"/>
              <a:t>servlet</a:t>
            </a:r>
            <a:r>
              <a:rPr lang="en-US" sz="2400" dirty="0" smtClean="0"/>
              <a:t>-name&gt;</a:t>
            </a:r>
            <a:r>
              <a:rPr lang="en-IN" sz="2400" dirty="0" smtClean="0"/>
              <a:t> </a:t>
            </a:r>
            <a:r>
              <a:rPr lang="en-IN" sz="2400" b="1" dirty="0" err="1" smtClean="0"/>
              <a:t>HabitServlet</a:t>
            </a:r>
            <a:r>
              <a:rPr lang="en-IN" sz="2400" b="1" dirty="0" smtClean="0"/>
              <a:t> </a:t>
            </a:r>
            <a:r>
              <a:rPr lang="en-US" sz="2400" dirty="0" smtClean="0"/>
              <a:t>&lt;/</a:t>
            </a:r>
            <a:r>
              <a:rPr lang="en-US" sz="2400" dirty="0" err="1" smtClean="0"/>
              <a:t>servlet</a:t>
            </a:r>
            <a:r>
              <a:rPr lang="en-US" sz="2400" dirty="0" smtClean="0"/>
              <a:t>-name&gt;</a:t>
            </a:r>
          </a:p>
          <a:p>
            <a:pPr>
              <a:buNone/>
            </a:pPr>
            <a:r>
              <a:rPr lang="en-US" sz="2400" dirty="0" smtClean="0"/>
              <a:t>    &lt;</a:t>
            </a:r>
            <a:r>
              <a:rPr lang="en-US" sz="2400" dirty="0" err="1" smtClean="0"/>
              <a:t>servlet</a:t>
            </a:r>
            <a:r>
              <a:rPr lang="en-US" sz="2400" dirty="0" smtClean="0"/>
              <a:t>-class&gt;</a:t>
            </a:r>
            <a:r>
              <a:rPr lang="en-IN" sz="2400" dirty="0" smtClean="0"/>
              <a:t> </a:t>
            </a:r>
            <a:r>
              <a:rPr lang="en-IN" sz="2400" b="1" dirty="0" err="1" smtClean="0"/>
              <a:t>HabitServlet</a:t>
            </a:r>
            <a:r>
              <a:rPr lang="en-IN" sz="2400" dirty="0" smtClean="0"/>
              <a:t> </a:t>
            </a:r>
            <a:r>
              <a:rPr lang="en-US" sz="2400" dirty="0" smtClean="0"/>
              <a:t>&lt;/</a:t>
            </a:r>
            <a:r>
              <a:rPr lang="en-US" sz="2400" dirty="0" err="1" smtClean="0"/>
              <a:t>servlet</a:t>
            </a:r>
            <a:r>
              <a:rPr lang="en-US" sz="2400" dirty="0" smtClean="0"/>
              <a:t>-class&gt;</a:t>
            </a:r>
          </a:p>
          <a:p>
            <a:pPr>
              <a:buNone/>
            </a:pPr>
            <a:r>
              <a:rPr lang="en-US" sz="2400" dirty="0" smtClean="0"/>
              <a:t>&lt;/servlet&gt;</a:t>
            </a:r>
          </a:p>
          <a:p>
            <a:pPr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servlet</a:t>
            </a:r>
            <a:r>
              <a:rPr lang="en-US" sz="2400" dirty="0" smtClean="0"/>
              <a:t>-mapping&gt;</a:t>
            </a:r>
          </a:p>
          <a:p>
            <a:pPr>
              <a:buNone/>
            </a:pPr>
            <a:r>
              <a:rPr lang="en-US" sz="2400" dirty="0" smtClean="0"/>
              <a:t>    &lt;</a:t>
            </a:r>
            <a:r>
              <a:rPr lang="en-US" sz="2400" dirty="0" err="1" smtClean="0"/>
              <a:t>servlet</a:t>
            </a:r>
            <a:r>
              <a:rPr lang="en-US" sz="2400" dirty="0" smtClean="0"/>
              <a:t>-name&gt;</a:t>
            </a:r>
            <a:r>
              <a:rPr lang="en-IN" sz="2400" dirty="0" smtClean="0"/>
              <a:t> </a:t>
            </a:r>
            <a:r>
              <a:rPr lang="en-IN" sz="2400" b="1" dirty="0" err="1" smtClean="0"/>
              <a:t>HabitServlet</a:t>
            </a:r>
            <a:r>
              <a:rPr lang="en-IN" sz="2400" dirty="0" smtClean="0"/>
              <a:t> </a:t>
            </a:r>
            <a:r>
              <a:rPr lang="en-US" sz="2400" dirty="0" smtClean="0"/>
              <a:t>&lt;/</a:t>
            </a:r>
            <a:r>
              <a:rPr lang="en-US" sz="2400" dirty="0" err="1" smtClean="0"/>
              <a:t>servlet</a:t>
            </a:r>
            <a:r>
              <a:rPr lang="en-US" sz="2400" dirty="0" smtClean="0"/>
              <a:t>-name&gt;</a:t>
            </a:r>
          </a:p>
          <a:p>
            <a:pPr>
              <a:buNone/>
            </a:pPr>
            <a:r>
              <a:rPr lang="en-US" sz="2400" dirty="0" smtClean="0"/>
              <a:t>     &lt;</a:t>
            </a:r>
            <a:r>
              <a:rPr lang="en-US" sz="2400" dirty="0" err="1" smtClean="0"/>
              <a:t>url</a:t>
            </a:r>
            <a:r>
              <a:rPr lang="en-US" sz="2400" dirty="0" smtClean="0"/>
              <a:t>-pattern &gt;</a:t>
            </a:r>
            <a:r>
              <a:rPr lang="en-IN" sz="2400" b="1" dirty="0" smtClean="0"/>
              <a:t> /</a:t>
            </a:r>
            <a:r>
              <a:rPr lang="en-IN" sz="2400" b="1" dirty="0" err="1" smtClean="0"/>
              <a:t>servlet</a:t>
            </a:r>
            <a:r>
              <a:rPr lang="en-IN" sz="2400" b="1" dirty="0" smtClean="0"/>
              <a:t>/</a:t>
            </a:r>
            <a:r>
              <a:rPr lang="en-IN" sz="2400" b="1" dirty="0" err="1" smtClean="0"/>
              <a:t>HabitServlet</a:t>
            </a:r>
            <a:r>
              <a:rPr lang="en-IN" sz="2400" b="1" dirty="0" smtClean="0"/>
              <a:t> </a:t>
            </a:r>
            <a:r>
              <a:rPr lang="en-US" sz="2400" dirty="0" smtClean="0"/>
              <a:t>&lt;/</a:t>
            </a:r>
            <a:r>
              <a:rPr lang="en-US" sz="2400" dirty="0" err="1" smtClean="0"/>
              <a:t>url</a:t>
            </a:r>
            <a:r>
              <a:rPr lang="en-US" sz="2400" dirty="0" smtClean="0"/>
              <a:t>-pattern&gt;</a:t>
            </a:r>
          </a:p>
          <a:p>
            <a:pPr>
              <a:buNone/>
            </a:pPr>
            <a:r>
              <a:rPr lang="en-US" sz="2400" dirty="0" smtClean="0"/>
              <a:t> &lt;/</a:t>
            </a:r>
            <a:r>
              <a:rPr lang="en-US" sz="2400" dirty="0" err="1" smtClean="0"/>
              <a:t>servlet</a:t>
            </a:r>
            <a:r>
              <a:rPr lang="en-US" sz="2400" dirty="0" smtClean="0"/>
              <a:t>-mapping&gt;</a:t>
            </a:r>
            <a:endParaRPr lang="en-US"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2484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dirty="0" smtClean="0"/>
              <a:t>import </a:t>
            </a:r>
            <a:r>
              <a:rPr lang="en-IN" dirty="0" err="1" smtClean="0"/>
              <a:t>javax.servlet.ServletException</a:t>
            </a:r>
            <a:r>
              <a:rPr lang="en-IN" dirty="0" smtClean="0"/>
              <a:t>;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import </a:t>
            </a:r>
            <a:r>
              <a:rPr lang="en-IN" dirty="0" err="1" smtClean="0">
                <a:solidFill>
                  <a:srgbClr val="FF0000"/>
                </a:solidFill>
              </a:rPr>
              <a:t>javax.servlet.http.HttpServlet</a:t>
            </a:r>
            <a:r>
              <a:rPr lang="en-IN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import </a:t>
            </a:r>
            <a:r>
              <a:rPr lang="en-IN" dirty="0" err="1" smtClean="0">
                <a:solidFill>
                  <a:srgbClr val="FF0000"/>
                </a:solidFill>
              </a:rPr>
              <a:t>javax.servlet.http.HttpServletRequest</a:t>
            </a:r>
            <a:r>
              <a:rPr lang="en-IN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import </a:t>
            </a:r>
            <a:r>
              <a:rPr lang="en-IN" dirty="0" err="1" smtClean="0">
                <a:solidFill>
                  <a:srgbClr val="FF0000"/>
                </a:solidFill>
              </a:rPr>
              <a:t>javax.servlet.http.HttpServletResponse</a:t>
            </a:r>
            <a:r>
              <a:rPr lang="en-IN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IN" dirty="0" smtClean="0"/>
              <a:t> </a:t>
            </a:r>
          </a:p>
          <a:p>
            <a:pPr>
              <a:buNone/>
            </a:pPr>
            <a:r>
              <a:rPr lang="en-IN" dirty="0" smtClean="0"/>
              <a:t>public class </a:t>
            </a:r>
            <a:r>
              <a:rPr lang="en-IN" b="1" dirty="0" err="1" smtClean="0"/>
              <a:t>HabitServlet</a:t>
            </a:r>
            <a:r>
              <a:rPr lang="en-IN" b="1" dirty="0" smtClean="0"/>
              <a:t> </a:t>
            </a:r>
            <a:r>
              <a:rPr lang="en-IN" dirty="0" smtClean="0"/>
              <a:t>extends </a:t>
            </a:r>
            <a:r>
              <a:rPr lang="en-IN" dirty="0" err="1" smtClean="0"/>
              <a:t>HttpServlet</a:t>
            </a:r>
            <a:r>
              <a:rPr lang="en-IN" dirty="0" smtClean="0"/>
              <a:t>  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    public void </a:t>
            </a:r>
            <a:r>
              <a:rPr lang="en-IN" dirty="0" err="1" smtClean="0"/>
              <a:t>doPost</a:t>
            </a:r>
            <a:r>
              <a:rPr lang="en-IN" dirty="0" smtClean="0"/>
              <a:t>(</a:t>
            </a:r>
            <a:r>
              <a:rPr lang="en-IN" dirty="0" err="1" smtClean="0"/>
              <a:t>HttpServletRequest</a:t>
            </a:r>
            <a:r>
              <a:rPr lang="en-IN" dirty="0" smtClean="0"/>
              <a:t> </a:t>
            </a:r>
            <a:r>
              <a:rPr lang="en-IN" dirty="0" err="1" smtClean="0"/>
              <a:t>req,HttpServletResponse</a:t>
            </a:r>
            <a:r>
              <a:rPr lang="en-IN" dirty="0" smtClean="0"/>
              <a:t> res)throws </a:t>
            </a:r>
            <a:r>
              <a:rPr lang="en-IN" dirty="0" err="1" smtClean="0"/>
              <a:t>ServletException,IOException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    {</a:t>
            </a:r>
          </a:p>
          <a:p>
            <a:pPr>
              <a:buNone/>
            </a:pPr>
            <a:r>
              <a:rPr lang="en-IN" dirty="0" smtClean="0"/>
              <a:t>        </a:t>
            </a:r>
            <a:r>
              <a:rPr lang="en-IN" dirty="0" err="1" smtClean="0"/>
              <a:t>PrintWriter</a:t>
            </a:r>
            <a:r>
              <a:rPr lang="en-IN" dirty="0" smtClean="0"/>
              <a:t> out=</a:t>
            </a:r>
            <a:r>
              <a:rPr lang="en-IN" dirty="0" err="1" smtClean="0"/>
              <a:t>res.getWriter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smtClean="0"/>
              <a:t>        </a:t>
            </a:r>
            <a:r>
              <a:rPr lang="en-IN" dirty="0" err="1" smtClean="0"/>
              <a:t>res.setContentType</a:t>
            </a:r>
            <a:r>
              <a:rPr lang="en-IN" dirty="0" smtClean="0"/>
              <a:t>("text/html");</a:t>
            </a:r>
          </a:p>
          <a:p>
            <a:pPr>
              <a:buNone/>
            </a:pPr>
            <a:r>
              <a:rPr lang="en-IN" dirty="0" smtClean="0"/>
              <a:t> 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        String[] values=</a:t>
            </a:r>
            <a:r>
              <a:rPr lang="en-IN" dirty="0" err="1" smtClean="0">
                <a:solidFill>
                  <a:srgbClr val="FF0000"/>
                </a:solidFill>
              </a:rPr>
              <a:t>req.getParameterValues</a:t>
            </a:r>
            <a:r>
              <a:rPr lang="en-IN" dirty="0" smtClean="0">
                <a:solidFill>
                  <a:srgbClr val="FF0000"/>
                </a:solidFill>
              </a:rPr>
              <a:t>("habits");</a:t>
            </a:r>
          </a:p>
          <a:p>
            <a:pPr>
              <a:buNone/>
            </a:pPr>
            <a:r>
              <a:rPr lang="en-IN" dirty="0" smtClean="0"/>
              <a:t>        </a:t>
            </a:r>
            <a:r>
              <a:rPr lang="en-IN" dirty="0" err="1" smtClean="0"/>
              <a:t>out.println</a:t>
            </a:r>
            <a:r>
              <a:rPr lang="en-IN" dirty="0" smtClean="0"/>
              <a:t>("Selected Values...");    </a:t>
            </a:r>
          </a:p>
          <a:p>
            <a:pPr>
              <a:buNone/>
            </a:pPr>
            <a:r>
              <a:rPr lang="en-IN" dirty="0" smtClean="0"/>
              <a:t>        for(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=0;i&lt;</a:t>
            </a:r>
            <a:r>
              <a:rPr lang="en-IN" dirty="0" err="1" smtClean="0"/>
              <a:t>values.length;i</a:t>
            </a:r>
            <a:r>
              <a:rPr lang="en-IN" dirty="0" smtClean="0"/>
              <a:t>++)</a:t>
            </a:r>
          </a:p>
          <a:p>
            <a:pPr>
              <a:buNone/>
            </a:pPr>
            <a:r>
              <a:rPr lang="en-IN" dirty="0" smtClean="0"/>
              <a:t>       {</a:t>
            </a:r>
          </a:p>
          <a:p>
            <a:pPr>
              <a:buNone/>
            </a:pPr>
            <a:r>
              <a:rPr lang="en-IN" dirty="0" smtClean="0"/>
              <a:t>           </a:t>
            </a:r>
            <a:r>
              <a:rPr lang="en-IN" dirty="0" err="1" smtClean="0"/>
              <a:t>out.println</a:t>
            </a:r>
            <a:r>
              <a:rPr lang="en-IN" dirty="0" smtClean="0"/>
              <a:t>("&lt;</a:t>
            </a:r>
            <a:r>
              <a:rPr lang="en-IN" dirty="0" err="1" smtClean="0"/>
              <a:t>li</a:t>
            </a:r>
            <a:r>
              <a:rPr lang="en-IN" dirty="0" smtClean="0"/>
              <a:t>&gt;"+values[</a:t>
            </a:r>
            <a:r>
              <a:rPr lang="en-IN" dirty="0" err="1" smtClean="0"/>
              <a:t>i</a:t>
            </a:r>
            <a:r>
              <a:rPr lang="en-IN" dirty="0" smtClean="0"/>
              <a:t>]+"&lt;/</a:t>
            </a:r>
            <a:r>
              <a:rPr lang="en-IN" dirty="0" err="1" smtClean="0"/>
              <a:t>li</a:t>
            </a:r>
            <a:r>
              <a:rPr lang="en-IN" dirty="0" smtClean="0"/>
              <a:t>&gt;");</a:t>
            </a:r>
          </a:p>
          <a:p>
            <a:pPr>
              <a:buNone/>
            </a:pPr>
            <a:r>
              <a:rPr lang="en-IN" dirty="0" smtClean="0"/>
              <a:t>       }</a:t>
            </a:r>
          </a:p>
          <a:p>
            <a:pPr>
              <a:buNone/>
            </a:pPr>
            <a:r>
              <a:rPr lang="en-IN" dirty="0" smtClean="0"/>
              <a:t>       </a:t>
            </a:r>
            <a:r>
              <a:rPr lang="en-IN" dirty="0" err="1" smtClean="0"/>
              <a:t>out.close</a:t>
            </a:r>
            <a:r>
              <a:rPr lang="en-IN" dirty="0" smtClean="0"/>
              <a:t>();    </a:t>
            </a:r>
          </a:p>
          <a:p>
            <a:pPr>
              <a:buNone/>
            </a:pPr>
            <a:r>
              <a:rPr lang="en-IN" dirty="0" smtClean="0"/>
              <a:t>    }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u="sng" dirty="0" smtClean="0"/>
              <a:t>Advantages</a:t>
            </a:r>
          </a:p>
          <a:p>
            <a:pPr algn="just"/>
            <a:r>
              <a:rPr lang="en-IN" dirty="0" smtClean="0"/>
              <a:t>Performance is significantly better.</a:t>
            </a:r>
          </a:p>
          <a:p>
            <a:pPr algn="just"/>
            <a:r>
              <a:rPr lang="en-US" dirty="0" smtClean="0"/>
              <a:t>Only one copy of the </a:t>
            </a:r>
            <a:r>
              <a:rPr lang="en-US" dirty="0" err="1" smtClean="0"/>
              <a:t>servlet</a:t>
            </a:r>
            <a:r>
              <a:rPr lang="en-US" dirty="0" smtClean="0"/>
              <a:t> loaded into the JVM</a:t>
            </a:r>
          </a:p>
          <a:p>
            <a:pPr algn="just"/>
            <a:r>
              <a:rPr lang="en-IN" dirty="0" err="1" smtClean="0"/>
              <a:t>Servlets</a:t>
            </a:r>
            <a:r>
              <a:rPr lang="en-IN" dirty="0" smtClean="0"/>
              <a:t> execute within the address space of a Web server.</a:t>
            </a:r>
          </a:p>
          <a:p>
            <a:pPr algn="just"/>
            <a:r>
              <a:rPr lang="en-IN" dirty="0" smtClean="0"/>
              <a:t>It is not necessary to create a separate process to handle each client request.</a:t>
            </a:r>
          </a:p>
          <a:p>
            <a:pPr algn="just"/>
            <a:r>
              <a:rPr lang="en-IN" dirty="0" err="1" smtClean="0"/>
              <a:t>Servlets</a:t>
            </a:r>
            <a:r>
              <a:rPr lang="en-IN" dirty="0" smtClean="0"/>
              <a:t> are platform-independent because they are written in Java.</a:t>
            </a:r>
          </a:p>
          <a:p>
            <a:pPr algn="just"/>
            <a:r>
              <a:rPr lang="en-IN" dirty="0" smtClean="0"/>
              <a:t>Java security manager on the server enforces a set of restrictions to protect the resources on a server machine</a:t>
            </a:r>
          </a:p>
          <a:p>
            <a:endParaRPr lang="en-IN" b="1" u="sng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/>
              <a:t>Write </a:t>
            </a:r>
            <a:r>
              <a:rPr lang="en-US" sz="2400" dirty="0" err="1" smtClean="0"/>
              <a:t>Servlet</a:t>
            </a:r>
            <a:r>
              <a:rPr lang="en-US" sz="2400" dirty="0" smtClean="0"/>
              <a:t> Program for login page.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FF0000"/>
                </a:solidFill>
              </a:rPr>
              <a:t>Get the username and password through html  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FF0000"/>
                </a:solidFill>
              </a:rPr>
              <a:t> Validate these in </a:t>
            </a:r>
            <a:r>
              <a:rPr lang="en-US" sz="2400" dirty="0" err="1" smtClean="0">
                <a:solidFill>
                  <a:srgbClr val="FF0000"/>
                </a:solidFill>
              </a:rPr>
              <a:t>servlet</a:t>
            </a:r>
            <a:r>
              <a:rPr lang="en-US" sz="2400" dirty="0" smtClean="0">
                <a:solidFill>
                  <a:srgbClr val="FF0000"/>
                </a:solidFill>
              </a:rPr>
              <a:t>  and  display appropriate results.</a:t>
            </a:r>
            <a:endParaRPr lang="en-IN" sz="2400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en-IN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1800" dirty="0" smtClean="0"/>
              <a:t>&lt;html&gt;</a:t>
            </a:r>
          </a:p>
          <a:p>
            <a:pPr>
              <a:buNone/>
            </a:pPr>
            <a:r>
              <a:rPr lang="en-IN" sz="1800" dirty="0" smtClean="0"/>
              <a:t> &lt;head&gt; </a:t>
            </a:r>
          </a:p>
          <a:p>
            <a:pPr>
              <a:buNone/>
            </a:pPr>
            <a:r>
              <a:rPr lang="en-IN" sz="1800" dirty="0" smtClean="0"/>
              <a:t>&lt;title&gt;login form&lt;/title&gt;</a:t>
            </a:r>
          </a:p>
          <a:p>
            <a:pPr>
              <a:buNone/>
            </a:pPr>
            <a:r>
              <a:rPr lang="en-IN" sz="1800" dirty="0" smtClean="0"/>
              <a:t> &lt;/head&gt; </a:t>
            </a:r>
          </a:p>
          <a:p>
            <a:pPr>
              <a:buNone/>
            </a:pPr>
            <a:r>
              <a:rPr lang="en-IN" sz="1800" dirty="0" smtClean="0"/>
              <a:t>&lt;body&gt; </a:t>
            </a:r>
          </a:p>
          <a:p>
            <a:pPr>
              <a:buNone/>
            </a:pPr>
            <a:r>
              <a:rPr lang="en-IN" sz="1800" b="1" dirty="0" smtClean="0"/>
              <a:t>&lt;form name="Form1"</a:t>
            </a:r>
          </a:p>
          <a:p>
            <a:pPr>
              <a:buNone/>
            </a:pPr>
            <a:r>
              <a:rPr lang="en-IN" sz="1800" b="1" dirty="0" smtClean="0"/>
              <a:t>method="post"</a:t>
            </a:r>
          </a:p>
          <a:p>
            <a:pPr>
              <a:buNone/>
            </a:pPr>
            <a:r>
              <a:rPr lang="en-IN" sz="1800" b="1" dirty="0" smtClean="0"/>
              <a:t>action="/</a:t>
            </a:r>
            <a:r>
              <a:rPr lang="en-IN" sz="1800" b="1" dirty="0" err="1" smtClean="0"/>
              <a:t>servlet</a:t>
            </a:r>
            <a:r>
              <a:rPr lang="en-IN" sz="1800" b="1" dirty="0" smtClean="0"/>
              <a:t>/</a:t>
            </a:r>
            <a:r>
              <a:rPr lang="en-IN" sz="1800" b="1" dirty="0" err="1" smtClean="0"/>
              <a:t>LoginHandler</a:t>
            </a:r>
            <a:r>
              <a:rPr lang="en-IN" sz="1800" b="1" dirty="0" smtClean="0"/>
              <a:t>"&gt;</a:t>
            </a:r>
          </a:p>
          <a:p>
            <a:pPr>
              <a:buNone/>
            </a:pPr>
            <a:r>
              <a:rPr lang="en-IN" sz="1800" b="1" dirty="0" smtClean="0"/>
              <a:t>Name</a:t>
            </a:r>
            <a:r>
              <a:rPr lang="en-IN" sz="1800" dirty="0" smtClean="0"/>
              <a:t>:&lt;input type="text" name=“</a:t>
            </a:r>
            <a:r>
              <a:rPr lang="en-IN" sz="1800" b="1" dirty="0" smtClean="0"/>
              <a:t>name</a:t>
            </a:r>
            <a:r>
              <a:rPr lang="en-IN" sz="1800" dirty="0" smtClean="0"/>
              <a:t>" &gt;</a:t>
            </a:r>
          </a:p>
          <a:p>
            <a:pPr>
              <a:buNone/>
            </a:pPr>
            <a:r>
              <a:rPr lang="en-IN" sz="1800" b="1" dirty="0" smtClean="0"/>
              <a:t>Password</a:t>
            </a:r>
            <a:r>
              <a:rPr lang="en-IN" sz="1800" dirty="0" smtClean="0"/>
              <a:t>:&lt;input type=“password" name="</a:t>
            </a:r>
            <a:r>
              <a:rPr lang="en-IN" sz="1800" b="1" dirty="0" err="1" smtClean="0"/>
              <a:t>passwd</a:t>
            </a:r>
            <a:r>
              <a:rPr lang="en-IN" sz="1800" dirty="0" smtClean="0"/>
              <a:t>" &gt; </a:t>
            </a:r>
          </a:p>
          <a:p>
            <a:pPr>
              <a:buNone/>
            </a:pPr>
            <a:r>
              <a:rPr lang="en-IN" sz="1800" dirty="0" smtClean="0"/>
              <a:t>&lt;input type="submit" value="login" &gt; &lt;/form&gt; &lt;/body&gt; </a:t>
            </a:r>
          </a:p>
          <a:p>
            <a:pPr>
              <a:buNone/>
            </a:pPr>
            <a:r>
              <a:rPr lang="en-IN" sz="1800" dirty="0" smtClean="0"/>
              <a:t>&lt;/html&gt;</a:t>
            </a:r>
            <a:endParaRPr lang="en-IN" sz="1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400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dirty="0" smtClean="0"/>
              <a:t>import java.io.*;</a:t>
            </a:r>
          </a:p>
          <a:p>
            <a:pPr>
              <a:buNone/>
            </a:pPr>
            <a:r>
              <a:rPr lang="en-IN" sz="2000" dirty="0" smtClean="0"/>
              <a:t>import </a:t>
            </a:r>
            <a:r>
              <a:rPr lang="en-IN" sz="2000" dirty="0" err="1" smtClean="0"/>
              <a:t>java.util</a:t>
            </a:r>
            <a:r>
              <a:rPr lang="en-IN" sz="2000" dirty="0" smtClean="0"/>
              <a:t>.*;</a:t>
            </a:r>
          </a:p>
          <a:p>
            <a:pPr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import </a:t>
            </a:r>
            <a:r>
              <a:rPr lang="en-IN" sz="2000" dirty="0" err="1" smtClean="0">
                <a:solidFill>
                  <a:srgbClr val="FF0000"/>
                </a:solidFill>
              </a:rPr>
              <a:t>javax.servlet</a:t>
            </a:r>
            <a:r>
              <a:rPr lang="en-IN" sz="2000" dirty="0" smtClean="0">
                <a:solidFill>
                  <a:srgbClr val="FF0000"/>
                </a:solidFill>
              </a:rPr>
              <a:t>.*;</a:t>
            </a:r>
          </a:p>
          <a:p>
            <a:pPr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import </a:t>
            </a:r>
            <a:r>
              <a:rPr lang="en-IN" sz="2000" dirty="0" err="1" smtClean="0">
                <a:solidFill>
                  <a:srgbClr val="FF0000"/>
                </a:solidFill>
              </a:rPr>
              <a:t>javax.servlet.http</a:t>
            </a:r>
            <a:r>
              <a:rPr lang="en-IN" sz="2000" dirty="0" smtClean="0">
                <a:solidFill>
                  <a:srgbClr val="FF0000"/>
                </a:solidFill>
              </a:rPr>
              <a:t>.*;</a:t>
            </a:r>
          </a:p>
          <a:p>
            <a:pPr>
              <a:buNone/>
            </a:pPr>
            <a:r>
              <a:rPr lang="en-IN" sz="2000" dirty="0" smtClean="0"/>
              <a:t>public class </a:t>
            </a:r>
            <a:r>
              <a:rPr lang="en-IN" sz="2000" dirty="0" err="1" smtClean="0"/>
              <a:t>LoginHandler</a:t>
            </a:r>
            <a:r>
              <a:rPr lang="en-IN" sz="2000" dirty="0" smtClean="0"/>
              <a:t> extends </a:t>
            </a:r>
            <a:r>
              <a:rPr lang="en-IN" sz="2000" dirty="0" err="1" smtClean="0"/>
              <a:t>HttpServlet</a:t>
            </a:r>
            <a:r>
              <a:rPr lang="en-IN" sz="2000" dirty="0" smtClean="0"/>
              <a:t> {</a:t>
            </a:r>
          </a:p>
          <a:p>
            <a:pPr>
              <a:buNone/>
            </a:pPr>
            <a:r>
              <a:rPr lang="en-IN" sz="2000" dirty="0" smtClean="0"/>
              <a:t>public void </a:t>
            </a:r>
            <a:r>
              <a:rPr lang="en-IN" sz="2000" dirty="0" err="1" smtClean="0"/>
              <a:t>doPost</a:t>
            </a:r>
            <a:r>
              <a:rPr lang="en-IN" sz="2000" dirty="0" smtClean="0"/>
              <a:t>(</a:t>
            </a:r>
            <a:r>
              <a:rPr lang="en-IN" sz="2000" dirty="0" err="1" smtClean="0"/>
              <a:t>HttpServletRequest</a:t>
            </a:r>
            <a:r>
              <a:rPr lang="en-IN" sz="2000" dirty="0" smtClean="0"/>
              <a:t> </a:t>
            </a:r>
            <a:r>
              <a:rPr lang="en-IN" sz="2000" dirty="0" err="1" smtClean="0"/>
              <a:t>req</a:t>
            </a:r>
            <a:r>
              <a:rPr lang="en-IN" sz="2000" dirty="0" smtClean="0"/>
              <a:t>, </a:t>
            </a:r>
            <a:r>
              <a:rPr lang="en-IN" sz="2000" dirty="0" err="1" smtClean="0"/>
              <a:t>HttpServletResponse</a:t>
            </a:r>
            <a:r>
              <a:rPr lang="en-IN" sz="2000" dirty="0" smtClean="0"/>
              <a:t> res)</a:t>
            </a:r>
          </a:p>
          <a:p>
            <a:pPr>
              <a:buNone/>
            </a:pPr>
            <a:r>
              <a:rPr lang="en-IN" sz="2000" dirty="0" smtClean="0"/>
              <a:t>throws </a:t>
            </a:r>
            <a:r>
              <a:rPr lang="en-IN" sz="2000" dirty="0" err="1" smtClean="0"/>
              <a:t>ServletException</a:t>
            </a:r>
            <a:r>
              <a:rPr lang="en-IN" sz="2000" dirty="0" smtClean="0"/>
              <a:t>, </a:t>
            </a:r>
            <a:r>
              <a:rPr lang="en-IN" sz="2000" dirty="0" err="1" smtClean="0"/>
              <a:t>IOException</a:t>
            </a:r>
            <a:r>
              <a:rPr lang="en-IN" sz="2000" dirty="0" smtClean="0"/>
              <a:t> {</a:t>
            </a:r>
          </a:p>
          <a:p>
            <a:pPr>
              <a:buNone/>
            </a:pPr>
            <a:r>
              <a:rPr lang="en-IN" sz="2000" dirty="0" err="1" smtClean="0"/>
              <a:t>res.setContentType</a:t>
            </a:r>
            <a:r>
              <a:rPr lang="en-IN" sz="2000" dirty="0" smtClean="0"/>
              <a:t>("text/html");</a:t>
            </a:r>
          </a:p>
          <a:p>
            <a:pPr>
              <a:buNone/>
            </a:pPr>
            <a:r>
              <a:rPr lang="en-IN" sz="2000" dirty="0" err="1" smtClean="0"/>
              <a:t>PrintWriter</a:t>
            </a:r>
            <a:r>
              <a:rPr lang="en-IN" sz="2000" dirty="0" smtClean="0"/>
              <a:t> out = </a:t>
            </a:r>
            <a:r>
              <a:rPr lang="en-IN" sz="2000" dirty="0" err="1" smtClean="0"/>
              <a:t>res.getWriter</a:t>
            </a:r>
            <a:r>
              <a:rPr lang="en-IN" sz="2000" dirty="0" smtClean="0"/>
              <a:t>();</a:t>
            </a:r>
          </a:p>
          <a:p>
            <a:pPr>
              <a:buNone/>
            </a:pPr>
            <a:r>
              <a:rPr lang="en-IN" sz="2000" dirty="0" smtClean="0"/>
              <a:t>// Get the user's name and password</a:t>
            </a:r>
          </a:p>
          <a:p>
            <a:pPr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String </a:t>
            </a:r>
            <a:r>
              <a:rPr lang="en-IN" sz="2000" dirty="0" err="1" smtClean="0">
                <a:solidFill>
                  <a:srgbClr val="FF0000"/>
                </a:solidFill>
              </a:rPr>
              <a:t>uname</a:t>
            </a:r>
            <a:r>
              <a:rPr lang="en-IN" sz="2000" dirty="0" smtClean="0">
                <a:solidFill>
                  <a:srgbClr val="FF0000"/>
                </a:solidFill>
              </a:rPr>
              <a:t> = </a:t>
            </a:r>
            <a:r>
              <a:rPr lang="en-IN" sz="2000" dirty="0" err="1" smtClean="0">
                <a:solidFill>
                  <a:srgbClr val="FF0000"/>
                </a:solidFill>
              </a:rPr>
              <a:t>req.getParameter</a:t>
            </a:r>
            <a:r>
              <a:rPr lang="en-IN" sz="2000" dirty="0" smtClean="0">
                <a:solidFill>
                  <a:srgbClr val="FF0000"/>
                </a:solidFill>
              </a:rPr>
              <a:t>("name");</a:t>
            </a:r>
          </a:p>
          <a:p>
            <a:pPr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String </a:t>
            </a:r>
            <a:r>
              <a:rPr lang="en-IN" sz="2000" dirty="0" err="1" smtClean="0">
                <a:solidFill>
                  <a:srgbClr val="FF0000"/>
                </a:solidFill>
              </a:rPr>
              <a:t>passwd</a:t>
            </a:r>
            <a:r>
              <a:rPr lang="en-IN" sz="2000" dirty="0" smtClean="0">
                <a:solidFill>
                  <a:srgbClr val="FF0000"/>
                </a:solidFill>
              </a:rPr>
              <a:t> = </a:t>
            </a:r>
            <a:r>
              <a:rPr lang="en-IN" sz="2000" dirty="0" err="1" smtClean="0">
                <a:solidFill>
                  <a:srgbClr val="FF0000"/>
                </a:solidFill>
              </a:rPr>
              <a:t>req.getParameter</a:t>
            </a:r>
            <a:r>
              <a:rPr lang="en-IN" sz="2000" dirty="0" smtClean="0">
                <a:solidFill>
                  <a:srgbClr val="FF0000"/>
                </a:solidFill>
              </a:rPr>
              <a:t>("</a:t>
            </a:r>
            <a:r>
              <a:rPr lang="en-IN" sz="2000" dirty="0" err="1" smtClean="0">
                <a:solidFill>
                  <a:srgbClr val="FF0000"/>
                </a:solidFill>
              </a:rPr>
              <a:t>passwd</a:t>
            </a:r>
            <a:r>
              <a:rPr lang="en-IN" sz="2000" dirty="0" smtClean="0">
                <a:solidFill>
                  <a:srgbClr val="FF0000"/>
                </a:solidFill>
              </a:rPr>
              <a:t>");</a:t>
            </a:r>
          </a:p>
          <a:p>
            <a:pPr>
              <a:buNone/>
            </a:pPr>
            <a:r>
              <a:rPr lang="en-IN" sz="2000" dirty="0" smtClean="0"/>
              <a:t>String </a:t>
            </a:r>
            <a:r>
              <a:rPr lang="en-IN" sz="2000" dirty="0" err="1" smtClean="0"/>
              <a:t>nme</a:t>
            </a:r>
            <a:r>
              <a:rPr lang="en-IN" sz="2000" dirty="0" smtClean="0"/>
              <a:t>="NMAMIT";</a:t>
            </a:r>
          </a:p>
          <a:p>
            <a:pPr>
              <a:buNone/>
            </a:pPr>
            <a:r>
              <a:rPr lang="en-IN" sz="2000" dirty="0" smtClean="0"/>
              <a:t>String </a:t>
            </a:r>
            <a:r>
              <a:rPr lang="en-IN" sz="2000" dirty="0" err="1" smtClean="0"/>
              <a:t>pwd</a:t>
            </a:r>
            <a:r>
              <a:rPr lang="en-IN" sz="2000" dirty="0" smtClean="0"/>
              <a:t>="NMAMIT12345";</a:t>
            </a:r>
          </a:p>
          <a:p>
            <a:pPr>
              <a:buNone/>
            </a:pPr>
            <a:r>
              <a:rPr lang="en-IN" sz="2000" dirty="0" err="1" smtClean="0"/>
              <a:t>out.println</a:t>
            </a:r>
            <a:r>
              <a:rPr lang="en-IN" sz="2000" dirty="0" smtClean="0"/>
              <a:t>("&lt;html&gt;"); </a:t>
            </a:r>
          </a:p>
          <a:p>
            <a:pPr>
              <a:buNone/>
            </a:pPr>
            <a:r>
              <a:rPr lang="en-IN" sz="2000" dirty="0" err="1" smtClean="0"/>
              <a:t>out.println</a:t>
            </a:r>
            <a:r>
              <a:rPr lang="en-IN" sz="2000" dirty="0" smtClean="0"/>
              <a:t>("&lt;body&gt;");</a:t>
            </a:r>
          </a:p>
          <a:p>
            <a:pPr>
              <a:buNone/>
            </a:pPr>
            <a:endParaRPr lang="en-IN" sz="2000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dirty="0" smtClean="0"/>
              <a:t>// Check the name and password for validity</a:t>
            </a:r>
          </a:p>
          <a:p>
            <a:pPr>
              <a:buNone/>
            </a:pPr>
            <a:r>
              <a:rPr lang="en-IN" dirty="0" smtClean="0"/>
              <a:t>if (</a:t>
            </a:r>
            <a:r>
              <a:rPr lang="en-IN" dirty="0" err="1" smtClean="0"/>
              <a:t>uname.equals</a:t>
            </a:r>
            <a:r>
              <a:rPr lang="en-IN" dirty="0" smtClean="0"/>
              <a:t>(</a:t>
            </a:r>
            <a:r>
              <a:rPr lang="en-IN" dirty="0" err="1" smtClean="0"/>
              <a:t>nme</a:t>
            </a:r>
            <a:r>
              <a:rPr lang="en-IN" dirty="0" smtClean="0"/>
              <a:t>) &amp;&amp; </a:t>
            </a:r>
            <a:r>
              <a:rPr lang="en-IN" dirty="0" err="1" smtClean="0"/>
              <a:t>passwd.equals</a:t>
            </a:r>
            <a:r>
              <a:rPr lang="en-IN" dirty="0" smtClean="0"/>
              <a:t>(</a:t>
            </a:r>
            <a:r>
              <a:rPr lang="en-IN" dirty="0" err="1" smtClean="0"/>
              <a:t>pwd</a:t>
            </a:r>
            <a:r>
              <a:rPr lang="en-IN" dirty="0" smtClean="0"/>
              <a:t>)) 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out.println</a:t>
            </a:r>
            <a:r>
              <a:rPr lang="en-IN" dirty="0" smtClean="0"/>
              <a:t>("&lt;h1&gt;Hello!!Welcome  to NMAMIT!!!!!!!&lt;/h1&gt;");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else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out.println</a:t>
            </a:r>
            <a:r>
              <a:rPr lang="en-IN" dirty="0" smtClean="0"/>
              <a:t>("&lt;h1&gt;Your username or password are invalid.&lt;/h1&gt;");</a:t>
            </a:r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dirty="0" err="1" smtClean="0"/>
              <a:t>out.println</a:t>
            </a:r>
            <a:r>
              <a:rPr lang="en-IN" dirty="0" smtClean="0"/>
              <a:t>("You may want to &lt;A HREF=\"/login.html\"&gt;try again&lt;/A&gt;");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dirty="0" err="1" smtClean="0"/>
              <a:t>out.println</a:t>
            </a:r>
            <a:r>
              <a:rPr lang="en-IN" dirty="0" smtClean="0"/>
              <a:t>("&lt;/body&gt;");</a:t>
            </a:r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dirty="0" err="1" smtClean="0"/>
              <a:t>out.println</a:t>
            </a:r>
            <a:r>
              <a:rPr lang="en-IN" dirty="0" smtClean="0"/>
              <a:t>("&lt;/html&gt;");</a:t>
            </a:r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dirty="0" err="1" smtClean="0"/>
              <a:t>out.close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smtClean="0"/>
              <a:t>  }</a:t>
            </a:r>
          </a:p>
          <a:p>
            <a:pPr>
              <a:buNone/>
            </a:pPr>
            <a:r>
              <a:rPr lang="en-IN" dirty="0" smtClean="0"/>
              <a:t> } 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IN" dirty="0" smtClean="0"/>
              <a:t>The Cookie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A cookie is a small amount of data saved on client’s machine </a:t>
            </a:r>
          </a:p>
          <a:p>
            <a:pPr algn="just"/>
            <a:r>
              <a:rPr lang="en-US" sz="2400" dirty="0" smtClean="0"/>
              <a:t>It can be created and referenced by Java </a:t>
            </a:r>
            <a:r>
              <a:rPr lang="en-US" sz="2400" dirty="0" err="1" smtClean="0"/>
              <a:t>Servlet</a:t>
            </a:r>
            <a:r>
              <a:rPr lang="en-US" sz="2400" dirty="0" smtClean="0"/>
              <a:t> cookie API.</a:t>
            </a:r>
            <a:endParaRPr lang="en-IN" sz="2400" dirty="0" smtClean="0"/>
          </a:p>
          <a:p>
            <a:pPr algn="just">
              <a:buFont typeface="Wingdings" pitchFamily="2" charset="2"/>
              <a:buChar char="Ø"/>
            </a:pPr>
            <a:r>
              <a:rPr lang="en-IN" sz="2400" dirty="0" smtClean="0"/>
              <a:t>A cookie composed of two parts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400" dirty="0" smtClean="0"/>
              <a:t>Cookie name :Used to identify particular cookie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400" dirty="0" smtClean="0"/>
              <a:t>Cookie value: Associated with cookie</a:t>
            </a:r>
          </a:p>
          <a:p>
            <a:pPr algn="just">
              <a:buNone/>
            </a:pPr>
            <a:r>
              <a:rPr lang="en-US" sz="2400" b="1" u="sng" dirty="0" smtClean="0"/>
              <a:t>Cookie creation :</a:t>
            </a:r>
            <a:r>
              <a:rPr lang="en-US" sz="2400" dirty="0" smtClean="0"/>
              <a:t>by using the constructor Cookie object that contain </a:t>
            </a:r>
            <a:r>
              <a:rPr lang="en-US" sz="2400" b="1" dirty="0" smtClean="0"/>
              <a:t>name of the cookie and value of the cookie.</a:t>
            </a:r>
          </a:p>
          <a:p>
            <a:pPr algn="just">
              <a:buNone/>
            </a:pPr>
            <a:r>
              <a:rPr lang="en-US" sz="2400" b="1" dirty="0" smtClean="0"/>
              <a:t>Cookie </a:t>
            </a:r>
            <a:r>
              <a:rPr lang="en-US" sz="2400" b="1" dirty="0" err="1" smtClean="0"/>
              <a:t>myCookie</a:t>
            </a:r>
            <a:r>
              <a:rPr lang="en-US" sz="2400" b="1" dirty="0" smtClean="0"/>
              <a:t>=new Cookie(“userID”,”123”);</a:t>
            </a:r>
          </a:p>
          <a:p>
            <a:pPr algn="just">
              <a:buNone/>
            </a:pPr>
            <a:endParaRPr lang="en-IN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sz="2400" dirty="0" err="1" smtClean="0"/>
              <a:t>addCookie</a:t>
            </a:r>
            <a:r>
              <a:rPr lang="en-US" sz="2400" dirty="0" smtClean="0"/>
              <a:t>():Append new cookie to existing cookies.</a:t>
            </a:r>
          </a:p>
          <a:p>
            <a:pPr algn="just">
              <a:buNone/>
            </a:pPr>
            <a:r>
              <a:rPr lang="en-US" sz="2400" dirty="0" smtClean="0"/>
              <a:t>(Max size is 2 MB)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err="1" smtClean="0"/>
              <a:t>setValue</a:t>
            </a:r>
            <a:r>
              <a:rPr lang="en-US" sz="2400" dirty="0" smtClean="0"/>
              <a:t>():Modify the attribute value of the cookie.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400" dirty="0" err="1" smtClean="0"/>
              <a:t>getCookies</a:t>
            </a:r>
            <a:r>
              <a:rPr lang="en-IN" sz="2400" dirty="0" smtClean="0"/>
              <a:t>( ) :to read the  cookies</a:t>
            </a:r>
            <a:endParaRPr lang="en-US" sz="2400" u="sng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400" u="sng" dirty="0" smtClean="0"/>
              <a:t>Adding the cookie to Http response header:</a:t>
            </a:r>
          </a:p>
          <a:p>
            <a:pPr algn="just">
              <a:buNone/>
            </a:pPr>
            <a:r>
              <a:rPr lang="en-US" sz="2400" dirty="0" err="1" smtClean="0"/>
              <a:t>response.addCookie</a:t>
            </a:r>
            <a:r>
              <a:rPr lang="en-US" sz="2400" dirty="0" smtClean="0"/>
              <a:t>(</a:t>
            </a:r>
            <a:r>
              <a:rPr lang="en-US" sz="2400" dirty="0" err="1" smtClean="0"/>
              <a:t>myCookie</a:t>
            </a:r>
            <a:r>
              <a:rPr lang="en-US" sz="2400" dirty="0" smtClean="0"/>
              <a:t>);</a:t>
            </a:r>
          </a:p>
          <a:p>
            <a:pPr algn="just"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Illustrate with </a:t>
            </a:r>
            <a:r>
              <a:rPr lang="en-US" dirty="0" err="1" smtClean="0">
                <a:solidFill>
                  <a:srgbClr val="FF0000"/>
                </a:solidFill>
              </a:rPr>
              <a:t>servlet</a:t>
            </a:r>
            <a:r>
              <a:rPr lang="en-US" dirty="0" smtClean="0">
                <a:solidFill>
                  <a:srgbClr val="FF0000"/>
                </a:solidFill>
              </a:rPr>
              <a:t>  program  creation of the cookies .Also  display name and values  the  of cookie.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 smtClean="0"/>
              <a:t>&lt;html&gt;</a:t>
            </a:r>
          </a:p>
          <a:p>
            <a:pPr>
              <a:buNone/>
            </a:pPr>
            <a:r>
              <a:rPr lang="en-IN" dirty="0" smtClean="0"/>
              <a:t>&lt;body&gt;</a:t>
            </a:r>
          </a:p>
          <a:p>
            <a:pPr>
              <a:buNone/>
            </a:pPr>
            <a:r>
              <a:rPr lang="en-IN" dirty="0" smtClean="0"/>
              <a:t>&lt;</a:t>
            </a:r>
            <a:r>
              <a:rPr lang="en-IN" dirty="0" err="1" smtClean="0"/>
              <a:t>center</a:t>
            </a:r>
            <a:r>
              <a:rPr lang="en-IN" dirty="0" smtClean="0"/>
              <a:t>&gt;</a:t>
            </a:r>
          </a:p>
          <a:p>
            <a:pPr>
              <a:buNone/>
            </a:pPr>
            <a:r>
              <a:rPr lang="en-IN" dirty="0" smtClean="0"/>
              <a:t>&lt;form name="Form1"</a:t>
            </a:r>
          </a:p>
          <a:p>
            <a:pPr>
              <a:buNone/>
            </a:pPr>
            <a:r>
              <a:rPr lang="en-IN" dirty="0" smtClean="0"/>
              <a:t>method="post"</a:t>
            </a:r>
          </a:p>
          <a:p>
            <a:pPr>
              <a:buNone/>
            </a:pPr>
            <a:r>
              <a:rPr lang="en-IN" smtClean="0"/>
              <a:t>action="/</a:t>
            </a:r>
            <a:r>
              <a:rPr lang="en-IN" dirty="0" err="1" smtClean="0"/>
              <a:t>servlet</a:t>
            </a:r>
            <a:r>
              <a:rPr lang="en-IN" dirty="0" smtClean="0"/>
              <a:t>/</a:t>
            </a:r>
            <a:r>
              <a:rPr lang="en-IN" dirty="0" err="1" smtClean="0"/>
              <a:t>AddCookieServlet</a:t>
            </a:r>
            <a:r>
              <a:rPr lang="en-IN" dirty="0" smtClean="0"/>
              <a:t>"&gt;</a:t>
            </a:r>
          </a:p>
          <a:p>
            <a:pPr>
              <a:buNone/>
            </a:pPr>
            <a:r>
              <a:rPr lang="en-IN" dirty="0" smtClean="0"/>
              <a:t>&lt;B&gt;Enter a value for </a:t>
            </a:r>
            <a:r>
              <a:rPr lang="en-IN" dirty="0" err="1" smtClean="0"/>
              <a:t>MyCookie</a:t>
            </a:r>
            <a:r>
              <a:rPr lang="en-IN" dirty="0" smtClean="0"/>
              <a:t>:&lt;/B&gt;</a:t>
            </a:r>
          </a:p>
          <a:p>
            <a:pPr>
              <a:buNone/>
            </a:pPr>
            <a:r>
              <a:rPr lang="en-IN" dirty="0" smtClean="0"/>
              <a:t>&lt;input type=textbox name="data" size=25 value=""&gt;</a:t>
            </a:r>
          </a:p>
          <a:p>
            <a:pPr>
              <a:buNone/>
            </a:pPr>
            <a:r>
              <a:rPr lang="en-IN" dirty="0" smtClean="0"/>
              <a:t>&lt;input type=submit value="Submit"&gt;</a:t>
            </a:r>
          </a:p>
          <a:p>
            <a:pPr>
              <a:buNone/>
            </a:pPr>
            <a:r>
              <a:rPr lang="en-IN" dirty="0" smtClean="0"/>
              <a:t>&lt;/form&gt;</a:t>
            </a:r>
          </a:p>
          <a:p>
            <a:pPr>
              <a:buNone/>
            </a:pPr>
            <a:r>
              <a:rPr lang="en-IN" dirty="0" smtClean="0"/>
              <a:t>&lt;/body&gt;</a:t>
            </a:r>
          </a:p>
          <a:p>
            <a:pPr>
              <a:buNone/>
            </a:pPr>
            <a:r>
              <a:rPr lang="en-IN" dirty="0" smtClean="0"/>
              <a:t>&lt;/html&gt;</a:t>
            </a:r>
            <a:endParaRPr lang="en-I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534400" cy="647700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import java.io.*;</a:t>
            </a:r>
          </a:p>
          <a:p>
            <a:pPr>
              <a:buNone/>
            </a:pPr>
            <a:r>
              <a:rPr lang="en-IN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import </a:t>
            </a:r>
            <a:r>
              <a:rPr lang="en-IN" sz="1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javax.servlet</a:t>
            </a:r>
            <a:r>
              <a:rPr lang="en-IN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.*;</a:t>
            </a:r>
          </a:p>
          <a:p>
            <a:pPr>
              <a:buNone/>
            </a:pPr>
            <a:r>
              <a:rPr lang="en-IN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import </a:t>
            </a:r>
            <a:r>
              <a:rPr lang="en-IN" sz="1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javax.servlet.http</a:t>
            </a:r>
            <a:r>
              <a:rPr lang="en-IN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.*; </a:t>
            </a:r>
          </a:p>
          <a:p>
            <a:pPr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public class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AddCookieServlet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extends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HttpServlet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public void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doPost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HttpServletRequest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request,HttpServletResponse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response)</a:t>
            </a:r>
          </a:p>
          <a:p>
            <a:pPr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throws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ServletException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IOException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// Get parameter from HTTP request.</a:t>
            </a:r>
          </a:p>
          <a:p>
            <a:pPr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String data =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request.getParameter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("data");</a:t>
            </a:r>
          </a:p>
          <a:p>
            <a:pPr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// Write output to browser.</a:t>
            </a:r>
          </a:p>
          <a:p>
            <a:pPr>
              <a:buNone/>
            </a:pP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response.setContentType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("text/html");</a:t>
            </a:r>
          </a:p>
          <a:p>
            <a:pPr>
              <a:buNone/>
            </a:pP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PrintWriter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out =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response.getWriter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None/>
            </a:pP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out.println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("&lt;B&gt;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MyCookie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has been set to");</a:t>
            </a:r>
          </a:p>
          <a:p>
            <a:pPr>
              <a:buNone/>
            </a:pP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out.println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(data);</a:t>
            </a:r>
          </a:p>
          <a:p>
            <a:pPr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// Create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cookie.object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Cookie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cookie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= new Cookie("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MyCookie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", data);</a:t>
            </a:r>
          </a:p>
          <a:p>
            <a:pPr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// Add this to HTTP response.</a:t>
            </a:r>
          </a:p>
          <a:p>
            <a:pPr>
              <a:buNone/>
            </a:pP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response.addCookie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(cookie);</a:t>
            </a:r>
          </a:p>
          <a:p>
            <a:pPr>
              <a:buNone/>
            </a:pP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out.close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}</a:t>
            </a:r>
            <a:endParaRPr lang="en-IN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305800" cy="59436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import java.io.*;</a:t>
            </a:r>
          </a:p>
          <a:p>
            <a:pPr>
              <a:buNone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import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javax.servlet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.*;</a:t>
            </a:r>
          </a:p>
          <a:p>
            <a:pPr>
              <a:buNone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import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javax.servlet.http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.*;</a:t>
            </a:r>
          </a:p>
          <a:p>
            <a:pPr>
              <a:buNone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public class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GetCookiesServlet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 extends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HttpServlet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buNone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public void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doGet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HttpServletRequest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 request,</a:t>
            </a:r>
          </a:p>
          <a:p>
            <a:pPr>
              <a:buNone/>
            </a:pPr>
            <a:r>
              <a:rPr lang="en-IN" dirty="0" err="1" smtClean="0">
                <a:latin typeface="Arial" pitchFamily="34" charset="0"/>
                <a:cs typeface="Arial" pitchFamily="34" charset="0"/>
              </a:rPr>
              <a:t>HttpServletResponse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 response)</a:t>
            </a:r>
          </a:p>
          <a:p>
            <a:pPr>
              <a:buNone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throws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ServletException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IOException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buNone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// Get cookies from header of HTTP request.</a:t>
            </a:r>
          </a:p>
          <a:p>
            <a:pPr>
              <a:buNone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Cookie[] cookies =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request.getCookies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None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// Display these cookies.</a:t>
            </a:r>
          </a:p>
          <a:p>
            <a:pPr>
              <a:buNone/>
            </a:pPr>
            <a:r>
              <a:rPr lang="en-IN" dirty="0" err="1" smtClean="0">
                <a:latin typeface="Arial" pitchFamily="34" charset="0"/>
                <a:cs typeface="Arial" pitchFamily="34" charset="0"/>
              </a:rPr>
              <a:t>response.setContentType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("text/html");</a:t>
            </a:r>
          </a:p>
          <a:p>
            <a:pPr>
              <a:buNone/>
            </a:pPr>
            <a:r>
              <a:rPr lang="en-IN" dirty="0" err="1" smtClean="0">
                <a:latin typeface="Arial" pitchFamily="34" charset="0"/>
                <a:cs typeface="Arial" pitchFamily="34" charset="0"/>
              </a:rPr>
              <a:t>PrintWriter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 out =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response.getWriter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None/>
            </a:pPr>
            <a:r>
              <a:rPr lang="en-IN" dirty="0" err="1" smtClean="0">
                <a:latin typeface="Arial" pitchFamily="34" charset="0"/>
                <a:cs typeface="Arial" pitchFamily="34" charset="0"/>
              </a:rPr>
              <a:t>out.println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("&lt;B&gt;");</a:t>
            </a:r>
          </a:p>
          <a:p>
            <a:pPr>
              <a:buNone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for(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 = 0;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 &lt;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cookies.length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;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++) {</a:t>
            </a:r>
          </a:p>
          <a:p>
            <a:pPr>
              <a:buNone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String name = cookies[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].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getName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None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String value = cookies[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].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getValue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None/>
            </a:pPr>
            <a:r>
              <a:rPr lang="en-IN" dirty="0" err="1" smtClean="0">
                <a:latin typeface="Arial" pitchFamily="34" charset="0"/>
                <a:cs typeface="Arial" pitchFamily="34" charset="0"/>
              </a:rPr>
              <a:t>out.println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("name = " + name +"; value = " + value);</a:t>
            </a:r>
          </a:p>
          <a:p>
            <a:pPr>
              <a:buNone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buNone/>
            </a:pPr>
            <a:r>
              <a:rPr lang="en-IN" dirty="0" err="1" smtClean="0">
                <a:latin typeface="Arial" pitchFamily="34" charset="0"/>
                <a:cs typeface="Arial" pitchFamily="34" charset="0"/>
              </a:rPr>
              <a:t>out.close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None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buNone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}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Java Servlet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Java Class must extend </a:t>
            </a:r>
            <a:r>
              <a:rPr lang="en-US" sz="2400" dirty="0" err="1" smtClean="0">
                <a:solidFill>
                  <a:srgbClr val="FF0000"/>
                </a:solidFill>
              </a:rPr>
              <a:t>Httpservlet</a:t>
            </a:r>
            <a:r>
              <a:rPr lang="en-US" sz="2400" dirty="0" smtClean="0"/>
              <a:t> and </a:t>
            </a:r>
            <a:r>
              <a:rPr lang="en-US" sz="2400" dirty="0" err="1" smtClean="0"/>
              <a:t>overide</a:t>
            </a:r>
            <a:r>
              <a:rPr lang="en-US" sz="2400" dirty="0" smtClean="0"/>
              <a:t> </a:t>
            </a:r>
            <a:r>
              <a:rPr lang="en-US" sz="2400" dirty="0" err="1" smtClean="0"/>
              <a:t>Httpservlet’s</a:t>
            </a:r>
            <a:r>
              <a:rPr lang="en-US" sz="2400" dirty="0" smtClean="0"/>
              <a:t> </a:t>
            </a:r>
            <a:r>
              <a:rPr lang="en-US" sz="2400" dirty="0" err="1" smtClean="0"/>
              <a:t>doGet</a:t>
            </a:r>
            <a:r>
              <a:rPr lang="en-US" sz="2400" dirty="0" smtClean="0"/>
              <a:t>()  or </a:t>
            </a:r>
            <a:r>
              <a:rPr lang="en-US" sz="2400" dirty="0" err="1" smtClean="0"/>
              <a:t>doPost</a:t>
            </a:r>
            <a:r>
              <a:rPr lang="en-US" sz="2400" dirty="0" smtClean="0"/>
              <a:t>() methods.</a:t>
            </a:r>
          </a:p>
          <a:p>
            <a:r>
              <a:rPr lang="en-US" sz="2400" dirty="0" err="1" smtClean="0"/>
              <a:t>doGet</a:t>
            </a:r>
            <a:r>
              <a:rPr lang="en-US" sz="2400" dirty="0" smtClean="0"/>
              <a:t>() and </a:t>
            </a:r>
            <a:r>
              <a:rPr lang="en-US" sz="2400" dirty="0" err="1" smtClean="0"/>
              <a:t>doPost</a:t>
            </a:r>
            <a:r>
              <a:rPr lang="en-US" sz="2400" dirty="0" smtClean="0"/>
              <a:t>() methods require </a:t>
            </a:r>
            <a:r>
              <a:rPr lang="en-US" sz="2400" dirty="0" err="1" smtClean="0"/>
              <a:t>HttpservletRequest</a:t>
            </a:r>
            <a:r>
              <a:rPr lang="en-US" sz="2400" dirty="0" smtClean="0"/>
              <a:t> and </a:t>
            </a:r>
            <a:r>
              <a:rPr lang="en-US" sz="2400" dirty="0" err="1" smtClean="0"/>
              <a:t>HttpservletResponse</a:t>
            </a:r>
            <a:r>
              <a:rPr lang="en-US" sz="2400" dirty="0" smtClean="0"/>
              <a:t> object as argument .</a:t>
            </a:r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Session Tracking</a:t>
            </a:r>
            <a:br>
              <a:rPr lang="en-IN" b="1" dirty="0" smtClean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/>
              <a:t>Session Tracking is a </a:t>
            </a:r>
            <a:r>
              <a:rPr lang="en-IN" sz="2400" dirty="0" smtClean="0">
                <a:solidFill>
                  <a:srgbClr val="FF0000"/>
                </a:solidFill>
              </a:rPr>
              <a:t>way to maintain state (data) of an user</a:t>
            </a:r>
            <a:r>
              <a:rPr lang="en-IN" sz="2400" dirty="0" smtClean="0">
                <a:solidFill>
                  <a:srgbClr val="FF0000"/>
                </a:solidFill>
              </a:rPr>
              <a:t>.</a:t>
            </a:r>
            <a:endParaRPr lang="en-IN" sz="2400" dirty="0" smtClean="0">
              <a:solidFill>
                <a:srgbClr val="FF0000"/>
              </a:solidFill>
            </a:endParaRPr>
          </a:p>
          <a:p>
            <a:pPr algn="just"/>
            <a:r>
              <a:rPr lang="en-IN" sz="2400" dirty="0" smtClean="0"/>
              <a:t>HTTP </a:t>
            </a:r>
            <a:r>
              <a:rPr lang="en-IN" sz="2400" dirty="0" smtClean="0"/>
              <a:t>is a stateless protocol. Each request is independent of the previous one. </a:t>
            </a:r>
          </a:p>
          <a:p>
            <a:pPr algn="just"/>
            <a:r>
              <a:rPr lang="en-IN" sz="2400" dirty="0" smtClean="0"/>
              <a:t>A session can be created via the </a:t>
            </a:r>
            <a:r>
              <a:rPr lang="en-IN" sz="2400" b="1" dirty="0" err="1" smtClean="0"/>
              <a:t>getSession</a:t>
            </a:r>
            <a:r>
              <a:rPr lang="en-IN" sz="2400" b="1" dirty="0" smtClean="0"/>
              <a:t>( ) method of </a:t>
            </a:r>
            <a:r>
              <a:rPr lang="en-IN" sz="2400" b="1" dirty="0" err="1" smtClean="0"/>
              <a:t>HttpServletRequest</a:t>
            </a:r>
            <a:endParaRPr lang="en-IN" sz="2400" b="1" dirty="0" smtClean="0"/>
          </a:p>
          <a:p>
            <a:pPr algn="just"/>
            <a:r>
              <a:rPr lang="en-IN" sz="2400" dirty="0" smtClean="0"/>
              <a:t>The </a:t>
            </a:r>
            <a:r>
              <a:rPr lang="en-IN" sz="2400" b="1" dirty="0" err="1" smtClean="0"/>
              <a:t>setAttribute</a:t>
            </a:r>
            <a:r>
              <a:rPr lang="en-IN" sz="2400" b="1" dirty="0" smtClean="0"/>
              <a:t>( ), </a:t>
            </a:r>
            <a:r>
              <a:rPr lang="en-IN" sz="2400" b="1" dirty="0" err="1" smtClean="0"/>
              <a:t>getAttribute</a:t>
            </a:r>
            <a:r>
              <a:rPr lang="en-IN" sz="2400" b="1" smtClean="0"/>
              <a:t>()</a:t>
            </a:r>
            <a:r>
              <a:rPr lang="en-IN" sz="2400" b="1" smtClean="0"/>
              <a:t> </a:t>
            </a:r>
            <a:r>
              <a:rPr lang="en-IN" sz="2400" b="1" dirty="0" smtClean="0"/>
              <a:t>methods </a:t>
            </a:r>
            <a:r>
              <a:rPr lang="en-IN" sz="2400" b="1" dirty="0" smtClean="0"/>
              <a:t>of </a:t>
            </a:r>
            <a:r>
              <a:rPr lang="en-IN" sz="2400" b="1" dirty="0" err="1" smtClean="0"/>
              <a:t>HttpSession</a:t>
            </a:r>
            <a:r>
              <a:rPr lang="en-IN" sz="2400" b="1" dirty="0" smtClean="0"/>
              <a:t> manage these bindings. </a:t>
            </a:r>
          </a:p>
          <a:p>
            <a:pPr algn="just"/>
            <a:r>
              <a:rPr lang="en-IN" sz="2400" b="1" dirty="0" err="1" smtClean="0"/>
              <a:t>getSession</a:t>
            </a:r>
            <a:r>
              <a:rPr lang="en-IN" sz="2400" b="1" dirty="0" smtClean="0"/>
              <a:t>( ) method </a:t>
            </a:r>
            <a:r>
              <a:rPr lang="en-IN" sz="2400" dirty="0" smtClean="0"/>
              <a:t>gets the current session. A new session is created if one does not already exist.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Write </a:t>
            </a:r>
            <a:r>
              <a:rPr lang="en-US" sz="2800" dirty="0" err="1" smtClean="0">
                <a:solidFill>
                  <a:srgbClr val="FF0000"/>
                </a:solidFill>
              </a:rPr>
              <a:t>servlet</a:t>
            </a:r>
            <a:r>
              <a:rPr lang="en-US" sz="2800" dirty="0" smtClean="0">
                <a:solidFill>
                  <a:srgbClr val="FF0000"/>
                </a:solidFill>
              </a:rPr>
              <a:t> program to </a:t>
            </a:r>
            <a:r>
              <a:rPr lang="en-IN" sz="2800" dirty="0" smtClean="0">
                <a:solidFill>
                  <a:srgbClr val="FF0000"/>
                </a:solidFill>
                <a:cs typeface="Arial" pitchFamily="34" charset="0"/>
              </a:rPr>
              <a:t>Display date/time of last access </a:t>
            </a:r>
            <a:r>
              <a:rPr lang="en-US" sz="2800" dirty="0" smtClean="0">
                <a:solidFill>
                  <a:srgbClr val="FF0000"/>
                </a:solidFill>
              </a:rPr>
              <a:t>and also d</a:t>
            </a:r>
            <a:r>
              <a:rPr lang="en-IN" sz="2800" dirty="0" err="1" smtClean="0">
                <a:solidFill>
                  <a:srgbClr val="FF0000"/>
                </a:solidFill>
                <a:cs typeface="Arial" pitchFamily="34" charset="0"/>
              </a:rPr>
              <a:t>isplay</a:t>
            </a:r>
            <a:r>
              <a:rPr lang="en-IN" sz="2800" dirty="0" smtClean="0">
                <a:solidFill>
                  <a:srgbClr val="FF0000"/>
                </a:solidFill>
                <a:cs typeface="Arial" pitchFamily="34" charset="0"/>
              </a:rPr>
              <a:t> current date/time.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248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import java.io.*;</a:t>
            </a:r>
          </a:p>
          <a:p>
            <a:pPr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import </a:t>
            </a:r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java.util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.*;</a:t>
            </a:r>
          </a:p>
          <a:p>
            <a:pPr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import </a:t>
            </a:r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javax.servlet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.*;</a:t>
            </a:r>
          </a:p>
          <a:p>
            <a:pPr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import </a:t>
            </a:r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javax.servlet.http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.*;</a:t>
            </a:r>
          </a:p>
          <a:p>
            <a:pPr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public class </a:t>
            </a:r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DateServlet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extends </a:t>
            </a:r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HttpServlet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public void </a:t>
            </a:r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doGet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HttpServletRequest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request,</a:t>
            </a:r>
          </a:p>
          <a:p>
            <a:pPr>
              <a:buNone/>
            </a:pPr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HttpServletResponse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response)</a:t>
            </a:r>
          </a:p>
          <a:p>
            <a:pPr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throws </a:t>
            </a:r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ServletException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IOException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// Get the </a:t>
            </a:r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HttpSession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object.</a:t>
            </a:r>
          </a:p>
          <a:p>
            <a:pPr>
              <a:buNone/>
            </a:pPr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HttpSession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hs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request.getSession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(true);</a:t>
            </a:r>
          </a:p>
          <a:p>
            <a:pPr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// Get writer.</a:t>
            </a:r>
          </a:p>
          <a:p>
            <a:pPr>
              <a:buNone/>
            </a:pPr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response.setContentType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("text/html");</a:t>
            </a:r>
          </a:p>
          <a:p>
            <a:pPr>
              <a:buNone/>
            </a:pPr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PrintWriter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pw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response.getWriter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None/>
            </a:pPr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pw.print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("&lt;B&gt;");</a:t>
            </a:r>
          </a:p>
          <a:p>
            <a:pPr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// Display date/time of last access.</a:t>
            </a:r>
          </a:p>
          <a:p>
            <a:pPr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Date </a:t>
            </a:r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date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= (Date)</a:t>
            </a:r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hs.getAttribute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("date");</a:t>
            </a:r>
          </a:p>
          <a:p>
            <a:pPr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if(date != null) {</a:t>
            </a:r>
          </a:p>
          <a:p>
            <a:pPr>
              <a:buNone/>
            </a:pPr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pw.print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("Last access: " + date + "&lt;</a:t>
            </a:r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br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&gt;");</a:t>
            </a:r>
          </a:p>
          <a:p>
            <a:pPr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// Display current date/time.</a:t>
            </a:r>
          </a:p>
          <a:p>
            <a:pPr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date = new Date();</a:t>
            </a:r>
          </a:p>
          <a:p>
            <a:pPr>
              <a:buNone/>
            </a:pPr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hs.setAttribute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("date", date);</a:t>
            </a:r>
          </a:p>
          <a:p>
            <a:pPr>
              <a:buNone/>
            </a:pPr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pw.println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("Current date: " + date);</a:t>
            </a:r>
          </a:p>
          <a:p>
            <a:pPr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}</a:t>
            </a:r>
            <a:endParaRPr lang="en-IN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DoGet</a:t>
            </a:r>
            <a:r>
              <a:rPr lang="en-US" dirty="0" smtClean="0"/>
              <a:t> Vs </a:t>
            </a:r>
            <a:r>
              <a:rPr lang="en-US" dirty="0" err="1" smtClean="0"/>
              <a:t>DoPost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95400"/>
            <a:ext cx="8001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438400"/>
            <a:ext cx="64865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Java </a:t>
            </a:r>
            <a:r>
              <a:rPr lang="en-US" dirty="0" err="1" smtClean="0"/>
              <a:t>Servlet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600200"/>
            <a:ext cx="5791200" cy="3301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None/>
            </a:pPr>
            <a:r>
              <a:rPr lang="en-IN" sz="2400" dirty="0" smtClean="0"/>
              <a:t>1.Creates an instance of the </a:t>
            </a:r>
            <a:r>
              <a:rPr lang="en-IN" sz="2400" dirty="0" err="1" smtClean="0"/>
              <a:t>servlet</a:t>
            </a:r>
            <a:r>
              <a:rPr lang="en-IN" sz="2400" dirty="0" smtClean="0"/>
              <a:t> class</a:t>
            </a:r>
          </a:p>
          <a:p>
            <a:pPr marL="514350" indent="-514350" algn="just">
              <a:buNone/>
            </a:pPr>
            <a:r>
              <a:rPr lang="en-IN" sz="2400" dirty="0" smtClean="0"/>
              <a:t>2. Invokes the service method, passing a request and response object.</a:t>
            </a:r>
          </a:p>
          <a:p>
            <a:pPr algn="just">
              <a:buNone/>
            </a:pPr>
            <a:r>
              <a:rPr lang="en-IN" sz="2400" dirty="0" smtClean="0"/>
              <a:t>3. If the container needs to remove the </a:t>
            </a:r>
            <a:r>
              <a:rPr lang="en-IN" sz="2400" dirty="0" err="1" smtClean="0"/>
              <a:t>servlet</a:t>
            </a:r>
            <a:r>
              <a:rPr lang="en-IN" sz="2400" dirty="0" smtClean="0"/>
              <a:t>, it finalizes the </a:t>
            </a:r>
            <a:r>
              <a:rPr lang="en-IN" sz="2400" dirty="0" err="1" smtClean="0"/>
              <a:t>servlet</a:t>
            </a:r>
            <a:r>
              <a:rPr lang="en-IN" sz="2400" dirty="0" smtClean="0"/>
              <a:t> by calling the </a:t>
            </a:r>
            <a:r>
              <a:rPr lang="en-IN" sz="2400" dirty="0" err="1" smtClean="0"/>
              <a:t>servlet’s</a:t>
            </a:r>
            <a:r>
              <a:rPr lang="en-IN" sz="2400" dirty="0" smtClean="0"/>
              <a:t> destroy method.</a:t>
            </a:r>
            <a:endParaRPr lang="en-I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      Uniform Resource Locator (URL)</a:t>
            </a:r>
          </a:p>
          <a:p>
            <a:pPr>
              <a:buNone/>
            </a:pPr>
            <a:r>
              <a:rPr lang="en-IN" sz="2000" dirty="0" smtClean="0"/>
              <a:t>          </a:t>
            </a:r>
          </a:p>
          <a:p>
            <a:pPr>
              <a:buNone/>
            </a:pPr>
            <a:r>
              <a:rPr lang="en-IN" sz="2000" dirty="0" smtClean="0"/>
              <a:t>                     Web browser</a:t>
            </a:r>
          </a:p>
          <a:p>
            <a:pPr>
              <a:buNone/>
            </a:pPr>
            <a:r>
              <a:rPr lang="en-IN" sz="2000" dirty="0" smtClean="0"/>
              <a:t>       </a:t>
            </a:r>
          </a:p>
          <a:p>
            <a:pPr>
              <a:buNone/>
            </a:pPr>
            <a:r>
              <a:rPr lang="en-IN" sz="2000" dirty="0" smtClean="0"/>
              <a:t>            HTTP request for the URL</a:t>
            </a:r>
          </a:p>
          <a:p>
            <a:pPr>
              <a:buNone/>
            </a:pPr>
            <a:r>
              <a:rPr lang="en-US" sz="2000" dirty="0" smtClean="0"/>
              <a:t>      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IN" sz="2000" dirty="0" smtClean="0"/>
              <a:t>invoke of  </a:t>
            </a:r>
            <a:r>
              <a:rPr lang="en-IN" sz="2000" b="1" dirty="0" smtClean="0"/>
              <a:t>init( ) </a:t>
            </a:r>
            <a:r>
              <a:rPr lang="en-IN" sz="2000" dirty="0" smtClean="0"/>
              <a:t>method of the servlet by web server</a:t>
            </a:r>
          </a:p>
          <a:p>
            <a:pPr>
              <a:buNone/>
            </a:pPr>
            <a:r>
              <a:rPr lang="en-IN" sz="2000" dirty="0" smtClean="0"/>
              <a:t>    </a:t>
            </a:r>
          </a:p>
          <a:p>
            <a:pPr>
              <a:buNone/>
            </a:pPr>
            <a:r>
              <a:rPr lang="en-IN" sz="2000" dirty="0" smtClean="0"/>
              <a:t>      server invokes the </a:t>
            </a:r>
            <a:r>
              <a:rPr lang="en-IN" sz="2000" b="1" dirty="0" smtClean="0"/>
              <a:t>service( ) </a:t>
            </a:r>
            <a:r>
              <a:rPr lang="en-IN" sz="2000" dirty="0" smtClean="0"/>
              <a:t>method of the servlet</a:t>
            </a:r>
          </a:p>
          <a:p>
            <a:pPr>
              <a:buNone/>
            </a:pPr>
            <a:r>
              <a:rPr lang="en-IN" sz="2000" dirty="0" smtClean="0"/>
              <a:t>      </a:t>
            </a:r>
          </a:p>
          <a:p>
            <a:pPr>
              <a:buNone/>
            </a:pPr>
            <a:r>
              <a:rPr lang="en-IN" sz="2000" dirty="0" smtClean="0"/>
              <a:t> </a:t>
            </a:r>
            <a:r>
              <a:rPr lang="en-IN" sz="1600" dirty="0" smtClean="0"/>
              <a:t>server calls the  </a:t>
            </a:r>
            <a:r>
              <a:rPr lang="en-IN" sz="1600" b="1" dirty="0" smtClean="0"/>
              <a:t>destroy( ) </a:t>
            </a:r>
            <a:r>
              <a:rPr lang="en-IN" sz="1600" dirty="0" smtClean="0"/>
              <a:t>method to relinquish any resources allocated for the servlet.</a:t>
            </a:r>
          </a:p>
          <a:p>
            <a:pPr>
              <a:buNone/>
            </a:pP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2438400" y="2209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2438400" y="2819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2553494" y="36187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2477294" y="4305300"/>
            <a:ext cx="3802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2438400" y="5105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2070</Words>
  <Application>Microsoft Office PowerPoint</Application>
  <PresentationFormat>On-screen Show (4:3)</PresentationFormat>
  <Paragraphs>397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Servlet</vt:lpstr>
      <vt:lpstr>Servlet and its benefits</vt:lpstr>
      <vt:lpstr> </vt:lpstr>
      <vt:lpstr>Simple Java Servlet</vt:lpstr>
      <vt:lpstr>DoGet Vs DoPost</vt:lpstr>
      <vt:lpstr> </vt:lpstr>
      <vt:lpstr>Anatomy of Java Servlet</vt:lpstr>
      <vt:lpstr> </vt:lpstr>
      <vt:lpstr> </vt:lpstr>
      <vt:lpstr>Using Tomcat For Servlet Development</vt:lpstr>
      <vt:lpstr> </vt:lpstr>
      <vt:lpstr>Deployment Descriptor</vt:lpstr>
      <vt:lpstr>A Simple Servlet</vt:lpstr>
      <vt:lpstr>A Simple Servlet</vt:lpstr>
      <vt:lpstr>Reading Form Data using Servlet:</vt:lpstr>
      <vt:lpstr> </vt:lpstr>
      <vt:lpstr> </vt:lpstr>
      <vt:lpstr>Deployment Descriptor</vt:lpstr>
      <vt:lpstr> </vt:lpstr>
      <vt:lpstr> </vt:lpstr>
      <vt:lpstr> </vt:lpstr>
      <vt:lpstr> </vt:lpstr>
      <vt:lpstr>Deployment Descriptor</vt:lpstr>
      <vt:lpstr> </vt:lpstr>
      <vt:lpstr> </vt:lpstr>
      <vt:lpstr> </vt:lpstr>
      <vt:lpstr> </vt:lpstr>
      <vt:lpstr>Deployment Descriptor</vt:lpstr>
      <vt:lpstr> </vt:lpstr>
      <vt:lpstr> </vt:lpstr>
      <vt:lpstr> </vt:lpstr>
      <vt:lpstr> </vt:lpstr>
      <vt:lpstr> </vt:lpstr>
      <vt:lpstr> The Cookie Class</vt:lpstr>
      <vt:lpstr> </vt:lpstr>
      <vt:lpstr> </vt:lpstr>
      <vt:lpstr> </vt:lpstr>
      <vt:lpstr>  </vt:lpstr>
      <vt:lpstr> </vt:lpstr>
      <vt:lpstr> Session Tracking </vt:lpstr>
      <vt:lpstr> </vt:lpstr>
      <vt:lpstr>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Servlet</dc:title>
  <dc:creator>HEGDE</dc:creator>
  <cp:lastModifiedBy>HEGDE</cp:lastModifiedBy>
  <cp:revision>256</cp:revision>
  <dcterms:created xsi:type="dcterms:W3CDTF">2006-08-16T00:00:00Z</dcterms:created>
  <dcterms:modified xsi:type="dcterms:W3CDTF">2017-03-28T18:24:50Z</dcterms:modified>
</cp:coreProperties>
</file>