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322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324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325" r:id="rId23"/>
    <p:sldId id="279" r:id="rId24"/>
    <p:sldId id="280" r:id="rId25"/>
    <p:sldId id="281" r:id="rId26"/>
    <p:sldId id="282" r:id="rId27"/>
    <p:sldId id="283" r:id="rId28"/>
    <p:sldId id="284" r:id="rId29"/>
    <p:sldId id="288" r:id="rId30"/>
    <p:sldId id="290" r:id="rId31"/>
    <p:sldId id="291" r:id="rId32"/>
    <p:sldId id="292" r:id="rId33"/>
    <p:sldId id="293" r:id="rId34"/>
    <p:sldId id="294" r:id="rId35"/>
    <p:sldId id="326" r:id="rId36"/>
    <p:sldId id="295" r:id="rId37"/>
    <p:sldId id="296" r:id="rId38"/>
    <p:sldId id="297" r:id="rId39"/>
    <p:sldId id="298" r:id="rId40"/>
    <p:sldId id="32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74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871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8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6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7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3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9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8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C84D-06B2-4C8E-A366-27C2B59BA764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E4A5F0-F27F-4FEB-9E83-91C17823D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-2</a:t>
            </a:r>
            <a:br>
              <a:rPr lang="en-US" dirty="0"/>
            </a:br>
            <a:br>
              <a:rPr lang="en-US" dirty="0"/>
            </a:br>
            <a:r>
              <a:rPr lang="en-US" sz="6700" b="1" dirty="0">
                <a:solidFill>
                  <a:srgbClr val="FF0000"/>
                </a:solidFill>
              </a:rPr>
              <a:t>Performance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35476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With this in mind, </a:t>
            </a:r>
            <a:r>
              <a:rPr lang="en-US" sz="2800" b="1" dirty="0" err="1">
                <a:solidFill>
                  <a:srgbClr val="002060"/>
                </a:solidFill>
              </a:rPr>
              <a:t>strstr</a:t>
            </a:r>
            <a:r>
              <a:rPr lang="en-US" sz="2800" b="1" dirty="0">
                <a:solidFill>
                  <a:srgbClr val="002060"/>
                </a:solidFill>
              </a:rPr>
              <a:t> was rewritten </a:t>
            </a:r>
            <a:r>
              <a:rPr lang="en-US" sz="2800" b="1" dirty="0"/>
              <a:t>to walk the pattern and message strings together looking for matches, without calling subroutines</a:t>
            </a:r>
          </a:p>
          <a:p>
            <a:pPr marL="0" indent="0" algn="just">
              <a:buNone/>
            </a:pPr>
            <a:endParaRPr lang="en-US" sz="2800" b="1" dirty="0"/>
          </a:p>
          <a:p>
            <a:pPr algn="just"/>
            <a:r>
              <a:rPr lang="en-US" sz="2800" b="1" dirty="0">
                <a:solidFill>
                  <a:srgbClr val="002060"/>
                </a:solidFill>
              </a:rPr>
              <a:t>The resulting implementation has predictable behavior</a:t>
            </a:r>
            <a:r>
              <a:rPr lang="en-US" sz="2800" b="1" dirty="0"/>
              <a:t>: it is slightly slower in some cases, but much faster in the spam filter and, most important, is never terrible</a:t>
            </a:r>
          </a:p>
          <a:p>
            <a:pPr marL="0" indent="0" algn="just">
              <a:buNone/>
            </a:pPr>
            <a:endParaRPr lang="en-US" sz="2800" b="1" dirty="0"/>
          </a:p>
          <a:p>
            <a:pPr algn="just"/>
            <a:r>
              <a:rPr lang="en-US" sz="2800" b="1" dirty="0"/>
              <a:t>To verify the new implementation's correctness and performance, a performance test suite was built.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91600" cy="5668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The most effective way to make a program faster is to use a better algorithm</a:t>
            </a:r>
            <a:r>
              <a:rPr lang="en-US" sz="2800" b="1" dirty="0"/>
              <a:t>.</a:t>
            </a:r>
          </a:p>
          <a:p>
            <a:pPr algn="just"/>
            <a:r>
              <a:rPr lang="en-US" sz="2800" b="1" dirty="0">
                <a:solidFill>
                  <a:srgbClr val="002060"/>
                </a:solidFill>
              </a:rPr>
              <a:t>With a clearer idea of the problem, it's time to think about what algorithm would work best</a:t>
            </a:r>
            <a:r>
              <a:rPr lang="en-US" sz="2800" b="1" dirty="0"/>
              <a:t>.</a:t>
            </a:r>
          </a:p>
          <a:p>
            <a:pPr algn="just"/>
            <a:r>
              <a:rPr lang="en-US" sz="2800" b="1" dirty="0"/>
              <a:t>The basic loop scans down the message </a:t>
            </a:r>
            <a:r>
              <a:rPr lang="en-US" sz="2800" b="1" dirty="0" err="1"/>
              <a:t>npat</a:t>
            </a:r>
            <a:r>
              <a:rPr lang="en-US" sz="2800" b="1" dirty="0"/>
              <a:t> independent times; assuming it doesn't find any  matches, it examines each byte of the message </a:t>
            </a:r>
            <a:r>
              <a:rPr lang="en-US" sz="2800" b="1" dirty="0" err="1"/>
              <a:t>npat</a:t>
            </a:r>
            <a:r>
              <a:rPr lang="en-US" sz="2800" b="1" dirty="0"/>
              <a:t> times, for a total of  </a:t>
            </a:r>
            <a:r>
              <a:rPr lang="fr-FR" sz="2800" b="1" dirty="0" err="1"/>
              <a:t>strlen</a:t>
            </a:r>
            <a:r>
              <a:rPr lang="fr-FR" sz="2800" b="1" dirty="0"/>
              <a:t> (</a:t>
            </a:r>
            <a:r>
              <a:rPr lang="fr-FR" sz="2800" b="1" dirty="0" err="1"/>
              <a:t>mesg</a:t>
            </a:r>
            <a:r>
              <a:rPr lang="fr-FR" sz="2800" b="1" dirty="0"/>
              <a:t>) *</a:t>
            </a:r>
            <a:r>
              <a:rPr lang="fr-FR" sz="2800" b="1" dirty="0" err="1"/>
              <a:t>npat</a:t>
            </a:r>
            <a:r>
              <a:rPr lang="fr-FR" sz="2800" b="1" dirty="0"/>
              <a:t>  comparaisons.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4114800"/>
            <a:ext cx="764770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534400" cy="54403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A better approach is to invert the loops, scanning the message once in the outer loop </a:t>
            </a:r>
            <a:r>
              <a:rPr lang="en-US" sz="3200" b="1" dirty="0">
                <a:solidFill>
                  <a:srgbClr val="FF0000"/>
                </a:solidFill>
              </a:rPr>
              <a:t>while searching for all the patterns</a:t>
            </a:r>
            <a:r>
              <a:rPr lang="en-US" sz="3200" b="1" dirty="0"/>
              <a:t> in parallel in the inner loop: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743199"/>
            <a:ext cx="8001000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Given some </a:t>
            </a:r>
            <a:r>
              <a:rPr lang="en-US" sz="3600" dirty="0" err="1"/>
              <a:t>precomputation</a:t>
            </a:r>
            <a:r>
              <a:rPr lang="en-US" sz="3600" dirty="0"/>
              <a:t> to construct a table of which patterns begin with each character,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sspam</a:t>
            </a:r>
            <a:r>
              <a:rPr lang="en-US" sz="3600" dirty="0"/>
              <a:t> is still short: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642425"/>
            <a:ext cx="8229601" cy="543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two-dimensional array starting [c] [</a:t>
            </a:r>
            <a:r>
              <a:rPr lang="en-US" sz="2800" dirty="0" err="1"/>
              <a:t>i</a:t>
            </a:r>
            <a:r>
              <a:rPr lang="en-US" sz="2800" dirty="0"/>
              <a:t>] stores, for each character c, the indices of those patterns that begin with that character. </a:t>
            </a:r>
          </a:p>
          <a:p>
            <a:pPr algn="just"/>
            <a:r>
              <a:rPr lang="en-US" sz="2800" dirty="0"/>
              <a:t>Its companion n s t a r t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ng</a:t>
            </a:r>
            <a:r>
              <a:rPr lang="en-US" sz="2800" dirty="0"/>
              <a:t>[c] records how many patterns begin with c. </a:t>
            </a:r>
          </a:p>
          <a:p>
            <a:pPr algn="just"/>
            <a:r>
              <a:rPr lang="en-US" sz="2800" dirty="0"/>
              <a:t>Without these tables, the inner loop would run from to </a:t>
            </a:r>
            <a:r>
              <a:rPr lang="en-US" sz="2800" dirty="0" err="1"/>
              <a:t>npat</a:t>
            </a:r>
            <a:r>
              <a:rPr lang="en-US" sz="2800" dirty="0"/>
              <a:t>, about a thousand;</a:t>
            </a:r>
          </a:p>
          <a:p>
            <a:pPr algn="just"/>
            <a:r>
              <a:rPr lang="en-US" sz="2800" dirty="0"/>
              <a:t>instead it runs from 0 to something like 20. Finally, the array element </a:t>
            </a:r>
            <a:r>
              <a:rPr lang="en-US" sz="2800" dirty="0" err="1"/>
              <a:t>patl</a:t>
            </a:r>
            <a:r>
              <a:rPr lang="en-US" sz="2800" dirty="0"/>
              <a:t> en[k] stores the </a:t>
            </a:r>
            <a:r>
              <a:rPr lang="en-US" sz="2800" dirty="0" err="1"/>
              <a:t>precomputed</a:t>
            </a:r>
            <a:r>
              <a:rPr lang="en-US" sz="2800" dirty="0"/>
              <a:t> result of s t r l en(pat [k]).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7200" y="0"/>
            <a:ext cx="97536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Depending on the input, the spam filter is now </a:t>
            </a:r>
            <a:r>
              <a:rPr lang="en-US" sz="3600" b="1" dirty="0">
                <a:solidFill>
                  <a:srgbClr val="FF0000"/>
                </a:solidFill>
              </a:rPr>
              <a:t>five to ten times faster than it was using the improved </a:t>
            </a:r>
            <a:r>
              <a:rPr lang="en-US" sz="3600" b="1" dirty="0" err="1"/>
              <a:t>strstr</a:t>
            </a:r>
            <a:r>
              <a:rPr lang="en-US" sz="3600" b="1" dirty="0"/>
              <a:t> , and seven to fifteen times faster than the original implementation</a:t>
            </a:r>
          </a:p>
          <a:p>
            <a:pPr marL="0" indent="0" algn="just">
              <a:buNone/>
            </a:pPr>
            <a:r>
              <a:rPr lang="en-US" sz="3600" b="1" dirty="0"/>
              <a:t> </a:t>
            </a:r>
          </a:p>
          <a:p>
            <a:pPr algn="just"/>
            <a:r>
              <a:rPr lang="en-US" sz="3600" b="1" dirty="0"/>
              <a:t>Performance problem solved.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Timing and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906963"/>
          </a:xfrm>
        </p:spPr>
        <p:txBody>
          <a:bodyPr>
            <a:normAutofit/>
          </a:bodyPr>
          <a:lstStyle/>
          <a:p>
            <a:pPr algn="just"/>
            <a:r>
              <a:rPr lang="en-US" sz="3200" b="1" i="1" dirty="0"/>
              <a:t>Automate timing measurements. Most systems have a command to </a:t>
            </a:r>
            <a:r>
              <a:rPr lang="en-US" sz="3200" b="1" i="1" dirty="0">
                <a:solidFill>
                  <a:srgbClr val="FF0000"/>
                </a:solidFill>
              </a:rPr>
              <a:t>measure how </a:t>
            </a:r>
            <a:r>
              <a:rPr lang="en-US" sz="3200" b="1" dirty="0">
                <a:solidFill>
                  <a:srgbClr val="FF0000"/>
                </a:solidFill>
              </a:rPr>
              <a:t>long a program takes. </a:t>
            </a:r>
          </a:p>
          <a:p>
            <a:pPr algn="just"/>
            <a:r>
              <a:rPr lang="en-US" sz="3200" b="1" dirty="0"/>
              <a:t>On Unix. the command is called time</a:t>
            </a:r>
            <a:r>
              <a:rPr lang="en-US" sz="2400" dirty="0"/>
              <a:t>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81400"/>
            <a:ext cx="6324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260570"/>
            <a:ext cx="8839200" cy="5851525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C and C++ provide a standard routine, </a:t>
            </a:r>
            <a:r>
              <a:rPr lang="en-US" sz="3200" b="1" dirty="0">
                <a:solidFill>
                  <a:srgbClr val="FF0000"/>
                </a:solidFill>
              </a:rPr>
              <a:t>clock, that reports how much CPU time the program has consumed so far.</a:t>
            </a:r>
            <a:r>
              <a:rPr lang="en-US" sz="3200" b="1" dirty="0"/>
              <a:t> It can be called before and after a function to measure CPU usage: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194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347713" cy="13208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772400" cy="50292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The program is genuinely too slow, and</a:t>
            </a:r>
          </a:p>
          <a:p>
            <a:pPr algn="just">
              <a:buNone/>
            </a:pPr>
            <a:r>
              <a:rPr lang="en-US" sz="3200" b="1" dirty="0"/>
              <a:t>    there is some expectation that it can be made faster while maintaining </a:t>
            </a:r>
            <a:r>
              <a:rPr lang="en-US" sz="3200" b="1" dirty="0">
                <a:solidFill>
                  <a:srgbClr val="FF0000"/>
                </a:solidFill>
              </a:rPr>
              <a:t>correctness, robustness, and clarity </a:t>
            </a:r>
          </a:p>
          <a:p>
            <a:pPr algn="just">
              <a:buNone/>
            </a:pPr>
            <a:endParaRPr lang="en-US" sz="3200" b="1" dirty="0"/>
          </a:p>
          <a:p>
            <a:pPr algn="just"/>
            <a:r>
              <a:rPr lang="en-US" sz="3200" b="1" dirty="0"/>
              <a:t> A fast program that gets the wrong answer </a:t>
            </a:r>
            <a:r>
              <a:rPr lang="en-US" sz="3200" b="1" dirty="0">
                <a:solidFill>
                  <a:srgbClr val="FF0000"/>
                </a:solidFill>
              </a:rPr>
              <a:t>doesn't save </a:t>
            </a:r>
            <a:r>
              <a:rPr lang="en-US" sz="3200" b="1" dirty="0"/>
              <a:t>any time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4638"/>
            <a:ext cx="8534400" cy="5851525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The scaling term, CLOCKS-PER-SEC, records the resolution of the timer as reported by clock. </a:t>
            </a:r>
          </a:p>
          <a:p>
            <a:pPr algn="just"/>
            <a:r>
              <a:rPr lang="en-US" sz="2800" b="1" dirty="0"/>
              <a:t> If the function takes only a </a:t>
            </a:r>
            <a:r>
              <a:rPr lang="en-US" sz="2800" b="1" dirty="0">
                <a:solidFill>
                  <a:srgbClr val="FF0000"/>
                </a:solidFill>
              </a:rPr>
              <a:t>small fraction of a second, run it in a loop. but be sure to compensate for loop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overhead</a:t>
            </a:r>
            <a:r>
              <a:rPr lang="en-US" sz="2800" b="1" dirty="0"/>
              <a:t> if that is significant</a:t>
            </a:r>
            <a:r>
              <a:rPr lang="en-US" sz="5400" b="1" dirty="0"/>
              <a:t>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869" y="3581400"/>
            <a:ext cx="80391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800" b="1" i="1" dirty="0">
                <a:solidFill>
                  <a:srgbClr val="FF0000"/>
                </a:solidFill>
              </a:rPr>
              <a:t>Use a profiler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894153"/>
            <a:ext cx="8915400" cy="596384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4100" b="1" dirty="0"/>
              <a:t>A </a:t>
            </a:r>
            <a:r>
              <a:rPr lang="en-US" sz="4100" b="1" i="1" dirty="0">
                <a:solidFill>
                  <a:srgbClr val="FF0000"/>
                </a:solidFill>
              </a:rPr>
              <a:t>profiler</a:t>
            </a:r>
            <a:r>
              <a:rPr lang="en-US" sz="4100" b="1" i="1" dirty="0"/>
              <a:t> is a measurement of </a:t>
            </a:r>
            <a:r>
              <a:rPr lang="en-US" sz="4100" b="1" dirty="0"/>
              <a:t>where a program spends its time. </a:t>
            </a:r>
          </a:p>
          <a:p>
            <a:pPr algn="just"/>
            <a:r>
              <a:rPr lang="en-US" sz="4100" b="1" dirty="0"/>
              <a:t>Some </a:t>
            </a:r>
            <a:r>
              <a:rPr lang="en-US" sz="4100" b="1" dirty="0">
                <a:solidFill>
                  <a:srgbClr val="FF0000"/>
                </a:solidFill>
              </a:rPr>
              <a:t>profiles list each function, the number of times it is called, and the fraction of execution time it consumes</a:t>
            </a:r>
            <a:r>
              <a:rPr lang="en-US" sz="4100" b="1" dirty="0"/>
              <a:t>. </a:t>
            </a:r>
          </a:p>
          <a:p>
            <a:pPr algn="just"/>
            <a:r>
              <a:rPr lang="en-US" sz="4100" b="1" dirty="0"/>
              <a:t>Others </a:t>
            </a:r>
            <a:r>
              <a:rPr lang="en-US" sz="4100" b="1" dirty="0">
                <a:solidFill>
                  <a:srgbClr val="FF0000"/>
                </a:solidFill>
              </a:rPr>
              <a:t>show counts of how many times each statement was executed</a:t>
            </a:r>
            <a:r>
              <a:rPr lang="en-US" sz="4100" b="1" dirty="0"/>
              <a:t>. </a:t>
            </a:r>
          </a:p>
          <a:p>
            <a:pPr algn="just"/>
            <a:r>
              <a:rPr lang="en-US" sz="4100" b="1" dirty="0"/>
              <a:t>Statements that are </a:t>
            </a:r>
            <a:r>
              <a:rPr lang="en-US" sz="4100" b="1" dirty="0">
                <a:solidFill>
                  <a:srgbClr val="FF0000"/>
                </a:solidFill>
              </a:rPr>
              <a:t>executed frequently contribute more to run-time</a:t>
            </a:r>
            <a:r>
              <a:rPr lang="en-US" sz="4100" b="1" dirty="0"/>
              <a:t>, while statements </a:t>
            </a:r>
            <a:r>
              <a:rPr lang="en-US" sz="4100" b="1" dirty="0">
                <a:solidFill>
                  <a:schemeClr val="accent2">
                    <a:lumMod val="75000"/>
                  </a:schemeClr>
                </a:solidFill>
              </a:rPr>
              <a:t>that are never executed may indicate useless code or code that is not being tested adequately</a:t>
            </a:r>
            <a:r>
              <a:rPr lang="en-US" sz="4100" b="1" dirty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08624"/>
            <a:ext cx="8229600" cy="5515976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/>
              <a:t>Profiling is an effective tool for finding </a:t>
            </a:r>
            <a:r>
              <a:rPr lang="en-US" sz="4000" b="1" i="1" dirty="0">
                <a:solidFill>
                  <a:srgbClr val="FF0000"/>
                </a:solidFill>
              </a:rPr>
              <a:t>hot spots in a program</a:t>
            </a:r>
            <a:r>
              <a:rPr lang="en-US" sz="4000" b="1" i="1" dirty="0"/>
              <a:t>, the functions or </a:t>
            </a:r>
            <a:r>
              <a:rPr lang="en-US" sz="4000" b="1" dirty="0"/>
              <a:t>sections of code that consume </a:t>
            </a:r>
            <a:r>
              <a:rPr lang="en-US" sz="4000" b="1" dirty="0">
                <a:solidFill>
                  <a:srgbClr val="FF0000"/>
                </a:solidFill>
              </a:rPr>
              <a:t>most of the computing time</a:t>
            </a:r>
            <a:endParaRPr lang="en-US" sz="4000" b="1" dirty="0"/>
          </a:p>
          <a:p>
            <a:pPr algn="just"/>
            <a:r>
              <a:rPr lang="en-US" sz="4000" b="1" dirty="0"/>
              <a:t>Profiles should be interpreted with care, however.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94323"/>
            <a:ext cx="8627012" cy="6126163"/>
          </a:xfrm>
        </p:spPr>
        <p:txBody>
          <a:bodyPr/>
          <a:lstStyle/>
          <a:p>
            <a:pPr algn="just"/>
            <a:r>
              <a:rPr lang="en-US" sz="2800" b="1" dirty="0"/>
              <a:t>Profiling is usually enabled with a special </a:t>
            </a:r>
            <a:r>
              <a:rPr lang="en-US" sz="2800" b="1" dirty="0">
                <a:solidFill>
                  <a:srgbClr val="FF0000"/>
                </a:solidFill>
              </a:rPr>
              <a:t>compiler flag </a:t>
            </a:r>
            <a:r>
              <a:rPr lang="en-US" sz="2800" b="1" dirty="0"/>
              <a:t>or option. </a:t>
            </a:r>
          </a:p>
          <a:p>
            <a:pPr algn="just"/>
            <a:r>
              <a:rPr lang="en-US" sz="2800" b="1" dirty="0"/>
              <a:t>The program is run, and then an analysis tool shows the results. </a:t>
            </a:r>
          </a:p>
          <a:p>
            <a:pPr algn="just"/>
            <a:r>
              <a:rPr lang="en-US" sz="2800" b="1" dirty="0"/>
              <a:t>On Unix, the flag is usually </a:t>
            </a:r>
            <a:r>
              <a:rPr lang="en-US" sz="2800" b="1" dirty="0">
                <a:solidFill>
                  <a:srgbClr val="FF0000"/>
                </a:solidFill>
              </a:rPr>
              <a:t>-p</a:t>
            </a:r>
            <a:r>
              <a:rPr lang="en-US" sz="2800" b="1" dirty="0"/>
              <a:t> and the tool is called </a:t>
            </a:r>
            <a:r>
              <a:rPr lang="en-US" sz="2800" b="1" dirty="0" err="1"/>
              <a:t>prof</a:t>
            </a:r>
            <a:r>
              <a:rPr lang="en-US" sz="2800" b="1" dirty="0"/>
              <a:t>:</a:t>
            </a:r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962400"/>
            <a:ext cx="6934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Concentrate on the hot spots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1" dirty="0"/>
              <a:t>After rewriting </a:t>
            </a:r>
            <a:r>
              <a:rPr lang="en-US" sz="3200" b="1" dirty="0" err="1"/>
              <a:t>strstr</a:t>
            </a:r>
            <a:r>
              <a:rPr lang="en-US" sz="3200" b="1" dirty="0"/>
              <a:t> , we profiled spam test again and found that </a:t>
            </a:r>
            <a:r>
              <a:rPr lang="en-US" sz="3200" b="1" dirty="0">
                <a:solidFill>
                  <a:srgbClr val="FF0000"/>
                </a:solidFill>
              </a:rPr>
              <a:t>99.8%</a:t>
            </a:r>
            <a:r>
              <a:rPr lang="en-US" sz="3200" b="1" dirty="0"/>
              <a:t> of the time was now spent in </a:t>
            </a:r>
            <a:r>
              <a:rPr lang="en-US" sz="3200" b="1" dirty="0" err="1">
                <a:solidFill>
                  <a:srgbClr val="FF0000"/>
                </a:solidFill>
              </a:rPr>
              <a:t>strstr</a:t>
            </a:r>
            <a:r>
              <a:rPr lang="en-US" sz="3200" b="1" dirty="0"/>
              <a:t> alone. </a:t>
            </a:r>
          </a:p>
          <a:p>
            <a:pPr algn="just"/>
            <a:r>
              <a:rPr lang="en-US" sz="3200" b="1" dirty="0"/>
              <a:t>Even though the whole program was considerably faster. </a:t>
            </a:r>
          </a:p>
          <a:p>
            <a:pPr algn="just"/>
            <a:r>
              <a:rPr lang="en-US" sz="3200" b="1" dirty="0"/>
              <a:t>When a </a:t>
            </a:r>
            <a:r>
              <a:rPr lang="en-US" sz="3200" b="1" dirty="0">
                <a:solidFill>
                  <a:srgbClr val="FF0000"/>
                </a:solidFill>
              </a:rPr>
              <a:t>single function is so overwhelmingly the bottleneck</a:t>
            </a:r>
            <a:r>
              <a:rPr lang="en-US" sz="3200" b="1" dirty="0"/>
              <a:t>, there are only two ways to go: improve the function to </a:t>
            </a:r>
            <a:r>
              <a:rPr lang="en-US" sz="3200" b="1" dirty="0">
                <a:solidFill>
                  <a:srgbClr val="FF0000"/>
                </a:solidFill>
              </a:rPr>
              <a:t>use a better algorithm, or eliminate the function altogether by rewriting the surrounding program</a:t>
            </a:r>
            <a:r>
              <a:rPr lang="en-US" sz="3200" b="1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1" cy="5736563"/>
          </a:xfrm>
        </p:spPr>
        <p:txBody>
          <a:bodyPr>
            <a:normAutofit/>
          </a:bodyPr>
          <a:lstStyle/>
          <a:p>
            <a:r>
              <a:rPr lang="en-US" sz="2800" dirty="0"/>
              <a:t>In this case, we rewrote the program. Here are the first few lines of the profile for </a:t>
            </a:r>
            <a:r>
              <a:rPr lang="en-US" sz="2800" b="1" dirty="0" err="1"/>
              <a:t>pamtest</a:t>
            </a:r>
            <a:r>
              <a:rPr lang="en-US" sz="2800" b="1" dirty="0"/>
              <a:t> using the final, fast implementation of </a:t>
            </a:r>
            <a:r>
              <a:rPr lang="en-US" sz="2800" b="1" dirty="0" err="1"/>
              <a:t>i</a:t>
            </a:r>
            <a:r>
              <a:rPr lang="en-US" sz="2800" b="1" dirty="0"/>
              <a:t> </a:t>
            </a:r>
            <a:r>
              <a:rPr lang="en-US" sz="2800" b="1" dirty="0" err="1"/>
              <a:t>sspam</a:t>
            </a:r>
            <a:r>
              <a:rPr lang="en-US" sz="2800" b="1" dirty="0"/>
              <a:t>. </a:t>
            </a:r>
          </a:p>
          <a:p>
            <a:r>
              <a:rPr lang="en-US" sz="2800" b="1" dirty="0"/>
              <a:t>Notice that the overall time </a:t>
            </a:r>
            <a:r>
              <a:rPr lang="en-US" sz="2800" dirty="0"/>
              <a:t> much less. </a:t>
            </a:r>
          </a:p>
          <a:p>
            <a:r>
              <a:rPr lang="en-US" sz="2800" dirty="0"/>
              <a:t>That </a:t>
            </a:r>
            <a:r>
              <a:rPr lang="en-US" sz="2800" b="1" dirty="0" err="1"/>
              <a:t>mcmp</a:t>
            </a:r>
            <a:r>
              <a:rPr lang="en-US" sz="2800" b="1" dirty="0"/>
              <a:t> is now the hot spot, and that </a:t>
            </a:r>
            <a:r>
              <a:rPr lang="en-US" sz="2800" b="1" dirty="0" err="1"/>
              <a:t>isspam</a:t>
            </a:r>
            <a:r>
              <a:rPr lang="en-US" sz="2800" b="1" dirty="0"/>
              <a:t> now consumes a significant fraction of </a:t>
            </a:r>
            <a:r>
              <a:rPr lang="en-US" sz="2800" dirty="0"/>
              <a:t> computation. It is more complex than the version that </a:t>
            </a:r>
            <a:r>
              <a:rPr lang="en-US" sz="2800" dirty="0" err="1"/>
              <a:t>called</a:t>
            </a:r>
            <a:r>
              <a:rPr lang="en-US" sz="2800" b="1" dirty="0" err="1"/>
              <a:t>s</a:t>
            </a:r>
            <a:r>
              <a:rPr lang="en-US" sz="2800" b="1" dirty="0"/>
              <a:t> t r s t r , </a:t>
            </a:r>
          </a:p>
          <a:p>
            <a:r>
              <a:rPr lang="en-US" sz="2800" b="1" dirty="0"/>
              <a:t>but its cost is more than compensated for by eliminating </a:t>
            </a:r>
            <a:r>
              <a:rPr lang="en-US" sz="2800" b="1" dirty="0" err="1"/>
              <a:t>strlen</a:t>
            </a:r>
            <a:r>
              <a:rPr lang="en-US" sz="2800" b="1" dirty="0"/>
              <a:t> and </a:t>
            </a:r>
            <a:r>
              <a:rPr lang="en-US" sz="2800" b="1" dirty="0" err="1"/>
              <a:t>strchr</a:t>
            </a:r>
            <a:r>
              <a:rPr lang="en-US" sz="2800" b="1" dirty="0"/>
              <a:t> </a:t>
            </a:r>
            <a:r>
              <a:rPr lang="en-US" sz="2800" dirty="0"/>
              <a:t>from </a:t>
            </a:r>
            <a:r>
              <a:rPr lang="en-US" sz="2800" b="1" dirty="0" err="1"/>
              <a:t>isspam</a:t>
            </a:r>
            <a:r>
              <a:rPr lang="en-US" sz="2800" b="1" dirty="0"/>
              <a:t> and by replacing </a:t>
            </a:r>
            <a:r>
              <a:rPr lang="en-US" sz="2800" b="1" dirty="0" err="1"/>
              <a:t>strncmp</a:t>
            </a:r>
            <a:r>
              <a:rPr lang="en-US" sz="2800" b="1" dirty="0"/>
              <a:t> with </a:t>
            </a:r>
            <a:r>
              <a:rPr lang="en-US" sz="2800" b="1" dirty="0" err="1"/>
              <a:t>memcmp</a:t>
            </a:r>
            <a:r>
              <a:rPr lang="en-US" sz="2800" b="1" dirty="0"/>
              <a:t>, which does less work per byte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304800"/>
            <a:ext cx="9296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3999" cy="6629400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It's instructive to spend some time comparing the cycle counts and number of calls in the two profiles.</a:t>
            </a:r>
          </a:p>
          <a:p>
            <a:r>
              <a:rPr lang="en-US" sz="3200" b="1" dirty="0"/>
              <a:t>Notice that s t r l e n went from a couple of million calls to  652, and that </a:t>
            </a:r>
            <a:r>
              <a:rPr lang="en-US" sz="3200" b="1" dirty="0" err="1"/>
              <a:t>strncmp</a:t>
            </a:r>
            <a:r>
              <a:rPr lang="en-US" sz="3200" b="1" dirty="0"/>
              <a:t> and </a:t>
            </a:r>
            <a:r>
              <a:rPr lang="en-US" sz="3200" b="1" dirty="0" err="1"/>
              <a:t>memcmp</a:t>
            </a:r>
            <a:r>
              <a:rPr lang="en-US" sz="3200" b="1" dirty="0"/>
              <a:t> are called the same number of times.</a:t>
            </a:r>
          </a:p>
          <a:p>
            <a:r>
              <a:rPr lang="en-US" sz="3200" b="1" dirty="0"/>
              <a:t> Also notice that </a:t>
            </a:r>
            <a:r>
              <a:rPr lang="en-US" sz="3200" b="1" dirty="0" err="1"/>
              <a:t>isspam</a:t>
            </a:r>
            <a:r>
              <a:rPr lang="en-US" sz="3200" b="1" dirty="0"/>
              <a:t>. which now incorporates the function of </a:t>
            </a:r>
            <a:r>
              <a:rPr lang="en-US" sz="3200" b="1" dirty="0" err="1"/>
              <a:t>strchr</a:t>
            </a:r>
            <a:r>
              <a:rPr lang="en-US" sz="3200" b="1" dirty="0"/>
              <a:t>, still manages to use far fewer cycles than </a:t>
            </a:r>
            <a:r>
              <a:rPr lang="en-US" sz="3200" b="1" dirty="0" err="1"/>
              <a:t>strchr</a:t>
            </a:r>
            <a:r>
              <a:rPr lang="en-US" sz="3200" b="1" dirty="0"/>
              <a:t> did before because it examines only the relevant patterns at each step. </a:t>
            </a:r>
          </a:p>
          <a:p>
            <a:r>
              <a:rPr lang="en-US" sz="3200" b="1" dirty="0"/>
              <a:t>Many more details of the execution can be discovered by examining the numbers.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3999" cy="58889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Draw a picture. </a:t>
            </a:r>
          </a:p>
          <a:p>
            <a:r>
              <a:rPr lang="en-US" sz="4000" b="1" i="1" dirty="0"/>
              <a:t>Pictures are especially good for presenting performance measurements.</a:t>
            </a:r>
          </a:p>
          <a:p>
            <a:r>
              <a:rPr lang="en-US" sz="4000" b="1" dirty="0"/>
              <a:t>They can convey information about the </a:t>
            </a:r>
            <a:r>
              <a:rPr lang="en-US" sz="4000" b="1" dirty="0">
                <a:solidFill>
                  <a:srgbClr val="FF0000"/>
                </a:solidFill>
              </a:rPr>
              <a:t>effects of parameter changes</a:t>
            </a:r>
            <a:r>
              <a:rPr lang="en-US" sz="4000" b="1" dirty="0"/>
              <a:t>, compare algorithms and data structures, and sometimes point to unexpected behavior.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21" y="-29308"/>
            <a:ext cx="6347713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Bottleneck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" y="914400"/>
            <a:ext cx="8889609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Our incoming mail funnels through a machine. called a gateway, that connects our internal network with the external Internet.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Electronic mail messages from outside tens of thousands a day for a community of a few thousand people-arrive at the gateway and are transferred to the internal network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One of the services of the gateway is to filter out "spam.”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79400"/>
            <a:ext cx="6347713" cy="5588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3. Strategies for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914400"/>
            <a:ext cx="8077201" cy="512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/>
              <a:t>a. </a:t>
            </a:r>
            <a:r>
              <a:rPr lang="en-US" sz="2800" b="1" i="1" dirty="0"/>
              <a:t>Use a better algorithm or data structure.</a:t>
            </a:r>
          </a:p>
          <a:p>
            <a:pPr algn="just"/>
            <a:r>
              <a:rPr lang="en-US" sz="2800" i="1" dirty="0"/>
              <a:t> </a:t>
            </a:r>
            <a:r>
              <a:rPr lang="en-US" sz="3600" b="1" i="1" dirty="0"/>
              <a:t>The most important factor in making a program </a:t>
            </a:r>
            <a:r>
              <a:rPr lang="en-US" sz="3600" b="1" dirty="0"/>
              <a:t>faster is the choice of </a:t>
            </a:r>
            <a:r>
              <a:rPr lang="en-US" sz="3600" b="1" dirty="0">
                <a:solidFill>
                  <a:srgbClr val="FF0000"/>
                </a:solidFill>
              </a:rPr>
              <a:t>algorithm and data structure</a:t>
            </a:r>
            <a:r>
              <a:rPr lang="en-US" sz="3600" b="1" dirty="0"/>
              <a:t>; </a:t>
            </a:r>
          </a:p>
          <a:p>
            <a:pPr algn="just"/>
            <a:r>
              <a:rPr lang="en-US" sz="3600" b="1" dirty="0"/>
              <a:t>even greater improvement is possible if the </a:t>
            </a:r>
            <a:r>
              <a:rPr lang="en-US" sz="3600" b="1" dirty="0">
                <a:solidFill>
                  <a:srgbClr val="FF0000"/>
                </a:solidFill>
              </a:rPr>
              <a:t>new algorithm reduces the order of computation, say from 0(n2) to O(</a:t>
            </a:r>
            <a:r>
              <a:rPr lang="en-US" sz="3600" b="1" dirty="0" err="1">
                <a:solidFill>
                  <a:srgbClr val="FF0000"/>
                </a:solidFill>
              </a:rPr>
              <a:t>nlogn</a:t>
            </a:r>
            <a:r>
              <a:rPr lang="en-US" sz="3600" b="1" dirty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533400"/>
            <a:ext cx="7696201" cy="5507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Be sure that the complexity is really what you expect; if not, there might be a hidden performance bug. This apparently </a:t>
            </a:r>
            <a:r>
              <a:rPr lang="en-US" sz="2800" b="1" dirty="0">
                <a:solidFill>
                  <a:srgbClr val="FF0000"/>
                </a:solidFill>
              </a:rPr>
              <a:t>linear algorithm for scanning a string,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810000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48601" cy="762000"/>
          </a:xfrm>
        </p:spPr>
        <p:txBody>
          <a:bodyPr/>
          <a:lstStyle/>
          <a:p>
            <a:r>
              <a:rPr lang="en-US" b="1" i="1" dirty="0"/>
              <a:t>b. Enable compiler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549" y="1524000"/>
            <a:ext cx="8534401" cy="533400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One zero-cost change that usually produces a reasonable improvement is to turn on whatever optimization the compiler provides. </a:t>
            </a:r>
          </a:p>
          <a:p>
            <a:pPr algn="just"/>
            <a:r>
              <a:rPr lang="en-US" sz="3600" b="1" dirty="0"/>
              <a:t>By default, </a:t>
            </a:r>
            <a:r>
              <a:rPr lang="en-US" sz="3600" b="1" dirty="0">
                <a:solidFill>
                  <a:srgbClr val="FF0000"/>
                </a:solidFill>
              </a:rPr>
              <a:t>most C and C++ compilers do not attempt much optimization.</a:t>
            </a:r>
          </a:p>
          <a:p>
            <a:pPr algn="just"/>
            <a:r>
              <a:rPr lang="en-US" sz="3600" b="1" dirty="0"/>
              <a:t> A compiler option enables the </a:t>
            </a:r>
            <a:r>
              <a:rPr lang="en-US" sz="3600" b="1" i="1" dirty="0"/>
              <a:t>optimizer</a:t>
            </a:r>
            <a:endParaRPr lang="en-US" sz="20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609600"/>
            <a:ext cx="8610602" cy="54317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Compiler optimization usually improves run-time anywhere from a few percent to a factor of two</a:t>
            </a:r>
          </a:p>
          <a:p>
            <a:pPr marL="0" indent="0" algn="just">
              <a:buNone/>
            </a:pPr>
            <a:endParaRPr lang="en-US" sz="3200" b="1" dirty="0"/>
          </a:p>
          <a:p>
            <a:pPr algn="just"/>
            <a:r>
              <a:rPr lang="en-US" sz="3200" b="1" dirty="0"/>
              <a:t>Sometimes, though, it slows the program down, so measure the improvement before shipping your product.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458201" cy="6193763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We compared un optimized and optimized  compilation on a couple of versions of the spam filter.</a:t>
            </a:r>
          </a:p>
          <a:p>
            <a:pPr algn="just">
              <a:buNone/>
            </a:pPr>
            <a:endParaRPr lang="en-US" sz="3600" b="1" dirty="0"/>
          </a:p>
          <a:p>
            <a:pPr algn="just"/>
            <a:r>
              <a:rPr lang="en-US" sz="3600" b="1" dirty="0"/>
              <a:t>However, </a:t>
            </a:r>
            <a:r>
              <a:rPr lang="en-US" sz="3600" b="1" dirty="0">
                <a:solidFill>
                  <a:srgbClr val="FF0000"/>
                </a:solidFill>
              </a:rPr>
              <a:t>some compilers have </a:t>
            </a:r>
            <a:r>
              <a:rPr lang="en-US" sz="3600" b="1" i="1" dirty="0">
                <a:solidFill>
                  <a:srgbClr val="FF0000"/>
                </a:solidFill>
              </a:rPr>
              <a:t>global optimizer</a:t>
            </a:r>
            <a:r>
              <a:rPr lang="en-US" sz="3600" b="1" i="1" dirty="0"/>
              <a:t>, which analyze the entire program for potential improvements. </a:t>
            </a:r>
            <a:endParaRPr lang="en-US" sz="36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1320800"/>
          </a:xfrm>
        </p:spPr>
        <p:txBody>
          <a:bodyPr/>
          <a:lstStyle/>
          <a:p>
            <a:pPr algn="l"/>
            <a:r>
              <a:rPr lang="en-US" b="1" i="1" dirty="0"/>
              <a:t>c. Tune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685800"/>
            <a:ext cx="9143999" cy="58674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The right choice of algorithm matters if </a:t>
            </a:r>
            <a:r>
              <a:rPr lang="en-US" sz="3200" b="1" dirty="0">
                <a:solidFill>
                  <a:srgbClr val="FF0000"/>
                </a:solidFill>
              </a:rPr>
              <a:t>data sizes are big enough. </a:t>
            </a:r>
          </a:p>
          <a:p>
            <a:pPr algn="just"/>
            <a:r>
              <a:rPr lang="en-US" sz="3200" b="1" dirty="0"/>
              <a:t>But once the right algorithm is in place, if speed is still an issue the next thing to try is </a:t>
            </a:r>
            <a:r>
              <a:rPr lang="en-US" sz="3200" b="1" i="1" dirty="0"/>
              <a:t>tuning the code: </a:t>
            </a:r>
            <a:r>
              <a:rPr lang="en-US" sz="3200" b="1" i="1" dirty="0">
                <a:solidFill>
                  <a:srgbClr val="FF0000"/>
                </a:solidFill>
              </a:rPr>
              <a:t>adjusting the details of loops and expressions to </a:t>
            </a:r>
            <a:r>
              <a:rPr lang="en-US" sz="3200" b="1" dirty="0">
                <a:solidFill>
                  <a:srgbClr val="FF0000"/>
                </a:solidFill>
              </a:rPr>
              <a:t>make things go faster.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4267200"/>
            <a:ext cx="9372600" cy="276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997"/>
            <a:ext cx="9144000" cy="57365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This initial version takes </a:t>
            </a:r>
            <a:r>
              <a:rPr lang="en-US" sz="2800" b="1" dirty="0">
                <a:solidFill>
                  <a:srgbClr val="FF0000"/>
                </a:solidFill>
              </a:rPr>
              <a:t>6.6 seconds </a:t>
            </a:r>
            <a:r>
              <a:rPr lang="en-US" sz="2800" b="1" dirty="0"/>
              <a:t>in our test suite when compiled using the optimizer.</a:t>
            </a:r>
          </a:p>
          <a:p>
            <a:pPr algn="just"/>
            <a:r>
              <a:rPr lang="en-US" sz="2800" b="1" dirty="0"/>
              <a:t>The inner loop has an </a:t>
            </a:r>
            <a:r>
              <a:rPr lang="en-US" sz="2800" b="1" dirty="0">
                <a:solidFill>
                  <a:srgbClr val="FF0000"/>
                </a:solidFill>
              </a:rPr>
              <a:t>array index (</a:t>
            </a:r>
            <a:r>
              <a:rPr lang="en-US" sz="2800" b="1" dirty="0" err="1">
                <a:solidFill>
                  <a:srgbClr val="FF0000"/>
                </a:solidFill>
              </a:rPr>
              <a:t>nstarting</a:t>
            </a:r>
            <a:r>
              <a:rPr lang="en-US" sz="2800" b="1" dirty="0">
                <a:solidFill>
                  <a:srgbClr val="FF0000"/>
                </a:solidFill>
              </a:rPr>
              <a:t> [c]) in its loop condition whose value is fixed </a:t>
            </a:r>
            <a:r>
              <a:rPr lang="en-US" sz="2800" b="1" dirty="0"/>
              <a:t>for each iteration of the outer loop. </a:t>
            </a:r>
          </a:p>
          <a:p>
            <a:pPr algn="just"/>
            <a:r>
              <a:rPr lang="en-US" sz="2800" b="1" dirty="0"/>
              <a:t>We can </a:t>
            </a:r>
            <a:r>
              <a:rPr lang="en-US" sz="2800" b="1" dirty="0">
                <a:solidFill>
                  <a:srgbClr val="FF0000"/>
                </a:solidFill>
              </a:rPr>
              <a:t>avoid recalculating it by saving the value in a local variable: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28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320800"/>
          </a:xfrm>
        </p:spPr>
        <p:txBody>
          <a:bodyPr>
            <a:normAutofit/>
          </a:bodyPr>
          <a:lstStyle/>
          <a:p>
            <a:r>
              <a:rPr lang="en-US" b="1" i="1" dirty="0"/>
              <a:t>d. Don't optimize what doesn't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990600"/>
            <a:ext cx="9448799" cy="5050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b="1" dirty="0"/>
              <a:t>Sometimes tuning achieves nothing because it is applied where it makes no difference.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Make sure the code you're optimizing is where time is really spent. </a:t>
            </a:r>
          </a:p>
          <a:p>
            <a:pPr algn="just"/>
            <a:r>
              <a:rPr lang="en-US" sz="3200" b="1" dirty="0"/>
              <a:t>The engineers built a special instruction to encapsulate the function of the sequence, </a:t>
            </a:r>
          </a:p>
          <a:p>
            <a:pPr algn="just"/>
            <a:r>
              <a:rPr lang="en-US" sz="3200" b="1" dirty="0"/>
              <a:t>rebuilt the system, and found it made no difference at all; </a:t>
            </a:r>
          </a:p>
          <a:p>
            <a:pPr algn="just"/>
            <a:r>
              <a:rPr lang="en-US" sz="3200" b="1" dirty="0"/>
              <a:t>they had optimized the idle loop of the operat</a:t>
            </a:r>
            <a:r>
              <a:rPr lang="en-US" sz="3500" b="1" dirty="0"/>
              <a:t>ing </a:t>
            </a:r>
            <a:r>
              <a:rPr lang="en-US" sz="3900" b="1" dirty="0"/>
              <a:t>system.</a:t>
            </a:r>
            <a:endParaRPr lang="en-US" sz="24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228600"/>
            <a:ext cx="9220199" cy="6781800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/>
              <a:t>Removing the array index from the inner loop was less dramatic, but still worth doing.</a:t>
            </a:r>
          </a:p>
          <a:p>
            <a:endParaRPr lang="en-US" sz="3600" b="1" dirty="0"/>
          </a:p>
          <a:p>
            <a:r>
              <a:rPr lang="en-US" sz="3600" b="1" dirty="0"/>
              <a:t>Optimizing public services like the spam filter is almost always worthwhile; </a:t>
            </a:r>
          </a:p>
          <a:p>
            <a:endParaRPr lang="en-US" sz="3600" b="1" dirty="0"/>
          </a:p>
          <a:p>
            <a:r>
              <a:rPr lang="en-US" sz="3600" b="1" dirty="0"/>
              <a:t>Speeding up test programs is almost never worthwhile.</a:t>
            </a:r>
          </a:p>
          <a:p>
            <a:endParaRPr lang="en-US" sz="3600" b="1" dirty="0"/>
          </a:p>
          <a:p>
            <a:r>
              <a:rPr lang="en-US" sz="3600" b="1" dirty="0"/>
              <a:t>And for a program that runs for a year, squeeze out everything you can. </a:t>
            </a:r>
          </a:p>
          <a:p>
            <a:r>
              <a:rPr lang="en-US" sz="3600" b="1" dirty="0"/>
              <a:t>It may be worth restarting if you find a way to make a ten percent improvement even after the program has been running for a month.</a:t>
            </a:r>
          </a:p>
          <a:p>
            <a:pPr>
              <a:buNone/>
            </a:pPr>
            <a:endParaRPr lang="en-US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600" b="1" dirty="0"/>
              <a:t>The gateway machine already very busy, was overwhelmed because the filtering program was taking so much time-much more time than was required for all the other processing of each message-that the mail queues filled and message delivery was delayed by hours while the system struggled to catch up.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-5862"/>
            <a:ext cx="3913971" cy="145097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763000" cy="58127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b="1" dirty="0"/>
              <a:t>Competitive programs-games, compilers. word processors, spreadsheets, database systems-fall into this category as well, since </a:t>
            </a:r>
            <a:r>
              <a:rPr lang="en-US" sz="3200" b="1" dirty="0">
                <a:solidFill>
                  <a:srgbClr val="FF0000"/>
                </a:solidFill>
              </a:rPr>
              <a:t>commercial success is often to the swiftest, at least in published benchmark results.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It's important to time programs as changes are being made, </a:t>
            </a:r>
            <a:r>
              <a:rPr lang="en-US" sz="3200" b="1" dirty="0">
                <a:solidFill>
                  <a:srgbClr val="FF0000"/>
                </a:solidFill>
              </a:rPr>
              <a:t>to make sure that things are improving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Sometimes two changes that each </a:t>
            </a:r>
            <a:r>
              <a:rPr lang="en-US" sz="3200" b="1" dirty="0">
                <a:solidFill>
                  <a:srgbClr val="FF0000"/>
                </a:solidFill>
              </a:rPr>
              <a:t>improve a program will interact, negating their individual effects.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8382000" cy="1320800"/>
          </a:xfrm>
        </p:spPr>
        <p:txBody>
          <a:bodyPr>
            <a:normAutofit/>
          </a:bodyPr>
          <a:lstStyle/>
          <a:p>
            <a:r>
              <a:rPr lang="en-US" sz="6000" b="1" dirty="0"/>
              <a:t>4.  Tuning the Code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839199" cy="4288763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There are </a:t>
            </a:r>
            <a:r>
              <a:rPr lang="en-US" sz="3600" dirty="0">
                <a:solidFill>
                  <a:srgbClr val="FF0000"/>
                </a:solidFill>
              </a:rPr>
              <a:t>many techniques </a:t>
            </a:r>
            <a:r>
              <a:rPr lang="en-US" sz="3600" dirty="0"/>
              <a:t>to reduce run-time when a hot spot is found. </a:t>
            </a:r>
          </a:p>
          <a:p>
            <a:pPr algn="just"/>
            <a:r>
              <a:rPr lang="en-US" sz="3600" dirty="0"/>
              <a:t>Regression testing : </a:t>
            </a:r>
            <a:r>
              <a:rPr lang="en-US" sz="4400" b="1" dirty="0">
                <a:solidFill>
                  <a:srgbClr val="FF0000"/>
                </a:solidFill>
              </a:rPr>
              <a:t>be sure that the code still works</a:t>
            </a:r>
            <a:r>
              <a:rPr lang="en-US" sz="4400" b="1" dirty="0"/>
              <a:t>.</a:t>
            </a:r>
          </a:p>
          <a:p>
            <a:pPr algn="just"/>
            <a:r>
              <a:rPr lang="en-US" sz="3600" dirty="0"/>
              <a:t>good compilers will do some of these tuning.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3999" cy="5584163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3600" b="1" i="1" dirty="0"/>
              <a:t>Collect common sub  expressions. </a:t>
            </a:r>
          </a:p>
          <a:p>
            <a:pPr marL="457200" indent="-457200" algn="just">
              <a:buAutoNum type="arabicPeriod"/>
            </a:pPr>
            <a:endParaRPr lang="en-US" sz="3200" b="1" i="1" dirty="0"/>
          </a:p>
          <a:p>
            <a:pPr marL="457200" indent="-457200" algn="just">
              <a:buNone/>
            </a:pPr>
            <a:r>
              <a:rPr lang="en-US" sz="3200" b="1" i="1" dirty="0"/>
              <a:t>      If an expensive computation appears multiple </a:t>
            </a:r>
            <a:r>
              <a:rPr lang="en-US" sz="3200" b="1" dirty="0"/>
              <a:t>times.  do it in only one place and remember the result. </a:t>
            </a:r>
          </a:p>
          <a:p>
            <a:pPr marL="457200" indent="-457200" algn="just">
              <a:buNone/>
            </a:pPr>
            <a:r>
              <a:rPr lang="en-US" sz="3200" b="1" dirty="0"/>
              <a:t>      Example: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029200"/>
            <a:ext cx="914399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9067799" cy="5965163"/>
          </a:xfrm>
        </p:spPr>
        <p:txBody>
          <a:bodyPr/>
          <a:lstStyle/>
          <a:p>
            <a:pPr algn="just"/>
            <a:r>
              <a:rPr lang="en-US" sz="3600" dirty="0"/>
              <a:t>If a </a:t>
            </a:r>
            <a:r>
              <a:rPr lang="en-US" sz="3600" b="1" dirty="0">
                <a:solidFill>
                  <a:srgbClr val="FF0000"/>
                </a:solidFill>
              </a:rPr>
              <a:t>computation is done within a loop but does not depend on anything that changes within the loop</a:t>
            </a:r>
            <a:r>
              <a:rPr lang="en-US" sz="3600" b="1" dirty="0"/>
              <a:t>. </a:t>
            </a:r>
            <a:r>
              <a:rPr lang="en-US" sz="3600" b="1" dirty="0">
                <a:solidFill>
                  <a:srgbClr val="FF0000"/>
                </a:solidFill>
              </a:rPr>
              <a:t>move the computation outside</a:t>
            </a:r>
            <a:r>
              <a:rPr lang="en-US" sz="3600" dirty="0">
                <a:solidFill>
                  <a:srgbClr val="FF0000"/>
                </a:solidFill>
              </a:rPr>
              <a:t>,</a:t>
            </a:r>
            <a:r>
              <a:rPr lang="en-US" sz="3600" dirty="0"/>
              <a:t> as when we replaced</a:t>
            </a:r>
          </a:p>
          <a:p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352799"/>
            <a:ext cx="9296400" cy="322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26" y="195775"/>
            <a:ext cx="8991600" cy="66294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b="1" i="1" dirty="0"/>
              <a:t>2. </a:t>
            </a:r>
            <a:r>
              <a:rPr lang="en-US" sz="3500" b="1" i="1" dirty="0">
                <a:solidFill>
                  <a:srgbClr val="FF0000"/>
                </a:solidFill>
              </a:rPr>
              <a:t>Replace expensive operations by cheap ones. </a:t>
            </a:r>
            <a:endParaRPr lang="en-US" sz="2600" b="1" i="1" dirty="0">
              <a:solidFill>
                <a:srgbClr val="FF0000"/>
              </a:solidFill>
            </a:endParaRPr>
          </a:p>
          <a:p>
            <a:pPr algn="just"/>
            <a:r>
              <a:rPr lang="en-US" sz="3500" b="1" dirty="0"/>
              <a:t>The term </a:t>
            </a:r>
            <a:r>
              <a:rPr lang="en-US" sz="3500" b="1" i="1" dirty="0">
                <a:solidFill>
                  <a:srgbClr val="FF0000"/>
                </a:solidFill>
              </a:rPr>
              <a:t>reduction in strength refers to </a:t>
            </a:r>
            <a:r>
              <a:rPr lang="en-US" sz="3500" b="1" dirty="0"/>
              <a:t>optimizations that replace an expensive operation by a cheaper one.</a:t>
            </a:r>
          </a:p>
          <a:p>
            <a:pPr algn="just">
              <a:buNone/>
            </a:pPr>
            <a:r>
              <a:rPr lang="en-US" sz="3500" b="1" dirty="0"/>
              <a:t> </a:t>
            </a:r>
          </a:p>
          <a:p>
            <a:pPr algn="just"/>
            <a:r>
              <a:rPr lang="en-US" sz="3500" b="1" dirty="0"/>
              <a:t>Division and remainder are much slower than multiplication. however, so there may be improvement if a division can be replaced with multiplication by the inverse, or a remainder by a masking operation if the divisor is a power of two.</a:t>
            </a:r>
          </a:p>
          <a:p>
            <a:pPr algn="just">
              <a:buNone/>
            </a:pPr>
            <a:endParaRPr lang="en-US" sz="3500" b="1" dirty="0"/>
          </a:p>
          <a:p>
            <a:pPr algn="just"/>
            <a:r>
              <a:rPr lang="en-US" sz="3500" b="1" dirty="0"/>
              <a:t>Replacing array indexing by pointers in C or C++ might speed things up, although most compilers do.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Distance in the plane is determined by the formula </a:t>
            </a:r>
            <a:r>
              <a:rPr lang="en-US" sz="3200" b="1" dirty="0" err="1"/>
              <a:t>sqrt</a:t>
            </a:r>
            <a:r>
              <a:rPr lang="en-US" sz="3200" b="1" dirty="0"/>
              <a:t>(</a:t>
            </a:r>
            <a:r>
              <a:rPr lang="en-US" sz="3200" b="1" dirty="0" err="1"/>
              <a:t>dx</a:t>
            </a:r>
            <a:r>
              <a:rPr lang="en-US" sz="3200" b="1" dirty="0"/>
              <a:t>*</a:t>
            </a:r>
            <a:r>
              <a:rPr lang="en-US" sz="3200" b="1" dirty="0" err="1"/>
              <a:t>dx+dy</a:t>
            </a:r>
            <a:r>
              <a:rPr lang="en-US" sz="3200" b="1" dirty="0"/>
              <a:t>*</a:t>
            </a:r>
            <a:r>
              <a:rPr lang="en-US" sz="3200" b="1" dirty="0" err="1"/>
              <a:t>dy</a:t>
            </a:r>
            <a:r>
              <a:rPr lang="en-US" sz="3200" b="1" dirty="0"/>
              <a:t>). </a:t>
            </a:r>
          </a:p>
          <a:p>
            <a:pPr algn="just"/>
            <a:r>
              <a:rPr lang="en-US" sz="3200" b="1" dirty="0"/>
              <a:t>so to decide which of two points is further away would normally involve calculating two square roots.</a:t>
            </a:r>
          </a:p>
          <a:p>
            <a:pPr algn="just"/>
            <a:r>
              <a:rPr lang="en-US" sz="3200" b="1" dirty="0"/>
              <a:t> But the same decision can be made by comparing the squares of the distances;</a:t>
            </a:r>
          </a:p>
          <a:p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25780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839199" cy="581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i="1" dirty="0">
                <a:solidFill>
                  <a:srgbClr val="FF0000"/>
                </a:solidFill>
              </a:rPr>
              <a:t>3. Unroll or eliminate loops. </a:t>
            </a:r>
            <a:endParaRPr lang="en-US" sz="2800" b="1" i="1" dirty="0">
              <a:solidFill>
                <a:srgbClr val="FF0000"/>
              </a:solidFill>
            </a:endParaRPr>
          </a:p>
          <a:p>
            <a:r>
              <a:rPr lang="en-US" sz="3600" b="1" i="1" dirty="0"/>
              <a:t>There is a certain overhead in setting up and running a </a:t>
            </a:r>
            <a:r>
              <a:rPr lang="en-US" sz="3600" b="1" dirty="0"/>
              <a:t>loop.</a:t>
            </a:r>
          </a:p>
          <a:p>
            <a:r>
              <a:rPr lang="en-US" sz="3600" b="1" dirty="0"/>
              <a:t> If the body of the loop isn't too long and doesn't iterate too many times. it can be more efficient to write out each iteration in sequence. Thus, for example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5105400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This eliminates loop overhead, particularly branching, which can slow modern processors by interrupting the flow of execution.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8991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296400" cy="6858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000" b="1" i="1" dirty="0"/>
              <a:t>4. </a:t>
            </a:r>
            <a:r>
              <a:rPr lang="en-US" sz="3500" b="1" i="1" dirty="0"/>
              <a:t>Cache frequently-used values. </a:t>
            </a:r>
          </a:p>
          <a:p>
            <a:pPr algn="just">
              <a:buNone/>
            </a:pPr>
            <a:r>
              <a:rPr lang="en-US" sz="3500" b="1" i="1" dirty="0"/>
              <a:t>  </a:t>
            </a:r>
            <a:r>
              <a:rPr lang="en-US" sz="3500" b="1" i="1" dirty="0">
                <a:solidFill>
                  <a:srgbClr val="FF0000"/>
                </a:solidFill>
              </a:rPr>
              <a:t>Cached values don't have to be recomputed. </a:t>
            </a:r>
          </a:p>
          <a:p>
            <a:pPr algn="just">
              <a:buNone/>
            </a:pPr>
            <a:endParaRPr lang="en-US" sz="3500" b="1" i="1" dirty="0"/>
          </a:p>
          <a:p>
            <a:pPr algn="just"/>
            <a:r>
              <a:rPr lang="en-US" sz="3500" b="1" i="1" dirty="0"/>
              <a:t>Caching </a:t>
            </a:r>
            <a:r>
              <a:rPr lang="en-US" sz="3500" b="1" dirty="0"/>
              <a:t>takes advantage of </a:t>
            </a:r>
            <a:r>
              <a:rPr lang="en-US" sz="3500" b="1" i="1" dirty="0"/>
              <a:t>locality, the tendency for programs (and people) to </a:t>
            </a:r>
            <a:r>
              <a:rPr lang="en-US" sz="3500" b="1" i="1" dirty="0">
                <a:solidFill>
                  <a:srgbClr val="FF0000"/>
                </a:solidFill>
              </a:rPr>
              <a:t>re-use recently </a:t>
            </a:r>
            <a:r>
              <a:rPr lang="en-US" sz="3500" b="1" dirty="0">
                <a:solidFill>
                  <a:srgbClr val="FF0000"/>
                </a:solidFill>
              </a:rPr>
              <a:t>accessed</a:t>
            </a:r>
            <a:r>
              <a:rPr lang="en-US" sz="3500" b="1" dirty="0"/>
              <a:t> or nearby items in preference to older or distant data.  </a:t>
            </a:r>
          </a:p>
          <a:p>
            <a:pPr algn="just">
              <a:buNone/>
            </a:pPr>
            <a:endParaRPr lang="en-US" sz="3500" b="1" dirty="0"/>
          </a:p>
          <a:p>
            <a:pPr algn="just"/>
            <a:r>
              <a:rPr lang="en-US" sz="3500" b="1" dirty="0">
                <a:solidFill>
                  <a:srgbClr val="FF0000"/>
                </a:solidFill>
              </a:rPr>
              <a:t>Web browsers, for instance, cache pages and images to avoid the slow transfer of data over the Internet</a:t>
            </a:r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915400" cy="3880773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/>
              <a:t>The cache implementation used internal static variables to remember the previous character and its code: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429000"/>
            <a:ext cx="8610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Simplifying quite a bit. the spam filter runs like this</a:t>
            </a:r>
          </a:p>
          <a:p>
            <a:pPr algn="just"/>
            <a:r>
              <a:rPr lang="en-US" sz="3200" b="1" dirty="0">
                <a:solidFill>
                  <a:srgbClr val="FF0000"/>
                </a:solidFill>
              </a:rPr>
              <a:t>Each incoming message is treated as a single string</a:t>
            </a:r>
            <a:r>
              <a:rPr lang="en-US" sz="3200" b="1" dirty="0"/>
              <a:t>, and a textual pattern matcher examines that string to see if it contains </a:t>
            </a:r>
            <a:r>
              <a:rPr lang="en-US" sz="3200" b="1" dirty="0">
                <a:solidFill>
                  <a:srgbClr val="FF0000"/>
                </a:solidFill>
              </a:rPr>
              <a:t>any phrases from known spam</a:t>
            </a:r>
          </a:p>
          <a:p>
            <a:pPr algn="just"/>
            <a:r>
              <a:rPr lang="en-US" sz="3200" b="1" dirty="0"/>
              <a:t>None of the existing string-matching tools, such as </a:t>
            </a:r>
            <a:r>
              <a:rPr lang="en-US" sz="3200" b="1" dirty="0">
                <a:solidFill>
                  <a:srgbClr val="FF0000"/>
                </a:solidFill>
              </a:rPr>
              <a:t>grep</a:t>
            </a:r>
            <a:r>
              <a:rPr lang="en-US" sz="3200" b="1" dirty="0"/>
              <a:t>, had the right combination of performance and packaging. </a:t>
            </a:r>
          </a:p>
          <a:p>
            <a:pPr algn="just"/>
            <a:r>
              <a:rPr lang="en-US" sz="3200" b="1" dirty="0"/>
              <a:t>A special-purpose spam filter was written.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-33336"/>
            <a:ext cx="3913971" cy="125253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304800"/>
            <a:ext cx="9220200" cy="65532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b="1" i="1" dirty="0"/>
              <a:t>5</a:t>
            </a:r>
            <a:r>
              <a:rPr lang="en-US" sz="2000" b="1" i="1" dirty="0"/>
              <a:t>.  </a:t>
            </a:r>
            <a:r>
              <a:rPr lang="en-US" sz="4600" b="1" i="1" dirty="0"/>
              <a:t>Write a special-purpose allocator. </a:t>
            </a:r>
          </a:p>
          <a:p>
            <a:pPr algn="just"/>
            <a:r>
              <a:rPr lang="en-US" sz="4600" b="1" i="1" dirty="0"/>
              <a:t>Often the single hot spot in a program is memory </a:t>
            </a:r>
            <a:r>
              <a:rPr lang="en-US" sz="4600" b="1" dirty="0"/>
              <a:t>allocation, which manifests itself as lots of calls on malloc or new. </a:t>
            </a:r>
          </a:p>
          <a:p>
            <a:pPr algn="just"/>
            <a:r>
              <a:rPr lang="en-US" sz="4600" b="1" dirty="0"/>
              <a:t> When most requests are for blocks of the same size, substantial speedups are possible by replacing calls to the general-purpose allocator by calls to a special-purpose one. </a:t>
            </a:r>
          </a:p>
          <a:p>
            <a:pPr algn="just"/>
            <a:r>
              <a:rPr lang="en-US" sz="4600" b="1" dirty="0"/>
              <a:t> The special purpose allocator makes one call to ma1loc to fetch a big array of items, then hands them out one at a time as needed, a cheaper operation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77948"/>
            <a:ext cx="8991600" cy="54403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b="1" i="1" dirty="0"/>
              <a:t>6</a:t>
            </a:r>
            <a:r>
              <a:rPr lang="en-US" sz="3600" b="1" i="1" dirty="0"/>
              <a:t>.   </a:t>
            </a:r>
            <a:r>
              <a:rPr lang="en-US" sz="3600" b="1" i="1" dirty="0">
                <a:solidFill>
                  <a:srgbClr val="FF0000"/>
                </a:solidFill>
              </a:rPr>
              <a:t>Buffer input and output</a:t>
            </a:r>
            <a:r>
              <a:rPr lang="en-US" sz="3600" b="1" i="1" dirty="0"/>
              <a:t>. </a:t>
            </a:r>
          </a:p>
          <a:p>
            <a:pPr algn="just"/>
            <a:r>
              <a:rPr lang="en-US" sz="3600" b="1" i="1" dirty="0"/>
              <a:t>Buffering batches transactions so that frequent operations </a:t>
            </a:r>
            <a:r>
              <a:rPr lang="en-US" sz="3600" b="1" dirty="0"/>
              <a:t>are done with as little overhead as possible, and the high-overhead operations are done only when necessary. </a:t>
            </a:r>
          </a:p>
          <a:p>
            <a:pPr algn="just"/>
            <a:r>
              <a:rPr lang="en-US" sz="3600" b="1" dirty="0"/>
              <a:t>When a C program calls </a:t>
            </a:r>
            <a:r>
              <a:rPr lang="en-US" sz="3600" b="1" dirty="0" err="1"/>
              <a:t>printf</a:t>
            </a:r>
            <a:r>
              <a:rPr lang="en-US" sz="3600" b="1" dirty="0"/>
              <a:t>, for example, the characters are stored in a buffer but not passed to the operating system until the buffer is full or flushed  explicitly.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2964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i="1" dirty="0"/>
              <a:t>7.  </a:t>
            </a:r>
            <a:r>
              <a:rPr lang="en-US" sz="3200" b="1" i="1" dirty="0">
                <a:solidFill>
                  <a:srgbClr val="FF0000"/>
                </a:solidFill>
              </a:rPr>
              <a:t>Handle special cases separately. </a:t>
            </a:r>
          </a:p>
          <a:p>
            <a:pPr algn="just"/>
            <a:r>
              <a:rPr lang="en-US" sz="3600" b="1" i="1" dirty="0"/>
              <a:t>By handling same-sized objects in separate code, </a:t>
            </a:r>
            <a:r>
              <a:rPr lang="en-US" sz="3600" b="1" dirty="0"/>
              <a:t>special-purpose allocators reduce time and space overhead in the general allocator and incidentally reduce fragmentation.</a:t>
            </a:r>
          </a:p>
          <a:p>
            <a:pPr algn="just"/>
            <a:r>
              <a:rPr lang="en-US" sz="3600" b="1" dirty="0"/>
              <a:t> In the graphics library, the basic draw function was written to be as simple and straightforward as possible.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915399" cy="5660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i="1" dirty="0"/>
              <a:t>8</a:t>
            </a:r>
            <a:r>
              <a:rPr lang="en-US" sz="2000" b="1" i="1" dirty="0"/>
              <a:t>.  </a:t>
            </a:r>
            <a:r>
              <a:rPr lang="en-US" sz="3600" b="1" i="1" dirty="0" err="1">
                <a:solidFill>
                  <a:srgbClr val="FF0000"/>
                </a:solidFill>
              </a:rPr>
              <a:t>Precompute</a:t>
            </a:r>
            <a:r>
              <a:rPr lang="en-US" sz="3600" b="1" i="1" dirty="0">
                <a:solidFill>
                  <a:srgbClr val="FF0000"/>
                </a:solidFill>
              </a:rPr>
              <a:t> results</a:t>
            </a:r>
            <a:r>
              <a:rPr lang="en-US" sz="3600" b="1" i="1" dirty="0"/>
              <a:t>. </a:t>
            </a:r>
          </a:p>
          <a:p>
            <a:pPr algn="just"/>
            <a:r>
              <a:rPr lang="en-US" sz="3600" b="1" i="1" dirty="0"/>
              <a:t>Sometimes it is possible to make a program run faster by pre computing </a:t>
            </a:r>
            <a:r>
              <a:rPr lang="en-US" sz="3600" b="1" dirty="0"/>
              <a:t>values so they are ready when they are needed</a:t>
            </a:r>
          </a:p>
          <a:p>
            <a:pPr algn="just"/>
            <a:endParaRPr lang="en-US" sz="3600" b="1" dirty="0"/>
          </a:p>
          <a:p>
            <a:pPr algn="just"/>
            <a:r>
              <a:rPr lang="en-US" sz="3600" b="1" dirty="0"/>
              <a:t> We saw this in the spam filter, which </a:t>
            </a:r>
            <a:r>
              <a:rPr lang="en-US" sz="3600" b="1" dirty="0" err="1"/>
              <a:t>precomputed</a:t>
            </a:r>
            <a:r>
              <a:rPr lang="en-US" sz="3600" b="1" dirty="0"/>
              <a:t> </a:t>
            </a:r>
            <a:r>
              <a:rPr lang="en-US" sz="3600" b="1" dirty="0" err="1"/>
              <a:t>strlen</a:t>
            </a:r>
            <a:r>
              <a:rPr lang="en-US" sz="3600" b="1" dirty="0"/>
              <a:t>(pat[</a:t>
            </a:r>
            <a:r>
              <a:rPr lang="en-US" sz="3600" b="1" dirty="0" err="1"/>
              <a:t>il</a:t>
            </a:r>
            <a:r>
              <a:rPr lang="en-US" sz="3600" b="1" dirty="0"/>
              <a:t>) and stored it in the array at </a:t>
            </a:r>
            <a:r>
              <a:rPr lang="en-US" sz="3600" b="1" dirty="0" err="1"/>
              <a:t>patlen</a:t>
            </a:r>
            <a:r>
              <a:rPr lang="en-US" sz="3600" b="1" dirty="0"/>
              <a:t>[</a:t>
            </a:r>
            <a:r>
              <a:rPr lang="en-US" sz="3600" b="1" dirty="0" err="1"/>
              <a:t>i</a:t>
            </a:r>
            <a:r>
              <a:rPr lang="en-US" sz="3600" b="1" dirty="0"/>
              <a:t>].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991599" cy="5584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i="1" dirty="0"/>
              <a:t>9. </a:t>
            </a:r>
            <a:r>
              <a:rPr lang="en-US" sz="3200" b="1" i="1" dirty="0">
                <a:solidFill>
                  <a:srgbClr val="FF0000"/>
                </a:solidFill>
              </a:rPr>
              <a:t>Use approximate values. </a:t>
            </a:r>
          </a:p>
          <a:p>
            <a:pPr algn="just"/>
            <a:r>
              <a:rPr lang="en-US" sz="3200" i="1" dirty="0"/>
              <a:t>If accuracy isn't an issue, use lower-precision data types. </a:t>
            </a:r>
          </a:p>
          <a:p>
            <a:pPr algn="just"/>
            <a:r>
              <a:rPr lang="en-US" sz="3200" dirty="0"/>
              <a:t>single-precision floating-point arithmetic is often faster than double-precision, so use float instead of double to save time.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399" cy="5965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i="1" dirty="0"/>
              <a:t>10. </a:t>
            </a:r>
            <a:r>
              <a:rPr lang="en-US" sz="3600" b="1" i="1" dirty="0">
                <a:solidFill>
                  <a:srgbClr val="FF0000"/>
                </a:solidFill>
              </a:rPr>
              <a:t>Rewrite in a lower-level language.</a:t>
            </a:r>
          </a:p>
          <a:p>
            <a:pPr algn="just"/>
            <a:r>
              <a:rPr lang="en-US" sz="3600" b="1" i="1" dirty="0"/>
              <a:t> Lower-level languages tend to be more efficient, </a:t>
            </a:r>
            <a:r>
              <a:rPr lang="en-US" sz="3600" b="1" dirty="0"/>
              <a:t>although at a cost in programmer time. </a:t>
            </a:r>
          </a:p>
          <a:p>
            <a:pPr algn="just"/>
            <a:r>
              <a:rPr lang="en-US" sz="3600" b="1" dirty="0"/>
              <a:t>Thus rewriting some critical part of a C++ or Java program in C or replacing an interpreted script by a program in a compiled language may make it run much faster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347713" cy="762000"/>
          </a:xfrm>
        </p:spPr>
        <p:txBody>
          <a:bodyPr>
            <a:normAutofit/>
          </a:bodyPr>
          <a:lstStyle/>
          <a:p>
            <a:r>
              <a:rPr lang="en-US" sz="4400" b="1" dirty="0"/>
              <a:t>7.5 Space Efficiency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Memory used to be the most precious computing resource, always in short supply</a:t>
            </a:r>
            <a:r>
              <a:rPr lang="en-US" sz="2800" b="1" dirty="0"/>
              <a:t>, and much bad programming was done in an attempt to squeeze the most out of what little there was.</a:t>
            </a:r>
          </a:p>
          <a:p>
            <a:r>
              <a:rPr lang="en-US" sz="2800" b="1" dirty="0"/>
              <a:t>In any case, times have changed, and both main memory and secondary storage are amazingly cheap.</a:t>
            </a:r>
          </a:p>
          <a:p>
            <a:r>
              <a:rPr lang="en-US" sz="2800" b="1" dirty="0"/>
              <a:t> Thus the first approach to optimizing space should be the same as to improving speed.</a:t>
            </a:r>
          </a:p>
          <a:p>
            <a:r>
              <a:rPr lang="en-US" sz="2800" b="1" dirty="0"/>
              <a:t>There are still situations, however, where space efficiency matters. </a:t>
            </a:r>
          </a:p>
          <a:p>
            <a:r>
              <a:rPr lang="en-US" sz="2800" b="1" dirty="0"/>
              <a:t>If a program doesn't fit into the available main memory, parts of it will be paged out, and that will make its performance unacceptable.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9" y="304801"/>
            <a:ext cx="9143999" cy="6553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/>
              <a:t>1. </a:t>
            </a:r>
            <a:r>
              <a:rPr lang="en-US" sz="3500" b="1" i="1" dirty="0">
                <a:solidFill>
                  <a:srgbClr val="FF0000"/>
                </a:solidFill>
              </a:rPr>
              <a:t>Save space by using the smallest possible data type.</a:t>
            </a:r>
          </a:p>
          <a:p>
            <a:r>
              <a:rPr lang="en-US" sz="3100" b="1" dirty="0"/>
              <a:t>One step to space efficiency is to make minor changes to use existing memory better. </a:t>
            </a:r>
          </a:p>
          <a:p>
            <a:r>
              <a:rPr lang="en-US" sz="3100" b="1" dirty="0"/>
              <a:t>for example by using the smallest data type that will work. </a:t>
            </a:r>
            <a:r>
              <a:rPr lang="en-US" sz="3100" b="1" dirty="0">
                <a:solidFill>
                  <a:srgbClr val="FF0000"/>
                </a:solidFill>
              </a:rPr>
              <a:t>This might mean replacing </a:t>
            </a:r>
            <a:r>
              <a:rPr lang="en-US" sz="3100" b="1" dirty="0" err="1">
                <a:solidFill>
                  <a:srgbClr val="FF0000"/>
                </a:solidFill>
              </a:rPr>
              <a:t>i</a:t>
            </a:r>
            <a:r>
              <a:rPr lang="en-US" sz="3100" b="1" dirty="0">
                <a:solidFill>
                  <a:srgbClr val="FF0000"/>
                </a:solidFill>
              </a:rPr>
              <a:t> n t with short if the data will fit</a:t>
            </a:r>
            <a:r>
              <a:rPr lang="en-US" sz="3100" b="1" dirty="0"/>
              <a:t>; </a:t>
            </a:r>
          </a:p>
          <a:p>
            <a:r>
              <a:rPr lang="en-US" sz="3100" b="1" dirty="0"/>
              <a:t>this is a common technique for coordinates in 2-D graphics systems, since 16 bits are likely to handle any expected range of screen coordinates. Or it might mean replacing double with float;</a:t>
            </a:r>
          </a:p>
          <a:p>
            <a:r>
              <a:rPr lang="en-US" sz="3100" b="1" dirty="0"/>
              <a:t>The logical extension of this approach is to encode information in a byte or even fewer bits, say a single bit where possible.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9067800" cy="4724400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Don't use C or C++ </a:t>
            </a:r>
            <a:r>
              <a:rPr lang="en-US" sz="3200" b="1" dirty="0" err="1"/>
              <a:t>bitfields</a:t>
            </a:r>
            <a:r>
              <a:rPr lang="en-US" sz="3200" b="1" dirty="0"/>
              <a:t>; they are highly non-portable and tend to generate voluminous and inefficient code. </a:t>
            </a:r>
          </a:p>
          <a:p>
            <a:r>
              <a:rPr lang="en-US" sz="3200" b="1" dirty="0"/>
              <a:t>Instead, </a:t>
            </a:r>
            <a:r>
              <a:rPr lang="en-US" sz="3200" b="1" dirty="0">
                <a:solidFill>
                  <a:srgbClr val="FF0000"/>
                </a:solidFill>
              </a:rPr>
              <a:t>encapsulate the operations you want in functions that fetch and set individual bits within words or an array of words with shift and mask operations</a:t>
            </a:r>
            <a:r>
              <a:rPr lang="en-US" sz="3200" b="1" dirty="0"/>
              <a:t>. </a:t>
            </a:r>
          </a:p>
          <a:p>
            <a:r>
              <a:rPr lang="en-US" sz="3200" b="1" dirty="0"/>
              <a:t>This function returns a group of contiguous bits from the middle of a word: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24400"/>
            <a:ext cx="9372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9067799" cy="66294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1" dirty="0"/>
              <a:t>Don't store what you can easily recompute. 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Changes like these are minor, however; </a:t>
            </a:r>
            <a:r>
              <a:rPr lang="en-US" sz="2800" b="1" dirty="0">
                <a:solidFill>
                  <a:srgbClr val="FF0000"/>
                </a:solidFill>
              </a:rPr>
              <a:t>they are analogous to code tuning</a:t>
            </a:r>
            <a:r>
              <a:rPr lang="en-US" sz="2800" b="1" dirty="0"/>
              <a:t>.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Major improvements are more likely to come from better data structures, perhaps coupled with algorithm changes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The program should be organized so that the specific data representation of complex types is hidden in a class or set of functions operating on a private data type.</a:t>
            </a:r>
          </a:p>
          <a:p>
            <a:r>
              <a:rPr lang="en-US" sz="2800" b="1" dirty="0"/>
              <a:t>Space efficiency concerns sometimes manifest themselves in the external representation of information as well, both conversion and storage.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Space efficiency often comes with a cost in run-time. One application had to transfer a big image from one program to another.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638"/>
            <a:ext cx="8839200" cy="658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08"/>
            <a:ext cx="6347713" cy="1320800"/>
          </a:xfrm>
        </p:spPr>
        <p:txBody>
          <a:bodyPr/>
          <a:lstStyle/>
          <a:p>
            <a:r>
              <a:rPr lang="en-US" b="1" dirty="0"/>
              <a:t>7.6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096000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It's </a:t>
            </a:r>
            <a:r>
              <a:rPr lang="en-US" sz="2800" b="1" dirty="0">
                <a:solidFill>
                  <a:srgbClr val="FF0000"/>
                </a:solidFill>
              </a:rPr>
              <a:t>hard to estimate ahead of time how fast a program will be, and it's doubly hard to estimate the cost of specific language statements</a:t>
            </a:r>
            <a:r>
              <a:rPr lang="en-US" sz="2800" b="1" dirty="0"/>
              <a:t> or machine instructions.</a:t>
            </a:r>
          </a:p>
          <a:p>
            <a:r>
              <a:rPr lang="en-US" sz="2800" b="1" dirty="0"/>
              <a:t> It's easy, though, to create a </a:t>
            </a:r>
            <a:r>
              <a:rPr lang="en-US" sz="2800" b="1" i="1" dirty="0"/>
              <a:t>cost model for a language or a system, which will give you at </a:t>
            </a:r>
            <a:r>
              <a:rPr lang="en-US" sz="2800" b="1" dirty="0"/>
              <a:t> least a rough idea of how long important operations take.</a:t>
            </a:r>
          </a:p>
          <a:p>
            <a:r>
              <a:rPr lang="en-US" sz="2800" b="1" dirty="0"/>
              <a:t>One approach that is often used for conventional programming languages is a program that times representative code sequences.</a:t>
            </a:r>
          </a:p>
          <a:p>
            <a:r>
              <a:rPr lang="en-US" sz="2800" b="1" dirty="0"/>
              <a:t>There are operational difficulties, like getting reproducible results and canceling out irrelevant overheads, but it is possible to get useful insights without much effort.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448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" y="152400"/>
            <a:ext cx="8763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430962"/>
          </a:xfrm>
        </p:spPr>
        <p:txBody>
          <a:bodyPr>
            <a:normAutofit/>
          </a:bodyPr>
          <a:lstStyle/>
          <a:p>
            <a:r>
              <a:rPr lang="en-US" sz="2400" dirty="0"/>
              <a:t>Using </a:t>
            </a:r>
            <a:r>
              <a:rPr lang="en-US" sz="2400" b="1" i="1" dirty="0" err="1"/>
              <a:t>proflier</a:t>
            </a:r>
            <a:r>
              <a:rPr lang="en-US" sz="2400" b="1" i="1" dirty="0"/>
              <a:t>, it became clear </a:t>
            </a:r>
            <a:r>
              <a:rPr lang="en-US" sz="2400" dirty="0"/>
              <a:t>that the implementation of s t r s t r had unfortunate properties when used in a spam filter.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8991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991600" cy="6324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1" dirty="0"/>
              <a:t>First, </a:t>
            </a:r>
            <a:r>
              <a:rPr lang="en-US" sz="3200" b="1" dirty="0" err="1"/>
              <a:t>strncmp</a:t>
            </a:r>
            <a:r>
              <a:rPr lang="en-US" sz="3200" b="1" dirty="0"/>
              <a:t> takes  as an argument the length of the pattern. which must be computed with </a:t>
            </a:r>
            <a:r>
              <a:rPr lang="en-US" sz="3200" b="1" dirty="0" err="1"/>
              <a:t>strlen</a:t>
            </a:r>
            <a:r>
              <a:rPr lang="en-US" sz="3200" b="1" dirty="0"/>
              <a:t>.</a:t>
            </a:r>
          </a:p>
          <a:p>
            <a:pPr algn="just"/>
            <a:r>
              <a:rPr lang="en-US" sz="3200" b="1" dirty="0"/>
              <a:t> But the </a:t>
            </a:r>
            <a:r>
              <a:rPr lang="en-US" sz="3200" b="1" dirty="0">
                <a:solidFill>
                  <a:srgbClr val="FF0000"/>
                </a:solidFill>
              </a:rPr>
              <a:t>patterns are fixed</a:t>
            </a:r>
            <a:r>
              <a:rPr lang="en-US" sz="3200" b="1" dirty="0"/>
              <a:t>, so it shouldn't be necessary to recompute their lengths for each message.</a:t>
            </a:r>
          </a:p>
          <a:p>
            <a:pPr algn="just"/>
            <a:r>
              <a:rPr lang="en-US" sz="3200" b="1" i="1" dirty="0"/>
              <a:t>Second</a:t>
            </a:r>
            <a:r>
              <a:rPr lang="en-US" sz="3200" b="1" dirty="0"/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strncmp</a:t>
            </a:r>
            <a:r>
              <a:rPr lang="en-US" sz="3200" b="1" dirty="0">
                <a:solidFill>
                  <a:srgbClr val="FF0000"/>
                </a:solidFill>
              </a:rPr>
              <a:t> has a complex </a:t>
            </a:r>
            <a:r>
              <a:rPr lang="en-US" sz="3200" b="1" dirty="0"/>
              <a:t>inner loop.</a:t>
            </a:r>
          </a:p>
          <a:p>
            <a:pPr algn="just"/>
            <a:r>
              <a:rPr lang="en-US" sz="3200" b="1" dirty="0"/>
              <a:t> It must not only compare the bytes of the two strings, </a:t>
            </a:r>
            <a:r>
              <a:rPr lang="en-US" sz="3200" b="1" dirty="0">
                <a:solidFill>
                  <a:srgbClr val="FF0000"/>
                </a:solidFill>
              </a:rPr>
              <a:t>it must look for the terminating \O byte on both strings while also counting down the length parameter</a:t>
            </a:r>
            <a:r>
              <a:rPr lang="en-US" sz="3200" b="1" dirty="0"/>
              <a:t>. Since the lengths of all the strings are known in advance.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686800" cy="6019800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/>
              <a:t>Third</a:t>
            </a:r>
            <a:r>
              <a:rPr lang="en-US" sz="2800" b="1" dirty="0"/>
              <a:t>, </a:t>
            </a:r>
            <a:r>
              <a:rPr lang="en-US" sz="2800" b="1" dirty="0" err="1"/>
              <a:t>strchr</a:t>
            </a:r>
            <a:r>
              <a:rPr lang="en-US" sz="2800" b="1" dirty="0"/>
              <a:t> is also complex, since it </a:t>
            </a:r>
            <a:r>
              <a:rPr lang="en-US" sz="2800" b="1" dirty="0">
                <a:solidFill>
                  <a:srgbClr val="FF0000"/>
                </a:solidFill>
              </a:rPr>
              <a:t>must look for the character and also watch for the \O byte </a:t>
            </a:r>
            <a:r>
              <a:rPr lang="en-US" sz="2800" b="1" dirty="0"/>
              <a:t>that terminates the message. </a:t>
            </a:r>
          </a:p>
          <a:p>
            <a:pPr algn="just"/>
            <a:r>
              <a:rPr lang="en-US" sz="2800" b="1" dirty="0"/>
              <a:t>For a given call to </a:t>
            </a:r>
            <a:r>
              <a:rPr lang="en-US" sz="2800" b="1" dirty="0" err="1"/>
              <a:t>isspam</a:t>
            </a:r>
            <a:r>
              <a:rPr lang="en-US" sz="2800" b="1" dirty="0"/>
              <a:t>, the message is fixed, so </a:t>
            </a:r>
            <a:r>
              <a:rPr lang="en-US" sz="2800" b="1" dirty="0">
                <a:solidFill>
                  <a:srgbClr val="FF0000"/>
                </a:solidFill>
              </a:rPr>
              <a:t>time spent looking for the \O is wasted since </a:t>
            </a:r>
            <a:r>
              <a:rPr lang="en-US" sz="2800" b="1" dirty="0"/>
              <a:t>we know where the message ends.</a:t>
            </a:r>
          </a:p>
          <a:p>
            <a:pPr algn="just"/>
            <a:r>
              <a:rPr lang="en-US" sz="2800" b="1" dirty="0"/>
              <a:t>Finally, although </a:t>
            </a:r>
            <a:r>
              <a:rPr lang="en-US" sz="2800" b="1" dirty="0" err="1">
                <a:solidFill>
                  <a:srgbClr val="FF0000"/>
                </a:solidFill>
              </a:rPr>
              <a:t>strncmp</a:t>
            </a:r>
            <a:r>
              <a:rPr lang="en-US" sz="2800" b="1" dirty="0">
                <a:solidFill>
                  <a:srgbClr val="FF0000"/>
                </a:solidFill>
              </a:rPr>
              <a:t>, </a:t>
            </a:r>
            <a:r>
              <a:rPr lang="en-US" sz="2800" b="1" dirty="0" err="1">
                <a:solidFill>
                  <a:srgbClr val="FF0000"/>
                </a:solidFill>
              </a:rPr>
              <a:t>strchr</a:t>
            </a:r>
            <a:r>
              <a:rPr lang="en-US" sz="2800" b="1" dirty="0">
                <a:solidFill>
                  <a:srgbClr val="FF0000"/>
                </a:solidFill>
              </a:rPr>
              <a:t>, and </a:t>
            </a:r>
            <a:r>
              <a:rPr lang="en-US" sz="2800" b="1" dirty="0" err="1">
                <a:solidFill>
                  <a:srgbClr val="FF0000"/>
                </a:solidFill>
              </a:rPr>
              <a:t>strlen</a:t>
            </a:r>
            <a:r>
              <a:rPr lang="en-US" sz="2800" b="1" dirty="0">
                <a:solidFill>
                  <a:srgbClr val="FF0000"/>
                </a:solidFill>
              </a:rPr>
              <a:t> are all efficient in isolation</a:t>
            </a:r>
            <a:r>
              <a:rPr lang="en-US" sz="2800" b="1" dirty="0"/>
              <a:t>, the </a:t>
            </a:r>
            <a:r>
              <a:rPr lang="en-US" sz="2800" b="1" dirty="0">
                <a:solidFill>
                  <a:srgbClr val="FF0000"/>
                </a:solidFill>
              </a:rPr>
              <a:t>overhead of calling these functions is comparable to the cost of the calculation they will perform</a:t>
            </a:r>
            <a:r>
              <a:rPr lang="en-US" sz="2800" b="1" dirty="0"/>
              <a:t>. It's more efficient to do all the work in a special, carefully written version of </a:t>
            </a:r>
            <a:r>
              <a:rPr lang="en-US" sz="2800" b="1" dirty="0" err="1"/>
              <a:t>strstr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B050"/>
                </a:solidFill>
              </a:rPr>
              <a:t>avoid calling other functions altogether.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</TotalTime>
  <Words>3244</Words>
  <Application>Microsoft Office PowerPoint</Application>
  <PresentationFormat>On-screen Show (4:3)</PresentationFormat>
  <Paragraphs>239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Trebuchet MS</vt:lpstr>
      <vt:lpstr>Wingdings 3</vt:lpstr>
      <vt:lpstr>Facet</vt:lpstr>
      <vt:lpstr>UNIT -2  Performance</vt:lpstr>
      <vt:lpstr>Performance</vt:lpstr>
      <vt:lpstr>Bottleneck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2. Timing and Profiling</vt:lpstr>
      <vt:lpstr> </vt:lpstr>
      <vt:lpstr> </vt:lpstr>
      <vt:lpstr>Use a profiler</vt:lpstr>
      <vt:lpstr> </vt:lpstr>
      <vt:lpstr> </vt:lpstr>
      <vt:lpstr> </vt:lpstr>
      <vt:lpstr>Concentrate on the hot spots</vt:lpstr>
      <vt:lpstr> </vt:lpstr>
      <vt:lpstr> </vt:lpstr>
      <vt:lpstr> </vt:lpstr>
      <vt:lpstr> </vt:lpstr>
      <vt:lpstr> </vt:lpstr>
      <vt:lpstr> 3. Strategies for Speed</vt:lpstr>
      <vt:lpstr> </vt:lpstr>
      <vt:lpstr>b. Enable compiler optimizations</vt:lpstr>
      <vt:lpstr> </vt:lpstr>
      <vt:lpstr> </vt:lpstr>
      <vt:lpstr>c. Tune the code</vt:lpstr>
      <vt:lpstr> </vt:lpstr>
      <vt:lpstr>d. Don't optimize what doesn't matter</vt:lpstr>
      <vt:lpstr> </vt:lpstr>
      <vt:lpstr> </vt:lpstr>
      <vt:lpstr>4.  Tuning the Code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7.5 Space Efficiency</vt:lpstr>
      <vt:lpstr> </vt:lpstr>
      <vt:lpstr> </vt:lpstr>
      <vt:lpstr> </vt:lpstr>
      <vt:lpstr>7.6 Estimation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Dell</dc:creator>
  <cp:lastModifiedBy>Class</cp:lastModifiedBy>
  <cp:revision>231</cp:revision>
  <dcterms:created xsi:type="dcterms:W3CDTF">2016-01-22T08:39:47Z</dcterms:created>
  <dcterms:modified xsi:type="dcterms:W3CDTF">2017-01-24T16:28:30Z</dcterms:modified>
</cp:coreProperties>
</file>