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69" r:id="rId18"/>
    <p:sldId id="270" r:id="rId19"/>
    <p:sldId id="271" r:id="rId20"/>
    <p:sldId id="257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43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30" r:id="rId76"/>
    <p:sldId id="329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E76C7-F839-439F-B412-3B22C446E595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4877A-B897-485B-AA3D-9E802F5038A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4877A-B897-485B-AA3D-9E802F5038A3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ECFE-8F3D-478E-A78E-91149F64B3CC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C337-9AA2-4731-A9E2-FD591520E143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1A3-4E47-4139-A056-8F7E56E72011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330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3A45-97EC-4BF0-8A3B-24753536A02A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85BE-0A6A-4B7B-8241-D121467EBAE0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679-198C-41D8-9773-428F05A08191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C53-7168-4890-BA20-4CF6B3E94C05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F767-8100-4B07-96C5-0C9C2D9C2944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3EA6-1BEB-48CC-B8AD-B1B45E0A979F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F54-0C8A-4904-B6AC-4A5C08B036B9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BEE9-0811-4218-B849-26BA2122FA7B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3AA8-2B20-4D50-BECE-655D2E7FB88D}" type="datetime1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2A63-998E-46D4-837F-1DA9CDAB44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572560" cy="1798641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UNIT-I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FORMS OF BUSINESS ORGANIZATION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43512"/>
            <a:ext cx="6400800" cy="495288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Merits of sole proprietorship organization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Effort and reward are directly related</a:t>
            </a:r>
          </a:p>
          <a:p>
            <a:r>
              <a:rPr lang="en-US" dirty="0" smtClean="0"/>
              <a:t>No need to co-ordinate with anyone else as owner himself takes all decisions</a:t>
            </a:r>
          </a:p>
          <a:p>
            <a:r>
              <a:rPr lang="en-US" dirty="0" smtClean="0"/>
              <a:t>Highest degree of secrecy can be maintained</a:t>
            </a:r>
          </a:p>
          <a:p>
            <a:r>
              <a:rPr lang="en-US" dirty="0" smtClean="0"/>
              <a:t>Freedom from government regulations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Limitations of sole proprietorship organization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of finance limited</a:t>
            </a:r>
          </a:p>
          <a:p>
            <a:r>
              <a:rPr lang="en-US" dirty="0" smtClean="0"/>
              <a:t>Limited managerial skills</a:t>
            </a:r>
          </a:p>
          <a:p>
            <a:r>
              <a:rPr lang="en-US" dirty="0" smtClean="0"/>
              <a:t>Unlimited liability</a:t>
            </a:r>
          </a:p>
          <a:p>
            <a:r>
              <a:rPr lang="en-US" dirty="0" smtClean="0"/>
              <a:t>Uncertainty of duration </a:t>
            </a:r>
          </a:p>
          <a:p>
            <a:pPr lvl="1"/>
            <a:r>
              <a:rPr lang="en-US" dirty="0" smtClean="0"/>
              <a:t>in case of death of owner organization ceases </a:t>
            </a:r>
            <a:r>
              <a:rPr lang="en-US" smtClean="0"/>
              <a:t>to exist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PARTNERSHIP ORGANIZATION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Grew essentially </a:t>
            </a:r>
            <a:r>
              <a:rPr lang="en-US" smtClean="0"/>
              <a:t>out of limitations </a:t>
            </a:r>
            <a:r>
              <a:rPr lang="en-US" dirty="0" smtClean="0"/>
              <a:t>of proprietary organization</a:t>
            </a:r>
          </a:p>
          <a:p>
            <a:r>
              <a:rPr lang="en-US" dirty="0" smtClean="0"/>
              <a:t>Formation and management is governed by the provisions of “Indian Partnership Act”</a:t>
            </a:r>
          </a:p>
          <a:p>
            <a:r>
              <a:rPr lang="en-US" dirty="0" smtClean="0"/>
              <a:t>Defined as “The relation between persons who have agreed to share profits of a business carried on by all or any of them acting for all”</a:t>
            </a:r>
          </a:p>
          <a:p>
            <a:r>
              <a:rPr lang="en-US" dirty="0" smtClean="0"/>
              <a:t>Minimum of 2 persons and a maximum of 20 persons [10 in case of banking activities] can enter into a partnership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Characteristics of partnership organization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Formation</a:t>
            </a:r>
          </a:p>
          <a:p>
            <a:pPr lvl="1"/>
            <a:r>
              <a:rPr lang="en-US" dirty="0" smtClean="0"/>
              <a:t>Formed through a contract amongst partners</a:t>
            </a:r>
          </a:p>
          <a:p>
            <a:pPr lvl="1"/>
            <a:r>
              <a:rPr lang="en-US" dirty="0" smtClean="0"/>
              <a:t>Contract through a partnership deed setting down terms, conditions, rights, duties and obligations of partners</a:t>
            </a:r>
          </a:p>
          <a:p>
            <a:pPr lvl="1"/>
            <a:r>
              <a:rPr lang="en-US" dirty="0" smtClean="0"/>
              <a:t>Not necessary to register the firm</a:t>
            </a:r>
          </a:p>
          <a:p>
            <a:pPr lvl="1"/>
            <a:r>
              <a:rPr lang="en-US" dirty="0" smtClean="0"/>
              <a:t>Unregistered firm cannot file suit against outsiders</a:t>
            </a:r>
          </a:p>
          <a:p>
            <a:pPr lvl="1"/>
            <a:r>
              <a:rPr lang="en-US" dirty="0" smtClean="0"/>
              <a:t>Partner of an unregistered firm cannot file a suit against the firm to enforce his right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Characteristics..</a:t>
            </a:r>
            <a:r>
              <a:rPr lang="en-US" sz="2400" b="1" dirty="0" smtClean="0"/>
              <a:t>contd.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Financing</a:t>
            </a:r>
          </a:p>
          <a:p>
            <a:pPr lvl="1"/>
            <a:r>
              <a:rPr lang="en-US" dirty="0" smtClean="0"/>
              <a:t>Capital is mainly contributed by partners</a:t>
            </a:r>
          </a:p>
          <a:p>
            <a:pPr lvl="1"/>
            <a:r>
              <a:rPr lang="en-US" dirty="0" smtClean="0"/>
              <a:t>Investment need not be in proportion to profit sharing</a:t>
            </a:r>
          </a:p>
          <a:p>
            <a:pPr lvl="1"/>
            <a:r>
              <a:rPr lang="en-US" dirty="0" smtClean="0"/>
              <a:t>Investment need not be in cash only</a:t>
            </a:r>
          </a:p>
          <a:p>
            <a:pPr lvl="1"/>
            <a:r>
              <a:rPr lang="en-US" dirty="0" smtClean="0"/>
              <a:t>Investment can be in kind; skill, technical expertise etc</a:t>
            </a:r>
          </a:p>
          <a:p>
            <a:pPr lvl="1"/>
            <a:r>
              <a:rPr lang="en-US" dirty="0" smtClean="0"/>
              <a:t>Additional funds can be borrowed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Characteristics..</a:t>
            </a:r>
            <a:r>
              <a:rPr lang="en-US" sz="2400" b="1" dirty="0" err="1" smtClean="0"/>
              <a:t>contd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Rests with all / a few / one partner</a:t>
            </a:r>
          </a:p>
          <a:p>
            <a:pPr lvl="1"/>
            <a:r>
              <a:rPr lang="en-US" dirty="0" smtClean="0"/>
              <a:t>Others may be sleeping / dormant partners</a:t>
            </a:r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By law and by right every partner can take active interest in managing the firm</a:t>
            </a:r>
          </a:p>
          <a:p>
            <a:pPr lvl="1"/>
            <a:r>
              <a:rPr lang="en-US" dirty="0" smtClean="0"/>
              <a:t>Carried out through agreement among partners</a:t>
            </a:r>
          </a:p>
          <a:p>
            <a:pPr lvl="1"/>
            <a:r>
              <a:rPr lang="en-US" dirty="0" smtClean="0"/>
              <a:t>Each partner binds other partners through his acts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US" sz="3600" b="1" dirty="0" smtClean="0"/>
              <a:t>Characteristics..</a:t>
            </a:r>
            <a:r>
              <a:rPr lang="en-US" sz="2400" b="1" dirty="0" smtClean="0"/>
              <a:t> contd</a:t>
            </a:r>
            <a:r>
              <a:rPr lang="en-US" b="1" dirty="0" smtClean="0"/>
              <a:t>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Existence of the firm is one at will</a:t>
            </a:r>
          </a:p>
          <a:p>
            <a:pPr lvl="1"/>
            <a:r>
              <a:rPr lang="en-US" dirty="0" smtClean="0"/>
              <a:t>Legally partnership comes to an end if one of the partner retires, becomes insolvent or dies</a:t>
            </a:r>
          </a:p>
          <a:p>
            <a:pPr lvl="2"/>
            <a:r>
              <a:rPr lang="en-US" dirty="0" smtClean="0"/>
              <a:t>In such situations remaining partners can carryon business after settling the claims of the exiting partner</a:t>
            </a:r>
          </a:p>
          <a:p>
            <a:pPr lvl="1"/>
            <a:r>
              <a:rPr lang="en-US" dirty="0" smtClean="0"/>
              <a:t>By law firm will be dissolved when business becomes illegal or when all or all except one partner becomes insolvent</a:t>
            </a:r>
          </a:p>
          <a:p>
            <a:pPr lvl="1"/>
            <a:r>
              <a:rPr lang="en-US" dirty="0" smtClean="0"/>
              <a:t>Court can dissolve the firm when business cannot be carried on except at a loss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err="1" smtClean="0"/>
              <a:t>contd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Taxation</a:t>
            </a:r>
          </a:p>
          <a:p>
            <a:pPr lvl="1"/>
            <a:r>
              <a:rPr lang="en-US" dirty="0" smtClean="0"/>
              <a:t>Income of the firm is taxed on a slab basis</a:t>
            </a:r>
          </a:p>
          <a:p>
            <a:r>
              <a:rPr lang="en-US" dirty="0" smtClean="0"/>
              <a:t>Existence of business</a:t>
            </a:r>
          </a:p>
          <a:p>
            <a:pPr lvl="1"/>
            <a:r>
              <a:rPr lang="en-US" dirty="0" smtClean="0"/>
              <a:t>Association of persons can be treated as partnership only when it is meant to carryon some kind of business activity [non charity work]</a:t>
            </a:r>
          </a:p>
          <a:p>
            <a:r>
              <a:rPr lang="en-US" dirty="0" smtClean="0"/>
              <a:t>Contractual relationship</a:t>
            </a:r>
          </a:p>
          <a:p>
            <a:pPr lvl="1"/>
            <a:r>
              <a:rPr lang="en-US" dirty="0" smtClean="0"/>
              <a:t>Business is carried on through an agreement</a:t>
            </a:r>
          </a:p>
          <a:p>
            <a:r>
              <a:rPr lang="en-US" dirty="0" smtClean="0"/>
              <a:t>Profit motive</a:t>
            </a:r>
          </a:p>
          <a:p>
            <a:pPr lvl="1"/>
            <a:r>
              <a:rPr lang="en-US" dirty="0" smtClean="0"/>
              <a:t>The purpose is to earn and share profit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Principal-agent relationship</a:t>
            </a:r>
          </a:p>
          <a:p>
            <a:pPr lvl="1"/>
            <a:r>
              <a:rPr lang="en-US" dirty="0" smtClean="0"/>
              <a:t>Business carried on by all or one or more than one partner acting on behalf of all partners</a:t>
            </a:r>
          </a:p>
          <a:p>
            <a:pPr lvl="1"/>
            <a:r>
              <a:rPr lang="en-US" dirty="0" smtClean="0"/>
              <a:t>Every partner is an agent of other partners</a:t>
            </a:r>
          </a:p>
          <a:p>
            <a:r>
              <a:rPr lang="en-US" dirty="0" smtClean="0"/>
              <a:t>Utmost good faith</a:t>
            </a:r>
          </a:p>
          <a:p>
            <a:pPr lvl="1"/>
            <a:r>
              <a:rPr lang="en-US" dirty="0" smtClean="0"/>
              <a:t>Agreement rests on faith. Hence every partner must be honest towards other partners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Restriction on transfer of interest</a:t>
            </a:r>
          </a:p>
          <a:p>
            <a:pPr lvl="1"/>
            <a:r>
              <a:rPr lang="en-US" dirty="0" smtClean="0"/>
              <a:t>A partner’s share cannot be transferred to an outsider without the consent of other partners</a:t>
            </a:r>
          </a:p>
          <a:p>
            <a:r>
              <a:rPr lang="en-US" dirty="0" smtClean="0"/>
              <a:t>Minors cannot become partners in the normal circumstances</a:t>
            </a:r>
          </a:p>
          <a:p>
            <a:r>
              <a:rPr lang="en-US" dirty="0" smtClean="0"/>
              <a:t>At least two persons are required to commence business</a:t>
            </a:r>
          </a:p>
          <a:p>
            <a:r>
              <a:rPr lang="en-US" dirty="0" smtClean="0"/>
              <a:t>Liability is unlimited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TYPES OF OWNERSHIP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Ownership of the organization is the right of legal title possessed</a:t>
            </a:r>
          </a:p>
          <a:p>
            <a:r>
              <a:rPr lang="en-US" dirty="0" smtClean="0"/>
              <a:t>Ownership gives the right to acquire, enjoy and dispose of the property of business owned</a:t>
            </a:r>
          </a:p>
          <a:p>
            <a:r>
              <a:rPr lang="en-US" dirty="0" smtClean="0"/>
              <a:t>Owners may be individuals, group of persons, public body or government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Types of partners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 smtClean="0"/>
              <a:t>Managing or active partner</a:t>
            </a:r>
          </a:p>
          <a:p>
            <a:pPr lvl="1"/>
            <a:r>
              <a:rPr lang="en-US" dirty="0" smtClean="0"/>
              <a:t>One who is actively involved in managing day to day affairs of the firm</a:t>
            </a:r>
          </a:p>
          <a:p>
            <a:pPr lvl="1"/>
            <a:r>
              <a:rPr lang="en-US" dirty="0" smtClean="0"/>
              <a:t>There may be one / more than one active partners</a:t>
            </a:r>
          </a:p>
          <a:p>
            <a:r>
              <a:rPr lang="en-US" dirty="0" smtClean="0"/>
              <a:t>Sleeping or dormant partners</a:t>
            </a:r>
          </a:p>
          <a:p>
            <a:pPr lvl="1"/>
            <a:r>
              <a:rPr lang="en-US" dirty="0" smtClean="0"/>
              <a:t>One who does not actively participate in management</a:t>
            </a:r>
          </a:p>
          <a:p>
            <a:pPr lvl="1"/>
            <a:r>
              <a:rPr lang="en-US" dirty="0" smtClean="0"/>
              <a:t>Only invests capital but liability is unlimited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Types of partners..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partner</a:t>
            </a:r>
          </a:p>
          <a:p>
            <a:pPr lvl="1"/>
            <a:r>
              <a:rPr lang="en-US" dirty="0" smtClean="0"/>
              <a:t>Only lends his name so that his reputation can be made use of</a:t>
            </a:r>
          </a:p>
          <a:p>
            <a:pPr lvl="1"/>
            <a:r>
              <a:rPr lang="en-US" dirty="0" smtClean="0"/>
              <a:t>Does not invest capital</a:t>
            </a:r>
          </a:p>
          <a:p>
            <a:pPr lvl="1"/>
            <a:r>
              <a:rPr lang="en-US" dirty="0" smtClean="0"/>
              <a:t>May or may not get any share in the profit</a:t>
            </a:r>
          </a:p>
          <a:p>
            <a:pPr lvl="1"/>
            <a:r>
              <a:rPr lang="en-US" dirty="0" smtClean="0"/>
              <a:t>Cannot take part in management</a:t>
            </a:r>
          </a:p>
          <a:p>
            <a:pPr lvl="1"/>
            <a:r>
              <a:rPr lang="en-US" dirty="0" smtClean="0"/>
              <a:t>Liability is unlimited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Types of partners</a:t>
            </a:r>
            <a:r>
              <a:rPr lang="en-US" sz="2400" b="1" dirty="0" smtClean="0"/>
              <a:t>..contd.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 partner</a:t>
            </a:r>
          </a:p>
          <a:p>
            <a:pPr lvl="1"/>
            <a:r>
              <a:rPr lang="en-US" dirty="0" smtClean="0"/>
              <a:t>Normally minors cannot become full fledged partners as they cannot enter into contracts on their own</a:t>
            </a:r>
          </a:p>
          <a:p>
            <a:pPr lvl="1"/>
            <a:r>
              <a:rPr lang="en-US" dirty="0" smtClean="0"/>
              <a:t>Can be admitted to the benefits of partnership</a:t>
            </a:r>
          </a:p>
          <a:p>
            <a:pPr lvl="1"/>
            <a:r>
              <a:rPr lang="en-US" dirty="0" smtClean="0"/>
              <a:t>Liability is limited to the extent of his share in capital</a:t>
            </a:r>
          </a:p>
          <a:p>
            <a:pPr lvl="1"/>
            <a:r>
              <a:rPr lang="en-US" dirty="0" smtClean="0"/>
              <a:t>On attaining majority minor partner has to choose whether to continue as a partner or not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Types of partners..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 a public notice is not issued within six months of attaining majority about the choice made, it is deemed that he/she will continue as a partner</a:t>
            </a:r>
          </a:p>
          <a:p>
            <a:pPr lvl="1"/>
            <a:r>
              <a:rPr lang="en-US" dirty="0" smtClean="0"/>
              <a:t>In such instances liability becomes unlimited from the date of original admission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Partnership deed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Indian partnership act defines the rights and duties of a partner</a:t>
            </a:r>
          </a:p>
          <a:p>
            <a:pPr lvl="1"/>
            <a:r>
              <a:rPr lang="en-US" dirty="0" smtClean="0"/>
              <a:t>But the act comes into effect only when there is no agreement among partners</a:t>
            </a:r>
          </a:p>
          <a:p>
            <a:pPr lvl="1"/>
            <a:r>
              <a:rPr lang="en-US" dirty="0" smtClean="0"/>
              <a:t>To avoid confusion at a later stage it is better to enter into a written agreement</a:t>
            </a:r>
          </a:p>
          <a:p>
            <a:pPr lvl="1"/>
            <a:r>
              <a:rPr lang="en-US" dirty="0" smtClean="0"/>
              <a:t>Deed needs to be stamped in accordance with Indian Stamps Act.</a:t>
            </a:r>
          </a:p>
          <a:p>
            <a:pPr lvl="1"/>
            <a:r>
              <a:rPr lang="en-US" dirty="0" smtClean="0"/>
              <a:t>Every partner should have a copy of the deed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Partnership deed..</a:t>
            </a:r>
            <a:r>
              <a:rPr lang="en-US" sz="2400" b="1" dirty="0" smtClean="0"/>
              <a:t>contd.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points are covered in the partnership deed</a:t>
            </a:r>
          </a:p>
          <a:p>
            <a:pPr lvl="1"/>
            <a:r>
              <a:rPr lang="en-US" dirty="0" smtClean="0"/>
              <a:t>Name of business, location and nature of activity</a:t>
            </a:r>
          </a:p>
          <a:p>
            <a:pPr lvl="1"/>
            <a:r>
              <a:rPr lang="en-US" dirty="0" smtClean="0"/>
              <a:t>Capital to be contributed by each partner</a:t>
            </a:r>
          </a:p>
          <a:p>
            <a:pPr lvl="1"/>
            <a:r>
              <a:rPr lang="en-US" dirty="0" smtClean="0"/>
              <a:t>Duties, powers and obligations of all partners</a:t>
            </a:r>
          </a:p>
          <a:p>
            <a:pPr lvl="1"/>
            <a:r>
              <a:rPr lang="en-US" dirty="0" smtClean="0"/>
              <a:t>Maintenance and auditing of accounts</a:t>
            </a:r>
          </a:p>
          <a:p>
            <a:pPr lvl="1"/>
            <a:r>
              <a:rPr lang="en-US" dirty="0" smtClean="0"/>
              <a:t>Ratio in which profit is to be shared </a:t>
            </a:r>
          </a:p>
          <a:p>
            <a:pPr lvl="1"/>
            <a:r>
              <a:rPr lang="en-US" dirty="0" smtClean="0"/>
              <a:t>Entitlement of salary / commission to a partner for work done by that partner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Partnership deed</a:t>
            </a:r>
            <a:r>
              <a:rPr lang="en-US" sz="2400" b="1" dirty="0" smtClean="0"/>
              <a:t>..contd.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Amount allowed as personal drawings by partners</a:t>
            </a:r>
          </a:p>
          <a:p>
            <a:pPr lvl="1"/>
            <a:r>
              <a:rPr lang="en-US" dirty="0" smtClean="0"/>
              <a:t>Arrangement for settlement of dues of an outgoing / deceased partner</a:t>
            </a:r>
          </a:p>
          <a:p>
            <a:pPr lvl="1"/>
            <a:r>
              <a:rPr lang="en-US" dirty="0" smtClean="0"/>
              <a:t>Goodwill consideration on retirement / death of existing partner or admission of a new partner</a:t>
            </a:r>
          </a:p>
          <a:p>
            <a:pPr lvl="1"/>
            <a:r>
              <a:rPr lang="en-US" dirty="0" smtClean="0"/>
              <a:t>Procedure for expulsion of a partner</a:t>
            </a:r>
          </a:p>
          <a:p>
            <a:pPr lvl="1"/>
            <a:r>
              <a:rPr lang="en-US" dirty="0" smtClean="0"/>
              <a:t>Mode of dissolution of partnership</a:t>
            </a:r>
          </a:p>
          <a:p>
            <a:pPr lvl="1"/>
            <a:r>
              <a:rPr lang="en-US" dirty="0" smtClean="0"/>
              <a:t>Arbitration method to be followed in case of disputes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Registration of partnership firms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mandatory to register a firm under Indian Partnership Act with Registrar of Firms</a:t>
            </a:r>
          </a:p>
          <a:p>
            <a:r>
              <a:rPr lang="en-US" dirty="0" smtClean="0"/>
              <a:t>Registration can be done at any time </a:t>
            </a:r>
          </a:p>
          <a:p>
            <a:r>
              <a:rPr lang="en-US" dirty="0" smtClean="0"/>
              <a:t>Copy of the deed should be furnished while getting the firm registered</a:t>
            </a:r>
          </a:p>
          <a:p>
            <a:r>
              <a:rPr lang="en-US" dirty="0" smtClean="0"/>
              <a:t>Copy / entries with the Registrar will be treated as conclusive</a:t>
            </a:r>
          </a:p>
          <a:p>
            <a:r>
              <a:rPr lang="en-US" dirty="0" smtClean="0"/>
              <a:t>Subsequent change modification to be intimated to the Registrar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Registration..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dirty="0" smtClean="0"/>
              <a:t>Non registration affect the rights of firm and partners</a:t>
            </a:r>
          </a:p>
          <a:p>
            <a:r>
              <a:rPr lang="en-US" dirty="0" smtClean="0"/>
              <a:t>Unregistered firm cannot sue others in case of a dispute</a:t>
            </a:r>
          </a:p>
          <a:p>
            <a:r>
              <a:rPr lang="en-US" dirty="0" smtClean="0"/>
              <a:t>Non registration does not affect the rights of third parties to sue against the firm</a:t>
            </a:r>
          </a:p>
          <a:p>
            <a:r>
              <a:rPr lang="en-US" dirty="0" smtClean="0"/>
              <a:t>Non registration does not affect the right of a partner to sue for dissolution or ask for his share in the dissolved firm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TYPES OF OWNERSHIP.. </a:t>
            </a:r>
            <a:r>
              <a:rPr lang="en-US" sz="2400" b="1" dirty="0" smtClean="0"/>
              <a:t>Contd.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sector </a:t>
            </a:r>
            <a:r>
              <a:rPr lang="en-US" sz="2800" dirty="0" smtClean="0"/>
              <a:t>[no state participation]</a:t>
            </a:r>
          </a:p>
          <a:p>
            <a:pPr lvl="1"/>
            <a:r>
              <a:rPr lang="en-US" dirty="0" smtClean="0"/>
              <a:t>Proprietorship </a:t>
            </a:r>
            <a:r>
              <a:rPr lang="en-US" sz="2400" dirty="0" smtClean="0"/>
              <a:t>[individual owner]</a:t>
            </a:r>
          </a:p>
          <a:p>
            <a:pPr lvl="1"/>
            <a:r>
              <a:rPr lang="en-US" dirty="0" smtClean="0"/>
              <a:t>Collective ownership </a:t>
            </a:r>
            <a:r>
              <a:rPr lang="en-US" sz="2400" dirty="0" smtClean="0"/>
              <a:t>[association of persons]</a:t>
            </a:r>
          </a:p>
          <a:p>
            <a:pPr lvl="2"/>
            <a:r>
              <a:rPr lang="en-US" sz="2800" dirty="0" smtClean="0"/>
              <a:t>Partnership</a:t>
            </a:r>
          </a:p>
          <a:p>
            <a:pPr lvl="2"/>
            <a:r>
              <a:rPr lang="en-US" sz="2800" dirty="0" smtClean="0"/>
              <a:t>Company </a:t>
            </a:r>
            <a:r>
              <a:rPr lang="en-US" dirty="0" smtClean="0"/>
              <a:t>[Private, Public]</a:t>
            </a:r>
          </a:p>
          <a:p>
            <a:pPr lvl="2"/>
            <a:r>
              <a:rPr lang="en-US" sz="2800" dirty="0" smtClean="0"/>
              <a:t>Co-operative society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Merits of Partnership firm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Ease of formation</a:t>
            </a:r>
          </a:p>
          <a:p>
            <a:r>
              <a:rPr lang="en-US" dirty="0" smtClean="0"/>
              <a:t>Access to large resources compared to proprietorship firms</a:t>
            </a:r>
          </a:p>
          <a:p>
            <a:r>
              <a:rPr lang="en-US" dirty="0" smtClean="0"/>
              <a:t>Promptness in taking decisions</a:t>
            </a:r>
          </a:p>
          <a:p>
            <a:r>
              <a:rPr lang="en-US" dirty="0" smtClean="0"/>
              <a:t>Personal supervision of work compared to joint stock company</a:t>
            </a:r>
          </a:p>
          <a:p>
            <a:r>
              <a:rPr lang="en-US" dirty="0" smtClean="0"/>
              <a:t>Flexibility to change line of business</a:t>
            </a:r>
          </a:p>
          <a:p>
            <a:r>
              <a:rPr lang="en-US" dirty="0" smtClean="0"/>
              <a:t>Reduced risk to partners compared to proprietorship firms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Demerits of Partnership firm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harmony and understanding among partners may be there</a:t>
            </a:r>
          </a:p>
          <a:p>
            <a:r>
              <a:rPr lang="en-US" dirty="0" smtClean="0"/>
              <a:t>Resources may be limited due to ceiling on number of partners</a:t>
            </a:r>
          </a:p>
          <a:p>
            <a:r>
              <a:rPr lang="en-US" dirty="0" smtClean="0"/>
              <a:t>Limited risk taking due to unlimited liability</a:t>
            </a:r>
          </a:p>
          <a:p>
            <a:r>
              <a:rPr lang="en-US" dirty="0" smtClean="0"/>
              <a:t>Lack of public confidence</a:t>
            </a:r>
          </a:p>
          <a:p>
            <a:r>
              <a:rPr lang="en-US" dirty="0" smtClean="0"/>
              <a:t>Instability-business may close due to death / retirement of a partner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Joint Stock Company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as an artificial person recognized by law </a:t>
            </a:r>
            <a:r>
              <a:rPr lang="en-US" sz="2400" dirty="0" smtClean="0"/>
              <a:t>[association of natural persons ] </a:t>
            </a:r>
          </a:p>
          <a:p>
            <a:r>
              <a:rPr lang="en-US" dirty="0" smtClean="0"/>
              <a:t>Has a distinctive name</a:t>
            </a:r>
          </a:p>
          <a:p>
            <a:r>
              <a:rPr lang="en-US" dirty="0" smtClean="0"/>
              <a:t>Has a common seal</a:t>
            </a:r>
          </a:p>
          <a:p>
            <a:r>
              <a:rPr lang="en-US" dirty="0" smtClean="0"/>
              <a:t>Has a common capital comprising transferable shares carrying limited liability</a:t>
            </a:r>
          </a:p>
          <a:p>
            <a:r>
              <a:rPr lang="en-US" dirty="0" smtClean="0"/>
              <a:t>Has a continuous uninterrupted existence</a:t>
            </a:r>
          </a:p>
          <a:p>
            <a:endParaRPr lang="en-US" dirty="0" smtClean="0"/>
          </a:p>
          <a:p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Characteristics of Joint Stock Company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Separate legal entity</a:t>
            </a:r>
          </a:p>
          <a:p>
            <a:pPr lvl="1"/>
            <a:r>
              <a:rPr lang="en-US" dirty="0" smtClean="0"/>
              <a:t>A company is treated by law as an artificial person</a:t>
            </a:r>
          </a:p>
          <a:p>
            <a:pPr lvl="1"/>
            <a:r>
              <a:rPr lang="en-US" dirty="0" smtClean="0"/>
              <a:t>This artificial person has many of the rights of a natural person</a:t>
            </a:r>
          </a:p>
          <a:p>
            <a:pPr lvl="1"/>
            <a:r>
              <a:rPr lang="en-US" dirty="0" smtClean="0"/>
              <a:t>Has the right to own and transfer title to a property</a:t>
            </a:r>
          </a:p>
          <a:p>
            <a:pPr lvl="1"/>
            <a:r>
              <a:rPr lang="en-US" dirty="0" smtClean="0"/>
              <a:t>It can sue and be sued in its own name</a:t>
            </a:r>
          </a:p>
          <a:p>
            <a:pPr lvl="1"/>
            <a:r>
              <a:rPr lang="en-US" dirty="0" smtClean="0"/>
              <a:t>A share holder being a distinct entity from that of the company can sue and be sued by his company</a:t>
            </a:r>
          </a:p>
          <a:p>
            <a:pPr lvl="1"/>
            <a:r>
              <a:rPr lang="en-US" dirty="0" smtClean="0"/>
              <a:t>Share holder not responsible for the acts of the company even if he owns all the stocks of the company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liability of members</a:t>
            </a:r>
          </a:p>
          <a:p>
            <a:pPr lvl="1"/>
            <a:r>
              <a:rPr lang="en-US" dirty="0" smtClean="0"/>
              <a:t>As the company has a separate legal identity, its debts are its own</a:t>
            </a:r>
          </a:p>
          <a:p>
            <a:pPr lvl="1"/>
            <a:r>
              <a:rPr lang="en-US" dirty="0" smtClean="0"/>
              <a:t>Hence share holders are not responsible for the company’s debts</a:t>
            </a:r>
          </a:p>
          <a:p>
            <a:pPr lvl="1"/>
            <a:r>
              <a:rPr lang="en-US" dirty="0" smtClean="0"/>
              <a:t>Is liable to the extent of shares held by him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Perpetual existence</a:t>
            </a:r>
          </a:p>
          <a:p>
            <a:pPr lvl="1"/>
            <a:r>
              <a:rPr lang="en-US" dirty="0" smtClean="0"/>
              <a:t>Existence is not affected by the death, insolvency or retirement  of any shareholder or director of the company</a:t>
            </a:r>
          </a:p>
          <a:p>
            <a:pPr lvl="1"/>
            <a:r>
              <a:rPr lang="en-US" dirty="0" smtClean="0"/>
              <a:t>Shares of the company may change several hands but life remains unaffected by such changes</a:t>
            </a:r>
          </a:p>
          <a:p>
            <a:pPr lvl="1"/>
            <a:r>
              <a:rPr lang="en-US" dirty="0" smtClean="0"/>
              <a:t>This characteristic lends stability and long life to the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seal as a substitute for signature</a:t>
            </a:r>
          </a:p>
          <a:p>
            <a:pPr lvl="1"/>
            <a:r>
              <a:rPr lang="en-US" dirty="0" smtClean="0"/>
              <a:t>As the company is not a natural person it can not sign documents for itself</a:t>
            </a:r>
          </a:p>
          <a:p>
            <a:pPr lvl="1"/>
            <a:r>
              <a:rPr lang="en-US" dirty="0" smtClean="0"/>
              <a:t>The common seal containing name of the company on it is used as a substitute for its signatures</a:t>
            </a:r>
          </a:p>
          <a:p>
            <a:pPr lvl="1"/>
            <a:r>
              <a:rPr lang="en-US" dirty="0" smtClean="0"/>
              <a:t>A seal affixed on a document must be witnessed by two directors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Formation</a:t>
            </a:r>
          </a:p>
          <a:p>
            <a:pPr lvl="1"/>
            <a:r>
              <a:rPr lang="en-US" dirty="0" smtClean="0"/>
              <a:t>Process of formation is divided into  two stages</a:t>
            </a:r>
          </a:p>
          <a:p>
            <a:pPr lvl="2"/>
            <a:r>
              <a:rPr lang="en-US" dirty="0" smtClean="0"/>
              <a:t>Promotion</a:t>
            </a:r>
          </a:p>
          <a:p>
            <a:pPr lvl="2"/>
            <a:r>
              <a:rPr lang="en-US" dirty="0" smtClean="0"/>
              <a:t>Incorporation</a:t>
            </a:r>
          </a:p>
          <a:p>
            <a:pPr lvl="1"/>
            <a:r>
              <a:rPr lang="en-US" dirty="0" smtClean="0"/>
              <a:t>Promotion</a:t>
            </a:r>
          </a:p>
          <a:p>
            <a:pPr lvl="2"/>
            <a:r>
              <a:rPr lang="en-US" dirty="0" smtClean="0"/>
              <a:t>Promoters explore, investigate and organize necessary resources  with the object of commencing business</a:t>
            </a:r>
          </a:p>
          <a:p>
            <a:pPr lvl="2"/>
            <a:r>
              <a:rPr lang="en-US" dirty="0" smtClean="0"/>
              <a:t>Promoters take necessary initiative and place before the investing public a proposition that needs public funds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000" dirty="0" smtClean="0"/>
              <a:t>Incorporation</a:t>
            </a:r>
          </a:p>
          <a:p>
            <a:pPr lvl="2"/>
            <a:r>
              <a:rPr lang="en-US" dirty="0" smtClean="0"/>
              <a:t>Is a legal process  wherein the corporate entity is given recognition by law</a:t>
            </a:r>
          </a:p>
          <a:p>
            <a:pPr lvl="2"/>
            <a:r>
              <a:rPr lang="en-US" dirty="0" smtClean="0"/>
              <a:t>Promoters prepare and file with the Registrar of joint Stock Companies following documents: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Memorandum of association laying down the objects and capital etc of the company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Articles of Association detailing the rules and bye-laws governing the internal working of the company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Written consent of persons who have agreed to serve as directors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Address of the registered office of the company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 declaration by the secretary /  solicitor to the effect that all provisions regarding incorporation have been complied with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Characteristics..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application is accepted a certificate of incorporation is issued which gives the company its corporate status</a:t>
            </a:r>
          </a:p>
          <a:p>
            <a:r>
              <a:rPr lang="en-US" dirty="0" smtClean="0"/>
              <a:t>In some cases a company may be setup by a special act of parliament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TYPES OF OWNERSHIP..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sector </a:t>
            </a:r>
            <a:r>
              <a:rPr lang="en-US" sz="2800" dirty="0" smtClean="0"/>
              <a:t>[with state participation]</a:t>
            </a:r>
          </a:p>
          <a:p>
            <a:pPr lvl="1"/>
            <a:r>
              <a:rPr lang="en-US" dirty="0" smtClean="0"/>
              <a:t>Company</a:t>
            </a:r>
          </a:p>
          <a:p>
            <a:pPr lvl="1"/>
            <a:r>
              <a:rPr lang="en-US" dirty="0" smtClean="0"/>
              <a:t>Co-operative</a:t>
            </a:r>
          </a:p>
          <a:p>
            <a:r>
              <a:rPr lang="en-US" dirty="0" smtClean="0"/>
              <a:t>Public sector </a:t>
            </a:r>
            <a:r>
              <a:rPr lang="en-US" sz="2800" dirty="0" smtClean="0"/>
              <a:t>[complete state control]</a:t>
            </a:r>
          </a:p>
          <a:p>
            <a:pPr lvl="1"/>
            <a:r>
              <a:rPr lang="en-US" dirty="0" smtClean="0"/>
              <a:t>Public corporation</a:t>
            </a:r>
          </a:p>
          <a:p>
            <a:pPr lvl="1"/>
            <a:r>
              <a:rPr lang="en-US" dirty="0" smtClean="0"/>
              <a:t>Departmental organization</a:t>
            </a:r>
          </a:p>
          <a:p>
            <a:pPr lvl="1"/>
            <a:r>
              <a:rPr lang="en-US" dirty="0" smtClean="0"/>
              <a:t>Government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US" sz="3600" b="1" dirty="0" smtClean="0"/>
              <a:t>Characteristics..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en-US" dirty="0" smtClean="0"/>
              <a:t>Financing</a:t>
            </a:r>
          </a:p>
          <a:p>
            <a:pPr lvl="1"/>
            <a:r>
              <a:rPr lang="en-US" dirty="0" smtClean="0"/>
              <a:t>Private limited company’s capital is contributed by members through mutual agreement, without public participation</a:t>
            </a:r>
          </a:p>
          <a:p>
            <a:pPr lvl="1"/>
            <a:r>
              <a:rPr lang="en-US" dirty="0" smtClean="0"/>
              <a:t>Public limited company’s capital is mobilized through offer of shares to public </a:t>
            </a:r>
          </a:p>
          <a:p>
            <a:pPr lvl="2"/>
            <a:r>
              <a:rPr lang="en-US" dirty="0" smtClean="0"/>
              <a:t>Large sums of capital can be mobilized from public</a:t>
            </a:r>
          </a:p>
          <a:p>
            <a:pPr lvl="2"/>
            <a:r>
              <a:rPr lang="en-US" dirty="0" smtClean="0"/>
              <a:t>Minimum subscription amount necessary to start business must be collected, otherwise entire share capital collected must be refunded to investors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Characteristics..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</a:p>
          <a:p>
            <a:pPr lvl="1"/>
            <a:r>
              <a:rPr lang="en-US" dirty="0" smtClean="0"/>
              <a:t>Share holders are supposed to have ultimate control over company’s affairs</a:t>
            </a:r>
          </a:p>
          <a:p>
            <a:pPr lvl="1"/>
            <a:r>
              <a:rPr lang="en-US" dirty="0" smtClean="0"/>
              <a:t>Law requires share holders’ approval for all important decisions relating to the company</a:t>
            </a:r>
          </a:p>
          <a:p>
            <a:pPr lvl="1"/>
            <a:r>
              <a:rPr lang="en-US" dirty="0" smtClean="0"/>
              <a:t>Actual control lies with a group of business magnates</a:t>
            </a:r>
          </a:p>
          <a:p>
            <a:pPr lvl="1"/>
            <a:r>
              <a:rPr lang="en-US" dirty="0" smtClean="0"/>
              <a:t>Share holders must be informed about the accounts and working of the company every year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As shareholders are absentee owners and not necessarily whole time businessmen management is entrusted to a board of directors</a:t>
            </a:r>
          </a:p>
          <a:p>
            <a:pPr lvl="1"/>
            <a:r>
              <a:rPr lang="en-US" dirty="0" smtClean="0"/>
              <a:t>Board of directors are elected by shareholders and are answerable to the general body of shareholders </a:t>
            </a:r>
          </a:p>
          <a:p>
            <a:pPr lvl="1"/>
            <a:r>
              <a:rPr lang="en-US" dirty="0" smtClean="0"/>
              <a:t>Shareholders can give broad directions at AGMs</a:t>
            </a:r>
          </a:p>
          <a:p>
            <a:pPr lvl="1"/>
            <a:r>
              <a:rPr lang="en-US" dirty="0" smtClean="0"/>
              <a:t>Directors lay down corporate objectives and policies which are implemented through the rest of the organization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pPr algn="l"/>
            <a:r>
              <a:rPr lang="en-US" sz="3600" b="1" dirty="0" smtClean="0"/>
              <a:t>Characteristics..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14908"/>
          </a:xfrm>
        </p:spPr>
        <p:txBody>
          <a:bodyPr/>
          <a:lstStyle/>
          <a:p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A company can be wound up only through compliance with provisions of company act</a:t>
            </a:r>
          </a:p>
          <a:p>
            <a:pPr lvl="1"/>
            <a:r>
              <a:rPr lang="en-US" dirty="0" smtClean="0"/>
              <a:t>A company has perpetual existence</a:t>
            </a:r>
          </a:p>
          <a:p>
            <a:pPr lvl="1"/>
            <a:r>
              <a:rPr lang="en-US" dirty="0" smtClean="0"/>
              <a:t>Shareholder of a public limited company is free to transfer his shares to any one</a:t>
            </a:r>
          </a:p>
          <a:p>
            <a:r>
              <a:rPr lang="en-US" dirty="0" smtClean="0"/>
              <a:t>Taxation</a:t>
            </a:r>
          </a:p>
          <a:p>
            <a:pPr lvl="1"/>
            <a:r>
              <a:rPr lang="en-US" dirty="0" smtClean="0"/>
              <a:t>A company’s profits are taxed at a flat rate irrespective of the income of the company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Types of companies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view point of incorporation</a:t>
            </a:r>
          </a:p>
          <a:p>
            <a:pPr lvl="1"/>
            <a:r>
              <a:rPr lang="en-US" dirty="0" smtClean="0"/>
              <a:t>Chartered company</a:t>
            </a:r>
          </a:p>
          <a:p>
            <a:pPr lvl="1"/>
            <a:r>
              <a:rPr lang="en-US" dirty="0" smtClean="0"/>
              <a:t>Statuary company</a:t>
            </a:r>
          </a:p>
          <a:p>
            <a:pPr lvl="1"/>
            <a:r>
              <a:rPr lang="en-US" dirty="0" smtClean="0"/>
              <a:t>Registered company</a:t>
            </a:r>
          </a:p>
          <a:p>
            <a:r>
              <a:rPr lang="en-US" dirty="0" smtClean="0"/>
              <a:t>From view point of nationality</a:t>
            </a:r>
          </a:p>
          <a:p>
            <a:pPr lvl="1"/>
            <a:r>
              <a:rPr lang="en-US" dirty="0" smtClean="0"/>
              <a:t>National company</a:t>
            </a:r>
          </a:p>
          <a:p>
            <a:pPr lvl="1"/>
            <a:r>
              <a:rPr lang="en-US" dirty="0" smtClean="0"/>
              <a:t>Multinational company</a:t>
            </a:r>
          </a:p>
          <a:p>
            <a:r>
              <a:rPr lang="en-US" dirty="0" smtClean="0"/>
              <a:t>From view point of public interest</a:t>
            </a:r>
          </a:p>
          <a:p>
            <a:pPr lvl="1"/>
            <a:r>
              <a:rPr lang="en-US" dirty="0" smtClean="0"/>
              <a:t>Private company</a:t>
            </a:r>
          </a:p>
          <a:p>
            <a:pPr lvl="1"/>
            <a:r>
              <a:rPr lang="en-US" dirty="0" smtClean="0"/>
              <a:t>Public company</a:t>
            </a:r>
          </a:p>
          <a:p>
            <a:pPr lvl="1"/>
            <a:r>
              <a:rPr lang="en-US" dirty="0" smtClean="0"/>
              <a:t>Government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Types of companies..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Chartered company</a:t>
            </a:r>
          </a:p>
          <a:p>
            <a:pPr lvl="1"/>
            <a:r>
              <a:rPr lang="en-US" dirty="0" smtClean="0"/>
              <a:t>Which came into existence before India’s independence</a:t>
            </a:r>
          </a:p>
          <a:p>
            <a:pPr lvl="1"/>
            <a:r>
              <a:rPr lang="en-US" dirty="0" smtClean="0"/>
              <a:t>Incorporated under a Royal charter</a:t>
            </a:r>
          </a:p>
          <a:p>
            <a:pPr lvl="2"/>
            <a:r>
              <a:rPr lang="en-US" dirty="0" smtClean="0"/>
              <a:t>Ex. East India company</a:t>
            </a:r>
          </a:p>
          <a:p>
            <a:r>
              <a:rPr lang="en-US" dirty="0" smtClean="0"/>
              <a:t>Statuary company</a:t>
            </a:r>
          </a:p>
          <a:p>
            <a:pPr lvl="1"/>
            <a:r>
              <a:rPr lang="en-US" dirty="0" smtClean="0"/>
              <a:t>Established by enacting a special act in the parliament</a:t>
            </a:r>
          </a:p>
          <a:p>
            <a:pPr lvl="1"/>
            <a:r>
              <a:rPr lang="en-US" dirty="0" smtClean="0"/>
              <a:t>Established when it is necessary to regulate the working of the company for some specific purpose</a:t>
            </a:r>
          </a:p>
          <a:p>
            <a:pPr lvl="2"/>
            <a:r>
              <a:rPr lang="en-US" dirty="0" smtClean="0"/>
              <a:t>Ex. Life Insurance Corporation of India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Types of companies..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Registered company</a:t>
            </a:r>
          </a:p>
          <a:p>
            <a:pPr lvl="1"/>
            <a:r>
              <a:rPr lang="en-US" dirty="0" smtClean="0"/>
              <a:t>Registered under provisions of company’s act 1956 which lays down procedure for setting up of a company</a:t>
            </a:r>
          </a:p>
          <a:p>
            <a:r>
              <a:rPr lang="en-US" dirty="0" smtClean="0"/>
              <a:t>National company</a:t>
            </a:r>
          </a:p>
          <a:p>
            <a:pPr lvl="1"/>
            <a:r>
              <a:rPr lang="en-US" dirty="0" smtClean="0"/>
              <a:t>Operate within the boundary of country of registration</a:t>
            </a:r>
          </a:p>
          <a:p>
            <a:r>
              <a:rPr lang="en-US" dirty="0" smtClean="0"/>
              <a:t>Multinational company </a:t>
            </a:r>
          </a:p>
          <a:p>
            <a:pPr lvl="1"/>
            <a:r>
              <a:rPr lang="en-US" dirty="0" smtClean="0"/>
              <a:t>Operate beyond the country of original registration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l"/>
            <a:r>
              <a:rPr lang="en-US" sz="3600" b="1" dirty="0" smtClean="0"/>
              <a:t>Types of companies..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Private company</a:t>
            </a:r>
          </a:p>
          <a:p>
            <a:pPr lvl="1"/>
            <a:r>
              <a:rPr lang="en-US" sz="3000" dirty="0" smtClean="0"/>
              <a:t>Whose membership is restricted and whose share capital cannot be transferred to an outsider</a:t>
            </a:r>
          </a:p>
          <a:p>
            <a:r>
              <a:rPr lang="en-US" sz="3500" dirty="0" smtClean="0"/>
              <a:t>Public company</a:t>
            </a:r>
          </a:p>
          <a:p>
            <a:pPr lvl="1"/>
            <a:r>
              <a:rPr lang="en-US" sz="3000" dirty="0" smtClean="0"/>
              <a:t>Whose membership is open to citizen of the country </a:t>
            </a:r>
          </a:p>
          <a:p>
            <a:pPr lvl="1"/>
            <a:r>
              <a:rPr lang="en-US" sz="3000" dirty="0" smtClean="0"/>
              <a:t>No restriction on transfer of shares to others</a:t>
            </a:r>
          </a:p>
          <a:p>
            <a:pPr lvl="1"/>
            <a:r>
              <a:rPr lang="en-US" sz="3000" dirty="0" smtClean="0"/>
              <a:t>Shares can be freely traded through stock exchange </a:t>
            </a:r>
          </a:p>
          <a:p>
            <a:r>
              <a:rPr lang="en-US" sz="3500" dirty="0" smtClean="0"/>
              <a:t>Government company</a:t>
            </a:r>
          </a:p>
          <a:p>
            <a:pPr lvl="1"/>
            <a:r>
              <a:rPr lang="en-US" sz="3000" dirty="0" smtClean="0"/>
              <a:t>Wholly owned by government and public are not allowed to invest in share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Private Limited Company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/>
          </a:bodyPr>
          <a:lstStyle/>
          <a:p>
            <a:r>
              <a:rPr lang="en-US" dirty="0" smtClean="0"/>
              <a:t>A company is defined as a private company which by its articles</a:t>
            </a:r>
          </a:p>
          <a:p>
            <a:pPr lvl="1"/>
            <a:r>
              <a:rPr lang="en-US" dirty="0" smtClean="0"/>
              <a:t>Limits the members to 50, excluding employees</a:t>
            </a:r>
          </a:p>
          <a:p>
            <a:pPr lvl="1"/>
            <a:r>
              <a:rPr lang="en-US" dirty="0" smtClean="0"/>
              <a:t> Prevents public from subscribing to its shares and debentures</a:t>
            </a:r>
          </a:p>
          <a:p>
            <a:pPr lvl="1"/>
            <a:r>
              <a:rPr lang="en-US" dirty="0" smtClean="0"/>
              <a:t>Restricts the transfer of its shares</a:t>
            </a:r>
          </a:p>
          <a:p>
            <a:r>
              <a:rPr lang="en-US" dirty="0" smtClean="0"/>
              <a:t>All the above restrictions must be continuously adhered to </a:t>
            </a:r>
          </a:p>
          <a:p>
            <a:r>
              <a:rPr lang="en-US" dirty="0" smtClean="0"/>
              <a:t>If the restrictions are violated company becomes a public limited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Private Limited Company..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The company act was amended in 1974 which states that:</a:t>
            </a:r>
          </a:p>
          <a:p>
            <a:pPr lvl="1"/>
            <a:r>
              <a:rPr lang="en-US" sz="3000" dirty="0" smtClean="0"/>
              <a:t>The private limited company is deemed to be a public limited company if:</a:t>
            </a:r>
          </a:p>
          <a:p>
            <a:pPr lvl="2"/>
            <a:r>
              <a:rPr lang="en-US" sz="2600" dirty="0" smtClean="0"/>
              <a:t>A private limited company holds 25% of paid up share capital of a public limited company</a:t>
            </a:r>
          </a:p>
          <a:p>
            <a:pPr lvl="2"/>
            <a:r>
              <a:rPr lang="en-US" sz="2600" dirty="0" smtClean="0"/>
              <a:t>Annual turnover exceeds Rs.10 million per year continuously for 3 years </a:t>
            </a:r>
          </a:p>
          <a:p>
            <a:r>
              <a:rPr lang="en-US" sz="3500" dirty="0" smtClean="0"/>
              <a:t>Above amendments were brought in to prevent growth of monopolies, as private companies are not under the control of the government  to the same extent as public companies</a:t>
            </a:r>
            <a:endParaRPr lang="en-IN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Characteristics of an ideal form of organization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Following factors need to be considered while choosing a particular form of organization:</a:t>
            </a:r>
          </a:p>
          <a:p>
            <a:r>
              <a:rPr lang="en-US" dirty="0" smtClean="0"/>
              <a:t>Ease of formation</a:t>
            </a:r>
          </a:p>
          <a:p>
            <a:pPr lvl="1"/>
            <a:r>
              <a:rPr lang="en-US" dirty="0" smtClean="0"/>
              <a:t>Should come into existence at least cost</a:t>
            </a:r>
          </a:p>
          <a:p>
            <a:pPr lvl="1"/>
            <a:r>
              <a:rPr lang="en-US" dirty="0" smtClean="0"/>
              <a:t>Legal formalities should be minimum</a:t>
            </a:r>
          </a:p>
          <a:p>
            <a:r>
              <a:rPr lang="en-US" dirty="0" smtClean="0"/>
              <a:t>Ease of raising capital-</a:t>
            </a:r>
            <a:r>
              <a:rPr lang="en-US" sz="2800" dirty="0" smtClean="0"/>
              <a:t>investors need to be convinced about:</a:t>
            </a:r>
          </a:p>
          <a:p>
            <a:pPr lvl="1"/>
            <a:r>
              <a:rPr lang="en-US" dirty="0" smtClean="0"/>
              <a:t>Safety of their money</a:t>
            </a:r>
          </a:p>
          <a:p>
            <a:pPr lvl="1"/>
            <a:r>
              <a:rPr lang="en-US" dirty="0" smtClean="0"/>
              <a:t>Fair return</a:t>
            </a:r>
          </a:p>
          <a:p>
            <a:pPr lvl="1"/>
            <a:r>
              <a:rPr lang="en-US" dirty="0" smtClean="0"/>
              <a:t>Ease of transferability of capital invested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3600" b="1" dirty="0" smtClean="0"/>
              <a:t>Private Limited Company..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dirty="0" smtClean="0"/>
              <a:t>Minimum number of members is 2</a:t>
            </a:r>
          </a:p>
          <a:p>
            <a:r>
              <a:rPr lang="en-US" dirty="0" smtClean="0"/>
              <a:t>Private company combines the advantages of limited liability with the facilities of partnership organization</a:t>
            </a:r>
          </a:p>
          <a:p>
            <a:r>
              <a:rPr lang="en-US" dirty="0" smtClean="0"/>
              <a:t>Number of concessions and privileges granted by law</a:t>
            </a:r>
          </a:p>
          <a:p>
            <a:r>
              <a:rPr lang="en-US" dirty="0" smtClean="0"/>
              <a:t>Preferred by many businessmen to public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Public Limited Company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 public limited company is one:</a:t>
            </a:r>
          </a:p>
          <a:p>
            <a:r>
              <a:rPr lang="en-US" dirty="0" smtClean="0"/>
              <a:t>Where a minimum no of members required to start the company is 7</a:t>
            </a:r>
          </a:p>
          <a:p>
            <a:r>
              <a:rPr lang="en-US" dirty="0" smtClean="0"/>
              <a:t>Which does not restrict the number of its members to 50</a:t>
            </a:r>
          </a:p>
          <a:p>
            <a:r>
              <a:rPr lang="en-US" dirty="0" smtClean="0"/>
              <a:t>Which can invite public to subscribe to its share capital</a:t>
            </a:r>
          </a:p>
          <a:p>
            <a:r>
              <a:rPr lang="en-US" dirty="0" smtClean="0"/>
              <a:t>Where shareholders enjoy freedom to transfer their shares to anyone through stock exchange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Government company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company’s act 1956 if at least 51% of share capital is held by central / state government or both, then such a company is called as government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Merits of company form of organization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Financial strength</a:t>
            </a:r>
          </a:p>
          <a:p>
            <a:pPr lvl="1"/>
            <a:r>
              <a:rPr lang="en-US" dirty="0" smtClean="0"/>
              <a:t>No limit to number of members </a:t>
            </a:r>
            <a:r>
              <a:rPr lang="en-US" sz="2000" dirty="0" smtClean="0"/>
              <a:t>[except in pvt.co.] </a:t>
            </a:r>
            <a:r>
              <a:rPr lang="en-US" dirty="0" smtClean="0"/>
              <a:t>which facilitates mobilization of large amount of capital</a:t>
            </a:r>
          </a:p>
          <a:p>
            <a:r>
              <a:rPr lang="en-US" dirty="0" smtClean="0"/>
              <a:t>Scope for expansion</a:t>
            </a:r>
          </a:p>
          <a:p>
            <a:pPr lvl="1"/>
            <a:r>
              <a:rPr lang="en-US" dirty="0" smtClean="0"/>
              <a:t>Availability of sufficient funds and managerial talent ensures continuous expansion and growth</a:t>
            </a:r>
          </a:p>
          <a:p>
            <a:r>
              <a:rPr lang="en-US" dirty="0" smtClean="0"/>
              <a:t>Transferability of ownership</a:t>
            </a:r>
          </a:p>
          <a:p>
            <a:pPr lvl="1"/>
            <a:r>
              <a:rPr lang="en-US" dirty="0" smtClean="0"/>
              <a:t>As shares can be freely traded through a stock exchange public are encouraged to invest in public companies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Merits..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Limited liability</a:t>
            </a:r>
          </a:p>
          <a:p>
            <a:pPr lvl="1"/>
            <a:r>
              <a:rPr lang="en-US" sz="3000" dirty="0" smtClean="0"/>
              <a:t>Liability of shareholders is limited to the extent of their shares held. Hence shareholders know well in advance what their maximum loss can be</a:t>
            </a:r>
          </a:p>
          <a:p>
            <a:r>
              <a:rPr lang="en-US" sz="3500" dirty="0" smtClean="0"/>
              <a:t>Stability</a:t>
            </a:r>
          </a:p>
          <a:p>
            <a:pPr lvl="1"/>
            <a:r>
              <a:rPr lang="en-US" sz="3000" dirty="0" smtClean="0"/>
              <a:t>Perpetual existence enables company to undertake business which takes a long time to establish and consolidate</a:t>
            </a:r>
          </a:p>
          <a:p>
            <a:r>
              <a:rPr lang="en-US" sz="3500" dirty="0" smtClean="0"/>
              <a:t>Bold management</a:t>
            </a:r>
          </a:p>
          <a:p>
            <a:pPr lvl="1"/>
            <a:r>
              <a:rPr lang="en-US" sz="3000" dirty="0" smtClean="0"/>
              <a:t>As financial stake of management is relatively small, company can afford to be adventurous and can take big risks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Demerits of company form of organization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dirty="0" smtClean="0"/>
              <a:t>Difficulty and cost of formation</a:t>
            </a:r>
          </a:p>
          <a:p>
            <a:pPr lvl="1"/>
            <a:r>
              <a:rPr lang="en-US" dirty="0" smtClean="0"/>
              <a:t>Promoting a company is a long drawn process</a:t>
            </a:r>
          </a:p>
          <a:p>
            <a:pPr lvl="1"/>
            <a:r>
              <a:rPr lang="en-US" dirty="0" smtClean="0"/>
              <a:t>Numerous formalities need to be fulfilled</a:t>
            </a:r>
          </a:p>
          <a:p>
            <a:pPr lvl="1"/>
            <a:r>
              <a:rPr lang="en-US" dirty="0" smtClean="0"/>
              <a:t>Large amount of money need to be spent on preliminaries</a:t>
            </a:r>
          </a:p>
          <a:p>
            <a:pPr lvl="1"/>
            <a:r>
              <a:rPr lang="en-US" dirty="0" smtClean="0"/>
              <a:t>Large number of agencies need to be approached before permission to raise capital is granted</a:t>
            </a:r>
          </a:p>
          <a:p>
            <a:r>
              <a:rPr lang="en-US" dirty="0" smtClean="0"/>
              <a:t>Possibility of fraudulent management</a:t>
            </a:r>
          </a:p>
          <a:p>
            <a:pPr lvl="1"/>
            <a:r>
              <a:rPr lang="en-US" dirty="0" smtClean="0"/>
              <a:t>Chance to unscrupulous people controlling the company to defraud others exists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3600" b="1" dirty="0" smtClean="0"/>
              <a:t>Demerits..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Lack of personal incentive</a:t>
            </a:r>
          </a:p>
          <a:p>
            <a:pPr lvl="1"/>
            <a:r>
              <a:rPr lang="en-US" dirty="0" smtClean="0"/>
              <a:t>Compared to proprietors managers and directors may not be having the initiative and interest in managing the company. Many officials may be reckless in decision taking</a:t>
            </a:r>
          </a:p>
          <a:p>
            <a:r>
              <a:rPr lang="en-US" dirty="0" smtClean="0"/>
              <a:t>Oligarchic management</a:t>
            </a:r>
          </a:p>
          <a:p>
            <a:pPr lvl="1"/>
            <a:r>
              <a:rPr lang="en-US" dirty="0" smtClean="0"/>
              <a:t> In principle a company is run in a democratic manner but in practice it may be oligarchic[managed by few]</a:t>
            </a:r>
          </a:p>
          <a:p>
            <a:pPr lvl="1"/>
            <a:r>
              <a:rPr lang="en-US" dirty="0" smtClean="0"/>
              <a:t>Interest of small and minority shareholders may be ignored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l"/>
            <a:r>
              <a:rPr lang="en-US" sz="3600" b="1" dirty="0" smtClean="0"/>
              <a:t>Demerits..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Excessive regulation by law</a:t>
            </a:r>
          </a:p>
          <a:p>
            <a:pPr lvl="1"/>
            <a:r>
              <a:rPr lang="en-US" dirty="0" smtClean="0"/>
              <a:t>Functioning is governed by elaborate and none too easy provisions of law</a:t>
            </a:r>
          </a:p>
          <a:p>
            <a:pPr lvl="1"/>
            <a:r>
              <a:rPr lang="en-US" dirty="0" smtClean="0"/>
              <a:t>Management has to be on guard always as penalties are levied for infringement of legal provisions of law</a:t>
            </a:r>
          </a:p>
          <a:p>
            <a:r>
              <a:rPr lang="en-US" dirty="0" smtClean="0"/>
              <a:t>Delay in decisions</a:t>
            </a:r>
          </a:p>
          <a:p>
            <a:pPr lvl="1"/>
            <a:r>
              <a:rPr lang="en-US" dirty="0" smtClean="0"/>
              <a:t>Flexibility and promptness in decision taking enjoyed by proprietary organization is absent</a:t>
            </a:r>
          </a:p>
          <a:p>
            <a:pPr lvl="1"/>
            <a:r>
              <a:rPr lang="en-US" dirty="0" smtClean="0"/>
              <a:t>Decisions may be delayed due to time interval between meetings and difficulty in getting requisite quorum for meetings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57</a:t>
            </a:fld>
            <a:endParaRPr lang="en-I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Co-operative organizations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Basic objective is not profit making but to render  service to members / organization, whereas the basic objective of other form of organizations is to earn profit</a:t>
            </a:r>
          </a:p>
          <a:p>
            <a:r>
              <a:rPr lang="en-US" sz="3500" dirty="0" smtClean="0"/>
              <a:t>Essentially is an association of persons who join together on a voluntary basis for furtherance of their common economic interest</a:t>
            </a:r>
          </a:p>
          <a:p>
            <a:r>
              <a:rPr lang="en-US" sz="3500" dirty="0" smtClean="0"/>
              <a:t>A protective device used by weaker sections of the society to safeguard their economic interest against exploitation by producers and sellers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58</a:t>
            </a:fld>
            <a:endParaRPr lang="en-I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Co-operative organizations.. </a:t>
            </a:r>
            <a:r>
              <a:rPr lang="en-US" sz="2700" b="1" dirty="0" smtClean="0"/>
              <a:t>Contd.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foundation of co-operative enterprise is: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i="1" dirty="0" smtClean="0"/>
              <a:t>Service not profit, co-operation not competition, self help not dependence on profit hungry businessmen and moral solidarity not unscrupulous undercutting</a:t>
            </a:r>
            <a:endParaRPr lang="en-IN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59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Limit of liability [of owners]</a:t>
            </a:r>
          </a:p>
          <a:p>
            <a:pPr lvl="1"/>
            <a:r>
              <a:rPr lang="en-US" dirty="0" smtClean="0"/>
              <a:t>Unlimited liability acts as a deterrent</a:t>
            </a:r>
          </a:p>
          <a:p>
            <a:pPr lvl="1"/>
            <a:r>
              <a:rPr lang="en-US" dirty="0" smtClean="0"/>
              <a:t>Limited liability provides necessary incentive to take risks</a:t>
            </a:r>
          </a:p>
          <a:p>
            <a:r>
              <a:rPr lang="en-US" dirty="0" smtClean="0"/>
              <a:t>Flexibility of operations</a:t>
            </a:r>
          </a:p>
          <a:p>
            <a:pPr lvl="1"/>
            <a:r>
              <a:rPr lang="en-US" dirty="0" smtClean="0"/>
              <a:t>Changes and adjustments must be possible without much difficulty</a:t>
            </a:r>
          </a:p>
          <a:p>
            <a:pPr lvl="1"/>
            <a:r>
              <a:rPr lang="en-US" dirty="0" smtClean="0"/>
              <a:t>Adding more persons / removing existing persons as owners must be possible</a:t>
            </a:r>
          </a:p>
          <a:p>
            <a:r>
              <a:rPr lang="en-US" dirty="0" smtClean="0"/>
              <a:t>Tax liability</a:t>
            </a:r>
          </a:p>
          <a:p>
            <a:pPr lvl="1"/>
            <a:r>
              <a:rPr lang="en-US" dirty="0" smtClean="0"/>
              <a:t>Tax burden should be minimum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/>
              <a:t>Characteristics of Co-operative Organization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Voluntary association</a:t>
            </a:r>
          </a:p>
          <a:p>
            <a:pPr lvl="1"/>
            <a:r>
              <a:rPr lang="en-US" dirty="0" smtClean="0"/>
              <a:t>Voluntary association of persons and not of capital</a:t>
            </a:r>
          </a:p>
          <a:p>
            <a:pPr lvl="1"/>
            <a:r>
              <a:rPr lang="en-US" dirty="0" smtClean="0"/>
              <a:t>Anyone can join of his freewill and leave at any time</a:t>
            </a:r>
          </a:p>
          <a:p>
            <a:pPr lvl="1"/>
            <a:r>
              <a:rPr lang="en-US" dirty="0" smtClean="0"/>
              <a:t>Can withdraw share capital while leaving but cannot transfer shares to another person</a:t>
            </a:r>
          </a:p>
          <a:p>
            <a:pPr lvl="1"/>
            <a:r>
              <a:rPr lang="en-US" dirty="0" smtClean="0"/>
              <a:t>Voluntary character has two implications</a:t>
            </a:r>
          </a:p>
          <a:p>
            <a:pPr lvl="2"/>
            <a:r>
              <a:rPr lang="en-US" dirty="0" smtClean="0"/>
              <a:t>No one will be denied the right to become a member</a:t>
            </a:r>
          </a:p>
          <a:p>
            <a:pPr lvl="2"/>
            <a:r>
              <a:rPr lang="en-US" dirty="0" smtClean="0"/>
              <a:t>Society cannot compel anyone to become a member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60</a:t>
            </a:fld>
            <a:endParaRPr lang="en-I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Capital is raised from members by way of share capital</a:t>
            </a:r>
          </a:p>
          <a:p>
            <a:pPr lvl="1"/>
            <a:r>
              <a:rPr lang="en-US" dirty="0" smtClean="0"/>
              <a:t>Co-ops are organized by relatively weaker sections of society and hence share capital is limited</a:t>
            </a:r>
          </a:p>
          <a:p>
            <a:pPr lvl="1"/>
            <a:r>
              <a:rPr lang="en-US" dirty="0" smtClean="0"/>
              <a:t>Government’s policy is to encourage co-op societies and hence societies can raise loans from state / central co-op banks to augment their resources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61</a:t>
            </a:fld>
            <a:endParaRPr lang="en-I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Characteristics..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and management</a:t>
            </a:r>
          </a:p>
          <a:p>
            <a:pPr lvl="1"/>
            <a:r>
              <a:rPr lang="en-US" dirty="0" smtClean="0"/>
              <a:t>Co-operatives are run on democratic principles</a:t>
            </a:r>
          </a:p>
          <a:p>
            <a:pPr lvl="1"/>
            <a:r>
              <a:rPr lang="en-US" dirty="0" smtClean="0"/>
              <a:t>Members meet and elect managing committee and lay down the policy to promote their common interests</a:t>
            </a:r>
          </a:p>
          <a:p>
            <a:pPr lvl="1"/>
            <a:r>
              <a:rPr lang="en-US" dirty="0" smtClean="0"/>
              <a:t>Each member has one vote irrespective of number of shares held and hence has an equal right to participate in the management of the society </a:t>
            </a:r>
          </a:p>
          <a:p>
            <a:pPr lvl="1"/>
            <a:r>
              <a:rPr lang="en-US" dirty="0" smtClean="0"/>
              <a:t>Members cannot vote by proxy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62</a:t>
            </a:fld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dirty="0" smtClean="0"/>
              <a:t>Service motto</a:t>
            </a:r>
          </a:p>
          <a:p>
            <a:pPr lvl="1"/>
            <a:r>
              <a:rPr lang="en-US" dirty="0" smtClean="0"/>
              <a:t>Formed primarily with the aim of rendering service to its members</a:t>
            </a:r>
          </a:p>
          <a:p>
            <a:pPr lvl="1"/>
            <a:r>
              <a:rPr lang="en-US" dirty="0" smtClean="0"/>
              <a:t>Profit making is secondary</a:t>
            </a:r>
          </a:p>
          <a:p>
            <a:r>
              <a:rPr lang="en-US" dirty="0" smtClean="0"/>
              <a:t>State control and corporate status</a:t>
            </a:r>
          </a:p>
          <a:p>
            <a:pPr lvl="1"/>
            <a:r>
              <a:rPr lang="en-US" dirty="0" smtClean="0"/>
              <a:t>Co-op societies are subject to state control and supervision</a:t>
            </a:r>
          </a:p>
          <a:p>
            <a:pPr lvl="1"/>
            <a:r>
              <a:rPr lang="en-US" dirty="0" smtClean="0"/>
              <a:t>Co-op societies are registered under the Central co-op society’s act 1912 or under relevant state government act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63</a:t>
            </a:fld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Characteristics..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Disposal of surplus</a:t>
            </a:r>
          </a:p>
          <a:p>
            <a:pPr lvl="1"/>
            <a:r>
              <a:rPr lang="en-US" dirty="0" smtClean="0"/>
              <a:t>A portion of profit is distributed as dividend to members in proportion to share capital held by them</a:t>
            </a:r>
          </a:p>
          <a:p>
            <a:pPr lvl="2"/>
            <a:r>
              <a:rPr lang="en-US" dirty="0" smtClean="0"/>
              <a:t>At present dividend cannot exceed 25% of share capital </a:t>
            </a:r>
          </a:p>
          <a:p>
            <a:pPr lvl="1"/>
            <a:r>
              <a:rPr lang="en-US" dirty="0" smtClean="0"/>
              <a:t>Law requires that at least 25% of profit be kept aside as reserve fund</a:t>
            </a:r>
          </a:p>
          <a:p>
            <a:pPr lvl="1"/>
            <a:r>
              <a:rPr lang="en-US" dirty="0" smtClean="0"/>
              <a:t>A portion of the profit may be utilized for general welfare of the locality in which the society is functioning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64</a:t>
            </a:fld>
            <a:endParaRPr lang="en-I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sz="3600" b="1" dirty="0" smtClean="0"/>
              <a:t>Characteristics..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Registration of co-operative societies</a:t>
            </a:r>
          </a:p>
          <a:p>
            <a:pPr lvl="1"/>
            <a:r>
              <a:rPr lang="en-US" dirty="0" smtClean="0"/>
              <a:t>At least 10 members who have attained majority must come together as promoters</a:t>
            </a:r>
          </a:p>
          <a:p>
            <a:pPr lvl="1"/>
            <a:r>
              <a:rPr lang="en-US" dirty="0" smtClean="0"/>
              <a:t>Members must be bound by a common bond</a:t>
            </a:r>
          </a:p>
          <a:p>
            <a:pPr lvl="2"/>
            <a:r>
              <a:rPr lang="en-US" dirty="0" smtClean="0"/>
              <a:t>Belonging to same village/locality/tribe/occupation etc</a:t>
            </a:r>
          </a:p>
          <a:p>
            <a:pPr lvl="1"/>
            <a:r>
              <a:rPr lang="en-US" dirty="0" smtClean="0"/>
              <a:t>A joint application must be submitted by members to the registrar of co-op societies furnishing particulars like membership, share capital, objectives etc</a:t>
            </a:r>
          </a:p>
          <a:p>
            <a:pPr lvl="1"/>
            <a:r>
              <a:rPr lang="en-US" dirty="0" smtClean="0"/>
              <a:t>A copy of bye-laws should be submitted to the registrar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65</a:t>
            </a:fld>
            <a:endParaRPr lang="en-I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Characteristics.</a:t>
            </a:r>
            <a:r>
              <a:rPr lang="en-US" b="1" dirty="0" smtClean="0"/>
              <a:t>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registration society will attain corporate status</a:t>
            </a:r>
          </a:p>
          <a:p>
            <a:r>
              <a:rPr lang="en-US" dirty="0" smtClean="0"/>
              <a:t>Becomes eligible for certain privileges</a:t>
            </a:r>
          </a:p>
          <a:p>
            <a:r>
              <a:rPr lang="en-US" dirty="0" smtClean="0"/>
              <a:t>Co-op department keeps a watch on the working of the societies and tries to regulate them whenever necessary</a:t>
            </a:r>
          </a:p>
          <a:p>
            <a:r>
              <a:rPr lang="en-US" dirty="0" smtClean="0"/>
              <a:t>All societies will have to get their accounts audited by co-op department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66</a:t>
            </a:fld>
            <a:endParaRPr lang="en-I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Types of co-operative societies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Consumers’ co-operative societies</a:t>
            </a:r>
          </a:p>
          <a:p>
            <a:pPr lvl="1"/>
            <a:r>
              <a:rPr lang="en-US" dirty="0" smtClean="0"/>
              <a:t>Formed by people for obtaining their day-to-day requirements of goods at cheaper prices</a:t>
            </a:r>
          </a:p>
          <a:p>
            <a:pPr lvl="1"/>
            <a:r>
              <a:rPr lang="en-US" dirty="0" smtClean="0"/>
              <a:t>Societies purchase goods at wholesale prices and sell them to members as well as nonmembers </a:t>
            </a:r>
          </a:p>
          <a:p>
            <a:pPr lvl="1"/>
            <a:r>
              <a:rPr lang="en-US" dirty="0" smtClean="0"/>
              <a:t>Helps check rise in prices of consumer goods and essential commodities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67</a:t>
            </a:fld>
            <a:endParaRPr lang="en-I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Types of co-operatives..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Producers’ co-operative societies</a:t>
            </a:r>
          </a:p>
          <a:p>
            <a:pPr lvl="1"/>
            <a:r>
              <a:rPr lang="en-US" dirty="0" smtClean="0"/>
              <a:t>Small producers join together with the object of eliminating capitalist class</a:t>
            </a:r>
          </a:p>
          <a:p>
            <a:pPr lvl="1"/>
            <a:r>
              <a:rPr lang="en-US" dirty="0" smtClean="0"/>
              <a:t>Societies produce goods for meeting the requirements of consumers</a:t>
            </a:r>
          </a:p>
          <a:p>
            <a:pPr lvl="1"/>
            <a:r>
              <a:rPr lang="en-US" dirty="0" smtClean="0"/>
              <a:t>Excess production is disposed off to outsiders</a:t>
            </a:r>
          </a:p>
          <a:p>
            <a:pPr lvl="1"/>
            <a:r>
              <a:rPr lang="en-US" dirty="0" smtClean="0"/>
              <a:t>Producers who are members produce the goods and sell the output to society</a:t>
            </a:r>
          </a:p>
          <a:p>
            <a:pPr lvl="1"/>
            <a:r>
              <a:rPr lang="en-US" dirty="0" smtClean="0"/>
              <a:t>Society supplies raw materials, tools, implements etc required </a:t>
            </a:r>
            <a:r>
              <a:rPr lang="en-US" smtClean="0"/>
              <a:t>for production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68</a:t>
            </a:fld>
            <a:endParaRPr lang="en-I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Types of co-operatives..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co-operative societies</a:t>
            </a:r>
          </a:p>
          <a:p>
            <a:pPr lvl="1"/>
            <a:r>
              <a:rPr lang="en-US" dirty="0" smtClean="0"/>
              <a:t>Voluntary association of independent producers organized for selling their outputs</a:t>
            </a:r>
          </a:p>
          <a:p>
            <a:r>
              <a:rPr lang="en-US" dirty="0" smtClean="0"/>
              <a:t>Housing co-operative societies</a:t>
            </a:r>
          </a:p>
          <a:p>
            <a:pPr lvl="1"/>
            <a:r>
              <a:rPr lang="en-US" dirty="0" smtClean="0"/>
              <a:t>Association of persons who are interested in building / purchasing a house</a:t>
            </a:r>
          </a:p>
          <a:p>
            <a:pPr lvl="1"/>
            <a:r>
              <a:rPr lang="en-US" dirty="0" smtClean="0"/>
              <a:t>Can easily secure financial assistance from banks / lending institutions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69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Characteristics.. </a:t>
            </a:r>
            <a:r>
              <a:rPr lang="en-US" sz="2700" b="1" dirty="0" smtClean="0"/>
              <a:t>Contd.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Continuity or stability</a:t>
            </a:r>
          </a:p>
          <a:p>
            <a:pPr lvl="1"/>
            <a:r>
              <a:rPr lang="en-US" dirty="0" smtClean="0"/>
              <a:t>Organization should enjoy uninterrupted existence for a long period</a:t>
            </a:r>
          </a:p>
          <a:p>
            <a:pPr lvl="1"/>
            <a:r>
              <a:rPr lang="en-US" dirty="0" smtClean="0"/>
              <a:t>Important from investors’ / employment view point</a:t>
            </a:r>
          </a:p>
          <a:p>
            <a:r>
              <a:rPr lang="en-US" dirty="0" smtClean="0"/>
              <a:t>Retention of business secrets</a:t>
            </a:r>
          </a:p>
          <a:p>
            <a:pPr lvl="1"/>
            <a:r>
              <a:rPr lang="en-US" dirty="0" smtClean="0"/>
              <a:t>Chances of information / business secrets getting leaked to competitors must be avoided</a:t>
            </a:r>
          </a:p>
          <a:p>
            <a:r>
              <a:rPr lang="en-US" dirty="0" smtClean="0"/>
              <a:t>Freedom from state regulation</a:t>
            </a:r>
          </a:p>
          <a:p>
            <a:pPr lvl="1"/>
            <a:r>
              <a:rPr lang="en-US" dirty="0" smtClean="0"/>
              <a:t>Compliance with too many govt. rules/regulations to be avoided</a:t>
            </a:r>
          </a:p>
          <a:p>
            <a:pPr lvl="1"/>
            <a:r>
              <a:rPr lang="en-US" dirty="0" smtClean="0"/>
              <a:t>Minimize attracting the law as far as possible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Types of co-operatives..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co-operative societies</a:t>
            </a:r>
          </a:p>
          <a:p>
            <a:pPr lvl="1"/>
            <a:r>
              <a:rPr lang="en-US" dirty="0" smtClean="0"/>
              <a:t>Association of people with moderate means formed with an aim of extending financial loans to members and to develop a habit of savings</a:t>
            </a:r>
          </a:p>
          <a:p>
            <a:pPr lvl="1"/>
            <a:r>
              <a:rPr lang="en-US" dirty="0" smtClean="0"/>
              <a:t>Funds consist of share capital and deposits from members.</a:t>
            </a:r>
          </a:p>
          <a:p>
            <a:pPr lvl="1"/>
            <a:r>
              <a:rPr lang="en-US" dirty="0" smtClean="0"/>
              <a:t>Can also raise funds from outsiders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70</a:t>
            </a:fld>
            <a:endParaRPr lang="en-I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Types of co-operatives..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Co-operative farming societies</a:t>
            </a:r>
          </a:p>
          <a:p>
            <a:pPr lvl="1"/>
            <a:r>
              <a:rPr lang="en-US" dirty="0" smtClean="0"/>
              <a:t>They are basically agricultural societies</a:t>
            </a:r>
          </a:p>
          <a:p>
            <a:pPr lvl="1"/>
            <a:r>
              <a:rPr lang="en-US" dirty="0" smtClean="0"/>
              <a:t>Formed with an aim of achieving the benefits of large scale farming and maximizing outputs</a:t>
            </a:r>
          </a:p>
          <a:p>
            <a:pPr lvl="1"/>
            <a:r>
              <a:rPr lang="en-US" dirty="0" smtClean="0"/>
              <a:t>Members restricted to farmers who may or may not own land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71</a:t>
            </a:fld>
            <a:endParaRPr lang="en-I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Advantages of co-operative societies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Ease of formation</a:t>
            </a:r>
          </a:p>
          <a:p>
            <a:pPr lvl="1"/>
            <a:r>
              <a:rPr lang="en-US" dirty="0" smtClean="0"/>
              <a:t>Can be formed by any 10 adults</a:t>
            </a:r>
          </a:p>
          <a:p>
            <a:pPr lvl="1"/>
            <a:r>
              <a:rPr lang="en-US" dirty="0" smtClean="0"/>
              <a:t>Registration is simple</a:t>
            </a:r>
          </a:p>
          <a:p>
            <a:pPr lvl="1"/>
            <a:r>
              <a:rPr lang="en-US" dirty="0" smtClean="0"/>
              <a:t>Not much legal formalities</a:t>
            </a:r>
          </a:p>
          <a:p>
            <a:r>
              <a:rPr lang="en-US" dirty="0" smtClean="0"/>
              <a:t>Democratic management</a:t>
            </a:r>
          </a:p>
          <a:p>
            <a:pPr lvl="1"/>
            <a:r>
              <a:rPr lang="en-US" dirty="0" smtClean="0"/>
              <a:t>One member one vote principle</a:t>
            </a:r>
          </a:p>
          <a:p>
            <a:pPr lvl="1"/>
            <a:r>
              <a:rPr lang="en-US" dirty="0" smtClean="0"/>
              <a:t>Small group of members investing large capital cannot dominate the affairs of the society</a:t>
            </a:r>
          </a:p>
          <a:p>
            <a:r>
              <a:rPr lang="en-US" dirty="0" smtClean="0"/>
              <a:t>Limited liability</a:t>
            </a:r>
          </a:p>
          <a:p>
            <a:pPr lvl="1"/>
            <a:r>
              <a:rPr lang="en-US" dirty="0" smtClean="0"/>
              <a:t>Liability of a member is limited to the share capital contributed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72</a:t>
            </a:fld>
            <a:endParaRPr lang="en-I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Advantages..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Continuity</a:t>
            </a:r>
          </a:p>
          <a:p>
            <a:pPr lvl="1"/>
            <a:r>
              <a:rPr lang="en-US" dirty="0" smtClean="0"/>
              <a:t>Life is perpetual</a:t>
            </a:r>
          </a:p>
          <a:p>
            <a:r>
              <a:rPr lang="en-US" dirty="0" smtClean="0"/>
              <a:t>Tax concessions</a:t>
            </a:r>
          </a:p>
          <a:p>
            <a:pPr lvl="1"/>
            <a:r>
              <a:rPr lang="en-US" dirty="0" smtClean="0"/>
              <a:t>Exempted from stamp duty and preferential treatment regarding income tax</a:t>
            </a:r>
          </a:p>
          <a:p>
            <a:r>
              <a:rPr lang="en-US" dirty="0" smtClean="0"/>
              <a:t>Co-ordination</a:t>
            </a:r>
          </a:p>
          <a:p>
            <a:pPr lvl="1"/>
            <a:r>
              <a:rPr lang="en-US" dirty="0" smtClean="0"/>
              <a:t>As members are from local area / particular class / group co-operation between members and management if good</a:t>
            </a:r>
          </a:p>
          <a:p>
            <a:r>
              <a:rPr lang="en-US" dirty="0" smtClean="0"/>
              <a:t>State assistance</a:t>
            </a:r>
          </a:p>
          <a:p>
            <a:pPr lvl="1"/>
            <a:r>
              <a:rPr lang="en-US" dirty="0" smtClean="0"/>
              <a:t>Government offers many incentives including loan at low rate of interest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73</a:t>
            </a:fld>
            <a:endParaRPr lang="en-I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Drawbacks of co-operative societies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Limitation of capital</a:t>
            </a:r>
          </a:p>
          <a:p>
            <a:pPr lvl="1"/>
            <a:r>
              <a:rPr lang="en-US" dirty="0" smtClean="0"/>
              <a:t>As members have limited means, capital raised is normally limited</a:t>
            </a:r>
          </a:p>
          <a:p>
            <a:r>
              <a:rPr lang="en-US" dirty="0" smtClean="0"/>
              <a:t>Excessive state regulation</a:t>
            </a:r>
          </a:p>
          <a:p>
            <a:pPr lvl="1"/>
            <a:r>
              <a:rPr lang="en-US" dirty="0" smtClean="0"/>
              <a:t>Flexibility of operation and efficiency suffers due to regulations by co-operative department</a:t>
            </a:r>
          </a:p>
          <a:p>
            <a:r>
              <a:rPr lang="en-US" dirty="0" smtClean="0"/>
              <a:t>Inefficiency of management</a:t>
            </a:r>
          </a:p>
          <a:p>
            <a:pPr lvl="1"/>
            <a:r>
              <a:rPr lang="en-US" dirty="0" smtClean="0"/>
              <a:t>Board of directors is elected from amongst members it lacks expertise.</a:t>
            </a:r>
          </a:p>
          <a:p>
            <a:pPr lvl="1"/>
            <a:r>
              <a:rPr lang="en-US" dirty="0" smtClean="0"/>
              <a:t>Society may not be in a position to attract specialized people as it cannot afford to pay them attractively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74</a:t>
            </a:fld>
            <a:endParaRPr lang="en-I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Drawbacks..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secrecy</a:t>
            </a:r>
          </a:p>
          <a:p>
            <a:pPr lvl="1"/>
            <a:r>
              <a:rPr lang="en-US" dirty="0" smtClean="0"/>
              <a:t>As the affairs are exposed to members, a society may not be able to maintain business secrets</a:t>
            </a:r>
          </a:p>
          <a:p>
            <a:r>
              <a:rPr lang="en-US" dirty="0" smtClean="0"/>
              <a:t>Insufficient motivation</a:t>
            </a:r>
          </a:p>
          <a:p>
            <a:pPr lvl="1"/>
            <a:r>
              <a:rPr lang="en-US" dirty="0" smtClean="0"/>
              <a:t>Since rate of return to members is limited by law, members of managing committee may not be motivated enough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75</a:t>
            </a:fld>
            <a:endParaRPr lang="en-I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Incorporation of Joint Stock Company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/>
          <a:lstStyle/>
          <a:p>
            <a:r>
              <a:rPr lang="en-US" dirty="0" smtClean="0"/>
              <a:t>Incorporation means registering the company with concerned authorities</a:t>
            </a:r>
          </a:p>
          <a:p>
            <a:r>
              <a:rPr lang="en-US" dirty="0" smtClean="0"/>
              <a:t>Incorporation is one step in the formation of a company</a:t>
            </a:r>
          </a:p>
          <a:p>
            <a:r>
              <a:rPr lang="en-US" dirty="0" smtClean="0"/>
              <a:t>Formation of a company is divided into following broad stages;</a:t>
            </a:r>
          </a:p>
          <a:p>
            <a:pPr lvl="1"/>
            <a:r>
              <a:rPr lang="en-US" dirty="0" smtClean="0"/>
              <a:t>Promotion</a:t>
            </a:r>
          </a:p>
          <a:p>
            <a:pPr lvl="1"/>
            <a:r>
              <a:rPr lang="en-US" dirty="0" smtClean="0"/>
              <a:t>Incorporation or registration</a:t>
            </a:r>
          </a:p>
          <a:p>
            <a:pPr lvl="1"/>
            <a:r>
              <a:rPr lang="en-US" dirty="0" smtClean="0"/>
              <a:t>Capital subscription and </a:t>
            </a:r>
          </a:p>
          <a:p>
            <a:pPr lvl="1"/>
            <a:r>
              <a:rPr lang="en-US" dirty="0" smtClean="0"/>
              <a:t>Obtaining certificate of commencement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76</a:t>
            </a:fld>
            <a:endParaRPr lang="en-I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Incorporation.. </a:t>
            </a:r>
            <a:r>
              <a:rPr lang="en-US" sz="2400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</a:p>
          <a:p>
            <a:r>
              <a:rPr lang="en-US" dirty="0" smtClean="0"/>
              <a:t>Persons who plan to establish a company form of business are called </a:t>
            </a:r>
            <a:r>
              <a:rPr lang="en-US" b="1" i="1" dirty="0" smtClean="0"/>
              <a:t>promoters</a:t>
            </a:r>
          </a:p>
          <a:p>
            <a:r>
              <a:rPr lang="en-US" dirty="0" smtClean="0"/>
              <a:t>Promo</a:t>
            </a:r>
          </a:p>
          <a:p>
            <a:r>
              <a:rPr lang="en-US" dirty="0" smtClean="0"/>
              <a:t>The process by which the company is establish is called as </a:t>
            </a:r>
            <a:r>
              <a:rPr lang="en-US" b="1" i="1" dirty="0" smtClean="0"/>
              <a:t>promotion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77</a:t>
            </a:fld>
            <a:endParaRPr lang="en-I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Incorporation..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Promotion of a company involves three stages</a:t>
            </a:r>
          </a:p>
          <a:p>
            <a:pPr lvl="1"/>
            <a:r>
              <a:rPr lang="en-US" dirty="0" smtClean="0"/>
              <a:t>Discovery of business opportunities which includes:</a:t>
            </a:r>
          </a:p>
          <a:p>
            <a:pPr lvl="2"/>
            <a:r>
              <a:rPr lang="en-US" dirty="0" smtClean="0"/>
              <a:t>Discover of idea and</a:t>
            </a:r>
          </a:p>
          <a:p>
            <a:pPr lvl="2"/>
            <a:r>
              <a:rPr lang="en-US" dirty="0" smtClean="0"/>
              <a:t>Detailed investigation</a:t>
            </a:r>
          </a:p>
          <a:p>
            <a:pPr lvl="1"/>
            <a:r>
              <a:rPr lang="en-US" dirty="0" smtClean="0"/>
              <a:t>Assembling and</a:t>
            </a:r>
          </a:p>
          <a:p>
            <a:pPr lvl="1"/>
            <a:r>
              <a:rPr lang="en-US" dirty="0" smtClean="0"/>
              <a:t>Incorporation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78</a:t>
            </a:fld>
            <a:endParaRPr lang="en-I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3600" b="1" dirty="0" smtClean="0"/>
              <a:t>Incorporation..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Discovery of business opportunities</a:t>
            </a:r>
          </a:p>
          <a:p>
            <a:pPr lvl="1"/>
            <a:r>
              <a:rPr lang="en-US" dirty="0" smtClean="0"/>
              <a:t>Discovery of idea</a:t>
            </a:r>
          </a:p>
          <a:p>
            <a:pPr lvl="2"/>
            <a:r>
              <a:rPr lang="en-US" dirty="0" smtClean="0"/>
              <a:t>Idea is first born in the creative mind of the promoter</a:t>
            </a:r>
          </a:p>
          <a:p>
            <a:pPr lvl="2"/>
            <a:r>
              <a:rPr lang="en-US" dirty="0" smtClean="0"/>
              <a:t>All ideas are subjected to thorough analysis</a:t>
            </a:r>
          </a:p>
          <a:p>
            <a:pPr lvl="2"/>
            <a:r>
              <a:rPr lang="en-US" dirty="0" smtClean="0"/>
              <a:t>The most feasible and profitable idea is selected</a:t>
            </a:r>
          </a:p>
          <a:p>
            <a:r>
              <a:rPr lang="en-US" dirty="0" smtClean="0"/>
              <a:t>Assembling</a:t>
            </a:r>
          </a:p>
          <a:p>
            <a:pPr lvl="1"/>
            <a:r>
              <a:rPr lang="en-US" dirty="0" smtClean="0"/>
              <a:t>Promoter secures the co-operation of those whom he wants to be associated with the project as founder directors</a:t>
            </a:r>
          </a:p>
          <a:p>
            <a:pPr lvl="1"/>
            <a:r>
              <a:rPr lang="en-US" dirty="0" smtClean="0"/>
              <a:t>Promoter arranges necessary funds for purchase of land &amp; plant/equipment, construction of building etc</a:t>
            </a:r>
          </a:p>
          <a:p>
            <a:pPr lvl="1"/>
            <a:r>
              <a:rPr lang="en-US" dirty="0" smtClean="0"/>
              <a:t>Goes ahead with recruitment of staff</a:t>
            </a:r>
          </a:p>
          <a:p>
            <a:pPr lvl="1"/>
            <a:r>
              <a:rPr lang="en-US" dirty="0" smtClean="0"/>
              <a:t>Arranges for supply of raw material etc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79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SOLE PROPRIETORSHIP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individual starts and carries on business</a:t>
            </a:r>
          </a:p>
          <a:p>
            <a:r>
              <a:rPr lang="en-US" dirty="0" smtClean="0"/>
              <a:t>Owner arranges capital</a:t>
            </a:r>
          </a:p>
          <a:p>
            <a:pPr lvl="1"/>
            <a:r>
              <a:rPr lang="en-US" dirty="0" smtClean="0"/>
              <a:t>Own funds or borrowed capital</a:t>
            </a:r>
          </a:p>
          <a:p>
            <a:r>
              <a:rPr lang="en-US" dirty="0" smtClean="0"/>
              <a:t>Uses his/her own skill and expertise in managing the affairs of the organization</a:t>
            </a:r>
          </a:p>
          <a:p>
            <a:r>
              <a:rPr lang="en-US" dirty="0" smtClean="0"/>
              <a:t>Obviously owner is solely responsible for the outcome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Incorporation..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Incorporation</a:t>
            </a:r>
          </a:p>
          <a:p>
            <a:pPr lvl="1"/>
            <a:r>
              <a:rPr lang="en-US" dirty="0" smtClean="0"/>
              <a:t>Promoter takes steps to register the company under company law</a:t>
            </a:r>
          </a:p>
          <a:p>
            <a:pPr lvl="1"/>
            <a:r>
              <a:rPr lang="en-US" dirty="0" smtClean="0"/>
              <a:t>Makes arrangements to raise capital from prospective shareholders</a:t>
            </a:r>
          </a:p>
          <a:p>
            <a:pPr lvl="1"/>
            <a:r>
              <a:rPr lang="en-US" dirty="0" smtClean="0"/>
              <a:t>Involves drafting legal documents like memorandum of association, articles of association, prospectus etc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80</a:t>
            </a:fld>
            <a:endParaRPr lang="en-IN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Stages in Incorporation of a Company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 incorporation are:</a:t>
            </a:r>
          </a:p>
          <a:p>
            <a:pPr lvl="1"/>
            <a:r>
              <a:rPr lang="en-US" dirty="0" smtClean="0"/>
              <a:t>Apply to registrar of companies for name approval</a:t>
            </a:r>
          </a:p>
          <a:p>
            <a:pPr lvl="1"/>
            <a:r>
              <a:rPr lang="en-US" dirty="0" smtClean="0"/>
              <a:t>Filing of documents</a:t>
            </a:r>
          </a:p>
          <a:p>
            <a:pPr lvl="2"/>
            <a:r>
              <a:rPr lang="en-US" dirty="0" smtClean="0"/>
              <a:t>Memorandum of Association duly signed by subscribers</a:t>
            </a:r>
          </a:p>
          <a:p>
            <a:pPr lvl="2"/>
            <a:r>
              <a:rPr lang="en-US" dirty="0" smtClean="0"/>
              <a:t>Articles of Association duly signed by subscribers</a:t>
            </a:r>
          </a:p>
          <a:p>
            <a:pPr lvl="2"/>
            <a:r>
              <a:rPr lang="en-US" dirty="0" smtClean="0"/>
              <a:t>Agreement with proposed persons for appointment of managing / whole time director</a:t>
            </a:r>
          </a:p>
          <a:p>
            <a:pPr lvl="2"/>
            <a:r>
              <a:rPr lang="en-US" dirty="0" smtClean="0"/>
              <a:t>List of persons consenting to act as directors</a:t>
            </a:r>
          </a:p>
          <a:p>
            <a:pPr lvl="2"/>
            <a:r>
              <a:rPr lang="en-US" dirty="0" smtClean="0"/>
              <a:t>Written consent from proposed directors to such effect and for purchasing qualifying shares</a:t>
            </a:r>
          </a:p>
          <a:p>
            <a:pPr lvl="2"/>
            <a:r>
              <a:rPr lang="en-US" dirty="0" smtClean="0"/>
              <a:t>Statuary declaration by director/manager/secretary or by an advocate of supreme court/high court or by a practicing CA, who took part in the formation, to the effect that all legal formalities are complied with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81</a:t>
            </a:fld>
            <a:endParaRPr lang="en-I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Stages in Incorporation.. </a:t>
            </a:r>
            <a:r>
              <a:rPr lang="en-US" sz="2400" b="1" dirty="0" smtClean="0"/>
              <a:t>Contd.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Certificate of incorporation</a:t>
            </a:r>
          </a:p>
          <a:p>
            <a:pPr lvl="1"/>
            <a:r>
              <a:rPr lang="en-US" dirty="0" smtClean="0"/>
              <a:t>On scrutiny of all documents, if the registrar is satisfied about completion of all formalities, a certificate of incorporation is issued</a:t>
            </a:r>
          </a:p>
          <a:p>
            <a:pPr lvl="1"/>
            <a:r>
              <a:rPr lang="en-US" dirty="0" smtClean="0"/>
              <a:t>This certificate is the conclusive proof that the company is incorporated and the date shown on the certificate is the date form which company comes into existence</a:t>
            </a:r>
          </a:p>
          <a:p>
            <a:r>
              <a:rPr lang="en-US" dirty="0" smtClean="0"/>
              <a:t>Effect of registration</a:t>
            </a:r>
          </a:p>
          <a:p>
            <a:pPr lvl="1"/>
            <a:r>
              <a:rPr lang="en-US" dirty="0" smtClean="0"/>
              <a:t>After incorporation, the company becomes a distinct legal entity, acquires perpetual existence and can sue and be sued in its own name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82</a:t>
            </a:fld>
            <a:endParaRPr lang="en-I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sz="3600" b="1" dirty="0" smtClean="0"/>
              <a:t>Stages in Incorporation..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n-US" dirty="0" smtClean="0"/>
              <a:t>Capital subscription</a:t>
            </a:r>
          </a:p>
          <a:p>
            <a:pPr lvl="1"/>
            <a:r>
              <a:rPr lang="en-US" dirty="0" smtClean="0"/>
              <a:t>A draft prospectus is first prepared </a:t>
            </a:r>
          </a:p>
          <a:p>
            <a:pPr lvl="1"/>
            <a:r>
              <a:rPr lang="en-US" dirty="0" smtClean="0"/>
              <a:t>This draft prospect must be </a:t>
            </a:r>
            <a:r>
              <a:rPr lang="en-US" b="1" i="1" dirty="0" smtClean="0"/>
              <a:t>vetted</a:t>
            </a:r>
            <a:r>
              <a:rPr lang="en-US" dirty="0" smtClean="0"/>
              <a:t> [expertly evaluated] by Securities &amp; Exchange Board of India</a:t>
            </a:r>
          </a:p>
          <a:p>
            <a:pPr lvl="1"/>
            <a:r>
              <a:rPr lang="en-US" dirty="0" smtClean="0"/>
              <a:t>Should appoint secretary, brokers, bankers etc.</a:t>
            </a:r>
          </a:p>
          <a:p>
            <a:pPr lvl="1"/>
            <a:r>
              <a:rPr lang="en-US" dirty="0" smtClean="0"/>
              <a:t>Once the prospectus is made available to the public, company can receive, through its bankers, application for shares along with requisite money</a:t>
            </a:r>
          </a:p>
          <a:p>
            <a:pPr lvl="1"/>
            <a:r>
              <a:rPr lang="en-US" dirty="0" smtClean="0"/>
              <a:t>When minimum subscription money is received, board of directors can proceed to allot shares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83</a:t>
            </a:fld>
            <a:endParaRPr lang="en-I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Stages in Incorporation..</a:t>
            </a:r>
            <a:r>
              <a:rPr lang="en-US" b="1" dirty="0" smtClean="0"/>
              <a:t>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Capital subscription </a:t>
            </a:r>
            <a:r>
              <a:rPr lang="en-US" sz="2000" dirty="0" smtClean="0"/>
              <a:t>[contd.]</a:t>
            </a:r>
          </a:p>
          <a:p>
            <a:pPr lvl="1"/>
            <a:r>
              <a:rPr lang="en-US" dirty="0" smtClean="0"/>
              <a:t>If minimum subscription amount is not received company cannot go ahead with allotment of shares</a:t>
            </a:r>
          </a:p>
          <a:p>
            <a:pPr lvl="1"/>
            <a:r>
              <a:rPr lang="en-US" dirty="0" smtClean="0"/>
              <a:t>Money so collected has to be returned to the applicants</a:t>
            </a:r>
          </a:p>
          <a:p>
            <a:pPr lvl="1"/>
            <a:r>
              <a:rPr lang="en-US" dirty="0" smtClean="0"/>
              <a:t>As per sec.73 of companies act, a public issue of capital has to be compulsorily listed with a stock exchange, if not money collected has to be returned to applicants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84</a:t>
            </a:fld>
            <a:endParaRPr lang="en-I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l"/>
            <a:r>
              <a:rPr lang="en-US" sz="3600" b="1" dirty="0" smtClean="0"/>
              <a:t>Stages in Incorporation..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Commencement of business</a:t>
            </a:r>
          </a:p>
          <a:p>
            <a:pPr lvl="1"/>
            <a:r>
              <a:rPr lang="en-US" dirty="0" smtClean="0"/>
              <a:t>A private company can commence business immediately upon incorporation</a:t>
            </a:r>
          </a:p>
          <a:p>
            <a:pPr lvl="1"/>
            <a:r>
              <a:rPr lang="en-US" dirty="0" smtClean="0"/>
              <a:t>A public company can commence business only after receiving certificate of commencement of business from registrar</a:t>
            </a:r>
          </a:p>
          <a:p>
            <a:r>
              <a:rPr lang="en-US" dirty="0" smtClean="0"/>
              <a:t>Certificate is issued only when:</a:t>
            </a:r>
          </a:p>
          <a:p>
            <a:pPr lvl="1"/>
            <a:r>
              <a:rPr lang="en-US" dirty="0" smtClean="0"/>
              <a:t>Minimum  capital subscription is received</a:t>
            </a:r>
          </a:p>
          <a:p>
            <a:pPr lvl="1"/>
            <a:r>
              <a:rPr lang="en-US" dirty="0" smtClean="0"/>
              <a:t>Directors have purchased qualifying shares</a:t>
            </a:r>
          </a:p>
          <a:p>
            <a:pPr lvl="1"/>
            <a:r>
              <a:rPr lang="en-US" dirty="0" smtClean="0"/>
              <a:t>Company has obtained permission for its shares to be dealt on any stock exchange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85</a:t>
            </a:fld>
            <a:endParaRPr lang="en-IN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Methods of Raising Capital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3000" dirty="0" smtClean="0"/>
              <a:t>There are several ways by which capital required for setting up and running a business</a:t>
            </a:r>
          </a:p>
          <a:p>
            <a:r>
              <a:rPr lang="en-US" sz="3500" dirty="0" smtClean="0"/>
              <a:t>Own funds</a:t>
            </a:r>
          </a:p>
          <a:p>
            <a:pPr lvl="1"/>
            <a:r>
              <a:rPr lang="en-US" sz="3000" dirty="0" smtClean="0"/>
              <a:t>Suitable for proprietary / partnership firms</a:t>
            </a:r>
          </a:p>
          <a:p>
            <a:pPr lvl="1"/>
            <a:r>
              <a:rPr lang="en-US" sz="3000" dirty="0" smtClean="0"/>
              <a:t>Proprietor / partners infuse their personal money</a:t>
            </a:r>
          </a:p>
          <a:p>
            <a:r>
              <a:rPr lang="en-US" sz="3500" dirty="0" smtClean="0"/>
              <a:t>Borrowing from friends and relatives</a:t>
            </a:r>
          </a:p>
          <a:p>
            <a:pPr lvl="1"/>
            <a:r>
              <a:rPr lang="en-US" sz="3000" dirty="0" smtClean="0"/>
              <a:t>Owners borrow money from friends / relatives</a:t>
            </a:r>
          </a:p>
          <a:p>
            <a:pPr lvl="1"/>
            <a:r>
              <a:rPr lang="en-US" sz="3000" dirty="0" smtClean="0"/>
              <a:t>Interest may or may not be paid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86</a:t>
            </a:fld>
            <a:endParaRPr lang="en-IN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Methods of Raising Capital..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/>
              <a:t>Banks and financial institutions </a:t>
            </a:r>
          </a:p>
          <a:p>
            <a:pPr lvl="1"/>
            <a:r>
              <a:rPr lang="en-US" sz="3000" dirty="0" smtClean="0"/>
              <a:t>Banks and financial institutions like KSFC,IDBI, NSIC lend money for purchase of fixed assets and towards working capital</a:t>
            </a:r>
            <a:endParaRPr lang="en-IN" sz="3000" dirty="0" smtClean="0"/>
          </a:p>
          <a:p>
            <a:r>
              <a:rPr lang="en-US" dirty="0" smtClean="0"/>
              <a:t>Share capital</a:t>
            </a:r>
          </a:p>
          <a:p>
            <a:pPr lvl="1"/>
            <a:r>
              <a:rPr lang="en-US" dirty="0" smtClean="0"/>
              <a:t>Public companies can raise share capital from public</a:t>
            </a:r>
          </a:p>
          <a:p>
            <a:pPr lvl="1"/>
            <a:r>
              <a:rPr lang="en-US" dirty="0" smtClean="0"/>
              <a:t>Private companies cannot approach public regarding share capital</a:t>
            </a:r>
          </a:p>
          <a:p>
            <a:pPr lvl="2"/>
            <a:r>
              <a:rPr lang="en-US" dirty="0" smtClean="0"/>
              <a:t>Capital subscribed by owners will be in the form of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87</a:t>
            </a:fld>
            <a:endParaRPr lang="en-I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Methods of Raising Capital.. </a:t>
            </a:r>
            <a:r>
              <a:rPr lang="en-US" sz="2400" b="1" dirty="0" smtClean="0"/>
              <a:t>Contd.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Deposits from public</a:t>
            </a:r>
          </a:p>
          <a:p>
            <a:pPr lvl="1"/>
            <a:r>
              <a:rPr lang="en-US" sz="3000" dirty="0" smtClean="0"/>
              <a:t>Public companies can accept deposits from public up to a limit in proportion to paid up share capital</a:t>
            </a:r>
          </a:p>
          <a:p>
            <a:pPr lvl="1"/>
            <a:r>
              <a:rPr lang="en-US" sz="3000" dirty="0" smtClean="0"/>
              <a:t>Deposits are for a fixed period and are not transferable</a:t>
            </a:r>
          </a:p>
          <a:p>
            <a:pPr lvl="1"/>
            <a:r>
              <a:rPr lang="en-US" sz="3000" dirty="0" smtClean="0"/>
              <a:t>Private companies cannot accept such deposits</a:t>
            </a:r>
          </a:p>
          <a:p>
            <a:r>
              <a:rPr lang="en-US" sz="3000" dirty="0" smtClean="0"/>
              <a:t>Debentures and bonds</a:t>
            </a:r>
          </a:p>
          <a:p>
            <a:pPr lvl="1"/>
            <a:r>
              <a:rPr lang="en-US" sz="3000" dirty="0" smtClean="0"/>
              <a:t>Public companies can float debentures and bonds and can raise capital</a:t>
            </a:r>
          </a:p>
          <a:p>
            <a:pPr lvl="1"/>
            <a:r>
              <a:rPr lang="en-US" sz="3000" dirty="0" smtClean="0"/>
              <a:t>These are transferable and can be traded through stock exchange</a:t>
            </a:r>
          </a:p>
          <a:p>
            <a:pPr lvl="1">
              <a:spcAft>
                <a:spcPts val="600"/>
              </a:spcAft>
            </a:pPr>
            <a:r>
              <a:rPr lang="en-US" sz="3000" dirty="0" smtClean="0"/>
              <a:t>These have fixed tenure and will have to be repaid at the end of the tenure</a:t>
            </a:r>
            <a:endParaRPr lang="en-US" dirty="0" smtClean="0"/>
          </a:p>
          <a:p>
            <a:pPr algn="ctr">
              <a:spcBef>
                <a:spcPts val="1200"/>
              </a:spcBef>
              <a:buNone/>
            </a:pPr>
            <a:r>
              <a:rPr lang="en-US" sz="2800" smtClean="0">
                <a:solidFill>
                  <a:schemeClr val="accent2">
                    <a:lumMod val="50000"/>
                  </a:schemeClr>
                </a:solidFill>
              </a:rPr>
              <a:t>******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88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Characteristics of Proprietorship Organization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r>
              <a:rPr lang="en-US" dirty="0" smtClean="0"/>
              <a:t>Simplest form of organization</a:t>
            </a:r>
          </a:p>
          <a:p>
            <a:r>
              <a:rPr lang="en-US" dirty="0" smtClean="0"/>
              <a:t>Easiest to start </a:t>
            </a:r>
          </a:p>
          <a:p>
            <a:r>
              <a:rPr lang="en-US" dirty="0" smtClean="0"/>
              <a:t>When needed can be easily wound up</a:t>
            </a:r>
          </a:p>
          <a:p>
            <a:r>
              <a:rPr lang="en-US" dirty="0" smtClean="0"/>
              <a:t>Minimum legal formalities</a:t>
            </a:r>
          </a:p>
          <a:p>
            <a:r>
              <a:rPr lang="en-US" dirty="0" smtClean="0"/>
              <a:t>No distinction between owner and the firm in the eye of law</a:t>
            </a:r>
          </a:p>
          <a:p>
            <a:pPr lvl="1"/>
            <a:r>
              <a:rPr lang="en-US" dirty="0" smtClean="0"/>
              <a:t>Owner’s property can be used to payoff liabilities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A63-998E-46D4-837F-1DA9CDAB4450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4880</Words>
  <Application>Microsoft Office PowerPoint</Application>
  <PresentationFormat>On-screen Show (4:3)</PresentationFormat>
  <Paragraphs>666</Paragraphs>
  <Slides>88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UNIT-I  FORMS OF BUSINESS ORGANIZATION</vt:lpstr>
      <vt:lpstr>TYPES OF OWNERSHIP</vt:lpstr>
      <vt:lpstr>TYPES OF OWNERSHIP.. Contd.</vt:lpstr>
      <vt:lpstr>TYPES OF OWNERSHIP.. Contd.</vt:lpstr>
      <vt:lpstr>Characteristics of an ideal form of organization</vt:lpstr>
      <vt:lpstr>Characteristics.. Contd.</vt:lpstr>
      <vt:lpstr>Characteristics.. Contd.</vt:lpstr>
      <vt:lpstr>SOLE PROPRIETORSHIP</vt:lpstr>
      <vt:lpstr>Characteristics of Proprietorship Organization</vt:lpstr>
      <vt:lpstr>Merits of sole proprietorship organization</vt:lpstr>
      <vt:lpstr>Limitations of sole proprietorship organization</vt:lpstr>
      <vt:lpstr>PARTNERSHIP ORGANIZATION</vt:lpstr>
      <vt:lpstr>Characteristics of partnership organization</vt:lpstr>
      <vt:lpstr>Characteristics..contd.</vt:lpstr>
      <vt:lpstr>Characteristics..contd</vt:lpstr>
      <vt:lpstr>Characteristics.. contd.</vt:lpstr>
      <vt:lpstr>Characteristics.. contd</vt:lpstr>
      <vt:lpstr>Characteristics.. Contd.</vt:lpstr>
      <vt:lpstr>Characteristics.. Contd.</vt:lpstr>
      <vt:lpstr>Types of partners</vt:lpstr>
      <vt:lpstr>Types of partners..contd.</vt:lpstr>
      <vt:lpstr>Types of partners..contd.</vt:lpstr>
      <vt:lpstr>Types of partners..contd.</vt:lpstr>
      <vt:lpstr>Partnership deed</vt:lpstr>
      <vt:lpstr>Partnership deed..contd. </vt:lpstr>
      <vt:lpstr>Partnership deed..contd. </vt:lpstr>
      <vt:lpstr>Registration of partnership firms</vt:lpstr>
      <vt:lpstr>Slide 28</vt:lpstr>
      <vt:lpstr>Registration..contd.</vt:lpstr>
      <vt:lpstr>Merits of Partnership firm</vt:lpstr>
      <vt:lpstr>Demerits of Partnership firm</vt:lpstr>
      <vt:lpstr>Joint Stock Company</vt:lpstr>
      <vt:lpstr>Characteristics of Joint Stock Company</vt:lpstr>
      <vt:lpstr>Characteristics.. Contd.</vt:lpstr>
      <vt:lpstr>Characteristics.. Contd.</vt:lpstr>
      <vt:lpstr>Characteristics.. Contd.</vt:lpstr>
      <vt:lpstr>Characteristics.. Contd.</vt:lpstr>
      <vt:lpstr>Characteristics.. Contd.</vt:lpstr>
      <vt:lpstr>Characteristics.. Contd.</vt:lpstr>
      <vt:lpstr>Characteristics.. Contd.</vt:lpstr>
      <vt:lpstr>Characteristics.. Contd.</vt:lpstr>
      <vt:lpstr>Characteristics.. Contd.</vt:lpstr>
      <vt:lpstr>Characteristics.. Contd.</vt:lpstr>
      <vt:lpstr>Types of companies</vt:lpstr>
      <vt:lpstr>Types of companies.. Contd.</vt:lpstr>
      <vt:lpstr>Types of companies.. Contd.</vt:lpstr>
      <vt:lpstr>Types of companies.. Contd.</vt:lpstr>
      <vt:lpstr>Private Limited Company</vt:lpstr>
      <vt:lpstr>Private Limited Company.. Contd.</vt:lpstr>
      <vt:lpstr>Private Limited Company.. Contd.</vt:lpstr>
      <vt:lpstr>Public Limited Company</vt:lpstr>
      <vt:lpstr>Government company</vt:lpstr>
      <vt:lpstr>Merits of company form of organization</vt:lpstr>
      <vt:lpstr>Merits.. Contd.</vt:lpstr>
      <vt:lpstr>Demerits of company form of organization</vt:lpstr>
      <vt:lpstr>Demerits.. Contd.</vt:lpstr>
      <vt:lpstr>Demerits.. Contd.</vt:lpstr>
      <vt:lpstr>Co-operative organizations</vt:lpstr>
      <vt:lpstr>Co-operative organizations.. Contd.</vt:lpstr>
      <vt:lpstr>Characteristics of Co-operative Organization</vt:lpstr>
      <vt:lpstr>Characteristics.. Contd.</vt:lpstr>
      <vt:lpstr>Characteristics.. Contd.</vt:lpstr>
      <vt:lpstr>Characteristics.. Contd.</vt:lpstr>
      <vt:lpstr>Characteristics.. Contd.</vt:lpstr>
      <vt:lpstr>Characteristics.. Contd.</vt:lpstr>
      <vt:lpstr>Characteristics.. Contd.</vt:lpstr>
      <vt:lpstr>Types of co-operative societies</vt:lpstr>
      <vt:lpstr>Types of co-operatives.. Contd.</vt:lpstr>
      <vt:lpstr>Types of co-operatives.. Contd.</vt:lpstr>
      <vt:lpstr>Types of co-operatives.. Contd.</vt:lpstr>
      <vt:lpstr>Types of co-operatives.. Contd.</vt:lpstr>
      <vt:lpstr>Advantages of co-operative societies </vt:lpstr>
      <vt:lpstr>Advantages.. Contd.</vt:lpstr>
      <vt:lpstr>Drawbacks of co-operative societies</vt:lpstr>
      <vt:lpstr>Drawbacks.. Contd.</vt:lpstr>
      <vt:lpstr>Incorporation of Joint Stock Company</vt:lpstr>
      <vt:lpstr>Incorporation.. Contd.</vt:lpstr>
      <vt:lpstr>Incorporation.. Contd.</vt:lpstr>
      <vt:lpstr>Incorporation.. Contd.</vt:lpstr>
      <vt:lpstr>Incorporation.. Contd.</vt:lpstr>
      <vt:lpstr>Stages in Incorporation of a Company</vt:lpstr>
      <vt:lpstr>Stages in Incorporation.. Contd.</vt:lpstr>
      <vt:lpstr>Stages in Incorporation.. Contd.</vt:lpstr>
      <vt:lpstr>Stages in Incorporation.. Contd.</vt:lpstr>
      <vt:lpstr>Stages in Incorporation.. Contd.</vt:lpstr>
      <vt:lpstr>Methods of Raising Capital</vt:lpstr>
      <vt:lpstr>Methods of Raising Capital.. Contd.</vt:lpstr>
      <vt:lpstr>Methods of Raising Capital.. Contd.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OF BUSINESS ORGANIZATION</dc:title>
  <dc:creator>B K Surendra</dc:creator>
  <cp:lastModifiedBy>anantha krishna</cp:lastModifiedBy>
  <cp:revision>97</cp:revision>
  <dcterms:created xsi:type="dcterms:W3CDTF">2010-07-29T05:00:42Z</dcterms:created>
  <dcterms:modified xsi:type="dcterms:W3CDTF">2015-08-21T04:12:46Z</dcterms:modified>
</cp:coreProperties>
</file>