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9" r:id="rId9"/>
    <p:sldId id="30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FF00FF"/>
    <a:srgbClr val="00FFFF"/>
    <a:srgbClr val="0000FF"/>
    <a:srgbClr val="00FF00"/>
    <a:srgbClr val="FF0000"/>
    <a:srgbClr val="FFFFFF"/>
    <a:srgbClr val="A8A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54" autoAdjust="0"/>
    <p:restoredTop sz="90929"/>
  </p:normalViewPr>
  <p:slideViewPr>
    <p:cSldViewPr>
      <p:cViewPr varScale="1">
        <p:scale>
          <a:sx n="45" d="100"/>
          <a:sy n="45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16"/>
    </p:cViewPr>
  </p:sorterViewPr>
  <p:notesViewPr>
    <p:cSldViewPr>
      <p:cViewPr varScale="1">
        <p:scale>
          <a:sx n="72" d="100"/>
          <a:sy n="72" d="100"/>
        </p:scale>
        <p:origin x="-1920" y="-104"/>
      </p:cViewPr>
      <p:guideLst>
        <p:guide orient="horz" pos="3076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6388"/>
            <a:ext cx="2030412" cy="5500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925" y="306388"/>
            <a:ext cx="5942013" cy="5500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5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Line 2"/>
          <p:cNvSpPr>
            <a:spLocks noChangeShapeType="1"/>
          </p:cNvSpPr>
          <p:nvPr/>
        </p:nvSpPr>
        <p:spPr bwMode="auto">
          <a:xfrm>
            <a:off x="25400" y="1371600"/>
            <a:ext cx="9118600" cy="47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06388"/>
            <a:ext cx="7804150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804150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568325" y="6523038"/>
            <a:ext cx="8154988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5165" tIns="46748" rIns="95165" bIns="46748">
            <a:spAutoFit/>
          </a:bodyPr>
          <a:lstStyle/>
          <a:p>
            <a:pPr defTabSz="962025"/>
            <a:r>
              <a:rPr lang="en-GB" sz="1300">
                <a:solidFill>
                  <a:schemeClr val="tx2"/>
                </a:solidFill>
              </a:rPr>
              <a:t>©Ian Sommerville 2004		</a:t>
            </a:r>
            <a:r>
              <a:rPr lang="en-GB" sz="1300" b="1">
                <a:solidFill>
                  <a:schemeClr val="tx2"/>
                </a:solidFill>
              </a:rPr>
              <a:t>Software Engineering, 7th edition. Chapter 9</a:t>
            </a:r>
            <a:r>
              <a:rPr lang="en-GB" sz="1300">
                <a:solidFill>
                  <a:schemeClr val="tx2"/>
                </a:solidFill>
              </a:rPr>
              <a:t>                        Slide  </a:t>
            </a:r>
            <a:fld id="{9C696BE5-3F5C-42A6-8B13-2975117FB2F1}" type="slidenum">
              <a:rPr lang="en-GB" sz="1300">
                <a:solidFill>
                  <a:schemeClr val="tx2"/>
                </a:solidFill>
              </a:rPr>
              <a:pPr defTabSz="962025"/>
              <a:t>‹#›</a:t>
            </a:fld>
            <a:endParaRPr lang="en-GB" sz="1300">
              <a:solidFill>
                <a:schemeClr val="tx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488950" indent="-488950" algn="l" defTabSz="962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1089025" indent="-479425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</a:defRPr>
      </a:lvl2pPr>
      <a:lvl3pPr marL="1449388" indent="-241300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</a:defRPr>
      </a:lvl3pPr>
      <a:lvl4pPr marL="1809750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</a:defRPr>
      </a:lvl4pPr>
      <a:lvl5pPr marL="21701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5pPr>
      <a:lvl6pPr marL="26273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6pPr>
      <a:lvl7pPr marL="30845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7pPr>
      <a:lvl8pPr marL="35417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8pPr>
      <a:lvl9pPr marL="39989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57400"/>
            <a:ext cx="7804150" cy="917575"/>
          </a:xfrm>
          <a:noFill/>
          <a:ln/>
        </p:spPr>
        <p:txBody>
          <a:bodyPr lIns="90487" tIns="44450" rIns="90487" bIns="44450" anchor="b"/>
          <a:lstStyle/>
          <a:p>
            <a:r>
              <a:rPr lang="en-GB"/>
              <a:t>System models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3733800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Process models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Process models show the overall process and the processes that are supported by the system.</a:t>
            </a:r>
          </a:p>
          <a:p>
            <a:r>
              <a:rPr lang="en-GB"/>
              <a:t>Data flow models may be used to show the processes and the flow of information from one process to another.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Equipment procurement process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6705600" cy="4718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sz="4000"/>
              <a:t>Behavioural models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Behavioural </a:t>
            </a:r>
            <a:r>
              <a:rPr lang="en-GB" dirty="0"/>
              <a:t>models are used to describe the overall behaviour of a system.</a:t>
            </a:r>
          </a:p>
          <a:p>
            <a:pPr>
              <a:lnSpc>
                <a:spcPct val="90000"/>
              </a:lnSpc>
            </a:pPr>
            <a:r>
              <a:rPr lang="en-GB" dirty="0"/>
              <a:t>Two types of behavioural model are: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Data processing models that show how data is processed as it moves through the system;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State machine models that show the systems response to events.</a:t>
            </a:r>
          </a:p>
          <a:p>
            <a:pPr>
              <a:lnSpc>
                <a:spcPct val="90000"/>
              </a:lnSpc>
            </a:pPr>
            <a:r>
              <a:rPr lang="en-GB" dirty="0"/>
              <a:t>These models show different perspectives so both of them are required to describe the system’s behaviour.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 lIns="90487" tIns="44450" rIns="90487" bIns="44450" anchor="b"/>
          <a:lstStyle/>
          <a:p>
            <a:r>
              <a:rPr lang="en-GB" sz="4000"/>
              <a:t>Data-processing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724400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Data </a:t>
            </a:r>
            <a:r>
              <a:rPr lang="en-GB" dirty="0"/>
              <a:t>flow diagrams (DFDs) may be used to model the system’s data processing.</a:t>
            </a:r>
          </a:p>
          <a:p>
            <a:pPr>
              <a:lnSpc>
                <a:spcPct val="90000"/>
              </a:lnSpc>
            </a:pPr>
            <a:r>
              <a:rPr lang="en-GB" dirty="0"/>
              <a:t>These show the processing steps as data flows through a system.</a:t>
            </a:r>
          </a:p>
          <a:p>
            <a:pPr>
              <a:lnSpc>
                <a:spcPct val="90000"/>
              </a:lnSpc>
            </a:pPr>
            <a:r>
              <a:rPr lang="en-GB" dirty="0"/>
              <a:t>DFDs are an intrinsic part of many analysis methods.</a:t>
            </a:r>
          </a:p>
          <a:p>
            <a:pPr>
              <a:lnSpc>
                <a:spcPct val="90000"/>
              </a:lnSpc>
            </a:pPr>
            <a:r>
              <a:rPr lang="en-GB" dirty="0"/>
              <a:t>Simple and intuitive notation that customers can understand.</a:t>
            </a:r>
          </a:p>
          <a:p>
            <a:pPr>
              <a:lnSpc>
                <a:spcPct val="90000"/>
              </a:lnSpc>
            </a:pPr>
            <a:r>
              <a:rPr lang="en-GB" dirty="0"/>
              <a:t>Show end-to-end processing of data.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7" tIns="44450" rIns="90487" bIns="44450" anchor="b"/>
          <a:lstStyle/>
          <a:p>
            <a:r>
              <a:rPr lang="en-GB"/>
              <a:t>Order processing DFD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81000" y="1905000"/>
            <a:ext cx="8458200" cy="411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7620000" cy="30940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/>
              <a:t>Data flow diagrams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DFDs </a:t>
            </a:r>
            <a:r>
              <a:rPr lang="en-GB" dirty="0"/>
              <a:t>model the system from a functional perspective.</a:t>
            </a:r>
          </a:p>
          <a:p>
            <a:r>
              <a:rPr lang="en-GB" dirty="0"/>
              <a:t>Tracking and documenting how the data associated with a process is helpful to develop an overall understanding of the system.</a:t>
            </a:r>
          </a:p>
          <a:p>
            <a:r>
              <a:rPr lang="en-GB" dirty="0"/>
              <a:t>Data flow diagrams may also be used in showing the data exchange between a system and other systems in its environment.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7" tIns="44450" rIns="90487" bIns="44450" anchor="b"/>
          <a:lstStyle/>
          <a:p>
            <a:r>
              <a:rPr lang="en-GB"/>
              <a:t>Insulin pump DFD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16764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0"/>
            <a:ext cx="7086600" cy="31115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/>
              <a:t>State machine models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endParaRPr lang="en-GB" sz="2800" dirty="0" smtClean="0"/>
          </a:p>
          <a:p>
            <a:r>
              <a:rPr lang="en-GB" sz="2800" dirty="0" smtClean="0"/>
              <a:t>These </a:t>
            </a:r>
            <a:r>
              <a:rPr lang="en-GB" sz="2800" dirty="0"/>
              <a:t>model the behaviour of the system in response to external and internal events.</a:t>
            </a:r>
          </a:p>
          <a:p>
            <a:r>
              <a:rPr lang="en-GB" sz="2800" dirty="0"/>
              <a:t>They show the system’s responses to stimuli so are often used for modelling real-time systems.</a:t>
            </a:r>
          </a:p>
          <a:p>
            <a:r>
              <a:rPr lang="en-GB" sz="2800" dirty="0"/>
              <a:t>State machine models show system states as nodes and events as arcs between these nodes. When an event occurs, the system moves from one state to another.</a:t>
            </a:r>
          </a:p>
          <a:p>
            <a:r>
              <a:rPr lang="en-GB" sz="2800" dirty="0" err="1"/>
              <a:t>Statecharts</a:t>
            </a:r>
            <a:r>
              <a:rPr lang="en-GB" sz="2800" dirty="0"/>
              <a:t> are an integral part of the UML and are used to represent state machine models.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Statecharts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Allow the decomposition of a model into sub-models (see following slide).</a:t>
            </a:r>
          </a:p>
          <a:p>
            <a:r>
              <a:rPr lang="en-GB"/>
              <a:t>A brief description of the actions is included following the ‘do’ in each state.</a:t>
            </a:r>
          </a:p>
          <a:p>
            <a:r>
              <a:rPr lang="en-GB"/>
              <a:t>Can be complemented by tables describing the states and the stimuli.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Microwave oven model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62000" y="1676400"/>
            <a:ext cx="77724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781800" cy="439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/>
              <a:t>To explain why the context of a system should be modelled as part of the RE process</a:t>
            </a:r>
          </a:p>
          <a:p>
            <a:pPr>
              <a:lnSpc>
                <a:spcPct val="90000"/>
              </a:lnSpc>
            </a:pPr>
            <a:r>
              <a:rPr lang="en-GB"/>
              <a:t>To describe behavioural modelling, data modelling and object modelling</a:t>
            </a:r>
          </a:p>
          <a:p>
            <a:pPr>
              <a:lnSpc>
                <a:spcPct val="90000"/>
              </a:lnSpc>
            </a:pPr>
            <a:r>
              <a:rPr lang="en-GB"/>
              <a:t>To introduce some of the notations used in the Unified Modeling Language (UML)</a:t>
            </a:r>
          </a:p>
          <a:p>
            <a:pPr>
              <a:lnSpc>
                <a:spcPct val="90000"/>
              </a:lnSpc>
            </a:pPr>
            <a:r>
              <a:rPr lang="en-GB"/>
              <a:t>To show how CASE workbenches support system modelling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04800" y="1752600"/>
            <a:ext cx="8458200" cy="4191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Microwave oven state description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57200" y="2057400"/>
          <a:ext cx="8229600" cy="3814763"/>
        </p:xfrm>
        <a:graphic>
          <a:graphicData uri="http://schemas.openxmlformats.org/presentationml/2006/ole">
            <p:oleObj spid="_x0000_s176130" name="Document" r:id="rId3" imgW="5949696" imgH="27584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28600" y="15240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Microwave oven stimuli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04800" y="1828800"/>
          <a:ext cx="8229600" cy="3808413"/>
        </p:xfrm>
        <a:graphic>
          <a:graphicData uri="http://schemas.openxmlformats.org/presentationml/2006/ole">
            <p:oleObj spid="_x0000_s177154" name="Document" r:id="rId3" imgW="5596128" imgH="659587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Microwave oven operation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990600" y="1524000"/>
            <a:ext cx="73914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5181600" cy="416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Semantic data models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800"/>
              <a:t>Used to describe the logical structure of data processed by the system.</a:t>
            </a:r>
          </a:p>
          <a:p>
            <a:r>
              <a:rPr lang="en-GB" sz="2800"/>
              <a:t>An entity-relation-attribute  model sets out the entities in the system, the relationships between these entities and the entity attributes</a:t>
            </a:r>
          </a:p>
          <a:p>
            <a:r>
              <a:rPr lang="en-GB" sz="2800"/>
              <a:t>Widely used in database design. Can readily be implemented using relational databases.</a:t>
            </a:r>
          </a:p>
          <a:p>
            <a:r>
              <a:rPr lang="en-GB" sz="2800"/>
              <a:t>No specific notation provided in the UML but objects and associations can be used.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Library semantic model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447800" y="1676400"/>
            <a:ext cx="58674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05000"/>
            <a:ext cx="4140200" cy="4343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dictionaries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Data dictionaries are lists of all of the names used in the system models. Descriptions of the entities, relationships and attributes are also included.</a:t>
            </a:r>
          </a:p>
          <a:p>
            <a:r>
              <a:rPr lang="en-GB" sz="2800"/>
              <a:t>Advantages</a:t>
            </a:r>
          </a:p>
          <a:p>
            <a:pPr lvl="1"/>
            <a:r>
              <a:rPr lang="en-GB" sz="2400"/>
              <a:t>Support name management and avoid duplication;</a:t>
            </a:r>
          </a:p>
          <a:p>
            <a:pPr lvl="1"/>
            <a:r>
              <a:rPr lang="en-GB" sz="2400"/>
              <a:t>Store of organisational knowledge linking analysis, design and implementation;</a:t>
            </a:r>
          </a:p>
          <a:p>
            <a:r>
              <a:rPr lang="en-GB" sz="2800"/>
              <a:t>Many CASE workbenches support data dictionaries.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dictionary entries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33400" y="1828800"/>
          <a:ext cx="8153400" cy="4062413"/>
        </p:xfrm>
        <a:graphic>
          <a:graphicData uri="http://schemas.openxmlformats.org/presentationml/2006/ole">
            <p:oleObj spid="_x0000_s178178" name="Document" r:id="rId3" imgW="5605272" imgH="258165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Object models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800"/>
              <a:t>Object models describe the system in terms of object classes and their associations.</a:t>
            </a:r>
          </a:p>
          <a:p>
            <a:r>
              <a:rPr lang="en-GB" sz="2800"/>
              <a:t>An object class is an abstraction over a set of objects with common attributes and the services (operations) provided by each object.</a:t>
            </a:r>
          </a:p>
          <a:p>
            <a:r>
              <a:rPr lang="en-GB" sz="2800"/>
              <a:t>Various object models may be produced</a:t>
            </a:r>
          </a:p>
          <a:p>
            <a:pPr lvl="1"/>
            <a:r>
              <a:rPr lang="en-GB" sz="2400"/>
              <a:t>Inheritance models;</a:t>
            </a:r>
          </a:p>
          <a:p>
            <a:pPr lvl="1"/>
            <a:r>
              <a:rPr lang="en-GB" sz="2400"/>
              <a:t>Aggregation models;</a:t>
            </a:r>
          </a:p>
          <a:p>
            <a:pPr lvl="1"/>
            <a:r>
              <a:rPr lang="en-GB" sz="2400"/>
              <a:t>Interaction models.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Object models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/>
              <a:t>Natural ways of reflecting the real-world entities manipulated by the system</a:t>
            </a:r>
          </a:p>
          <a:p>
            <a:pPr>
              <a:lnSpc>
                <a:spcPct val="90000"/>
              </a:lnSpc>
            </a:pPr>
            <a:r>
              <a:rPr lang="en-GB"/>
              <a:t>More abstract entities are more difficult to model using this approach</a:t>
            </a:r>
          </a:p>
          <a:p>
            <a:pPr>
              <a:lnSpc>
                <a:spcPct val="90000"/>
              </a:lnSpc>
            </a:pPr>
            <a:r>
              <a:rPr lang="en-GB"/>
              <a:t>Object class identification is recognised as a difficult process requiring a deep understanding of the application domain</a:t>
            </a:r>
          </a:p>
          <a:p>
            <a:pPr>
              <a:lnSpc>
                <a:spcPct val="90000"/>
              </a:lnSpc>
            </a:pPr>
            <a:r>
              <a:rPr lang="en-GB"/>
              <a:t>Object classes reflecting domain entities are reusable across systems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  <a:ln/>
        </p:spPr>
        <p:txBody>
          <a:bodyPr lIns="90487" tIns="44450" rIns="90487" bIns="44450" anchor="b"/>
          <a:lstStyle/>
          <a:p>
            <a:r>
              <a:rPr lang="en-GB"/>
              <a:t>Inheritance models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noFill/>
          <a:ln/>
        </p:spPr>
        <p:txBody>
          <a:bodyPr lIns="90487" tIns="44450" rIns="90487" bIns="44450"/>
          <a:lstStyle/>
          <a:p>
            <a:r>
              <a:rPr lang="en-GB" sz="2800"/>
              <a:t>Organise the domain object classes into a hierarchy.</a:t>
            </a:r>
          </a:p>
          <a:p>
            <a:r>
              <a:rPr lang="en-GB" sz="2800"/>
              <a:t>Classes at the top of the hierarchy reflect the common features of all classes.</a:t>
            </a:r>
          </a:p>
          <a:p>
            <a:r>
              <a:rPr lang="en-GB" sz="2800"/>
              <a:t>Object classes inherit their attributes and services from one or more super-classes. these may then be specialised as necessary.</a:t>
            </a:r>
          </a:p>
          <a:p>
            <a:r>
              <a:rPr lang="en-GB" sz="2800"/>
              <a:t>Class hierarchy design can be a difficult process if duplication in different branches is to be avoided.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Topics covered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Context models</a:t>
            </a:r>
          </a:p>
          <a:p>
            <a:r>
              <a:rPr lang="en-GB"/>
              <a:t>Behavioural models</a:t>
            </a:r>
          </a:p>
          <a:p>
            <a:r>
              <a:rPr lang="en-GB"/>
              <a:t>Data models</a:t>
            </a:r>
          </a:p>
          <a:p>
            <a:r>
              <a:rPr lang="en-GB"/>
              <a:t>Object models</a:t>
            </a:r>
          </a:p>
          <a:p>
            <a:r>
              <a:rPr lang="en-GB"/>
              <a:t>CASE workbenches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/>
              <a:t>Object models and the UML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The </a:t>
            </a:r>
            <a:r>
              <a:rPr lang="en-GB" sz="2800" dirty="0"/>
              <a:t>UML is a standard representation devised by the developers of widely used object-oriented analysis and design methods.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It has become an effective standard for object-oriented modelling.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Notation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Object classes are rectangles with the name at the top, attributes in the middle section and operations in the bottom section;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Relationships between object classes (known as associations) are shown as lines linking objects;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Inheritance is referred to as generalisation and is shown ‘upwards’ rather than ‘downwards’ in a hierarchy.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Library class hierarchy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838200" y="1676400"/>
            <a:ext cx="7315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4876800" cy="44735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class hierarchy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143000" y="1600200"/>
            <a:ext cx="71628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5257800" cy="41925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Multiple 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800"/>
              <a:t>Rather than inheriting the attributes and services from a single parent class, a system which supports multiple inheritance allows object classes to inherit from several super-classes.</a:t>
            </a:r>
          </a:p>
          <a:p>
            <a:r>
              <a:rPr lang="en-GB" sz="2800"/>
              <a:t>This can lead to semantic conflicts where attributes/services with the same name in different super-classes have different semantics.</a:t>
            </a:r>
          </a:p>
          <a:p>
            <a:r>
              <a:rPr lang="en-GB" sz="2800"/>
              <a:t>Multiple inheritance makes class hierarchy reorganisation more complex.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Multiple inheritance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066800" y="1676400"/>
            <a:ext cx="71628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4953000" cy="41894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Object aggregation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An aggregation model shows how classes that are collections are composed of other classes.</a:t>
            </a:r>
          </a:p>
          <a:p>
            <a:r>
              <a:rPr lang="en-GB"/>
              <a:t>Aggregation models are similar to the part-of relationship in semantic data models.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Object aggregation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85800" y="1600200"/>
            <a:ext cx="75438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400800" cy="4241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 behaviour modelling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behavioural model shows the interactions between objects to produce some particular system behaviour that is specified as a use-case.</a:t>
            </a:r>
          </a:p>
          <a:p>
            <a:r>
              <a:rPr lang="en-GB"/>
              <a:t>Sequence diagrams (or collaboration diagrams) in the UML are used to model interaction between objects.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Issue of electronic items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990600" y="1600200"/>
            <a:ext cx="70866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52600"/>
            <a:ext cx="54102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methods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Structured methods incorporate system modelling as an inherent part of the method.</a:t>
            </a:r>
          </a:p>
          <a:p>
            <a:r>
              <a:rPr lang="en-GB"/>
              <a:t>Methods define a set of models, a process for deriving these models and rules and guidelines that should apply to the models.</a:t>
            </a:r>
          </a:p>
          <a:p>
            <a:r>
              <a:rPr lang="en-GB"/>
              <a:t>CASE tools support system modelling as part of a structured method.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 lIns="90487" tIns="44450" rIns="90487" bIns="44450" anchor="b"/>
          <a:lstStyle/>
          <a:p>
            <a:r>
              <a:rPr lang="en-GB" sz="4000" dirty="0"/>
              <a:t>System </a:t>
            </a:r>
            <a:r>
              <a:rPr lang="en-GB" sz="4000" dirty="0" smtClean="0"/>
              <a:t>modelling</a:t>
            </a:r>
            <a:endParaRPr lang="en-GB" sz="4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562600"/>
          </a:xfrm>
          <a:noFill/>
          <a:ln/>
        </p:spPr>
        <p:txBody>
          <a:bodyPr lIns="90487" tIns="44450" rIns="90487" bIns="44450"/>
          <a:lstStyle/>
          <a:p>
            <a:endParaRPr lang="en-GB" sz="2800" dirty="0" smtClean="0"/>
          </a:p>
          <a:p>
            <a:r>
              <a:rPr lang="en-GB" sz="2800" dirty="0" smtClean="0"/>
              <a:t>System </a:t>
            </a:r>
            <a:r>
              <a:rPr lang="en-GB" sz="2800" dirty="0"/>
              <a:t>modelling helps the analyst to understand the functionality of the system and models are used to communicate with customers.</a:t>
            </a:r>
          </a:p>
          <a:p>
            <a:r>
              <a:rPr lang="en-GB" sz="2800" dirty="0"/>
              <a:t>Different models present the system from different perspectives</a:t>
            </a:r>
          </a:p>
          <a:p>
            <a:pPr lvl="1"/>
            <a:r>
              <a:rPr lang="en-GB" sz="2400" dirty="0"/>
              <a:t>External perspective showing the system’s context or environment;</a:t>
            </a:r>
          </a:p>
          <a:p>
            <a:pPr lvl="1"/>
            <a:r>
              <a:rPr lang="en-GB" sz="2400" dirty="0"/>
              <a:t>Behavioural perspective showing the behaviour of the system;</a:t>
            </a:r>
          </a:p>
          <a:p>
            <a:pPr lvl="1"/>
            <a:r>
              <a:rPr lang="en-GB" sz="2400" dirty="0"/>
              <a:t>Structural perspective showing the system or data architecture.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/>
              <a:t>Method weaknesses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do not model non-functional system requirements.</a:t>
            </a:r>
          </a:p>
          <a:p>
            <a:r>
              <a:rPr lang="en-GB" dirty="0"/>
              <a:t>They do not usually include information about whether a method is appropriate for a given problem.</a:t>
            </a:r>
          </a:p>
          <a:p>
            <a:r>
              <a:rPr lang="en-GB" dirty="0"/>
              <a:t>The may produce too much documentation.</a:t>
            </a:r>
          </a:p>
          <a:p>
            <a:r>
              <a:rPr lang="en-GB" dirty="0"/>
              <a:t>The system models are sometimes too detailed and difficult for users to understand.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/>
              <a:t>CASE workbenches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A </a:t>
            </a:r>
            <a:r>
              <a:rPr lang="en-GB" dirty="0"/>
              <a:t>coherent set of tools that is designed to support related software process activities such as analysis, design or testing.</a:t>
            </a:r>
          </a:p>
          <a:p>
            <a:pPr>
              <a:lnSpc>
                <a:spcPct val="90000"/>
              </a:lnSpc>
            </a:pPr>
            <a:r>
              <a:rPr lang="en-GB" dirty="0"/>
              <a:t>Analysis and design workbenches support system modelling during both requirements engineering and system design.</a:t>
            </a:r>
          </a:p>
          <a:p>
            <a:pPr>
              <a:lnSpc>
                <a:spcPct val="90000"/>
              </a:lnSpc>
            </a:pPr>
            <a:r>
              <a:rPr lang="en-GB" dirty="0"/>
              <a:t>These workbenches may support a specific design method or may provide support for a creating several different types of system model.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323263" cy="1108075"/>
          </a:xfrm>
          <a:noFill/>
          <a:ln/>
        </p:spPr>
        <p:txBody>
          <a:bodyPr lIns="90840" tIns="44623" rIns="90840" bIns="44623" anchor="b"/>
          <a:lstStyle/>
          <a:p>
            <a:r>
              <a:rPr lang="en-GB"/>
              <a:t>An analysis and design workbench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33400" y="1676400"/>
            <a:ext cx="7696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400800" cy="39973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/>
              <a:t>Analysis workbench components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Diagram editors</a:t>
            </a:r>
          </a:p>
          <a:p>
            <a:r>
              <a:rPr lang="en-GB"/>
              <a:t>Model analysis and checking tools</a:t>
            </a:r>
          </a:p>
          <a:p>
            <a:r>
              <a:rPr lang="en-GB"/>
              <a:t>Repository and associated query language</a:t>
            </a:r>
          </a:p>
          <a:p>
            <a:r>
              <a:rPr lang="en-GB"/>
              <a:t>Data dictionary</a:t>
            </a:r>
          </a:p>
          <a:p>
            <a:r>
              <a:rPr lang="en-GB"/>
              <a:t>Report definition and generation tools</a:t>
            </a:r>
          </a:p>
          <a:p>
            <a:r>
              <a:rPr lang="en-GB"/>
              <a:t>Forms definition tools</a:t>
            </a:r>
          </a:p>
          <a:p>
            <a:r>
              <a:rPr lang="en-GB"/>
              <a:t>Import/export translators</a:t>
            </a:r>
          </a:p>
          <a:p>
            <a:r>
              <a:rPr lang="en-GB"/>
              <a:t>Code generation tools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Key points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/>
              <a:t>A model is an abstract system view. Complementary types of model provide different system information.</a:t>
            </a:r>
          </a:p>
          <a:p>
            <a:pPr>
              <a:lnSpc>
                <a:spcPct val="90000"/>
              </a:lnSpc>
            </a:pPr>
            <a:r>
              <a:rPr lang="en-GB"/>
              <a:t>Context models show the position of a system in its environment with other systems and processes.</a:t>
            </a:r>
          </a:p>
          <a:p>
            <a:pPr>
              <a:lnSpc>
                <a:spcPct val="90000"/>
              </a:lnSpc>
            </a:pPr>
            <a:r>
              <a:rPr lang="en-GB"/>
              <a:t>Data flow models may be used to model the data processing in a system.</a:t>
            </a:r>
          </a:p>
          <a:p>
            <a:pPr>
              <a:lnSpc>
                <a:spcPct val="90000"/>
              </a:lnSpc>
            </a:pPr>
            <a:r>
              <a:rPr lang="en-GB"/>
              <a:t>State machine models model the system’s behaviour in response to internal or external events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/>
        </p:spPr>
        <p:txBody>
          <a:bodyPr lIns="90487" tIns="44450" rIns="90487" bIns="44450" anchor="b"/>
          <a:lstStyle/>
          <a:p>
            <a:r>
              <a:rPr lang="en-GB" sz="4000"/>
              <a:t>Key points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5181600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Semantic </a:t>
            </a:r>
            <a:r>
              <a:rPr lang="en-GB" dirty="0"/>
              <a:t>data models describe the logical structure of data which is imported to or exported by the systems.</a:t>
            </a:r>
          </a:p>
          <a:p>
            <a:pPr>
              <a:lnSpc>
                <a:spcPct val="90000"/>
              </a:lnSpc>
            </a:pPr>
            <a:r>
              <a:rPr lang="en-GB" dirty="0"/>
              <a:t>Object models describe logical system entities, their classification and aggregation.</a:t>
            </a:r>
          </a:p>
          <a:p>
            <a:pPr>
              <a:lnSpc>
                <a:spcPct val="90000"/>
              </a:lnSpc>
            </a:pPr>
            <a:r>
              <a:rPr lang="en-GB" dirty="0"/>
              <a:t>Sequence models show the interactions between actors and the system objects that they use.</a:t>
            </a:r>
          </a:p>
          <a:p>
            <a:pPr>
              <a:lnSpc>
                <a:spcPct val="90000"/>
              </a:lnSpc>
            </a:pPr>
            <a:r>
              <a:rPr lang="en-GB" dirty="0"/>
              <a:t>Structured methods provide a framework for developing system models.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/>
              <a:t>Model types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endParaRPr lang="en-GB" sz="2800" dirty="0" smtClean="0"/>
          </a:p>
          <a:p>
            <a:r>
              <a:rPr lang="en-GB" sz="2800" dirty="0" smtClean="0"/>
              <a:t>Data </a:t>
            </a:r>
            <a:r>
              <a:rPr lang="en-GB" sz="2800" dirty="0"/>
              <a:t>processing model showing how the data is processed at different stages.</a:t>
            </a:r>
          </a:p>
          <a:p>
            <a:r>
              <a:rPr lang="en-GB" sz="2800" dirty="0"/>
              <a:t>Composition model showing how entities are composed of other entities.</a:t>
            </a:r>
          </a:p>
          <a:p>
            <a:r>
              <a:rPr lang="en-GB" sz="2800" dirty="0"/>
              <a:t>Architectural model showing principal sub-systems.</a:t>
            </a:r>
          </a:p>
          <a:p>
            <a:r>
              <a:rPr lang="en-GB" sz="2800" dirty="0"/>
              <a:t>Classification model showing how entities have common characteristics.</a:t>
            </a:r>
          </a:p>
          <a:p>
            <a:r>
              <a:rPr lang="en-GB" sz="2800" dirty="0"/>
              <a:t>Stimulus/response model showing the system’s reaction to events.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sz="4000"/>
              <a:t>Context models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Context </a:t>
            </a:r>
            <a:r>
              <a:rPr lang="en-GB" dirty="0"/>
              <a:t>models are used to illustrate the operational context of a system - they show what lies outside the system boundaries.</a:t>
            </a:r>
          </a:p>
          <a:p>
            <a:r>
              <a:rPr lang="en-GB" dirty="0"/>
              <a:t>Social and organisational concerns may affect the decision on where to position system boundaries.</a:t>
            </a:r>
          </a:p>
          <a:p>
            <a:r>
              <a:rPr lang="en-GB" dirty="0"/>
              <a:t>Architectural models show the system and its relationship with other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context of an ATM system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62000" y="1600200"/>
            <a:ext cx="77724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6400800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0" y="526320"/>
            <a:ext cx="9144000" cy="571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14760" y="15120"/>
            <a:ext cx="9143640" cy="685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rkA4">
  <a:themeElements>
    <a:clrScheme name="">
      <a:dk1>
        <a:srgbClr val="919191"/>
      </a:dk1>
      <a:lt1>
        <a:srgbClr val="FFFFFF"/>
      </a:lt1>
      <a:dk2>
        <a:srgbClr val="000080"/>
      </a:dk2>
      <a:lt2>
        <a:srgbClr val="FFFFFF"/>
      </a:lt2>
      <a:accent1>
        <a:srgbClr val="FC0128"/>
      </a:accent1>
      <a:accent2>
        <a:srgbClr val="063DE8"/>
      </a:accent2>
      <a:accent3>
        <a:srgbClr val="AAAAC0"/>
      </a:accent3>
      <a:accent4>
        <a:srgbClr val="DADADA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ark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rk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A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HD:Users:sommervi:WebSites:Presentations:DarkA4.pot</Template>
  <TotalTime>2175</TotalTime>
  <Pages>30</Pages>
  <Words>1445</Words>
  <Application>Microsoft PowerPoint 4.0</Application>
  <PresentationFormat>On-screen Show (4:3)</PresentationFormat>
  <Paragraphs>160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DarkA4</vt:lpstr>
      <vt:lpstr>Document</vt:lpstr>
      <vt:lpstr>System models</vt:lpstr>
      <vt:lpstr>Objectives</vt:lpstr>
      <vt:lpstr>Topics covered</vt:lpstr>
      <vt:lpstr>System modelling</vt:lpstr>
      <vt:lpstr>Model types</vt:lpstr>
      <vt:lpstr>Context models</vt:lpstr>
      <vt:lpstr>The context of an ATM system</vt:lpstr>
      <vt:lpstr>Slide 8</vt:lpstr>
      <vt:lpstr>Slide 9</vt:lpstr>
      <vt:lpstr>Process models</vt:lpstr>
      <vt:lpstr>Equipment procurement process</vt:lpstr>
      <vt:lpstr>Behavioural models</vt:lpstr>
      <vt:lpstr>Data-processing models</vt:lpstr>
      <vt:lpstr>Order processing DFD</vt:lpstr>
      <vt:lpstr>Data flow diagrams</vt:lpstr>
      <vt:lpstr>Insulin pump DFD</vt:lpstr>
      <vt:lpstr>State machine models</vt:lpstr>
      <vt:lpstr>Statecharts</vt:lpstr>
      <vt:lpstr>Microwave oven model</vt:lpstr>
      <vt:lpstr>Microwave oven state description</vt:lpstr>
      <vt:lpstr>Microwave oven stimuli</vt:lpstr>
      <vt:lpstr>Microwave oven operation</vt:lpstr>
      <vt:lpstr>Semantic data models</vt:lpstr>
      <vt:lpstr>Library semantic model</vt:lpstr>
      <vt:lpstr>Data dictionaries</vt:lpstr>
      <vt:lpstr>Data dictionary entries</vt:lpstr>
      <vt:lpstr>Object models</vt:lpstr>
      <vt:lpstr>Object models</vt:lpstr>
      <vt:lpstr>Inheritance models</vt:lpstr>
      <vt:lpstr>Object models and the UML</vt:lpstr>
      <vt:lpstr>Library class hierarchy</vt:lpstr>
      <vt:lpstr>User class hierarchy</vt:lpstr>
      <vt:lpstr>Multiple inheritance</vt:lpstr>
      <vt:lpstr>Multiple inheritance</vt:lpstr>
      <vt:lpstr>Object aggregation</vt:lpstr>
      <vt:lpstr>Object aggregation</vt:lpstr>
      <vt:lpstr>Object behaviour modelling</vt:lpstr>
      <vt:lpstr>Issue of electronic items</vt:lpstr>
      <vt:lpstr>Structured methods</vt:lpstr>
      <vt:lpstr>Method weaknesses</vt:lpstr>
      <vt:lpstr>CASE workbenches</vt:lpstr>
      <vt:lpstr>An analysis and design workbench</vt:lpstr>
      <vt:lpstr>Analysis workbench components</vt:lpstr>
      <vt:lpstr>Key points</vt:lpstr>
      <vt:lpstr>Key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Dependable Systems Specification</dc:title>
  <dc:creator>OM</dc:creator>
  <cp:lastModifiedBy>admin</cp:lastModifiedBy>
  <cp:revision>34</cp:revision>
  <cp:lastPrinted>2000-07-14T10:52:06Z</cp:lastPrinted>
  <dcterms:created xsi:type="dcterms:W3CDTF">1996-12-04T16:39:45Z</dcterms:created>
  <dcterms:modified xsi:type="dcterms:W3CDTF">2017-08-22T14:23:45Z</dcterms:modified>
</cp:coreProperties>
</file>