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008062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40" d="100"/>
          <a:sy n="40" d="100"/>
        </p:scale>
        <p:origin x="-708" y="-114"/>
      </p:cViewPr>
      <p:guideLst>
        <p:guide orient="horz" pos="2381"/>
        <p:guide pos="317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67035" y="5897277"/>
            <a:ext cx="9513590" cy="2625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0794" tIns="50397" rIns="100794" bIns="50397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420026" y="5349987"/>
            <a:ext cx="9324578" cy="1347442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20026" y="4283816"/>
            <a:ext cx="9324578" cy="1007957"/>
          </a:xfrm>
        </p:spPr>
        <p:txBody>
          <a:bodyPr anchor="b"/>
          <a:lstStyle>
            <a:lvl1pPr marL="0" indent="0" algn="l">
              <a:buNone/>
              <a:defRPr sz="2600">
                <a:solidFill>
                  <a:schemeClr val="tx2">
                    <a:shade val="75000"/>
                  </a:schemeClr>
                </a:solidFill>
              </a:defRPr>
            </a:lvl1pPr>
            <a:lvl2pPr marL="503972" indent="0" algn="ctr">
              <a:buNone/>
            </a:lvl2pPr>
            <a:lvl3pPr marL="1007943" indent="0" algn="ctr">
              <a:buNone/>
            </a:lvl3pPr>
            <a:lvl4pPr marL="1511915" indent="0" algn="ctr">
              <a:buNone/>
            </a:lvl4pPr>
            <a:lvl5pPr marL="2015886" indent="0" algn="ctr">
              <a:buNone/>
            </a:lvl5pPr>
            <a:lvl6pPr marL="2519858" indent="0" algn="ctr">
              <a:buNone/>
            </a:lvl6pPr>
            <a:lvl7pPr marL="3023829" indent="0" algn="ctr">
              <a:buNone/>
            </a:lvl7pPr>
            <a:lvl8pPr marL="3527801" indent="0" algn="ctr">
              <a:buNone/>
            </a:lvl8pPr>
            <a:lvl9pPr marL="4031772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BEAF9-9E58-4CC8-A6FF-6DD8A58DEEA4}" type="datetimeFigureOut">
              <a:rPr lang="en-US" smtClean="0"/>
              <a:pPr/>
              <a:t>8/22/2017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9072562" y="7136333"/>
            <a:ext cx="836692" cy="272148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BEAF9-9E58-4CC8-A6FF-6DD8A58DEEA4}" type="datetimeFigureOut">
              <a:rPr lang="en-US" smtClean="0"/>
              <a:pPr/>
              <a:t>8/22/2017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60469" y="605475"/>
            <a:ext cx="2016125" cy="645022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4031" y="605475"/>
            <a:ext cx="6888427" cy="645022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BEAF9-9E58-4CC8-A6FF-6DD8A58DEEA4}" type="datetimeFigureOut">
              <a:rPr lang="en-US" smtClean="0"/>
              <a:pPr/>
              <a:t>8/22/2017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BEAF9-9E58-4CC8-A6FF-6DD8A58DEEA4}" type="datetimeFigureOut">
              <a:rPr lang="en-US" smtClean="0"/>
              <a:pPr/>
              <a:t>8/22/2017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948245" y="83997"/>
            <a:ext cx="3192198" cy="318486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9072562" y="7136333"/>
            <a:ext cx="836692" cy="272148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67035" y="3797367"/>
            <a:ext cx="9513590" cy="2625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0794" tIns="50397" rIns="100794" bIns="50397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420026" y="1847921"/>
            <a:ext cx="9324578" cy="1343942"/>
          </a:xfrm>
        </p:spPr>
        <p:txBody>
          <a:bodyPr anchor="b"/>
          <a:lstStyle>
            <a:lvl1pPr marL="0" indent="0" algn="r">
              <a:buNone/>
              <a:defRPr sz="22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BEAF9-9E58-4CC8-A6FF-6DD8A58DEEA4}" type="datetimeFigureOut">
              <a:rPr lang="en-US" smtClean="0"/>
              <a:pPr/>
              <a:t>8/22/2017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98961" y="3248616"/>
            <a:ext cx="9576594" cy="1306050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32661" y="503978"/>
            <a:ext cx="9576594" cy="92732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36021" y="1763924"/>
            <a:ext cx="4620286" cy="5207776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5124318" y="1763924"/>
            <a:ext cx="4788297" cy="5207776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BEAF9-9E58-4CC8-A6FF-6DD8A58DEEA4}" type="datetimeFigureOut">
              <a:rPr lang="en-US" smtClean="0"/>
              <a:pPr/>
              <a:t>8/22/2017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36021" y="5963744"/>
            <a:ext cx="9492589" cy="972958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10272" y="734968"/>
            <a:ext cx="4730040" cy="705219"/>
          </a:xfrm>
        </p:spPr>
        <p:txBody>
          <a:bodyPr anchor="ctr"/>
          <a:lstStyle>
            <a:lvl1pPr marL="0" indent="0">
              <a:buNone/>
              <a:defRPr sz="20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200" b="1"/>
            </a:lvl2pPr>
            <a:lvl3pPr>
              <a:buNone/>
              <a:defRPr sz="2000" b="1"/>
            </a:lvl3pPr>
            <a:lvl4pPr>
              <a:buNone/>
              <a:defRPr sz="1800" b="1"/>
            </a:lvl4pPr>
            <a:lvl5pPr>
              <a:buNone/>
              <a:defRPr sz="18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5120818" y="734968"/>
            <a:ext cx="4731898" cy="705219"/>
          </a:xfrm>
        </p:spPr>
        <p:txBody>
          <a:bodyPr anchor="ctr"/>
          <a:lstStyle>
            <a:lvl1pPr marL="0" indent="0">
              <a:buNone/>
              <a:defRPr sz="20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200" b="1"/>
            </a:lvl2pPr>
            <a:lvl3pPr>
              <a:buNone/>
              <a:defRPr sz="2000" b="1"/>
            </a:lvl3pPr>
            <a:lvl4pPr>
              <a:buNone/>
              <a:defRPr sz="1800" b="1"/>
            </a:lvl4pPr>
            <a:lvl5pPr>
              <a:buNone/>
              <a:defRPr sz="18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310272" y="1450688"/>
            <a:ext cx="4730040" cy="4345064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5124902" y="1450688"/>
            <a:ext cx="4727813" cy="4345064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BEAF9-9E58-4CC8-A6FF-6DD8A58DEEA4}" type="datetimeFigureOut">
              <a:rPr lang="en-US" smtClean="0"/>
              <a:pPr/>
              <a:t>8/22/2017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072563" y="7139693"/>
            <a:ext cx="840052" cy="272148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67035" y="6635715"/>
            <a:ext cx="9513590" cy="2625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0794" tIns="50397" rIns="100794" bIns="50397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32661" y="503978"/>
            <a:ext cx="9576594" cy="92732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BEAF9-9E58-4CC8-A6FF-6DD8A58DEEA4}" type="datetimeFigureOut">
              <a:rPr lang="en-US" smtClean="0"/>
              <a:pPr/>
              <a:t>8/22/2017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BEAF9-9E58-4CC8-A6FF-6DD8A58DEEA4}" type="datetimeFigureOut">
              <a:rPr lang="en-US" smtClean="0"/>
              <a:pPr/>
              <a:t>8/22/2017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67035" y="6447569"/>
            <a:ext cx="9513590" cy="2625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0794" tIns="50397" rIns="100794" bIns="50397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504031" y="6047740"/>
            <a:ext cx="9324578" cy="573975"/>
          </a:xfrm>
        </p:spPr>
        <p:txBody>
          <a:bodyPr anchor="ctr"/>
          <a:lstStyle>
            <a:lvl1pPr algn="l">
              <a:buNone/>
              <a:defRPr sz="22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504032" y="671971"/>
            <a:ext cx="3316456" cy="5291773"/>
          </a:xfrm>
        </p:spPr>
        <p:txBody>
          <a:bodyPr/>
          <a:lstStyle>
            <a:lvl1pPr marL="0" indent="0">
              <a:buNone/>
              <a:defRPr sz="1500"/>
            </a:lvl1pPr>
            <a:lvl2pPr>
              <a:buNone/>
              <a:defRPr sz="1300"/>
            </a:lvl2pPr>
            <a:lvl3pPr>
              <a:buNone/>
              <a:defRPr sz="11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941244" y="671971"/>
            <a:ext cx="5887365" cy="5291773"/>
          </a:xfrm>
        </p:spPr>
        <p:txBody>
          <a:bodyPr/>
          <a:lstStyle>
            <a:lvl1pPr>
              <a:defRPr sz="3500"/>
            </a:lvl1pPr>
            <a:lvl2pPr>
              <a:defRPr sz="31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BEAF9-9E58-4CC8-A6FF-6DD8A58DEEA4}" type="datetimeFigureOut">
              <a:rPr lang="en-US" smtClean="0"/>
              <a:pPr/>
              <a:t>8/22/2017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864239" y="679725"/>
            <a:ext cx="5544344" cy="4031827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5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BEAF9-9E58-4CC8-A6FF-6DD8A58DEEA4}" type="datetimeFigureOut">
              <a:rPr lang="en-US" smtClean="0"/>
              <a:pPr/>
              <a:t>8/22/2017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420026" y="5504696"/>
            <a:ext cx="6468401" cy="575726"/>
          </a:xfrm>
        </p:spPr>
        <p:txBody>
          <a:bodyPr anchor="ctr"/>
          <a:lstStyle>
            <a:lvl1pPr algn="l">
              <a:buNone/>
              <a:defRPr sz="22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420026" y="6099348"/>
            <a:ext cx="6468401" cy="846964"/>
          </a:xfrm>
        </p:spPr>
        <p:txBody>
          <a:bodyPr lIns="120953" tIns="0"/>
          <a:lstStyle>
            <a:lvl1pPr marL="0" indent="0">
              <a:buNone/>
              <a:defRPr sz="1500"/>
            </a:lvl1pPr>
            <a:lvl2pPr>
              <a:defRPr sz="13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67035" y="1158421"/>
            <a:ext cx="9513590" cy="2625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0794" tIns="50397" rIns="100794" bIns="50397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36021" y="1713176"/>
            <a:ext cx="9576594" cy="4989036"/>
          </a:xfrm>
          <a:prstGeom prst="rect">
            <a:avLst/>
          </a:prstGeom>
        </p:spPr>
        <p:txBody>
          <a:bodyPr vert="horz" lIns="100794" tIns="50397" rIns="100794" bIns="50397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7140443" y="83997"/>
            <a:ext cx="2772172" cy="318486"/>
          </a:xfrm>
          <a:prstGeom prst="rect">
            <a:avLst/>
          </a:prstGeom>
        </p:spPr>
        <p:txBody>
          <a:bodyPr vert="horz" lIns="100794" tIns="50397" rIns="100794" bIns="50397"/>
          <a:lstStyle>
            <a:lvl1pPr algn="l" eaLnBrk="1" latinLnBrk="0" hangingPunct="1">
              <a:defRPr kumimoji="0" sz="13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 algn="l" eaLnBrk="1" latinLnBrk="0" hangingPunct="1"/>
            <a:fld id="{74CBEAF9-9E58-4CC8-A6FF-6DD8A58DEEA4}" type="datetimeFigureOut">
              <a:rPr lang="en-US" smtClean="0"/>
              <a:pPr algn="l" eaLnBrk="1" latinLnBrk="0" hangingPunct="1"/>
              <a:t>8/22/2017</a:t>
            </a:fld>
            <a:endParaRPr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444214" y="83997"/>
            <a:ext cx="3696229" cy="318486"/>
          </a:xfrm>
          <a:prstGeom prst="rect">
            <a:avLst/>
          </a:prstGeom>
        </p:spPr>
        <p:txBody>
          <a:bodyPr vert="horz" lIns="100794" tIns="50397" rIns="100794" bIns="50397"/>
          <a:lstStyle>
            <a:lvl1pPr algn="r" eaLnBrk="1" latinLnBrk="0" hangingPunct="1">
              <a:defRPr kumimoji="0" sz="13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9072563" y="7139694"/>
            <a:ext cx="840052" cy="269488"/>
          </a:xfrm>
          <a:prstGeom prst="rect">
            <a:avLst/>
          </a:prstGeom>
        </p:spPr>
        <p:txBody>
          <a:bodyPr vert="horz" lIns="100794" tIns="50397" rIns="100794" bIns="50397"/>
          <a:lstStyle>
            <a:lvl1pPr algn="r" eaLnBrk="1" latinLnBrk="0" hangingPunct="1">
              <a:defRPr kumimoji="0" sz="13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36021" y="503978"/>
            <a:ext cx="9576594" cy="923960"/>
          </a:xfrm>
          <a:prstGeom prst="rect">
            <a:avLst/>
          </a:prstGeom>
        </p:spPr>
        <p:txBody>
          <a:bodyPr vert="horz" lIns="100794" tIns="50397" rIns="100794" bIns="50397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67035" y="1158421"/>
            <a:ext cx="9513590" cy="2625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0794" tIns="50397" rIns="100794" bIns="50397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67035" y="1166234"/>
            <a:ext cx="9513590" cy="2625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0794" tIns="50397" rIns="100794" bIns="50397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77979" indent="-377979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500" kern="1200">
          <a:solidFill>
            <a:schemeClr val="tx2"/>
          </a:solidFill>
          <a:latin typeface="+mn-lt"/>
          <a:ea typeface="+mn-ea"/>
          <a:cs typeface="+mn-cs"/>
        </a:defRPr>
      </a:lvl1pPr>
      <a:lvl2pPr marL="818954" indent="-314982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3100" kern="1200">
          <a:solidFill>
            <a:schemeClr val="tx2"/>
          </a:solidFill>
          <a:latin typeface="+mn-lt"/>
          <a:ea typeface="+mn-ea"/>
          <a:cs typeface="+mn-cs"/>
        </a:defRPr>
      </a:lvl2pPr>
      <a:lvl3pPr marL="1259929" indent="-251986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600" kern="1200">
          <a:solidFill>
            <a:schemeClr val="tx2"/>
          </a:solidFill>
          <a:latin typeface="+mn-lt"/>
          <a:ea typeface="+mn-ea"/>
          <a:cs typeface="+mn-cs"/>
        </a:defRPr>
      </a:lvl3pPr>
      <a:lvl4pPr marL="1763900" indent="-251986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4pPr>
      <a:lvl5pPr marL="2267872" indent="-251986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771844" indent="-251986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6pPr>
      <a:lvl7pPr marL="3275815" indent="-251986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7pPr>
      <a:lvl8pPr marL="3779787" indent="-251986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8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283758" indent="-251986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5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IN" sz="4400" strike="noStrike">
                <a:latin typeface="Arial"/>
              </a:rPr>
              <a:t>User Requirements</a:t>
            </a:r>
            <a:endParaRPr/>
          </a:p>
        </p:txBody>
      </p:sp>
      <p:sp>
        <p:nvSpPr>
          <p:cNvPr id="37" name="CustomShape 2"/>
          <p:cNvSpPr/>
          <p:nvPr/>
        </p:nvSpPr>
        <p:spPr>
          <a:xfrm>
            <a:off x="504000" y="1769040"/>
            <a:ext cx="9071280" cy="438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just">
              <a:lnSpc>
                <a:spcPct val="100000"/>
              </a:lnSpc>
              <a:buSzPct val="45000"/>
              <a:buFont typeface="Wingdings" pitchFamily="2" charset="2"/>
              <a:buChar char="q"/>
            </a:pPr>
            <a:r>
              <a:rPr lang="en-IN" sz="3200" strike="noStrike" dirty="0">
                <a:latin typeface="Arial"/>
              </a:rPr>
              <a:t>User requirements look at the functionality of the software product from the </a:t>
            </a:r>
            <a:r>
              <a:rPr lang="en-IN" sz="3200" strike="noStrike" dirty="0">
                <a:solidFill>
                  <a:srgbClr val="FF0000"/>
                </a:solidFill>
                <a:latin typeface="Arial"/>
              </a:rPr>
              <a:t>user’s perspective.</a:t>
            </a:r>
            <a:endParaRPr/>
          </a:p>
          <a:p>
            <a:pPr algn="just">
              <a:lnSpc>
                <a:spcPct val="100000"/>
              </a:lnSpc>
              <a:buSzPct val="45000"/>
              <a:buFont typeface="Wingdings" pitchFamily="2" charset="2"/>
              <a:buChar char="q"/>
            </a:pPr>
            <a:r>
              <a:rPr lang="en-IN" sz="3200" strike="noStrike" dirty="0">
                <a:solidFill>
                  <a:srgbClr val="000000"/>
                </a:solidFill>
                <a:latin typeface="Arial"/>
              </a:rPr>
              <a:t>They define what the software has to do in order for the users to accomplish their objectives.</a:t>
            </a:r>
            <a:endParaRPr/>
          </a:p>
          <a:p>
            <a:pPr algn="just">
              <a:lnSpc>
                <a:spcPct val="100000"/>
              </a:lnSpc>
              <a:buSzPct val="45000"/>
              <a:buFont typeface="Wingdings" pitchFamily="2" charset="2"/>
              <a:buChar char="q"/>
            </a:pPr>
            <a:r>
              <a:rPr lang="en-IN" sz="3200" strike="noStrike" dirty="0">
                <a:solidFill>
                  <a:srgbClr val="000000"/>
                </a:solidFill>
                <a:latin typeface="Arial"/>
              </a:rPr>
              <a:t>Multiple user-level requirements may be needed in order to </a:t>
            </a:r>
            <a:r>
              <a:rPr lang="en-IN" sz="3200" strike="noStrike" dirty="0" err="1">
                <a:solidFill>
                  <a:srgbClr val="000000"/>
                </a:solidFill>
                <a:latin typeface="Arial"/>
              </a:rPr>
              <a:t>fulfill</a:t>
            </a:r>
            <a:r>
              <a:rPr lang="en-IN" sz="3200" strike="noStrike" dirty="0">
                <a:solidFill>
                  <a:srgbClr val="000000"/>
                </a:solidFill>
                <a:latin typeface="Arial"/>
              </a:rPr>
              <a:t> a single business requirement.</a:t>
            </a:r>
            <a:endParaRPr/>
          </a:p>
          <a:p>
            <a:pPr algn="just">
              <a:lnSpc>
                <a:spcPct val="100000"/>
              </a:lnSpc>
              <a:buSzPct val="45000"/>
              <a:buFont typeface="Wingdings" pitchFamily="2" charset="2"/>
              <a:buChar char="q"/>
            </a:pPr>
            <a:r>
              <a:rPr lang="en-IN" sz="3200" strike="noStrike" dirty="0">
                <a:solidFill>
                  <a:srgbClr val="000000"/>
                </a:solidFill>
                <a:latin typeface="Arial"/>
              </a:rPr>
              <a:t>No Technical details.</a:t>
            </a:r>
            <a:endParaRPr/>
          </a:p>
          <a:p>
            <a:pPr algn="just">
              <a:lnSpc>
                <a:spcPct val="100000"/>
              </a:lnSpc>
              <a:buSzPct val="45000"/>
              <a:buFont typeface="Wingdings" pitchFamily="2" charset="2"/>
              <a:buChar char="q"/>
            </a:pPr>
            <a:r>
              <a:rPr lang="en-IN" sz="3200" strike="noStrike" dirty="0">
                <a:solidFill>
                  <a:srgbClr val="000000"/>
                </a:solidFill>
                <a:latin typeface="Arial"/>
              </a:rPr>
              <a:t>Written for Customers.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IN" sz="4400" strike="noStrike">
                <a:latin typeface="Arial"/>
              </a:rPr>
              <a:t>Example</a:t>
            </a:r>
            <a:endParaRPr/>
          </a:p>
        </p:txBody>
      </p:sp>
      <p:sp>
        <p:nvSpPr>
          <p:cNvPr id="39" name="CustomShape 2"/>
          <p:cNvSpPr/>
          <p:nvPr/>
        </p:nvSpPr>
        <p:spPr>
          <a:xfrm>
            <a:off x="504000" y="1769040"/>
            <a:ext cx="9071280" cy="438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just">
              <a:lnSpc>
                <a:spcPct val="100000"/>
              </a:lnSpc>
              <a:buSzPct val="45000"/>
              <a:buFont typeface="Wingdings" pitchFamily="2" charset="2"/>
              <a:buChar char="q"/>
            </a:pPr>
            <a:r>
              <a:rPr lang="en-IN" sz="3200" strike="noStrike" dirty="0">
                <a:latin typeface="Arial"/>
              </a:rPr>
              <a:t>For example, the business requirement to allow the customer to pay for petrol at the pump might translate into </a:t>
            </a:r>
            <a:r>
              <a:rPr lang="en-IN" sz="3200" strike="noStrike" dirty="0">
                <a:solidFill>
                  <a:srgbClr val="FF0000"/>
                </a:solidFill>
                <a:latin typeface="Arial"/>
              </a:rPr>
              <a:t>multiple user requirements, </a:t>
            </a:r>
            <a:r>
              <a:rPr lang="en-IN" sz="3200" strike="noStrike" dirty="0">
                <a:solidFill>
                  <a:srgbClr val="000000"/>
                </a:solidFill>
                <a:latin typeface="Arial"/>
              </a:rPr>
              <a:t>including requirements for the user to:</a:t>
            </a:r>
            <a:endParaRPr/>
          </a:p>
          <a:p>
            <a:pPr algn="just">
              <a:lnSpc>
                <a:spcPct val="100000"/>
              </a:lnSpc>
              <a:buSzPct val="45000"/>
            </a:pPr>
            <a:r>
              <a:rPr lang="en-IN" sz="3200" strike="noStrike" dirty="0">
                <a:solidFill>
                  <a:srgbClr val="000000"/>
                </a:solidFill>
                <a:latin typeface="Arial"/>
              </a:rPr>
              <a:t>• Swipe credit or debit card</a:t>
            </a:r>
            <a:endParaRPr/>
          </a:p>
          <a:p>
            <a:pPr algn="just">
              <a:lnSpc>
                <a:spcPct val="100000"/>
              </a:lnSpc>
              <a:buSzPct val="45000"/>
            </a:pPr>
            <a:r>
              <a:rPr lang="en-IN" sz="3200" strike="noStrike" dirty="0">
                <a:solidFill>
                  <a:srgbClr val="000000"/>
                </a:solidFill>
                <a:latin typeface="Arial"/>
              </a:rPr>
              <a:t>• Enter a security PIN number</a:t>
            </a:r>
            <a:endParaRPr/>
          </a:p>
          <a:p>
            <a:pPr algn="just">
              <a:lnSpc>
                <a:spcPct val="100000"/>
              </a:lnSpc>
              <a:buSzPct val="45000"/>
            </a:pPr>
            <a:r>
              <a:rPr lang="en-IN" sz="3200" strike="noStrike" dirty="0">
                <a:solidFill>
                  <a:srgbClr val="000000"/>
                </a:solidFill>
                <a:latin typeface="Arial"/>
              </a:rPr>
              <a:t>• Request a receipt at the pump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IN" sz="4400" strike="noStrike">
                <a:latin typeface="Arial"/>
              </a:rPr>
              <a:t>Functional Requirements</a:t>
            </a:r>
            <a:endParaRPr/>
          </a:p>
        </p:txBody>
      </p:sp>
      <p:sp>
        <p:nvSpPr>
          <p:cNvPr id="41" name="CustomShape 2"/>
          <p:cNvSpPr/>
          <p:nvPr/>
        </p:nvSpPr>
        <p:spPr>
          <a:xfrm>
            <a:off x="504000" y="1769040"/>
            <a:ext cx="9071280" cy="438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just">
              <a:lnSpc>
                <a:spcPct val="100000"/>
              </a:lnSpc>
              <a:buSzPct val="45000"/>
              <a:buFont typeface="Wingdings" pitchFamily="2" charset="2"/>
              <a:buChar char="q"/>
            </a:pPr>
            <a:r>
              <a:rPr lang="en-IN" sz="3200" strike="noStrike" dirty="0">
                <a:latin typeface="Arial"/>
              </a:rPr>
              <a:t>The product’s functional requirements that define the software functionality must be built into the product to enable users to accomplish their tasks, thereby satisfying the business requirements.</a:t>
            </a:r>
            <a:endParaRPr/>
          </a:p>
          <a:p>
            <a:pPr algn="just">
              <a:lnSpc>
                <a:spcPct val="100000"/>
              </a:lnSpc>
              <a:buSzPct val="45000"/>
              <a:buFont typeface="Wingdings" pitchFamily="2" charset="2"/>
              <a:buChar char="q"/>
            </a:pPr>
            <a:r>
              <a:rPr lang="en-IN" sz="3200" strike="noStrike" dirty="0">
                <a:latin typeface="Arial"/>
              </a:rPr>
              <a:t>Multiple functional level requirements may be needed to </a:t>
            </a:r>
            <a:r>
              <a:rPr lang="en-IN" sz="3200" strike="noStrike" dirty="0" smtClean="0">
                <a:latin typeface="Arial"/>
              </a:rPr>
              <a:t>fulfil </a:t>
            </a:r>
            <a:r>
              <a:rPr lang="en-IN" sz="3200" strike="noStrike" dirty="0">
                <a:latin typeface="Arial"/>
              </a:rPr>
              <a:t>a </a:t>
            </a:r>
            <a:r>
              <a:rPr lang="en-IN" sz="3200" strike="noStrike" dirty="0">
                <a:solidFill>
                  <a:srgbClr val="FF0000"/>
                </a:solidFill>
                <a:latin typeface="Arial"/>
              </a:rPr>
              <a:t>user requirement.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IN" sz="4400" strike="noStrike">
                <a:latin typeface="Arial"/>
              </a:rPr>
              <a:t>Example</a:t>
            </a:r>
            <a:endParaRPr/>
          </a:p>
        </p:txBody>
      </p:sp>
      <p:sp>
        <p:nvSpPr>
          <p:cNvPr id="43" name="CustomShape 2"/>
          <p:cNvSpPr/>
          <p:nvPr/>
        </p:nvSpPr>
        <p:spPr>
          <a:xfrm>
            <a:off x="504000" y="1769039"/>
            <a:ext cx="9071280" cy="536359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just">
              <a:lnSpc>
                <a:spcPct val="100000"/>
              </a:lnSpc>
              <a:buSzPct val="45000"/>
              <a:buFont typeface="Wingdings" pitchFamily="2" charset="2"/>
              <a:buChar char="q"/>
            </a:pPr>
            <a:r>
              <a:rPr lang="en-IN" sz="3200" strike="noStrike" dirty="0">
                <a:latin typeface="Arial"/>
              </a:rPr>
              <a:t>For example, the requirements that the users can swipe their credit card might translate into </a:t>
            </a:r>
            <a:r>
              <a:rPr lang="en-IN" sz="3200" strike="noStrike" dirty="0">
                <a:solidFill>
                  <a:srgbClr val="FF3333"/>
                </a:solidFill>
                <a:latin typeface="Arial"/>
              </a:rPr>
              <a:t>multiple functional requirements</a:t>
            </a:r>
            <a:r>
              <a:rPr lang="en-IN" sz="3200" strike="noStrike" dirty="0">
                <a:latin typeface="Arial"/>
              </a:rPr>
              <a:t> including requirements for the software to:</a:t>
            </a:r>
            <a:endParaRPr/>
          </a:p>
          <a:p>
            <a:pPr algn="just">
              <a:lnSpc>
                <a:spcPct val="100000"/>
              </a:lnSpc>
              <a:buSzPct val="45000"/>
            </a:pPr>
            <a:r>
              <a:rPr lang="en-IN" sz="3200" strike="noStrike" dirty="0">
                <a:latin typeface="Arial"/>
              </a:rPr>
              <a:t>• </a:t>
            </a:r>
            <a:r>
              <a:rPr lang="en-IN" sz="3200" strike="noStrike" dirty="0" smtClean="0">
                <a:latin typeface="Arial"/>
              </a:rPr>
              <a:t>Prompt </a:t>
            </a:r>
            <a:r>
              <a:rPr lang="en-IN" sz="3200" strike="noStrike" dirty="0">
                <a:latin typeface="Arial"/>
              </a:rPr>
              <a:t>the customer to put his or her card into the </a:t>
            </a:r>
            <a:r>
              <a:rPr lang="en-IN" sz="3200" strike="noStrike" dirty="0" smtClean="0">
                <a:latin typeface="Arial"/>
              </a:rPr>
              <a:t>reader.</a:t>
            </a:r>
            <a:endParaRPr/>
          </a:p>
          <a:p>
            <a:pPr algn="just">
              <a:lnSpc>
                <a:spcPct val="100000"/>
              </a:lnSpc>
              <a:buSzPct val="45000"/>
            </a:pPr>
            <a:r>
              <a:rPr lang="en-IN" sz="3200" strike="noStrike" dirty="0">
                <a:latin typeface="Arial"/>
              </a:rPr>
              <a:t>• </a:t>
            </a:r>
            <a:r>
              <a:rPr lang="en-IN" sz="3200" strike="noStrike" dirty="0" smtClean="0">
                <a:latin typeface="Arial"/>
              </a:rPr>
              <a:t> Detect </a:t>
            </a:r>
            <a:r>
              <a:rPr lang="en-IN" sz="3200" strike="noStrike" dirty="0">
                <a:latin typeface="Arial"/>
              </a:rPr>
              <a:t>that the card has been </a:t>
            </a:r>
            <a:r>
              <a:rPr lang="en-IN" sz="3200" strike="noStrike" dirty="0" smtClean="0">
                <a:latin typeface="Arial"/>
              </a:rPr>
              <a:t>swiped.</a:t>
            </a:r>
            <a:endParaRPr/>
          </a:p>
          <a:p>
            <a:pPr algn="just">
              <a:lnSpc>
                <a:spcPct val="100000"/>
              </a:lnSpc>
              <a:buSzPct val="45000"/>
            </a:pPr>
            <a:r>
              <a:rPr lang="en-IN" sz="3200" strike="noStrike" dirty="0" smtClean="0">
                <a:latin typeface="Arial"/>
              </a:rPr>
              <a:t>• Determine </a:t>
            </a:r>
            <a:r>
              <a:rPr lang="en-IN" sz="3200" strike="noStrike" dirty="0">
                <a:latin typeface="Arial"/>
              </a:rPr>
              <a:t>if the card was incorrectly read and prompt the customer to swipe the card </a:t>
            </a:r>
            <a:r>
              <a:rPr lang="en-IN" sz="3200" strike="noStrike" dirty="0" smtClean="0">
                <a:latin typeface="Arial"/>
              </a:rPr>
              <a:t>again.</a:t>
            </a:r>
            <a:endParaRPr/>
          </a:p>
          <a:p>
            <a:pPr algn="just">
              <a:lnSpc>
                <a:spcPct val="100000"/>
              </a:lnSpc>
              <a:buSzPct val="45000"/>
            </a:pPr>
            <a:r>
              <a:rPr lang="en-IN" sz="3200" strike="noStrike" dirty="0">
                <a:latin typeface="Arial"/>
              </a:rPr>
              <a:t>• Parse the information from the magnetic strip on the </a:t>
            </a:r>
            <a:r>
              <a:rPr lang="en-IN" sz="3200" strike="noStrike" dirty="0" smtClean="0">
                <a:latin typeface="Arial"/>
              </a:rPr>
              <a:t>card.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IN" sz="4400" strike="noStrike">
                <a:latin typeface="Arial"/>
              </a:rPr>
              <a:t>Non Functional Requirements</a:t>
            </a:r>
            <a:endParaRPr/>
          </a:p>
        </p:txBody>
      </p:sp>
      <p:sp>
        <p:nvSpPr>
          <p:cNvPr id="45" name="CustomShape 2"/>
          <p:cNvSpPr/>
          <p:nvPr/>
        </p:nvSpPr>
        <p:spPr>
          <a:xfrm>
            <a:off x="504000" y="1769039"/>
            <a:ext cx="9071280" cy="513499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just">
              <a:lnSpc>
                <a:spcPct val="100000"/>
              </a:lnSpc>
              <a:buSzPct val="45000"/>
              <a:buFont typeface="Wingdings" pitchFamily="2" charset="2"/>
              <a:buChar char="q"/>
            </a:pPr>
            <a:r>
              <a:rPr lang="en-IN" sz="3200" strike="noStrike" dirty="0">
                <a:latin typeface="Arial"/>
              </a:rPr>
              <a:t>User-level quality attributes </a:t>
            </a:r>
            <a:r>
              <a:rPr lang="en-IN" sz="3200" strike="noStrike">
                <a:latin typeface="Arial"/>
              </a:rPr>
              <a:t>are </a:t>
            </a:r>
            <a:r>
              <a:rPr lang="en-IN" sz="3200" strike="noStrike" smtClean="0">
                <a:latin typeface="Arial"/>
              </a:rPr>
              <a:t>non-functional </a:t>
            </a:r>
            <a:r>
              <a:rPr lang="en-IN" sz="3200" strike="noStrike" dirty="0">
                <a:latin typeface="Arial"/>
              </a:rPr>
              <a:t>characteristics that define the software product’s quality.</a:t>
            </a:r>
            <a:endParaRPr/>
          </a:p>
          <a:p>
            <a:pPr algn="just">
              <a:lnSpc>
                <a:spcPct val="100000"/>
              </a:lnSpc>
              <a:buSzPct val="45000"/>
              <a:buFont typeface="Wingdings" pitchFamily="2" charset="2"/>
              <a:buChar char="q"/>
            </a:pPr>
            <a:r>
              <a:rPr lang="en-IN" sz="3200" strike="noStrike" dirty="0">
                <a:latin typeface="Arial"/>
              </a:rPr>
              <a:t>Quality attributes include speed, reliability, availability, security, safety, maintainability, portability, usability, and other properties.</a:t>
            </a:r>
            <a:endParaRPr/>
          </a:p>
          <a:p>
            <a:pPr algn="just">
              <a:lnSpc>
                <a:spcPct val="100000"/>
              </a:lnSpc>
              <a:buSzPct val="45000"/>
              <a:buFont typeface="Wingdings" pitchFamily="2" charset="2"/>
              <a:buChar char="q"/>
            </a:pPr>
            <a:r>
              <a:rPr lang="en-IN" sz="3200" strike="noStrike" dirty="0">
                <a:latin typeface="Arial"/>
              </a:rPr>
              <a:t>For example, an </a:t>
            </a:r>
            <a:r>
              <a:rPr lang="en-IN" sz="3200" strike="noStrike" dirty="0">
                <a:solidFill>
                  <a:srgbClr val="FF0000"/>
                </a:solidFill>
                <a:latin typeface="Arial"/>
              </a:rPr>
              <a:t>ease-of-use </a:t>
            </a:r>
            <a:r>
              <a:rPr lang="en-IN" sz="3200" strike="noStrike" dirty="0">
                <a:solidFill>
                  <a:srgbClr val="000000"/>
                </a:solidFill>
                <a:latin typeface="Arial"/>
              </a:rPr>
              <a:t>requirement might translate into </a:t>
            </a:r>
            <a:r>
              <a:rPr lang="en-IN" sz="3200" strike="noStrike" dirty="0" smtClean="0">
                <a:solidFill>
                  <a:srgbClr val="000000"/>
                </a:solidFill>
                <a:latin typeface="Arial"/>
              </a:rPr>
              <a:t>non-functional </a:t>
            </a:r>
            <a:r>
              <a:rPr lang="en-IN" sz="3200" strike="noStrike" dirty="0">
                <a:solidFill>
                  <a:srgbClr val="000000"/>
                </a:solidFill>
                <a:latin typeface="Arial"/>
              </a:rPr>
              <a:t>requirements for</a:t>
            </a:r>
            <a:r>
              <a:rPr lang="en-IN" sz="3200" strike="noStrike" dirty="0">
                <a:solidFill>
                  <a:srgbClr val="FF0000"/>
                </a:solidFill>
                <a:latin typeface="Arial"/>
              </a:rPr>
              <a:t> response time </a:t>
            </a:r>
            <a:r>
              <a:rPr lang="en-IN" sz="3200" strike="noStrike" dirty="0">
                <a:solidFill>
                  <a:srgbClr val="000000"/>
                </a:solidFill>
                <a:latin typeface="Arial"/>
              </a:rPr>
              <a:t>to user commands or report requests.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IN" sz="4400" strike="noStrike">
                <a:latin typeface="Arial"/>
              </a:rPr>
              <a:t>IEEE Requirements Document Structure</a:t>
            </a:r>
            <a:endParaRPr/>
          </a:p>
        </p:txBody>
      </p:sp>
      <p:sp>
        <p:nvSpPr>
          <p:cNvPr id="47" name="CustomShape 2"/>
          <p:cNvSpPr/>
          <p:nvPr/>
        </p:nvSpPr>
        <p:spPr>
          <a:xfrm>
            <a:off x="504000" y="1769040"/>
            <a:ext cx="9071280" cy="438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90000"/>
              </a:lnSpc>
              <a:buSzPct val="45000"/>
              <a:buFont typeface="Wingdings" pitchFamily="2" charset="2"/>
              <a:buChar char="ü"/>
            </a:pPr>
            <a:r>
              <a:rPr lang="en-IN" sz="2400" strike="noStrike" dirty="0">
                <a:latin typeface="Arial"/>
              </a:rPr>
              <a:t>Preface</a:t>
            </a:r>
            <a:endParaRPr/>
          </a:p>
          <a:p>
            <a:pPr>
              <a:lnSpc>
                <a:spcPct val="90000"/>
              </a:lnSpc>
              <a:buSzPct val="45000"/>
              <a:buFont typeface="Wingdings" pitchFamily="2" charset="2"/>
              <a:buChar char="ü"/>
            </a:pPr>
            <a:r>
              <a:rPr lang="en-IN" sz="2400" strike="noStrike" dirty="0">
                <a:latin typeface="Arial"/>
              </a:rPr>
              <a:t>Introduction</a:t>
            </a:r>
            <a:endParaRPr/>
          </a:p>
          <a:p>
            <a:pPr>
              <a:lnSpc>
                <a:spcPct val="90000"/>
              </a:lnSpc>
              <a:buSzPct val="45000"/>
              <a:buFont typeface="Wingdings" pitchFamily="2" charset="2"/>
              <a:buChar char="ü"/>
            </a:pPr>
            <a:r>
              <a:rPr lang="en-IN" sz="2400" strike="noStrike" dirty="0">
                <a:latin typeface="Arial"/>
              </a:rPr>
              <a:t>Glossary</a:t>
            </a:r>
            <a:endParaRPr/>
          </a:p>
          <a:p>
            <a:pPr>
              <a:lnSpc>
                <a:spcPct val="90000"/>
              </a:lnSpc>
              <a:buSzPct val="45000"/>
              <a:buFont typeface="Wingdings" pitchFamily="2" charset="2"/>
              <a:buChar char="ü"/>
            </a:pPr>
            <a:r>
              <a:rPr lang="en-IN" sz="2400" strike="noStrike" dirty="0">
                <a:latin typeface="Arial"/>
              </a:rPr>
              <a:t>User requirements definition</a:t>
            </a:r>
            <a:endParaRPr/>
          </a:p>
          <a:p>
            <a:pPr>
              <a:lnSpc>
                <a:spcPct val="90000"/>
              </a:lnSpc>
              <a:buSzPct val="45000"/>
              <a:buFont typeface="Wingdings" pitchFamily="2" charset="2"/>
              <a:buChar char="ü"/>
            </a:pPr>
            <a:r>
              <a:rPr lang="en-IN" sz="2400" strike="noStrike" dirty="0">
                <a:latin typeface="Arial"/>
              </a:rPr>
              <a:t>System architecture</a:t>
            </a:r>
            <a:endParaRPr/>
          </a:p>
          <a:p>
            <a:pPr>
              <a:lnSpc>
                <a:spcPct val="90000"/>
              </a:lnSpc>
              <a:buSzPct val="45000"/>
              <a:buFont typeface="Wingdings" pitchFamily="2" charset="2"/>
              <a:buChar char="ü"/>
            </a:pPr>
            <a:r>
              <a:rPr lang="en-IN" sz="2400" strike="noStrike" dirty="0">
                <a:latin typeface="Arial"/>
              </a:rPr>
              <a:t>System requirements specification</a:t>
            </a:r>
            <a:endParaRPr/>
          </a:p>
          <a:p>
            <a:pPr>
              <a:lnSpc>
                <a:spcPct val="90000"/>
              </a:lnSpc>
              <a:buSzPct val="45000"/>
              <a:buFont typeface="Wingdings" pitchFamily="2" charset="2"/>
              <a:buChar char="ü"/>
            </a:pPr>
            <a:r>
              <a:rPr lang="en-IN" sz="2400" strike="noStrike" dirty="0">
                <a:latin typeface="Arial"/>
              </a:rPr>
              <a:t>System models</a:t>
            </a:r>
            <a:endParaRPr/>
          </a:p>
          <a:p>
            <a:pPr>
              <a:lnSpc>
                <a:spcPct val="90000"/>
              </a:lnSpc>
              <a:buSzPct val="45000"/>
              <a:buFont typeface="Wingdings" pitchFamily="2" charset="2"/>
              <a:buChar char="ü"/>
            </a:pPr>
            <a:r>
              <a:rPr lang="en-IN" sz="2400" strike="noStrike" dirty="0">
                <a:latin typeface="Arial"/>
              </a:rPr>
              <a:t>System evolution</a:t>
            </a:r>
            <a:endParaRPr/>
          </a:p>
          <a:p>
            <a:pPr>
              <a:lnSpc>
                <a:spcPct val="90000"/>
              </a:lnSpc>
              <a:buSzPct val="45000"/>
              <a:buFont typeface="Wingdings" pitchFamily="2" charset="2"/>
              <a:buChar char="ü"/>
            </a:pPr>
            <a:r>
              <a:rPr lang="en-IN" sz="2400" strike="noStrike" dirty="0">
                <a:latin typeface="Arial"/>
              </a:rPr>
              <a:t>Appendices</a:t>
            </a:r>
            <a:endParaRPr/>
          </a:p>
          <a:p>
            <a:pPr>
              <a:lnSpc>
                <a:spcPct val="90000"/>
              </a:lnSpc>
              <a:buSzPct val="45000"/>
              <a:buFont typeface="Wingdings" pitchFamily="2" charset="2"/>
              <a:buChar char="ü"/>
            </a:pPr>
            <a:r>
              <a:rPr lang="en-IN" sz="2400" strike="noStrike" dirty="0">
                <a:latin typeface="Arial"/>
              </a:rPr>
              <a:t>Index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12</TotalTime>
  <Words>314</Words>
  <Application>LibreOffice/4.4.6.3$Linux_x86 LibreOffice_project/40m0$Build-3</Application>
  <PresentationFormat>Custom</PresentationFormat>
  <Paragraphs>35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Trek</vt:lpstr>
      <vt:lpstr>Slide 1</vt:lpstr>
      <vt:lpstr>Slide 2</vt:lpstr>
      <vt:lpstr>Slide 3</vt:lpstr>
      <vt:lpstr>Slide 4</vt:lpstr>
      <vt:lpstr>Slide 5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Mr Sunil Aithal</dc:creator>
  <cp:lastModifiedBy>admin</cp:lastModifiedBy>
  <cp:revision>26</cp:revision>
  <dcterms:created xsi:type="dcterms:W3CDTF">2017-08-18T13:36:28Z</dcterms:created>
  <dcterms:modified xsi:type="dcterms:W3CDTF">2017-08-22T14:05:50Z</dcterms:modified>
  <dc:language>en-IN</dc:language>
</cp:coreProperties>
</file>