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61" r:id="rId8"/>
    <p:sldId id="262" r:id="rId9"/>
    <p:sldId id="263" r:id="rId10"/>
    <p:sldId id="277" r:id="rId11"/>
    <p:sldId id="278" r:id="rId12"/>
    <p:sldId id="266" r:id="rId13"/>
    <p:sldId id="265" r:id="rId14"/>
    <p:sldId id="280" r:id="rId15"/>
    <p:sldId id="286" r:id="rId16"/>
    <p:sldId id="287" r:id="rId17"/>
    <p:sldId id="289" r:id="rId18"/>
    <p:sldId id="282" r:id="rId19"/>
    <p:sldId id="283" r:id="rId20"/>
    <p:sldId id="284" r:id="rId21"/>
    <p:sldId id="285" r:id="rId22"/>
    <p:sldId id="295" r:id="rId23"/>
    <p:sldId id="290" r:id="rId24"/>
    <p:sldId id="296" r:id="rId25"/>
    <p:sldId id="291" r:id="rId26"/>
    <p:sldId id="292" r:id="rId27"/>
    <p:sldId id="293" r:id="rId28"/>
    <p:sldId id="294" r:id="rId29"/>
    <p:sldId id="299" r:id="rId30"/>
    <p:sldId id="297" r:id="rId31"/>
    <p:sldId id="300" r:id="rId32"/>
    <p:sldId id="269" r:id="rId33"/>
    <p:sldId id="298" r:id="rId34"/>
    <p:sldId id="271" r:id="rId35"/>
    <p:sldId id="272" r:id="rId36"/>
    <p:sldId id="273" r:id="rId37"/>
    <p:sldId id="274" r:id="rId38"/>
    <p:sldId id="275" r:id="rId39"/>
    <p:sldId id="276" r:id="rId40"/>
    <p:sldId id="302" r:id="rId41"/>
    <p:sldId id="303" r:id="rId42"/>
    <p:sldId id="304" r:id="rId43"/>
    <p:sldId id="305" r:id="rId44"/>
    <p:sldId id="306" r:id="rId45"/>
    <p:sldId id="307" r:id="rId46"/>
    <p:sldId id="308" r:id="rId47"/>
    <p:sldId id="301" r:id="rId48"/>
    <p:sldId id="309" r:id="rId49"/>
    <p:sldId id="310" r:id="rId50"/>
    <p:sldId id="320" r:id="rId51"/>
    <p:sldId id="321" r:id="rId52"/>
    <p:sldId id="322" r:id="rId53"/>
    <p:sldId id="323" r:id="rId54"/>
    <p:sldId id="311" r:id="rId55"/>
    <p:sldId id="312" r:id="rId56"/>
    <p:sldId id="313" r:id="rId57"/>
    <p:sldId id="345" r:id="rId58"/>
    <p:sldId id="355" r:id="rId59"/>
    <p:sldId id="346" r:id="rId60"/>
    <p:sldId id="347" r:id="rId61"/>
    <p:sldId id="324" r:id="rId62"/>
    <p:sldId id="357" r:id="rId63"/>
    <p:sldId id="325" r:id="rId64"/>
    <p:sldId id="326" r:id="rId65"/>
    <p:sldId id="343" r:id="rId66"/>
    <p:sldId id="344"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59" r:id="rId84"/>
    <p:sldId id="360" r:id="rId85"/>
    <p:sldId id="361" r:id="rId86"/>
    <p:sldId id="362" r:id="rId87"/>
    <p:sldId id="363" r:id="rId88"/>
    <p:sldId id="358" r:id="rId89"/>
    <p:sldId id="364" r:id="rId90"/>
    <p:sldId id="365" r:id="rId91"/>
    <p:sldId id="366" r:id="rId92"/>
    <p:sldId id="367" r:id="rId93"/>
    <p:sldId id="368" r:id="rId94"/>
    <p:sldId id="369" r:id="rId95"/>
    <p:sldId id="370" r:id="rId96"/>
    <p:sldId id="371" r:id="rId97"/>
    <p:sldId id="372" r:id="rId98"/>
    <p:sldId id="373"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65A671-744A-4BA8-8E80-03FA0B68E02A}" type="datetimeFigureOut">
              <a:rPr lang="en-US" smtClean="0"/>
              <a:pPr/>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65A671-744A-4BA8-8E80-03FA0B68E02A}" type="datetimeFigureOut">
              <a:rPr lang="en-US" smtClean="0"/>
              <a:pPr/>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65A671-744A-4BA8-8E80-03FA0B68E02A}" type="datetimeFigureOut">
              <a:rPr lang="en-US" smtClean="0"/>
              <a:pPr/>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65A671-744A-4BA8-8E80-03FA0B68E02A}" type="datetimeFigureOut">
              <a:rPr lang="en-US" smtClean="0"/>
              <a:pPr/>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5A671-744A-4BA8-8E80-03FA0B68E02A}" type="datetimeFigureOut">
              <a:rPr lang="en-US" smtClean="0"/>
              <a:pPr/>
              <a:t>1/28/2016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65A671-744A-4BA8-8E80-03FA0B68E02A}" type="datetimeFigureOut">
              <a:rPr lang="en-US" smtClean="0"/>
              <a:pPr/>
              <a:t>1/28/2016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65A671-744A-4BA8-8E80-03FA0B68E02A}" type="datetimeFigureOut">
              <a:rPr lang="en-US" smtClean="0"/>
              <a:pPr/>
              <a:t>1/28/2016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65A671-744A-4BA8-8E80-03FA0B68E02A}" type="datetimeFigureOut">
              <a:rPr lang="en-US" smtClean="0"/>
              <a:pPr/>
              <a:t>1/28/2016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5A671-744A-4BA8-8E80-03FA0B68E02A}" type="datetimeFigureOut">
              <a:rPr lang="en-US" smtClean="0"/>
              <a:pPr/>
              <a:t>1/28/2016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5A671-744A-4BA8-8E80-03FA0B68E02A}" type="datetimeFigureOut">
              <a:rPr lang="en-US" smtClean="0"/>
              <a:pPr/>
              <a:t>1/28/2016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5A671-744A-4BA8-8E80-03FA0B68E02A}" type="datetimeFigureOut">
              <a:rPr lang="en-US" smtClean="0"/>
              <a:pPr/>
              <a:t>1/28/2016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2C2C8A-4CC7-48B5-9853-99D175904E5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5A671-744A-4BA8-8E80-03FA0B68E02A}" type="datetimeFigureOut">
              <a:rPr lang="en-US" smtClean="0"/>
              <a:pPr/>
              <a:t>1/28/2016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C2C8A-4CC7-48B5-9853-99D175904E5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40.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oleObject" Target="../embeddings/oleObject41.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6.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17.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18.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9.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20.vml"/></Relationships>
</file>

<file path=ppt/slides/_rels/slide4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6.xml"/><Relationship Id="rId1" Type="http://schemas.openxmlformats.org/officeDocument/2006/relationships/vmlDrawing" Target="../drawings/vmlDrawing23.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24.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6.xml"/><Relationship Id="rId1" Type="http://schemas.openxmlformats.org/officeDocument/2006/relationships/vmlDrawing" Target="../drawings/vmlDrawing25.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26.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image" Target="../media/image56.gif"/><Relationship Id="rId1" Type="http://schemas.openxmlformats.org/officeDocument/2006/relationships/slideLayout" Target="../slideLayouts/slideLayout2.xml"/><Relationship Id="rId4" Type="http://schemas.openxmlformats.org/officeDocument/2006/relationships/image" Target="../media/image58.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 </a:t>
            </a:r>
            <a:r>
              <a:rPr lang="en-US" dirty="0" smtClean="0"/>
              <a:t>Drawing Algorithms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42976" y="1214422"/>
            <a:ext cx="6480191" cy="4845059"/>
            <a:chOff x="5146675" y="2857496"/>
            <a:chExt cx="4122737" cy="3559175"/>
          </a:xfrm>
        </p:grpSpPr>
        <p:sp>
          <p:nvSpPr>
            <p:cNvPr id="5" name="Line 116"/>
            <p:cNvSpPr>
              <a:spLocks noChangeShapeType="1"/>
            </p:cNvSpPr>
            <p:nvPr/>
          </p:nvSpPr>
          <p:spPr bwMode="auto">
            <a:xfrm flipV="1">
              <a:off x="5276850" y="3975096"/>
              <a:ext cx="3992562" cy="1824038"/>
            </a:xfrm>
            <a:prstGeom prst="line">
              <a:avLst/>
            </a:prstGeom>
            <a:noFill/>
            <a:ln w="31750">
              <a:solidFill>
                <a:schemeClr val="accent2"/>
              </a:solidFill>
              <a:round/>
              <a:headEnd/>
              <a:tailEnd/>
            </a:ln>
            <a:effectLst/>
          </p:spPr>
          <p:txBody>
            <a:bodyPr wrap="none"/>
            <a:lstStyle/>
            <a:p>
              <a:endParaRPr lang="en-IN"/>
            </a:p>
          </p:txBody>
        </p:sp>
        <p:sp>
          <p:nvSpPr>
            <p:cNvPr id="6" name="Text Box 125"/>
            <p:cNvSpPr txBox="1">
              <a:spLocks noChangeArrowheads="1"/>
            </p:cNvSpPr>
            <p:nvPr/>
          </p:nvSpPr>
          <p:spPr bwMode="auto">
            <a:xfrm>
              <a:off x="5146675" y="4333871"/>
              <a:ext cx="2178050" cy="341313"/>
            </a:xfrm>
            <a:prstGeom prst="rect">
              <a:avLst/>
            </a:prstGeom>
            <a:solidFill>
              <a:schemeClr val="bg1"/>
            </a:solidFill>
            <a:ln w="12700">
              <a:noFill/>
              <a:miter lim="800000"/>
              <a:headEnd/>
              <a:tailEnd/>
            </a:ln>
            <a:effectLst/>
          </p:spPr>
          <p:txBody>
            <a:bodyPr wrap="none" lIns="0" tIns="0" rIns="0" bIns="36000">
              <a:spAutoFit/>
            </a:bodyPr>
            <a:lstStyle/>
            <a:p>
              <a:r>
                <a:rPr lang="en-IE" sz="2000" b="1">
                  <a:latin typeface="Times New Roman" pitchFamily="18" charset="0"/>
                </a:rPr>
                <a:t>(</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+1, round(</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+m))</a:t>
              </a:r>
              <a:endParaRPr lang="en-US" sz="2000" b="1">
                <a:latin typeface="Times New Roman" pitchFamily="18" charset="0"/>
              </a:endParaRPr>
            </a:p>
          </p:txBody>
        </p:sp>
        <p:grpSp>
          <p:nvGrpSpPr>
            <p:cNvPr id="7" name="Group 38"/>
            <p:cNvGrpSpPr/>
            <p:nvPr/>
          </p:nvGrpSpPr>
          <p:grpSpPr>
            <a:xfrm>
              <a:off x="5461000" y="2857496"/>
              <a:ext cx="3683000" cy="3559175"/>
              <a:chOff x="595313" y="3054351"/>
              <a:chExt cx="3683000" cy="3559175"/>
            </a:xfrm>
          </p:grpSpPr>
          <p:sp>
            <p:nvSpPr>
              <p:cNvPr id="8" name="Line 93"/>
              <p:cNvSpPr>
                <a:spLocks noChangeShapeType="1"/>
              </p:cNvSpPr>
              <p:nvPr/>
            </p:nvSpPr>
            <p:spPr bwMode="auto">
              <a:xfrm>
                <a:off x="1155700" y="3054351"/>
                <a:ext cx="0" cy="3298825"/>
              </a:xfrm>
              <a:prstGeom prst="line">
                <a:avLst/>
              </a:prstGeom>
              <a:noFill/>
              <a:ln w="12700">
                <a:solidFill>
                  <a:schemeClr val="tx1"/>
                </a:solidFill>
                <a:round/>
                <a:headEnd/>
                <a:tailEnd/>
              </a:ln>
              <a:effectLst/>
            </p:spPr>
            <p:txBody>
              <a:bodyPr wrap="none"/>
              <a:lstStyle/>
              <a:p>
                <a:endParaRPr lang="en-IN"/>
              </a:p>
            </p:txBody>
          </p:sp>
          <p:sp>
            <p:nvSpPr>
              <p:cNvPr id="9" name="Line 94"/>
              <p:cNvSpPr>
                <a:spLocks noChangeShapeType="1"/>
              </p:cNvSpPr>
              <p:nvPr/>
            </p:nvSpPr>
            <p:spPr bwMode="auto">
              <a:xfrm>
                <a:off x="1951038" y="3076576"/>
                <a:ext cx="0" cy="3297238"/>
              </a:xfrm>
              <a:prstGeom prst="line">
                <a:avLst/>
              </a:prstGeom>
              <a:noFill/>
              <a:ln w="12700">
                <a:solidFill>
                  <a:schemeClr val="tx1"/>
                </a:solidFill>
                <a:round/>
                <a:headEnd/>
                <a:tailEnd/>
              </a:ln>
              <a:effectLst/>
            </p:spPr>
            <p:txBody>
              <a:bodyPr wrap="none"/>
              <a:lstStyle/>
              <a:p>
                <a:endParaRPr lang="en-IN"/>
              </a:p>
            </p:txBody>
          </p:sp>
          <p:sp>
            <p:nvSpPr>
              <p:cNvPr id="10" name="Line 96"/>
              <p:cNvSpPr>
                <a:spLocks noChangeShapeType="1"/>
              </p:cNvSpPr>
              <p:nvPr/>
            </p:nvSpPr>
            <p:spPr bwMode="auto">
              <a:xfrm>
                <a:off x="2746375" y="3095626"/>
                <a:ext cx="0" cy="3298825"/>
              </a:xfrm>
              <a:prstGeom prst="line">
                <a:avLst/>
              </a:prstGeom>
              <a:noFill/>
              <a:ln w="12700">
                <a:solidFill>
                  <a:schemeClr val="tx1"/>
                </a:solidFill>
                <a:round/>
                <a:headEnd/>
                <a:tailEnd/>
              </a:ln>
              <a:effectLst/>
            </p:spPr>
            <p:txBody>
              <a:bodyPr wrap="none"/>
              <a:lstStyle/>
              <a:p>
                <a:endParaRPr lang="en-IN"/>
              </a:p>
            </p:txBody>
          </p:sp>
          <p:sp>
            <p:nvSpPr>
              <p:cNvPr id="11" name="Line 98"/>
              <p:cNvSpPr>
                <a:spLocks noChangeShapeType="1"/>
              </p:cNvSpPr>
              <p:nvPr/>
            </p:nvSpPr>
            <p:spPr bwMode="auto">
              <a:xfrm>
                <a:off x="3538538" y="3113089"/>
                <a:ext cx="0" cy="3298825"/>
              </a:xfrm>
              <a:prstGeom prst="line">
                <a:avLst/>
              </a:prstGeom>
              <a:noFill/>
              <a:ln w="12700">
                <a:solidFill>
                  <a:schemeClr val="tx1"/>
                </a:solidFill>
                <a:round/>
                <a:headEnd/>
                <a:tailEnd/>
              </a:ln>
              <a:effectLst/>
            </p:spPr>
            <p:txBody>
              <a:bodyPr wrap="none"/>
              <a:lstStyle/>
              <a:p>
                <a:endParaRPr lang="en-IN"/>
              </a:p>
            </p:txBody>
          </p:sp>
          <p:sp>
            <p:nvSpPr>
              <p:cNvPr id="12" name="Line 99"/>
              <p:cNvSpPr>
                <a:spLocks noChangeShapeType="1"/>
              </p:cNvSpPr>
              <p:nvPr/>
            </p:nvSpPr>
            <p:spPr bwMode="auto">
              <a:xfrm rot="5400000">
                <a:off x="2453482" y="2480470"/>
                <a:ext cx="0" cy="3633787"/>
              </a:xfrm>
              <a:prstGeom prst="line">
                <a:avLst/>
              </a:prstGeom>
              <a:noFill/>
              <a:ln w="12700">
                <a:solidFill>
                  <a:schemeClr val="tx1"/>
                </a:solidFill>
                <a:round/>
                <a:headEnd/>
                <a:tailEnd/>
              </a:ln>
              <a:effectLst/>
            </p:spPr>
            <p:txBody>
              <a:bodyPr wrap="none"/>
              <a:lstStyle/>
              <a:p>
                <a:endParaRPr lang="en-IN"/>
              </a:p>
            </p:txBody>
          </p:sp>
          <p:sp>
            <p:nvSpPr>
              <p:cNvPr id="13" name="Line 100"/>
              <p:cNvSpPr>
                <a:spLocks noChangeShapeType="1"/>
              </p:cNvSpPr>
              <p:nvPr/>
            </p:nvSpPr>
            <p:spPr bwMode="auto">
              <a:xfrm rot="5400000">
                <a:off x="2431257" y="3275807"/>
                <a:ext cx="0" cy="3633787"/>
              </a:xfrm>
              <a:prstGeom prst="line">
                <a:avLst/>
              </a:prstGeom>
              <a:noFill/>
              <a:ln w="12700">
                <a:solidFill>
                  <a:schemeClr val="tx1"/>
                </a:solidFill>
                <a:round/>
                <a:headEnd/>
                <a:tailEnd/>
              </a:ln>
              <a:effectLst/>
            </p:spPr>
            <p:txBody>
              <a:bodyPr wrap="none"/>
              <a:lstStyle/>
              <a:p>
                <a:endParaRPr lang="en-IN"/>
              </a:p>
            </p:txBody>
          </p:sp>
          <p:sp>
            <p:nvSpPr>
              <p:cNvPr id="14" name="Line 101"/>
              <p:cNvSpPr>
                <a:spLocks noChangeShapeType="1"/>
              </p:cNvSpPr>
              <p:nvPr/>
            </p:nvSpPr>
            <p:spPr bwMode="auto">
              <a:xfrm rot="5400000">
                <a:off x="2412207" y="4067970"/>
                <a:ext cx="0" cy="3633787"/>
              </a:xfrm>
              <a:prstGeom prst="line">
                <a:avLst/>
              </a:prstGeom>
              <a:noFill/>
              <a:ln w="12700">
                <a:solidFill>
                  <a:schemeClr val="tx1"/>
                </a:solidFill>
                <a:round/>
                <a:headEnd/>
                <a:tailEnd/>
              </a:ln>
              <a:effectLst/>
            </p:spPr>
            <p:txBody>
              <a:bodyPr wrap="none"/>
              <a:lstStyle/>
              <a:p>
                <a:endParaRPr lang="en-IN"/>
              </a:p>
            </p:txBody>
          </p:sp>
          <p:sp>
            <p:nvSpPr>
              <p:cNvPr id="15" name="Oval 103"/>
              <p:cNvSpPr>
                <a:spLocks noChangeArrowheads="1"/>
              </p:cNvSpPr>
              <p:nvPr/>
            </p:nvSpPr>
            <p:spPr bwMode="auto">
              <a:xfrm>
                <a:off x="1020763" y="4176714"/>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16" name="Oval 104"/>
              <p:cNvSpPr>
                <a:spLocks noChangeArrowheads="1"/>
              </p:cNvSpPr>
              <p:nvPr/>
            </p:nvSpPr>
            <p:spPr bwMode="auto">
              <a:xfrm>
                <a:off x="3416300" y="4176714"/>
                <a:ext cx="258763" cy="258762"/>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17" name="Oval 105"/>
              <p:cNvSpPr>
                <a:spLocks noChangeArrowheads="1"/>
              </p:cNvSpPr>
              <p:nvPr/>
            </p:nvSpPr>
            <p:spPr bwMode="auto">
              <a:xfrm>
                <a:off x="1819275" y="4176714"/>
                <a:ext cx="258763"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18" name="Oval 106"/>
              <p:cNvSpPr>
                <a:spLocks noChangeArrowheads="1"/>
              </p:cNvSpPr>
              <p:nvPr/>
            </p:nvSpPr>
            <p:spPr bwMode="auto">
              <a:xfrm>
                <a:off x="2617788" y="4176714"/>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19" name="Oval 107"/>
              <p:cNvSpPr>
                <a:spLocks noChangeArrowheads="1"/>
              </p:cNvSpPr>
              <p:nvPr/>
            </p:nvSpPr>
            <p:spPr bwMode="auto">
              <a:xfrm>
                <a:off x="1023938" y="4957764"/>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0" name="Oval 108"/>
              <p:cNvSpPr>
                <a:spLocks noChangeArrowheads="1"/>
              </p:cNvSpPr>
              <p:nvPr/>
            </p:nvSpPr>
            <p:spPr bwMode="auto">
              <a:xfrm>
                <a:off x="3419475" y="4957764"/>
                <a:ext cx="258763"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1" name="Oval 109"/>
              <p:cNvSpPr>
                <a:spLocks noChangeArrowheads="1"/>
              </p:cNvSpPr>
              <p:nvPr/>
            </p:nvSpPr>
            <p:spPr bwMode="auto">
              <a:xfrm>
                <a:off x="1822450" y="4957764"/>
                <a:ext cx="258763" cy="258762"/>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22" name="Oval 110"/>
              <p:cNvSpPr>
                <a:spLocks noChangeArrowheads="1"/>
              </p:cNvSpPr>
              <p:nvPr/>
            </p:nvSpPr>
            <p:spPr bwMode="auto">
              <a:xfrm>
                <a:off x="2620963" y="4957764"/>
                <a:ext cx="258762" cy="258762"/>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23" name="Oval 111"/>
              <p:cNvSpPr>
                <a:spLocks noChangeArrowheads="1"/>
              </p:cNvSpPr>
              <p:nvPr/>
            </p:nvSpPr>
            <p:spPr bwMode="auto">
              <a:xfrm>
                <a:off x="1022350" y="5765801"/>
                <a:ext cx="258763" cy="258763"/>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24" name="Oval 112"/>
              <p:cNvSpPr>
                <a:spLocks noChangeArrowheads="1"/>
              </p:cNvSpPr>
              <p:nvPr/>
            </p:nvSpPr>
            <p:spPr bwMode="auto">
              <a:xfrm>
                <a:off x="3417888" y="5765801"/>
                <a:ext cx="258762" cy="258763"/>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5" name="Oval 113"/>
              <p:cNvSpPr>
                <a:spLocks noChangeArrowheads="1"/>
              </p:cNvSpPr>
              <p:nvPr/>
            </p:nvSpPr>
            <p:spPr bwMode="auto">
              <a:xfrm>
                <a:off x="1820863" y="5765801"/>
                <a:ext cx="258762" cy="258763"/>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6" name="Oval 114"/>
              <p:cNvSpPr>
                <a:spLocks noChangeArrowheads="1"/>
              </p:cNvSpPr>
              <p:nvPr/>
            </p:nvSpPr>
            <p:spPr bwMode="auto">
              <a:xfrm>
                <a:off x="2619375" y="5765801"/>
                <a:ext cx="258763" cy="258763"/>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7" name="Oval 117"/>
              <p:cNvSpPr>
                <a:spLocks noChangeArrowheads="1"/>
              </p:cNvSpPr>
              <p:nvPr/>
            </p:nvSpPr>
            <p:spPr bwMode="auto">
              <a:xfrm>
                <a:off x="1081088" y="5575301"/>
                <a:ext cx="136525" cy="136525"/>
              </a:xfrm>
              <a:prstGeom prst="ellipse">
                <a:avLst/>
              </a:prstGeom>
              <a:solidFill>
                <a:schemeClr val="accent2"/>
              </a:solidFill>
              <a:ln w="12700">
                <a:solidFill>
                  <a:schemeClr val="accent2"/>
                </a:solidFill>
                <a:round/>
                <a:headEnd/>
                <a:tailEnd/>
              </a:ln>
              <a:effectLst/>
            </p:spPr>
            <p:txBody>
              <a:bodyPr wrap="none" anchor="ctr"/>
              <a:lstStyle/>
              <a:p>
                <a:endParaRPr lang="en-IN"/>
              </a:p>
            </p:txBody>
          </p:sp>
          <p:sp>
            <p:nvSpPr>
              <p:cNvPr id="28" name="Oval 118"/>
              <p:cNvSpPr>
                <a:spLocks noChangeArrowheads="1"/>
              </p:cNvSpPr>
              <p:nvPr/>
            </p:nvSpPr>
            <p:spPr bwMode="auto">
              <a:xfrm>
                <a:off x="1892300" y="5229226"/>
                <a:ext cx="136525" cy="136525"/>
              </a:xfrm>
              <a:prstGeom prst="ellipse">
                <a:avLst/>
              </a:prstGeom>
              <a:solidFill>
                <a:schemeClr val="accent2"/>
              </a:solidFill>
              <a:ln w="12700">
                <a:solidFill>
                  <a:schemeClr val="accent2"/>
                </a:solidFill>
                <a:round/>
                <a:headEnd/>
                <a:tailEnd/>
              </a:ln>
              <a:effectLst/>
            </p:spPr>
            <p:txBody>
              <a:bodyPr wrap="none" anchor="ctr"/>
              <a:lstStyle/>
              <a:p>
                <a:endParaRPr lang="en-IN"/>
              </a:p>
            </p:txBody>
          </p:sp>
          <p:sp>
            <p:nvSpPr>
              <p:cNvPr id="29" name="Line 120"/>
              <p:cNvSpPr>
                <a:spLocks noChangeShapeType="1"/>
              </p:cNvSpPr>
              <p:nvPr/>
            </p:nvSpPr>
            <p:spPr bwMode="auto">
              <a:xfrm>
                <a:off x="911225" y="5462589"/>
                <a:ext cx="168275" cy="114300"/>
              </a:xfrm>
              <a:prstGeom prst="line">
                <a:avLst/>
              </a:prstGeom>
              <a:noFill/>
              <a:ln w="12700">
                <a:solidFill>
                  <a:schemeClr val="tx1"/>
                </a:solidFill>
                <a:round/>
                <a:headEnd/>
                <a:tailEnd type="triangle" w="med" len="med"/>
              </a:ln>
              <a:effectLst/>
            </p:spPr>
            <p:txBody>
              <a:bodyPr wrap="none"/>
              <a:lstStyle/>
              <a:p>
                <a:endParaRPr lang="en-IN"/>
              </a:p>
            </p:txBody>
          </p:sp>
          <p:sp>
            <p:nvSpPr>
              <p:cNvPr id="30" name="Text Box 121"/>
              <p:cNvSpPr txBox="1">
                <a:spLocks noChangeArrowheads="1"/>
              </p:cNvSpPr>
              <p:nvPr/>
            </p:nvSpPr>
            <p:spPr bwMode="auto">
              <a:xfrm>
                <a:off x="2274888" y="5349876"/>
                <a:ext cx="1346200" cy="304800"/>
              </a:xfrm>
              <a:prstGeom prst="rect">
                <a:avLst/>
              </a:prstGeom>
              <a:solidFill>
                <a:schemeClr val="bg1"/>
              </a:solidFill>
              <a:ln w="12700">
                <a:noFill/>
                <a:miter lim="800000"/>
                <a:headEnd/>
                <a:tailEnd/>
              </a:ln>
              <a:effectLst/>
            </p:spPr>
            <p:txBody>
              <a:bodyPr wrap="none" lIns="0" tIns="0" rIns="0" bIns="0">
                <a:spAutoFit/>
              </a:bodyPr>
              <a:lstStyle/>
              <a:p>
                <a:r>
                  <a:rPr lang="en-IE" sz="2000" b="1" dirty="0">
                    <a:latin typeface="Times New Roman" pitchFamily="18" charset="0"/>
                  </a:rPr>
                  <a:t>(</a:t>
                </a:r>
                <a:r>
                  <a:rPr lang="en-IE" sz="2000" b="1" i="1" dirty="0">
                    <a:latin typeface="Times New Roman" pitchFamily="18" charset="0"/>
                  </a:rPr>
                  <a:t>x</a:t>
                </a:r>
                <a:r>
                  <a:rPr lang="en-IE" sz="2000" b="1" baseline="-25000" dirty="0">
                    <a:latin typeface="Times New Roman" pitchFamily="18" charset="0"/>
                  </a:rPr>
                  <a:t>k</a:t>
                </a:r>
                <a:r>
                  <a:rPr lang="en-IE" sz="2000" b="1" dirty="0">
                    <a:latin typeface="Times New Roman" pitchFamily="18" charset="0"/>
                  </a:rPr>
                  <a:t>+1, </a:t>
                </a:r>
                <a:r>
                  <a:rPr lang="en-IE" sz="2000" b="1" i="1" dirty="0" err="1">
                    <a:latin typeface="Times New Roman" pitchFamily="18" charset="0"/>
                  </a:rPr>
                  <a:t>y</a:t>
                </a:r>
                <a:r>
                  <a:rPr lang="en-IE" sz="2000" b="1" baseline="-25000" dirty="0" err="1">
                    <a:latin typeface="Times New Roman" pitchFamily="18" charset="0"/>
                  </a:rPr>
                  <a:t>k</a:t>
                </a:r>
                <a:r>
                  <a:rPr lang="en-IE" sz="2000" b="1" dirty="0" err="1">
                    <a:latin typeface="Times New Roman" pitchFamily="18" charset="0"/>
                  </a:rPr>
                  <a:t>+m</a:t>
                </a:r>
                <a:r>
                  <a:rPr lang="en-IE" sz="2000" b="1" dirty="0">
                    <a:latin typeface="Times New Roman" pitchFamily="18" charset="0"/>
                  </a:rPr>
                  <a:t>)</a:t>
                </a:r>
                <a:endParaRPr lang="en-US" sz="2000" b="1" dirty="0">
                  <a:latin typeface="Times New Roman" pitchFamily="18" charset="0"/>
                </a:endParaRPr>
              </a:p>
            </p:txBody>
          </p:sp>
          <p:sp>
            <p:nvSpPr>
              <p:cNvPr id="31" name="Line 122"/>
              <p:cNvSpPr>
                <a:spLocks noChangeShapeType="1"/>
              </p:cNvSpPr>
              <p:nvPr/>
            </p:nvSpPr>
            <p:spPr bwMode="auto">
              <a:xfrm flipH="1" flipV="1">
                <a:off x="2038350" y="5348289"/>
                <a:ext cx="231775" cy="120650"/>
              </a:xfrm>
              <a:prstGeom prst="line">
                <a:avLst/>
              </a:prstGeom>
              <a:noFill/>
              <a:ln w="12700">
                <a:solidFill>
                  <a:schemeClr val="tx1"/>
                </a:solidFill>
                <a:round/>
                <a:headEnd/>
                <a:tailEnd type="triangle" w="med" len="med"/>
              </a:ln>
              <a:effectLst/>
            </p:spPr>
            <p:txBody>
              <a:bodyPr wrap="none"/>
              <a:lstStyle/>
              <a:p>
                <a:endParaRPr lang="en-IN"/>
              </a:p>
            </p:txBody>
          </p:sp>
          <p:sp>
            <p:nvSpPr>
              <p:cNvPr id="32" name="Text Box 123"/>
              <p:cNvSpPr txBox="1">
                <a:spLocks noChangeArrowheads="1"/>
              </p:cNvSpPr>
              <p:nvPr/>
            </p:nvSpPr>
            <p:spPr bwMode="auto">
              <a:xfrm>
                <a:off x="1430338" y="6200776"/>
                <a:ext cx="1550987" cy="412750"/>
              </a:xfrm>
              <a:prstGeom prst="rect">
                <a:avLst/>
              </a:prstGeom>
              <a:solidFill>
                <a:schemeClr val="bg1"/>
              </a:solidFill>
              <a:ln w="12700">
                <a:noFill/>
                <a:miter lim="800000"/>
                <a:headEnd/>
                <a:tailEnd/>
              </a:ln>
              <a:effectLst/>
            </p:spPr>
            <p:txBody>
              <a:bodyPr wrap="none" lIns="0" tIns="0" rIns="0" bIns="108000">
                <a:spAutoFit/>
              </a:bodyPr>
              <a:lstStyle/>
              <a:p>
                <a:r>
                  <a:rPr lang="en-IE" sz="2000" b="1">
                    <a:latin typeface="Times New Roman" pitchFamily="18" charset="0"/>
                  </a:rPr>
                  <a:t>(</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 round(</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a:t>
                </a:r>
                <a:endParaRPr lang="en-US" sz="2000" b="1">
                  <a:latin typeface="Times New Roman" pitchFamily="18" charset="0"/>
                </a:endParaRPr>
              </a:p>
            </p:txBody>
          </p:sp>
          <p:sp>
            <p:nvSpPr>
              <p:cNvPr id="33" name="Line 124"/>
              <p:cNvSpPr>
                <a:spLocks noChangeShapeType="1"/>
              </p:cNvSpPr>
              <p:nvPr/>
            </p:nvSpPr>
            <p:spPr bwMode="auto">
              <a:xfrm flipH="1" flipV="1">
                <a:off x="1231900" y="6021389"/>
                <a:ext cx="206375" cy="266700"/>
              </a:xfrm>
              <a:prstGeom prst="line">
                <a:avLst/>
              </a:prstGeom>
              <a:noFill/>
              <a:ln w="12700">
                <a:solidFill>
                  <a:schemeClr val="tx1"/>
                </a:solidFill>
                <a:round/>
                <a:headEnd/>
                <a:tailEnd type="triangle" w="med" len="med"/>
              </a:ln>
              <a:effectLst/>
            </p:spPr>
            <p:txBody>
              <a:bodyPr wrap="none"/>
              <a:lstStyle/>
              <a:p>
                <a:endParaRPr lang="en-IN"/>
              </a:p>
            </p:txBody>
          </p:sp>
          <p:sp>
            <p:nvSpPr>
              <p:cNvPr id="34" name="Line 126"/>
              <p:cNvSpPr>
                <a:spLocks noChangeShapeType="1"/>
              </p:cNvSpPr>
              <p:nvPr/>
            </p:nvSpPr>
            <p:spPr bwMode="auto">
              <a:xfrm>
                <a:off x="1768475" y="4833939"/>
                <a:ext cx="98425" cy="133350"/>
              </a:xfrm>
              <a:prstGeom prst="line">
                <a:avLst/>
              </a:prstGeom>
              <a:noFill/>
              <a:ln w="12700">
                <a:solidFill>
                  <a:schemeClr val="tx1"/>
                </a:solidFill>
                <a:round/>
                <a:headEnd/>
                <a:tailEnd type="triangle" w="med" len="med"/>
              </a:ln>
              <a:effectLst/>
            </p:spPr>
            <p:txBody>
              <a:bodyPr wrap="none"/>
              <a:lstStyle/>
              <a:p>
                <a:endParaRPr lang="en-IN"/>
              </a:p>
            </p:txBody>
          </p:sp>
          <p:sp>
            <p:nvSpPr>
              <p:cNvPr id="35" name="Line 161"/>
              <p:cNvSpPr>
                <a:spLocks noChangeShapeType="1"/>
              </p:cNvSpPr>
              <p:nvPr/>
            </p:nvSpPr>
            <p:spPr bwMode="auto">
              <a:xfrm rot="5400000">
                <a:off x="2461419" y="1683545"/>
                <a:ext cx="0" cy="3633788"/>
              </a:xfrm>
              <a:prstGeom prst="line">
                <a:avLst/>
              </a:prstGeom>
              <a:noFill/>
              <a:ln w="12700">
                <a:solidFill>
                  <a:schemeClr val="tx1"/>
                </a:solidFill>
                <a:round/>
                <a:headEnd/>
                <a:tailEnd/>
              </a:ln>
              <a:effectLst/>
            </p:spPr>
            <p:txBody>
              <a:bodyPr wrap="none"/>
              <a:lstStyle/>
              <a:p>
                <a:endParaRPr lang="en-IN"/>
              </a:p>
            </p:txBody>
          </p:sp>
          <p:sp>
            <p:nvSpPr>
              <p:cNvPr id="36" name="Oval 163"/>
              <p:cNvSpPr>
                <a:spLocks noChangeArrowheads="1"/>
              </p:cNvSpPr>
              <p:nvPr/>
            </p:nvSpPr>
            <p:spPr bwMode="auto">
              <a:xfrm>
                <a:off x="1028700" y="3379789"/>
                <a:ext cx="258763"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7" name="Oval 164"/>
              <p:cNvSpPr>
                <a:spLocks noChangeArrowheads="1"/>
              </p:cNvSpPr>
              <p:nvPr/>
            </p:nvSpPr>
            <p:spPr bwMode="auto">
              <a:xfrm>
                <a:off x="3424238" y="3379789"/>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8" name="Oval 165"/>
              <p:cNvSpPr>
                <a:spLocks noChangeArrowheads="1"/>
              </p:cNvSpPr>
              <p:nvPr/>
            </p:nvSpPr>
            <p:spPr bwMode="auto">
              <a:xfrm>
                <a:off x="1827213" y="3379789"/>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9" name="Oval 166"/>
              <p:cNvSpPr>
                <a:spLocks noChangeArrowheads="1"/>
              </p:cNvSpPr>
              <p:nvPr/>
            </p:nvSpPr>
            <p:spPr bwMode="auto">
              <a:xfrm>
                <a:off x="2625725" y="3379789"/>
                <a:ext cx="258763" cy="258762"/>
              </a:xfrm>
              <a:prstGeom prst="ellipse">
                <a:avLst/>
              </a:prstGeom>
              <a:solidFill>
                <a:schemeClr val="bg1"/>
              </a:solidFill>
              <a:ln w="12700">
                <a:solidFill>
                  <a:schemeClr val="tx1"/>
                </a:solidFill>
                <a:round/>
                <a:headEnd/>
                <a:tailEnd/>
              </a:ln>
              <a:effectLst/>
            </p:spPr>
            <p:txBody>
              <a:bodyPr wrap="none" anchor="ctr"/>
              <a:lstStyle/>
              <a:p>
                <a:endParaRPr lang="en-IN"/>
              </a:p>
            </p:txBody>
          </p:sp>
        </p:grpSp>
      </p:grpSp>
      <p:sp>
        <p:nvSpPr>
          <p:cNvPr id="40" name="Text Box 121"/>
          <p:cNvSpPr txBox="1">
            <a:spLocks noChangeArrowheads="1"/>
          </p:cNvSpPr>
          <p:nvPr/>
        </p:nvSpPr>
        <p:spPr bwMode="auto">
          <a:xfrm>
            <a:off x="857224" y="4143380"/>
            <a:ext cx="1285884" cy="307777"/>
          </a:xfrm>
          <a:prstGeom prst="rect">
            <a:avLst/>
          </a:prstGeom>
          <a:solidFill>
            <a:schemeClr val="bg1"/>
          </a:solidFill>
          <a:ln w="12700">
            <a:noFill/>
            <a:miter lim="800000"/>
            <a:headEnd/>
            <a:tailEnd/>
          </a:ln>
          <a:effectLst/>
        </p:spPr>
        <p:txBody>
          <a:bodyPr wrap="square" lIns="0" tIns="0" rIns="0" bIns="0">
            <a:spAutoFit/>
          </a:bodyPr>
          <a:lstStyle/>
          <a:p>
            <a:r>
              <a:rPr lang="en-IE" sz="2000" b="1" dirty="0">
                <a:latin typeface="Times New Roman" pitchFamily="18" charset="0"/>
              </a:rPr>
              <a:t>(</a:t>
            </a:r>
            <a:r>
              <a:rPr lang="en-IE" sz="2000" b="1" i="1" dirty="0" err="1" smtClean="0">
                <a:latin typeface="Times New Roman" pitchFamily="18" charset="0"/>
              </a:rPr>
              <a:t>x</a:t>
            </a:r>
            <a:r>
              <a:rPr lang="en-IE" sz="2000" b="1" baseline="-25000" dirty="0" err="1" smtClean="0">
                <a:latin typeface="Times New Roman" pitchFamily="18" charset="0"/>
              </a:rPr>
              <a:t>k</a:t>
            </a:r>
            <a:r>
              <a:rPr lang="en-IE" sz="2000" b="1" dirty="0" smtClean="0">
                <a:latin typeface="Times New Roman" pitchFamily="18" charset="0"/>
              </a:rPr>
              <a:t> ,  </a:t>
            </a:r>
            <a:r>
              <a:rPr lang="en-IE" sz="2000" b="1" i="1" dirty="0" err="1">
                <a:latin typeface="Times New Roman" pitchFamily="18" charset="0"/>
              </a:rPr>
              <a:t>y</a:t>
            </a:r>
            <a:r>
              <a:rPr lang="en-IE" sz="2000" b="1" baseline="-25000" dirty="0" err="1">
                <a:latin typeface="Times New Roman" pitchFamily="18" charset="0"/>
              </a:rPr>
              <a:t>k</a:t>
            </a:r>
            <a:r>
              <a:rPr lang="en-IE" sz="2000" b="1" dirty="0" err="1">
                <a:latin typeface="Times New Roman" pitchFamily="18" charset="0"/>
              </a:rPr>
              <a:t>+m</a:t>
            </a:r>
            <a:r>
              <a:rPr lang="en-IE" sz="2000" b="1" dirty="0">
                <a:latin typeface="Times New Roman" pitchFamily="18" charset="0"/>
              </a:rPr>
              <a:t>)</a:t>
            </a:r>
            <a:endParaRPr lang="en-US" sz="2000" b="1" dirty="0">
              <a:latin typeface="Times New Roman" pitchFamily="18" charset="0"/>
            </a:endParaRPr>
          </a:p>
        </p:txBody>
      </p:sp>
      <p:sp>
        <p:nvSpPr>
          <p:cNvPr id="41" name="TextBox 40"/>
          <p:cNvSpPr txBox="1"/>
          <p:nvPr/>
        </p:nvSpPr>
        <p:spPr>
          <a:xfrm>
            <a:off x="500034" y="500042"/>
            <a:ext cx="4490781" cy="461665"/>
          </a:xfrm>
          <a:prstGeom prst="rect">
            <a:avLst/>
          </a:prstGeom>
          <a:noFill/>
        </p:spPr>
        <p:txBody>
          <a:bodyPr wrap="none" rtlCol="0">
            <a:spAutoFit/>
          </a:bodyPr>
          <a:lstStyle/>
          <a:p>
            <a:r>
              <a:rPr lang="en-US" sz="2400" b="1" smtClean="0">
                <a:solidFill>
                  <a:schemeClr val="accent2"/>
                </a:solidFill>
              </a:rPr>
              <a:t>BASIC INCREMENTAL </a:t>
            </a:r>
            <a:r>
              <a:rPr lang="en-US" sz="2400" b="1" dirty="0" smtClean="0">
                <a:solidFill>
                  <a:schemeClr val="accent2"/>
                </a:solidFill>
              </a:rPr>
              <a:t>ALGORITHM</a:t>
            </a:r>
            <a:endParaRPr lang="en-IN" sz="2400" b="1" dirty="0">
              <a:solidFill>
                <a:schemeClr val="accent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1"/>
          <p:cNvSpPr>
            <a:spLocks noChangeArrowheads="1"/>
          </p:cNvSpPr>
          <p:nvPr/>
        </p:nvSpPr>
        <p:spPr bwMode="auto">
          <a:xfrm>
            <a:off x="0" y="2162175"/>
            <a:ext cx="8169275" cy="4211638"/>
          </a:xfrm>
          <a:prstGeom prst="rect">
            <a:avLst/>
          </a:prstGeom>
          <a:noFill/>
          <a:ln w="9525">
            <a:noFill/>
            <a:miter lim="800000"/>
            <a:headEnd/>
            <a:tailEnd/>
          </a:ln>
        </p:spPr>
        <p:txBody>
          <a:bodyPr>
            <a:spAutoFit/>
          </a:bodyPr>
          <a:lstStyle/>
          <a:p>
            <a:pPr lvl="2"/>
            <a:r>
              <a:rPr lang="en-US" sz="1800" b="1">
                <a:latin typeface="Courier New" pitchFamily="49" charset="0"/>
              </a:rPr>
              <a:t>void </a:t>
            </a:r>
            <a:r>
              <a:rPr lang="en-US" sz="1800" b="1" smtClean="0">
                <a:latin typeface="Courier New" pitchFamily="49" charset="0"/>
              </a:rPr>
              <a:t>line(int </a:t>
            </a:r>
            <a:r>
              <a:rPr lang="en-US" sz="1800" b="1" dirty="0">
                <a:latin typeface="Courier New" pitchFamily="49" charset="0"/>
              </a:rPr>
              <a:t>x0,int y0,int </a:t>
            </a:r>
            <a:r>
              <a:rPr lang="en-US" sz="1800" b="1" dirty="0" err="1">
                <a:latin typeface="Courier New" pitchFamily="49" charset="0"/>
              </a:rPr>
              <a:t>xn,int</a:t>
            </a:r>
            <a:r>
              <a:rPr lang="en-US" sz="1800" b="1" dirty="0">
                <a:latin typeface="Courier New" pitchFamily="49" charset="0"/>
              </a:rPr>
              <a:t> </a:t>
            </a:r>
            <a:r>
              <a:rPr lang="en-US" sz="1800" b="1" dirty="0" err="1">
                <a:latin typeface="Courier New" pitchFamily="49" charset="0"/>
              </a:rPr>
              <a:t>yn</a:t>
            </a:r>
            <a:r>
              <a:rPr lang="en-US" sz="1800" b="1" dirty="0">
                <a:latin typeface="Courier New" pitchFamily="49" charset="0"/>
              </a:rPr>
              <a:t>)</a:t>
            </a:r>
          </a:p>
          <a:p>
            <a:pPr lvl="2"/>
            <a:r>
              <a:rPr lang="en-US" sz="1800" b="1" dirty="0">
                <a:latin typeface="Courier New" pitchFamily="49" charset="0"/>
              </a:rPr>
              <a:t>{ // for </a:t>
            </a:r>
            <a:r>
              <a:rPr lang="en-US" sz="1800" b="1" dirty="0"/>
              <a:t>–1 </a:t>
            </a:r>
            <a:r>
              <a:rPr lang="en-US" sz="1800" b="1" dirty="0">
                <a:latin typeface="Symbol" pitchFamily="18" charset="2"/>
                <a:sym typeface="Symbol" pitchFamily="18" charset="2"/>
              </a:rPr>
              <a:t> </a:t>
            </a:r>
            <a:r>
              <a:rPr lang="en-US" sz="1800" b="1" dirty="0"/>
              <a:t>m </a:t>
            </a:r>
            <a:r>
              <a:rPr lang="en-US" sz="1800" b="1" dirty="0">
                <a:latin typeface="Symbol" pitchFamily="18" charset="2"/>
                <a:sym typeface="Symbol" pitchFamily="18" charset="2"/>
              </a:rPr>
              <a:t> </a:t>
            </a:r>
            <a:r>
              <a:rPr lang="en-US" sz="1800" b="1" dirty="0"/>
              <a:t>1</a:t>
            </a:r>
            <a:endParaRPr lang="en-US" sz="1800" b="1" dirty="0">
              <a:latin typeface="Courier New" pitchFamily="49" charset="0"/>
            </a:endParaRPr>
          </a:p>
          <a:p>
            <a:pPr lvl="2"/>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x; float m, y;</a:t>
            </a:r>
          </a:p>
          <a:p>
            <a:endParaRPr lang="en-US" sz="1800" b="1" dirty="0">
              <a:latin typeface="Courier New" pitchFamily="49" charset="0"/>
            </a:endParaRPr>
          </a:p>
          <a:p>
            <a:pPr lvl="2"/>
            <a:r>
              <a:rPr lang="en-US" sz="1800" b="1" dirty="0">
                <a:latin typeface="Courier New" pitchFamily="49" charset="0"/>
              </a:rPr>
              <a:t>    m = (float) (yn-y0)/(xn-x0);</a:t>
            </a:r>
          </a:p>
          <a:p>
            <a:pPr lvl="2"/>
            <a:r>
              <a:rPr lang="en-US" sz="1800" b="1" dirty="0">
                <a:latin typeface="Courier New" pitchFamily="49" charset="0"/>
              </a:rPr>
              <a:t>    x=x0; y=y0;</a:t>
            </a:r>
          </a:p>
          <a:p>
            <a:pPr lvl="2"/>
            <a:r>
              <a:rPr lang="en-US" sz="1800" b="1" dirty="0">
                <a:latin typeface="Courier New" pitchFamily="49" charset="0"/>
              </a:rPr>
              <a:t> </a:t>
            </a:r>
          </a:p>
          <a:p>
            <a:pPr lvl="2"/>
            <a:r>
              <a:rPr lang="en-US" sz="1800" b="1">
                <a:latin typeface="Courier New" pitchFamily="49" charset="0"/>
              </a:rPr>
              <a:t>    </a:t>
            </a:r>
            <a:r>
              <a:rPr lang="en-US" sz="1800" b="1" smtClean="0">
                <a:latin typeface="Courier New" pitchFamily="49" charset="0"/>
              </a:rPr>
              <a:t>while </a:t>
            </a:r>
            <a:r>
              <a:rPr lang="en-US" sz="1800" b="1" dirty="0">
                <a:latin typeface="Courier New" pitchFamily="49" charset="0"/>
              </a:rPr>
              <a:t>(x&lt;xn+1) { </a:t>
            </a:r>
          </a:p>
          <a:p>
            <a:pPr lvl="2"/>
            <a:r>
              <a:rPr lang="en-US" sz="1800" b="1" dirty="0">
                <a:latin typeface="Courier New" pitchFamily="49" charset="0"/>
              </a:rPr>
              <a:t>		</a:t>
            </a:r>
            <a:r>
              <a:rPr lang="en-US" sz="1800" b="1">
                <a:latin typeface="Courier New" pitchFamily="49" charset="0"/>
              </a:rPr>
              <a:t>// </a:t>
            </a:r>
            <a:r>
              <a:rPr lang="en-US" sz="1800" b="1" smtClean="0">
                <a:latin typeface="Courier New" pitchFamily="49" charset="0"/>
              </a:rPr>
              <a:t>write </a:t>
            </a:r>
            <a:r>
              <a:rPr lang="en-US" sz="1800" b="1">
                <a:latin typeface="Courier New" pitchFamily="49" charset="0"/>
              </a:rPr>
              <a:t>a </a:t>
            </a:r>
            <a:r>
              <a:rPr lang="en-US" sz="1800" b="1" smtClean="0">
                <a:latin typeface="Courier New" pitchFamily="49" charset="0"/>
              </a:rPr>
              <a:t>pixel </a:t>
            </a:r>
            <a:r>
              <a:rPr lang="en-US" sz="1800" b="1">
                <a:latin typeface="Courier New" pitchFamily="49" charset="0"/>
              </a:rPr>
              <a:t>into </a:t>
            </a:r>
            <a:r>
              <a:rPr lang="en-US" sz="1800" b="1" smtClean="0">
                <a:latin typeface="Courier New" pitchFamily="49" charset="0"/>
              </a:rPr>
              <a:t>the framebuffer</a:t>
            </a:r>
            <a:endParaRPr lang="en-US" sz="1800" b="1" dirty="0">
              <a:latin typeface="Courier New" pitchFamily="49" charset="0"/>
            </a:endParaRPr>
          </a:p>
          <a:p>
            <a:pPr lvl="2"/>
            <a:r>
              <a:rPr lang="en-US" sz="1800" b="1" dirty="0">
                <a:latin typeface="Courier New" pitchFamily="49" charset="0"/>
              </a:rPr>
              <a:t>	</a:t>
            </a:r>
            <a:r>
              <a:rPr lang="en-US" sz="1800" b="1">
                <a:latin typeface="Courier New" pitchFamily="49" charset="0"/>
              </a:rPr>
              <a:t>	</a:t>
            </a:r>
            <a:r>
              <a:rPr lang="en-US" sz="1800" b="1" smtClean="0">
                <a:latin typeface="Courier New" pitchFamily="49" charset="0"/>
              </a:rPr>
              <a:t>glBegin(GL_POINTS</a:t>
            </a:r>
            <a:r>
              <a:rPr lang="en-US" sz="1800" b="1" dirty="0">
                <a:latin typeface="Courier New" pitchFamily="49" charset="0"/>
              </a:rPr>
              <a:t>); </a:t>
            </a:r>
          </a:p>
          <a:p>
            <a:pPr lvl="2"/>
            <a:r>
              <a:rPr lang="en-US" sz="1800" b="1" dirty="0">
                <a:latin typeface="Courier New" pitchFamily="49" charset="0"/>
              </a:rPr>
              <a:t>		</a:t>
            </a:r>
            <a:r>
              <a:rPr lang="en-US" sz="1800" b="1">
                <a:latin typeface="Courier New" pitchFamily="49" charset="0"/>
              </a:rPr>
              <a:t>	</a:t>
            </a:r>
            <a:r>
              <a:rPr lang="en-US" sz="1800" b="1" smtClean="0">
                <a:latin typeface="Courier New" pitchFamily="49" charset="0"/>
              </a:rPr>
              <a:t>glVertex2i </a:t>
            </a:r>
            <a:r>
              <a:rPr lang="en-US" sz="1800" b="1" dirty="0">
                <a:latin typeface="Courier New" pitchFamily="49" charset="0"/>
              </a:rPr>
              <a:t>(x, (</a:t>
            </a:r>
            <a:r>
              <a:rPr lang="en-US" sz="1800" b="1" dirty="0" err="1">
                <a:latin typeface="Courier New" pitchFamily="49" charset="0"/>
              </a:rPr>
              <a:t>int</a:t>
            </a:r>
            <a:r>
              <a:rPr lang="en-US" sz="1800" b="1" dirty="0">
                <a:latin typeface="Courier New" pitchFamily="49" charset="0"/>
              </a:rPr>
              <a:t>) (y+0.5));</a:t>
            </a:r>
          </a:p>
          <a:p>
            <a:pPr lvl="2"/>
            <a:r>
              <a:rPr lang="en-US" sz="1800" b="1" dirty="0">
                <a:latin typeface="Courier New" pitchFamily="49" charset="0"/>
              </a:rPr>
              <a:t>	</a:t>
            </a:r>
            <a:r>
              <a:rPr lang="en-US" sz="1800" b="1">
                <a:latin typeface="Courier New" pitchFamily="49" charset="0"/>
              </a:rPr>
              <a:t>	</a:t>
            </a:r>
            <a:r>
              <a:rPr lang="en-US" sz="1800" b="1" smtClean="0">
                <a:latin typeface="Courier New" pitchFamily="49" charset="0"/>
              </a:rPr>
              <a:t>glEnd</a:t>
            </a:r>
            <a:r>
              <a:rPr lang="en-US" sz="1800" b="1" dirty="0">
                <a:latin typeface="Courier New" pitchFamily="49" charset="0"/>
              </a:rPr>
              <a:t>();</a:t>
            </a:r>
          </a:p>
          <a:p>
            <a:pPr lvl="2"/>
            <a:r>
              <a:rPr lang="en-US" sz="1800" b="1" dirty="0">
                <a:latin typeface="Courier New" pitchFamily="49" charset="0"/>
              </a:rPr>
              <a:t>		x++; y+=m</a:t>
            </a:r>
            <a:r>
              <a:rPr lang="en-US" sz="1800" b="1">
                <a:latin typeface="Courier New" pitchFamily="49" charset="0"/>
              </a:rPr>
              <a:t>;/* </a:t>
            </a:r>
            <a:r>
              <a:rPr lang="en-US" sz="1800" b="1" smtClean="0">
                <a:latin typeface="Courier New" pitchFamily="49" charset="0"/>
              </a:rPr>
              <a:t>next pixel's </a:t>
            </a:r>
            <a:r>
              <a:rPr lang="en-US" sz="1800" b="1" dirty="0">
                <a:latin typeface="Courier New" pitchFamily="49" charset="0"/>
              </a:rPr>
              <a:t>position */</a:t>
            </a:r>
          </a:p>
          <a:p>
            <a:pPr lvl="2"/>
            <a:r>
              <a:rPr lang="en-US" sz="1800" b="1" dirty="0">
                <a:latin typeface="Courier New" pitchFamily="49" charset="0"/>
              </a:rPr>
              <a:t>    }</a:t>
            </a:r>
          </a:p>
          <a:p>
            <a:pPr lvl="2"/>
            <a:r>
              <a:rPr lang="en-US" sz="1800" b="1" dirty="0">
                <a:latin typeface="Courier New" pitchFamily="49" charset="0"/>
              </a:rPr>
              <a:t>}</a:t>
            </a:r>
          </a:p>
        </p:txBody>
      </p:sp>
      <p:sp>
        <p:nvSpPr>
          <p:cNvPr id="5" name="Rectangle 50"/>
          <p:cNvSpPr>
            <a:spLocks noChangeArrowheads="1"/>
          </p:cNvSpPr>
          <p:nvPr/>
        </p:nvSpPr>
        <p:spPr bwMode="auto">
          <a:xfrm>
            <a:off x="1098550" y="360363"/>
            <a:ext cx="5837238" cy="487362"/>
          </a:xfrm>
          <a:prstGeom prst="rect">
            <a:avLst/>
          </a:prstGeom>
          <a:noFill/>
          <a:ln w="9525">
            <a:noFill/>
            <a:miter lim="800000"/>
            <a:headEnd/>
            <a:tailEnd/>
          </a:ln>
        </p:spPr>
        <p:txBody>
          <a:bodyPr wrap="none" lIns="0" tIns="0" rIns="0" bIns="0">
            <a:spAutoFit/>
          </a:bodyPr>
          <a:lstStyle/>
          <a:p>
            <a:r>
              <a:rPr lang="en-US" sz="3200" b="1" smtClean="0">
                <a:solidFill>
                  <a:srgbClr val="FF3300"/>
                </a:solidFill>
                <a:effectLst>
                  <a:outerShdw blurRad="38100" dist="38100" dir="2700000" algn="tl">
                    <a:srgbClr val="C0C0C0"/>
                  </a:outerShdw>
                </a:effectLst>
              </a:rPr>
              <a:t>The </a:t>
            </a:r>
            <a:r>
              <a:rPr lang="en-US" sz="3200" b="1">
                <a:solidFill>
                  <a:srgbClr val="FF3300"/>
                </a:solidFill>
                <a:effectLst>
                  <a:outerShdw blurRad="38100" dist="38100" dir="2700000" algn="tl">
                    <a:srgbClr val="C0C0C0"/>
                  </a:outerShdw>
                </a:effectLst>
              </a:rPr>
              <a:t>Basic </a:t>
            </a:r>
            <a:r>
              <a:rPr lang="en-US" sz="3200" b="1" smtClean="0">
                <a:solidFill>
                  <a:srgbClr val="FF3300"/>
                </a:solidFill>
                <a:effectLst>
                  <a:outerShdw blurRad="38100" dist="38100" dir="2700000" algn="tl">
                    <a:srgbClr val="C0C0C0"/>
                  </a:outerShdw>
                </a:effectLst>
              </a:rPr>
              <a:t>Incremental </a:t>
            </a:r>
            <a:r>
              <a:rPr lang="en-US" sz="3200" b="1" dirty="0">
                <a:solidFill>
                  <a:srgbClr val="FF3300"/>
                </a:solidFill>
                <a:effectLst>
                  <a:outerShdw blurRad="38100" dist="38100" dir="2700000" algn="tl">
                    <a:srgbClr val="C0C0C0"/>
                  </a:outerShdw>
                </a:effectLst>
              </a:rPr>
              <a:t>Algorithm</a:t>
            </a:r>
            <a:endParaRPr lang="en-US" dirty="0"/>
          </a:p>
        </p:txBody>
      </p:sp>
      <p:sp>
        <p:nvSpPr>
          <p:cNvPr id="6" name="Rectangle 52"/>
          <p:cNvSpPr>
            <a:spLocks noChangeArrowheads="1"/>
          </p:cNvSpPr>
          <p:nvPr/>
        </p:nvSpPr>
        <p:spPr bwMode="auto">
          <a:xfrm>
            <a:off x="2043113" y="1016000"/>
            <a:ext cx="1123950" cy="274638"/>
          </a:xfrm>
          <a:prstGeom prst="rect">
            <a:avLst/>
          </a:prstGeom>
          <a:noFill/>
          <a:ln w="9525">
            <a:noFill/>
            <a:miter lim="800000"/>
            <a:headEnd/>
            <a:tailEnd/>
          </a:ln>
        </p:spPr>
        <p:txBody>
          <a:bodyPr wrap="none" lIns="0" tIns="0" rIns="0" bIns="0">
            <a:spAutoFit/>
          </a:bodyPr>
          <a:lstStyle/>
          <a:p>
            <a:r>
              <a:rPr lang="en-US" sz="1800" b="1" smtClean="0">
                <a:solidFill>
                  <a:srgbClr val="000000"/>
                </a:solidFill>
                <a:latin typeface="Arial" pitchFamily="34" charset="0"/>
              </a:rPr>
              <a:t>slope </a:t>
            </a:r>
            <a:r>
              <a:rPr lang="en-US" sz="1800" b="1" dirty="0">
                <a:solidFill>
                  <a:srgbClr val="000000"/>
                </a:solidFill>
                <a:latin typeface="Arial" pitchFamily="34" charset="0"/>
              </a:rPr>
              <a:t>m = </a:t>
            </a:r>
            <a:endParaRPr lang="en-US" dirty="0"/>
          </a:p>
        </p:txBody>
      </p:sp>
      <p:sp>
        <p:nvSpPr>
          <p:cNvPr id="7" name="Rectangle 53"/>
          <p:cNvSpPr>
            <a:spLocks noChangeArrowheads="1"/>
          </p:cNvSpPr>
          <p:nvPr/>
        </p:nvSpPr>
        <p:spPr bwMode="auto">
          <a:xfrm>
            <a:off x="3160713" y="1028700"/>
            <a:ext cx="139700" cy="274638"/>
          </a:xfrm>
          <a:prstGeom prst="rect">
            <a:avLst/>
          </a:prstGeom>
          <a:noFill/>
          <a:ln w="9525">
            <a:noFill/>
            <a:miter lim="800000"/>
            <a:headEnd/>
            <a:tailEnd/>
          </a:ln>
        </p:spPr>
        <p:txBody>
          <a:bodyPr wrap="none" lIns="0" tIns="0" rIns="0" bIns="0">
            <a:spAutoFit/>
          </a:bodyPr>
          <a:lstStyle/>
          <a:p>
            <a:r>
              <a:rPr lang="en-US" sz="1800">
                <a:solidFill>
                  <a:srgbClr val="000000"/>
                </a:solidFill>
                <a:latin typeface="Symbol" pitchFamily="18" charset="2"/>
              </a:rPr>
              <a:t>D</a:t>
            </a:r>
            <a:endParaRPr lang="en-US"/>
          </a:p>
        </p:txBody>
      </p:sp>
      <p:sp>
        <p:nvSpPr>
          <p:cNvPr id="8" name="Rectangle 54"/>
          <p:cNvSpPr>
            <a:spLocks noChangeArrowheads="1"/>
          </p:cNvSpPr>
          <p:nvPr/>
        </p:nvSpPr>
        <p:spPr bwMode="auto">
          <a:xfrm>
            <a:off x="3300413" y="1016000"/>
            <a:ext cx="190500" cy="274638"/>
          </a:xfrm>
          <a:prstGeom prst="rect">
            <a:avLst/>
          </a:prstGeom>
          <a:noFill/>
          <a:ln w="9525">
            <a:noFill/>
            <a:miter lim="800000"/>
            <a:headEnd/>
            <a:tailEnd/>
          </a:ln>
        </p:spPr>
        <p:txBody>
          <a:bodyPr wrap="none" lIns="0" tIns="0" rIns="0" bIns="0">
            <a:spAutoFit/>
          </a:bodyPr>
          <a:lstStyle/>
          <a:p>
            <a:r>
              <a:rPr lang="en-US" sz="1800" b="1">
                <a:solidFill>
                  <a:srgbClr val="000000"/>
                </a:solidFill>
                <a:latin typeface="Arial" pitchFamily="34" charset="0"/>
              </a:rPr>
              <a:t>y/</a:t>
            </a:r>
            <a:endParaRPr lang="en-US"/>
          </a:p>
        </p:txBody>
      </p:sp>
      <p:sp>
        <p:nvSpPr>
          <p:cNvPr id="9" name="Rectangle 55"/>
          <p:cNvSpPr>
            <a:spLocks noChangeArrowheads="1"/>
          </p:cNvSpPr>
          <p:nvPr/>
        </p:nvSpPr>
        <p:spPr bwMode="auto">
          <a:xfrm>
            <a:off x="3490913" y="1028700"/>
            <a:ext cx="139700" cy="274638"/>
          </a:xfrm>
          <a:prstGeom prst="rect">
            <a:avLst/>
          </a:prstGeom>
          <a:noFill/>
          <a:ln w="9525">
            <a:noFill/>
            <a:miter lim="800000"/>
            <a:headEnd/>
            <a:tailEnd/>
          </a:ln>
        </p:spPr>
        <p:txBody>
          <a:bodyPr wrap="none" lIns="0" tIns="0" rIns="0" bIns="0">
            <a:spAutoFit/>
          </a:bodyPr>
          <a:lstStyle/>
          <a:p>
            <a:r>
              <a:rPr lang="en-US" sz="1800">
                <a:solidFill>
                  <a:srgbClr val="000000"/>
                </a:solidFill>
                <a:latin typeface="Symbol" pitchFamily="18" charset="2"/>
              </a:rPr>
              <a:t>D</a:t>
            </a:r>
            <a:endParaRPr lang="en-US"/>
          </a:p>
        </p:txBody>
      </p:sp>
      <p:sp>
        <p:nvSpPr>
          <p:cNvPr id="10" name="Rectangle 56"/>
          <p:cNvSpPr>
            <a:spLocks noChangeArrowheads="1"/>
          </p:cNvSpPr>
          <p:nvPr/>
        </p:nvSpPr>
        <p:spPr bwMode="auto">
          <a:xfrm>
            <a:off x="3630613" y="1016000"/>
            <a:ext cx="228600" cy="274638"/>
          </a:xfrm>
          <a:prstGeom prst="rect">
            <a:avLst/>
          </a:prstGeom>
          <a:noFill/>
          <a:ln w="9525">
            <a:noFill/>
            <a:miter lim="800000"/>
            <a:headEnd/>
            <a:tailEnd/>
          </a:ln>
        </p:spPr>
        <p:txBody>
          <a:bodyPr wrap="none" lIns="0" tIns="0" rIns="0" bIns="0">
            <a:spAutoFit/>
          </a:bodyPr>
          <a:lstStyle/>
          <a:p>
            <a:r>
              <a:rPr lang="en-US" sz="1800" b="1">
                <a:solidFill>
                  <a:srgbClr val="000000"/>
                </a:solidFill>
                <a:latin typeface="Arial" pitchFamily="34" charset="0"/>
              </a:rPr>
              <a:t>X;</a:t>
            </a:r>
            <a:endParaRPr lang="en-US"/>
          </a:p>
        </p:txBody>
      </p:sp>
      <p:sp>
        <p:nvSpPr>
          <p:cNvPr id="11" name="Rectangle 57"/>
          <p:cNvSpPr>
            <a:spLocks noChangeArrowheads="1"/>
          </p:cNvSpPr>
          <p:nvPr/>
        </p:nvSpPr>
        <p:spPr bwMode="auto">
          <a:xfrm>
            <a:off x="4016375" y="1011238"/>
            <a:ext cx="127000" cy="274637"/>
          </a:xfrm>
          <a:prstGeom prst="rect">
            <a:avLst/>
          </a:prstGeom>
          <a:noFill/>
          <a:ln w="9525">
            <a:noFill/>
            <a:miter lim="800000"/>
            <a:headEnd/>
            <a:tailEnd/>
          </a:ln>
        </p:spPr>
        <p:txBody>
          <a:bodyPr wrap="none" lIns="0" tIns="0" rIns="0" bIns="0">
            <a:spAutoFit/>
          </a:bodyPr>
          <a:lstStyle/>
          <a:p>
            <a:r>
              <a:rPr lang="en-US" sz="1800" b="1">
                <a:solidFill>
                  <a:srgbClr val="000000"/>
                </a:solidFill>
                <a:latin typeface="Arial" pitchFamily="34" charset="0"/>
              </a:rPr>
              <a:t>y</a:t>
            </a:r>
            <a:endParaRPr lang="en-US"/>
          </a:p>
        </p:txBody>
      </p:sp>
      <p:sp>
        <p:nvSpPr>
          <p:cNvPr id="12" name="Rectangle 58"/>
          <p:cNvSpPr>
            <a:spLocks noChangeArrowheads="1"/>
          </p:cNvSpPr>
          <p:nvPr/>
        </p:nvSpPr>
        <p:spPr bwMode="auto">
          <a:xfrm>
            <a:off x="4143375" y="1125538"/>
            <a:ext cx="4921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Arial" pitchFamily="34" charset="0"/>
              </a:rPr>
              <a:t>i</a:t>
            </a:r>
            <a:endParaRPr lang="en-US"/>
          </a:p>
        </p:txBody>
      </p:sp>
      <p:sp>
        <p:nvSpPr>
          <p:cNvPr id="13" name="Rectangle 59"/>
          <p:cNvSpPr>
            <a:spLocks noChangeArrowheads="1"/>
          </p:cNvSpPr>
          <p:nvPr/>
        </p:nvSpPr>
        <p:spPr bwMode="auto">
          <a:xfrm>
            <a:off x="4194175" y="1011238"/>
            <a:ext cx="590550" cy="274637"/>
          </a:xfrm>
          <a:prstGeom prst="rect">
            <a:avLst/>
          </a:prstGeom>
          <a:noFill/>
          <a:ln w="9525">
            <a:noFill/>
            <a:miter lim="800000"/>
            <a:headEnd/>
            <a:tailEnd/>
          </a:ln>
        </p:spPr>
        <p:txBody>
          <a:bodyPr wrap="none" lIns="0" tIns="0" rIns="0" bIns="0">
            <a:spAutoFit/>
          </a:bodyPr>
          <a:lstStyle/>
          <a:p>
            <a:r>
              <a:rPr lang="en-US" sz="1800" b="1">
                <a:solidFill>
                  <a:srgbClr val="000000"/>
                </a:solidFill>
                <a:latin typeface="Arial" pitchFamily="34" charset="0"/>
              </a:rPr>
              <a:t> = mx</a:t>
            </a:r>
            <a:endParaRPr lang="en-US"/>
          </a:p>
        </p:txBody>
      </p:sp>
      <p:sp>
        <p:nvSpPr>
          <p:cNvPr id="14" name="Rectangle 60"/>
          <p:cNvSpPr>
            <a:spLocks noChangeArrowheads="1"/>
          </p:cNvSpPr>
          <p:nvPr/>
        </p:nvSpPr>
        <p:spPr bwMode="auto">
          <a:xfrm>
            <a:off x="4778375" y="1125538"/>
            <a:ext cx="4921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Arial" pitchFamily="34" charset="0"/>
              </a:rPr>
              <a:t>i</a:t>
            </a:r>
            <a:endParaRPr lang="en-US"/>
          </a:p>
        </p:txBody>
      </p:sp>
      <p:sp>
        <p:nvSpPr>
          <p:cNvPr id="15" name="Rectangle 61"/>
          <p:cNvSpPr>
            <a:spLocks noChangeArrowheads="1"/>
          </p:cNvSpPr>
          <p:nvPr/>
        </p:nvSpPr>
        <p:spPr bwMode="auto">
          <a:xfrm>
            <a:off x="4829175" y="1011238"/>
            <a:ext cx="692150" cy="274637"/>
          </a:xfrm>
          <a:prstGeom prst="rect">
            <a:avLst/>
          </a:prstGeom>
          <a:noFill/>
          <a:ln w="9525">
            <a:noFill/>
            <a:miter lim="800000"/>
            <a:headEnd/>
            <a:tailEnd/>
          </a:ln>
        </p:spPr>
        <p:txBody>
          <a:bodyPr wrap="none" lIns="0" tIns="0" rIns="0" bIns="0">
            <a:spAutoFit/>
          </a:bodyPr>
          <a:lstStyle/>
          <a:p>
            <a:r>
              <a:rPr lang="en-US" sz="1800" b="1">
                <a:solidFill>
                  <a:srgbClr val="000000"/>
                </a:solidFill>
                <a:latin typeface="Arial" pitchFamily="34" charset="0"/>
              </a:rPr>
              <a:t> + B; y</a:t>
            </a:r>
            <a:endParaRPr lang="en-US"/>
          </a:p>
        </p:txBody>
      </p:sp>
      <p:sp>
        <p:nvSpPr>
          <p:cNvPr id="16" name="Rectangle 62"/>
          <p:cNvSpPr>
            <a:spLocks noChangeArrowheads="1"/>
          </p:cNvSpPr>
          <p:nvPr/>
        </p:nvSpPr>
        <p:spPr bwMode="auto">
          <a:xfrm>
            <a:off x="5527675" y="1125538"/>
            <a:ext cx="250825"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Arial" pitchFamily="34" charset="0"/>
              </a:rPr>
              <a:t>i+1</a:t>
            </a:r>
            <a:endParaRPr lang="en-US"/>
          </a:p>
        </p:txBody>
      </p:sp>
      <p:sp>
        <p:nvSpPr>
          <p:cNvPr id="17" name="Rectangle 63"/>
          <p:cNvSpPr>
            <a:spLocks noChangeArrowheads="1"/>
          </p:cNvSpPr>
          <p:nvPr/>
        </p:nvSpPr>
        <p:spPr bwMode="auto">
          <a:xfrm>
            <a:off x="5781675" y="1011238"/>
            <a:ext cx="387350" cy="274637"/>
          </a:xfrm>
          <a:prstGeom prst="rect">
            <a:avLst/>
          </a:prstGeom>
          <a:noFill/>
          <a:ln w="9525">
            <a:noFill/>
            <a:miter lim="800000"/>
            <a:headEnd/>
            <a:tailEnd/>
          </a:ln>
        </p:spPr>
        <p:txBody>
          <a:bodyPr wrap="none" lIns="0" tIns="0" rIns="0" bIns="0">
            <a:spAutoFit/>
          </a:bodyPr>
          <a:lstStyle/>
          <a:p>
            <a:r>
              <a:rPr lang="en-US" sz="1800" b="1">
                <a:solidFill>
                  <a:srgbClr val="000000"/>
                </a:solidFill>
                <a:latin typeface="Arial" pitchFamily="34" charset="0"/>
              </a:rPr>
              <a:t> = y</a:t>
            </a:r>
            <a:endParaRPr lang="en-US"/>
          </a:p>
        </p:txBody>
      </p:sp>
      <p:sp>
        <p:nvSpPr>
          <p:cNvPr id="18" name="Rectangle 64"/>
          <p:cNvSpPr>
            <a:spLocks noChangeArrowheads="1"/>
          </p:cNvSpPr>
          <p:nvPr/>
        </p:nvSpPr>
        <p:spPr bwMode="auto">
          <a:xfrm>
            <a:off x="6175375" y="1125538"/>
            <a:ext cx="49213" cy="212725"/>
          </a:xfrm>
          <a:prstGeom prst="rect">
            <a:avLst/>
          </a:prstGeom>
          <a:noFill/>
          <a:ln w="9525">
            <a:noFill/>
            <a:miter lim="800000"/>
            <a:headEnd/>
            <a:tailEnd/>
          </a:ln>
        </p:spPr>
        <p:txBody>
          <a:bodyPr wrap="none" lIns="0" tIns="0" rIns="0" bIns="0">
            <a:spAutoFit/>
          </a:bodyPr>
          <a:lstStyle/>
          <a:p>
            <a:r>
              <a:rPr lang="en-US" sz="1400" b="1">
                <a:solidFill>
                  <a:srgbClr val="000000"/>
                </a:solidFill>
                <a:latin typeface="Arial" pitchFamily="34" charset="0"/>
              </a:rPr>
              <a:t>i</a:t>
            </a:r>
            <a:endParaRPr lang="en-US"/>
          </a:p>
        </p:txBody>
      </p:sp>
      <p:sp>
        <p:nvSpPr>
          <p:cNvPr id="19" name="Rectangle 65"/>
          <p:cNvSpPr>
            <a:spLocks noChangeArrowheads="1"/>
          </p:cNvSpPr>
          <p:nvPr/>
        </p:nvSpPr>
        <p:spPr bwMode="auto">
          <a:xfrm>
            <a:off x="6226175" y="1011238"/>
            <a:ext cx="463550" cy="274637"/>
          </a:xfrm>
          <a:prstGeom prst="rect">
            <a:avLst/>
          </a:prstGeom>
          <a:noFill/>
          <a:ln w="9525">
            <a:noFill/>
            <a:miter lim="800000"/>
            <a:headEnd/>
            <a:tailEnd/>
          </a:ln>
        </p:spPr>
        <p:txBody>
          <a:bodyPr wrap="none" lIns="0" tIns="0" rIns="0" bIns="0">
            <a:spAutoFit/>
          </a:bodyPr>
          <a:lstStyle/>
          <a:p>
            <a:r>
              <a:rPr lang="en-US" sz="1800" b="1">
                <a:solidFill>
                  <a:srgbClr val="000000"/>
                </a:solidFill>
                <a:latin typeface="Arial" pitchFamily="34" charset="0"/>
              </a:rPr>
              <a:t> + m</a:t>
            </a:r>
            <a:endParaRPr lang="en-US"/>
          </a:p>
        </p:txBody>
      </p:sp>
      <p:sp>
        <p:nvSpPr>
          <p:cNvPr id="20" name="Rectangle 66"/>
          <p:cNvSpPr>
            <a:spLocks noChangeArrowheads="1"/>
          </p:cNvSpPr>
          <p:nvPr/>
        </p:nvSpPr>
        <p:spPr bwMode="auto">
          <a:xfrm>
            <a:off x="2027238" y="1308100"/>
            <a:ext cx="2311400" cy="274638"/>
          </a:xfrm>
          <a:prstGeom prst="rect">
            <a:avLst/>
          </a:prstGeom>
          <a:noFill/>
          <a:ln w="9525">
            <a:noFill/>
            <a:miter lim="800000"/>
            <a:headEnd/>
            <a:tailEnd/>
          </a:ln>
        </p:spPr>
        <p:txBody>
          <a:bodyPr wrap="none" lIns="0" tIns="0" rIns="0" bIns="0">
            <a:spAutoFit/>
          </a:bodyPr>
          <a:lstStyle/>
          <a:p>
            <a:r>
              <a:rPr lang="en-US" sz="1800" b="1" smtClean="0">
                <a:solidFill>
                  <a:schemeClr val="accent2"/>
                </a:solidFill>
              </a:rPr>
              <a:t>Intensify</a:t>
            </a:r>
            <a:r>
              <a:rPr lang="en-US" sz="1800" b="1" smtClean="0">
                <a:solidFill>
                  <a:srgbClr val="000000"/>
                </a:solidFill>
              </a:rPr>
              <a:t> the pixel </a:t>
            </a:r>
            <a:r>
              <a:rPr lang="en-US" sz="1800" b="1" dirty="0">
                <a:solidFill>
                  <a:srgbClr val="000000"/>
                </a:solidFill>
              </a:rPr>
              <a:t>at (xi</a:t>
            </a:r>
            <a:endParaRPr lang="en-US" dirty="0"/>
          </a:p>
        </p:txBody>
      </p:sp>
      <p:sp>
        <p:nvSpPr>
          <p:cNvPr id="21" name="Rectangle 68"/>
          <p:cNvSpPr>
            <a:spLocks noChangeArrowheads="1"/>
          </p:cNvSpPr>
          <p:nvPr/>
        </p:nvSpPr>
        <p:spPr bwMode="auto">
          <a:xfrm>
            <a:off x="4348163" y="1308100"/>
            <a:ext cx="1028700" cy="274638"/>
          </a:xfrm>
          <a:prstGeom prst="rect">
            <a:avLst/>
          </a:prstGeom>
          <a:noFill/>
          <a:ln w="9525">
            <a:noFill/>
            <a:miter lim="800000"/>
            <a:headEnd/>
            <a:tailEnd/>
          </a:ln>
        </p:spPr>
        <p:txBody>
          <a:bodyPr wrap="none" lIns="0" tIns="0" rIns="0" bIns="0">
            <a:spAutoFit/>
          </a:bodyPr>
          <a:lstStyle/>
          <a:p>
            <a:r>
              <a:rPr lang="en-US" sz="1800" b="1">
                <a:solidFill>
                  <a:srgbClr val="000000"/>
                </a:solidFill>
              </a:rPr>
              <a:t>, Round(yi</a:t>
            </a:r>
            <a:endParaRPr lang="en-US"/>
          </a:p>
        </p:txBody>
      </p:sp>
      <p:sp>
        <p:nvSpPr>
          <p:cNvPr id="22" name="Rectangle 70"/>
          <p:cNvSpPr>
            <a:spLocks noChangeArrowheads="1"/>
          </p:cNvSpPr>
          <p:nvPr/>
        </p:nvSpPr>
        <p:spPr bwMode="auto">
          <a:xfrm>
            <a:off x="5351463" y="1308100"/>
            <a:ext cx="266700" cy="274638"/>
          </a:xfrm>
          <a:prstGeom prst="rect">
            <a:avLst/>
          </a:prstGeom>
          <a:noFill/>
          <a:ln w="9525">
            <a:noFill/>
            <a:miter lim="800000"/>
            <a:headEnd/>
            <a:tailEnd/>
          </a:ln>
        </p:spPr>
        <p:txBody>
          <a:bodyPr wrap="none" lIns="0" tIns="0" rIns="0" bIns="0">
            <a:spAutoFit/>
          </a:bodyPr>
          <a:lstStyle/>
          <a:p>
            <a:r>
              <a:rPr lang="en-US" sz="1800" b="1">
                <a:solidFill>
                  <a:srgbClr val="000000"/>
                </a:solidFill>
              </a:rPr>
              <a:t>)).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5"/>
          <p:cNvSpPr txBox="1">
            <a:spLocks noChangeArrowheads="1"/>
          </p:cNvSpPr>
          <p:nvPr/>
        </p:nvSpPr>
        <p:spPr>
          <a:xfrm>
            <a:off x="428596" y="642918"/>
            <a:ext cx="8229600" cy="516733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tx1"/>
                </a:solidFill>
                <a:effectLst/>
                <a:uLnTx/>
                <a:uFillTx/>
                <a:latin typeface="+mn-lt"/>
                <a:ea typeface="+mn-ea"/>
                <a:cs typeface="+mn-cs"/>
              </a:rPr>
              <a:t>Now just round </a:t>
            </a:r>
            <a:r>
              <a:rPr kumimoji="0" lang="en-IE" sz="3200" b="0" i="0" u="none" strike="noStrike" kern="1200" cap="none" spc="0" normalizeH="0" baseline="0" noProof="0" smtClean="0">
                <a:ln>
                  <a:noFill/>
                </a:ln>
                <a:solidFill>
                  <a:schemeClr val="tx1"/>
                </a:solidFill>
                <a:effectLst/>
                <a:uLnTx/>
                <a:uFillTx/>
                <a:latin typeface="+mn-lt"/>
                <a:ea typeface="+mn-ea"/>
                <a:cs typeface="+mn-cs"/>
              </a:rPr>
              <a:t>off the results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and turn </a:t>
            </a:r>
            <a:r>
              <a:rPr kumimoji="0" lang="en-IE" sz="3200" b="0" i="0" u="none" strike="noStrike" kern="1200" cap="none" spc="0" normalizeH="0" baseline="0" noProof="0" smtClean="0">
                <a:ln>
                  <a:noFill/>
                </a:ln>
                <a:solidFill>
                  <a:schemeClr val="tx1"/>
                </a:solidFill>
                <a:effectLst/>
                <a:uLnTx/>
                <a:uFillTx/>
                <a:latin typeface="+mn-lt"/>
                <a:ea typeface="+mn-ea"/>
                <a:cs typeface="+mn-cs"/>
              </a:rPr>
              <a:t>on these pixels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to draw </a:t>
            </a:r>
            <a:r>
              <a:rPr kumimoji="0" lang="en-IE" sz="3200" b="0" i="0" u="none" strike="noStrike" kern="1200" cap="none" spc="0" normalizeH="0" baseline="0" noProof="0" smtClean="0">
                <a:ln>
                  <a:noFill/>
                </a:ln>
                <a:solidFill>
                  <a:schemeClr val="tx1"/>
                </a:solidFill>
                <a:effectLst/>
                <a:uLnTx/>
                <a:uFillTx/>
                <a:latin typeface="+mn-lt"/>
                <a:ea typeface="+mn-ea"/>
                <a:cs typeface="+mn-cs"/>
              </a:rPr>
              <a:t>our line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7" name="Object 136"/>
          <p:cNvGraphicFramePr>
            <a:graphicFrameLocks noChangeAspect="1"/>
          </p:cNvGraphicFramePr>
          <p:nvPr/>
        </p:nvGraphicFramePr>
        <p:xfrm>
          <a:off x="5294313" y="2439988"/>
          <a:ext cx="2132012" cy="958850"/>
        </p:xfrm>
        <a:graphic>
          <a:graphicData uri="http://schemas.openxmlformats.org/presentationml/2006/ole">
            <p:oleObj spid="_x0000_s2050" name="Equation" r:id="rId3" imgW="876240" imgH="393480" progId="Equation.3">
              <p:embed/>
            </p:oleObj>
          </a:graphicData>
        </a:graphic>
      </p:graphicFrame>
      <p:graphicFrame>
        <p:nvGraphicFramePr>
          <p:cNvPr id="8" name="Object 137"/>
          <p:cNvGraphicFramePr>
            <a:graphicFrameLocks noChangeAspect="1"/>
          </p:cNvGraphicFramePr>
          <p:nvPr/>
        </p:nvGraphicFramePr>
        <p:xfrm>
          <a:off x="5294313" y="3389313"/>
          <a:ext cx="2132012" cy="958850"/>
        </p:xfrm>
        <a:graphic>
          <a:graphicData uri="http://schemas.openxmlformats.org/presentationml/2006/ole">
            <p:oleObj spid="_x0000_s2051" name="Equation" r:id="rId4" imgW="876240" imgH="393480" progId="Equation.3">
              <p:embed/>
            </p:oleObj>
          </a:graphicData>
        </a:graphic>
      </p:graphicFrame>
      <p:graphicFrame>
        <p:nvGraphicFramePr>
          <p:cNvPr id="9" name="Object 138"/>
          <p:cNvGraphicFramePr>
            <a:graphicFrameLocks noChangeAspect="1"/>
          </p:cNvGraphicFramePr>
          <p:nvPr/>
        </p:nvGraphicFramePr>
        <p:xfrm>
          <a:off x="5294313" y="4337050"/>
          <a:ext cx="2132012" cy="958850"/>
        </p:xfrm>
        <a:graphic>
          <a:graphicData uri="http://schemas.openxmlformats.org/presentationml/2006/ole">
            <p:oleObj spid="_x0000_s2052" name="Equation" r:id="rId5" imgW="876240" imgH="393480" progId="Equation.3">
              <p:embed/>
            </p:oleObj>
          </a:graphicData>
        </a:graphic>
      </p:graphicFrame>
      <p:graphicFrame>
        <p:nvGraphicFramePr>
          <p:cNvPr id="10" name="Object 139"/>
          <p:cNvGraphicFramePr>
            <a:graphicFrameLocks noChangeAspect="1"/>
          </p:cNvGraphicFramePr>
          <p:nvPr/>
        </p:nvGraphicFramePr>
        <p:xfrm>
          <a:off x="5294313" y="5284788"/>
          <a:ext cx="2163762" cy="958850"/>
        </p:xfrm>
        <a:graphic>
          <a:graphicData uri="http://schemas.openxmlformats.org/presentationml/2006/ole">
            <p:oleObj spid="_x0000_s2053" name="Equation" r:id="rId6" imgW="888840" imgH="393480" progId="Equation.3">
              <p:embed/>
            </p:oleObj>
          </a:graphicData>
        </a:graphic>
      </p:graphicFrame>
      <p:grpSp>
        <p:nvGrpSpPr>
          <p:cNvPr id="11" name="Group 10"/>
          <p:cNvGrpSpPr/>
          <p:nvPr/>
        </p:nvGrpSpPr>
        <p:grpSpPr>
          <a:xfrm>
            <a:off x="674688" y="2582863"/>
            <a:ext cx="3900487" cy="3608387"/>
            <a:chOff x="674688" y="2582863"/>
            <a:chExt cx="3900487" cy="3608387"/>
          </a:xfrm>
        </p:grpSpPr>
        <p:sp>
          <p:nvSpPr>
            <p:cNvPr id="12" name="Line 46"/>
            <p:cNvSpPr>
              <a:spLocks noChangeShapeType="1"/>
            </p:cNvSpPr>
            <p:nvPr/>
          </p:nvSpPr>
          <p:spPr bwMode="auto">
            <a:xfrm flipV="1">
              <a:off x="1612900" y="2593975"/>
              <a:ext cx="0" cy="3262313"/>
            </a:xfrm>
            <a:prstGeom prst="line">
              <a:avLst/>
            </a:prstGeom>
            <a:noFill/>
            <a:ln w="12700">
              <a:solidFill>
                <a:schemeClr val="tx1"/>
              </a:solidFill>
              <a:round/>
              <a:headEnd/>
              <a:tailEnd/>
            </a:ln>
            <a:effectLst/>
          </p:spPr>
          <p:txBody>
            <a:bodyPr wrap="none"/>
            <a:lstStyle/>
            <a:p>
              <a:endParaRPr lang="en-IN"/>
            </a:p>
          </p:txBody>
        </p:sp>
        <p:sp>
          <p:nvSpPr>
            <p:cNvPr id="13" name="Line 47"/>
            <p:cNvSpPr>
              <a:spLocks noChangeShapeType="1"/>
            </p:cNvSpPr>
            <p:nvPr/>
          </p:nvSpPr>
          <p:spPr bwMode="auto">
            <a:xfrm flipV="1">
              <a:off x="1998663" y="2593975"/>
              <a:ext cx="0" cy="3262313"/>
            </a:xfrm>
            <a:prstGeom prst="line">
              <a:avLst/>
            </a:prstGeom>
            <a:noFill/>
            <a:ln w="12700">
              <a:solidFill>
                <a:schemeClr val="tx1"/>
              </a:solidFill>
              <a:round/>
              <a:headEnd/>
              <a:tailEnd/>
            </a:ln>
            <a:effectLst/>
          </p:spPr>
          <p:txBody>
            <a:bodyPr wrap="none"/>
            <a:lstStyle/>
            <a:p>
              <a:endParaRPr lang="en-IN"/>
            </a:p>
          </p:txBody>
        </p:sp>
        <p:sp>
          <p:nvSpPr>
            <p:cNvPr id="14" name="Line 48"/>
            <p:cNvSpPr>
              <a:spLocks noChangeShapeType="1"/>
            </p:cNvSpPr>
            <p:nvPr/>
          </p:nvSpPr>
          <p:spPr bwMode="auto">
            <a:xfrm flipV="1">
              <a:off x="2382838" y="2593975"/>
              <a:ext cx="0" cy="3262313"/>
            </a:xfrm>
            <a:prstGeom prst="line">
              <a:avLst/>
            </a:prstGeom>
            <a:noFill/>
            <a:ln w="12700">
              <a:solidFill>
                <a:schemeClr val="tx1"/>
              </a:solidFill>
              <a:round/>
              <a:headEnd/>
              <a:tailEnd/>
            </a:ln>
            <a:effectLst/>
          </p:spPr>
          <p:txBody>
            <a:bodyPr wrap="none"/>
            <a:lstStyle/>
            <a:p>
              <a:endParaRPr lang="en-IN"/>
            </a:p>
          </p:txBody>
        </p:sp>
        <p:sp>
          <p:nvSpPr>
            <p:cNvPr id="15" name="Line 49"/>
            <p:cNvSpPr>
              <a:spLocks noChangeShapeType="1"/>
            </p:cNvSpPr>
            <p:nvPr/>
          </p:nvSpPr>
          <p:spPr bwMode="auto">
            <a:xfrm flipV="1">
              <a:off x="2762250" y="2593975"/>
              <a:ext cx="0" cy="3262313"/>
            </a:xfrm>
            <a:prstGeom prst="line">
              <a:avLst/>
            </a:prstGeom>
            <a:noFill/>
            <a:ln w="12700">
              <a:solidFill>
                <a:schemeClr val="tx1"/>
              </a:solidFill>
              <a:round/>
              <a:headEnd/>
              <a:tailEnd/>
            </a:ln>
            <a:effectLst/>
          </p:spPr>
          <p:txBody>
            <a:bodyPr wrap="none"/>
            <a:lstStyle/>
            <a:p>
              <a:endParaRPr lang="en-IN"/>
            </a:p>
          </p:txBody>
        </p:sp>
        <p:sp>
          <p:nvSpPr>
            <p:cNvPr id="16" name="Line 50"/>
            <p:cNvSpPr>
              <a:spLocks noChangeShapeType="1"/>
            </p:cNvSpPr>
            <p:nvPr/>
          </p:nvSpPr>
          <p:spPr bwMode="auto">
            <a:xfrm flipV="1">
              <a:off x="3146425" y="2593975"/>
              <a:ext cx="0" cy="3262313"/>
            </a:xfrm>
            <a:prstGeom prst="line">
              <a:avLst/>
            </a:prstGeom>
            <a:noFill/>
            <a:ln w="12700">
              <a:solidFill>
                <a:schemeClr val="tx1"/>
              </a:solidFill>
              <a:round/>
              <a:headEnd/>
              <a:tailEnd/>
            </a:ln>
            <a:effectLst/>
          </p:spPr>
          <p:txBody>
            <a:bodyPr wrap="none"/>
            <a:lstStyle/>
            <a:p>
              <a:endParaRPr lang="en-IN"/>
            </a:p>
          </p:txBody>
        </p:sp>
        <p:sp>
          <p:nvSpPr>
            <p:cNvPr id="17" name="Line 51"/>
            <p:cNvSpPr>
              <a:spLocks noChangeShapeType="1"/>
            </p:cNvSpPr>
            <p:nvPr/>
          </p:nvSpPr>
          <p:spPr bwMode="auto">
            <a:xfrm flipV="1">
              <a:off x="3525838" y="2593975"/>
              <a:ext cx="0" cy="3262313"/>
            </a:xfrm>
            <a:prstGeom prst="line">
              <a:avLst/>
            </a:prstGeom>
            <a:noFill/>
            <a:ln w="12700">
              <a:solidFill>
                <a:schemeClr val="tx1"/>
              </a:solidFill>
              <a:round/>
              <a:headEnd/>
              <a:tailEnd/>
            </a:ln>
            <a:effectLst/>
          </p:spPr>
          <p:txBody>
            <a:bodyPr wrap="none"/>
            <a:lstStyle/>
            <a:p>
              <a:endParaRPr lang="en-IN"/>
            </a:p>
          </p:txBody>
        </p:sp>
        <p:sp>
          <p:nvSpPr>
            <p:cNvPr id="18" name="Line 52"/>
            <p:cNvSpPr>
              <a:spLocks noChangeShapeType="1"/>
            </p:cNvSpPr>
            <p:nvPr/>
          </p:nvSpPr>
          <p:spPr bwMode="auto">
            <a:xfrm flipV="1">
              <a:off x="3910013" y="2593975"/>
              <a:ext cx="0" cy="3262313"/>
            </a:xfrm>
            <a:prstGeom prst="line">
              <a:avLst/>
            </a:prstGeom>
            <a:noFill/>
            <a:ln w="12700">
              <a:solidFill>
                <a:schemeClr val="tx1"/>
              </a:solidFill>
              <a:round/>
              <a:headEnd/>
              <a:tailEnd/>
            </a:ln>
            <a:effectLst/>
          </p:spPr>
          <p:txBody>
            <a:bodyPr wrap="none"/>
            <a:lstStyle/>
            <a:p>
              <a:endParaRPr lang="en-IN"/>
            </a:p>
          </p:txBody>
        </p:sp>
        <p:sp>
          <p:nvSpPr>
            <p:cNvPr id="19" name="Line 53"/>
            <p:cNvSpPr>
              <a:spLocks noChangeShapeType="1"/>
            </p:cNvSpPr>
            <p:nvPr/>
          </p:nvSpPr>
          <p:spPr bwMode="auto">
            <a:xfrm flipV="1">
              <a:off x="4289425" y="2593975"/>
              <a:ext cx="0" cy="3262313"/>
            </a:xfrm>
            <a:prstGeom prst="line">
              <a:avLst/>
            </a:prstGeom>
            <a:noFill/>
            <a:ln w="12700">
              <a:solidFill>
                <a:schemeClr val="tx1"/>
              </a:solidFill>
              <a:round/>
              <a:headEnd/>
              <a:tailEnd/>
            </a:ln>
            <a:effectLst/>
          </p:spPr>
          <p:txBody>
            <a:bodyPr wrap="none"/>
            <a:lstStyle/>
            <a:p>
              <a:endParaRPr lang="en-IN"/>
            </a:p>
          </p:txBody>
        </p:sp>
        <p:sp>
          <p:nvSpPr>
            <p:cNvPr id="20" name="Line 54"/>
            <p:cNvSpPr>
              <a:spLocks noChangeShapeType="1"/>
            </p:cNvSpPr>
            <p:nvPr/>
          </p:nvSpPr>
          <p:spPr bwMode="auto">
            <a:xfrm rot="5400000" flipV="1">
              <a:off x="2761457" y="1099344"/>
              <a:ext cx="0" cy="3627437"/>
            </a:xfrm>
            <a:prstGeom prst="line">
              <a:avLst/>
            </a:prstGeom>
            <a:noFill/>
            <a:ln w="12700">
              <a:solidFill>
                <a:schemeClr val="tx1"/>
              </a:solidFill>
              <a:round/>
              <a:headEnd/>
              <a:tailEnd/>
            </a:ln>
            <a:effectLst/>
          </p:spPr>
          <p:txBody>
            <a:bodyPr wrap="none"/>
            <a:lstStyle/>
            <a:p>
              <a:endParaRPr lang="en-IN"/>
            </a:p>
          </p:txBody>
        </p:sp>
        <p:sp>
          <p:nvSpPr>
            <p:cNvPr id="21" name="Line 55"/>
            <p:cNvSpPr>
              <a:spLocks noChangeShapeType="1"/>
            </p:cNvSpPr>
            <p:nvPr/>
          </p:nvSpPr>
          <p:spPr bwMode="auto">
            <a:xfrm rot="5400000" flipV="1">
              <a:off x="2761457" y="1485106"/>
              <a:ext cx="0" cy="3627437"/>
            </a:xfrm>
            <a:prstGeom prst="line">
              <a:avLst/>
            </a:prstGeom>
            <a:noFill/>
            <a:ln w="12700">
              <a:solidFill>
                <a:schemeClr val="tx1"/>
              </a:solidFill>
              <a:round/>
              <a:headEnd/>
              <a:tailEnd/>
            </a:ln>
            <a:effectLst/>
          </p:spPr>
          <p:txBody>
            <a:bodyPr wrap="none"/>
            <a:lstStyle/>
            <a:p>
              <a:endParaRPr lang="en-IN"/>
            </a:p>
          </p:txBody>
        </p:sp>
        <p:sp>
          <p:nvSpPr>
            <p:cNvPr id="22" name="Line 56"/>
            <p:cNvSpPr>
              <a:spLocks noChangeShapeType="1"/>
            </p:cNvSpPr>
            <p:nvPr/>
          </p:nvSpPr>
          <p:spPr bwMode="auto">
            <a:xfrm rot="5400000" flipV="1">
              <a:off x="2761457" y="1869281"/>
              <a:ext cx="0" cy="3627437"/>
            </a:xfrm>
            <a:prstGeom prst="line">
              <a:avLst/>
            </a:prstGeom>
            <a:noFill/>
            <a:ln w="12700">
              <a:solidFill>
                <a:schemeClr val="tx1"/>
              </a:solidFill>
              <a:round/>
              <a:headEnd/>
              <a:tailEnd/>
            </a:ln>
            <a:effectLst/>
          </p:spPr>
          <p:txBody>
            <a:bodyPr wrap="none"/>
            <a:lstStyle/>
            <a:p>
              <a:endParaRPr lang="en-IN"/>
            </a:p>
          </p:txBody>
        </p:sp>
        <p:sp>
          <p:nvSpPr>
            <p:cNvPr id="23" name="Line 57"/>
            <p:cNvSpPr>
              <a:spLocks noChangeShapeType="1"/>
            </p:cNvSpPr>
            <p:nvPr/>
          </p:nvSpPr>
          <p:spPr bwMode="auto">
            <a:xfrm rot="5400000" flipV="1">
              <a:off x="2761457" y="2248694"/>
              <a:ext cx="0" cy="3627437"/>
            </a:xfrm>
            <a:prstGeom prst="line">
              <a:avLst/>
            </a:prstGeom>
            <a:noFill/>
            <a:ln w="12700">
              <a:solidFill>
                <a:schemeClr val="tx1"/>
              </a:solidFill>
              <a:round/>
              <a:headEnd/>
              <a:tailEnd/>
            </a:ln>
            <a:effectLst/>
          </p:spPr>
          <p:txBody>
            <a:bodyPr wrap="none"/>
            <a:lstStyle/>
            <a:p>
              <a:endParaRPr lang="en-IN"/>
            </a:p>
          </p:txBody>
        </p:sp>
        <p:sp>
          <p:nvSpPr>
            <p:cNvPr id="24" name="Line 58"/>
            <p:cNvSpPr>
              <a:spLocks noChangeShapeType="1"/>
            </p:cNvSpPr>
            <p:nvPr/>
          </p:nvSpPr>
          <p:spPr bwMode="auto">
            <a:xfrm rot="5400000" flipV="1">
              <a:off x="2761457" y="2632869"/>
              <a:ext cx="0" cy="3627437"/>
            </a:xfrm>
            <a:prstGeom prst="line">
              <a:avLst/>
            </a:prstGeom>
            <a:noFill/>
            <a:ln w="12700">
              <a:solidFill>
                <a:schemeClr val="tx1"/>
              </a:solidFill>
              <a:round/>
              <a:headEnd/>
              <a:tailEnd/>
            </a:ln>
            <a:effectLst/>
          </p:spPr>
          <p:txBody>
            <a:bodyPr wrap="none"/>
            <a:lstStyle/>
            <a:p>
              <a:endParaRPr lang="en-IN"/>
            </a:p>
          </p:txBody>
        </p:sp>
        <p:sp>
          <p:nvSpPr>
            <p:cNvPr id="25" name="Line 59"/>
            <p:cNvSpPr>
              <a:spLocks noChangeShapeType="1"/>
            </p:cNvSpPr>
            <p:nvPr/>
          </p:nvSpPr>
          <p:spPr bwMode="auto">
            <a:xfrm rot="5400000" flipV="1">
              <a:off x="2761457" y="3012281"/>
              <a:ext cx="0" cy="3627437"/>
            </a:xfrm>
            <a:prstGeom prst="line">
              <a:avLst/>
            </a:prstGeom>
            <a:noFill/>
            <a:ln w="12700">
              <a:solidFill>
                <a:schemeClr val="tx1"/>
              </a:solidFill>
              <a:round/>
              <a:headEnd/>
              <a:tailEnd/>
            </a:ln>
            <a:effectLst/>
          </p:spPr>
          <p:txBody>
            <a:bodyPr wrap="none"/>
            <a:lstStyle/>
            <a:p>
              <a:endParaRPr lang="en-IN"/>
            </a:p>
          </p:txBody>
        </p:sp>
        <p:sp>
          <p:nvSpPr>
            <p:cNvPr id="26" name="Line 60"/>
            <p:cNvSpPr>
              <a:spLocks noChangeShapeType="1"/>
            </p:cNvSpPr>
            <p:nvPr/>
          </p:nvSpPr>
          <p:spPr bwMode="auto">
            <a:xfrm rot="5400000" flipV="1">
              <a:off x="2761457" y="3396456"/>
              <a:ext cx="0" cy="3627437"/>
            </a:xfrm>
            <a:prstGeom prst="line">
              <a:avLst/>
            </a:prstGeom>
            <a:noFill/>
            <a:ln w="12700">
              <a:solidFill>
                <a:schemeClr val="tx1"/>
              </a:solidFill>
              <a:round/>
              <a:headEnd/>
              <a:tailEnd/>
            </a:ln>
            <a:effectLst/>
          </p:spPr>
          <p:txBody>
            <a:bodyPr wrap="none"/>
            <a:lstStyle/>
            <a:p>
              <a:endParaRPr lang="en-IN"/>
            </a:p>
          </p:txBody>
        </p:sp>
        <p:sp>
          <p:nvSpPr>
            <p:cNvPr id="27" name="Line 61"/>
            <p:cNvSpPr>
              <a:spLocks noChangeShapeType="1"/>
            </p:cNvSpPr>
            <p:nvPr/>
          </p:nvSpPr>
          <p:spPr bwMode="auto">
            <a:xfrm rot="5400000" flipV="1">
              <a:off x="2761457" y="3775869"/>
              <a:ext cx="0" cy="3627437"/>
            </a:xfrm>
            <a:prstGeom prst="line">
              <a:avLst/>
            </a:prstGeom>
            <a:noFill/>
            <a:ln w="12700">
              <a:solidFill>
                <a:schemeClr val="tx1"/>
              </a:solidFill>
              <a:round/>
              <a:headEnd/>
              <a:tailEnd/>
            </a:ln>
            <a:effectLst/>
          </p:spPr>
          <p:txBody>
            <a:bodyPr wrap="none"/>
            <a:lstStyle/>
            <a:p>
              <a:endParaRPr lang="en-IN"/>
            </a:p>
          </p:txBody>
        </p:sp>
        <p:sp>
          <p:nvSpPr>
            <p:cNvPr id="28" name="Oval 62"/>
            <p:cNvSpPr>
              <a:spLocks noChangeArrowheads="1"/>
            </p:cNvSpPr>
            <p:nvPr/>
          </p:nvSpPr>
          <p:spPr bwMode="auto">
            <a:xfrm>
              <a:off x="1820863" y="4665663"/>
              <a:ext cx="319087" cy="319087"/>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29" name="Oval 63"/>
            <p:cNvSpPr>
              <a:spLocks noChangeArrowheads="1"/>
            </p:cNvSpPr>
            <p:nvPr/>
          </p:nvSpPr>
          <p:spPr bwMode="auto">
            <a:xfrm>
              <a:off x="2219325" y="466566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0" name="Oval 64"/>
            <p:cNvSpPr>
              <a:spLocks noChangeArrowheads="1"/>
            </p:cNvSpPr>
            <p:nvPr/>
          </p:nvSpPr>
          <p:spPr bwMode="auto">
            <a:xfrm>
              <a:off x="4116388" y="46656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1" name="Oval 65"/>
            <p:cNvSpPr>
              <a:spLocks noChangeArrowheads="1"/>
            </p:cNvSpPr>
            <p:nvPr/>
          </p:nvSpPr>
          <p:spPr bwMode="auto">
            <a:xfrm>
              <a:off x="1438275" y="46640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2" name="Oval 66"/>
            <p:cNvSpPr>
              <a:spLocks noChangeArrowheads="1"/>
            </p:cNvSpPr>
            <p:nvPr/>
          </p:nvSpPr>
          <p:spPr bwMode="auto">
            <a:xfrm>
              <a:off x="2586038" y="46656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3" name="Oval 67"/>
            <p:cNvSpPr>
              <a:spLocks noChangeArrowheads="1"/>
            </p:cNvSpPr>
            <p:nvPr/>
          </p:nvSpPr>
          <p:spPr bwMode="auto">
            <a:xfrm>
              <a:off x="2984500" y="46640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4" name="Oval 68"/>
            <p:cNvSpPr>
              <a:spLocks noChangeArrowheads="1"/>
            </p:cNvSpPr>
            <p:nvPr/>
          </p:nvSpPr>
          <p:spPr bwMode="auto">
            <a:xfrm>
              <a:off x="3367088" y="466407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5" name="Oval 69"/>
            <p:cNvSpPr>
              <a:spLocks noChangeArrowheads="1"/>
            </p:cNvSpPr>
            <p:nvPr/>
          </p:nvSpPr>
          <p:spPr bwMode="auto">
            <a:xfrm>
              <a:off x="3749675" y="46640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6" name="Oval 70"/>
            <p:cNvSpPr>
              <a:spLocks noChangeArrowheads="1"/>
            </p:cNvSpPr>
            <p:nvPr/>
          </p:nvSpPr>
          <p:spPr bwMode="auto">
            <a:xfrm>
              <a:off x="1828800" y="428625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7" name="Oval 71"/>
            <p:cNvSpPr>
              <a:spLocks noChangeArrowheads="1"/>
            </p:cNvSpPr>
            <p:nvPr/>
          </p:nvSpPr>
          <p:spPr bwMode="auto">
            <a:xfrm>
              <a:off x="2227263" y="4286250"/>
              <a:ext cx="319087" cy="319088"/>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38" name="Oval 72"/>
            <p:cNvSpPr>
              <a:spLocks noChangeArrowheads="1"/>
            </p:cNvSpPr>
            <p:nvPr/>
          </p:nvSpPr>
          <p:spPr bwMode="auto">
            <a:xfrm>
              <a:off x="4124325" y="428625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9" name="Oval 73"/>
            <p:cNvSpPr>
              <a:spLocks noChangeArrowheads="1"/>
            </p:cNvSpPr>
            <p:nvPr/>
          </p:nvSpPr>
          <p:spPr bwMode="auto">
            <a:xfrm>
              <a:off x="1446213" y="42846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0" name="Oval 74"/>
            <p:cNvSpPr>
              <a:spLocks noChangeArrowheads="1"/>
            </p:cNvSpPr>
            <p:nvPr/>
          </p:nvSpPr>
          <p:spPr bwMode="auto">
            <a:xfrm>
              <a:off x="2593975" y="4286250"/>
              <a:ext cx="319088" cy="319088"/>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41" name="Oval 75"/>
            <p:cNvSpPr>
              <a:spLocks noChangeArrowheads="1"/>
            </p:cNvSpPr>
            <p:nvPr/>
          </p:nvSpPr>
          <p:spPr bwMode="auto">
            <a:xfrm>
              <a:off x="2992438" y="42846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2" name="Oval 76"/>
            <p:cNvSpPr>
              <a:spLocks noChangeArrowheads="1"/>
            </p:cNvSpPr>
            <p:nvPr/>
          </p:nvSpPr>
          <p:spPr bwMode="auto">
            <a:xfrm>
              <a:off x="3375025" y="428466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3" name="Oval 77"/>
            <p:cNvSpPr>
              <a:spLocks noChangeArrowheads="1"/>
            </p:cNvSpPr>
            <p:nvPr/>
          </p:nvSpPr>
          <p:spPr bwMode="auto">
            <a:xfrm>
              <a:off x="3757613" y="42846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4" name="Oval 78"/>
            <p:cNvSpPr>
              <a:spLocks noChangeArrowheads="1"/>
            </p:cNvSpPr>
            <p:nvPr/>
          </p:nvSpPr>
          <p:spPr bwMode="auto">
            <a:xfrm>
              <a:off x="1824038" y="390683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5" name="Oval 79"/>
            <p:cNvSpPr>
              <a:spLocks noChangeArrowheads="1"/>
            </p:cNvSpPr>
            <p:nvPr/>
          </p:nvSpPr>
          <p:spPr bwMode="auto">
            <a:xfrm>
              <a:off x="2222500" y="390683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6" name="Oval 80"/>
            <p:cNvSpPr>
              <a:spLocks noChangeArrowheads="1"/>
            </p:cNvSpPr>
            <p:nvPr/>
          </p:nvSpPr>
          <p:spPr bwMode="auto">
            <a:xfrm>
              <a:off x="4119563" y="390683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7" name="Oval 81"/>
            <p:cNvSpPr>
              <a:spLocks noChangeArrowheads="1"/>
            </p:cNvSpPr>
            <p:nvPr/>
          </p:nvSpPr>
          <p:spPr bwMode="auto">
            <a:xfrm>
              <a:off x="1441450" y="390525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8" name="Oval 82"/>
            <p:cNvSpPr>
              <a:spLocks noChangeArrowheads="1"/>
            </p:cNvSpPr>
            <p:nvPr/>
          </p:nvSpPr>
          <p:spPr bwMode="auto">
            <a:xfrm>
              <a:off x="2589213" y="390683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9" name="Oval 83"/>
            <p:cNvSpPr>
              <a:spLocks noChangeArrowheads="1"/>
            </p:cNvSpPr>
            <p:nvPr/>
          </p:nvSpPr>
          <p:spPr bwMode="auto">
            <a:xfrm>
              <a:off x="2987675" y="3905250"/>
              <a:ext cx="319088" cy="319088"/>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50" name="Oval 84"/>
            <p:cNvSpPr>
              <a:spLocks noChangeArrowheads="1"/>
            </p:cNvSpPr>
            <p:nvPr/>
          </p:nvSpPr>
          <p:spPr bwMode="auto">
            <a:xfrm>
              <a:off x="3370263" y="3905250"/>
              <a:ext cx="319087" cy="319088"/>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51" name="Oval 85"/>
            <p:cNvSpPr>
              <a:spLocks noChangeArrowheads="1"/>
            </p:cNvSpPr>
            <p:nvPr/>
          </p:nvSpPr>
          <p:spPr bwMode="auto">
            <a:xfrm>
              <a:off x="3752850" y="390525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2" name="Oval 86"/>
            <p:cNvSpPr>
              <a:spLocks noChangeArrowheads="1"/>
            </p:cNvSpPr>
            <p:nvPr/>
          </p:nvSpPr>
          <p:spPr bwMode="auto">
            <a:xfrm>
              <a:off x="1831975" y="352742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3" name="Oval 87"/>
            <p:cNvSpPr>
              <a:spLocks noChangeArrowheads="1"/>
            </p:cNvSpPr>
            <p:nvPr/>
          </p:nvSpPr>
          <p:spPr bwMode="auto">
            <a:xfrm>
              <a:off x="2230438" y="35274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4" name="Oval 88"/>
            <p:cNvSpPr>
              <a:spLocks noChangeArrowheads="1"/>
            </p:cNvSpPr>
            <p:nvPr/>
          </p:nvSpPr>
          <p:spPr bwMode="auto">
            <a:xfrm>
              <a:off x="4127500" y="352742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5" name="Oval 89"/>
            <p:cNvSpPr>
              <a:spLocks noChangeArrowheads="1"/>
            </p:cNvSpPr>
            <p:nvPr/>
          </p:nvSpPr>
          <p:spPr bwMode="auto">
            <a:xfrm>
              <a:off x="1449388" y="352583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6" name="Oval 90"/>
            <p:cNvSpPr>
              <a:spLocks noChangeArrowheads="1"/>
            </p:cNvSpPr>
            <p:nvPr/>
          </p:nvSpPr>
          <p:spPr bwMode="auto">
            <a:xfrm>
              <a:off x="2597150" y="352742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7" name="Oval 91"/>
            <p:cNvSpPr>
              <a:spLocks noChangeArrowheads="1"/>
            </p:cNvSpPr>
            <p:nvPr/>
          </p:nvSpPr>
          <p:spPr bwMode="auto">
            <a:xfrm>
              <a:off x="2995613" y="352583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8" name="Oval 92"/>
            <p:cNvSpPr>
              <a:spLocks noChangeArrowheads="1"/>
            </p:cNvSpPr>
            <p:nvPr/>
          </p:nvSpPr>
          <p:spPr bwMode="auto">
            <a:xfrm>
              <a:off x="3378200" y="352583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9" name="Oval 93"/>
            <p:cNvSpPr>
              <a:spLocks noChangeArrowheads="1"/>
            </p:cNvSpPr>
            <p:nvPr/>
          </p:nvSpPr>
          <p:spPr bwMode="auto">
            <a:xfrm>
              <a:off x="3760788" y="3525838"/>
              <a:ext cx="319087" cy="319087"/>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60" name="Oval 94"/>
            <p:cNvSpPr>
              <a:spLocks noChangeArrowheads="1"/>
            </p:cNvSpPr>
            <p:nvPr/>
          </p:nvSpPr>
          <p:spPr bwMode="auto">
            <a:xfrm>
              <a:off x="1844675" y="31273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1" name="Oval 95"/>
            <p:cNvSpPr>
              <a:spLocks noChangeArrowheads="1"/>
            </p:cNvSpPr>
            <p:nvPr/>
          </p:nvSpPr>
          <p:spPr bwMode="auto">
            <a:xfrm>
              <a:off x="2243138" y="312737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2" name="Oval 96"/>
            <p:cNvSpPr>
              <a:spLocks noChangeArrowheads="1"/>
            </p:cNvSpPr>
            <p:nvPr/>
          </p:nvSpPr>
          <p:spPr bwMode="auto">
            <a:xfrm>
              <a:off x="4140200" y="31273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3" name="Oval 97"/>
            <p:cNvSpPr>
              <a:spLocks noChangeArrowheads="1"/>
            </p:cNvSpPr>
            <p:nvPr/>
          </p:nvSpPr>
          <p:spPr bwMode="auto">
            <a:xfrm>
              <a:off x="1462088" y="312578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4" name="Oval 98"/>
            <p:cNvSpPr>
              <a:spLocks noChangeArrowheads="1"/>
            </p:cNvSpPr>
            <p:nvPr/>
          </p:nvSpPr>
          <p:spPr bwMode="auto">
            <a:xfrm>
              <a:off x="2609850" y="31273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5" name="Oval 99"/>
            <p:cNvSpPr>
              <a:spLocks noChangeArrowheads="1"/>
            </p:cNvSpPr>
            <p:nvPr/>
          </p:nvSpPr>
          <p:spPr bwMode="auto">
            <a:xfrm>
              <a:off x="3008313" y="312578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6" name="Oval 100"/>
            <p:cNvSpPr>
              <a:spLocks noChangeArrowheads="1"/>
            </p:cNvSpPr>
            <p:nvPr/>
          </p:nvSpPr>
          <p:spPr bwMode="auto">
            <a:xfrm>
              <a:off x="3390900" y="312578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7" name="Oval 101"/>
            <p:cNvSpPr>
              <a:spLocks noChangeArrowheads="1"/>
            </p:cNvSpPr>
            <p:nvPr/>
          </p:nvSpPr>
          <p:spPr bwMode="auto">
            <a:xfrm>
              <a:off x="3773488" y="312578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8" name="Oval 102"/>
            <p:cNvSpPr>
              <a:spLocks noChangeArrowheads="1"/>
            </p:cNvSpPr>
            <p:nvPr/>
          </p:nvSpPr>
          <p:spPr bwMode="auto">
            <a:xfrm>
              <a:off x="1852613" y="27479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9" name="Oval 103"/>
            <p:cNvSpPr>
              <a:spLocks noChangeArrowheads="1"/>
            </p:cNvSpPr>
            <p:nvPr/>
          </p:nvSpPr>
          <p:spPr bwMode="auto">
            <a:xfrm>
              <a:off x="2251075" y="274796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0" name="Oval 104"/>
            <p:cNvSpPr>
              <a:spLocks noChangeArrowheads="1"/>
            </p:cNvSpPr>
            <p:nvPr/>
          </p:nvSpPr>
          <p:spPr bwMode="auto">
            <a:xfrm>
              <a:off x="4148138" y="27479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1" name="Oval 105"/>
            <p:cNvSpPr>
              <a:spLocks noChangeArrowheads="1"/>
            </p:cNvSpPr>
            <p:nvPr/>
          </p:nvSpPr>
          <p:spPr bwMode="auto">
            <a:xfrm>
              <a:off x="1470025" y="27463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2" name="Oval 106"/>
            <p:cNvSpPr>
              <a:spLocks noChangeArrowheads="1"/>
            </p:cNvSpPr>
            <p:nvPr/>
          </p:nvSpPr>
          <p:spPr bwMode="auto">
            <a:xfrm>
              <a:off x="2617788" y="27479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3" name="Oval 107"/>
            <p:cNvSpPr>
              <a:spLocks noChangeArrowheads="1"/>
            </p:cNvSpPr>
            <p:nvPr/>
          </p:nvSpPr>
          <p:spPr bwMode="auto">
            <a:xfrm>
              <a:off x="3016250" y="27463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4" name="Oval 108"/>
            <p:cNvSpPr>
              <a:spLocks noChangeArrowheads="1"/>
            </p:cNvSpPr>
            <p:nvPr/>
          </p:nvSpPr>
          <p:spPr bwMode="auto">
            <a:xfrm>
              <a:off x="3398838" y="274637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5" name="Oval 109"/>
            <p:cNvSpPr>
              <a:spLocks noChangeArrowheads="1"/>
            </p:cNvSpPr>
            <p:nvPr/>
          </p:nvSpPr>
          <p:spPr bwMode="auto">
            <a:xfrm>
              <a:off x="3781425" y="27463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6" name="Oval 110"/>
            <p:cNvSpPr>
              <a:spLocks noChangeArrowheads="1"/>
            </p:cNvSpPr>
            <p:nvPr/>
          </p:nvSpPr>
          <p:spPr bwMode="auto">
            <a:xfrm>
              <a:off x="1812925" y="54340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7" name="Oval 111"/>
            <p:cNvSpPr>
              <a:spLocks noChangeArrowheads="1"/>
            </p:cNvSpPr>
            <p:nvPr/>
          </p:nvSpPr>
          <p:spPr bwMode="auto">
            <a:xfrm>
              <a:off x="2211388" y="543401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8" name="Oval 112"/>
            <p:cNvSpPr>
              <a:spLocks noChangeArrowheads="1"/>
            </p:cNvSpPr>
            <p:nvPr/>
          </p:nvSpPr>
          <p:spPr bwMode="auto">
            <a:xfrm>
              <a:off x="4108450" y="54340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9" name="Oval 113"/>
            <p:cNvSpPr>
              <a:spLocks noChangeArrowheads="1"/>
            </p:cNvSpPr>
            <p:nvPr/>
          </p:nvSpPr>
          <p:spPr bwMode="auto">
            <a:xfrm>
              <a:off x="1430338" y="54324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0" name="Oval 114"/>
            <p:cNvSpPr>
              <a:spLocks noChangeArrowheads="1"/>
            </p:cNvSpPr>
            <p:nvPr/>
          </p:nvSpPr>
          <p:spPr bwMode="auto">
            <a:xfrm>
              <a:off x="2578100" y="54340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1" name="Oval 115"/>
            <p:cNvSpPr>
              <a:spLocks noChangeArrowheads="1"/>
            </p:cNvSpPr>
            <p:nvPr/>
          </p:nvSpPr>
          <p:spPr bwMode="auto">
            <a:xfrm>
              <a:off x="2976563" y="54324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2" name="Oval 116"/>
            <p:cNvSpPr>
              <a:spLocks noChangeArrowheads="1"/>
            </p:cNvSpPr>
            <p:nvPr/>
          </p:nvSpPr>
          <p:spPr bwMode="auto">
            <a:xfrm>
              <a:off x="3359150" y="543242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3" name="Oval 117"/>
            <p:cNvSpPr>
              <a:spLocks noChangeArrowheads="1"/>
            </p:cNvSpPr>
            <p:nvPr/>
          </p:nvSpPr>
          <p:spPr bwMode="auto">
            <a:xfrm>
              <a:off x="3741738" y="54324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4" name="Oval 118"/>
            <p:cNvSpPr>
              <a:spLocks noChangeArrowheads="1"/>
            </p:cNvSpPr>
            <p:nvPr/>
          </p:nvSpPr>
          <p:spPr bwMode="auto">
            <a:xfrm>
              <a:off x="1820863" y="505460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5" name="Oval 119"/>
            <p:cNvSpPr>
              <a:spLocks noChangeArrowheads="1"/>
            </p:cNvSpPr>
            <p:nvPr/>
          </p:nvSpPr>
          <p:spPr bwMode="auto">
            <a:xfrm>
              <a:off x="2219325" y="505460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6" name="Oval 120"/>
            <p:cNvSpPr>
              <a:spLocks noChangeArrowheads="1"/>
            </p:cNvSpPr>
            <p:nvPr/>
          </p:nvSpPr>
          <p:spPr bwMode="auto">
            <a:xfrm>
              <a:off x="4116388" y="505460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7" name="Oval 121"/>
            <p:cNvSpPr>
              <a:spLocks noChangeArrowheads="1"/>
            </p:cNvSpPr>
            <p:nvPr/>
          </p:nvSpPr>
          <p:spPr bwMode="auto">
            <a:xfrm>
              <a:off x="1438275" y="50530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8" name="Oval 122"/>
            <p:cNvSpPr>
              <a:spLocks noChangeArrowheads="1"/>
            </p:cNvSpPr>
            <p:nvPr/>
          </p:nvSpPr>
          <p:spPr bwMode="auto">
            <a:xfrm>
              <a:off x="2586038" y="505460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9" name="Oval 123"/>
            <p:cNvSpPr>
              <a:spLocks noChangeArrowheads="1"/>
            </p:cNvSpPr>
            <p:nvPr/>
          </p:nvSpPr>
          <p:spPr bwMode="auto">
            <a:xfrm>
              <a:off x="2984500" y="50530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0" name="Oval 124"/>
            <p:cNvSpPr>
              <a:spLocks noChangeArrowheads="1"/>
            </p:cNvSpPr>
            <p:nvPr/>
          </p:nvSpPr>
          <p:spPr bwMode="auto">
            <a:xfrm>
              <a:off x="3367088" y="505301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1" name="Oval 125"/>
            <p:cNvSpPr>
              <a:spLocks noChangeArrowheads="1"/>
            </p:cNvSpPr>
            <p:nvPr/>
          </p:nvSpPr>
          <p:spPr bwMode="auto">
            <a:xfrm>
              <a:off x="3749675" y="50530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2" name="Line 126"/>
            <p:cNvSpPr>
              <a:spLocks noChangeShapeType="1"/>
            </p:cNvSpPr>
            <p:nvPr/>
          </p:nvSpPr>
          <p:spPr bwMode="auto">
            <a:xfrm flipV="1">
              <a:off x="1235075" y="2582863"/>
              <a:ext cx="0" cy="3262312"/>
            </a:xfrm>
            <a:prstGeom prst="line">
              <a:avLst/>
            </a:prstGeom>
            <a:noFill/>
            <a:ln w="12700">
              <a:solidFill>
                <a:schemeClr val="tx1"/>
              </a:solidFill>
              <a:round/>
              <a:headEnd/>
              <a:tailEnd/>
            </a:ln>
            <a:effectLst/>
          </p:spPr>
          <p:txBody>
            <a:bodyPr wrap="none"/>
            <a:lstStyle/>
            <a:p>
              <a:endParaRPr lang="en-IN"/>
            </a:p>
          </p:txBody>
        </p:sp>
        <p:sp>
          <p:nvSpPr>
            <p:cNvPr id="93" name="Oval 127"/>
            <p:cNvSpPr>
              <a:spLocks noChangeArrowheads="1"/>
            </p:cNvSpPr>
            <p:nvPr/>
          </p:nvSpPr>
          <p:spPr bwMode="auto">
            <a:xfrm>
              <a:off x="1060450" y="465296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4" name="Oval 128"/>
            <p:cNvSpPr>
              <a:spLocks noChangeArrowheads="1"/>
            </p:cNvSpPr>
            <p:nvPr/>
          </p:nvSpPr>
          <p:spPr bwMode="auto">
            <a:xfrm>
              <a:off x="1068388" y="427355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5" name="Oval 129"/>
            <p:cNvSpPr>
              <a:spLocks noChangeArrowheads="1"/>
            </p:cNvSpPr>
            <p:nvPr/>
          </p:nvSpPr>
          <p:spPr bwMode="auto">
            <a:xfrm>
              <a:off x="1063625" y="389413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6" name="Oval 130"/>
            <p:cNvSpPr>
              <a:spLocks noChangeArrowheads="1"/>
            </p:cNvSpPr>
            <p:nvPr/>
          </p:nvSpPr>
          <p:spPr bwMode="auto">
            <a:xfrm>
              <a:off x="1071563" y="35147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7" name="Oval 131"/>
            <p:cNvSpPr>
              <a:spLocks noChangeArrowheads="1"/>
            </p:cNvSpPr>
            <p:nvPr/>
          </p:nvSpPr>
          <p:spPr bwMode="auto">
            <a:xfrm>
              <a:off x="1084263" y="311467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8" name="Oval 132"/>
            <p:cNvSpPr>
              <a:spLocks noChangeArrowheads="1"/>
            </p:cNvSpPr>
            <p:nvPr/>
          </p:nvSpPr>
          <p:spPr bwMode="auto">
            <a:xfrm>
              <a:off x="1092200" y="273526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9" name="Oval 133"/>
            <p:cNvSpPr>
              <a:spLocks noChangeArrowheads="1"/>
            </p:cNvSpPr>
            <p:nvPr/>
          </p:nvSpPr>
          <p:spPr bwMode="auto">
            <a:xfrm>
              <a:off x="1052513" y="542131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100" name="Oval 134"/>
            <p:cNvSpPr>
              <a:spLocks noChangeArrowheads="1"/>
            </p:cNvSpPr>
            <p:nvPr/>
          </p:nvSpPr>
          <p:spPr bwMode="auto">
            <a:xfrm>
              <a:off x="1060450" y="504190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101" name="Line 135"/>
            <p:cNvSpPr>
              <a:spLocks noChangeShapeType="1"/>
            </p:cNvSpPr>
            <p:nvPr/>
          </p:nvSpPr>
          <p:spPr bwMode="auto">
            <a:xfrm flipV="1">
              <a:off x="1985963" y="3681413"/>
              <a:ext cx="1938337" cy="1141412"/>
            </a:xfrm>
            <a:prstGeom prst="line">
              <a:avLst/>
            </a:prstGeom>
            <a:noFill/>
            <a:ln w="31750">
              <a:solidFill>
                <a:schemeClr val="accent2"/>
              </a:solidFill>
              <a:round/>
              <a:headEnd type="oval" w="med" len="med"/>
              <a:tailEnd type="oval" w="med" len="med"/>
            </a:ln>
            <a:effectLst/>
          </p:spPr>
          <p:txBody>
            <a:bodyPr wrap="none"/>
            <a:lstStyle/>
            <a:p>
              <a:endParaRPr lang="en-IN"/>
            </a:p>
          </p:txBody>
        </p:sp>
        <p:sp>
          <p:nvSpPr>
            <p:cNvPr id="102" name="Text Box 140"/>
            <p:cNvSpPr txBox="1">
              <a:spLocks noChangeArrowheads="1"/>
            </p:cNvSpPr>
            <p:nvPr/>
          </p:nvSpPr>
          <p:spPr bwMode="auto">
            <a:xfrm>
              <a:off x="1082675" y="5824538"/>
              <a:ext cx="311150" cy="366712"/>
            </a:xfrm>
            <a:prstGeom prst="rect">
              <a:avLst/>
            </a:prstGeom>
            <a:noFill/>
            <a:ln w="12700">
              <a:noFill/>
              <a:miter lim="800000"/>
              <a:headEnd/>
              <a:tailEnd/>
            </a:ln>
            <a:effectLst/>
          </p:spPr>
          <p:txBody>
            <a:bodyPr wrap="none">
              <a:spAutoFit/>
            </a:bodyPr>
            <a:lstStyle/>
            <a:p>
              <a:r>
                <a:rPr lang="en-IE"/>
                <a:t>0</a:t>
              </a:r>
              <a:endParaRPr lang="en-US"/>
            </a:p>
          </p:txBody>
        </p:sp>
        <p:sp>
          <p:nvSpPr>
            <p:cNvPr id="103" name="Text Box 141"/>
            <p:cNvSpPr txBox="1">
              <a:spLocks noChangeArrowheads="1"/>
            </p:cNvSpPr>
            <p:nvPr/>
          </p:nvSpPr>
          <p:spPr bwMode="auto">
            <a:xfrm>
              <a:off x="1463675" y="5824538"/>
              <a:ext cx="311150" cy="366712"/>
            </a:xfrm>
            <a:prstGeom prst="rect">
              <a:avLst/>
            </a:prstGeom>
            <a:noFill/>
            <a:ln w="12700">
              <a:noFill/>
              <a:miter lim="800000"/>
              <a:headEnd/>
              <a:tailEnd/>
            </a:ln>
            <a:effectLst/>
          </p:spPr>
          <p:txBody>
            <a:bodyPr wrap="none">
              <a:spAutoFit/>
            </a:bodyPr>
            <a:lstStyle/>
            <a:p>
              <a:r>
                <a:rPr lang="en-IE"/>
                <a:t>1</a:t>
              </a:r>
              <a:endParaRPr lang="en-US"/>
            </a:p>
          </p:txBody>
        </p:sp>
        <p:sp>
          <p:nvSpPr>
            <p:cNvPr id="104" name="Text Box 142"/>
            <p:cNvSpPr txBox="1">
              <a:spLocks noChangeArrowheads="1"/>
            </p:cNvSpPr>
            <p:nvPr/>
          </p:nvSpPr>
          <p:spPr bwMode="auto">
            <a:xfrm>
              <a:off x="1846263" y="5824538"/>
              <a:ext cx="311150" cy="366712"/>
            </a:xfrm>
            <a:prstGeom prst="rect">
              <a:avLst/>
            </a:prstGeom>
            <a:noFill/>
            <a:ln w="12700">
              <a:noFill/>
              <a:miter lim="800000"/>
              <a:headEnd/>
              <a:tailEnd/>
            </a:ln>
            <a:effectLst/>
          </p:spPr>
          <p:txBody>
            <a:bodyPr wrap="none">
              <a:spAutoFit/>
            </a:bodyPr>
            <a:lstStyle/>
            <a:p>
              <a:r>
                <a:rPr lang="en-IE"/>
                <a:t>2</a:t>
              </a:r>
              <a:endParaRPr lang="en-US"/>
            </a:p>
          </p:txBody>
        </p:sp>
        <p:sp>
          <p:nvSpPr>
            <p:cNvPr id="105" name="Text Box 143"/>
            <p:cNvSpPr txBox="1">
              <a:spLocks noChangeArrowheads="1"/>
            </p:cNvSpPr>
            <p:nvPr/>
          </p:nvSpPr>
          <p:spPr bwMode="auto">
            <a:xfrm>
              <a:off x="2228850" y="5824538"/>
              <a:ext cx="311150" cy="366712"/>
            </a:xfrm>
            <a:prstGeom prst="rect">
              <a:avLst/>
            </a:prstGeom>
            <a:noFill/>
            <a:ln w="12700">
              <a:noFill/>
              <a:miter lim="800000"/>
              <a:headEnd/>
              <a:tailEnd/>
            </a:ln>
            <a:effectLst/>
          </p:spPr>
          <p:txBody>
            <a:bodyPr wrap="none">
              <a:spAutoFit/>
            </a:bodyPr>
            <a:lstStyle/>
            <a:p>
              <a:r>
                <a:rPr lang="en-IE"/>
                <a:t>3</a:t>
              </a:r>
              <a:endParaRPr lang="en-US"/>
            </a:p>
          </p:txBody>
        </p:sp>
        <p:sp>
          <p:nvSpPr>
            <p:cNvPr id="106" name="Text Box 144"/>
            <p:cNvSpPr txBox="1">
              <a:spLocks noChangeArrowheads="1"/>
            </p:cNvSpPr>
            <p:nvPr/>
          </p:nvSpPr>
          <p:spPr bwMode="auto">
            <a:xfrm>
              <a:off x="2611438" y="5824538"/>
              <a:ext cx="311150" cy="366712"/>
            </a:xfrm>
            <a:prstGeom prst="rect">
              <a:avLst/>
            </a:prstGeom>
            <a:noFill/>
            <a:ln w="12700">
              <a:noFill/>
              <a:miter lim="800000"/>
              <a:headEnd/>
              <a:tailEnd/>
            </a:ln>
            <a:effectLst/>
          </p:spPr>
          <p:txBody>
            <a:bodyPr wrap="none">
              <a:spAutoFit/>
            </a:bodyPr>
            <a:lstStyle/>
            <a:p>
              <a:r>
                <a:rPr lang="en-IE"/>
                <a:t>4</a:t>
              </a:r>
              <a:endParaRPr lang="en-US"/>
            </a:p>
          </p:txBody>
        </p:sp>
        <p:sp>
          <p:nvSpPr>
            <p:cNvPr id="107" name="Text Box 145"/>
            <p:cNvSpPr txBox="1">
              <a:spLocks noChangeArrowheads="1"/>
            </p:cNvSpPr>
            <p:nvPr/>
          </p:nvSpPr>
          <p:spPr bwMode="auto">
            <a:xfrm>
              <a:off x="2994025" y="5824538"/>
              <a:ext cx="311150" cy="366712"/>
            </a:xfrm>
            <a:prstGeom prst="rect">
              <a:avLst/>
            </a:prstGeom>
            <a:noFill/>
            <a:ln w="12700">
              <a:noFill/>
              <a:miter lim="800000"/>
              <a:headEnd/>
              <a:tailEnd/>
            </a:ln>
            <a:effectLst/>
          </p:spPr>
          <p:txBody>
            <a:bodyPr wrap="none">
              <a:spAutoFit/>
            </a:bodyPr>
            <a:lstStyle/>
            <a:p>
              <a:r>
                <a:rPr lang="en-IE"/>
                <a:t>5</a:t>
              </a:r>
              <a:endParaRPr lang="en-US"/>
            </a:p>
          </p:txBody>
        </p:sp>
        <p:sp>
          <p:nvSpPr>
            <p:cNvPr id="108" name="Text Box 146"/>
            <p:cNvSpPr txBox="1">
              <a:spLocks noChangeArrowheads="1"/>
            </p:cNvSpPr>
            <p:nvPr/>
          </p:nvSpPr>
          <p:spPr bwMode="auto">
            <a:xfrm>
              <a:off x="3376613" y="5824538"/>
              <a:ext cx="311150" cy="366712"/>
            </a:xfrm>
            <a:prstGeom prst="rect">
              <a:avLst/>
            </a:prstGeom>
            <a:noFill/>
            <a:ln w="12700">
              <a:noFill/>
              <a:miter lim="800000"/>
              <a:headEnd/>
              <a:tailEnd/>
            </a:ln>
            <a:effectLst/>
          </p:spPr>
          <p:txBody>
            <a:bodyPr wrap="none">
              <a:spAutoFit/>
            </a:bodyPr>
            <a:lstStyle/>
            <a:p>
              <a:r>
                <a:rPr lang="en-IE"/>
                <a:t>6</a:t>
              </a:r>
              <a:endParaRPr lang="en-US"/>
            </a:p>
          </p:txBody>
        </p:sp>
        <p:sp>
          <p:nvSpPr>
            <p:cNvPr id="109" name="Text Box 147"/>
            <p:cNvSpPr txBox="1">
              <a:spLocks noChangeArrowheads="1"/>
            </p:cNvSpPr>
            <p:nvPr/>
          </p:nvSpPr>
          <p:spPr bwMode="auto">
            <a:xfrm>
              <a:off x="3759200" y="5824538"/>
              <a:ext cx="311150" cy="366712"/>
            </a:xfrm>
            <a:prstGeom prst="rect">
              <a:avLst/>
            </a:prstGeom>
            <a:noFill/>
            <a:ln w="12700">
              <a:noFill/>
              <a:miter lim="800000"/>
              <a:headEnd/>
              <a:tailEnd/>
            </a:ln>
            <a:effectLst/>
          </p:spPr>
          <p:txBody>
            <a:bodyPr wrap="none">
              <a:spAutoFit/>
            </a:bodyPr>
            <a:lstStyle/>
            <a:p>
              <a:r>
                <a:rPr lang="en-IE"/>
                <a:t>7</a:t>
              </a:r>
              <a:endParaRPr lang="en-US"/>
            </a:p>
          </p:txBody>
        </p:sp>
        <p:sp>
          <p:nvSpPr>
            <p:cNvPr id="110" name="Text Box 148"/>
            <p:cNvSpPr txBox="1">
              <a:spLocks noChangeArrowheads="1"/>
            </p:cNvSpPr>
            <p:nvPr/>
          </p:nvSpPr>
          <p:spPr bwMode="auto">
            <a:xfrm>
              <a:off x="4141788" y="5824538"/>
              <a:ext cx="311150" cy="366712"/>
            </a:xfrm>
            <a:prstGeom prst="rect">
              <a:avLst/>
            </a:prstGeom>
            <a:noFill/>
            <a:ln w="12700">
              <a:noFill/>
              <a:miter lim="800000"/>
              <a:headEnd/>
              <a:tailEnd/>
            </a:ln>
            <a:effectLst/>
          </p:spPr>
          <p:txBody>
            <a:bodyPr wrap="none">
              <a:spAutoFit/>
            </a:bodyPr>
            <a:lstStyle/>
            <a:p>
              <a:r>
                <a:rPr lang="en-IE"/>
                <a:t>8</a:t>
              </a:r>
              <a:endParaRPr lang="en-US"/>
            </a:p>
          </p:txBody>
        </p:sp>
        <p:sp>
          <p:nvSpPr>
            <p:cNvPr id="111" name="Text Box 149"/>
            <p:cNvSpPr txBox="1">
              <a:spLocks noChangeArrowheads="1"/>
            </p:cNvSpPr>
            <p:nvPr/>
          </p:nvSpPr>
          <p:spPr bwMode="auto">
            <a:xfrm>
              <a:off x="674688" y="5414963"/>
              <a:ext cx="311150" cy="366712"/>
            </a:xfrm>
            <a:prstGeom prst="rect">
              <a:avLst/>
            </a:prstGeom>
            <a:noFill/>
            <a:ln w="12700">
              <a:noFill/>
              <a:miter lim="800000"/>
              <a:headEnd/>
              <a:tailEnd/>
            </a:ln>
            <a:effectLst/>
          </p:spPr>
          <p:txBody>
            <a:bodyPr wrap="none">
              <a:spAutoFit/>
            </a:bodyPr>
            <a:lstStyle/>
            <a:p>
              <a:r>
                <a:rPr lang="en-IE"/>
                <a:t>0</a:t>
              </a:r>
              <a:endParaRPr lang="en-US"/>
            </a:p>
          </p:txBody>
        </p:sp>
        <p:sp>
          <p:nvSpPr>
            <p:cNvPr id="112" name="Text Box 150"/>
            <p:cNvSpPr txBox="1">
              <a:spLocks noChangeArrowheads="1"/>
            </p:cNvSpPr>
            <p:nvPr/>
          </p:nvSpPr>
          <p:spPr bwMode="auto">
            <a:xfrm>
              <a:off x="674688" y="5026025"/>
              <a:ext cx="311150" cy="366713"/>
            </a:xfrm>
            <a:prstGeom prst="rect">
              <a:avLst/>
            </a:prstGeom>
            <a:noFill/>
            <a:ln w="12700">
              <a:noFill/>
              <a:miter lim="800000"/>
              <a:headEnd/>
              <a:tailEnd/>
            </a:ln>
            <a:effectLst/>
          </p:spPr>
          <p:txBody>
            <a:bodyPr wrap="none">
              <a:spAutoFit/>
            </a:bodyPr>
            <a:lstStyle/>
            <a:p>
              <a:r>
                <a:rPr lang="en-IE"/>
                <a:t>1</a:t>
              </a:r>
              <a:endParaRPr lang="en-US"/>
            </a:p>
          </p:txBody>
        </p:sp>
        <p:sp>
          <p:nvSpPr>
            <p:cNvPr id="113" name="Text Box 151"/>
            <p:cNvSpPr txBox="1">
              <a:spLocks noChangeArrowheads="1"/>
            </p:cNvSpPr>
            <p:nvPr/>
          </p:nvSpPr>
          <p:spPr bwMode="auto">
            <a:xfrm>
              <a:off x="674688" y="4632325"/>
              <a:ext cx="311150" cy="366713"/>
            </a:xfrm>
            <a:prstGeom prst="rect">
              <a:avLst/>
            </a:prstGeom>
            <a:noFill/>
            <a:ln w="12700">
              <a:noFill/>
              <a:miter lim="800000"/>
              <a:headEnd/>
              <a:tailEnd/>
            </a:ln>
            <a:effectLst/>
          </p:spPr>
          <p:txBody>
            <a:bodyPr wrap="none">
              <a:spAutoFit/>
            </a:bodyPr>
            <a:lstStyle/>
            <a:p>
              <a:r>
                <a:rPr lang="en-IE"/>
                <a:t>2</a:t>
              </a:r>
              <a:endParaRPr lang="en-US"/>
            </a:p>
          </p:txBody>
        </p:sp>
        <p:sp>
          <p:nvSpPr>
            <p:cNvPr id="114" name="Text Box 152"/>
            <p:cNvSpPr txBox="1">
              <a:spLocks noChangeArrowheads="1"/>
            </p:cNvSpPr>
            <p:nvPr/>
          </p:nvSpPr>
          <p:spPr bwMode="auto">
            <a:xfrm>
              <a:off x="674688" y="4273550"/>
              <a:ext cx="311150" cy="366713"/>
            </a:xfrm>
            <a:prstGeom prst="rect">
              <a:avLst/>
            </a:prstGeom>
            <a:noFill/>
            <a:ln w="12700">
              <a:noFill/>
              <a:miter lim="800000"/>
              <a:headEnd/>
              <a:tailEnd/>
            </a:ln>
            <a:effectLst/>
          </p:spPr>
          <p:txBody>
            <a:bodyPr wrap="none">
              <a:spAutoFit/>
            </a:bodyPr>
            <a:lstStyle/>
            <a:p>
              <a:r>
                <a:rPr lang="en-IE"/>
                <a:t>3</a:t>
              </a:r>
              <a:endParaRPr lang="en-US"/>
            </a:p>
          </p:txBody>
        </p:sp>
        <p:sp>
          <p:nvSpPr>
            <p:cNvPr id="115" name="Text Box 153"/>
            <p:cNvSpPr txBox="1">
              <a:spLocks noChangeArrowheads="1"/>
            </p:cNvSpPr>
            <p:nvPr/>
          </p:nvSpPr>
          <p:spPr bwMode="auto">
            <a:xfrm>
              <a:off x="674688" y="3875088"/>
              <a:ext cx="311150" cy="366712"/>
            </a:xfrm>
            <a:prstGeom prst="rect">
              <a:avLst/>
            </a:prstGeom>
            <a:noFill/>
            <a:ln w="12700">
              <a:noFill/>
              <a:miter lim="800000"/>
              <a:headEnd/>
              <a:tailEnd/>
            </a:ln>
            <a:effectLst/>
          </p:spPr>
          <p:txBody>
            <a:bodyPr wrap="none">
              <a:spAutoFit/>
            </a:bodyPr>
            <a:lstStyle/>
            <a:p>
              <a:r>
                <a:rPr lang="en-IE"/>
                <a:t>4</a:t>
              </a:r>
              <a:endParaRPr lang="en-US"/>
            </a:p>
          </p:txBody>
        </p:sp>
        <p:sp>
          <p:nvSpPr>
            <p:cNvPr id="116" name="Text Box 154"/>
            <p:cNvSpPr txBox="1">
              <a:spLocks noChangeArrowheads="1"/>
            </p:cNvSpPr>
            <p:nvPr/>
          </p:nvSpPr>
          <p:spPr bwMode="auto">
            <a:xfrm>
              <a:off x="674688" y="3492500"/>
              <a:ext cx="311150" cy="366713"/>
            </a:xfrm>
            <a:prstGeom prst="rect">
              <a:avLst/>
            </a:prstGeom>
            <a:noFill/>
            <a:ln w="12700">
              <a:noFill/>
              <a:miter lim="800000"/>
              <a:headEnd/>
              <a:tailEnd/>
            </a:ln>
            <a:effectLst/>
          </p:spPr>
          <p:txBody>
            <a:bodyPr wrap="none">
              <a:spAutoFit/>
            </a:bodyPr>
            <a:lstStyle/>
            <a:p>
              <a:r>
                <a:rPr lang="en-IE"/>
                <a:t>5</a:t>
              </a:r>
              <a:endParaRPr lang="en-US"/>
            </a:p>
          </p:txBody>
        </p:sp>
        <p:sp>
          <p:nvSpPr>
            <p:cNvPr id="117" name="Text Box 155"/>
            <p:cNvSpPr txBox="1">
              <a:spLocks noChangeArrowheads="1"/>
            </p:cNvSpPr>
            <p:nvPr/>
          </p:nvSpPr>
          <p:spPr bwMode="auto">
            <a:xfrm>
              <a:off x="674688" y="3117850"/>
              <a:ext cx="311150" cy="366713"/>
            </a:xfrm>
            <a:prstGeom prst="rect">
              <a:avLst/>
            </a:prstGeom>
            <a:noFill/>
            <a:ln w="12700">
              <a:noFill/>
              <a:miter lim="800000"/>
              <a:headEnd/>
              <a:tailEnd/>
            </a:ln>
            <a:effectLst/>
          </p:spPr>
          <p:txBody>
            <a:bodyPr wrap="none">
              <a:spAutoFit/>
            </a:bodyPr>
            <a:lstStyle/>
            <a:p>
              <a:r>
                <a:rPr lang="en-IE"/>
                <a:t>6</a:t>
              </a:r>
              <a:endParaRPr lang="en-US"/>
            </a:p>
          </p:txBody>
        </p:sp>
        <p:sp>
          <p:nvSpPr>
            <p:cNvPr id="118" name="Text Box 156"/>
            <p:cNvSpPr txBox="1">
              <a:spLocks noChangeArrowheads="1"/>
            </p:cNvSpPr>
            <p:nvPr/>
          </p:nvSpPr>
          <p:spPr bwMode="auto">
            <a:xfrm>
              <a:off x="674688" y="2711450"/>
              <a:ext cx="311150" cy="366713"/>
            </a:xfrm>
            <a:prstGeom prst="rect">
              <a:avLst/>
            </a:prstGeom>
            <a:noFill/>
            <a:ln w="12700">
              <a:noFill/>
              <a:miter lim="800000"/>
              <a:headEnd/>
              <a:tailEnd/>
            </a:ln>
            <a:effectLst/>
          </p:spPr>
          <p:txBody>
            <a:bodyPr wrap="none">
              <a:spAutoFit/>
            </a:bodyPr>
            <a:lstStyle/>
            <a:p>
              <a:r>
                <a:rPr lang="en-IE"/>
                <a:t>7</a:t>
              </a:r>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1857356" y="1357298"/>
            <a:ext cx="4643470" cy="4896211"/>
            <a:chOff x="5146675" y="2857496"/>
            <a:chExt cx="4122737" cy="3752899"/>
          </a:xfrm>
        </p:grpSpPr>
        <p:sp>
          <p:nvSpPr>
            <p:cNvPr id="37" name="Line 116"/>
            <p:cNvSpPr>
              <a:spLocks noChangeShapeType="1"/>
            </p:cNvSpPr>
            <p:nvPr/>
          </p:nvSpPr>
          <p:spPr bwMode="auto">
            <a:xfrm flipV="1">
              <a:off x="5276850" y="3975096"/>
              <a:ext cx="3992562" cy="1824038"/>
            </a:xfrm>
            <a:prstGeom prst="line">
              <a:avLst/>
            </a:prstGeom>
            <a:noFill/>
            <a:ln w="31750">
              <a:solidFill>
                <a:schemeClr val="accent2"/>
              </a:solidFill>
              <a:round/>
              <a:headEnd/>
              <a:tailEnd/>
            </a:ln>
            <a:effectLst/>
          </p:spPr>
          <p:txBody>
            <a:bodyPr wrap="none"/>
            <a:lstStyle/>
            <a:p>
              <a:endParaRPr lang="en-IN"/>
            </a:p>
          </p:txBody>
        </p:sp>
        <p:sp>
          <p:nvSpPr>
            <p:cNvPr id="38" name="Text Box 125"/>
            <p:cNvSpPr txBox="1">
              <a:spLocks noChangeArrowheads="1"/>
            </p:cNvSpPr>
            <p:nvPr/>
          </p:nvSpPr>
          <p:spPr bwMode="auto">
            <a:xfrm>
              <a:off x="5146675" y="4333871"/>
              <a:ext cx="2178050" cy="341313"/>
            </a:xfrm>
            <a:prstGeom prst="rect">
              <a:avLst/>
            </a:prstGeom>
            <a:solidFill>
              <a:schemeClr val="bg1"/>
            </a:solidFill>
            <a:ln w="12700">
              <a:noFill/>
              <a:miter lim="800000"/>
              <a:headEnd/>
              <a:tailEnd/>
            </a:ln>
            <a:effectLst/>
          </p:spPr>
          <p:txBody>
            <a:bodyPr wrap="none" lIns="0" tIns="0" rIns="0" bIns="36000">
              <a:spAutoFit/>
            </a:bodyPr>
            <a:lstStyle/>
            <a:p>
              <a:r>
                <a:rPr lang="en-IE" sz="2000" b="1">
                  <a:latin typeface="Times New Roman" pitchFamily="18" charset="0"/>
                </a:rPr>
                <a:t>(</a:t>
              </a:r>
              <a:r>
                <a:rPr lang="en-IE" sz="2000" b="1" i="1">
                  <a:latin typeface="Times New Roman" pitchFamily="18" charset="0"/>
                </a:rPr>
                <a:t>x</a:t>
              </a:r>
              <a:r>
                <a:rPr lang="en-IE" sz="2000" b="1" baseline="-25000">
                  <a:latin typeface="Times New Roman" pitchFamily="18" charset="0"/>
                </a:rPr>
                <a:t>k</a:t>
              </a:r>
              <a:r>
                <a:rPr lang="en-IE" sz="2000" b="1">
                  <a:latin typeface="Times New Roman" pitchFamily="18" charset="0"/>
                </a:rPr>
                <a:t>+1, round(</a:t>
              </a:r>
              <a:r>
                <a:rPr lang="en-IE" sz="2000" b="1" i="1">
                  <a:latin typeface="Times New Roman" pitchFamily="18" charset="0"/>
                </a:rPr>
                <a:t>y</a:t>
              </a:r>
              <a:r>
                <a:rPr lang="en-IE" sz="2000" b="1" baseline="-25000">
                  <a:latin typeface="Times New Roman" pitchFamily="18" charset="0"/>
                </a:rPr>
                <a:t>k</a:t>
              </a:r>
              <a:r>
                <a:rPr lang="en-IE" sz="2000" b="1">
                  <a:latin typeface="Times New Roman" pitchFamily="18" charset="0"/>
                </a:rPr>
                <a:t>+m))</a:t>
              </a:r>
              <a:endParaRPr lang="en-US" sz="2000" b="1">
                <a:latin typeface="Times New Roman" pitchFamily="18" charset="0"/>
              </a:endParaRPr>
            </a:p>
          </p:txBody>
        </p:sp>
        <p:grpSp>
          <p:nvGrpSpPr>
            <p:cNvPr id="39" name="Group 38"/>
            <p:cNvGrpSpPr/>
            <p:nvPr/>
          </p:nvGrpSpPr>
          <p:grpSpPr>
            <a:xfrm>
              <a:off x="5461000" y="2857496"/>
              <a:ext cx="3683000" cy="3752899"/>
              <a:chOff x="595313" y="3054351"/>
              <a:chExt cx="3683000" cy="3752899"/>
            </a:xfrm>
          </p:grpSpPr>
          <p:sp>
            <p:nvSpPr>
              <p:cNvPr id="40" name="Line 93"/>
              <p:cNvSpPr>
                <a:spLocks noChangeShapeType="1"/>
              </p:cNvSpPr>
              <p:nvPr/>
            </p:nvSpPr>
            <p:spPr bwMode="auto">
              <a:xfrm>
                <a:off x="1155700" y="3054351"/>
                <a:ext cx="0" cy="3298825"/>
              </a:xfrm>
              <a:prstGeom prst="line">
                <a:avLst/>
              </a:prstGeom>
              <a:noFill/>
              <a:ln w="12700">
                <a:solidFill>
                  <a:schemeClr val="tx1"/>
                </a:solidFill>
                <a:round/>
                <a:headEnd/>
                <a:tailEnd/>
              </a:ln>
              <a:effectLst/>
            </p:spPr>
            <p:txBody>
              <a:bodyPr wrap="none"/>
              <a:lstStyle/>
              <a:p>
                <a:endParaRPr lang="en-IN"/>
              </a:p>
            </p:txBody>
          </p:sp>
          <p:sp>
            <p:nvSpPr>
              <p:cNvPr id="41" name="Line 94"/>
              <p:cNvSpPr>
                <a:spLocks noChangeShapeType="1"/>
              </p:cNvSpPr>
              <p:nvPr/>
            </p:nvSpPr>
            <p:spPr bwMode="auto">
              <a:xfrm>
                <a:off x="1951038" y="3076576"/>
                <a:ext cx="0" cy="3297238"/>
              </a:xfrm>
              <a:prstGeom prst="line">
                <a:avLst/>
              </a:prstGeom>
              <a:noFill/>
              <a:ln w="12700">
                <a:solidFill>
                  <a:schemeClr val="tx1"/>
                </a:solidFill>
                <a:round/>
                <a:headEnd/>
                <a:tailEnd/>
              </a:ln>
              <a:effectLst/>
            </p:spPr>
            <p:txBody>
              <a:bodyPr wrap="none"/>
              <a:lstStyle/>
              <a:p>
                <a:endParaRPr lang="en-IN"/>
              </a:p>
            </p:txBody>
          </p:sp>
          <p:sp>
            <p:nvSpPr>
              <p:cNvPr id="42" name="Line 96"/>
              <p:cNvSpPr>
                <a:spLocks noChangeShapeType="1"/>
              </p:cNvSpPr>
              <p:nvPr/>
            </p:nvSpPr>
            <p:spPr bwMode="auto">
              <a:xfrm>
                <a:off x="2746375" y="3095626"/>
                <a:ext cx="0" cy="3298825"/>
              </a:xfrm>
              <a:prstGeom prst="line">
                <a:avLst/>
              </a:prstGeom>
              <a:noFill/>
              <a:ln w="12700">
                <a:solidFill>
                  <a:schemeClr val="tx1"/>
                </a:solidFill>
                <a:round/>
                <a:headEnd/>
                <a:tailEnd/>
              </a:ln>
              <a:effectLst/>
            </p:spPr>
            <p:txBody>
              <a:bodyPr wrap="none"/>
              <a:lstStyle/>
              <a:p>
                <a:endParaRPr lang="en-IN"/>
              </a:p>
            </p:txBody>
          </p:sp>
          <p:sp>
            <p:nvSpPr>
              <p:cNvPr id="43" name="Line 98"/>
              <p:cNvSpPr>
                <a:spLocks noChangeShapeType="1"/>
              </p:cNvSpPr>
              <p:nvPr/>
            </p:nvSpPr>
            <p:spPr bwMode="auto">
              <a:xfrm>
                <a:off x="3538538" y="3113089"/>
                <a:ext cx="0" cy="3298825"/>
              </a:xfrm>
              <a:prstGeom prst="line">
                <a:avLst/>
              </a:prstGeom>
              <a:noFill/>
              <a:ln w="12700">
                <a:solidFill>
                  <a:schemeClr val="tx1"/>
                </a:solidFill>
                <a:round/>
                <a:headEnd/>
                <a:tailEnd/>
              </a:ln>
              <a:effectLst/>
            </p:spPr>
            <p:txBody>
              <a:bodyPr wrap="none"/>
              <a:lstStyle/>
              <a:p>
                <a:endParaRPr lang="en-IN"/>
              </a:p>
            </p:txBody>
          </p:sp>
          <p:sp>
            <p:nvSpPr>
              <p:cNvPr id="44" name="Line 99"/>
              <p:cNvSpPr>
                <a:spLocks noChangeShapeType="1"/>
              </p:cNvSpPr>
              <p:nvPr/>
            </p:nvSpPr>
            <p:spPr bwMode="auto">
              <a:xfrm rot="5400000">
                <a:off x="2453482" y="2480470"/>
                <a:ext cx="0" cy="3633787"/>
              </a:xfrm>
              <a:prstGeom prst="line">
                <a:avLst/>
              </a:prstGeom>
              <a:noFill/>
              <a:ln w="12700">
                <a:solidFill>
                  <a:schemeClr val="tx1"/>
                </a:solidFill>
                <a:round/>
                <a:headEnd/>
                <a:tailEnd/>
              </a:ln>
              <a:effectLst/>
            </p:spPr>
            <p:txBody>
              <a:bodyPr wrap="none"/>
              <a:lstStyle/>
              <a:p>
                <a:endParaRPr lang="en-IN"/>
              </a:p>
            </p:txBody>
          </p:sp>
          <p:sp>
            <p:nvSpPr>
              <p:cNvPr id="45" name="Line 100"/>
              <p:cNvSpPr>
                <a:spLocks noChangeShapeType="1"/>
              </p:cNvSpPr>
              <p:nvPr/>
            </p:nvSpPr>
            <p:spPr bwMode="auto">
              <a:xfrm rot="5400000">
                <a:off x="2431257" y="3275807"/>
                <a:ext cx="0" cy="3633787"/>
              </a:xfrm>
              <a:prstGeom prst="line">
                <a:avLst/>
              </a:prstGeom>
              <a:noFill/>
              <a:ln w="12700">
                <a:solidFill>
                  <a:schemeClr val="tx1"/>
                </a:solidFill>
                <a:round/>
                <a:headEnd/>
                <a:tailEnd/>
              </a:ln>
              <a:effectLst/>
            </p:spPr>
            <p:txBody>
              <a:bodyPr wrap="none"/>
              <a:lstStyle/>
              <a:p>
                <a:endParaRPr lang="en-IN"/>
              </a:p>
            </p:txBody>
          </p:sp>
          <p:sp>
            <p:nvSpPr>
              <p:cNvPr id="46" name="Line 101"/>
              <p:cNvSpPr>
                <a:spLocks noChangeShapeType="1"/>
              </p:cNvSpPr>
              <p:nvPr/>
            </p:nvSpPr>
            <p:spPr bwMode="auto">
              <a:xfrm rot="5400000">
                <a:off x="2412207" y="4067970"/>
                <a:ext cx="0" cy="3633787"/>
              </a:xfrm>
              <a:prstGeom prst="line">
                <a:avLst/>
              </a:prstGeom>
              <a:noFill/>
              <a:ln w="12700">
                <a:solidFill>
                  <a:schemeClr val="tx1"/>
                </a:solidFill>
                <a:round/>
                <a:headEnd/>
                <a:tailEnd/>
              </a:ln>
              <a:effectLst/>
            </p:spPr>
            <p:txBody>
              <a:bodyPr wrap="none"/>
              <a:lstStyle/>
              <a:p>
                <a:endParaRPr lang="en-IN"/>
              </a:p>
            </p:txBody>
          </p:sp>
          <p:sp>
            <p:nvSpPr>
              <p:cNvPr id="47" name="Oval 103"/>
              <p:cNvSpPr>
                <a:spLocks noChangeArrowheads="1"/>
              </p:cNvSpPr>
              <p:nvPr/>
            </p:nvSpPr>
            <p:spPr bwMode="auto">
              <a:xfrm>
                <a:off x="1020763" y="4176714"/>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8" name="Oval 104"/>
              <p:cNvSpPr>
                <a:spLocks noChangeArrowheads="1"/>
              </p:cNvSpPr>
              <p:nvPr/>
            </p:nvSpPr>
            <p:spPr bwMode="auto">
              <a:xfrm>
                <a:off x="3416300" y="4176714"/>
                <a:ext cx="258763" cy="258762"/>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49" name="Oval 105"/>
              <p:cNvSpPr>
                <a:spLocks noChangeArrowheads="1"/>
              </p:cNvSpPr>
              <p:nvPr/>
            </p:nvSpPr>
            <p:spPr bwMode="auto">
              <a:xfrm>
                <a:off x="1819275" y="4176714"/>
                <a:ext cx="258763"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0" name="Oval 106"/>
              <p:cNvSpPr>
                <a:spLocks noChangeArrowheads="1"/>
              </p:cNvSpPr>
              <p:nvPr/>
            </p:nvSpPr>
            <p:spPr bwMode="auto">
              <a:xfrm>
                <a:off x="2617788" y="4176714"/>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1" name="Oval 107"/>
              <p:cNvSpPr>
                <a:spLocks noChangeArrowheads="1"/>
              </p:cNvSpPr>
              <p:nvPr/>
            </p:nvSpPr>
            <p:spPr bwMode="auto">
              <a:xfrm>
                <a:off x="1023938" y="4957764"/>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2" name="Oval 108"/>
              <p:cNvSpPr>
                <a:spLocks noChangeArrowheads="1"/>
              </p:cNvSpPr>
              <p:nvPr/>
            </p:nvSpPr>
            <p:spPr bwMode="auto">
              <a:xfrm>
                <a:off x="3419475" y="4957764"/>
                <a:ext cx="258763"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3" name="Oval 109"/>
              <p:cNvSpPr>
                <a:spLocks noChangeArrowheads="1"/>
              </p:cNvSpPr>
              <p:nvPr/>
            </p:nvSpPr>
            <p:spPr bwMode="auto">
              <a:xfrm>
                <a:off x="1822450" y="4957764"/>
                <a:ext cx="258763" cy="258762"/>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54" name="Oval 110"/>
              <p:cNvSpPr>
                <a:spLocks noChangeArrowheads="1"/>
              </p:cNvSpPr>
              <p:nvPr/>
            </p:nvSpPr>
            <p:spPr bwMode="auto">
              <a:xfrm>
                <a:off x="2620963" y="4957764"/>
                <a:ext cx="258762" cy="258762"/>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55" name="Oval 111"/>
              <p:cNvSpPr>
                <a:spLocks noChangeArrowheads="1"/>
              </p:cNvSpPr>
              <p:nvPr/>
            </p:nvSpPr>
            <p:spPr bwMode="auto">
              <a:xfrm>
                <a:off x="1022350" y="5765801"/>
                <a:ext cx="258763" cy="258763"/>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56" name="Oval 112"/>
              <p:cNvSpPr>
                <a:spLocks noChangeArrowheads="1"/>
              </p:cNvSpPr>
              <p:nvPr/>
            </p:nvSpPr>
            <p:spPr bwMode="auto">
              <a:xfrm>
                <a:off x="3417888" y="5765801"/>
                <a:ext cx="258762" cy="258763"/>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7" name="Oval 113"/>
              <p:cNvSpPr>
                <a:spLocks noChangeArrowheads="1"/>
              </p:cNvSpPr>
              <p:nvPr/>
            </p:nvSpPr>
            <p:spPr bwMode="auto">
              <a:xfrm>
                <a:off x="1820863" y="5765801"/>
                <a:ext cx="258762" cy="258763"/>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8" name="Oval 114"/>
              <p:cNvSpPr>
                <a:spLocks noChangeArrowheads="1"/>
              </p:cNvSpPr>
              <p:nvPr/>
            </p:nvSpPr>
            <p:spPr bwMode="auto">
              <a:xfrm>
                <a:off x="2619375" y="5765801"/>
                <a:ext cx="258763" cy="258763"/>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9" name="Oval 117"/>
              <p:cNvSpPr>
                <a:spLocks noChangeArrowheads="1"/>
              </p:cNvSpPr>
              <p:nvPr/>
            </p:nvSpPr>
            <p:spPr bwMode="auto">
              <a:xfrm>
                <a:off x="1081088" y="5575301"/>
                <a:ext cx="136525" cy="136525"/>
              </a:xfrm>
              <a:prstGeom prst="ellipse">
                <a:avLst/>
              </a:prstGeom>
              <a:solidFill>
                <a:schemeClr val="accent2"/>
              </a:solidFill>
              <a:ln w="12700">
                <a:solidFill>
                  <a:schemeClr val="accent2"/>
                </a:solidFill>
                <a:round/>
                <a:headEnd/>
                <a:tailEnd/>
              </a:ln>
              <a:effectLst/>
            </p:spPr>
            <p:txBody>
              <a:bodyPr wrap="none" anchor="ctr"/>
              <a:lstStyle/>
              <a:p>
                <a:endParaRPr lang="en-IN"/>
              </a:p>
            </p:txBody>
          </p:sp>
          <p:sp>
            <p:nvSpPr>
              <p:cNvPr id="60" name="Oval 118"/>
              <p:cNvSpPr>
                <a:spLocks noChangeArrowheads="1"/>
              </p:cNvSpPr>
              <p:nvPr/>
            </p:nvSpPr>
            <p:spPr bwMode="auto">
              <a:xfrm>
                <a:off x="1892300" y="5229226"/>
                <a:ext cx="136525" cy="136525"/>
              </a:xfrm>
              <a:prstGeom prst="ellipse">
                <a:avLst/>
              </a:prstGeom>
              <a:solidFill>
                <a:schemeClr val="accent2"/>
              </a:solidFill>
              <a:ln w="12700">
                <a:solidFill>
                  <a:schemeClr val="accent2"/>
                </a:solidFill>
                <a:round/>
                <a:headEnd/>
                <a:tailEnd/>
              </a:ln>
              <a:effectLst/>
            </p:spPr>
            <p:txBody>
              <a:bodyPr wrap="none" anchor="ctr"/>
              <a:lstStyle/>
              <a:p>
                <a:endParaRPr lang="en-IN"/>
              </a:p>
            </p:txBody>
          </p:sp>
          <p:sp>
            <p:nvSpPr>
              <p:cNvPr id="61" name="Line 120"/>
              <p:cNvSpPr>
                <a:spLocks noChangeShapeType="1"/>
              </p:cNvSpPr>
              <p:nvPr/>
            </p:nvSpPr>
            <p:spPr bwMode="auto">
              <a:xfrm>
                <a:off x="911225" y="5462589"/>
                <a:ext cx="168275" cy="114300"/>
              </a:xfrm>
              <a:prstGeom prst="line">
                <a:avLst/>
              </a:prstGeom>
              <a:noFill/>
              <a:ln w="12700">
                <a:solidFill>
                  <a:schemeClr val="tx1"/>
                </a:solidFill>
                <a:round/>
                <a:headEnd/>
                <a:tailEnd type="triangle" w="med" len="med"/>
              </a:ln>
              <a:effectLst/>
            </p:spPr>
            <p:txBody>
              <a:bodyPr wrap="none"/>
              <a:lstStyle/>
              <a:p>
                <a:endParaRPr lang="en-IN"/>
              </a:p>
            </p:txBody>
          </p:sp>
          <p:sp>
            <p:nvSpPr>
              <p:cNvPr id="62" name="Text Box 121"/>
              <p:cNvSpPr txBox="1">
                <a:spLocks noChangeArrowheads="1"/>
              </p:cNvSpPr>
              <p:nvPr/>
            </p:nvSpPr>
            <p:spPr bwMode="auto">
              <a:xfrm>
                <a:off x="2274888" y="5349876"/>
                <a:ext cx="1346200" cy="304800"/>
              </a:xfrm>
              <a:prstGeom prst="rect">
                <a:avLst/>
              </a:prstGeom>
              <a:solidFill>
                <a:schemeClr val="bg1"/>
              </a:solidFill>
              <a:ln w="12700">
                <a:noFill/>
                <a:miter lim="800000"/>
                <a:headEnd/>
                <a:tailEnd/>
              </a:ln>
              <a:effectLst/>
            </p:spPr>
            <p:txBody>
              <a:bodyPr wrap="none" lIns="0" tIns="0" rIns="0" bIns="0">
                <a:spAutoFit/>
              </a:bodyPr>
              <a:lstStyle/>
              <a:p>
                <a:r>
                  <a:rPr lang="en-IE" sz="2000" b="1" dirty="0">
                    <a:latin typeface="Times New Roman" pitchFamily="18" charset="0"/>
                  </a:rPr>
                  <a:t>(</a:t>
                </a:r>
                <a:r>
                  <a:rPr lang="en-IE" sz="2000" b="1" i="1" dirty="0">
                    <a:latin typeface="Times New Roman" pitchFamily="18" charset="0"/>
                  </a:rPr>
                  <a:t>x</a:t>
                </a:r>
                <a:r>
                  <a:rPr lang="en-IE" sz="2000" b="1" baseline="-25000" dirty="0">
                    <a:latin typeface="Times New Roman" pitchFamily="18" charset="0"/>
                  </a:rPr>
                  <a:t>k</a:t>
                </a:r>
                <a:r>
                  <a:rPr lang="en-IE" sz="2000" b="1" dirty="0">
                    <a:latin typeface="Times New Roman" pitchFamily="18" charset="0"/>
                  </a:rPr>
                  <a:t>+1, </a:t>
                </a:r>
                <a:r>
                  <a:rPr lang="en-IE" sz="2000" b="1" i="1" dirty="0" err="1">
                    <a:latin typeface="Times New Roman" pitchFamily="18" charset="0"/>
                  </a:rPr>
                  <a:t>y</a:t>
                </a:r>
                <a:r>
                  <a:rPr lang="en-IE" sz="2000" b="1" baseline="-25000" dirty="0" err="1">
                    <a:latin typeface="Times New Roman" pitchFamily="18" charset="0"/>
                  </a:rPr>
                  <a:t>k</a:t>
                </a:r>
                <a:r>
                  <a:rPr lang="en-IE" sz="2000" b="1" dirty="0" err="1">
                    <a:latin typeface="Times New Roman" pitchFamily="18" charset="0"/>
                  </a:rPr>
                  <a:t>+m</a:t>
                </a:r>
                <a:r>
                  <a:rPr lang="en-IE" sz="2000" b="1" dirty="0">
                    <a:latin typeface="Times New Roman" pitchFamily="18" charset="0"/>
                  </a:rPr>
                  <a:t>)</a:t>
                </a:r>
                <a:endParaRPr lang="en-US" sz="2000" b="1" dirty="0">
                  <a:latin typeface="Times New Roman" pitchFamily="18" charset="0"/>
                </a:endParaRPr>
              </a:p>
            </p:txBody>
          </p:sp>
          <p:sp>
            <p:nvSpPr>
              <p:cNvPr id="63" name="Line 122"/>
              <p:cNvSpPr>
                <a:spLocks noChangeShapeType="1"/>
              </p:cNvSpPr>
              <p:nvPr/>
            </p:nvSpPr>
            <p:spPr bwMode="auto">
              <a:xfrm flipH="1" flipV="1">
                <a:off x="2038350" y="5348289"/>
                <a:ext cx="231775" cy="120650"/>
              </a:xfrm>
              <a:prstGeom prst="line">
                <a:avLst/>
              </a:prstGeom>
              <a:noFill/>
              <a:ln w="12700">
                <a:solidFill>
                  <a:schemeClr val="tx1"/>
                </a:solidFill>
                <a:round/>
                <a:headEnd/>
                <a:tailEnd type="triangle" w="med" len="med"/>
              </a:ln>
              <a:effectLst/>
            </p:spPr>
            <p:txBody>
              <a:bodyPr wrap="none"/>
              <a:lstStyle/>
              <a:p>
                <a:endParaRPr lang="en-IN"/>
              </a:p>
            </p:txBody>
          </p:sp>
          <p:sp>
            <p:nvSpPr>
              <p:cNvPr id="64" name="Text Box 123"/>
              <p:cNvSpPr txBox="1">
                <a:spLocks noChangeArrowheads="1"/>
              </p:cNvSpPr>
              <p:nvPr/>
            </p:nvSpPr>
            <p:spPr bwMode="auto">
              <a:xfrm>
                <a:off x="598122" y="6394500"/>
                <a:ext cx="1550986" cy="412750"/>
              </a:xfrm>
              <a:prstGeom prst="rect">
                <a:avLst/>
              </a:prstGeom>
              <a:solidFill>
                <a:schemeClr val="bg1"/>
              </a:solidFill>
              <a:ln w="12700">
                <a:noFill/>
                <a:miter lim="800000"/>
                <a:headEnd/>
                <a:tailEnd/>
              </a:ln>
              <a:effectLst/>
            </p:spPr>
            <p:txBody>
              <a:bodyPr wrap="none" lIns="0" tIns="0" rIns="0" bIns="108000">
                <a:spAutoFit/>
              </a:bodyPr>
              <a:lstStyle/>
              <a:p>
                <a:r>
                  <a:rPr lang="en-IE" sz="2000" b="1" dirty="0">
                    <a:latin typeface="Times New Roman" pitchFamily="18" charset="0"/>
                  </a:rPr>
                  <a:t>(</a:t>
                </a:r>
                <a:r>
                  <a:rPr lang="en-IE" sz="2000" b="1" i="1" dirty="0" err="1">
                    <a:latin typeface="Times New Roman" pitchFamily="18" charset="0"/>
                  </a:rPr>
                  <a:t>x</a:t>
                </a:r>
                <a:r>
                  <a:rPr lang="en-IE" sz="2000" b="1" baseline="-25000" dirty="0" err="1">
                    <a:latin typeface="Times New Roman" pitchFamily="18" charset="0"/>
                  </a:rPr>
                  <a:t>k</a:t>
                </a:r>
                <a:r>
                  <a:rPr lang="en-IE" sz="2000" b="1" dirty="0">
                    <a:latin typeface="Times New Roman" pitchFamily="18" charset="0"/>
                  </a:rPr>
                  <a:t>, round(</a:t>
                </a:r>
                <a:r>
                  <a:rPr lang="en-IE" sz="2000" b="1" i="1" dirty="0" err="1">
                    <a:latin typeface="Times New Roman" pitchFamily="18" charset="0"/>
                  </a:rPr>
                  <a:t>y</a:t>
                </a:r>
                <a:r>
                  <a:rPr lang="en-IE" sz="2000" b="1" baseline="-25000" dirty="0" err="1">
                    <a:latin typeface="Times New Roman" pitchFamily="18" charset="0"/>
                  </a:rPr>
                  <a:t>k</a:t>
                </a:r>
                <a:r>
                  <a:rPr lang="en-IE" sz="2000" b="1" dirty="0">
                    <a:latin typeface="Times New Roman" pitchFamily="18" charset="0"/>
                  </a:rPr>
                  <a:t>))</a:t>
                </a:r>
                <a:endParaRPr lang="en-US" sz="2000" b="1" dirty="0">
                  <a:latin typeface="Times New Roman" pitchFamily="18" charset="0"/>
                </a:endParaRPr>
              </a:p>
            </p:txBody>
          </p:sp>
          <p:sp>
            <p:nvSpPr>
              <p:cNvPr id="65" name="Line 124"/>
              <p:cNvSpPr>
                <a:spLocks noChangeShapeType="1"/>
              </p:cNvSpPr>
              <p:nvPr/>
            </p:nvSpPr>
            <p:spPr bwMode="auto">
              <a:xfrm flipH="1" flipV="1">
                <a:off x="1231900" y="6021389"/>
                <a:ext cx="206375" cy="266700"/>
              </a:xfrm>
              <a:prstGeom prst="line">
                <a:avLst/>
              </a:prstGeom>
              <a:noFill/>
              <a:ln w="12700">
                <a:solidFill>
                  <a:schemeClr val="tx1"/>
                </a:solidFill>
                <a:round/>
                <a:headEnd/>
                <a:tailEnd type="triangle" w="med" len="med"/>
              </a:ln>
              <a:effectLst/>
            </p:spPr>
            <p:txBody>
              <a:bodyPr wrap="none"/>
              <a:lstStyle/>
              <a:p>
                <a:endParaRPr lang="en-IN"/>
              </a:p>
            </p:txBody>
          </p:sp>
          <p:sp>
            <p:nvSpPr>
              <p:cNvPr id="66" name="Line 126"/>
              <p:cNvSpPr>
                <a:spLocks noChangeShapeType="1"/>
              </p:cNvSpPr>
              <p:nvPr/>
            </p:nvSpPr>
            <p:spPr bwMode="auto">
              <a:xfrm>
                <a:off x="1768475" y="4833939"/>
                <a:ext cx="98425" cy="133350"/>
              </a:xfrm>
              <a:prstGeom prst="line">
                <a:avLst/>
              </a:prstGeom>
              <a:noFill/>
              <a:ln w="12700">
                <a:solidFill>
                  <a:schemeClr val="tx1"/>
                </a:solidFill>
                <a:round/>
                <a:headEnd/>
                <a:tailEnd type="triangle" w="med" len="med"/>
              </a:ln>
              <a:effectLst/>
            </p:spPr>
            <p:txBody>
              <a:bodyPr wrap="none"/>
              <a:lstStyle/>
              <a:p>
                <a:endParaRPr lang="en-IN"/>
              </a:p>
            </p:txBody>
          </p:sp>
          <p:sp>
            <p:nvSpPr>
              <p:cNvPr id="67" name="Line 161"/>
              <p:cNvSpPr>
                <a:spLocks noChangeShapeType="1"/>
              </p:cNvSpPr>
              <p:nvPr/>
            </p:nvSpPr>
            <p:spPr bwMode="auto">
              <a:xfrm rot="5400000">
                <a:off x="2461419" y="1683545"/>
                <a:ext cx="0" cy="3633788"/>
              </a:xfrm>
              <a:prstGeom prst="line">
                <a:avLst/>
              </a:prstGeom>
              <a:noFill/>
              <a:ln w="12700">
                <a:solidFill>
                  <a:schemeClr val="tx1"/>
                </a:solidFill>
                <a:round/>
                <a:headEnd/>
                <a:tailEnd/>
              </a:ln>
              <a:effectLst/>
            </p:spPr>
            <p:txBody>
              <a:bodyPr wrap="none"/>
              <a:lstStyle/>
              <a:p>
                <a:endParaRPr lang="en-IN"/>
              </a:p>
            </p:txBody>
          </p:sp>
          <p:sp>
            <p:nvSpPr>
              <p:cNvPr id="68" name="Oval 163"/>
              <p:cNvSpPr>
                <a:spLocks noChangeArrowheads="1"/>
              </p:cNvSpPr>
              <p:nvPr/>
            </p:nvSpPr>
            <p:spPr bwMode="auto">
              <a:xfrm>
                <a:off x="1028700" y="3379789"/>
                <a:ext cx="258763"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9" name="Oval 164"/>
              <p:cNvSpPr>
                <a:spLocks noChangeArrowheads="1"/>
              </p:cNvSpPr>
              <p:nvPr/>
            </p:nvSpPr>
            <p:spPr bwMode="auto">
              <a:xfrm>
                <a:off x="3424238" y="3379789"/>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0" name="Oval 165"/>
              <p:cNvSpPr>
                <a:spLocks noChangeArrowheads="1"/>
              </p:cNvSpPr>
              <p:nvPr/>
            </p:nvSpPr>
            <p:spPr bwMode="auto">
              <a:xfrm>
                <a:off x="1827213" y="3379789"/>
                <a:ext cx="258762" cy="258762"/>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1" name="Oval 166"/>
              <p:cNvSpPr>
                <a:spLocks noChangeArrowheads="1"/>
              </p:cNvSpPr>
              <p:nvPr/>
            </p:nvSpPr>
            <p:spPr bwMode="auto">
              <a:xfrm>
                <a:off x="2625725" y="3379789"/>
                <a:ext cx="258763" cy="258762"/>
              </a:xfrm>
              <a:prstGeom prst="ellipse">
                <a:avLst/>
              </a:prstGeom>
              <a:solidFill>
                <a:schemeClr val="bg1"/>
              </a:solidFill>
              <a:ln w="12700">
                <a:solidFill>
                  <a:schemeClr val="tx1"/>
                </a:solidFill>
                <a:round/>
                <a:headEnd/>
                <a:tailEnd/>
              </a:ln>
              <a:effectLst/>
            </p:spPr>
            <p:txBody>
              <a:bodyPr wrap="none" anchor="ctr"/>
              <a:lstStyle/>
              <a:p>
                <a:endParaRPr lang="en-IN"/>
              </a:p>
            </p:txBody>
          </p:sp>
        </p:grpSp>
      </p:grpSp>
      <p:sp>
        <p:nvSpPr>
          <p:cNvPr id="73" name="Text Box 121"/>
          <p:cNvSpPr txBox="1">
            <a:spLocks noChangeArrowheads="1"/>
          </p:cNvSpPr>
          <p:nvPr/>
        </p:nvSpPr>
        <p:spPr bwMode="auto">
          <a:xfrm>
            <a:off x="1500166" y="4286256"/>
            <a:ext cx="1088439" cy="307777"/>
          </a:xfrm>
          <a:prstGeom prst="rect">
            <a:avLst/>
          </a:prstGeom>
          <a:solidFill>
            <a:schemeClr val="bg1"/>
          </a:solidFill>
          <a:ln w="12700">
            <a:noFill/>
            <a:miter lim="800000"/>
            <a:headEnd/>
            <a:tailEnd/>
          </a:ln>
          <a:effectLst/>
        </p:spPr>
        <p:txBody>
          <a:bodyPr wrap="none" lIns="0" tIns="0" rIns="0" bIns="0">
            <a:spAutoFit/>
          </a:bodyPr>
          <a:lstStyle/>
          <a:p>
            <a:r>
              <a:rPr lang="en-IE" sz="2000" b="1" dirty="0">
                <a:latin typeface="Times New Roman" pitchFamily="18" charset="0"/>
              </a:rPr>
              <a:t>(</a:t>
            </a:r>
            <a:r>
              <a:rPr lang="en-IE" sz="2000" b="1" i="1" dirty="0" err="1" smtClean="0">
                <a:latin typeface="Times New Roman" pitchFamily="18" charset="0"/>
              </a:rPr>
              <a:t>x</a:t>
            </a:r>
            <a:r>
              <a:rPr lang="en-IE" sz="2000" b="1" baseline="-25000" dirty="0" err="1" smtClean="0">
                <a:latin typeface="Times New Roman" pitchFamily="18" charset="0"/>
              </a:rPr>
              <a:t>k</a:t>
            </a:r>
            <a:r>
              <a:rPr lang="en-IE" sz="2000" b="1" dirty="0" smtClean="0">
                <a:latin typeface="Times New Roman" pitchFamily="18" charset="0"/>
              </a:rPr>
              <a:t>, </a:t>
            </a:r>
            <a:r>
              <a:rPr lang="en-IE" sz="2000" b="1" i="1" dirty="0" err="1">
                <a:latin typeface="Times New Roman" pitchFamily="18" charset="0"/>
              </a:rPr>
              <a:t>y</a:t>
            </a:r>
            <a:r>
              <a:rPr lang="en-IE" sz="2000" b="1" baseline="-25000" dirty="0" err="1">
                <a:latin typeface="Times New Roman" pitchFamily="18" charset="0"/>
              </a:rPr>
              <a:t>k</a:t>
            </a:r>
            <a:r>
              <a:rPr lang="en-IE" sz="2000" b="1" dirty="0" err="1">
                <a:latin typeface="Times New Roman" pitchFamily="18" charset="0"/>
              </a:rPr>
              <a:t>+m</a:t>
            </a:r>
            <a:r>
              <a:rPr lang="en-IE" sz="2000" b="1" dirty="0">
                <a:latin typeface="Times New Roman" pitchFamily="18" charset="0"/>
              </a:rPr>
              <a:t>)</a:t>
            </a:r>
            <a:endParaRPr 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DDA Algorithm</a:t>
            </a:r>
          </a:p>
        </p:txBody>
      </p:sp>
      <p:sp>
        <p:nvSpPr>
          <p:cNvPr id="97283" name="Rectangle 3"/>
          <p:cNvSpPr>
            <a:spLocks noGrp="1" noChangeArrowheads="1"/>
          </p:cNvSpPr>
          <p:nvPr>
            <p:ph type="body" idx="1"/>
          </p:nvPr>
        </p:nvSpPr>
        <p:spPr>
          <a:xfrm>
            <a:off x="533400" y="1143000"/>
            <a:ext cx="8421688" cy="1066800"/>
          </a:xfrm>
        </p:spPr>
        <p:txBody>
          <a:bodyPr/>
          <a:lstStyle/>
          <a:p>
            <a:r>
              <a:rPr lang="en-US" sz="2400" dirty="0">
                <a:sym typeface="Symbol" pitchFamily="18" charset="2"/>
              </a:rPr>
              <a:t>DDA (“</a:t>
            </a:r>
            <a:r>
              <a:rPr lang="en-US" sz="2400">
                <a:sym typeface="Symbol" pitchFamily="18" charset="2"/>
              </a:rPr>
              <a:t>Digital </a:t>
            </a:r>
            <a:r>
              <a:rPr lang="en-US" sz="2400" smtClean="0">
                <a:sym typeface="Symbol" pitchFamily="18" charset="2"/>
              </a:rPr>
              <a:t>Differential Analyzer</a:t>
            </a:r>
            <a:r>
              <a:rPr lang="en-US" sz="2400" dirty="0">
                <a:sym typeface="Symbol" pitchFamily="18" charset="2"/>
              </a:rPr>
              <a:t>”)</a:t>
            </a:r>
          </a:p>
          <a:p>
            <a:r>
              <a:rPr lang="en-US" sz="2400" smtClean="0">
                <a:sym typeface="Symbol" pitchFamily="18" charset="2"/>
              </a:rPr>
              <a:t>Assume </a:t>
            </a:r>
            <a:r>
              <a:rPr lang="en-US" sz="2400" dirty="0">
                <a:sym typeface="Symbol" pitchFamily="18" charset="2"/>
              </a:rPr>
              <a:t>0  m  </a:t>
            </a:r>
            <a:r>
              <a:rPr lang="en-US" sz="2400">
                <a:sym typeface="Symbol" pitchFamily="18" charset="2"/>
              </a:rPr>
              <a:t>1 </a:t>
            </a:r>
            <a:r>
              <a:rPr lang="en-US" sz="2400" smtClean="0">
                <a:sym typeface="Symbol" pitchFamily="18" charset="2"/>
              </a:rPr>
              <a:t>else </a:t>
            </a:r>
            <a:r>
              <a:rPr lang="en-US" sz="2400" dirty="0">
                <a:sym typeface="Symbol" pitchFamily="18" charset="2"/>
              </a:rPr>
              <a:t>flip about y= </a:t>
            </a:r>
            <a:r>
              <a:rPr lang="en-US" sz="2400">
                <a:sym typeface="Symbol" pitchFamily="18" charset="2"/>
              </a:rPr>
              <a:t>x </a:t>
            </a:r>
            <a:r>
              <a:rPr lang="en-US" sz="2400" smtClean="0">
                <a:sym typeface="Symbol" pitchFamily="18" charset="2"/>
              </a:rPr>
              <a:t>line.</a:t>
            </a:r>
            <a:endParaRPr lang="en-US" sz="2400" dirty="0">
              <a:sym typeface="Symbol" pitchFamily="18" charset="2"/>
            </a:endParaRPr>
          </a:p>
          <a:p>
            <a:endParaRPr lang="en-US" sz="2400" dirty="0">
              <a:sym typeface="Symbol" pitchFamily="18" charset="2"/>
            </a:endParaRPr>
          </a:p>
        </p:txBody>
      </p:sp>
      <p:graphicFrame>
        <p:nvGraphicFramePr>
          <p:cNvPr id="97285" name="Object 5"/>
          <p:cNvGraphicFramePr>
            <a:graphicFrameLocks noChangeAspect="1"/>
          </p:cNvGraphicFramePr>
          <p:nvPr/>
        </p:nvGraphicFramePr>
        <p:xfrm>
          <a:off x="1066800" y="2343150"/>
          <a:ext cx="2209800" cy="1554163"/>
        </p:xfrm>
        <a:graphic>
          <a:graphicData uri="http://schemas.openxmlformats.org/presentationml/2006/ole">
            <p:oleObj spid="_x0000_s44034" name="Equation" r:id="rId3" imgW="1371600" imgH="965160" progId="Equation.3">
              <p:embed/>
            </p:oleObj>
          </a:graphicData>
        </a:graphic>
      </p:graphicFrame>
      <p:grpSp>
        <p:nvGrpSpPr>
          <p:cNvPr id="2" name="Group 71"/>
          <p:cNvGrpSpPr>
            <a:grpSpLocks/>
          </p:cNvGrpSpPr>
          <p:nvPr/>
        </p:nvGrpSpPr>
        <p:grpSpPr bwMode="auto">
          <a:xfrm>
            <a:off x="4724400" y="2209800"/>
            <a:ext cx="4095750" cy="1981200"/>
            <a:chOff x="3072" y="1536"/>
            <a:chExt cx="2580" cy="1248"/>
          </a:xfrm>
        </p:grpSpPr>
        <p:sp>
          <p:nvSpPr>
            <p:cNvPr id="97287" name="Line 7"/>
            <p:cNvSpPr>
              <a:spLocks noChangeShapeType="1"/>
            </p:cNvSpPr>
            <p:nvPr/>
          </p:nvSpPr>
          <p:spPr bwMode="auto">
            <a:xfrm>
              <a:off x="3887" y="1810"/>
              <a:ext cx="1307" cy="0"/>
            </a:xfrm>
            <a:prstGeom prst="line">
              <a:avLst/>
            </a:prstGeom>
            <a:noFill/>
            <a:ln w="9525">
              <a:solidFill>
                <a:schemeClr val="tx1"/>
              </a:solidFill>
              <a:miter lim="800000"/>
              <a:headEnd/>
              <a:tailEnd/>
            </a:ln>
            <a:effectLst/>
          </p:spPr>
          <p:txBody>
            <a:bodyPr wrap="none"/>
            <a:lstStyle/>
            <a:p>
              <a:endParaRPr lang="en-IN"/>
            </a:p>
          </p:txBody>
        </p:sp>
        <p:sp>
          <p:nvSpPr>
            <p:cNvPr id="97288" name="Line 8"/>
            <p:cNvSpPr>
              <a:spLocks noChangeShapeType="1"/>
            </p:cNvSpPr>
            <p:nvPr/>
          </p:nvSpPr>
          <p:spPr bwMode="auto">
            <a:xfrm>
              <a:off x="3887" y="2062"/>
              <a:ext cx="1307" cy="0"/>
            </a:xfrm>
            <a:prstGeom prst="line">
              <a:avLst/>
            </a:prstGeom>
            <a:noFill/>
            <a:ln w="9525">
              <a:solidFill>
                <a:schemeClr val="tx1"/>
              </a:solidFill>
              <a:miter lim="800000"/>
              <a:headEnd/>
              <a:tailEnd/>
            </a:ln>
            <a:effectLst/>
          </p:spPr>
          <p:txBody>
            <a:bodyPr wrap="none"/>
            <a:lstStyle/>
            <a:p>
              <a:endParaRPr lang="en-IN"/>
            </a:p>
          </p:txBody>
        </p:sp>
        <p:sp>
          <p:nvSpPr>
            <p:cNvPr id="97289" name="Line 9"/>
            <p:cNvSpPr>
              <a:spLocks noChangeShapeType="1"/>
            </p:cNvSpPr>
            <p:nvPr/>
          </p:nvSpPr>
          <p:spPr bwMode="auto">
            <a:xfrm>
              <a:off x="3887" y="2298"/>
              <a:ext cx="1307" cy="0"/>
            </a:xfrm>
            <a:prstGeom prst="line">
              <a:avLst/>
            </a:prstGeom>
            <a:noFill/>
            <a:ln w="9525">
              <a:solidFill>
                <a:schemeClr val="tx1"/>
              </a:solidFill>
              <a:miter lim="800000"/>
              <a:headEnd/>
              <a:tailEnd/>
            </a:ln>
            <a:effectLst/>
          </p:spPr>
          <p:txBody>
            <a:bodyPr wrap="none"/>
            <a:lstStyle/>
            <a:p>
              <a:endParaRPr lang="en-IN"/>
            </a:p>
          </p:txBody>
        </p:sp>
        <p:sp>
          <p:nvSpPr>
            <p:cNvPr id="97292" name="Line 12"/>
            <p:cNvSpPr>
              <a:spLocks noChangeShapeType="1"/>
            </p:cNvSpPr>
            <p:nvPr/>
          </p:nvSpPr>
          <p:spPr bwMode="auto">
            <a:xfrm>
              <a:off x="4144" y="1594"/>
              <a:ext cx="0" cy="864"/>
            </a:xfrm>
            <a:prstGeom prst="line">
              <a:avLst/>
            </a:prstGeom>
            <a:noFill/>
            <a:ln w="9525">
              <a:solidFill>
                <a:schemeClr val="tx1"/>
              </a:solidFill>
              <a:miter lim="800000"/>
              <a:headEnd/>
              <a:tailEnd/>
            </a:ln>
            <a:effectLst/>
          </p:spPr>
          <p:txBody>
            <a:bodyPr wrap="none"/>
            <a:lstStyle/>
            <a:p>
              <a:endParaRPr lang="en-IN"/>
            </a:p>
          </p:txBody>
        </p:sp>
        <p:sp>
          <p:nvSpPr>
            <p:cNvPr id="97293" name="Line 13"/>
            <p:cNvSpPr>
              <a:spLocks noChangeShapeType="1"/>
            </p:cNvSpPr>
            <p:nvPr/>
          </p:nvSpPr>
          <p:spPr bwMode="auto">
            <a:xfrm>
              <a:off x="4370" y="1594"/>
              <a:ext cx="0" cy="864"/>
            </a:xfrm>
            <a:prstGeom prst="line">
              <a:avLst/>
            </a:prstGeom>
            <a:noFill/>
            <a:ln w="9525">
              <a:solidFill>
                <a:schemeClr val="tx1"/>
              </a:solidFill>
              <a:miter lim="800000"/>
              <a:headEnd/>
              <a:tailEnd/>
            </a:ln>
            <a:effectLst/>
          </p:spPr>
          <p:txBody>
            <a:bodyPr wrap="none"/>
            <a:lstStyle/>
            <a:p>
              <a:endParaRPr lang="en-IN"/>
            </a:p>
          </p:txBody>
        </p:sp>
        <p:sp>
          <p:nvSpPr>
            <p:cNvPr id="97294" name="Line 14"/>
            <p:cNvSpPr>
              <a:spLocks noChangeShapeType="1"/>
            </p:cNvSpPr>
            <p:nvPr/>
          </p:nvSpPr>
          <p:spPr bwMode="auto">
            <a:xfrm>
              <a:off x="4583" y="1594"/>
              <a:ext cx="0" cy="864"/>
            </a:xfrm>
            <a:prstGeom prst="line">
              <a:avLst/>
            </a:prstGeom>
            <a:noFill/>
            <a:ln w="9525">
              <a:solidFill>
                <a:schemeClr val="tx1"/>
              </a:solidFill>
              <a:miter lim="800000"/>
              <a:headEnd/>
              <a:tailEnd/>
            </a:ln>
            <a:effectLst/>
          </p:spPr>
          <p:txBody>
            <a:bodyPr wrap="none"/>
            <a:lstStyle/>
            <a:p>
              <a:endParaRPr lang="en-IN"/>
            </a:p>
          </p:txBody>
        </p:sp>
        <p:sp>
          <p:nvSpPr>
            <p:cNvPr id="97295" name="Line 15"/>
            <p:cNvSpPr>
              <a:spLocks noChangeShapeType="1"/>
            </p:cNvSpPr>
            <p:nvPr/>
          </p:nvSpPr>
          <p:spPr bwMode="auto">
            <a:xfrm>
              <a:off x="4819" y="1594"/>
              <a:ext cx="0" cy="864"/>
            </a:xfrm>
            <a:prstGeom prst="line">
              <a:avLst/>
            </a:prstGeom>
            <a:noFill/>
            <a:ln w="9525">
              <a:solidFill>
                <a:schemeClr val="tx1"/>
              </a:solidFill>
              <a:miter lim="800000"/>
              <a:headEnd/>
              <a:tailEnd/>
            </a:ln>
            <a:effectLst/>
          </p:spPr>
          <p:txBody>
            <a:bodyPr wrap="none"/>
            <a:lstStyle/>
            <a:p>
              <a:endParaRPr lang="en-IN"/>
            </a:p>
          </p:txBody>
        </p:sp>
        <p:sp>
          <p:nvSpPr>
            <p:cNvPr id="97300" name="Oval 20"/>
            <p:cNvSpPr>
              <a:spLocks noChangeArrowheads="1"/>
            </p:cNvSpPr>
            <p:nvPr/>
          </p:nvSpPr>
          <p:spPr bwMode="auto">
            <a:xfrm>
              <a:off x="4100" y="2257"/>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97303" name="Oval 23"/>
            <p:cNvSpPr>
              <a:spLocks noChangeArrowheads="1"/>
            </p:cNvSpPr>
            <p:nvPr/>
          </p:nvSpPr>
          <p:spPr bwMode="auto">
            <a:xfrm>
              <a:off x="4100" y="2009"/>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7306" name="Oval 26"/>
            <p:cNvSpPr>
              <a:spLocks noChangeArrowheads="1"/>
            </p:cNvSpPr>
            <p:nvPr/>
          </p:nvSpPr>
          <p:spPr bwMode="auto">
            <a:xfrm>
              <a:off x="4329" y="2259"/>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7309" name="Oval 29"/>
            <p:cNvSpPr>
              <a:spLocks noChangeArrowheads="1"/>
            </p:cNvSpPr>
            <p:nvPr/>
          </p:nvSpPr>
          <p:spPr bwMode="auto">
            <a:xfrm>
              <a:off x="4329" y="2011"/>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97310" name="Oval 30"/>
            <p:cNvSpPr>
              <a:spLocks noChangeArrowheads="1"/>
            </p:cNvSpPr>
            <p:nvPr/>
          </p:nvSpPr>
          <p:spPr bwMode="auto">
            <a:xfrm>
              <a:off x="4532" y="1765"/>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7314" name="Oval 34"/>
            <p:cNvSpPr>
              <a:spLocks noChangeArrowheads="1"/>
            </p:cNvSpPr>
            <p:nvPr/>
          </p:nvSpPr>
          <p:spPr bwMode="auto">
            <a:xfrm>
              <a:off x="4532" y="2015"/>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97316" name="Oval 36"/>
            <p:cNvSpPr>
              <a:spLocks noChangeArrowheads="1"/>
            </p:cNvSpPr>
            <p:nvPr/>
          </p:nvSpPr>
          <p:spPr bwMode="auto">
            <a:xfrm>
              <a:off x="4772" y="1767"/>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97320" name="Oval 40"/>
            <p:cNvSpPr>
              <a:spLocks noChangeArrowheads="1"/>
            </p:cNvSpPr>
            <p:nvPr/>
          </p:nvSpPr>
          <p:spPr bwMode="auto">
            <a:xfrm>
              <a:off x="4772" y="2017"/>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7335" name="Line 55"/>
            <p:cNvSpPr>
              <a:spLocks noChangeShapeType="1"/>
            </p:cNvSpPr>
            <p:nvPr/>
          </p:nvSpPr>
          <p:spPr bwMode="auto">
            <a:xfrm flipH="1">
              <a:off x="3726" y="1703"/>
              <a:ext cx="1518" cy="745"/>
            </a:xfrm>
            <a:prstGeom prst="line">
              <a:avLst/>
            </a:prstGeom>
            <a:noFill/>
            <a:ln w="19050">
              <a:solidFill>
                <a:srgbClr val="0000FF"/>
              </a:solidFill>
              <a:miter lim="800000"/>
              <a:headEnd/>
              <a:tailEnd/>
            </a:ln>
            <a:effectLst/>
          </p:spPr>
          <p:txBody>
            <a:bodyPr wrap="none"/>
            <a:lstStyle/>
            <a:p>
              <a:endParaRPr lang="en-IN"/>
            </a:p>
          </p:txBody>
        </p:sp>
        <p:sp>
          <p:nvSpPr>
            <p:cNvPr id="97336" name="Oval 56"/>
            <p:cNvSpPr>
              <a:spLocks noChangeArrowheads="1"/>
            </p:cNvSpPr>
            <p:nvPr/>
          </p:nvSpPr>
          <p:spPr bwMode="auto">
            <a:xfrm>
              <a:off x="4338" y="2112"/>
              <a:ext cx="47" cy="46"/>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97337" name="Oval 57"/>
            <p:cNvSpPr>
              <a:spLocks noChangeArrowheads="1"/>
            </p:cNvSpPr>
            <p:nvPr/>
          </p:nvSpPr>
          <p:spPr bwMode="auto">
            <a:xfrm>
              <a:off x="4110" y="2212"/>
              <a:ext cx="47" cy="46"/>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97339" name="Text Box 59"/>
            <p:cNvSpPr txBox="1">
              <a:spLocks noChangeArrowheads="1"/>
            </p:cNvSpPr>
            <p:nvPr/>
          </p:nvSpPr>
          <p:spPr bwMode="auto">
            <a:xfrm>
              <a:off x="3486" y="2016"/>
              <a:ext cx="379" cy="192"/>
            </a:xfrm>
            <a:prstGeom prst="rect">
              <a:avLst/>
            </a:prstGeom>
            <a:noFill/>
            <a:ln w="9525">
              <a:noFill/>
              <a:miter lim="800000"/>
              <a:headEnd/>
              <a:tailEnd/>
            </a:ln>
            <a:effectLst/>
          </p:spPr>
          <p:txBody>
            <a:bodyPr wrap="none">
              <a:spAutoFit/>
            </a:bodyPr>
            <a:lstStyle/>
            <a:p>
              <a:pPr algn="l"/>
              <a:r>
                <a:rPr lang="en-US" sz="1400"/>
                <a:t>(x</a:t>
              </a:r>
              <a:r>
                <a:rPr lang="en-US" sz="1400" baseline="-25000"/>
                <a:t>i</a:t>
              </a:r>
              <a:r>
                <a:rPr lang="en-US" sz="1400"/>
                <a:t>,y</a:t>
              </a:r>
              <a:r>
                <a:rPr lang="en-US" sz="1400" baseline="-25000"/>
                <a:t>i</a:t>
              </a:r>
              <a:r>
                <a:rPr lang="en-US" sz="1400"/>
                <a:t>)</a:t>
              </a:r>
            </a:p>
          </p:txBody>
        </p:sp>
        <p:cxnSp>
          <p:nvCxnSpPr>
            <p:cNvPr id="97340" name="AutoShape 60"/>
            <p:cNvCxnSpPr>
              <a:cxnSpLocks noChangeShapeType="1"/>
              <a:stCxn id="97339" idx="3"/>
              <a:endCxn id="97337" idx="2"/>
            </p:cNvCxnSpPr>
            <p:nvPr/>
          </p:nvCxnSpPr>
          <p:spPr bwMode="auto">
            <a:xfrm>
              <a:off x="3865" y="2112"/>
              <a:ext cx="245" cy="123"/>
            </a:xfrm>
            <a:prstGeom prst="straightConnector1">
              <a:avLst/>
            </a:prstGeom>
            <a:noFill/>
            <a:ln w="9525">
              <a:solidFill>
                <a:schemeClr val="tx1"/>
              </a:solidFill>
              <a:miter lim="800000"/>
              <a:headEnd/>
              <a:tailEnd type="triangle" w="med" len="med"/>
            </a:ln>
            <a:effectLst/>
          </p:spPr>
        </p:cxnSp>
        <p:sp>
          <p:nvSpPr>
            <p:cNvPr id="97341" name="Text Box 61"/>
            <p:cNvSpPr txBox="1">
              <a:spLocks noChangeArrowheads="1"/>
            </p:cNvSpPr>
            <p:nvPr/>
          </p:nvSpPr>
          <p:spPr bwMode="auto">
            <a:xfrm>
              <a:off x="3092" y="2487"/>
              <a:ext cx="782" cy="192"/>
            </a:xfrm>
            <a:prstGeom prst="rect">
              <a:avLst/>
            </a:prstGeom>
            <a:noFill/>
            <a:ln w="9525">
              <a:noFill/>
              <a:miter lim="800000"/>
              <a:headEnd/>
              <a:tailEnd/>
            </a:ln>
            <a:effectLst/>
          </p:spPr>
          <p:txBody>
            <a:bodyPr wrap="none">
              <a:spAutoFit/>
            </a:bodyPr>
            <a:lstStyle/>
            <a:p>
              <a:pPr algn="l"/>
              <a:r>
                <a:rPr lang="en-US" sz="1400"/>
                <a:t>(x</a:t>
              </a:r>
              <a:r>
                <a:rPr lang="en-US" sz="1400" baseline="-25000"/>
                <a:t>i</a:t>
              </a:r>
              <a:r>
                <a:rPr lang="en-US" sz="1400"/>
                <a:t>,Round(y</a:t>
              </a:r>
              <a:r>
                <a:rPr lang="en-US" sz="1400" baseline="-25000"/>
                <a:t>i</a:t>
              </a:r>
              <a:r>
                <a:rPr lang="en-US" sz="1400"/>
                <a:t>))</a:t>
              </a:r>
            </a:p>
          </p:txBody>
        </p:sp>
        <p:cxnSp>
          <p:nvCxnSpPr>
            <p:cNvPr id="97342" name="AutoShape 62"/>
            <p:cNvCxnSpPr>
              <a:cxnSpLocks noChangeShapeType="1"/>
              <a:stCxn id="97341" idx="3"/>
            </p:cNvCxnSpPr>
            <p:nvPr/>
          </p:nvCxnSpPr>
          <p:spPr bwMode="auto">
            <a:xfrm flipV="1">
              <a:off x="3874" y="2313"/>
              <a:ext cx="266" cy="270"/>
            </a:xfrm>
            <a:prstGeom prst="straightConnector1">
              <a:avLst/>
            </a:prstGeom>
            <a:noFill/>
            <a:ln w="9525">
              <a:solidFill>
                <a:schemeClr val="tx1"/>
              </a:solidFill>
              <a:miter lim="800000"/>
              <a:headEnd/>
              <a:tailEnd type="triangle" w="med" len="med"/>
            </a:ln>
            <a:effectLst/>
          </p:spPr>
        </p:cxnSp>
        <p:sp>
          <p:nvSpPr>
            <p:cNvPr id="97343" name="Text Box 63"/>
            <p:cNvSpPr txBox="1">
              <a:spLocks noChangeArrowheads="1"/>
            </p:cNvSpPr>
            <p:nvPr/>
          </p:nvSpPr>
          <p:spPr bwMode="auto">
            <a:xfrm>
              <a:off x="3072" y="1536"/>
              <a:ext cx="957" cy="192"/>
            </a:xfrm>
            <a:prstGeom prst="rect">
              <a:avLst/>
            </a:prstGeom>
            <a:noFill/>
            <a:ln w="9525">
              <a:noFill/>
              <a:miter lim="800000"/>
              <a:headEnd/>
              <a:tailEnd/>
            </a:ln>
            <a:effectLst/>
          </p:spPr>
          <p:txBody>
            <a:bodyPr wrap="none">
              <a:spAutoFit/>
            </a:bodyPr>
            <a:lstStyle/>
            <a:p>
              <a:pPr algn="l"/>
              <a:r>
                <a:rPr lang="en-US" sz="1400"/>
                <a:t>(x</a:t>
              </a:r>
              <a:r>
                <a:rPr lang="en-US" sz="1400" baseline="-25000"/>
                <a:t>i</a:t>
              </a:r>
              <a:r>
                <a:rPr lang="en-US" sz="1400"/>
                <a:t>,Round(y</a:t>
              </a:r>
              <a:r>
                <a:rPr lang="en-US" sz="1400" baseline="-25000"/>
                <a:t>i</a:t>
              </a:r>
              <a:r>
                <a:rPr lang="en-US" sz="1400"/>
                <a:t>+m))</a:t>
              </a:r>
            </a:p>
          </p:txBody>
        </p:sp>
        <p:cxnSp>
          <p:nvCxnSpPr>
            <p:cNvPr id="97344" name="AutoShape 64"/>
            <p:cNvCxnSpPr>
              <a:cxnSpLocks noChangeShapeType="1"/>
              <a:stCxn id="97343" idx="3"/>
            </p:cNvCxnSpPr>
            <p:nvPr/>
          </p:nvCxnSpPr>
          <p:spPr bwMode="auto">
            <a:xfrm>
              <a:off x="4029" y="1632"/>
              <a:ext cx="318" cy="424"/>
            </a:xfrm>
            <a:prstGeom prst="straightConnector1">
              <a:avLst/>
            </a:prstGeom>
            <a:noFill/>
            <a:ln w="9525">
              <a:solidFill>
                <a:schemeClr val="tx1"/>
              </a:solidFill>
              <a:miter lim="800000"/>
              <a:headEnd/>
              <a:tailEnd type="triangle" w="med" len="med"/>
            </a:ln>
            <a:effectLst/>
          </p:spPr>
        </p:cxnSp>
        <p:cxnSp>
          <p:nvCxnSpPr>
            <p:cNvPr id="97345" name="AutoShape 65"/>
            <p:cNvCxnSpPr>
              <a:cxnSpLocks noChangeShapeType="1"/>
              <a:stCxn id="97346" idx="0"/>
              <a:endCxn id="97336" idx="5"/>
            </p:cNvCxnSpPr>
            <p:nvPr/>
          </p:nvCxnSpPr>
          <p:spPr bwMode="auto">
            <a:xfrm flipH="1" flipV="1">
              <a:off x="4378" y="2151"/>
              <a:ext cx="453" cy="441"/>
            </a:xfrm>
            <a:prstGeom prst="straightConnector1">
              <a:avLst/>
            </a:prstGeom>
            <a:noFill/>
            <a:ln w="9525">
              <a:solidFill>
                <a:schemeClr val="tx1"/>
              </a:solidFill>
              <a:miter lim="800000"/>
              <a:headEnd/>
              <a:tailEnd type="triangle" w="med" len="med"/>
            </a:ln>
            <a:effectLst/>
          </p:spPr>
        </p:cxnSp>
        <p:sp>
          <p:nvSpPr>
            <p:cNvPr id="97346" name="Text Box 66"/>
            <p:cNvSpPr txBox="1">
              <a:spLocks noChangeArrowheads="1"/>
            </p:cNvSpPr>
            <p:nvPr/>
          </p:nvSpPr>
          <p:spPr bwMode="auto">
            <a:xfrm>
              <a:off x="4542" y="2592"/>
              <a:ext cx="577" cy="192"/>
            </a:xfrm>
            <a:prstGeom prst="rect">
              <a:avLst/>
            </a:prstGeom>
            <a:noFill/>
            <a:ln w="9525">
              <a:noFill/>
              <a:miter lim="800000"/>
              <a:headEnd/>
              <a:tailEnd/>
            </a:ln>
            <a:effectLst/>
          </p:spPr>
          <p:txBody>
            <a:bodyPr wrap="none">
              <a:spAutoFit/>
            </a:bodyPr>
            <a:lstStyle/>
            <a:p>
              <a:pPr algn="l"/>
              <a:r>
                <a:rPr lang="en-US" sz="1400"/>
                <a:t>(x</a:t>
              </a:r>
              <a:r>
                <a:rPr lang="en-US" sz="1400" baseline="-25000"/>
                <a:t>i</a:t>
              </a:r>
              <a:r>
                <a:rPr lang="en-US" sz="1400"/>
                <a:t>,y</a:t>
              </a:r>
              <a:r>
                <a:rPr lang="en-US" sz="1400" baseline="-25000"/>
                <a:t>i </a:t>
              </a:r>
              <a:r>
                <a:rPr lang="en-US" sz="1400"/>
                <a:t>+m)</a:t>
              </a:r>
            </a:p>
          </p:txBody>
        </p:sp>
        <p:sp>
          <p:nvSpPr>
            <p:cNvPr id="97347" name="Text Box 67"/>
            <p:cNvSpPr txBox="1">
              <a:spLocks noChangeArrowheads="1"/>
            </p:cNvSpPr>
            <p:nvPr/>
          </p:nvSpPr>
          <p:spPr bwMode="auto">
            <a:xfrm>
              <a:off x="4926" y="1536"/>
              <a:ext cx="726" cy="192"/>
            </a:xfrm>
            <a:prstGeom prst="rect">
              <a:avLst/>
            </a:prstGeom>
            <a:noFill/>
            <a:ln w="9525">
              <a:noFill/>
              <a:miter lim="800000"/>
              <a:headEnd/>
              <a:tailEnd/>
            </a:ln>
            <a:effectLst/>
          </p:spPr>
          <p:txBody>
            <a:bodyPr wrap="none">
              <a:spAutoFit/>
            </a:bodyPr>
            <a:lstStyle/>
            <a:p>
              <a:pPr algn="l"/>
              <a:r>
                <a:rPr lang="en-US" sz="1400" smtClean="0"/>
                <a:t>Desired Line</a:t>
              </a:r>
              <a:endParaRPr lang="en-US" sz="1400" dirty="0"/>
            </a:p>
          </p:txBody>
        </p:sp>
      </p:grpSp>
      <p:sp>
        <p:nvSpPr>
          <p:cNvPr id="97350" name="Rectangle 70"/>
          <p:cNvSpPr>
            <a:spLocks noChangeArrowheads="1"/>
          </p:cNvSpPr>
          <p:nvPr/>
        </p:nvSpPr>
        <p:spPr bwMode="auto">
          <a:xfrm>
            <a:off x="457200" y="4343400"/>
            <a:ext cx="8421688" cy="2514600"/>
          </a:xfrm>
          <a:prstGeom prst="rect">
            <a:avLst/>
          </a:prstGeom>
          <a:noFill/>
          <a:ln w="9525">
            <a:noFill/>
            <a:miter lim="800000"/>
            <a:headEnd/>
            <a:tailEnd/>
          </a:ln>
          <a:effectLst/>
        </p:spPr>
        <p:txBody>
          <a:bodyPr/>
          <a:lstStyle/>
          <a:p>
            <a:pPr algn="l">
              <a:spcBef>
                <a:spcPct val="20000"/>
              </a:spcBef>
              <a:buClr>
                <a:schemeClr val="folHlink"/>
              </a:buClr>
              <a:buSzPct val="60000"/>
              <a:buFont typeface="Wingdings" pitchFamily="2" charset="2"/>
              <a:buNone/>
              <a:tabLst>
                <a:tab pos="457200" algn="l"/>
                <a:tab pos="914400" algn="l"/>
                <a:tab pos="1371600" algn="l"/>
                <a:tab pos="1885950" algn="l"/>
                <a:tab pos="2286000" algn="l"/>
              </a:tabLst>
            </a:pPr>
            <a:r>
              <a:rPr lang="en-US" sz="1800" b="1">
                <a:sym typeface="Symbol" pitchFamily="18" charset="2"/>
              </a:rPr>
              <a:t>void</a:t>
            </a:r>
            <a:r>
              <a:rPr lang="en-US" sz="1800">
                <a:sym typeface="Symbol" pitchFamily="18" charset="2"/>
              </a:rPr>
              <a:t> </a:t>
            </a:r>
            <a:r>
              <a:rPr lang="en-US" sz="1800" smtClean="0">
                <a:sym typeface="Symbol" pitchFamily="18" charset="2"/>
              </a:rPr>
              <a:t>Line(</a:t>
            </a:r>
            <a:r>
              <a:rPr lang="en-US" sz="1800" b="1" smtClean="0">
                <a:sym typeface="Symbol" pitchFamily="18" charset="2"/>
              </a:rPr>
              <a:t>int </a:t>
            </a:r>
            <a:r>
              <a:rPr lang="en-US" sz="1800" dirty="0">
                <a:sym typeface="Symbol" pitchFamily="18" charset="2"/>
              </a:rPr>
              <a:t>x0, </a:t>
            </a:r>
            <a:r>
              <a:rPr lang="en-US" sz="1800" b="1" dirty="0" err="1">
                <a:sym typeface="Symbol" pitchFamily="18" charset="2"/>
              </a:rPr>
              <a:t>int</a:t>
            </a:r>
            <a:r>
              <a:rPr lang="en-US" sz="1800" b="1" dirty="0">
                <a:sym typeface="Symbol" pitchFamily="18" charset="2"/>
              </a:rPr>
              <a:t> </a:t>
            </a:r>
            <a:r>
              <a:rPr lang="en-US" sz="1800" dirty="0">
                <a:sym typeface="Symbol" pitchFamily="18" charset="2"/>
              </a:rPr>
              <a:t>y0, </a:t>
            </a:r>
            <a:r>
              <a:rPr lang="en-US" sz="1800" b="1" dirty="0" err="1">
                <a:sym typeface="Symbol" pitchFamily="18" charset="2"/>
              </a:rPr>
              <a:t>int</a:t>
            </a:r>
            <a:r>
              <a:rPr lang="en-US" sz="1800" b="1" dirty="0">
                <a:sym typeface="Symbol" pitchFamily="18" charset="2"/>
              </a:rPr>
              <a:t> </a:t>
            </a:r>
            <a:r>
              <a:rPr lang="en-US" sz="1800" dirty="0">
                <a:sym typeface="Symbol" pitchFamily="18" charset="2"/>
              </a:rPr>
              <a:t>x1, </a:t>
            </a:r>
            <a:r>
              <a:rPr lang="en-US" sz="1800" b="1" dirty="0" err="1">
                <a:sym typeface="Symbol" pitchFamily="18" charset="2"/>
              </a:rPr>
              <a:t>int</a:t>
            </a:r>
            <a:r>
              <a:rPr lang="en-US" sz="1800" b="1" dirty="0">
                <a:sym typeface="Symbol" pitchFamily="18" charset="2"/>
              </a:rPr>
              <a:t> </a:t>
            </a:r>
            <a:r>
              <a:rPr lang="en-US" sz="1800" dirty="0">
                <a:sym typeface="Symbol" pitchFamily="18" charset="2"/>
              </a:rPr>
              <a:t>y1, </a:t>
            </a:r>
            <a:r>
              <a:rPr lang="en-US" sz="1800" b="1" err="1">
                <a:sym typeface="Symbol" pitchFamily="18" charset="2"/>
              </a:rPr>
              <a:t>int</a:t>
            </a:r>
            <a:r>
              <a:rPr lang="en-US" sz="1800">
                <a:sym typeface="Symbol" pitchFamily="18" charset="2"/>
              </a:rPr>
              <a:t> </a:t>
            </a:r>
            <a:r>
              <a:rPr lang="en-US" sz="1800" smtClean="0">
                <a:sym typeface="Symbol" pitchFamily="18" charset="2"/>
              </a:rPr>
              <a:t>value) </a:t>
            </a:r>
            <a:r>
              <a:rPr lang="en-US" sz="1800" dirty="0">
                <a:sym typeface="Symbol" pitchFamily="18" charset="2"/>
              </a:rPr>
              <a:t>{</a:t>
            </a:r>
            <a:br>
              <a:rPr lang="en-US" sz="1800" dirty="0">
                <a:sym typeface="Symbol" pitchFamily="18" charset="2"/>
              </a:rPr>
            </a:br>
            <a:r>
              <a:rPr lang="en-US" sz="1800">
                <a:sym typeface="Symbol" pitchFamily="18" charset="2"/>
              </a:rPr>
              <a:t>	</a:t>
            </a:r>
            <a:r>
              <a:rPr lang="en-US" sz="1800" b="1" smtClean="0">
                <a:sym typeface="Symbol" pitchFamily="18" charset="2"/>
              </a:rPr>
              <a:t>double</a:t>
            </a:r>
            <a:r>
              <a:rPr lang="en-US" sz="1800" smtClean="0">
                <a:sym typeface="Symbol" pitchFamily="18" charset="2"/>
              </a:rPr>
              <a:t> </a:t>
            </a:r>
            <a:r>
              <a:rPr lang="en-US" sz="1800" dirty="0">
                <a:sym typeface="Symbol" pitchFamily="18" charset="2"/>
              </a:rPr>
              <a:t>y = y0;</a:t>
            </a:r>
          </a:p>
          <a:p>
            <a:pPr algn="l">
              <a:spcBef>
                <a:spcPct val="20000"/>
              </a:spcBef>
              <a:buClr>
                <a:schemeClr val="folHlink"/>
              </a:buClr>
              <a:buSzPct val="60000"/>
              <a:buFont typeface="Wingdings" pitchFamily="2" charset="2"/>
              <a:buNone/>
              <a:tabLst>
                <a:tab pos="457200" algn="l"/>
                <a:tab pos="914400" algn="l"/>
                <a:tab pos="1371600" algn="l"/>
                <a:tab pos="1885950" algn="l"/>
                <a:tab pos="2286000" algn="l"/>
              </a:tabLst>
            </a:pPr>
            <a:r>
              <a:rPr lang="en-US" sz="1800">
                <a:sym typeface="Symbol" pitchFamily="18" charset="2"/>
              </a:rPr>
              <a:t>	</a:t>
            </a:r>
            <a:r>
              <a:rPr lang="en-US" sz="1800" b="1" smtClean="0">
                <a:sym typeface="Symbol" pitchFamily="18" charset="2"/>
              </a:rPr>
              <a:t>double</a:t>
            </a:r>
            <a:r>
              <a:rPr lang="en-US" sz="1800" smtClean="0">
                <a:sym typeface="Symbol" pitchFamily="18" charset="2"/>
              </a:rPr>
              <a:t> </a:t>
            </a:r>
            <a:r>
              <a:rPr lang="en-US" sz="1800" dirty="0">
                <a:sym typeface="Symbol" pitchFamily="18" charset="2"/>
              </a:rPr>
              <a:t>m = (y1 – y0) / (x0 – x1);      // 0 &lt;= m &lt;= 1</a:t>
            </a:r>
            <a:br>
              <a:rPr lang="en-US" sz="1800" dirty="0">
                <a:sym typeface="Symbol" pitchFamily="18" charset="2"/>
              </a:rPr>
            </a:br>
            <a:r>
              <a:rPr lang="en-US" sz="1800" dirty="0">
                <a:sym typeface="Symbol" pitchFamily="18" charset="2"/>
              </a:rPr>
              <a:t>	</a:t>
            </a:r>
            <a:r>
              <a:rPr lang="en-US" sz="1800" b="1" dirty="0">
                <a:sym typeface="Symbol" pitchFamily="18" charset="2"/>
              </a:rPr>
              <a:t>for</a:t>
            </a:r>
            <a:r>
              <a:rPr lang="en-US" sz="1800" dirty="0">
                <a:sym typeface="Symbol" pitchFamily="18" charset="2"/>
              </a:rPr>
              <a:t> (</a:t>
            </a:r>
            <a:r>
              <a:rPr lang="en-US" sz="1800" b="1" dirty="0" err="1">
                <a:sym typeface="Symbol" pitchFamily="18" charset="2"/>
              </a:rPr>
              <a:t>int</a:t>
            </a:r>
            <a:r>
              <a:rPr lang="en-US" sz="1800" dirty="0">
                <a:sym typeface="Symbol" pitchFamily="18" charset="2"/>
              </a:rPr>
              <a:t> x = x0; x &lt;= x1; x++) {</a:t>
            </a:r>
          </a:p>
          <a:p>
            <a:pPr algn="l">
              <a:spcBef>
                <a:spcPct val="20000"/>
              </a:spcBef>
              <a:buClr>
                <a:schemeClr val="folHlink"/>
              </a:buClr>
              <a:buSzPct val="60000"/>
              <a:buFont typeface="Wingdings" pitchFamily="2" charset="2"/>
              <a:buNone/>
              <a:tabLst>
                <a:tab pos="457200" algn="l"/>
                <a:tab pos="914400" algn="l"/>
                <a:tab pos="1371600" algn="l"/>
                <a:tab pos="1885950" algn="l"/>
                <a:tab pos="2286000" algn="l"/>
              </a:tabLst>
            </a:pPr>
            <a:r>
              <a:rPr lang="en-US" sz="1800" dirty="0">
                <a:sym typeface="Symbol" pitchFamily="18" charset="2"/>
              </a:rPr>
              <a:t>	</a:t>
            </a:r>
            <a:r>
              <a:rPr lang="en-US" sz="1800">
                <a:sym typeface="Symbol" pitchFamily="18" charset="2"/>
              </a:rPr>
              <a:t>	</a:t>
            </a:r>
            <a:r>
              <a:rPr lang="en-US" sz="1800" smtClean="0">
                <a:sym typeface="Symbol" pitchFamily="18" charset="2"/>
              </a:rPr>
              <a:t>WritePixel(x</a:t>
            </a:r>
            <a:r>
              <a:rPr lang="en-US" sz="1800" dirty="0">
                <a:sym typeface="Symbol" pitchFamily="18" charset="2"/>
              </a:rPr>
              <a:t>, Round(y</a:t>
            </a:r>
            <a:r>
              <a:rPr lang="en-US" sz="1800">
                <a:sym typeface="Symbol" pitchFamily="18" charset="2"/>
              </a:rPr>
              <a:t>), </a:t>
            </a:r>
            <a:r>
              <a:rPr lang="en-US" sz="1800" smtClean="0">
                <a:sym typeface="Symbol" pitchFamily="18" charset="2"/>
              </a:rPr>
              <a:t>value);</a:t>
            </a:r>
            <a:endParaRPr lang="en-US" sz="1800" dirty="0">
              <a:sym typeface="Symbol" pitchFamily="18" charset="2"/>
            </a:endParaRPr>
          </a:p>
          <a:p>
            <a:pPr algn="l">
              <a:spcBef>
                <a:spcPct val="20000"/>
              </a:spcBef>
              <a:buClr>
                <a:schemeClr val="folHlink"/>
              </a:buClr>
              <a:buSzPct val="60000"/>
              <a:buFont typeface="Wingdings" pitchFamily="2" charset="2"/>
              <a:buNone/>
              <a:tabLst>
                <a:tab pos="457200" algn="l"/>
                <a:tab pos="914400" algn="l"/>
                <a:tab pos="1371600" algn="l"/>
                <a:tab pos="1885950" algn="l"/>
                <a:tab pos="2286000" algn="l"/>
              </a:tabLst>
            </a:pPr>
            <a:r>
              <a:rPr lang="en-US" sz="1800" dirty="0">
                <a:sym typeface="Symbol" pitchFamily="18" charset="2"/>
              </a:rPr>
              <a:t>		y += m;</a:t>
            </a:r>
            <a:br>
              <a:rPr lang="en-US" sz="1800" dirty="0">
                <a:sym typeface="Symbol" pitchFamily="18" charset="2"/>
              </a:rPr>
            </a:br>
            <a:r>
              <a:rPr lang="en-US" sz="1800" dirty="0">
                <a:sym typeface="Symbol" pitchFamily="18" charset="2"/>
              </a:rPr>
              <a:t>	}</a:t>
            </a:r>
            <a:endParaRPr lang="en-US" sz="1800" b="1" dirty="0">
              <a:sym typeface="Symbol" pitchFamily="18" charset="2"/>
            </a:endParaRPr>
          </a:p>
          <a:p>
            <a:pPr algn="l">
              <a:spcBef>
                <a:spcPct val="20000"/>
              </a:spcBef>
              <a:buClr>
                <a:schemeClr val="folHlink"/>
              </a:buClr>
              <a:buSzPct val="60000"/>
              <a:buFont typeface="Wingdings" pitchFamily="2" charset="2"/>
              <a:buNone/>
              <a:tabLst>
                <a:tab pos="457200" algn="l"/>
                <a:tab pos="914400" algn="l"/>
                <a:tab pos="1371600" algn="l"/>
                <a:tab pos="1885950" algn="l"/>
                <a:tab pos="2286000" algn="l"/>
              </a:tabLst>
            </a:pPr>
            <a:r>
              <a:rPr lang="en-US" sz="1800" dirty="0">
                <a:sym typeface="Symbol" pitchFamily="18" charset="2"/>
              </a:rPr>
              <a:t>}</a:t>
            </a:r>
          </a:p>
        </p:txBody>
      </p:sp>
      <p:sp>
        <p:nvSpPr>
          <p:cNvPr id="97352" name="Line 72"/>
          <p:cNvSpPr>
            <a:spLocks noChangeShapeType="1"/>
          </p:cNvSpPr>
          <p:nvPr/>
        </p:nvSpPr>
        <p:spPr bwMode="auto">
          <a:xfrm flipH="1" flipV="1">
            <a:off x="1905000" y="6172200"/>
            <a:ext cx="990600" cy="228600"/>
          </a:xfrm>
          <a:prstGeom prst="line">
            <a:avLst/>
          </a:prstGeom>
          <a:noFill/>
          <a:ln w="9525">
            <a:solidFill>
              <a:schemeClr val="tx1"/>
            </a:solidFill>
            <a:miter lim="800000"/>
            <a:headEnd/>
            <a:tailEnd type="triangle" w="med" len="med"/>
          </a:ln>
          <a:effectLst/>
        </p:spPr>
        <p:txBody>
          <a:bodyPr wrap="none"/>
          <a:lstStyle/>
          <a:p>
            <a:endParaRPr lang="en-IN"/>
          </a:p>
        </p:txBody>
      </p:sp>
      <p:sp>
        <p:nvSpPr>
          <p:cNvPr id="97353" name="Text Box 73"/>
          <p:cNvSpPr txBox="1">
            <a:spLocks noChangeArrowheads="1"/>
          </p:cNvSpPr>
          <p:nvPr/>
        </p:nvSpPr>
        <p:spPr bwMode="auto">
          <a:xfrm>
            <a:off x="2362200" y="6400800"/>
            <a:ext cx="5930900" cy="366713"/>
          </a:xfrm>
          <a:prstGeom prst="rect">
            <a:avLst/>
          </a:prstGeom>
          <a:noFill/>
          <a:ln w="9525">
            <a:noFill/>
            <a:miter lim="800000"/>
            <a:headEnd/>
            <a:tailEnd/>
          </a:ln>
          <a:effectLst/>
        </p:spPr>
        <p:txBody>
          <a:bodyPr wrap="none">
            <a:spAutoFit/>
          </a:bodyPr>
          <a:lstStyle/>
          <a:p>
            <a:pPr algn="l"/>
            <a:r>
              <a:rPr lang="en-US" sz="1800" smtClean="0">
                <a:solidFill>
                  <a:schemeClr val="hlink"/>
                </a:solidFill>
              </a:rPr>
              <a:t>Require </a:t>
            </a:r>
            <a:r>
              <a:rPr lang="en-US" sz="1800">
                <a:solidFill>
                  <a:schemeClr val="hlink"/>
                </a:solidFill>
              </a:rPr>
              <a:t>to </a:t>
            </a:r>
            <a:r>
              <a:rPr lang="en-US" sz="1800" smtClean="0">
                <a:solidFill>
                  <a:schemeClr val="hlink"/>
                </a:solidFill>
              </a:rPr>
              <a:t>eliminate </a:t>
            </a:r>
            <a:r>
              <a:rPr lang="en-US" sz="1800" dirty="0">
                <a:solidFill>
                  <a:schemeClr val="hlink"/>
                </a:solidFill>
              </a:rPr>
              <a:t>floating </a:t>
            </a:r>
            <a:r>
              <a:rPr lang="en-US" sz="1800">
                <a:solidFill>
                  <a:schemeClr val="hlink"/>
                </a:solidFill>
              </a:rPr>
              <a:t>point </a:t>
            </a:r>
            <a:r>
              <a:rPr lang="en-US" sz="1800" smtClean="0">
                <a:solidFill>
                  <a:schemeClr val="hlink"/>
                </a:solidFill>
              </a:rPr>
              <a:t>operations </a:t>
            </a:r>
            <a:r>
              <a:rPr lang="en-US" sz="1800">
                <a:solidFill>
                  <a:schemeClr val="hlink"/>
                </a:solidFill>
              </a:rPr>
              <a:t>&amp; </a:t>
            </a:r>
            <a:r>
              <a:rPr lang="en-US" sz="1800" smtClean="0">
                <a:solidFill>
                  <a:schemeClr val="hlink"/>
                </a:solidFill>
              </a:rPr>
              <a:t>variables</a:t>
            </a:r>
            <a:endParaRPr lang="en-US" sz="1800" dirty="0">
              <a:solidFill>
                <a:schemeClr val="hlin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42910" y="642918"/>
            <a:ext cx="4257704" cy="584775"/>
          </a:xfrm>
          <a:prstGeom prst="rect">
            <a:avLst/>
          </a:prstGeom>
        </p:spPr>
        <p:txBody>
          <a:bodyPr wrap="none">
            <a:spAutoFit/>
          </a:bodyPr>
          <a:lstStyle/>
          <a:p>
            <a:r>
              <a:rPr lang="en-US" sz="3200" smtClean="0"/>
              <a:t>Midpoint Line </a:t>
            </a:r>
            <a:r>
              <a:rPr lang="en-US" sz="3200" dirty="0" smtClean="0"/>
              <a:t>Algorithm</a:t>
            </a:r>
            <a:endParaRPr lang="en-IN" sz="3200" dirty="0"/>
          </a:p>
        </p:txBody>
      </p:sp>
      <p:grpSp>
        <p:nvGrpSpPr>
          <p:cNvPr id="44" name="Group 43"/>
          <p:cNvGrpSpPr/>
          <p:nvPr/>
        </p:nvGrpSpPr>
        <p:grpSpPr>
          <a:xfrm>
            <a:off x="2000232" y="1500174"/>
            <a:ext cx="5943648" cy="3962576"/>
            <a:chOff x="2000232" y="1500174"/>
            <a:chExt cx="5943648" cy="3962576"/>
          </a:xfrm>
        </p:grpSpPr>
        <p:sp>
          <p:nvSpPr>
            <p:cNvPr id="5" name="Line 6"/>
            <p:cNvSpPr>
              <a:spLocks noChangeShapeType="1"/>
            </p:cNvSpPr>
            <p:nvPr/>
          </p:nvSpPr>
          <p:spPr bwMode="auto">
            <a:xfrm>
              <a:off x="4045444" y="2341059"/>
              <a:ext cx="3485127" cy="0"/>
            </a:xfrm>
            <a:prstGeom prst="line">
              <a:avLst/>
            </a:prstGeom>
            <a:noFill/>
            <a:ln w="9525">
              <a:solidFill>
                <a:schemeClr val="tx1"/>
              </a:solidFill>
              <a:miter lim="800000"/>
              <a:headEnd/>
              <a:tailEnd/>
            </a:ln>
            <a:effectLst/>
          </p:spPr>
          <p:txBody>
            <a:bodyPr wrap="none"/>
            <a:lstStyle/>
            <a:p>
              <a:endParaRPr lang="en-IN" sz="2400"/>
            </a:p>
          </p:txBody>
        </p:sp>
        <p:sp>
          <p:nvSpPr>
            <p:cNvPr id="6" name="Line 7"/>
            <p:cNvSpPr>
              <a:spLocks noChangeShapeType="1"/>
            </p:cNvSpPr>
            <p:nvPr/>
          </p:nvSpPr>
          <p:spPr bwMode="auto">
            <a:xfrm>
              <a:off x="4040111" y="3390304"/>
              <a:ext cx="3485127" cy="0"/>
            </a:xfrm>
            <a:prstGeom prst="line">
              <a:avLst/>
            </a:prstGeom>
            <a:noFill/>
            <a:ln w="9525">
              <a:solidFill>
                <a:schemeClr val="tx1"/>
              </a:solidFill>
              <a:miter lim="800000"/>
              <a:headEnd/>
              <a:tailEnd/>
            </a:ln>
            <a:effectLst/>
          </p:spPr>
          <p:txBody>
            <a:bodyPr wrap="none"/>
            <a:lstStyle/>
            <a:p>
              <a:endParaRPr lang="en-IN" sz="2400"/>
            </a:p>
          </p:txBody>
        </p:sp>
        <p:sp>
          <p:nvSpPr>
            <p:cNvPr id="7" name="Line 8"/>
            <p:cNvSpPr>
              <a:spLocks noChangeShapeType="1"/>
            </p:cNvSpPr>
            <p:nvPr/>
          </p:nvSpPr>
          <p:spPr bwMode="auto">
            <a:xfrm>
              <a:off x="4048111" y="4376297"/>
              <a:ext cx="3485127" cy="0"/>
            </a:xfrm>
            <a:prstGeom prst="line">
              <a:avLst/>
            </a:prstGeom>
            <a:noFill/>
            <a:ln w="9525">
              <a:solidFill>
                <a:schemeClr val="tx1"/>
              </a:solidFill>
              <a:miter lim="800000"/>
              <a:headEnd/>
              <a:tailEnd/>
            </a:ln>
            <a:effectLst/>
          </p:spPr>
          <p:txBody>
            <a:bodyPr wrap="none"/>
            <a:lstStyle/>
            <a:p>
              <a:endParaRPr lang="en-IN" sz="2400"/>
            </a:p>
          </p:txBody>
        </p:sp>
        <p:sp>
          <p:nvSpPr>
            <p:cNvPr id="8" name="Line 9"/>
            <p:cNvSpPr>
              <a:spLocks noChangeShapeType="1"/>
            </p:cNvSpPr>
            <p:nvPr/>
          </p:nvSpPr>
          <p:spPr bwMode="auto">
            <a:xfrm>
              <a:off x="4730737" y="1537381"/>
              <a:ext cx="0" cy="3214710"/>
            </a:xfrm>
            <a:prstGeom prst="line">
              <a:avLst/>
            </a:prstGeom>
            <a:noFill/>
            <a:ln w="9525">
              <a:solidFill>
                <a:schemeClr val="tx1"/>
              </a:solidFill>
              <a:miter lim="800000"/>
              <a:headEnd/>
              <a:tailEnd/>
            </a:ln>
            <a:effectLst/>
          </p:spPr>
          <p:txBody>
            <a:bodyPr wrap="none"/>
            <a:lstStyle/>
            <a:p>
              <a:endParaRPr lang="en-IN" sz="2400"/>
            </a:p>
          </p:txBody>
        </p:sp>
        <p:sp>
          <p:nvSpPr>
            <p:cNvPr id="9" name="Line 10"/>
            <p:cNvSpPr>
              <a:spLocks noChangeShapeType="1"/>
            </p:cNvSpPr>
            <p:nvPr/>
          </p:nvSpPr>
          <p:spPr bwMode="auto">
            <a:xfrm>
              <a:off x="5549355" y="1555985"/>
              <a:ext cx="0" cy="3214710"/>
            </a:xfrm>
            <a:prstGeom prst="line">
              <a:avLst/>
            </a:prstGeom>
            <a:noFill/>
            <a:ln w="9525">
              <a:solidFill>
                <a:schemeClr val="tx1"/>
              </a:solidFill>
              <a:miter lim="800000"/>
              <a:headEnd/>
              <a:tailEnd/>
            </a:ln>
            <a:effectLst/>
          </p:spPr>
          <p:txBody>
            <a:bodyPr wrap="none"/>
            <a:lstStyle/>
            <a:p>
              <a:endParaRPr lang="en-IN" sz="2400"/>
            </a:p>
          </p:txBody>
        </p:sp>
        <p:sp>
          <p:nvSpPr>
            <p:cNvPr id="10" name="Line 11"/>
            <p:cNvSpPr>
              <a:spLocks noChangeShapeType="1"/>
            </p:cNvSpPr>
            <p:nvPr/>
          </p:nvSpPr>
          <p:spPr bwMode="auto">
            <a:xfrm>
              <a:off x="6351974" y="1500174"/>
              <a:ext cx="0" cy="3214710"/>
            </a:xfrm>
            <a:prstGeom prst="line">
              <a:avLst/>
            </a:prstGeom>
            <a:noFill/>
            <a:ln w="9525">
              <a:solidFill>
                <a:schemeClr val="tx1"/>
              </a:solidFill>
              <a:miter lim="800000"/>
              <a:headEnd/>
              <a:tailEnd/>
            </a:ln>
            <a:effectLst/>
          </p:spPr>
          <p:txBody>
            <a:bodyPr wrap="none"/>
            <a:lstStyle/>
            <a:p>
              <a:endParaRPr lang="en-IN" sz="2400"/>
            </a:p>
          </p:txBody>
        </p:sp>
        <p:sp>
          <p:nvSpPr>
            <p:cNvPr id="11" name="Line 12"/>
            <p:cNvSpPr>
              <a:spLocks noChangeShapeType="1"/>
            </p:cNvSpPr>
            <p:nvPr/>
          </p:nvSpPr>
          <p:spPr bwMode="auto">
            <a:xfrm>
              <a:off x="7119929" y="1500174"/>
              <a:ext cx="0" cy="3214710"/>
            </a:xfrm>
            <a:prstGeom prst="line">
              <a:avLst/>
            </a:prstGeom>
            <a:noFill/>
            <a:ln w="9525">
              <a:solidFill>
                <a:schemeClr val="tx1"/>
              </a:solidFill>
              <a:miter lim="800000"/>
              <a:headEnd/>
              <a:tailEnd/>
            </a:ln>
            <a:effectLst/>
          </p:spPr>
          <p:txBody>
            <a:bodyPr wrap="none"/>
            <a:lstStyle/>
            <a:p>
              <a:endParaRPr lang="en-IN" sz="2400"/>
            </a:p>
          </p:txBody>
        </p:sp>
        <p:sp>
          <p:nvSpPr>
            <p:cNvPr id="12" name="Oval 13"/>
            <p:cNvSpPr>
              <a:spLocks noChangeArrowheads="1"/>
            </p:cNvSpPr>
            <p:nvPr/>
          </p:nvSpPr>
          <p:spPr bwMode="auto">
            <a:xfrm>
              <a:off x="4616077" y="4223747"/>
              <a:ext cx="229320" cy="319983"/>
            </a:xfrm>
            <a:prstGeom prst="ellipse">
              <a:avLst/>
            </a:prstGeom>
            <a:solidFill>
              <a:schemeClr val="accent2"/>
            </a:solidFill>
            <a:ln w="9525">
              <a:solidFill>
                <a:schemeClr val="tx1"/>
              </a:solidFill>
              <a:miter lim="800000"/>
              <a:headEnd/>
              <a:tailEnd/>
            </a:ln>
            <a:effectLst/>
          </p:spPr>
          <p:txBody>
            <a:bodyPr wrap="none" anchor="ctr"/>
            <a:lstStyle/>
            <a:p>
              <a:endParaRPr lang="en-IN" sz="2400"/>
            </a:p>
          </p:txBody>
        </p:sp>
        <p:sp>
          <p:nvSpPr>
            <p:cNvPr id="13" name="Oval 14"/>
            <p:cNvSpPr>
              <a:spLocks noChangeArrowheads="1"/>
            </p:cNvSpPr>
            <p:nvPr/>
          </p:nvSpPr>
          <p:spPr bwMode="auto">
            <a:xfrm>
              <a:off x="4608078" y="3193106"/>
              <a:ext cx="229320" cy="319983"/>
            </a:xfrm>
            <a:prstGeom prst="ellipse">
              <a:avLst/>
            </a:prstGeom>
            <a:solidFill>
              <a:srgbClr val="CCFFCC"/>
            </a:solidFill>
            <a:ln w="9525">
              <a:solidFill>
                <a:schemeClr val="tx1"/>
              </a:solidFill>
              <a:miter lim="800000"/>
              <a:headEnd/>
              <a:tailEnd/>
            </a:ln>
            <a:effectLst/>
          </p:spPr>
          <p:txBody>
            <a:bodyPr wrap="none" anchor="ctr"/>
            <a:lstStyle/>
            <a:p>
              <a:endParaRPr lang="en-IN" sz="2400"/>
            </a:p>
          </p:txBody>
        </p:sp>
        <p:sp>
          <p:nvSpPr>
            <p:cNvPr id="14" name="Oval 15"/>
            <p:cNvSpPr>
              <a:spLocks noChangeArrowheads="1"/>
            </p:cNvSpPr>
            <p:nvPr/>
          </p:nvSpPr>
          <p:spPr bwMode="auto">
            <a:xfrm>
              <a:off x="5429362" y="4234910"/>
              <a:ext cx="229320" cy="319983"/>
            </a:xfrm>
            <a:prstGeom prst="ellipse">
              <a:avLst/>
            </a:prstGeom>
            <a:solidFill>
              <a:srgbClr val="CCFFCC"/>
            </a:solidFill>
            <a:ln w="9525">
              <a:solidFill>
                <a:schemeClr val="tx1"/>
              </a:solidFill>
              <a:miter lim="800000"/>
              <a:headEnd/>
              <a:tailEnd/>
            </a:ln>
            <a:effectLst/>
          </p:spPr>
          <p:txBody>
            <a:bodyPr wrap="none" anchor="ctr"/>
            <a:lstStyle/>
            <a:p>
              <a:endParaRPr lang="en-IN" sz="2400"/>
            </a:p>
          </p:txBody>
        </p:sp>
        <p:sp>
          <p:nvSpPr>
            <p:cNvPr id="15" name="Oval 16"/>
            <p:cNvSpPr>
              <a:spLocks noChangeArrowheads="1"/>
            </p:cNvSpPr>
            <p:nvPr/>
          </p:nvSpPr>
          <p:spPr bwMode="auto">
            <a:xfrm>
              <a:off x="5434695" y="3219151"/>
              <a:ext cx="229320" cy="319983"/>
            </a:xfrm>
            <a:prstGeom prst="ellipse">
              <a:avLst/>
            </a:prstGeom>
            <a:solidFill>
              <a:srgbClr val="FF00FF"/>
            </a:solidFill>
            <a:ln w="9525">
              <a:solidFill>
                <a:schemeClr val="tx1"/>
              </a:solidFill>
              <a:miter lim="800000"/>
              <a:headEnd/>
              <a:tailEnd/>
            </a:ln>
            <a:effectLst/>
          </p:spPr>
          <p:txBody>
            <a:bodyPr wrap="none" anchor="ctr"/>
            <a:lstStyle/>
            <a:p>
              <a:endParaRPr lang="en-IN" sz="2400"/>
            </a:p>
          </p:txBody>
        </p:sp>
        <p:sp>
          <p:nvSpPr>
            <p:cNvPr id="16" name="Oval 17"/>
            <p:cNvSpPr>
              <a:spLocks noChangeArrowheads="1"/>
            </p:cNvSpPr>
            <p:nvPr/>
          </p:nvSpPr>
          <p:spPr bwMode="auto">
            <a:xfrm>
              <a:off x="6242647" y="2117815"/>
              <a:ext cx="229320" cy="319983"/>
            </a:xfrm>
            <a:prstGeom prst="ellipse">
              <a:avLst/>
            </a:prstGeom>
            <a:solidFill>
              <a:srgbClr val="CCFFCC"/>
            </a:solidFill>
            <a:ln w="9525">
              <a:solidFill>
                <a:schemeClr val="tx1"/>
              </a:solidFill>
              <a:miter lim="800000"/>
              <a:headEnd/>
              <a:tailEnd/>
            </a:ln>
            <a:effectLst/>
          </p:spPr>
          <p:txBody>
            <a:bodyPr wrap="none" anchor="ctr"/>
            <a:lstStyle/>
            <a:p>
              <a:endParaRPr lang="en-IN" sz="2400"/>
            </a:p>
          </p:txBody>
        </p:sp>
        <p:sp>
          <p:nvSpPr>
            <p:cNvPr id="17" name="Oval 18"/>
            <p:cNvSpPr>
              <a:spLocks noChangeArrowheads="1"/>
            </p:cNvSpPr>
            <p:nvPr/>
          </p:nvSpPr>
          <p:spPr bwMode="auto">
            <a:xfrm>
              <a:off x="6250647" y="3215430"/>
              <a:ext cx="229320" cy="319983"/>
            </a:xfrm>
            <a:prstGeom prst="ellipse">
              <a:avLst/>
            </a:prstGeom>
            <a:solidFill>
              <a:srgbClr val="0000FF"/>
            </a:solidFill>
            <a:ln w="9525">
              <a:solidFill>
                <a:schemeClr val="tx1"/>
              </a:solidFill>
              <a:miter lim="800000"/>
              <a:headEnd/>
              <a:tailEnd/>
            </a:ln>
            <a:effectLst/>
          </p:spPr>
          <p:txBody>
            <a:bodyPr wrap="none" anchor="ctr"/>
            <a:lstStyle/>
            <a:p>
              <a:endParaRPr lang="en-IN" sz="2400"/>
            </a:p>
          </p:txBody>
        </p:sp>
        <p:sp>
          <p:nvSpPr>
            <p:cNvPr id="18" name="Oval 19"/>
            <p:cNvSpPr>
              <a:spLocks noChangeArrowheads="1"/>
            </p:cNvSpPr>
            <p:nvPr/>
          </p:nvSpPr>
          <p:spPr bwMode="auto">
            <a:xfrm>
              <a:off x="7021268" y="2143860"/>
              <a:ext cx="229320" cy="319983"/>
            </a:xfrm>
            <a:prstGeom prst="ellipse">
              <a:avLst/>
            </a:prstGeom>
            <a:solidFill>
              <a:srgbClr val="CCFFCC"/>
            </a:solidFill>
            <a:ln w="9525">
              <a:solidFill>
                <a:schemeClr val="tx1"/>
              </a:solidFill>
              <a:miter lim="800000"/>
              <a:headEnd/>
              <a:tailEnd/>
            </a:ln>
            <a:effectLst/>
          </p:spPr>
          <p:txBody>
            <a:bodyPr wrap="none" anchor="ctr"/>
            <a:lstStyle/>
            <a:p>
              <a:endParaRPr lang="en-IN" sz="2400"/>
            </a:p>
          </p:txBody>
        </p:sp>
        <p:sp>
          <p:nvSpPr>
            <p:cNvPr id="19" name="Oval 20"/>
            <p:cNvSpPr>
              <a:spLocks noChangeArrowheads="1"/>
            </p:cNvSpPr>
            <p:nvPr/>
          </p:nvSpPr>
          <p:spPr bwMode="auto">
            <a:xfrm>
              <a:off x="6999936" y="3222871"/>
              <a:ext cx="229320" cy="319983"/>
            </a:xfrm>
            <a:prstGeom prst="ellipse">
              <a:avLst/>
            </a:prstGeom>
            <a:solidFill>
              <a:srgbClr val="0000FF"/>
            </a:solidFill>
            <a:ln w="9525">
              <a:solidFill>
                <a:schemeClr val="tx1"/>
              </a:solidFill>
              <a:miter lim="800000"/>
              <a:headEnd/>
              <a:tailEnd/>
            </a:ln>
            <a:effectLst/>
          </p:spPr>
          <p:txBody>
            <a:bodyPr wrap="none" anchor="ctr"/>
            <a:lstStyle/>
            <a:p>
              <a:endParaRPr lang="en-IN" sz="2400"/>
            </a:p>
          </p:txBody>
        </p:sp>
        <p:sp>
          <p:nvSpPr>
            <p:cNvPr id="20" name="Line 21"/>
            <p:cNvSpPr>
              <a:spLocks noChangeShapeType="1"/>
            </p:cNvSpPr>
            <p:nvPr/>
          </p:nvSpPr>
          <p:spPr bwMode="auto">
            <a:xfrm flipH="1">
              <a:off x="3525475" y="2821033"/>
              <a:ext cx="4362408" cy="1767346"/>
            </a:xfrm>
            <a:prstGeom prst="line">
              <a:avLst/>
            </a:prstGeom>
            <a:noFill/>
            <a:ln w="19050">
              <a:solidFill>
                <a:srgbClr val="0000FF"/>
              </a:solidFill>
              <a:miter lim="800000"/>
              <a:headEnd/>
              <a:tailEnd/>
            </a:ln>
            <a:effectLst/>
          </p:spPr>
          <p:txBody>
            <a:bodyPr wrap="none"/>
            <a:lstStyle/>
            <a:p>
              <a:endParaRPr lang="en-IN" sz="2400"/>
            </a:p>
          </p:txBody>
        </p:sp>
        <p:sp>
          <p:nvSpPr>
            <p:cNvPr id="21" name="Oval 22"/>
            <p:cNvSpPr>
              <a:spLocks noChangeArrowheads="1"/>
            </p:cNvSpPr>
            <p:nvPr/>
          </p:nvSpPr>
          <p:spPr bwMode="auto">
            <a:xfrm>
              <a:off x="5501358" y="3687962"/>
              <a:ext cx="93328" cy="130226"/>
            </a:xfrm>
            <a:prstGeom prst="ellipse">
              <a:avLst/>
            </a:prstGeom>
            <a:solidFill>
              <a:schemeClr val="hlink"/>
            </a:solidFill>
            <a:ln w="9525">
              <a:solidFill>
                <a:schemeClr val="tx1"/>
              </a:solidFill>
              <a:miter lim="800000"/>
              <a:headEnd/>
              <a:tailEnd/>
            </a:ln>
            <a:effectLst/>
          </p:spPr>
          <p:txBody>
            <a:bodyPr wrap="none" anchor="ctr"/>
            <a:lstStyle/>
            <a:p>
              <a:endParaRPr lang="en-IN" sz="2400"/>
            </a:p>
          </p:txBody>
        </p:sp>
        <p:sp>
          <p:nvSpPr>
            <p:cNvPr id="22" name="Text Box 24"/>
            <p:cNvSpPr txBox="1">
              <a:spLocks noChangeArrowheads="1"/>
            </p:cNvSpPr>
            <p:nvPr/>
          </p:nvSpPr>
          <p:spPr bwMode="auto">
            <a:xfrm>
              <a:off x="2000232" y="1812715"/>
              <a:ext cx="2802501" cy="461370"/>
            </a:xfrm>
            <a:prstGeom prst="rect">
              <a:avLst/>
            </a:prstGeom>
            <a:noFill/>
            <a:ln w="9525">
              <a:noFill/>
              <a:miter lim="800000"/>
              <a:headEnd/>
              <a:tailEnd/>
            </a:ln>
            <a:effectLst/>
          </p:spPr>
          <p:txBody>
            <a:bodyPr>
              <a:spAutoFit/>
            </a:bodyPr>
            <a:lstStyle/>
            <a:p>
              <a:pPr algn="l"/>
              <a:r>
                <a:rPr lang="en-US" sz="2400" b="1" dirty="0"/>
                <a:t>d</a:t>
              </a:r>
              <a:r>
                <a:rPr lang="en-US" sz="2400" dirty="0"/>
                <a:t>=F(M) &gt; 0 </a:t>
              </a:r>
              <a:r>
                <a:rPr lang="en-US" sz="2400" dirty="0">
                  <a:sym typeface="Symbol" pitchFamily="18" charset="2"/>
                </a:rPr>
                <a:t> </a:t>
              </a:r>
              <a:r>
                <a:rPr lang="en-US" sz="2400" dirty="0" smtClean="0">
                  <a:sym typeface="Symbol" pitchFamily="18" charset="2"/>
                </a:rPr>
                <a:t>A</a:t>
              </a:r>
              <a:endParaRPr lang="en-US" sz="2400" dirty="0"/>
            </a:p>
          </p:txBody>
        </p:sp>
        <p:cxnSp>
          <p:nvCxnSpPr>
            <p:cNvPr id="23" name="AutoShape 25"/>
            <p:cNvCxnSpPr>
              <a:cxnSpLocks noChangeShapeType="1"/>
              <a:stCxn id="22" idx="2"/>
              <a:endCxn id="27" idx="0"/>
            </p:cNvCxnSpPr>
            <p:nvPr/>
          </p:nvCxnSpPr>
          <p:spPr bwMode="auto">
            <a:xfrm rot="16200000" flipH="1">
              <a:off x="3581561" y="2095341"/>
              <a:ext cx="1655724" cy="2013214"/>
            </a:xfrm>
            <a:prstGeom prst="straightConnector1">
              <a:avLst/>
            </a:prstGeom>
            <a:noFill/>
            <a:ln w="9525">
              <a:solidFill>
                <a:schemeClr val="tx1"/>
              </a:solidFill>
              <a:miter lim="800000"/>
              <a:headEnd/>
              <a:tailEnd type="triangle" w="med" len="med"/>
            </a:ln>
            <a:effectLst/>
          </p:spPr>
        </p:cxnSp>
        <p:sp>
          <p:nvSpPr>
            <p:cNvPr id="24" name="Text Box 26"/>
            <p:cNvSpPr txBox="1">
              <a:spLocks noChangeArrowheads="1"/>
            </p:cNvSpPr>
            <p:nvPr/>
          </p:nvSpPr>
          <p:spPr bwMode="auto">
            <a:xfrm>
              <a:off x="2928926" y="4572008"/>
              <a:ext cx="1285884" cy="461665"/>
            </a:xfrm>
            <a:prstGeom prst="rect">
              <a:avLst/>
            </a:prstGeom>
            <a:noFill/>
            <a:ln w="9525">
              <a:noFill/>
              <a:miter lim="800000"/>
              <a:headEnd/>
              <a:tailEnd/>
            </a:ln>
            <a:effectLst/>
          </p:spPr>
          <p:txBody>
            <a:bodyPr wrap="square">
              <a:spAutoFit/>
            </a:bodyPr>
            <a:lstStyle/>
            <a:p>
              <a:pPr algn="l"/>
              <a:r>
                <a:rPr lang="en-US" sz="2400" dirty="0"/>
                <a:t>P=(</a:t>
              </a:r>
              <a:r>
                <a:rPr lang="en-US" sz="2400" dirty="0" err="1" smtClean="0"/>
                <a:t>x</a:t>
              </a:r>
              <a:r>
                <a:rPr lang="en-US" sz="2400" baseline="-25000" dirty="0" err="1" smtClean="0"/>
                <a:t>p</a:t>
              </a:r>
              <a:r>
                <a:rPr lang="en-US" sz="2400" dirty="0" err="1" smtClean="0"/>
                <a:t>,y</a:t>
              </a:r>
              <a:r>
                <a:rPr lang="en-US" sz="2400" baseline="-25000" dirty="0" err="1" smtClean="0"/>
                <a:t>p</a:t>
              </a:r>
              <a:r>
                <a:rPr lang="en-US" sz="2400" dirty="0"/>
                <a:t>)</a:t>
              </a:r>
            </a:p>
          </p:txBody>
        </p:sp>
        <p:cxnSp>
          <p:nvCxnSpPr>
            <p:cNvPr id="25" name="AutoShape 27"/>
            <p:cNvCxnSpPr>
              <a:cxnSpLocks noChangeShapeType="1"/>
              <a:stCxn id="24" idx="3"/>
            </p:cNvCxnSpPr>
            <p:nvPr/>
          </p:nvCxnSpPr>
          <p:spPr bwMode="auto">
            <a:xfrm flipV="1">
              <a:off x="4214810" y="4497593"/>
              <a:ext cx="447347" cy="305248"/>
            </a:xfrm>
            <a:prstGeom prst="straightConnector1">
              <a:avLst/>
            </a:prstGeom>
            <a:noFill/>
            <a:ln w="9525">
              <a:solidFill>
                <a:schemeClr val="tx1"/>
              </a:solidFill>
              <a:miter lim="800000"/>
              <a:headEnd/>
              <a:tailEnd type="triangle" w="med" len="med"/>
            </a:ln>
            <a:effectLst/>
          </p:spPr>
        </p:cxnSp>
        <p:sp>
          <p:nvSpPr>
            <p:cNvPr id="26" name="Line 34"/>
            <p:cNvSpPr>
              <a:spLocks noChangeShapeType="1"/>
            </p:cNvSpPr>
            <p:nvPr/>
          </p:nvSpPr>
          <p:spPr bwMode="auto">
            <a:xfrm>
              <a:off x="4586745" y="3948413"/>
              <a:ext cx="255985" cy="0"/>
            </a:xfrm>
            <a:prstGeom prst="line">
              <a:avLst/>
            </a:prstGeom>
            <a:noFill/>
            <a:ln w="9525">
              <a:solidFill>
                <a:schemeClr val="tx1"/>
              </a:solidFill>
              <a:miter lim="800000"/>
              <a:headEnd/>
              <a:tailEnd/>
            </a:ln>
            <a:effectLst/>
          </p:spPr>
          <p:txBody>
            <a:bodyPr wrap="none"/>
            <a:lstStyle/>
            <a:p>
              <a:endParaRPr lang="en-IN" sz="2400"/>
            </a:p>
          </p:txBody>
        </p:sp>
        <p:sp>
          <p:nvSpPr>
            <p:cNvPr id="27" name="Line 35"/>
            <p:cNvSpPr>
              <a:spLocks noChangeShapeType="1"/>
            </p:cNvSpPr>
            <p:nvPr/>
          </p:nvSpPr>
          <p:spPr bwMode="auto">
            <a:xfrm>
              <a:off x="5416030" y="3929810"/>
              <a:ext cx="255985" cy="0"/>
            </a:xfrm>
            <a:prstGeom prst="line">
              <a:avLst/>
            </a:prstGeom>
            <a:noFill/>
            <a:ln w="9525">
              <a:solidFill>
                <a:schemeClr val="tx1"/>
              </a:solidFill>
              <a:miter lim="800000"/>
              <a:headEnd/>
              <a:tailEnd/>
            </a:ln>
            <a:effectLst/>
          </p:spPr>
          <p:txBody>
            <a:bodyPr wrap="none"/>
            <a:lstStyle/>
            <a:p>
              <a:endParaRPr lang="en-IN" sz="2400"/>
            </a:p>
          </p:txBody>
        </p:sp>
        <p:sp>
          <p:nvSpPr>
            <p:cNvPr id="28" name="Text Box 36"/>
            <p:cNvSpPr txBox="1">
              <a:spLocks noChangeArrowheads="1"/>
            </p:cNvSpPr>
            <p:nvPr/>
          </p:nvSpPr>
          <p:spPr bwMode="auto">
            <a:xfrm>
              <a:off x="5714679" y="3500438"/>
              <a:ext cx="383977" cy="461665"/>
            </a:xfrm>
            <a:prstGeom prst="rect">
              <a:avLst/>
            </a:prstGeom>
            <a:noFill/>
            <a:ln w="9525">
              <a:noFill/>
              <a:miter lim="800000"/>
              <a:headEnd/>
              <a:tailEnd/>
            </a:ln>
            <a:effectLst/>
          </p:spPr>
          <p:txBody>
            <a:bodyPr wrap="square">
              <a:spAutoFit/>
            </a:bodyPr>
            <a:lstStyle/>
            <a:p>
              <a:pPr algn="l"/>
              <a:r>
                <a:rPr lang="en-US" sz="2400" dirty="0"/>
                <a:t>C</a:t>
              </a:r>
            </a:p>
          </p:txBody>
        </p:sp>
        <p:sp>
          <p:nvSpPr>
            <p:cNvPr id="29" name="Text Box 37"/>
            <p:cNvSpPr txBox="1">
              <a:spLocks noChangeArrowheads="1"/>
            </p:cNvSpPr>
            <p:nvPr/>
          </p:nvSpPr>
          <p:spPr bwMode="auto">
            <a:xfrm>
              <a:off x="5573354" y="4499081"/>
              <a:ext cx="383977" cy="461370"/>
            </a:xfrm>
            <a:prstGeom prst="rect">
              <a:avLst/>
            </a:prstGeom>
            <a:noFill/>
            <a:ln w="9525">
              <a:noFill/>
              <a:miter lim="800000"/>
              <a:headEnd/>
              <a:tailEnd/>
            </a:ln>
            <a:effectLst/>
          </p:spPr>
          <p:txBody>
            <a:bodyPr>
              <a:spAutoFit/>
            </a:bodyPr>
            <a:lstStyle/>
            <a:p>
              <a:pPr algn="l"/>
              <a:r>
                <a:rPr lang="en-US" sz="2400" dirty="0"/>
                <a:t>B</a:t>
              </a:r>
            </a:p>
          </p:txBody>
        </p:sp>
        <p:sp>
          <p:nvSpPr>
            <p:cNvPr id="30" name="Text Box 38"/>
            <p:cNvSpPr txBox="1">
              <a:spLocks noChangeArrowheads="1"/>
            </p:cNvSpPr>
            <p:nvPr/>
          </p:nvSpPr>
          <p:spPr bwMode="auto">
            <a:xfrm>
              <a:off x="5500694" y="2786058"/>
              <a:ext cx="639962" cy="461370"/>
            </a:xfrm>
            <a:prstGeom prst="rect">
              <a:avLst/>
            </a:prstGeom>
            <a:noFill/>
            <a:ln w="9525">
              <a:noFill/>
              <a:miter lim="800000"/>
              <a:headEnd/>
              <a:tailEnd/>
            </a:ln>
            <a:effectLst/>
          </p:spPr>
          <p:txBody>
            <a:bodyPr>
              <a:spAutoFit/>
            </a:bodyPr>
            <a:lstStyle/>
            <a:p>
              <a:pPr algn="l"/>
              <a:r>
                <a:rPr lang="en-US" sz="2400" dirty="0" smtClean="0"/>
                <a:t>A</a:t>
              </a:r>
              <a:endParaRPr lang="en-US" sz="2400" dirty="0"/>
            </a:p>
          </p:txBody>
        </p:sp>
        <p:sp>
          <p:nvSpPr>
            <p:cNvPr id="31" name="Oval 69"/>
            <p:cNvSpPr>
              <a:spLocks noChangeArrowheads="1"/>
            </p:cNvSpPr>
            <p:nvPr/>
          </p:nvSpPr>
          <p:spPr bwMode="auto">
            <a:xfrm>
              <a:off x="6239981" y="4223747"/>
              <a:ext cx="229320" cy="319983"/>
            </a:xfrm>
            <a:prstGeom prst="ellipse">
              <a:avLst/>
            </a:prstGeom>
            <a:solidFill>
              <a:srgbClr val="CCFFCC"/>
            </a:solidFill>
            <a:ln w="9525">
              <a:solidFill>
                <a:schemeClr val="tx1"/>
              </a:solidFill>
              <a:miter lim="800000"/>
              <a:headEnd/>
              <a:tailEnd/>
            </a:ln>
            <a:effectLst/>
          </p:spPr>
          <p:txBody>
            <a:bodyPr wrap="none" anchor="ctr"/>
            <a:lstStyle/>
            <a:p>
              <a:endParaRPr lang="en-IN" sz="2400"/>
            </a:p>
          </p:txBody>
        </p:sp>
        <p:sp>
          <p:nvSpPr>
            <p:cNvPr id="32" name="Text Box 75"/>
            <p:cNvSpPr txBox="1">
              <a:spLocks noChangeArrowheads="1"/>
            </p:cNvSpPr>
            <p:nvPr/>
          </p:nvSpPr>
          <p:spPr bwMode="auto">
            <a:xfrm>
              <a:off x="5357367" y="4930686"/>
              <a:ext cx="733290" cy="461370"/>
            </a:xfrm>
            <a:prstGeom prst="rect">
              <a:avLst/>
            </a:prstGeom>
            <a:noFill/>
            <a:ln w="9525">
              <a:noFill/>
              <a:miter lim="800000"/>
              <a:headEnd/>
              <a:tailEnd/>
            </a:ln>
            <a:effectLst/>
          </p:spPr>
          <p:txBody>
            <a:bodyPr wrap="none">
              <a:spAutoFit/>
            </a:bodyPr>
            <a:lstStyle/>
            <a:p>
              <a:pPr algn="l"/>
              <a:r>
                <a:rPr lang="en-US" sz="2400" dirty="0"/>
                <a:t>x</a:t>
              </a:r>
              <a:r>
                <a:rPr lang="en-US" sz="2400" baseline="-25000" dirty="0"/>
                <a:t>p</a:t>
              </a:r>
              <a:r>
                <a:rPr lang="en-US" sz="2400" dirty="0"/>
                <a:t>+1</a:t>
              </a:r>
              <a:endParaRPr lang="en-US" sz="2400" baseline="-25000" dirty="0"/>
            </a:p>
          </p:txBody>
        </p:sp>
        <p:sp>
          <p:nvSpPr>
            <p:cNvPr id="33" name="Text Box 76"/>
            <p:cNvSpPr txBox="1">
              <a:spLocks noChangeArrowheads="1"/>
            </p:cNvSpPr>
            <p:nvPr/>
          </p:nvSpPr>
          <p:spPr bwMode="auto">
            <a:xfrm>
              <a:off x="4570746" y="5001380"/>
              <a:ext cx="423975" cy="461370"/>
            </a:xfrm>
            <a:prstGeom prst="rect">
              <a:avLst/>
            </a:prstGeom>
            <a:noFill/>
            <a:ln w="9525">
              <a:noFill/>
              <a:miter lim="800000"/>
              <a:headEnd/>
              <a:tailEnd/>
            </a:ln>
            <a:effectLst/>
          </p:spPr>
          <p:txBody>
            <a:bodyPr wrap="none">
              <a:spAutoFit/>
            </a:bodyPr>
            <a:lstStyle/>
            <a:p>
              <a:pPr algn="l"/>
              <a:r>
                <a:rPr lang="en-US" sz="2400" dirty="0" err="1"/>
                <a:t>x</a:t>
              </a:r>
              <a:r>
                <a:rPr lang="en-US" sz="2400" baseline="-25000" dirty="0" err="1"/>
                <a:t>p</a:t>
              </a:r>
              <a:endParaRPr lang="en-US" sz="2400" baseline="-25000" dirty="0"/>
            </a:p>
          </p:txBody>
        </p:sp>
        <p:sp>
          <p:nvSpPr>
            <p:cNvPr id="34" name="Text Box 124"/>
            <p:cNvSpPr txBox="1">
              <a:spLocks noChangeArrowheads="1"/>
            </p:cNvSpPr>
            <p:nvPr/>
          </p:nvSpPr>
          <p:spPr bwMode="auto">
            <a:xfrm>
              <a:off x="7202591" y="3286124"/>
              <a:ext cx="741289" cy="461370"/>
            </a:xfrm>
            <a:prstGeom prst="rect">
              <a:avLst/>
            </a:prstGeom>
            <a:noFill/>
            <a:ln w="9525">
              <a:noFill/>
              <a:miter lim="800000"/>
              <a:headEnd/>
              <a:tailEnd/>
            </a:ln>
            <a:effectLst/>
          </p:spPr>
          <p:txBody>
            <a:bodyPr wrap="none">
              <a:spAutoFit/>
            </a:bodyPr>
            <a:lstStyle/>
            <a:p>
              <a:pPr algn="l"/>
              <a:r>
                <a:rPr lang="en-US" sz="2400"/>
                <a:t>y</a:t>
              </a:r>
              <a:r>
                <a:rPr lang="en-US" sz="2400" baseline="-25000"/>
                <a:t>p</a:t>
              </a:r>
              <a:r>
                <a:rPr lang="en-US" sz="2400"/>
                <a:t>+1</a:t>
              </a:r>
              <a:endParaRPr lang="en-US" sz="2400" baseline="-25000"/>
            </a:p>
          </p:txBody>
        </p:sp>
        <p:sp>
          <p:nvSpPr>
            <p:cNvPr id="35" name="Text Box 125"/>
            <p:cNvSpPr txBox="1">
              <a:spLocks noChangeArrowheads="1"/>
            </p:cNvSpPr>
            <p:nvPr/>
          </p:nvSpPr>
          <p:spPr bwMode="auto">
            <a:xfrm>
              <a:off x="7247921" y="4357694"/>
              <a:ext cx="431974" cy="461370"/>
            </a:xfrm>
            <a:prstGeom prst="rect">
              <a:avLst/>
            </a:prstGeom>
            <a:noFill/>
            <a:ln w="9525">
              <a:noFill/>
              <a:miter lim="800000"/>
              <a:headEnd/>
              <a:tailEnd/>
            </a:ln>
            <a:effectLst/>
          </p:spPr>
          <p:txBody>
            <a:bodyPr wrap="none">
              <a:spAutoFit/>
            </a:bodyPr>
            <a:lstStyle/>
            <a:p>
              <a:pPr algn="l"/>
              <a:r>
                <a:rPr lang="en-US" sz="2400"/>
                <a:t>y</a:t>
              </a:r>
              <a:r>
                <a:rPr lang="en-US" sz="2400" baseline="-25000"/>
                <a:t>p</a:t>
              </a:r>
            </a:p>
          </p:txBody>
        </p:sp>
        <p:sp>
          <p:nvSpPr>
            <p:cNvPr id="37" name="Line 35"/>
            <p:cNvSpPr>
              <a:spLocks noChangeShapeType="1"/>
            </p:cNvSpPr>
            <p:nvPr/>
          </p:nvSpPr>
          <p:spPr bwMode="auto">
            <a:xfrm>
              <a:off x="6215074" y="3929066"/>
              <a:ext cx="255985" cy="0"/>
            </a:xfrm>
            <a:prstGeom prst="line">
              <a:avLst/>
            </a:prstGeom>
            <a:noFill/>
            <a:ln w="9525">
              <a:solidFill>
                <a:schemeClr val="tx1"/>
              </a:solidFill>
              <a:miter lim="800000"/>
              <a:headEnd/>
              <a:tailEnd/>
            </a:ln>
            <a:effectLst/>
          </p:spPr>
          <p:txBody>
            <a:bodyPr wrap="none"/>
            <a:lstStyle/>
            <a:p>
              <a:endParaRPr lang="en-IN" sz="2400"/>
            </a:p>
          </p:txBody>
        </p:sp>
        <p:sp>
          <p:nvSpPr>
            <p:cNvPr id="38" name="Line 35"/>
            <p:cNvSpPr>
              <a:spLocks noChangeShapeType="1"/>
            </p:cNvSpPr>
            <p:nvPr/>
          </p:nvSpPr>
          <p:spPr bwMode="auto">
            <a:xfrm>
              <a:off x="7000892" y="3929066"/>
              <a:ext cx="255985" cy="0"/>
            </a:xfrm>
            <a:prstGeom prst="line">
              <a:avLst/>
            </a:prstGeom>
            <a:noFill/>
            <a:ln w="9525">
              <a:solidFill>
                <a:schemeClr val="tx1"/>
              </a:solidFill>
              <a:miter lim="800000"/>
              <a:headEnd/>
              <a:tailEnd/>
            </a:ln>
            <a:effectLst/>
          </p:spPr>
          <p:txBody>
            <a:bodyPr wrap="none"/>
            <a:lstStyle/>
            <a:p>
              <a:endParaRPr lang="en-IN" sz="2400"/>
            </a:p>
          </p:txBody>
        </p:sp>
        <p:sp>
          <p:nvSpPr>
            <p:cNvPr id="39" name="Line 35"/>
            <p:cNvSpPr>
              <a:spLocks noChangeShapeType="1"/>
            </p:cNvSpPr>
            <p:nvPr/>
          </p:nvSpPr>
          <p:spPr bwMode="auto">
            <a:xfrm>
              <a:off x="6215074" y="2857496"/>
              <a:ext cx="255985" cy="0"/>
            </a:xfrm>
            <a:prstGeom prst="line">
              <a:avLst/>
            </a:prstGeom>
            <a:noFill/>
            <a:ln w="9525">
              <a:solidFill>
                <a:schemeClr val="tx1"/>
              </a:solidFill>
              <a:miter lim="800000"/>
              <a:headEnd/>
              <a:tailEnd/>
            </a:ln>
            <a:effectLst/>
          </p:spPr>
          <p:txBody>
            <a:bodyPr wrap="none"/>
            <a:lstStyle/>
            <a:p>
              <a:endParaRPr lang="en-IN" sz="2400"/>
            </a:p>
          </p:txBody>
        </p:sp>
        <p:sp>
          <p:nvSpPr>
            <p:cNvPr id="40" name="Line 35"/>
            <p:cNvSpPr>
              <a:spLocks noChangeShapeType="1"/>
            </p:cNvSpPr>
            <p:nvPr/>
          </p:nvSpPr>
          <p:spPr bwMode="auto">
            <a:xfrm>
              <a:off x="7000892" y="2857496"/>
              <a:ext cx="255985" cy="0"/>
            </a:xfrm>
            <a:prstGeom prst="line">
              <a:avLst/>
            </a:prstGeom>
            <a:noFill/>
            <a:ln w="9525">
              <a:solidFill>
                <a:schemeClr val="tx1"/>
              </a:solidFill>
              <a:miter lim="800000"/>
              <a:headEnd/>
              <a:tailEnd/>
            </a:ln>
            <a:effectLst/>
          </p:spPr>
          <p:txBody>
            <a:bodyPr wrap="none"/>
            <a:lstStyle/>
            <a:p>
              <a:endParaRPr lang="en-IN" sz="2400"/>
            </a:p>
          </p:txBody>
        </p:sp>
        <p:sp>
          <p:nvSpPr>
            <p:cNvPr id="41" name="Line 35"/>
            <p:cNvSpPr>
              <a:spLocks noChangeShapeType="1"/>
            </p:cNvSpPr>
            <p:nvPr/>
          </p:nvSpPr>
          <p:spPr bwMode="auto">
            <a:xfrm>
              <a:off x="5429256" y="2857496"/>
              <a:ext cx="255985" cy="0"/>
            </a:xfrm>
            <a:prstGeom prst="line">
              <a:avLst/>
            </a:prstGeom>
            <a:noFill/>
            <a:ln w="9525">
              <a:solidFill>
                <a:schemeClr val="tx1"/>
              </a:solidFill>
              <a:miter lim="800000"/>
              <a:headEnd/>
              <a:tailEnd/>
            </a:ln>
            <a:effectLst/>
          </p:spPr>
          <p:txBody>
            <a:bodyPr wrap="none"/>
            <a:lstStyle/>
            <a:p>
              <a:endParaRPr lang="en-IN" sz="2400"/>
            </a:p>
          </p:txBody>
        </p:sp>
      </p:grpSp>
      <p:sp>
        <p:nvSpPr>
          <p:cNvPr id="43" name="TextBox 42"/>
          <p:cNvSpPr txBox="1"/>
          <p:nvPr/>
        </p:nvSpPr>
        <p:spPr>
          <a:xfrm>
            <a:off x="285720" y="5643578"/>
            <a:ext cx="8501154" cy="830997"/>
          </a:xfrm>
          <a:prstGeom prst="rect">
            <a:avLst/>
          </a:prstGeom>
          <a:noFill/>
        </p:spPr>
        <p:txBody>
          <a:bodyPr wrap="square" rtlCol="0">
            <a:spAutoFit/>
          </a:bodyPr>
          <a:lstStyle/>
          <a:p>
            <a:r>
              <a:rPr lang="en-US" sz="2400" dirty="0" smtClean="0"/>
              <a:t>In mid-point Algorithm</a:t>
            </a:r>
            <a:r>
              <a:rPr lang="en-US" sz="2400" smtClean="0"/>
              <a:t>, we </a:t>
            </a:r>
            <a:r>
              <a:rPr lang="en-US" sz="2400" dirty="0" smtClean="0"/>
              <a:t>find on </a:t>
            </a:r>
            <a:r>
              <a:rPr lang="en-US" sz="2400" smtClean="0"/>
              <a:t>which side of the line the </a:t>
            </a:r>
            <a:r>
              <a:rPr lang="en-US" sz="2400" dirty="0" smtClean="0"/>
              <a:t>mid </a:t>
            </a:r>
            <a:r>
              <a:rPr lang="en-US" sz="2400" smtClean="0"/>
              <a:t>point lies</a:t>
            </a:r>
            <a:r>
              <a:rPr lang="en-US" sz="2400" dirty="0" smtClean="0"/>
              <a:t>.</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20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fade">
                                      <p:cBhvr>
                                        <p:cTn id="17" dur="20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allAtOnce"/>
      <p:bldP spid="4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7"/>
          <p:cNvGrpSpPr>
            <a:grpSpLocks/>
          </p:cNvGrpSpPr>
          <p:nvPr/>
        </p:nvGrpSpPr>
        <p:grpSpPr bwMode="auto">
          <a:xfrm>
            <a:off x="1785529" y="3286124"/>
            <a:ext cx="5746488" cy="2970630"/>
            <a:chOff x="3450" y="1872"/>
            <a:chExt cx="2166" cy="998"/>
          </a:xfrm>
        </p:grpSpPr>
        <p:sp>
          <p:nvSpPr>
            <p:cNvPr id="5" name="Line 41"/>
            <p:cNvSpPr>
              <a:spLocks noChangeShapeType="1"/>
            </p:cNvSpPr>
            <p:nvPr/>
          </p:nvSpPr>
          <p:spPr bwMode="auto">
            <a:xfrm>
              <a:off x="4175" y="2098"/>
              <a:ext cx="1307" cy="0"/>
            </a:xfrm>
            <a:prstGeom prst="line">
              <a:avLst/>
            </a:prstGeom>
            <a:noFill/>
            <a:ln w="9525">
              <a:solidFill>
                <a:schemeClr val="tx1"/>
              </a:solidFill>
              <a:miter lim="800000"/>
              <a:headEnd/>
              <a:tailEnd/>
            </a:ln>
            <a:effectLst/>
          </p:spPr>
          <p:txBody>
            <a:bodyPr wrap="none"/>
            <a:lstStyle/>
            <a:p>
              <a:endParaRPr lang="en-IN" sz="2000"/>
            </a:p>
          </p:txBody>
        </p:sp>
        <p:sp>
          <p:nvSpPr>
            <p:cNvPr id="6" name="Line 42"/>
            <p:cNvSpPr>
              <a:spLocks noChangeShapeType="1"/>
            </p:cNvSpPr>
            <p:nvPr/>
          </p:nvSpPr>
          <p:spPr bwMode="auto">
            <a:xfrm>
              <a:off x="4173" y="2380"/>
              <a:ext cx="1307" cy="0"/>
            </a:xfrm>
            <a:prstGeom prst="line">
              <a:avLst/>
            </a:prstGeom>
            <a:noFill/>
            <a:ln w="9525">
              <a:solidFill>
                <a:schemeClr val="tx1"/>
              </a:solidFill>
              <a:miter lim="800000"/>
              <a:headEnd/>
              <a:tailEnd/>
            </a:ln>
            <a:effectLst/>
          </p:spPr>
          <p:txBody>
            <a:bodyPr wrap="none"/>
            <a:lstStyle/>
            <a:p>
              <a:endParaRPr lang="en-IN" sz="2000"/>
            </a:p>
          </p:txBody>
        </p:sp>
        <p:sp>
          <p:nvSpPr>
            <p:cNvPr id="7" name="Line 43"/>
            <p:cNvSpPr>
              <a:spLocks noChangeShapeType="1"/>
            </p:cNvSpPr>
            <p:nvPr/>
          </p:nvSpPr>
          <p:spPr bwMode="auto">
            <a:xfrm>
              <a:off x="4176" y="2645"/>
              <a:ext cx="1307" cy="0"/>
            </a:xfrm>
            <a:prstGeom prst="line">
              <a:avLst/>
            </a:prstGeom>
            <a:noFill/>
            <a:ln w="9525">
              <a:solidFill>
                <a:schemeClr val="tx1"/>
              </a:solidFill>
              <a:miter lim="800000"/>
              <a:headEnd/>
              <a:tailEnd/>
            </a:ln>
            <a:effectLst/>
          </p:spPr>
          <p:txBody>
            <a:bodyPr wrap="none"/>
            <a:lstStyle/>
            <a:p>
              <a:endParaRPr lang="en-IN" sz="2000"/>
            </a:p>
          </p:txBody>
        </p:sp>
        <p:sp>
          <p:nvSpPr>
            <p:cNvPr id="8" name="Line 44"/>
            <p:cNvSpPr>
              <a:spLocks noChangeShapeType="1"/>
            </p:cNvSpPr>
            <p:nvPr/>
          </p:nvSpPr>
          <p:spPr bwMode="auto">
            <a:xfrm>
              <a:off x="4432" y="1882"/>
              <a:ext cx="0" cy="864"/>
            </a:xfrm>
            <a:prstGeom prst="line">
              <a:avLst/>
            </a:prstGeom>
            <a:noFill/>
            <a:ln w="9525">
              <a:solidFill>
                <a:schemeClr val="tx1"/>
              </a:solidFill>
              <a:miter lim="800000"/>
              <a:headEnd/>
              <a:tailEnd/>
            </a:ln>
            <a:effectLst/>
          </p:spPr>
          <p:txBody>
            <a:bodyPr wrap="none"/>
            <a:lstStyle/>
            <a:p>
              <a:endParaRPr lang="en-IN" sz="2000"/>
            </a:p>
          </p:txBody>
        </p:sp>
        <p:sp>
          <p:nvSpPr>
            <p:cNvPr id="9" name="Line 45"/>
            <p:cNvSpPr>
              <a:spLocks noChangeShapeType="1"/>
            </p:cNvSpPr>
            <p:nvPr/>
          </p:nvSpPr>
          <p:spPr bwMode="auto">
            <a:xfrm>
              <a:off x="4739" y="1887"/>
              <a:ext cx="0" cy="864"/>
            </a:xfrm>
            <a:prstGeom prst="line">
              <a:avLst/>
            </a:prstGeom>
            <a:noFill/>
            <a:ln w="9525">
              <a:solidFill>
                <a:schemeClr val="tx1"/>
              </a:solidFill>
              <a:miter lim="800000"/>
              <a:headEnd/>
              <a:tailEnd/>
            </a:ln>
            <a:effectLst/>
          </p:spPr>
          <p:txBody>
            <a:bodyPr wrap="none"/>
            <a:lstStyle/>
            <a:p>
              <a:endParaRPr lang="en-IN" sz="2000"/>
            </a:p>
          </p:txBody>
        </p:sp>
        <p:sp>
          <p:nvSpPr>
            <p:cNvPr id="10" name="Line 46"/>
            <p:cNvSpPr>
              <a:spLocks noChangeShapeType="1"/>
            </p:cNvSpPr>
            <p:nvPr/>
          </p:nvSpPr>
          <p:spPr bwMode="auto">
            <a:xfrm>
              <a:off x="5040" y="1872"/>
              <a:ext cx="0" cy="864"/>
            </a:xfrm>
            <a:prstGeom prst="line">
              <a:avLst/>
            </a:prstGeom>
            <a:noFill/>
            <a:ln w="9525">
              <a:solidFill>
                <a:schemeClr val="tx1"/>
              </a:solidFill>
              <a:miter lim="800000"/>
              <a:headEnd/>
              <a:tailEnd/>
            </a:ln>
            <a:effectLst/>
          </p:spPr>
          <p:txBody>
            <a:bodyPr wrap="none"/>
            <a:lstStyle/>
            <a:p>
              <a:endParaRPr lang="en-IN" sz="2000"/>
            </a:p>
          </p:txBody>
        </p:sp>
        <p:sp>
          <p:nvSpPr>
            <p:cNvPr id="11" name="Line 47"/>
            <p:cNvSpPr>
              <a:spLocks noChangeShapeType="1"/>
            </p:cNvSpPr>
            <p:nvPr/>
          </p:nvSpPr>
          <p:spPr bwMode="auto">
            <a:xfrm>
              <a:off x="5328" y="1872"/>
              <a:ext cx="0" cy="864"/>
            </a:xfrm>
            <a:prstGeom prst="line">
              <a:avLst/>
            </a:prstGeom>
            <a:noFill/>
            <a:ln w="9525">
              <a:solidFill>
                <a:schemeClr val="tx1"/>
              </a:solidFill>
              <a:miter lim="800000"/>
              <a:headEnd/>
              <a:tailEnd/>
            </a:ln>
            <a:effectLst/>
          </p:spPr>
          <p:txBody>
            <a:bodyPr wrap="none"/>
            <a:lstStyle/>
            <a:p>
              <a:endParaRPr lang="en-IN" sz="2000"/>
            </a:p>
          </p:txBody>
        </p:sp>
        <p:sp>
          <p:nvSpPr>
            <p:cNvPr id="12" name="Oval 48"/>
            <p:cNvSpPr>
              <a:spLocks noChangeArrowheads="1"/>
            </p:cNvSpPr>
            <p:nvPr/>
          </p:nvSpPr>
          <p:spPr bwMode="auto">
            <a:xfrm>
              <a:off x="4389" y="2604"/>
              <a:ext cx="86" cy="86"/>
            </a:xfrm>
            <a:prstGeom prst="ellipse">
              <a:avLst/>
            </a:prstGeom>
            <a:solidFill>
              <a:schemeClr val="accent2"/>
            </a:solidFill>
            <a:ln w="9525">
              <a:solidFill>
                <a:schemeClr val="tx1"/>
              </a:solidFill>
              <a:miter lim="800000"/>
              <a:headEnd/>
              <a:tailEnd/>
            </a:ln>
            <a:effectLst/>
          </p:spPr>
          <p:txBody>
            <a:bodyPr wrap="none" anchor="ctr"/>
            <a:lstStyle/>
            <a:p>
              <a:endParaRPr lang="en-IN" sz="2000"/>
            </a:p>
          </p:txBody>
        </p:sp>
        <p:sp>
          <p:nvSpPr>
            <p:cNvPr id="13" name="Oval 49"/>
            <p:cNvSpPr>
              <a:spLocks noChangeArrowheads="1"/>
            </p:cNvSpPr>
            <p:nvPr/>
          </p:nvSpPr>
          <p:spPr bwMode="auto">
            <a:xfrm>
              <a:off x="4386" y="2327"/>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14" name="Oval 50"/>
            <p:cNvSpPr>
              <a:spLocks noChangeArrowheads="1"/>
            </p:cNvSpPr>
            <p:nvPr/>
          </p:nvSpPr>
          <p:spPr bwMode="auto">
            <a:xfrm>
              <a:off x="4694" y="2607"/>
              <a:ext cx="86" cy="86"/>
            </a:xfrm>
            <a:prstGeom prst="ellipse">
              <a:avLst/>
            </a:prstGeom>
            <a:solidFill>
              <a:srgbClr val="FF00FF"/>
            </a:solidFill>
            <a:ln w="9525">
              <a:solidFill>
                <a:schemeClr val="tx1"/>
              </a:solidFill>
              <a:miter lim="800000"/>
              <a:headEnd/>
              <a:tailEnd/>
            </a:ln>
            <a:effectLst/>
          </p:spPr>
          <p:txBody>
            <a:bodyPr wrap="none" anchor="ctr"/>
            <a:lstStyle/>
            <a:p>
              <a:endParaRPr lang="en-IN" sz="2000"/>
            </a:p>
          </p:txBody>
        </p:sp>
        <p:sp>
          <p:nvSpPr>
            <p:cNvPr id="15" name="Oval 51"/>
            <p:cNvSpPr>
              <a:spLocks noChangeArrowheads="1"/>
            </p:cNvSpPr>
            <p:nvPr/>
          </p:nvSpPr>
          <p:spPr bwMode="auto">
            <a:xfrm>
              <a:off x="4696" y="2334"/>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16" name="Oval 52"/>
            <p:cNvSpPr>
              <a:spLocks noChangeArrowheads="1"/>
            </p:cNvSpPr>
            <p:nvPr/>
          </p:nvSpPr>
          <p:spPr bwMode="auto">
            <a:xfrm>
              <a:off x="4999" y="2038"/>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17" name="Oval 53"/>
            <p:cNvSpPr>
              <a:spLocks noChangeArrowheads="1"/>
            </p:cNvSpPr>
            <p:nvPr/>
          </p:nvSpPr>
          <p:spPr bwMode="auto">
            <a:xfrm>
              <a:off x="5002" y="2333"/>
              <a:ext cx="86" cy="86"/>
            </a:xfrm>
            <a:prstGeom prst="ellipse">
              <a:avLst/>
            </a:prstGeom>
            <a:solidFill>
              <a:srgbClr val="0000FF"/>
            </a:solidFill>
            <a:ln w="9525">
              <a:solidFill>
                <a:schemeClr val="tx1"/>
              </a:solidFill>
              <a:miter lim="800000"/>
              <a:headEnd/>
              <a:tailEnd/>
            </a:ln>
            <a:effectLst/>
          </p:spPr>
          <p:txBody>
            <a:bodyPr wrap="none" anchor="ctr"/>
            <a:lstStyle/>
            <a:p>
              <a:endParaRPr lang="en-IN" sz="2000"/>
            </a:p>
          </p:txBody>
        </p:sp>
        <p:sp>
          <p:nvSpPr>
            <p:cNvPr id="18" name="Oval 54"/>
            <p:cNvSpPr>
              <a:spLocks noChangeArrowheads="1"/>
            </p:cNvSpPr>
            <p:nvPr/>
          </p:nvSpPr>
          <p:spPr bwMode="auto">
            <a:xfrm>
              <a:off x="5291" y="2045"/>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19" name="Oval 55"/>
            <p:cNvSpPr>
              <a:spLocks noChangeArrowheads="1"/>
            </p:cNvSpPr>
            <p:nvPr/>
          </p:nvSpPr>
          <p:spPr bwMode="auto">
            <a:xfrm>
              <a:off x="5283" y="2335"/>
              <a:ext cx="86" cy="86"/>
            </a:xfrm>
            <a:prstGeom prst="ellipse">
              <a:avLst/>
            </a:prstGeom>
            <a:solidFill>
              <a:srgbClr val="0000FF"/>
            </a:solidFill>
            <a:ln w="9525">
              <a:solidFill>
                <a:schemeClr val="tx1"/>
              </a:solidFill>
              <a:miter lim="800000"/>
              <a:headEnd/>
              <a:tailEnd/>
            </a:ln>
            <a:effectLst/>
          </p:spPr>
          <p:txBody>
            <a:bodyPr wrap="none" anchor="ctr"/>
            <a:lstStyle/>
            <a:p>
              <a:endParaRPr lang="en-IN" sz="2000"/>
            </a:p>
          </p:txBody>
        </p:sp>
        <p:sp>
          <p:nvSpPr>
            <p:cNvPr id="20" name="Line 56"/>
            <p:cNvSpPr>
              <a:spLocks noChangeShapeType="1"/>
            </p:cNvSpPr>
            <p:nvPr/>
          </p:nvSpPr>
          <p:spPr bwMode="auto">
            <a:xfrm flipH="1">
              <a:off x="3980" y="2400"/>
              <a:ext cx="1636" cy="302"/>
            </a:xfrm>
            <a:prstGeom prst="line">
              <a:avLst/>
            </a:prstGeom>
            <a:noFill/>
            <a:ln w="19050">
              <a:solidFill>
                <a:srgbClr val="0000FF"/>
              </a:solidFill>
              <a:miter lim="800000"/>
              <a:headEnd/>
              <a:tailEnd/>
            </a:ln>
            <a:effectLst/>
          </p:spPr>
          <p:txBody>
            <a:bodyPr wrap="none"/>
            <a:lstStyle/>
            <a:p>
              <a:endParaRPr lang="en-IN" sz="2000"/>
            </a:p>
          </p:txBody>
        </p:sp>
        <p:sp>
          <p:nvSpPr>
            <p:cNvPr id="21" name="Oval 57"/>
            <p:cNvSpPr>
              <a:spLocks noChangeArrowheads="1"/>
            </p:cNvSpPr>
            <p:nvPr/>
          </p:nvSpPr>
          <p:spPr bwMode="auto">
            <a:xfrm>
              <a:off x="4722" y="2538"/>
              <a:ext cx="35" cy="35"/>
            </a:xfrm>
            <a:prstGeom prst="ellipse">
              <a:avLst/>
            </a:prstGeom>
            <a:solidFill>
              <a:schemeClr val="hlink"/>
            </a:solidFill>
            <a:ln w="9525">
              <a:solidFill>
                <a:schemeClr val="tx1"/>
              </a:solidFill>
              <a:miter lim="800000"/>
              <a:headEnd/>
              <a:tailEnd/>
            </a:ln>
            <a:effectLst/>
          </p:spPr>
          <p:txBody>
            <a:bodyPr wrap="none" anchor="ctr"/>
            <a:lstStyle/>
            <a:p>
              <a:endParaRPr lang="en-IN" sz="2000"/>
            </a:p>
          </p:txBody>
        </p:sp>
        <p:sp>
          <p:nvSpPr>
            <p:cNvPr id="22" name="Text Box 60"/>
            <p:cNvSpPr txBox="1">
              <a:spLocks noChangeArrowheads="1"/>
            </p:cNvSpPr>
            <p:nvPr/>
          </p:nvSpPr>
          <p:spPr bwMode="auto">
            <a:xfrm>
              <a:off x="3450" y="2736"/>
              <a:ext cx="458" cy="134"/>
            </a:xfrm>
            <a:prstGeom prst="rect">
              <a:avLst/>
            </a:prstGeom>
            <a:noFill/>
            <a:ln w="9525">
              <a:noFill/>
              <a:miter lim="800000"/>
              <a:headEnd/>
              <a:tailEnd/>
            </a:ln>
            <a:effectLst/>
          </p:spPr>
          <p:txBody>
            <a:bodyPr wrap="square">
              <a:spAutoFit/>
            </a:bodyPr>
            <a:lstStyle/>
            <a:p>
              <a:pPr algn="l"/>
              <a:r>
                <a:rPr lang="en-US" sz="2000" dirty="0"/>
                <a:t>P=(</a:t>
              </a:r>
              <a:r>
                <a:rPr lang="en-US" sz="2000" dirty="0" err="1"/>
                <a:t>x</a:t>
              </a:r>
              <a:r>
                <a:rPr lang="en-US" sz="2000" baseline="-25000" dirty="0" err="1"/>
                <a:t>p</a:t>
              </a:r>
              <a:r>
                <a:rPr lang="en-US" sz="2000" dirty="0"/>
                <a:t>, </a:t>
              </a:r>
              <a:r>
                <a:rPr lang="en-US" sz="2000" dirty="0" err="1" smtClean="0"/>
                <a:t>y</a:t>
              </a:r>
              <a:r>
                <a:rPr lang="en-US" sz="2000" baseline="-25000" dirty="0" err="1" smtClean="0"/>
                <a:t>p</a:t>
              </a:r>
              <a:r>
                <a:rPr lang="en-US" sz="2000" dirty="0" smtClean="0"/>
                <a:t>)</a:t>
              </a:r>
              <a:endParaRPr lang="en-US" sz="2000" dirty="0"/>
            </a:p>
          </p:txBody>
        </p:sp>
        <p:cxnSp>
          <p:nvCxnSpPr>
            <p:cNvPr id="23" name="AutoShape 61"/>
            <p:cNvCxnSpPr>
              <a:cxnSpLocks noChangeShapeType="1"/>
              <a:stCxn id="22" idx="3"/>
            </p:cNvCxnSpPr>
            <p:nvPr/>
          </p:nvCxnSpPr>
          <p:spPr bwMode="auto">
            <a:xfrm flipV="1">
              <a:off x="3908" y="2716"/>
              <a:ext cx="438" cy="87"/>
            </a:xfrm>
            <a:prstGeom prst="straightConnector1">
              <a:avLst/>
            </a:prstGeom>
            <a:noFill/>
            <a:ln w="9525">
              <a:solidFill>
                <a:schemeClr val="tx1"/>
              </a:solidFill>
              <a:miter lim="800000"/>
              <a:headEnd/>
              <a:tailEnd type="triangle" w="med" len="med"/>
            </a:ln>
            <a:effectLst/>
          </p:spPr>
        </p:cxnSp>
        <p:cxnSp>
          <p:nvCxnSpPr>
            <p:cNvPr id="24" name="AutoShape 62"/>
            <p:cNvCxnSpPr>
              <a:cxnSpLocks noChangeShapeType="1"/>
              <a:endCxn id="25" idx="0"/>
            </p:cNvCxnSpPr>
            <p:nvPr/>
          </p:nvCxnSpPr>
          <p:spPr bwMode="auto">
            <a:xfrm>
              <a:off x="3974" y="2352"/>
              <a:ext cx="715" cy="167"/>
            </a:xfrm>
            <a:prstGeom prst="straightConnector1">
              <a:avLst/>
            </a:prstGeom>
            <a:noFill/>
            <a:ln w="9525">
              <a:solidFill>
                <a:schemeClr val="tx1"/>
              </a:solidFill>
              <a:miter lim="800000"/>
              <a:headEnd/>
              <a:tailEnd type="triangle" w="med" len="med"/>
            </a:ln>
            <a:effectLst/>
          </p:spPr>
        </p:cxnSp>
        <p:sp>
          <p:nvSpPr>
            <p:cNvPr id="25" name="Line 64"/>
            <p:cNvSpPr>
              <a:spLocks noChangeShapeType="1"/>
            </p:cNvSpPr>
            <p:nvPr/>
          </p:nvSpPr>
          <p:spPr bwMode="auto">
            <a:xfrm>
              <a:off x="4689" y="2519"/>
              <a:ext cx="96" cy="0"/>
            </a:xfrm>
            <a:prstGeom prst="line">
              <a:avLst/>
            </a:prstGeom>
            <a:noFill/>
            <a:ln w="9525">
              <a:solidFill>
                <a:schemeClr val="tx1"/>
              </a:solidFill>
              <a:miter lim="800000"/>
              <a:headEnd/>
              <a:tailEnd/>
            </a:ln>
            <a:effectLst/>
          </p:spPr>
          <p:txBody>
            <a:bodyPr wrap="none"/>
            <a:lstStyle/>
            <a:p>
              <a:endParaRPr lang="en-IN" sz="2000"/>
            </a:p>
          </p:txBody>
        </p:sp>
        <p:sp>
          <p:nvSpPr>
            <p:cNvPr id="26" name="Text Box 65"/>
            <p:cNvSpPr txBox="1">
              <a:spLocks noChangeArrowheads="1"/>
            </p:cNvSpPr>
            <p:nvPr/>
          </p:nvSpPr>
          <p:spPr bwMode="auto">
            <a:xfrm>
              <a:off x="4823" y="2520"/>
              <a:ext cx="144" cy="134"/>
            </a:xfrm>
            <a:prstGeom prst="rect">
              <a:avLst/>
            </a:prstGeom>
            <a:noFill/>
            <a:ln w="9525">
              <a:noFill/>
              <a:miter lim="800000"/>
              <a:headEnd/>
              <a:tailEnd/>
            </a:ln>
            <a:effectLst/>
          </p:spPr>
          <p:txBody>
            <a:bodyPr>
              <a:spAutoFit/>
            </a:bodyPr>
            <a:lstStyle/>
            <a:p>
              <a:pPr algn="l"/>
              <a:r>
                <a:rPr lang="en-US" sz="2000" dirty="0" smtClean="0"/>
                <a:t>C</a:t>
              </a:r>
              <a:endParaRPr lang="en-US" sz="2000" dirty="0"/>
            </a:p>
          </p:txBody>
        </p:sp>
        <p:sp>
          <p:nvSpPr>
            <p:cNvPr id="27" name="Text Box 67"/>
            <p:cNvSpPr txBox="1">
              <a:spLocks noChangeArrowheads="1"/>
            </p:cNvSpPr>
            <p:nvPr/>
          </p:nvSpPr>
          <p:spPr bwMode="auto">
            <a:xfrm>
              <a:off x="4770" y="2664"/>
              <a:ext cx="144" cy="134"/>
            </a:xfrm>
            <a:prstGeom prst="rect">
              <a:avLst/>
            </a:prstGeom>
            <a:noFill/>
            <a:ln w="9525">
              <a:noFill/>
              <a:miter lim="800000"/>
              <a:headEnd/>
              <a:tailEnd/>
            </a:ln>
            <a:effectLst/>
          </p:spPr>
          <p:txBody>
            <a:bodyPr>
              <a:spAutoFit/>
            </a:bodyPr>
            <a:lstStyle/>
            <a:p>
              <a:pPr algn="l"/>
              <a:r>
                <a:rPr lang="en-US" sz="2000" dirty="0" smtClean="0"/>
                <a:t>B</a:t>
              </a:r>
              <a:endParaRPr lang="en-US" sz="2000" dirty="0"/>
            </a:p>
          </p:txBody>
        </p:sp>
        <p:sp>
          <p:nvSpPr>
            <p:cNvPr id="28" name="Text Box 68"/>
            <p:cNvSpPr txBox="1">
              <a:spLocks noChangeArrowheads="1"/>
            </p:cNvSpPr>
            <p:nvPr/>
          </p:nvSpPr>
          <p:spPr bwMode="auto">
            <a:xfrm>
              <a:off x="4704" y="2208"/>
              <a:ext cx="240" cy="134"/>
            </a:xfrm>
            <a:prstGeom prst="rect">
              <a:avLst/>
            </a:prstGeom>
            <a:noFill/>
            <a:ln w="9525">
              <a:noFill/>
              <a:miter lim="800000"/>
              <a:headEnd/>
              <a:tailEnd/>
            </a:ln>
            <a:effectLst/>
          </p:spPr>
          <p:txBody>
            <a:bodyPr>
              <a:spAutoFit/>
            </a:bodyPr>
            <a:lstStyle/>
            <a:p>
              <a:pPr algn="l"/>
              <a:r>
                <a:rPr lang="en-US" sz="2000" dirty="0" smtClean="0"/>
                <a:t>A</a:t>
              </a:r>
              <a:endParaRPr lang="en-US" sz="2000" dirty="0"/>
            </a:p>
          </p:txBody>
        </p:sp>
        <p:sp>
          <p:nvSpPr>
            <p:cNvPr id="29" name="Oval 70"/>
            <p:cNvSpPr>
              <a:spLocks noChangeArrowheads="1"/>
            </p:cNvSpPr>
            <p:nvPr/>
          </p:nvSpPr>
          <p:spPr bwMode="auto">
            <a:xfrm>
              <a:off x="4998" y="2604"/>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30" name="Text Box 73"/>
            <p:cNvSpPr txBox="1">
              <a:spLocks noChangeArrowheads="1"/>
            </p:cNvSpPr>
            <p:nvPr/>
          </p:nvSpPr>
          <p:spPr bwMode="auto">
            <a:xfrm>
              <a:off x="4368" y="2736"/>
              <a:ext cx="145" cy="134"/>
            </a:xfrm>
            <a:prstGeom prst="rect">
              <a:avLst/>
            </a:prstGeom>
            <a:noFill/>
            <a:ln w="9525">
              <a:noFill/>
              <a:miter lim="800000"/>
              <a:headEnd/>
              <a:tailEnd/>
            </a:ln>
            <a:effectLst/>
          </p:spPr>
          <p:txBody>
            <a:bodyPr wrap="none">
              <a:spAutoFit/>
            </a:bodyPr>
            <a:lstStyle/>
            <a:p>
              <a:pPr algn="l"/>
              <a:r>
                <a:rPr lang="en-US" sz="2000"/>
                <a:t>x</a:t>
              </a:r>
              <a:r>
                <a:rPr lang="en-US" sz="2000" baseline="-25000"/>
                <a:t>p</a:t>
              </a:r>
            </a:p>
          </p:txBody>
        </p:sp>
        <p:sp>
          <p:nvSpPr>
            <p:cNvPr id="31" name="Text Box 74"/>
            <p:cNvSpPr txBox="1">
              <a:spLocks noChangeArrowheads="1"/>
            </p:cNvSpPr>
            <p:nvPr/>
          </p:nvSpPr>
          <p:spPr bwMode="auto">
            <a:xfrm>
              <a:off x="4639" y="2736"/>
              <a:ext cx="242" cy="134"/>
            </a:xfrm>
            <a:prstGeom prst="rect">
              <a:avLst/>
            </a:prstGeom>
            <a:noFill/>
            <a:ln w="9525">
              <a:noFill/>
              <a:miter lim="800000"/>
              <a:headEnd/>
              <a:tailEnd/>
            </a:ln>
            <a:effectLst/>
          </p:spPr>
          <p:txBody>
            <a:bodyPr wrap="none">
              <a:spAutoFit/>
            </a:bodyPr>
            <a:lstStyle/>
            <a:p>
              <a:pPr algn="l"/>
              <a:r>
                <a:rPr lang="en-US" sz="2000"/>
                <a:t>x</a:t>
              </a:r>
              <a:r>
                <a:rPr lang="en-US" sz="2000" baseline="-25000"/>
                <a:t>p</a:t>
              </a:r>
              <a:r>
                <a:rPr lang="en-US" sz="2000"/>
                <a:t>+1</a:t>
              </a:r>
              <a:endParaRPr lang="en-US" sz="2000" baseline="-25000"/>
            </a:p>
          </p:txBody>
        </p:sp>
        <p:sp>
          <p:nvSpPr>
            <p:cNvPr id="32" name="Text Box 120"/>
            <p:cNvSpPr txBox="1">
              <a:spLocks noChangeArrowheads="1"/>
            </p:cNvSpPr>
            <p:nvPr/>
          </p:nvSpPr>
          <p:spPr bwMode="auto">
            <a:xfrm>
              <a:off x="3504" y="2160"/>
              <a:ext cx="1056" cy="134"/>
            </a:xfrm>
            <a:prstGeom prst="rect">
              <a:avLst/>
            </a:prstGeom>
            <a:noFill/>
            <a:ln w="9525">
              <a:noFill/>
              <a:miter lim="800000"/>
              <a:headEnd/>
              <a:tailEnd/>
            </a:ln>
            <a:effectLst/>
          </p:spPr>
          <p:txBody>
            <a:bodyPr>
              <a:spAutoFit/>
            </a:bodyPr>
            <a:lstStyle/>
            <a:p>
              <a:pPr algn="l"/>
              <a:r>
                <a:rPr lang="en-US" sz="2000" b="1" dirty="0"/>
                <a:t>d</a:t>
              </a:r>
              <a:r>
                <a:rPr lang="en-US" sz="2000" dirty="0"/>
                <a:t>=F(M) &lt; 0 </a:t>
              </a:r>
              <a:r>
                <a:rPr lang="en-US" sz="2000" dirty="0">
                  <a:sym typeface="Symbol" pitchFamily="18" charset="2"/>
                </a:rPr>
                <a:t> </a:t>
              </a:r>
              <a:r>
                <a:rPr lang="en-US" sz="2000" dirty="0" smtClean="0">
                  <a:sym typeface="Symbol" pitchFamily="18" charset="2"/>
                </a:rPr>
                <a:t>B</a:t>
              </a:r>
              <a:endParaRPr lang="en-US" sz="2000" dirty="0"/>
            </a:p>
          </p:txBody>
        </p:sp>
        <p:sp>
          <p:nvSpPr>
            <p:cNvPr id="33" name="Text Box 122"/>
            <p:cNvSpPr txBox="1">
              <a:spLocks noChangeArrowheads="1"/>
            </p:cNvSpPr>
            <p:nvPr/>
          </p:nvSpPr>
          <p:spPr bwMode="auto">
            <a:xfrm>
              <a:off x="5359" y="2160"/>
              <a:ext cx="244" cy="134"/>
            </a:xfrm>
            <a:prstGeom prst="rect">
              <a:avLst/>
            </a:prstGeom>
            <a:noFill/>
            <a:ln w="9525">
              <a:noFill/>
              <a:miter lim="800000"/>
              <a:headEnd/>
              <a:tailEnd/>
            </a:ln>
            <a:effectLst/>
          </p:spPr>
          <p:txBody>
            <a:bodyPr wrap="none">
              <a:spAutoFit/>
            </a:bodyPr>
            <a:lstStyle/>
            <a:p>
              <a:pPr algn="l"/>
              <a:r>
                <a:rPr lang="en-US" sz="2000"/>
                <a:t>y</a:t>
              </a:r>
              <a:r>
                <a:rPr lang="en-US" sz="2000" baseline="-25000"/>
                <a:t>p</a:t>
              </a:r>
              <a:r>
                <a:rPr lang="en-US" sz="2000"/>
                <a:t>+1</a:t>
              </a:r>
              <a:endParaRPr lang="en-US" sz="2000" baseline="-25000"/>
            </a:p>
          </p:txBody>
        </p:sp>
        <p:sp>
          <p:nvSpPr>
            <p:cNvPr id="34" name="Text Box 123"/>
            <p:cNvSpPr txBox="1">
              <a:spLocks noChangeArrowheads="1"/>
            </p:cNvSpPr>
            <p:nvPr/>
          </p:nvSpPr>
          <p:spPr bwMode="auto">
            <a:xfrm>
              <a:off x="5376" y="2640"/>
              <a:ext cx="147" cy="134"/>
            </a:xfrm>
            <a:prstGeom prst="rect">
              <a:avLst/>
            </a:prstGeom>
            <a:noFill/>
            <a:ln w="9525">
              <a:noFill/>
              <a:miter lim="800000"/>
              <a:headEnd/>
              <a:tailEnd/>
            </a:ln>
            <a:effectLst/>
          </p:spPr>
          <p:txBody>
            <a:bodyPr wrap="none">
              <a:spAutoFit/>
            </a:bodyPr>
            <a:lstStyle/>
            <a:p>
              <a:pPr algn="l"/>
              <a:r>
                <a:rPr lang="en-US" sz="2000"/>
                <a:t>y</a:t>
              </a:r>
              <a:r>
                <a:rPr lang="en-US" sz="2000" baseline="-25000"/>
                <a:t>p</a:t>
              </a:r>
            </a:p>
          </p:txBody>
        </p:sp>
      </p:grpSp>
      <p:grpSp>
        <p:nvGrpSpPr>
          <p:cNvPr id="35" name="Group 126"/>
          <p:cNvGrpSpPr>
            <a:grpSpLocks/>
          </p:cNvGrpSpPr>
          <p:nvPr/>
        </p:nvGrpSpPr>
        <p:grpSpPr bwMode="auto">
          <a:xfrm>
            <a:off x="1857356" y="571480"/>
            <a:ext cx="5428048" cy="2622099"/>
            <a:chOff x="3408" y="720"/>
            <a:chExt cx="2216" cy="1020"/>
          </a:xfrm>
        </p:grpSpPr>
        <p:sp>
          <p:nvSpPr>
            <p:cNvPr id="36" name="Line 6"/>
            <p:cNvSpPr>
              <a:spLocks noChangeShapeType="1"/>
            </p:cNvSpPr>
            <p:nvPr/>
          </p:nvSpPr>
          <p:spPr bwMode="auto">
            <a:xfrm>
              <a:off x="4175" y="946"/>
              <a:ext cx="1307" cy="0"/>
            </a:xfrm>
            <a:prstGeom prst="line">
              <a:avLst/>
            </a:prstGeom>
            <a:noFill/>
            <a:ln w="9525">
              <a:solidFill>
                <a:schemeClr val="tx1"/>
              </a:solidFill>
              <a:miter lim="800000"/>
              <a:headEnd/>
              <a:tailEnd/>
            </a:ln>
            <a:effectLst/>
          </p:spPr>
          <p:txBody>
            <a:bodyPr wrap="none"/>
            <a:lstStyle/>
            <a:p>
              <a:endParaRPr lang="en-IN" sz="2000"/>
            </a:p>
          </p:txBody>
        </p:sp>
        <p:sp>
          <p:nvSpPr>
            <p:cNvPr id="37" name="Line 7"/>
            <p:cNvSpPr>
              <a:spLocks noChangeShapeType="1"/>
            </p:cNvSpPr>
            <p:nvPr/>
          </p:nvSpPr>
          <p:spPr bwMode="auto">
            <a:xfrm>
              <a:off x="4173" y="1228"/>
              <a:ext cx="1307" cy="0"/>
            </a:xfrm>
            <a:prstGeom prst="line">
              <a:avLst/>
            </a:prstGeom>
            <a:noFill/>
            <a:ln w="9525">
              <a:solidFill>
                <a:schemeClr val="tx1"/>
              </a:solidFill>
              <a:miter lim="800000"/>
              <a:headEnd/>
              <a:tailEnd/>
            </a:ln>
            <a:effectLst/>
          </p:spPr>
          <p:txBody>
            <a:bodyPr wrap="none"/>
            <a:lstStyle/>
            <a:p>
              <a:endParaRPr lang="en-IN" sz="2000"/>
            </a:p>
          </p:txBody>
        </p:sp>
        <p:sp>
          <p:nvSpPr>
            <p:cNvPr id="38" name="Line 8"/>
            <p:cNvSpPr>
              <a:spLocks noChangeShapeType="1"/>
            </p:cNvSpPr>
            <p:nvPr/>
          </p:nvSpPr>
          <p:spPr bwMode="auto">
            <a:xfrm>
              <a:off x="4176" y="1493"/>
              <a:ext cx="1307" cy="0"/>
            </a:xfrm>
            <a:prstGeom prst="line">
              <a:avLst/>
            </a:prstGeom>
            <a:noFill/>
            <a:ln w="9525">
              <a:solidFill>
                <a:schemeClr val="tx1"/>
              </a:solidFill>
              <a:miter lim="800000"/>
              <a:headEnd/>
              <a:tailEnd/>
            </a:ln>
            <a:effectLst/>
          </p:spPr>
          <p:txBody>
            <a:bodyPr wrap="none"/>
            <a:lstStyle/>
            <a:p>
              <a:endParaRPr lang="en-IN" sz="2000"/>
            </a:p>
          </p:txBody>
        </p:sp>
        <p:sp>
          <p:nvSpPr>
            <p:cNvPr id="39" name="Line 9"/>
            <p:cNvSpPr>
              <a:spLocks noChangeShapeType="1"/>
            </p:cNvSpPr>
            <p:nvPr/>
          </p:nvSpPr>
          <p:spPr bwMode="auto">
            <a:xfrm>
              <a:off x="4432" y="730"/>
              <a:ext cx="0" cy="864"/>
            </a:xfrm>
            <a:prstGeom prst="line">
              <a:avLst/>
            </a:prstGeom>
            <a:noFill/>
            <a:ln w="9525">
              <a:solidFill>
                <a:schemeClr val="tx1"/>
              </a:solidFill>
              <a:miter lim="800000"/>
              <a:headEnd/>
              <a:tailEnd/>
            </a:ln>
            <a:effectLst/>
          </p:spPr>
          <p:txBody>
            <a:bodyPr wrap="none"/>
            <a:lstStyle/>
            <a:p>
              <a:endParaRPr lang="en-IN" sz="2000"/>
            </a:p>
          </p:txBody>
        </p:sp>
        <p:sp>
          <p:nvSpPr>
            <p:cNvPr id="40" name="Line 10"/>
            <p:cNvSpPr>
              <a:spLocks noChangeShapeType="1"/>
            </p:cNvSpPr>
            <p:nvPr/>
          </p:nvSpPr>
          <p:spPr bwMode="auto">
            <a:xfrm>
              <a:off x="4739" y="735"/>
              <a:ext cx="0" cy="864"/>
            </a:xfrm>
            <a:prstGeom prst="line">
              <a:avLst/>
            </a:prstGeom>
            <a:noFill/>
            <a:ln w="9525">
              <a:solidFill>
                <a:schemeClr val="tx1"/>
              </a:solidFill>
              <a:miter lim="800000"/>
              <a:headEnd/>
              <a:tailEnd/>
            </a:ln>
            <a:effectLst/>
          </p:spPr>
          <p:txBody>
            <a:bodyPr wrap="none"/>
            <a:lstStyle/>
            <a:p>
              <a:endParaRPr lang="en-IN" sz="2000"/>
            </a:p>
          </p:txBody>
        </p:sp>
        <p:sp>
          <p:nvSpPr>
            <p:cNvPr id="41" name="Line 11"/>
            <p:cNvSpPr>
              <a:spLocks noChangeShapeType="1"/>
            </p:cNvSpPr>
            <p:nvPr/>
          </p:nvSpPr>
          <p:spPr bwMode="auto">
            <a:xfrm>
              <a:off x="5040" y="720"/>
              <a:ext cx="0" cy="864"/>
            </a:xfrm>
            <a:prstGeom prst="line">
              <a:avLst/>
            </a:prstGeom>
            <a:noFill/>
            <a:ln w="9525">
              <a:solidFill>
                <a:schemeClr val="tx1"/>
              </a:solidFill>
              <a:miter lim="800000"/>
              <a:headEnd/>
              <a:tailEnd/>
            </a:ln>
            <a:effectLst/>
          </p:spPr>
          <p:txBody>
            <a:bodyPr wrap="none"/>
            <a:lstStyle/>
            <a:p>
              <a:endParaRPr lang="en-IN" sz="2000"/>
            </a:p>
          </p:txBody>
        </p:sp>
        <p:sp>
          <p:nvSpPr>
            <p:cNvPr id="42" name="Line 12"/>
            <p:cNvSpPr>
              <a:spLocks noChangeShapeType="1"/>
            </p:cNvSpPr>
            <p:nvPr/>
          </p:nvSpPr>
          <p:spPr bwMode="auto">
            <a:xfrm>
              <a:off x="5328" y="720"/>
              <a:ext cx="0" cy="864"/>
            </a:xfrm>
            <a:prstGeom prst="line">
              <a:avLst/>
            </a:prstGeom>
            <a:noFill/>
            <a:ln w="9525">
              <a:solidFill>
                <a:schemeClr val="tx1"/>
              </a:solidFill>
              <a:miter lim="800000"/>
              <a:headEnd/>
              <a:tailEnd/>
            </a:ln>
            <a:effectLst/>
          </p:spPr>
          <p:txBody>
            <a:bodyPr wrap="none"/>
            <a:lstStyle/>
            <a:p>
              <a:endParaRPr lang="en-IN" sz="2000"/>
            </a:p>
          </p:txBody>
        </p:sp>
        <p:sp>
          <p:nvSpPr>
            <p:cNvPr id="43" name="Oval 13"/>
            <p:cNvSpPr>
              <a:spLocks noChangeArrowheads="1"/>
            </p:cNvSpPr>
            <p:nvPr/>
          </p:nvSpPr>
          <p:spPr bwMode="auto">
            <a:xfrm>
              <a:off x="4389" y="1452"/>
              <a:ext cx="86" cy="86"/>
            </a:xfrm>
            <a:prstGeom prst="ellipse">
              <a:avLst/>
            </a:prstGeom>
            <a:solidFill>
              <a:schemeClr val="accent2"/>
            </a:solidFill>
            <a:ln w="9525">
              <a:solidFill>
                <a:schemeClr val="tx1"/>
              </a:solidFill>
              <a:miter lim="800000"/>
              <a:headEnd/>
              <a:tailEnd/>
            </a:ln>
            <a:effectLst/>
          </p:spPr>
          <p:txBody>
            <a:bodyPr wrap="none" anchor="ctr"/>
            <a:lstStyle/>
            <a:p>
              <a:endParaRPr lang="en-IN" sz="2000"/>
            </a:p>
          </p:txBody>
        </p:sp>
        <p:sp>
          <p:nvSpPr>
            <p:cNvPr id="44" name="Oval 14"/>
            <p:cNvSpPr>
              <a:spLocks noChangeArrowheads="1"/>
            </p:cNvSpPr>
            <p:nvPr/>
          </p:nvSpPr>
          <p:spPr bwMode="auto">
            <a:xfrm>
              <a:off x="4386" y="1175"/>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45" name="Oval 15"/>
            <p:cNvSpPr>
              <a:spLocks noChangeArrowheads="1"/>
            </p:cNvSpPr>
            <p:nvPr/>
          </p:nvSpPr>
          <p:spPr bwMode="auto">
            <a:xfrm>
              <a:off x="4694" y="1455"/>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46" name="Oval 16"/>
            <p:cNvSpPr>
              <a:spLocks noChangeArrowheads="1"/>
            </p:cNvSpPr>
            <p:nvPr/>
          </p:nvSpPr>
          <p:spPr bwMode="auto">
            <a:xfrm>
              <a:off x="4696" y="1182"/>
              <a:ext cx="86" cy="86"/>
            </a:xfrm>
            <a:prstGeom prst="ellipse">
              <a:avLst/>
            </a:prstGeom>
            <a:solidFill>
              <a:srgbClr val="FF00FF"/>
            </a:solidFill>
            <a:ln w="9525">
              <a:solidFill>
                <a:schemeClr val="tx1"/>
              </a:solidFill>
              <a:miter lim="800000"/>
              <a:headEnd/>
              <a:tailEnd/>
            </a:ln>
            <a:effectLst/>
          </p:spPr>
          <p:txBody>
            <a:bodyPr wrap="none" anchor="ctr"/>
            <a:lstStyle/>
            <a:p>
              <a:endParaRPr lang="en-IN" sz="2000"/>
            </a:p>
          </p:txBody>
        </p:sp>
        <p:sp>
          <p:nvSpPr>
            <p:cNvPr id="47" name="Oval 17"/>
            <p:cNvSpPr>
              <a:spLocks noChangeArrowheads="1"/>
            </p:cNvSpPr>
            <p:nvPr/>
          </p:nvSpPr>
          <p:spPr bwMode="auto">
            <a:xfrm>
              <a:off x="4999" y="886"/>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48" name="Oval 18"/>
            <p:cNvSpPr>
              <a:spLocks noChangeArrowheads="1"/>
            </p:cNvSpPr>
            <p:nvPr/>
          </p:nvSpPr>
          <p:spPr bwMode="auto">
            <a:xfrm>
              <a:off x="5002" y="1181"/>
              <a:ext cx="86" cy="86"/>
            </a:xfrm>
            <a:prstGeom prst="ellipse">
              <a:avLst/>
            </a:prstGeom>
            <a:solidFill>
              <a:srgbClr val="0000FF"/>
            </a:solidFill>
            <a:ln w="9525">
              <a:solidFill>
                <a:schemeClr val="tx1"/>
              </a:solidFill>
              <a:miter lim="800000"/>
              <a:headEnd/>
              <a:tailEnd/>
            </a:ln>
            <a:effectLst/>
          </p:spPr>
          <p:txBody>
            <a:bodyPr wrap="none" anchor="ctr"/>
            <a:lstStyle/>
            <a:p>
              <a:endParaRPr lang="en-IN" sz="2000"/>
            </a:p>
          </p:txBody>
        </p:sp>
        <p:sp>
          <p:nvSpPr>
            <p:cNvPr id="49" name="Oval 19"/>
            <p:cNvSpPr>
              <a:spLocks noChangeArrowheads="1"/>
            </p:cNvSpPr>
            <p:nvPr/>
          </p:nvSpPr>
          <p:spPr bwMode="auto">
            <a:xfrm>
              <a:off x="5291" y="893"/>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50" name="Oval 20"/>
            <p:cNvSpPr>
              <a:spLocks noChangeArrowheads="1"/>
            </p:cNvSpPr>
            <p:nvPr/>
          </p:nvSpPr>
          <p:spPr bwMode="auto">
            <a:xfrm>
              <a:off x="5283" y="1183"/>
              <a:ext cx="86" cy="86"/>
            </a:xfrm>
            <a:prstGeom prst="ellipse">
              <a:avLst/>
            </a:prstGeom>
            <a:solidFill>
              <a:srgbClr val="0000FF"/>
            </a:solidFill>
            <a:ln w="9525">
              <a:solidFill>
                <a:schemeClr val="tx1"/>
              </a:solidFill>
              <a:miter lim="800000"/>
              <a:headEnd/>
              <a:tailEnd/>
            </a:ln>
            <a:effectLst/>
          </p:spPr>
          <p:txBody>
            <a:bodyPr wrap="none" anchor="ctr"/>
            <a:lstStyle/>
            <a:p>
              <a:endParaRPr lang="en-IN" sz="2000"/>
            </a:p>
          </p:txBody>
        </p:sp>
        <p:sp>
          <p:nvSpPr>
            <p:cNvPr id="51" name="Line 21"/>
            <p:cNvSpPr>
              <a:spLocks noChangeShapeType="1"/>
            </p:cNvSpPr>
            <p:nvPr/>
          </p:nvSpPr>
          <p:spPr bwMode="auto">
            <a:xfrm flipH="1">
              <a:off x="3980" y="1075"/>
              <a:ext cx="1636" cy="475"/>
            </a:xfrm>
            <a:prstGeom prst="line">
              <a:avLst/>
            </a:prstGeom>
            <a:noFill/>
            <a:ln w="19050">
              <a:solidFill>
                <a:srgbClr val="0000FF"/>
              </a:solidFill>
              <a:miter lim="800000"/>
              <a:headEnd/>
              <a:tailEnd/>
            </a:ln>
            <a:effectLst/>
          </p:spPr>
          <p:txBody>
            <a:bodyPr wrap="none"/>
            <a:lstStyle/>
            <a:p>
              <a:endParaRPr lang="en-IN" sz="2000"/>
            </a:p>
          </p:txBody>
        </p:sp>
        <p:sp>
          <p:nvSpPr>
            <p:cNvPr id="52" name="Oval 22"/>
            <p:cNvSpPr>
              <a:spLocks noChangeArrowheads="1"/>
            </p:cNvSpPr>
            <p:nvPr/>
          </p:nvSpPr>
          <p:spPr bwMode="auto">
            <a:xfrm>
              <a:off x="4721" y="1308"/>
              <a:ext cx="35" cy="35"/>
            </a:xfrm>
            <a:prstGeom prst="ellipse">
              <a:avLst/>
            </a:prstGeom>
            <a:solidFill>
              <a:schemeClr val="hlink"/>
            </a:solidFill>
            <a:ln w="9525">
              <a:solidFill>
                <a:schemeClr val="tx1"/>
              </a:solidFill>
              <a:miter lim="800000"/>
              <a:headEnd/>
              <a:tailEnd/>
            </a:ln>
            <a:effectLst/>
          </p:spPr>
          <p:txBody>
            <a:bodyPr wrap="none" anchor="ctr"/>
            <a:lstStyle/>
            <a:p>
              <a:endParaRPr lang="en-IN" sz="2000"/>
            </a:p>
          </p:txBody>
        </p:sp>
        <p:sp>
          <p:nvSpPr>
            <p:cNvPr id="53" name="Text Box 24"/>
            <p:cNvSpPr txBox="1">
              <a:spLocks noChangeArrowheads="1"/>
            </p:cNvSpPr>
            <p:nvPr/>
          </p:nvSpPr>
          <p:spPr bwMode="auto">
            <a:xfrm>
              <a:off x="3408" y="960"/>
              <a:ext cx="1051" cy="156"/>
            </a:xfrm>
            <a:prstGeom prst="rect">
              <a:avLst/>
            </a:prstGeom>
            <a:noFill/>
            <a:ln w="9525">
              <a:noFill/>
              <a:miter lim="800000"/>
              <a:headEnd/>
              <a:tailEnd/>
            </a:ln>
            <a:effectLst/>
          </p:spPr>
          <p:txBody>
            <a:bodyPr>
              <a:spAutoFit/>
            </a:bodyPr>
            <a:lstStyle/>
            <a:p>
              <a:pPr algn="l"/>
              <a:r>
                <a:rPr lang="en-US" sz="2000" b="1" dirty="0"/>
                <a:t>d</a:t>
              </a:r>
              <a:r>
                <a:rPr lang="en-US" sz="2000" dirty="0"/>
                <a:t>=F(M) &gt; 0 </a:t>
              </a:r>
              <a:r>
                <a:rPr lang="en-US" sz="2000" dirty="0">
                  <a:sym typeface="Symbol" pitchFamily="18" charset="2"/>
                </a:rPr>
                <a:t> </a:t>
              </a:r>
              <a:r>
                <a:rPr lang="en-US" sz="2000" dirty="0" smtClean="0">
                  <a:sym typeface="Symbol" pitchFamily="18" charset="2"/>
                </a:rPr>
                <a:t>A</a:t>
              </a:r>
              <a:endParaRPr lang="en-US" sz="2000" dirty="0"/>
            </a:p>
          </p:txBody>
        </p:sp>
        <p:cxnSp>
          <p:nvCxnSpPr>
            <p:cNvPr id="54" name="AutoShape 25"/>
            <p:cNvCxnSpPr>
              <a:cxnSpLocks noChangeShapeType="1"/>
              <a:stCxn id="53" idx="2"/>
              <a:endCxn id="58" idx="0"/>
            </p:cNvCxnSpPr>
            <p:nvPr/>
          </p:nvCxnSpPr>
          <p:spPr bwMode="auto">
            <a:xfrm rot="16200000" flipH="1">
              <a:off x="4183" y="867"/>
              <a:ext cx="257" cy="755"/>
            </a:xfrm>
            <a:prstGeom prst="straightConnector1">
              <a:avLst/>
            </a:prstGeom>
            <a:noFill/>
            <a:ln w="9525">
              <a:solidFill>
                <a:schemeClr val="tx1"/>
              </a:solidFill>
              <a:miter lim="800000"/>
              <a:headEnd/>
              <a:tailEnd type="triangle" w="med" len="med"/>
            </a:ln>
            <a:effectLst/>
          </p:spPr>
        </p:cxnSp>
        <p:sp>
          <p:nvSpPr>
            <p:cNvPr id="55" name="Text Box 26"/>
            <p:cNvSpPr txBox="1">
              <a:spLocks noChangeArrowheads="1"/>
            </p:cNvSpPr>
            <p:nvPr/>
          </p:nvSpPr>
          <p:spPr bwMode="auto">
            <a:xfrm>
              <a:off x="3600" y="1536"/>
              <a:ext cx="537" cy="156"/>
            </a:xfrm>
            <a:prstGeom prst="rect">
              <a:avLst/>
            </a:prstGeom>
            <a:noFill/>
            <a:ln w="9525">
              <a:noFill/>
              <a:miter lim="800000"/>
              <a:headEnd/>
              <a:tailEnd/>
            </a:ln>
            <a:effectLst/>
          </p:spPr>
          <p:txBody>
            <a:bodyPr wrap="square">
              <a:spAutoFit/>
            </a:bodyPr>
            <a:lstStyle/>
            <a:p>
              <a:pPr algn="l"/>
              <a:r>
                <a:rPr lang="en-US" sz="2000" dirty="0"/>
                <a:t>P=(</a:t>
              </a:r>
              <a:r>
                <a:rPr lang="en-US" sz="2000" dirty="0" err="1"/>
                <a:t>x</a:t>
              </a:r>
              <a:r>
                <a:rPr lang="en-US" sz="2000" baseline="-25000" dirty="0" err="1"/>
                <a:t>p</a:t>
              </a:r>
              <a:r>
                <a:rPr lang="en-US" sz="2000" dirty="0"/>
                <a:t>, </a:t>
              </a:r>
              <a:r>
                <a:rPr lang="en-US" sz="2000" dirty="0" err="1"/>
                <a:t>y</a:t>
              </a:r>
              <a:r>
                <a:rPr lang="en-US" sz="2000" baseline="-25000" dirty="0" err="1"/>
                <a:t>p</a:t>
              </a:r>
              <a:r>
                <a:rPr lang="en-US" sz="2000" dirty="0"/>
                <a:t>)</a:t>
              </a:r>
            </a:p>
          </p:txBody>
        </p:sp>
        <p:cxnSp>
          <p:nvCxnSpPr>
            <p:cNvPr id="56" name="AutoShape 27"/>
            <p:cNvCxnSpPr>
              <a:cxnSpLocks noChangeShapeType="1"/>
              <a:stCxn id="55" idx="3"/>
            </p:cNvCxnSpPr>
            <p:nvPr/>
          </p:nvCxnSpPr>
          <p:spPr bwMode="auto">
            <a:xfrm flipV="1">
              <a:off x="4137" y="1516"/>
              <a:ext cx="257" cy="98"/>
            </a:xfrm>
            <a:prstGeom prst="straightConnector1">
              <a:avLst/>
            </a:prstGeom>
            <a:noFill/>
            <a:ln w="9525">
              <a:solidFill>
                <a:schemeClr val="tx1"/>
              </a:solidFill>
              <a:miter lim="800000"/>
              <a:headEnd/>
              <a:tailEnd type="triangle" w="med" len="med"/>
            </a:ln>
            <a:effectLst/>
          </p:spPr>
        </p:cxnSp>
        <p:sp>
          <p:nvSpPr>
            <p:cNvPr id="57" name="Line 34"/>
            <p:cNvSpPr>
              <a:spLocks noChangeShapeType="1"/>
            </p:cNvSpPr>
            <p:nvPr/>
          </p:nvSpPr>
          <p:spPr bwMode="auto">
            <a:xfrm>
              <a:off x="4378" y="1378"/>
              <a:ext cx="96" cy="0"/>
            </a:xfrm>
            <a:prstGeom prst="line">
              <a:avLst/>
            </a:prstGeom>
            <a:noFill/>
            <a:ln w="9525">
              <a:solidFill>
                <a:schemeClr val="tx1"/>
              </a:solidFill>
              <a:miter lim="800000"/>
              <a:headEnd/>
              <a:tailEnd/>
            </a:ln>
            <a:effectLst/>
          </p:spPr>
          <p:txBody>
            <a:bodyPr wrap="none"/>
            <a:lstStyle/>
            <a:p>
              <a:endParaRPr lang="en-IN" sz="2000"/>
            </a:p>
          </p:txBody>
        </p:sp>
        <p:sp>
          <p:nvSpPr>
            <p:cNvPr id="58" name="Line 35"/>
            <p:cNvSpPr>
              <a:spLocks noChangeShapeType="1"/>
            </p:cNvSpPr>
            <p:nvPr/>
          </p:nvSpPr>
          <p:spPr bwMode="auto">
            <a:xfrm>
              <a:off x="4689" y="1373"/>
              <a:ext cx="96" cy="0"/>
            </a:xfrm>
            <a:prstGeom prst="line">
              <a:avLst/>
            </a:prstGeom>
            <a:noFill/>
            <a:ln w="9525">
              <a:solidFill>
                <a:schemeClr val="tx1"/>
              </a:solidFill>
              <a:miter lim="800000"/>
              <a:headEnd/>
              <a:tailEnd/>
            </a:ln>
            <a:effectLst/>
          </p:spPr>
          <p:txBody>
            <a:bodyPr wrap="none"/>
            <a:lstStyle/>
            <a:p>
              <a:endParaRPr lang="en-IN" sz="2000"/>
            </a:p>
          </p:txBody>
        </p:sp>
        <p:sp>
          <p:nvSpPr>
            <p:cNvPr id="59" name="Text Box 36"/>
            <p:cNvSpPr txBox="1">
              <a:spLocks noChangeArrowheads="1"/>
            </p:cNvSpPr>
            <p:nvPr/>
          </p:nvSpPr>
          <p:spPr bwMode="auto">
            <a:xfrm>
              <a:off x="4808" y="1248"/>
              <a:ext cx="146" cy="156"/>
            </a:xfrm>
            <a:prstGeom prst="rect">
              <a:avLst/>
            </a:prstGeom>
            <a:noFill/>
            <a:ln w="9525">
              <a:noFill/>
              <a:miter lim="800000"/>
              <a:headEnd/>
              <a:tailEnd/>
            </a:ln>
            <a:effectLst/>
          </p:spPr>
          <p:txBody>
            <a:bodyPr wrap="square">
              <a:spAutoFit/>
            </a:bodyPr>
            <a:lstStyle/>
            <a:p>
              <a:pPr algn="l"/>
              <a:r>
                <a:rPr lang="en-US" sz="2000" dirty="0" smtClean="0"/>
                <a:t>C</a:t>
              </a:r>
              <a:endParaRPr lang="en-US" sz="2000" dirty="0"/>
            </a:p>
          </p:txBody>
        </p:sp>
        <p:sp>
          <p:nvSpPr>
            <p:cNvPr id="60" name="Text Box 37"/>
            <p:cNvSpPr txBox="1">
              <a:spLocks noChangeArrowheads="1"/>
            </p:cNvSpPr>
            <p:nvPr/>
          </p:nvSpPr>
          <p:spPr bwMode="auto">
            <a:xfrm>
              <a:off x="4779" y="1498"/>
              <a:ext cx="144" cy="156"/>
            </a:xfrm>
            <a:prstGeom prst="rect">
              <a:avLst/>
            </a:prstGeom>
            <a:noFill/>
            <a:ln w="9525">
              <a:noFill/>
              <a:miter lim="800000"/>
              <a:headEnd/>
              <a:tailEnd/>
            </a:ln>
            <a:effectLst/>
          </p:spPr>
          <p:txBody>
            <a:bodyPr>
              <a:spAutoFit/>
            </a:bodyPr>
            <a:lstStyle/>
            <a:p>
              <a:pPr algn="l"/>
              <a:r>
                <a:rPr lang="en-US" sz="2000" dirty="0" smtClean="0"/>
                <a:t>B</a:t>
              </a:r>
              <a:endParaRPr lang="en-US" sz="2000" dirty="0"/>
            </a:p>
          </p:txBody>
        </p:sp>
        <p:sp>
          <p:nvSpPr>
            <p:cNvPr id="61" name="Text Box 38"/>
            <p:cNvSpPr txBox="1">
              <a:spLocks noChangeArrowheads="1"/>
            </p:cNvSpPr>
            <p:nvPr/>
          </p:nvSpPr>
          <p:spPr bwMode="auto">
            <a:xfrm>
              <a:off x="4704" y="1056"/>
              <a:ext cx="240" cy="156"/>
            </a:xfrm>
            <a:prstGeom prst="rect">
              <a:avLst/>
            </a:prstGeom>
            <a:noFill/>
            <a:ln w="9525">
              <a:noFill/>
              <a:miter lim="800000"/>
              <a:headEnd/>
              <a:tailEnd/>
            </a:ln>
            <a:effectLst/>
          </p:spPr>
          <p:txBody>
            <a:bodyPr>
              <a:spAutoFit/>
            </a:bodyPr>
            <a:lstStyle/>
            <a:p>
              <a:pPr algn="l"/>
              <a:r>
                <a:rPr lang="en-US" sz="2000" dirty="0" smtClean="0"/>
                <a:t>A</a:t>
              </a:r>
              <a:endParaRPr lang="en-US" sz="2000" dirty="0"/>
            </a:p>
          </p:txBody>
        </p:sp>
        <p:sp>
          <p:nvSpPr>
            <p:cNvPr id="62" name="Oval 69"/>
            <p:cNvSpPr>
              <a:spLocks noChangeArrowheads="1"/>
            </p:cNvSpPr>
            <p:nvPr/>
          </p:nvSpPr>
          <p:spPr bwMode="auto">
            <a:xfrm>
              <a:off x="4998" y="1452"/>
              <a:ext cx="86" cy="86"/>
            </a:xfrm>
            <a:prstGeom prst="ellipse">
              <a:avLst/>
            </a:prstGeom>
            <a:solidFill>
              <a:srgbClr val="CCFFCC"/>
            </a:solidFill>
            <a:ln w="9525">
              <a:solidFill>
                <a:schemeClr val="tx1"/>
              </a:solidFill>
              <a:miter lim="800000"/>
              <a:headEnd/>
              <a:tailEnd/>
            </a:ln>
            <a:effectLst/>
          </p:spPr>
          <p:txBody>
            <a:bodyPr wrap="none" anchor="ctr"/>
            <a:lstStyle/>
            <a:p>
              <a:endParaRPr lang="en-IN" sz="2000"/>
            </a:p>
          </p:txBody>
        </p:sp>
        <p:sp>
          <p:nvSpPr>
            <p:cNvPr id="63" name="Text Box 75"/>
            <p:cNvSpPr txBox="1">
              <a:spLocks noChangeArrowheads="1"/>
            </p:cNvSpPr>
            <p:nvPr/>
          </p:nvSpPr>
          <p:spPr bwMode="auto">
            <a:xfrm>
              <a:off x="4687" y="1584"/>
              <a:ext cx="263" cy="156"/>
            </a:xfrm>
            <a:prstGeom prst="rect">
              <a:avLst/>
            </a:prstGeom>
            <a:noFill/>
            <a:ln w="9525">
              <a:noFill/>
              <a:miter lim="800000"/>
              <a:headEnd/>
              <a:tailEnd/>
            </a:ln>
            <a:effectLst/>
          </p:spPr>
          <p:txBody>
            <a:bodyPr wrap="none">
              <a:spAutoFit/>
            </a:bodyPr>
            <a:lstStyle/>
            <a:p>
              <a:pPr algn="l"/>
              <a:r>
                <a:rPr lang="en-US" sz="2000"/>
                <a:t>x</a:t>
              </a:r>
              <a:r>
                <a:rPr lang="en-US" sz="2000" baseline="-25000"/>
                <a:t>p</a:t>
              </a:r>
              <a:r>
                <a:rPr lang="en-US" sz="2000"/>
                <a:t>+1</a:t>
              </a:r>
              <a:endParaRPr lang="en-US" sz="2000" baseline="-25000"/>
            </a:p>
          </p:txBody>
        </p:sp>
        <p:sp>
          <p:nvSpPr>
            <p:cNvPr id="64" name="Text Box 76"/>
            <p:cNvSpPr txBox="1">
              <a:spLocks noChangeArrowheads="1"/>
            </p:cNvSpPr>
            <p:nvPr/>
          </p:nvSpPr>
          <p:spPr bwMode="auto">
            <a:xfrm>
              <a:off x="4368" y="1584"/>
              <a:ext cx="157" cy="156"/>
            </a:xfrm>
            <a:prstGeom prst="rect">
              <a:avLst/>
            </a:prstGeom>
            <a:noFill/>
            <a:ln w="9525">
              <a:noFill/>
              <a:miter lim="800000"/>
              <a:headEnd/>
              <a:tailEnd/>
            </a:ln>
            <a:effectLst/>
          </p:spPr>
          <p:txBody>
            <a:bodyPr wrap="none">
              <a:spAutoFit/>
            </a:bodyPr>
            <a:lstStyle/>
            <a:p>
              <a:pPr algn="l"/>
              <a:r>
                <a:rPr lang="en-US" sz="2000"/>
                <a:t>x</a:t>
              </a:r>
              <a:r>
                <a:rPr lang="en-US" sz="2000" baseline="-25000"/>
                <a:t>p</a:t>
              </a:r>
            </a:p>
          </p:txBody>
        </p:sp>
        <p:sp>
          <p:nvSpPr>
            <p:cNvPr id="65" name="Text Box 124"/>
            <p:cNvSpPr txBox="1">
              <a:spLocks noChangeArrowheads="1"/>
            </p:cNvSpPr>
            <p:nvPr/>
          </p:nvSpPr>
          <p:spPr bwMode="auto">
            <a:xfrm>
              <a:off x="5359" y="1200"/>
              <a:ext cx="265" cy="156"/>
            </a:xfrm>
            <a:prstGeom prst="rect">
              <a:avLst/>
            </a:prstGeom>
            <a:noFill/>
            <a:ln w="9525">
              <a:noFill/>
              <a:miter lim="800000"/>
              <a:headEnd/>
              <a:tailEnd/>
            </a:ln>
            <a:effectLst/>
          </p:spPr>
          <p:txBody>
            <a:bodyPr wrap="none">
              <a:spAutoFit/>
            </a:bodyPr>
            <a:lstStyle/>
            <a:p>
              <a:pPr algn="l"/>
              <a:r>
                <a:rPr lang="en-US" sz="2000"/>
                <a:t>y</a:t>
              </a:r>
              <a:r>
                <a:rPr lang="en-US" sz="2000" baseline="-25000"/>
                <a:t>p</a:t>
              </a:r>
              <a:r>
                <a:rPr lang="en-US" sz="2000"/>
                <a:t>+1</a:t>
              </a:r>
              <a:endParaRPr lang="en-US" sz="2000" baseline="-25000"/>
            </a:p>
          </p:txBody>
        </p:sp>
        <p:sp>
          <p:nvSpPr>
            <p:cNvPr id="66" name="Text Box 125"/>
            <p:cNvSpPr txBox="1">
              <a:spLocks noChangeArrowheads="1"/>
            </p:cNvSpPr>
            <p:nvPr/>
          </p:nvSpPr>
          <p:spPr bwMode="auto">
            <a:xfrm>
              <a:off x="5376" y="1488"/>
              <a:ext cx="159" cy="156"/>
            </a:xfrm>
            <a:prstGeom prst="rect">
              <a:avLst/>
            </a:prstGeom>
            <a:noFill/>
            <a:ln w="9525">
              <a:noFill/>
              <a:miter lim="800000"/>
              <a:headEnd/>
              <a:tailEnd/>
            </a:ln>
            <a:effectLst/>
          </p:spPr>
          <p:txBody>
            <a:bodyPr wrap="none">
              <a:spAutoFit/>
            </a:bodyPr>
            <a:lstStyle/>
            <a:p>
              <a:pPr algn="l"/>
              <a:r>
                <a:rPr lang="en-US" sz="2000"/>
                <a:t>y</a:t>
              </a:r>
              <a:r>
                <a:rPr lang="en-US" sz="2000" baseline="-25000"/>
                <a:t>p</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lgn="l"/>
            <a:r>
              <a:rPr lang="en-US" dirty="0"/>
              <a:t>Midpoint </a:t>
            </a:r>
            <a:r>
              <a:rPr lang="en-US" dirty="0" smtClean="0"/>
              <a:t>Line </a:t>
            </a:r>
            <a:r>
              <a:rPr lang="en-US" dirty="0"/>
              <a:t>Algorithm</a:t>
            </a:r>
          </a:p>
        </p:txBody>
      </p:sp>
      <p:sp>
        <p:nvSpPr>
          <p:cNvPr id="99331" name="Rectangle 3"/>
          <p:cNvSpPr>
            <a:spLocks noGrp="1" noChangeArrowheads="1"/>
          </p:cNvSpPr>
          <p:nvPr>
            <p:ph type="body" idx="1"/>
          </p:nvPr>
        </p:nvSpPr>
        <p:spPr>
          <a:xfrm>
            <a:off x="228600" y="1143000"/>
            <a:ext cx="5638800" cy="2438400"/>
          </a:xfrm>
        </p:spPr>
        <p:txBody>
          <a:bodyPr>
            <a:normAutofit lnSpcReduction="10000"/>
          </a:bodyPr>
          <a:lstStyle/>
          <a:p>
            <a:pPr>
              <a:lnSpc>
                <a:spcPct val="90000"/>
              </a:lnSpc>
            </a:pPr>
            <a:r>
              <a:rPr lang="en-US" sz="2000" dirty="0" smtClean="0">
                <a:solidFill>
                  <a:schemeClr val="folHlink"/>
                </a:solidFill>
                <a:sym typeface="Symbol" pitchFamily="18" charset="2"/>
              </a:rPr>
              <a:t>Assume</a:t>
            </a:r>
            <a:endParaRPr lang="en-US" sz="2000" dirty="0">
              <a:solidFill>
                <a:schemeClr val="folHlink"/>
              </a:solidFill>
              <a:sym typeface="Symbol" pitchFamily="18" charset="2"/>
            </a:endParaRPr>
          </a:p>
          <a:p>
            <a:pPr lvl="1">
              <a:lnSpc>
                <a:spcPct val="90000"/>
              </a:lnSpc>
            </a:pPr>
            <a:r>
              <a:rPr lang="en-US" sz="1800" dirty="0">
                <a:solidFill>
                  <a:schemeClr val="folHlink"/>
                </a:solidFill>
                <a:sym typeface="Symbol" pitchFamily="18" charset="2"/>
              </a:rPr>
              <a:t> 0  m  1 [ </a:t>
            </a:r>
            <a:r>
              <a:rPr lang="en-US" sz="1800" dirty="0" smtClean="0">
                <a:solidFill>
                  <a:schemeClr val="folHlink"/>
                </a:solidFill>
                <a:sym typeface="Symbol" pitchFamily="18" charset="2"/>
              </a:rPr>
              <a:t>else </a:t>
            </a:r>
            <a:r>
              <a:rPr lang="en-US" sz="1800" dirty="0">
                <a:solidFill>
                  <a:schemeClr val="folHlink"/>
                </a:solidFill>
                <a:sym typeface="Symbol" pitchFamily="18" charset="2"/>
              </a:rPr>
              <a:t>flip about y= x </a:t>
            </a:r>
            <a:r>
              <a:rPr lang="en-US" sz="1800" dirty="0" smtClean="0">
                <a:solidFill>
                  <a:schemeClr val="folHlink"/>
                </a:solidFill>
                <a:sym typeface="Symbol" pitchFamily="18" charset="2"/>
              </a:rPr>
              <a:t>line. </a:t>
            </a:r>
            <a:r>
              <a:rPr lang="en-US" sz="1800" dirty="0">
                <a:solidFill>
                  <a:schemeClr val="folHlink"/>
                </a:solidFill>
                <a:sym typeface="Symbol" pitchFamily="18" charset="2"/>
              </a:rPr>
              <a:t>]</a:t>
            </a:r>
          </a:p>
          <a:p>
            <a:pPr lvl="1">
              <a:lnSpc>
                <a:spcPct val="90000"/>
              </a:lnSpc>
            </a:pPr>
            <a:r>
              <a:rPr lang="en-US" sz="1800" dirty="0">
                <a:solidFill>
                  <a:schemeClr val="folHlink"/>
                </a:solidFill>
                <a:sym typeface="Symbol" pitchFamily="18" charset="2"/>
              </a:rPr>
              <a:t>(x</a:t>
            </a:r>
            <a:r>
              <a:rPr lang="en-US" sz="1800" baseline="-25000" dirty="0">
                <a:solidFill>
                  <a:schemeClr val="folHlink"/>
                </a:solidFill>
                <a:sym typeface="Symbol" pitchFamily="18" charset="2"/>
              </a:rPr>
              <a:t>0</a:t>
            </a:r>
            <a:r>
              <a:rPr lang="en-US" sz="1800" dirty="0">
                <a:solidFill>
                  <a:schemeClr val="folHlink"/>
                </a:solidFill>
                <a:sym typeface="Symbol" pitchFamily="18" charset="2"/>
              </a:rPr>
              <a:t>, y</a:t>
            </a:r>
            <a:r>
              <a:rPr lang="en-US" sz="1800" baseline="-25000" dirty="0">
                <a:solidFill>
                  <a:schemeClr val="folHlink"/>
                </a:solidFill>
                <a:sym typeface="Symbol" pitchFamily="18" charset="2"/>
              </a:rPr>
              <a:t>0</a:t>
            </a:r>
            <a:r>
              <a:rPr lang="en-US" sz="1800" dirty="0">
                <a:solidFill>
                  <a:schemeClr val="folHlink"/>
                </a:solidFill>
                <a:sym typeface="Symbol" pitchFamily="18" charset="2"/>
              </a:rPr>
              <a:t>) and (x</a:t>
            </a:r>
            <a:r>
              <a:rPr lang="en-US" sz="1800" baseline="-25000" dirty="0">
                <a:solidFill>
                  <a:schemeClr val="folHlink"/>
                </a:solidFill>
                <a:sym typeface="Symbol" pitchFamily="18" charset="2"/>
              </a:rPr>
              <a:t>1</a:t>
            </a:r>
            <a:r>
              <a:rPr lang="en-US" sz="1800" dirty="0">
                <a:solidFill>
                  <a:schemeClr val="folHlink"/>
                </a:solidFill>
                <a:sym typeface="Symbol" pitchFamily="18" charset="2"/>
              </a:rPr>
              <a:t>, y</a:t>
            </a:r>
            <a:r>
              <a:rPr lang="en-US" sz="1800" baseline="-25000" dirty="0">
                <a:solidFill>
                  <a:schemeClr val="folHlink"/>
                </a:solidFill>
                <a:sym typeface="Symbol" pitchFamily="18" charset="2"/>
              </a:rPr>
              <a:t>1</a:t>
            </a:r>
            <a:r>
              <a:rPr lang="en-US" sz="1800" dirty="0">
                <a:solidFill>
                  <a:schemeClr val="folHlink"/>
                </a:solidFill>
                <a:sym typeface="Symbol" pitchFamily="18" charset="2"/>
              </a:rPr>
              <a:t>) </a:t>
            </a:r>
            <a:r>
              <a:rPr lang="en-US" sz="1800" dirty="0" smtClean="0">
                <a:solidFill>
                  <a:schemeClr val="folHlink"/>
                </a:solidFill>
                <a:sym typeface="Symbol" pitchFamily="18" charset="2"/>
              </a:rPr>
              <a:t>are integer values</a:t>
            </a:r>
            <a:endParaRPr lang="en-US" sz="1800" baseline="-25000" dirty="0">
              <a:solidFill>
                <a:schemeClr val="folHlink"/>
              </a:solidFill>
              <a:sym typeface="Symbol" pitchFamily="18" charset="2"/>
            </a:endParaRPr>
          </a:p>
          <a:p>
            <a:pPr>
              <a:lnSpc>
                <a:spcPct val="90000"/>
              </a:lnSpc>
            </a:pPr>
            <a:r>
              <a:rPr lang="en-US" sz="2000" dirty="0">
                <a:solidFill>
                  <a:schemeClr val="folHlink"/>
                </a:solidFill>
                <a:sym typeface="Symbol" pitchFamily="18" charset="2"/>
              </a:rPr>
              <a:t>At </a:t>
            </a:r>
            <a:r>
              <a:rPr lang="en-US" sz="2000" dirty="0" smtClean="0">
                <a:solidFill>
                  <a:schemeClr val="folHlink"/>
                </a:solidFill>
                <a:sym typeface="Symbol" pitchFamily="18" charset="2"/>
              </a:rPr>
              <a:t>each iteration we determine </a:t>
            </a:r>
            <a:r>
              <a:rPr lang="en-US" sz="2000" dirty="0">
                <a:solidFill>
                  <a:schemeClr val="folHlink"/>
                </a:solidFill>
                <a:sym typeface="Symbol" pitchFamily="18" charset="2"/>
              </a:rPr>
              <a:t>if </a:t>
            </a:r>
            <a:r>
              <a:rPr lang="en-US" sz="2000" dirty="0" smtClean="0">
                <a:solidFill>
                  <a:schemeClr val="folHlink"/>
                </a:solidFill>
                <a:sym typeface="Symbol" pitchFamily="18" charset="2"/>
              </a:rPr>
              <a:t>the line intersects the next pixel above </a:t>
            </a:r>
            <a:r>
              <a:rPr lang="en-US" sz="2000" dirty="0">
                <a:solidFill>
                  <a:schemeClr val="folHlink"/>
                </a:solidFill>
                <a:sym typeface="Symbol" pitchFamily="18" charset="2"/>
              </a:rPr>
              <a:t>or </a:t>
            </a:r>
            <a:r>
              <a:rPr lang="en-US" sz="2000" dirty="0" smtClean="0">
                <a:solidFill>
                  <a:schemeClr val="folHlink"/>
                </a:solidFill>
                <a:sym typeface="Symbol" pitchFamily="18" charset="2"/>
              </a:rPr>
              <a:t>below </a:t>
            </a:r>
            <a:r>
              <a:rPr lang="en-US" sz="2000" dirty="0">
                <a:solidFill>
                  <a:schemeClr val="folHlink"/>
                </a:solidFill>
                <a:sym typeface="Symbol" pitchFamily="18" charset="2"/>
              </a:rPr>
              <a:t>its midpoint y </a:t>
            </a:r>
            <a:r>
              <a:rPr lang="en-US" sz="2000" dirty="0" smtClean="0">
                <a:solidFill>
                  <a:schemeClr val="folHlink"/>
                </a:solidFill>
                <a:sym typeface="Symbol" pitchFamily="18" charset="2"/>
              </a:rPr>
              <a:t>value.</a:t>
            </a:r>
            <a:endParaRPr lang="en-US" sz="2000" dirty="0">
              <a:solidFill>
                <a:schemeClr val="folHlink"/>
              </a:solidFill>
              <a:sym typeface="Symbol" pitchFamily="18" charset="2"/>
            </a:endParaRPr>
          </a:p>
          <a:p>
            <a:pPr lvl="1">
              <a:lnSpc>
                <a:spcPct val="90000"/>
              </a:lnSpc>
            </a:pPr>
            <a:r>
              <a:rPr lang="en-US" sz="1800" dirty="0">
                <a:solidFill>
                  <a:schemeClr val="folHlink"/>
                </a:solidFill>
                <a:sym typeface="Symbol" pitchFamily="18" charset="2"/>
              </a:rPr>
              <a:t>if </a:t>
            </a:r>
            <a:r>
              <a:rPr lang="en-US" sz="1800" dirty="0" smtClean="0">
                <a:solidFill>
                  <a:schemeClr val="folHlink"/>
                </a:solidFill>
                <a:sym typeface="Symbol" pitchFamily="18" charset="2"/>
              </a:rPr>
              <a:t>above </a:t>
            </a:r>
            <a:r>
              <a:rPr lang="en-US" sz="1800" smtClean="0">
                <a:solidFill>
                  <a:schemeClr val="folHlink"/>
                </a:solidFill>
                <a:sym typeface="Symbol" pitchFamily="18" charset="2"/>
              </a:rPr>
              <a:t>then NE </a:t>
            </a:r>
            <a:r>
              <a:rPr lang="en-US" sz="1800" dirty="0">
                <a:solidFill>
                  <a:schemeClr val="folHlink"/>
                </a:solidFill>
                <a:sym typeface="Symbol" pitchFamily="18" charset="2"/>
              </a:rPr>
              <a:t> </a:t>
            </a:r>
            <a:r>
              <a:rPr lang="en-US" sz="1800" dirty="0" err="1" smtClean="0">
                <a:solidFill>
                  <a:schemeClr val="folHlink"/>
                </a:solidFill>
                <a:sym typeface="Symbol" pitchFamily="18" charset="2"/>
              </a:rPr>
              <a:t>y</a:t>
            </a:r>
            <a:r>
              <a:rPr lang="en-US" sz="1800" baseline="-25000" dirty="0" err="1" smtClean="0">
                <a:solidFill>
                  <a:schemeClr val="folHlink"/>
                </a:solidFill>
                <a:sym typeface="Symbol" pitchFamily="18" charset="2"/>
              </a:rPr>
              <a:t>new</a:t>
            </a:r>
            <a:r>
              <a:rPr lang="en-US" sz="1800" dirty="0" smtClean="0">
                <a:solidFill>
                  <a:schemeClr val="folHlink"/>
                </a:solidFill>
                <a:sym typeface="Symbol" pitchFamily="18" charset="2"/>
              </a:rPr>
              <a:t> </a:t>
            </a:r>
            <a:r>
              <a:rPr lang="en-US" sz="1800" dirty="0">
                <a:solidFill>
                  <a:schemeClr val="folHlink"/>
                </a:solidFill>
                <a:sym typeface="Symbol" pitchFamily="18" charset="2"/>
              </a:rPr>
              <a:t>= y</a:t>
            </a:r>
            <a:r>
              <a:rPr lang="en-US" sz="1800" baseline="-25000" dirty="0">
                <a:solidFill>
                  <a:schemeClr val="folHlink"/>
                </a:solidFill>
                <a:sym typeface="Symbol" pitchFamily="18" charset="2"/>
              </a:rPr>
              <a:t>p</a:t>
            </a:r>
            <a:r>
              <a:rPr lang="en-US" sz="1800" dirty="0">
                <a:solidFill>
                  <a:schemeClr val="folHlink"/>
                </a:solidFill>
                <a:sym typeface="Symbol" pitchFamily="18" charset="2"/>
              </a:rPr>
              <a:t>+1</a:t>
            </a:r>
          </a:p>
          <a:p>
            <a:pPr lvl="1">
              <a:lnSpc>
                <a:spcPct val="90000"/>
              </a:lnSpc>
            </a:pPr>
            <a:r>
              <a:rPr lang="en-US" sz="1800" smtClean="0">
                <a:solidFill>
                  <a:schemeClr val="folHlink"/>
                </a:solidFill>
                <a:sym typeface="Symbol" pitchFamily="18" charset="2"/>
              </a:rPr>
              <a:t>otherwise E </a:t>
            </a:r>
            <a:r>
              <a:rPr lang="en-US" sz="1800" dirty="0">
                <a:solidFill>
                  <a:schemeClr val="folHlink"/>
                </a:solidFill>
                <a:sym typeface="Symbol" pitchFamily="18" charset="2"/>
              </a:rPr>
              <a:t> </a:t>
            </a:r>
            <a:r>
              <a:rPr lang="en-US" sz="1800" dirty="0" err="1" smtClean="0">
                <a:solidFill>
                  <a:schemeClr val="folHlink"/>
                </a:solidFill>
                <a:sym typeface="Symbol" pitchFamily="18" charset="2"/>
              </a:rPr>
              <a:t>y</a:t>
            </a:r>
            <a:r>
              <a:rPr lang="en-US" sz="1800" baseline="-25000" dirty="0" err="1" smtClean="0">
                <a:solidFill>
                  <a:schemeClr val="folHlink"/>
                </a:solidFill>
                <a:sym typeface="Symbol" pitchFamily="18" charset="2"/>
              </a:rPr>
              <a:t>new</a:t>
            </a:r>
            <a:r>
              <a:rPr lang="en-US" sz="1800" dirty="0" smtClean="0">
                <a:solidFill>
                  <a:schemeClr val="folHlink"/>
                </a:solidFill>
                <a:sym typeface="Symbol" pitchFamily="18" charset="2"/>
              </a:rPr>
              <a:t> </a:t>
            </a:r>
            <a:r>
              <a:rPr lang="en-US" sz="1800" dirty="0">
                <a:solidFill>
                  <a:schemeClr val="folHlink"/>
                </a:solidFill>
                <a:sym typeface="Symbol" pitchFamily="18" charset="2"/>
              </a:rPr>
              <a:t>= </a:t>
            </a:r>
            <a:r>
              <a:rPr lang="en-US" sz="1800" dirty="0" err="1">
                <a:solidFill>
                  <a:schemeClr val="folHlink"/>
                </a:solidFill>
                <a:sym typeface="Symbol" pitchFamily="18" charset="2"/>
              </a:rPr>
              <a:t>y</a:t>
            </a:r>
            <a:r>
              <a:rPr lang="en-US" sz="1800" baseline="-25000" dirty="0" err="1">
                <a:solidFill>
                  <a:schemeClr val="folHlink"/>
                </a:solidFill>
                <a:sym typeface="Symbol" pitchFamily="18" charset="2"/>
              </a:rPr>
              <a:t>p</a:t>
            </a:r>
            <a:endParaRPr lang="en-US" sz="1800" baseline="-25000" dirty="0">
              <a:solidFill>
                <a:schemeClr val="folHlink"/>
              </a:solidFill>
              <a:sym typeface="Symbol" pitchFamily="18" charset="2"/>
            </a:endParaRPr>
          </a:p>
        </p:txBody>
      </p:sp>
      <p:graphicFrame>
        <p:nvGraphicFramePr>
          <p:cNvPr id="99332" name="Object 4"/>
          <p:cNvGraphicFramePr>
            <a:graphicFrameLocks noChangeAspect="1"/>
          </p:cNvGraphicFramePr>
          <p:nvPr/>
        </p:nvGraphicFramePr>
        <p:xfrm>
          <a:off x="533400" y="3724275"/>
          <a:ext cx="4572000" cy="2825750"/>
        </p:xfrm>
        <a:graphic>
          <a:graphicData uri="http://schemas.openxmlformats.org/presentationml/2006/ole">
            <p:oleObj spid="_x0000_s52226" name="Equation" r:id="rId3" imgW="2590560" imgH="1600200" progId="Equation.3">
              <p:embed/>
            </p:oleObj>
          </a:graphicData>
        </a:graphic>
      </p:graphicFrame>
      <p:grpSp>
        <p:nvGrpSpPr>
          <p:cNvPr id="2" name="Group 127"/>
          <p:cNvGrpSpPr>
            <a:grpSpLocks/>
          </p:cNvGrpSpPr>
          <p:nvPr/>
        </p:nvGrpSpPr>
        <p:grpSpPr bwMode="auto">
          <a:xfrm>
            <a:off x="5000628" y="3857628"/>
            <a:ext cx="4143372" cy="2162172"/>
            <a:chOff x="3504" y="1872"/>
            <a:chExt cx="2208" cy="1056"/>
          </a:xfrm>
        </p:grpSpPr>
        <p:sp>
          <p:nvSpPr>
            <p:cNvPr id="99369" name="Line 41"/>
            <p:cNvSpPr>
              <a:spLocks noChangeShapeType="1"/>
            </p:cNvSpPr>
            <p:nvPr/>
          </p:nvSpPr>
          <p:spPr bwMode="auto">
            <a:xfrm>
              <a:off x="4175" y="2098"/>
              <a:ext cx="1307" cy="0"/>
            </a:xfrm>
            <a:prstGeom prst="line">
              <a:avLst/>
            </a:prstGeom>
            <a:noFill/>
            <a:ln w="9525">
              <a:solidFill>
                <a:schemeClr val="tx1"/>
              </a:solidFill>
              <a:miter lim="800000"/>
              <a:headEnd/>
              <a:tailEnd/>
            </a:ln>
            <a:effectLst/>
          </p:spPr>
          <p:txBody>
            <a:bodyPr wrap="none"/>
            <a:lstStyle/>
            <a:p>
              <a:endParaRPr lang="en-IN"/>
            </a:p>
          </p:txBody>
        </p:sp>
        <p:sp>
          <p:nvSpPr>
            <p:cNvPr id="99370" name="Line 42"/>
            <p:cNvSpPr>
              <a:spLocks noChangeShapeType="1"/>
            </p:cNvSpPr>
            <p:nvPr/>
          </p:nvSpPr>
          <p:spPr bwMode="auto">
            <a:xfrm>
              <a:off x="4173" y="2380"/>
              <a:ext cx="1307" cy="0"/>
            </a:xfrm>
            <a:prstGeom prst="line">
              <a:avLst/>
            </a:prstGeom>
            <a:noFill/>
            <a:ln w="9525">
              <a:solidFill>
                <a:schemeClr val="tx1"/>
              </a:solidFill>
              <a:miter lim="800000"/>
              <a:headEnd/>
              <a:tailEnd/>
            </a:ln>
            <a:effectLst/>
          </p:spPr>
          <p:txBody>
            <a:bodyPr wrap="none"/>
            <a:lstStyle/>
            <a:p>
              <a:endParaRPr lang="en-IN"/>
            </a:p>
          </p:txBody>
        </p:sp>
        <p:sp>
          <p:nvSpPr>
            <p:cNvPr id="99371" name="Line 43"/>
            <p:cNvSpPr>
              <a:spLocks noChangeShapeType="1"/>
            </p:cNvSpPr>
            <p:nvPr/>
          </p:nvSpPr>
          <p:spPr bwMode="auto">
            <a:xfrm>
              <a:off x="4176" y="2645"/>
              <a:ext cx="1307" cy="0"/>
            </a:xfrm>
            <a:prstGeom prst="line">
              <a:avLst/>
            </a:prstGeom>
            <a:noFill/>
            <a:ln w="9525">
              <a:solidFill>
                <a:schemeClr val="tx1"/>
              </a:solidFill>
              <a:miter lim="800000"/>
              <a:headEnd/>
              <a:tailEnd/>
            </a:ln>
            <a:effectLst/>
          </p:spPr>
          <p:txBody>
            <a:bodyPr wrap="none"/>
            <a:lstStyle/>
            <a:p>
              <a:endParaRPr lang="en-IN"/>
            </a:p>
          </p:txBody>
        </p:sp>
        <p:sp>
          <p:nvSpPr>
            <p:cNvPr id="99372" name="Line 44"/>
            <p:cNvSpPr>
              <a:spLocks noChangeShapeType="1"/>
            </p:cNvSpPr>
            <p:nvPr/>
          </p:nvSpPr>
          <p:spPr bwMode="auto">
            <a:xfrm>
              <a:off x="4432" y="1882"/>
              <a:ext cx="0" cy="864"/>
            </a:xfrm>
            <a:prstGeom prst="line">
              <a:avLst/>
            </a:prstGeom>
            <a:noFill/>
            <a:ln w="9525">
              <a:solidFill>
                <a:schemeClr val="tx1"/>
              </a:solidFill>
              <a:miter lim="800000"/>
              <a:headEnd/>
              <a:tailEnd/>
            </a:ln>
            <a:effectLst/>
          </p:spPr>
          <p:txBody>
            <a:bodyPr wrap="none"/>
            <a:lstStyle/>
            <a:p>
              <a:endParaRPr lang="en-IN"/>
            </a:p>
          </p:txBody>
        </p:sp>
        <p:sp>
          <p:nvSpPr>
            <p:cNvPr id="99373" name="Line 45"/>
            <p:cNvSpPr>
              <a:spLocks noChangeShapeType="1"/>
            </p:cNvSpPr>
            <p:nvPr/>
          </p:nvSpPr>
          <p:spPr bwMode="auto">
            <a:xfrm>
              <a:off x="4739" y="1887"/>
              <a:ext cx="0" cy="864"/>
            </a:xfrm>
            <a:prstGeom prst="line">
              <a:avLst/>
            </a:prstGeom>
            <a:noFill/>
            <a:ln w="9525">
              <a:solidFill>
                <a:schemeClr val="tx1"/>
              </a:solidFill>
              <a:miter lim="800000"/>
              <a:headEnd/>
              <a:tailEnd/>
            </a:ln>
            <a:effectLst/>
          </p:spPr>
          <p:txBody>
            <a:bodyPr wrap="none"/>
            <a:lstStyle/>
            <a:p>
              <a:endParaRPr lang="en-IN"/>
            </a:p>
          </p:txBody>
        </p:sp>
        <p:sp>
          <p:nvSpPr>
            <p:cNvPr id="99374" name="Line 46"/>
            <p:cNvSpPr>
              <a:spLocks noChangeShapeType="1"/>
            </p:cNvSpPr>
            <p:nvPr/>
          </p:nvSpPr>
          <p:spPr bwMode="auto">
            <a:xfrm>
              <a:off x="5040" y="1872"/>
              <a:ext cx="0" cy="864"/>
            </a:xfrm>
            <a:prstGeom prst="line">
              <a:avLst/>
            </a:prstGeom>
            <a:noFill/>
            <a:ln w="9525">
              <a:solidFill>
                <a:schemeClr val="tx1"/>
              </a:solidFill>
              <a:miter lim="800000"/>
              <a:headEnd/>
              <a:tailEnd/>
            </a:ln>
            <a:effectLst/>
          </p:spPr>
          <p:txBody>
            <a:bodyPr wrap="none"/>
            <a:lstStyle/>
            <a:p>
              <a:endParaRPr lang="en-IN"/>
            </a:p>
          </p:txBody>
        </p:sp>
        <p:sp>
          <p:nvSpPr>
            <p:cNvPr id="99375" name="Line 47"/>
            <p:cNvSpPr>
              <a:spLocks noChangeShapeType="1"/>
            </p:cNvSpPr>
            <p:nvPr/>
          </p:nvSpPr>
          <p:spPr bwMode="auto">
            <a:xfrm>
              <a:off x="5328" y="1872"/>
              <a:ext cx="0" cy="864"/>
            </a:xfrm>
            <a:prstGeom prst="line">
              <a:avLst/>
            </a:prstGeom>
            <a:noFill/>
            <a:ln w="9525">
              <a:solidFill>
                <a:schemeClr val="tx1"/>
              </a:solidFill>
              <a:miter lim="800000"/>
              <a:headEnd/>
              <a:tailEnd/>
            </a:ln>
            <a:effectLst/>
          </p:spPr>
          <p:txBody>
            <a:bodyPr wrap="none"/>
            <a:lstStyle/>
            <a:p>
              <a:endParaRPr lang="en-IN"/>
            </a:p>
          </p:txBody>
        </p:sp>
        <p:sp>
          <p:nvSpPr>
            <p:cNvPr id="99376" name="Oval 48"/>
            <p:cNvSpPr>
              <a:spLocks noChangeArrowheads="1"/>
            </p:cNvSpPr>
            <p:nvPr/>
          </p:nvSpPr>
          <p:spPr bwMode="auto">
            <a:xfrm>
              <a:off x="4389" y="2604"/>
              <a:ext cx="86" cy="86"/>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99377" name="Oval 49"/>
            <p:cNvSpPr>
              <a:spLocks noChangeArrowheads="1"/>
            </p:cNvSpPr>
            <p:nvPr/>
          </p:nvSpPr>
          <p:spPr bwMode="auto">
            <a:xfrm>
              <a:off x="4386" y="2327"/>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378" name="Oval 50"/>
            <p:cNvSpPr>
              <a:spLocks noChangeArrowheads="1"/>
            </p:cNvSpPr>
            <p:nvPr/>
          </p:nvSpPr>
          <p:spPr bwMode="auto">
            <a:xfrm>
              <a:off x="4694" y="2607"/>
              <a:ext cx="86" cy="86"/>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99379" name="Oval 51"/>
            <p:cNvSpPr>
              <a:spLocks noChangeArrowheads="1"/>
            </p:cNvSpPr>
            <p:nvPr/>
          </p:nvSpPr>
          <p:spPr bwMode="auto">
            <a:xfrm>
              <a:off x="4696" y="2334"/>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380" name="Oval 52"/>
            <p:cNvSpPr>
              <a:spLocks noChangeArrowheads="1"/>
            </p:cNvSpPr>
            <p:nvPr/>
          </p:nvSpPr>
          <p:spPr bwMode="auto">
            <a:xfrm>
              <a:off x="4999" y="2038"/>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381" name="Oval 53"/>
            <p:cNvSpPr>
              <a:spLocks noChangeArrowheads="1"/>
            </p:cNvSpPr>
            <p:nvPr/>
          </p:nvSpPr>
          <p:spPr bwMode="auto">
            <a:xfrm>
              <a:off x="5002" y="2333"/>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99382" name="Oval 54"/>
            <p:cNvSpPr>
              <a:spLocks noChangeArrowheads="1"/>
            </p:cNvSpPr>
            <p:nvPr/>
          </p:nvSpPr>
          <p:spPr bwMode="auto">
            <a:xfrm>
              <a:off x="5291" y="2045"/>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383" name="Oval 55"/>
            <p:cNvSpPr>
              <a:spLocks noChangeArrowheads="1"/>
            </p:cNvSpPr>
            <p:nvPr/>
          </p:nvSpPr>
          <p:spPr bwMode="auto">
            <a:xfrm>
              <a:off x="5283" y="2335"/>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99384" name="Line 56"/>
            <p:cNvSpPr>
              <a:spLocks noChangeShapeType="1"/>
            </p:cNvSpPr>
            <p:nvPr/>
          </p:nvSpPr>
          <p:spPr bwMode="auto">
            <a:xfrm flipH="1">
              <a:off x="3980" y="2400"/>
              <a:ext cx="1636" cy="302"/>
            </a:xfrm>
            <a:prstGeom prst="line">
              <a:avLst/>
            </a:prstGeom>
            <a:noFill/>
            <a:ln w="19050">
              <a:solidFill>
                <a:srgbClr val="0000FF"/>
              </a:solidFill>
              <a:miter lim="800000"/>
              <a:headEnd/>
              <a:tailEnd/>
            </a:ln>
            <a:effectLst/>
          </p:spPr>
          <p:txBody>
            <a:bodyPr wrap="none"/>
            <a:lstStyle/>
            <a:p>
              <a:endParaRPr lang="en-IN"/>
            </a:p>
          </p:txBody>
        </p:sp>
        <p:sp>
          <p:nvSpPr>
            <p:cNvPr id="99385" name="Oval 57"/>
            <p:cNvSpPr>
              <a:spLocks noChangeArrowheads="1"/>
            </p:cNvSpPr>
            <p:nvPr/>
          </p:nvSpPr>
          <p:spPr bwMode="auto">
            <a:xfrm>
              <a:off x="4722" y="2538"/>
              <a:ext cx="35" cy="35"/>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99388" name="Text Box 60"/>
            <p:cNvSpPr txBox="1">
              <a:spLocks noChangeArrowheads="1"/>
            </p:cNvSpPr>
            <p:nvPr/>
          </p:nvSpPr>
          <p:spPr bwMode="auto">
            <a:xfrm>
              <a:off x="3744" y="2688"/>
              <a:ext cx="605" cy="192"/>
            </a:xfrm>
            <a:prstGeom prst="rect">
              <a:avLst/>
            </a:prstGeom>
            <a:noFill/>
            <a:ln w="9525">
              <a:noFill/>
              <a:miter lim="800000"/>
              <a:headEnd/>
              <a:tailEnd/>
            </a:ln>
            <a:effectLst/>
          </p:spPr>
          <p:txBody>
            <a:bodyPr>
              <a:spAutoFit/>
            </a:bodyPr>
            <a:lstStyle/>
            <a:p>
              <a:pPr algn="l"/>
              <a:r>
                <a:rPr lang="en-US" sz="1400"/>
                <a:t>P=(x</a:t>
              </a:r>
              <a:r>
                <a:rPr lang="en-US" sz="1400" baseline="-25000"/>
                <a:t>p</a:t>
              </a:r>
              <a:r>
                <a:rPr lang="en-US" sz="1400"/>
                <a:t>, y</a:t>
              </a:r>
              <a:r>
                <a:rPr lang="en-US" sz="1400" baseline="-25000"/>
                <a:t>p</a:t>
              </a:r>
              <a:r>
                <a:rPr lang="en-US" sz="1400"/>
                <a:t>)</a:t>
              </a:r>
            </a:p>
          </p:txBody>
        </p:sp>
        <p:cxnSp>
          <p:nvCxnSpPr>
            <p:cNvPr id="99389" name="AutoShape 61"/>
            <p:cNvCxnSpPr>
              <a:cxnSpLocks noChangeShapeType="1"/>
              <a:stCxn id="99388" idx="3"/>
            </p:cNvCxnSpPr>
            <p:nvPr/>
          </p:nvCxnSpPr>
          <p:spPr bwMode="auto">
            <a:xfrm flipV="1">
              <a:off x="4349" y="2668"/>
              <a:ext cx="45" cy="116"/>
            </a:xfrm>
            <a:prstGeom prst="straightConnector1">
              <a:avLst/>
            </a:prstGeom>
            <a:noFill/>
            <a:ln w="9525">
              <a:solidFill>
                <a:schemeClr val="tx1"/>
              </a:solidFill>
              <a:miter lim="800000"/>
              <a:headEnd/>
              <a:tailEnd type="triangle" w="med" len="med"/>
            </a:ln>
            <a:effectLst/>
          </p:spPr>
        </p:cxnSp>
        <p:cxnSp>
          <p:nvCxnSpPr>
            <p:cNvPr id="99390" name="AutoShape 62"/>
            <p:cNvCxnSpPr>
              <a:cxnSpLocks noChangeShapeType="1"/>
              <a:endCxn id="99392" idx="0"/>
            </p:cNvCxnSpPr>
            <p:nvPr/>
          </p:nvCxnSpPr>
          <p:spPr bwMode="auto">
            <a:xfrm>
              <a:off x="3974" y="2352"/>
              <a:ext cx="715" cy="167"/>
            </a:xfrm>
            <a:prstGeom prst="straightConnector1">
              <a:avLst/>
            </a:prstGeom>
            <a:noFill/>
            <a:ln w="9525">
              <a:solidFill>
                <a:schemeClr val="tx1"/>
              </a:solidFill>
              <a:miter lim="800000"/>
              <a:headEnd/>
              <a:tailEnd type="triangle" w="med" len="med"/>
            </a:ln>
            <a:effectLst/>
          </p:spPr>
        </p:cxnSp>
        <p:sp>
          <p:nvSpPr>
            <p:cNvPr id="99392" name="Line 64"/>
            <p:cNvSpPr>
              <a:spLocks noChangeShapeType="1"/>
            </p:cNvSpPr>
            <p:nvPr/>
          </p:nvSpPr>
          <p:spPr bwMode="auto">
            <a:xfrm>
              <a:off x="4689" y="2519"/>
              <a:ext cx="96" cy="0"/>
            </a:xfrm>
            <a:prstGeom prst="line">
              <a:avLst/>
            </a:prstGeom>
            <a:noFill/>
            <a:ln w="9525">
              <a:solidFill>
                <a:schemeClr val="tx1"/>
              </a:solidFill>
              <a:miter lim="800000"/>
              <a:headEnd/>
              <a:tailEnd/>
            </a:ln>
            <a:effectLst/>
          </p:spPr>
          <p:txBody>
            <a:bodyPr wrap="none"/>
            <a:lstStyle/>
            <a:p>
              <a:endParaRPr lang="en-IN"/>
            </a:p>
          </p:txBody>
        </p:sp>
        <p:sp>
          <p:nvSpPr>
            <p:cNvPr id="99393" name="Text Box 65"/>
            <p:cNvSpPr txBox="1">
              <a:spLocks noChangeArrowheads="1"/>
            </p:cNvSpPr>
            <p:nvPr/>
          </p:nvSpPr>
          <p:spPr bwMode="auto">
            <a:xfrm>
              <a:off x="4752" y="2400"/>
              <a:ext cx="144" cy="173"/>
            </a:xfrm>
            <a:prstGeom prst="rect">
              <a:avLst/>
            </a:prstGeom>
            <a:noFill/>
            <a:ln w="9525">
              <a:noFill/>
              <a:miter lim="800000"/>
              <a:headEnd/>
              <a:tailEnd/>
            </a:ln>
            <a:effectLst/>
          </p:spPr>
          <p:txBody>
            <a:bodyPr>
              <a:spAutoFit/>
            </a:bodyPr>
            <a:lstStyle/>
            <a:p>
              <a:pPr algn="l"/>
              <a:r>
                <a:rPr lang="en-US"/>
                <a:t>M</a:t>
              </a:r>
            </a:p>
          </p:txBody>
        </p:sp>
        <p:sp>
          <p:nvSpPr>
            <p:cNvPr id="99395" name="Text Box 67"/>
            <p:cNvSpPr txBox="1">
              <a:spLocks noChangeArrowheads="1"/>
            </p:cNvSpPr>
            <p:nvPr/>
          </p:nvSpPr>
          <p:spPr bwMode="auto">
            <a:xfrm>
              <a:off x="4704" y="2640"/>
              <a:ext cx="144" cy="173"/>
            </a:xfrm>
            <a:prstGeom prst="rect">
              <a:avLst/>
            </a:prstGeom>
            <a:noFill/>
            <a:ln w="9525">
              <a:noFill/>
              <a:miter lim="800000"/>
              <a:headEnd/>
              <a:tailEnd/>
            </a:ln>
            <a:effectLst/>
          </p:spPr>
          <p:txBody>
            <a:bodyPr>
              <a:spAutoFit/>
            </a:bodyPr>
            <a:lstStyle/>
            <a:p>
              <a:pPr algn="l"/>
              <a:r>
                <a:rPr lang="en-US" smtClean="0"/>
                <a:t>E</a:t>
              </a:r>
              <a:endParaRPr lang="en-US" dirty="0"/>
            </a:p>
          </p:txBody>
        </p:sp>
        <p:sp>
          <p:nvSpPr>
            <p:cNvPr id="99396" name="Text Box 68"/>
            <p:cNvSpPr txBox="1">
              <a:spLocks noChangeArrowheads="1"/>
            </p:cNvSpPr>
            <p:nvPr/>
          </p:nvSpPr>
          <p:spPr bwMode="auto">
            <a:xfrm>
              <a:off x="4704" y="2208"/>
              <a:ext cx="288" cy="233"/>
            </a:xfrm>
            <a:prstGeom prst="rect">
              <a:avLst/>
            </a:prstGeom>
            <a:noFill/>
            <a:ln w="9525">
              <a:noFill/>
              <a:miter lim="800000"/>
              <a:headEnd/>
              <a:tailEnd/>
            </a:ln>
            <a:effectLst/>
          </p:spPr>
          <p:txBody>
            <a:bodyPr wrap="square">
              <a:spAutoFit/>
            </a:bodyPr>
            <a:lstStyle/>
            <a:p>
              <a:pPr algn="l"/>
              <a:r>
                <a:rPr lang="en-US" smtClean="0"/>
                <a:t>NE</a:t>
              </a:r>
              <a:endParaRPr lang="en-US" dirty="0"/>
            </a:p>
          </p:txBody>
        </p:sp>
        <p:sp>
          <p:nvSpPr>
            <p:cNvPr id="99398" name="Oval 70"/>
            <p:cNvSpPr>
              <a:spLocks noChangeArrowheads="1"/>
            </p:cNvSpPr>
            <p:nvPr/>
          </p:nvSpPr>
          <p:spPr bwMode="auto">
            <a:xfrm>
              <a:off x="4998" y="2604"/>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401" name="Text Box 73"/>
            <p:cNvSpPr txBox="1">
              <a:spLocks noChangeArrowheads="1"/>
            </p:cNvSpPr>
            <p:nvPr/>
          </p:nvSpPr>
          <p:spPr bwMode="auto">
            <a:xfrm>
              <a:off x="4368" y="2736"/>
              <a:ext cx="211"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p>
          </p:txBody>
        </p:sp>
        <p:sp>
          <p:nvSpPr>
            <p:cNvPr id="99402" name="Text Box 74"/>
            <p:cNvSpPr txBox="1">
              <a:spLocks noChangeArrowheads="1"/>
            </p:cNvSpPr>
            <p:nvPr/>
          </p:nvSpPr>
          <p:spPr bwMode="auto">
            <a:xfrm>
              <a:off x="4639" y="2736"/>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+1</a:t>
              </a:r>
              <a:endParaRPr lang="en-US" sz="1400" baseline="-25000"/>
            </a:p>
          </p:txBody>
        </p:sp>
        <p:sp>
          <p:nvSpPr>
            <p:cNvPr id="99448" name="Text Box 120"/>
            <p:cNvSpPr txBox="1">
              <a:spLocks noChangeArrowheads="1"/>
            </p:cNvSpPr>
            <p:nvPr/>
          </p:nvSpPr>
          <p:spPr bwMode="auto">
            <a:xfrm>
              <a:off x="3504" y="2160"/>
              <a:ext cx="1056" cy="192"/>
            </a:xfrm>
            <a:prstGeom prst="rect">
              <a:avLst/>
            </a:prstGeom>
            <a:noFill/>
            <a:ln w="9525">
              <a:noFill/>
              <a:miter lim="800000"/>
              <a:headEnd/>
              <a:tailEnd/>
            </a:ln>
            <a:effectLst/>
          </p:spPr>
          <p:txBody>
            <a:bodyPr>
              <a:spAutoFit/>
            </a:bodyPr>
            <a:lstStyle/>
            <a:p>
              <a:pPr algn="l"/>
              <a:r>
                <a:rPr lang="en-US" sz="1400" b="1" dirty="0"/>
                <a:t>d</a:t>
              </a:r>
              <a:r>
                <a:rPr lang="en-US" sz="1400" dirty="0"/>
                <a:t>=F(M) &lt; 0 </a:t>
              </a:r>
              <a:r>
                <a:rPr lang="en-US" sz="1400">
                  <a:sym typeface="Symbol" pitchFamily="18" charset="2"/>
                </a:rPr>
                <a:t> </a:t>
              </a:r>
              <a:r>
                <a:rPr lang="en-US" sz="1400" smtClean="0">
                  <a:sym typeface="Symbol" pitchFamily="18" charset="2"/>
                </a:rPr>
                <a:t>E</a:t>
              </a:r>
              <a:endParaRPr lang="en-US" sz="1400" dirty="0"/>
            </a:p>
          </p:txBody>
        </p:sp>
        <p:sp>
          <p:nvSpPr>
            <p:cNvPr id="99450" name="Text Box 122"/>
            <p:cNvSpPr txBox="1">
              <a:spLocks noChangeArrowheads="1"/>
            </p:cNvSpPr>
            <p:nvPr/>
          </p:nvSpPr>
          <p:spPr bwMode="auto">
            <a:xfrm>
              <a:off x="5359" y="2160"/>
              <a:ext cx="353" cy="192"/>
            </a:xfrm>
            <a:prstGeom prst="rect">
              <a:avLst/>
            </a:prstGeom>
            <a:noFill/>
            <a:ln w="9525">
              <a:noFill/>
              <a:miter lim="800000"/>
              <a:headEnd/>
              <a:tailEnd/>
            </a:ln>
            <a:effectLst/>
          </p:spPr>
          <p:txBody>
            <a:bodyPr wrap="none">
              <a:spAutoFit/>
            </a:bodyPr>
            <a:lstStyle/>
            <a:p>
              <a:pPr algn="l"/>
              <a:r>
                <a:rPr lang="en-US" sz="1400"/>
                <a:t>y</a:t>
              </a:r>
              <a:r>
                <a:rPr lang="en-US" sz="1400" baseline="-25000"/>
                <a:t>p</a:t>
              </a:r>
              <a:r>
                <a:rPr lang="en-US" sz="1400"/>
                <a:t>+1</a:t>
              </a:r>
              <a:endParaRPr lang="en-US" sz="1400" baseline="-25000"/>
            </a:p>
          </p:txBody>
        </p:sp>
        <p:sp>
          <p:nvSpPr>
            <p:cNvPr id="99451" name="Text Box 123"/>
            <p:cNvSpPr txBox="1">
              <a:spLocks noChangeArrowheads="1"/>
            </p:cNvSpPr>
            <p:nvPr/>
          </p:nvSpPr>
          <p:spPr bwMode="auto">
            <a:xfrm>
              <a:off x="5376" y="2640"/>
              <a:ext cx="211" cy="192"/>
            </a:xfrm>
            <a:prstGeom prst="rect">
              <a:avLst/>
            </a:prstGeom>
            <a:noFill/>
            <a:ln w="9525">
              <a:noFill/>
              <a:miter lim="800000"/>
              <a:headEnd/>
              <a:tailEnd/>
            </a:ln>
            <a:effectLst/>
          </p:spPr>
          <p:txBody>
            <a:bodyPr wrap="none">
              <a:spAutoFit/>
            </a:bodyPr>
            <a:lstStyle/>
            <a:p>
              <a:pPr algn="l"/>
              <a:r>
                <a:rPr lang="en-US" sz="1400"/>
                <a:t>y</a:t>
              </a:r>
              <a:r>
                <a:rPr lang="en-US" sz="1400" baseline="-25000"/>
                <a:t>p</a:t>
              </a:r>
            </a:p>
          </p:txBody>
        </p:sp>
      </p:grpSp>
      <p:grpSp>
        <p:nvGrpSpPr>
          <p:cNvPr id="3" name="Group 126"/>
          <p:cNvGrpSpPr>
            <a:grpSpLocks/>
          </p:cNvGrpSpPr>
          <p:nvPr/>
        </p:nvGrpSpPr>
        <p:grpSpPr bwMode="auto">
          <a:xfrm>
            <a:off x="4714876" y="1357298"/>
            <a:ext cx="4429124" cy="2681302"/>
            <a:chOff x="3408" y="720"/>
            <a:chExt cx="2304" cy="1056"/>
          </a:xfrm>
        </p:grpSpPr>
        <p:sp>
          <p:nvSpPr>
            <p:cNvPr id="99334" name="Line 6"/>
            <p:cNvSpPr>
              <a:spLocks noChangeShapeType="1"/>
            </p:cNvSpPr>
            <p:nvPr/>
          </p:nvSpPr>
          <p:spPr bwMode="auto">
            <a:xfrm>
              <a:off x="4175" y="946"/>
              <a:ext cx="1307" cy="0"/>
            </a:xfrm>
            <a:prstGeom prst="line">
              <a:avLst/>
            </a:prstGeom>
            <a:noFill/>
            <a:ln w="9525">
              <a:solidFill>
                <a:schemeClr val="tx1"/>
              </a:solidFill>
              <a:miter lim="800000"/>
              <a:headEnd/>
              <a:tailEnd/>
            </a:ln>
            <a:effectLst/>
          </p:spPr>
          <p:txBody>
            <a:bodyPr wrap="none"/>
            <a:lstStyle/>
            <a:p>
              <a:endParaRPr lang="en-IN"/>
            </a:p>
          </p:txBody>
        </p:sp>
        <p:sp>
          <p:nvSpPr>
            <p:cNvPr id="99335" name="Line 7"/>
            <p:cNvSpPr>
              <a:spLocks noChangeShapeType="1"/>
            </p:cNvSpPr>
            <p:nvPr/>
          </p:nvSpPr>
          <p:spPr bwMode="auto">
            <a:xfrm>
              <a:off x="4173" y="1228"/>
              <a:ext cx="1307" cy="0"/>
            </a:xfrm>
            <a:prstGeom prst="line">
              <a:avLst/>
            </a:prstGeom>
            <a:noFill/>
            <a:ln w="9525">
              <a:solidFill>
                <a:schemeClr val="tx1"/>
              </a:solidFill>
              <a:miter lim="800000"/>
              <a:headEnd/>
              <a:tailEnd/>
            </a:ln>
            <a:effectLst/>
          </p:spPr>
          <p:txBody>
            <a:bodyPr wrap="none"/>
            <a:lstStyle/>
            <a:p>
              <a:endParaRPr lang="en-IN"/>
            </a:p>
          </p:txBody>
        </p:sp>
        <p:sp>
          <p:nvSpPr>
            <p:cNvPr id="99336" name="Line 8"/>
            <p:cNvSpPr>
              <a:spLocks noChangeShapeType="1"/>
            </p:cNvSpPr>
            <p:nvPr/>
          </p:nvSpPr>
          <p:spPr bwMode="auto">
            <a:xfrm>
              <a:off x="4176" y="1493"/>
              <a:ext cx="1307" cy="0"/>
            </a:xfrm>
            <a:prstGeom prst="line">
              <a:avLst/>
            </a:prstGeom>
            <a:noFill/>
            <a:ln w="9525">
              <a:solidFill>
                <a:schemeClr val="tx1"/>
              </a:solidFill>
              <a:miter lim="800000"/>
              <a:headEnd/>
              <a:tailEnd/>
            </a:ln>
            <a:effectLst/>
          </p:spPr>
          <p:txBody>
            <a:bodyPr wrap="none"/>
            <a:lstStyle/>
            <a:p>
              <a:endParaRPr lang="en-IN"/>
            </a:p>
          </p:txBody>
        </p:sp>
        <p:sp>
          <p:nvSpPr>
            <p:cNvPr id="99337" name="Line 9"/>
            <p:cNvSpPr>
              <a:spLocks noChangeShapeType="1"/>
            </p:cNvSpPr>
            <p:nvPr/>
          </p:nvSpPr>
          <p:spPr bwMode="auto">
            <a:xfrm>
              <a:off x="4432" y="730"/>
              <a:ext cx="0" cy="864"/>
            </a:xfrm>
            <a:prstGeom prst="line">
              <a:avLst/>
            </a:prstGeom>
            <a:noFill/>
            <a:ln w="9525">
              <a:solidFill>
                <a:schemeClr val="tx1"/>
              </a:solidFill>
              <a:miter lim="800000"/>
              <a:headEnd/>
              <a:tailEnd/>
            </a:ln>
            <a:effectLst/>
          </p:spPr>
          <p:txBody>
            <a:bodyPr wrap="none"/>
            <a:lstStyle/>
            <a:p>
              <a:endParaRPr lang="en-IN"/>
            </a:p>
          </p:txBody>
        </p:sp>
        <p:sp>
          <p:nvSpPr>
            <p:cNvPr id="99338" name="Line 10"/>
            <p:cNvSpPr>
              <a:spLocks noChangeShapeType="1"/>
            </p:cNvSpPr>
            <p:nvPr/>
          </p:nvSpPr>
          <p:spPr bwMode="auto">
            <a:xfrm>
              <a:off x="4739" y="735"/>
              <a:ext cx="0" cy="864"/>
            </a:xfrm>
            <a:prstGeom prst="line">
              <a:avLst/>
            </a:prstGeom>
            <a:noFill/>
            <a:ln w="9525">
              <a:solidFill>
                <a:schemeClr val="tx1"/>
              </a:solidFill>
              <a:miter lim="800000"/>
              <a:headEnd/>
              <a:tailEnd/>
            </a:ln>
            <a:effectLst/>
          </p:spPr>
          <p:txBody>
            <a:bodyPr wrap="none"/>
            <a:lstStyle/>
            <a:p>
              <a:endParaRPr lang="en-IN"/>
            </a:p>
          </p:txBody>
        </p:sp>
        <p:sp>
          <p:nvSpPr>
            <p:cNvPr id="99339" name="Line 11"/>
            <p:cNvSpPr>
              <a:spLocks noChangeShapeType="1"/>
            </p:cNvSpPr>
            <p:nvPr/>
          </p:nvSpPr>
          <p:spPr bwMode="auto">
            <a:xfrm>
              <a:off x="5040" y="720"/>
              <a:ext cx="0" cy="864"/>
            </a:xfrm>
            <a:prstGeom prst="line">
              <a:avLst/>
            </a:prstGeom>
            <a:noFill/>
            <a:ln w="9525">
              <a:solidFill>
                <a:schemeClr val="tx1"/>
              </a:solidFill>
              <a:miter lim="800000"/>
              <a:headEnd/>
              <a:tailEnd/>
            </a:ln>
            <a:effectLst/>
          </p:spPr>
          <p:txBody>
            <a:bodyPr wrap="none"/>
            <a:lstStyle/>
            <a:p>
              <a:endParaRPr lang="en-IN"/>
            </a:p>
          </p:txBody>
        </p:sp>
        <p:sp>
          <p:nvSpPr>
            <p:cNvPr id="99340" name="Line 12"/>
            <p:cNvSpPr>
              <a:spLocks noChangeShapeType="1"/>
            </p:cNvSpPr>
            <p:nvPr/>
          </p:nvSpPr>
          <p:spPr bwMode="auto">
            <a:xfrm>
              <a:off x="5328" y="720"/>
              <a:ext cx="0" cy="864"/>
            </a:xfrm>
            <a:prstGeom prst="line">
              <a:avLst/>
            </a:prstGeom>
            <a:noFill/>
            <a:ln w="9525">
              <a:solidFill>
                <a:schemeClr val="tx1"/>
              </a:solidFill>
              <a:miter lim="800000"/>
              <a:headEnd/>
              <a:tailEnd/>
            </a:ln>
            <a:effectLst/>
          </p:spPr>
          <p:txBody>
            <a:bodyPr wrap="none"/>
            <a:lstStyle/>
            <a:p>
              <a:endParaRPr lang="en-IN"/>
            </a:p>
          </p:txBody>
        </p:sp>
        <p:sp>
          <p:nvSpPr>
            <p:cNvPr id="99341" name="Oval 13"/>
            <p:cNvSpPr>
              <a:spLocks noChangeArrowheads="1"/>
            </p:cNvSpPr>
            <p:nvPr/>
          </p:nvSpPr>
          <p:spPr bwMode="auto">
            <a:xfrm>
              <a:off x="4389" y="1452"/>
              <a:ext cx="86" cy="86"/>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99342" name="Oval 14"/>
            <p:cNvSpPr>
              <a:spLocks noChangeArrowheads="1"/>
            </p:cNvSpPr>
            <p:nvPr/>
          </p:nvSpPr>
          <p:spPr bwMode="auto">
            <a:xfrm>
              <a:off x="4386" y="1175"/>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343" name="Oval 15"/>
            <p:cNvSpPr>
              <a:spLocks noChangeArrowheads="1"/>
            </p:cNvSpPr>
            <p:nvPr/>
          </p:nvSpPr>
          <p:spPr bwMode="auto">
            <a:xfrm>
              <a:off x="4694" y="1455"/>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344" name="Oval 16"/>
            <p:cNvSpPr>
              <a:spLocks noChangeArrowheads="1"/>
            </p:cNvSpPr>
            <p:nvPr/>
          </p:nvSpPr>
          <p:spPr bwMode="auto">
            <a:xfrm>
              <a:off x="4696" y="1182"/>
              <a:ext cx="86" cy="86"/>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99345" name="Oval 17"/>
            <p:cNvSpPr>
              <a:spLocks noChangeArrowheads="1"/>
            </p:cNvSpPr>
            <p:nvPr/>
          </p:nvSpPr>
          <p:spPr bwMode="auto">
            <a:xfrm>
              <a:off x="4999" y="886"/>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346" name="Oval 18"/>
            <p:cNvSpPr>
              <a:spLocks noChangeArrowheads="1"/>
            </p:cNvSpPr>
            <p:nvPr/>
          </p:nvSpPr>
          <p:spPr bwMode="auto">
            <a:xfrm>
              <a:off x="5002" y="1181"/>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99347" name="Oval 19"/>
            <p:cNvSpPr>
              <a:spLocks noChangeArrowheads="1"/>
            </p:cNvSpPr>
            <p:nvPr/>
          </p:nvSpPr>
          <p:spPr bwMode="auto">
            <a:xfrm>
              <a:off x="5291" y="893"/>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348" name="Oval 20"/>
            <p:cNvSpPr>
              <a:spLocks noChangeArrowheads="1"/>
            </p:cNvSpPr>
            <p:nvPr/>
          </p:nvSpPr>
          <p:spPr bwMode="auto">
            <a:xfrm>
              <a:off x="5283" y="1183"/>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99349" name="Line 21"/>
            <p:cNvSpPr>
              <a:spLocks noChangeShapeType="1"/>
            </p:cNvSpPr>
            <p:nvPr/>
          </p:nvSpPr>
          <p:spPr bwMode="auto">
            <a:xfrm flipH="1">
              <a:off x="3980" y="1075"/>
              <a:ext cx="1636" cy="475"/>
            </a:xfrm>
            <a:prstGeom prst="line">
              <a:avLst/>
            </a:prstGeom>
            <a:noFill/>
            <a:ln w="19050">
              <a:solidFill>
                <a:srgbClr val="0000FF"/>
              </a:solidFill>
              <a:miter lim="800000"/>
              <a:headEnd/>
              <a:tailEnd/>
            </a:ln>
            <a:effectLst/>
          </p:spPr>
          <p:txBody>
            <a:bodyPr wrap="none"/>
            <a:lstStyle/>
            <a:p>
              <a:endParaRPr lang="en-IN"/>
            </a:p>
          </p:txBody>
        </p:sp>
        <p:sp>
          <p:nvSpPr>
            <p:cNvPr id="99350" name="Oval 22"/>
            <p:cNvSpPr>
              <a:spLocks noChangeArrowheads="1"/>
            </p:cNvSpPr>
            <p:nvPr/>
          </p:nvSpPr>
          <p:spPr bwMode="auto">
            <a:xfrm>
              <a:off x="4721" y="1308"/>
              <a:ext cx="35" cy="35"/>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99352" name="Text Box 24"/>
            <p:cNvSpPr txBox="1">
              <a:spLocks noChangeArrowheads="1"/>
            </p:cNvSpPr>
            <p:nvPr/>
          </p:nvSpPr>
          <p:spPr bwMode="auto">
            <a:xfrm>
              <a:off x="3408" y="804"/>
              <a:ext cx="1051" cy="192"/>
            </a:xfrm>
            <a:prstGeom prst="rect">
              <a:avLst/>
            </a:prstGeom>
            <a:noFill/>
            <a:ln w="9525">
              <a:noFill/>
              <a:miter lim="800000"/>
              <a:headEnd/>
              <a:tailEnd/>
            </a:ln>
            <a:effectLst/>
          </p:spPr>
          <p:txBody>
            <a:bodyPr>
              <a:spAutoFit/>
            </a:bodyPr>
            <a:lstStyle/>
            <a:p>
              <a:pPr algn="l"/>
              <a:r>
                <a:rPr lang="en-US" sz="1400" b="1" dirty="0"/>
                <a:t>d</a:t>
              </a:r>
              <a:r>
                <a:rPr lang="en-US" sz="1400" dirty="0"/>
                <a:t>=F(M) &gt; 0 </a:t>
              </a:r>
              <a:r>
                <a:rPr lang="en-US" sz="1400">
                  <a:sym typeface="Symbol" pitchFamily="18" charset="2"/>
                </a:rPr>
                <a:t> </a:t>
              </a:r>
              <a:r>
                <a:rPr lang="en-US" sz="1400" smtClean="0">
                  <a:sym typeface="Symbol" pitchFamily="18" charset="2"/>
                </a:rPr>
                <a:t>NE</a:t>
              </a:r>
              <a:endParaRPr lang="en-US" sz="1400" dirty="0"/>
            </a:p>
          </p:txBody>
        </p:sp>
        <p:cxnSp>
          <p:nvCxnSpPr>
            <p:cNvPr id="99353" name="AutoShape 25"/>
            <p:cNvCxnSpPr>
              <a:cxnSpLocks noChangeShapeType="1"/>
              <a:stCxn id="99352" idx="2"/>
              <a:endCxn id="99363" idx="0"/>
            </p:cNvCxnSpPr>
            <p:nvPr/>
          </p:nvCxnSpPr>
          <p:spPr bwMode="auto">
            <a:xfrm rot="16200000" flipH="1">
              <a:off x="4123" y="807"/>
              <a:ext cx="377" cy="755"/>
            </a:xfrm>
            <a:prstGeom prst="straightConnector1">
              <a:avLst/>
            </a:prstGeom>
            <a:noFill/>
            <a:ln w="9525">
              <a:solidFill>
                <a:schemeClr val="tx1"/>
              </a:solidFill>
              <a:miter lim="800000"/>
              <a:headEnd/>
              <a:tailEnd type="triangle" w="med" len="med"/>
            </a:ln>
            <a:effectLst/>
          </p:spPr>
        </p:cxnSp>
        <p:sp>
          <p:nvSpPr>
            <p:cNvPr id="99354" name="Text Box 26"/>
            <p:cNvSpPr txBox="1">
              <a:spLocks noChangeArrowheads="1"/>
            </p:cNvSpPr>
            <p:nvPr/>
          </p:nvSpPr>
          <p:spPr bwMode="auto">
            <a:xfrm>
              <a:off x="3744" y="1536"/>
              <a:ext cx="605" cy="192"/>
            </a:xfrm>
            <a:prstGeom prst="rect">
              <a:avLst/>
            </a:prstGeom>
            <a:noFill/>
            <a:ln w="9525">
              <a:noFill/>
              <a:miter lim="800000"/>
              <a:headEnd/>
              <a:tailEnd/>
            </a:ln>
            <a:effectLst/>
          </p:spPr>
          <p:txBody>
            <a:bodyPr>
              <a:spAutoFit/>
            </a:bodyPr>
            <a:lstStyle/>
            <a:p>
              <a:pPr algn="l"/>
              <a:r>
                <a:rPr lang="en-US" sz="1400"/>
                <a:t>P=(x</a:t>
              </a:r>
              <a:r>
                <a:rPr lang="en-US" sz="1400" baseline="-25000"/>
                <a:t>p</a:t>
              </a:r>
              <a:r>
                <a:rPr lang="en-US" sz="1400"/>
                <a:t>, y</a:t>
              </a:r>
              <a:r>
                <a:rPr lang="en-US" sz="1400" baseline="-25000"/>
                <a:t>p</a:t>
              </a:r>
              <a:r>
                <a:rPr lang="en-US" sz="1400"/>
                <a:t>)</a:t>
              </a:r>
            </a:p>
          </p:txBody>
        </p:sp>
        <p:cxnSp>
          <p:nvCxnSpPr>
            <p:cNvPr id="99355" name="AutoShape 27"/>
            <p:cNvCxnSpPr>
              <a:cxnSpLocks noChangeShapeType="1"/>
              <a:stCxn id="99354" idx="3"/>
            </p:cNvCxnSpPr>
            <p:nvPr/>
          </p:nvCxnSpPr>
          <p:spPr bwMode="auto">
            <a:xfrm flipV="1">
              <a:off x="4349" y="1516"/>
              <a:ext cx="45" cy="116"/>
            </a:xfrm>
            <a:prstGeom prst="straightConnector1">
              <a:avLst/>
            </a:prstGeom>
            <a:noFill/>
            <a:ln w="9525">
              <a:solidFill>
                <a:schemeClr val="tx1"/>
              </a:solidFill>
              <a:miter lim="800000"/>
              <a:headEnd/>
              <a:tailEnd type="triangle" w="med" len="med"/>
            </a:ln>
            <a:effectLst/>
          </p:spPr>
        </p:cxnSp>
        <p:sp>
          <p:nvSpPr>
            <p:cNvPr id="99362" name="Line 34"/>
            <p:cNvSpPr>
              <a:spLocks noChangeShapeType="1"/>
            </p:cNvSpPr>
            <p:nvPr/>
          </p:nvSpPr>
          <p:spPr bwMode="auto">
            <a:xfrm>
              <a:off x="4378" y="1378"/>
              <a:ext cx="96" cy="0"/>
            </a:xfrm>
            <a:prstGeom prst="line">
              <a:avLst/>
            </a:prstGeom>
            <a:noFill/>
            <a:ln w="9525">
              <a:solidFill>
                <a:schemeClr val="tx1"/>
              </a:solidFill>
              <a:miter lim="800000"/>
              <a:headEnd/>
              <a:tailEnd/>
            </a:ln>
            <a:effectLst/>
          </p:spPr>
          <p:txBody>
            <a:bodyPr wrap="none"/>
            <a:lstStyle/>
            <a:p>
              <a:endParaRPr lang="en-IN"/>
            </a:p>
          </p:txBody>
        </p:sp>
        <p:sp>
          <p:nvSpPr>
            <p:cNvPr id="99363" name="Line 35"/>
            <p:cNvSpPr>
              <a:spLocks noChangeShapeType="1"/>
            </p:cNvSpPr>
            <p:nvPr/>
          </p:nvSpPr>
          <p:spPr bwMode="auto">
            <a:xfrm>
              <a:off x="4689" y="1373"/>
              <a:ext cx="96" cy="0"/>
            </a:xfrm>
            <a:prstGeom prst="line">
              <a:avLst/>
            </a:prstGeom>
            <a:noFill/>
            <a:ln w="9525">
              <a:solidFill>
                <a:schemeClr val="tx1"/>
              </a:solidFill>
              <a:miter lim="800000"/>
              <a:headEnd/>
              <a:tailEnd/>
            </a:ln>
            <a:effectLst/>
          </p:spPr>
          <p:txBody>
            <a:bodyPr wrap="none"/>
            <a:lstStyle/>
            <a:p>
              <a:endParaRPr lang="en-IN"/>
            </a:p>
          </p:txBody>
        </p:sp>
        <p:sp>
          <p:nvSpPr>
            <p:cNvPr id="99364" name="Text Box 36"/>
            <p:cNvSpPr txBox="1">
              <a:spLocks noChangeArrowheads="1"/>
            </p:cNvSpPr>
            <p:nvPr/>
          </p:nvSpPr>
          <p:spPr bwMode="auto">
            <a:xfrm>
              <a:off x="4752" y="1283"/>
              <a:ext cx="144" cy="173"/>
            </a:xfrm>
            <a:prstGeom prst="rect">
              <a:avLst/>
            </a:prstGeom>
            <a:noFill/>
            <a:ln w="9525">
              <a:noFill/>
              <a:miter lim="800000"/>
              <a:headEnd/>
              <a:tailEnd/>
            </a:ln>
            <a:effectLst/>
          </p:spPr>
          <p:txBody>
            <a:bodyPr>
              <a:spAutoFit/>
            </a:bodyPr>
            <a:lstStyle/>
            <a:p>
              <a:pPr algn="l"/>
              <a:r>
                <a:rPr lang="en-US"/>
                <a:t>M</a:t>
              </a:r>
            </a:p>
          </p:txBody>
        </p:sp>
        <p:sp>
          <p:nvSpPr>
            <p:cNvPr id="99365" name="Text Box 37"/>
            <p:cNvSpPr txBox="1">
              <a:spLocks noChangeArrowheads="1"/>
            </p:cNvSpPr>
            <p:nvPr/>
          </p:nvSpPr>
          <p:spPr bwMode="auto">
            <a:xfrm>
              <a:off x="4704" y="1488"/>
              <a:ext cx="144" cy="173"/>
            </a:xfrm>
            <a:prstGeom prst="rect">
              <a:avLst/>
            </a:prstGeom>
            <a:noFill/>
            <a:ln w="9525">
              <a:noFill/>
              <a:miter lim="800000"/>
              <a:headEnd/>
              <a:tailEnd/>
            </a:ln>
            <a:effectLst/>
          </p:spPr>
          <p:txBody>
            <a:bodyPr>
              <a:spAutoFit/>
            </a:bodyPr>
            <a:lstStyle/>
            <a:p>
              <a:pPr algn="l"/>
              <a:r>
                <a:rPr lang="en-US" smtClean="0"/>
                <a:t>E</a:t>
              </a:r>
              <a:endParaRPr lang="en-US" dirty="0"/>
            </a:p>
          </p:txBody>
        </p:sp>
        <p:sp>
          <p:nvSpPr>
            <p:cNvPr id="99366" name="Text Box 38"/>
            <p:cNvSpPr txBox="1">
              <a:spLocks noChangeArrowheads="1"/>
            </p:cNvSpPr>
            <p:nvPr/>
          </p:nvSpPr>
          <p:spPr bwMode="auto">
            <a:xfrm>
              <a:off x="4704" y="1056"/>
              <a:ext cx="240" cy="173"/>
            </a:xfrm>
            <a:prstGeom prst="rect">
              <a:avLst/>
            </a:prstGeom>
            <a:noFill/>
            <a:ln w="9525">
              <a:noFill/>
              <a:miter lim="800000"/>
              <a:headEnd/>
              <a:tailEnd/>
            </a:ln>
            <a:effectLst/>
          </p:spPr>
          <p:txBody>
            <a:bodyPr>
              <a:spAutoFit/>
            </a:bodyPr>
            <a:lstStyle/>
            <a:p>
              <a:pPr algn="l"/>
              <a:r>
                <a:rPr lang="en-US" smtClean="0"/>
                <a:t>NE</a:t>
              </a:r>
              <a:endParaRPr lang="en-US" dirty="0"/>
            </a:p>
          </p:txBody>
        </p:sp>
        <p:sp>
          <p:nvSpPr>
            <p:cNvPr id="99397" name="Oval 69"/>
            <p:cNvSpPr>
              <a:spLocks noChangeArrowheads="1"/>
            </p:cNvSpPr>
            <p:nvPr/>
          </p:nvSpPr>
          <p:spPr bwMode="auto">
            <a:xfrm>
              <a:off x="4998" y="1452"/>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99403" name="Text Box 75"/>
            <p:cNvSpPr txBox="1">
              <a:spLocks noChangeArrowheads="1"/>
            </p:cNvSpPr>
            <p:nvPr/>
          </p:nvSpPr>
          <p:spPr bwMode="auto">
            <a:xfrm>
              <a:off x="4687" y="1584"/>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+1</a:t>
              </a:r>
              <a:endParaRPr lang="en-US" sz="1400" baseline="-25000"/>
            </a:p>
          </p:txBody>
        </p:sp>
        <p:sp>
          <p:nvSpPr>
            <p:cNvPr id="99404" name="Text Box 76"/>
            <p:cNvSpPr txBox="1">
              <a:spLocks noChangeArrowheads="1"/>
            </p:cNvSpPr>
            <p:nvPr/>
          </p:nvSpPr>
          <p:spPr bwMode="auto">
            <a:xfrm>
              <a:off x="4368" y="1584"/>
              <a:ext cx="211"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p>
          </p:txBody>
        </p:sp>
        <p:sp>
          <p:nvSpPr>
            <p:cNvPr id="99452" name="Text Box 124"/>
            <p:cNvSpPr txBox="1">
              <a:spLocks noChangeArrowheads="1"/>
            </p:cNvSpPr>
            <p:nvPr/>
          </p:nvSpPr>
          <p:spPr bwMode="auto">
            <a:xfrm>
              <a:off x="5359" y="1200"/>
              <a:ext cx="353" cy="192"/>
            </a:xfrm>
            <a:prstGeom prst="rect">
              <a:avLst/>
            </a:prstGeom>
            <a:noFill/>
            <a:ln w="9525">
              <a:noFill/>
              <a:miter lim="800000"/>
              <a:headEnd/>
              <a:tailEnd/>
            </a:ln>
            <a:effectLst/>
          </p:spPr>
          <p:txBody>
            <a:bodyPr wrap="none">
              <a:spAutoFit/>
            </a:bodyPr>
            <a:lstStyle/>
            <a:p>
              <a:pPr algn="l"/>
              <a:r>
                <a:rPr lang="en-US" sz="1400"/>
                <a:t>y</a:t>
              </a:r>
              <a:r>
                <a:rPr lang="en-US" sz="1400" baseline="-25000"/>
                <a:t>p</a:t>
              </a:r>
              <a:r>
                <a:rPr lang="en-US" sz="1400"/>
                <a:t>+1</a:t>
              </a:r>
              <a:endParaRPr lang="en-US" sz="1400" baseline="-25000"/>
            </a:p>
          </p:txBody>
        </p:sp>
        <p:sp>
          <p:nvSpPr>
            <p:cNvPr id="99453" name="Text Box 125"/>
            <p:cNvSpPr txBox="1">
              <a:spLocks noChangeArrowheads="1"/>
            </p:cNvSpPr>
            <p:nvPr/>
          </p:nvSpPr>
          <p:spPr bwMode="auto">
            <a:xfrm>
              <a:off x="5376" y="1488"/>
              <a:ext cx="211" cy="192"/>
            </a:xfrm>
            <a:prstGeom prst="rect">
              <a:avLst/>
            </a:prstGeom>
            <a:noFill/>
            <a:ln w="9525">
              <a:noFill/>
              <a:miter lim="800000"/>
              <a:headEnd/>
              <a:tailEnd/>
            </a:ln>
            <a:effectLst/>
          </p:spPr>
          <p:txBody>
            <a:bodyPr wrap="none">
              <a:spAutoFit/>
            </a:bodyPr>
            <a:lstStyle/>
            <a:p>
              <a:pPr algn="l"/>
              <a:r>
                <a:rPr lang="en-US" sz="1400"/>
                <a:t>y</a:t>
              </a:r>
              <a:r>
                <a:rPr lang="en-US" sz="1400" baseline="-25000"/>
                <a:t>p</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Midpoint </a:t>
            </a:r>
            <a:r>
              <a:rPr lang="en-US" smtClean="0"/>
              <a:t>Line </a:t>
            </a:r>
            <a:r>
              <a:rPr lang="en-US" dirty="0"/>
              <a:t>Algorithm</a:t>
            </a:r>
          </a:p>
        </p:txBody>
      </p:sp>
      <p:sp>
        <p:nvSpPr>
          <p:cNvPr id="103427" name="Rectangle 3"/>
          <p:cNvSpPr>
            <a:spLocks noGrp="1" noChangeArrowheads="1"/>
          </p:cNvSpPr>
          <p:nvPr>
            <p:ph type="body" idx="1"/>
          </p:nvPr>
        </p:nvSpPr>
        <p:spPr>
          <a:xfrm>
            <a:off x="533400" y="1143000"/>
            <a:ext cx="8229600" cy="1371600"/>
          </a:xfrm>
        </p:spPr>
        <p:txBody>
          <a:bodyPr/>
          <a:lstStyle/>
          <a:p>
            <a:r>
              <a:rPr lang="en-US" sz="2000" dirty="0">
                <a:sym typeface="Symbol" pitchFamily="18" charset="2"/>
              </a:rPr>
              <a:t>P=(</a:t>
            </a:r>
            <a:r>
              <a:rPr lang="en-US" sz="2000" dirty="0" err="1">
                <a:sym typeface="Symbol" pitchFamily="18" charset="2"/>
              </a:rPr>
              <a:t>x</a:t>
            </a:r>
            <a:r>
              <a:rPr lang="en-US" sz="2000" baseline="-25000" dirty="0" err="1">
                <a:sym typeface="Symbol" pitchFamily="18" charset="2"/>
              </a:rPr>
              <a:t>p</a:t>
            </a:r>
            <a:r>
              <a:rPr lang="en-US" sz="2000" dirty="0">
                <a:sym typeface="Symbol" pitchFamily="18" charset="2"/>
              </a:rPr>
              <a:t>, </a:t>
            </a:r>
            <a:r>
              <a:rPr lang="en-US" sz="2000" dirty="0" err="1">
                <a:sym typeface="Symbol" pitchFamily="18" charset="2"/>
              </a:rPr>
              <a:t>y</a:t>
            </a:r>
            <a:r>
              <a:rPr lang="en-US" sz="2000" baseline="-25000" dirty="0" err="1">
                <a:sym typeface="Symbol" pitchFamily="18" charset="2"/>
              </a:rPr>
              <a:t>p</a:t>
            </a:r>
            <a:r>
              <a:rPr lang="en-US" sz="2000" dirty="0">
                <a:sym typeface="Symbol" pitchFamily="18" charset="2"/>
              </a:rPr>
              <a:t>) is </a:t>
            </a:r>
            <a:r>
              <a:rPr lang="en-US" sz="2000" dirty="0" smtClean="0">
                <a:sym typeface="Symbol" pitchFamily="18" charset="2"/>
              </a:rPr>
              <a:t>pixel chosen </a:t>
            </a:r>
            <a:r>
              <a:rPr lang="en-US" sz="2000" dirty="0">
                <a:sym typeface="Symbol" pitchFamily="18" charset="2"/>
              </a:rPr>
              <a:t>by </a:t>
            </a:r>
            <a:r>
              <a:rPr lang="en-US" sz="2000" dirty="0" smtClean="0">
                <a:sym typeface="Symbol" pitchFamily="18" charset="2"/>
              </a:rPr>
              <a:t>the </a:t>
            </a:r>
            <a:r>
              <a:rPr lang="en-US" sz="2000" dirty="0">
                <a:sym typeface="Symbol" pitchFamily="18" charset="2"/>
              </a:rPr>
              <a:t>algorithm in </a:t>
            </a:r>
            <a:r>
              <a:rPr lang="en-US" sz="2000" dirty="0" smtClean="0">
                <a:sym typeface="Symbol" pitchFamily="18" charset="2"/>
              </a:rPr>
              <a:t>previous step</a:t>
            </a:r>
            <a:endParaRPr lang="en-US" sz="2000" dirty="0">
              <a:sym typeface="Symbol" pitchFamily="18" charset="2"/>
            </a:endParaRPr>
          </a:p>
          <a:p>
            <a:r>
              <a:rPr lang="en-US" sz="2000" dirty="0">
                <a:sym typeface="Symbol" pitchFamily="18" charset="2"/>
              </a:rPr>
              <a:t>To </a:t>
            </a:r>
            <a:r>
              <a:rPr lang="en-US" sz="2000" dirty="0" smtClean="0">
                <a:sym typeface="Symbol" pitchFamily="18" charset="2"/>
              </a:rPr>
              <a:t>calculate </a:t>
            </a:r>
            <a:r>
              <a:rPr lang="en-US" sz="2000" b="1" dirty="0">
                <a:sym typeface="Symbol" pitchFamily="18" charset="2"/>
              </a:rPr>
              <a:t>d</a:t>
            </a:r>
            <a:r>
              <a:rPr lang="en-US" sz="2000" dirty="0">
                <a:sym typeface="Symbol" pitchFamily="18" charset="2"/>
              </a:rPr>
              <a:t> </a:t>
            </a:r>
            <a:r>
              <a:rPr lang="en-US" sz="2000" dirty="0" smtClean="0">
                <a:sym typeface="Symbol" pitchFamily="18" charset="2"/>
              </a:rPr>
              <a:t>incrementally we require </a:t>
            </a:r>
            <a:r>
              <a:rPr lang="en-US" sz="2000" b="1" dirty="0" err="1" smtClean="0">
                <a:sym typeface="Symbol" pitchFamily="18" charset="2"/>
              </a:rPr>
              <a:t>d</a:t>
            </a:r>
            <a:r>
              <a:rPr lang="en-US" sz="2000" b="1" baseline="-25000" dirty="0" err="1" smtClean="0">
                <a:sym typeface="Symbol" pitchFamily="18" charset="2"/>
              </a:rPr>
              <a:t>new</a:t>
            </a:r>
            <a:endParaRPr lang="en-US" sz="2000" b="1" baseline="-25000" dirty="0">
              <a:sym typeface="Symbol" pitchFamily="18" charset="2"/>
            </a:endParaRPr>
          </a:p>
          <a:p>
            <a:r>
              <a:rPr lang="en-US" sz="2000" dirty="0">
                <a:sym typeface="Symbol" pitchFamily="18" charset="2"/>
              </a:rPr>
              <a:t>If </a:t>
            </a:r>
            <a:r>
              <a:rPr lang="en-US" sz="2000" b="1" dirty="0">
                <a:sym typeface="Symbol" pitchFamily="18" charset="2"/>
              </a:rPr>
              <a:t>d</a:t>
            </a:r>
            <a:r>
              <a:rPr lang="en-US" sz="2000" dirty="0">
                <a:sym typeface="Symbol" pitchFamily="18" charset="2"/>
              </a:rPr>
              <a:t> &gt; 0 </a:t>
            </a:r>
            <a:r>
              <a:rPr lang="en-US" sz="2000" dirty="0" smtClean="0">
                <a:sym typeface="Symbol" pitchFamily="18" charset="2"/>
              </a:rPr>
              <a:t>then </a:t>
            </a:r>
            <a:r>
              <a:rPr lang="en-US" sz="2000" smtClean="0">
                <a:sym typeface="Symbol" pitchFamily="18" charset="2"/>
              </a:rPr>
              <a:t>choose </a:t>
            </a:r>
            <a:r>
              <a:rPr lang="en-US" sz="2000" b="1" smtClean="0">
                <a:sym typeface="Symbol" pitchFamily="18" charset="2"/>
              </a:rPr>
              <a:t>NE</a:t>
            </a:r>
            <a:endParaRPr lang="en-US" sz="2000" dirty="0">
              <a:sym typeface="Symbol" pitchFamily="18" charset="2"/>
            </a:endParaRPr>
          </a:p>
        </p:txBody>
      </p:sp>
      <p:graphicFrame>
        <p:nvGraphicFramePr>
          <p:cNvPr id="103428" name="Object 4"/>
          <p:cNvGraphicFramePr>
            <a:graphicFrameLocks noChangeAspect="1"/>
          </p:cNvGraphicFramePr>
          <p:nvPr/>
        </p:nvGraphicFramePr>
        <p:xfrm>
          <a:off x="228600" y="2581275"/>
          <a:ext cx="5083175" cy="3209925"/>
        </p:xfrm>
        <a:graphic>
          <a:graphicData uri="http://schemas.openxmlformats.org/presentationml/2006/ole">
            <p:oleObj spid="_x0000_s46082" name="Equation" r:id="rId3" imgW="2654280" imgH="1676160" progId="Equation.3">
              <p:embed/>
            </p:oleObj>
          </a:graphicData>
        </a:graphic>
      </p:graphicFrame>
      <p:sp>
        <p:nvSpPr>
          <p:cNvPr id="103463" name="Line 39"/>
          <p:cNvSpPr>
            <a:spLocks noChangeAspect="1" noChangeShapeType="1"/>
          </p:cNvSpPr>
          <p:nvPr/>
        </p:nvSpPr>
        <p:spPr bwMode="auto">
          <a:xfrm>
            <a:off x="6121400" y="3600450"/>
            <a:ext cx="2616200" cy="0"/>
          </a:xfrm>
          <a:prstGeom prst="line">
            <a:avLst/>
          </a:prstGeom>
          <a:noFill/>
          <a:ln w="9525">
            <a:solidFill>
              <a:schemeClr val="tx1"/>
            </a:solidFill>
            <a:miter lim="800000"/>
            <a:headEnd/>
            <a:tailEnd/>
          </a:ln>
          <a:effectLst/>
        </p:spPr>
        <p:txBody>
          <a:bodyPr wrap="none"/>
          <a:lstStyle/>
          <a:p>
            <a:endParaRPr lang="en-IN"/>
          </a:p>
        </p:txBody>
      </p:sp>
      <p:sp>
        <p:nvSpPr>
          <p:cNvPr id="103464" name="Line 40"/>
          <p:cNvSpPr>
            <a:spLocks noChangeAspect="1" noChangeShapeType="1"/>
          </p:cNvSpPr>
          <p:nvPr/>
        </p:nvSpPr>
        <p:spPr bwMode="auto">
          <a:xfrm>
            <a:off x="6116638" y="4165600"/>
            <a:ext cx="2616200" cy="0"/>
          </a:xfrm>
          <a:prstGeom prst="line">
            <a:avLst/>
          </a:prstGeom>
          <a:noFill/>
          <a:ln w="9525">
            <a:solidFill>
              <a:schemeClr val="tx1"/>
            </a:solidFill>
            <a:miter lim="800000"/>
            <a:headEnd/>
            <a:tailEnd/>
          </a:ln>
          <a:effectLst/>
        </p:spPr>
        <p:txBody>
          <a:bodyPr wrap="none"/>
          <a:lstStyle/>
          <a:p>
            <a:endParaRPr lang="en-IN"/>
          </a:p>
        </p:txBody>
      </p:sp>
      <p:sp>
        <p:nvSpPr>
          <p:cNvPr id="103465" name="Line 41"/>
          <p:cNvSpPr>
            <a:spLocks noChangeAspect="1" noChangeShapeType="1"/>
          </p:cNvSpPr>
          <p:nvPr/>
        </p:nvSpPr>
        <p:spPr bwMode="auto">
          <a:xfrm>
            <a:off x="6122988" y="4695825"/>
            <a:ext cx="2616200" cy="0"/>
          </a:xfrm>
          <a:prstGeom prst="line">
            <a:avLst/>
          </a:prstGeom>
          <a:noFill/>
          <a:ln w="9525">
            <a:solidFill>
              <a:schemeClr val="tx1"/>
            </a:solidFill>
            <a:miter lim="800000"/>
            <a:headEnd/>
            <a:tailEnd/>
          </a:ln>
          <a:effectLst/>
        </p:spPr>
        <p:txBody>
          <a:bodyPr wrap="none"/>
          <a:lstStyle/>
          <a:p>
            <a:endParaRPr lang="en-IN"/>
          </a:p>
        </p:txBody>
      </p:sp>
      <p:sp>
        <p:nvSpPr>
          <p:cNvPr id="103466" name="Line 42"/>
          <p:cNvSpPr>
            <a:spLocks noChangeAspect="1" noChangeShapeType="1"/>
          </p:cNvSpPr>
          <p:nvPr/>
        </p:nvSpPr>
        <p:spPr bwMode="auto">
          <a:xfrm>
            <a:off x="6635750" y="3167063"/>
            <a:ext cx="0" cy="1731962"/>
          </a:xfrm>
          <a:prstGeom prst="line">
            <a:avLst/>
          </a:prstGeom>
          <a:noFill/>
          <a:ln w="9525">
            <a:solidFill>
              <a:schemeClr val="tx1"/>
            </a:solidFill>
            <a:miter lim="800000"/>
            <a:headEnd/>
            <a:tailEnd/>
          </a:ln>
          <a:effectLst/>
        </p:spPr>
        <p:txBody>
          <a:bodyPr wrap="none"/>
          <a:lstStyle/>
          <a:p>
            <a:endParaRPr lang="en-IN"/>
          </a:p>
        </p:txBody>
      </p:sp>
      <p:sp>
        <p:nvSpPr>
          <p:cNvPr id="103467" name="Line 43"/>
          <p:cNvSpPr>
            <a:spLocks noChangeAspect="1" noChangeShapeType="1"/>
          </p:cNvSpPr>
          <p:nvPr/>
        </p:nvSpPr>
        <p:spPr bwMode="auto">
          <a:xfrm>
            <a:off x="7250113" y="3178175"/>
            <a:ext cx="0" cy="1730375"/>
          </a:xfrm>
          <a:prstGeom prst="line">
            <a:avLst/>
          </a:prstGeom>
          <a:noFill/>
          <a:ln w="9525">
            <a:solidFill>
              <a:schemeClr val="tx1"/>
            </a:solidFill>
            <a:miter lim="800000"/>
            <a:headEnd/>
            <a:tailEnd/>
          </a:ln>
          <a:effectLst/>
        </p:spPr>
        <p:txBody>
          <a:bodyPr wrap="none"/>
          <a:lstStyle/>
          <a:p>
            <a:endParaRPr lang="en-IN"/>
          </a:p>
        </p:txBody>
      </p:sp>
      <p:sp>
        <p:nvSpPr>
          <p:cNvPr id="103468" name="Line 44"/>
          <p:cNvSpPr>
            <a:spLocks noChangeAspect="1" noChangeShapeType="1"/>
          </p:cNvSpPr>
          <p:nvPr/>
        </p:nvSpPr>
        <p:spPr bwMode="auto">
          <a:xfrm>
            <a:off x="7851775" y="3148013"/>
            <a:ext cx="0" cy="1730375"/>
          </a:xfrm>
          <a:prstGeom prst="line">
            <a:avLst/>
          </a:prstGeom>
          <a:noFill/>
          <a:ln w="9525">
            <a:solidFill>
              <a:schemeClr val="tx1"/>
            </a:solidFill>
            <a:miter lim="800000"/>
            <a:headEnd/>
            <a:tailEnd/>
          </a:ln>
          <a:effectLst/>
        </p:spPr>
        <p:txBody>
          <a:bodyPr wrap="none"/>
          <a:lstStyle/>
          <a:p>
            <a:endParaRPr lang="en-IN"/>
          </a:p>
        </p:txBody>
      </p:sp>
      <p:sp>
        <p:nvSpPr>
          <p:cNvPr id="103469" name="Line 45"/>
          <p:cNvSpPr>
            <a:spLocks noChangeAspect="1" noChangeShapeType="1"/>
          </p:cNvSpPr>
          <p:nvPr/>
        </p:nvSpPr>
        <p:spPr bwMode="auto">
          <a:xfrm>
            <a:off x="8429625" y="3148013"/>
            <a:ext cx="0" cy="1730375"/>
          </a:xfrm>
          <a:prstGeom prst="line">
            <a:avLst/>
          </a:prstGeom>
          <a:noFill/>
          <a:ln w="9525">
            <a:solidFill>
              <a:schemeClr val="tx1"/>
            </a:solidFill>
            <a:miter lim="800000"/>
            <a:headEnd/>
            <a:tailEnd/>
          </a:ln>
          <a:effectLst/>
        </p:spPr>
        <p:txBody>
          <a:bodyPr wrap="none"/>
          <a:lstStyle/>
          <a:p>
            <a:endParaRPr lang="en-IN"/>
          </a:p>
        </p:txBody>
      </p:sp>
      <p:sp>
        <p:nvSpPr>
          <p:cNvPr id="103470" name="Oval 46"/>
          <p:cNvSpPr>
            <a:spLocks noChangeAspect="1" noChangeArrowheads="1"/>
          </p:cNvSpPr>
          <p:nvPr/>
        </p:nvSpPr>
        <p:spPr bwMode="auto">
          <a:xfrm>
            <a:off x="6548438" y="4614863"/>
            <a:ext cx="173037" cy="171450"/>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103471" name="Oval 47"/>
          <p:cNvSpPr>
            <a:spLocks noChangeAspect="1" noChangeArrowheads="1"/>
          </p:cNvSpPr>
          <p:nvPr/>
        </p:nvSpPr>
        <p:spPr bwMode="auto">
          <a:xfrm>
            <a:off x="6543675" y="4059238"/>
            <a:ext cx="171450" cy="17303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3472" name="Oval 48"/>
          <p:cNvSpPr>
            <a:spLocks noChangeAspect="1" noChangeArrowheads="1"/>
          </p:cNvSpPr>
          <p:nvPr/>
        </p:nvSpPr>
        <p:spPr bwMode="auto">
          <a:xfrm>
            <a:off x="7159625" y="4619625"/>
            <a:ext cx="171450" cy="173038"/>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3473" name="Oval 49"/>
          <p:cNvSpPr>
            <a:spLocks noChangeAspect="1" noChangeArrowheads="1"/>
          </p:cNvSpPr>
          <p:nvPr/>
        </p:nvSpPr>
        <p:spPr bwMode="auto">
          <a:xfrm>
            <a:off x="7164388" y="4073525"/>
            <a:ext cx="171450" cy="171450"/>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103474" name="Oval 50"/>
          <p:cNvSpPr>
            <a:spLocks noChangeAspect="1" noChangeArrowheads="1"/>
          </p:cNvSpPr>
          <p:nvPr/>
        </p:nvSpPr>
        <p:spPr bwMode="auto">
          <a:xfrm>
            <a:off x="7770813" y="3479800"/>
            <a:ext cx="171450" cy="173038"/>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3475" name="Oval 51"/>
          <p:cNvSpPr>
            <a:spLocks noChangeAspect="1" noChangeArrowheads="1"/>
          </p:cNvSpPr>
          <p:nvPr/>
        </p:nvSpPr>
        <p:spPr bwMode="auto">
          <a:xfrm>
            <a:off x="7775575" y="4071938"/>
            <a:ext cx="173038" cy="171450"/>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03476" name="Oval 52"/>
          <p:cNvSpPr>
            <a:spLocks noChangeAspect="1" noChangeArrowheads="1"/>
          </p:cNvSpPr>
          <p:nvPr/>
        </p:nvSpPr>
        <p:spPr bwMode="auto">
          <a:xfrm>
            <a:off x="8355013" y="3494088"/>
            <a:ext cx="171450" cy="17303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3477" name="Oval 53"/>
          <p:cNvSpPr>
            <a:spLocks noChangeAspect="1" noChangeArrowheads="1"/>
          </p:cNvSpPr>
          <p:nvPr/>
        </p:nvSpPr>
        <p:spPr bwMode="auto">
          <a:xfrm>
            <a:off x="8339138" y="4075113"/>
            <a:ext cx="171450" cy="17303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03478" name="Line 54"/>
          <p:cNvSpPr>
            <a:spLocks noChangeAspect="1" noChangeShapeType="1"/>
          </p:cNvSpPr>
          <p:nvPr/>
        </p:nvSpPr>
        <p:spPr bwMode="auto">
          <a:xfrm flipH="1">
            <a:off x="6000750" y="3646488"/>
            <a:ext cx="2822575" cy="1174750"/>
          </a:xfrm>
          <a:prstGeom prst="line">
            <a:avLst/>
          </a:prstGeom>
          <a:noFill/>
          <a:ln w="19050">
            <a:solidFill>
              <a:srgbClr val="0000FF"/>
            </a:solidFill>
            <a:miter lim="800000"/>
            <a:headEnd/>
            <a:tailEnd/>
          </a:ln>
          <a:effectLst/>
        </p:spPr>
        <p:txBody>
          <a:bodyPr wrap="none"/>
          <a:lstStyle/>
          <a:p>
            <a:endParaRPr lang="en-IN"/>
          </a:p>
        </p:txBody>
      </p:sp>
      <p:sp>
        <p:nvSpPr>
          <p:cNvPr id="103479" name="Oval 55"/>
          <p:cNvSpPr>
            <a:spLocks noChangeAspect="1" noChangeArrowheads="1"/>
          </p:cNvSpPr>
          <p:nvPr/>
        </p:nvSpPr>
        <p:spPr bwMode="auto">
          <a:xfrm>
            <a:off x="7215188" y="4270375"/>
            <a:ext cx="69850" cy="69850"/>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103482" name="Text Box 58"/>
          <p:cNvSpPr txBox="1">
            <a:spLocks noChangeAspect="1" noChangeArrowheads="1"/>
          </p:cNvSpPr>
          <p:nvPr/>
        </p:nvSpPr>
        <p:spPr bwMode="auto">
          <a:xfrm>
            <a:off x="5257800" y="4783138"/>
            <a:ext cx="1211263" cy="336550"/>
          </a:xfrm>
          <a:prstGeom prst="rect">
            <a:avLst/>
          </a:prstGeom>
          <a:noFill/>
          <a:ln w="9525">
            <a:noFill/>
            <a:miter lim="800000"/>
            <a:headEnd/>
            <a:tailEnd/>
          </a:ln>
          <a:effectLst/>
        </p:spPr>
        <p:txBody>
          <a:bodyPr>
            <a:spAutoFit/>
          </a:bodyPr>
          <a:lstStyle/>
          <a:p>
            <a:pPr algn="l"/>
            <a:r>
              <a:rPr lang="en-US" sz="1600"/>
              <a:t>P=(x</a:t>
            </a:r>
            <a:r>
              <a:rPr lang="en-US" sz="1600" baseline="-25000"/>
              <a:t>p</a:t>
            </a:r>
            <a:r>
              <a:rPr lang="en-US" sz="1600"/>
              <a:t>, y</a:t>
            </a:r>
            <a:r>
              <a:rPr lang="en-US" sz="1600" baseline="-25000"/>
              <a:t>p</a:t>
            </a:r>
            <a:r>
              <a:rPr lang="en-US" sz="1600"/>
              <a:t>)</a:t>
            </a:r>
          </a:p>
        </p:txBody>
      </p:sp>
      <p:cxnSp>
        <p:nvCxnSpPr>
          <p:cNvPr id="103483" name="AutoShape 59"/>
          <p:cNvCxnSpPr>
            <a:cxnSpLocks noChangeAspect="1" noChangeShapeType="1"/>
            <a:stCxn id="103482" idx="3"/>
          </p:cNvCxnSpPr>
          <p:nvPr/>
        </p:nvCxnSpPr>
        <p:spPr bwMode="auto">
          <a:xfrm flipV="1">
            <a:off x="6469063" y="4718050"/>
            <a:ext cx="90487" cy="233363"/>
          </a:xfrm>
          <a:prstGeom prst="straightConnector1">
            <a:avLst/>
          </a:prstGeom>
          <a:noFill/>
          <a:ln w="9525">
            <a:solidFill>
              <a:schemeClr val="tx1"/>
            </a:solidFill>
            <a:miter lim="800000"/>
            <a:headEnd/>
            <a:tailEnd type="triangle" w="med" len="med"/>
          </a:ln>
          <a:effectLst/>
        </p:spPr>
      </p:cxnSp>
      <p:cxnSp>
        <p:nvCxnSpPr>
          <p:cNvPr id="103484" name="AutoShape 60"/>
          <p:cNvCxnSpPr>
            <a:cxnSpLocks noChangeAspect="1" noChangeShapeType="1"/>
            <a:endCxn id="103486" idx="0"/>
          </p:cNvCxnSpPr>
          <p:nvPr/>
        </p:nvCxnSpPr>
        <p:spPr bwMode="auto">
          <a:xfrm>
            <a:off x="6405563" y="3243263"/>
            <a:ext cx="744537" cy="1212850"/>
          </a:xfrm>
          <a:prstGeom prst="straightConnector1">
            <a:avLst/>
          </a:prstGeom>
          <a:noFill/>
          <a:ln w="9525">
            <a:solidFill>
              <a:schemeClr val="tx1"/>
            </a:solidFill>
            <a:miter lim="800000"/>
            <a:headEnd/>
            <a:tailEnd type="triangle" w="med" len="med"/>
          </a:ln>
          <a:effectLst/>
        </p:spPr>
      </p:cxnSp>
      <p:sp>
        <p:nvSpPr>
          <p:cNvPr id="103486" name="Line 62"/>
          <p:cNvSpPr>
            <a:spLocks noChangeAspect="1" noChangeShapeType="1"/>
          </p:cNvSpPr>
          <p:nvPr/>
        </p:nvSpPr>
        <p:spPr bwMode="auto">
          <a:xfrm>
            <a:off x="7150100" y="4456113"/>
            <a:ext cx="192088" cy="0"/>
          </a:xfrm>
          <a:prstGeom prst="line">
            <a:avLst/>
          </a:prstGeom>
          <a:noFill/>
          <a:ln w="9525">
            <a:solidFill>
              <a:schemeClr val="tx1"/>
            </a:solidFill>
            <a:miter lim="800000"/>
            <a:headEnd/>
            <a:tailEnd/>
          </a:ln>
          <a:effectLst/>
        </p:spPr>
        <p:txBody>
          <a:bodyPr wrap="none"/>
          <a:lstStyle/>
          <a:p>
            <a:endParaRPr lang="en-IN"/>
          </a:p>
        </p:txBody>
      </p:sp>
      <p:sp>
        <p:nvSpPr>
          <p:cNvPr id="103487" name="Text Box 63"/>
          <p:cNvSpPr txBox="1">
            <a:spLocks noChangeAspect="1" noChangeArrowheads="1"/>
          </p:cNvSpPr>
          <p:nvPr/>
        </p:nvSpPr>
        <p:spPr bwMode="auto">
          <a:xfrm>
            <a:off x="7275513" y="4275138"/>
            <a:ext cx="288925" cy="304800"/>
          </a:xfrm>
          <a:prstGeom prst="rect">
            <a:avLst/>
          </a:prstGeom>
          <a:noFill/>
          <a:ln w="9525">
            <a:noFill/>
            <a:miter lim="800000"/>
            <a:headEnd/>
            <a:tailEnd/>
          </a:ln>
          <a:effectLst/>
        </p:spPr>
        <p:txBody>
          <a:bodyPr>
            <a:spAutoFit/>
          </a:bodyPr>
          <a:lstStyle/>
          <a:p>
            <a:pPr algn="l"/>
            <a:r>
              <a:rPr lang="en-US" sz="1400"/>
              <a:t>M</a:t>
            </a:r>
          </a:p>
        </p:txBody>
      </p:sp>
      <p:sp>
        <p:nvSpPr>
          <p:cNvPr id="103489" name="Text Box 65"/>
          <p:cNvSpPr txBox="1">
            <a:spLocks noChangeAspect="1" noChangeArrowheads="1"/>
          </p:cNvSpPr>
          <p:nvPr/>
        </p:nvSpPr>
        <p:spPr bwMode="auto">
          <a:xfrm>
            <a:off x="7180263" y="4686300"/>
            <a:ext cx="287337" cy="304800"/>
          </a:xfrm>
          <a:prstGeom prst="rect">
            <a:avLst/>
          </a:prstGeom>
          <a:noFill/>
          <a:ln w="9525">
            <a:noFill/>
            <a:miter lim="800000"/>
            <a:headEnd/>
            <a:tailEnd/>
          </a:ln>
          <a:effectLst/>
        </p:spPr>
        <p:txBody>
          <a:bodyPr>
            <a:spAutoFit/>
          </a:bodyPr>
          <a:lstStyle/>
          <a:p>
            <a:pPr algn="l"/>
            <a:r>
              <a:rPr lang="en-US" sz="1400" smtClean="0"/>
              <a:t>E</a:t>
            </a:r>
            <a:endParaRPr lang="en-US" sz="1400" dirty="0"/>
          </a:p>
        </p:txBody>
      </p:sp>
      <p:sp>
        <p:nvSpPr>
          <p:cNvPr id="103490" name="Text Box 66"/>
          <p:cNvSpPr txBox="1">
            <a:spLocks noChangeAspect="1" noChangeArrowheads="1"/>
          </p:cNvSpPr>
          <p:nvPr/>
        </p:nvSpPr>
        <p:spPr bwMode="auto">
          <a:xfrm>
            <a:off x="7180263" y="3821113"/>
            <a:ext cx="479425" cy="304800"/>
          </a:xfrm>
          <a:prstGeom prst="rect">
            <a:avLst/>
          </a:prstGeom>
          <a:noFill/>
          <a:ln w="9525">
            <a:noFill/>
            <a:miter lim="800000"/>
            <a:headEnd/>
            <a:tailEnd/>
          </a:ln>
          <a:effectLst/>
        </p:spPr>
        <p:txBody>
          <a:bodyPr>
            <a:spAutoFit/>
          </a:bodyPr>
          <a:lstStyle/>
          <a:p>
            <a:pPr algn="l"/>
            <a:r>
              <a:rPr lang="en-US" sz="1400" smtClean="0"/>
              <a:t>NE</a:t>
            </a:r>
            <a:endParaRPr lang="en-US" sz="1400" dirty="0"/>
          </a:p>
        </p:txBody>
      </p:sp>
      <p:sp>
        <p:nvSpPr>
          <p:cNvPr id="103491" name="Oval 67"/>
          <p:cNvSpPr>
            <a:spLocks noChangeAspect="1" noChangeArrowheads="1"/>
          </p:cNvSpPr>
          <p:nvPr/>
        </p:nvSpPr>
        <p:spPr bwMode="auto">
          <a:xfrm>
            <a:off x="7767638" y="4614863"/>
            <a:ext cx="173037" cy="171450"/>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3492" name="Text Box 68"/>
          <p:cNvSpPr txBox="1">
            <a:spLocks noChangeAspect="1" noChangeArrowheads="1"/>
          </p:cNvSpPr>
          <p:nvPr/>
        </p:nvSpPr>
        <p:spPr bwMode="auto">
          <a:xfrm>
            <a:off x="6988175" y="4852988"/>
            <a:ext cx="620713" cy="336550"/>
          </a:xfrm>
          <a:prstGeom prst="rect">
            <a:avLst/>
          </a:prstGeom>
          <a:noFill/>
          <a:ln w="9525">
            <a:noFill/>
            <a:miter lim="800000"/>
            <a:headEnd/>
            <a:tailEnd/>
          </a:ln>
          <a:effectLst/>
        </p:spPr>
        <p:txBody>
          <a:bodyPr wrap="none">
            <a:spAutoFit/>
          </a:bodyPr>
          <a:lstStyle/>
          <a:p>
            <a:pPr algn="l"/>
            <a:r>
              <a:rPr lang="en-US" sz="1600"/>
              <a:t>x</a:t>
            </a:r>
            <a:r>
              <a:rPr lang="en-US" sz="1600" baseline="-25000"/>
              <a:t>p</a:t>
            </a:r>
            <a:r>
              <a:rPr lang="en-US" sz="1600"/>
              <a:t>+1</a:t>
            </a:r>
            <a:endParaRPr lang="en-US" sz="1600" baseline="-25000"/>
          </a:p>
        </p:txBody>
      </p:sp>
      <p:sp>
        <p:nvSpPr>
          <p:cNvPr id="103493" name="Text Box 69"/>
          <p:cNvSpPr txBox="1">
            <a:spLocks noChangeAspect="1" noChangeArrowheads="1"/>
          </p:cNvSpPr>
          <p:nvPr/>
        </p:nvSpPr>
        <p:spPr bwMode="auto">
          <a:xfrm>
            <a:off x="6507163" y="4852988"/>
            <a:ext cx="361950" cy="336550"/>
          </a:xfrm>
          <a:prstGeom prst="rect">
            <a:avLst/>
          </a:prstGeom>
          <a:noFill/>
          <a:ln w="9525">
            <a:noFill/>
            <a:miter lim="800000"/>
            <a:headEnd/>
            <a:tailEnd/>
          </a:ln>
          <a:effectLst/>
        </p:spPr>
        <p:txBody>
          <a:bodyPr wrap="none">
            <a:spAutoFit/>
          </a:bodyPr>
          <a:lstStyle/>
          <a:p>
            <a:pPr algn="l"/>
            <a:r>
              <a:rPr lang="en-US" sz="1600"/>
              <a:t>x</a:t>
            </a:r>
            <a:r>
              <a:rPr lang="en-US" sz="1600" baseline="-25000"/>
              <a:t>p</a:t>
            </a:r>
          </a:p>
        </p:txBody>
      </p:sp>
      <p:sp>
        <p:nvSpPr>
          <p:cNvPr id="103513" name="Text Box 89"/>
          <p:cNvSpPr txBox="1">
            <a:spLocks noChangeAspect="1" noChangeArrowheads="1"/>
          </p:cNvSpPr>
          <p:nvPr/>
        </p:nvSpPr>
        <p:spPr bwMode="auto">
          <a:xfrm>
            <a:off x="7626350" y="4852988"/>
            <a:ext cx="620713" cy="336550"/>
          </a:xfrm>
          <a:prstGeom prst="rect">
            <a:avLst/>
          </a:prstGeom>
          <a:noFill/>
          <a:ln w="9525">
            <a:noFill/>
            <a:miter lim="800000"/>
            <a:headEnd/>
            <a:tailEnd/>
          </a:ln>
          <a:effectLst/>
        </p:spPr>
        <p:txBody>
          <a:bodyPr wrap="none">
            <a:spAutoFit/>
          </a:bodyPr>
          <a:lstStyle/>
          <a:p>
            <a:pPr algn="l"/>
            <a:r>
              <a:rPr lang="en-US" sz="1600"/>
              <a:t>x</a:t>
            </a:r>
            <a:r>
              <a:rPr lang="en-US" sz="1600" baseline="-25000"/>
              <a:t>p</a:t>
            </a:r>
            <a:r>
              <a:rPr lang="en-US" sz="1600"/>
              <a:t>+2</a:t>
            </a:r>
            <a:endParaRPr lang="en-US" sz="1600" baseline="-25000"/>
          </a:p>
        </p:txBody>
      </p:sp>
      <p:sp>
        <p:nvSpPr>
          <p:cNvPr id="103514" name="Text Box 90"/>
          <p:cNvSpPr txBox="1">
            <a:spLocks noChangeAspect="1" noChangeArrowheads="1"/>
          </p:cNvSpPr>
          <p:nvPr/>
        </p:nvSpPr>
        <p:spPr bwMode="auto">
          <a:xfrm rot="16200000">
            <a:off x="6026150" y="5616575"/>
            <a:ext cx="1031875" cy="365125"/>
          </a:xfrm>
          <a:prstGeom prst="rect">
            <a:avLst/>
          </a:prstGeom>
          <a:noFill/>
          <a:ln w="9525">
            <a:noFill/>
            <a:miter lim="800000"/>
            <a:headEnd/>
            <a:tailEnd/>
          </a:ln>
          <a:effectLst/>
        </p:spPr>
        <p:txBody>
          <a:bodyPr wrap="none">
            <a:spAutoFit/>
          </a:bodyPr>
          <a:lstStyle/>
          <a:p>
            <a:pPr algn="l"/>
            <a:r>
              <a:rPr lang="en-US" sz="1800" smtClean="0"/>
              <a:t>Previous</a:t>
            </a:r>
            <a:endParaRPr lang="en-US" sz="1800" baseline="-25000" dirty="0"/>
          </a:p>
        </p:txBody>
      </p:sp>
      <p:sp>
        <p:nvSpPr>
          <p:cNvPr id="103515" name="Text Box 91"/>
          <p:cNvSpPr txBox="1">
            <a:spLocks noChangeAspect="1" noChangeArrowheads="1"/>
          </p:cNvSpPr>
          <p:nvPr/>
        </p:nvSpPr>
        <p:spPr bwMode="auto">
          <a:xfrm rot="16200000">
            <a:off x="6800850" y="5584826"/>
            <a:ext cx="936625" cy="368300"/>
          </a:xfrm>
          <a:prstGeom prst="rect">
            <a:avLst/>
          </a:prstGeom>
          <a:noFill/>
          <a:ln w="9525">
            <a:noFill/>
            <a:miter lim="800000"/>
            <a:headEnd/>
            <a:tailEnd/>
          </a:ln>
          <a:effectLst/>
        </p:spPr>
        <p:txBody>
          <a:bodyPr wrap="none">
            <a:spAutoFit/>
          </a:bodyPr>
          <a:lstStyle/>
          <a:p>
            <a:pPr algn="l"/>
            <a:r>
              <a:rPr lang="en-US" sz="1800" smtClean="0"/>
              <a:t>Current</a:t>
            </a:r>
            <a:endParaRPr lang="en-US" sz="1800" baseline="-25000" dirty="0"/>
          </a:p>
        </p:txBody>
      </p:sp>
      <p:sp>
        <p:nvSpPr>
          <p:cNvPr id="103516" name="Text Box 92"/>
          <p:cNvSpPr txBox="1">
            <a:spLocks noChangeAspect="1" noChangeArrowheads="1"/>
          </p:cNvSpPr>
          <p:nvPr/>
        </p:nvSpPr>
        <p:spPr bwMode="auto">
          <a:xfrm rot="16200000">
            <a:off x="7524751" y="5481637"/>
            <a:ext cx="646112" cy="366713"/>
          </a:xfrm>
          <a:prstGeom prst="rect">
            <a:avLst/>
          </a:prstGeom>
          <a:noFill/>
          <a:ln w="9525">
            <a:noFill/>
            <a:miter lim="800000"/>
            <a:headEnd/>
            <a:tailEnd/>
          </a:ln>
          <a:effectLst/>
        </p:spPr>
        <p:txBody>
          <a:bodyPr wrap="none">
            <a:spAutoFit/>
          </a:bodyPr>
          <a:lstStyle/>
          <a:p>
            <a:pPr algn="l"/>
            <a:r>
              <a:rPr lang="en-US" sz="1800" smtClean="0"/>
              <a:t>Next</a:t>
            </a:r>
            <a:endParaRPr lang="en-US" sz="1800" baseline="-25000" dirty="0"/>
          </a:p>
        </p:txBody>
      </p:sp>
      <p:cxnSp>
        <p:nvCxnSpPr>
          <p:cNvPr id="103517" name="AutoShape 93"/>
          <p:cNvCxnSpPr>
            <a:cxnSpLocks noChangeAspect="1" noChangeShapeType="1"/>
            <a:endCxn id="103518" idx="0"/>
          </p:cNvCxnSpPr>
          <p:nvPr/>
        </p:nvCxnSpPr>
        <p:spPr bwMode="auto">
          <a:xfrm>
            <a:off x="7383463" y="3054350"/>
            <a:ext cx="374650" cy="803275"/>
          </a:xfrm>
          <a:prstGeom prst="straightConnector1">
            <a:avLst/>
          </a:prstGeom>
          <a:noFill/>
          <a:ln w="9525">
            <a:solidFill>
              <a:schemeClr val="tx1"/>
            </a:solidFill>
            <a:miter lim="800000"/>
            <a:headEnd/>
            <a:tailEnd type="triangle" w="med" len="med"/>
          </a:ln>
          <a:effectLst/>
        </p:spPr>
      </p:cxnSp>
      <p:sp>
        <p:nvSpPr>
          <p:cNvPr id="103518" name="Line 94"/>
          <p:cNvSpPr>
            <a:spLocks noChangeAspect="1" noChangeShapeType="1"/>
          </p:cNvSpPr>
          <p:nvPr/>
        </p:nvSpPr>
        <p:spPr bwMode="auto">
          <a:xfrm>
            <a:off x="7758113" y="3857625"/>
            <a:ext cx="192087" cy="0"/>
          </a:xfrm>
          <a:prstGeom prst="line">
            <a:avLst/>
          </a:prstGeom>
          <a:noFill/>
          <a:ln w="9525">
            <a:solidFill>
              <a:schemeClr val="tx1"/>
            </a:solidFill>
            <a:miter lim="800000"/>
            <a:headEnd/>
            <a:tailEnd/>
          </a:ln>
          <a:effectLst/>
        </p:spPr>
        <p:txBody>
          <a:bodyPr wrap="none"/>
          <a:lstStyle/>
          <a:p>
            <a:endParaRPr lang="en-IN"/>
          </a:p>
        </p:txBody>
      </p:sp>
      <p:graphicFrame>
        <p:nvGraphicFramePr>
          <p:cNvPr id="103520" name="Object 96"/>
          <p:cNvGraphicFramePr>
            <a:graphicFrameLocks noChangeAspect="1"/>
          </p:cNvGraphicFramePr>
          <p:nvPr/>
        </p:nvGraphicFramePr>
        <p:xfrm>
          <a:off x="5546725" y="2859088"/>
          <a:ext cx="1441450" cy="414337"/>
        </p:xfrm>
        <a:graphic>
          <a:graphicData uri="http://schemas.openxmlformats.org/presentationml/2006/ole">
            <p:oleObj spid="_x0000_s46083" name="Equation" r:id="rId4" imgW="838080" imgH="241200" progId="Equation.3">
              <p:embed/>
            </p:oleObj>
          </a:graphicData>
        </a:graphic>
      </p:graphicFrame>
      <p:graphicFrame>
        <p:nvGraphicFramePr>
          <p:cNvPr id="103521" name="Object 97"/>
          <p:cNvGraphicFramePr>
            <a:graphicFrameLocks noChangeAspect="1"/>
          </p:cNvGraphicFramePr>
          <p:nvPr/>
        </p:nvGraphicFramePr>
        <p:xfrm>
          <a:off x="7253288" y="2667000"/>
          <a:ext cx="1485900" cy="414338"/>
        </p:xfrm>
        <a:graphic>
          <a:graphicData uri="http://schemas.openxmlformats.org/presentationml/2006/ole">
            <p:oleObj spid="_x0000_s46084" name="Equation" r:id="rId5" imgW="863280" imgH="241200" progId="Equation.3">
              <p:embed/>
            </p:oleObj>
          </a:graphicData>
        </a:graphic>
      </p:graphicFrame>
      <p:sp>
        <p:nvSpPr>
          <p:cNvPr id="103524" name="Text Box 100"/>
          <p:cNvSpPr txBox="1">
            <a:spLocks noChangeAspect="1" noChangeArrowheads="1"/>
          </p:cNvSpPr>
          <p:nvPr/>
        </p:nvSpPr>
        <p:spPr bwMode="auto">
          <a:xfrm>
            <a:off x="8553450" y="4616450"/>
            <a:ext cx="361950" cy="336550"/>
          </a:xfrm>
          <a:prstGeom prst="rect">
            <a:avLst/>
          </a:prstGeom>
          <a:noFill/>
          <a:ln w="9525">
            <a:noFill/>
            <a:miter lim="800000"/>
            <a:headEnd/>
            <a:tailEnd/>
          </a:ln>
          <a:effectLst/>
        </p:spPr>
        <p:txBody>
          <a:bodyPr wrap="none">
            <a:spAutoFit/>
          </a:bodyPr>
          <a:lstStyle/>
          <a:p>
            <a:pPr algn="l"/>
            <a:r>
              <a:rPr lang="en-US" sz="1600"/>
              <a:t>y</a:t>
            </a:r>
            <a:r>
              <a:rPr lang="en-US" sz="1600" baseline="-25000"/>
              <a:t>p</a:t>
            </a:r>
          </a:p>
        </p:txBody>
      </p:sp>
      <p:sp>
        <p:nvSpPr>
          <p:cNvPr id="103525" name="Text Box 101"/>
          <p:cNvSpPr txBox="1">
            <a:spLocks noChangeAspect="1" noChangeArrowheads="1"/>
          </p:cNvSpPr>
          <p:nvPr/>
        </p:nvSpPr>
        <p:spPr bwMode="auto">
          <a:xfrm>
            <a:off x="8458200" y="4191000"/>
            <a:ext cx="638175" cy="336550"/>
          </a:xfrm>
          <a:prstGeom prst="rect">
            <a:avLst/>
          </a:prstGeom>
          <a:noFill/>
          <a:ln w="9525">
            <a:noFill/>
            <a:miter lim="800000"/>
            <a:headEnd/>
            <a:tailEnd/>
          </a:ln>
          <a:effectLst/>
        </p:spPr>
        <p:txBody>
          <a:bodyPr wrap="none">
            <a:spAutoFit/>
          </a:bodyPr>
          <a:lstStyle/>
          <a:p>
            <a:pPr algn="l"/>
            <a:r>
              <a:rPr lang="en-US" sz="1600"/>
              <a:t>Y</a:t>
            </a:r>
            <a:r>
              <a:rPr lang="en-US" sz="1600" baseline="-25000"/>
              <a:t>p</a:t>
            </a:r>
            <a:r>
              <a:rPr lang="en-US" sz="1600"/>
              <a:t>+1</a:t>
            </a:r>
            <a:endParaRPr lang="en-US" sz="1600" baseline="-25000"/>
          </a:p>
        </p:txBody>
      </p:sp>
      <p:sp>
        <p:nvSpPr>
          <p:cNvPr id="103526" name="Text Box 102"/>
          <p:cNvSpPr txBox="1">
            <a:spLocks noChangeAspect="1" noChangeArrowheads="1"/>
          </p:cNvSpPr>
          <p:nvPr/>
        </p:nvSpPr>
        <p:spPr bwMode="auto">
          <a:xfrm>
            <a:off x="8505825" y="3276600"/>
            <a:ext cx="638175" cy="336550"/>
          </a:xfrm>
          <a:prstGeom prst="rect">
            <a:avLst/>
          </a:prstGeom>
          <a:noFill/>
          <a:ln w="9525">
            <a:noFill/>
            <a:miter lim="800000"/>
            <a:headEnd/>
            <a:tailEnd/>
          </a:ln>
          <a:effectLst/>
        </p:spPr>
        <p:txBody>
          <a:bodyPr wrap="none">
            <a:spAutoFit/>
          </a:bodyPr>
          <a:lstStyle/>
          <a:p>
            <a:pPr algn="l"/>
            <a:r>
              <a:rPr lang="en-US" sz="1600"/>
              <a:t>Y</a:t>
            </a:r>
            <a:r>
              <a:rPr lang="en-US" sz="1600" baseline="-25000"/>
              <a:t>p</a:t>
            </a:r>
            <a:r>
              <a:rPr lang="en-US" sz="1600"/>
              <a:t>+2</a:t>
            </a:r>
            <a:endParaRPr lang="en-US" sz="1600" baseline="-25000"/>
          </a:p>
        </p:txBody>
      </p:sp>
      <p:sp>
        <p:nvSpPr>
          <p:cNvPr id="103529" name="Text Box 105"/>
          <p:cNvSpPr txBox="1">
            <a:spLocks noChangeAspect="1" noChangeArrowheads="1"/>
          </p:cNvSpPr>
          <p:nvPr/>
        </p:nvSpPr>
        <p:spPr bwMode="auto">
          <a:xfrm>
            <a:off x="7848600" y="3581400"/>
            <a:ext cx="609600" cy="304800"/>
          </a:xfrm>
          <a:prstGeom prst="rect">
            <a:avLst/>
          </a:prstGeom>
          <a:noFill/>
          <a:ln w="9525">
            <a:noFill/>
            <a:miter lim="800000"/>
            <a:headEnd/>
            <a:tailEnd/>
          </a:ln>
          <a:effectLst/>
        </p:spPr>
        <p:txBody>
          <a:bodyPr>
            <a:spAutoFit/>
          </a:bodyPr>
          <a:lstStyle/>
          <a:p>
            <a:pPr algn="l"/>
            <a:r>
              <a:rPr lang="en-US" sz="1400" b="1" smtClean="0"/>
              <a:t>M</a:t>
            </a:r>
            <a:r>
              <a:rPr lang="en-US" sz="1400" b="1" baseline="-25000" smtClean="0"/>
              <a:t>NE</a:t>
            </a:r>
            <a:endParaRPr lang="en-US" sz="1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Midpoint </a:t>
            </a:r>
            <a:r>
              <a:rPr lang="en-US" smtClean="0"/>
              <a:t>Line </a:t>
            </a:r>
            <a:r>
              <a:rPr lang="en-US" dirty="0"/>
              <a:t>Algorithm</a:t>
            </a:r>
          </a:p>
        </p:txBody>
      </p:sp>
      <p:sp>
        <p:nvSpPr>
          <p:cNvPr id="104451" name="Rectangle 3"/>
          <p:cNvSpPr>
            <a:spLocks noGrp="1" noChangeArrowheads="1"/>
          </p:cNvSpPr>
          <p:nvPr>
            <p:ph type="body" idx="1"/>
          </p:nvPr>
        </p:nvSpPr>
        <p:spPr>
          <a:xfrm>
            <a:off x="533400" y="1143000"/>
            <a:ext cx="8229600" cy="685800"/>
          </a:xfrm>
        </p:spPr>
        <p:txBody>
          <a:bodyPr/>
          <a:lstStyle/>
          <a:p>
            <a:r>
              <a:rPr lang="en-US" sz="2400" dirty="0">
                <a:sym typeface="Symbol" pitchFamily="18" charset="2"/>
              </a:rPr>
              <a:t>If </a:t>
            </a:r>
            <a:r>
              <a:rPr lang="en-US" sz="2400" b="1" dirty="0">
                <a:sym typeface="Symbol" pitchFamily="18" charset="2"/>
              </a:rPr>
              <a:t>d</a:t>
            </a:r>
            <a:r>
              <a:rPr lang="en-US" sz="2400" dirty="0">
                <a:sym typeface="Symbol" pitchFamily="18" charset="2"/>
              </a:rPr>
              <a:t> &lt; 0 </a:t>
            </a:r>
            <a:r>
              <a:rPr lang="en-US" sz="2400" dirty="0" smtClean="0">
                <a:sym typeface="Symbol" pitchFamily="18" charset="2"/>
              </a:rPr>
              <a:t>then </a:t>
            </a:r>
            <a:r>
              <a:rPr lang="en-US" sz="2400" smtClean="0">
                <a:sym typeface="Symbol" pitchFamily="18" charset="2"/>
              </a:rPr>
              <a:t>choose </a:t>
            </a:r>
            <a:r>
              <a:rPr lang="en-US" sz="2400" b="1" smtClean="0">
                <a:sym typeface="Symbol" pitchFamily="18" charset="2"/>
              </a:rPr>
              <a:t>E</a:t>
            </a:r>
            <a:endParaRPr lang="en-US" sz="2400" dirty="0">
              <a:sym typeface="Symbol" pitchFamily="18" charset="2"/>
            </a:endParaRPr>
          </a:p>
        </p:txBody>
      </p:sp>
      <p:graphicFrame>
        <p:nvGraphicFramePr>
          <p:cNvPr id="104452" name="Object 4"/>
          <p:cNvGraphicFramePr>
            <a:graphicFrameLocks noChangeAspect="1"/>
          </p:cNvGraphicFramePr>
          <p:nvPr/>
        </p:nvGraphicFramePr>
        <p:xfrm>
          <a:off x="174625" y="2133600"/>
          <a:ext cx="5464175" cy="3398838"/>
        </p:xfrm>
        <a:graphic>
          <a:graphicData uri="http://schemas.openxmlformats.org/presentationml/2006/ole">
            <p:oleObj spid="_x0000_s47106" name="Equation" r:id="rId3" imgW="2654280" imgH="1650960" progId="Equation.3">
              <p:embed/>
            </p:oleObj>
          </a:graphicData>
        </a:graphic>
      </p:graphicFrame>
      <p:grpSp>
        <p:nvGrpSpPr>
          <p:cNvPr id="2" name="Group 72"/>
          <p:cNvGrpSpPr>
            <a:grpSpLocks/>
          </p:cNvGrpSpPr>
          <p:nvPr/>
        </p:nvGrpSpPr>
        <p:grpSpPr bwMode="auto">
          <a:xfrm>
            <a:off x="5257800" y="2514600"/>
            <a:ext cx="3886200" cy="3570288"/>
            <a:chOff x="3312" y="1680"/>
            <a:chExt cx="2448" cy="2249"/>
          </a:xfrm>
        </p:grpSpPr>
        <p:sp>
          <p:nvSpPr>
            <p:cNvPr id="104512" name="Line 64"/>
            <p:cNvSpPr>
              <a:spLocks noChangeShapeType="1"/>
            </p:cNvSpPr>
            <p:nvPr/>
          </p:nvSpPr>
          <p:spPr bwMode="auto">
            <a:xfrm flipV="1">
              <a:off x="3312" y="2765"/>
              <a:ext cx="2234" cy="211"/>
            </a:xfrm>
            <a:prstGeom prst="line">
              <a:avLst/>
            </a:prstGeom>
            <a:noFill/>
            <a:ln w="15875">
              <a:solidFill>
                <a:srgbClr val="0000FF"/>
              </a:solidFill>
              <a:miter lim="800000"/>
              <a:headEnd/>
              <a:tailEnd/>
            </a:ln>
            <a:effectLst/>
          </p:spPr>
          <p:txBody>
            <a:bodyPr wrap="none"/>
            <a:lstStyle/>
            <a:p>
              <a:endParaRPr lang="en-IN"/>
            </a:p>
          </p:txBody>
        </p:sp>
        <p:sp>
          <p:nvSpPr>
            <p:cNvPr id="104473" name="Line 25"/>
            <p:cNvSpPr>
              <a:spLocks noChangeAspect="1" noChangeShapeType="1"/>
            </p:cNvSpPr>
            <p:nvPr/>
          </p:nvSpPr>
          <p:spPr bwMode="auto">
            <a:xfrm>
              <a:off x="3866" y="2268"/>
              <a:ext cx="1648" cy="0"/>
            </a:xfrm>
            <a:prstGeom prst="line">
              <a:avLst/>
            </a:prstGeom>
            <a:noFill/>
            <a:ln w="9525">
              <a:solidFill>
                <a:schemeClr val="tx1"/>
              </a:solidFill>
              <a:miter lim="800000"/>
              <a:headEnd/>
              <a:tailEnd/>
            </a:ln>
            <a:effectLst/>
          </p:spPr>
          <p:txBody>
            <a:bodyPr wrap="none"/>
            <a:lstStyle/>
            <a:p>
              <a:endParaRPr lang="en-IN"/>
            </a:p>
          </p:txBody>
        </p:sp>
        <p:sp>
          <p:nvSpPr>
            <p:cNvPr id="104474" name="Line 26"/>
            <p:cNvSpPr>
              <a:spLocks noChangeAspect="1" noChangeShapeType="1"/>
            </p:cNvSpPr>
            <p:nvPr/>
          </p:nvSpPr>
          <p:spPr bwMode="auto">
            <a:xfrm>
              <a:off x="3863" y="2624"/>
              <a:ext cx="1648" cy="0"/>
            </a:xfrm>
            <a:prstGeom prst="line">
              <a:avLst/>
            </a:prstGeom>
            <a:noFill/>
            <a:ln w="9525">
              <a:solidFill>
                <a:schemeClr val="tx1"/>
              </a:solidFill>
              <a:miter lim="800000"/>
              <a:headEnd/>
              <a:tailEnd/>
            </a:ln>
            <a:effectLst/>
          </p:spPr>
          <p:txBody>
            <a:bodyPr wrap="none"/>
            <a:lstStyle/>
            <a:p>
              <a:endParaRPr lang="en-IN"/>
            </a:p>
          </p:txBody>
        </p:sp>
        <p:sp>
          <p:nvSpPr>
            <p:cNvPr id="104475" name="Line 27"/>
            <p:cNvSpPr>
              <a:spLocks noChangeAspect="1" noChangeShapeType="1"/>
            </p:cNvSpPr>
            <p:nvPr/>
          </p:nvSpPr>
          <p:spPr bwMode="auto">
            <a:xfrm>
              <a:off x="3867" y="2958"/>
              <a:ext cx="1648" cy="0"/>
            </a:xfrm>
            <a:prstGeom prst="line">
              <a:avLst/>
            </a:prstGeom>
            <a:noFill/>
            <a:ln w="9525">
              <a:solidFill>
                <a:schemeClr val="tx1"/>
              </a:solidFill>
              <a:miter lim="800000"/>
              <a:headEnd/>
              <a:tailEnd/>
            </a:ln>
            <a:effectLst/>
          </p:spPr>
          <p:txBody>
            <a:bodyPr wrap="none"/>
            <a:lstStyle/>
            <a:p>
              <a:endParaRPr lang="en-IN"/>
            </a:p>
          </p:txBody>
        </p:sp>
        <p:sp>
          <p:nvSpPr>
            <p:cNvPr id="104476" name="Line 28"/>
            <p:cNvSpPr>
              <a:spLocks noChangeAspect="1" noChangeShapeType="1"/>
            </p:cNvSpPr>
            <p:nvPr/>
          </p:nvSpPr>
          <p:spPr bwMode="auto">
            <a:xfrm>
              <a:off x="4190" y="1995"/>
              <a:ext cx="0" cy="1091"/>
            </a:xfrm>
            <a:prstGeom prst="line">
              <a:avLst/>
            </a:prstGeom>
            <a:noFill/>
            <a:ln w="9525">
              <a:solidFill>
                <a:schemeClr val="tx1"/>
              </a:solidFill>
              <a:miter lim="800000"/>
              <a:headEnd/>
              <a:tailEnd/>
            </a:ln>
            <a:effectLst/>
          </p:spPr>
          <p:txBody>
            <a:bodyPr wrap="none"/>
            <a:lstStyle/>
            <a:p>
              <a:endParaRPr lang="en-IN"/>
            </a:p>
          </p:txBody>
        </p:sp>
        <p:sp>
          <p:nvSpPr>
            <p:cNvPr id="104477" name="Line 29"/>
            <p:cNvSpPr>
              <a:spLocks noChangeAspect="1" noChangeShapeType="1"/>
            </p:cNvSpPr>
            <p:nvPr/>
          </p:nvSpPr>
          <p:spPr bwMode="auto">
            <a:xfrm>
              <a:off x="4577" y="2002"/>
              <a:ext cx="0" cy="1090"/>
            </a:xfrm>
            <a:prstGeom prst="line">
              <a:avLst/>
            </a:prstGeom>
            <a:noFill/>
            <a:ln w="9525">
              <a:solidFill>
                <a:schemeClr val="tx1"/>
              </a:solidFill>
              <a:miter lim="800000"/>
              <a:headEnd/>
              <a:tailEnd/>
            </a:ln>
            <a:effectLst/>
          </p:spPr>
          <p:txBody>
            <a:bodyPr wrap="none"/>
            <a:lstStyle/>
            <a:p>
              <a:endParaRPr lang="en-IN"/>
            </a:p>
          </p:txBody>
        </p:sp>
        <p:sp>
          <p:nvSpPr>
            <p:cNvPr id="104478" name="Line 30"/>
            <p:cNvSpPr>
              <a:spLocks noChangeAspect="1" noChangeShapeType="1"/>
            </p:cNvSpPr>
            <p:nvPr/>
          </p:nvSpPr>
          <p:spPr bwMode="auto">
            <a:xfrm>
              <a:off x="4956" y="1983"/>
              <a:ext cx="0" cy="1090"/>
            </a:xfrm>
            <a:prstGeom prst="line">
              <a:avLst/>
            </a:prstGeom>
            <a:noFill/>
            <a:ln w="9525">
              <a:solidFill>
                <a:schemeClr val="tx1"/>
              </a:solidFill>
              <a:miter lim="800000"/>
              <a:headEnd/>
              <a:tailEnd/>
            </a:ln>
            <a:effectLst/>
          </p:spPr>
          <p:txBody>
            <a:bodyPr wrap="none"/>
            <a:lstStyle/>
            <a:p>
              <a:endParaRPr lang="en-IN"/>
            </a:p>
          </p:txBody>
        </p:sp>
        <p:sp>
          <p:nvSpPr>
            <p:cNvPr id="104479" name="Line 31"/>
            <p:cNvSpPr>
              <a:spLocks noChangeAspect="1" noChangeShapeType="1"/>
            </p:cNvSpPr>
            <p:nvPr/>
          </p:nvSpPr>
          <p:spPr bwMode="auto">
            <a:xfrm>
              <a:off x="5320" y="1983"/>
              <a:ext cx="0" cy="1090"/>
            </a:xfrm>
            <a:prstGeom prst="line">
              <a:avLst/>
            </a:prstGeom>
            <a:noFill/>
            <a:ln w="9525">
              <a:solidFill>
                <a:schemeClr val="tx1"/>
              </a:solidFill>
              <a:miter lim="800000"/>
              <a:headEnd/>
              <a:tailEnd/>
            </a:ln>
            <a:effectLst/>
          </p:spPr>
          <p:txBody>
            <a:bodyPr wrap="none"/>
            <a:lstStyle/>
            <a:p>
              <a:endParaRPr lang="en-IN"/>
            </a:p>
          </p:txBody>
        </p:sp>
        <p:sp>
          <p:nvSpPr>
            <p:cNvPr id="104480" name="Oval 32"/>
            <p:cNvSpPr>
              <a:spLocks noChangeAspect="1" noChangeArrowheads="1"/>
            </p:cNvSpPr>
            <p:nvPr/>
          </p:nvSpPr>
          <p:spPr bwMode="auto">
            <a:xfrm>
              <a:off x="4135" y="2907"/>
              <a:ext cx="109" cy="108"/>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104481" name="Oval 33"/>
            <p:cNvSpPr>
              <a:spLocks noChangeAspect="1" noChangeArrowheads="1"/>
            </p:cNvSpPr>
            <p:nvPr/>
          </p:nvSpPr>
          <p:spPr bwMode="auto">
            <a:xfrm>
              <a:off x="4132" y="2557"/>
              <a:ext cx="108" cy="109"/>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4482" name="Oval 34"/>
            <p:cNvSpPr>
              <a:spLocks noChangeAspect="1" noChangeArrowheads="1"/>
            </p:cNvSpPr>
            <p:nvPr/>
          </p:nvSpPr>
          <p:spPr bwMode="auto">
            <a:xfrm>
              <a:off x="4520" y="2910"/>
              <a:ext cx="108" cy="109"/>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104483" name="Oval 35"/>
            <p:cNvSpPr>
              <a:spLocks noChangeAspect="1" noChangeArrowheads="1"/>
            </p:cNvSpPr>
            <p:nvPr/>
          </p:nvSpPr>
          <p:spPr bwMode="auto">
            <a:xfrm>
              <a:off x="4523" y="2566"/>
              <a:ext cx="108" cy="108"/>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4484" name="Oval 36"/>
            <p:cNvSpPr>
              <a:spLocks noChangeAspect="1" noChangeArrowheads="1"/>
            </p:cNvSpPr>
            <p:nvPr/>
          </p:nvSpPr>
          <p:spPr bwMode="auto">
            <a:xfrm>
              <a:off x="4905" y="2192"/>
              <a:ext cx="108" cy="109"/>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4485" name="Oval 37"/>
            <p:cNvSpPr>
              <a:spLocks noChangeAspect="1" noChangeArrowheads="1"/>
            </p:cNvSpPr>
            <p:nvPr/>
          </p:nvSpPr>
          <p:spPr bwMode="auto">
            <a:xfrm>
              <a:off x="4908" y="2565"/>
              <a:ext cx="109" cy="108"/>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04486" name="Oval 38"/>
            <p:cNvSpPr>
              <a:spLocks noChangeAspect="1" noChangeArrowheads="1"/>
            </p:cNvSpPr>
            <p:nvPr/>
          </p:nvSpPr>
          <p:spPr bwMode="auto">
            <a:xfrm>
              <a:off x="5273" y="2201"/>
              <a:ext cx="108" cy="109"/>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4487" name="Oval 39"/>
            <p:cNvSpPr>
              <a:spLocks noChangeAspect="1" noChangeArrowheads="1"/>
            </p:cNvSpPr>
            <p:nvPr/>
          </p:nvSpPr>
          <p:spPr bwMode="auto">
            <a:xfrm>
              <a:off x="5263" y="2567"/>
              <a:ext cx="108" cy="109"/>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04489" name="Oval 41"/>
            <p:cNvSpPr>
              <a:spLocks noChangeAspect="1" noChangeArrowheads="1"/>
            </p:cNvSpPr>
            <p:nvPr/>
          </p:nvSpPr>
          <p:spPr bwMode="auto">
            <a:xfrm>
              <a:off x="4555" y="2836"/>
              <a:ext cx="44" cy="44"/>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104492" name="Text Box 44"/>
            <p:cNvSpPr txBox="1">
              <a:spLocks noChangeAspect="1" noChangeArrowheads="1"/>
            </p:cNvSpPr>
            <p:nvPr/>
          </p:nvSpPr>
          <p:spPr bwMode="auto">
            <a:xfrm>
              <a:off x="3322" y="3013"/>
              <a:ext cx="763" cy="212"/>
            </a:xfrm>
            <a:prstGeom prst="rect">
              <a:avLst/>
            </a:prstGeom>
            <a:noFill/>
            <a:ln w="9525">
              <a:noFill/>
              <a:miter lim="800000"/>
              <a:headEnd/>
              <a:tailEnd/>
            </a:ln>
            <a:effectLst/>
          </p:spPr>
          <p:txBody>
            <a:bodyPr>
              <a:spAutoFit/>
            </a:bodyPr>
            <a:lstStyle/>
            <a:p>
              <a:pPr algn="l"/>
              <a:r>
                <a:rPr lang="en-US" sz="1600"/>
                <a:t>P=(x</a:t>
              </a:r>
              <a:r>
                <a:rPr lang="en-US" sz="1600" baseline="-25000"/>
                <a:t>p</a:t>
              </a:r>
              <a:r>
                <a:rPr lang="en-US" sz="1600"/>
                <a:t>, y</a:t>
              </a:r>
              <a:r>
                <a:rPr lang="en-US" sz="1600" baseline="-25000"/>
                <a:t>p</a:t>
              </a:r>
              <a:r>
                <a:rPr lang="en-US" sz="1600"/>
                <a:t>)</a:t>
              </a:r>
            </a:p>
          </p:txBody>
        </p:sp>
        <p:cxnSp>
          <p:nvCxnSpPr>
            <p:cNvPr id="104493" name="AutoShape 45"/>
            <p:cNvCxnSpPr>
              <a:cxnSpLocks noChangeAspect="1" noChangeShapeType="1"/>
              <a:stCxn id="104492" idx="3"/>
            </p:cNvCxnSpPr>
            <p:nvPr/>
          </p:nvCxnSpPr>
          <p:spPr bwMode="auto">
            <a:xfrm flipV="1">
              <a:off x="4085" y="2972"/>
              <a:ext cx="57" cy="147"/>
            </a:xfrm>
            <a:prstGeom prst="straightConnector1">
              <a:avLst/>
            </a:prstGeom>
            <a:noFill/>
            <a:ln w="9525">
              <a:solidFill>
                <a:schemeClr val="tx1"/>
              </a:solidFill>
              <a:miter lim="800000"/>
              <a:headEnd/>
              <a:tailEnd type="triangle" w="med" len="med"/>
            </a:ln>
            <a:effectLst/>
          </p:spPr>
        </p:cxnSp>
        <p:cxnSp>
          <p:nvCxnSpPr>
            <p:cNvPr id="104494" name="AutoShape 46"/>
            <p:cNvCxnSpPr>
              <a:cxnSpLocks noChangeAspect="1" noChangeShapeType="1"/>
              <a:endCxn id="104496" idx="0"/>
            </p:cNvCxnSpPr>
            <p:nvPr/>
          </p:nvCxnSpPr>
          <p:spPr bwMode="auto">
            <a:xfrm>
              <a:off x="4045" y="2043"/>
              <a:ext cx="469" cy="764"/>
            </a:xfrm>
            <a:prstGeom prst="straightConnector1">
              <a:avLst/>
            </a:prstGeom>
            <a:noFill/>
            <a:ln w="9525">
              <a:solidFill>
                <a:schemeClr val="tx1"/>
              </a:solidFill>
              <a:miter lim="800000"/>
              <a:headEnd/>
              <a:tailEnd type="triangle" w="med" len="med"/>
            </a:ln>
            <a:effectLst/>
          </p:spPr>
        </p:cxnSp>
        <p:sp>
          <p:nvSpPr>
            <p:cNvPr id="104496" name="Line 48"/>
            <p:cNvSpPr>
              <a:spLocks noChangeAspect="1" noChangeShapeType="1"/>
            </p:cNvSpPr>
            <p:nvPr/>
          </p:nvSpPr>
          <p:spPr bwMode="auto">
            <a:xfrm>
              <a:off x="4514" y="2807"/>
              <a:ext cx="121" cy="0"/>
            </a:xfrm>
            <a:prstGeom prst="line">
              <a:avLst/>
            </a:prstGeom>
            <a:noFill/>
            <a:ln w="9525">
              <a:solidFill>
                <a:schemeClr val="tx1"/>
              </a:solidFill>
              <a:miter lim="800000"/>
              <a:headEnd/>
              <a:tailEnd/>
            </a:ln>
            <a:effectLst/>
          </p:spPr>
          <p:txBody>
            <a:bodyPr wrap="none"/>
            <a:lstStyle/>
            <a:p>
              <a:endParaRPr lang="en-IN"/>
            </a:p>
          </p:txBody>
        </p:sp>
        <p:sp>
          <p:nvSpPr>
            <p:cNvPr id="104497" name="Text Box 49"/>
            <p:cNvSpPr txBox="1">
              <a:spLocks noChangeAspect="1" noChangeArrowheads="1"/>
            </p:cNvSpPr>
            <p:nvPr/>
          </p:nvSpPr>
          <p:spPr bwMode="auto">
            <a:xfrm>
              <a:off x="4593" y="2693"/>
              <a:ext cx="182" cy="192"/>
            </a:xfrm>
            <a:prstGeom prst="rect">
              <a:avLst/>
            </a:prstGeom>
            <a:noFill/>
            <a:ln w="9525">
              <a:noFill/>
              <a:miter lim="800000"/>
              <a:headEnd/>
              <a:tailEnd/>
            </a:ln>
            <a:effectLst/>
          </p:spPr>
          <p:txBody>
            <a:bodyPr>
              <a:spAutoFit/>
            </a:bodyPr>
            <a:lstStyle/>
            <a:p>
              <a:pPr algn="l"/>
              <a:r>
                <a:rPr lang="en-US" sz="1400"/>
                <a:t>M</a:t>
              </a:r>
            </a:p>
          </p:txBody>
        </p:sp>
        <p:sp>
          <p:nvSpPr>
            <p:cNvPr id="104498" name="Oval 50"/>
            <p:cNvSpPr>
              <a:spLocks noChangeAspect="1" noChangeArrowheads="1"/>
            </p:cNvSpPr>
            <p:nvPr/>
          </p:nvSpPr>
          <p:spPr bwMode="auto">
            <a:xfrm>
              <a:off x="4168" y="2869"/>
              <a:ext cx="44" cy="44"/>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104499" name="Text Box 51"/>
            <p:cNvSpPr txBox="1">
              <a:spLocks noChangeAspect="1" noChangeArrowheads="1"/>
            </p:cNvSpPr>
            <p:nvPr/>
          </p:nvSpPr>
          <p:spPr bwMode="auto">
            <a:xfrm>
              <a:off x="4533" y="2952"/>
              <a:ext cx="181" cy="192"/>
            </a:xfrm>
            <a:prstGeom prst="rect">
              <a:avLst/>
            </a:prstGeom>
            <a:noFill/>
            <a:ln w="9525">
              <a:noFill/>
              <a:miter lim="800000"/>
              <a:headEnd/>
              <a:tailEnd/>
            </a:ln>
            <a:effectLst/>
          </p:spPr>
          <p:txBody>
            <a:bodyPr>
              <a:spAutoFit/>
            </a:bodyPr>
            <a:lstStyle/>
            <a:p>
              <a:pPr algn="l"/>
              <a:r>
                <a:rPr lang="en-US" sz="1400" smtClean="0"/>
                <a:t>E</a:t>
              </a:r>
              <a:endParaRPr lang="en-US" sz="1400" dirty="0"/>
            </a:p>
          </p:txBody>
        </p:sp>
        <p:sp>
          <p:nvSpPr>
            <p:cNvPr id="104500" name="Text Box 52"/>
            <p:cNvSpPr txBox="1">
              <a:spLocks noChangeAspect="1" noChangeArrowheads="1"/>
            </p:cNvSpPr>
            <p:nvPr/>
          </p:nvSpPr>
          <p:spPr bwMode="auto">
            <a:xfrm>
              <a:off x="4533" y="2407"/>
              <a:ext cx="302" cy="192"/>
            </a:xfrm>
            <a:prstGeom prst="rect">
              <a:avLst/>
            </a:prstGeom>
            <a:noFill/>
            <a:ln w="9525">
              <a:noFill/>
              <a:miter lim="800000"/>
              <a:headEnd/>
              <a:tailEnd/>
            </a:ln>
            <a:effectLst/>
          </p:spPr>
          <p:txBody>
            <a:bodyPr>
              <a:spAutoFit/>
            </a:bodyPr>
            <a:lstStyle/>
            <a:p>
              <a:pPr algn="l"/>
              <a:r>
                <a:rPr lang="en-US" sz="1400" smtClean="0"/>
                <a:t>NE</a:t>
              </a:r>
              <a:endParaRPr lang="en-US" sz="1400" dirty="0"/>
            </a:p>
          </p:txBody>
        </p:sp>
        <p:sp>
          <p:nvSpPr>
            <p:cNvPr id="104501" name="Oval 53"/>
            <p:cNvSpPr>
              <a:spLocks noChangeAspect="1" noChangeArrowheads="1"/>
            </p:cNvSpPr>
            <p:nvPr/>
          </p:nvSpPr>
          <p:spPr bwMode="auto">
            <a:xfrm>
              <a:off x="4903" y="2907"/>
              <a:ext cx="109" cy="108"/>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4502" name="Text Box 54"/>
            <p:cNvSpPr txBox="1">
              <a:spLocks noChangeAspect="1" noChangeArrowheads="1"/>
            </p:cNvSpPr>
            <p:nvPr/>
          </p:nvSpPr>
          <p:spPr bwMode="auto">
            <a:xfrm>
              <a:off x="4412" y="3057"/>
              <a:ext cx="391" cy="212"/>
            </a:xfrm>
            <a:prstGeom prst="rect">
              <a:avLst/>
            </a:prstGeom>
            <a:noFill/>
            <a:ln w="9525">
              <a:noFill/>
              <a:miter lim="800000"/>
              <a:headEnd/>
              <a:tailEnd/>
            </a:ln>
            <a:effectLst/>
          </p:spPr>
          <p:txBody>
            <a:bodyPr wrap="none">
              <a:spAutoFit/>
            </a:bodyPr>
            <a:lstStyle/>
            <a:p>
              <a:pPr algn="l"/>
              <a:r>
                <a:rPr lang="en-US" sz="1600"/>
                <a:t>x</a:t>
              </a:r>
              <a:r>
                <a:rPr lang="en-US" sz="1600" baseline="-25000"/>
                <a:t>p</a:t>
              </a:r>
              <a:r>
                <a:rPr lang="en-US" sz="1600"/>
                <a:t>+1</a:t>
              </a:r>
              <a:endParaRPr lang="en-US" sz="1600" baseline="-25000"/>
            </a:p>
          </p:txBody>
        </p:sp>
        <p:sp>
          <p:nvSpPr>
            <p:cNvPr id="104503" name="Text Box 55"/>
            <p:cNvSpPr txBox="1">
              <a:spLocks noChangeAspect="1" noChangeArrowheads="1"/>
            </p:cNvSpPr>
            <p:nvPr/>
          </p:nvSpPr>
          <p:spPr bwMode="auto">
            <a:xfrm>
              <a:off x="4109" y="3057"/>
              <a:ext cx="228" cy="212"/>
            </a:xfrm>
            <a:prstGeom prst="rect">
              <a:avLst/>
            </a:prstGeom>
            <a:noFill/>
            <a:ln w="9525">
              <a:noFill/>
              <a:miter lim="800000"/>
              <a:headEnd/>
              <a:tailEnd/>
            </a:ln>
            <a:effectLst/>
          </p:spPr>
          <p:txBody>
            <a:bodyPr wrap="none">
              <a:spAutoFit/>
            </a:bodyPr>
            <a:lstStyle/>
            <a:p>
              <a:pPr algn="l"/>
              <a:r>
                <a:rPr lang="en-US" sz="1600"/>
                <a:t>x</a:t>
              </a:r>
              <a:r>
                <a:rPr lang="en-US" sz="1600" baseline="-25000"/>
                <a:t>p</a:t>
              </a:r>
            </a:p>
          </p:txBody>
        </p:sp>
        <p:sp>
          <p:nvSpPr>
            <p:cNvPr id="104504" name="Text Box 56"/>
            <p:cNvSpPr txBox="1">
              <a:spLocks noChangeAspect="1" noChangeArrowheads="1"/>
            </p:cNvSpPr>
            <p:nvPr/>
          </p:nvSpPr>
          <p:spPr bwMode="auto">
            <a:xfrm>
              <a:off x="4814" y="3057"/>
              <a:ext cx="391" cy="212"/>
            </a:xfrm>
            <a:prstGeom prst="rect">
              <a:avLst/>
            </a:prstGeom>
            <a:noFill/>
            <a:ln w="9525">
              <a:noFill/>
              <a:miter lim="800000"/>
              <a:headEnd/>
              <a:tailEnd/>
            </a:ln>
            <a:effectLst/>
          </p:spPr>
          <p:txBody>
            <a:bodyPr wrap="none">
              <a:spAutoFit/>
            </a:bodyPr>
            <a:lstStyle/>
            <a:p>
              <a:pPr algn="l"/>
              <a:r>
                <a:rPr lang="en-US" sz="1600"/>
                <a:t>x</a:t>
              </a:r>
              <a:r>
                <a:rPr lang="en-US" sz="1600" baseline="-25000"/>
                <a:t>p</a:t>
              </a:r>
              <a:r>
                <a:rPr lang="en-US" sz="1600"/>
                <a:t>+2</a:t>
              </a:r>
              <a:endParaRPr lang="en-US" sz="1600" baseline="-25000"/>
            </a:p>
          </p:txBody>
        </p:sp>
        <p:sp>
          <p:nvSpPr>
            <p:cNvPr id="104505" name="Text Box 57"/>
            <p:cNvSpPr txBox="1">
              <a:spLocks noChangeAspect="1" noChangeArrowheads="1"/>
            </p:cNvSpPr>
            <p:nvPr/>
          </p:nvSpPr>
          <p:spPr bwMode="auto">
            <a:xfrm rot="16200000">
              <a:off x="3832" y="3474"/>
              <a:ext cx="650" cy="230"/>
            </a:xfrm>
            <a:prstGeom prst="rect">
              <a:avLst/>
            </a:prstGeom>
            <a:noFill/>
            <a:ln w="9525">
              <a:noFill/>
              <a:miter lim="800000"/>
              <a:headEnd/>
              <a:tailEnd/>
            </a:ln>
            <a:effectLst/>
          </p:spPr>
          <p:txBody>
            <a:bodyPr wrap="none">
              <a:spAutoFit/>
            </a:bodyPr>
            <a:lstStyle/>
            <a:p>
              <a:pPr algn="l"/>
              <a:r>
                <a:rPr lang="en-US" sz="1800" smtClean="0"/>
                <a:t>Previous</a:t>
              </a:r>
              <a:endParaRPr lang="en-US" sz="1800" baseline="-25000" dirty="0"/>
            </a:p>
          </p:txBody>
        </p:sp>
        <p:sp>
          <p:nvSpPr>
            <p:cNvPr id="104506" name="Text Box 58"/>
            <p:cNvSpPr txBox="1">
              <a:spLocks noChangeAspect="1" noChangeArrowheads="1"/>
            </p:cNvSpPr>
            <p:nvPr/>
          </p:nvSpPr>
          <p:spPr bwMode="auto">
            <a:xfrm rot="16200000">
              <a:off x="4294" y="3518"/>
              <a:ext cx="590" cy="232"/>
            </a:xfrm>
            <a:prstGeom prst="rect">
              <a:avLst/>
            </a:prstGeom>
            <a:noFill/>
            <a:ln w="9525">
              <a:noFill/>
              <a:miter lim="800000"/>
              <a:headEnd/>
              <a:tailEnd/>
            </a:ln>
            <a:effectLst/>
          </p:spPr>
          <p:txBody>
            <a:bodyPr wrap="none">
              <a:spAutoFit/>
            </a:bodyPr>
            <a:lstStyle/>
            <a:p>
              <a:pPr algn="l"/>
              <a:r>
                <a:rPr lang="en-US" sz="1800" smtClean="0"/>
                <a:t>Current</a:t>
              </a:r>
              <a:endParaRPr lang="en-US" sz="1800" baseline="-25000" dirty="0"/>
            </a:p>
          </p:txBody>
        </p:sp>
        <p:sp>
          <p:nvSpPr>
            <p:cNvPr id="104507" name="Text Box 59"/>
            <p:cNvSpPr txBox="1">
              <a:spLocks noChangeAspect="1" noChangeArrowheads="1"/>
            </p:cNvSpPr>
            <p:nvPr/>
          </p:nvSpPr>
          <p:spPr bwMode="auto">
            <a:xfrm rot="16200000">
              <a:off x="4750" y="3453"/>
              <a:ext cx="407" cy="231"/>
            </a:xfrm>
            <a:prstGeom prst="rect">
              <a:avLst/>
            </a:prstGeom>
            <a:noFill/>
            <a:ln w="9525">
              <a:noFill/>
              <a:miter lim="800000"/>
              <a:headEnd/>
              <a:tailEnd/>
            </a:ln>
            <a:effectLst/>
          </p:spPr>
          <p:txBody>
            <a:bodyPr wrap="none">
              <a:spAutoFit/>
            </a:bodyPr>
            <a:lstStyle/>
            <a:p>
              <a:pPr algn="l"/>
              <a:r>
                <a:rPr lang="en-US" sz="1800" smtClean="0"/>
                <a:t>Next</a:t>
              </a:r>
              <a:endParaRPr lang="en-US" sz="1800" baseline="-25000" dirty="0"/>
            </a:p>
          </p:txBody>
        </p:sp>
        <p:cxnSp>
          <p:nvCxnSpPr>
            <p:cNvPr id="104508" name="AutoShape 60"/>
            <p:cNvCxnSpPr>
              <a:cxnSpLocks noChangeAspect="1" noChangeShapeType="1"/>
              <a:endCxn id="104509" idx="1"/>
            </p:cNvCxnSpPr>
            <p:nvPr/>
          </p:nvCxnSpPr>
          <p:spPr bwMode="auto">
            <a:xfrm flipH="1">
              <a:off x="5023" y="1916"/>
              <a:ext cx="280" cy="883"/>
            </a:xfrm>
            <a:prstGeom prst="straightConnector1">
              <a:avLst/>
            </a:prstGeom>
            <a:noFill/>
            <a:ln w="9525">
              <a:solidFill>
                <a:schemeClr val="tx1"/>
              </a:solidFill>
              <a:miter lim="800000"/>
              <a:headEnd/>
              <a:tailEnd type="triangle" w="med" len="med"/>
            </a:ln>
            <a:effectLst/>
          </p:spPr>
        </p:cxnSp>
        <p:sp>
          <p:nvSpPr>
            <p:cNvPr id="104509" name="Line 61"/>
            <p:cNvSpPr>
              <a:spLocks noChangeAspect="1" noChangeShapeType="1"/>
            </p:cNvSpPr>
            <p:nvPr/>
          </p:nvSpPr>
          <p:spPr bwMode="auto">
            <a:xfrm>
              <a:off x="4902" y="2799"/>
              <a:ext cx="121" cy="0"/>
            </a:xfrm>
            <a:prstGeom prst="line">
              <a:avLst/>
            </a:prstGeom>
            <a:noFill/>
            <a:ln w="9525">
              <a:solidFill>
                <a:schemeClr val="tx1"/>
              </a:solidFill>
              <a:miter lim="800000"/>
              <a:headEnd/>
              <a:tailEnd/>
            </a:ln>
            <a:effectLst/>
          </p:spPr>
          <p:txBody>
            <a:bodyPr wrap="none"/>
            <a:lstStyle/>
            <a:p>
              <a:endParaRPr lang="en-IN"/>
            </a:p>
          </p:txBody>
        </p:sp>
        <p:graphicFrame>
          <p:nvGraphicFramePr>
            <p:cNvPr id="104510" name="Object 62"/>
            <p:cNvGraphicFramePr>
              <a:graphicFrameLocks noChangeAspect="1"/>
            </p:cNvGraphicFramePr>
            <p:nvPr/>
          </p:nvGraphicFramePr>
          <p:xfrm>
            <a:off x="3463" y="1801"/>
            <a:ext cx="990" cy="261"/>
          </p:xfrm>
          <a:graphic>
            <a:graphicData uri="http://schemas.openxmlformats.org/presentationml/2006/ole">
              <p:oleObj spid="_x0000_s47107" name="Equation" r:id="rId4" imgW="914400" imgH="241200" progId="Equation.3">
                <p:embed/>
              </p:oleObj>
            </a:graphicData>
          </a:graphic>
        </p:graphicFrame>
        <p:graphicFrame>
          <p:nvGraphicFramePr>
            <p:cNvPr id="104511" name="Object 63"/>
            <p:cNvGraphicFramePr>
              <a:graphicFrameLocks noChangeAspect="1"/>
            </p:cNvGraphicFramePr>
            <p:nvPr/>
          </p:nvGraphicFramePr>
          <p:xfrm>
            <a:off x="4608" y="1680"/>
            <a:ext cx="1019" cy="261"/>
          </p:xfrm>
          <a:graphic>
            <a:graphicData uri="http://schemas.openxmlformats.org/presentationml/2006/ole">
              <p:oleObj spid="_x0000_s47108" name="Equation" r:id="rId5" imgW="939600" imgH="241200" progId="Equation.3">
                <p:embed/>
              </p:oleObj>
            </a:graphicData>
          </a:graphic>
        </p:graphicFrame>
        <p:sp>
          <p:nvSpPr>
            <p:cNvPr id="104513" name="Oval 65"/>
            <p:cNvSpPr>
              <a:spLocks noChangeAspect="1" noChangeArrowheads="1"/>
            </p:cNvSpPr>
            <p:nvPr/>
          </p:nvSpPr>
          <p:spPr bwMode="auto">
            <a:xfrm>
              <a:off x="5265" y="2899"/>
              <a:ext cx="108" cy="109"/>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4515" name="Text Box 67"/>
            <p:cNvSpPr txBox="1">
              <a:spLocks noChangeAspect="1" noChangeArrowheads="1"/>
            </p:cNvSpPr>
            <p:nvPr/>
          </p:nvSpPr>
          <p:spPr bwMode="auto">
            <a:xfrm>
              <a:off x="5388" y="2908"/>
              <a:ext cx="228" cy="212"/>
            </a:xfrm>
            <a:prstGeom prst="rect">
              <a:avLst/>
            </a:prstGeom>
            <a:noFill/>
            <a:ln w="9525">
              <a:noFill/>
              <a:miter lim="800000"/>
              <a:headEnd/>
              <a:tailEnd/>
            </a:ln>
            <a:effectLst/>
          </p:spPr>
          <p:txBody>
            <a:bodyPr wrap="none">
              <a:spAutoFit/>
            </a:bodyPr>
            <a:lstStyle/>
            <a:p>
              <a:pPr algn="l"/>
              <a:r>
                <a:rPr lang="en-US" sz="1600"/>
                <a:t>y</a:t>
              </a:r>
              <a:r>
                <a:rPr lang="en-US" sz="1600" baseline="-25000"/>
                <a:t>p</a:t>
              </a:r>
            </a:p>
          </p:txBody>
        </p:sp>
        <p:sp>
          <p:nvSpPr>
            <p:cNvPr id="104516" name="Text Box 68"/>
            <p:cNvSpPr txBox="1">
              <a:spLocks noChangeAspect="1" noChangeArrowheads="1"/>
            </p:cNvSpPr>
            <p:nvPr/>
          </p:nvSpPr>
          <p:spPr bwMode="auto">
            <a:xfrm>
              <a:off x="5358" y="2428"/>
              <a:ext cx="402" cy="212"/>
            </a:xfrm>
            <a:prstGeom prst="rect">
              <a:avLst/>
            </a:prstGeom>
            <a:noFill/>
            <a:ln w="9525">
              <a:noFill/>
              <a:miter lim="800000"/>
              <a:headEnd/>
              <a:tailEnd/>
            </a:ln>
            <a:effectLst/>
          </p:spPr>
          <p:txBody>
            <a:bodyPr>
              <a:spAutoFit/>
            </a:bodyPr>
            <a:lstStyle/>
            <a:p>
              <a:pPr algn="l"/>
              <a:r>
                <a:rPr lang="en-US" sz="1600"/>
                <a:t>Y</a:t>
              </a:r>
              <a:r>
                <a:rPr lang="en-US" sz="1600" baseline="-25000"/>
                <a:t>p</a:t>
              </a:r>
              <a:r>
                <a:rPr lang="en-US" sz="1600"/>
                <a:t>+1</a:t>
              </a:r>
              <a:endParaRPr lang="en-US" sz="1600" baseline="-25000"/>
            </a:p>
          </p:txBody>
        </p:sp>
        <p:sp>
          <p:nvSpPr>
            <p:cNvPr id="104517" name="Text Box 69"/>
            <p:cNvSpPr txBox="1">
              <a:spLocks noChangeAspect="1" noChangeArrowheads="1"/>
            </p:cNvSpPr>
            <p:nvPr/>
          </p:nvSpPr>
          <p:spPr bwMode="auto">
            <a:xfrm>
              <a:off x="5358" y="2064"/>
              <a:ext cx="402" cy="212"/>
            </a:xfrm>
            <a:prstGeom prst="rect">
              <a:avLst/>
            </a:prstGeom>
            <a:noFill/>
            <a:ln w="9525">
              <a:noFill/>
              <a:miter lim="800000"/>
              <a:headEnd/>
              <a:tailEnd/>
            </a:ln>
            <a:effectLst/>
          </p:spPr>
          <p:txBody>
            <a:bodyPr wrap="none">
              <a:spAutoFit/>
            </a:bodyPr>
            <a:lstStyle/>
            <a:p>
              <a:pPr algn="l"/>
              <a:r>
                <a:rPr lang="en-US" sz="1600"/>
                <a:t>Y</a:t>
              </a:r>
              <a:r>
                <a:rPr lang="en-US" sz="1600" baseline="-25000"/>
                <a:t>p</a:t>
              </a:r>
              <a:r>
                <a:rPr lang="en-US" sz="1600"/>
                <a:t>+2</a:t>
              </a:r>
              <a:endParaRPr lang="en-US" sz="1600" baseline="-25000"/>
            </a:p>
          </p:txBody>
        </p:sp>
        <p:sp>
          <p:nvSpPr>
            <p:cNvPr id="104519" name="Text Box 71"/>
            <p:cNvSpPr txBox="1">
              <a:spLocks noChangeAspect="1" noChangeArrowheads="1"/>
            </p:cNvSpPr>
            <p:nvPr/>
          </p:nvSpPr>
          <p:spPr bwMode="auto">
            <a:xfrm>
              <a:off x="4992" y="2736"/>
              <a:ext cx="384" cy="192"/>
            </a:xfrm>
            <a:prstGeom prst="rect">
              <a:avLst/>
            </a:prstGeom>
            <a:noFill/>
            <a:ln w="9525">
              <a:noFill/>
              <a:miter lim="800000"/>
              <a:headEnd/>
              <a:tailEnd/>
            </a:ln>
            <a:effectLst/>
          </p:spPr>
          <p:txBody>
            <a:bodyPr>
              <a:spAutoFit/>
            </a:bodyPr>
            <a:lstStyle/>
            <a:p>
              <a:pPr algn="l"/>
              <a:r>
                <a:rPr lang="en-US" sz="1400" b="1" smtClean="0"/>
                <a:t>M</a:t>
              </a:r>
              <a:r>
                <a:rPr lang="en-US" sz="1400" b="1" baseline="-25000" smtClean="0"/>
                <a:t>E</a:t>
              </a:r>
              <a:endParaRPr lang="en-US" sz="1400" b="1"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571480"/>
            <a:ext cx="8229600" cy="564360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tx1"/>
                </a:solidFill>
                <a:effectLst/>
                <a:uLnTx/>
                <a:uFillTx/>
                <a:latin typeface="+mn-lt"/>
                <a:ea typeface="+mn-ea"/>
                <a:cs typeface="+mn-cs"/>
              </a:rPr>
              <a:t>It’s worth taking </a:t>
            </a:r>
            <a:r>
              <a:rPr kumimoji="0" lang="en-IE" sz="3200" b="0" i="0" u="none" strike="noStrike" kern="1200" cap="none" spc="0" normalizeH="0" baseline="0" noProof="0" smtClean="0">
                <a:ln>
                  <a:noFill/>
                </a:ln>
                <a:solidFill>
                  <a:schemeClr val="tx1"/>
                </a:solidFill>
                <a:effectLst/>
                <a:uLnTx/>
                <a:uFillTx/>
                <a:latin typeface="+mn-lt"/>
                <a:ea typeface="+mn-ea"/>
                <a:cs typeface="+mn-cs"/>
              </a:rPr>
              <a:t>a little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look at how </a:t>
            </a:r>
            <a:r>
              <a:rPr kumimoji="0" lang="en-IE" sz="3200" b="0" i="0" u="none" strike="noStrike" kern="1200" cap="none" spc="0" normalizeH="0" baseline="0" noProof="0" smtClean="0">
                <a:ln>
                  <a:noFill/>
                </a:ln>
                <a:solidFill>
                  <a:schemeClr val="tx1"/>
                </a:solidFill>
                <a:effectLst/>
                <a:uLnTx/>
                <a:uFillTx/>
                <a:latin typeface="+mn-lt"/>
                <a:ea typeface="+mn-ea"/>
                <a:cs typeface="+mn-cs"/>
              </a:rPr>
              <a:t>graphics hardware works before we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go </a:t>
            </a:r>
            <a:r>
              <a:rPr kumimoji="0" lang="en-IE" sz="3200" b="0" i="0" u="none" strike="noStrike" kern="1200" cap="none" spc="0" normalizeH="0" baseline="0" noProof="0" smtClean="0">
                <a:ln>
                  <a:noFill/>
                </a:ln>
                <a:solidFill>
                  <a:schemeClr val="tx1"/>
                </a:solidFill>
                <a:effectLst/>
                <a:uLnTx/>
                <a:uFillTx/>
                <a:latin typeface="+mn-lt"/>
                <a:ea typeface="+mn-ea"/>
                <a:cs typeface="+mn-cs"/>
              </a:rPr>
              <a:t>any further</a:t>
            </a:r>
            <a:endParaRPr kumimoji="0" lang="en-IE"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tx1"/>
                </a:solidFill>
                <a:effectLst/>
                <a:uLnTx/>
                <a:uFillTx/>
                <a:latin typeface="+mn-lt"/>
                <a:ea typeface="+mn-ea"/>
                <a:cs typeface="+mn-cs"/>
              </a:rPr>
              <a:t>How do </a:t>
            </a:r>
            <a:r>
              <a:rPr kumimoji="0" lang="en-IE" sz="3200" b="0" i="0" u="none" strike="noStrike" kern="1200" cap="none" spc="0" normalizeH="0" baseline="0" noProof="0" smtClean="0">
                <a:ln>
                  <a:noFill/>
                </a:ln>
                <a:solidFill>
                  <a:schemeClr val="tx1"/>
                </a:solidFill>
                <a:effectLst/>
                <a:uLnTx/>
                <a:uFillTx/>
                <a:latin typeface="+mn-lt"/>
                <a:ea typeface="+mn-ea"/>
                <a:cs typeface="+mn-cs"/>
              </a:rPr>
              <a:t>things end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up </a:t>
            </a:r>
            <a:r>
              <a:rPr kumimoji="0" lang="en-IE" sz="3200" b="0" i="0" u="none" strike="noStrike" kern="1200" cap="none" spc="0" normalizeH="0" baseline="0" noProof="0" smtClean="0">
                <a:ln>
                  <a:noFill/>
                </a:ln>
                <a:solidFill>
                  <a:schemeClr val="tx1"/>
                </a:solidFill>
                <a:effectLst/>
                <a:uLnTx/>
                <a:uFillTx/>
                <a:latin typeface="+mn-lt"/>
                <a:ea typeface="+mn-ea"/>
                <a:cs typeface="+mn-cs"/>
              </a:rPr>
              <a:t>on the screen</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4" descr="AADGHVQ0"/>
          <p:cNvPicPr>
            <a:picLocks noChangeAspect="1" noChangeArrowheads="1"/>
          </p:cNvPicPr>
          <p:nvPr/>
        </p:nvPicPr>
        <p:blipFill>
          <a:blip r:embed="rId2"/>
          <a:srcRect l="13020" t="10370" r="13646" b="42014"/>
          <a:stretch>
            <a:fillRect/>
          </a:stretch>
        </p:blipFill>
        <p:spPr bwMode="auto">
          <a:xfrm>
            <a:off x="785786" y="2571744"/>
            <a:ext cx="7920977" cy="385765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37" name="Oval 65"/>
          <p:cNvSpPr>
            <a:spLocks noChangeArrowheads="1"/>
          </p:cNvSpPr>
          <p:nvPr/>
        </p:nvSpPr>
        <p:spPr bwMode="auto">
          <a:xfrm>
            <a:off x="1333500" y="3867150"/>
            <a:ext cx="381000" cy="457200"/>
          </a:xfrm>
          <a:prstGeom prst="ellipse">
            <a:avLst/>
          </a:prstGeom>
          <a:solidFill>
            <a:srgbClr val="FFCC00"/>
          </a:solidFill>
          <a:ln w="9525">
            <a:noFill/>
            <a:miter lim="800000"/>
            <a:headEnd/>
            <a:tailEnd/>
          </a:ln>
          <a:effectLst/>
        </p:spPr>
        <p:txBody>
          <a:bodyPr wrap="none" anchor="ctr"/>
          <a:lstStyle/>
          <a:p>
            <a:endParaRPr lang="en-IN"/>
          </a:p>
        </p:txBody>
      </p:sp>
      <p:sp>
        <p:nvSpPr>
          <p:cNvPr id="105475" name="Rectangle 3"/>
          <p:cNvSpPr>
            <a:spLocks noGrp="1" noChangeArrowheads="1"/>
          </p:cNvSpPr>
          <p:nvPr>
            <p:ph type="title"/>
          </p:nvPr>
        </p:nvSpPr>
        <p:spPr/>
        <p:txBody>
          <a:bodyPr/>
          <a:lstStyle/>
          <a:p>
            <a:r>
              <a:rPr lang="en-US"/>
              <a:t>Midpoint </a:t>
            </a:r>
            <a:r>
              <a:rPr lang="en-US" smtClean="0"/>
              <a:t>Line </a:t>
            </a:r>
            <a:r>
              <a:rPr lang="en-US" dirty="0"/>
              <a:t>Algorithm</a:t>
            </a:r>
          </a:p>
        </p:txBody>
      </p:sp>
      <p:sp>
        <p:nvSpPr>
          <p:cNvPr id="105476" name="Rectangle 4"/>
          <p:cNvSpPr>
            <a:spLocks noGrp="1" noChangeArrowheads="1"/>
          </p:cNvSpPr>
          <p:nvPr>
            <p:ph type="body" idx="1"/>
          </p:nvPr>
        </p:nvSpPr>
        <p:spPr>
          <a:xfrm>
            <a:off x="533400" y="1143000"/>
            <a:ext cx="8229600" cy="685800"/>
          </a:xfrm>
        </p:spPr>
        <p:txBody>
          <a:bodyPr/>
          <a:lstStyle/>
          <a:p>
            <a:r>
              <a:rPr lang="en-US" sz="2400" dirty="0">
                <a:sym typeface="Symbol" pitchFamily="18" charset="2"/>
              </a:rPr>
              <a:t>To find </a:t>
            </a:r>
            <a:r>
              <a:rPr lang="en-US" sz="2400">
                <a:sym typeface="Symbol" pitchFamily="18" charset="2"/>
              </a:rPr>
              <a:t>Initial </a:t>
            </a:r>
            <a:r>
              <a:rPr lang="en-US" sz="2400" smtClean="0">
                <a:sym typeface="Symbol" pitchFamily="18" charset="2"/>
              </a:rPr>
              <a:t>value </a:t>
            </a:r>
            <a:r>
              <a:rPr lang="en-US" sz="2400" dirty="0">
                <a:sym typeface="Symbol" pitchFamily="18" charset="2"/>
              </a:rPr>
              <a:t>of </a:t>
            </a:r>
            <a:r>
              <a:rPr lang="en-US" sz="2400" b="1" dirty="0">
                <a:sym typeface="Symbol" pitchFamily="18" charset="2"/>
              </a:rPr>
              <a:t>d</a:t>
            </a:r>
          </a:p>
        </p:txBody>
      </p:sp>
      <p:graphicFrame>
        <p:nvGraphicFramePr>
          <p:cNvPr id="105477" name="Object 5"/>
          <p:cNvGraphicFramePr>
            <a:graphicFrameLocks noChangeAspect="1"/>
          </p:cNvGraphicFramePr>
          <p:nvPr/>
        </p:nvGraphicFramePr>
        <p:xfrm>
          <a:off x="228600" y="1676400"/>
          <a:ext cx="4994275" cy="3136900"/>
        </p:xfrm>
        <a:graphic>
          <a:graphicData uri="http://schemas.openxmlformats.org/presentationml/2006/ole">
            <p:oleObj spid="_x0000_s48130" name="Equation" r:id="rId3" imgW="2425680" imgH="1523880" progId="Equation.3">
              <p:embed/>
            </p:oleObj>
          </a:graphicData>
        </a:graphic>
      </p:graphicFrame>
      <p:sp>
        <p:nvSpPr>
          <p:cNvPr id="105497" name="Line 25"/>
          <p:cNvSpPr>
            <a:spLocks noChangeAspect="1" noChangeShapeType="1"/>
          </p:cNvSpPr>
          <p:nvPr/>
        </p:nvSpPr>
        <p:spPr bwMode="auto">
          <a:xfrm>
            <a:off x="6273800" y="2457450"/>
            <a:ext cx="2616200" cy="0"/>
          </a:xfrm>
          <a:prstGeom prst="line">
            <a:avLst/>
          </a:prstGeom>
          <a:noFill/>
          <a:ln w="9525">
            <a:solidFill>
              <a:schemeClr val="tx1"/>
            </a:solidFill>
            <a:miter lim="800000"/>
            <a:headEnd/>
            <a:tailEnd/>
          </a:ln>
          <a:effectLst/>
        </p:spPr>
        <p:txBody>
          <a:bodyPr wrap="none"/>
          <a:lstStyle/>
          <a:p>
            <a:endParaRPr lang="en-IN"/>
          </a:p>
        </p:txBody>
      </p:sp>
      <p:sp>
        <p:nvSpPr>
          <p:cNvPr id="105498" name="Line 26"/>
          <p:cNvSpPr>
            <a:spLocks noChangeAspect="1" noChangeShapeType="1"/>
          </p:cNvSpPr>
          <p:nvPr/>
        </p:nvSpPr>
        <p:spPr bwMode="auto">
          <a:xfrm>
            <a:off x="6269038" y="3022600"/>
            <a:ext cx="2616200" cy="0"/>
          </a:xfrm>
          <a:prstGeom prst="line">
            <a:avLst/>
          </a:prstGeom>
          <a:noFill/>
          <a:ln w="9525">
            <a:solidFill>
              <a:schemeClr val="tx1"/>
            </a:solidFill>
            <a:miter lim="800000"/>
            <a:headEnd/>
            <a:tailEnd/>
          </a:ln>
          <a:effectLst/>
        </p:spPr>
        <p:txBody>
          <a:bodyPr wrap="none"/>
          <a:lstStyle/>
          <a:p>
            <a:endParaRPr lang="en-IN"/>
          </a:p>
        </p:txBody>
      </p:sp>
      <p:sp>
        <p:nvSpPr>
          <p:cNvPr id="105499" name="Line 27"/>
          <p:cNvSpPr>
            <a:spLocks noChangeAspect="1" noChangeShapeType="1"/>
          </p:cNvSpPr>
          <p:nvPr/>
        </p:nvSpPr>
        <p:spPr bwMode="auto">
          <a:xfrm>
            <a:off x="6275388" y="3552825"/>
            <a:ext cx="2616200" cy="0"/>
          </a:xfrm>
          <a:prstGeom prst="line">
            <a:avLst/>
          </a:prstGeom>
          <a:noFill/>
          <a:ln w="9525">
            <a:solidFill>
              <a:schemeClr val="tx1"/>
            </a:solidFill>
            <a:miter lim="800000"/>
            <a:headEnd/>
            <a:tailEnd/>
          </a:ln>
          <a:effectLst/>
        </p:spPr>
        <p:txBody>
          <a:bodyPr wrap="none"/>
          <a:lstStyle/>
          <a:p>
            <a:endParaRPr lang="en-IN"/>
          </a:p>
        </p:txBody>
      </p:sp>
      <p:sp>
        <p:nvSpPr>
          <p:cNvPr id="105500" name="Line 28"/>
          <p:cNvSpPr>
            <a:spLocks noChangeAspect="1" noChangeShapeType="1"/>
          </p:cNvSpPr>
          <p:nvPr/>
        </p:nvSpPr>
        <p:spPr bwMode="auto">
          <a:xfrm>
            <a:off x="6788150" y="2024063"/>
            <a:ext cx="0" cy="1731962"/>
          </a:xfrm>
          <a:prstGeom prst="line">
            <a:avLst/>
          </a:prstGeom>
          <a:noFill/>
          <a:ln w="9525">
            <a:solidFill>
              <a:schemeClr val="tx1"/>
            </a:solidFill>
            <a:miter lim="800000"/>
            <a:headEnd/>
            <a:tailEnd/>
          </a:ln>
          <a:effectLst/>
        </p:spPr>
        <p:txBody>
          <a:bodyPr wrap="none"/>
          <a:lstStyle/>
          <a:p>
            <a:endParaRPr lang="en-IN"/>
          </a:p>
        </p:txBody>
      </p:sp>
      <p:sp>
        <p:nvSpPr>
          <p:cNvPr id="105501" name="Line 29"/>
          <p:cNvSpPr>
            <a:spLocks noChangeAspect="1" noChangeShapeType="1"/>
          </p:cNvSpPr>
          <p:nvPr/>
        </p:nvSpPr>
        <p:spPr bwMode="auto">
          <a:xfrm>
            <a:off x="7402513" y="2035175"/>
            <a:ext cx="0" cy="1730375"/>
          </a:xfrm>
          <a:prstGeom prst="line">
            <a:avLst/>
          </a:prstGeom>
          <a:noFill/>
          <a:ln w="9525">
            <a:solidFill>
              <a:schemeClr val="tx1"/>
            </a:solidFill>
            <a:miter lim="800000"/>
            <a:headEnd/>
            <a:tailEnd/>
          </a:ln>
          <a:effectLst/>
        </p:spPr>
        <p:txBody>
          <a:bodyPr wrap="none"/>
          <a:lstStyle/>
          <a:p>
            <a:endParaRPr lang="en-IN"/>
          </a:p>
        </p:txBody>
      </p:sp>
      <p:sp>
        <p:nvSpPr>
          <p:cNvPr id="105502" name="Line 30"/>
          <p:cNvSpPr>
            <a:spLocks noChangeAspect="1" noChangeShapeType="1"/>
          </p:cNvSpPr>
          <p:nvPr/>
        </p:nvSpPr>
        <p:spPr bwMode="auto">
          <a:xfrm>
            <a:off x="8004175" y="2005013"/>
            <a:ext cx="0" cy="1730375"/>
          </a:xfrm>
          <a:prstGeom prst="line">
            <a:avLst/>
          </a:prstGeom>
          <a:noFill/>
          <a:ln w="9525">
            <a:solidFill>
              <a:schemeClr val="tx1"/>
            </a:solidFill>
            <a:miter lim="800000"/>
            <a:headEnd/>
            <a:tailEnd/>
          </a:ln>
          <a:effectLst/>
        </p:spPr>
        <p:txBody>
          <a:bodyPr wrap="none"/>
          <a:lstStyle/>
          <a:p>
            <a:endParaRPr lang="en-IN"/>
          </a:p>
        </p:txBody>
      </p:sp>
      <p:sp>
        <p:nvSpPr>
          <p:cNvPr id="105503" name="Line 31"/>
          <p:cNvSpPr>
            <a:spLocks noChangeAspect="1" noChangeShapeType="1"/>
          </p:cNvSpPr>
          <p:nvPr/>
        </p:nvSpPr>
        <p:spPr bwMode="auto">
          <a:xfrm>
            <a:off x="8582025" y="2005013"/>
            <a:ext cx="0" cy="1730375"/>
          </a:xfrm>
          <a:prstGeom prst="line">
            <a:avLst/>
          </a:prstGeom>
          <a:noFill/>
          <a:ln w="9525">
            <a:solidFill>
              <a:schemeClr val="tx1"/>
            </a:solidFill>
            <a:miter lim="800000"/>
            <a:headEnd/>
            <a:tailEnd/>
          </a:ln>
          <a:effectLst/>
        </p:spPr>
        <p:txBody>
          <a:bodyPr wrap="none"/>
          <a:lstStyle/>
          <a:p>
            <a:endParaRPr lang="en-IN"/>
          </a:p>
        </p:txBody>
      </p:sp>
      <p:sp>
        <p:nvSpPr>
          <p:cNvPr id="105504" name="Oval 32"/>
          <p:cNvSpPr>
            <a:spLocks noChangeAspect="1" noChangeArrowheads="1"/>
          </p:cNvSpPr>
          <p:nvPr/>
        </p:nvSpPr>
        <p:spPr bwMode="auto">
          <a:xfrm>
            <a:off x="6700838" y="3471863"/>
            <a:ext cx="173037" cy="171450"/>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105505" name="Oval 33"/>
          <p:cNvSpPr>
            <a:spLocks noChangeAspect="1" noChangeArrowheads="1"/>
          </p:cNvSpPr>
          <p:nvPr/>
        </p:nvSpPr>
        <p:spPr bwMode="auto">
          <a:xfrm>
            <a:off x="6696075" y="2916238"/>
            <a:ext cx="171450" cy="17303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5506" name="Oval 34"/>
          <p:cNvSpPr>
            <a:spLocks noChangeAspect="1" noChangeArrowheads="1"/>
          </p:cNvSpPr>
          <p:nvPr/>
        </p:nvSpPr>
        <p:spPr bwMode="auto">
          <a:xfrm>
            <a:off x="7312025" y="3476625"/>
            <a:ext cx="171450" cy="173038"/>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5507" name="Oval 35"/>
          <p:cNvSpPr>
            <a:spLocks noChangeAspect="1" noChangeArrowheads="1"/>
          </p:cNvSpPr>
          <p:nvPr/>
        </p:nvSpPr>
        <p:spPr bwMode="auto">
          <a:xfrm>
            <a:off x="7316788" y="2930525"/>
            <a:ext cx="171450" cy="171450"/>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5508" name="Oval 36"/>
          <p:cNvSpPr>
            <a:spLocks noChangeAspect="1" noChangeArrowheads="1"/>
          </p:cNvSpPr>
          <p:nvPr/>
        </p:nvSpPr>
        <p:spPr bwMode="auto">
          <a:xfrm>
            <a:off x="7923213" y="2336800"/>
            <a:ext cx="171450" cy="173038"/>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5509" name="Oval 37"/>
          <p:cNvSpPr>
            <a:spLocks noChangeAspect="1" noChangeArrowheads="1"/>
          </p:cNvSpPr>
          <p:nvPr/>
        </p:nvSpPr>
        <p:spPr bwMode="auto">
          <a:xfrm>
            <a:off x="7927975" y="2928938"/>
            <a:ext cx="173038" cy="171450"/>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5510" name="Oval 38"/>
          <p:cNvSpPr>
            <a:spLocks noChangeAspect="1" noChangeArrowheads="1"/>
          </p:cNvSpPr>
          <p:nvPr/>
        </p:nvSpPr>
        <p:spPr bwMode="auto">
          <a:xfrm>
            <a:off x="8507413" y="2351088"/>
            <a:ext cx="171450" cy="17303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5511" name="Oval 39"/>
          <p:cNvSpPr>
            <a:spLocks noChangeAspect="1" noChangeArrowheads="1"/>
          </p:cNvSpPr>
          <p:nvPr/>
        </p:nvSpPr>
        <p:spPr bwMode="auto">
          <a:xfrm>
            <a:off x="8491538" y="2932113"/>
            <a:ext cx="171450" cy="17303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5515" name="Text Box 43"/>
          <p:cNvSpPr txBox="1">
            <a:spLocks noChangeAspect="1" noChangeArrowheads="1"/>
          </p:cNvSpPr>
          <p:nvPr/>
        </p:nvSpPr>
        <p:spPr bwMode="auto">
          <a:xfrm>
            <a:off x="5410200" y="3640138"/>
            <a:ext cx="1211263" cy="336550"/>
          </a:xfrm>
          <a:prstGeom prst="rect">
            <a:avLst/>
          </a:prstGeom>
          <a:noFill/>
          <a:ln w="9525">
            <a:noFill/>
            <a:miter lim="800000"/>
            <a:headEnd/>
            <a:tailEnd/>
          </a:ln>
          <a:effectLst/>
        </p:spPr>
        <p:txBody>
          <a:bodyPr>
            <a:spAutoFit/>
          </a:bodyPr>
          <a:lstStyle/>
          <a:p>
            <a:pPr algn="l"/>
            <a:r>
              <a:rPr lang="en-US" sz="1600"/>
              <a:t>P=(x</a:t>
            </a:r>
            <a:r>
              <a:rPr lang="en-US" sz="1600" baseline="-25000"/>
              <a:t>0</a:t>
            </a:r>
            <a:r>
              <a:rPr lang="en-US" sz="1600"/>
              <a:t>, y</a:t>
            </a:r>
            <a:r>
              <a:rPr lang="en-US" sz="1600" baseline="-25000"/>
              <a:t>0</a:t>
            </a:r>
            <a:r>
              <a:rPr lang="en-US" sz="1600"/>
              <a:t>)</a:t>
            </a:r>
          </a:p>
        </p:txBody>
      </p:sp>
      <p:cxnSp>
        <p:nvCxnSpPr>
          <p:cNvPr id="105516" name="AutoShape 44"/>
          <p:cNvCxnSpPr>
            <a:cxnSpLocks noChangeAspect="1" noChangeShapeType="1"/>
            <a:stCxn id="105515" idx="3"/>
          </p:cNvCxnSpPr>
          <p:nvPr/>
        </p:nvCxnSpPr>
        <p:spPr bwMode="auto">
          <a:xfrm flipV="1">
            <a:off x="6621463" y="3575050"/>
            <a:ext cx="90487" cy="233363"/>
          </a:xfrm>
          <a:prstGeom prst="straightConnector1">
            <a:avLst/>
          </a:prstGeom>
          <a:noFill/>
          <a:ln w="9525">
            <a:solidFill>
              <a:schemeClr val="tx1"/>
            </a:solidFill>
            <a:miter lim="800000"/>
            <a:headEnd/>
            <a:tailEnd type="triangle" w="med" len="med"/>
          </a:ln>
          <a:effectLst/>
        </p:spPr>
      </p:cxnSp>
      <p:cxnSp>
        <p:nvCxnSpPr>
          <p:cNvPr id="105517" name="AutoShape 45"/>
          <p:cNvCxnSpPr>
            <a:cxnSpLocks noChangeAspect="1" noChangeShapeType="1"/>
            <a:endCxn id="105519" idx="0"/>
          </p:cNvCxnSpPr>
          <p:nvPr/>
        </p:nvCxnSpPr>
        <p:spPr bwMode="auto">
          <a:xfrm>
            <a:off x="6557963" y="2100263"/>
            <a:ext cx="744537" cy="1212850"/>
          </a:xfrm>
          <a:prstGeom prst="straightConnector1">
            <a:avLst/>
          </a:prstGeom>
          <a:noFill/>
          <a:ln w="9525">
            <a:solidFill>
              <a:schemeClr val="tx1"/>
            </a:solidFill>
            <a:miter lim="800000"/>
            <a:headEnd/>
            <a:tailEnd type="triangle" w="med" len="med"/>
          </a:ln>
          <a:effectLst/>
        </p:spPr>
      </p:cxnSp>
      <p:sp>
        <p:nvSpPr>
          <p:cNvPr id="105519" name="Line 47"/>
          <p:cNvSpPr>
            <a:spLocks noChangeAspect="1" noChangeShapeType="1"/>
          </p:cNvSpPr>
          <p:nvPr/>
        </p:nvSpPr>
        <p:spPr bwMode="auto">
          <a:xfrm>
            <a:off x="7302500" y="3313113"/>
            <a:ext cx="192088" cy="0"/>
          </a:xfrm>
          <a:prstGeom prst="line">
            <a:avLst/>
          </a:prstGeom>
          <a:noFill/>
          <a:ln w="9525">
            <a:solidFill>
              <a:schemeClr val="tx1"/>
            </a:solidFill>
            <a:miter lim="800000"/>
            <a:headEnd/>
            <a:tailEnd/>
          </a:ln>
          <a:effectLst/>
        </p:spPr>
        <p:txBody>
          <a:bodyPr wrap="none"/>
          <a:lstStyle/>
          <a:p>
            <a:endParaRPr lang="en-IN"/>
          </a:p>
        </p:txBody>
      </p:sp>
      <p:sp>
        <p:nvSpPr>
          <p:cNvPr id="105520" name="Text Box 48"/>
          <p:cNvSpPr txBox="1">
            <a:spLocks noChangeAspect="1" noChangeArrowheads="1"/>
          </p:cNvSpPr>
          <p:nvPr/>
        </p:nvSpPr>
        <p:spPr bwMode="auto">
          <a:xfrm>
            <a:off x="7427913" y="3132138"/>
            <a:ext cx="288925" cy="304800"/>
          </a:xfrm>
          <a:prstGeom prst="rect">
            <a:avLst/>
          </a:prstGeom>
          <a:noFill/>
          <a:ln w="9525">
            <a:noFill/>
            <a:miter lim="800000"/>
            <a:headEnd/>
            <a:tailEnd/>
          </a:ln>
          <a:effectLst/>
        </p:spPr>
        <p:txBody>
          <a:bodyPr>
            <a:spAutoFit/>
          </a:bodyPr>
          <a:lstStyle/>
          <a:p>
            <a:pPr algn="l"/>
            <a:r>
              <a:rPr lang="en-US" sz="1400"/>
              <a:t>M</a:t>
            </a:r>
          </a:p>
        </p:txBody>
      </p:sp>
      <p:sp>
        <p:nvSpPr>
          <p:cNvPr id="105522" name="Text Box 50"/>
          <p:cNvSpPr txBox="1">
            <a:spLocks noChangeAspect="1" noChangeArrowheads="1"/>
          </p:cNvSpPr>
          <p:nvPr/>
        </p:nvSpPr>
        <p:spPr bwMode="auto">
          <a:xfrm>
            <a:off x="7332663" y="3543300"/>
            <a:ext cx="287337" cy="304800"/>
          </a:xfrm>
          <a:prstGeom prst="rect">
            <a:avLst/>
          </a:prstGeom>
          <a:noFill/>
          <a:ln w="9525">
            <a:noFill/>
            <a:miter lim="800000"/>
            <a:headEnd/>
            <a:tailEnd/>
          </a:ln>
          <a:effectLst/>
        </p:spPr>
        <p:txBody>
          <a:bodyPr>
            <a:spAutoFit/>
          </a:bodyPr>
          <a:lstStyle/>
          <a:p>
            <a:pPr algn="l"/>
            <a:r>
              <a:rPr lang="en-US" sz="1400" smtClean="0"/>
              <a:t>E</a:t>
            </a:r>
            <a:endParaRPr lang="en-US" sz="1400" dirty="0"/>
          </a:p>
        </p:txBody>
      </p:sp>
      <p:sp>
        <p:nvSpPr>
          <p:cNvPr id="105523" name="Text Box 51"/>
          <p:cNvSpPr txBox="1">
            <a:spLocks noChangeAspect="1" noChangeArrowheads="1"/>
          </p:cNvSpPr>
          <p:nvPr/>
        </p:nvSpPr>
        <p:spPr bwMode="auto">
          <a:xfrm>
            <a:off x="7332663" y="2678113"/>
            <a:ext cx="479425" cy="304800"/>
          </a:xfrm>
          <a:prstGeom prst="rect">
            <a:avLst/>
          </a:prstGeom>
          <a:noFill/>
          <a:ln w="9525">
            <a:noFill/>
            <a:miter lim="800000"/>
            <a:headEnd/>
            <a:tailEnd/>
          </a:ln>
          <a:effectLst/>
        </p:spPr>
        <p:txBody>
          <a:bodyPr>
            <a:spAutoFit/>
          </a:bodyPr>
          <a:lstStyle/>
          <a:p>
            <a:pPr algn="l"/>
            <a:r>
              <a:rPr lang="en-US" sz="1400" smtClean="0"/>
              <a:t>NE</a:t>
            </a:r>
            <a:endParaRPr lang="en-US" sz="1400" dirty="0"/>
          </a:p>
        </p:txBody>
      </p:sp>
      <p:sp>
        <p:nvSpPr>
          <p:cNvPr id="105524" name="Oval 52"/>
          <p:cNvSpPr>
            <a:spLocks noChangeAspect="1" noChangeArrowheads="1"/>
          </p:cNvSpPr>
          <p:nvPr/>
        </p:nvSpPr>
        <p:spPr bwMode="auto">
          <a:xfrm>
            <a:off x="7920038" y="3471863"/>
            <a:ext cx="173037" cy="171450"/>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5525" name="Text Box 53"/>
          <p:cNvSpPr txBox="1">
            <a:spLocks noChangeAspect="1" noChangeArrowheads="1"/>
          </p:cNvSpPr>
          <p:nvPr/>
        </p:nvSpPr>
        <p:spPr bwMode="auto">
          <a:xfrm>
            <a:off x="7140575" y="3709988"/>
            <a:ext cx="620713" cy="336550"/>
          </a:xfrm>
          <a:prstGeom prst="rect">
            <a:avLst/>
          </a:prstGeom>
          <a:noFill/>
          <a:ln w="9525">
            <a:noFill/>
            <a:miter lim="800000"/>
            <a:headEnd/>
            <a:tailEnd/>
          </a:ln>
          <a:effectLst/>
        </p:spPr>
        <p:txBody>
          <a:bodyPr wrap="none">
            <a:spAutoFit/>
          </a:bodyPr>
          <a:lstStyle/>
          <a:p>
            <a:pPr algn="l"/>
            <a:r>
              <a:rPr lang="en-US" sz="1600"/>
              <a:t>x</a:t>
            </a:r>
            <a:r>
              <a:rPr lang="en-US" sz="1600" baseline="-25000"/>
              <a:t>0</a:t>
            </a:r>
            <a:r>
              <a:rPr lang="en-US" sz="1600"/>
              <a:t>+1</a:t>
            </a:r>
            <a:endParaRPr lang="en-US" sz="1600" baseline="-25000"/>
          </a:p>
        </p:txBody>
      </p:sp>
      <p:sp>
        <p:nvSpPr>
          <p:cNvPr id="105526" name="Text Box 54"/>
          <p:cNvSpPr txBox="1">
            <a:spLocks noChangeAspect="1" noChangeArrowheads="1"/>
          </p:cNvSpPr>
          <p:nvPr/>
        </p:nvSpPr>
        <p:spPr bwMode="auto">
          <a:xfrm>
            <a:off x="6659563" y="3709988"/>
            <a:ext cx="361950" cy="336550"/>
          </a:xfrm>
          <a:prstGeom prst="rect">
            <a:avLst/>
          </a:prstGeom>
          <a:noFill/>
          <a:ln w="9525">
            <a:noFill/>
            <a:miter lim="800000"/>
            <a:headEnd/>
            <a:tailEnd/>
          </a:ln>
          <a:effectLst/>
        </p:spPr>
        <p:txBody>
          <a:bodyPr wrap="none">
            <a:spAutoFit/>
          </a:bodyPr>
          <a:lstStyle/>
          <a:p>
            <a:pPr algn="l"/>
            <a:r>
              <a:rPr lang="en-US" sz="1600"/>
              <a:t>x</a:t>
            </a:r>
            <a:r>
              <a:rPr lang="en-US" sz="1600" baseline="-25000"/>
              <a:t>0</a:t>
            </a:r>
          </a:p>
        </p:txBody>
      </p:sp>
      <p:sp>
        <p:nvSpPr>
          <p:cNvPr id="105528" name="Text Box 56"/>
          <p:cNvSpPr txBox="1">
            <a:spLocks noChangeAspect="1" noChangeArrowheads="1"/>
          </p:cNvSpPr>
          <p:nvPr/>
        </p:nvSpPr>
        <p:spPr bwMode="auto">
          <a:xfrm rot="16200000">
            <a:off x="6463507" y="4347368"/>
            <a:ext cx="666750" cy="366713"/>
          </a:xfrm>
          <a:prstGeom prst="rect">
            <a:avLst/>
          </a:prstGeom>
          <a:noFill/>
          <a:ln w="9525">
            <a:noFill/>
            <a:miter lim="800000"/>
            <a:headEnd/>
            <a:tailEnd/>
          </a:ln>
          <a:effectLst/>
        </p:spPr>
        <p:txBody>
          <a:bodyPr wrap="none">
            <a:spAutoFit/>
          </a:bodyPr>
          <a:lstStyle/>
          <a:p>
            <a:pPr algn="l"/>
            <a:r>
              <a:rPr lang="en-US" sz="1800"/>
              <a:t>Start</a:t>
            </a:r>
            <a:endParaRPr lang="en-US" sz="1800" baseline="-25000"/>
          </a:p>
        </p:txBody>
      </p:sp>
      <p:sp>
        <p:nvSpPr>
          <p:cNvPr id="105529" name="Text Box 57"/>
          <p:cNvSpPr txBox="1">
            <a:spLocks noChangeAspect="1" noChangeArrowheads="1"/>
          </p:cNvSpPr>
          <p:nvPr/>
        </p:nvSpPr>
        <p:spPr bwMode="auto">
          <a:xfrm rot="16200000">
            <a:off x="6888957" y="4379118"/>
            <a:ext cx="1060450" cy="366713"/>
          </a:xfrm>
          <a:prstGeom prst="rect">
            <a:avLst/>
          </a:prstGeom>
          <a:noFill/>
          <a:ln w="9525">
            <a:noFill/>
            <a:miter lim="800000"/>
            <a:headEnd/>
            <a:tailEnd/>
          </a:ln>
          <a:effectLst/>
        </p:spPr>
        <p:txBody>
          <a:bodyPr wrap="none">
            <a:spAutoFit/>
          </a:bodyPr>
          <a:lstStyle/>
          <a:p>
            <a:pPr algn="l"/>
            <a:r>
              <a:rPr lang="en-US" sz="1800"/>
              <a:t>Initial </a:t>
            </a:r>
            <a:r>
              <a:rPr lang="en-US" sz="1800" b="1"/>
              <a:t>d</a:t>
            </a:r>
            <a:r>
              <a:rPr lang="en-US" sz="1800" b="1" baseline="-25000"/>
              <a:t>o</a:t>
            </a:r>
          </a:p>
        </p:txBody>
      </p:sp>
      <p:graphicFrame>
        <p:nvGraphicFramePr>
          <p:cNvPr id="105533" name="Object 61"/>
          <p:cNvGraphicFramePr>
            <a:graphicFrameLocks noChangeAspect="1"/>
          </p:cNvGraphicFramePr>
          <p:nvPr/>
        </p:nvGraphicFramePr>
        <p:xfrm>
          <a:off x="5667375" y="1727200"/>
          <a:ext cx="1506538" cy="392113"/>
        </p:xfrm>
        <a:graphic>
          <a:graphicData uri="http://schemas.openxmlformats.org/presentationml/2006/ole">
            <p:oleObj spid="_x0000_s48131" name="Equation" r:id="rId4" imgW="876240" imgH="228600" progId="Equation.3">
              <p:embed/>
            </p:oleObj>
          </a:graphicData>
        </a:graphic>
      </p:graphicFrame>
      <p:sp>
        <p:nvSpPr>
          <p:cNvPr id="105535" name="Oval 63"/>
          <p:cNvSpPr>
            <a:spLocks noChangeAspect="1" noChangeArrowheads="1"/>
          </p:cNvSpPr>
          <p:nvPr/>
        </p:nvSpPr>
        <p:spPr bwMode="auto">
          <a:xfrm>
            <a:off x="8494713" y="3459163"/>
            <a:ext cx="171450" cy="173037"/>
          </a:xfrm>
          <a:prstGeom prst="ellipse">
            <a:avLst/>
          </a:prstGeom>
          <a:solidFill>
            <a:srgbClr val="CCFFCC"/>
          </a:solidFill>
          <a:ln w="9525">
            <a:solidFill>
              <a:schemeClr val="tx1"/>
            </a:solidFill>
            <a:miter lim="800000"/>
            <a:headEnd/>
            <a:tailEnd/>
          </a:ln>
          <a:effectLst/>
        </p:spPr>
        <p:txBody>
          <a:bodyPr wrap="none" anchor="ctr"/>
          <a:lstStyle/>
          <a:p>
            <a:endParaRPr lang="en-IN"/>
          </a:p>
        </p:txBody>
      </p:sp>
      <p:cxnSp>
        <p:nvCxnSpPr>
          <p:cNvPr id="105538" name="AutoShape 66"/>
          <p:cNvCxnSpPr>
            <a:cxnSpLocks noChangeShapeType="1"/>
            <a:stCxn id="105539" idx="1"/>
            <a:endCxn id="105537" idx="4"/>
          </p:cNvCxnSpPr>
          <p:nvPr/>
        </p:nvCxnSpPr>
        <p:spPr bwMode="auto">
          <a:xfrm flipH="1">
            <a:off x="1524000" y="4203700"/>
            <a:ext cx="1257300" cy="120650"/>
          </a:xfrm>
          <a:prstGeom prst="straightConnector1">
            <a:avLst/>
          </a:prstGeom>
          <a:noFill/>
          <a:ln w="9525">
            <a:solidFill>
              <a:schemeClr val="tx1"/>
            </a:solidFill>
            <a:miter lim="800000"/>
            <a:headEnd/>
            <a:tailEnd type="triangle" w="med" len="med"/>
          </a:ln>
          <a:effectLst/>
        </p:spPr>
      </p:cxnSp>
      <p:sp>
        <p:nvSpPr>
          <p:cNvPr id="105539" name="Text Box 67"/>
          <p:cNvSpPr txBox="1">
            <a:spLocks noChangeArrowheads="1"/>
          </p:cNvSpPr>
          <p:nvPr/>
        </p:nvSpPr>
        <p:spPr bwMode="auto">
          <a:xfrm>
            <a:off x="2781300" y="4019550"/>
            <a:ext cx="2251075" cy="366713"/>
          </a:xfrm>
          <a:prstGeom prst="rect">
            <a:avLst/>
          </a:prstGeom>
          <a:noFill/>
          <a:ln w="9525">
            <a:noFill/>
            <a:miter lim="800000"/>
            <a:headEnd/>
            <a:tailEnd/>
          </a:ln>
          <a:effectLst/>
        </p:spPr>
        <p:txBody>
          <a:bodyPr wrap="none">
            <a:spAutoFit/>
          </a:bodyPr>
          <a:lstStyle/>
          <a:p>
            <a:pPr algn="l"/>
            <a:r>
              <a:rPr lang="en-US" sz="1800" dirty="0"/>
              <a:t>Only </a:t>
            </a:r>
            <a:r>
              <a:rPr lang="en-US" sz="1800"/>
              <a:t>fractional </a:t>
            </a:r>
            <a:r>
              <a:rPr lang="en-US" sz="1800" smtClean="0"/>
              <a:t>value</a:t>
            </a:r>
            <a:endParaRPr lang="en-US" sz="1800" dirty="0"/>
          </a:p>
        </p:txBody>
      </p:sp>
      <p:graphicFrame>
        <p:nvGraphicFramePr>
          <p:cNvPr id="105541" name="Object 69"/>
          <p:cNvGraphicFramePr>
            <a:graphicFrameLocks noChangeAspect="1"/>
          </p:cNvGraphicFramePr>
          <p:nvPr/>
        </p:nvGraphicFramePr>
        <p:xfrm>
          <a:off x="1143000" y="5419725"/>
          <a:ext cx="2432050" cy="1438275"/>
        </p:xfrm>
        <a:graphic>
          <a:graphicData uri="http://schemas.openxmlformats.org/presentationml/2006/ole">
            <p:oleObj spid="_x0000_s48132" name="Equation" r:id="rId5" imgW="1180800" imgH="698400" progId="Equation.3">
              <p:embed/>
            </p:oleObj>
          </a:graphicData>
        </a:graphic>
      </p:graphicFrame>
      <p:sp>
        <p:nvSpPr>
          <p:cNvPr id="105542" name="Rectangle 70"/>
          <p:cNvSpPr>
            <a:spLocks noChangeArrowheads="1"/>
          </p:cNvSpPr>
          <p:nvPr/>
        </p:nvSpPr>
        <p:spPr bwMode="auto">
          <a:xfrm>
            <a:off x="304800" y="5029200"/>
            <a:ext cx="8610600" cy="533400"/>
          </a:xfrm>
          <a:prstGeom prst="rect">
            <a:avLst/>
          </a:prstGeom>
          <a:noFill/>
          <a:ln w="9525">
            <a:noFill/>
            <a:miter lim="800000"/>
            <a:headEnd/>
            <a:tailEnd/>
          </a:ln>
          <a:effectLst/>
        </p:spPr>
        <p:txBody>
          <a:bodyPr/>
          <a:lstStyle/>
          <a:p>
            <a:pPr marL="342900" indent="-342900" algn="l">
              <a:spcBef>
                <a:spcPct val="20000"/>
              </a:spcBef>
              <a:buClr>
                <a:schemeClr val="folHlink"/>
              </a:buClr>
              <a:buSzPct val="60000"/>
              <a:buFont typeface="Wingdings" pitchFamily="2" charset="2"/>
              <a:buChar char="n"/>
            </a:pPr>
            <a:r>
              <a:rPr lang="en-US" sz="2000" b="1" dirty="0">
                <a:sym typeface="Symbol" pitchFamily="18" charset="2"/>
              </a:rPr>
              <a:t>Multiply by 2 to avoid fractions. </a:t>
            </a:r>
            <a:r>
              <a:rPr lang="en-US" sz="2000" b="1" dirty="0" smtClean="0">
                <a:sym typeface="Symbol" pitchFamily="18" charset="2"/>
              </a:rPr>
              <a:t>Redefine</a:t>
            </a:r>
            <a:r>
              <a:rPr lang="en-US" sz="2000" b="1" i="1" dirty="0" smtClean="0">
                <a:sym typeface="Symbol" pitchFamily="18" charset="2"/>
              </a:rPr>
              <a:t> </a:t>
            </a:r>
            <a:r>
              <a:rPr lang="en-US" sz="2000" b="1" i="1" dirty="0">
                <a:sym typeface="Symbol" pitchFamily="18" charset="2"/>
              </a:rPr>
              <a:t>d</a:t>
            </a:r>
            <a:r>
              <a:rPr lang="en-US" sz="2000" b="1" i="1" baseline="-25000" dirty="0">
                <a:sym typeface="Symbol" pitchFamily="18" charset="2"/>
              </a:rPr>
              <a:t>0</a:t>
            </a:r>
            <a:r>
              <a:rPr lang="en-US" sz="2000" b="1" i="1">
                <a:sym typeface="Symbol" pitchFamily="18" charset="2"/>
              </a:rPr>
              <a:t>, </a:t>
            </a:r>
            <a:r>
              <a:rPr lang="en-US" sz="2000" b="1" i="1" smtClean="0">
                <a:sym typeface="Symbol" pitchFamily="18" charset="2"/>
              </a:rPr>
              <a:t>E, NE</a:t>
            </a:r>
            <a:endParaRPr lang="en-US" sz="2000" b="1" i="1" dirty="0">
              <a:sym typeface="Symbol" pitchFamily="18"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85" name="Rectangle 89"/>
          <p:cNvSpPr>
            <a:spLocks noGrp="1" noChangeArrowheads="1"/>
          </p:cNvSpPr>
          <p:nvPr>
            <p:ph type="title"/>
          </p:nvPr>
        </p:nvSpPr>
        <p:spPr>
          <a:xfrm>
            <a:off x="0" y="0"/>
            <a:ext cx="6858048" cy="714356"/>
          </a:xfrm>
        </p:spPr>
        <p:txBody>
          <a:bodyPr>
            <a:normAutofit fontScale="90000"/>
          </a:bodyPr>
          <a:lstStyle/>
          <a:p>
            <a:r>
              <a:rPr lang="en-US" dirty="0"/>
              <a:t>Midpoint </a:t>
            </a:r>
            <a:r>
              <a:rPr lang="en-US" dirty="0" smtClean="0"/>
              <a:t>Line </a:t>
            </a:r>
            <a:r>
              <a:rPr lang="en-US" dirty="0"/>
              <a:t>Algorithm</a:t>
            </a:r>
          </a:p>
        </p:txBody>
      </p:sp>
      <p:sp>
        <p:nvSpPr>
          <p:cNvPr id="106586" name="Rectangle 90"/>
          <p:cNvSpPr>
            <a:spLocks noGrp="1" noChangeArrowheads="1"/>
          </p:cNvSpPr>
          <p:nvPr>
            <p:ph type="body" idx="1"/>
          </p:nvPr>
        </p:nvSpPr>
        <p:spPr>
          <a:xfrm>
            <a:off x="533400" y="785794"/>
            <a:ext cx="8421688" cy="5767406"/>
          </a:xfrm>
        </p:spPr>
        <p:txBody>
          <a:bodyPr>
            <a:noAutofit/>
          </a:bodyPr>
          <a:lstStyle/>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b="1" dirty="0">
                <a:sym typeface="Symbol" pitchFamily="18" charset="2"/>
              </a:rPr>
              <a:t>void</a:t>
            </a:r>
            <a:r>
              <a:rPr lang="en-US" sz="1800" dirty="0">
                <a:sym typeface="Symbol" pitchFamily="18" charset="2"/>
              </a:rPr>
              <a:t> </a:t>
            </a:r>
            <a:r>
              <a:rPr lang="en-US" sz="1800" dirty="0" err="1" smtClean="0">
                <a:sym typeface="Symbol" pitchFamily="18" charset="2"/>
              </a:rPr>
              <a:t>MidpointLine</a:t>
            </a:r>
            <a:r>
              <a:rPr lang="en-US" sz="1800" dirty="0" smtClean="0">
                <a:sym typeface="Symbol" pitchFamily="18" charset="2"/>
              </a:rPr>
              <a:t>(</a:t>
            </a:r>
            <a:r>
              <a:rPr lang="en-US" sz="1800" b="1" dirty="0" err="1" smtClean="0">
                <a:sym typeface="Symbol" pitchFamily="18" charset="2"/>
              </a:rPr>
              <a:t>int</a:t>
            </a:r>
            <a:r>
              <a:rPr lang="en-US" sz="1800" dirty="0" smtClean="0">
                <a:sym typeface="Symbol" pitchFamily="18" charset="2"/>
              </a:rPr>
              <a:t> </a:t>
            </a:r>
            <a:r>
              <a:rPr lang="en-US" sz="1800" dirty="0">
                <a:sym typeface="Symbol" pitchFamily="18" charset="2"/>
              </a:rPr>
              <a:t>x0, </a:t>
            </a:r>
            <a:r>
              <a:rPr lang="en-US" sz="1800" b="1" dirty="0" err="1">
                <a:sym typeface="Symbol" pitchFamily="18" charset="2"/>
              </a:rPr>
              <a:t>int</a:t>
            </a:r>
            <a:r>
              <a:rPr lang="en-US" sz="1800" dirty="0">
                <a:sym typeface="Symbol" pitchFamily="18" charset="2"/>
              </a:rPr>
              <a:t> y0, </a:t>
            </a:r>
            <a:r>
              <a:rPr lang="en-US" sz="1800" b="1" dirty="0" err="1">
                <a:sym typeface="Symbol" pitchFamily="18" charset="2"/>
              </a:rPr>
              <a:t>int</a:t>
            </a:r>
            <a:r>
              <a:rPr lang="en-US" sz="1800" b="1" dirty="0">
                <a:sym typeface="Symbol" pitchFamily="18" charset="2"/>
              </a:rPr>
              <a:t> </a:t>
            </a:r>
            <a:r>
              <a:rPr lang="en-US" sz="1800" dirty="0">
                <a:sym typeface="Symbol" pitchFamily="18" charset="2"/>
              </a:rPr>
              <a:t>x1, </a:t>
            </a:r>
            <a:r>
              <a:rPr lang="en-US" sz="1800" b="1" dirty="0" err="1">
                <a:sym typeface="Symbol" pitchFamily="18" charset="2"/>
              </a:rPr>
              <a:t>int</a:t>
            </a:r>
            <a:r>
              <a:rPr lang="en-US" sz="1800" dirty="0">
                <a:sym typeface="Symbol" pitchFamily="18" charset="2"/>
              </a:rPr>
              <a:t> y1, </a:t>
            </a:r>
            <a:r>
              <a:rPr lang="en-US" sz="1800" b="1" dirty="0" err="1">
                <a:sym typeface="Symbol" pitchFamily="18" charset="2"/>
              </a:rPr>
              <a:t>int</a:t>
            </a:r>
            <a:r>
              <a:rPr lang="en-US" sz="1800" dirty="0">
                <a:sym typeface="Symbol" pitchFamily="18" charset="2"/>
              </a:rPr>
              <a:t> color)</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r>
              <a:rPr lang="en-US" sz="1800" b="1" dirty="0" err="1">
                <a:sym typeface="Symbol" pitchFamily="18" charset="2"/>
              </a:rPr>
              <a:t>int</a:t>
            </a:r>
            <a:r>
              <a:rPr lang="en-US" sz="1800" dirty="0">
                <a:sym typeface="Symbol" pitchFamily="18" charset="2"/>
              </a:rPr>
              <a:t> </a:t>
            </a:r>
            <a:r>
              <a:rPr lang="en-US" sz="1800" dirty="0" err="1">
                <a:sym typeface="Symbol" pitchFamily="18" charset="2"/>
              </a:rPr>
              <a:t>dx</a:t>
            </a:r>
            <a:r>
              <a:rPr lang="en-US" sz="1800" dirty="0">
                <a:sym typeface="Symbol" pitchFamily="18" charset="2"/>
              </a:rPr>
              <a:t> = x1 – x0,  </a:t>
            </a:r>
            <a:r>
              <a:rPr lang="en-US" sz="1800" dirty="0" err="1">
                <a:sym typeface="Symbol" pitchFamily="18" charset="2"/>
              </a:rPr>
              <a:t>dy</a:t>
            </a:r>
            <a:r>
              <a:rPr lang="en-US" sz="1800" dirty="0">
                <a:sym typeface="Symbol" pitchFamily="18" charset="2"/>
              </a:rPr>
              <a:t> = y1 – y0;</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r>
              <a:rPr lang="en-US" sz="1800" b="1" dirty="0" err="1">
                <a:sym typeface="Symbol" pitchFamily="18" charset="2"/>
              </a:rPr>
              <a:t>int</a:t>
            </a:r>
            <a:r>
              <a:rPr lang="en-US" sz="1800" dirty="0">
                <a:sym typeface="Symbol" pitchFamily="18" charset="2"/>
              </a:rPr>
              <a:t> </a:t>
            </a:r>
            <a:r>
              <a:rPr lang="en-US" sz="1800" b="1" i="1" dirty="0">
                <a:solidFill>
                  <a:schemeClr val="hlink"/>
                </a:solidFill>
                <a:sym typeface="Symbol" pitchFamily="18" charset="2"/>
              </a:rPr>
              <a:t>d</a:t>
            </a:r>
            <a:r>
              <a:rPr lang="en-US" sz="1800" dirty="0">
                <a:sym typeface="Symbol" pitchFamily="18" charset="2"/>
              </a:rPr>
              <a:t>	= 2*</a:t>
            </a:r>
            <a:r>
              <a:rPr lang="en-US" sz="1800" dirty="0" err="1">
                <a:sym typeface="Symbol" pitchFamily="18" charset="2"/>
              </a:rPr>
              <a:t>dy</a:t>
            </a:r>
            <a:r>
              <a:rPr lang="en-US" sz="1800" dirty="0">
                <a:sym typeface="Symbol" pitchFamily="18" charset="2"/>
              </a:rPr>
              <a:t> – </a:t>
            </a:r>
            <a:r>
              <a:rPr lang="en-US" sz="1800" dirty="0" err="1">
                <a:sym typeface="Symbol" pitchFamily="18" charset="2"/>
              </a:rPr>
              <a:t>dx</a:t>
            </a:r>
            <a:r>
              <a:rPr lang="en-US" sz="1800" dirty="0">
                <a:sym typeface="Symbol" pitchFamily="18" charset="2"/>
              </a:rPr>
              <a:t>;</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r>
              <a:rPr lang="en-US" sz="1800" b="1" dirty="0" err="1">
                <a:sym typeface="Symbol" pitchFamily="18" charset="2"/>
              </a:rPr>
              <a:t>int</a:t>
            </a:r>
            <a:r>
              <a:rPr lang="en-US" sz="1800" dirty="0">
                <a:sym typeface="Symbol" pitchFamily="18" charset="2"/>
              </a:rPr>
              <a:t> </a:t>
            </a:r>
            <a:r>
              <a:rPr lang="en-US" sz="1800" b="1" i="1" dirty="0" err="1" smtClean="0">
                <a:solidFill>
                  <a:srgbClr val="0000FF"/>
                </a:solidFill>
                <a:sym typeface="Symbol" pitchFamily="18" charset="2"/>
              </a:rPr>
              <a:t>dE</a:t>
            </a:r>
            <a:r>
              <a:rPr lang="en-US" sz="1800" dirty="0">
                <a:sym typeface="Symbol" pitchFamily="18" charset="2"/>
              </a:rPr>
              <a:t>	= 2*</a:t>
            </a:r>
            <a:r>
              <a:rPr lang="en-US" sz="1800" dirty="0" err="1">
                <a:sym typeface="Symbol" pitchFamily="18" charset="2"/>
              </a:rPr>
              <a:t>dy</a:t>
            </a:r>
            <a:r>
              <a:rPr lang="en-US" sz="1800" dirty="0" smtClean="0">
                <a:sym typeface="Symbol" pitchFamily="18" charset="2"/>
              </a:rPr>
              <a:t>,</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smtClean="0">
                <a:sym typeface="Symbol" pitchFamily="18" charset="2"/>
              </a:rPr>
              <a:t> </a:t>
            </a:r>
            <a:r>
              <a:rPr lang="en-US" sz="1800" b="1" i="1" dirty="0" err="1" smtClean="0">
                <a:solidFill>
                  <a:srgbClr val="008000"/>
                </a:solidFill>
                <a:sym typeface="Symbol" pitchFamily="18" charset="2"/>
              </a:rPr>
              <a:t>dNE</a:t>
            </a:r>
            <a:r>
              <a:rPr lang="en-US" sz="1800" b="1" i="1" dirty="0" smtClean="0">
                <a:solidFill>
                  <a:srgbClr val="008000"/>
                </a:solidFill>
                <a:sym typeface="Symbol" pitchFamily="18" charset="2"/>
              </a:rPr>
              <a:t> </a:t>
            </a:r>
            <a:r>
              <a:rPr lang="en-US" sz="1800" dirty="0">
                <a:sym typeface="Symbol" pitchFamily="18" charset="2"/>
              </a:rPr>
              <a:t>= 2*(</a:t>
            </a:r>
            <a:r>
              <a:rPr lang="en-US" sz="1800" dirty="0" err="1">
                <a:sym typeface="Symbol" pitchFamily="18" charset="2"/>
              </a:rPr>
              <a:t>dy</a:t>
            </a:r>
            <a:r>
              <a:rPr lang="en-US" sz="1800" dirty="0">
                <a:sym typeface="Symbol" pitchFamily="18" charset="2"/>
              </a:rPr>
              <a:t> – </a:t>
            </a:r>
            <a:r>
              <a:rPr lang="en-US" sz="1800" dirty="0" err="1">
                <a:sym typeface="Symbol" pitchFamily="18" charset="2"/>
              </a:rPr>
              <a:t>dx</a:t>
            </a:r>
            <a:r>
              <a:rPr lang="en-US" sz="1800" dirty="0">
                <a:sym typeface="Symbol" pitchFamily="18" charset="2"/>
              </a:rPr>
              <a:t>);</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r>
              <a:rPr lang="en-US" sz="1800" b="1" dirty="0" err="1">
                <a:sym typeface="Symbol" pitchFamily="18" charset="2"/>
              </a:rPr>
              <a:t>int</a:t>
            </a:r>
            <a:r>
              <a:rPr lang="en-US" sz="1800" dirty="0">
                <a:sym typeface="Symbol" pitchFamily="18" charset="2"/>
              </a:rPr>
              <a:t> x = x0, y = y0;</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r>
              <a:rPr lang="en-US" sz="1800" dirty="0" err="1" smtClean="0">
                <a:solidFill>
                  <a:schemeClr val="tx2"/>
                </a:solidFill>
                <a:sym typeface="Symbol" pitchFamily="18" charset="2"/>
              </a:rPr>
              <a:t>WritePixel</a:t>
            </a:r>
            <a:r>
              <a:rPr lang="en-US" sz="1800" dirty="0" smtClean="0">
                <a:sym typeface="Symbol" pitchFamily="18" charset="2"/>
              </a:rPr>
              <a:t>(x</a:t>
            </a:r>
            <a:r>
              <a:rPr lang="en-US" sz="1800" dirty="0">
                <a:sym typeface="Symbol" pitchFamily="18" charset="2"/>
              </a:rPr>
              <a:t>, y, color);</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r>
              <a:rPr lang="en-US" sz="1800" b="1" dirty="0" smtClean="0">
                <a:sym typeface="Symbol" pitchFamily="18" charset="2"/>
              </a:rPr>
              <a:t>while</a:t>
            </a:r>
            <a:r>
              <a:rPr lang="en-US" sz="1800" dirty="0" smtClean="0">
                <a:sym typeface="Symbol" pitchFamily="18" charset="2"/>
              </a:rPr>
              <a:t> </a:t>
            </a:r>
            <a:r>
              <a:rPr lang="en-US" sz="1800" dirty="0">
                <a:sym typeface="Symbol" pitchFamily="18" charset="2"/>
              </a:rPr>
              <a:t>(x &lt; x1) {</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r>
              <a:rPr lang="en-US" sz="1800" b="1" dirty="0">
                <a:sym typeface="Symbol" pitchFamily="18" charset="2"/>
              </a:rPr>
              <a:t>if</a:t>
            </a:r>
            <a:r>
              <a:rPr lang="en-US" sz="1800" dirty="0">
                <a:sym typeface="Symbol" pitchFamily="18" charset="2"/>
              </a:rPr>
              <a:t> (</a:t>
            </a:r>
            <a:r>
              <a:rPr lang="en-US" sz="1800" b="1" i="1" dirty="0">
                <a:solidFill>
                  <a:schemeClr val="hlink"/>
                </a:solidFill>
                <a:sym typeface="Symbol" pitchFamily="18" charset="2"/>
              </a:rPr>
              <a:t>d</a:t>
            </a:r>
            <a:r>
              <a:rPr lang="en-US" sz="1800" dirty="0">
                <a:sym typeface="Symbol" pitchFamily="18" charset="2"/>
              </a:rPr>
              <a:t> &lt;= 0) {		</a:t>
            </a:r>
            <a:r>
              <a:rPr lang="en-US" sz="1800" dirty="0">
                <a:solidFill>
                  <a:srgbClr val="996600"/>
                </a:solidFill>
                <a:sym typeface="Symbol" pitchFamily="18" charset="2"/>
              </a:rPr>
              <a:t>// </a:t>
            </a:r>
            <a:r>
              <a:rPr lang="en-US" sz="1800" dirty="0" smtClean="0">
                <a:solidFill>
                  <a:srgbClr val="996600"/>
                </a:solidFill>
                <a:sym typeface="Symbol" pitchFamily="18" charset="2"/>
              </a:rPr>
              <a:t>Current </a:t>
            </a:r>
            <a:r>
              <a:rPr lang="en-US" sz="1800" b="1" i="1" dirty="0">
                <a:solidFill>
                  <a:srgbClr val="996600"/>
                </a:solidFill>
                <a:sym typeface="Symbol" pitchFamily="18" charset="2"/>
              </a:rPr>
              <a:t>d</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r>
              <a:rPr lang="en-US" sz="1800" b="1" i="1" dirty="0">
                <a:solidFill>
                  <a:schemeClr val="hlink"/>
                </a:solidFill>
                <a:sym typeface="Symbol" pitchFamily="18" charset="2"/>
              </a:rPr>
              <a:t>d</a:t>
            </a:r>
            <a:r>
              <a:rPr lang="en-US" sz="1800" dirty="0">
                <a:sym typeface="Symbol" pitchFamily="18" charset="2"/>
              </a:rPr>
              <a:t> += </a:t>
            </a:r>
            <a:r>
              <a:rPr lang="en-US" sz="1800" b="1" i="1" dirty="0" err="1" smtClean="0">
                <a:solidFill>
                  <a:srgbClr val="0000FF"/>
                </a:solidFill>
                <a:sym typeface="Symbol" pitchFamily="18" charset="2"/>
              </a:rPr>
              <a:t>dE</a:t>
            </a:r>
            <a:r>
              <a:rPr lang="en-US" sz="1800" dirty="0" smtClean="0">
                <a:sym typeface="Symbol" pitchFamily="18" charset="2"/>
              </a:rPr>
              <a:t>;</a:t>
            </a:r>
            <a:r>
              <a:rPr lang="en-US" sz="1800" dirty="0">
                <a:sym typeface="Symbol" pitchFamily="18" charset="2"/>
              </a:rPr>
              <a:t>		</a:t>
            </a:r>
            <a:r>
              <a:rPr lang="en-US" sz="1800" dirty="0">
                <a:solidFill>
                  <a:srgbClr val="996600"/>
                </a:solidFill>
                <a:sym typeface="Symbol" pitchFamily="18" charset="2"/>
              </a:rPr>
              <a:t>// </a:t>
            </a:r>
            <a:r>
              <a:rPr lang="en-US" sz="1800" dirty="0" smtClean="0">
                <a:solidFill>
                  <a:srgbClr val="996600"/>
                </a:solidFill>
                <a:sym typeface="Symbol" pitchFamily="18" charset="2"/>
              </a:rPr>
              <a:t>Next </a:t>
            </a:r>
            <a:r>
              <a:rPr lang="en-US" sz="1800" b="1" i="1" dirty="0">
                <a:solidFill>
                  <a:srgbClr val="996600"/>
                </a:solidFill>
                <a:sym typeface="Symbol" pitchFamily="18" charset="2"/>
              </a:rPr>
              <a:t>d </a:t>
            </a:r>
            <a:r>
              <a:rPr lang="en-US" sz="1800" dirty="0">
                <a:solidFill>
                  <a:srgbClr val="996600"/>
                </a:solidFill>
                <a:sym typeface="Symbol" pitchFamily="18" charset="2"/>
              </a:rPr>
              <a:t> </a:t>
            </a:r>
            <a:r>
              <a:rPr lang="en-US" sz="1800">
                <a:solidFill>
                  <a:srgbClr val="996600"/>
                </a:solidFill>
                <a:sym typeface="Symbol" pitchFamily="18" charset="2"/>
              </a:rPr>
              <a:t>at </a:t>
            </a:r>
            <a:r>
              <a:rPr lang="en-US" sz="1800" b="1" i="1" smtClean="0">
                <a:solidFill>
                  <a:srgbClr val="996600"/>
                </a:solidFill>
                <a:sym typeface="Symbol" pitchFamily="18" charset="2"/>
              </a:rPr>
              <a:t>E</a:t>
            </a:r>
            <a:endParaRPr lang="en-US" sz="1800" b="1" i="1" dirty="0">
              <a:solidFill>
                <a:srgbClr val="996600"/>
              </a:solidFill>
              <a:sym typeface="Symbol" pitchFamily="18" charset="2"/>
            </a:endParaRP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x++;</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 </a:t>
            </a:r>
            <a:r>
              <a:rPr lang="en-US" sz="1800" b="1" dirty="0" smtClean="0">
                <a:sym typeface="Symbol" pitchFamily="18" charset="2"/>
              </a:rPr>
              <a:t>else </a:t>
            </a:r>
            <a:r>
              <a:rPr lang="en-US" sz="1800" dirty="0">
                <a:sym typeface="Symbol" pitchFamily="18" charset="2"/>
              </a:rPr>
              <a:t>{</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r>
              <a:rPr lang="en-US" sz="1800" b="1" i="1" dirty="0">
                <a:solidFill>
                  <a:schemeClr val="hlink"/>
                </a:solidFill>
                <a:sym typeface="Symbol" pitchFamily="18" charset="2"/>
              </a:rPr>
              <a:t>d</a:t>
            </a:r>
            <a:r>
              <a:rPr lang="en-US" sz="1800" dirty="0">
                <a:sym typeface="Symbol" pitchFamily="18" charset="2"/>
              </a:rPr>
              <a:t> += </a:t>
            </a:r>
            <a:r>
              <a:rPr lang="en-US" sz="1800" b="1" i="1" dirty="0" err="1" smtClean="0">
                <a:solidFill>
                  <a:srgbClr val="008000"/>
                </a:solidFill>
                <a:sym typeface="Symbol" pitchFamily="18" charset="2"/>
              </a:rPr>
              <a:t>dNE</a:t>
            </a:r>
            <a:r>
              <a:rPr lang="en-US" sz="1800" dirty="0" smtClean="0">
                <a:sym typeface="Symbol" pitchFamily="18" charset="2"/>
              </a:rPr>
              <a:t>;</a:t>
            </a:r>
            <a:r>
              <a:rPr lang="en-US" sz="1800" dirty="0">
                <a:sym typeface="Symbol" pitchFamily="18" charset="2"/>
              </a:rPr>
              <a:t>		</a:t>
            </a:r>
            <a:r>
              <a:rPr lang="en-US" sz="1800" dirty="0">
                <a:solidFill>
                  <a:srgbClr val="996600"/>
                </a:solidFill>
                <a:sym typeface="Symbol" pitchFamily="18" charset="2"/>
              </a:rPr>
              <a:t>// </a:t>
            </a:r>
            <a:r>
              <a:rPr lang="en-US" sz="1800" dirty="0" smtClean="0">
                <a:solidFill>
                  <a:srgbClr val="996600"/>
                </a:solidFill>
                <a:sym typeface="Symbol" pitchFamily="18" charset="2"/>
              </a:rPr>
              <a:t>Next </a:t>
            </a:r>
            <a:r>
              <a:rPr lang="en-US" sz="1800" b="1" i="1" dirty="0">
                <a:solidFill>
                  <a:srgbClr val="996600"/>
                </a:solidFill>
                <a:sym typeface="Symbol" pitchFamily="18" charset="2"/>
              </a:rPr>
              <a:t>d</a:t>
            </a:r>
            <a:r>
              <a:rPr lang="en-US" sz="1800" dirty="0">
                <a:solidFill>
                  <a:srgbClr val="996600"/>
                </a:solidFill>
                <a:sym typeface="Symbol" pitchFamily="18" charset="2"/>
              </a:rPr>
              <a:t> </a:t>
            </a:r>
            <a:r>
              <a:rPr lang="en-US" sz="1800">
                <a:solidFill>
                  <a:srgbClr val="996600"/>
                </a:solidFill>
                <a:sym typeface="Symbol" pitchFamily="18" charset="2"/>
              </a:rPr>
              <a:t>at </a:t>
            </a:r>
            <a:r>
              <a:rPr lang="en-US" sz="1800" b="1" i="1" smtClean="0">
                <a:solidFill>
                  <a:srgbClr val="996600"/>
                </a:solidFill>
                <a:sym typeface="Symbol" pitchFamily="18" charset="2"/>
              </a:rPr>
              <a:t>NE</a:t>
            </a:r>
            <a:endParaRPr lang="en-US" sz="1800" b="1" i="1" dirty="0">
              <a:solidFill>
                <a:srgbClr val="996600"/>
              </a:solidFill>
              <a:sym typeface="Symbol" pitchFamily="18" charset="2"/>
            </a:endParaRP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x++;</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y++	</a:t>
            </a:r>
            <a:br>
              <a:rPr lang="en-US" sz="1800" dirty="0">
                <a:sym typeface="Symbol" pitchFamily="18" charset="2"/>
              </a:rPr>
            </a:br>
            <a:r>
              <a:rPr lang="en-US" sz="1800" dirty="0">
                <a:sym typeface="Symbol" pitchFamily="18" charset="2"/>
              </a:rPr>
              <a:t>		} </a:t>
            </a:r>
            <a:br>
              <a:rPr lang="en-US" sz="1800" dirty="0">
                <a:sym typeface="Symbol" pitchFamily="18" charset="2"/>
              </a:rPr>
            </a:br>
            <a:r>
              <a:rPr lang="en-US" sz="1800" dirty="0">
                <a:sym typeface="Symbol" pitchFamily="18" charset="2"/>
              </a:rPr>
              <a:t>		</a:t>
            </a:r>
            <a:r>
              <a:rPr lang="en-US" sz="1800" dirty="0" err="1" smtClean="0">
                <a:solidFill>
                  <a:schemeClr val="tx2"/>
                </a:solidFill>
                <a:sym typeface="Symbol" pitchFamily="18" charset="2"/>
              </a:rPr>
              <a:t>WritePixel</a:t>
            </a:r>
            <a:r>
              <a:rPr lang="en-US" sz="1800" dirty="0" smtClean="0">
                <a:sym typeface="Symbol" pitchFamily="18" charset="2"/>
              </a:rPr>
              <a:t>(x</a:t>
            </a:r>
            <a:r>
              <a:rPr lang="en-US" sz="1800" dirty="0">
                <a:sym typeface="Symbol" pitchFamily="18" charset="2"/>
              </a:rPr>
              <a:t>, y, color);</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	}</a:t>
            </a:r>
          </a:p>
          <a:p>
            <a:pPr marL="0" indent="0">
              <a:lnSpc>
                <a:spcPct val="90000"/>
              </a:lnSpc>
              <a:spcBef>
                <a:spcPct val="15000"/>
              </a:spcBef>
              <a:buFont typeface="Wingdings" pitchFamily="2" charset="2"/>
              <a:buNone/>
              <a:tabLst>
                <a:tab pos="400050" algn="l"/>
                <a:tab pos="1200150" algn="l"/>
                <a:tab pos="1828800" algn="l"/>
                <a:tab pos="2343150" algn="l"/>
                <a:tab pos="3028950" algn="l"/>
                <a:tab pos="3600450" algn="l"/>
              </a:tabLst>
            </a:pPr>
            <a:r>
              <a:rPr lang="en-US" sz="1800" dirty="0">
                <a:sym typeface="Symbol" pitchFamily="18" charset="2"/>
              </a:rPr>
              <a:t>}</a:t>
            </a:r>
          </a:p>
        </p:txBody>
      </p:sp>
      <p:grpSp>
        <p:nvGrpSpPr>
          <p:cNvPr id="2" name="Group 254"/>
          <p:cNvGrpSpPr>
            <a:grpSpLocks/>
          </p:cNvGrpSpPr>
          <p:nvPr/>
        </p:nvGrpSpPr>
        <p:grpSpPr bwMode="auto">
          <a:xfrm>
            <a:off x="5857884" y="3940175"/>
            <a:ext cx="2852738" cy="2703535"/>
            <a:chOff x="3936" y="2448"/>
            <a:chExt cx="1797" cy="1838"/>
          </a:xfrm>
        </p:grpSpPr>
        <p:sp>
          <p:nvSpPr>
            <p:cNvPr id="106628" name="Line 132"/>
            <p:cNvSpPr>
              <a:spLocks noChangeAspect="1" noChangeShapeType="1"/>
            </p:cNvSpPr>
            <p:nvPr/>
          </p:nvSpPr>
          <p:spPr bwMode="auto">
            <a:xfrm>
              <a:off x="4371" y="2919"/>
              <a:ext cx="1319" cy="0"/>
            </a:xfrm>
            <a:prstGeom prst="line">
              <a:avLst/>
            </a:prstGeom>
            <a:noFill/>
            <a:ln w="9525">
              <a:solidFill>
                <a:schemeClr val="tx1"/>
              </a:solidFill>
              <a:miter lim="800000"/>
              <a:headEnd/>
              <a:tailEnd/>
            </a:ln>
            <a:effectLst/>
          </p:spPr>
          <p:txBody>
            <a:bodyPr wrap="none"/>
            <a:lstStyle/>
            <a:p>
              <a:endParaRPr lang="en-IN"/>
            </a:p>
          </p:txBody>
        </p:sp>
        <p:sp>
          <p:nvSpPr>
            <p:cNvPr id="106629" name="Line 133"/>
            <p:cNvSpPr>
              <a:spLocks noChangeAspect="1" noChangeShapeType="1"/>
            </p:cNvSpPr>
            <p:nvPr/>
          </p:nvSpPr>
          <p:spPr bwMode="auto">
            <a:xfrm>
              <a:off x="4369" y="3203"/>
              <a:ext cx="1319" cy="0"/>
            </a:xfrm>
            <a:prstGeom prst="line">
              <a:avLst/>
            </a:prstGeom>
            <a:noFill/>
            <a:ln w="9525">
              <a:solidFill>
                <a:schemeClr val="tx1"/>
              </a:solidFill>
              <a:miter lim="800000"/>
              <a:headEnd/>
              <a:tailEnd/>
            </a:ln>
            <a:effectLst/>
          </p:spPr>
          <p:txBody>
            <a:bodyPr wrap="none"/>
            <a:lstStyle/>
            <a:p>
              <a:endParaRPr lang="en-IN"/>
            </a:p>
          </p:txBody>
        </p:sp>
        <p:sp>
          <p:nvSpPr>
            <p:cNvPr id="106630" name="Line 134"/>
            <p:cNvSpPr>
              <a:spLocks noChangeAspect="1" noChangeShapeType="1"/>
            </p:cNvSpPr>
            <p:nvPr/>
          </p:nvSpPr>
          <p:spPr bwMode="auto">
            <a:xfrm>
              <a:off x="4372" y="3471"/>
              <a:ext cx="1319" cy="0"/>
            </a:xfrm>
            <a:prstGeom prst="line">
              <a:avLst/>
            </a:prstGeom>
            <a:noFill/>
            <a:ln w="9525">
              <a:solidFill>
                <a:schemeClr val="tx1"/>
              </a:solidFill>
              <a:miter lim="800000"/>
              <a:headEnd/>
              <a:tailEnd/>
            </a:ln>
            <a:effectLst/>
          </p:spPr>
          <p:txBody>
            <a:bodyPr wrap="none"/>
            <a:lstStyle/>
            <a:p>
              <a:endParaRPr lang="en-IN"/>
            </a:p>
          </p:txBody>
        </p:sp>
        <p:sp>
          <p:nvSpPr>
            <p:cNvPr id="106631" name="Line 135"/>
            <p:cNvSpPr>
              <a:spLocks noChangeAspect="1" noChangeShapeType="1"/>
            </p:cNvSpPr>
            <p:nvPr/>
          </p:nvSpPr>
          <p:spPr bwMode="auto">
            <a:xfrm>
              <a:off x="4630" y="2700"/>
              <a:ext cx="0" cy="873"/>
            </a:xfrm>
            <a:prstGeom prst="line">
              <a:avLst/>
            </a:prstGeom>
            <a:noFill/>
            <a:ln w="9525">
              <a:solidFill>
                <a:schemeClr val="tx1"/>
              </a:solidFill>
              <a:miter lim="800000"/>
              <a:headEnd/>
              <a:tailEnd/>
            </a:ln>
            <a:effectLst/>
          </p:spPr>
          <p:txBody>
            <a:bodyPr wrap="none"/>
            <a:lstStyle/>
            <a:p>
              <a:endParaRPr lang="en-IN"/>
            </a:p>
          </p:txBody>
        </p:sp>
        <p:sp>
          <p:nvSpPr>
            <p:cNvPr id="106632" name="Line 136"/>
            <p:cNvSpPr>
              <a:spLocks noChangeAspect="1" noChangeShapeType="1"/>
            </p:cNvSpPr>
            <p:nvPr/>
          </p:nvSpPr>
          <p:spPr bwMode="auto">
            <a:xfrm>
              <a:off x="4940" y="2706"/>
              <a:ext cx="0" cy="872"/>
            </a:xfrm>
            <a:prstGeom prst="line">
              <a:avLst/>
            </a:prstGeom>
            <a:noFill/>
            <a:ln w="9525">
              <a:solidFill>
                <a:schemeClr val="tx1"/>
              </a:solidFill>
              <a:miter lim="800000"/>
              <a:headEnd/>
              <a:tailEnd/>
            </a:ln>
            <a:effectLst/>
          </p:spPr>
          <p:txBody>
            <a:bodyPr wrap="none"/>
            <a:lstStyle/>
            <a:p>
              <a:endParaRPr lang="en-IN"/>
            </a:p>
          </p:txBody>
        </p:sp>
        <p:sp>
          <p:nvSpPr>
            <p:cNvPr id="106633" name="Line 137"/>
            <p:cNvSpPr>
              <a:spLocks noChangeAspect="1" noChangeShapeType="1"/>
            </p:cNvSpPr>
            <p:nvPr/>
          </p:nvSpPr>
          <p:spPr bwMode="auto">
            <a:xfrm>
              <a:off x="5244" y="2690"/>
              <a:ext cx="0" cy="873"/>
            </a:xfrm>
            <a:prstGeom prst="line">
              <a:avLst/>
            </a:prstGeom>
            <a:noFill/>
            <a:ln w="9525">
              <a:solidFill>
                <a:schemeClr val="tx1"/>
              </a:solidFill>
              <a:miter lim="800000"/>
              <a:headEnd/>
              <a:tailEnd/>
            </a:ln>
            <a:effectLst/>
          </p:spPr>
          <p:txBody>
            <a:bodyPr wrap="none"/>
            <a:lstStyle/>
            <a:p>
              <a:endParaRPr lang="en-IN"/>
            </a:p>
          </p:txBody>
        </p:sp>
        <p:sp>
          <p:nvSpPr>
            <p:cNvPr id="106634" name="Line 138"/>
            <p:cNvSpPr>
              <a:spLocks noChangeAspect="1" noChangeShapeType="1"/>
            </p:cNvSpPr>
            <p:nvPr/>
          </p:nvSpPr>
          <p:spPr bwMode="auto">
            <a:xfrm>
              <a:off x="5534" y="2690"/>
              <a:ext cx="0" cy="873"/>
            </a:xfrm>
            <a:prstGeom prst="line">
              <a:avLst/>
            </a:prstGeom>
            <a:noFill/>
            <a:ln w="9525">
              <a:solidFill>
                <a:schemeClr val="tx1"/>
              </a:solidFill>
              <a:miter lim="800000"/>
              <a:headEnd/>
              <a:tailEnd/>
            </a:ln>
            <a:effectLst/>
          </p:spPr>
          <p:txBody>
            <a:bodyPr wrap="none"/>
            <a:lstStyle/>
            <a:p>
              <a:endParaRPr lang="en-IN"/>
            </a:p>
          </p:txBody>
        </p:sp>
        <p:sp>
          <p:nvSpPr>
            <p:cNvPr id="106635" name="Oval 139"/>
            <p:cNvSpPr>
              <a:spLocks noChangeAspect="1" noChangeArrowheads="1"/>
            </p:cNvSpPr>
            <p:nvPr/>
          </p:nvSpPr>
          <p:spPr bwMode="auto">
            <a:xfrm>
              <a:off x="4587" y="3430"/>
              <a:ext cx="87" cy="86"/>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106636" name="Oval 140"/>
            <p:cNvSpPr>
              <a:spLocks noChangeAspect="1" noChangeArrowheads="1"/>
            </p:cNvSpPr>
            <p:nvPr/>
          </p:nvSpPr>
          <p:spPr bwMode="auto">
            <a:xfrm>
              <a:off x="4584" y="3150"/>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37" name="Oval 141"/>
            <p:cNvSpPr>
              <a:spLocks noChangeAspect="1" noChangeArrowheads="1"/>
            </p:cNvSpPr>
            <p:nvPr/>
          </p:nvSpPr>
          <p:spPr bwMode="auto">
            <a:xfrm>
              <a:off x="4895" y="3433"/>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38" name="Oval 142"/>
            <p:cNvSpPr>
              <a:spLocks noChangeAspect="1" noChangeArrowheads="1"/>
            </p:cNvSpPr>
            <p:nvPr/>
          </p:nvSpPr>
          <p:spPr bwMode="auto">
            <a:xfrm>
              <a:off x="4897" y="3157"/>
              <a:ext cx="86" cy="87"/>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106639" name="Oval 143"/>
            <p:cNvSpPr>
              <a:spLocks noChangeAspect="1" noChangeArrowheads="1"/>
            </p:cNvSpPr>
            <p:nvPr/>
          </p:nvSpPr>
          <p:spPr bwMode="auto">
            <a:xfrm>
              <a:off x="5202" y="2858"/>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40" name="Oval 144"/>
            <p:cNvSpPr>
              <a:spLocks noChangeAspect="1" noChangeArrowheads="1"/>
            </p:cNvSpPr>
            <p:nvPr/>
          </p:nvSpPr>
          <p:spPr bwMode="auto">
            <a:xfrm>
              <a:off x="5205" y="3156"/>
              <a:ext cx="87" cy="8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06641" name="Oval 145"/>
            <p:cNvSpPr>
              <a:spLocks noChangeAspect="1" noChangeArrowheads="1"/>
            </p:cNvSpPr>
            <p:nvPr/>
          </p:nvSpPr>
          <p:spPr bwMode="auto">
            <a:xfrm>
              <a:off x="5497" y="2865"/>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42" name="Oval 146"/>
            <p:cNvSpPr>
              <a:spLocks noChangeAspect="1" noChangeArrowheads="1"/>
            </p:cNvSpPr>
            <p:nvPr/>
          </p:nvSpPr>
          <p:spPr bwMode="auto">
            <a:xfrm>
              <a:off x="5489" y="3158"/>
              <a:ext cx="87" cy="8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06643" name="Line 147"/>
            <p:cNvSpPr>
              <a:spLocks noChangeAspect="1" noChangeShapeType="1"/>
            </p:cNvSpPr>
            <p:nvPr/>
          </p:nvSpPr>
          <p:spPr bwMode="auto">
            <a:xfrm flipH="1">
              <a:off x="4310" y="2942"/>
              <a:ext cx="1423" cy="592"/>
            </a:xfrm>
            <a:prstGeom prst="line">
              <a:avLst/>
            </a:prstGeom>
            <a:noFill/>
            <a:ln w="19050">
              <a:solidFill>
                <a:srgbClr val="0000FF"/>
              </a:solidFill>
              <a:miter lim="800000"/>
              <a:headEnd/>
              <a:tailEnd/>
            </a:ln>
            <a:effectLst/>
          </p:spPr>
          <p:txBody>
            <a:bodyPr wrap="none"/>
            <a:lstStyle/>
            <a:p>
              <a:endParaRPr lang="en-IN"/>
            </a:p>
          </p:txBody>
        </p:sp>
        <p:sp>
          <p:nvSpPr>
            <p:cNvPr id="106644" name="Oval 148"/>
            <p:cNvSpPr>
              <a:spLocks noChangeAspect="1" noChangeArrowheads="1"/>
            </p:cNvSpPr>
            <p:nvPr/>
          </p:nvSpPr>
          <p:spPr bwMode="auto">
            <a:xfrm>
              <a:off x="4923" y="3256"/>
              <a:ext cx="35" cy="35"/>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106645" name="Text Box 149"/>
            <p:cNvSpPr txBox="1">
              <a:spLocks noChangeAspect="1" noChangeArrowheads="1"/>
            </p:cNvSpPr>
            <p:nvPr/>
          </p:nvSpPr>
          <p:spPr bwMode="auto">
            <a:xfrm>
              <a:off x="3966" y="3131"/>
              <a:ext cx="379" cy="192"/>
            </a:xfrm>
            <a:prstGeom prst="rect">
              <a:avLst/>
            </a:prstGeom>
            <a:noFill/>
            <a:ln w="9525">
              <a:noFill/>
              <a:miter lim="800000"/>
              <a:headEnd/>
              <a:tailEnd/>
            </a:ln>
            <a:effectLst/>
          </p:spPr>
          <p:txBody>
            <a:bodyPr wrap="none">
              <a:spAutoFit/>
            </a:bodyPr>
            <a:lstStyle/>
            <a:p>
              <a:pPr algn="l"/>
              <a:r>
                <a:rPr lang="en-US" sz="1400"/>
                <a:t>(x</a:t>
              </a:r>
              <a:r>
                <a:rPr lang="en-US" sz="1400" baseline="-25000"/>
                <a:t>i</a:t>
              </a:r>
              <a:r>
                <a:rPr lang="en-US" sz="1400"/>
                <a:t>,y</a:t>
              </a:r>
              <a:r>
                <a:rPr lang="en-US" sz="1400" baseline="-25000"/>
                <a:t>i</a:t>
              </a:r>
              <a:r>
                <a:rPr lang="en-US" sz="1400"/>
                <a:t>)</a:t>
              </a:r>
            </a:p>
          </p:txBody>
        </p:sp>
        <p:cxnSp>
          <p:nvCxnSpPr>
            <p:cNvPr id="106646" name="AutoShape 150"/>
            <p:cNvCxnSpPr>
              <a:cxnSpLocks noChangeAspect="1" noChangeShapeType="1"/>
              <a:stCxn id="106645" idx="3"/>
              <a:endCxn id="106653" idx="2"/>
            </p:cNvCxnSpPr>
            <p:nvPr/>
          </p:nvCxnSpPr>
          <p:spPr bwMode="auto">
            <a:xfrm>
              <a:off x="4349" y="3224"/>
              <a:ext cx="259" cy="178"/>
            </a:xfrm>
            <a:prstGeom prst="straightConnector1">
              <a:avLst/>
            </a:prstGeom>
            <a:noFill/>
            <a:ln w="9525">
              <a:solidFill>
                <a:schemeClr val="tx1"/>
              </a:solidFill>
              <a:miter lim="800000"/>
              <a:headEnd/>
              <a:tailEnd type="triangle" w="med" len="med"/>
            </a:ln>
            <a:effectLst/>
          </p:spPr>
        </p:cxnSp>
        <p:sp>
          <p:nvSpPr>
            <p:cNvPr id="106647" name="Text Box 151"/>
            <p:cNvSpPr txBox="1">
              <a:spLocks noChangeAspect="1" noChangeArrowheads="1"/>
            </p:cNvSpPr>
            <p:nvPr/>
          </p:nvSpPr>
          <p:spPr bwMode="auto">
            <a:xfrm>
              <a:off x="3936" y="3514"/>
              <a:ext cx="610" cy="192"/>
            </a:xfrm>
            <a:prstGeom prst="rect">
              <a:avLst/>
            </a:prstGeom>
            <a:noFill/>
            <a:ln w="9525">
              <a:noFill/>
              <a:miter lim="800000"/>
              <a:headEnd/>
              <a:tailEnd/>
            </a:ln>
            <a:effectLst/>
          </p:spPr>
          <p:txBody>
            <a:bodyPr>
              <a:spAutoFit/>
            </a:bodyPr>
            <a:lstStyle/>
            <a:p>
              <a:pPr algn="l"/>
              <a:r>
                <a:rPr lang="en-US" sz="1400"/>
                <a:t>P=(x</a:t>
              </a:r>
              <a:r>
                <a:rPr lang="en-US" sz="1400" baseline="-25000"/>
                <a:t>p</a:t>
              </a:r>
              <a:r>
                <a:rPr lang="en-US" sz="1400"/>
                <a:t>, y</a:t>
              </a:r>
              <a:r>
                <a:rPr lang="en-US" sz="1400" baseline="-25000"/>
                <a:t>p</a:t>
              </a:r>
              <a:r>
                <a:rPr lang="en-US" sz="1400"/>
                <a:t>)</a:t>
              </a:r>
            </a:p>
          </p:txBody>
        </p:sp>
        <p:cxnSp>
          <p:nvCxnSpPr>
            <p:cNvPr id="106648" name="AutoShape 152"/>
            <p:cNvCxnSpPr>
              <a:cxnSpLocks noChangeAspect="1" noChangeShapeType="1"/>
              <a:stCxn id="106647" idx="3"/>
            </p:cNvCxnSpPr>
            <p:nvPr/>
          </p:nvCxnSpPr>
          <p:spPr bwMode="auto">
            <a:xfrm flipV="1">
              <a:off x="4546" y="3493"/>
              <a:ext cx="46" cy="117"/>
            </a:xfrm>
            <a:prstGeom prst="straightConnector1">
              <a:avLst/>
            </a:prstGeom>
            <a:noFill/>
            <a:ln w="9525">
              <a:solidFill>
                <a:schemeClr val="tx1"/>
              </a:solidFill>
              <a:miter lim="800000"/>
              <a:headEnd/>
              <a:tailEnd type="triangle" w="med" len="med"/>
            </a:ln>
            <a:effectLst/>
          </p:spPr>
        </p:cxnSp>
        <p:cxnSp>
          <p:nvCxnSpPr>
            <p:cNvPr id="106649" name="AutoShape 153"/>
            <p:cNvCxnSpPr>
              <a:cxnSpLocks noChangeAspect="1" noChangeShapeType="1"/>
              <a:endCxn id="106651" idx="0"/>
            </p:cNvCxnSpPr>
            <p:nvPr/>
          </p:nvCxnSpPr>
          <p:spPr bwMode="auto">
            <a:xfrm>
              <a:off x="4514" y="2739"/>
              <a:ext cx="375" cy="611"/>
            </a:xfrm>
            <a:prstGeom prst="straightConnector1">
              <a:avLst/>
            </a:prstGeom>
            <a:noFill/>
            <a:ln w="9525">
              <a:solidFill>
                <a:schemeClr val="tx1"/>
              </a:solidFill>
              <a:miter lim="800000"/>
              <a:headEnd/>
              <a:tailEnd type="triangle" w="med" len="med"/>
            </a:ln>
            <a:effectLst/>
          </p:spPr>
        </p:cxnSp>
        <p:sp>
          <p:nvSpPr>
            <p:cNvPr id="106650" name="Line 154"/>
            <p:cNvSpPr>
              <a:spLocks noChangeAspect="1" noChangeShapeType="1"/>
            </p:cNvSpPr>
            <p:nvPr/>
          </p:nvSpPr>
          <p:spPr bwMode="auto">
            <a:xfrm>
              <a:off x="4576" y="3355"/>
              <a:ext cx="97" cy="0"/>
            </a:xfrm>
            <a:prstGeom prst="line">
              <a:avLst/>
            </a:prstGeom>
            <a:noFill/>
            <a:ln w="9525">
              <a:solidFill>
                <a:schemeClr val="tx1"/>
              </a:solidFill>
              <a:miter lim="800000"/>
              <a:headEnd/>
              <a:tailEnd/>
            </a:ln>
            <a:effectLst/>
          </p:spPr>
          <p:txBody>
            <a:bodyPr wrap="none"/>
            <a:lstStyle/>
            <a:p>
              <a:endParaRPr lang="en-IN"/>
            </a:p>
          </p:txBody>
        </p:sp>
        <p:sp>
          <p:nvSpPr>
            <p:cNvPr id="106651" name="Line 155"/>
            <p:cNvSpPr>
              <a:spLocks noChangeAspect="1" noChangeShapeType="1"/>
            </p:cNvSpPr>
            <p:nvPr/>
          </p:nvSpPr>
          <p:spPr bwMode="auto">
            <a:xfrm>
              <a:off x="4889" y="3350"/>
              <a:ext cx="97" cy="0"/>
            </a:xfrm>
            <a:prstGeom prst="line">
              <a:avLst/>
            </a:prstGeom>
            <a:noFill/>
            <a:ln w="9525">
              <a:solidFill>
                <a:schemeClr val="tx1"/>
              </a:solidFill>
              <a:miter lim="800000"/>
              <a:headEnd/>
              <a:tailEnd/>
            </a:ln>
            <a:effectLst/>
          </p:spPr>
          <p:txBody>
            <a:bodyPr wrap="none"/>
            <a:lstStyle/>
            <a:p>
              <a:endParaRPr lang="en-IN"/>
            </a:p>
          </p:txBody>
        </p:sp>
        <p:sp>
          <p:nvSpPr>
            <p:cNvPr id="106652" name="Text Box 156"/>
            <p:cNvSpPr txBox="1">
              <a:spLocks noChangeAspect="1" noChangeArrowheads="1"/>
            </p:cNvSpPr>
            <p:nvPr/>
          </p:nvSpPr>
          <p:spPr bwMode="auto">
            <a:xfrm>
              <a:off x="4953" y="3259"/>
              <a:ext cx="145" cy="173"/>
            </a:xfrm>
            <a:prstGeom prst="rect">
              <a:avLst/>
            </a:prstGeom>
            <a:noFill/>
            <a:ln w="9525">
              <a:noFill/>
              <a:miter lim="800000"/>
              <a:headEnd/>
              <a:tailEnd/>
            </a:ln>
            <a:effectLst/>
          </p:spPr>
          <p:txBody>
            <a:bodyPr>
              <a:spAutoFit/>
            </a:bodyPr>
            <a:lstStyle/>
            <a:p>
              <a:pPr algn="l"/>
              <a:r>
                <a:rPr lang="en-US"/>
                <a:t>M</a:t>
              </a:r>
            </a:p>
          </p:txBody>
        </p:sp>
        <p:sp>
          <p:nvSpPr>
            <p:cNvPr id="106653" name="Oval 157"/>
            <p:cNvSpPr>
              <a:spLocks noChangeAspect="1" noChangeArrowheads="1"/>
            </p:cNvSpPr>
            <p:nvPr/>
          </p:nvSpPr>
          <p:spPr bwMode="auto">
            <a:xfrm>
              <a:off x="4608" y="3384"/>
              <a:ext cx="35" cy="36"/>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106654" name="Text Box 158"/>
            <p:cNvSpPr txBox="1">
              <a:spLocks noChangeAspect="1" noChangeArrowheads="1"/>
            </p:cNvSpPr>
            <p:nvPr/>
          </p:nvSpPr>
          <p:spPr bwMode="auto">
            <a:xfrm>
              <a:off x="4905" y="3466"/>
              <a:ext cx="145" cy="173"/>
            </a:xfrm>
            <a:prstGeom prst="rect">
              <a:avLst/>
            </a:prstGeom>
            <a:noFill/>
            <a:ln w="9525">
              <a:noFill/>
              <a:miter lim="800000"/>
              <a:headEnd/>
              <a:tailEnd/>
            </a:ln>
            <a:effectLst/>
          </p:spPr>
          <p:txBody>
            <a:bodyPr>
              <a:spAutoFit/>
            </a:bodyPr>
            <a:lstStyle/>
            <a:p>
              <a:pPr algn="l"/>
              <a:r>
                <a:rPr lang="en-US" smtClean="0"/>
                <a:t>E</a:t>
              </a:r>
              <a:endParaRPr lang="en-US" dirty="0"/>
            </a:p>
          </p:txBody>
        </p:sp>
        <p:sp>
          <p:nvSpPr>
            <p:cNvPr id="106655" name="Text Box 159"/>
            <p:cNvSpPr txBox="1">
              <a:spLocks noChangeAspect="1" noChangeArrowheads="1"/>
            </p:cNvSpPr>
            <p:nvPr/>
          </p:nvSpPr>
          <p:spPr bwMode="auto">
            <a:xfrm>
              <a:off x="4905" y="3030"/>
              <a:ext cx="381" cy="251"/>
            </a:xfrm>
            <a:prstGeom prst="rect">
              <a:avLst/>
            </a:prstGeom>
            <a:noFill/>
            <a:ln w="9525">
              <a:noFill/>
              <a:miter lim="800000"/>
              <a:headEnd/>
              <a:tailEnd/>
            </a:ln>
            <a:effectLst/>
          </p:spPr>
          <p:txBody>
            <a:bodyPr wrap="square">
              <a:spAutoFit/>
            </a:bodyPr>
            <a:lstStyle/>
            <a:p>
              <a:pPr algn="l"/>
              <a:r>
                <a:rPr lang="en-US" dirty="0" smtClean="0"/>
                <a:t>NE</a:t>
              </a:r>
              <a:endParaRPr lang="en-US" dirty="0"/>
            </a:p>
          </p:txBody>
        </p:sp>
        <p:sp>
          <p:nvSpPr>
            <p:cNvPr id="106656" name="Oval 160"/>
            <p:cNvSpPr>
              <a:spLocks noChangeAspect="1" noChangeArrowheads="1"/>
            </p:cNvSpPr>
            <p:nvPr/>
          </p:nvSpPr>
          <p:spPr bwMode="auto">
            <a:xfrm>
              <a:off x="5201" y="3430"/>
              <a:ext cx="87"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57" name="Text Box 161"/>
            <p:cNvSpPr txBox="1">
              <a:spLocks noChangeAspect="1" noChangeArrowheads="1"/>
            </p:cNvSpPr>
            <p:nvPr/>
          </p:nvSpPr>
          <p:spPr bwMode="auto">
            <a:xfrm>
              <a:off x="4791" y="3606"/>
              <a:ext cx="353" cy="192"/>
            </a:xfrm>
            <a:prstGeom prst="rect">
              <a:avLst/>
            </a:prstGeom>
            <a:noFill/>
            <a:ln w="9525">
              <a:noFill/>
              <a:miter lim="800000"/>
              <a:headEnd/>
              <a:tailEnd/>
            </a:ln>
            <a:effectLst/>
          </p:spPr>
          <p:txBody>
            <a:bodyPr wrap="none">
              <a:spAutoFit/>
            </a:bodyPr>
            <a:lstStyle/>
            <a:p>
              <a:pPr algn="l"/>
              <a:r>
                <a:rPr lang="en-US" sz="1400" dirty="0"/>
                <a:t>x</a:t>
              </a:r>
              <a:r>
                <a:rPr lang="en-US" sz="1400" baseline="-25000" dirty="0"/>
                <a:t>p</a:t>
              </a:r>
              <a:r>
                <a:rPr lang="en-US" sz="1400" dirty="0"/>
                <a:t>+1</a:t>
              </a:r>
              <a:endParaRPr lang="en-US" sz="1400" baseline="-25000" dirty="0"/>
            </a:p>
          </p:txBody>
        </p:sp>
        <p:sp>
          <p:nvSpPr>
            <p:cNvPr id="106658" name="Text Box 162"/>
            <p:cNvSpPr txBox="1">
              <a:spLocks noChangeAspect="1" noChangeArrowheads="1"/>
            </p:cNvSpPr>
            <p:nvPr/>
          </p:nvSpPr>
          <p:spPr bwMode="auto">
            <a:xfrm>
              <a:off x="4566" y="3567"/>
              <a:ext cx="211"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p>
          </p:txBody>
        </p:sp>
        <p:sp>
          <p:nvSpPr>
            <p:cNvPr id="106659" name="Text Box 163"/>
            <p:cNvSpPr txBox="1">
              <a:spLocks noChangeAspect="1" noChangeArrowheads="1"/>
            </p:cNvSpPr>
            <p:nvPr/>
          </p:nvSpPr>
          <p:spPr bwMode="auto">
            <a:xfrm>
              <a:off x="5130" y="3567"/>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+2</a:t>
              </a:r>
              <a:endParaRPr lang="en-US" sz="1400" baseline="-25000"/>
            </a:p>
          </p:txBody>
        </p:sp>
        <p:sp>
          <p:nvSpPr>
            <p:cNvPr id="106660" name="Text Box 164"/>
            <p:cNvSpPr txBox="1">
              <a:spLocks noChangeAspect="1" noChangeArrowheads="1"/>
            </p:cNvSpPr>
            <p:nvPr/>
          </p:nvSpPr>
          <p:spPr bwMode="auto">
            <a:xfrm rot="16200000">
              <a:off x="4353" y="3924"/>
              <a:ext cx="532" cy="192"/>
            </a:xfrm>
            <a:prstGeom prst="rect">
              <a:avLst/>
            </a:prstGeom>
            <a:noFill/>
            <a:ln w="9525">
              <a:noFill/>
              <a:miter lim="800000"/>
              <a:headEnd/>
              <a:tailEnd/>
            </a:ln>
            <a:effectLst/>
          </p:spPr>
          <p:txBody>
            <a:bodyPr wrap="none">
              <a:spAutoFit/>
            </a:bodyPr>
            <a:lstStyle/>
            <a:p>
              <a:pPr algn="l"/>
              <a:r>
                <a:rPr lang="en-US" sz="1400" smtClean="0"/>
                <a:t>Previous</a:t>
              </a:r>
              <a:endParaRPr lang="en-US" sz="1400" baseline="-25000" dirty="0"/>
            </a:p>
          </p:txBody>
        </p:sp>
        <p:sp>
          <p:nvSpPr>
            <p:cNvPr id="106661" name="Text Box 165"/>
            <p:cNvSpPr txBox="1">
              <a:spLocks noChangeAspect="1" noChangeArrowheads="1"/>
            </p:cNvSpPr>
            <p:nvPr/>
          </p:nvSpPr>
          <p:spPr bwMode="auto">
            <a:xfrm rot="16200000">
              <a:off x="4781" y="3946"/>
              <a:ext cx="483" cy="192"/>
            </a:xfrm>
            <a:prstGeom prst="rect">
              <a:avLst/>
            </a:prstGeom>
            <a:noFill/>
            <a:ln w="9525">
              <a:noFill/>
              <a:miter lim="800000"/>
              <a:headEnd/>
              <a:tailEnd/>
            </a:ln>
            <a:effectLst/>
          </p:spPr>
          <p:txBody>
            <a:bodyPr wrap="none">
              <a:spAutoFit/>
            </a:bodyPr>
            <a:lstStyle/>
            <a:p>
              <a:pPr algn="l"/>
              <a:r>
                <a:rPr lang="en-US" sz="1400" dirty="0" smtClean="0"/>
                <a:t>Current</a:t>
              </a:r>
              <a:endParaRPr lang="en-US" sz="1400" baseline="-25000" dirty="0"/>
            </a:p>
          </p:txBody>
        </p:sp>
        <p:sp>
          <p:nvSpPr>
            <p:cNvPr id="106662" name="Text Box 166"/>
            <p:cNvSpPr txBox="1">
              <a:spLocks noChangeAspect="1" noChangeArrowheads="1"/>
            </p:cNvSpPr>
            <p:nvPr/>
          </p:nvSpPr>
          <p:spPr bwMode="auto">
            <a:xfrm rot="16200000">
              <a:off x="5105" y="3854"/>
              <a:ext cx="342" cy="192"/>
            </a:xfrm>
            <a:prstGeom prst="rect">
              <a:avLst/>
            </a:prstGeom>
            <a:noFill/>
            <a:ln w="9525">
              <a:noFill/>
              <a:miter lim="800000"/>
              <a:headEnd/>
              <a:tailEnd/>
            </a:ln>
            <a:effectLst/>
          </p:spPr>
          <p:txBody>
            <a:bodyPr wrap="none">
              <a:spAutoFit/>
            </a:bodyPr>
            <a:lstStyle/>
            <a:p>
              <a:pPr algn="l"/>
              <a:r>
                <a:rPr lang="en-US" sz="1400" smtClean="0"/>
                <a:t>Next</a:t>
              </a:r>
              <a:endParaRPr lang="en-US" sz="1400" baseline="-25000" dirty="0"/>
            </a:p>
          </p:txBody>
        </p:sp>
        <p:cxnSp>
          <p:nvCxnSpPr>
            <p:cNvPr id="106663" name="AutoShape 167"/>
            <p:cNvCxnSpPr>
              <a:cxnSpLocks noChangeAspect="1" noChangeShapeType="1"/>
              <a:endCxn id="106664" idx="0"/>
            </p:cNvCxnSpPr>
            <p:nvPr/>
          </p:nvCxnSpPr>
          <p:spPr bwMode="auto">
            <a:xfrm>
              <a:off x="5008" y="2643"/>
              <a:ext cx="188" cy="405"/>
            </a:xfrm>
            <a:prstGeom prst="straightConnector1">
              <a:avLst/>
            </a:prstGeom>
            <a:noFill/>
            <a:ln w="9525">
              <a:solidFill>
                <a:schemeClr val="tx1"/>
              </a:solidFill>
              <a:miter lim="800000"/>
              <a:headEnd/>
              <a:tailEnd type="triangle" w="med" len="med"/>
            </a:ln>
            <a:effectLst/>
          </p:spPr>
        </p:cxnSp>
        <p:sp>
          <p:nvSpPr>
            <p:cNvPr id="106664" name="Line 168"/>
            <p:cNvSpPr>
              <a:spLocks noChangeAspect="1" noChangeShapeType="1"/>
            </p:cNvSpPr>
            <p:nvPr/>
          </p:nvSpPr>
          <p:spPr bwMode="auto">
            <a:xfrm>
              <a:off x="5196" y="3048"/>
              <a:ext cx="97" cy="0"/>
            </a:xfrm>
            <a:prstGeom prst="line">
              <a:avLst/>
            </a:prstGeom>
            <a:noFill/>
            <a:ln w="9525">
              <a:solidFill>
                <a:schemeClr val="tx1"/>
              </a:solidFill>
              <a:miter lim="800000"/>
              <a:headEnd/>
              <a:tailEnd/>
            </a:ln>
            <a:effectLst/>
          </p:spPr>
          <p:txBody>
            <a:bodyPr wrap="none"/>
            <a:lstStyle/>
            <a:p>
              <a:endParaRPr lang="en-IN"/>
            </a:p>
          </p:txBody>
        </p:sp>
        <p:graphicFrame>
          <p:nvGraphicFramePr>
            <p:cNvPr id="106665" name="Object 169"/>
            <p:cNvGraphicFramePr>
              <a:graphicFrameLocks noChangeAspect="1"/>
            </p:cNvGraphicFramePr>
            <p:nvPr/>
          </p:nvGraphicFramePr>
          <p:xfrm>
            <a:off x="4048" y="2545"/>
            <a:ext cx="793" cy="209"/>
          </p:xfrm>
          <a:graphic>
            <a:graphicData uri="http://schemas.openxmlformats.org/presentationml/2006/ole">
              <p:oleObj spid="_x0000_s49156" name="Equation" r:id="rId3" imgW="914400" imgH="241200" progId="Equation.3">
                <p:embed/>
              </p:oleObj>
            </a:graphicData>
          </a:graphic>
        </p:graphicFrame>
        <p:graphicFrame>
          <p:nvGraphicFramePr>
            <p:cNvPr id="106666" name="Object 170"/>
            <p:cNvGraphicFramePr>
              <a:graphicFrameLocks noChangeAspect="1"/>
            </p:cNvGraphicFramePr>
            <p:nvPr/>
          </p:nvGraphicFramePr>
          <p:xfrm>
            <a:off x="4909" y="2448"/>
            <a:ext cx="815" cy="209"/>
          </p:xfrm>
          <a:graphic>
            <a:graphicData uri="http://schemas.openxmlformats.org/presentationml/2006/ole">
              <p:oleObj spid="_x0000_s49157" name="Equation" r:id="rId4" imgW="939600" imgH="241200" progId="Equation.3">
                <p:embed/>
              </p:oleObj>
            </a:graphicData>
          </a:graphic>
        </p:graphicFrame>
      </p:grpSp>
      <p:grpSp>
        <p:nvGrpSpPr>
          <p:cNvPr id="3" name="Group 253"/>
          <p:cNvGrpSpPr>
            <a:grpSpLocks/>
          </p:cNvGrpSpPr>
          <p:nvPr/>
        </p:nvGrpSpPr>
        <p:grpSpPr bwMode="auto">
          <a:xfrm>
            <a:off x="5429256" y="1000108"/>
            <a:ext cx="3651244" cy="2673367"/>
            <a:chOff x="3927" y="480"/>
            <a:chExt cx="1793" cy="1834"/>
          </a:xfrm>
        </p:grpSpPr>
        <p:sp>
          <p:nvSpPr>
            <p:cNvPr id="106668" name="Line 172"/>
            <p:cNvSpPr>
              <a:spLocks noChangeAspect="1" noChangeShapeType="1"/>
            </p:cNvSpPr>
            <p:nvPr/>
          </p:nvSpPr>
          <p:spPr bwMode="auto">
            <a:xfrm flipV="1">
              <a:off x="3927" y="1347"/>
              <a:ext cx="1785" cy="168"/>
            </a:xfrm>
            <a:prstGeom prst="line">
              <a:avLst/>
            </a:prstGeom>
            <a:noFill/>
            <a:ln w="15875">
              <a:solidFill>
                <a:srgbClr val="0000FF"/>
              </a:solidFill>
              <a:miter lim="800000"/>
              <a:headEnd/>
              <a:tailEnd/>
            </a:ln>
            <a:effectLst/>
          </p:spPr>
          <p:txBody>
            <a:bodyPr wrap="none"/>
            <a:lstStyle/>
            <a:p>
              <a:endParaRPr lang="en-IN"/>
            </a:p>
          </p:txBody>
        </p:sp>
        <p:sp>
          <p:nvSpPr>
            <p:cNvPr id="106669" name="Line 173"/>
            <p:cNvSpPr>
              <a:spLocks noChangeAspect="1" noChangeShapeType="1"/>
            </p:cNvSpPr>
            <p:nvPr/>
          </p:nvSpPr>
          <p:spPr bwMode="auto">
            <a:xfrm>
              <a:off x="4370" y="950"/>
              <a:ext cx="1316" cy="0"/>
            </a:xfrm>
            <a:prstGeom prst="line">
              <a:avLst/>
            </a:prstGeom>
            <a:noFill/>
            <a:ln w="9525">
              <a:solidFill>
                <a:schemeClr val="tx1"/>
              </a:solidFill>
              <a:miter lim="800000"/>
              <a:headEnd/>
              <a:tailEnd/>
            </a:ln>
            <a:effectLst/>
          </p:spPr>
          <p:txBody>
            <a:bodyPr wrap="none"/>
            <a:lstStyle/>
            <a:p>
              <a:endParaRPr lang="en-IN"/>
            </a:p>
          </p:txBody>
        </p:sp>
        <p:sp>
          <p:nvSpPr>
            <p:cNvPr id="106670" name="Line 174"/>
            <p:cNvSpPr>
              <a:spLocks noChangeAspect="1" noChangeShapeType="1"/>
            </p:cNvSpPr>
            <p:nvPr/>
          </p:nvSpPr>
          <p:spPr bwMode="auto">
            <a:xfrm>
              <a:off x="4367" y="1234"/>
              <a:ext cx="1317" cy="0"/>
            </a:xfrm>
            <a:prstGeom prst="line">
              <a:avLst/>
            </a:prstGeom>
            <a:noFill/>
            <a:ln w="9525">
              <a:solidFill>
                <a:schemeClr val="tx1"/>
              </a:solidFill>
              <a:miter lim="800000"/>
              <a:headEnd/>
              <a:tailEnd/>
            </a:ln>
            <a:effectLst/>
          </p:spPr>
          <p:txBody>
            <a:bodyPr wrap="none"/>
            <a:lstStyle/>
            <a:p>
              <a:endParaRPr lang="en-IN"/>
            </a:p>
          </p:txBody>
        </p:sp>
        <p:sp>
          <p:nvSpPr>
            <p:cNvPr id="106671" name="Line 175"/>
            <p:cNvSpPr>
              <a:spLocks noChangeAspect="1" noChangeShapeType="1"/>
            </p:cNvSpPr>
            <p:nvPr/>
          </p:nvSpPr>
          <p:spPr bwMode="auto">
            <a:xfrm>
              <a:off x="4370" y="1501"/>
              <a:ext cx="1317" cy="0"/>
            </a:xfrm>
            <a:prstGeom prst="line">
              <a:avLst/>
            </a:prstGeom>
            <a:noFill/>
            <a:ln w="9525">
              <a:solidFill>
                <a:schemeClr val="tx1"/>
              </a:solidFill>
              <a:miter lim="800000"/>
              <a:headEnd/>
              <a:tailEnd/>
            </a:ln>
            <a:effectLst/>
          </p:spPr>
          <p:txBody>
            <a:bodyPr wrap="none"/>
            <a:lstStyle/>
            <a:p>
              <a:endParaRPr lang="en-IN"/>
            </a:p>
          </p:txBody>
        </p:sp>
        <p:sp>
          <p:nvSpPr>
            <p:cNvPr id="106672" name="Line 176"/>
            <p:cNvSpPr>
              <a:spLocks noChangeAspect="1" noChangeShapeType="1"/>
            </p:cNvSpPr>
            <p:nvPr/>
          </p:nvSpPr>
          <p:spPr bwMode="auto">
            <a:xfrm>
              <a:off x="4629" y="732"/>
              <a:ext cx="0" cy="871"/>
            </a:xfrm>
            <a:prstGeom prst="line">
              <a:avLst/>
            </a:prstGeom>
            <a:noFill/>
            <a:ln w="9525">
              <a:solidFill>
                <a:schemeClr val="tx1"/>
              </a:solidFill>
              <a:miter lim="800000"/>
              <a:headEnd/>
              <a:tailEnd/>
            </a:ln>
            <a:effectLst/>
          </p:spPr>
          <p:txBody>
            <a:bodyPr wrap="none"/>
            <a:lstStyle/>
            <a:p>
              <a:endParaRPr lang="en-IN"/>
            </a:p>
          </p:txBody>
        </p:sp>
        <p:sp>
          <p:nvSpPr>
            <p:cNvPr id="106673" name="Line 177"/>
            <p:cNvSpPr>
              <a:spLocks noChangeAspect="1" noChangeShapeType="1"/>
            </p:cNvSpPr>
            <p:nvPr/>
          </p:nvSpPr>
          <p:spPr bwMode="auto">
            <a:xfrm>
              <a:off x="4938" y="737"/>
              <a:ext cx="0" cy="871"/>
            </a:xfrm>
            <a:prstGeom prst="line">
              <a:avLst/>
            </a:prstGeom>
            <a:noFill/>
            <a:ln w="9525">
              <a:solidFill>
                <a:schemeClr val="tx1"/>
              </a:solidFill>
              <a:miter lim="800000"/>
              <a:headEnd/>
              <a:tailEnd/>
            </a:ln>
            <a:effectLst/>
          </p:spPr>
          <p:txBody>
            <a:bodyPr wrap="none"/>
            <a:lstStyle/>
            <a:p>
              <a:endParaRPr lang="en-IN"/>
            </a:p>
          </p:txBody>
        </p:sp>
        <p:sp>
          <p:nvSpPr>
            <p:cNvPr id="106674" name="Line 178"/>
            <p:cNvSpPr>
              <a:spLocks noChangeAspect="1" noChangeShapeType="1"/>
            </p:cNvSpPr>
            <p:nvPr/>
          </p:nvSpPr>
          <p:spPr bwMode="auto">
            <a:xfrm>
              <a:off x="5241" y="722"/>
              <a:ext cx="0" cy="871"/>
            </a:xfrm>
            <a:prstGeom prst="line">
              <a:avLst/>
            </a:prstGeom>
            <a:noFill/>
            <a:ln w="9525">
              <a:solidFill>
                <a:schemeClr val="tx1"/>
              </a:solidFill>
              <a:miter lim="800000"/>
              <a:headEnd/>
              <a:tailEnd/>
            </a:ln>
            <a:effectLst/>
          </p:spPr>
          <p:txBody>
            <a:bodyPr wrap="none"/>
            <a:lstStyle/>
            <a:p>
              <a:endParaRPr lang="en-IN"/>
            </a:p>
          </p:txBody>
        </p:sp>
        <p:sp>
          <p:nvSpPr>
            <p:cNvPr id="106675" name="Line 179"/>
            <p:cNvSpPr>
              <a:spLocks noChangeAspect="1" noChangeShapeType="1"/>
            </p:cNvSpPr>
            <p:nvPr/>
          </p:nvSpPr>
          <p:spPr bwMode="auto">
            <a:xfrm>
              <a:off x="5531" y="722"/>
              <a:ext cx="0" cy="871"/>
            </a:xfrm>
            <a:prstGeom prst="line">
              <a:avLst/>
            </a:prstGeom>
            <a:noFill/>
            <a:ln w="9525">
              <a:solidFill>
                <a:schemeClr val="tx1"/>
              </a:solidFill>
              <a:miter lim="800000"/>
              <a:headEnd/>
              <a:tailEnd/>
            </a:ln>
            <a:effectLst/>
          </p:spPr>
          <p:txBody>
            <a:bodyPr wrap="none"/>
            <a:lstStyle/>
            <a:p>
              <a:endParaRPr lang="en-IN"/>
            </a:p>
          </p:txBody>
        </p:sp>
        <p:sp>
          <p:nvSpPr>
            <p:cNvPr id="106676" name="Oval 180"/>
            <p:cNvSpPr>
              <a:spLocks noChangeAspect="1" noChangeArrowheads="1"/>
            </p:cNvSpPr>
            <p:nvPr/>
          </p:nvSpPr>
          <p:spPr bwMode="auto">
            <a:xfrm>
              <a:off x="4585" y="1460"/>
              <a:ext cx="87" cy="86"/>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106677" name="Oval 181"/>
            <p:cNvSpPr>
              <a:spLocks noChangeAspect="1" noChangeArrowheads="1"/>
            </p:cNvSpPr>
            <p:nvPr/>
          </p:nvSpPr>
          <p:spPr bwMode="auto">
            <a:xfrm>
              <a:off x="4582" y="1181"/>
              <a:ext cx="86"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78" name="Oval 182"/>
            <p:cNvSpPr>
              <a:spLocks noChangeAspect="1" noChangeArrowheads="1"/>
            </p:cNvSpPr>
            <p:nvPr/>
          </p:nvSpPr>
          <p:spPr bwMode="auto">
            <a:xfrm>
              <a:off x="4892" y="1463"/>
              <a:ext cx="87" cy="87"/>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106679" name="Oval 183"/>
            <p:cNvSpPr>
              <a:spLocks noChangeAspect="1" noChangeArrowheads="1"/>
            </p:cNvSpPr>
            <p:nvPr/>
          </p:nvSpPr>
          <p:spPr bwMode="auto">
            <a:xfrm>
              <a:off x="4895" y="1188"/>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80" name="Oval 184"/>
            <p:cNvSpPr>
              <a:spLocks noChangeAspect="1" noChangeArrowheads="1"/>
            </p:cNvSpPr>
            <p:nvPr/>
          </p:nvSpPr>
          <p:spPr bwMode="auto">
            <a:xfrm>
              <a:off x="5200" y="889"/>
              <a:ext cx="86"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81" name="Oval 185"/>
            <p:cNvSpPr>
              <a:spLocks noChangeAspect="1" noChangeArrowheads="1"/>
            </p:cNvSpPr>
            <p:nvPr/>
          </p:nvSpPr>
          <p:spPr bwMode="auto">
            <a:xfrm>
              <a:off x="5202" y="1187"/>
              <a:ext cx="87"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06682" name="Oval 186"/>
            <p:cNvSpPr>
              <a:spLocks noChangeAspect="1" noChangeArrowheads="1"/>
            </p:cNvSpPr>
            <p:nvPr/>
          </p:nvSpPr>
          <p:spPr bwMode="auto">
            <a:xfrm>
              <a:off x="5494" y="896"/>
              <a:ext cx="86"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83" name="Oval 187"/>
            <p:cNvSpPr>
              <a:spLocks noChangeAspect="1" noChangeArrowheads="1"/>
            </p:cNvSpPr>
            <p:nvPr/>
          </p:nvSpPr>
          <p:spPr bwMode="auto">
            <a:xfrm>
              <a:off x="5486" y="1189"/>
              <a:ext cx="86" cy="8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06684" name="Oval 188"/>
            <p:cNvSpPr>
              <a:spLocks noChangeAspect="1" noChangeArrowheads="1"/>
            </p:cNvSpPr>
            <p:nvPr/>
          </p:nvSpPr>
          <p:spPr bwMode="auto">
            <a:xfrm>
              <a:off x="4920" y="1403"/>
              <a:ext cx="35" cy="36"/>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106685" name="Text Box 189"/>
            <p:cNvSpPr txBox="1">
              <a:spLocks noChangeAspect="1" noChangeArrowheads="1"/>
            </p:cNvSpPr>
            <p:nvPr/>
          </p:nvSpPr>
          <p:spPr bwMode="auto">
            <a:xfrm>
              <a:off x="3965" y="1162"/>
              <a:ext cx="379" cy="192"/>
            </a:xfrm>
            <a:prstGeom prst="rect">
              <a:avLst/>
            </a:prstGeom>
            <a:noFill/>
            <a:ln w="9525">
              <a:noFill/>
              <a:miter lim="800000"/>
              <a:headEnd/>
              <a:tailEnd/>
            </a:ln>
            <a:effectLst/>
          </p:spPr>
          <p:txBody>
            <a:bodyPr wrap="none">
              <a:spAutoFit/>
            </a:bodyPr>
            <a:lstStyle/>
            <a:p>
              <a:pPr algn="l"/>
              <a:r>
                <a:rPr lang="en-US" sz="1400"/>
                <a:t>(x</a:t>
              </a:r>
              <a:r>
                <a:rPr lang="en-US" sz="1400" baseline="-25000"/>
                <a:t>i</a:t>
              </a:r>
              <a:r>
                <a:rPr lang="en-US" sz="1400"/>
                <a:t>,y</a:t>
              </a:r>
              <a:r>
                <a:rPr lang="en-US" sz="1400" baseline="-25000"/>
                <a:t>i</a:t>
              </a:r>
              <a:r>
                <a:rPr lang="en-US" sz="1400"/>
                <a:t>)</a:t>
              </a:r>
            </a:p>
          </p:txBody>
        </p:sp>
        <p:cxnSp>
          <p:nvCxnSpPr>
            <p:cNvPr id="106686" name="AutoShape 190"/>
            <p:cNvCxnSpPr>
              <a:cxnSpLocks noChangeAspect="1" noChangeShapeType="1"/>
              <a:stCxn id="106685" idx="3"/>
              <a:endCxn id="106693" idx="2"/>
            </p:cNvCxnSpPr>
            <p:nvPr/>
          </p:nvCxnSpPr>
          <p:spPr bwMode="auto">
            <a:xfrm>
              <a:off x="4301" y="1229"/>
              <a:ext cx="310" cy="218"/>
            </a:xfrm>
            <a:prstGeom prst="straightConnector1">
              <a:avLst/>
            </a:prstGeom>
            <a:noFill/>
            <a:ln w="9525">
              <a:solidFill>
                <a:schemeClr val="tx1"/>
              </a:solidFill>
              <a:miter lim="800000"/>
              <a:headEnd/>
              <a:tailEnd type="triangle" w="med" len="med"/>
            </a:ln>
            <a:effectLst/>
          </p:spPr>
        </p:cxnSp>
        <p:sp>
          <p:nvSpPr>
            <p:cNvPr id="106687" name="Text Box 191"/>
            <p:cNvSpPr txBox="1">
              <a:spLocks noChangeAspect="1" noChangeArrowheads="1"/>
            </p:cNvSpPr>
            <p:nvPr/>
          </p:nvSpPr>
          <p:spPr bwMode="auto">
            <a:xfrm>
              <a:off x="3935" y="1545"/>
              <a:ext cx="610" cy="191"/>
            </a:xfrm>
            <a:prstGeom prst="rect">
              <a:avLst/>
            </a:prstGeom>
            <a:noFill/>
            <a:ln w="9525">
              <a:noFill/>
              <a:miter lim="800000"/>
              <a:headEnd/>
              <a:tailEnd/>
            </a:ln>
            <a:effectLst/>
          </p:spPr>
          <p:txBody>
            <a:bodyPr>
              <a:spAutoFit/>
            </a:bodyPr>
            <a:lstStyle/>
            <a:p>
              <a:pPr algn="l"/>
              <a:r>
                <a:rPr lang="en-US" sz="1400"/>
                <a:t>P=(x</a:t>
              </a:r>
              <a:r>
                <a:rPr lang="en-US" sz="1400" baseline="-25000"/>
                <a:t>p</a:t>
              </a:r>
              <a:r>
                <a:rPr lang="en-US" sz="1400"/>
                <a:t>, y</a:t>
              </a:r>
              <a:r>
                <a:rPr lang="en-US" sz="1400" baseline="-25000"/>
                <a:t>p</a:t>
              </a:r>
              <a:r>
                <a:rPr lang="en-US" sz="1400"/>
                <a:t>)</a:t>
              </a:r>
            </a:p>
          </p:txBody>
        </p:sp>
        <p:cxnSp>
          <p:nvCxnSpPr>
            <p:cNvPr id="106688" name="AutoShape 192"/>
            <p:cNvCxnSpPr>
              <a:cxnSpLocks noChangeAspect="1" noChangeShapeType="1"/>
              <a:stCxn id="106687" idx="3"/>
            </p:cNvCxnSpPr>
            <p:nvPr/>
          </p:nvCxnSpPr>
          <p:spPr bwMode="auto">
            <a:xfrm flipV="1">
              <a:off x="4545" y="1524"/>
              <a:ext cx="45" cy="117"/>
            </a:xfrm>
            <a:prstGeom prst="straightConnector1">
              <a:avLst/>
            </a:prstGeom>
            <a:noFill/>
            <a:ln w="9525">
              <a:solidFill>
                <a:schemeClr val="tx1"/>
              </a:solidFill>
              <a:miter lim="800000"/>
              <a:headEnd/>
              <a:tailEnd type="triangle" w="med" len="med"/>
            </a:ln>
            <a:effectLst/>
          </p:spPr>
        </p:cxnSp>
        <p:cxnSp>
          <p:nvCxnSpPr>
            <p:cNvPr id="106689" name="AutoShape 193"/>
            <p:cNvCxnSpPr>
              <a:cxnSpLocks noChangeAspect="1" noChangeShapeType="1"/>
              <a:endCxn id="106691" idx="0"/>
            </p:cNvCxnSpPr>
            <p:nvPr/>
          </p:nvCxnSpPr>
          <p:spPr bwMode="auto">
            <a:xfrm>
              <a:off x="4513" y="770"/>
              <a:ext cx="374" cy="610"/>
            </a:xfrm>
            <a:prstGeom prst="straightConnector1">
              <a:avLst/>
            </a:prstGeom>
            <a:noFill/>
            <a:ln w="9525">
              <a:solidFill>
                <a:schemeClr val="tx1"/>
              </a:solidFill>
              <a:miter lim="800000"/>
              <a:headEnd/>
              <a:tailEnd type="triangle" w="med" len="med"/>
            </a:ln>
            <a:effectLst/>
          </p:spPr>
        </p:cxnSp>
        <p:sp>
          <p:nvSpPr>
            <p:cNvPr id="106690" name="Line 194"/>
            <p:cNvSpPr>
              <a:spLocks noChangeAspect="1" noChangeShapeType="1"/>
            </p:cNvSpPr>
            <p:nvPr/>
          </p:nvSpPr>
          <p:spPr bwMode="auto">
            <a:xfrm>
              <a:off x="4579" y="1400"/>
              <a:ext cx="97" cy="0"/>
            </a:xfrm>
            <a:prstGeom prst="line">
              <a:avLst/>
            </a:prstGeom>
            <a:noFill/>
            <a:ln w="9525">
              <a:solidFill>
                <a:schemeClr val="tx1"/>
              </a:solidFill>
              <a:miter lim="800000"/>
              <a:headEnd/>
              <a:tailEnd/>
            </a:ln>
            <a:effectLst/>
          </p:spPr>
          <p:txBody>
            <a:bodyPr wrap="none"/>
            <a:lstStyle/>
            <a:p>
              <a:endParaRPr lang="en-IN"/>
            </a:p>
          </p:txBody>
        </p:sp>
        <p:sp>
          <p:nvSpPr>
            <p:cNvPr id="106691" name="Line 195"/>
            <p:cNvSpPr>
              <a:spLocks noChangeAspect="1" noChangeShapeType="1"/>
            </p:cNvSpPr>
            <p:nvPr/>
          </p:nvSpPr>
          <p:spPr bwMode="auto">
            <a:xfrm>
              <a:off x="4887" y="1380"/>
              <a:ext cx="97" cy="0"/>
            </a:xfrm>
            <a:prstGeom prst="line">
              <a:avLst/>
            </a:prstGeom>
            <a:noFill/>
            <a:ln w="9525">
              <a:solidFill>
                <a:schemeClr val="tx1"/>
              </a:solidFill>
              <a:miter lim="800000"/>
              <a:headEnd/>
              <a:tailEnd/>
            </a:ln>
            <a:effectLst/>
          </p:spPr>
          <p:txBody>
            <a:bodyPr wrap="none"/>
            <a:lstStyle/>
            <a:p>
              <a:endParaRPr lang="en-IN"/>
            </a:p>
          </p:txBody>
        </p:sp>
        <p:sp>
          <p:nvSpPr>
            <p:cNvPr id="106692" name="Text Box 196"/>
            <p:cNvSpPr txBox="1">
              <a:spLocks noChangeAspect="1" noChangeArrowheads="1"/>
            </p:cNvSpPr>
            <p:nvPr/>
          </p:nvSpPr>
          <p:spPr bwMode="auto">
            <a:xfrm>
              <a:off x="4951" y="1289"/>
              <a:ext cx="145" cy="173"/>
            </a:xfrm>
            <a:prstGeom prst="rect">
              <a:avLst/>
            </a:prstGeom>
            <a:noFill/>
            <a:ln w="9525">
              <a:noFill/>
              <a:miter lim="800000"/>
              <a:headEnd/>
              <a:tailEnd/>
            </a:ln>
            <a:effectLst/>
          </p:spPr>
          <p:txBody>
            <a:bodyPr>
              <a:spAutoFit/>
            </a:bodyPr>
            <a:lstStyle/>
            <a:p>
              <a:pPr algn="l"/>
              <a:r>
                <a:rPr lang="en-US"/>
                <a:t>M</a:t>
              </a:r>
            </a:p>
          </p:txBody>
        </p:sp>
        <p:sp>
          <p:nvSpPr>
            <p:cNvPr id="106693" name="Oval 197"/>
            <p:cNvSpPr>
              <a:spLocks noChangeAspect="1" noChangeArrowheads="1"/>
            </p:cNvSpPr>
            <p:nvPr/>
          </p:nvSpPr>
          <p:spPr bwMode="auto">
            <a:xfrm>
              <a:off x="4611" y="1430"/>
              <a:ext cx="35" cy="35"/>
            </a:xfrm>
            <a:prstGeom prst="ellipse">
              <a:avLst/>
            </a:prstGeom>
            <a:solidFill>
              <a:schemeClr val="hlink"/>
            </a:solidFill>
            <a:ln w="9525">
              <a:solidFill>
                <a:schemeClr val="tx1"/>
              </a:solidFill>
              <a:miter lim="800000"/>
              <a:headEnd/>
              <a:tailEnd/>
            </a:ln>
            <a:effectLst/>
          </p:spPr>
          <p:txBody>
            <a:bodyPr wrap="none" anchor="ctr"/>
            <a:lstStyle/>
            <a:p>
              <a:endParaRPr lang="en-IN"/>
            </a:p>
          </p:txBody>
        </p:sp>
        <p:sp>
          <p:nvSpPr>
            <p:cNvPr id="106694" name="Text Box 198"/>
            <p:cNvSpPr txBox="1">
              <a:spLocks noChangeAspect="1" noChangeArrowheads="1"/>
            </p:cNvSpPr>
            <p:nvPr/>
          </p:nvSpPr>
          <p:spPr bwMode="auto">
            <a:xfrm>
              <a:off x="4903" y="1496"/>
              <a:ext cx="144" cy="173"/>
            </a:xfrm>
            <a:prstGeom prst="rect">
              <a:avLst/>
            </a:prstGeom>
            <a:noFill/>
            <a:ln w="9525">
              <a:noFill/>
              <a:miter lim="800000"/>
              <a:headEnd/>
              <a:tailEnd/>
            </a:ln>
            <a:effectLst/>
          </p:spPr>
          <p:txBody>
            <a:bodyPr>
              <a:spAutoFit/>
            </a:bodyPr>
            <a:lstStyle/>
            <a:p>
              <a:pPr algn="l"/>
              <a:r>
                <a:rPr lang="en-US" smtClean="0"/>
                <a:t>E</a:t>
              </a:r>
              <a:endParaRPr lang="en-US" dirty="0"/>
            </a:p>
          </p:txBody>
        </p:sp>
        <p:sp>
          <p:nvSpPr>
            <p:cNvPr id="106695" name="Text Box 199"/>
            <p:cNvSpPr txBox="1">
              <a:spLocks noChangeAspect="1" noChangeArrowheads="1"/>
            </p:cNvSpPr>
            <p:nvPr/>
          </p:nvSpPr>
          <p:spPr bwMode="auto">
            <a:xfrm>
              <a:off x="4903" y="1061"/>
              <a:ext cx="241" cy="173"/>
            </a:xfrm>
            <a:prstGeom prst="rect">
              <a:avLst/>
            </a:prstGeom>
            <a:noFill/>
            <a:ln w="9525">
              <a:noFill/>
              <a:miter lim="800000"/>
              <a:headEnd/>
              <a:tailEnd/>
            </a:ln>
            <a:effectLst/>
          </p:spPr>
          <p:txBody>
            <a:bodyPr>
              <a:spAutoFit/>
            </a:bodyPr>
            <a:lstStyle/>
            <a:p>
              <a:pPr algn="l"/>
              <a:r>
                <a:rPr lang="en-US" dirty="0" smtClean="0"/>
                <a:t>NE</a:t>
              </a:r>
              <a:endParaRPr lang="en-US" dirty="0"/>
            </a:p>
          </p:txBody>
        </p:sp>
        <p:sp>
          <p:nvSpPr>
            <p:cNvPr id="106696" name="Oval 200"/>
            <p:cNvSpPr>
              <a:spLocks noChangeAspect="1" noChangeArrowheads="1"/>
            </p:cNvSpPr>
            <p:nvPr/>
          </p:nvSpPr>
          <p:spPr bwMode="auto">
            <a:xfrm>
              <a:off x="5198" y="1460"/>
              <a:ext cx="87"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6697" name="Text Box 201"/>
            <p:cNvSpPr txBox="1">
              <a:spLocks noChangeAspect="1" noChangeArrowheads="1"/>
            </p:cNvSpPr>
            <p:nvPr/>
          </p:nvSpPr>
          <p:spPr bwMode="auto">
            <a:xfrm>
              <a:off x="4806" y="1597"/>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+1</a:t>
              </a:r>
              <a:endParaRPr lang="en-US" sz="1400" baseline="-25000"/>
            </a:p>
          </p:txBody>
        </p:sp>
        <p:sp>
          <p:nvSpPr>
            <p:cNvPr id="106698" name="Text Box 202"/>
            <p:cNvSpPr txBox="1">
              <a:spLocks noChangeAspect="1" noChangeArrowheads="1"/>
            </p:cNvSpPr>
            <p:nvPr/>
          </p:nvSpPr>
          <p:spPr bwMode="auto">
            <a:xfrm>
              <a:off x="4564" y="1597"/>
              <a:ext cx="211"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p>
          </p:txBody>
        </p:sp>
        <p:sp>
          <p:nvSpPr>
            <p:cNvPr id="106699" name="Text Box 203"/>
            <p:cNvSpPr txBox="1">
              <a:spLocks noChangeAspect="1" noChangeArrowheads="1"/>
            </p:cNvSpPr>
            <p:nvPr/>
          </p:nvSpPr>
          <p:spPr bwMode="auto">
            <a:xfrm>
              <a:off x="5127" y="1597"/>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+2</a:t>
              </a:r>
              <a:endParaRPr lang="en-US" sz="1400" baseline="-25000"/>
            </a:p>
          </p:txBody>
        </p:sp>
        <p:sp>
          <p:nvSpPr>
            <p:cNvPr id="106700" name="Text Box 204"/>
            <p:cNvSpPr txBox="1">
              <a:spLocks noChangeAspect="1" noChangeArrowheads="1"/>
            </p:cNvSpPr>
            <p:nvPr/>
          </p:nvSpPr>
          <p:spPr bwMode="auto">
            <a:xfrm rot="16200000">
              <a:off x="4351" y="1952"/>
              <a:ext cx="532" cy="192"/>
            </a:xfrm>
            <a:prstGeom prst="rect">
              <a:avLst/>
            </a:prstGeom>
            <a:noFill/>
            <a:ln w="9525">
              <a:noFill/>
              <a:miter lim="800000"/>
              <a:headEnd/>
              <a:tailEnd/>
            </a:ln>
            <a:effectLst/>
          </p:spPr>
          <p:txBody>
            <a:bodyPr wrap="none">
              <a:spAutoFit/>
            </a:bodyPr>
            <a:lstStyle/>
            <a:p>
              <a:pPr algn="l"/>
              <a:r>
                <a:rPr lang="en-US" sz="1400" smtClean="0"/>
                <a:t>Previous</a:t>
              </a:r>
              <a:endParaRPr lang="en-US" sz="1400" baseline="-25000" dirty="0"/>
            </a:p>
          </p:txBody>
        </p:sp>
        <p:sp>
          <p:nvSpPr>
            <p:cNvPr id="106701" name="Text Box 205"/>
            <p:cNvSpPr txBox="1">
              <a:spLocks noChangeAspect="1" noChangeArrowheads="1"/>
            </p:cNvSpPr>
            <p:nvPr/>
          </p:nvSpPr>
          <p:spPr bwMode="auto">
            <a:xfrm rot="16200000">
              <a:off x="4741" y="1938"/>
              <a:ext cx="483" cy="192"/>
            </a:xfrm>
            <a:prstGeom prst="rect">
              <a:avLst/>
            </a:prstGeom>
            <a:noFill/>
            <a:ln w="9525">
              <a:noFill/>
              <a:miter lim="800000"/>
              <a:headEnd/>
              <a:tailEnd/>
            </a:ln>
            <a:effectLst/>
          </p:spPr>
          <p:txBody>
            <a:bodyPr wrap="none">
              <a:spAutoFit/>
            </a:bodyPr>
            <a:lstStyle/>
            <a:p>
              <a:pPr algn="l"/>
              <a:r>
                <a:rPr lang="en-US" sz="1400" smtClean="0"/>
                <a:t>Current</a:t>
              </a:r>
              <a:endParaRPr lang="en-US" sz="1400" baseline="-25000" dirty="0"/>
            </a:p>
          </p:txBody>
        </p:sp>
        <p:sp>
          <p:nvSpPr>
            <p:cNvPr id="106702" name="Text Box 206"/>
            <p:cNvSpPr txBox="1">
              <a:spLocks noChangeAspect="1" noChangeArrowheads="1"/>
            </p:cNvSpPr>
            <p:nvPr/>
          </p:nvSpPr>
          <p:spPr bwMode="auto">
            <a:xfrm rot="16200000">
              <a:off x="5102" y="1882"/>
              <a:ext cx="342" cy="192"/>
            </a:xfrm>
            <a:prstGeom prst="rect">
              <a:avLst/>
            </a:prstGeom>
            <a:noFill/>
            <a:ln w="9525">
              <a:noFill/>
              <a:miter lim="800000"/>
              <a:headEnd/>
              <a:tailEnd/>
            </a:ln>
            <a:effectLst/>
          </p:spPr>
          <p:txBody>
            <a:bodyPr wrap="none">
              <a:spAutoFit/>
            </a:bodyPr>
            <a:lstStyle/>
            <a:p>
              <a:pPr algn="l"/>
              <a:r>
                <a:rPr lang="en-US" sz="1400" smtClean="0"/>
                <a:t>Next</a:t>
              </a:r>
              <a:endParaRPr lang="en-US" sz="1400" baseline="-25000" dirty="0"/>
            </a:p>
          </p:txBody>
        </p:sp>
        <p:cxnSp>
          <p:nvCxnSpPr>
            <p:cNvPr id="106703" name="AutoShape 207"/>
            <p:cNvCxnSpPr>
              <a:cxnSpLocks noChangeAspect="1" noChangeShapeType="1"/>
              <a:endCxn id="106704" idx="1"/>
            </p:cNvCxnSpPr>
            <p:nvPr/>
          </p:nvCxnSpPr>
          <p:spPr bwMode="auto">
            <a:xfrm flipH="1">
              <a:off x="5294" y="669"/>
              <a:ext cx="224" cy="705"/>
            </a:xfrm>
            <a:prstGeom prst="straightConnector1">
              <a:avLst/>
            </a:prstGeom>
            <a:noFill/>
            <a:ln w="9525">
              <a:solidFill>
                <a:schemeClr val="tx1"/>
              </a:solidFill>
              <a:miter lim="800000"/>
              <a:headEnd/>
              <a:tailEnd type="triangle" w="med" len="med"/>
            </a:ln>
            <a:effectLst/>
          </p:spPr>
        </p:cxnSp>
        <p:sp>
          <p:nvSpPr>
            <p:cNvPr id="106704" name="Line 208"/>
            <p:cNvSpPr>
              <a:spLocks noChangeAspect="1" noChangeShapeType="1"/>
            </p:cNvSpPr>
            <p:nvPr/>
          </p:nvSpPr>
          <p:spPr bwMode="auto">
            <a:xfrm>
              <a:off x="5197" y="1374"/>
              <a:ext cx="97" cy="0"/>
            </a:xfrm>
            <a:prstGeom prst="line">
              <a:avLst/>
            </a:prstGeom>
            <a:noFill/>
            <a:ln w="9525">
              <a:solidFill>
                <a:schemeClr val="tx1"/>
              </a:solidFill>
              <a:miter lim="800000"/>
              <a:headEnd/>
              <a:tailEnd/>
            </a:ln>
            <a:effectLst/>
          </p:spPr>
          <p:txBody>
            <a:bodyPr wrap="none"/>
            <a:lstStyle/>
            <a:p>
              <a:endParaRPr lang="en-IN"/>
            </a:p>
          </p:txBody>
        </p:sp>
        <p:graphicFrame>
          <p:nvGraphicFramePr>
            <p:cNvPr id="106705" name="Object 209"/>
            <p:cNvGraphicFramePr>
              <a:graphicFrameLocks noChangeAspect="1"/>
            </p:cNvGraphicFramePr>
            <p:nvPr/>
          </p:nvGraphicFramePr>
          <p:xfrm>
            <a:off x="4047" y="577"/>
            <a:ext cx="792" cy="208"/>
          </p:xfrm>
          <a:graphic>
            <a:graphicData uri="http://schemas.openxmlformats.org/presentationml/2006/ole">
              <p:oleObj spid="_x0000_s49154" name="Equation" r:id="rId5" imgW="914400" imgH="241200" progId="Equation.3">
                <p:embed/>
              </p:oleObj>
            </a:graphicData>
          </a:graphic>
        </p:graphicFrame>
        <p:graphicFrame>
          <p:nvGraphicFramePr>
            <p:cNvPr id="106706" name="Object 210"/>
            <p:cNvGraphicFramePr>
              <a:graphicFrameLocks noChangeAspect="1"/>
            </p:cNvGraphicFramePr>
            <p:nvPr/>
          </p:nvGraphicFramePr>
          <p:xfrm>
            <a:off x="4906" y="480"/>
            <a:ext cx="814" cy="208"/>
          </p:xfrm>
          <a:graphic>
            <a:graphicData uri="http://schemas.openxmlformats.org/presentationml/2006/ole">
              <p:oleObj spid="_x0000_s49155" name="Equation" r:id="rId6" imgW="939600" imgH="241200" progId="Equation.3">
                <p:embed/>
              </p:oleObj>
            </a:graphicData>
          </a:graphic>
        </p:graphicFrame>
        <p:sp>
          <p:nvSpPr>
            <p:cNvPr id="106707" name="Oval 211"/>
            <p:cNvSpPr>
              <a:spLocks noChangeAspect="1" noChangeArrowheads="1"/>
            </p:cNvSpPr>
            <p:nvPr/>
          </p:nvSpPr>
          <p:spPr bwMode="auto">
            <a:xfrm>
              <a:off x="5487" y="145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Midpoint Circle Algorithm</a:t>
            </a:r>
            <a:endParaRPr lang="en-IN" dirty="0"/>
          </a:p>
        </p:txBody>
      </p:sp>
      <p:pic>
        <p:nvPicPr>
          <p:cNvPr id="4" name="Picture 34" descr="midpoint-circle-octant"/>
          <p:cNvPicPr>
            <a:picLocks noChangeAspect="1" noChangeArrowheads="1"/>
          </p:cNvPicPr>
          <p:nvPr/>
        </p:nvPicPr>
        <p:blipFill>
          <a:blip r:embed="rId2"/>
          <a:srcRect/>
          <a:stretch>
            <a:fillRect/>
          </a:stretch>
        </p:blipFill>
        <p:spPr bwMode="auto">
          <a:xfrm>
            <a:off x="2571736" y="1928802"/>
            <a:ext cx="4394519" cy="3214710"/>
          </a:xfrm>
          <a:prstGeom prst="rect">
            <a:avLst/>
          </a:prstGeom>
          <a:noFill/>
        </p:spPr>
      </p:pic>
      <p:sp>
        <p:nvSpPr>
          <p:cNvPr id="5" name="Rectangle 4"/>
          <p:cNvSpPr/>
          <p:nvPr/>
        </p:nvSpPr>
        <p:spPr>
          <a:xfrm>
            <a:off x="500034" y="5429264"/>
            <a:ext cx="7572428" cy="984885"/>
          </a:xfrm>
          <a:prstGeom prst="rect">
            <a:avLst/>
          </a:prstGeom>
        </p:spPr>
        <p:txBody>
          <a:bodyPr wrap="square">
            <a:spAutoFit/>
          </a:bodyPr>
          <a:lstStyle/>
          <a:p>
            <a:r>
              <a:rPr lang="en-US" sz="2000" dirty="0" smtClean="0">
                <a:sym typeface="Symbol" pitchFamily="18" charset="2"/>
              </a:rPr>
              <a:t>Implicit of equation of circle is: </a:t>
            </a:r>
          </a:p>
          <a:p>
            <a:pPr lvl="1">
              <a:buFont typeface="Wingdings" pitchFamily="2" charset="2"/>
              <a:buNone/>
            </a:pPr>
            <a:r>
              <a:rPr lang="en-US" dirty="0" smtClean="0">
                <a:sym typeface="Symbol" pitchFamily="18" charset="2"/>
              </a:rPr>
              <a:t>	x</a:t>
            </a:r>
            <a:r>
              <a:rPr lang="en-US" baseline="30000" dirty="0" smtClean="0">
                <a:sym typeface="Symbol" pitchFamily="18" charset="2"/>
              </a:rPr>
              <a:t>2 </a:t>
            </a:r>
            <a:r>
              <a:rPr lang="en-US" dirty="0" smtClean="0">
                <a:sym typeface="Symbol" pitchFamily="18" charset="2"/>
              </a:rPr>
              <a:t>+ y</a:t>
            </a:r>
            <a:r>
              <a:rPr lang="en-US" baseline="30000" dirty="0" smtClean="0">
                <a:sym typeface="Symbol" pitchFamily="18" charset="2"/>
              </a:rPr>
              <a:t>2 </a:t>
            </a:r>
            <a:r>
              <a:rPr lang="en-US" dirty="0" smtClean="0">
                <a:sym typeface="Symbol" pitchFamily="18" charset="2"/>
              </a:rPr>
              <a:t>- R</a:t>
            </a:r>
            <a:r>
              <a:rPr lang="en-US" baseline="30000" dirty="0" smtClean="0">
                <a:sym typeface="Symbol" pitchFamily="18" charset="2"/>
              </a:rPr>
              <a:t>2 </a:t>
            </a:r>
            <a:r>
              <a:rPr lang="en-US" dirty="0" smtClean="0">
                <a:sym typeface="Symbol" pitchFamily="18" charset="2"/>
              </a:rPr>
              <a:t>= 0</a:t>
            </a:r>
          </a:p>
          <a:p>
            <a:r>
              <a:rPr lang="en-US" sz="2000" dirty="0" smtClean="0">
                <a:sym typeface="Symbol" pitchFamily="18" charset="2"/>
              </a:rPr>
              <a:t>Eight way symmetry  require to calculate one octant</a:t>
            </a:r>
            <a:endParaRPr lang="en-US" sz="2000" dirty="0">
              <a:sym typeface="Symbol" pitchFamily="18"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214290"/>
            <a:ext cx="8229600" cy="714380"/>
          </a:xfrm>
        </p:spPr>
        <p:txBody>
          <a:bodyPr>
            <a:normAutofit fontScale="90000"/>
          </a:bodyPr>
          <a:lstStyle/>
          <a:p>
            <a:pPr algn="l"/>
            <a:r>
              <a:rPr lang="en-US" dirty="0"/>
              <a:t>Midpoint Circle Algorithm</a:t>
            </a:r>
          </a:p>
        </p:txBody>
      </p:sp>
      <p:sp>
        <p:nvSpPr>
          <p:cNvPr id="100355" name="Rectangle 3"/>
          <p:cNvSpPr>
            <a:spLocks noGrp="1" noChangeArrowheads="1"/>
          </p:cNvSpPr>
          <p:nvPr>
            <p:ph type="body" idx="1"/>
          </p:nvPr>
        </p:nvSpPr>
        <p:spPr>
          <a:xfrm>
            <a:off x="285720" y="1000108"/>
            <a:ext cx="5867400" cy="642942"/>
          </a:xfrm>
        </p:spPr>
        <p:txBody>
          <a:bodyPr/>
          <a:lstStyle/>
          <a:p>
            <a:r>
              <a:rPr lang="en-US" sz="2000" dirty="0" smtClean="0">
                <a:sym typeface="Symbol" pitchFamily="18" charset="2"/>
              </a:rPr>
              <a:t>Define </a:t>
            </a:r>
            <a:r>
              <a:rPr lang="en-US" sz="2000" dirty="0">
                <a:sym typeface="Symbol" pitchFamily="18" charset="2"/>
              </a:rPr>
              <a:t>decision variable </a:t>
            </a:r>
            <a:r>
              <a:rPr lang="en-US" sz="2000" b="1" i="1" dirty="0">
                <a:sym typeface="Symbol" pitchFamily="18" charset="2"/>
              </a:rPr>
              <a:t>d</a:t>
            </a:r>
            <a:r>
              <a:rPr lang="en-US" sz="2000" dirty="0">
                <a:sym typeface="Symbol" pitchFamily="18" charset="2"/>
              </a:rPr>
              <a:t> as:</a:t>
            </a:r>
          </a:p>
        </p:txBody>
      </p:sp>
      <p:graphicFrame>
        <p:nvGraphicFramePr>
          <p:cNvPr id="100387" name="Object 35"/>
          <p:cNvGraphicFramePr>
            <a:graphicFrameLocks noChangeAspect="1"/>
          </p:cNvGraphicFramePr>
          <p:nvPr/>
        </p:nvGraphicFramePr>
        <p:xfrm>
          <a:off x="428596" y="1643050"/>
          <a:ext cx="3128954" cy="2662254"/>
        </p:xfrm>
        <a:graphic>
          <a:graphicData uri="http://schemas.openxmlformats.org/presentationml/2006/ole">
            <p:oleObj spid="_x0000_s55298" name="Equation" r:id="rId3" imgW="2082600" imgH="1981080" progId="Equation.3">
              <p:embed/>
            </p:oleObj>
          </a:graphicData>
        </a:graphic>
      </p:graphicFrame>
      <p:grpSp>
        <p:nvGrpSpPr>
          <p:cNvPr id="2" name="Group 80"/>
          <p:cNvGrpSpPr>
            <a:grpSpLocks/>
          </p:cNvGrpSpPr>
          <p:nvPr/>
        </p:nvGrpSpPr>
        <p:grpSpPr bwMode="auto">
          <a:xfrm>
            <a:off x="3500430" y="1643050"/>
            <a:ext cx="5214974" cy="4288263"/>
            <a:chOff x="3600" y="2482"/>
            <a:chExt cx="2160" cy="1599"/>
          </a:xfrm>
        </p:grpSpPr>
        <p:sp>
          <p:nvSpPr>
            <p:cNvPr id="100389" name="Line 37"/>
            <p:cNvSpPr>
              <a:spLocks noChangeAspect="1" noChangeShapeType="1"/>
            </p:cNvSpPr>
            <p:nvPr/>
          </p:nvSpPr>
          <p:spPr bwMode="auto">
            <a:xfrm>
              <a:off x="4083" y="2953"/>
              <a:ext cx="1319" cy="0"/>
            </a:xfrm>
            <a:prstGeom prst="line">
              <a:avLst/>
            </a:prstGeom>
            <a:noFill/>
            <a:ln w="9525">
              <a:solidFill>
                <a:schemeClr val="tx1"/>
              </a:solidFill>
              <a:miter lim="800000"/>
              <a:headEnd/>
              <a:tailEnd/>
            </a:ln>
            <a:effectLst/>
          </p:spPr>
          <p:txBody>
            <a:bodyPr wrap="none"/>
            <a:lstStyle/>
            <a:p>
              <a:endParaRPr lang="en-IN"/>
            </a:p>
          </p:txBody>
        </p:sp>
        <p:sp>
          <p:nvSpPr>
            <p:cNvPr id="100390" name="Line 38"/>
            <p:cNvSpPr>
              <a:spLocks noChangeAspect="1" noChangeShapeType="1"/>
            </p:cNvSpPr>
            <p:nvPr/>
          </p:nvSpPr>
          <p:spPr bwMode="auto">
            <a:xfrm>
              <a:off x="4081" y="3237"/>
              <a:ext cx="1319" cy="0"/>
            </a:xfrm>
            <a:prstGeom prst="line">
              <a:avLst/>
            </a:prstGeom>
            <a:noFill/>
            <a:ln w="9525">
              <a:solidFill>
                <a:schemeClr val="tx1"/>
              </a:solidFill>
              <a:miter lim="800000"/>
              <a:headEnd/>
              <a:tailEnd/>
            </a:ln>
            <a:effectLst/>
          </p:spPr>
          <p:txBody>
            <a:bodyPr wrap="none"/>
            <a:lstStyle/>
            <a:p>
              <a:endParaRPr lang="en-IN"/>
            </a:p>
          </p:txBody>
        </p:sp>
        <p:sp>
          <p:nvSpPr>
            <p:cNvPr id="100391" name="Line 39"/>
            <p:cNvSpPr>
              <a:spLocks noChangeAspect="1" noChangeShapeType="1"/>
            </p:cNvSpPr>
            <p:nvPr/>
          </p:nvSpPr>
          <p:spPr bwMode="auto">
            <a:xfrm>
              <a:off x="4084" y="3505"/>
              <a:ext cx="1319" cy="0"/>
            </a:xfrm>
            <a:prstGeom prst="line">
              <a:avLst/>
            </a:prstGeom>
            <a:noFill/>
            <a:ln w="9525">
              <a:solidFill>
                <a:schemeClr val="tx1"/>
              </a:solidFill>
              <a:miter lim="800000"/>
              <a:headEnd/>
              <a:tailEnd/>
            </a:ln>
            <a:effectLst/>
          </p:spPr>
          <p:txBody>
            <a:bodyPr wrap="none"/>
            <a:lstStyle/>
            <a:p>
              <a:endParaRPr lang="en-IN"/>
            </a:p>
          </p:txBody>
        </p:sp>
        <p:sp>
          <p:nvSpPr>
            <p:cNvPr id="100392" name="Line 40"/>
            <p:cNvSpPr>
              <a:spLocks noChangeAspect="1" noChangeShapeType="1"/>
            </p:cNvSpPr>
            <p:nvPr/>
          </p:nvSpPr>
          <p:spPr bwMode="auto">
            <a:xfrm>
              <a:off x="4342" y="2734"/>
              <a:ext cx="0" cy="873"/>
            </a:xfrm>
            <a:prstGeom prst="line">
              <a:avLst/>
            </a:prstGeom>
            <a:noFill/>
            <a:ln w="9525">
              <a:solidFill>
                <a:schemeClr val="tx1"/>
              </a:solidFill>
              <a:miter lim="800000"/>
              <a:headEnd/>
              <a:tailEnd/>
            </a:ln>
            <a:effectLst/>
          </p:spPr>
          <p:txBody>
            <a:bodyPr wrap="none"/>
            <a:lstStyle/>
            <a:p>
              <a:endParaRPr lang="en-IN"/>
            </a:p>
          </p:txBody>
        </p:sp>
        <p:sp>
          <p:nvSpPr>
            <p:cNvPr id="100393" name="Line 41"/>
            <p:cNvSpPr>
              <a:spLocks noChangeAspect="1" noChangeShapeType="1"/>
            </p:cNvSpPr>
            <p:nvPr/>
          </p:nvSpPr>
          <p:spPr bwMode="auto">
            <a:xfrm>
              <a:off x="4652" y="2740"/>
              <a:ext cx="0" cy="872"/>
            </a:xfrm>
            <a:prstGeom prst="line">
              <a:avLst/>
            </a:prstGeom>
            <a:noFill/>
            <a:ln w="9525">
              <a:solidFill>
                <a:schemeClr val="tx1"/>
              </a:solidFill>
              <a:miter lim="800000"/>
              <a:headEnd/>
              <a:tailEnd/>
            </a:ln>
            <a:effectLst/>
          </p:spPr>
          <p:txBody>
            <a:bodyPr wrap="none"/>
            <a:lstStyle/>
            <a:p>
              <a:endParaRPr lang="en-IN"/>
            </a:p>
          </p:txBody>
        </p:sp>
        <p:sp>
          <p:nvSpPr>
            <p:cNvPr id="100394" name="Line 42"/>
            <p:cNvSpPr>
              <a:spLocks noChangeAspect="1" noChangeShapeType="1"/>
            </p:cNvSpPr>
            <p:nvPr/>
          </p:nvSpPr>
          <p:spPr bwMode="auto">
            <a:xfrm>
              <a:off x="4956" y="2724"/>
              <a:ext cx="0" cy="873"/>
            </a:xfrm>
            <a:prstGeom prst="line">
              <a:avLst/>
            </a:prstGeom>
            <a:noFill/>
            <a:ln w="9525">
              <a:solidFill>
                <a:schemeClr val="tx1"/>
              </a:solidFill>
              <a:miter lim="800000"/>
              <a:headEnd/>
              <a:tailEnd/>
            </a:ln>
            <a:effectLst/>
          </p:spPr>
          <p:txBody>
            <a:bodyPr wrap="none"/>
            <a:lstStyle/>
            <a:p>
              <a:endParaRPr lang="en-IN"/>
            </a:p>
          </p:txBody>
        </p:sp>
        <p:sp>
          <p:nvSpPr>
            <p:cNvPr id="100395" name="Line 43"/>
            <p:cNvSpPr>
              <a:spLocks noChangeAspect="1" noChangeShapeType="1"/>
            </p:cNvSpPr>
            <p:nvPr/>
          </p:nvSpPr>
          <p:spPr bwMode="auto">
            <a:xfrm>
              <a:off x="5246" y="2724"/>
              <a:ext cx="0" cy="873"/>
            </a:xfrm>
            <a:prstGeom prst="line">
              <a:avLst/>
            </a:prstGeom>
            <a:noFill/>
            <a:ln w="9525">
              <a:solidFill>
                <a:schemeClr val="tx1"/>
              </a:solidFill>
              <a:miter lim="800000"/>
              <a:headEnd/>
              <a:tailEnd/>
            </a:ln>
            <a:effectLst/>
          </p:spPr>
          <p:txBody>
            <a:bodyPr wrap="none"/>
            <a:lstStyle/>
            <a:p>
              <a:endParaRPr lang="en-IN"/>
            </a:p>
          </p:txBody>
        </p:sp>
        <p:sp>
          <p:nvSpPr>
            <p:cNvPr id="100396" name="Oval 44"/>
            <p:cNvSpPr>
              <a:spLocks noChangeAspect="1" noChangeArrowheads="1"/>
            </p:cNvSpPr>
            <p:nvPr/>
          </p:nvSpPr>
          <p:spPr bwMode="auto">
            <a:xfrm>
              <a:off x="4296" y="2909"/>
              <a:ext cx="87" cy="86"/>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100397" name="Oval 45"/>
            <p:cNvSpPr>
              <a:spLocks noChangeAspect="1" noChangeArrowheads="1"/>
            </p:cNvSpPr>
            <p:nvPr/>
          </p:nvSpPr>
          <p:spPr bwMode="auto">
            <a:xfrm>
              <a:off x="4296" y="318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0398" name="Oval 46"/>
            <p:cNvSpPr>
              <a:spLocks noChangeAspect="1" noChangeArrowheads="1"/>
            </p:cNvSpPr>
            <p:nvPr/>
          </p:nvSpPr>
          <p:spPr bwMode="auto">
            <a:xfrm>
              <a:off x="5199" y="3467"/>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0399" name="Oval 47"/>
            <p:cNvSpPr>
              <a:spLocks noChangeAspect="1" noChangeArrowheads="1"/>
            </p:cNvSpPr>
            <p:nvPr/>
          </p:nvSpPr>
          <p:spPr bwMode="auto">
            <a:xfrm>
              <a:off x="4608" y="2914"/>
              <a:ext cx="86" cy="87"/>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100400" name="Oval 48"/>
            <p:cNvSpPr>
              <a:spLocks noChangeAspect="1" noChangeArrowheads="1"/>
            </p:cNvSpPr>
            <p:nvPr/>
          </p:nvSpPr>
          <p:spPr bwMode="auto">
            <a:xfrm>
              <a:off x="4912" y="291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0401" name="Oval 49"/>
            <p:cNvSpPr>
              <a:spLocks noChangeAspect="1" noChangeArrowheads="1"/>
            </p:cNvSpPr>
            <p:nvPr/>
          </p:nvSpPr>
          <p:spPr bwMode="auto">
            <a:xfrm>
              <a:off x="4917" y="3190"/>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0402" name="Oval 50"/>
            <p:cNvSpPr>
              <a:spLocks noChangeAspect="1" noChangeArrowheads="1"/>
            </p:cNvSpPr>
            <p:nvPr/>
          </p:nvSpPr>
          <p:spPr bwMode="auto">
            <a:xfrm>
              <a:off x="5208" y="291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0403" name="Oval 51"/>
            <p:cNvSpPr>
              <a:spLocks noChangeAspect="1" noChangeArrowheads="1"/>
            </p:cNvSpPr>
            <p:nvPr/>
          </p:nvSpPr>
          <p:spPr bwMode="auto">
            <a:xfrm>
              <a:off x="5201" y="3192"/>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0404" name="Text Box 52"/>
            <p:cNvSpPr txBox="1">
              <a:spLocks noChangeAspect="1" noChangeArrowheads="1"/>
            </p:cNvSpPr>
            <p:nvPr/>
          </p:nvSpPr>
          <p:spPr bwMode="auto">
            <a:xfrm>
              <a:off x="3600" y="2770"/>
              <a:ext cx="610" cy="192"/>
            </a:xfrm>
            <a:prstGeom prst="rect">
              <a:avLst/>
            </a:prstGeom>
            <a:noFill/>
            <a:ln w="9525">
              <a:noFill/>
              <a:miter lim="800000"/>
              <a:headEnd/>
              <a:tailEnd/>
            </a:ln>
            <a:effectLst/>
          </p:spPr>
          <p:txBody>
            <a:bodyPr>
              <a:spAutoFit/>
            </a:bodyPr>
            <a:lstStyle/>
            <a:p>
              <a:pPr algn="r"/>
              <a:r>
                <a:rPr lang="en-US" sz="1400"/>
                <a:t>P=(x</a:t>
              </a:r>
              <a:r>
                <a:rPr lang="en-US" sz="1400" baseline="-25000"/>
                <a:t>p</a:t>
              </a:r>
              <a:r>
                <a:rPr lang="en-US" sz="1400"/>
                <a:t>, y</a:t>
              </a:r>
              <a:r>
                <a:rPr lang="en-US" sz="1400" baseline="-25000"/>
                <a:t>p</a:t>
              </a:r>
              <a:r>
                <a:rPr lang="en-US" sz="1400"/>
                <a:t>)</a:t>
              </a:r>
            </a:p>
          </p:txBody>
        </p:sp>
        <p:cxnSp>
          <p:nvCxnSpPr>
            <p:cNvPr id="100405" name="AutoShape 53"/>
            <p:cNvCxnSpPr>
              <a:cxnSpLocks noChangeAspect="1" noChangeShapeType="1"/>
              <a:stCxn id="100404" idx="3"/>
              <a:endCxn id="100396" idx="1"/>
            </p:cNvCxnSpPr>
            <p:nvPr/>
          </p:nvCxnSpPr>
          <p:spPr bwMode="auto">
            <a:xfrm>
              <a:off x="4210" y="2866"/>
              <a:ext cx="99" cy="56"/>
            </a:xfrm>
            <a:prstGeom prst="straightConnector1">
              <a:avLst/>
            </a:prstGeom>
            <a:noFill/>
            <a:ln w="9525">
              <a:solidFill>
                <a:schemeClr val="tx1"/>
              </a:solidFill>
              <a:miter lim="800000"/>
              <a:headEnd/>
              <a:tailEnd type="triangle" w="med" len="med"/>
            </a:ln>
            <a:effectLst/>
          </p:spPr>
        </p:cxnSp>
        <p:sp>
          <p:nvSpPr>
            <p:cNvPr id="100406" name="Line 54"/>
            <p:cNvSpPr>
              <a:spLocks noChangeAspect="1" noChangeShapeType="1"/>
            </p:cNvSpPr>
            <p:nvPr/>
          </p:nvSpPr>
          <p:spPr bwMode="auto">
            <a:xfrm>
              <a:off x="4904" y="3373"/>
              <a:ext cx="97" cy="0"/>
            </a:xfrm>
            <a:prstGeom prst="line">
              <a:avLst/>
            </a:prstGeom>
            <a:noFill/>
            <a:ln w="9525">
              <a:solidFill>
                <a:schemeClr val="tx1"/>
              </a:solidFill>
              <a:miter lim="800000"/>
              <a:headEnd/>
              <a:tailEnd/>
            </a:ln>
            <a:effectLst/>
          </p:spPr>
          <p:txBody>
            <a:bodyPr wrap="none"/>
            <a:lstStyle/>
            <a:p>
              <a:endParaRPr lang="en-IN"/>
            </a:p>
          </p:txBody>
        </p:sp>
        <p:sp>
          <p:nvSpPr>
            <p:cNvPr id="100407" name="Text Box 55"/>
            <p:cNvSpPr txBox="1">
              <a:spLocks noChangeAspect="1" noChangeArrowheads="1"/>
            </p:cNvSpPr>
            <p:nvPr/>
          </p:nvSpPr>
          <p:spPr bwMode="auto">
            <a:xfrm>
              <a:off x="4464" y="3024"/>
              <a:ext cx="145" cy="173"/>
            </a:xfrm>
            <a:prstGeom prst="rect">
              <a:avLst/>
            </a:prstGeom>
            <a:noFill/>
            <a:ln w="9525">
              <a:noFill/>
              <a:miter lim="800000"/>
              <a:headEnd/>
              <a:tailEnd/>
            </a:ln>
            <a:effectLst/>
          </p:spPr>
          <p:txBody>
            <a:bodyPr>
              <a:spAutoFit/>
            </a:bodyPr>
            <a:lstStyle/>
            <a:p>
              <a:pPr algn="l"/>
              <a:r>
                <a:rPr lang="en-US" dirty="0"/>
                <a:t>M</a:t>
              </a:r>
            </a:p>
          </p:txBody>
        </p:sp>
        <p:sp>
          <p:nvSpPr>
            <p:cNvPr id="100408" name="Text Box 56"/>
            <p:cNvSpPr txBox="1">
              <a:spLocks noChangeAspect="1" noChangeArrowheads="1"/>
            </p:cNvSpPr>
            <p:nvPr/>
          </p:nvSpPr>
          <p:spPr bwMode="auto">
            <a:xfrm>
              <a:off x="4656" y="2784"/>
              <a:ext cx="242" cy="173"/>
            </a:xfrm>
            <a:prstGeom prst="rect">
              <a:avLst/>
            </a:prstGeom>
            <a:noFill/>
            <a:ln w="9525">
              <a:noFill/>
              <a:miter lim="800000"/>
              <a:headEnd/>
              <a:tailEnd/>
            </a:ln>
            <a:effectLst/>
          </p:spPr>
          <p:txBody>
            <a:bodyPr>
              <a:spAutoFit/>
            </a:bodyPr>
            <a:lstStyle/>
            <a:p>
              <a:pPr algn="l"/>
              <a:r>
                <a:rPr lang="en-US" dirty="0" smtClean="0"/>
                <a:t>E</a:t>
              </a:r>
              <a:endParaRPr lang="en-US" dirty="0"/>
            </a:p>
          </p:txBody>
        </p:sp>
        <p:sp>
          <p:nvSpPr>
            <p:cNvPr id="100409" name="Oval 57"/>
            <p:cNvSpPr>
              <a:spLocks noChangeAspect="1" noChangeArrowheads="1"/>
            </p:cNvSpPr>
            <p:nvPr/>
          </p:nvSpPr>
          <p:spPr bwMode="auto">
            <a:xfrm>
              <a:off x="4913" y="3464"/>
              <a:ext cx="87"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0410" name="Text Box 58"/>
            <p:cNvSpPr txBox="1">
              <a:spLocks noChangeAspect="1" noChangeArrowheads="1"/>
            </p:cNvSpPr>
            <p:nvPr/>
          </p:nvSpPr>
          <p:spPr bwMode="auto">
            <a:xfrm>
              <a:off x="4520" y="3601"/>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+1</a:t>
              </a:r>
              <a:endParaRPr lang="en-US" sz="1400" baseline="-25000"/>
            </a:p>
          </p:txBody>
        </p:sp>
        <p:sp>
          <p:nvSpPr>
            <p:cNvPr id="100411" name="Text Box 59"/>
            <p:cNvSpPr txBox="1">
              <a:spLocks noChangeAspect="1" noChangeArrowheads="1"/>
            </p:cNvSpPr>
            <p:nvPr/>
          </p:nvSpPr>
          <p:spPr bwMode="auto">
            <a:xfrm>
              <a:off x="4278" y="3601"/>
              <a:ext cx="211"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p>
          </p:txBody>
        </p:sp>
        <p:sp>
          <p:nvSpPr>
            <p:cNvPr id="100412" name="Text Box 60"/>
            <p:cNvSpPr txBox="1">
              <a:spLocks noChangeAspect="1" noChangeArrowheads="1"/>
            </p:cNvSpPr>
            <p:nvPr/>
          </p:nvSpPr>
          <p:spPr bwMode="auto">
            <a:xfrm>
              <a:off x="4842" y="3601"/>
              <a:ext cx="353" cy="192"/>
            </a:xfrm>
            <a:prstGeom prst="rect">
              <a:avLst/>
            </a:prstGeom>
            <a:noFill/>
            <a:ln w="9525">
              <a:noFill/>
              <a:miter lim="800000"/>
              <a:headEnd/>
              <a:tailEnd/>
            </a:ln>
            <a:effectLst/>
          </p:spPr>
          <p:txBody>
            <a:bodyPr wrap="none">
              <a:spAutoFit/>
            </a:bodyPr>
            <a:lstStyle/>
            <a:p>
              <a:pPr algn="l"/>
              <a:r>
                <a:rPr lang="en-US" sz="1400" dirty="0"/>
                <a:t>x</a:t>
              </a:r>
              <a:r>
                <a:rPr lang="en-US" sz="1400" baseline="-25000" dirty="0"/>
                <a:t>p</a:t>
              </a:r>
              <a:r>
                <a:rPr lang="en-US" sz="1400" dirty="0"/>
                <a:t>+2</a:t>
              </a:r>
              <a:endParaRPr lang="en-US" sz="1400" baseline="-25000" dirty="0"/>
            </a:p>
          </p:txBody>
        </p:sp>
        <p:sp>
          <p:nvSpPr>
            <p:cNvPr id="100413" name="Text Box 61"/>
            <p:cNvSpPr txBox="1">
              <a:spLocks noChangeAspect="1" noChangeArrowheads="1"/>
            </p:cNvSpPr>
            <p:nvPr/>
          </p:nvSpPr>
          <p:spPr bwMode="auto">
            <a:xfrm rot="16200000">
              <a:off x="4214" y="3857"/>
              <a:ext cx="320" cy="127"/>
            </a:xfrm>
            <a:prstGeom prst="rect">
              <a:avLst/>
            </a:prstGeom>
            <a:noFill/>
            <a:ln w="9525">
              <a:noFill/>
              <a:miter lim="800000"/>
              <a:headEnd/>
              <a:tailEnd/>
            </a:ln>
            <a:effectLst/>
          </p:spPr>
          <p:txBody>
            <a:bodyPr wrap="square">
              <a:spAutoFit/>
            </a:bodyPr>
            <a:lstStyle/>
            <a:p>
              <a:pPr algn="l"/>
              <a:r>
                <a:rPr lang="en-US" sz="1400" dirty="0"/>
                <a:t>Previous</a:t>
              </a:r>
              <a:endParaRPr lang="en-US" sz="1400" baseline="-25000" dirty="0"/>
            </a:p>
          </p:txBody>
        </p:sp>
        <p:sp>
          <p:nvSpPr>
            <p:cNvPr id="100414" name="Text Box 62"/>
            <p:cNvSpPr txBox="1">
              <a:spLocks noChangeAspect="1" noChangeArrowheads="1"/>
            </p:cNvSpPr>
            <p:nvPr/>
          </p:nvSpPr>
          <p:spPr bwMode="auto">
            <a:xfrm rot="16200000">
              <a:off x="4486" y="3851"/>
              <a:ext cx="308" cy="127"/>
            </a:xfrm>
            <a:prstGeom prst="rect">
              <a:avLst/>
            </a:prstGeom>
            <a:noFill/>
            <a:ln w="9525">
              <a:noFill/>
              <a:miter lim="800000"/>
              <a:headEnd/>
              <a:tailEnd/>
            </a:ln>
            <a:effectLst/>
          </p:spPr>
          <p:txBody>
            <a:bodyPr wrap="square">
              <a:spAutoFit/>
            </a:bodyPr>
            <a:lstStyle/>
            <a:p>
              <a:pPr algn="l"/>
              <a:r>
                <a:rPr lang="en-US" sz="1400" dirty="0"/>
                <a:t>Current</a:t>
              </a:r>
              <a:endParaRPr lang="en-US" sz="1400" baseline="-25000" dirty="0"/>
            </a:p>
          </p:txBody>
        </p:sp>
        <p:sp>
          <p:nvSpPr>
            <p:cNvPr id="100415" name="Text Box 63"/>
            <p:cNvSpPr txBox="1">
              <a:spLocks noChangeAspect="1" noChangeArrowheads="1"/>
            </p:cNvSpPr>
            <p:nvPr/>
          </p:nvSpPr>
          <p:spPr bwMode="auto">
            <a:xfrm rot="16200000">
              <a:off x="4848" y="3788"/>
              <a:ext cx="235" cy="127"/>
            </a:xfrm>
            <a:prstGeom prst="rect">
              <a:avLst/>
            </a:prstGeom>
            <a:noFill/>
            <a:ln w="9525">
              <a:noFill/>
              <a:miter lim="800000"/>
              <a:headEnd/>
              <a:tailEnd/>
            </a:ln>
            <a:effectLst/>
          </p:spPr>
          <p:txBody>
            <a:bodyPr wrap="square">
              <a:spAutoFit/>
            </a:bodyPr>
            <a:lstStyle/>
            <a:p>
              <a:pPr algn="l"/>
              <a:r>
                <a:rPr lang="en-US" sz="1400" dirty="0"/>
                <a:t>Next</a:t>
              </a:r>
              <a:endParaRPr lang="en-US" sz="1400" baseline="-25000" dirty="0"/>
            </a:p>
          </p:txBody>
        </p:sp>
        <p:sp>
          <p:nvSpPr>
            <p:cNvPr id="100416" name="Line 64"/>
            <p:cNvSpPr>
              <a:spLocks noChangeAspect="1" noChangeShapeType="1"/>
            </p:cNvSpPr>
            <p:nvPr/>
          </p:nvSpPr>
          <p:spPr bwMode="auto">
            <a:xfrm>
              <a:off x="4908" y="3082"/>
              <a:ext cx="97" cy="0"/>
            </a:xfrm>
            <a:prstGeom prst="line">
              <a:avLst/>
            </a:prstGeom>
            <a:noFill/>
            <a:ln w="9525">
              <a:solidFill>
                <a:schemeClr val="tx1"/>
              </a:solidFill>
              <a:miter lim="800000"/>
              <a:headEnd/>
              <a:tailEnd/>
            </a:ln>
            <a:effectLst/>
          </p:spPr>
          <p:txBody>
            <a:bodyPr wrap="none"/>
            <a:lstStyle/>
            <a:p>
              <a:endParaRPr lang="en-IN"/>
            </a:p>
          </p:txBody>
        </p:sp>
        <p:graphicFrame>
          <p:nvGraphicFramePr>
            <p:cNvPr id="100417" name="Object 65"/>
            <p:cNvGraphicFramePr>
              <a:graphicFrameLocks noChangeAspect="1"/>
            </p:cNvGraphicFramePr>
            <p:nvPr/>
          </p:nvGraphicFramePr>
          <p:xfrm>
            <a:off x="4047" y="2482"/>
            <a:ext cx="793" cy="209"/>
          </p:xfrm>
          <a:graphic>
            <a:graphicData uri="http://schemas.openxmlformats.org/presentationml/2006/ole">
              <p:oleObj spid="_x0000_s55300" name="Equation" r:id="rId4" imgW="914400" imgH="241200" progId="Equation.3">
                <p:embed/>
              </p:oleObj>
            </a:graphicData>
          </a:graphic>
        </p:graphicFrame>
        <p:graphicFrame>
          <p:nvGraphicFramePr>
            <p:cNvPr id="100418" name="Object 66"/>
            <p:cNvGraphicFramePr>
              <a:graphicFrameLocks noChangeAspect="1"/>
            </p:cNvGraphicFramePr>
            <p:nvPr/>
          </p:nvGraphicFramePr>
          <p:xfrm>
            <a:off x="4863" y="2482"/>
            <a:ext cx="815" cy="209"/>
          </p:xfrm>
          <a:graphic>
            <a:graphicData uri="http://schemas.openxmlformats.org/presentationml/2006/ole">
              <p:oleObj spid="_x0000_s55301" name="Equation" r:id="rId5" imgW="939600" imgH="241200" progId="Equation.3">
                <p:embed/>
              </p:oleObj>
            </a:graphicData>
          </a:graphic>
        </p:graphicFrame>
        <p:sp>
          <p:nvSpPr>
            <p:cNvPr id="100419" name="Line 67"/>
            <p:cNvSpPr>
              <a:spLocks noChangeAspect="1" noChangeShapeType="1"/>
            </p:cNvSpPr>
            <p:nvPr/>
          </p:nvSpPr>
          <p:spPr bwMode="auto">
            <a:xfrm>
              <a:off x="4603" y="3101"/>
              <a:ext cx="97" cy="0"/>
            </a:xfrm>
            <a:prstGeom prst="line">
              <a:avLst/>
            </a:prstGeom>
            <a:noFill/>
            <a:ln w="9525">
              <a:solidFill>
                <a:schemeClr val="tx1"/>
              </a:solidFill>
              <a:miter lim="800000"/>
              <a:headEnd/>
              <a:tailEnd/>
            </a:ln>
            <a:effectLst/>
          </p:spPr>
          <p:txBody>
            <a:bodyPr wrap="none"/>
            <a:lstStyle/>
            <a:p>
              <a:endParaRPr lang="en-IN"/>
            </a:p>
          </p:txBody>
        </p:sp>
        <p:sp>
          <p:nvSpPr>
            <p:cNvPr id="100420" name="Oval 68"/>
            <p:cNvSpPr>
              <a:spLocks noChangeAspect="1" noChangeArrowheads="1"/>
            </p:cNvSpPr>
            <p:nvPr/>
          </p:nvSpPr>
          <p:spPr bwMode="auto">
            <a:xfrm>
              <a:off x="4608" y="3186"/>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00421" name="Line 69"/>
            <p:cNvSpPr>
              <a:spLocks noChangeShapeType="1"/>
            </p:cNvSpPr>
            <p:nvPr/>
          </p:nvSpPr>
          <p:spPr bwMode="auto">
            <a:xfrm flipH="1">
              <a:off x="4993" y="2689"/>
              <a:ext cx="213" cy="408"/>
            </a:xfrm>
            <a:prstGeom prst="line">
              <a:avLst/>
            </a:prstGeom>
            <a:noFill/>
            <a:ln w="9525">
              <a:solidFill>
                <a:schemeClr val="tx1"/>
              </a:solidFill>
              <a:miter lim="800000"/>
              <a:headEnd/>
              <a:tailEnd type="triangle" w="med" len="med"/>
            </a:ln>
            <a:effectLst/>
          </p:spPr>
          <p:txBody>
            <a:bodyPr wrap="none"/>
            <a:lstStyle/>
            <a:p>
              <a:endParaRPr lang="en-IN"/>
            </a:p>
          </p:txBody>
        </p:sp>
        <p:sp>
          <p:nvSpPr>
            <p:cNvPr id="100422" name="Text Box 70"/>
            <p:cNvSpPr txBox="1">
              <a:spLocks noChangeAspect="1" noChangeArrowheads="1"/>
            </p:cNvSpPr>
            <p:nvPr/>
          </p:nvSpPr>
          <p:spPr bwMode="auto">
            <a:xfrm>
              <a:off x="4999" y="3007"/>
              <a:ext cx="288" cy="173"/>
            </a:xfrm>
            <a:prstGeom prst="rect">
              <a:avLst/>
            </a:prstGeom>
            <a:noFill/>
            <a:ln w="9525">
              <a:noFill/>
              <a:miter lim="800000"/>
              <a:headEnd/>
              <a:tailEnd/>
            </a:ln>
            <a:effectLst/>
          </p:spPr>
          <p:txBody>
            <a:bodyPr>
              <a:spAutoFit/>
            </a:bodyPr>
            <a:lstStyle/>
            <a:p>
              <a:pPr algn="l"/>
              <a:r>
                <a:rPr lang="en-US"/>
                <a:t>M</a:t>
              </a:r>
              <a:r>
                <a:rPr lang="en-US" baseline="-25000"/>
                <a:t>E</a:t>
              </a:r>
              <a:endParaRPr lang="en-US"/>
            </a:p>
          </p:txBody>
        </p:sp>
        <p:sp>
          <p:nvSpPr>
            <p:cNvPr id="100423" name="Line 71"/>
            <p:cNvSpPr>
              <a:spLocks noChangeShapeType="1"/>
            </p:cNvSpPr>
            <p:nvPr/>
          </p:nvSpPr>
          <p:spPr bwMode="auto">
            <a:xfrm>
              <a:off x="4464" y="2674"/>
              <a:ext cx="168" cy="424"/>
            </a:xfrm>
            <a:prstGeom prst="line">
              <a:avLst/>
            </a:prstGeom>
            <a:noFill/>
            <a:ln w="9525">
              <a:solidFill>
                <a:schemeClr val="tx1"/>
              </a:solidFill>
              <a:miter lim="800000"/>
              <a:headEnd/>
              <a:tailEnd type="triangle" w="med" len="med"/>
            </a:ln>
            <a:effectLst/>
          </p:spPr>
          <p:txBody>
            <a:bodyPr wrap="none"/>
            <a:lstStyle/>
            <a:p>
              <a:endParaRPr lang="en-IN"/>
            </a:p>
          </p:txBody>
        </p:sp>
        <p:sp>
          <p:nvSpPr>
            <p:cNvPr id="100424" name="Text Box 72"/>
            <p:cNvSpPr txBox="1">
              <a:spLocks noChangeAspect="1" noChangeArrowheads="1"/>
            </p:cNvSpPr>
            <p:nvPr/>
          </p:nvSpPr>
          <p:spPr bwMode="auto">
            <a:xfrm>
              <a:off x="5368" y="2866"/>
              <a:ext cx="384" cy="192"/>
            </a:xfrm>
            <a:prstGeom prst="rect">
              <a:avLst/>
            </a:prstGeom>
            <a:noFill/>
            <a:ln w="9525">
              <a:noFill/>
              <a:miter lim="800000"/>
              <a:headEnd/>
              <a:tailEnd/>
            </a:ln>
            <a:effectLst/>
          </p:spPr>
          <p:txBody>
            <a:bodyPr>
              <a:spAutoFit/>
            </a:bodyPr>
            <a:lstStyle/>
            <a:p>
              <a:pPr algn="l"/>
              <a:r>
                <a:rPr lang="en-US" sz="1400"/>
                <a:t>y</a:t>
              </a:r>
              <a:r>
                <a:rPr lang="en-US" sz="1400" baseline="-25000"/>
                <a:t>p</a:t>
              </a:r>
            </a:p>
          </p:txBody>
        </p:sp>
        <p:sp>
          <p:nvSpPr>
            <p:cNvPr id="100425" name="Text Box 73"/>
            <p:cNvSpPr txBox="1">
              <a:spLocks noChangeAspect="1" noChangeArrowheads="1"/>
            </p:cNvSpPr>
            <p:nvPr/>
          </p:nvSpPr>
          <p:spPr bwMode="auto">
            <a:xfrm>
              <a:off x="5368" y="3106"/>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1 </a:t>
              </a:r>
              <a:endParaRPr lang="en-US" sz="1400" baseline="-25000"/>
            </a:p>
          </p:txBody>
        </p:sp>
        <p:sp>
          <p:nvSpPr>
            <p:cNvPr id="100426" name="Text Box 74"/>
            <p:cNvSpPr txBox="1">
              <a:spLocks noChangeAspect="1" noChangeArrowheads="1"/>
            </p:cNvSpPr>
            <p:nvPr/>
          </p:nvSpPr>
          <p:spPr bwMode="auto">
            <a:xfrm>
              <a:off x="5328" y="3490"/>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2</a:t>
              </a:r>
              <a:endParaRPr lang="en-US" sz="1400" baseline="-25000"/>
            </a:p>
          </p:txBody>
        </p:sp>
        <p:sp>
          <p:nvSpPr>
            <p:cNvPr id="100427" name="Text Box 75"/>
            <p:cNvSpPr txBox="1">
              <a:spLocks noChangeAspect="1" noChangeArrowheads="1"/>
            </p:cNvSpPr>
            <p:nvPr/>
          </p:nvSpPr>
          <p:spPr bwMode="auto">
            <a:xfrm>
              <a:off x="4656" y="3216"/>
              <a:ext cx="242" cy="173"/>
            </a:xfrm>
            <a:prstGeom prst="rect">
              <a:avLst/>
            </a:prstGeom>
            <a:noFill/>
            <a:ln w="9525">
              <a:noFill/>
              <a:miter lim="800000"/>
              <a:headEnd/>
              <a:tailEnd/>
            </a:ln>
            <a:effectLst/>
          </p:spPr>
          <p:txBody>
            <a:bodyPr>
              <a:spAutoFit/>
            </a:bodyPr>
            <a:lstStyle/>
            <a:p>
              <a:pPr algn="l"/>
              <a:r>
                <a:rPr lang="en-US" dirty="0" smtClean="0"/>
                <a:t>SE</a:t>
              </a:r>
              <a:endParaRPr lang="en-US" dirty="0"/>
            </a:p>
          </p:txBody>
        </p:sp>
        <p:sp>
          <p:nvSpPr>
            <p:cNvPr id="100428" name="Text Box 76"/>
            <p:cNvSpPr txBox="1">
              <a:spLocks noChangeAspect="1" noChangeArrowheads="1"/>
            </p:cNvSpPr>
            <p:nvPr/>
          </p:nvSpPr>
          <p:spPr bwMode="auto">
            <a:xfrm>
              <a:off x="4968" y="3264"/>
              <a:ext cx="288" cy="173"/>
            </a:xfrm>
            <a:prstGeom prst="rect">
              <a:avLst/>
            </a:prstGeom>
            <a:noFill/>
            <a:ln w="9525">
              <a:noFill/>
              <a:miter lim="800000"/>
              <a:headEnd/>
              <a:tailEnd/>
            </a:ln>
            <a:effectLst/>
          </p:spPr>
          <p:txBody>
            <a:bodyPr>
              <a:spAutoFit/>
            </a:bodyPr>
            <a:lstStyle/>
            <a:p>
              <a:pPr algn="l"/>
              <a:r>
                <a:rPr lang="en-US"/>
                <a:t>M</a:t>
              </a:r>
              <a:r>
                <a:rPr lang="en-US" baseline="-25000"/>
                <a:t>SE</a:t>
              </a:r>
              <a:endParaRPr lang="en-US"/>
            </a:p>
          </p:txBody>
        </p:sp>
        <p:sp>
          <p:nvSpPr>
            <p:cNvPr id="100429" name="Freeform 77"/>
            <p:cNvSpPr>
              <a:spLocks/>
            </p:cNvSpPr>
            <p:nvPr/>
          </p:nvSpPr>
          <p:spPr bwMode="auto">
            <a:xfrm>
              <a:off x="4224" y="2928"/>
              <a:ext cx="1046" cy="782"/>
            </a:xfrm>
            <a:custGeom>
              <a:avLst/>
              <a:gdLst/>
              <a:ahLst/>
              <a:cxnLst>
                <a:cxn ang="0">
                  <a:pos x="0" y="0"/>
                </a:cxn>
                <a:cxn ang="0">
                  <a:pos x="24" y="14"/>
                </a:cxn>
                <a:cxn ang="0">
                  <a:pos x="278" y="96"/>
                </a:cxn>
                <a:cxn ang="0">
                  <a:pos x="542" y="235"/>
                </a:cxn>
                <a:cxn ang="0">
                  <a:pos x="840" y="490"/>
                </a:cxn>
                <a:cxn ang="0">
                  <a:pos x="1046" y="782"/>
                </a:cxn>
              </a:cxnLst>
              <a:rect l="0" t="0" r="r" b="b"/>
              <a:pathLst>
                <a:path w="1046" h="782">
                  <a:moveTo>
                    <a:pt x="0" y="0"/>
                  </a:moveTo>
                  <a:lnTo>
                    <a:pt x="24" y="14"/>
                  </a:lnTo>
                  <a:cubicBezTo>
                    <a:pt x="70" y="30"/>
                    <a:pt x="192" y="59"/>
                    <a:pt x="278" y="96"/>
                  </a:cubicBezTo>
                  <a:cubicBezTo>
                    <a:pt x="364" y="133"/>
                    <a:pt x="448" y="169"/>
                    <a:pt x="542" y="235"/>
                  </a:cubicBezTo>
                  <a:cubicBezTo>
                    <a:pt x="636" y="301"/>
                    <a:pt x="756" y="399"/>
                    <a:pt x="840" y="490"/>
                  </a:cubicBezTo>
                  <a:cubicBezTo>
                    <a:pt x="924" y="581"/>
                    <a:pt x="985" y="681"/>
                    <a:pt x="1046" y="782"/>
                  </a:cubicBezTo>
                </a:path>
              </a:pathLst>
            </a:custGeom>
            <a:noFill/>
            <a:ln w="25400" cap="flat" cmpd="sng">
              <a:solidFill>
                <a:srgbClr val="0000FF"/>
              </a:solidFill>
              <a:prstDash val="solid"/>
              <a:miter lim="800000"/>
              <a:headEnd type="none" w="med" len="med"/>
              <a:tailEnd type="none" w="med" len="med"/>
            </a:ln>
            <a:effectLst/>
          </p:spPr>
          <p:txBody>
            <a:bodyPr wrap="none"/>
            <a:lstStyle/>
            <a:p>
              <a:endParaRPr lang="en-IN"/>
            </a:p>
          </p:txBody>
        </p:sp>
      </p:grpSp>
      <p:graphicFrame>
        <p:nvGraphicFramePr>
          <p:cNvPr id="100431" name="Object 79"/>
          <p:cNvGraphicFramePr>
            <a:graphicFrameLocks noChangeAspect="1"/>
          </p:cNvGraphicFramePr>
          <p:nvPr/>
        </p:nvGraphicFramePr>
        <p:xfrm>
          <a:off x="714348" y="4786322"/>
          <a:ext cx="2279650" cy="966788"/>
        </p:xfrm>
        <a:graphic>
          <a:graphicData uri="http://schemas.openxmlformats.org/presentationml/2006/ole">
            <p:oleObj spid="_x0000_s55299" name="Equation" r:id="rId6" imgW="1587240" imgH="67284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1"/>
          <p:cNvGrpSpPr>
            <a:grpSpLocks/>
          </p:cNvGrpSpPr>
          <p:nvPr/>
        </p:nvGrpSpPr>
        <p:grpSpPr bwMode="auto">
          <a:xfrm>
            <a:off x="0" y="285728"/>
            <a:ext cx="4429124" cy="3857652"/>
            <a:chOff x="3360" y="1584"/>
            <a:chExt cx="2256" cy="1838"/>
          </a:xfrm>
        </p:grpSpPr>
        <p:sp>
          <p:nvSpPr>
            <p:cNvPr id="5" name="Line 50"/>
            <p:cNvSpPr>
              <a:spLocks noChangeAspect="1" noChangeShapeType="1"/>
            </p:cNvSpPr>
            <p:nvPr/>
          </p:nvSpPr>
          <p:spPr bwMode="auto">
            <a:xfrm>
              <a:off x="3939" y="2055"/>
              <a:ext cx="1319" cy="0"/>
            </a:xfrm>
            <a:prstGeom prst="line">
              <a:avLst/>
            </a:prstGeom>
            <a:noFill/>
            <a:ln w="9525">
              <a:solidFill>
                <a:schemeClr val="tx1"/>
              </a:solidFill>
              <a:miter lim="800000"/>
              <a:headEnd/>
              <a:tailEnd/>
            </a:ln>
            <a:effectLst/>
          </p:spPr>
          <p:txBody>
            <a:bodyPr wrap="none"/>
            <a:lstStyle/>
            <a:p>
              <a:endParaRPr lang="en-IN"/>
            </a:p>
          </p:txBody>
        </p:sp>
        <p:sp>
          <p:nvSpPr>
            <p:cNvPr id="6" name="Line 51"/>
            <p:cNvSpPr>
              <a:spLocks noChangeAspect="1" noChangeShapeType="1"/>
            </p:cNvSpPr>
            <p:nvPr/>
          </p:nvSpPr>
          <p:spPr bwMode="auto">
            <a:xfrm>
              <a:off x="3937" y="2339"/>
              <a:ext cx="1319" cy="0"/>
            </a:xfrm>
            <a:prstGeom prst="line">
              <a:avLst/>
            </a:prstGeom>
            <a:noFill/>
            <a:ln w="9525">
              <a:solidFill>
                <a:schemeClr val="tx1"/>
              </a:solidFill>
              <a:miter lim="800000"/>
              <a:headEnd/>
              <a:tailEnd/>
            </a:ln>
            <a:effectLst/>
          </p:spPr>
          <p:txBody>
            <a:bodyPr wrap="none"/>
            <a:lstStyle/>
            <a:p>
              <a:endParaRPr lang="en-IN"/>
            </a:p>
          </p:txBody>
        </p:sp>
        <p:sp>
          <p:nvSpPr>
            <p:cNvPr id="7" name="Line 52"/>
            <p:cNvSpPr>
              <a:spLocks noChangeAspect="1" noChangeShapeType="1"/>
            </p:cNvSpPr>
            <p:nvPr/>
          </p:nvSpPr>
          <p:spPr bwMode="auto">
            <a:xfrm>
              <a:off x="3940" y="2607"/>
              <a:ext cx="1319" cy="0"/>
            </a:xfrm>
            <a:prstGeom prst="line">
              <a:avLst/>
            </a:prstGeom>
            <a:noFill/>
            <a:ln w="9525">
              <a:solidFill>
                <a:schemeClr val="tx1"/>
              </a:solidFill>
              <a:miter lim="800000"/>
              <a:headEnd/>
              <a:tailEnd/>
            </a:ln>
            <a:effectLst/>
          </p:spPr>
          <p:txBody>
            <a:bodyPr wrap="none"/>
            <a:lstStyle/>
            <a:p>
              <a:endParaRPr lang="en-IN"/>
            </a:p>
          </p:txBody>
        </p:sp>
        <p:sp>
          <p:nvSpPr>
            <p:cNvPr id="8" name="Line 53"/>
            <p:cNvSpPr>
              <a:spLocks noChangeAspect="1" noChangeShapeType="1"/>
            </p:cNvSpPr>
            <p:nvPr/>
          </p:nvSpPr>
          <p:spPr bwMode="auto">
            <a:xfrm>
              <a:off x="4198" y="1836"/>
              <a:ext cx="0" cy="873"/>
            </a:xfrm>
            <a:prstGeom prst="line">
              <a:avLst/>
            </a:prstGeom>
            <a:noFill/>
            <a:ln w="9525">
              <a:solidFill>
                <a:schemeClr val="tx1"/>
              </a:solidFill>
              <a:miter lim="800000"/>
              <a:headEnd/>
              <a:tailEnd/>
            </a:ln>
            <a:effectLst/>
          </p:spPr>
          <p:txBody>
            <a:bodyPr wrap="none"/>
            <a:lstStyle/>
            <a:p>
              <a:endParaRPr lang="en-IN"/>
            </a:p>
          </p:txBody>
        </p:sp>
        <p:sp>
          <p:nvSpPr>
            <p:cNvPr id="9" name="Line 54"/>
            <p:cNvSpPr>
              <a:spLocks noChangeAspect="1" noChangeShapeType="1"/>
            </p:cNvSpPr>
            <p:nvPr/>
          </p:nvSpPr>
          <p:spPr bwMode="auto">
            <a:xfrm>
              <a:off x="4508" y="1842"/>
              <a:ext cx="0" cy="872"/>
            </a:xfrm>
            <a:prstGeom prst="line">
              <a:avLst/>
            </a:prstGeom>
            <a:noFill/>
            <a:ln w="9525">
              <a:solidFill>
                <a:schemeClr val="tx1"/>
              </a:solidFill>
              <a:miter lim="800000"/>
              <a:headEnd/>
              <a:tailEnd/>
            </a:ln>
            <a:effectLst/>
          </p:spPr>
          <p:txBody>
            <a:bodyPr wrap="none"/>
            <a:lstStyle/>
            <a:p>
              <a:endParaRPr lang="en-IN"/>
            </a:p>
          </p:txBody>
        </p:sp>
        <p:sp>
          <p:nvSpPr>
            <p:cNvPr id="10" name="Line 55"/>
            <p:cNvSpPr>
              <a:spLocks noChangeAspect="1" noChangeShapeType="1"/>
            </p:cNvSpPr>
            <p:nvPr/>
          </p:nvSpPr>
          <p:spPr bwMode="auto">
            <a:xfrm>
              <a:off x="4812" y="1826"/>
              <a:ext cx="0" cy="873"/>
            </a:xfrm>
            <a:prstGeom prst="line">
              <a:avLst/>
            </a:prstGeom>
            <a:noFill/>
            <a:ln w="9525">
              <a:solidFill>
                <a:schemeClr val="tx1"/>
              </a:solidFill>
              <a:miter lim="800000"/>
              <a:headEnd/>
              <a:tailEnd/>
            </a:ln>
            <a:effectLst/>
          </p:spPr>
          <p:txBody>
            <a:bodyPr wrap="none"/>
            <a:lstStyle/>
            <a:p>
              <a:endParaRPr lang="en-IN"/>
            </a:p>
          </p:txBody>
        </p:sp>
        <p:sp>
          <p:nvSpPr>
            <p:cNvPr id="11" name="Line 56"/>
            <p:cNvSpPr>
              <a:spLocks noChangeAspect="1" noChangeShapeType="1"/>
            </p:cNvSpPr>
            <p:nvPr/>
          </p:nvSpPr>
          <p:spPr bwMode="auto">
            <a:xfrm>
              <a:off x="5102" y="1826"/>
              <a:ext cx="0" cy="873"/>
            </a:xfrm>
            <a:prstGeom prst="line">
              <a:avLst/>
            </a:prstGeom>
            <a:noFill/>
            <a:ln w="9525">
              <a:solidFill>
                <a:schemeClr val="tx1"/>
              </a:solidFill>
              <a:miter lim="800000"/>
              <a:headEnd/>
              <a:tailEnd/>
            </a:ln>
            <a:effectLst/>
          </p:spPr>
          <p:txBody>
            <a:bodyPr wrap="none"/>
            <a:lstStyle/>
            <a:p>
              <a:endParaRPr lang="en-IN"/>
            </a:p>
          </p:txBody>
        </p:sp>
        <p:sp>
          <p:nvSpPr>
            <p:cNvPr id="12" name="Oval 57"/>
            <p:cNvSpPr>
              <a:spLocks noChangeAspect="1" noChangeArrowheads="1"/>
            </p:cNvSpPr>
            <p:nvPr/>
          </p:nvSpPr>
          <p:spPr bwMode="auto">
            <a:xfrm>
              <a:off x="4152" y="2011"/>
              <a:ext cx="87" cy="86"/>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13" name="Oval 58"/>
            <p:cNvSpPr>
              <a:spLocks noChangeAspect="1" noChangeArrowheads="1"/>
            </p:cNvSpPr>
            <p:nvPr/>
          </p:nvSpPr>
          <p:spPr bwMode="auto">
            <a:xfrm>
              <a:off x="4152" y="2286"/>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4" name="Oval 59"/>
            <p:cNvSpPr>
              <a:spLocks noChangeAspect="1" noChangeArrowheads="1"/>
            </p:cNvSpPr>
            <p:nvPr/>
          </p:nvSpPr>
          <p:spPr bwMode="auto">
            <a:xfrm>
              <a:off x="5055" y="2569"/>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5" name="Oval 60"/>
            <p:cNvSpPr>
              <a:spLocks noChangeAspect="1" noChangeArrowheads="1"/>
            </p:cNvSpPr>
            <p:nvPr/>
          </p:nvSpPr>
          <p:spPr bwMode="auto">
            <a:xfrm>
              <a:off x="4464" y="2016"/>
              <a:ext cx="86" cy="87"/>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16" name="Oval 61"/>
            <p:cNvSpPr>
              <a:spLocks noChangeAspect="1" noChangeArrowheads="1"/>
            </p:cNvSpPr>
            <p:nvPr/>
          </p:nvSpPr>
          <p:spPr bwMode="auto">
            <a:xfrm>
              <a:off x="4768" y="2016"/>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7" name="Oval 62"/>
            <p:cNvSpPr>
              <a:spLocks noChangeAspect="1" noChangeArrowheads="1"/>
            </p:cNvSpPr>
            <p:nvPr/>
          </p:nvSpPr>
          <p:spPr bwMode="auto">
            <a:xfrm>
              <a:off x="4773" y="2292"/>
              <a:ext cx="87" cy="8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8" name="Oval 63"/>
            <p:cNvSpPr>
              <a:spLocks noChangeAspect="1" noChangeArrowheads="1"/>
            </p:cNvSpPr>
            <p:nvPr/>
          </p:nvSpPr>
          <p:spPr bwMode="auto">
            <a:xfrm>
              <a:off x="5064" y="2016"/>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9" name="Oval 64"/>
            <p:cNvSpPr>
              <a:spLocks noChangeAspect="1" noChangeArrowheads="1"/>
            </p:cNvSpPr>
            <p:nvPr/>
          </p:nvSpPr>
          <p:spPr bwMode="auto">
            <a:xfrm>
              <a:off x="5057" y="2294"/>
              <a:ext cx="87" cy="8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20" name="Text Box 65"/>
            <p:cNvSpPr txBox="1">
              <a:spLocks noChangeAspect="1" noChangeArrowheads="1"/>
            </p:cNvSpPr>
            <p:nvPr/>
          </p:nvSpPr>
          <p:spPr bwMode="auto">
            <a:xfrm>
              <a:off x="3456" y="1872"/>
              <a:ext cx="610" cy="192"/>
            </a:xfrm>
            <a:prstGeom prst="rect">
              <a:avLst/>
            </a:prstGeom>
            <a:noFill/>
            <a:ln w="9525">
              <a:noFill/>
              <a:miter lim="800000"/>
              <a:headEnd/>
              <a:tailEnd/>
            </a:ln>
            <a:effectLst/>
          </p:spPr>
          <p:txBody>
            <a:bodyPr>
              <a:spAutoFit/>
            </a:bodyPr>
            <a:lstStyle/>
            <a:p>
              <a:pPr algn="r"/>
              <a:r>
                <a:rPr lang="en-US" sz="1400"/>
                <a:t>P=(x</a:t>
              </a:r>
              <a:r>
                <a:rPr lang="en-US" sz="1400" baseline="-25000"/>
                <a:t>p</a:t>
              </a:r>
              <a:r>
                <a:rPr lang="en-US" sz="1400"/>
                <a:t>, y</a:t>
              </a:r>
              <a:r>
                <a:rPr lang="en-US" sz="1400" baseline="-25000"/>
                <a:t>p</a:t>
              </a:r>
              <a:r>
                <a:rPr lang="en-US" sz="1400"/>
                <a:t>)</a:t>
              </a:r>
            </a:p>
          </p:txBody>
        </p:sp>
        <p:cxnSp>
          <p:nvCxnSpPr>
            <p:cNvPr id="21" name="AutoShape 66"/>
            <p:cNvCxnSpPr>
              <a:cxnSpLocks noChangeAspect="1" noChangeShapeType="1"/>
              <a:stCxn id="20" idx="3"/>
              <a:endCxn id="12" idx="1"/>
            </p:cNvCxnSpPr>
            <p:nvPr/>
          </p:nvCxnSpPr>
          <p:spPr bwMode="auto">
            <a:xfrm>
              <a:off x="4066" y="1968"/>
              <a:ext cx="99" cy="56"/>
            </a:xfrm>
            <a:prstGeom prst="straightConnector1">
              <a:avLst/>
            </a:prstGeom>
            <a:noFill/>
            <a:ln w="9525">
              <a:solidFill>
                <a:schemeClr val="tx1"/>
              </a:solidFill>
              <a:miter lim="800000"/>
              <a:headEnd/>
              <a:tailEnd type="triangle" w="med" len="med"/>
            </a:ln>
            <a:effectLst/>
          </p:spPr>
        </p:cxnSp>
        <p:sp>
          <p:nvSpPr>
            <p:cNvPr id="22" name="Line 67"/>
            <p:cNvSpPr>
              <a:spLocks noChangeAspect="1" noChangeShapeType="1"/>
            </p:cNvSpPr>
            <p:nvPr/>
          </p:nvSpPr>
          <p:spPr bwMode="auto">
            <a:xfrm>
              <a:off x="4760" y="2475"/>
              <a:ext cx="97" cy="0"/>
            </a:xfrm>
            <a:prstGeom prst="line">
              <a:avLst/>
            </a:prstGeom>
            <a:noFill/>
            <a:ln w="9525">
              <a:solidFill>
                <a:schemeClr val="tx1"/>
              </a:solidFill>
              <a:miter lim="800000"/>
              <a:headEnd/>
              <a:tailEnd/>
            </a:ln>
            <a:effectLst/>
          </p:spPr>
          <p:txBody>
            <a:bodyPr wrap="none"/>
            <a:lstStyle/>
            <a:p>
              <a:endParaRPr lang="en-IN"/>
            </a:p>
          </p:txBody>
        </p:sp>
        <p:sp>
          <p:nvSpPr>
            <p:cNvPr id="23" name="Text Box 68"/>
            <p:cNvSpPr txBox="1">
              <a:spLocks noChangeAspect="1" noChangeArrowheads="1"/>
            </p:cNvSpPr>
            <p:nvPr/>
          </p:nvSpPr>
          <p:spPr bwMode="auto">
            <a:xfrm>
              <a:off x="4512" y="2160"/>
              <a:ext cx="145" cy="173"/>
            </a:xfrm>
            <a:prstGeom prst="rect">
              <a:avLst/>
            </a:prstGeom>
            <a:noFill/>
            <a:ln w="9525">
              <a:noFill/>
              <a:miter lim="800000"/>
              <a:headEnd/>
              <a:tailEnd/>
            </a:ln>
            <a:effectLst/>
          </p:spPr>
          <p:txBody>
            <a:bodyPr>
              <a:spAutoFit/>
            </a:bodyPr>
            <a:lstStyle/>
            <a:p>
              <a:pPr algn="l"/>
              <a:r>
                <a:rPr lang="en-US" dirty="0"/>
                <a:t>M</a:t>
              </a:r>
            </a:p>
          </p:txBody>
        </p:sp>
        <p:sp>
          <p:nvSpPr>
            <p:cNvPr id="24" name="Text Box 69"/>
            <p:cNvSpPr txBox="1">
              <a:spLocks noChangeAspect="1" noChangeArrowheads="1"/>
            </p:cNvSpPr>
            <p:nvPr/>
          </p:nvSpPr>
          <p:spPr bwMode="auto">
            <a:xfrm>
              <a:off x="4491" y="1895"/>
              <a:ext cx="242" cy="173"/>
            </a:xfrm>
            <a:prstGeom prst="rect">
              <a:avLst/>
            </a:prstGeom>
            <a:noFill/>
            <a:ln w="9525">
              <a:noFill/>
              <a:miter lim="800000"/>
              <a:headEnd/>
              <a:tailEnd/>
            </a:ln>
            <a:effectLst/>
          </p:spPr>
          <p:txBody>
            <a:bodyPr>
              <a:spAutoFit/>
            </a:bodyPr>
            <a:lstStyle/>
            <a:p>
              <a:pPr algn="l"/>
              <a:r>
                <a:rPr lang="en-US" b="1" smtClean="0"/>
                <a:t>E</a:t>
              </a:r>
              <a:endParaRPr lang="en-US" b="1" dirty="0"/>
            </a:p>
          </p:txBody>
        </p:sp>
        <p:sp>
          <p:nvSpPr>
            <p:cNvPr id="25" name="Oval 70"/>
            <p:cNvSpPr>
              <a:spLocks noChangeAspect="1" noChangeArrowheads="1"/>
            </p:cNvSpPr>
            <p:nvPr/>
          </p:nvSpPr>
          <p:spPr bwMode="auto">
            <a:xfrm>
              <a:off x="4769" y="2566"/>
              <a:ext cx="87"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26" name="Text Box 71"/>
            <p:cNvSpPr txBox="1">
              <a:spLocks noChangeAspect="1" noChangeArrowheads="1"/>
            </p:cNvSpPr>
            <p:nvPr/>
          </p:nvSpPr>
          <p:spPr bwMode="auto">
            <a:xfrm>
              <a:off x="4376" y="2703"/>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+1</a:t>
              </a:r>
              <a:endParaRPr lang="en-US" sz="1400" baseline="-25000"/>
            </a:p>
          </p:txBody>
        </p:sp>
        <p:sp>
          <p:nvSpPr>
            <p:cNvPr id="27" name="Text Box 72"/>
            <p:cNvSpPr txBox="1">
              <a:spLocks noChangeAspect="1" noChangeArrowheads="1"/>
            </p:cNvSpPr>
            <p:nvPr/>
          </p:nvSpPr>
          <p:spPr bwMode="auto">
            <a:xfrm>
              <a:off x="4134" y="2703"/>
              <a:ext cx="211"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p>
          </p:txBody>
        </p:sp>
        <p:sp>
          <p:nvSpPr>
            <p:cNvPr id="28" name="Text Box 73"/>
            <p:cNvSpPr txBox="1">
              <a:spLocks noChangeAspect="1" noChangeArrowheads="1"/>
            </p:cNvSpPr>
            <p:nvPr/>
          </p:nvSpPr>
          <p:spPr bwMode="auto">
            <a:xfrm>
              <a:off x="4698" y="2703"/>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+2</a:t>
              </a:r>
              <a:endParaRPr lang="en-US" sz="1400" baseline="-25000"/>
            </a:p>
          </p:txBody>
        </p:sp>
        <p:sp>
          <p:nvSpPr>
            <p:cNvPr id="29" name="Text Box 74"/>
            <p:cNvSpPr txBox="1">
              <a:spLocks noChangeAspect="1" noChangeArrowheads="1"/>
            </p:cNvSpPr>
            <p:nvPr/>
          </p:nvSpPr>
          <p:spPr bwMode="auto">
            <a:xfrm rot="16200000">
              <a:off x="3921" y="3060"/>
              <a:ext cx="532" cy="192"/>
            </a:xfrm>
            <a:prstGeom prst="rect">
              <a:avLst/>
            </a:prstGeom>
            <a:noFill/>
            <a:ln w="9525">
              <a:noFill/>
              <a:miter lim="800000"/>
              <a:headEnd/>
              <a:tailEnd/>
            </a:ln>
            <a:effectLst/>
          </p:spPr>
          <p:txBody>
            <a:bodyPr wrap="none">
              <a:spAutoFit/>
            </a:bodyPr>
            <a:lstStyle/>
            <a:p>
              <a:pPr algn="l"/>
              <a:r>
                <a:rPr lang="en-US" sz="1400" dirty="0"/>
                <a:t>Previous</a:t>
              </a:r>
              <a:endParaRPr lang="en-US" sz="1400" baseline="-25000" dirty="0"/>
            </a:p>
          </p:txBody>
        </p:sp>
        <p:sp>
          <p:nvSpPr>
            <p:cNvPr id="30" name="Text Box 75"/>
            <p:cNvSpPr txBox="1">
              <a:spLocks noChangeAspect="1" noChangeArrowheads="1"/>
            </p:cNvSpPr>
            <p:nvPr/>
          </p:nvSpPr>
          <p:spPr bwMode="auto">
            <a:xfrm rot="16200000">
              <a:off x="4310" y="3046"/>
              <a:ext cx="483" cy="192"/>
            </a:xfrm>
            <a:prstGeom prst="rect">
              <a:avLst/>
            </a:prstGeom>
            <a:noFill/>
            <a:ln w="9525">
              <a:noFill/>
              <a:miter lim="800000"/>
              <a:headEnd/>
              <a:tailEnd/>
            </a:ln>
            <a:effectLst/>
          </p:spPr>
          <p:txBody>
            <a:bodyPr wrap="none">
              <a:spAutoFit/>
            </a:bodyPr>
            <a:lstStyle/>
            <a:p>
              <a:pPr algn="l"/>
              <a:r>
                <a:rPr lang="en-US" sz="1400"/>
                <a:t>Current</a:t>
              </a:r>
              <a:endParaRPr lang="en-US" sz="1400" baseline="-25000"/>
            </a:p>
          </p:txBody>
        </p:sp>
        <p:sp>
          <p:nvSpPr>
            <p:cNvPr id="31" name="Text Box 76"/>
            <p:cNvSpPr txBox="1">
              <a:spLocks noChangeAspect="1" noChangeArrowheads="1"/>
            </p:cNvSpPr>
            <p:nvPr/>
          </p:nvSpPr>
          <p:spPr bwMode="auto">
            <a:xfrm rot="16200000">
              <a:off x="4673" y="2990"/>
              <a:ext cx="342" cy="192"/>
            </a:xfrm>
            <a:prstGeom prst="rect">
              <a:avLst/>
            </a:prstGeom>
            <a:noFill/>
            <a:ln w="9525">
              <a:noFill/>
              <a:miter lim="800000"/>
              <a:headEnd/>
              <a:tailEnd/>
            </a:ln>
            <a:effectLst/>
          </p:spPr>
          <p:txBody>
            <a:bodyPr wrap="none">
              <a:spAutoFit/>
            </a:bodyPr>
            <a:lstStyle/>
            <a:p>
              <a:pPr algn="l"/>
              <a:r>
                <a:rPr lang="en-US" sz="1400"/>
                <a:t>Next</a:t>
              </a:r>
              <a:endParaRPr lang="en-US" sz="1400" baseline="-25000"/>
            </a:p>
          </p:txBody>
        </p:sp>
        <p:sp>
          <p:nvSpPr>
            <p:cNvPr id="32" name="Line 77"/>
            <p:cNvSpPr>
              <a:spLocks noChangeAspect="1" noChangeShapeType="1"/>
            </p:cNvSpPr>
            <p:nvPr/>
          </p:nvSpPr>
          <p:spPr bwMode="auto">
            <a:xfrm>
              <a:off x="4764" y="2184"/>
              <a:ext cx="97" cy="0"/>
            </a:xfrm>
            <a:prstGeom prst="line">
              <a:avLst/>
            </a:prstGeom>
            <a:noFill/>
            <a:ln w="9525">
              <a:solidFill>
                <a:schemeClr val="tx1"/>
              </a:solidFill>
              <a:miter lim="800000"/>
              <a:headEnd/>
              <a:tailEnd/>
            </a:ln>
            <a:effectLst/>
          </p:spPr>
          <p:txBody>
            <a:bodyPr wrap="none"/>
            <a:lstStyle/>
            <a:p>
              <a:endParaRPr lang="en-IN"/>
            </a:p>
          </p:txBody>
        </p:sp>
        <p:graphicFrame>
          <p:nvGraphicFramePr>
            <p:cNvPr id="33" name="Object 78"/>
            <p:cNvGraphicFramePr>
              <a:graphicFrameLocks noChangeAspect="1"/>
            </p:cNvGraphicFramePr>
            <p:nvPr/>
          </p:nvGraphicFramePr>
          <p:xfrm>
            <a:off x="3903" y="1584"/>
            <a:ext cx="793" cy="209"/>
          </p:xfrm>
          <a:graphic>
            <a:graphicData uri="http://schemas.openxmlformats.org/presentationml/2006/ole">
              <p:oleObj spid="_x0000_s59394" name="Equation" r:id="rId3" imgW="914400" imgH="241200" progId="Equation.3">
                <p:embed/>
              </p:oleObj>
            </a:graphicData>
          </a:graphic>
        </p:graphicFrame>
        <p:graphicFrame>
          <p:nvGraphicFramePr>
            <p:cNvPr id="34" name="Object 79"/>
            <p:cNvGraphicFramePr>
              <a:graphicFrameLocks noChangeAspect="1"/>
            </p:cNvGraphicFramePr>
            <p:nvPr/>
          </p:nvGraphicFramePr>
          <p:xfrm>
            <a:off x="4719" y="1584"/>
            <a:ext cx="815" cy="209"/>
          </p:xfrm>
          <a:graphic>
            <a:graphicData uri="http://schemas.openxmlformats.org/presentationml/2006/ole">
              <p:oleObj spid="_x0000_s59395" name="Equation" r:id="rId4" imgW="939600" imgH="241200" progId="Equation.3">
                <p:embed/>
              </p:oleObj>
            </a:graphicData>
          </a:graphic>
        </p:graphicFrame>
        <p:sp>
          <p:nvSpPr>
            <p:cNvPr id="35" name="Line 80"/>
            <p:cNvSpPr>
              <a:spLocks noChangeAspect="1" noChangeShapeType="1"/>
            </p:cNvSpPr>
            <p:nvPr/>
          </p:nvSpPr>
          <p:spPr bwMode="auto">
            <a:xfrm>
              <a:off x="4459" y="2203"/>
              <a:ext cx="97" cy="0"/>
            </a:xfrm>
            <a:prstGeom prst="line">
              <a:avLst/>
            </a:prstGeom>
            <a:noFill/>
            <a:ln w="9525">
              <a:solidFill>
                <a:schemeClr val="tx1"/>
              </a:solidFill>
              <a:miter lim="800000"/>
              <a:headEnd/>
              <a:tailEnd/>
            </a:ln>
            <a:effectLst/>
          </p:spPr>
          <p:txBody>
            <a:bodyPr wrap="none"/>
            <a:lstStyle/>
            <a:p>
              <a:endParaRPr lang="en-IN"/>
            </a:p>
          </p:txBody>
        </p:sp>
        <p:sp>
          <p:nvSpPr>
            <p:cNvPr id="36" name="Freeform 81"/>
            <p:cNvSpPr>
              <a:spLocks/>
            </p:cNvSpPr>
            <p:nvPr/>
          </p:nvSpPr>
          <p:spPr bwMode="auto">
            <a:xfrm>
              <a:off x="4008" y="2096"/>
              <a:ext cx="1411" cy="560"/>
            </a:xfrm>
            <a:custGeom>
              <a:avLst/>
              <a:gdLst/>
              <a:ahLst/>
              <a:cxnLst>
                <a:cxn ang="0">
                  <a:pos x="0" y="8"/>
                </a:cxn>
                <a:cxn ang="0">
                  <a:pos x="240" y="8"/>
                </a:cxn>
                <a:cxn ang="0">
                  <a:pos x="576" y="56"/>
                </a:cxn>
                <a:cxn ang="0">
                  <a:pos x="926" y="176"/>
                </a:cxn>
                <a:cxn ang="0">
                  <a:pos x="1253" y="397"/>
                </a:cxn>
                <a:cxn ang="0">
                  <a:pos x="1411" y="560"/>
                </a:cxn>
              </a:cxnLst>
              <a:rect l="0" t="0" r="r" b="b"/>
              <a:pathLst>
                <a:path w="1411" h="560">
                  <a:moveTo>
                    <a:pt x="0" y="8"/>
                  </a:moveTo>
                  <a:cubicBezTo>
                    <a:pt x="72" y="4"/>
                    <a:pt x="144" y="0"/>
                    <a:pt x="240" y="8"/>
                  </a:cubicBezTo>
                  <a:cubicBezTo>
                    <a:pt x="336" y="16"/>
                    <a:pt x="462" y="28"/>
                    <a:pt x="576" y="56"/>
                  </a:cubicBezTo>
                  <a:cubicBezTo>
                    <a:pt x="690" y="84"/>
                    <a:pt x="813" y="119"/>
                    <a:pt x="926" y="176"/>
                  </a:cubicBezTo>
                  <a:cubicBezTo>
                    <a:pt x="1039" y="233"/>
                    <a:pt x="1172" y="333"/>
                    <a:pt x="1253" y="397"/>
                  </a:cubicBezTo>
                  <a:cubicBezTo>
                    <a:pt x="1334" y="461"/>
                    <a:pt x="1372" y="510"/>
                    <a:pt x="1411" y="560"/>
                  </a:cubicBezTo>
                </a:path>
              </a:pathLst>
            </a:custGeom>
            <a:noFill/>
            <a:ln w="25400" cap="flat" cmpd="sng">
              <a:solidFill>
                <a:srgbClr val="0000FF"/>
              </a:solidFill>
              <a:prstDash val="solid"/>
              <a:miter lim="800000"/>
              <a:headEnd type="none" w="med" len="med"/>
              <a:tailEnd type="none" w="med" len="med"/>
            </a:ln>
            <a:effectLst/>
          </p:spPr>
          <p:txBody>
            <a:bodyPr wrap="none"/>
            <a:lstStyle/>
            <a:p>
              <a:endParaRPr lang="en-IN"/>
            </a:p>
          </p:txBody>
        </p:sp>
        <p:sp>
          <p:nvSpPr>
            <p:cNvPr id="37" name="Oval 82"/>
            <p:cNvSpPr>
              <a:spLocks noChangeAspect="1" noChangeArrowheads="1"/>
            </p:cNvSpPr>
            <p:nvPr/>
          </p:nvSpPr>
          <p:spPr bwMode="auto">
            <a:xfrm>
              <a:off x="4464" y="2288"/>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38" name="Line 83"/>
            <p:cNvSpPr>
              <a:spLocks noChangeShapeType="1"/>
            </p:cNvSpPr>
            <p:nvPr/>
          </p:nvSpPr>
          <p:spPr bwMode="auto">
            <a:xfrm flipH="1">
              <a:off x="4840" y="1776"/>
              <a:ext cx="248" cy="408"/>
            </a:xfrm>
            <a:prstGeom prst="line">
              <a:avLst/>
            </a:prstGeom>
            <a:noFill/>
            <a:ln w="9525">
              <a:solidFill>
                <a:schemeClr val="tx1"/>
              </a:solidFill>
              <a:miter lim="800000"/>
              <a:headEnd/>
              <a:tailEnd type="triangle" w="med" len="med"/>
            </a:ln>
            <a:effectLst/>
          </p:spPr>
          <p:txBody>
            <a:bodyPr wrap="none"/>
            <a:lstStyle/>
            <a:p>
              <a:endParaRPr lang="en-IN"/>
            </a:p>
          </p:txBody>
        </p:sp>
        <p:sp>
          <p:nvSpPr>
            <p:cNvPr id="39" name="Text Box 84"/>
            <p:cNvSpPr txBox="1">
              <a:spLocks noChangeAspect="1" noChangeArrowheads="1"/>
            </p:cNvSpPr>
            <p:nvPr/>
          </p:nvSpPr>
          <p:spPr bwMode="auto">
            <a:xfrm>
              <a:off x="4864" y="2104"/>
              <a:ext cx="288" cy="173"/>
            </a:xfrm>
            <a:prstGeom prst="rect">
              <a:avLst/>
            </a:prstGeom>
            <a:noFill/>
            <a:ln w="9525">
              <a:noFill/>
              <a:miter lim="800000"/>
              <a:headEnd/>
              <a:tailEnd/>
            </a:ln>
            <a:effectLst/>
          </p:spPr>
          <p:txBody>
            <a:bodyPr>
              <a:spAutoFit/>
            </a:bodyPr>
            <a:lstStyle/>
            <a:p>
              <a:pPr algn="l"/>
              <a:r>
                <a:rPr lang="en-US" b="1"/>
                <a:t>M</a:t>
              </a:r>
              <a:r>
                <a:rPr lang="en-US" b="1" baseline="-25000"/>
                <a:t>E</a:t>
              </a:r>
              <a:endParaRPr lang="en-US" b="1"/>
            </a:p>
          </p:txBody>
        </p:sp>
        <p:sp>
          <p:nvSpPr>
            <p:cNvPr id="40" name="Line 85"/>
            <p:cNvSpPr>
              <a:spLocks noChangeShapeType="1"/>
            </p:cNvSpPr>
            <p:nvPr/>
          </p:nvSpPr>
          <p:spPr bwMode="auto">
            <a:xfrm>
              <a:off x="4320" y="1776"/>
              <a:ext cx="168" cy="424"/>
            </a:xfrm>
            <a:prstGeom prst="line">
              <a:avLst/>
            </a:prstGeom>
            <a:noFill/>
            <a:ln w="9525">
              <a:solidFill>
                <a:schemeClr val="tx1"/>
              </a:solidFill>
              <a:miter lim="800000"/>
              <a:headEnd/>
              <a:tailEnd type="triangle" w="med" len="med"/>
            </a:ln>
            <a:effectLst/>
          </p:spPr>
          <p:txBody>
            <a:bodyPr wrap="none"/>
            <a:lstStyle/>
            <a:p>
              <a:endParaRPr lang="en-IN"/>
            </a:p>
          </p:txBody>
        </p:sp>
        <p:sp>
          <p:nvSpPr>
            <p:cNvPr id="41" name="Text Box 86"/>
            <p:cNvSpPr txBox="1">
              <a:spLocks noChangeAspect="1" noChangeArrowheads="1"/>
            </p:cNvSpPr>
            <p:nvPr/>
          </p:nvSpPr>
          <p:spPr bwMode="auto">
            <a:xfrm>
              <a:off x="5224" y="1968"/>
              <a:ext cx="384" cy="192"/>
            </a:xfrm>
            <a:prstGeom prst="rect">
              <a:avLst/>
            </a:prstGeom>
            <a:noFill/>
            <a:ln w="9525">
              <a:noFill/>
              <a:miter lim="800000"/>
              <a:headEnd/>
              <a:tailEnd/>
            </a:ln>
            <a:effectLst/>
          </p:spPr>
          <p:txBody>
            <a:bodyPr>
              <a:spAutoFit/>
            </a:bodyPr>
            <a:lstStyle/>
            <a:p>
              <a:pPr algn="l"/>
              <a:r>
                <a:rPr lang="en-US" sz="1400"/>
                <a:t>y</a:t>
              </a:r>
              <a:r>
                <a:rPr lang="en-US" sz="1400" baseline="-25000"/>
                <a:t>p</a:t>
              </a:r>
            </a:p>
          </p:txBody>
        </p:sp>
        <p:sp>
          <p:nvSpPr>
            <p:cNvPr id="42" name="Text Box 87"/>
            <p:cNvSpPr txBox="1">
              <a:spLocks noChangeAspect="1" noChangeArrowheads="1"/>
            </p:cNvSpPr>
            <p:nvPr/>
          </p:nvSpPr>
          <p:spPr bwMode="auto">
            <a:xfrm>
              <a:off x="5224" y="2208"/>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1 </a:t>
              </a:r>
              <a:endParaRPr lang="en-US" sz="1400" baseline="-25000"/>
            </a:p>
          </p:txBody>
        </p:sp>
        <p:sp>
          <p:nvSpPr>
            <p:cNvPr id="43" name="Text Box 88"/>
            <p:cNvSpPr txBox="1">
              <a:spLocks noChangeAspect="1" noChangeArrowheads="1"/>
            </p:cNvSpPr>
            <p:nvPr/>
          </p:nvSpPr>
          <p:spPr bwMode="auto">
            <a:xfrm>
              <a:off x="5184" y="2592"/>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2</a:t>
              </a:r>
              <a:endParaRPr lang="en-US" sz="1400" baseline="-25000"/>
            </a:p>
          </p:txBody>
        </p:sp>
        <p:sp>
          <p:nvSpPr>
            <p:cNvPr id="44" name="Text Box 89"/>
            <p:cNvSpPr txBox="1">
              <a:spLocks noChangeAspect="1" noChangeArrowheads="1"/>
            </p:cNvSpPr>
            <p:nvPr/>
          </p:nvSpPr>
          <p:spPr bwMode="auto">
            <a:xfrm>
              <a:off x="3360" y="2160"/>
              <a:ext cx="610" cy="192"/>
            </a:xfrm>
            <a:prstGeom prst="rect">
              <a:avLst/>
            </a:prstGeom>
            <a:noFill/>
            <a:ln w="9525">
              <a:noFill/>
              <a:miter lim="800000"/>
              <a:headEnd/>
              <a:tailEnd/>
            </a:ln>
            <a:effectLst/>
          </p:spPr>
          <p:txBody>
            <a:bodyPr>
              <a:spAutoFit/>
            </a:bodyPr>
            <a:lstStyle/>
            <a:p>
              <a:pPr algn="r"/>
              <a:r>
                <a:rPr lang="en-US" sz="1400" b="1"/>
                <a:t>d &lt;  0</a:t>
              </a:r>
            </a:p>
          </p:txBody>
        </p:sp>
        <p:sp>
          <p:nvSpPr>
            <p:cNvPr id="45" name="Line 90"/>
            <p:cNvSpPr>
              <a:spLocks noChangeShapeType="1"/>
            </p:cNvSpPr>
            <p:nvPr/>
          </p:nvSpPr>
          <p:spPr bwMode="auto">
            <a:xfrm flipV="1">
              <a:off x="3936" y="2208"/>
              <a:ext cx="528" cy="48"/>
            </a:xfrm>
            <a:prstGeom prst="line">
              <a:avLst/>
            </a:prstGeom>
            <a:noFill/>
            <a:ln w="9525">
              <a:solidFill>
                <a:schemeClr val="tx1"/>
              </a:solidFill>
              <a:miter lim="800000"/>
              <a:headEnd/>
              <a:tailEnd type="triangle" w="med" len="med"/>
            </a:ln>
            <a:effectLst/>
          </p:spPr>
          <p:txBody>
            <a:bodyPr wrap="none"/>
            <a:lstStyle/>
            <a:p>
              <a:endParaRPr lang="en-IN"/>
            </a:p>
          </p:txBody>
        </p:sp>
      </p:grpSp>
      <p:grpSp>
        <p:nvGrpSpPr>
          <p:cNvPr id="46" name="Group 89"/>
          <p:cNvGrpSpPr>
            <a:grpSpLocks/>
          </p:cNvGrpSpPr>
          <p:nvPr/>
        </p:nvGrpSpPr>
        <p:grpSpPr bwMode="auto">
          <a:xfrm>
            <a:off x="4214810" y="2071678"/>
            <a:ext cx="4929190" cy="4143404"/>
            <a:chOff x="3312" y="1392"/>
            <a:chExt cx="2304" cy="1799"/>
          </a:xfrm>
        </p:grpSpPr>
        <p:sp>
          <p:nvSpPr>
            <p:cNvPr id="47" name="Freeform 48"/>
            <p:cNvSpPr>
              <a:spLocks/>
            </p:cNvSpPr>
            <p:nvPr/>
          </p:nvSpPr>
          <p:spPr bwMode="auto">
            <a:xfrm>
              <a:off x="4144" y="1920"/>
              <a:ext cx="1046" cy="782"/>
            </a:xfrm>
            <a:custGeom>
              <a:avLst/>
              <a:gdLst/>
              <a:ahLst/>
              <a:cxnLst>
                <a:cxn ang="0">
                  <a:pos x="0" y="0"/>
                </a:cxn>
                <a:cxn ang="0">
                  <a:pos x="24" y="14"/>
                </a:cxn>
                <a:cxn ang="0">
                  <a:pos x="278" y="96"/>
                </a:cxn>
                <a:cxn ang="0">
                  <a:pos x="542" y="235"/>
                </a:cxn>
                <a:cxn ang="0">
                  <a:pos x="840" y="490"/>
                </a:cxn>
                <a:cxn ang="0">
                  <a:pos x="1046" y="782"/>
                </a:cxn>
              </a:cxnLst>
              <a:rect l="0" t="0" r="r" b="b"/>
              <a:pathLst>
                <a:path w="1046" h="782">
                  <a:moveTo>
                    <a:pt x="0" y="0"/>
                  </a:moveTo>
                  <a:lnTo>
                    <a:pt x="24" y="14"/>
                  </a:lnTo>
                  <a:cubicBezTo>
                    <a:pt x="70" y="30"/>
                    <a:pt x="192" y="59"/>
                    <a:pt x="278" y="96"/>
                  </a:cubicBezTo>
                  <a:cubicBezTo>
                    <a:pt x="364" y="133"/>
                    <a:pt x="448" y="169"/>
                    <a:pt x="542" y="235"/>
                  </a:cubicBezTo>
                  <a:cubicBezTo>
                    <a:pt x="636" y="301"/>
                    <a:pt x="756" y="399"/>
                    <a:pt x="840" y="490"/>
                  </a:cubicBezTo>
                  <a:cubicBezTo>
                    <a:pt x="924" y="581"/>
                    <a:pt x="985" y="681"/>
                    <a:pt x="1046" y="782"/>
                  </a:cubicBezTo>
                </a:path>
              </a:pathLst>
            </a:custGeom>
            <a:noFill/>
            <a:ln w="25400" cap="flat" cmpd="sng">
              <a:solidFill>
                <a:srgbClr val="0000FF"/>
              </a:solidFill>
              <a:prstDash val="solid"/>
              <a:miter lim="800000"/>
              <a:headEnd type="none" w="med" len="med"/>
              <a:tailEnd type="none" w="med" len="med"/>
            </a:ln>
            <a:effectLst/>
          </p:spPr>
          <p:txBody>
            <a:bodyPr wrap="none"/>
            <a:lstStyle/>
            <a:p>
              <a:endParaRPr lang="en-IN"/>
            </a:p>
          </p:txBody>
        </p:sp>
        <p:sp>
          <p:nvSpPr>
            <p:cNvPr id="48" name="Line 49"/>
            <p:cNvSpPr>
              <a:spLocks noChangeAspect="1" noChangeShapeType="1"/>
            </p:cNvSpPr>
            <p:nvPr/>
          </p:nvSpPr>
          <p:spPr bwMode="auto">
            <a:xfrm>
              <a:off x="3939" y="1863"/>
              <a:ext cx="1319" cy="0"/>
            </a:xfrm>
            <a:prstGeom prst="line">
              <a:avLst/>
            </a:prstGeom>
            <a:noFill/>
            <a:ln w="9525">
              <a:solidFill>
                <a:schemeClr val="tx1"/>
              </a:solidFill>
              <a:miter lim="800000"/>
              <a:headEnd/>
              <a:tailEnd/>
            </a:ln>
            <a:effectLst/>
          </p:spPr>
          <p:txBody>
            <a:bodyPr wrap="none"/>
            <a:lstStyle/>
            <a:p>
              <a:endParaRPr lang="en-IN"/>
            </a:p>
          </p:txBody>
        </p:sp>
        <p:sp>
          <p:nvSpPr>
            <p:cNvPr id="49" name="Line 50"/>
            <p:cNvSpPr>
              <a:spLocks noChangeAspect="1" noChangeShapeType="1"/>
            </p:cNvSpPr>
            <p:nvPr/>
          </p:nvSpPr>
          <p:spPr bwMode="auto">
            <a:xfrm>
              <a:off x="3937" y="2147"/>
              <a:ext cx="1319" cy="0"/>
            </a:xfrm>
            <a:prstGeom prst="line">
              <a:avLst/>
            </a:prstGeom>
            <a:noFill/>
            <a:ln w="9525">
              <a:solidFill>
                <a:schemeClr val="tx1"/>
              </a:solidFill>
              <a:miter lim="800000"/>
              <a:headEnd/>
              <a:tailEnd/>
            </a:ln>
            <a:effectLst/>
          </p:spPr>
          <p:txBody>
            <a:bodyPr wrap="none"/>
            <a:lstStyle/>
            <a:p>
              <a:endParaRPr lang="en-IN"/>
            </a:p>
          </p:txBody>
        </p:sp>
        <p:sp>
          <p:nvSpPr>
            <p:cNvPr id="50" name="Line 51"/>
            <p:cNvSpPr>
              <a:spLocks noChangeAspect="1" noChangeShapeType="1"/>
            </p:cNvSpPr>
            <p:nvPr/>
          </p:nvSpPr>
          <p:spPr bwMode="auto">
            <a:xfrm>
              <a:off x="3940" y="2415"/>
              <a:ext cx="1319" cy="0"/>
            </a:xfrm>
            <a:prstGeom prst="line">
              <a:avLst/>
            </a:prstGeom>
            <a:noFill/>
            <a:ln w="9525">
              <a:solidFill>
                <a:schemeClr val="tx1"/>
              </a:solidFill>
              <a:miter lim="800000"/>
              <a:headEnd/>
              <a:tailEnd/>
            </a:ln>
            <a:effectLst/>
          </p:spPr>
          <p:txBody>
            <a:bodyPr wrap="none"/>
            <a:lstStyle/>
            <a:p>
              <a:endParaRPr lang="en-IN"/>
            </a:p>
          </p:txBody>
        </p:sp>
        <p:sp>
          <p:nvSpPr>
            <p:cNvPr id="51" name="Line 52"/>
            <p:cNvSpPr>
              <a:spLocks noChangeAspect="1" noChangeShapeType="1"/>
            </p:cNvSpPr>
            <p:nvPr/>
          </p:nvSpPr>
          <p:spPr bwMode="auto">
            <a:xfrm>
              <a:off x="4198" y="1644"/>
              <a:ext cx="0" cy="873"/>
            </a:xfrm>
            <a:prstGeom prst="line">
              <a:avLst/>
            </a:prstGeom>
            <a:noFill/>
            <a:ln w="9525">
              <a:solidFill>
                <a:schemeClr val="tx1"/>
              </a:solidFill>
              <a:miter lim="800000"/>
              <a:headEnd/>
              <a:tailEnd/>
            </a:ln>
            <a:effectLst/>
          </p:spPr>
          <p:txBody>
            <a:bodyPr wrap="none"/>
            <a:lstStyle/>
            <a:p>
              <a:endParaRPr lang="en-IN"/>
            </a:p>
          </p:txBody>
        </p:sp>
        <p:sp>
          <p:nvSpPr>
            <p:cNvPr id="52" name="Line 53"/>
            <p:cNvSpPr>
              <a:spLocks noChangeAspect="1" noChangeShapeType="1"/>
            </p:cNvSpPr>
            <p:nvPr/>
          </p:nvSpPr>
          <p:spPr bwMode="auto">
            <a:xfrm>
              <a:off x="4508" y="1650"/>
              <a:ext cx="0" cy="872"/>
            </a:xfrm>
            <a:prstGeom prst="line">
              <a:avLst/>
            </a:prstGeom>
            <a:noFill/>
            <a:ln w="9525">
              <a:solidFill>
                <a:schemeClr val="tx1"/>
              </a:solidFill>
              <a:miter lim="800000"/>
              <a:headEnd/>
              <a:tailEnd/>
            </a:ln>
            <a:effectLst/>
          </p:spPr>
          <p:txBody>
            <a:bodyPr wrap="none"/>
            <a:lstStyle/>
            <a:p>
              <a:endParaRPr lang="en-IN"/>
            </a:p>
          </p:txBody>
        </p:sp>
        <p:sp>
          <p:nvSpPr>
            <p:cNvPr id="53" name="Line 54"/>
            <p:cNvSpPr>
              <a:spLocks noChangeAspect="1" noChangeShapeType="1"/>
            </p:cNvSpPr>
            <p:nvPr/>
          </p:nvSpPr>
          <p:spPr bwMode="auto">
            <a:xfrm>
              <a:off x="4812" y="1634"/>
              <a:ext cx="0" cy="873"/>
            </a:xfrm>
            <a:prstGeom prst="line">
              <a:avLst/>
            </a:prstGeom>
            <a:noFill/>
            <a:ln w="9525">
              <a:solidFill>
                <a:schemeClr val="tx1"/>
              </a:solidFill>
              <a:miter lim="800000"/>
              <a:headEnd/>
              <a:tailEnd/>
            </a:ln>
            <a:effectLst/>
          </p:spPr>
          <p:txBody>
            <a:bodyPr wrap="none"/>
            <a:lstStyle/>
            <a:p>
              <a:endParaRPr lang="en-IN"/>
            </a:p>
          </p:txBody>
        </p:sp>
        <p:sp>
          <p:nvSpPr>
            <p:cNvPr id="54" name="Line 55"/>
            <p:cNvSpPr>
              <a:spLocks noChangeAspect="1" noChangeShapeType="1"/>
            </p:cNvSpPr>
            <p:nvPr/>
          </p:nvSpPr>
          <p:spPr bwMode="auto">
            <a:xfrm>
              <a:off x="5102" y="1634"/>
              <a:ext cx="0" cy="873"/>
            </a:xfrm>
            <a:prstGeom prst="line">
              <a:avLst/>
            </a:prstGeom>
            <a:noFill/>
            <a:ln w="9525">
              <a:solidFill>
                <a:schemeClr val="tx1"/>
              </a:solidFill>
              <a:miter lim="800000"/>
              <a:headEnd/>
              <a:tailEnd/>
            </a:ln>
            <a:effectLst/>
          </p:spPr>
          <p:txBody>
            <a:bodyPr wrap="none"/>
            <a:lstStyle/>
            <a:p>
              <a:endParaRPr lang="en-IN"/>
            </a:p>
          </p:txBody>
        </p:sp>
        <p:sp>
          <p:nvSpPr>
            <p:cNvPr id="55" name="Oval 56"/>
            <p:cNvSpPr>
              <a:spLocks noChangeAspect="1" noChangeArrowheads="1"/>
            </p:cNvSpPr>
            <p:nvPr/>
          </p:nvSpPr>
          <p:spPr bwMode="auto">
            <a:xfrm>
              <a:off x="4152" y="1819"/>
              <a:ext cx="87" cy="86"/>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56" name="Oval 57"/>
            <p:cNvSpPr>
              <a:spLocks noChangeAspect="1" noChangeArrowheads="1"/>
            </p:cNvSpPr>
            <p:nvPr/>
          </p:nvSpPr>
          <p:spPr bwMode="auto">
            <a:xfrm>
              <a:off x="4152" y="209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57" name="Oval 58"/>
            <p:cNvSpPr>
              <a:spLocks noChangeAspect="1" noChangeArrowheads="1"/>
            </p:cNvSpPr>
            <p:nvPr/>
          </p:nvSpPr>
          <p:spPr bwMode="auto">
            <a:xfrm>
              <a:off x="5055" y="2377"/>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58" name="Oval 59"/>
            <p:cNvSpPr>
              <a:spLocks noChangeAspect="1" noChangeArrowheads="1"/>
            </p:cNvSpPr>
            <p:nvPr/>
          </p:nvSpPr>
          <p:spPr bwMode="auto">
            <a:xfrm>
              <a:off x="4464" y="1824"/>
              <a:ext cx="86"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59" name="Oval 60"/>
            <p:cNvSpPr>
              <a:spLocks noChangeAspect="1" noChangeArrowheads="1"/>
            </p:cNvSpPr>
            <p:nvPr/>
          </p:nvSpPr>
          <p:spPr bwMode="auto">
            <a:xfrm>
              <a:off x="4768" y="182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60" name="Oval 61"/>
            <p:cNvSpPr>
              <a:spLocks noChangeAspect="1" noChangeArrowheads="1"/>
            </p:cNvSpPr>
            <p:nvPr/>
          </p:nvSpPr>
          <p:spPr bwMode="auto">
            <a:xfrm>
              <a:off x="4773" y="2100"/>
              <a:ext cx="87" cy="8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61" name="Oval 62"/>
            <p:cNvSpPr>
              <a:spLocks noChangeAspect="1" noChangeArrowheads="1"/>
            </p:cNvSpPr>
            <p:nvPr/>
          </p:nvSpPr>
          <p:spPr bwMode="auto">
            <a:xfrm>
              <a:off x="5064" y="182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62" name="Oval 63"/>
            <p:cNvSpPr>
              <a:spLocks noChangeAspect="1" noChangeArrowheads="1"/>
            </p:cNvSpPr>
            <p:nvPr/>
          </p:nvSpPr>
          <p:spPr bwMode="auto">
            <a:xfrm>
              <a:off x="5057" y="2102"/>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63" name="Text Box 64"/>
            <p:cNvSpPr txBox="1">
              <a:spLocks noChangeAspect="1" noChangeArrowheads="1"/>
            </p:cNvSpPr>
            <p:nvPr/>
          </p:nvSpPr>
          <p:spPr bwMode="auto">
            <a:xfrm>
              <a:off x="3456" y="1680"/>
              <a:ext cx="610" cy="192"/>
            </a:xfrm>
            <a:prstGeom prst="rect">
              <a:avLst/>
            </a:prstGeom>
            <a:noFill/>
            <a:ln w="9525">
              <a:noFill/>
              <a:miter lim="800000"/>
              <a:headEnd/>
              <a:tailEnd/>
            </a:ln>
            <a:effectLst/>
          </p:spPr>
          <p:txBody>
            <a:bodyPr>
              <a:spAutoFit/>
            </a:bodyPr>
            <a:lstStyle/>
            <a:p>
              <a:pPr algn="r"/>
              <a:r>
                <a:rPr lang="en-US" sz="1400"/>
                <a:t>P=(x</a:t>
              </a:r>
              <a:r>
                <a:rPr lang="en-US" sz="1400" baseline="-25000"/>
                <a:t>p</a:t>
              </a:r>
              <a:r>
                <a:rPr lang="en-US" sz="1400"/>
                <a:t>, y</a:t>
              </a:r>
              <a:r>
                <a:rPr lang="en-US" sz="1400" baseline="-25000"/>
                <a:t>p</a:t>
              </a:r>
              <a:r>
                <a:rPr lang="en-US" sz="1400"/>
                <a:t>)</a:t>
              </a:r>
            </a:p>
          </p:txBody>
        </p:sp>
        <p:cxnSp>
          <p:nvCxnSpPr>
            <p:cNvPr id="64" name="AutoShape 65"/>
            <p:cNvCxnSpPr>
              <a:cxnSpLocks noChangeAspect="1" noChangeShapeType="1"/>
              <a:stCxn id="63" idx="3"/>
              <a:endCxn id="55" idx="1"/>
            </p:cNvCxnSpPr>
            <p:nvPr/>
          </p:nvCxnSpPr>
          <p:spPr bwMode="auto">
            <a:xfrm>
              <a:off x="4066" y="1776"/>
              <a:ext cx="99" cy="56"/>
            </a:xfrm>
            <a:prstGeom prst="straightConnector1">
              <a:avLst/>
            </a:prstGeom>
            <a:noFill/>
            <a:ln w="9525">
              <a:solidFill>
                <a:schemeClr val="tx1"/>
              </a:solidFill>
              <a:miter lim="800000"/>
              <a:headEnd/>
              <a:tailEnd type="triangle" w="med" len="med"/>
            </a:ln>
            <a:effectLst/>
          </p:spPr>
        </p:cxnSp>
        <p:sp>
          <p:nvSpPr>
            <p:cNvPr id="65" name="Line 66"/>
            <p:cNvSpPr>
              <a:spLocks noChangeAspect="1" noChangeShapeType="1"/>
            </p:cNvSpPr>
            <p:nvPr/>
          </p:nvSpPr>
          <p:spPr bwMode="auto">
            <a:xfrm>
              <a:off x="4760" y="2283"/>
              <a:ext cx="97" cy="0"/>
            </a:xfrm>
            <a:prstGeom prst="line">
              <a:avLst/>
            </a:prstGeom>
            <a:noFill/>
            <a:ln w="9525">
              <a:solidFill>
                <a:schemeClr val="tx1"/>
              </a:solidFill>
              <a:miter lim="800000"/>
              <a:headEnd/>
              <a:tailEnd/>
            </a:ln>
            <a:effectLst/>
          </p:spPr>
          <p:txBody>
            <a:bodyPr wrap="none"/>
            <a:lstStyle/>
            <a:p>
              <a:endParaRPr lang="en-IN"/>
            </a:p>
          </p:txBody>
        </p:sp>
        <p:sp>
          <p:nvSpPr>
            <p:cNvPr id="66" name="Text Box 67"/>
            <p:cNvSpPr txBox="1">
              <a:spLocks noChangeAspect="1" noChangeArrowheads="1"/>
            </p:cNvSpPr>
            <p:nvPr/>
          </p:nvSpPr>
          <p:spPr bwMode="auto">
            <a:xfrm>
              <a:off x="4512" y="1920"/>
              <a:ext cx="240" cy="173"/>
            </a:xfrm>
            <a:prstGeom prst="rect">
              <a:avLst/>
            </a:prstGeom>
            <a:noFill/>
            <a:ln w="9525">
              <a:noFill/>
              <a:miter lim="800000"/>
              <a:headEnd/>
              <a:tailEnd/>
            </a:ln>
            <a:effectLst/>
          </p:spPr>
          <p:txBody>
            <a:bodyPr>
              <a:spAutoFit/>
            </a:bodyPr>
            <a:lstStyle/>
            <a:p>
              <a:pPr algn="l"/>
              <a:r>
                <a:rPr lang="en-US" dirty="0"/>
                <a:t>M</a:t>
              </a:r>
            </a:p>
          </p:txBody>
        </p:sp>
        <p:sp>
          <p:nvSpPr>
            <p:cNvPr id="67" name="Text Box 68"/>
            <p:cNvSpPr txBox="1">
              <a:spLocks noChangeAspect="1" noChangeArrowheads="1"/>
            </p:cNvSpPr>
            <p:nvPr/>
          </p:nvSpPr>
          <p:spPr bwMode="auto">
            <a:xfrm>
              <a:off x="4302" y="2151"/>
              <a:ext cx="242" cy="173"/>
            </a:xfrm>
            <a:prstGeom prst="rect">
              <a:avLst/>
            </a:prstGeom>
            <a:noFill/>
            <a:ln w="9525">
              <a:noFill/>
              <a:miter lim="800000"/>
              <a:headEnd/>
              <a:tailEnd/>
            </a:ln>
            <a:effectLst/>
          </p:spPr>
          <p:txBody>
            <a:bodyPr>
              <a:spAutoFit/>
            </a:bodyPr>
            <a:lstStyle/>
            <a:p>
              <a:pPr algn="l"/>
              <a:r>
                <a:rPr lang="en-US" b="1" smtClean="0"/>
                <a:t>SE</a:t>
              </a:r>
              <a:endParaRPr lang="en-US" b="1" dirty="0"/>
            </a:p>
          </p:txBody>
        </p:sp>
        <p:sp>
          <p:nvSpPr>
            <p:cNvPr id="68" name="Oval 69"/>
            <p:cNvSpPr>
              <a:spLocks noChangeAspect="1" noChangeArrowheads="1"/>
            </p:cNvSpPr>
            <p:nvPr/>
          </p:nvSpPr>
          <p:spPr bwMode="auto">
            <a:xfrm>
              <a:off x="4769" y="2374"/>
              <a:ext cx="87"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69" name="Text Box 70"/>
            <p:cNvSpPr txBox="1">
              <a:spLocks noChangeAspect="1" noChangeArrowheads="1"/>
            </p:cNvSpPr>
            <p:nvPr/>
          </p:nvSpPr>
          <p:spPr bwMode="auto">
            <a:xfrm>
              <a:off x="4376" y="2511"/>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+1</a:t>
              </a:r>
              <a:endParaRPr lang="en-US" sz="1400" baseline="-25000"/>
            </a:p>
          </p:txBody>
        </p:sp>
        <p:sp>
          <p:nvSpPr>
            <p:cNvPr id="70" name="Text Box 71"/>
            <p:cNvSpPr txBox="1">
              <a:spLocks noChangeAspect="1" noChangeArrowheads="1"/>
            </p:cNvSpPr>
            <p:nvPr/>
          </p:nvSpPr>
          <p:spPr bwMode="auto">
            <a:xfrm>
              <a:off x="4134" y="2511"/>
              <a:ext cx="211"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p>
          </p:txBody>
        </p:sp>
        <p:sp>
          <p:nvSpPr>
            <p:cNvPr id="71" name="Text Box 72"/>
            <p:cNvSpPr txBox="1">
              <a:spLocks noChangeAspect="1" noChangeArrowheads="1"/>
            </p:cNvSpPr>
            <p:nvPr/>
          </p:nvSpPr>
          <p:spPr bwMode="auto">
            <a:xfrm>
              <a:off x="4698" y="2511"/>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+2</a:t>
              </a:r>
              <a:endParaRPr lang="en-US" sz="1400" baseline="-25000"/>
            </a:p>
          </p:txBody>
        </p:sp>
        <p:sp>
          <p:nvSpPr>
            <p:cNvPr id="72" name="Text Box 74"/>
            <p:cNvSpPr txBox="1">
              <a:spLocks noChangeAspect="1" noChangeArrowheads="1"/>
            </p:cNvSpPr>
            <p:nvPr/>
          </p:nvSpPr>
          <p:spPr bwMode="auto">
            <a:xfrm rot="16200000">
              <a:off x="4310" y="2854"/>
              <a:ext cx="483" cy="192"/>
            </a:xfrm>
            <a:prstGeom prst="rect">
              <a:avLst/>
            </a:prstGeom>
            <a:noFill/>
            <a:ln w="9525">
              <a:noFill/>
              <a:miter lim="800000"/>
              <a:headEnd/>
              <a:tailEnd/>
            </a:ln>
            <a:effectLst/>
          </p:spPr>
          <p:txBody>
            <a:bodyPr wrap="none">
              <a:spAutoFit/>
            </a:bodyPr>
            <a:lstStyle/>
            <a:p>
              <a:pPr algn="l"/>
              <a:r>
                <a:rPr lang="en-US" sz="1400"/>
                <a:t>Current</a:t>
              </a:r>
              <a:endParaRPr lang="en-US" sz="1400" baseline="-25000"/>
            </a:p>
          </p:txBody>
        </p:sp>
        <p:sp>
          <p:nvSpPr>
            <p:cNvPr id="73" name="Text Box 75"/>
            <p:cNvSpPr txBox="1">
              <a:spLocks noChangeAspect="1" noChangeArrowheads="1"/>
            </p:cNvSpPr>
            <p:nvPr/>
          </p:nvSpPr>
          <p:spPr bwMode="auto">
            <a:xfrm rot="16200000">
              <a:off x="4673" y="2798"/>
              <a:ext cx="342" cy="192"/>
            </a:xfrm>
            <a:prstGeom prst="rect">
              <a:avLst/>
            </a:prstGeom>
            <a:noFill/>
            <a:ln w="9525">
              <a:noFill/>
              <a:miter lim="800000"/>
              <a:headEnd/>
              <a:tailEnd/>
            </a:ln>
            <a:effectLst/>
          </p:spPr>
          <p:txBody>
            <a:bodyPr wrap="none">
              <a:spAutoFit/>
            </a:bodyPr>
            <a:lstStyle/>
            <a:p>
              <a:pPr algn="l"/>
              <a:r>
                <a:rPr lang="en-US" sz="1400"/>
                <a:t>Next</a:t>
              </a:r>
              <a:endParaRPr lang="en-US" sz="1400" baseline="-25000"/>
            </a:p>
          </p:txBody>
        </p:sp>
        <p:sp>
          <p:nvSpPr>
            <p:cNvPr id="74" name="Line 76"/>
            <p:cNvSpPr>
              <a:spLocks noChangeAspect="1" noChangeShapeType="1"/>
            </p:cNvSpPr>
            <p:nvPr/>
          </p:nvSpPr>
          <p:spPr bwMode="auto">
            <a:xfrm>
              <a:off x="4764" y="1992"/>
              <a:ext cx="97" cy="0"/>
            </a:xfrm>
            <a:prstGeom prst="line">
              <a:avLst/>
            </a:prstGeom>
            <a:noFill/>
            <a:ln w="9525">
              <a:solidFill>
                <a:schemeClr val="tx1"/>
              </a:solidFill>
              <a:miter lim="800000"/>
              <a:headEnd/>
              <a:tailEnd/>
            </a:ln>
            <a:effectLst/>
          </p:spPr>
          <p:txBody>
            <a:bodyPr wrap="none"/>
            <a:lstStyle/>
            <a:p>
              <a:endParaRPr lang="en-IN"/>
            </a:p>
          </p:txBody>
        </p:sp>
        <p:graphicFrame>
          <p:nvGraphicFramePr>
            <p:cNvPr id="75" name="Object 77"/>
            <p:cNvGraphicFramePr>
              <a:graphicFrameLocks noChangeAspect="1"/>
            </p:cNvGraphicFramePr>
            <p:nvPr/>
          </p:nvGraphicFramePr>
          <p:xfrm>
            <a:off x="3903" y="1392"/>
            <a:ext cx="793" cy="209"/>
          </p:xfrm>
          <a:graphic>
            <a:graphicData uri="http://schemas.openxmlformats.org/presentationml/2006/ole">
              <p:oleObj spid="_x0000_s59396" name="Equation" r:id="rId5" imgW="914400" imgH="241200" progId="Equation.3">
                <p:embed/>
              </p:oleObj>
            </a:graphicData>
          </a:graphic>
        </p:graphicFrame>
        <p:graphicFrame>
          <p:nvGraphicFramePr>
            <p:cNvPr id="76" name="Object 78"/>
            <p:cNvGraphicFramePr>
              <a:graphicFrameLocks noChangeAspect="1"/>
            </p:cNvGraphicFramePr>
            <p:nvPr/>
          </p:nvGraphicFramePr>
          <p:xfrm>
            <a:off x="4719" y="1392"/>
            <a:ext cx="815" cy="209"/>
          </p:xfrm>
          <a:graphic>
            <a:graphicData uri="http://schemas.openxmlformats.org/presentationml/2006/ole">
              <p:oleObj spid="_x0000_s59397" name="Equation" r:id="rId6" imgW="939600" imgH="241200" progId="Equation.3">
                <p:embed/>
              </p:oleObj>
            </a:graphicData>
          </a:graphic>
        </p:graphicFrame>
        <p:sp>
          <p:nvSpPr>
            <p:cNvPr id="77" name="Line 79"/>
            <p:cNvSpPr>
              <a:spLocks noChangeAspect="1" noChangeShapeType="1"/>
            </p:cNvSpPr>
            <p:nvPr/>
          </p:nvSpPr>
          <p:spPr bwMode="auto">
            <a:xfrm>
              <a:off x="4459" y="2011"/>
              <a:ext cx="97" cy="0"/>
            </a:xfrm>
            <a:prstGeom prst="line">
              <a:avLst/>
            </a:prstGeom>
            <a:noFill/>
            <a:ln w="9525">
              <a:solidFill>
                <a:schemeClr val="tx1"/>
              </a:solidFill>
              <a:miter lim="800000"/>
              <a:headEnd/>
              <a:tailEnd/>
            </a:ln>
            <a:effectLst/>
          </p:spPr>
          <p:txBody>
            <a:bodyPr wrap="none"/>
            <a:lstStyle/>
            <a:p>
              <a:endParaRPr lang="en-IN"/>
            </a:p>
          </p:txBody>
        </p:sp>
        <p:sp>
          <p:nvSpPr>
            <p:cNvPr id="78" name="Oval 80"/>
            <p:cNvSpPr>
              <a:spLocks noChangeAspect="1" noChangeArrowheads="1"/>
            </p:cNvSpPr>
            <p:nvPr/>
          </p:nvSpPr>
          <p:spPr bwMode="auto">
            <a:xfrm>
              <a:off x="4464" y="2096"/>
              <a:ext cx="87" cy="87"/>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79" name="Line 81"/>
            <p:cNvSpPr>
              <a:spLocks noChangeShapeType="1"/>
            </p:cNvSpPr>
            <p:nvPr/>
          </p:nvSpPr>
          <p:spPr bwMode="auto">
            <a:xfrm flipH="1">
              <a:off x="4792" y="1584"/>
              <a:ext cx="296" cy="704"/>
            </a:xfrm>
            <a:prstGeom prst="line">
              <a:avLst/>
            </a:prstGeom>
            <a:noFill/>
            <a:ln w="9525">
              <a:solidFill>
                <a:schemeClr val="tx1"/>
              </a:solidFill>
              <a:miter lim="800000"/>
              <a:headEnd/>
              <a:tailEnd type="triangle" w="med" len="med"/>
            </a:ln>
            <a:effectLst/>
          </p:spPr>
          <p:txBody>
            <a:bodyPr wrap="none"/>
            <a:lstStyle/>
            <a:p>
              <a:endParaRPr lang="en-IN"/>
            </a:p>
          </p:txBody>
        </p:sp>
        <p:sp>
          <p:nvSpPr>
            <p:cNvPr id="80" name="Text Box 82"/>
            <p:cNvSpPr txBox="1">
              <a:spLocks noChangeAspect="1" noChangeArrowheads="1"/>
            </p:cNvSpPr>
            <p:nvPr/>
          </p:nvSpPr>
          <p:spPr bwMode="auto">
            <a:xfrm>
              <a:off x="4854" y="2173"/>
              <a:ext cx="288" cy="173"/>
            </a:xfrm>
            <a:prstGeom prst="rect">
              <a:avLst/>
            </a:prstGeom>
            <a:noFill/>
            <a:ln w="9525">
              <a:noFill/>
              <a:miter lim="800000"/>
              <a:headEnd/>
              <a:tailEnd/>
            </a:ln>
            <a:effectLst/>
          </p:spPr>
          <p:txBody>
            <a:bodyPr>
              <a:spAutoFit/>
            </a:bodyPr>
            <a:lstStyle/>
            <a:p>
              <a:pPr algn="l"/>
              <a:r>
                <a:rPr lang="en-US" b="1"/>
                <a:t>M</a:t>
              </a:r>
              <a:r>
                <a:rPr lang="en-US" b="1" baseline="-25000"/>
                <a:t>SE</a:t>
              </a:r>
              <a:endParaRPr lang="en-US" b="1"/>
            </a:p>
          </p:txBody>
        </p:sp>
        <p:sp>
          <p:nvSpPr>
            <p:cNvPr id="81" name="Line 83"/>
            <p:cNvSpPr>
              <a:spLocks noChangeShapeType="1"/>
            </p:cNvSpPr>
            <p:nvPr/>
          </p:nvSpPr>
          <p:spPr bwMode="auto">
            <a:xfrm>
              <a:off x="4320" y="1584"/>
              <a:ext cx="168" cy="424"/>
            </a:xfrm>
            <a:prstGeom prst="line">
              <a:avLst/>
            </a:prstGeom>
            <a:noFill/>
            <a:ln w="9525">
              <a:solidFill>
                <a:schemeClr val="tx1"/>
              </a:solidFill>
              <a:miter lim="800000"/>
              <a:headEnd/>
              <a:tailEnd type="triangle" w="med" len="med"/>
            </a:ln>
            <a:effectLst/>
          </p:spPr>
          <p:txBody>
            <a:bodyPr wrap="none"/>
            <a:lstStyle/>
            <a:p>
              <a:endParaRPr lang="en-IN"/>
            </a:p>
          </p:txBody>
        </p:sp>
        <p:sp>
          <p:nvSpPr>
            <p:cNvPr id="82" name="Text Box 84"/>
            <p:cNvSpPr txBox="1">
              <a:spLocks noChangeAspect="1" noChangeArrowheads="1"/>
            </p:cNvSpPr>
            <p:nvPr/>
          </p:nvSpPr>
          <p:spPr bwMode="auto">
            <a:xfrm>
              <a:off x="5224" y="1728"/>
              <a:ext cx="384" cy="192"/>
            </a:xfrm>
            <a:prstGeom prst="rect">
              <a:avLst/>
            </a:prstGeom>
            <a:noFill/>
            <a:ln w="9525">
              <a:noFill/>
              <a:miter lim="800000"/>
              <a:headEnd/>
              <a:tailEnd/>
            </a:ln>
            <a:effectLst/>
          </p:spPr>
          <p:txBody>
            <a:bodyPr>
              <a:spAutoFit/>
            </a:bodyPr>
            <a:lstStyle/>
            <a:p>
              <a:pPr algn="l"/>
              <a:r>
                <a:rPr lang="en-US" sz="1400"/>
                <a:t>y</a:t>
              </a:r>
              <a:r>
                <a:rPr lang="en-US" sz="1400" baseline="-25000"/>
                <a:t>p</a:t>
              </a:r>
            </a:p>
          </p:txBody>
        </p:sp>
        <p:sp>
          <p:nvSpPr>
            <p:cNvPr id="83" name="Text Box 85"/>
            <p:cNvSpPr txBox="1">
              <a:spLocks noChangeAspect="1" noChangeArrowheads="1"/>
            </p:cNvSpPr>
            <p:nvPr/>
          </p:nvSpPr>
          <p:spPr bwMode="auto">
            <a:xfrm>
              <a:off x="5224" y="2016"/>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1 </a:t>
              </a:r>
              <a:endParaRPr lang="en-US" sz="1400" baseline="-25000"/>
            </a:p>
          </p:txBody>
        </p:sp>
        <p:sp>
          <p:nvSpPr>
            <p:cNvPr id="84" name="Text Box 86"/>
            <p:cNvSpPr txBox="1">
              <a:spLocks noChangeAspect="1" noChangeArrowheads="1"/>
            </p:cNvSpPr>
            <p:nvPr/>
          </p:nvSpPr>
          <p:spPr bwMode="auto">
            <a:xfrm>
              <a:off x="5224" y="2304"/>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2</a:t>
              </a:r>
              <a:endParaRPr lang="en-US" sz="1400" baseline="-25000"/>
            </a:p>
          </p:txBody>
        </p:sp>
        <p:sp>
          <p:nvSpPr>
            <p:cNvPr id="85" name="Text Box 87"/>
            <p:cNvSpPr txBox="1">
              <a:spLocks noChangeAspect="1" noChangeArrowheads="1"/>
            </p:cNvSpPr>
            <p:nvPr/>
          </p:nvSpPr>
          <p:spPr bwMode="auto">
            <a:xfrm>
              <a:off x="3312" y="1968"/>
              <a:ext cx="610" cy="192"/>
            </a:xfrm>
            <a:prstGeom prst="rect">
              <a:avLst/>
            </a:prstGeom>
            <a:noFill/>
            <a:ln w="9525">
              <a:noFill/>
              <a:miter lim="800000"/>
              <a:headEnd/>
              <a:tailEnd/>
            </a:ln>
            <a:effectLst/>
          </p:spPr>
          <p:txBody>
            <a:bodyPr>
              <a:spAutoFit/>
            </a:bodyPr>
            <a:lstStyle/>
            <a:p>
              <a:pPr algn="r"/>
              <a:r>
                <a:rPr lang="en-US" sz="1400" b="1"/>
                <a:t>d &gt;  0</a:t>
              </a:r>
            </a:p>
          </p:txBody>
        </p:sp>
        <p:sp>
          <p:nvSpPr>
            <p:cNvPr id="86" name="Line 88"/>
            <p:cNvSpPr>
              <a:spLocks noChangeShapeType="1"/>
            </p:cNvSpPr>
            <p:nvPr/>
          </p:nvSpPr>
          <p:spPr bwMode="auto">
            <a:xfrm flipV="1">
              <a:off x="3888" y="2014"/>
              <a:ext cx="593" cy="50"/>
            </a:xfrm>
            <a:prstGeom prst="line">
              <a:avLst/>
            </a:prstGeom>
            <a:noFill/>
            <a:ln w="9525">
              <a:solidFill>
                <a:schemeClr val="tx1"/>
              </a:solidFill>
              <a:miter lim="800000"/>
              <a:headEnd/>
              <a:tailEnd type="triangle" w="med" len="med"/>
            </a:ln>
            <a:effectLst/>
          </p:spPr>
          <p:txBody>
            <a:bodyPr wrap="none"/>
            <a:lstStyle/>
            <a:p>
              <a:endParaRPr lang="en-IN"/>
            </a:p>
          </p:txBody>
        </p:sp>
      </p:grpSp>
      <p:sp>
        <p:nvSpPr>
          <p:cNvPr id="87" name="TextBox 86"/>
          <p:cNvSpPr txBox="1"/>
          <p:nvPr/>
        </p:nvSpPr>
        <p:spPr>
          <a:xfrm>
            <a:off x="0" y="4357694"/>
            <a:ext cx="3102003" cy="461665"/>
          </a:xfrm>
          <a:prstGeom prst="rect">
            <a:avLst/>
          </a:prstGeom>
          <a:noFill/>
        </p:spPr>
        <p:txBody>
          <a:bodyPr wrap="none" rtlCol="0">
            <a:spAutoFit/>
          </a:bodyPr>
          <a:lstStyle/>
          <a:p>
            <a:r>
              <a:rPr lang="en-US" sz="2400" dirty="0" smtClean="0"/>
              <a:t>When pixel E is chosen,</a:t>
            </a:r>
            <a:endParaRPr lang="en-IN" sz="2400" dirty="0"/>
          </a:p>
        </p:txBody>
      </p:sp>
      <p:sp>
        <p:nvSpPr>
          <p:cNvPr id="88" name="TextBox 87"/>
          <p:cNvSpPr txBox="1"/>
          <p:nvPr/>
        </p:nvSpPr>
        <p:spPr>
          <a:xfrm>
            <a:off x="5500694" y="6072206"/>
            <a:ext cx="3243067" cy="461665"/>
          </a:xfrm>
          <a:prstGeom prst="rect">
            <a:avLst/>
          </a:prstGeom>
          <a:noFill/>
        </p:spPr>
        <p:txBody>
          <a:bodyPr wrap="none" rtlCol="0">
            <a:spAutoFit/>
          </a:bodyPr>
          <a:lstStyle/>
          <a:p>
            <a:r>
              <a:rPr lang="en-US" sz="2400" dirty="0" smtClean="0"/>
              <a:t>When pixel SE is chosen,</a:t>
            </a:r>
            <a:endParaRPr lang="en-IN"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Midpoint Circle Algorithm</a:t>
            </a:r>
          </a:p>
        </p:txBody>
      </p:sp>
      <p:sp>
        <p:nvSpPr>
          <p:cNvPr id="111619" name="Rectangle 3"/>
          <p:cNvSpPr>
            <a:spLocks noGrp="1" noChangeArrowheads="1"/>
          </p:cNvSpPr>
          <p:nvPr>
            <p:ph type="body" idx="1"/>
          </p:nvPr>
        </p:nvSpPr>
        <p:spPr>
          <a:xfrm>
            <a:off x="304800" y="1143000"/>
            <a:ext cx="5791200" cy="1828800"/>
          </a:xfrm>
        </p:spPr>
        <p:txBody>
          <a:bodyPr/>
          <a:lstStyle/>
          <a:p>
            <a:r>
              <a:rPr lang="en-US" sz="2000" dirty="0">
                <a:sym typeface="Symbol" pitchFamily="18" charset="2"/>
              </a:rPr>
              <a:t>If d &lt;= 0 then midpoint m is inside circle</a:t>
            </a:r>
          </a:p>
          <a:p>
            <a:pPr lvl="1"/>
            <a:r>
              <a:rPr lang="en-US" sz="1800" dirty="0">
                <a:sym typeface="Symbol" pitchFamily="18" charset="2"/>
              </a:rPr>
              <a:t>we choose </a:t>
            </a:r>
            <a:r>
              <a:rPr lang="en-US" sz="1800" dirty="0" smtClean="0">
                <a:sym typeface="Symbol" pitchFamily="18" charset="2"/>
              </a:rPr>
              <a:t>E</a:t>
            </a:r>
            <a:endParaRPr lang="en-US" sz="1800" dirty="0">
              <a:sym typeface="Symbol" pitchFamily="18" charset="2"/>
            </a:endParaRPr>
          </a:p>
          <a:p>
            <a:pPr lvl="1"/>
            <a:r>
              <a:rPr lang="en-US" sz="1800" dirty="0">
                <a:sym typeface="Symbol" pitchFamily="18" charset="2"/>
              </a:rPr>
              <a:t>Increment x</a:t>
            </a:r>
          </a:p>
          <a:p>
            <a:pPr lvl="1"/>
            <a:r>
              <a:rPr lang="en-US" sz="1800" dirty="0">
                <a:sym typeface="Symbol" pitchFamily="18" charset="2"/>
              </a:rPr>
              <a:t>y remains unchanged</a:t>
            </a:r>
          </a:p>
        </p:txBody>
      </p:sp>
      <p:graphicFrame>
        <p:nvGraphicFramePr>
          <p:cNvPr id="111621" name="Object 5"/>
          <p:cNvGraphicFramePr>
            <a:graphicFrameLocks noChangeAspect="1"/>
          </p:cNvGraphicFramePr>
          <p:nvPr/>
        </p:nvGraphicFramePr>
        <p:xfrm>
          <a:off x="214281" y="2786058"/>
          <a:ext cx="3500463" cy="3357586"/>
        </p:xfrm>
        <a:graphic>
          <a:graphicData uri="http://schemas.openxmlformats.org/presentationml/2006/ole">
            <p:oleObj spid="_x0000_s56322" name="Equation" r:id="rId3" imgW="2133360" imgH="1511280" progId="Equation.3">
              <p:embed/>
            </p:oleObj>
          </a:graphicData>
        </a:graphic>
      </p:graphicFrame>
      <p:grpSp>
        <p:nvGrpSpPr>
          <p:cNvPr id="2" name="Group 91"/>
          <p:cNvGrpSpPr>
            <a:grpSpLocks/>
          </p:cNvGrpSpPr>
          <p:nvPr/>
        </p:nvGrpSpPr>
        <p:grpSpPr bwMode="auto">
          <a:xfrm>
            <a:off x="3286116" y="1714488"/>
            <a:ext cx="5643602" cy="4786346"/>
            <a:chOff x="3360" y="1584"/>
            <a:chExt cx="2256" cy="1838"/>
          </a:xfrm>
        </p:grpSpPr>
        <p:sp>
          <p:nvSpPr>
            <p:cNvPr id="111666" name="Line 50"/>
            <p:cNvSpPr>
              <a:spLocks noChangeAspect="1" noChangeShapeType="1"/>
            </p:cNvSpPr>
            <p:nvPr/>
          </p:nvSpPr>
          <p:spPr bwMode="auto">
            <a:xfrm>
              <a:off x="3939" y="2055"/>
              <a:ext cx="1319" cy="0"/>
            </a:xfrm>
            <a:prstGeom prst="line">
              <a:avLst/>
            </a:prstGeom>
            <a:noFill/>
            <a:ln w="9525">
              <a:solidFill>
                <a:schemeClr val="tx1"/>
              </a:solidFill>
              <a:miter lim="800000"/>
              <a:headEnd/>
              <a:tailEnd/>
            </a:ln>
            <a:effectLst/>
          </p:spPr>
          <p:txBody>
            <a:bodyPr wrap="none"/>
            <a:lstStyle/>
            <a:p>
              <a:endParaRPr lang="en-IN"/>
            </a:p>
          </p:txBody>
        </p:sp>
        <p:sp>
          <p:nvSpPr>
            <p:cNvPr id="111667" name="Line 51"/>
            <p:cNvSpPr>
              <a:spLocks noChangeAspect="1" noChangeShapeType="1"/>
            </p:cNvSpPr>
            <p:nvPr/>
          </p:nvSpPr>
          <p:spPr bwMode="auto">
            <a:xfrm>
              <a:off x="3937" y="2339"/>
              <a:ext cx="1319" cy="0"/>
            </a:xfrm>
            <a:prstGeom prst="line">
              <a:avLst/>
            </a:prstGeom>
            <a:noFill/>
            <a:ln w="9525">
              <a:solidFill>
                <a:schemeClr val="tx1"/>
              </a:solidFill>
              <a:miter lim="800000"/>
              <a:headEnd/>
              <a:tailEnd/>
            </a:ln>
            <a:effectLst/>
          </p:spPr>
          <p:txBody>
            <a:bodyPr wrap="none"/>
            <a:lstStyle/>
            <a:p>
              <a:endParaRPr lang="en-IN"/>
            </a:p>
          </p:txBody>
        </p:sp>
        <p:sp>
          <p:nvSpPr>
            <p:cNvPr id="111668" name="Line 52"/>
            <p:cNvSpPr>
              <a:spLocks noChangeAspect="1" noChangeShapeType="1"/>
            </p:cNvSpPr>
            <p:nvPr/>
          </p:nvSpPr>
          <p:spPr bwMode="auto">
            <a:xfrm>
              <a:off x="3940" y="2607"/>
              <a:ext cx="1319" cy="0"/>
            </a:xfrm>
            <a:prstGeom prst="line">
              <a:avLst/>
            </a:prstGeom>
            <a:noFill/>
            <a:ln w="9525">
              <a:solidFill>
                <a:schemeClr val="tx1"/>
              </a:solidFill>
              <a:miter lim="800000"/>
              <a:headEnd/>
              <a:tailEnd/>
            </a:ln>
            <a:effectLst/>
          </p:spPr>
          <p:txBody>
            <a:bodyPr wrap="none"/>
            <a:lstStyle/>
            <a:p>
              <a:endParaRPr lang="en-IN"/>
            </a:p>
          </p:txBody>
        </p:sp>
        <p:sp>
          <p:nvSpPr>
            <p:cNvPr id="111669" name="Line 53"/>
            <p:cNvSpPr>
              <a:spLocks noChangeAspect="1" noChangeShapeType="1"/>
            </p:cNvSpPr>
            <p:nvPr/>
          </p:nvSpPr>
          <p:spPr bwMode="auto">
            <a:xfrm>
              <a:off x="4198" y="1836"/>
              <a:ext cx="0" cy="873"/>
            </a:xfrm>
            <a:prstGeom prst="line">
              <a:avLst/>
            </a:prstGeom>
            <a:noFill/>
            <a:ln w="9525">
              <a:solidFill>
                <a:schemeClr val="tx1"/>
              </a:solidFill>
              <a:miter lim="800000"/>
              <a:headEnd/>
              <a:tailEnd/>
            </a:ln>
            <a:effectLst/>
          </p:spPr>
          <p:txBody>
            <a:bodyPr wrap="none"/>
            <a:lstStyle/>
            <a:p>
              <a:endParaRPr lang="en-IN"/>
            </a:p>
          </p:txBody>
        </p:sp>
        <p:sp>
          <p:nvSpPr>
            <p:cNvPr id="111670" name="Line 54"/>
            <p:cNvSpPr>
              <a:spLocks noChangeAspect="1" noChangeShapeType="1"/>
            </p:cNvSpPr>
            <p:nvPr/>
          </p:nvSpPr>
          <p:spPr bwMode="auto">
            <a:xfrm>
              <a:off x="4508" y="1842"/>
              <a:ext cx="0" cy="872"/>
            </a:xfrm>
            <a:prstGeom prst="line">
              <a:avLst/>
            </a:prstGeom>
            <a:noFill/>
            <a:ln w="9525">
              <a:solidFill>
                <a:schemeClr val="tx1"/>
              </a:solidFill>
              <a:miter lim="800000"/>
              <a:headEnd/>
              <a:tailEnd/>
            </a:ln>
            <a:effectLst/>
          </p:spPr>
          <p:txBody>
            <a:bodyPr wrap="none"/>
            <a:lstStyle/>
            <a:p>
              <a:endParaRPr lang="en-IN"/>
            </a:p>
          </p:txBody>
        </p:sp>
        <p:sp>
          <p:nvSpPr>
            <p:cNvPr id="111671" name="Line 55"/>
            <p:cNvSpPr>
              <a:spLocks noChangeAspect="1" noChangeShapeType="1"/>
            </p:cNvSpPr>
            <p:nvPr/>
          </p:nvSpPr>
          <p:spPr bwMode="auto">
            <a:xfrm>
              <a:off x="4812" y="1826"/>
              <a:ext cx="0" cy="873"/>
            </a:xfrm>
            <a:prstGeom prst="line">
              <a:avLst/>
            </a:prstGeom>
            <a:noFill/>
            <a:ln w="9525">
              <a:solidFill>
                <a:schemeClr val="tx1"/>
              </a:solidFill>
              <a:miter lim="800000"/>
              <a:headEnd/>
              <a:tailEnd/>
            </a:ln>
            <a:effectLst/>
          </p:spPr>
          <p:txBody>
            <a:bodyPr wrap="none"/>
            <a:lstStyle/>
            <a:p>
              <a:endParaRPr lang="en-IN"/>
            </a:p>
          </p:txBody>
        </p:sp>
        <p:sp>
          <p:nvSpPr>
            <p:cNvPr id="111672" name="Line 56"/>
            <p:cNvSpPr>
              <a:spLocks noChangeAspect="1" noChangeShapeType="1"/>
            </p:cNvSpPr>
            <p:nvPr/>
          </p:nvSpPr>
          <p:spPr bwMode="auto">
            <a:xfrm>
              <a:off x="5102" y="1826"/>
              <a:ext cx="0" cy="873"/>
            </a:xfrm>
            <a:prstGeom prst="line">
              <a:avLst/>
            </a:prstGeom>
            <a:noFill/>
            <a:ln w="9525">
              <a:solidFill>
                <a:schemeClr val="tx1"/>
              </a:solidFill>
              <a:miter lim="800000"/>
              <a:headEnd/>
              <a:tailEnd/>
            </a:ln>
            <a:effectLst/>
          </p:spPr>
          <p:txBody>
            <a:bodyPr wrap="none"/>
            <a:lstStyle/>
            <a:p>
              <a:endParaRPr lang="en-IN"/>
            </a:p>
          </p:txBody>
        </p:sp>
        <p:sp>
          <p:nvSpPr>
            <p:cNvPr id="111673" name="Oval 57"/>
            <p:cNvSpPr>
              <a:spLocks noChangeAspect="1" noChangeArrowheads="1"/>
            </p:cNvSpPr>
            <p:nvPr/>
          </p:nvSpPr>
          <p:spPr bwMode="auto">
            <a:xfrm>
              <a:off x="4152" y="2011"/>
              <a:ext cx="87" cy="86"/>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111674" name="Oval 58"/>
            <p:cNvSpPr>
              <a:spLocks noChangeAspect="1" noChangeArrowheads="1"/>
            </p:cNvSpPr>
            <p:nvPr/>
          </p:nvSpPr>
          <p:spPr bwMode="auto">
            <a:xfrm>
              <a:off x="4152" y="2286"/>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1675" name="Oval 59"/>
            <p:cNvSpPr>
              <a:spLocks noChangeAspect="1" noChangeArrowheads="1"/>
            </p:cNvSpPr>
            <p:nvPr/>
          </p:nvSpPr>
          <p:spPr bwMode="auto">
            <a:xfrm>
              <a:off x="5055" y="2569"/>
              <a:ext cx="86"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1676" name="Oval 60"/>
            <p:cNvSpPr>
              <a:spLocks noChangeAspect="1" noChangeArrowheads="1"/>
            </p:cNvSpPr>
            <p:nvPr/>
          </p:nvSpPr>
          <p:spPr bwMode="auto">
            <a:xfrm>
              <a:off x="4464" y="2016"/>
              <a:ext cx="86" cy="87"/>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111677" name="Oval 61"/>
            <p:cNvSpPr>
              <a:spLocks noChangeAspect="1" noChangeArrowheads="1"/>
            </p:cNvSpPr>
            <p:nvPr/>
          </p:nvSpPr>
          <p:spPr bwMode="auto">
            <a:xfrm>
              <a:off x="4768" y="2016"/>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1678" name="Oval 62"/>
            <p:cNvSpPr>
              <a:spLocks noChangeAspect="1" noChangeArrowheads="1"/>
            </p:cNvSpPr>
            <p:nvPr/>
          </p:nvSpPr>
          <p:spPr bwMode="auto">
            <a:xfrm>
              <a:off x="4773" y="2292"/>
              <a:ext cx="87" cy="8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11679" name="Oval 63"/>
            <p:cNvSpPr>
              <a:spLocks noChangeAspect="1" noChangeArrowheads="1"/>
            </p:cNvSpPr>
            <p:nvPr/>
          </p:nvSpPr>
          <p:spPr bwMode="auto">
            <a:xfrm>
              <a:off x="5064" y="2016"/>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1680" name="Oval 64"/>
            <p:cNvSpPr>
              <a:spLocks noChangeAspect="1" noChangeArrowheads="1"/>
            </p:cNvSpPr>
            <p:nvPr/>
          </p:nvSpPr>
          <p:spPr bwMode="auto">
            <a:xfrm>
              <a:off x="5057" y="2294"/>
              <a:ext cx="87" cy="8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11681" name="Text Box 65"/>
            <p:cNvSpPr txBox="1">
              <a:spLocks noChangeAspect="1" noChangeArrowheads="1"/>
            </p:cNvSpPr>
            <p:nvPr/>
          </p:nvSpPr>
          <p:spPr bwMode="auto">
            <a:xfrm>
              <a:off x="3456" y="1872"/>
              <a:ext cx="610" cy="192"/>
            </a:xfrm>
            <a:prstGeom prst="rect">
              <a:avLst/>
            </a:prstGeom>
            <a:noFill/>
            <a:ln w="9525">
              <a:noFill/>
              <a:miter lim="800000"/>
              <a:headEnd/>
              <a:tailEnd/>
            </a:ln>
            <a:effectLst/>
          </p:spPr>
          <p:txBody>
            <a:bodyPr>
              <a:spAutoFit/>
            </a:bodyPr>
            <a:lstStyle/>
            <a:p>
              <a:pPr algn="r"/>
              <a:r>
                <a:rPr lang="en-US" sz="1400"/>
                <a:t>P=(x</a:t>
              </a:r>
              <a:r>
                <a:rPr lang="en-US" sz="1400" baseline="-25000"/>
                <a:t>p</a:t>
              </a:r>
              <a:r>
                <a:rPr lang="en-US" sz="1400"/>
                <a:t>, y</a:t>
              </a:r>
              <a:r>
                <a:rPr lang="en-US" sz="1400" baseline="-25000"/>
                <a:t>p</a:t>
              </a:r>
              <a:r>
                <a:rPr lang="en-US" sz="1400"/>
                <a:t>)</a:t>
              </a:r>
            </a:p>
          </p:txBody>
        </p:sp>
        <p:cxnSp>
          <p:nvCxnSpPr>
            <p:cNvPr id="111682" name="AutoShape 66"/>
            <p:cNvCxnSpPr>
              <a:cxnSpLocks noChangeAspect="1" noChangeShapeType="1"/>
              <a:stCxn id="111681" idx="3"/>
              <a:endCxn id="111673" idx="1"/>
            </p:cNvCxnSpPr>
            <p:nvPr/>
          </p:nvCxnSpPr>
          <p:spPr bwMode="auto">
            <a:xfrm>
              <a:off x="4066" y="1968"/>
              <a:ext cx="99" cy="56"/>
            </a:xfrm>
            <a:prstGeom prst="straightConnector1">
              <a:avLst/>
            </a:prstGeom>
            <a:noFill/>
            <a:ln w="9525">
              <a:solidFill>
                <a:schemeClr val="tx1"/>
              </a:solidFill>
              <a:miter lim="800000"/>
              <a:headEnd/>
              <a:tailEnd type="triangle" w="med" len="med"/>
            </a:ln>
            <a:effectLst/>
          </p:spPr>
        </p:cxnSp>
        <p:sp>
          <p:nvSpPr>
            <p:cNvPr id="111683" name="Line 67"/>
            <p:cNvSpPr>
              <a:spLocks noChangeAspect="1" noChangeShapeType="1"/>
            </p:cNvSpPr>
            <p:nvPr/>
          </p:nvSpPr>
          <p:spPr bwMode="auto">
            <a:xfrm>
              <a:off x="4760" y="2475"/>
              <a:ext cx="97" cy="0"/>
            </a:xfrm>
            <a:prstGeom prst="line">
              <a:avLst/>
            </a:prstGeom>
            <a:noFill/>
            <a:ln w="9525">
              <a:solidFill>
                <a:schemeClr val="tx1"/>
              </a:solidFill>
              <a:miter lim="800000"/>
              <a:headEnd/>
              <a:tailEnd/>
            </a:ln>
            <a:effectLst/>
          </p:spPr>
          <p:txBody>
            <a:bodyPr wrap="none"/>
            <a:lstStyle/>
            <a:p>
              <a:endParaRPr lang="en-IN"/>
            </a:p>
          </p:txBody>
        </p:sp>
        <p:sp>
          <p:nvSpPr>
            <p:cNvPr id="111684" name="Text Box 68"/>
            <p:cNvSpPr txBox="1">
              <a:spLocks noChangeAspect="1" noChangeArrowheads="1"/>
            </p:cNvSpPr>
            <p:nvPr/>
          </p:nvSpPr>
          <p:spPr bwMode="auto">
            <a:xfrm>
              <a:off x="4512" y="2160"/>
              <a:ext cx="145" cy="173"/>
            </a:xfrm>
            <a:prstGeom prst="rect">
              <a:avLst/>
            </a:prstGeom>
            <a:noFill/>
            <a:ln w="9525">
              <a:noFill/>
              <a:miter lim="800000"/>
              <a:headEnd/>
              <a:tailEnd/>
            </a:ln>
            <a:effectLst/>
          </p:spPr>
          <p:txBody>
            <a:bodyPr>
              <a:spAutoFit/>
            </a:bodyPr>
            <a:lstStyle/>
            <a:p>
              <a:pPr algn="l"/>
              <a:r>
                <a:rPr lang="en-US" dirty="0"/>
                <a:t>M</a:t>
              </a:r>
            </a:p>
          </p:txBody>
        </p:sp>
        <p:sp>
          <p:nvSpPr>
            <p:cNvPr id="111685" name="Text Box 69"/>
            <p:cNvSpPr txBox="1">
              <a:spLocks noChangeAspect="1" noChangeArrowheads="1"/>
            </p:cNvSpPr>
            <p:nvPr/>
          </p:nvSpPr>
          <p:spPr bwMode="auto">
            <a:xfrm>
              <a:off x="4491" y="1895"/>
              <a:ext cx="242" cy="173"/>
            </a:xfrm>
            <a:prstGeom prst="rect">
              <a:avLst/>
            </a:prstGeom>
            <a:noFill/>
            <a:ln w="9525">
              <a:noFill/>
              <a:miter lim="800000"/>
              <a:headEnd/>
              <a:tailEnd/>
            </a:ln>
            <a:effectLst/>
          </p:spPr>
          <p:txBody>
            <a:bodyPr>
              <a:spAutoFit/>
            </a:bodyPr>
            <a:lstStyle/>
            <a:p>
              <a:pPr algn="l"/>
              <a:r>
                <a:rPr lang="en-US" b="1" smtClean="0"/>
                <a:t>E</a:t>
              </a:r>
              <a:endParaRPr lang="en-US" b="1" dirty="0"/>
            </a:p>
          </p:txBody>
        </p:sp>
        <p:sp>
          <p:nvSpPr>
            <p:cNvPr id="111686" name="Oval 70"/>
            <p:cNvSpPr>
              <a:spLocks noChangeAspect="1" noChangeArrowheads="1"/>
            </p:cNvSpPr>
            <p:nvPr/>
          </p:nvSpPr>
          <p:spPr bwMode="auto">
            <a:xfrm>
              <a:off x="4769" y="2566"/>
              <a:ext cx="87"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1687" name="Text Box 71"/>
            <p:cNvSpPr txBox="1">
              <a:spLocks noChangeAspect="1" noChangeArrowheads="1"/>
            </p:cNvSpPr>
            <p:nvPr/>
          </p:nvSpPr>
          <p:spPr bwMode="auto">
            <a:xfrm>
              <a:off x="4376" y="2703"/>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+1</a:t>
              </a:r>
              <a:endParaRPr lang="en-US" sz="1400" baseline="-25000"/>
            </a:p>
          </p:txBody>
        </p:sp>
        <p:sp>
          <p:nvSpPr>
            <p:cNvPr id="111688" name="Text Box 72"/>
            <p:cNvSpPr txBox="1">
              <a:spLocks noChangeAspect="1" noChangeArrowheads="1"/>
            </p:cNvSpPr>
            <p:nvPr/>
          </p:nvSpPr>
          <p:spPr bwMode="auto">
            <a:xfrm>
              <a:off x="4134" y="2703"/>
              <a:ext cx="211"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p>
          </p:txBody>
        </p:sp>
        <p:sp>
          <p:nvSpPr>
            <p:cNvPr id="111689" name="Text Box 73"/>
            <p:cNvSpPr txBox="1">
              <a:spLocks noChangeAspect="1" noChangeArrowheads="1"/>
            </p:cNvSpPr>
            <p:nvPr/>
          </p:nvSpPr>
          <p:spPr bwMode="auto">
            <a:xfrm>
              <a:off x="4698" y="2703"/>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+2</a:t>
              </a:r>
              <a:endParaRPr lang="en-US" sz="1400" baseline="-25000"/>
            </a:p>
          </p:txBody>
        </p:sp>
        <p:sp>
          <p:nvSpPr>
            <p:cNvPr id="111690" name="Text Box 74"/>
            <p:cNvSpPr txBox="1">
              <a:spLocks noChangeAspect="1" noChangeArrowheads="1"/>
            </p:cNvSpPr>
            <p:nvPr/>
          </p:nvSpPr>
          <p:spPr bwMode="auto">
            <a:xfrm rot="16200000">
              <a:off x="3921" y="3060"/>
              <a:ext cx="532" cy="192"/>
            </a:xfrm>
            <a:prstGeom prst="rect">
              <a:avLst/>
            </a:prstGeom>
            <a:noFill/>
            <a:ln w="9525">
              <a:noFill/>
              <a:miter lim="800000"/>
              <a:headEnd/>
              <a:tailEnd/>
            </a:ln>
            <a:effectLst/>
          </p:spPr>
          <p:txBody>
            <a:bodyPr wrap="none">
              <a:spAutoFit/>
            </a:bodyPr>
            <a:lstStyle/>
            <a:p>
              <a:pPr algn="l"/>
              <a:r>
                <a:rPr lang="en-US" sz="1400" dirty="0"/>
                <a:t>Previous</a:t>
              </a:r>
              <a:endParaRPr lang="en-US" sz="1400" baseline="-25000" dirty="0"/>
            </a:p>
          </p:txBody>
        </p:sp>
        <p:sp>
          <p:nvSpPr>
            <p:cNvPr id="111691" name="Text Box 75"/>
            <p:cNvSpPr txBox="1">
              <a:spLocks noChangeAspect="1" noChangeArrowheads="1"/>
            </p:cNvSpPr>
            <p:nvPr/>
          </p:nvSpPr>
          <p:spPr bwMode="auto">
            <a:xfrm rot="16200000">
              <a:off x="4310" y="3046"/>
              <a:ext cx="483" cy="192"/>
            </a:xfrm>
            <a:prstGeom prst="rect">
              <a:avLst/>
            </a:prstGeom>
            <a:noFill/>
            <a:ln w="9525">
              <a:noFill/>
              <a:miter lim="800000"/>
              <a:headEnd/>
              <a:tailEnd/>
            </a:ln>
            <a:effectLst/>
          </p:spPr>
          <p:txBody>
            <a:bodyPr wrap="none">
              <a:spAutoFit/>
            </a:bodyPr>
            <a:lstStyle/>
            <a:p>
              <a:pPr algn="l"/>
              <a:r>
                <a:rPr lang="en-US" sz="1400"/>
                <a:t>Current</a:t>
              </a:r>
              <a:endParaRPr lang="en-US" sz="1400" baseline="-25000"/>
            </a:p>
          </p:txBody>
        </p:sp>
        <p:sp>
          <p:nvSpPr>
            <p:cNvPr id="111692" name="Text Box 76"/>
            <p:cNvSpPr txBox="1">
              <a:spLocks noChangeAspect="1" noChangeArrowheads="1"/>
            </p:cNvSpPr>
            <p:nvPr/>
          </p:nvSpPr>
          <p:spPr bwMode="auto">
            <a:xfrm rot="16200000">
              <a:off x="4673" y="2990"/>
              <a:ext cx="342" cy="192"/>
            </a:xfrm>
            <a:prstGeom prst="rect">
              <a:avLst/>
            </a:prstGeom>
            <a:noFill/>
            <a:ln w="9525">
              <a:noFill/>
              <a:miter lim="800000"/>
              <a:headEnd/>
              <a:tailEnd/>
            </a:ln>
            <a:effectLst/>
          </p:spPr>
          <p:txBody>
            <a:bodyPr wrap="none">
              <a:spAutoFit/>
            </a:bodyPr>
            <a:lstStyle/>
            <a:p>
              <a:pPr algn="l"/>
              <a:r>
                <a:rPr lang="en-US" sz="1400"/>
                <a:t>Next</a:t>
              </a:r>
              <a:endParaRPr lang="en-US" sz="1400" baseline="-25000"/>
            </a:p>
          </p:txBody>
        </p:sp>
        <p:sp>
          <p:nvSpPr>
            <p:cNvPr id="111693" name="Line 77"/>
            <p:cNvSpPr>
              <a:spLocks noChangeAspect="1" noChangeShapeType="1"/>
            </p:cNvSpPr>
            <p:nvPr/>
          </p:nvSpPr>
          <p:spPr bwMode="auto">
            <a:xfrm>
              <a:off x="4764" y="2184"/>
              <a:ext cx="97" cy="0"/>
            </a:xfrm>
            <a:prstGeom prst="line">
              <a:avLst/>
            </a:prstGeom>
            <a:noFill/>
            <a:ln w="9525">
              <a:solidFill>
                <a:schemeClr val="tx1"/>
              </a:solidFill>
              <a:miter lim="800000"/>
              <a:headEnd/>
              <a:tailEnd/>
            </a:ln>
            <a:effectLst/>
          </p:spPr>
          <p:txBody>
            <a:bodyPr wrap="none"/>
            <a:lstStyle/>
            <a:p>
              <a:endParaRPr lang="en-IN"/>
            </a:p>
          </p:txBody>
        </p:sp>
        <p:graphicFrame>
          <p:nvGraphicFramePr>
            <p:cNvPr id="111694" name="Object 78"/>
            <p:cNvGraphicFramePr>
              <a:graphicFrameLocks noChangeAspect="1"/>
            </p:cNvGraphicFramePr>
            <p:nvPr/>
          </p:nvGraphicFramePr>
          <p:xfrm>
            <a:off x="3903" y="1584"/>
            <a:ext cx="793" cy="209"/>
          </p:xfrm>
          <a:graphic>
            <a:graphicData uri="http://schemas.openxmlformats.org/presentationml/2006/ole">
              <p:oleObj spid="_x0000_s56323" name="Equation" r:id="rId4" imgW="914400" imgH="241200" progId="Equation.3">
                <p:embed/>
              </p:oleObj>
            </a:graphicData>
          </a:graphic>
        </p:graphicFrame>
        <p:graphicFrame>
          <p:nvGraphicFramePr>
            <p:cNvPr id="111695" name="Object 79"/>
            <p:cNvGraphicFramePr>
              <a:graphicFrameLocks noChangeAspect="1"/>
            </p:cNvGraphicFramePr>
            <p:nvPr/>
          </p:nvGraphicFramePr>
          <p:xfrm>
            <a:off x="4719" y="1584"/>
            <a:ext cx="815" cy="209"/>
          </p:xfrm>
          <a:graphic>
            <a:graphicData uri="http://schemas.openxmlformats.org/presentationml/2006/ole">
              <p:oleObj spid="_x0000_s56324" name="Equation" r:id="rId5" imgW="939600" imgH="241200" progId="Equation.3">
                <p:embed/>
              </p:oleObj>
            </a:graphicData>
          </a:graphic>
        </p:graphicFrame>
        <p:sp>
          <p:nvSpPr>
            <p:cNvPr id="111696" name="Line 80"/>
            <p:cNvSpPr>
              <a:spLocks noChangeAspect="1" noChangeShapeType="1"/>
            </p:cNvSpPr>
            <p:nvPr/>
          </p:nvSpPr>
          <p:spPr bwMode="auto">
            <a:xfrm>
              <a:off x="4459" y="2203"/>
              <a:ext cx="97" cy="0"/>
            </a:xfrm>
            <a:prstGeom prst="line">
              <a:avLst/>
            </a:prstGeom>
            <a:noFill/>
            <a:ln w="9525">
              <a:solidFill>
                <a:schemeClr val="tx1"/>
              </a:solidFill>
              <a:miter lim="800000"/>
              <a:headEnd/>
              <a:tailEnd/>
            </a:ln>
            <a:effectLst/>
          </p:spPr>
          <p:txBody>
            <a:bodyPr wrap="none"/>
            <a:lstStyle/>
            <a:p>
              <a:endParaRPr lang="en-IN"/>
            </a:p>
          </p:txBody>
        </p:sp>
        <p:sp>
          <p:nvSpPr>
            <p:cNvPr id="111697" name="Freeform 81"/>
            <p:cNvSpPr>
              <a:spLocks/>
            </p:cNvSpPr>
            <p:nvPr/>
          </p:nvSpPr>
          <p:spPr bwMode="auto">
            <a:xfrm>
              <a:off x="4008" y="2096"/>
              <a:ext cx="1411" cy="560"/>
            </a:xfrm>
            <a:custGeom>
              <a:avLst/>
              <a:gdLst/>
              <a:ahLst/>
              <a:cxnLst>
                <a:cxn ang="0">
                  <a:pos x="0" y="8"/>
                </a:cxn>
                <a:cxn ang="0">
                  <a:pos x="240" y="8"/>
                </a:cxn>
                <a:cxn ang="0">
                  <a:pos x="576" y="56"/>
                </a:cxn>
                <a:cxn ang="0">
                  <a:pos x="926" y="176"/>
                </a:cxn>
                <a:cxn ang="0">
                  <a:pos x="1253" y="397"/>
                </a:cxn>
                <a:cxn ang="0">
                  <a:pos x="1411" y="560"/>
                </a:cxn>
              </a:cxnLst>
              <a:rect l="0" t="0" r="r" b="b"/>
              <a:pathLst>
                <a:path w="1411" h="560">
                  <a:moveTo>
                    <a:pt x="0" y="8"/>
                  </a:moveTo>
                  <a:cubicBezTo>
                    <a:pt x="72" y="4"/>
                    <a:pt x="144" y="0"/>
                    <a:pt x="240" y="8"/>
                  </a:cubicBezTo>
                  <a:cubicBezTo>
                    <a:pt x="336" y="16"/>
                    <a:pt x="462" y="28"/>
                    <a:pt x="576" y="56"/>
                  </a:cubicBezTo>
                  <a:cubicBezTo>
                    <a:pt x="690" y="84"/>
                    <a:pt x="813" y="119"/>
                    <a:pt x="926" y="176"/>
                  </a:cubicBezTo>
                  <a:cubicBezTo>
                    <a:pt x="1039" y="233"/>
                    <a:pt x="1172" y="333"/>
                    <a:pt x="1253" y="397"/>
                  </a:cubicBezTo>
                  <a:cubicBezTo>
                    <a:pt x="1334" y="461"/>
                    <a:pt x="1372" y="510"/>
                    <a:pt x="1411" y="560"/>
                  </a:cubicBezTo>
                </a:path>
              </a:pathLst>
            </a:custGeom>
            <a:noFill/>
            <a:ln w="25400" cap="flat" cmpd="sng">
              <a:solidFill>
                <a:srgbClr val="0000FF"/>
              </a:solidFill>
              <a:prstDash val="solid"/>
              <a:miter lim="800000"/>
              <a:headEnd type="none" w="med" len="med"/>
              <a:tailEnd type="none" w="med" len="med"/>
            </a:ln>
            <a:effectLst/>
          </p:spPr>
          <p:txBody>
            <a:bodyPr wrap="none"/>
            <a:lstStyle/>
            <a:p>
              <a:endParaRPr lang="en-IN"/>
            </a:p>
          </p:txBody>
        </p:sp>
        <p:sp>
          <p:nvSpPr>
            <p:cNvPr id="111698" name="Oval 82"/>
            <p:cNvSpPr>
              <a:spLocks noChangeAspect="1" noChangeArrowheads="1"/>
            </p:cNvSpPr>
            <p:nvPr/>
          </p:nvSpPr>
          <p:spPr bwMode="auto">
            <a:xfrm>
              <a:off x="4464" y="2288"/>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1699" name="Line 83"/>
            <p:cNvSpPr>
              <a:spLocks noChangeShapeType="1"/>
            </p:cNvSpPr>
            <p:nvPr/>
          </p:nvSpPr>
          <p:spPr bwMode="auto">
            <a:xfrm flipH="1">
              <a:off x="4840" y="1776"/>
              <a:ext cx="248" cy="408"/>
            </a:xfrm>
            <a:prstGeom prst="line">
              <a:avLst/>
            </a:prstGeom>
            <a:noFill/>
            <a:ln w="9525">
              <a:solidFill>
                <a:schemeClr val="tx1"/>
              </a:solidFill>
              <a:miter lim="800000"/>
              <a:headEnd/>
              <a:tailEnd type="triangle" w="med" len="med"/>
            </a:ln>
            <a:effectLst/>
          </p:spPr>
          <p:txBody>
            <a:bodyPr wrap="none"/>
            <a:lstStyle/>
            <a:p>
              <a:endParaRPr lang="en-IN"/>
            </a:p>
          </p:txBody>
        </p:sp>
        <p:sp>
          <p:nvSpPr>
            <p:cNvPr id="111700" name="Text Box 84"/>
            <p:cNvSpPr txBox="1">
              <a:spLocks noChangeAspect="1" noChangeArrowheads="1"/>
            </p:cNvSpPr>
            <p:nvPr/>
          </p:nvSpPr>
          <p:spPr bwMode="auto">
            <a:xfrm>
              <a:off x="4864" y="2104"/>
              <a:ext cx="288" cy="173"/>
            </a:xfrm>
            <a:prstGeom prst="rect">
              <a:avLst/>
            </a:prstGeom>
            <a:noFill/>
            <a:ln w="9525">
              <a:noFill/>
              <a:miter lim="800000"/>
              <a:headEnd/>
              <a:tailEnd/>
            </a:ln>
            <a:effectLst/>
          </p:spPr>
          <p:txBody>
            <a:bodyPr>
              <a:spAutoFit/>
            </a:bodyPr>
            <a:lstStyle/>
            <a:p>
              <a:pPr algn="l"/>
              <a:r>
                <a:rPr lang="en-US" b="1"/>
                <a:t>M</a:t>
              </a:r>
              <a:r>
                <a:rPr lang="en-US" b="1" baseline="-25000"/>
                <a:t>E</a:t>
              </a:r>
              <a:endParaRPr lang="en-US" b="1"/>
            </a:p>
          </p:txBody>
        </p:sp>
        <p:sp>
          <p:nvSpPr>
            <p:cNvPr id="111701" name="Line 85"/>
            <p:cNvSpPr>
              <a:spLocks noChangeShapeType="1"/>
            </p:cNvSpPr>
            <p:nvPr/>
          </p:nvSpPr>
          <p:spPr bwMode="auto">
            <a:xfrm>
              <a:off x="4320" y="1776"/>
              <a:ext cx="168" cy="424"/>
            </a:xfrm>
            <a:prstGeom prst="line">
              <a:avLst/>
            </a:prstGeom>
            <a:noFill/>
            <a:ln w="9525">
              <a:solidFill>
                <a:schemeClr val="tx1"/>
              </a:solidFill>
              <a:miter lim="800000"/>
              <a:headEnd/>
              <a:tailEnd type="triangle" w="med" len="med"/>
            </a:ln>
            <a:effectLst/>
          </p:spPr>
          <p:txBody>
            <a:bodyPr wrap="none"/>
            <a:lstStyle/>
            <a:p>
              <a:endParaRPr lang="en-IN"/>
            </a:p>
          </p:txBody>
        </p:sp>
        <p:sp>
          <p:nvSpPr>
            <p:cNvPr id="111702" name="Text Box 86"/>
            <p:cNvSpPr txBox="1">
              <a:spLocks noChangeAspect="1" noChangeArrowheads="1"/>
            </p:cNvSpPr>
            <p:nvPr/>
          </p:nvSpPr>
          <p:spPr bwMode="auto">
            <a:xfrm>
              <a:off x="5224" y="1968"/>
              <a:ext cx="384" cy="192"/>
            </a:xfrm>
            <a:prstGeom prst="rect">
              <a:avLst/>
            </a:prstGeom>
            <a:noFill/>
            <a:ln w="9525">
              <a:noFill/>
              <a:miter lim="800000"/>
              <a:headEnd/>
              <a:tailEnd/>
            </a:ln>
            <a:effectLst/>
          </p:spPr>
          <p:txBody>
            <a:bodyPr>
              <a:spAutoFit/>
            </a:bodyPr>
            <a:lstStyle/>
            <a:p>
              <a:pPr algn="l"/>
              <a:r>
                <a:rPr lang="en-US" sz="1400"/>
                <a:t>y</a:t>
              </a:r>
              <a:r>
                <a:rPr lang="en-US" sz="1400" baseline="-25000"/>
                <a:t>p</a:t>
              </a:r>
            </a:p>
          </p:txBody>
        </p:sp>
        <p:sp>
          <p:nvSpPr>
            <p:cNvPr id="111703" name="Text Box 87"/>
            <p:cNvSpPr txBox="1">
              <a:spLocks noChangeAspect="1" noChangeArrowheads="1"/>
            </p:cNvSpPr>
            <p:nvPr/>
          </p:nvSpPr>
          <p:spPr bwMode="auto">
            <a:xfrm>
              <a:off x="5224" y="2208"/>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1 </a:t>
              </a:r>
              <a:endParaRPr lang="en-US" sz="1400" baseline="-25000"/>
            </a:p>
          </p:txBody>
        </p:sp>
        <p:sp>
          <p:nvSpPr>
            <p:cNvPr id="111704" name="Text Box 88"/>
            <p:cNvSpPr txBox="1">
              <a:spLocks noChangeAspect="1" noChangeArrowheads="1"/>
            </p:cNvSpPr>
            <p:nvPr/>
          </p:nvSpPr>
          <p:spPr bwMode="auto">
            <a:xfrm>
              <a:off x="5184" y="2592"/>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2</a:t>
              </a:r>
              <a:endParaRPr lang="en-US" sz="1400" baseline="-25000"/>
            </a:p>
          </p:txBody>
        </p:sp>
        <p:sp>
          <p:nvSpPr>
            <p:cNvPr id="111705" name="Text Box 89"/>
            <p:cNvSpPr txBox="1">
              <a:spLocks noChangeAspect="1" noChangeArrowheads="1"/>
            </p:cNvSpPr>
            <p:nvPr/>
          </p:nvSpPr>
          <p:spPr bwMode="auto">
            <a:xfrm>
              <a:off x="3360" y="2160"/>
              <a:ext cx="610" cy="192"/>
            </a:xfrm>
            <a:prstGeom prst="rect">
              <a:avLst/>
            </a:prstGeom>
            <a:noFill/>
            <a:ln w="9525">
              <a:noFill/>
              <a:miter lim="800000"/>
              <a:headEnd/>
              <a:tailEnd/>
            </a:ln>
            <a:effectLst/>
          </p:spPr>
          <p:txBody>
            <a:bodyPr>
              <a:spAutoFit/>
            </a:bodyPr>
            <a:lstStyle/>
            <a:p>
              <a:pPr algn="r"/>
              <a:r>
                <a:rPr lang="en-US" sz="1400" b="1"/>
                <a:t>d &lt;  0</a:t>
              </a:r>
            </a:p>
          </p:txBody>
        </p:sp>
        <p:sp>
          <p:nvSpPr>
            <p:cNvPr id="111706" name="Line 90"/>
            <p:cNvSpPr>
              <a:spLocks noChangeShapeType="1"/>
            </p:cNvSpPr>
            <p:nvPr/>
          </p:nvSpPr>
          <p:spPr bwMode="auto">
            <a:xfrm flipV="1">
              <a:off x="3936" y="2208"/>
              <a:ext cx="528" cy="48"/>
            </a:xfrm>
            <a:prstGeom prst="line">
              <a:avLst/>
            </a:prstGeom>
            <a:noFill/>
            <a:ln w="9525">
              <a:solidFill>
                <a:schemeClr val="tx1"/>
              </a:solidFill>
              <a:miter lim="800000"/>
              <a:headEnd/>
              <a:tailEnd type="triangle" w="med" len="med"/>
            </a:ln>
            <a:effectLst/>
          </p:spPr>
          <p:txBody>
            <a:bodyPr wrap="none"/>
            <a:lstStyle/>
            <a:p>
              <a:endParaRPr lang="en-IN"/>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Midpoint Circle Algorithm</a:t>
            </a:r>
          </a:p>
        </p:txBody>
      </p:sp>
      <p:sp>
        <p:nvSpPr>
          <p:cNvPr id="112643" name="Rectangle 3"/>
          <p:cNvSpPr>
            <a:spLocks noGrp="1" noChangeArrowheads="1"/>
          </p:cNvSpPr>
          <p:nvPr>
            <p:ph type="body" idx="1"/>
          </p:nvPr>
        </p:nvSpPr>
        <p:spPr>
          <a:xfrm>
            <a:off x="304800" y="1143000"/>
            <a:ext cx="5791200" cy="1524000"/>
          </a:xfrm>
        </p:spPr>
        <p:txBody>
          <a:bodyPr/>
          <a:lstStyle/>
          <a:p>
            <a:r>
              <a:rPr lang="en-US" sz="2000" dirty="0">
                <a:sym typeface="Symbol" pitchFamily="18" charset="2"/>
              </a:rPr>
              <a:t>If d &gt; 0 then midpoint m is outside circle</a:t>
            </a:r>
          </a:p>
          <a:p>
            <a:pPr lvl="1"/>
            <a:r>
              <a:rPr lang="en-US" sz="1800" dirty="0">
                <a:sym typeface="Symbol" pitchFamily="18" charset="2"/>
              </a:rPr>
              <a:t>we </a:t>
            </a:r>
            <a:r>
              <a:rPr lang="en-US" sz="1800">
                <a:sym typeface="Symbol" pitchFamily="18" charset="2"/>
              </a:rPr>
              <a:t>choose </a:t>
            </a:r>
            <a:r>
              <a:rPr lang="en-US" sz="1800" smtClean="0">
                <a:sym typeface="Symbol" pitchFamily="18" charset="2"/>
              </a:rPr>
              <a:t>E</a:t>
            </a:r>
            <a:endParaRPr lang="en-US" sz="1800" dirty="0">
              <a:sym typeface="Symbol" pitchFamily="18" charset="2"/>
            </a:endParaRPr>
          </a:p>
          <a:p>
            <a:pPr lvl="1"/>
            <a:r>
              <a:rPr lang="en-US" sz="1800" dirty="0">
                <a:sym typeface="Symbol" pitchFamily="18" charset="2"/>
              </a:rPr>
              <a:t>Increment x</a:t>
            </a:r>
          </a:p>
          <a:p>
            <a:pPr lvl="1"/>
            <a:r>
              <a:rPr lang="en-US" sz="1800" dirty="0">
                <a:sym typeface="Symbol" pitchFamily="18" charset="2"/>
              </a:rPr>
              <a:t>Decrement y</a:t>
            </a:r>
          </a:p>
        </p:txBody>
      </p:sp>
      <p:graphicFrame>
        <p:nvGraphicFramePr>
          <p:cNvPr id="112644" name="Object 4"/>
          <p:cNvGraphicFramePr>
            <a:graphicFrameLocks noChangeAspect="1"/>
          </p:cNvGraphicFramePr>
          <p:nvPr/>
        </p:nvGraphicFramePr>
        <p:xfrm>
          <a:off x="533400" y="2571744"/>
          <a:ext cx="3395658" cy="3509969"/>
        </p:xfrm>
        <a:graphic>
          <a:graphicData uri="http://schemas.openxmlformats.org/presentationml/2006/ole">
            <p:oleObj spid="_x0000_s57346" name="Equation" r:id="rId3" imgW="2133360" imgH="1511280" progId="Equation.3">
              <p:embed/>
            </p:oleObj>
          </a:graphicData>
        </a:graphic>
      </p:graphicFrame>
      <p:sp>
        <p:nvSpPr>
          <p:cNvPr id="112713" name="Text Box 73"/>
          <p:cNvSpPr txBox="1">
            <a:spLocks noChangeAspect="1" noChangeArrowheads="1"/>
          </p:cNvSpPr>
          <p:nvPr/>
        </p:nvSpPr>
        <p:spPr bwMode="auto">
          <a:xfrm rot="16200000">
            <a:off x="6224588" y="4552950"/>
            <a:ext cx="844550" cy="304800"/>
          </a:xfrm>
          <a:prstGeom prst="rect">
            <a:avLst/>
          </a:prstGeom>
          <a:noFill/>
          <a:ln w="9525">
            <a:noFill/>
            <a:miter lim="800000"/>
            <a:headEnd/>
            <a:tailEnd/>
          </a:ln>
          <a:effectLst/>
        </p:spPr>
        <p:txBody>
          <a:bodyPr wrap="none">
            <a:spAutoFit/>
          </a:bodyPr>
          <a:lstStyle/>
          <a:p>
            <a:pPr algn="l"/>
            <a:r>
              <a:rPr lang="en-US" sz="1400"/>
              <a:t>Previous</a:t>
            </a:r>
            <a:endParaRPr lang="en-US" sz="1400" baseline="-25000"/>
          </a:p>
        </p:txBody>
      </p:sp>
      <p:grpSp>
        <p:nvGrpSpPr>
          <p:cNvPr id="2" name="Group 89"/>
          <p:cNvGrpSpPr>
            <a:grpSpLocks/>
          </p:cNvGrpSpPr>
          <p:nvPr/>
        </p:nvGrpSpPr>
        <p:grpSpPr bwMode="auto">
          <a:xfrm>
            <a:off x="3071802" y="1857364"/>
            <a:ext cx="5915036" cy="4572032"/>
            <a:chOff x="3312" y="1392"/>
            <a:chExt cx="2304" cy="1799"/>
          </a:xfrm>
        </p:grpSpPr>
        <p:sp>
          <p:nvSpPr>
            <p:cNvPr id="112688" name="Freeform 48"/>
            <p:cNvSpPr>
              <a:spLocks/>
            </p:cNvSpPr>
            <p:nvPr/>
          </p:nvSpPr>
          <p:spPr bwMode="auto">
            <a:xfrm>
              <a:off x="4144" y="1920"/>
              <a:ext cx="1046" cy="782"/>
            </a:xfrm>
            <a:custGeom>
              <a:avLst/>
              <a:gdLst/>
              <a:ahLst/>
              <a:cxnLst>
                <a:cxn ang="0">
                  <a:pos x="0" y="0"/>
                </a:cxn>
                <a:cxn ang="0">
                  <a:pos x="24" y="14"/>
                </a:cxn>
                <a:cxn ang="0">
                  <a:pos x="278" y="96"/>
                </a:cxn>
                <a:cxn ang="0">
                  <a:pos x="542" y="235"/>
                </a:cxn>
                <a:cxn ang="0">
                  <a:pos x="840" y="490"/>
                </a:cxn>
                <a:cxn ang="0">
                  <a:pos x="1046" y="782"/>
                </a:cxn>
              </a:cxnLst>
              <a:rect l="0" t="0" r="r" b="b"/>
              <a:pathLst>
                <a:path w="1046" h="782">
                  <a:moveTo>
                    <a:pt x="0" y="0"/>
                  </a:moveTo>
                  <a:lnTo>
                    <a:pt x="24" y="14"/>
                  </a:lnTo>
                  <a:cubicBezTo>
                    <a:pt x="70" y="30"/>
                    <a:pt x="192" y="59"/>
                    <a:pt x="278" y="96"/>
                  </a:cubicBezTo>
                  <a:cubicBezTo>
                    <a:pt x="364" y="133"/>
                    <a:pt x="448" y="169"/>
                    <a:pt x="542" y="235"/>
                  </a:cubicBezTo>
                  <a:cubicBezTo>
                    <a:pt x="636" y="301"/>
                    <a:pt x="756" y="399"/>
                    <a:pt x="840" y="490"/>
                  </a:cubicBezTo>
                  <a:cubicBezTo>
                    <a:pt x="924" y="581"/>
                    <a:pt x="985" y="681"/>
                    <a:pt x="1046" y="782"/>
                  </a:cubicBezTo>
                </a:path>
              </a:pathLst>
            </a:custGeom>
            <a:noFill/>
            <a:ln w="25400" cap="flat" cmpd="sng">
              <a:solidFill>
                <a:srgbClr val="0000FF"/>
              </a:solidFill>
              <a:prstDash val="solid"/>
              <a:miter lim="800000"/>
              <a:headEnd type="none" w="med" len="med"/>
              <a:tailEnd type="none" w="med" len="med"/>
            </a:ln>
            <a:effectLst/>
          </p:spPr>
          <p:txBody>
            <a:bodyPr wrap="none"/>
            <a:lstStyle/>
            <a:p>
              <a:endParaRPr lang="en-IN"/>
            </a:p>
          </p:txBody>
        </p:sp>
        <p:sp>
          <p:nvSpPr>
            <p:cNvPr id="112689" name="Line 49"/>
            <p:cNvSpPr>
              <a:spLocks noChangeAspect="1" noChangeShapeType="1"/>
            </p:cNvSpPr>
            <p:nvPr/>
          </p:nvSpPr>
          <p:spPr bwMode="auto">
            <a:xfrm>
              <a:off x="3939" y="1863"/>
              <a:ext cx="1319" cy="0"/>
            </a:xfrm>
            <a:prstGeom prst="line">
              <a:avLst/>
            </a:prstGeom>
            <a:noFill/>
            <a:ln w="9525">
              <a:solidFill>
                <a:schemeClr val="tx1"/>
              </a:solidFill>
              <a:miter lim="800000"/>
              <a:headEnd/>
              <a:tailEnd/>
            </a:ln>
            <a:effectLst/>
          </p:spPr>
          <p:txBody>
            <a:bodyPr wrap="none"/>
            <a:lstStyle/>
            <a:p>
              <a:endParaRPr lang="en-IN"/>
            </a:p>
          </p:txBody>
        </p:sp>
        <p:sp>
          <p:nvSpPr>
            <p:cNvPr id="112690" name="Line 50"/>
            <p:cNvSpPr>
              <a:spLocks noChangeAspect="1" noChangeShapeType="1"/>
            </p:cNvSpPr>
            <p:nvPr/>
          </p:nvSpPr>
          <p:spPr bwMode="auto">
            <a:xfrm>
              <a:off x="3937" y="2147"/>
              <a:ext cx="1319" cy="0"/>
            </a:xfrm>
            <a:prstGeom prst="line">
              <a:avLst/>
            </a:prstGeom>
            <a:noFill/>
            <a:ln w="9525">
              <a:solidFill>
                <a:schemeClr val="tx1"/>
              </a:solidFill>
              <a:miter lim="800000"/>
              <a:headEnd/>
              <a:tailEnd/>
            </a:ln>
            <a:effectLst/>
          </p:spPr>
          <p:txBody>
            <a:bodyPr wrap="none"/>
            <a:lstStyle/>
            <a:p>
              <a:endParaRPr lang="en-IN"/>
            </a:p>
          </p:txBody>
        </p:sp>
        <p:sp>
          <p:nvSpPr>
            <p:cNvPr id="112691" name="Line 51"/>
            <p:cNvSpPr>
              <a:spLocks noChangeAspect="1" noChangeShapeType="1"/>
            </p:cNvSpPr>
            <p:nvPr/>
          </p:nvSpPr>
          <p:spPr bwMode="auto">
            <a:xfrm>
              <a:off x="3940" y="2415"/>
              <a:ext cx="1319" cy="0"/>
            </a:xfrm>
            <a:prstGeom prst="line">
              <a:avLst/>
            </a:prstGeom>
            <a:noFill/>
            <a:ln w="9525">
              <a:solidFill>
                <a:schemeClr val="tx1"/>
              </a:solidFill>
              <a:miter lim="800000"/>
              <a:headEnd/>
              <a:tailEnd/>
            </a:ln>
            <a:effectLst/>
          </p:spPr>
          <p:txBody>
            <a:bodyPr wrap="none"/>
            <a:lstStyle/>
            <a:p>
              <a:endParaRPr lang="en-IN"/>
            </a:p>
          </p:txBody>
        </p:sp>
        <p:sp>
          <p:nvSpPr>
            <p:cNvPr id="112692" name="Line 52"/>
            <p:cNvSpPr>
              <a:spLocks noChangeAspect="1" noChangeShapeType="1"/>
            </p:cNvSpPr>
            <p:nvPr/>
          </p:nvSpPr>
          <p:spPr bwMode="auto">
            <a:xfrm>
              <a:off x="4198" y="1644"/>
              <a:ext cx="0" cy="873"/>
            </a:xfrm>
            <a:prstGeom prst="line">
              <a:avLst/>
            </a:prstGeom>
            <a:noFill/>
            <a:ln w="9525">
              <a:solidFill>
                <a:schemeClr val="tx1"/>
              </a:solidFill>
              <a:miter lim="800000"/>
              <a:headEnd/>
              <a:tailEnd/>
            </a:ln>
            <a:effectLst/>
          </p:spPr>
          <p:txBody>
            <a:bodyPr wrap="none"/>
            <a:lstStyle/>
            <a:p>
              <a:endParaRPr lang="en-IN"/>
            </a:p>
          </p:txBody>
        </p:sp>
        <p:sp>
          <p:nvSpPr>
            <p:cNvPr id="112693" name="Line 53"/>
            <p:cNvSpPr>
              <a:spLocks noChangeAspect="1" noChangeShapeType="1"/>
            </p:cNvSpPr>
            <p:nvPr/>
          </p:nvSpPr>
          <p:spPr bwMode="auto">
            <a:xfrm>
              <a:off x="4508" y="1650"/>
              <a:ext cx="0" cy="872"/>
            </a:xfrm>
            <a:prstGeom prst="line">
              <a:avLst/>
            </a:prstGeom>
            <a:noFill/>
            <a:ln w="9525">
              <a:solidFill>
                <a:schemeClr val="tx1"/>
              </a:solidFill>
              <a:miter lim="800000"/>
              <a:headEnd/>
              <a:tailEnd/>
            </a:ln>
            <a:effectLst/>
          </p:spPr>
          <p:txBody>
            <a:bodyPr wrap="none"/>
            <a:lstStyle/>
            <a:p>
              <a:endParaRPr lang="en-IN"/>
            </a:p>
          </p:txBody>
        </p:sp>
        <p:sp>
          <p:nvSpPr>
            <p:cNvPr id="112694" name="Line 54"/>
            <p:cNvSpPr>
              <a:spLocks noChangeAspect="1" noChangeShapeType="1"/>
            </p:cNvSpPr>
            <p:nvPr/>
          </p:nvSpPr>
          <p:spPr bwMode="auto">
            <a:xfrm>
              <a:off x="4812" y="1634"/>
              <a:ext cx="0" cy="873"/>
            </a:xfrm>
            <a:prstGeom prst="line">
              <a:avLst/>
            </a:prstGeom>
            <a:noFill/>
            <a:ln w="9525">
              <a:solidFill>
                <a:schemeClr val="tx1"/>
              </a:solidFill>
              <a:miter lim="800000"/>
              <a:headEnd/>
              <a:tailEnd/>
            </a:ln>
            <a:effectLst/>
          </p:spPr>
          <p:txBody>
            <a:bodyPr wrap="none"/>
            <a:lstStyle/>
            <a:p>
              <a:endParaRPr lang="en-IN"/>
            </a:p>
          </p:txBody>
        </p:sp>
        <p:sp>
          <p:nvSpPr>
            <p:cNvPr id="112695" name="Line 55"/>
            <p:cNvSpPr>
              <a:spLocks noChangeAspect="1" noChangeShapeType="1"/>
            </p:cNvSpPr>
            <p:nvPr/>
          </p:nvSpPr>
          <p:spPr bwMode="auto">
            <a:xfrm>
              <a:off x="5102" y="1634"/>
              <a:ext cx="0" cy="873"/>
            </a:xfrm>
            <a:prstGeom prst="line">
              <a:avLst/>
            </a:prstGeom>
            <a:noFill/>
            <a:ln w="9525">
              <a:solidFill>
                <a:schemeClr val="tx1"/>
              </a:solidFill>
              <a:miter lim="800000"/>
              <a:headEnd/>
              <a:tailEnd/>
            </a:ln>
            <a:effectLst/>
          </p:spPr>
          <p:txBody>
            <a:bodyPr wrap="none"/>
            <a:lstStyle/>
            <a:p>
              <a:endParaRPr lang="en-IN"/>
            </a:p>
          </p:txBody>
        </p:sp>
        <p:sp>
          <p:nvSpPr>
            <p:cNvPr id="112696" name="Oval 56"/>
            <p:cNvSpPr>
              <a:spLocks noChangeAspect="1" noChangeArrowheads="1"/>
            </p:cNvSpPr>
            <p:nvPr/>
          </p:nvSpPr>
          <p:spPr bwMode="auto">
            <a:xfrm>
              <a:off x="4152" y="1819"/>
              <a:ext cx="87" cy="86"/>
            </a:xfrm>
            <a:prstGeom prst="ellipse">
              <a:avLst/>
            </a:prstGeom>
            <a:solidFill>
              <a:schemeClr val="accent2"/>
            </a:solidFill>
            <a:ln w="9525">
              <a:solidFill>
                <a:schemeClr val="tx1"/>
              </a:solidFill>
              <a:miter lim="800000"/>
              <a:headEnd/>
              <a:tailEnd/>
            </a:ln>
            <a:effectLst/>
          </p:spPr>
          <p:txBody>
            <a:bodyPr wrap="none" anchor="ctr"/>
            <a:lstStyle/>
            <a:p>
              <a:endParaRPr lang="en-IN"/>
            </a:p>
          </p:txBody>
        </p:sp>
        <p:sp>
          <p:nvSpPr>
            <p:cNvPr id="112697" name="Oval 57"/>
            <p:cNvSpPr>
              <a:spLocks noChangeAspect="1" noChangeArrowheads="1"/>
            </p:cNvSpPr>
            <p:nvPr/>
          </p:nvSpPr>
          <p:spPr bwMode="auto">
            <a:xfrm>
              <a:off x="4152" y="209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2698" name="Oval 58"/>
            <p:cNvSpPr>
              <a:spLocks noChangeAspect="1" noChangeArrowheads="1"/>
            </p:cNvSpPr>
            <p:nvPr/>
          </p:nvSpPr>
          <p:spPr bwMode="auto">
            <a:xfrm>
              <a:off x="5055" y="2377"/>
              <a:ext cx="86" cy="86"/>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12699" name="Oval 59"/>
            <p:cNvSpPr>
              <a:spLocks noChangeAspect="1" noChangeArrowheads="1"/>
            </p:cNvSpPr>
            <p:nvPr/>
          </p:nvSpPr>
          <p:spPr bwMode="auto">
            <a:xfrm>
              <a:off x="4464" y="1824"/>
              <a:ext cx="86"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2700" name="Oval 60"/>
            <p:cNvSpPr>
              <a:spLocks noChangeAspect="1" noChangeArrowheads="1"/>
            </p:cNvSpPr>
            <p:nvPr/>
          </p:nvSpPr>
          <p:spPr bwMode="auto">
            <a:xfrm>
              <a:off x="4768" y="182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2701" name="Oval 61"/>
            <p:cNvSpPr>
              <a:spLocks noChangeAspect="1" noChangeArrowheads="1"/>
            </p:cNvSpPr>
            <p:nvPr/>
          </p:nvSpPr>
          <p:spPr bwMode="auto">
            <a:xfrm>
              <a:off x="4773" y="2100"/>
              <a:ext cx="87" cy="87"/>
            </a:xfrm>
            <a:prstGeom prst="ellipse">
              <a:avLst/>
            </a:prstGeom>
            <a:solidFill>
              <a:srgbClr val="0000FF"/>
            </a:solidFill>
            <a:ln w="9525">
              <a:solidFill>
                <a:schemeClr val="tx1"/>
              </a:solidFill>
              <a:miter lim="800000"/>
              <a:headEnd/>
              <a:tailEnd/>
            </a:ln>
            <a:effectLst/>
          </p:spPr>
          <p:txBody>
            <a:bodyPr wrap="none" anchor="ctr"/>
            <a:lstStyle/>
            <a:p>
              <a:endParaRPr lang="en-IN"/>
            </a:p>
          </p:txBody>
        </p:sp>
        <p:sp>
          <p:nvSpPr>
            <p:cNvPr id="112702" name="Oval 62"/>
            <p:cNvSpPr>
              <a:spLocks noChangeAspect="1" noChangeArrowheads="1"/>
            </p:cNvSpPr>
            <p:nvPr/>
          </p:nvSpPr>
          <p:spPr bwMode="auto">
            <a:xfrm>
              <a:off x="5064" y="1824"/>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2703" name="Oval 63"/>
            <p:cNvSpPr>
              <a:spLocks noChangeAspect="1" noChangeArrowheads="1"/>
            </p:cNvSpPr>
            <p:nvPr/>
          </p:nvSpPr>
          <p:spPr bwMode="auto">
            <a:xfrm>
              <a:off x="5057" y="2102"/>
              <a:ext cx="87" cy="87"/>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2704" name="Text Box 64"/>
            <p:cNvSpPr txBox="1">
              <a:spLocks noChangeAspect="1" noChangeArrowheads="1"/>
            </p:cNvSpPr>
            <p:nvPr/>
          </p:nvSpPr>
          <p:spPr bwMode="auto">
            <a:xfrm>
              <a:off x="3456" y="1680"/>
              <a:ext cx="610" cy="192"/>
            </a:xfrm>
            <a:prstGeom prst="rect">
              <a:avLst/>
            </a:prstGeom>
            <a:noFill/>
            <a:ln w="9525">
              <a:noFill/>
              <a:miter lim="800000"/>
              <a:headEnd/>
              <a:tailEnd/>
            </a:ln>
            <a:effectLst/>
          </p:spPr>
          <p:txBody>
            <a:bodyPr>
              <a:spAutoFit/>
            </a:bodyPr>
            <a:lstStyle/>
            <a:p>
              <a:pPr algn="r"/>
              <a:r>
                <a:rPr lang="en-US" sz="1400"/>
                <a:t>P=(x</a:t>
              </a:r>
              <a:r>
                <a:rPr lang="en-US" sz="1400" baseline="-25000"/>
                <a:t>p</a:t>
              </a:r>
              <a:r>
                <a:rPr lang="en-US" sz="1400"/>
                <a:t>, y</a:t>
              </a:r>
              <a:r>
                <a:rPr lang="en-US" sz="1400" baseline="-25000"/>
                <a:t>p</a:t>
              </a:r>
              <a:r>
                <a:rPr lang="en-US" sz="1400"/>
                <a:t>)</a:t>
              </a:r>
            </a:p>
          </p:txBody>
        </p:sp>
        <p:cxnSp>
          <p:nvCxnSpPr>
            <p:cNvPr id="112705" name="AutoShape 65"/>
            <p:cNvCxnSpPr>
              <a:cxnSpLocks noChangeAspect="1" noChangeShapeType="1"/>
              <a:stCxn id="112704" idx="3"/>
              <a:endCxn id="112696" idx="1"/>
            </p:cNvCxnSpPr>
            <p:nvPr/>
          </p:nvCxnSpPr>
          <p:spPr bwMode="auto">
            <a:xfrm>
              <a:off x="4066" y="1776"/>
              <a:ext cx="99" cy="56"/>
            </a:xfrm>
            <a:prstGeom prst="straightConnector1">
              <a:avLst/>
            </a:prstGeom>
            <a:noFill/>
            <a:ln w="9525">
              <a:solidFill>
                <a:schemeClr val="tx1"/>
              </a:solidFill>
              <a:miter lim="800000"/>
              <a:headEnd/>
              <a:tailEnd type="triangle" w="med" len="med"/>
            </a:ln>
            <a:effectLst/>
          </p:spPr>
        </p:cxnSp>
        <p:sp>
          <p:nvSpPr>
            <p:cNvPr id="112706" name="Line 66"/>
            <p:cNvSpPr>
              <a:spLocks noChangeAspect="1" noChangeShapeType="1"/>
            </p:cNvSpPr>
            <p:nvPr/>
          </p:nvSpPr>
          <p:spPr bwMode="auto">
            <a:xfrm>
              <a:off x="4760" y="2283"/>
              <a:ext cx="97" cy="0"/>
            </a:xfrm>
            <a:prstGeom prst="line">
              <a:avLst/>
            </a:prstGeom>
            <a:noFill/>
            <a:ln w="9525">
              <a:solidFill>
                <a:schemeClr val="tx1"/>
              </a:solidFill>
              <a:miter lim="800000"/>
              <a:headEnd/>
              <a:tailEnd/>
            </a:ln>
            <a:effectLst/>
          </p:spPr>
          <p:txBody>
            <a:bodyPr wrap="none"/>
            <a:lstStyle/>
            <a:p>
              <a:endParaRPr lang="en-IN"/>
            </a:p>
          </p:txBody>
        </p:sp>
        <p:sp>
          <p:nvSpPr>
            <p:cNvPr id="112707" name="Text Box 67"/>
            <p:cNvSpPr txBox="1">
              <a:spLocks noChangeAspect="1" noChangeArrowheads="1"/>
            </p:cNvSpPr>
            <p:nvPr/>
          </p:nvSpPr>
          <p:spPr bwMode="auto">
            <a:xfrm>
              <a:off x="4512" y="1920"/>
              <a:ext cx="240" cy="173"/>
            </a:xfrm>
            <a:prstGeom prst="rect">
              <a:avLst/>
            </a:prstGeom>
            <a:noFill/>
            <a:ln w="9525">
              <a:noFill/>
              <a:miter lim="800000"/>
              <a:headEnd/>
              <a:tailEnd/>
            </a:ln>
            <a:effectLst/>
          </p:spPr>
          <p:txBody>
            <a:bodyPr>
              <a:spAutoFit/>
            </a:bodyPr>
            <a:lstStyle/>
            <a:p>
              <a:pPr algn="l"/>
              <a:r>
                <a:rPr lang="en-US" dirty="0"/>
                <a:t>M</a:t>
              </a:r>
            </a:p>
          </p:txBody>
        </p:sp>
        <p:sp>
          <p:nvSpPr>
            <p:cNvPr id="112708" name="Text Box 68"/>
            <p:cNvSpPr txBox="1">
              <a:spLocks noChangeAspect="1" noChangeArrowheads="1"/>
            </p:cNvSpPr>
            <p:nvPr/>
          </p:nvSpPr>
          <p:spPr bwMode="auto">
            <a:xfrm>
              <a:off x="4302" y="2151"/>
              <a:ext cx="242" cy="173"/>
            </a:xfrm>
            <a:prstGeom prst="rect">
              <a:avLst/>
            </a:prstGeom>
            <a:noFill/>
            <a:ln w="9525">
              <a:noFill/>
              <a:miter lim="800000"/>
              <a:headEnd/>
              <a:tailEnd/>
            </a:ln>
            <a:effectLst/>
          </p:spPr>
          <p:txBody>
            <a:bodyPr>
              <a:spAutoFit/>
            </a:bodyPr>
            <a:lstStyle/>
            <a:p>
              <a:pPr algn="l"/>
              <a:r>
                <a:rPr lang="en-US" b="1" smtClean="0"/>
                <a:t>SE</a:t>
              </a:r>
              <a:endParaRPr lang="en-US" b="1" dirty="0"/>
            </a:p>
          </p:txBody>
        </p:sp>
        <p:sp>
          <p:nvSpPr>
            <p:cNvPr id="112709" name="Oval 69"/>
            <p:cNvSpPr>
              <a:spLocks noChangeAspect="1" noChangeArrowheads="1"/>
            </p:cNvSpPr>
            <p:nvPr/>
          </p:nvSpPr>
          <p:spPr bwMode="auto">
            <a:xfrm>
              <a:off x="4769" y="2374"/>
              <a:ext cx="87" cy="86"/>
            </a:xfrm>
            <a:prstGeom prst="ellipse">
              <a:avLst/>
            </a:prstGeom>
            <a:solidFill>
              <a:srgbClr val="CCFFCC"/>
            </a:solidFill>
            <a:ln w="9525">
              <a:solidFill>
                <a:schemeClr val="tx1"/>
              </a:solidFill>
              <a:miter lim="800000"/>
              <a:headEnd/>
              <a:tailEnd/>
            </a:ln>
            <a:effectLst/>
          </p:spPr>
          <p:txBody>
            <a:bodyPr wrap="none" anchor="ctr"/>
            <a:lstStyle/>
            <a:p>
              <a:endParaRPr lang="en-IN"/>
            </a:p>
          </p:txBody>
        </p:sp>
        <p:sp>
          <p:nvSpPr>
            <p:cNvPr id="112710" name="Text Box 70"/>
            <p:cNvSpPr txBox="1">
              <a:spLocks noChangeAspect="1" noChangeArrowheads="1"/>
            </p:cNvSpPr>
            <p:nvPr/>
          </p:nvSpPr>
          <p:spPr bwMode="auto">
            <a:xfrm>
              <a:off x="4376" y="2511"/>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+1</a:t>
              </a:r>
              <a:endParaRPr lang="en-US" sz="1400" baseline="-25000"/>
            </a:p>
          </p:txBody>
        </p:sp>
        <p:sp>
          <p:nvSpPr>
            <p:cNvPr id="112711" name="Text Box 71"/>
            <p:cNvSpPr txBox="1">
              <a:spLocks noChangeAspect="1" noChangeArrowheads="1"/>
            </p:cNvSpPr>
            <p:nvPr/>
          </p:nvSpPr>
          <p:spPr bwMode="auto">
            <a:xfrm>
              <a:off x="4134" y="2511"/>
              <a:ext cx="211"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p>
          </p:txBody>
        </p:sp>
        <p:sp>
          <p:nvSpPr>
            <p:cNvPr id="112712" name="Text Box 72"/>
            <p:cNvSpPr txBox="1">
              <a:spLocks noChangeAspect="1" noChangeArrowheads="1"/>
            </p:cNvSpPr>
            <p:nvPr/>
          </p:nvSpPr>
          <p:spPr bwMode="auto">
            <a:xfrm>
              <a:off x="4698" y="2511"/>
              <a:ext cx="353" cy="192"/>
            </a:xfrm>
            <a:prstGeom prst="rect">
              <a:avLst/>
            </a:prstGeom>
            <a:noFill/>
            <a:ln w="9525">
              <a:noFill/>
              <a:miter lim="800000"/>
              <a:headEnd/>
              <a:tailEnd/>
            </a:ln>
            <a:effectLst/>
          </p:spPr>
          <p:txBody>
            <a:bodyPr wrap="none">
              <a:spAutoFit/>
            </a:bodyPr>
            <a:lstStyle/>
            <a:p>
              <a:pPr algn="l"/>
              <a:r>
                <a:rPr lang="en-US" sz="1400"/>
                <a:t>x</a:t>
              </a:r>
              <a:r>
                <a:rPr lang="en-US" sz="1400" baseline="-25000"/>
                <a:t>p</a:t>
              </a:r>
              <a:r>
                <a:rPr lang="en-US" sz="1400"/>
                <a:t>+2</a:t>
              </a:r>
              <a:endParaRPr lang="en-US" sz="1400" baseline="-25000"/>
            </a:p>
          </p:txBody>
        </p:sp>
        <p:sp>
          <p:nvSpPr>
            <p:cNvPr id="112714" name="Text Box 74"/>
            <p:cNvSpPr txBox="1">
              <a:spLocks noChangeAspect="1" noChangeArrowheads="1"/>
            </p:cNvSpPr>
            <p:nvPr/>
          </p:nvSpPr>
          <p:spPr bwMode="auto">
            <a:xfrm rot="16200000">
              <a:off x="4310" y="2854"/>
              <a:ext cx="483" cy="192"/>
            </a:xfrm>
            <a:prstGeom prst="rect">
              <a:avLst/>
            </a:prstGeom>
            <a:noFill/>
            <a:ln w="9525">
              <a:noFill/>
              <a:miter lim="800000"/>
              <a:headEnd/>
              <a:tailEnd/>
            </a:ln>
            <a:effectLst/>
          </p:spPr>
          <p:txBody>
            <a:bodyPr wrap="none">
              <a:spAutoFit/>
            </a:bodyPr>
            <a:lstStyle/>
            <a:p>
              <a:pPr algn="l"/>
              <a:r>
                <a:rPr lang="en-US" sz="1400"/>
                <a:t>Current</a:t>
              </a:r>
              <a:endParaRPr lang="en-US" sz="1400" baseline="-25000"/>
            </a:p>
          </p:txBody>
        </p:sp>
        <p:sp>
          <p:nvSpPr>
            <p:cNvPr id="112715" name="Text Box 75"/>
            <p:cNvSpPr txBox="1">
              <a:spLocks noChangeAspect="1" noChangeArrowheads="1"/>
            </p:cNvSpPr>
            <p:nvPr/>
          </p:nvSpPr>
          <p:spPr bwMode="auto">
            <a:xfrm rot="16200000">
              <a:off x="4673" y="2798"/>
              <a:ext cx="342" cy="192"/>
            </a:xfrm>
            <a:prstGeom prst="rect">
              <a:avLst/>
            </a:prstGeom>
            <a:noFill/>
            <a:ln w="9525">
              <a:noFill/>
              <a:miter lim="800000"/>
              <a:headEnd/>
              <a:tailEnd/>
            </a:ln>
            <a:effectLst/>
          </p:spPr>
          <p:txBody>
            <a:bodyPr wrap="none">
              <a:spAutoFit/>
            </a:bodyPr>
            <a:lstStyle/>
            <a:p>
              <a:pPr algn="l"/>
              <a:r>
                <a:rPr lang="en-US" sz="1400"/>
                <a:t>Next</a:t>
              </a:r>
              <a:endParaRPr lang="en-US" sz="1400" baseline="-25000"/>
            </a:p>
          </p:txBody>
        </p:sp>
        <p:sp>
          <p:nvSpPr>
            <p:cNvPr id="112716" name="Line 76"/>
            <p:cNvSpPr>
              <a:spLocks noChangeAspect="1" noChangeShapeType="1"/>
            </p:cNvSpPr>
            <p:nvPr/>
          </p:nvSpPr>
          <p:spPr bwMode="auto">
            <a:xfrm>
              <a:off x="4764" y="1992"/>
              <a:ext cx="97" cy="0"/>
            </a:xfrm>
            <a:prstGeom prst="line">
              <a:avLst/>
            </a:prstGeom>
            <a:noFill/>
            <a:ln w="9525">
              <a:solidFill>
                <a:schemeClr val="tx1"/>
              </a:solidFill>
              <a:miter lim="800000"/>
              <a:headEnd/>
              <a:tailEnd/>
            </a:ln>
            <a:effectLst/>
          </p:spPr>
          <p:txBody>
            <a:bodyPr wrap="none"/>
            <a:lstStyle/>
            <a:p>
              <a:endParaRPr lang="en-IN"/>
            </a:p>
          </p:txBody>
        </p:sp>
        <p:graphicFrame>
          <p:nvGraphicFramePr>
            <p:cNvPr id="112717" name="Object 77"/>
            <p:cNvGraphicFramePr>
              <a:graphicFrameLocks noChangeAspect="1"/>
            </p:cNvGraphicFramePr>
            <p:nvPr/>
          </p:nvGraphicFramePr>
          <p:xfrm>
            <a:off x="3903" y="1392"/>
            <a:ext cx="793" cy="209"/>
          </p:xfrm>
          <a:graphic>
            <a:graphicData uri="http://schemas.openxmlformats.org/presentationml/2006/ole">
              <p:oleObj spid="_x0000_s57347" name="Equation" r:id="rId4" imgW="914400" imgH="241200" progId="Equation.3">
                <p:embed/>
              </p:oleObj>
            </a:graphicData>
          </a:graphic>
        </p:graphicFrame>
        <p:graphicFrame>
          <p:nvGraphicFramePr>
            <p:cNvPr id="112718" name="Object 78"/>
            <p:cNvGraphicFramePr>
              <a:graphicFrameLocks noChangeAspect="1"/>
            </p:cNvGraphicFramePr>
            <p:nvPr/>
          </p:nvGraphicFramePr>
          <p:xfrm>
            <a:off x="4719" y="1392"/>
            <a:ext cx="815" cy="209"/>
          </p:xfrm>
          <a:graphic>
            <a:graphicData uri="http://schemas.openxmlformats.org/presentationml/2006/ole">
              <p:oleObj spid="_x0000_s57348" name="Equation" r:id="rId5" imgW="939600" imgH="241200" progId="Equation.3">
                <p:embed/>
              </p:oleObj>
            </a:graphicData>
          </a:graphic>
        </p:graphicFrame>
        <p:sp>
          <p:nvSpPr>
            <p:cNvPr id="112719" name="Line 79"/>
            <p:cNvSpPr>
              <a:spLocks noChangeAspect="1" noChangeShapeType="1"/>
            </p:cNvSpPr>
            <p:nvPr/>
          </p:nvSpPr>
          <p:spPr bwMode="auto">
            <a:xfrm>
              <a:off x="4459" y="2011"/>
              <a:ext cx="97" cy="0"/>
            </a:xfrm>
            <a:prstGeom prst="line">
              <a:avLst/>
            </a:prstGeom>
            <a:noFill/>
            <a:ln w="9525">
              <a:solidFill>
                <a:schemeClr val="tx1"/>
              </a:solidFill>
              <a:miter lim="800000"/>
              <a:headEnd/>
              <a:tailEnd/>
            </a:ln>
            <a:effectLst/>
          </p:spPr>
          <p:txBody>
            <a:bodyPr wrap="none"/>
            <a:lstStyle/>
            <a:p>
              <a:endParaRPr lang="en-IN"/>
            </a:p>
          </p:txBody>
        </p:sp>
        <p:sp>
          <p:nvSpPr>
            <p:cNvPr id="112720" name="Oval 80"/>
            <p:cNvSpPr>
              <a:spLocks noChangeAspect="1" noChangeArrowheads="1"/>
            </p:cNvSpPr>
            <p:nvPr/>
          </p:nvSpPr>
          <p:spPr bwMode="auto">
            <a:xfrm>
              <a:off x="4464" y="2096"/>
              <a:ext cx="87" cy="87"/>
            </a:xfrm>
            <a:prstGeom prst="ellipse">
              <a:avLst/>
            </a:prstGeom>
            <a:solidFill>
              <a:srgbClr val="FF00FF"/>
            </a:solidFill>
            <a:ln w="9525">
              <a:solidFill>
                <a:schemeClr val="tx1"/>
              </a:solidFill>
              <a:miter lim="800000"/>
              <a:headEnd/>
              <a:tailEnd/>
            </a:ln>
            <a:effectLst/>
          </p:spPr>
          <p:txBody>
            <a:bodyPr wrap="none" anchor="ctr"/>
            <a:lstStyle/>
            <a:p>
              <a:endParaRPr lang="en-IN"/>
            </a:p>
          </p:txBody>
        </p:sp>
        <p:sp>
          <p:nvSpPr>
            <p:cNvPr id="112721" name="Line 81"/>
            <p:cNvSpPr>
              <a:spLocks noChangeShapeType="1"/>
            </p:cNvSpPr>
            <p:nvPr/>
          </p:nvSpPr>
          <p:spPr bwMode="auto">
            <a:xfrm flipH="1">
              <a:off x="4792" y="1584"/>
              <a:ext cx="296" cy="704"/>
            </a:xfrm>
            <a:prstGeom prst="line">
              <a:avLst/>
            </a:prstGeom>
            <a:noFill/>
            <a:ln w="9525">
              <a:solidFill>
                <a:schemeClr val="tx1"/>
              </a:solidFill>
              <a:miter lim="800000"/>
              <a:headEnd/>
              <a:tailEnd type="triangle" w="med" len="med"/>
            </a:ln>
            <a:effectLst/>
          </p:spPr>
          <p:txBody>
            <a:bodyPr wrap="none"/>
            <a:lstStyle/>
            <a:p>
              <a:endParaRPr lang="en-IN"/>
            </a:p>
          </p:txBody>
        </p:sp>
        <p:sp>
          <p:nvSpPr>
            <p:cNvPr id="112722" name="Text Box 82"/>
            <p:cNvSpPr txBox="1">
              <a:spLocks noChangeAspect="1" noChangeArrowheads="1"/>
            </p:cNvSpPr>
            <p:nvPr/>
          </p:nvSpPr>
          <p:spPr bwMode="auto">
            <a:xfrm>
              <a:off x="4854" y="2173"/>
              <a:ext cx="288" cy="173"/>
            </a:xfrm>
            <a:prstGeom prst="rect">
              <a:avLst/>
            </a:prstGeom>
            <a:noFill/>
            <a:ln w="9525">
              <a:noFill/>
              <a:miter lim="800000"/>
              <a:headEnd/>
              <a:tailEnd/>
            </a:ln>
            <a:effectLst/>
          </p:spPr>
          <p:txBody>
            <a:bodyPr>
              <a:spAutoFit/>
            </a:bodyPr>
            <a:lstStyle/>
            <a:p>
              <a:pPr algn="l"/>
              <a:r>
                <a:rPr lang="en-US" b="1"/>
                <a:t>M</a:t>
              </a:r>
              <a:r>
                <a:rPr lang="en-US" b="1" baseline="-25000"/>
                <a:t>SE</a:t>
              </a:r>
              <a:endParaRPr lang="en-US" b="1"/>
            </a:p>
          </p:txBody>
        </p:sp>
        <p:sp>
          <p:nvSpPr>
            <p:cNvPr id="112723" name="Line 83"/>
            <p:cNvSpPr>
              <a:spLocks noChangeShapeType="1"/>
            </p:cNvSpPr>
            <p:nvPr/>
          </p:nvSpPr>
          <p:spPr bwMode="auto">
            <a:xfrm>
              <a:off x="4320" y="1584"/>
              <a:ext cx="168" cy="424"/>
            </a:xfrm>
            <a:prstGeom prst="line">
              <a:avLst/>
            </a:prstGeom>
            <a:noFill/>
            <a:ln w="9525">
              <a:solidFill>
                <a:schemeClr val="tx1"/>
              </a:solidFill>
              <a:miter lim="800000"/>
              <a:headEnd/>
              <a:tailEnd type="triangle" w="med" len="med"/>
            </a:ln>
            <a:effectLst/>
          </p:spPr>
          <p:txBody>
            <a:bodyPr wrap="none"/>
            <a:lstStyle/>
            <a:p>
              <a:endParaRPr lang="en-IN"/>
            </a:p>
          </p:txBody>
        </p:sp>
        <p:sp>
          <p:nvSpPr>
            <p:cNvPr id="112724" name="Text Box 84"/>
            <p:cNvSpPr txBox="1">
              <a:spLocks noChangeAspect="1" noChangeArrowheads="1"/>
            </p:cNvSpPr>
            <p:nvPr/>
          </p:nvSpPr>
          <p:spPr bwMode="auto">
            <a:xfrm>
              <a:off x="5224" y="1728"/>
              <a:ext cx="384" cy="192"/>
            </a:xfrm>
            <a:prstGeom prst="rect">
              <a:avLst/>
            </a:prstGeom>
            <a:noFill/>
            <a:ln w="9525">
              <a:noFill/>
              <a:miter lim="800000"/>
              <a:headEnd/>
              <a:tailEnd/>
            </a:ln>
            <a:effectLst/>
          </p:spPr>
          <p:txBody>
            <a:bodyPr>
              <a:spAutoFit/>
            </a:bodyPr>
            <a:lstStyle/>
            <a:p>
              <a:pPr algn="l"/>
              <a:r>
                <a:rPr lang="en-US" sz="1400"/>
                <a:t>y</a:t>
              </a:r>
              <a:r>
                <a:rPr lang="en-US" sz="1400" baseline="-25000"/>
                <a:t>p</a:t>
              </a:r>
            </a:p>
          </p:txBody>
        </p:sp>
        <p:sp>
          <p:nvSpPr>
            <p:cNvPr id="112725" name="Text Box 85"/>
            <p:cNvSpPr txBox="1">
              <a:spLocks noChangeAspect="1" noChangeArrowheads="1"/>
            </p:cNvSpPr>
            <p:nvPr/>
          </p:nvSpPr>
          <p:spPr bwMode="auto">
            <a:xfrm>
              <a:off x="5224" y="2016"/>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1 </a:t>
              </a:r>
              <a:endParaRPr lang="en-US" sz="1400" baseline="-25000"/>
            </a:p>
          </p:txBody>
        </p:sp>
        <p:sp>
          <p:nvSpPr>
            <p:cNvPr id="112726" name="Text Box 86"/>
            <p:cNvSpPr txBox="1">
              <a:spLocks noChangeAspect="1" noChangeArrowheads="1"/>
            </p:cNvSpPr>
            <p:nvPr/>
          </p:nvSpPr>
          <p:spPr bwMode="auto">
            <a:xfrm>
              <a:off x="5224" y="2304"/>
              <a:ext cx="392" cy="192"/>
            </a:xfrm>
            <a:prstGeom prst="rect">
              <a:avLst/>
            </a:prstGeom>
            <a:noFill/>
            <a:ln w="9525">
              <a:noFill/>
              <a:miter lim="800000"/>
              <a:headEnd/>
              <a:tailEnd/>
            </a:ln>
            <a:effectLst/>
          </p:spPr>
          <p:txBody>
            <a:bodyPr>
              <a:spAutoFit/>
            </a:bodyPr>
            <a:lstStyle/>
            <a:p>
              <a:pPr algn="l"/>
              <a:r>
                <a:rPr lang="en-US" sz="1400"/>
                <a:t>y</a:t>
              </a:r>
              <a:r>
                <a:rPr lang="en-US" sz="1400" baseline="-25000"/>
                <a:t>p </a:t>
              </a:r>
              <a:r>
                <a:rPr lang="en-US" sz="1400"/>
                <a:t>– 2</a:t>
              </a:r>
              <a:endParaRPr lang="en-US" sz="1400" baseline="-25000"/>
            </a:p>
          </p:txBody>
        </p:sp>
        <p:sp>
          <p:nvSpPr>
            <p:cNvPr id="112727" name="Text Box 87"/>
            <p:cNvSpPr txBox="1">
              <a:spLocks noChangeAspect="1" noChangeArrowheads="1"/>
            </p:cNvSpPr>
            <p:nvPr/>
          </p:nvSpPr>
          <p:spPr bwMode="auto">
            <a:xfrm>
              <a:off x="3312" y="1968"/>
              <a:ext cx="610" cy="192"/>
            </a:xfrm>
            <a:prstGeom prst="rect">
              <a:avLst/>
            </a:prstGeom>
            <a:noFill/>
            <a:ln w="9525">
              <a:noFill/>
              <a:miter lim="800000"/>
              <a:headEnd/>
              <a:tailEnd/>
            </a:ln>
            <a:effectLst/>
          </p:spPr>
          <p:txBody>
            <a:bodyPr>
              <a:spAutoFit/>
            </a:bodyPr>
            <a:lstStyle/>
            <a:p>
              <a:pPr algn="r"/>
              <a:r>
                <a:rPr lang="en-US" sz="1400" b="1"/>
                <a:t>d &gt;  0</a:t>
              </a:r>
            </a:p>
          </p:txBody>
        </p:sp>
        <p:sp>
          <p:nvSpPr>
            <p:cNvPr id="112728" name="Line 88"/>
            <p:cNvSpPr>
              <a:spLocks noChangeShapeType="1"/>
            </p:cNvSpPr>
            <p:nvPr/>
          </p:nvSpPr>
          <p:spPr bwMode="auto">
            <a:xfrm flipV="1">
              <a:off x="3888" y="2014"/>
              <a:ext cx="593" cy="50"/>
            </a:xfrm>
            <a:prstGeom prst="line">
              <a:avLst/>
            </a:prstGeom>
            <a:noFill/>
            <a:ln w="9525">
              <a:solidFill>
                <a:schemeClr val="tx1"/>
              </a:solidFill>
              <a:miter lim="800000"/>
              <a:headEnd/>
              <a:tailEnd type="triangle" w="med" len="med"/>
            </a:ln>
            <a:effectLst/>
          </p:spPr>
          <p:txBody>
            <a:bodyPr wrap="none"/>
            <a:lstStyle/>
            <a:p>
              <a:endParaRPr lang="en-IN"/>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Midpoint Circle Algorithm</a:t>
            </a:r>
          </a:p>
        </p:txBody>
      </p:sp>
      <p:sp>
        <p:nvSpPr>
          <p:cNvPr id="110595" name="Rectangle 3"/>
          <p:cNvSpPr>
            <a:spLocks noGrp="1" noChangeArrowheads="1"/>
          </p:cNvSpPr>
          <p:nvPr>
            <p:ph type="body" idx="1"/>
          </p:nvPr>
        </p:nvSpPr>
        <p:spPr/>
        <p:txBody>
          <a:bodyPr/>
          <a:lstStyle/>
          <a:p>
            <a:pPr>
              <a:buFont typeface="Wingdings" pitchFamily="2" charset="2"/>
              <a:buNone/>
            </a:pPr>
            <a:r>
              <a:rPr lang="en-US" sz="2400" dirty="0"/>
              <a:t>Initial condition</a:t>
            </a:r>
          </a:p>
          <a:p>
            <a:r>
              <a:rPr lang="en-US" sz="2400" dirty="0"/>
              <a:t>Starting pixel (0, R)</a:t>
            </a:r>
          </a:p>
          <a:p>
            <a:r>
              <a:rPr lang="en-US" sz="2400" dirty="0"/>
              <a:t>Next Midpoint lies at (1, R – ½)</a:t>
            </a:r>
          </a:p>
          <a:p>
            <a:r>
              <a:rPr lang="en-US" sz="2400" dirty="0"/>
              <a:t>d</a:t>
            </a:r>
            <a:r>
              <a:rPr lang="en-US" sz="2400" baseline="-25000" dirty="0"/>
              <a:t>0</a:t>
            </a:r>
            <a:r>
              <a:rPr lang="en-US" sz="2400" dirty="0"/>
              <a:t> = F(1, R – ½) = 1 + (R</a:t>
            </a:r>
            <a:r>
              <a:rPr lang="en-US" sz="2400" baseline="30000" dirty="0"/>
              <a:t>2 </a:t>
            </a:r>
            <a:r>
              <a:rPr lang="en-US" sz="2400" dirty="0"/>
              <a:t>– R + ¼) – R</a:t>
            </a:r>
            <a:r>
              <a:rPr lang="en-US" sz="2400" baseline="30000" dirty="0"/>
              <a:t>2</a:t>
            </a:r>
            <a:r>
              <a:rPr lang="en-US" sz="2400" dirty="0"/>
              <a:t> = </a:t>
            </a:r>
            <a:r>
              <a:rPr lang="en-US" sz="2400" baseline="30000" dirty="0"/>
              <a:t>5</a:t>
            </a:r>
            <a:r>
              <a:rPr lang="en-US" sz="2400" dirty="0"/>
              <a:t>/</a:t>
            </a:r>
            <a:r>
              <a:rPr lang="en-US" sz="2400" baseline="-25000" dirty="0"/>
              <a:t>4</a:t>
            </a:r>
            <a:r>
              <a:rPr lang="en-US" sz="2400" dirty="0"/>
              <a:t> – R </a:t>
            </a:r>
          </a:p>
          <a:p>
            <a:r>
              <a:rPr lang="en-US" sz="2400" dirty="0"/>
              <a:t>To remove the fractional value </a:t>
            </a:r>
            <a:r>
              <a:rPr lang="en-US" sz="2400" baseline="30000" dirty="0"/>
              <a:t>5</a:t>
            </a:r>
            <a:r>
              <a:rPr lang="en-US" sz="2400" dirty="0"/>
              <a:t>/</a:t>
            </a:r>
            <a:r>
              <a:rPr lang="en-US" sz="2400" baseline="-25000" dirty="0"/>
              <a:t>4</a:t>
            </a:r>
            <a:r>
              <a:rPr lang="en-US" sz="2400" dirty="0"/>
              <a:t> :</a:t>
            </a:r>
          </a:p>
          <a:p>
            <a:pPr lvl="1"/>
            <a:r>
              <a:rPr lang="en-US" sz="2000" dirty="0"/>
              <a:t>Consider a new decision variable h as, </a:t>
            </a:r>
            <a:r>
              <a:rPr lang="en-US" sz="2000" b="1" dirty="0"/>
              <a:t>h = d – ¼</a:t>
            </a:r>
            <a:r>
              <a:rPr lang="en-US" sz="2000" dirty="0"/>
              <a:t> </a:t>
            </a:r>
          </a:p>
          <a:p>
            <a:pPr lvl="1"/>
            <a:r>
              <a:rPr lang="en-US" sz="2000" dirty="0"/>
              <a:t>Substituting </a:t>
            </a:r>
            <a:r>
              <a:rPr lang="en-US" sz="2000" b="1" dirty="0"/>
              <a:t>d </a:t>
            </a:r>
            <a:r>
              <a:rPr lang="en-US" sz="2000" dirty="0"/>
              <a:t>for </a:t>
            </a:r>
            <a:r>
              <a:rPr lang="en-US" sz="2000" b="1" dirty="0"/>
              <a:t>h + ¼</a:t>
            </a:r>
            <a:r>
              <a:rPr lang="en-US" sz="2000" dirty="0"/>
              <a:t>, </a:t>
            </a:r>
          </a:p>
          <a:p>
            <a:pPr lvl="2"/>
            <a:r>
              <a:rPr lang="en-US" sz="1800" b="1" dirty="0"/>
              <a:t>d</a:t>
            </a:r>
            <a:r>
              <a:rPr lang="en-US" sz="1800" b="1" baseline="-25000" dirty="0"/>
              <a:t>0</a:t>
            </a:r>
            <a:r>
              <a:rPr lang="en-US" sz="1800" b="1" dirty="0"/>
              <a:t>=</a:t>
            </a:r>
            <a:r>
              <a:rPr lang="en-US" sz="1800" b="1" baseline="30000" dirty="0"/>
              <a:t>5</a:t>
            </a:r>
            <a:r>
              <a:rPr lang="en-US" sz="1800" b="1" dirty="0"/>
              <a:t>/</a:t>
            </a:r>
            <a:r>
              <a:rPr lang="en-US" sz="1800" b="1" baseline="-25000" dirty="0"/>
              <a:t>4</a:t>
            </a:r>
            <a:r>
              <a:rPr lang="en-US" sz="1800" b="1" dirty="0"/>
              <a:t> – R </a:t>
            </a:r>
            <a:r>
              <a:rPr lang="en-US" sz="1800" b="1" dirty="0">
                <a:sym typeface="Symbol" pitchFamily="18" charset="2"/>
              </a:rPr>
              <a:t> </a:t>
            </a:r>
            <a:r>
              <a:rPr lang="en-US" sz="1800" b="1" dirty="0">
                <a:solidFill>
                  <a:schemeClr val="hlink"/>
                </a:solidFill>
              </a:rPr>
              <a:t>h = 1 – R</a:t>
            </a:r>
            <a:r>
              <a:rPr lang="en-US" sz="1800" b="1" dirty="0"/>
              <a:t> </a:t>
            </a:r>
          </a:p>
          <a:p>
            <a:pPr lvl="2"/>
            <a:r>
              <a:rPr lang="en-US" sz="1800" b="1" dirty="0"/>
              <a:t>d &lt; 0 	 </a:t>
            </a:r>
            <a:r>
              <a:rPr lang="en-US" sz="1800" b="1" dirty="0">
                <a:sym typeface="Symbol" pitchFamily="18" charset="2"/>
              </a:rPr>
              <a:t></a:t>
            </a:r>
            <a:r>
              <a:rPr lang="en-US" sz="1800" b="1" dirty="0"/>
              <a:t> h &lt; – ¼ </a:t>
            </a:r>
            <a:r>
              <a:rPr lang="en-US" sz="1800" b="1" dirty="0">
                <a:sym typeface="Symbol" pitchFamily="18" charset="2"/>
              </a:rPr>
              <a:t>  </a:t>
            </a:r>
            <a:r>
              <a:rPr lang="en-US" sz="1800" b="1" dirty="0"/>
              <a:t>h &lt; 0</a:t>
            </a:r>
          </a:p>
          <a:p>
            <a:pPr lvl="2"/>
            <a:r>
              <a:rPr lang="en-US" sz="1800" dirty="0"/>
              <a:t>Since h starts out with an integer value and is incremented by integer value </a:t>
            </a:r>
            <a:r>
              <a:rPr lang="en-US" sz="1800"/>
              <a:t>(</a:t>
            </a:r>
            <a:r>
              <a:rPr lang="en-US" sz="1800" smtClean="0">
                <a:sym typeface="Symbol" pitchFamily="18" charset="2"/>
              </a:rPr>
              <a:t>E </a:t>
            </a:r>
            <a:r>
              <a:rPr lang="en-US" sz="1800">
                <a:sym typeface="Symbol" pitchFamily="18" charset="2"/>
              </a:rPr>
              <a:t>or </a:t>
            </a:r>
            <a:r>
              <a:rPr lang="en-US" sz="1800" smtClean="0">
                <a:sym typeface="Symbol" pitchFamily="18" charset="2"/>
              </a:rPr>
              <a:t>SE), </a:t>
            </a:r>
            <a:r>
              <a:rPr lang="en-US" sz="1800" dirty="0">
                <a:sym typeface="Symbol" pitchFamily="18" charset="2"/>
              </a:rPr>
              <a:t>e can change the comparison to just h &lt; 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Midpoint Circle Algorithm</a:t>
            </a:r>
          </a:p>
        </p:txBody>
      </p:sp>
      <p:sp>
        <p:nvSpPr>
          <p:cNvPr id="113667" name="Rectangle 3"/>
          <p:cNvSpPr>
            <a:spLocks noGrp="1" noChangeArrowheads="1"/>
          </p:cNvSpPr>
          <p:nvPr>
            <p:ph type="body" idx="1"/>
          </p:nvPr>
        </p:nvSpPr>
        <p:spPr>
          <a:xfrm>
            <a:off x="533400" y="1219200"/>
            <a:ext cx="8421688" cy="5410200"/>
          </a:xfrm>
        </p:spPr>
        <p:txBody>
          <a:bodyPr/>
          <a:lstStyle/>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b="1" dirty="0"/>
              <a:t>void</a:t>
            </a:r>
            <a:r>
              <a:rPr lang="en-US" sz="2000" dirty="0"/>
              <a:t> </a:t>
            </a:r>
            <a:r>
              <a:rPr lang="en-US" sz="2000" dirty="0" err="1"/>
              <a:t>MidpointCircle</a:t>
            </a:r>
            <a:r>
              <a:rPr lang="en-US" sz="2000" dirty="0"/>
              <a:t>(</a:t>
            </a:r>
            <a:r>
              <a:rPr lang="en-US" sz="2000" b="1" dirty="0" err="1"/>
              <a:t>int</a:t>
            </a:r>
            <a:r>
              <a:rPr lang="en-US" sz="2000" dirty="0"/>
              <a:t> </a:t>
            </a:r>
            <a:r>
              <a:rPr lang="en-US" sz="2000" b="1" i="1" dirty="0">
                <a:solidFill>
                  <a:schemeClr val="tx2"/>
                </a:solidFill>
              </a:rPr>
              <a:t>radius</a:t>
            </a:r>
            <a:r>
              <a:rPr lang="en-US" sz="2000" dirty="0"/>
              <a:t>, </a:t>
            </a:r>
            <a:r>
              <a:rPr lang="en-US" sz="2000" b="1" dirty="0" err="1"/>
              <a:t>int</a:t>
            </a:r>
            <a:r>
              <a:rPr lang="en-US" sz="2000" dirty="0"/>
              <a:t> </a:t>
            </a:r>
            <a:r>
              <a:rPr lang="en-US" sz="2000" i="1" dirty="0"/>
              <a:t>value</a:t>
            </a:r>
            <a:r>
              <a:rPr lang="en-US" sz="2000" dirty="0"/>
              <a:t>) {</a:t>
            </a:r>
            <a:br>
              <a:rPr lang="en-US" sz="2000" dirty="0"/>
            </a:br>
            <a:r>
              <a:rPr lang="en-US" sz="2000" dirty="0"/>
              <a:t>	</a:t>
            </a:r>
            <a:r>
              <a:rPr lang="en-US" sz="2000" b="1" dirty="0" err="1"/>
              <a:t>int</a:t>
            </a:r>
            <a:r>
              <a:rPr lang="en-US" sz="2000" dirty="0"/>
              <a:t> </a:t>
            </a:r>
            <a:r>
              <a:rPr lang="en-US" sz="2000" b="1" i="1" dirty="0">
                <a:solidFill>
                  <a:srgbClr val="0000FF"/>
                </a:solidFill>
              </a:rPr>
              <a:t>x</a:t>
            </a:r>
            <a:r>
              <a:rPr lang="en-US" sz="2000" dirty="0"/>
              <a:t> = 0;</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i="1" dirty="0"/>
              <a:t>	</a:t>
            </a:r>
            <a:r>
              <a:rPr lang="en-US" sz="2000" b="1" dirty="0" err="1"/>
              <a:t>int</a:t>
            </a:r>
            <a:r>
              <a:rPr lang="en-US" sz="2000" b="1" dirty="0"/>
              <a:t> </a:t>
            </a:r>
            <a:r>
              <a:rPr lang="en-US" sz="2000" b="1" i="1" dirty="0">
                <a:solidFill>
                  <a:srgbClr val="9900FF"/>
                </a:solidFill>
              </a:rPr>
              <a:t>y</a:t>
            </a:r>
            <a:r>
              <a:rPr lang="en-US" sz="2000" dirty="0"/>
              <a:t> = </a:t>
            </a:r>
            <a:r>
              <a:rPr lang="en-US" sz="2000" b="1" i="1" dirty="0">
                <a:solidFill>
                  <a:schemeClr val="tx2"/>
                </a:solidFill>
              </a:rPr>
              <a:t>radius</a:t>
            </a:r>
            <a:r>
              <a:rPr lang="en-US" sz="2000" dirty="0"/>
              <a:t> ;</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i="1" dirty="0"/>
              <a:t>	</a:t>
            </a:r>
            <a:r>
              <a:rPr lang="en-US" sz="2000" b="1" dirty="0" err="1"/>
              <a:t>int</a:t>
            </a:r>
            <a:r>
              <a:rPr lang="en-US" sz="2000" b="1" dirty="0"/>
              <a:t> </a:t>
            </a:r>
            <a:r>
              <a:rPr lang="en-US" sz="2000" b="1" i="1" dirty="0">
                <a:solidFill>
                  <a:schemeClr val="hlink"/>
                </a:solidFill>
              </a:rPr>
              <a:t>d</a:t>
            </a:r>
            <a:r>
              <a:rPr lang="en-US" sz="2000" dirty="0"/>
              <a:t> = </a:t>
            </a:r>
            <a:r>
              <a:rPr lang="en-US" sz="2000" dirty="0" smtClean="0"/>
              <a:t>1.25 </a:t>
            </a:r>
            <a:r>
              <a:rPr lang="en-US" sz="2000" dirty="0"/>
              <a:t>– </a:t>
            </a:r>
            <a:r>
              <a:rPr lang="en-US" sz="2000" b="1" i="1" dirty="0">
                <a:solidFill>
                  <a:schemeClr val="tx2"/>
                </a:solidFill>
              </a:rPr>
              <a:t>radius</a:t>
            </a:r>
            <a:r>
              <a:rPr lang="en-US" sz="2000" dirty="0"/>
              <a:t> ;</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r>
              <a:rPr lang="en-US" sz="2000" dirty="0" err="1"/>
              <a:t>CirclePoints</a:t>
            </a:r>
            <a:r>
              <a:rPr lang="en-US" sz="2000" dirty="0"/>
              <a:t>(</a:t>
            </a:r>
            <a:r>
              <a:rPr lang="en-US" sz="2000" b="1" i="1" dirty="0">
                <a:solidFill>
                  <a:srgbClr val="0000FF"/>
                </a:solidFill>
              </a:rPr>
              <a:t>x</a:t>
            </a:r>
            <a:r>
              <a:rPr lang="en-US" sz="2000" dirty="0"/>
              <a:t>, </a:t>
            </a:r>
            <a:r>
              <a:rPr lang="en-US" sz="2000" b="1" i="1" dirty="0">
                <a:solidFill>
                  <a:srgbClr val="9900FF"/>
                </a:solidFill>
              </a:rPr>
              <a:t>y</a:t>
            </a:r>
            <a:r>
              <a:rPr lang="en-US" sz="2000" dirty="0"/>
              <a:t>, </a:t>
            </a:r>
            <a:r>
              <a:rPr lang="en-US" sz="2000" i="1" dirty="0"/>
              <a:t>value</a:t>
            </a:r>
            <a:r>
              <a:rPr lang="en-US" sz="2000" dirty="0"/>
              <a:t>);</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r>
              <a:rPr lang="en-US" sz="2000" b="1" dirty="0"/>
              <a:t>while</a:t>
            </a:r>
            <a:r>
              <a:rPr lang="en-US" sz="2000" dirty="0"/>
              <a:t> (</a:t>
            </a:r>
            <a:r>
              <a:rPr lang="en-US" sz="2000" b="1" i="1" dirty="0">
                <a:solidFill>
                  <a:srgbClr val="9900FF"/>
                </a:solidFill>
              </a:rPr>
              <a:t>y</a:t>
            </a:r>
            <a:r>
              <a:rPr lang="en-US" sz="2000" dirty="0"/>
              <a:t> &gt; </a:t>
            </a:r>
            <a:r>
              <a:rPr lang="en-US" sz="2000" b="1" i="1" dirty="0">
                <a:solidFill>
                  <a:srgbClr val="0000FF"/>
                </a:solidFill>
              </a:rPr>
              <a:t>x</a:t>
            </a:r>
            <a:r>
              <a:rPr lang="en-US" sz="2000" dirty="0"/>
              <a:t>) {</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r>
              <a:rPr lang="en-US" sz="2000" b="1" dirty="0"/>
              <a:t>if</a:t>
            </a:r>
            <a:r>
              <a:rPr lang="en-US" sz="2000" dirty="0"/>
              <a:t> (</a:t>
            </a:r>
            <a:r>
              <a:rPr lang="en-US" sz="2000" b="1" i="1" dirty="0">
                <a:solidFill>
                  <a:schemeClr val="hlink"/>
                </a:solidFill>
              </a:rPr>
              <a:t>d</a:t>
            </a:r>
            <a:r>
              <a:rPr lang="en-US" sz="2000" dirty="0"/>
              <a:t> &lt; 0) {			</a:t>
            </a:r>
            <a:r>
              <a:rPr lang="en-US" sz="2000" b="1" dirty="0">
                <a:solidFill>
                  <a:srgbClr val="008000"/>
                </a:solidFill>
              </a:rPr>
              <a:t>/* </a:t>
            </a:r>
            <a:r>
              <a:rPr lang="en-US" sz="2000" b="1">
                <a:solidFill>
                  <a:srgbClr val="008000"/>
                </a:solidFill>
              </a:rPr>
              <a:t>Select </a:t>
            </a:r>
            <a:r>
              <a:rPr lang="en-US" sz="2000" b="1" smtClean="0">
                <a:solidFill>
                  <a:srgbClr val="008000"/>
                </a:solidFill>
              </a:rPr>
              <a:t>E </a:t>
            </a:r>
            <a:r>
              <a:rPr lang="en-US" sz="2000" b="1" dirty="0">
                <a:solidFill>
                  <a:srgbClr val="008000"/>
                </a:solidFill>
              </a:rPr>
              <a:t>*/</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r>
              <a:rPr lang="en-US" sz="2000" b="1" i="1" dirty="0">
                <a:solidFill>
                  <a:schemeClr val="hlink"/>
                </a:solidFill>
              </a:rPr>
              <a:t>d</a:t>
            </a:r>
            <a:r>
              <a:rPr lang="en-US" sz="2000" dirty="0"/>
              <a:t> += 2 * </a:t>
            </a:r>
            <a:r>
              <a:rPr lang="en-US" sz="2000" b="1" i="1" dirty="0">
                <a:solidFill>
                  <a:srgbClr val="0000FF"/>
                </a:solidFill>
              </a:rPr>
              <a:t>x</a:t>
            </a:r>
            <a:r>
              <a:rPr lang="en-US" sz="2000" dirty="0"/>
              <a:t> + 3;		</a:t>
            </a:r>
            <a:br>
              <a:rPr lang="en-US" sz="2000" dirty="0"/>
            </a:br>
            <a:r>
              <a:rPr lang="en-US" sz="2000" dirty="0"/>
              <a:t>		} </a:t>
            </a:r>
            <a:r>
              <a:rPr lang="en-US" sz="2000" b="1" dirty="0"/>
              <a:t>else </a:t>
            </a:r>
            <a:r>
              <a:rPr lang="en-US" sz="2000" dirty="0"/>
              <a:t>{ 				</a:t>
            </a:r>
            <a:r>
              <a:rPr lang="en-US" sz="2000" b="1" dirty="0">
                <a:solidFill>
                  <a:srgbClr val="008000"/>
                </a:solidFill>
              </a:rPr>
              <a:t>/* Select </a:t>
            </a:r>
            <a:r>
              <a:rPr lang="en-US" sz="2000" b="1" dirty="0" smtClean="0">
                <a:solidFill>
                  <a:srgbClr val="008000"/>
                </a:solidFill>
              </a:rPr>
              <a:t>SE </a:t>
            </a:r>
            <a:r>
              <a:rPr lang="en-US" sz="2000" b="1" dirty="0">
                <a:solidFill>
                  <a:srgbClr val="008000"/>
                </a:solidFill>
              </a:rPr>
              <a:t>*/</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r>
              <a:rPr lang="en-US" sz="2000" b="1" i="1" dirty="0">
                <a:solidFill>
                  <a:schemeClr val="hlink"/>
                </a:solidFill>
              </a:rPr>
              <a:t>d</a:t>
            </a:r>
            <a:r>
              <a:rPr lang="en-US" sz="2000" dirty="0"/>
              <a:t> += 2 * ( </a:t>
            </a:r>
            <a:r>
              <a:rPr lang="en-US" sz="2000" b="1" i="1" dirty="0">
                <a:solidFill>
                  <a:srgbClr val="0000FF"/>
                </a:solidFill>
              </a:rPr>
              <a:t>x</a:t>
            </a:r>
            <a:r>
              <a:rPr lang="en-US" sz="2000" dirty="0"/>
              <a:t> –  </a:t>
            </a:r>
            <a:r>
              <a:rPr lang="en-US" sz="2000" b="1" i="1" dirty="0">
                <a:solidFill>
                  <a:srgbClr val="9900FF"/>
                </a:solidFill>
              </a:rPr>
              <a:t>y</a:t>
            </a:r>
            <a:r>
              <a:rPr lang="en-US" sz="2000" dirty="0"/>
              <a:t> ) + 5;	</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r>
              <a:rPr lang="en-US" sz="2000" b="1" i="1" dirty="0">
                <a:solidFill>
                  <a:srgbClr val="9900FF"/>
                </a:solidFill>
              </a:rPr>
              <a:t>y</a:t>
            </a:r>
            <a:r>
              <a:rPr lang="en-US" sz="2000" i="1" dirty="0"/>
              <a:t> </a:t>
            </a:r>
            <a:r>
              <a:rPr lang="en-US" sz="2000" dirty="0"/>
              <a:t>– –;</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r>
              <a:rPr lang="en-US" sz="2000" b="1" i="1" dirty="0">
                <a:solidFill>
                  <a:srgbClr val="0000FF"/>
                </a:solidFill>
              </a:rPr>
              <a:t>x</a:t>
            </a:r>
            <a:r>
              <a:rPr lang="en-US" sz="2000" dirty="0"/>
              <a:t>++;</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r>
              <a:rPr lang="en-US" sz="2000" dirty="0" err="1"/>
              <a:t>CirclePoints</a:t>
            </a:r>
            <a:r>
              <a:rPr lang="en-US" sz="2000" dirty="0"/>
              <a:t>(</a:t>
            </a:r>
            <a:r>
              <a:rPr lang="en-US" sz="2000" b="1" i="1" dirty="0">
                <a:solidFill>
                  <a:srgbClr val="0000FF"/>
                </a:solidFill>
              </a:rPr>
              <a:t>x</a:t>
            </a:r>
            <a:r>
              <a:rPr lang="en-US" sz="2000" dirty="0"/>
              <a:t>, </a:t>
            </a:r>
            <a:r>
              <a:rPr lang="en-US" sz="2000" b="1" i="1" dirty="0">
                <a:solidFill>
                  <a:srgbClr val="9900FF"/>
                </a:solidFill>
              </a:rPr>
              <a:t>y</a:t>
            </a:r>
            <a:r>
              <a:rPr lang="en-US" sz="2000" dirty="0"/>
              <a:t>, </a:t>
            </a:r>
            <a:r>
              <a:rPr lang="en-US" sz="2000" i="1" dirty="0"/>
              <a:t>value</a:t>
            </a:r>
            <a:r>
              <a:rPr lang="en-US" sz="2000" dirty="0"/>
              <a:t>);</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	}</a:t>
            </a:r>
          </a:p>
          <a:p>
            <a:pPr marL="0" indent="0">
              <a:lnSpc>
                <a:spcPct val="90000"/>
              </a:lnSpc>
              <a:buFont typeface="Wingdings" pitchFamily="2" charset="2"/>
              <a:buNone/>
              <a:tabLst>
                <a:tab pos="447675" algn="l"/>
                <a:tab pos="914400" algn="l"/>
                <a:tab pos="1438275" algn="l"/>
                <a:tab pos="1943100" algn="l"/>
                <a:tab pos="2409825" algn="l"/>
                <a:tab pos="2970213" algn="l"/>
                <a:tab pos="4575175" algn="l"/>
              </a:tabLst>
            </a:pPr>
            <a:r>
              <a:rPr lang="en-US" sz="2000"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8175" y="0"/>
            <a:ext cx="8505825" cy="1231900"/>
          </a:xfrm>
        </p:spPr>
        <p:txBody>
          <a:bodyPr/>
          <a:lstStyle/>
          <a:p>
            <a:pPr eaLnBrk="1" hangingPunct="1"/>
            <a:r>
              <a:rPr lang="en-IE" dirty="0" smtClean="0"/>
              <a:t>Scan-Line Polygon Fill Algorithm</a:t>
            </a:r>
            <a:endParaRPr lang="en-US" dirty="0" smtClean="0"/>
          </a:p>
        </p:txBody>
      </p:sp>
      <p:grpSp>
        <p:nvGrpSpPr>
          <p:cNvPr id="61" name="Group 60"/>
          <p:cNvGrpSpPr/>
          <p:nvPr/>
        </p:nvGrpSpPr>
        <p:grpSpPr>
          <a:xfrm>
            <a:off x="1071539" y="857232"/>
            <a:ext cx="6667502" cy="5708647"/>
            <a:chOff x="1142973" y="857232"/>
            <a:chExt cx="6667502" cy="5708647"/>
          </a:xfrm>
        </p:grpSpPr>
        <p:grpSp>
          <p:nvGrpSpPr>
            <p:cNvPr id="62" name="Group 78"/>
            <p:cNvGrpSpPr>
              <a:grpSpLocks/>
            </p:cNvGrpSpPr>
            <p:nvPr/>
          </p:nvGrpSpPr>
          <p:grpSpPr bwMode="auto">
            <a:xfrm>
              <a:off x="1142973" y="857234"/>
              <a:ext cx="6667502" cy="5708645"/>
              <a:chOff x="758" y="552"/>
              <a:chExt cx="4200" cy="3596"/>
            </a:xfrm>
          </p:grpSpPr>
          <p:sp>
            <p:nvSpPr>
              <p:cNvPr id="74" name="Line 11"/>
              <p:cNvSpPr>
                <a:spLocks noChangeShapeType="1"/>
              </p:cNvSpPr>
              <p:nvPr/>
            </p:nvSpPr>
            <p:spPr bwMode="auto">
              <a:xfrm flipH="1" flipV="1">
                <a:off x="1063" y="552"/>
                <a:ext cx="29" cy="3322"/>
              </a:xfrm>
              <a:prstGeom prst="line">
                <a:avLst/>
              </a:prstGeom>
              <a:noFill/>
              <a:ln w="12700">
                <a:solidFill>
                  <a:schemeClr val="tx1"/>
                </a:solidFill>
                <a:round/>
                <a:headEnd/>
                <a:tailEnd type="triangle" w="med" len="med"/>
              </a:ln>
            </p:spPr>
            <p:txBody>
              <a:bodyPr wrap="none"/>
              <a:lstStyle/>
              <a:p>
                <a:endParaRPr lang="en-IN"/>
              </a:p>
            </p:txBody>
          </p:sp>
          <p:sp>
            <p:nvSpPr>
              <p:cNvPr id="75" name="Line 12"/>
              <p:cNvSpPr>
                <a:spLocks noChangeShapeType="1"/>
              </p:cNvSpPr>
              <p:nvPr/>
            </p:nvSpPr>
            <p:spPr bwMode="auto">
              <a:xfrm rot="5400000" flipV="1">
                <a:off x="2991" y="1855"/>
                <a:ext cx="0" cy="3935"/>
              </a:xfrm>
              <a:prstGeom prst="line">
                <a:avLst/>
              </a:prstGeom>
              <a:noFill/>
              <a:ln w="12700">
                <a:solidFill>
                  <a:schemeClr val="tx1"/>
                </a:solidFill>
                <a:round/>
                <a:headEnd/>
                <a:tailEnd type="triangle" w="med" len="med"/>
              </a:ln>
            </p:spPr>
            <p:txBody>
              <a:bodyPr wrap="none"/>
              <a:lstStyle/>
              <a:p>
                <a:endParaRPr lang="en-IN"/>
              </a:p>
            </p:txBody>
          </p:sp>
          <p:sp>
            <p:nvSpPr>
              <p:cNvPr id="76" name="Line 13"/>
              <p:cNvSpPr>
                <a:spLocks noChangeShapeType="1"/>
              </p:cNvSpPr>
              <p:nvPr/>
            </p:nvSpPr>
            <p:spPr bwMode="auto">
              <a:xfrm>
                <a:off x="1032" y="3306"/>
                <a:ext cx="105" cy="0"/>
              </a:xfrm>
              <a:prstGeom prst="line">
                <a:avLst/>
              </a:prstGeom>
              <a:noFill/>
              <a:ln w="12700">
                <a:solidFill>
                  <a:schemeClr val="tx1"/>
                </a:solidFill>
                <a:round/>
                <a:headEnd/>
                <a:tailEnd/>
              </a:ln>
            </p:spPr>
            <p:txBody>
              <a:bodyPr wrap="none"/>
              <a:lstStyle/>
              <a:p>
                <a:endParaRPr lang="en-IN"/>
              </a:p>
            </p:txBody>
          </p:sp>
          <p:sp>
            <p:nvSpPr>
              <p:cNvPr id="77" name="Line 14"/>
              <p:cNvSpPr>
                <a:spLocks noChangeShapeType="1"/>
              </p:cNvSpPr>
              <p:nvPr/>
            </p:nvSpPr>
            <p:spPr bwMode="auto">
              <a:xfrm>
                <a:off x="1032" y="3024"/>
                <a:ext cx="105" cy="0"/>
              </a:xfrm>
              <a:prstGeom prst="line">
                <a:avLst/>
              </a:prstGeom>
              <a:noFill/>
              <a:ln w="12700">
                <a:solidFill>
                  <a:schemeClr val="tx1"/>
                </a:solidFill>
                <a:round/>
                <a:headEnd/>
                <a:tailEnd/>
              </a:ln>
            </p:spPr>
            <p:txBody>
              <a:bodyPr wrap="none"/>
              <a:lstStyle/>
              <a:p>
                <a:endParaRPr lang="en-IN"/>
              </a:p>
            </p:txBody>
          </p:sp>
          <p:sp>
            <p:nvSpPr>
              <p:cNvPr id="78" name="Line 16"/>
              <p:cNvSpPr>
                <a:spLocks noChangeShapeType="1"/>
              </p:cNvSpPr>
              <p:nvPr/>
            </p:nvSpPr>
            <p:spPr bwMode="auto">
              <a:xfrm>
                <a:off x="1032" y="2734"/>
                <a:ext cx="105" cy="0"/>
              </a:xfrm>
              <a:prstGeom prst="line">
                <a:avLst/>
              </a:prstGeom>
              <a:noFill/>
              <a:ln w="12700">
                <a:solidFill>
                  <a:schemeClr val="tx1"/>
                </a:solidFill>
                <a:round/>
                <a:headEnd/>
                <a:tailEnd/>
              </a:ln>
            </p:spPr>
            <p:txBody>
              <a:bodyPr wrap="none"/>
              <a:lstStyle/>
              <a:p>
                <a:endParaRPr lang="en-IN"/>
              </a:p>
            </p:txBody>
          </p:sp>
          <p:sp>
            <p:nvSpPr>
              <p:cNvPr id="79" name="Line 18"/>
              <p:cNvSpPr>
                <a:spLocks noChangeShapeType="1"/>
              </p:cNvSpPr>
              <p:nvPr/>
            </p:nvSpPr>
            <p:spPr bwMode="auto">
              <a:xfrm>
                <a:off x="1032" y="2450"/>
                <a:ext cx="105" cy="0"/>
              </a:xfrm>
              <a:prstGeom prst="line">
                <a:avLst/>
              </a:prstGeom>
              <a:noFill/>
              <a:ln w="12700">
                <a:solidFill>
                  <a:schemeClr val="tx1"/>
                </a:solidFill>
                <a:round/>
                <a:headEnd/>
                <a:tailEnd/>
              </a:ln>
            </p:spPr>
            <p:txBody>
              <a:bodyPr wrap="none"/>
              <a:lstStyle/>
              <a:p>
                <a:endParaRPr lang="en-IN"/>
              </a:p>
            </p:txBody>
          </p:sp>
          <p:sp>
            <p:nvSpPr>
              <p:cNvPr id="80" name="Line 19"/>
              <p:cNvSpPr>
                <a:spLocks noChangeShapeType="1"/>
              </p:cNvSpPr>
              <p:nvPr/>
            </p:nvSpPr>
            <p:spPr bwMode="auto">
              <a:xfrm>
                <a:off x="1031" y="2160"/>
                <a:ext cx="105" cy="0"/>
              </a:xfrm>
              <a:prstGeom prst="line">
                <a:avLst/>
              </a:prstGeom>
              <a:noFill/>
              <a:ln w="12700">
                <a:solidFill>
                  <a:schemeClr val="tx1"/>
                </a:solidFill>
                <a:round/>
                <a:headEnd/>
                <a:tailEnd/>
              </a:ln>
            </p:spPr>
            <p:txBody>
              <a:bodyPr wrap="none"/>
              <a:lstStyle/>
              <a:p>
                <a:endParaRPr lang="en-IN"/>
              </a:p>
            </p:txBody>
          </p:sp>
          <p:sp>
            <p:nvSpPr>
              <p:cNvPr id="81" name="Line 21"/>
              <p:cNvSpPr>
                <a:spLocks noChangeShapeType="1"/>
              </p:cNvSpPr>
              <p:nvPr/>
            </p:nvSpPr>
            <p:spPr bwMode="auto">
              <a:xfrm>
                <a:off x="1031" y="1874"/>
                <a:ext cx="105" cy="0"/>
              </a:xfrm>
              <a:prstGeom prst="line">
                <a:avLst/>
              </a:prstGeom>
              <a:noFill/>
              <a:ln w="12700">
                <a:solidFill>
                  <a:schemeClr val="tx1"/>
                </a:solidFill>
                <a:round/>
                <a:headEnd/>
                <a:tailEnd/>
              </a:ln>
            </p:spPr>
            <p:txBody>
              <a:bodyPr wrap="none"/>
              <a:lstStyle/>
              <a:p>
                <a:endParaRPr lang="en-IN"/>
              </a:p>
            </p:txBody>
          </p:sp>
          <p:sp>
            <p:nvSpPr>
              <p:cNvPr id="82" name="Line 22"/>
              <p:cNvSpPr>
                <a:spLocks noChangeShapeType="1"/>
              </p:cNvSpPr>
              <p:nvPr/>
            </p:nvSpPr>
            <p:spPr bwMode="auto">
              <a:xfrm>
                <a:off x="1031" y="1584"/>
                <a:ext cx="105" cy="0"/>
              </a:xfrm>
              <a:prstGeom prst="line">
                <a:avLst/>
              </a:prstGeom>
              <a:noFill/>
              <a:ln w="12700">
                <a:solidFill>
                  <a:schemeClr val="tx1"/>
                </a:solidFill>
                <a:round/>
                <a:headEnd/>
                <a:tailEnd/>
              </a:ln>
            </p:spPr>
            <p:txBody>
              <a:bodyPr wrap="none"/>
              <a:lstStyle/>
              <a:p>
                <a:endParaRPr lang="en-IN"/>
              </a:p>
            </p:txBody>
          </p:sp>
          <p:sp>
            <p:nvSpPr>
              <p:cNvPr id="83" name="Line 23"/>
              <p:cNvSpPr>
                <a:spLocks noChangeShapeType="1"/>
              </p:cNvSpPr>
              <p:nvPr/>
            </p:nvSpPr>
            <p:spPr bwMode="auto">
              <a:xfrm>
                <a:off x="1031" y="1300"/>
                <a:ext cx="105" cy="0"/>
              </a:xfrm>
              <a:prstGeom prst="line">
                <a:avLst/>
              </a:prstGeom>
              <a:noFill/>
              <a:ln w="12700">
                <a:solidFill>
                  <a:schemeClr val="tx1"/>
                </a:solidFill>
                <a:round/>
                <a:headEnd/>
                <a:tailEnd/>
              </a:ln>
            </p:spPr>
            <p:txBody>
              <a:bodyPr wrap="none"/>
              <a:lstStyle/>
              <a:p>
                <a:endParaRPr lang="en-IN"/>
              </a:p>
            </p:txBody>
          </p:sp>
          <p:sp>
            <p:nvSpPr>
              <p:cNvPr id="84" name="Line 24"/>
              <p:cNvSpPr>
                <a:spLocks noChangeShapeType="1"/>
              </p:cNvSpPr>
              <p:nvPr/>
            </p:nvSpPr>
            <p:spPr bwMode="auto">
              <a:xfrm>
                <a:off x="1031" y="1010"/>
                <a:ext cx="105" cy="0"/>
              </a:xfrm>
              <a:prstGeom prst="line">
                <a:avLst/>
              </a:prstGeom>
              <a:noFill/>
              <a:ln w="12700">
                <a:solidFill>
                  <a:schemeClr val="tx1"/>
                </a:solidFill>
                <a:round/>
                <a:headEnd/>
                <a:tailEnd/>
              </a:ln>
            </p:spPr>
            <p:txBody>
              <a:bodyPr wrap="none"/>
              <a:lstStyle/>
              <a:p>
                <a:endParaRPr lang="en-IN"/>
              </a:p>
            </p:txBody>
          </p:sp>
          <p:sp>
            <p:nvSpPr>
              <p:cNvPr id="85" name="Text Box 25"/>
              <p:cNvSpPr txBox="1">
                <a:spLocks noChangeArrowheads="1"/>
              </p:cNvSpPr>
              <p:nvPr/>
            </p:nvSpPr>
            <p:spPr bwMode="auto">
              <a:xfrm>
                <a:off x="838" y="3174"/>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86" name="Text Box 26"/>
              <p:cNvSpPr txBox="1">
                <a:spLocks noChangeArrowheads="1"/>
              </p:cNvSpPr>
              <p:nvPr/>
            </p:nvSpPr>
            <p:spPr bwMode="auto">
              <a:xfrm>
                <a:off x="838" y="2594"/>
                <a:ext cx="196" cy="231"/>
              </a:xfrm>
              <a:prstGeom prst="rect">
                <a:avLst/>
              </a:prstGeom>
              <a:noFill/>
              <a:ln w="12700">
                <a:noFill/>
                <a:miter lim="800000"/>
                <a:headEnd/>
                <a:tailEnd/>
              </a:ln>
            </p:spPr>
            <p:txBody>
              <a:bodyPr wrap="none">
                <a:spAutoFit/>
              </a:bodyPr>
              <a:lstStyle/>
              <a:p>
                <a:pPr algn="r"/>
                <a:r>
                  <a:rPr lang="en-IE"/>
                  <a:t>4</a:t>
                </a:r>
                <a:endParaRPr lang="en-GB"/>
              </a:p>
            </p:txBody>
          </p:sp>
          <p:sp>
            <p:nvSpPr>
              <p:cNvPr id="87" name="Text Box 27"/>
              <p:cNvSpPr txBox="1">
                <a:spLocks noChangeArrowheads="1"/>
              </p:cNvSpPr>
              <p:nvPr/>
            </p:nvSpPr>
            <p:spPr bwMode="auto">
              <a:xfrm>
                <a:off x="838" y="2039"/>
                <a:ext cx="196" cy="231"/>
              </a:xfrm>
              <a:prstGeom prst="rect">
                <a:avLst/>
              </a:prstGeom>
              <a:noFill/>
              <a:ln w="12700">
                <a:noFill/>
                <a:miter lim="800000"/>
                <a:headEnd/>
                <a:tailEnd/>
              </a:ln>
            </p:spPr>
            <p:txBody>
              <a:bodyPr wrap="none">
                <a:spAutoFit/>
              </a:bodyPr>
              <a:lstStyle/>
              <a:p>
                <a:pPr algn="r"/>
                <a:r>
                  <a:rPr lang="en-IE"/>
                  <a:t>6</a:t>
                </a:r>
                <a:endParaRPr lang="en-GB"/>
              </a:p>
            </p:txBody>
          </p:sp>
          <p:sp>
            <p:nvSpPr>
              <p:cNvPr id="88" name="Text Box 28"/>
              <p:cNvSpPr txBox="1">
                <a:spLocks noChangeArrowheads="1"/>
              </p:cNvSpPr>
              <p:nvPr/>
            </p:nvSpPr>
            <p:spPr bwMode="auto">
              <a:xfrm>
                <a:off x="838" y="1459"/>
                <a:ext cx="196" cy="231"/>
              </a:xfrm>
              <a:prstGeom prst="rect">
                <a:avLst/>
              </a:prstGeom>
              <a:noFill/>
              <a:ln w="12700">
                <a:noFill/>
                <a:miter lim="800000"/>
                <a:headEnd/>
                <a:tailEnd/>
              </a:ln>
            </p:spPr>
            <p:txBody>
              <a:bodyPr wrap="none">
                <a:spAutoFit/>
              </a:bodyPr>
              <a:lstStyle/>
              <a:p>
                <a:pPr algn="r"/>
                <a:r>
                  <a:rPr lang="en-IE"/>
                  <a:t>8</a:t>
                </a:r>
                <a:endParaRPr lang="en-GB"/>
              </a:p>
            </p:txBody>
          </p:sp>
          <p:sp>
            <p:nvSpPr>
              <p:cNvPr id="89" name="Text Box 29"/>
              <p:cNvSpPr txBox="1">
                <a:spLocks noChangeArrowheads="1"/>
              </p:cNvSpPr>
              <p:nvPr/>
            </p:nvSpPr>
            <p:spPr bwMode="auto">
              <a:xfrm>
                <a:off x="758" y="893"/>
                <a:ext cx="276" cy="231"/>
              </a:xfrm>
              <a:prstGeom prst="rect">
                <a:avLst/>
              </a:prstGeom>
              <a:noFill/>
              <a:ln w="12700">
                <a:noFill/>
                <a:miter lim="800000"/>
                <a:headEnd/>
                <a:tailEnd/>
              </a:ln>
            </p:spPr>
            <p:txBody>
              <a:bodyPr wrap="none">
                <a:spAutoFit/>
              </a:bodyPr>
              <a:lstStyle/>
              <a:p>
                <a:pPr algn="r"/>
                <a:r>
                  <a:rPr lang="en-IE" dirty="0"/>
                  <a:t>10</a:t>
                </a:r>
                <a:endParaRPr lang="en-GB" dirty="0"/>
              </a:p>
            </p:txBody>
          </p:sp>
          <p:sp>
            <p:nvSpPr>
              <p:cNvPr id="90" name="Line 46"/>
              <p:cNvSpPr>
                <a:spLocks noChangeShapeType="1"/>
              </p:cNvSpPr>
              <p:nvPr/>
            </p:nvSpPr>
            <p:spPr bwMode="auto">
              <a:xfrm rot="5400000">
                <a:off x="1533" y="3827"/>
                <a:ext cx="105" cy="0"/>
              </a:xfrm>
              <a:prstGeom prst="line">
                <a:avLst/>
              </a:prstGeom>
              <a:noFill/>
              <a:ln w="12700">
                <a:solidFill>
                  <a:schemeClr val="tx1"/>
                </a:solidFill>
                <a:round/>
                <a:headEnd/>
                <a:tailEnd/>
              </a:ln>
            </p:spPr>
            <p:txBody>
              <a:bodyPr wrap="none"/>
              <a:lstStyle/>
              <a:p>
                <a:endParaRPr lang="en-IN"/>
              </a:p>
            </p:txBody>
          </p:sp>
          <p:sp>
            <p:nvSpPr>
              <p:cNvPr id="91" name="Line 47"/>
              <p:cNvSpPr>
                <a:spLocks noChangeShapeType="1"/>
              </p:cNvSpPr>
              <p:nvPr/>
            </p:nvSpPr>
            <p:spPr bwMode="auto">
              <a:xfrm>
                <a:off x="1027" y="3586"/>
                <a:ext cx="105" cy="0"/>
              </a:xfrm>
              <a:prstGeom prst="line">
                <a:avLst/>
              </a:prstGeom>
              <a:noFill/>
              <a:ln w="12700">
                <a:solidFill>
                  <a:schemeClr val="tx1"/>
                </a:solidFill>
                <a:round/>
                <a:headEnd/>
                <a:tailEnd/>
              </a:ln>
            </p:spPr>
            <p:txBody>
              <a:bodyPr wrap="none"/>
              <a:lstStyle/>
              <a:p>
                <a:endParaRPr lang="en-IN"/>
              </a:p>
            </p:txBody>
          </p:sp>
          <p:sp>
            <p:nvSpPr>
              <p:cNvPr id="92" name="Line 48"/>
              <p:cNvSpPr>
                <a:spLocks noChangeShapeType="1"/>
              </p:cNvSpPr>
              <p:nvPr/>
            </p:nvSpPr>
            <p:spPr bwMode="auto">
              <a:xfrm rot="5400000">
                <a:off x="1763" y="3827"/>
                <a:ext cx="105" cy="0"/>
              </a:xfrm>
              <a:prstGeom prst="line">
                <a:avLst/>
              </a:prstGeom>
              <a:noFill/>
              <a:ln w="12700">
                <a:solidFill>
                  <a:schemeClr val="tx1"/>
                </a:solidFill>
                <a:round/>
                <a:headEnd/>
                <a:tailEnd/>
              </a:ln>
            </p:spPr>
            <p:txBody>
              <a:bodyPr wrap="none"/>
              <a:lstStyle/>
              <a:p>
                <a:endParaRPr lang="en-IN"/>
              </a:p>
            </p:txBody>
          </p:sp>
          <p:sp>
            <p:nvSpPr>
              <p:cNvPr id="93" name="Line 50"/>
              <p:cNvSpPr>
                <a:spLocks noChangeShapeType="1"/>
              </p:cNvSpPr>
              <p:nvPr/>
            </p:nvSpPr>
            <p:spPr bwMode="auto">
              <a:xfrm rot="5400000">
                <a:off x="1993" y="3827"/>
                <a:ext cx="105" cy="0"/>
              </a:xfrm>
              <a:prstGeom prst="line">
                <a:avLst/>
              </a:prstGeom>
              <a:noFill/>
              <a:ln w="12700">
                <a:solidFill>
                  <a:schemeClr val="tx1"/>
                </a:solidFill>
                <a:round/>
                <a:headEnd/>
                <a:tailEnd/>
              </a:ln>
            </p:spPr>
            <p:txBody>
              <a:bodyPr wrap="none"/>
              <a:lstStyle/>
              <a:p>
                <a:endParaRPr lang="en-IN"/>
              </a:p>
            </p:txBody>
          </p:sp>
          <p:sp>
            <p:nvSpPr>
              <p:cNvPr id="94" name="Line 52"/>
              <p:cNvSpPr>
                <a:spLocks noChangeShapeType="1"/>
              </p:cNvSpPr>
              <p:nvPr/>
            </p:nvSpPr>
            <p:spPr bwMode="auto">
              <a:xfrm rot="5400000">
                <a:off x="2223" y="3827"/>
                <a:ext cx="105" cy="0"/>
              </a:xfrm>
              <a:prstGeom prst="line">
                <a:avLst/>
              </a:prstGeom>
              <a:noFill/>
              <a:ln w="12700">
                <a:solidFill>
                  <a:schemeClr val="tx1"/>
                </a:solidFill>
                <a:round/>
                <a:headEnd/>
                <a:tailEnd/>
              </a:ln>
            </p:spPr>
            <p:txBody>
              <a:bodyPr wrap="none"/>
              <a:lstStyle/>
              <a:p>
                <a:endParaRPr lang="en-IN"/>
              </a:p>
            </p:txBody>
          </p:sp>
          <p:sp>
            <p:nvSpPr>
              <p:cNvPr id="95" name="Line 53"/>
              <p:cNvSpPr>
                <a:spLocks noChangeShapeType="1"/>
              </p:cNvSpPr>
              <p:nvPr/>
            </p:nvSpPr>
            <p:spPr bwMode="auto">
              <a:xfrm rot="5400000">
                <a:off x="2454" y="3827"/>
                <a:ext cx="105" cy="0"/>
              </a:xfrm>
              <a:prstGeom prst="line">
                <a:avLst/>
              </a:prstGeom>
              <a:noFill/>
              <a:ln w="12700">
                <a:solidFill>
                  <a:schemeClr val="tx1"/>
                </a:solidFill>
                <a:round/>
                <a:headEnd/>
                <a:tailEnd/>
              </a:ln>
            </p:spPr>
            <p:txBody>
              <a:bodyPr wrap="none"/>
              <a:lstStyle/>
              <a:p>
                <a:endParaRPr lang="en-IN"/>
              </a:p>
            </p:txBody>
          </p:sp>
          <p:sp>
            <p:nvSpPr>
              <p:cNvPr id="96" name="Line 55"/>
              <p:cNvSpPr>
                <a:spLocks noChangeShapeType="1"/>
              </p:cNvSpPr>
              <p:nvPr/>
            </p:nvSpPr>
            <p:spPr bwMode="auto">
              <a:xfrm rot="5400000">
                <a:off x="2684" y="3827"/>
                <a:ext cx="105" cy="0"/>
              </a:xfrm>
              <a:prstGeom prst="line">
                <a:avLst/>
              </a:prstGeom>
              <a:noFill/>
              <a:ln w="12700">
                <a:solidFill>
                  <a:schemeClr val="tx1"/>
                </a:solidFill>
                <a:round/>
                <a:headEnd/>
                <a:tailEnd/>
              </a:ln>
            </p:spPr>
            <p:txBody>
              <a:bodyPr wrap="none"/>
              <a:lstStyle/>
              <a:p>
                <a:endParaRPr lang="en-IN"/>
              </a:p>
            </p:txBody>
          </p:sp>
          <p:sp>
            <p:nvSpPr>
              <p:cNvPr id="97" name="Line 56"/>
              <p:cNvSpPr>
                <a:spLocks noChangeShapeType="1"/>
              </p:cNvSpPr>
              <p:nvPr/>
            </p:nvSpPr>
            <p:spPr bwMode="auto">
              <a:xfrm rot="5400000">
                <a:off x="2914" y="3827"/>
                <a:ext cx="105" cy="0"/>
              </a:xfrm>
              <a:prstGeom prst="line">
                <a:avLst/>
              </a:prstGeom>
              <a:noFill/>
              <a:ln w="12700">
                <a:solidFill>
                  <a:schemeClr val="tx1"/>
                </a:solidFill>
                <a:round/>
                <a:headEnd/>
                <a:tailEnd/>
              </a:ln>
            </p:spPr>
            <p:txBody>
              <a:bodyPr wrap="none"/>
              <a:lstStyle/>
              <a:p>
                <a:endParaRPr lang="en-IN"/>
              </a:p>
            </p:txBody>
          </p:sp>
          <p:sp>
            <p:nvSpPr>
              <p:cNvPr id="98" name="Line 57"/>
              <p:cNvSpPr>
                <a:spLocks noChangeShapeType="1"/>
              </p:cNvSpPr>
              <p:nvPr/>
            </p:nvSpPr>
            <p:spPr bwMode="auto">
              <a:xfrm rot="5400000">
                <a:off x="3145" y="3827"/>
                <a:ext cx="105" cy="0"/>
              </a:xfrm>
              <a:prstGeom prst="line">
                <a:avLst/>
              </a:prstGeom>
              <a:noFill/>
              <a:ln w="12700">
                <a:solidFill>
                  <a:schemeClr val="tx1"/>
                </a:solidFill>
                <a:round/>
                <a:headEnd/>
                <a:tailEnd/>
              </a:ln>
            </p:spPr>
            <p:txBody>
              <a:bodyPr wrap="none"/>
              <a:lstStyle/>
              <a:p>
                <a:endParaRPr lang="en-IN"/>
              </a:p>
            </p:txBody>
          </p:sp>
          <p:sp>
            <p:nvSpPr>
              <p:cNvPr id="99" name="Line 58"/>
              <p:cNvSpPr>
                <a:spLocks noChangeShapeType="1"/>
              </p:cNvSpPr>
              <p:nvPr/>
            </p:nvSpPr>
            <p:spPr bwMode="auto">
              <a:xfrm rot="5400000">
                <a:off x="3375" y="3827"/>
                <a:ext cx="105" cy="0"/>
              </a:xfrm>
              <a:prstGeom prst="line">
                <a:avLst/>
              </a:prstGeom>
              <a:noFill/>
              <a:ln w="12700">
                <a:solidFill>
                  <a:schemeClr val="tx1"/>
                </a:solidFill>
                <a:round/>
                <a:headEnd/>
                <a:tailEnd/>
              </a:ln>
            </p:spPr>
            <p:txBody>
              <a:bodyPr wrap="none"/>
              <a:lstStyle/>
              <a:p>
                <a:endParaRPr lang="en-IN"/>
              </a:p>
            </p:txBody>
          </p:sp>
          <p:sp>
            <p:nvSpPr>
              <p:cNvPr id="100" name="Line 60"/>
              <p:cNvSpPr>
                <a:spLocks noChangeShapeType="1"/>
              </p:cNvSpPr>
              <p:nvPr/>
            </p:nvSpPr>
            <p:spPr bwMode="auto">
              <a:xfrm rot="5400000">
                <a:off x="3605" y="3827"/>
                <a:ext cx="105" cy="0"/>
              </a:xfrm>
              <a:prstGeom prst="line">
                <a:avLst/>
              </a:prstGeom>
              <a:noFill/>
              <a:ln w="12700">
                <a:solidFill>
                  <a:schemeClr val="tx1"/>
                </a:solidFill>
                <a:round/>
                <a:headEnd/>
                <a:tailEnd/>
              </a:ln>
            </p:spPr>
            <p:txBody>
              <a:bodyPr wrap="none"/>
              <a:lstStyle/>
              <a:p>
                <a:endParaRPr lang="en-IN"/>
              </a:p>
            </p:txBody>
          </p:sp>
          <p:sp>
            <p:nvSpPr>
              <p:cNvPr id="101" name="Line 61"/>
              <p:cNvSpPr>
                <a:spLocks noChangeShapeType="1"/>
              </p:cNvSpPr>
              <p:nvPr/>
            </p:nvSpPr>
            <p:spPr bwMode="auto">
              <a:xfrm rot="5400000">
                <a:off x="3835" y="3827"/>
                <a:ext cx="105" cy="0"/>
              </a:xfrm>
              <a:prstGeom prst="line">
                <a:avLst/>
              </a:prstGeom>
              <a:noFill/>
              <a:ln w="12700">
                <a:solidFill>
                  <a:schemeClr val="tx1"/>
                </a:solidFill>
                <a:round/>
                <a:headEnd/>
                <a:tailEnd/>
              </a:ln>
            </p:spPr>
            <p:txBody>
              <a:bodyPr wrap="none"/>
              <a:lstStyle/>
              <a:p>
                <a:endParaRPr lang="en-IN"/>
              </a:p>
            </p:txBody>
          </p:sp>
          <p:sp>
            <p:nvSpPr>
              <p:cNvPr id="102" name="Line 62"/>
              <p:cNvSpPr>
                <a:spLocks noChangeShapeType="1"/>
              </p:cNvSpPr>
              <p:nvPr/>
            </p:nvSpPr>
            <p:spPr bwMode="auto">
              <a:xfrm rot="5400000">
                <a:off x="4066" y="3827"/>
                <a:ext cx="105" cy="0"/>
              </a:xfrm>
              <a:prstGeom prst="line">
                <a:avLst/>
              </a:prstGeom>
              <a:noFill/>
              <a:ln w="12700">
                <a:solidFill>
                  <a:schemeClr val="tx1"/>
                </a:solidFill>
                <a:round/>
                <a:headEnd/>
                <a:tailEnd/>
              </a:ln>
            </p:spPr>
            <p:txBody>
              <a:bodyPr wrap="none"/>
              <a:lstStyle/>
              <a:p>
                <a:endParaRPr lang="en-IN"/>
              </a:p>
            </p:txBody>
          </p:sp>
          <p:sp>
            <p:nvSpPr>
              <p:cNvPr id="103" name="Line 63"/>
              <p:cNvSpPr>
                <a:spLocks noChangeShapeType="1"/>
              </p:cNvSpPr>
              <p:nvPr/>
            </p:nvSpPr>
            <p:spPr bwMode="auto">
              <a:xfrm rot="5400000">
                <a:off x="4296" y="3827"/>
                <a:ext cx="105" cy="0"/>
              </a:xfrm>
              <a:prstGeom prst="line">
                <a:avLst/>
              </a:prstGeom>
              <a:noFill/>
              <a:ln w="12700">
                <a:solidFill>
                  <a:schemeClr val="tx1"/>
                </a:solidFill>
                <a:round/>
                <a:headEnd/>
                <a:tailEnd/>
              </a:ln>
            </p:spPr>
            <p:txBody>
              <a:bodyPr wrap="none"/>
              <a:lstStyle/>
              <a:p>
                <a:endParaRPr lang="en-IN"/>
              </a:p>
            </p:txBody>
          </p:sp>
          <p:sp>
            <p:nvSpPr>
              <p:cNvPr id="104" name="Line 64"/>
              <p:cNvSpPr>
                <a:spLocks noChangeShapeType="1"/>
              </p:cNvSpPr>
              <p:nvPr/>
            </p:nvSpPr>
            <p:spPr bwMode="auto">
              <a:xfrm rot="5400000">
                <a:off x="4526" y="3827"/>
                <a:ext cx="105" cy="0"/>
              </a:xfrm>
              <a:prstGeom prst="line">
                <a:avLst/>
              </a:prstGeom>
              <a:noFill/>
              <a:ln w="12700">
                <a:solidFill>
                  <a:schemeClr val="tx1"/>
                </a:solidFill>
                <a:round/>
                <a:headEnd/>
                <a:tailEnd/>
              </a:ln>
            </p:spPr>
            <p:txBody>
              <a:bodyPr wrap="none"/>
              <a:lstStyle/>
              <a:p>
                <a:endParaRPr lang="en-IN"/>
              </a:p>
            </p:txBody>
          </p:sp>
          <p:sp>
            <p:nvSpPr>
              <p:cNvPr id="105" name="Line 65"/>
              <p:cNvSpPr>
                <a:spLocks noChangeShapeType="1"/>
              </p:cNvSpPr>
              <p:nvPr/>
            </p:nvSpPr>
            <p:spPr bwMode="auto">
              <a:xfrm rot="5400000">
                <a:off x="4757" y="3827"/>
                <a:ext cx="105" cy="0"/>
              </a:xfrm>
              <a:prstGeom prst="line">
                <a:avLst/>
              </a:prstGeom>
              <a:noFill/>
              <a:ln w="12700">
                <a:solidFill>
                  <a:schemeClr val="tx1"/>
                </a:solidFill>
                <a:round/>
                <a:headEnd/>
                <a:tailEnd/>
              </a:ln>
            </p:spPr>
            <p:txBody>
              <a:bodyPr wrap="none"/>
              <a:lstStyle/>
              <a:p>
                <a:endParaRPr lang="en-IN"/>
              </a:p>
            </p:txBody>
          </p:sp>
          <p:sp>
            <p:nvSpPr>
              <p:cNvPr id="106" name="Line 68"/>
              <p:cNvSpPr>
                <a:spLocks noChangeShapeType="1"/>
              </p:cNvSpPr>
              <p:nvPr/>
            </p:nvSpPr>
            <p:spPr bwMode="auto">
              <a:xfrm rot="5400000">
                <a:off x="1287" y="3820"/>
                <a:ext cx="105" cy="0"/>
              </a:xfrm>
              <a:prstGeom prst="line">
                <a:avLst/>
              </a:prstGeom>
              <a:noFill/>
              <a:ln w="12700">
                <a:solidFill>
                  <a:schemeClr val="tx1"/>
                </a:solidFill>
                <a:round/>
                <a:headEnd/>
                <a:tailEnd/>
              </a:ln>
            </p:spPr>
            <p:txBody>
              <a:bodyPr wrap="none"/>
              <a:lstStyle/>
              <a:p>
                <a:endParaRPr lang="en-IN"/>
              </a:p>
            </p:txBody>
          </p:sp>
          <p:sp>
            <p:nvSpPr>
              <p:cNvPr id="107" name="Text Box 69"/>
              <p:cNvSpPr txBox="1">
                <a:spLocks noChangeArrowheads="1"/>
              </p:cNvSpPr>
              <p:nvPr/>
            </p:nvSpPr>
            <p:spPr bwMode="auto">
              <a:xfrm>
                <a:off x="892" y="3826"/>
                <a:ext cx="196" cy="231"/>
              </a:xfrm>
              <a:prstGeom prst="rect">
                <a:avLst/>
              </a:prstGeom>
              <a:noFill/>
              <a:ln w="12700">
                <a:noFill/>
                <a:miter lim="800000"/>
                <a:headEnd/>
                <a:tailEnd/>
              </a:ln>
            </p:spPr>
            <p:txBody>
              <a:bodyPr wrap="none">
                <a:spAutoFit/>
              </a:bodyPr>
              <a:lstStyle/>
              <a:p>
                <a:pPr algn="r"/>
                <a:r>
                  <a:rPr lang="en-IE"/>
                  <a:t>0</a:t>
                </a:r>
                <a:endParaRPr lang="en-GB"/>
              </a:p>
            </p:txBody>
          </p:sp>
          <p:sp>
            <p:nvSpPr>
              <p:cNvPr id="108" name="Text Box 70"/>
              <p:cNvSpPr txBox="1">
                <a:spLocks noChangeArrowheads="1"/>
              </p:cNvSpPr>
              <p:nvPr/>
            </p:nvSpPr>
            <p:spPr bwMode="auto">
              <a:xfrm>
                <a:off x="1486" y="3917"/>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109" name="Text Box 71"/>
              <p:cNvSpPr txBox="1">
                <a:spLocks noChangeArrowheads="1"/>
              </p:cNvSpPr>
              <p:nvPr/>
            </p:nvSpPr>
            <p:spPr bwMode="auto">
              <a:xfrm>
                <a:off x="1942" y="3917"/>
                <a:ext cx="196" cy="231"/>
              </a:xfrm>
              <a:prstGeom prst="rect">
                <a:avLst/>
              </a:prstGeom>
              <a:noFill/>
              <a:ln w="12700">
                <a:noFill/>
                <a:miter lim="800000"/>
                <a:headEnd/>
                <a:tailEnd/>
              </a:ln>
            </p:spPr>
            <p:txBody>
              <a:bodyPr wrap="none">
                <a:spAutoFit/>
              </a:bodyPr>
              <a:lstStyle/>
              <a:p>
                <a:pPr algn="ctr"/>
                <a:r>
                  <a:rPr lang="en-IE"/>
                  <a:t>4</a:t>
                </a:r>
                <a:endParaRPr lang="en-GB"/>
              </a:p>
            </p:txBody>
          </p:sp>
          <p:sp>
            <p:nvSpPr>
              <p:cNvPr id="110" name="Text Box 72"/>
              <p:cNvSpPr txBox="1">
                <a:spLocks noChangeArrowheads="1"/>
              </p:cNvSpPr>
              <p:nvPr/>
            </p:nvSpPr>
            <p:spPr bwMode="auto">
              <a:xfrm>
                <a:off x="2410" y="3917"/>
                <a:ext cx="196" cy="231"/>
              </a:xfrm>
              <a:prstGeom prst="rect">
                <a:avLst/>
              </a:prstGeom>
              <a:noFill/>
              <a:ln w="12700">
                <a:noFill/>
                <a:miter lim="800000"/>
                <a:headEnd/>
                <a:tailEnd/>
              </a:ln>
            </p:spPr>
            <p:txBody>
              <a:bodyPr wrap="none">
                <a:spAutoFit/>
              </a:bodyPr>
              <a:lstStyle/>
              <a:p>
                <a:pPr algn="ctr"/>
                <a:r>
                  <a:rPr lang="en-IE"/>
                  <a:t>6</a:t>
                </a:r>
                <a:endParaRPr lang="en-GB"/>
              </a:p>
            </p:txBody>
          </p:sp>
          <p:sp>
            <p:nvSpPr>
              <p:cNvPr id="111" name="Text Box 73"/>
              <p:cNvSpPr txBox="1">
                <a:spLocks noChangeArrowheads="1"/>
              </p:cNvSpPr>
              <p:nvPr/>
            </p:nvSpPr>
            <p:spPr bwMode="auto">
              <a:xfrm>
                <a:off x="2867" y="3917"/>
                <a:ext cx="196" cy="231"/>
              </a:xfrm>
              <a:prstGeom prst="rect">
                <a:avLst/>
              </a:prstGeom>
              <a:noFill/>
              <a:ln w="12700">
                <a:noFill/>
                <a:miter lim="800000"/>
                <a:headEnd/>
                <a:tailEnd/>
              </a:ln>
            </p:spPr>
            <p:txBody>
              <a:bodyPr wrap="none">
                <a:spAutoFit/>
              </a:bodyPr>
              <a:lstStyle/>
              <a:p>
                <a:pPr algn="ctr"/>
                <a:r>
                  <a:rPr lang="en-IE"/>
                  <a:t>8</a:t>
                </a:r>
                <a:endParaRPr lang="en-GB"/>
              </a:p>
            </p:txBody>
          </p:sp>
          <p:sp>
            <p:nvSpPr>
              <p:cNvPr id="112" name="Text Box 74"/>
              <p:cNvSpPr txBox="1">
                <a:spLocks noChangeArrowheads="1"/>
              </p:cNvSpPr>
              <p:nvPr/>
            </p:nvSpPr>
            <p:spPr bwMode="auto">
              <a:xfrm>
                <a:off x="3289" y="3917"/>
                <a:ext cx="276" cy="231"/>
              </a:xfrm>
              <a:prstGeom prst="rect">
                <a:avLst/>
              </a:prstGeom>
              <a:noFill/>
              <a:ln w="12700">
                <a:noFill/>
                <a:miter lim="800000"/>
                <a:headEnd/>
                <a:tailEnd/>
              </a:ln>
            </p:spPr>
            <p:txBody>
              <a:bodyPr wrap="none">
                <a:spAutoFit/>
              </a:bodyPr>
              <a:lstStyle/>
              <a:p>
                <a:pPr algn="ctr"/>
                <a:r>
                  <a:rPr lang="en-IE"/>
                  <a:t>10</a:t>
                </a:r>
                <a:endParaRPr lang="en-GB"/>
              </a:p>
            </p:txBody>
          </p:sp>
          <p:sp>
            <p:nvSpPr>
              <p:cNvPr id="113" name="Text Box 75"/>
              <p:cNvSpPr txBox="1">
                <a:spLocks noChangeArrowheads="1"/>
              </p:cNvSpPr>
              <p:nvPr/>
            </p:nvSpPr>
            <p:spPr bwMode="auto">
              <a:xfrm>
                <a:off x="3745" y="3917"/>
                <a:ext cx="276" cy="231"/>
              </a:xfrm>
              <a:prstGeom prst="rect">
                <a:avLst/>
              </a:prstGeom>
              <a:noFill/>
              <a:ln w="12700">
                <a:noFill/>
                <a:miter lim="800000"/>
                <a:headEnd/>
                <a:tailEnd/>
              </a:ln>
            </p:spPr>
            <p:txBody>
              <a:bodyPr wrap="none">
                <a:spAutoFit/>
              </a:bodyPr>
              <a:lstStyle/>
              <a:p>
                <a:pPr algn="ctr"/>
                <a:r>
                  <a:rPr lang="en-IE"/>
                  <a:t>12</a:t>
                </a:r>
                <a:endParaRPr lang="en-GB"/>
              </a:p>
            </p:txBody>
          </p:sp>
          <p:sp>
            <p:nvSpPr>
              <p:cNvPr id="114" name="Text Box 76"/>
              <p:cNvSpPr txBox="1">
                <a:spLocks noChangeArrowheads="1"/>
              </p:cNvSpPr>
              <p:nvPr/>
            </p:nvSpPr>
            <p:spPr bwMode="auto">
              <a:xfrm>
                <a:off x="4213" y="3917"/>
                <a:ext cx="276" cy="231"/>
              </a:xfrm>
              <a:prstGeom prst="rect">
                <a:avLst/>
              </a:prstGeom>
              <a:noFill/>
              <a:ln w="12700">
                <a:noFill/>
                <a:miter lim="800000"/>
                <a:headEnd/>
                <a:tailEnd/>
              </a:ln>
            </p:spPr>
            <p:txBody>
              <a:bodyPr wrap="none">
                <a:spAutoFit/>
              </a:bodyPr>
              <a:lstStyle/>
              <a:p>
                <a:pPr algn="ctr"/>
                <a:r>
                  <a:rPr lang="en-IE"/>
                  <a:t>14</a:t>
                </a:r>
                <a:endParaRPr lang="en-GB"/>
              </a:p>
            </p:txBody>
          </p:sp>
          <p:sp>
            <p:nvSpPr>
              <p:cNvPr id="115" name="Text Box 77"/>
              <p:cNvSpPr txBox="1">
                <a:spLocks noChangeArrowheads="1"/>
              </p:cNvSpPr>
              <p:nvPr/>
            </p:nvSpPr>
            <p:spPr bwMode="auto">
              <a:xfrm>
                <a:off x="4670" y="3917"/>
                <a:ext cx="276" cy="231"/>
              </a:xfrm>
              <a:prstGeom prst="rect">
                <a:avLst/>
              </a:prstGeom>
              <a:noFill/>
              <a:ln w="12700">
                <a:noFill/>
                <a:miter lim="800000"/>
                <a:headEnd/>
                <a:tailEnd/>
              </a:ln>
            </p:spPr>
            <p:txBody>
              <a:bodyPr wrap="none">
                <a:spAutoFit/>
              </a:bodyPr>
              <a:lstStyle/>
              <a:p>
                <a:pPr algn="ctr"/>
                <a:r>
                  <a:rPr lang="en-IE"/>
                  <a:t>16</a:t>
                </a:r>
                <a:endParaRPr lang="en-GB"/>
              </a:p>
            </p:txBody>
          </p:sp>
        </p:grpSp>
        <p:sp>
          <p:nvSpPr>
            <p:cNvPr id="63" name="TextBox 62"/>
            <p:cNvSpPr txBox="1"/>
            <p:nvPr/>
          </p:nvSpPr>
          <p:spPr>
            <a:xfrm>
              <a:off x="2071670" y="5143512"/>
              <a:ext cx="370614" cy="461665"/>
            </a:xfrm>
            <a:prstGeom prst="rect">
              <a:avLst/>
            </a:prstGeom>
            <a:noFill/>
          </p:spPr>
          <p:txBody>
            <a:bodyPr wrap="none" rtlCol="0">
              <a:spAutoFit/>
            </a:bodyPr>
            <a:lstStyle/>
            <a:p>
              <a:r>
                <a:rPr lang="en-US" sz="2400" b="1" dirty="0" smtClean="0"/>
                <a:t>A</a:t>
              </a:r>
              <a:endParaRPr lang="en-IN" sz="2400" b="1" dirty="0"/>
            </a:p>
          </p:txBody>
        </p:sp>
        <p:sp>
          <p:nvSpPr>
            <p:cNvPr id="64" name="TextBox 63"/>
            <p:cNvSpPr txBox="1"/>
            <p:nvPr/>
          </p:nvSpPr>
          <p:spPr>
            <a:xfrm>
              <a:off x="4214810" y="5143512"/>
              <a:ext cx="357790" cy="461665"/>
            </a:xfrm>
            <a:prstGeom prst="rect">
              <a:avLst/>
            </a:prstGeom>
            <a:noFill/>
          </p:spPr>
          <p:txBody>
            <a:bodyPr wrap="square" rtlCol="0">
              <a:spAutoFit/>
            </a:bodyPr>
            <a:lstStyle/>
            <a:p>
              <a:r>
                <a:rPr lang="en-US" sz="2400" b="1" dirty="0" smtClean="0"/>
                <a:t>B</a:t>
              </a:r>
              <a:endParaRPr lang="en-IN" sz="2400" b="1" dirty="0"/>
            </a:p>
          </p:txBody>
        </p:sp>
        <p:sp>
          <p:nvSpPr>
            <p:cNvPr id="65" name="TextBox 64"/>
            <p:cNvSpPr txBox="1"/>
            <p:nvPr/>
          </p:nvSpPr>
          <p:spPr>
            <a:xfrm>
              <a:off x="6500826" y="4857760"/>
              <a:ext cx="348172" cy="461665"/>
            </a:xfrm>
            <a:prstGeom prst="rect">
              <a:avLst/>
            </a:prstGeom>
            <a:noFill/>
          </p:spPr>
          <p:txBody>
            <a:bodyPr wrap="none" rtlCol="0">
              <a:spAutoFit/>
            </a:bodyPr>
            <a:lstStyle/>
            <a:p>
              <a:r>
                <a:rPr lang="en-US" sz="2400" b="1" dirty="0" smtClean="0"/>
                <a:t>C</a:t>
              </a:r>
              <a:endParaRPr lang="en-IN" sz="2400" b="1" dirty="0"/>
            </a:p>
          </p:txBody>
        </p:sp>
        <p:sp>
          <p:nvSpPr>
            <p:cNvPr id="67" name="TextBox 66"/>
            <p:cNvSpPr txBox="1"/>
            <p:nvPr/>
          </p:nvSpPr>
          <p:spPr>
            <a:xfrm>
              <a:off x="6500826" y="1285860"/>
              <a:ext cx="357190" cy="461665"/>
            </a:xfrm>
            <a:prstGeom prst="rect">
              <a:avLst/>
            </a:prstGeom>
            <a:noFill/>
          </p:spPr>
          <p:txBody>
            <a:bodyPr wrap="square" rtlCol="0">
              <a:spAutoFit/>
            </a:bodyPr>
            <a:lstStyle/>
            <a:p>
              <a:r>
                <a:rPr lang="en-US" sz="2400" b="1" dirty="0" smtClean="0"/>
                <a:t>D</a:t>
              </a:r>
              <a:endParaRPr lang="en-IN" sz="2400" b="1" dirty="0"/>
            </a:p>
          </p:txBody>
        </p:sp>
        <p:sp>
          <p:nvSpPr>
            <p:cNvPr id="68" name="TextBox 67"/>
            <p:cNvSpPr txBox="1"/>
            <p:nvPr/>
          </p:nvSpPr>
          <p:spPr>
            <a:xfrm>
              <a:off x="4071934" y="2928934"/>
              <a:ext cx="335348" cy="461665"/>
            </a:xfrm>
            <a:prstGeom prst="rect">
              <a:avLst/>
            </a:prstGeom>
            <a:noFill/>
          </p:spPr>
          <p:txBody>
            <a:bodyPr wrap="none" rtlCol="0">
              <a:spAutoFit/>
            </a:bodyPr>
            <a:lstStyle/>
            <a:p>
              <a:r>
                <a:rPr lang="en-US" sz="2400" b="1" dirty="0" smtClean="0"/>
                <a:t>E</a:t>
              </a:r>
              <a:endParaRPr lang="en-IN" sz="2400" b="1" dirty="0"/>
            </a:p>
          </p:txBody>
        </p:sp>
        <p:sp>
          <p:nvSpPr>
            <p:cNvPr id="69" name="TextBox 68"/>
            <p:cNvSpPr txBox="1"/>
            <p:nvPr/>
          </p:nvSpPr>
          <p:spPr>
            <a:xfrm>
              <a:off x="2214546" y="1571612"/>
              <a:ext cx="325730" cy="461665"/>
            </a:xfrm>
            <a:prstGeom prst="rect">
              <a:avLst/>
            </a:prstGeom>
            <a:noFill/>
          </p:spPr>
          <p:txBody>
            <a:bodyPr wrap="none" rtlCol="0">
              <a:spAutoFit/>
            </a:bodyPr>
            <a:lstStyle/>
            <a:p>
              <a:r>
                <a:rPr lang="en-US" sz="2400" b="1" dirty="0" smtClean="0"/>
                <a:t>F</a:t>
              </a:r>
              <a:endParaRPr lang="en-IN" sz="2400" b="1" dirty="0"/>
            </a:p>
          </p:txBody>
        </p:sp>
        <p:sp>
          <p:nvSpPr>
            <p:cNvPr id="71" name="Line 24"/>
            <p:cNvSpPr>
              <a:spLocks noChangeShapeType="1"/>
            </p:cNvSpPr>
            <p:nvPr/>
          </p:nvSpPr>
          <p:spPr bwMode="auto">
            <a:xfrm>
              <a:off x="1571604" y="1071546"/>
              <a:ext cx="166688" cy="0"/>
            </a:xfrm>
            <a:prstGeom prst="line">
              <a:avLst/>
            </a:prstGeom>
            <a:noFill/>
            <a:ln w="12700">
              <a:solidFill>
                <a:schemeClr val="tx1"/>
              </a:solidFill>
              <a:round/>
              <a:headEnd/>
              <a:tailEnd/>
            </a:ln>
          </p:spPr>
          <p:txBody>
            <a:bodyPr wrap="none"/>
            <a:lstStyle/>
            <a:p>
              <a:endParaRPr lang="en-IN"/>
            </a:p>
          </p:txBody>
        </p:sp>
        <p:sp>
          <p:nvSpPr>
            <p:cNvPr id="72" name="Text Box 29"/>
            <p:cNvSpPr txBox="1">
              <a:spLocks noChangeArrowheads="1"/>
            </p:cNvSpPr>
            <p:nvPr/>
          </p:nvSpPr>
          <p:spPr bwMode="auto">
            <a:xfrm>
              <a:off x="1142976" y="857232"/>
              <a:ext cx="418704" cy="369332"/>
            </a:xfrm>
            <a:prstGeom prst="rect">
              <a:avLst/>
            </a:prstGeom>
            <a:noFill/>
            <a:ln w="12700">
              <a:noFill/>
              <a:miter lim="800000"/>
              <a:headEnd/>
              <a:tailEnd/>
            </a:ln>
          </p:spPr>
          <p:txBody>
            <a:bodyPr wrap="none">
              <a:spAutoFit/>
            </a:bodyPr>
            <a:lstStyle/>
            <a:p>
              <a:pPr algn="r"/>
              <a:r>
                <a:rPr lang="en-IE" dirty="0" smtClean="0"/>
                <a:t>12</a:t>
              </a:r>
              <a:endParaRPr lang="en-GB"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8175" y="0"/>
            <a:ext cx="8505825" cy="1231900"/>
          </a:xfrm>
          <a:ln/>
        </p:spPr>
        <p:txBody>
          <a:bodyPr/>
          <a:lstStyle/>
          <a:p>
            <a:r>
              <a:rPr lang="en-IE" smtClean="0"/>
              <a:t>Architecture </a:t>
            </a:r>
            <a:r>
              <a:rPr lang="en-IE" dirty="0"/>
              <a:t>Of A </a:t>
            </a:r>
            <a:r>
              <a:rPr lang="en-IE"/>
              <a:t>Graphics </a:t>
            </a:r>
            <a:r>
              <a:rPr lang="en-IE" smtClean="0"/>
              <a:t>System</a:t>
            </a:r>
            <a:endParaRPr lang="en-GB" dirty="0"/>
          </a:p>
        </p:txBody>
      </p:sp>
      <p:sp>
        <p:nvSpPr>
          <p:cNvPr id="5" name="Rectangle 4"/>
          <p:cNvSpPr>
            <a:spLocks noChangeArrowheads="1"/>
          </p:cNvSpPr>
          <p:nvPr/>
        </p:nvSpPr>
        <p:spPr bwMode="auto">
          <a:xfrm>
            <a:off x="287338" y="5070475"/>
            <a:ext cx="4822825" cy="517525"/>
          </a:xfrm>
          <a:prstGeom prst="rect">
            <a:avLst/>
          </a:prstGeom>
          <a:solidFill>
            <a:srgbClr val="FF6600"/>
          </a:solidFill>
          <a:ln w="12700">
            <a:solidFill>
              <a:schemeClr val="tx1"/>
            </a:solidFill>
            <a:miter lim="800000"/>
            <a:headEnd/>
            <a:tailEnd/>
          </a:ln>
          <a:effectLst/>
        </p:spPr>
        <p:txBody>
          <a:bodyPr anchor="ctr"/>
          <a:lstStyle/>
          <a:p>
            <a:pPr algn="ctr"/>
            <a:r>
              <a:rPr lang="en-IE" b="1" smtClean="0">
                <a:solidFill>
                  <a:schemeClr val="bg1"/>
                </a:solidFill>
              </a:rPr>
              <a:t>System </a:t>
            </a:r>
            <a:r>
              <a:rPr lang="en-IE" b="1" dirty="0">
                <a:solidFill>
                  <a:schemeClr val="bg1"/>
                </a:solidFill>
              </a:rPr>
              <a:t>Bus</a:t>
            </a:r>
            <a:endParaRPr lang="en-GB" b="1" dirty="0">
              <a:solidFill>
                <a:schemeClr val="bg1"/>
              </a:solidFill>
            </a:endParaRPr>
          </a:p>
        </p:txBody>
      </p:sp>
      <p:sp>
        <p:nvSpPr>
          <p:cNvPr id="6" name="Rectangle 5"/>
          <p:cNvSpPr>
            <a:spLocks noChangeAspect="1" noChangeArrowheads="1"/>
          </p:cNvSpPr>
          <p:nvPr/>
        </p:nvSpPr>
        <p:spPr bwMode="auto">
          <a:xfrm>
            <a:off x="180975" y="3733800"/>
            <a:ext cx="1352550" cy="827088"/>
          </a:xfrm>
          <a:prstGeom prst="rect">
            <a:avLst/>
          </a:prstGeom>
          <a:solidFill>
            <a:srgbClr val="000080"/>
          </a:solidFill>
          <a:ln w="12700">
            <a:solidFill>
              <a:schemeClr val="tx1"/>
            </a:solidFill>
            <a:miter lim="800000"/>
            <a:headEnd/>
            <a:tailEnd/>
          </a:ln>
          <a:effectLst/>
        </p:spPr>
        <p:txBody>
          <a:bodyPr anchor="ctr"/>
          <a:lstStyle/>
          <a:p>
            <a:pPr algn="ctr"/>
            <a:r>
              <a:rPr lang="en-IE" b="1">
                <a:solidFill>
                  <a:schemeClr val="bg1"/>
                </a:solidFill>
              </a:rPr>
              <a:t>CPU</a:t>
            </a:r>
            <a:endParaRPr lang="en-GB" b="1">
              <a:solidFill>
                <a:schemeClr val="bg1"/>
              </a:solidFill>
            </a:endParaRPr>
          </a:p>
        </p:txBody>
      </p:sp>
      <p:sp>
        <p:nvSpPr>
          <p:cNvPr id="7" name="Rectangle 6"/>
          <p:cNvSpPr>
            <a:spLocks noChangeAspect="1" noChangeArrowheads="1"/>
          </p:cNvSpPr>
          <p:nvPr/>
        </p:nvSpPr>
        <p:spPr bwMode="auto">
          <a:xfrm>
            <a:off x="2047875" y="3733800"/>
            <a:ext cx="1352550" cy="827088"/>
          </a:xfrm>
          <a:prstGeom prst="rect">
            <a:avLst/>
          </a:prstGeom>
          <a:solidFill>
            <a:srgbClr val="000080"/>
          </a:solidFill>
          <a:ln w="12700">
            <a:solidFill>
              <a:schemeClr val="tx1"/>
            </a:solidFill>
            <a:miter lim="800000"/>
            <a:headEnd/>
            <a:tailEnd/>
          </a:ln>
          <a:effectLst/>
        </p:spPr>
        <p:txBody>
          <a:bodyPr anchor="ctr"/>
          <a:lstStyle/>
          <a:p>
            <a:pPr algn="ctr"/>
            <a:r>
              <a:rPr lang="en-IE" b="1">
                <a:solidFill>
                  <a:schemeClr val="bg1"/>
                </a:solidFill>
              </a:rPr>
              <a:t>Display </a:t>
            </a:r>
            <a:r>
              <a:rPr lang="en-IE" b="1" smtClean="0">
                <a:solidFill>
                  <a:schemeClr val="bg1"/>
                </a:solidFill>
              </a:rPr>
              <a:t>Processor</a:t>
            </a:r>
            <a:endParaRPr lang="en-GB" b="1" dirty="0">
              <a:solidFill>
                <a:schemeClr val="bg1"/>
              </a:solidFill>
            </a:endParaRPr>
          </a:p>
        </p:txBody>
      </p:sp>
      <p:sp>
        <p:nvSpPr>
          <p:cNvPr id="8" name="Rectangle 7"/>
          <p:cNvSpPr>
            <a:spLocks noChangeAspect="1" noChangeArrowheads="1"/>
          </p:cNvSpPr>
          <p:nvPr/>
        </p:nvSpPr>
        <p:spPr bwMode="auto">
          <a:xfrm>
            <a:off x="3883025" y="3733800"/>
            <a:ext cx="1352550" cy="827088"/>
          </a:xfrm>
          <a:prstGeom prst="rect">
            <a:avLst/>
          </a:prstGeom>
          <a:solidFill>
            <a:srgbClr val="000080"/>
          </a:solidFill>
          <a:ln w="12700">
            <a:solidFill>
              <a:schemeClr val="tx1"/>
            </a:solidFill>
            <a:miter lim="800000"/>
            <a:headEnd/>
            <a:tailEnd/>
          </a:ln>
          <a:effectLst/>
        </p:spPr>
        <p:txBody>
          <a:bodyPr anchor="ctr"/>
          <a:lstStyle/>
          <a:p>
            <a:pPr algn="ctr"/>
            <a:r>
              <a:rPr lang="en-IE" b="1" smtClean="0">
                <a:solidFill>
                  <a:schemeClr val="bg1"/>
                </a:solidFill>
              </a:rPr>
              <a:t>System Memory</a:t>
            </a:r>
            <a:endParaRPr lang="en-GB" b="1" dirty="0">
              <a:solidFill>
                <a:schemeClr val="bg1"/>
              </a:solidFill>
            </a:endParaRPr>
          </a:p>
        </p:txBody>
      </p:sp>
      <p:sp>
        <p:nvSpPr>
          <p:cNvPr id="9" name="Rectangle 8"/>
          <p:cNvSpPr>
            <a:spLocks noChangeAspect="1" noChangeArrowheads="1"/>
          </p:cNvSpPr>
          <p:nvPr/>
        </p:nvSpPr>
        <p:spPr bwMode="auto">
          <a:xfrm>
            <a:off x="2047875" y="2392363"/>
            <a:ext cx="1352550" cy="827087"/>
          </a:xfrm>
          <a:prstGeom prst="rect">
            <a:avLst/>
          </a:prstGeom>
          <a:solidFill>
            <a:srgbClr val="000080"/>
          </a:solidFill>
          <a:ln w="12700">
            <a:solidFill>
              <a:schemeClr val="tx1"/>
            </a:solidFill>
            <a:miter lim="800000"/>
            <a:headEnd/>
            <a:tailEnd/>
          </a:ln>
          <a:effectLst/>
        </p:spPr>
        <p:txBody>
          <a:bodyPr anchor="ctr"/>
          <a:lstStyle/>
          <a:p>
            <a:pPr algn="ctr"/>
            <a:r>
              <a:rPr lang="en-IE" sz="1600" b="1">
                <a:solidFill>
                  <a:schemeClr val="bg1"/>
                </a:solidFill>
              </a:rPr>
              <a:t>Display </a:t>
            </a:r>
            <a:r>
              <a:rPr lang="en-IE" sz="1600" b="1" smtClean="0">
                <a:solidFill>
                  <a:schemeClr val="bg1"/>
                </a:solidFill>
              </a:rPr>
              <a:t>Processor Memory</a:t>
            </a:r>
            <a:endParaRPr lang="en-GB" sz="1600" b="1" dirty="0">
              <a:solidFill>
                <a:schemeClr val="bg1"/>
              </a:solidFill>
            </a:endParaRPr>
          </a:p>
        </p:txBody>
      </p:sp>
      <p:sp>
        <p:nvSpPr>
          <p:cNvPr id="10" name="Rectangle 9"/>
          <p:cNvSpPr>
            <a:spLocks noChangeAspect="1" noChangeArrowheads="1"/>
          </p:cNvSpPr>
          <p:nvPr/>
        </p:nvSpPr>
        <p:spPr bwMode="auto">
          <a:xfrm>
            <a:off x="3403600" y="2392363"/>
            <a:ext cx="1352550" cy="827087"/>
          </a:xfrm>
          <a:prstGeom prst="rect">
            <a:avLst/>
          </a:prstGeom>
          <a:solidFill>
            <a:srgbClr val="000080"/>
          </a:solidFill>
          <a:ln w="12700">
            <a:solidFill>
              <a:schemeClr val="tx1"/>
            </a:solidFill>
            <a:miter lim="800000"/>
            <a:headEnd/>
            <a:tailEnd/>
          </a:ln>
          <a:effectLst/>
        </p:spPr>
        <p:txBody>
          <a:bodyPr anchor="ctr"/>
          <a:lstStyle/>
          <a:p>
            <a:pPr algn="ctr"/>
            <a:r>
              <a:rPr lang="en-IE" b="1" smtClean="0">
                <a:solidFill>
                  <a:schemeClr val="bg1"/>
                </a:solidFill>
              </a:rPr>
              <a:t>Frame Buffer</a:t>
            </a:r>
            <a:endParaRPr lang="en-GB" b="1" dirty="0">
              <a:solidFill>
                <a:schemeClr val="bg1"/>
              </a:solidFill>
            </a:endParaRPr>
          </a:p>
        </p:txBody>
      </p:sp>
      <p:sp>
        <p:nvSpPr>
          <p:cNvPr id="11" name="Rectangle 10"/>
          <p:cNvSpPr>
            <a:spLocks noChangeAspect="1" noChangeArrowheads="1"/>
          </p:cNvSpPr>
          <p:nvPr/>
        </p:nvSpPr>
        <p:spPr bwMode="auto">
          <a:xfrm>
            <a:off x="5541963" y="2392363"/>
            <a:ext cx="1352550" cy="827087"/>
          </a:xfrm>
          <a:prstGeom prst="rect">
            <a:avLst/>
          </a:prstGeom>
          <a:solidFill>
            <a:srgbClr val="000080"/>
          </a:solidFill>
          <a:ln w="12700">
            <a:solidFill>
              <a:schemeClr val="tx1"/>
            </a:solidFill>
            <a:miter lim="800000"/>
            <a:headEnd/>
            <a:tailEnd/>
          </a:ln>
          <a:effectLst/>
        </p:spPr>
        <p:txBody>
          <a:bodyPr anchor="ctr"/>
          <a:lstStyle/>
          <a:p>
            <a:pPr algn="ctr"/>
            <a:r>
              <a:rPr lang="en-IE" b="1" smtClean="0">
                <a:solidFill>
                  <a:schemeClr val="bg1"/>
                </a:solidFill>
              </a:rPr>
              <a:t>Video Controller</a:t>
            </a:r>
            <a:endParaRPr lang="en-GB" b="1" dirty="0">
              <a:solidFill>
                <a:schemeClr val="bg1"/>
              </a:solidFill>
            </a:endParaRPr>
          </a:p>
        </p:txBody>
      </p:sp>
      <p:sp>
        <p:nvSpPr>
          <p:cNvPr id="12" name="Line 12"/>
          <p:cNvSpPr>
            <a:spLocks noChangeShapeType="1"/>
          </p:cNvSpPr>
          <p:nvPr/>
        </p:nvSpPr>
        <p:spPr bwMode="auto">
          <a:xfrm>
            <a:off x="841375" y="4568825"/>
            <a:ext cx="0" cy="498475"/>
          </a:xfrm>
          <a:prstGeom prst="line">
            <a:avLst/>
          </a:prstGeom>
          <a:noFill/>
          <a:ln w="19050">
            <a:solidFill>
              <a:schemeClr val="tx1"/>
            </a:solidFill>
            <a:round/>
            <a:headEnd type="triangle" w="med" len="med"/>
            <a:tailEnd type="triangle" w="med" len="med"/>
          </a:ln>
          <a:effectLst/>
        </p:spPr>
        <p:txBody>
          <a:bodyPr wrap="none"/>
          <a:lstStyle/>
          <a:p>
            <a:endParaRPr lang="en-IN"/>
          </a:p>
        </p:txBody>
      </p:sp>
      <p:sp>
        <p:nvSpPr>
          <p:cNvPr id="13" name="Line 13"/>
          <p:cNvSpPr>
            <a:spLocks noChangeShapeType="1"/>
          </p:cNvSpPr>
          <p:nvPr/>
        </p:nvSpPr>
        <p:spPr bwMode="auto">
          <a:xfrm>
            <a:off x="2724150" y="4570413"/>
            <a:ext cx="0" cy="498475"/>
          </a:xfrm>
          <a:prstGeom prst="line">
            <a:avLst/>
          </a:prstGeom>
          <a:noFill/>
          <a:ln w="19050">
            <a:solidFill>
              <a:schemeClr val="tx1"/>
            </a:solidFill>
            <a:round/>
            <a:headEnd type="triangle" w="med" len="med"/>
            <a:tailEnd type="triangle" w="med" len="med"/>
          </a:ln>
          <a:effectLst/>
        </p:spPr>
        <p:txBody>
          <a:bodyPr wrap="none"/>
          <a:lstStyle/>
          <a:p>
            <a:endParaRPr lang="en-IN"/>
          </a:p>
        </p:txBody>
      </p:sp>
      <p:sp>
        <p:nvSpPr>
          <p:cNvPr id="14" name="Line 14"/>
          <p:cNvSpPr>
            <a:spLocks noChangeShapeType="1"/>
          </p:cNvSpPr>
          <p:nvPr/>
        </p:nvSpPr>
        <p:spPr bwMode="auto">
          <a:xfrm>
            <a:off x="4559300" y="4584700"/>
            <a:ext cx="0" cy="498475"/>
          </a:xfrm>
          <a:prstGeom prst="line">
            <a:avLst/>
          </a:prstGeom>
          <a:noFill/>
          <a:ln w="19050">
            <a:solidFill>
              <a:schemeClr val="tx1"/>
            </a:solidFill>
            <a:round/>
            <a:headEnd type="triangle" w="med" len="med"/>
            <a:tailEnd type="triangle" w="med" len="med"/>
          </a:ln>
          <a:effectLst/>
        </p:spPr>
        <p:txBody>
          <a:bodyPr wrap="none"/>
          <a:lstStyle/>
          <a:p>
            <a:endParaRPr lang="en-IN"/>
          </a:p>
        </p:txBody>
      </p:sp>
      <p:sp>
        <p:nvSpPr>
          <p:cNvPr id="15" name="Line 15"/>
          <p:cNvSpPr>
            <a:spLocks noChangeShapeType="1"/>
          </p:cNvSpPr>
          <p:nvPr/>
        </p:nvSpPr>
        <p:spPr bwMode="auto">
          <a:xfrm>
            <a:off x="2724150" y="3213100"/>
            <a:ext cx="0" cy="498475"/>
          </a:xfrm>
          <a:prstGeom prst="line">
            <a:avLst/>
          </a:prstGeom>
          <a:noFill/>
          <a:ln w="19050">
            <a:solidFill>
              <a:schemeClr val="tx1"/>
            </a:solidFill>
            <a:round/>
            <a:headEnd type="triangle" w="med" len="med"/>
            <a:tailEnd type="triangle" w="med" len="med"/>
          </a:ln>
          <a:effectLst/>
        </p:spPr>
        <p:txBody>
          <a:bodyPr wrap="none"/>
          <a:lstStyle/>
          <a:p>
            <a:endParaRPr lang="en-IN"/>
          </a:p>
        </p:txBody>
      </p:sp>
      <p:sp>
        <p:nvSpPr>
          <p:cNvPr id="16" name="Rectangle 17"/>
          <p:cNvSpPr>
            <a:spLocks noChangeAspect="1" noChangeArrowheads="1"/>
          </p:cNvSpPr>
          <p:nvPr/>
        </p:nvSpPr>
        <p:spPr bwMode="auto">
          <a:xfrm>
            <a:off x="7570788" y="2392363"/>
            <a:ext cx="1352550" cy="827087"/>
          </a:xfrm>
          <a:prstGeom prst="rect">
            <a:avLst/>
          </a:prstGeom>
          <a:solidFill>
            <a:srgbClr val="000080"/>
          </a:solidFill>
          <a:ln w="12700">
            <a:solidFill>
              <a:schemeClr val="tx1"/>
            </a:solidFill>
            <a:miter lim="800000"/>
            <a:headEnd/>
            <a:tailEnd/>
          </a:ln>
          <a:effectLst/>
        </p:spPr>
        <p:txBody>
          <a:bodyPr anchor="ctr"/>
          <a:lstStyle/>
          <a:p>
            <a:pPr algn="ctr"/>
            <a:r>
              <a:rPr lang="en-IE"/>
              <a:t>Monitor</a:t>
            </a:r>
            <a:endParaRPr lang="en-GB"/>
          </a:p>
        </p:txBody>
      </p:sp>
      <p:cxnSp>
        <p:nvCxnSpPr>
          <p:cNvPr id="17" name="AutoShape 19"/>
          <p:cNvCxnSpPr>
            <a:cxnSpLocks noChangeShapeType="1"/>
            <a:stCxn id="10" idx="3"/>
            <a:endCxn id="11" idx="1"/>
          </p:cNvCxnSpPr>
          <p:nvPr/>
        </p:nvCxnSpPr>
        <p:spPr bwMode="auto">
          <a:xfrm>
            <a:off x="4756150" y="2806700"/>
            <a:ext cx="785813" cy="0"/>
          </a:xfrm>
          <a:prstGeom prst="straightConnector1">
            <a:avLst/>
          </a:prstGeom>
          <a:noFill/>
          <a:ln w="19050">
            <a:solidFill>
              <a:schemeClr val="tx1"/>
            </a:solidFill>
            <a:round/>
            <a:headEnd/>
            <a:tailEnd type="triangle" w="med" len="med"/>
          </a:ln>
          <a:effectLst/>
        </p:spPr>
      </p:cxnSp>
      <p:cxnSp>
        <p:nvCxnSpPr>
          <p:cNvPr id="18" name="AutoShape 20"/>
          <p:cNvCxnSpPr>
            <a:cxnSpLocks noChangeShapeType="1"/>
            <a:stCxn id="11" idx="3"/>
            <a:endCxn id="16" idx="1"/>
          </p:cNvCxnSpPr>
          <p:nvPr/>
        </p:nvCxnSpPr>
        <p:spPr bwMode="auto">
          <a:xfrm>
            <a:off x="6894513" y="2806700"/>
            <a:ext cx="676275" cy="0"/>
          </a:xfrm>
          <a:prstGeom prst="straightConnector1">
            <a:avLst/>
          </a:prstGeom>
          <a:noFill/>
          <a:ln w="19050">
            <a:solidFill>
              <a:schemeClr val="tx1"/>
            </a:solidFill>
            <a:round/>
            <a:headEnd/>
            <a:tailEnd type="triangle" w="med" len="med"/>
          </a:ln>
          <a:effectLst/>
        </p:spPr>
      </p:cxnSp>
      <p:sp>
        <p:nvSpPr>
          <p:cNvPr id="19" name="AutoShape 21"/>
          <p:cNvSpPr>
            <a:spLocks noChangeArrowheads="1"/>
          </p:cNvSpPr>
          <p:nvPr/>
        </p:nvSpPr>
        <p:spPr bwMode="auto">
          <a:xfrm>
            <a:off x="7646988" y="2460625"/>
            <a:ext cx="1200150" cy="688975"/>
          </a:xfrm>
          <a:prstGeom prst="roundRect">
            <a:avLst>
              <a:gd name="adj" fmla="val 16667"/>
            </a:avLst>
          </a:prstGeom>
          <a:solidFill>
            <a:schemeClr val="accent1"/>
          </a:solidFill>
          <a:ln w="12700">
            <a:solidFill>
              <a:schemeClr val="tx1"/>
            </a:solidFill>
            <a:round/>
            <a:headEnd/>
            <a:tailEnd/>
          </a:ln>
          <a:effectLst/>
        </p:spPr>
        <p:txBody>
          <a:bodyPr wrap="none" anchor="ctr"/>
          <a:lstStyle/>
          <a:p>
            <a:pPr algn="ctr"/>
            <a:r>
              <a:rPr lang="en-IE"/>
              <a:t>Monitor</a:t>
            </a:r>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14282" y="0"/>
            <a:ext cx="8505825" cy="1231900"/>
          </a:xfrm>
        </p:spPr>
        <p:txBody>
          <a:bodyPr/>
          <a:lstStyle/>
          <a:p>
            <a:pPr eaLnBrk="1" hangingPunct="1"/>
            <a:r>
              <a:rPr lang="en-IE" dirty="0" smtClean="0"/>
              <a:t>Scan-Line Polygon Fill Algorithm</a:t>
            </a:r>
            <a:endParaRPr lang="en-US" dirty="0" smtClean="0"/>
          </a:p>
        </p:txBody>
      </p:sp>
      <p:grpSp>
        <p:nvGrpSpPr>
          <p:cNvPr id="67" name="Group 66"/>
          <p:cNvGrpSpPr/>
          <p:nvPr/>
        </p:nvGrpSpPr>
        <p:grpSpPr>
          <a:xfrm>
            <a:off x="1071539" y="857232"/>
            <a:ext cx="6667502" cy="5708647"/>
            <a:chOff x="1142973" y="857232"/>
            <a:chExt cx="6667502" cy="5708647"/>
          </a:xfrm>
        </p:grpSpPr>
        <p:grpSp>
          <p:nvGrpSpPr>
            <p:cNvPr id="68" name="Group 78"/>
            <p:cNvGrpSpPr>
              <a:grpSpLocks/>
            </p:cNvGrpSpPr>
            <p:nvPr/>
          </p:nvGrpSpPr>
          <p:grpSpPr bwMode="auto">
            <a:xfrm>
              <a:off x="1142973" y="857234"/>
              <a:ext cx="6667502" cy="5708645"/>
              <a:chOff x="758" y="552"/>
              <a:chExt cx="4200" cy="3596"/>
            </a:xfrm>
          </p:grpSpPr>
          <p:grpSp>
            <p:nvGrpSpPr>
              <p:cNvPr id="84" name="Group 43"/>
              <p:cNvGrpSpPr>
                <a:grpSpLocks/>
              </p:cNvGrpSpPr>
              <p:nvPr/>
            </p:nvGrpSpPr>
            <p:grpSpPr bwMode="auto">
              <a:xfrm>
                <a:off x="1456" y="867"/>
                <a:ext cx="2632" cy="2745"/>
                <a:chOff x="1456" y="1182"/>
                <a:chExt cx="2632" cy="2745"/>
              </a:xfrm>
            </p:grpSpPr>
            <p:sp>
              <p:nvSpPr>
                <p:cNvPr id="143" name="Line 5"/>
                <p:cNvSpPr>
                  <a:spLocks noChangeShapeType="1"/>
                </p:cNvSpPr>
                <p:nvPr/>
              </p:nvSpPr>
              <p:spPr bwMode="auto">
                <a:xfrm>
                  <a:off x="1478" y="1542"/>
                  <a:ext cx="29" cy="1710"/>
                </a:xfrm>
                <a:prstGeom prst="line">
                  <a:avLst/>
                </a:prstGeom>
                <a:noFill/>
                <a:ln w="50800">
                  <a:solidFill>
                    <a:srgbClr val="FF6600"/>
                  </a:solidFill>
                  <a:round/>
                  <a:headEnd/>
                  <a:tailEnd/>
                </a:ln>
              </p:spPr>
              <p:txBody>
                <a:bodyPr wrap="none"/>
                <a:lstStyle/>
                <a:p>
                  <a:endParaRPr lang="en-IN"/>
                </a:p>
              </p:txBody>
            </p:sp>
            <p:sp>
              <p:nvSpPr>
                <p:cNvPr id="144" name="Line 6"/>
                <p:cNvSpPr>
                  <a:spLocks noChangeShapeType="1"/>
                </p:cNvSpPr>
                <p:nvPr/>
              </p:nvSpPr>
              <p:spPr bwMode="auto">
                <a:xfrm>
                  <a:off x="1456" y="1522"/>
                  <a:ext cx="1237" cy="605"/>
                </a:xfrm>
                <a:prstGeom prst="line">
                  <a:avLst/>
                </a:prstGeom>
                <a:noFill/>
                <a:ln w="50800">
                  <a:solidFill>
                    <a:srgbClr val="FF6600"/>
                  </a:solidFill>
                  <a:round/>
                  <a:headEnd/>
                  <a:tailEnd/>
                </a:ln>
              </p:spPr>
              <p:txBody>
                <a:bodyPr wrap="none"/>
                <a:lstStyle/>
                <a:p>
                  <a:endParaRPr lang="en-IN"/>
                </a:p>
              </p:txBody>
            </p:sp>
            <p:sp>
              <p:nvSpPr>
                <p:cNvPr id="145" name="Line 7"/>
                <p:cNvSpPr>
                  <a:spLocks noChangeShapeType="1"/>
                </p:cNvSpPr>
                <p:nvPr/>
              </p:nvSpPr>
              <p:spPr bwMode="auto">
                <a:xfrm flipV="1">
                  <a:off x="2648" y="1182"/>
                  <a:ext cx="1407" cy="945"/>
                </a:xfrm>
                <a:prstGeom prst="line">
                  <a:avLst/>
                </a:prstGeom>
                <a:noFill/>
                <a:ln w="50800">
                  <a:solidFill>
                    <a:srgbClr val="FF6600"/>
                  </a:solidFill>
                  <a:round/>
                  <a:headEnd/>
                  <a:tailEnd/>
                </a:ln>
              </p:spPr>
              <p:txBody>
                <a:bodyPr wrap="none"/>
                <a:lstStyle/>
                <a:p>
                  <a:endParaRPr lang="en-IN"/>
                </a:p>
              </p:txBody>
            </p:sp>
            <p:sp>
              <p:nvSpPr>
                <p:cNvPr id="146" name="Line 8"/>
                <p:cNvSpPr>
                  <a:spLocks noChangeShapeType="1"/>
                </p:cNvSpPr>
                <p:nvPr/>
              </p:nvSpPr>
              <p:spPr bwMode="auto">
                <a:xfrm flipH="1" flipV="1">
                  <a:off x="4043" y="1182"/>
                  <a:ext cx="45" cy="1530"/>
                </a:xfrm>
                <a:prstGeom prst="line">
                  <a:avLst/>
                </a:prstGeom>
                <a:noFill/>
                <a:ln w="50800">
                  <a:solidFill>
                    <a:srgbClr val="FF6600"/>
                  </a:solidFill>
                  <a:round/>
                  <a:headEnd/>
                  <a:tailEnd/>
                </a:ln>
              </p:spPr>
              <p:txBody>
                <a:bodyPr wrap="none"/>
                <a:lstStyle/>
                <a:p>
                  <a:endParaRPr lang="en-IN"/>
                </a:p>
              </p:txBody>
            </p:sp>
            <p:sp>
              <p:nvSpPr>
                <p:cNvPr id="147" name="Line 9"/>
                <p:cNvSpPr>
                  <a:spLocks noChangeShapeType="1"/>
                </p:cNvSpPr>
                <p:nvPr/>
              </p:nvSpPr>
              <p:spPr bwMode="auto">
                <a:xfrm flipH="1" flipV="1">
                  <a:off x="1523" y="3252"/>
                  <a:ext cx="1260" cy="675"/>
                </a:xfrm>
                <a:prstGeom prst="line">
                  <a:avLst/>
                </a:prstGeom>
                <a:noFill/>
                <a:ln w="50800">
                  <a:solidFill>
                    <a:srgbClr val="FF6600"/>
                  </a:solidFill>
                  <a:round/>
                  <a:headEnd/>
                  <a:tailEnd/>
                </a:ln>
              </p:spPr>
              <p:txBody>
                <a:bodyPr wrap="none"/>
                <a:lstStyle/>
                <a:p>
                  <a:endParaRPr lang="en-IN"/>
                </a:p>
              </p:txBody>
            </p:sp>
          </p:grpSp>
          <p:sp>
            <p:nvSpPr>
              <p:cNvPr id="85" name="Line 11"/>
              <p:cNvSpPr>
                <a:spLocks noChangeShapeType="1"/>
              </p:cNvSpPr>
              <p:nvPr/>
            </p:nvSpPr>
            <p:spPr bwMode="auto">
              <a:xfrm flipH="1" flipV="1">
                <a:off x="1063" y="552"/>
                <a:ext cx="29" cy="3322"/>
              </a:xfrm>
              <a:prstGeom prst="line">
                <a:avLst/>
              </a:prstGeom>
              <a:noFill/>
              <a:ln w="12700">
                <a:solidFill>
                  <a:schemeClr val="tx1"/>
                </a:solidFill>
                <a:round/>
                <a:headEnd/>
                <a:tailEnd type="triangle" w="med" len="med"/>
              </a:ln>
            </p:spPr>
            <p:txBody>
              <a:bodyPr wrap="none"/>
              <a:lstStyle/>
              <a:p>
                <a:endParaRPr lang="en-IN"/>
              </a:p>
            </p:txBody>
          </p:sp>
          <p:sp>
            <p:nvSpPr>
              <p:cNvPr id="86" name="Line 12"/>
              <p:cNvSpPr>
                <a:spLocks noChangeShapeType="1"/>
              </p:cNvSpPr>
              <p:nvPr/>
            </p:nvSpPr>
            <p:spPr bwMode="auto">
              <a:xfrm rot="5400000" flipV="1">
                <a:off x="2991" y="1855"/>
                <a:ext cx="0" cy="3935"/>
              </a:xfrm>
              <a:prstGeom prst="line">
                <a:avLst/>
              </a:prstGeom>
              <a:noFill/>
              <a:ln w="12700">
                <a:solidFill>
                  <a:schemeClr val="tx1"/>
                </a:solidFill>
                <a:round/>
                <a:headEnd/>
                <a:tailEnd type="triangle" w="med" len="med"/>
              </a:ln>
            </p:spPr>
            <p:txBody>
              <a:bodyPr wrap="none"/>
              <a:lstStyle/>
              <a:p>
                <a:endParaRPr lang="en-IN"/>
              </a:p>
            </p:txBody>
          </p:sp>
          <p:sp>
            <p:nvSpPr>
              <p:cNvPr id="87" name="Line 13"/>
              <p:cNvSpPr>
                <a:spLocks noChangeShapeType="1"/>
              </p:cNvSpPr>
              <p:nvPr/>
            </p:nvSpPr>
            <p:spPr bwMode="auto">
              <a:xfrm>
                <a:off x="1032" y="3306"/>
                <a:ext cx="105" cy="0"/>
              </a:xfrm>
              <a:prstGeom prst="line">
                <a:avLst/>
              </a:prstGeom>
              <a:noFill/>
              <a:ln w="12700">
                <a:solidFill>
                  <a:schemeClr val="tx1"/>
                </a:solidFill>
                <a:round/>
                <a:headEnd/>
                <a:tailEnd/>
              </a:ln>
            </p:spPr>
            <p:txBody>
              <a:bodyPr wrap="none"/>
              <a:lstStyle/>
              <a:p>
                <a:endParaRPr lang="en-IN"/>
              </a:p>
            </p:txBody>
          </p:sp>
          <p:sp>
            <p:nvSpPr>
              <p:cNvPr id="88" name="Line 14"/>
              <p:cNvSpPr>
                <a:spLocks noChangeShapeType="1"/>
              </p:cNvSpPr>
              <p:nvPr/>
            </p:nvSpPr>
            <p:spPr bwMode="auto">
              <a:xfrm>
                <a:off x="1032" y="3024"/>
                <a:ext cx="105" cy="0"/>
              </a:xfrm>
              <a:prstGeom prst="line">
                <a:avLst/>
              </a:prstGeom>
              <a:noFill/>
              <a:ln w="12700">
                <a:solidFill>
                  <a:schemeClr val="tx1"/>
                </a:solidFill>
                <a:round/>
                <a:headEnd/>
                <a:tailEnd/>
              </a:ln>
            </p:spPr>
            <p:txBody>
              <a:bodyPr wrap="none"/>
              <a:lstStyle/>
              <a:p>
                <a:endParaRPr lang="en-IN"/>
              </a:p>
            </p:txBody>
          </p:sp>
          <p:sp>
            <p:nvSpPr>
              <p:cNvPr id="89" name="Line 16"/>
              <p:cNvSpPr>
                <a:spLocks noChangeShapeType="1"/>
              </p:cNvSpPr>
              <p:nvPr/>
            </p:nvSpPr>
            <p:spPr bwMode="auto">
              <a:xfrm>
                <a:off x="1032" y="2734"/>
                <a:ext cx="105" cy="0"/>
              </a:xfrm>
              <a:prstGeom prst="line">
                <a:avLst/>
              </a:prstGeom>
              <a:noFill/>
              <a:ln w="12700">
                <a:solidFill>
                  <a:schemeClr val="tx1"/>
                </a:solidFill>
                <a:round/>
                <a:headEnd/>
                <a:tailEnd/>
              </a:ln>
            </p:spPr>
            <p:txBody>
              <a:bodyPr wrap="none"/>
              <a:lstStyle/>
              <a:p>
                <a:endParaRPr lang="en-IN"/>
              </a:p>
            </p:txBody>
          </p:sp>
          <p:sp>
            <p:nvSpPr>
              <p:cNvPr id="90" name="Line 18"/>
              <p:cNvSpPr>
                <a:spLocks noChangeShapeType="1"/>
              </p:cNvSpPr>
              <p:nvPr/>
            </p:nvSpPr>
            <p:spPr bwMode="auto">
              <a:xfrm>
                <a:off x="1032" y="2450"/>
                <a:ext cx="105" cy="0"/>
              </a:xfrm>
              <a:prstGeom prst="line">
                <a:avLst/>
              </a:prstGeom>
              <a:noFill/>
              <a:ln w="12700">
                <a:solidFill>
                  <a:schemeClr val="tx1"/>
                </a:solidFill>
                <a:round/>
                <a:headEnd/>
                <a:tailEnd/>
              </a:ln>
            </p:spPr>
            <p:txBody>
              <a:bodyPr wrap="none"/>
              <a:lstStyle/>
              <a:p>
                <a:endParaRPr lang="en-IN"/>
              </a:p>
            </p:txBody>
          </p:sp>
          <p:sp>
            <p:nvSpPr>
              <p:cNvPr id="91" name="Line 19"/>
              <p:cNvSpPr>
                <a:spLocks noChangeShapeType="1"/>
              </p:cNvSpPr>
              <p:nvPr/>
            </p:nvSpPr>
            <p:spPr bwMode="auto">
              <a:xfrm>
                <a:off x="1031" y="2160"/>
                <a:ext cx="105" cy="0"/>
              </a:xfrm>
              <a:prstGeom prst="line">
                <a:avLst/>
              </a:prstGeom>
              <a:noFill/>
              <a:ln w="12700">
                <a:solidFill>
                  <a:schemeClr val="tx1"/>
                </a:solidFill>
                <a:round/>
                <a:headEnd/>
                <a:tailEnd/>
              </a:ln>
            </p:spPr>
            <p:txBody>
              <a:bodyPr wrap="none"/>
              <a:lstStyle/>
              <a:p>
                <a:endParaRPr lang="en-IN"/>
              </a:p>
            </p:txBody>
          </p:sp>
          <p:sp>
            <p:nvSpPr>
              <p:cNvPr id="92" name="Line 21"/>
              <p:cNvSpPr>
                <a:spLocks noChangeShapeType="1"/>
              </p:cNvSpPr>
              <p:nvPr/>
            </p:nvSpPr>
            <p:spPr bwMode="auto">
              <a:xfrm>
                <a:off x="1031" y="1874"/>
                <a:ext cx="105" cy="0"/>
              </a:xfrm>
              <a:prstGeom prst="line">
                <a:avLst/>
              </a:prstGeom>
              <a:noFill/>
              <a:ln w="12700">
                <a:solidFill>
                  <a:schemeClr val="tx1"/>
                </a:solidFill>
                <a:round/>
                <a:headEnd/>
                <a:tailEnd/>
              </a:ln>
            </p:spPr>
            <p:txBody>
              <a:bodyPr wrap="none"/>
              <a:lstStyle/>
              <a:p>
                <a:endParaRPr lang="en-IN"/>
              </a:p>
            </p:txBody>
          </p:sp>
          <p:sp>
            <p:nvSpPr>
              <p:cNvPr id="93" name="Line 22"/>
              <p:cNvSpPr>
                <a:spLocks noChangeShapeType="1"/>
              </p:cNvSpPr>
              <p:nvPr/>
            </p:nvSpPr>
            <p:spPr bwMode="auto">
              <a:xfrm>
                <a:off x="1031" y="1584"/>
                <a:ext cx="105" cy="0"/>
              </a:xfrm>
              <a:prstGeom prst="line">
                <a:avLst/>
              </a:prstGeom>
              <a:noFill/>
              <a:ln w="12700">
                <a:solidFill>
                  <a:schemeClr val="tx1"/>
                </a:solidFill>
                <a:round/>
                <a:headEnd/>
                <a:tailEnd/>
              </a:ln>
            </p:spPr>
            <p:txBody>
              <a:bodyPr wrap="none"/>
              <a:lstStyle/>
              <a:p>
                <a:endParaRPr lang="en-IN"/>
              </a:p>
            </p:txBody>
          </p:sp>
          <p:sp>
            <p:nvSpPr>
              <p:cNvPr id="94" name="Line 23"/>
              <p:cNvSpPr>
                <a:spLocks noChangeShapeType="1"/>
              </p:cNvSpPr>
              <p:nvPr/>
            </p:nvSpPr>
            <p:spPr bwMode="auto">
              <a:xfrm>
                <a:off x="1031" y="1300"/>
                <a:ext cx="105" cy="0"/>
              </a:xfrm>
              <a:prstGeom prst="line">
                <a:avLst/>
              </a:prstGeom>
              <a:noFill/>
              <a:ln w="12700">
                <a:solidFill>
                  <a:schemeClr val="tx1"/>
                </a:solidFill>
                <a:round/>
                <a:headEnd/>
                <a:tailEnd/>
              </a:ln>
            </p:spPr>
            <p:txBody>
              <a:bodyPr wrap="none"/>
              <a:lstStyle/>
              <a:p>
                <a:endParaRPr lang="en-IN"/>
              </a:p>
            </p:txBody>
          </p:sp>
          <p:sp>
            <p:nvSpPr>
              <p:cNvPr id="95" name="Line 24"/>
              <p:cNvSpPr>
                <a:spLocks noChangeShapeType="1"/>
              </p:cNvSpPr>
              <p:nvPr/>
            </p:nvSpPr>
            <p:spPr bwMode="auto">
              <a:xfrm>
                <a:off x="1031" y="1010"/>
                <a:ext cx="105" cy="0"/>
              </a:xfrm>
              <a:prstGeom prst="line">
                <a:avLst/>
              </a:prstGeom>
              <a:noFill/>
              <a:ln w="12700">
                <a:solidFill>
                  <a:schemeClr val="tx1"/>
                </a:solidFill>
                <a:round/>
                <a:headEnd/>
                <a:tailEnd/>
              </a:ln>
            </p:spPr>
            <p:txBody>
              <a:bodyPr wrap="none"/>
              <a:lstStyle/>
              <a:p>
                <a:endParaRPr lang="en-IN"/>
              </a:p>
            </p:txBody>
          </p:sp>
          <p:sp>
            <p:nvSpPr>
              <p:cNvPr id="96" name="Text Box 25"/>
              <p:cNvSpPr txBox="1">
                <a:spLocks noChangeArrowheads="1"/>
              </p:cNvSpPr>
              <p:nvPr/>
            </p:nvSpPr>
            <p:spPr bwMode="auto">
              <a:xfrm>
                <a:off x="838" y="3174"/>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97" name="Text Box 26"/>
              <p:cNvSpPr txBox="1">
                <a:spLocks noChangeArrowheads="1"/>
              </p:cNvSpPr>
              <p:nvPr/>
            </p:nvSpPr>
            <p:spPr bwMode="auto">
              <a:xfrm>
                <a:off x="838" y="2594"/>
                <a:ext cx="196" cy="231"/>
              </a:xfrm>
              <a:prstGeom prst="rect">
                <a:avLst/>
              </a:prstGeom>
              <a:noFill/>
              <a:ln w="12700">
                <a:noFill/>
                <a:miter lim="800000"/>
                <a:headEnd/>
                <a:tailEnd/>
              </a:ln>
            </p:spPr>
            <p:txBody>
              <a:bodyPr wrap="none">
                <a:spAutoFit/>
              </a:bodyPr>
              <a:lstStyle/>
              <a:p>
                <a:pPr algn="r"/>
                <a:r>
                  <a:rPr lang="en-IE"/>
                  <a:t>4</a:t>
                </a:r>
                <a:endParaRPr lang="en-GB"/>
              </a:p>
            </p:txBody>
          </p:sp>
          <p:sp>
            <p:nvSpPr>
              <p:cNvPr id="98" name="Text Box 27"/>
              <p:cNvSpPr txBox="1">
                <a:spLocks noChangeArrowheads="1"/>
              </p:cNvSpPr>
              <p:nvPr/>
            </p:nvSpPr>
            <p:spPr bwMode="auto">
              <a:xfrm>
                <a:off x="838" y="2039"/>
                <a:ext cx="196" cy="231"/>
              </a:xfrm>
              <a:prstGeom prst="rect">
                <a:avLst/>
              </a:prstGeom>
              <a:noFill/>
              <a:ln w="12700">
                <a:noFill/>
                <a:miter lim="800000"/>
                <a:headEnd/>
                <a:tailEnd/>
              </a:ln>
            </p:spPr>
            <p:txBody>
              <a:bodyPr wrap="none">
                <a:spAutoFit/>
              </a:bodyPr>
              <a:lstStyle/>
              <a:p>
                <a:pPr algn="r"/>
                <a:r>
                  <a:rPr lang="en-IE"/>
                  <a:t>6</a:t>
                </a:r>
                <a:endParaRPr lang="en-GB"/>
              </a:p>
            </p:txBody>
          </p:sp>
          <p:sp>
            <p:nvSpPr>
              <p:cNvPr id="99" name="Text Box 28"/>
              <p:cNvSpPr txBox="1">
                <a:spLocks noChangeArrowheads="1"/>
              </p:cNvSpPr>
              <p:nvPr/>
            </p:nvSpPr>
            <p:spPr bwMode="auto">
              <a:xfrm>
                <a:off x="838" y="1459"/>
                <a:ext cx="196" cy="231"/>
              </a:xfrm>
              <a:prstGeom prst="rect">
                <a:avLst/>
              </a:prstGeom>
              <a:noFill/>
              <a:ln w="12700">
                <a:noFill/>
                <a:miter lim="800000"/>
                <a:headEnd/>
                <a:tailEnd/>
              </a:ln>
            </p:spPr>
            <p:txBody>
              <a:bodyPr wrap="none">
                <a:spAutoFit/>
              </a:bodyPr>
              <a:lstStyle/>
              <a:p>
                <a:pPr algn="r"/>
                <a:r>
                  <a:rPr lang="en-IE"/>
                  <a:t>8</a:t>
                </a:r>
                <a:endParaRPr lang="en-GB"/>
              </a:p>
            </p:txBody>
          </p:sp>
          <p:sp>
            <p:nvSpPr>
              <p:cNvPr id="100" name="Text Box 29"/>
              <p:cNvSpPr txBox="1">
                <a:spLocks noChangeArrowheads="1"/>
              </p:cNvSpPr>
              <p:nvPr/>
            </p:nvSpPr>
            <p:spPr bwMode="auto">
              <a:xfrm>
                <a:off x="758" y="893"/>
                <a:ext cx="276" cy="231"/>
              </a:xfrm>
              <a:prstGeom prst="rect">
                <a:avLst/>
              </a:prstGeom>
              <a:noFill/>
              <a:ln w="12700">
                <a:noFill/>
                <a:miter lim="800000"/>
                <a:headEnd/>
                <a:tailEnd/>
              </a:ln>
            </p:spPr>
            <p:txBody>
              <a:bodyPr wrap="none">
                <a:spAutoFit/>
              </a:bodyPr>
              <a:lstStyle/>
              <a:p>
                <a:pPr algn="r"/>
                <a:r>
                  <a:rPr lang="en-IE" dirty="0"/>
                  <a:t>10</a:t>
                </a:r>
                <a:endParaRPr lang="en-GB" dirty="0"/>
              </a:p>
            </p:txBody>
          </p:sp>
          <p:sp>
            <p:nvSpPr>
              <p:cNvPr id="111" name="Line 46"/>
              <p:cNvSpPr>
                <a:spLocks noChangeShapeType="1"/>
              </p:cNvSpPr>
              <p:nvPr/>
            </p:nvSpPr>
            <p:spPr bwMode="auto">
              <a:xfrm rot="5400000">
                <a:off x="1533" y="3827"/>
                <a:ext cx="105" cy="0"/>
              </a:xfrm>
              <a:prstGeom prst="line">
                <a:avLst/>
              </a:prstGeom>
              <a:noFill/>
              <a:ln w="12700">
                <a:solidFill>
                  <a:schemeClr val="tx1"/>
                </a:solidFill>
                <a:round/>
                <a:headEnd/>
                <a:tailEnd/>
              </a:ln>
            </p:spPr>
            <p:txBody>
              <a:bodyPr wrap="none"/>
              <a:lstStyle/>
              <a:p>
                <a:endParaRPr lang="en-IN"/>
              </a:p>
            </p:txBody>
          </p:sp>
          <p:sp>
            <p:nvSpPr>
              <p:cNvPr id="112" name="Line 47"/>
              <p:cNvSpPr>
                <a:spLocks noChangeShapeType="1"/>
              </p:cNvSpPr>
              <p:nvPr/>
            </p:nvSpPr>
            <p:spPr bwMode="auto">
              <a:xfrm>
                <a:off x="1027" y="3586"/>
                <a:ext cx="105" cy="0"/>
              </a:xfrm>
              <a:prstGeom prst="line">
                <a:avLst/>
              </a:prstGeom>
              <a:noFill/>
              <a:ln w="12700">
                <a:solidFill>
                  <a:schemeClr val="tx1"/>
                </a:solidFill>
                <a:round/>
                <a:headEnd/>
                <a:tailEnd/>
              </a:ln>
            </p:spPr>
            <p:txBody>
              <a:bodyPr wrap="none"/>
              <a:lstStyle/>
              <a:p>
                <a:endParaRPr lang="en-IN"/>
              </a:p>
            </p:txBody>
          </p:sp>
          <p:sp>
            <p:nvSpPr>
              <p:cNvPr id="113" name="Line 48"/>
              <p:cNvSpPr>
                <a:spLocks noChangeShapeType="1"/>
              </p:cNvSpPr>
              <p:nvPr/>
            </p:nvSpPr>
            <p:spPr bwMode="auto">
              <a:xfrm rot="5400000">
                <a:off x="1763" y="3827"/>
                <a:ext cx="105" cy="0"/>
              </a:xfrm>
              <a:prstGeom prst="line">
                <a:avLst/>
              </a:prstGeom>
              <a:noFill/>
              <a:ln w="12700">
                <a:solidFill>
                  <a:schemeClr val="tx1"/>
                </a:solidFill>
                <a:round/>
                <a:headEnd/>
                <a:tailEnd/>
              </a:ln>
            </p:spPr>
            <p:txBody>
              <a:bodyPr wrap="none"/>
              <a:lstStyle/>
              <a:p>
                <a:endParaRPr lang="en-IN"/>
              </a:p>
            </p:txBody>
          </p:sp>
          <p:sp>
            <p:nvSpPr>
              <p:cNvPr id="114" name="Line 50"/>
              <p:cNvSpPr>
                <a:spLocks noChangeShapeType="1"/>
              </p:cNvSpPr>
              <p:nvPr/>
            </p:nvSpPr>
            <p:spPr bwMode="auto">
              <a:xfrm rot="5400000">
                <a:off x="1993" y="3827"/>
                <a:ext cx="105" cy="0"/>
              </a:xfrm>
              <a:prstGeom prst="line">
                <a:avLst/>
              </a:prstGeom>
              <a:noFill/>
              <a:ln w="12700">
                <a:solidFill>
                  <a:schemeClr val="tx1"/>
                </a:solidFill>
                <a:round/>
                <a:headEnd/>
                <a:tailEnd/>
              </a:ln>
            </p:spPr>
            <p:txBody>
              <a:bodyPr wrap="none"/>
              <a:lstStyle/>
              <a:p>
                <a:endParaRPr lang="en-IN"/>
              </a:p>
            </p:txBody>
          </p:sp>
          <p:sp>
            <p:nvSpPr>
              <p:cNvPr id="115" name="Line 52"/>
              <p:cNvSpPr>
                <a:spLocks noChangeShapeType="1"/>
              </p:cNvSpPr>
              <p:nvPr/>
            </p:nvSpPr>
            <p:spPr bwMode="auto">
              <a:xfrm rot="5400000">
                <a:off x="2223" y="3827"/>
                <a:ext cx="105" cy="0"/>
              </a:xfrm>
              <a:prstGeom prst="line">
                <a:avLst/>
              </a:prstGeom>
              <a:noFill/>
              <a:ln w="12700">
                <a:solidFill>
                  <a:schemeClr val="tx1"/>
                </a:solidFill>
                <a:round/>
                <a:headEnd/>
                <a:tailEnd/>
              </a:ln>
            </p:spPr>
            <p:txBody>
              <a:bodyPr wrap="none"/>
              <a:lstStyle/>
              <a:p>
                <a:endParaRPr lang="en-IN"/>
              </a:p>
            </p:txBody>
          </p:sp>
          <p:sp>
            <p:nvSpPr>
              <p:cNvPr id="116" name="Line 53"/>
              <p:cNvSpPr>
                <a:spLocks noChangeShapeType="1"/>
              </p:cNvSpPr>
              <p:nvPr/>
            </p:nvSpPr>
            <p:spPr bwMode="auto">
              <a:xfrm rot="5400000">
                <a:off x="2454" y="3827"/>
                <a:ext cx="105" cy="0"/>
              </a:xfrm>
              <a:prstGeom prst="line">
                <a:avLst/>
              </a:prstGeom>
              <a:noFill/>
              <a:ln w="12700">
                <a:solidFill>
                  <a:schemeClr val="tx1"/>
                </a:solidFill>
                <a:round/>
                <a:headEnd/>
                <a:tailEnd/>
              </a:ln>
            </p:spPr>
            <p:txBody>
              <a:bodyPr wrap="none"/>
              <a:lstStyle/>
              <a:p>
                <a:endParaRPr lang="en-IN"/>
              </a:p>
            </p:txBody>
          </p:sp>
          <p:sp>
            <p:nvSpPr>
              <p:cNvPr id="117" name="Line 55"/>
              <p:cNvSpPr>
                <a:spLocks noChangeShapeType="1"/>
              </p:cNvSpPr>
              <p:nvPr/>
            </p:nvSpPr>
            <p:spPr bwMode="auto">
              <a:xfrm rot="5400000">
                <a:off x="2684" y="3827"/>
                <a:ext cx="105" cy="0"/>
              </a:xfrm>
              <a:prstGeom prst="line">
                <a:avLst/>
              </a:prstGeom>
              <a:noFill/>
              <a:ln w="12700">
                <a:solidFill>
                  <a:schemeClr val="tx1"/>
                </a:solidFill>
                <a:round/>
                <a:headEnd/>
                <a:tailEnd/>
              </a:ln>
            </p:spPr>
            <p:txBody>
              <a:bodyPr wrap="none"/>
              <a:lstStyle/>
              <a:p>
                <a:endParaRPr lang="en-IN"/>
              </a:p>
            </p:txBody>
          </p:sp>
          <p:sp>
            <p:nvSpPr>
              <p:cNvPr id="118" name="Line 56"/>
              <p:cNvSpPr>
                <a:spLocks noChangeShapeType="1"/>
              </p:cNvSpPr>
              <p:nvPr/>
            </p:nvSpPr>
            <p:spPr bwMode="auto">
              <a:xfrm rot="5400000">
                <a:off x="2914" y="3827"/>
                <a:ext cx="105" cy="0"/>
              </a:xfrm>
              <a:prstGeom prst="line">
                <a:avLst/>
              </a:prstGeom>
              <a:noFill/>
              <a:ln w="12700">
                <a:solidFill>
                  <a:schemeClr val="tx1"/>
                </a:solidFill>
                <a:round/>
                <a:headEnd/>
                <a:tailEnd/>
              </a:ln>
            </p:spPr>
            <p:txBody>
              <a:bodyPr wrap="none"/>
              <a:lstStyle/>
              <a:p>
                <a:endParaRPr lang="en-IN"/>
              </a:p>
            </p:txBody>
          </p:sp>
          <p:sp>
            <p:nvSpPr>
              <p:cNvPr id="119" name="Line 57"/>
              <p:cNvSpPr>
                <a:spLocks noChangeShapeType="1"/>
              </p:cNvSpPr>
              <p:nvPr/>
            </p:nvSpPr>
            <p:spPr bwMode="auto">
              <a:xfrm rot="5400000">
                <a:off x="3145" y="3827"/>
                <a:ext cx="105" cy="0"/>
              </a:xfrm>
              <a:prstGeom prst="line">
                <a:avLst/>
              </a:prstGeom>
              <a:noFill/>
              <a:ln w="12700">
                <a:solidFill>
                  <a:schemeClr val="tx1"/>
                </a:solidFill>
                <a:round/>
                <a:headEnd/>
                <a:tailEnd/>
              </a:ln>
            </p:spPr>
            <p:txBody>
              <a:bodyPr wrap="none"/>
              <a:lstStyle/>
              <a:p>
                <a:endParaRPr lang="en-IN"/>
              </a:p>
            </p:txBody>
          </p:sp>
          <p:sp>
            <p:nvSpPr>
              <p:cNvPr id="120" name="Line 58"/>
              <p:cNvSpPr>
                <a:spLocks noChangeShapeType="1"/>
              </p:cNvSpPr>
              <p:nvPr/>
            </p:nvSpPr>
            <p:spPr bwMode="auto">
              <a:xfrm rot="5400000">
                <a:off x="3375" y="3827"/>
                <a:ext cx="105" cy="0"/>
              </a:xfrm>
              <a:prstGeom prst="line">
                <a:avLst/>
              </a:prstGeom>
              <a:noFill/>
              <a:ln w="12700">
                <a:solidFill>
                  <a:schemeClr val="tx1"/>
                </a:solidFill>
                <a:round/>
                <a:headEnd/>
                <a:tailEnd/>
              </a:ln>
            </p:spPr>
            <p:txBody>
              <a:bodyPr wrap="none"/>
              <a:lstStyle/>
              <a:p>
                <a:endParaRPr lang="en-IN"/>
              </a:p>
            </p:txBody>
          </p:sp>
          <p:sp>
            <p:nvSpPr>
              <p:cNvPr id="121" name="Line 60"/>
              <p:cNvSpPr>
                <a:spLocks noChangeShapeType="1"/>
              </p:cNvSpPr>
              <p:nvPr/>
            </p:nvSpPr>
            <p:spPr bwMode="auto">
              <a:xfrm rot="5400000">
                <a:off x="3605" y="3827"/>
                <a:ext cx="105" cy="0"/>
              </a:xfrm>
              <a:prstGeom prst="line">
                <a:avLst/>
              </a:prstGeom>
              <a:noFill/>
              <a:ln w="12700">
                <a:solidFill>
                  <a:schemeClr val="tx1"/>
                </a:solidFill>
                <a:round/>
                <a:headEnd/>
                <a:tailEnd/>
              </a:ln>
            </p:spPr>
            <p:txBody>
              <a:bodyPr wrap="none"/>
              <a:lstStyle/>
              <a:p>
                <a:endParaRPr lang="en-IN"/>
              </a:p>
            </p:txBody>
          </p:sp>
          <p:sp>
            <p:nvSpPr>
              <p:cNvPr id="122" name="Line 61"/>
              <p:cNvSpPr>
                <a:spLocks noChangeShapeType="1"/>
              </p:cNvSpPr>
              <p:nvPr/>
            </p:nvSpPr>
            <p:spPr bwMode="auto">
              <a:xfrm rot="5400000">
                <a:off x="3835" y="3827"/>
                <a:ext cx="105" cy="0"/>
              </a:xfrm>
              <a:prstGeom prst="line">
                <a:avLst/>
              </a:prstGeom>
              <a:noFill/>
              <a:ln w="12700">
                <a:solidFill>
                  <a:schemeClr val="tx1"/>
                </a:solidFill>
                <a:round/>
                <a:headEnd/>
                <a:tailEnd/>
              </a:ln>
            </p:spPr>
            <p:txBody>
              <a:bodyPr wrap="none"/>
              <a:lstStyle/>
              <a:p>
                <a:endParaRPr lang="en-IN"/>
              </a:p>
            </p:txBody>
          </p:sp>
          <p:sp>
            <p:nvSpPr>
              <p:cNvPr id="123" name="Line 62"/>
              <p:cNvSpPr>
                <a:spLocks noChangeShapeType="1"/>
              </p:cNvSpPr>
              <p:nvPr/>
            </p:nvSpPr>
            <p:spPr bwMode="auto">
              <a:xfrm rot="5400000">
                <a:off x="4066" y="3827"/>
                <a:ext cx="105" cy="0"/>
              </a:xfrm>
              <a:prstGeom prst="line">
                <a:avLst/>
              </a:prstGeom>
              <a:noFill/>
              <a:ln w="12700">
                <a:solidFill>
                  <a:schemeClr val="tx1"/>
                </a:solidFill>
                <a:round/>
                <a:headEnd/>
                <a:tailEnd/>
              </a:ln>
            </p:spPr>
            <p:txBody>
              <a:bodyPr wrap="none"/>
              <a:lstStyle/>
              <a:p>
                <a:endParaRPr lang="en-IN"/>
              </a:p>
            </p:txBody>
          </p:sp>
          <p:sp>
            <p:nvSpPr>
              <p:cNvPr id="124" name="Line 63"/>
              <p:cNvSpPr>
                <a:spLocks noChangeShapeType="1"/>
              </p:cNvSpPr>
              <p:nvPr/>
            </p:nvSpPr>
            <p:spPr bwMode="auto">
              <a:xfrm rot="5400000">
                <a:off x="4296" y="3827"/>
                <a:ext cx="105" cy="0"/>
              </a:xfrm>
              <a:prstGeom prst="line">
                <a:avLst/>
              </a:prstGeom>
              <a:noFill/>
              <a:ln w="12700">
                <a:solidFill>
                  <a:schemeClr val="tx1"/>
                </a:solidFill>
                <a:round/>
                <a:headEnd/>
                <a:tailEnd/>
              </a:ln>
            </p:spPr>
            <p:txBody>
              <a:bodyPr wrap="none"/>
              <a:lstStyle/>
              <a:p>
                <a:endParaRPr lang="en-IN"/>
              </a:p>
            </p:txBody>
          </p:sp>
          <p:sp>
            <p:nvSpPr>
              <p:cNvPr id="125" name="Line 64"/>
              <p:cNvSpPr>
                <a:spLocks noChangeShapeType="1"/>
              </p:cNvSpPr>
              <p:nvPr/>
            </p:nvSpPr>
            <p:spPr bwMode="auto">
              <a:xfrm rot="5400000">
                <a:off x="4526" y="3827"/>
                <a:ext cx="105" cy="0"/>
              </a:xfrm>
              <a:prstGeom prst="line">
                <a:avLst/>
              </a:prstGeom>
              <a:noFill/>
              <a:ln w="12700">
                <a:solidFill>
                  <a:schemeClr val="tx1"/>
                </a:solidFill>
                <a:round/>
                <a:headEnd/>
                <a:tailEnd/>
              </a:ln>
            </p:spPr>
            <p:txBody>
              <a:bodyPr wrap="none"/>
              <a:lstStyle/>
              <a:p>
                <a:endParaRPr lang="en-IN"/>
              </a:p>
            </p:txBody>
          </p:sp>
          <p:sp>
            <p:nvSpPr>
              <p:cNvPr id="126" name="Line 65"/>
              <p:cNvSpPr>
                <a:spLocks noChangeShapeType="1"/>
              </p:cNvSpPr>
              <p:nvPr/>
            </p:nvSpPr>
            <p:spPr bwMode="auto">
              <a:xfrm rot="5400000">
                <a:off x="4757" y="3827"/>
                <a:ext cx="105" cy="0"/>
              </a:xfrm>
              <a:prstGeom prst="line">
                <a:avLst/>
              </a:prstGeom>
              <a:noFill/>
              <a:ln w="12700">
                <a:solidFill>
                  <a:schemeClr val="tx1"/>
                </a:solidFill>
                <a:round/>
                <a:headEnd/>
                <a:tailEnd/>
              </a:ln>
            </p:spPr>
            <p:txBody>
              <a:bodyPr wrap="none"/>
              <a:lstStyle/>
              <a:p>
                <a:endParaRPr lang="en-IN"/>
              </a:p>
            </p:txBody>
          </p:sp>
          <p:sp>
            <p:nvSpPr>
              <p:cNvPr id="127" name="Line 68"/>
              <p:cNvSpPr>
                <a:spLocks noChangeShapeType="1"/>
              </p:cNvSpPr>
              <p:nvPr/>
            </p:nvSpPr>
            <p:spPr bwMode="auto">
              <a:xfrm rot="5400000">
                <a:off x="1287" y="3820"/>
                <a:ext cx="105" cy="0"/>
              </a:xfrm>
              <a:prstGeom prst="line">
                <a:avLst/>
              </a:prstGeom>
              <a:noFill/>
              <a:ln w="12700">
                <a:solidFill>
                  <a:schemeClr val="tx1"/>
                </a:solidFill>
                <a:round/>
                <a:headEnd/>
                <a:tailEnd/>
              </a:ln>
            </p:spPr>
            <p:txBody>
              <a:bodyPr wrap="none"/>
              <a:lstStyle/>
              <a:p>
                <a:endParaRPr lang="en-IN"/>
              </a:p>
            </p:txBody>
          </p:sp>
          <p:sp>
            <p:nvSpPr>
              <p:cNvPr id="128" name="Text Box 69"/>
              <p:cNvSpPr txBox="1">
                <a:spLocks noChangeArrowheads="1"/>
              </p:cNvSpPr>
              <p:nvPr/>
            </p:nvSpPr>
            <p:spPr bwMode="auto">
              <a:xfrm>
                <a:off x="892" y="3826"/>
                <a:ext cx="196" cy="231"/>
              </a:xfrm>
              <a:prstGeom prst="rect">
                <a:avLst/>
              </a:prstGeom>
              <a:noFill/>
              <a:ln w="12700">
                <a:noFill/>
                <a:miter lim="800000"/>
                <a:headEnd/>
                <a:tailEnd/>
              </a:ln>
            </p:spPr>
            <p:txBody>
              <a:bodyPr wrap="none">
                <a:spAutoFit/>
              </a:bodyPr>
              <a:lstStyle/>
              <a:p>
                <a:pPr algn="r"/>
                <a:r>
                  <a:rPr lang="en-IE"/>
                  <a:t>0</a:t>
                </a:r>
                <a:endParaRPr lang="en-GB"/>
              </a:p>
            </p:txBody>
          </p:sp>
          <p:sp>
            <p:nvSpPr>
              <p:cNvPr id="130" name="Text Box 70"/>
              <p:cNvSpPr txBox="1">
                <a:spLocks noChangeArrowheads="1"/>
              </p:cNvSpPr>
              <p:nvPr/>
            </p:nvSpPr>
            <p:spPr bwMode="auto">
              <a:xfrm>
                <a:off x="1486" y="3917"/>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134" name="Text Box 71"/>
              <p:cNvSpPr txBox="1">
                <a:spLocks noChangeArrowheads="1"/>
              </p:cNvSpPr>
              <p:nvPr/>
            </p:nvSpPr>
            <p:spPr bwMode="auto">
              <a:xfrm>
                <a:off x="1942" y="3917"/>
                <a:ext cx="196" cy="231"/>
              </a:xfrm>
              <a:prstGeom prst="rect">
                <a:avLst/>
              </a:prstGeom>
              <a:noFill/>
              <a:ln w="12700">
                <a:noFill/>
                <a:miter lim="800000"/>
                <a:headEnd/>
                <a:tailEnd/>
              </a:ln>
            </p:spPr>
            <p:txBody>
              <a:bodyPr wrap="none">
                <a:spAutoFit/>
              </a:bodyPr>
              <a:lstStyle/>
              <a:p>
                <a:pPr algn="ctr"/>
                <a:r>
                  <a:rPr lang="en-IE"/>
                  <a:t>4</a:t>
                </a:r>
                <a:endParaRPr lang="en-GB"/>
              </a:p>
            </p:txBody>
          </p:sp>
          <p:sp>
            <p:nvSpPr>
              <p:cNvPr id="135" name="Text Box 72"/>
              <p:cNvSpPr txBox="1">
                <a:spLocks noChangeArrowheads="1"/>
              </p:cNvSpPr>
              <p:nvPr/>
            </p:nvSpPr>
            <p:spPr bwMode="auto">
              <a:xfrm>
                <a:off x="2410" y="3917"/>
                <a:ext cx="196" cy="231"/>
              </a:xfrm>
              <a:prstGeom prst="rect">
                <a:avLst/>
              </a:prstGeom>
              <a:noFill/>
              <a:ln w="12700">
                <a:noFill/>
                <a:miter lim="800000"/>
                <a:headEnd/>
                <a:tailEnd/>
              </a:ln>
            </p:spPr>
            <p:txBody>
              <a:bodyPr wrap="none">
                <a:spAutoFit/>
              </a:bodyPr>
              <a:lstStyle/>
              <a:p>
                <a:pPr algn="ctr"/>
                <a:r>
                  <a:rPr lang="en-IE"/>
                  <a:t>6</a:t>
                </a:r>
                <a:endParaRPr lang="en-GB"/>
              </a:p>
            </p:txBody>
          </p:sp>
          <p:sp>
            <p:nvSpPr>
              <p:cNvPr id="136" name="Text Box 73"/>
              <p:cNvSpPr txBox="1">
                <a:spLocks noChangeArrowheads="1"/>
              </p:cNvSpPr>
              <p:nvPr/>
            </p:nvSpPr>
            <p:spPr bwMode="auto">
              <a:xfrm>
                <a:off x="2867" y="3917"/>
                <a:ext cx="196" cy="231"/>
              </a:xfrm>
              <a:prstGeom prst="rect">
                <a:avLst/>
              </a:prstGeom>
              <a:noFill/>
              <a:ln w="12700">
                <a:noFill/>
                <a:miter lim="800000"/>
                <a:headEnd/>
                <a:tailEnd/>
              </a:ln>
            </p:spPr>
            <p:txBody>
              <a:bodyPr wrap="none">
                <a:spAutoFit/>
              </a:bodyPr>
              <a:lstStyle/>
              <a:p>
                <a:pPr algn="ctr"/>
                <a:r>
                  <a:rPr lang="en-IE"/>
                  <a:t>8</a:t>
                </a:r>
                <a:endParaRPr lang="en-GB"/>
              </a:p>
            </p:txBody>
          </p:sp>
          <p:sp>
            <p:nvSpPr>
              <p:cNvPr id="139" name="Text Box 74"/>
              <p:cNvSpPr txBox="1">
                <a:spLocks noChangeArrowheads="1"/>
              </p:cNvSpPr>
              <p:nvPr/>
            </p:nvSpPr>
            <p:spPr bwMode="auto">
              <a:xfrm>
                <a:off x="3289" y="3917"/>
                <a:ext cx="276" cy="231"/>
              </a:xfrm>
              <a:prstGeom prst="rect">
                <a:avLst/>
              </a:prstGeom>
              <a:noFill/>
              <a:ln w="12700">
                <a:noFill/>
                <a:miter lim="800000"/>
                <a:headEnd/>
                <a:tailEnd/>
              </a:ln>
            </p:spPr>
            <p:txBody>
              <a:bodyPr wrap="none">
                <a:spAutoFit/>
              </a:bodyPr>
              <a:lstStyle/>
              <a:p>
                <a:pPr algn="ctr"/>
                <a:r>
                  <a:rPr lang="en-IE"/>
                  <a:t>10</a:t>
                </a:r>
                <a:endParaRPr lang="en-GB"/>
              </a:p>
            </p:txBody>
          </p:sp>
          <p:sp>
            <p:nvSpPr>
              <p:cNvPr id="140" name="Text Box 75"/>
              <p:cNvSpPr txBox="1">
                <a:spLocks noChangeArrowheads="1"/>
              </p:cNvSpPr>
              <p:nvPr/>
            </p:nvSpPr>
            <p:spPr bwMode="auto">
              <a:xfrm>
                <a:off x="3745" y="3917"/>
                <a:ext cx="276" cy="231"/>
              </a:xfrm>
              <a:prstGeom prst="rect">
                <a:avLst/>
              </a:prstGeom>
              <a:noFill/>
              <a:ln w="12700">
                <a:noFill/>
                <a:miter lim="800000"/>
                <a:headEnd/>
                <a:tailEnd/>
              </a:ln>
            </p:spPr>
            <p:txBody>
              <a:bodyPr wrap="none">
                <a:spAutoFit/>
              </a:bodyPr>
              <a:lstStyle/>
              <a:p>
                <a:pPr algn="ctr"/>
                <a:r>
                  <a:rPr lang="en-IE"/>
                  <a:t>12</a:t>
                </a:r>
                <a:endParaRPr lang="en-GB"/>
              </a:p>
            </p:txBody>
          </p:sp>
          <p:sp>
            <p:nvSpPr>
              <p:cNvPr id="141" name="Text Box 76"/>
              <p:cNvSpPr txBox="1">
                <a:spLocks noChangeArrowheads="1"/>
              </p:cNvSpPr>
              <p:nvPr/>
            </p:nvSpPr>
            <p:spPr bwMode="auto">
              <a:xfrm>
                <a:off x="4213" y="3917"/>
                <a:ext cx="276" cy="231"/>
              </a:xfrm>
              <a:prstGeom prst="rect">
                <a:avLst/>
              </a:prstGeom>
              <a:noFill/>
              <a:ln w="12700">
                <a:noFill/>
                <a:miter lim="800000"/>
                <a:headEnd/>
                <a:tailEnd/>
              </a:ln>
            </p:spPr>
            <p:txBody>
              <a:bodyPr wrap="none">
                <a:spAutoFit/>
              </a:bodyPr>
              <a:lstStyle/>
              <a:p>
                <a:pPr algn="ctr"/>
                <a:r>
                  <a:rPr lang="en-IE"/>
                  <a:t>14</a:t>
                </a:r>
                <a:endParaRPr lang="en-GB"/>
              </a:p>
            </p:txBody>
          </p:sp>
          <p:sp>
            <p:nvSpPr>
              <p:cNvPr id="142" name="Text Box 77"/>
              <p:cNvSpPr txBox="1">
                <a:spLocks noChangeArrowheads="1"/>
              </p:cNvSpPr>
              <p:nvPr/>
            </p:nvSpPr>
            <p:spPr bwMode="auto">
              <a:xfrm>
                <a:off x="4670" y="3917"/>
                <a:ext cx="276" cy="231"/>
              </a:xfrm>
              <a:prstGeom prst="rect">
                <a:avLst/>
              </a:prstGeom>
              <a:noFill/>
              <a:ln w="12700">
                <a:noFill/>
                <a:miter lim="800000"/>
                <a:headEnd/>
                <a:tailEnd/>
              </a:ln>
            </p:spPr>
            <p:txBody>
              <a:bodyPr wrap="none">
                <a:spAutoFit/>
              </a:bodyPr>
              <a:lstStyle/>
              <a:p>
                <a:pPr algn="ctr"/>
                <a:r>
                  <a:rPr lang="en-IE"/>
                  <a:t>16</a:t>
                </a:r>
                <a:endParaRPr lang="en-GB"/>
              </a:p>
            </p:txBody>
          </p:sp>
        </p:grpSp>
        <p:sp>
          <p:nvSpPr>
            <p:cNvPr id="69" name="TextBox 68"/>
            <p:cNvSpPr txBox="1"/>
            <p:nvPr/>
          </p:nvSpPr>
          <p:spPr>
            <a:xfrm>
              <a:off x="1928790" y="4572008"/>
              <a:ext cx="370614" cy="461665"/>
            </a:xfrm>
            <a:prstGeom prst="rect">
              <a:avLst/>
            </a:prstGeom>
            <a:noFill/>
          </p:spPr>
          <p:txBody>
            <a:bodyPr wrap="none" rtlCol="0">
              <a:spAutoFit/>
            </a:bodyPr>
            <a:lstStyle/>
            <a:p>
              <a:r>
                <a:rPr lang="en-US" sz="2400" b="1" dirty="0" smtClean="0"/>
                <a:t>A</a:t>
              </a:r>
              <a:endParaRPr lang="en-IN" sz="2400" b="1" dirty="0"/>
            </a:p>
          </p:txBody>
        </p:sp>
        <p:sp>
          <p:nvSpPr>
            <p:cNvPr id="70" name="TextBox 69"/>
            <p:cNvSpPr txBox="1"/>
            <p:nvPr/>
          </p:nvSpPr>
          <p:spPr>
            <a:xfrm>
              <a:off x="4214810" y="5143512"/>
              <a:ext cx="357790" cy="461665"/>
            </a:xfrm>
            <a:prstGeom prst="rect">
              <a:avLst/>
            </a:prstGeom>
            <a:noFill/>
          </p:spPr>
          <p:txBody>
            <a:bodyPr wrap="square" rtlCol="0">
              <a:spAutoFit/>
            </a:bodyPr>
            <a:lstStyle/>
            <a:p>
              <a:r>
                <a:rPr lang="en-US" sz="2400" b="1" dirty="0" smtClean="0"/>
                <a:t>B</a:t>
              </a:r>
              <a:endParaRPr lang="en-IN" sz="2400" b="1" dirty="0"/>
            </a:p>
          </p:txBody>
        </p:sp>
        <p:sp>
          <p:nvSpPr>
            <p:cNvPr id="71" name="TextBox 70"/>
            <p:cNvSpPr txBox="1"/>
            <p:nvPr/>
          </p:nvSpPr>
          <p:spPr>
            <a:xfrm>
              <a:off x="6643698" y="3643314"/>
              <a:ext cx="348172" cy="461665"/>
            </a:xfrm>
            <a:prstGeom prst="rect">
              <a:avLst/>
            </a:prstGeom>
            <a:noFill/>
          </p:spPr>
          <p:txBody>
            <a:bodyPr wrap="none" rtlCol="0">
              <a:spAutoFit/>
            </a:bodyPr>
            <a:lstStyle/>
            <a:p>
              <a:r>
                <a:rPr lang="en-US" sz="2400" b="1" dirty="0" smtClean="0"/>
                <a:t>C</a:t>
              </a:r>
              <a:endParaRPr lang="en-IN" sz="2400" b="1" dirty="0"/>
            </a:p>
          </p:txBody>
        </p:sp>
        <p:sp>
          <p:nvSpPr>
            <p:cNvPr id="72" name="TextBox 71"/>
            <p:cNvSpPr txBox="1"/>
            <p:nvPr/>
          </p:nvSpPr>
          <p:spPr>
            <a:xfrm>
              <a:off x="6500826" y="1285860"/>
              <a:ext cx="357190" cy="461665"/>
            </a:xfrm>
            <a:prstGeom prst="rect">
              <a:avLst/>
            </a:prstGeom>
            <a:noFill/>
          </p:spPr>
          <p:txBody>
            <a:bodyPr wrap="square" rtlCol="0">
              <a:spAutoFit/>
            </a:bodyPr>
            <a:lstStyle/>
            <a:p>
              <a:r>
                <a:rPr lang="en-US" sz="2400" b="1" dirty="0" smtClean="0"/>
                <a:t>D</a:t>
              </a:r>
              <a:endParaRPr lang="en-IN" sz="2400" b="1" dirty="0"/>
            </a:p>
          </p:txBody>
        </p:sp>
        <p:sp>
          <p:nvSpPr>
            <p:cNvPr id="73" name="TextBox 72"/>
            <p:cNvSpPr txBox="1"/>
            <p:nvPr/>
          </p:nvSpPr>
          <p:spPr>
            <a:xfrm>
              <a:off x="4071934" y="2928934"/>
              <a:ext cx="335348" cy="461665"/>
            </a:xfrm>
            <a:prstGeom prst="rect">
              <a:avLst/>
            </a:prstGeom>
            <a:noFill/>
          </p:spPr>
          <p:txBody>
            <a:bodyPr wrap="none" rtlCol="0">
              <a:spAutoFit/>
            </a:bodyPr>
            <a:lstStyle/>
            <a:p>
              <a:r>
                <a:rPr lang="en-US" sz="2400" b="1" dirty="0" smtClean="0"/>
                <a:t>E</a:t>
              </a:r>
              <a:endParaRPr lang="en-IN" sz="2400" b="1" dirty="0"/>
            </a:p>
          </p:txBody>
        </p:sp>
        <p:sp>
          <p:nvSpPr>
            <p:cNvPr id="74" name="TextBox 73"/>
            <p:cNvSpPr txBox="1"/>
            <p:nvPr/>
          </p:nvSpPr>
          <p:spPr>
            <a:xfrm>
              <a:off x="2214546" y="1571612"/>
              <a:ext cx="325730" cy="461665"/>
            </a:xfrm>
            <a:prstGeom prst="rect">
              <a:avLst/>
            </a:prstGeom>
            <a:noFill/>
          </p:spPr>
          <p:txBody>
            <a:bodyPr wrap="none" rtlCol="0">
              <a:spAutoFit/>
            </a:bodyPr>
            <a:lstStyle/>
            <a:p>
              <a:r>
                <a:rPr lang="en-US" sz="2400" b="1" dirty="0" smtClean="0"/>
                <a:t>F</a:t>
              </a:r>
              <a:endParaRPr lang="en-IN" sz="2400" b="1" dirty="0"/>
            </a:p>
          </p:txBody>
        </p:sp>
        <p:sp>
          <p:nvSpPr>
            <p:cNvPr id="75" name="Line 8"/>
            <p:cNvSpPr>
              <a:spLocks noChangeShapeType="1"/>
            </p:cNvSpPr>
            <p:nvPr/>
          </p:nvSpPr>
          <p:spPr bwMode="auto">
            <a:xfrm flipV="1">
              <a:off x="4357686" y="3786190"/>
              <a:ext cx="2071698" cy="1928826"/>
            </a:xfrm>
            <a:prstGeom prst="line">
              <a:avLst/>
            </a:prstGeom>
            <a:noFill/>
            <a:ln w="50800">
              <a:solidFill>
                <a:srgbClr val="FF6600"/>
              </a:solidFill>
              <a:round/>
              <a:headEnd/>
              <a:tailEnd/>
            </a:ln>
          </p:spPr>
          <p:txBody>
            <a:bodyPr wrap="none"/>
            <a:lstStyle/>
            <a:p>
              <a:endParaRPr lang="en-IN"/>
            </a:p>
          </p:txBody>
        </p:sp>
        <p:sp>
          <p:nvSpPr>
            <p:cNvPr id="82" name="Line 24"/>
            <p:cNvSpPr>
              <a:spLocks noChangeShapeType="1"/>
            </p:cNvSpPr>
            <p:nvPr/>
          </p:nvSpPr>
          <p:spPr bwMode="auto">
            <a:xfrm>
              <a:off x="1571604" y="1071546"/>
              <a:ext cx="166688" cy="0"/>
            </a:xfrm>
            <a:prstGeom prst="line">
              <a:avLst/>
            </a:prstGeom>
            <a:noFill/>
            <a:ln w="12700">
              <a:solidFill>
                <a:schemeClr val="tx1"/>
              </a:solidFill>
              <a:round/>
              <a:headEnd/>
              <a:tailEnd/>
            </a:ln>
          </p:spPr>
          <p:txBody>
            <a:bodyPr wrap="none"/>
            <a:lstStyle/>
            <a:p>
              <a:endParaRPr lang="en-IN"/>
            </a:p>
          </p:txBody>
        </p:sp>
        <p:sp>
          <p:nvSpPr>
            <p:cNvPr id="83" name="Text Box 29"/>
            <p:cNvSpPr txBox="1">
              <a:spLocks noChangeArrowheads="1"/>
            </p:cNvSpPr>
            <p:nvPr/>
          </p:nvSpPr>
          <p:spPr bwMode="auto">
            <a:xfrm>
              <a:off x="1142976" y="857232"/>
              <a:ext cx="418704" cy="369332"/>
            </a:xfrm>
            <a:prstGeom prst="rect">
              <a:avLst/>
            </a:prstGeom>
            <a:noFill/>
            <a:ln w="12700">
              <a:noFill/>
              <a:miter lim="800000"/>
              <a:headEnd/>
              <a:tailEnd/>
            </a:ln>
          </p:spPr>
          <p:txBody>
            <a:bodyPr wrap="none">
              <a:spAutoFit/>
            </a:bodyPr>
            <a:lstStyle/>
            <a:p>
              <a:pPr algn="r"/>
              <a:r>
                <a:rPr lang="en-IE" dirty="0" smtClean="0"/>
                <a:t>12</a:t>
              </a:r>
              <a:endParaRPr lang="en-GB"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2857488" y="2500306"/>
            <a:ext cx="3571900" cy="1928826"/>
            <a:chOff x="6096000" y="4495800"/>
            <a:chExt cx="3048000" cy="1524000"/>
          </a:xfrm>
        </p:grpSpPr>
        <p:sp>
          <p:nvSpPr>
            <p:cNvPr id="42" name="Freeform 4"/>
            <p:cNvSpPr>
              <a:spLocks/>
            </p:cNvSpPr>
            <p:nvPr/>
          </p:nvSpPr>
          <p:spPr bwMode="auto">
            <a:xfrm>
              <a:off x="6096000" y="4495800"/>
              <a:ext cx="2667000" cy="1524000"/>
            </a:xfrm>
            <a:custGeom>
              <a:avLst/>
              <a:gdLst/>
              <a:ahLst/>
              <a:cxnLst>
                <a:cxn ang="0">
                  <a:pos x="0" y="576"/>
                </a:cxn>
                <a:cxn ang="0">
                  <a:pos x="624" y="96"/>
                </a:cxn>
                <a:cxn ang="0">
                  <a:pos x="1008" y="480"/>
                </a:cxn>
                <a:cxn ang="0">
                  <a:pos x="1680" y="0"/>
                </a:cxn>
                <a:cxn ang="0">
                  <a:pos x="1680" y="960"/>
                </a:cxn>
                <a:cxn ang="0">
                  <a:pos x="1056" y="672"/>
                </a:cxn>
                <a:cxn ang="0">
                  <a:pos x="576" y="960"/>
                </a:cxn>
                <a:cxn ang="0">
                  <a:pos x="0" y="576"/>
                </a:cxn>
              </a:cxnLst>
              <a:rect l="0" t="0" r="r" b="b"/>
              <a:pathLst>
                <a:path w="1680" h="960">
                  <a:moveTo>
                    <a:pt x="0" y="576"/>
                  </a:moveTo>
                  <a:lnTo>
                    <a:pt x="624" y="96"/>
                  </a:lnTo>
                  <a:lnTo>
                    <a:pt x="1008" y="480"/>
                  </a:lnTo>
                  <a:lnTo>
                    <a:pt x="1680" y="0"/>
                  </a:lnTo>
                  <a:lnTo>
                    <a:pt x="1680" y="960"/>
                  </a:lnTo>
                  <a:lnTo>
                    <a:pt x="1056" y="672"/>
                  </a:lnTo>
                  <a:lnTo>
                    <a:pt x="576" y="960"/>
                  </a:lnTo>
                  <a:lnTo>
                    <a:pt x="0" y="576"/>
                  </a:lnTo>
                  <a:close/>
                </a:path>
              </a:pathLst>
            </a:custGeom>
            <a:solidFill>
              <a:schemeClr val="accent1"/>
            </a:solidFill>
            <a:ln w="9525" cap="flat" cmpd="sng">
              <a:solidFill>
                <a:schemeClr val="tx1"/>
              </a:solidFill>
              <a:prstDash val="solid"/>
              <a:round/>
              <a:headEnd type="none" w="sm" len="sm"/>
              <a:tailEnd type="none" w="sm" len="sm"/>
            </a:ln>
            <a:effectLst/>
          </p:spPr>
          <p:txBody>
            <a:bodyPr wrap="none"/>
            <a:lstStyle/>
            <a:p>
              <a:endParaRPr lang="en-IN"/>
            </a:p>
          </p:txBody>
        </p:sp>
        <p:sp>
          <p:nvSpPr>
            <p:cNvPr id="43" name="Line 5"/>
            <p:cNvSpPr>
              <a:spLocks noChangeShapeType="1"/>
            </p:cNvSpPr>
            <p:nvPr/>
          </p:nvSpPr>
          <p:spPr bwMode="auto">
            <a:xfrm>
              <a:off x="6096000" y="4876800"/>
              <a:ext cx="3048000" cy="0"/>
            </a:xfrm>
            <a:prstGeom prst="line">
              <a:avLst/>
            </a:prstGeom>
            <a:noFill/>
            <a:ln w="9525">
              <a:solidFill>
                <a:schemeClr val="tx1"/>
              </a:solidFill>
              <a:round/>
              <a:headEnd type="none" w="sm" len="sm"/>
              <a:tailEnd type="none" w="sm" len="sm"/>
            </a:ln>
            <a:effectLst/>
          </p:spPr>
          <p:txBody>
            <a:bodyPr wrap="none"/>
            <a:lstStyle/>
            <a:p>
              <a:endParaRPr lang="en-IN"/>
            </a:p>
          </p:txBody>
        </p:sp>
        <p:sp>
          <p:nvSpPr>
            <p:cNvPr id="44" name="Line 6"/>
            <p:cNvSpPr>
              <a:spLocks noChangeShapeType="1"/>
            </p:cNvSpPr>
            <p:nvPr/>
          </p:nvSpPr>
          <p:spPr bwMode="auto">
            <a:xfrm>
              <a:off x="6096000" y="5257800"/>
              <a:ext cx="3048000" cy="0"/>
            </a:xfrm>
            <a:prstGeom prst="line">
              <a:avLst/>
            </a:prstGeom>
            <a:noFill/>
            <a:ln w="9525">
              <a:solidFill>
                <a:schemeClr val="tx1"/>
              </a:solidFill>
              <a:round/>
              <a:headEnd type="none" w="sm" len="sm"/>
              <a:tailEnd type="none" w="sm" len="sm"/>
            </a:ln>
            <a:effectLst/>
          </p:spPr>
          <p:txBody>
            <a:bodyPr wrap="none"/>
            <a:lstStyle/>
            <a:p>
              <a:endParaRPr lang="en-IN"/>
            </a:p>
          </p:txBody>
        </p:sp>
        <p:sp>
          <p:nvSpPr>
            <p:cNvPr id="45" name="Line 7"/>
            <p:cNvSpPr>
              <a:spLocks noChangeShapeType="1"/>
            </p:cNvSpPr>
            <p:nvPr/>
          </p:nvSpPr>
          <p:spPr bwMode="auto">
            <a:xfrm>
              <a:off x="6096000" y="5791200"/>
              <a:ext cx="3048000" cy="0"/>
            </a:xfrm>
            <a:prstGeom prst="line">
              <a:avLst/>
            </a:prstGeom>
            <a:noFill/>
            <a:ln w="9525">
              <a:solidFill>
                <a:schemeClr val="tx1"/>
              </a:solidFill>
              <a:round/>
              <a:headEnd type="none" w="sm" len="sm"/>
              <a:tailEnd type="none" w="sm" len="sm"/>
            </a:ln>
            <a:effectLst/>
          </p:spPr>
          <p:txBody>
            <a:bodyPr wrap="none"/>
            <a:lstStyle/>
            <a:p>
              <a:endParaRPr lang="en-IN"/>
            </a:p>
          </p:txBody>
        </p:sp>
        <p:sp>
          <p:nvSpPr>
            <p:cNvPr id="46" name="Text Box 8"/>
            <p:cNvSpPr txBox="1">
              <a:spLocks noChangeArrowheads="1"/>
            </p:cNvSpPr>
            <p:nvPr/>
          </p:nvSpPr>
          <p:spPr bwMode="auto">
            <a:xfrm>
              <a:off x="6477000" y="4522788"/>
              <a:ext cx="336550" cy="366712"/>
            </a:xfrm>
            <a:prstGeom prst="rect">
              <a:avLst/>
            </a:prstGeom>
            <a:noFill/>
            <a:ln w="9525">
              <a:noFill/>
              <a:miter lim="800000"/>
              <a:headEnd type="none" w="sm" len="sm"/>
              <a:tailEnd type="none" w="sm" len="sm"/>
            </a:ln>
            <a:effectLst/>
          </p:spPr>
          <p:txBody>
            <a:bodyPr>
              <a:spAutoFit/>
            </a:bodyPr>
            <a:lstStyle/>
            <a:p>
              <a:pPr algn="ctr" eaLnBrk="1" hangingPunct="1"/>
              <a:r>
                <a:rPr lang="en-US">
                  <a:latin typeface="Times New Roman" pitchFamily="18" charset="0"/>
                </a:rPr>
                <a:t>o</a:t>
              </a:r>
            </a:p>
          </p:txBody>
        </p:sp>
        <p:sp>
          <p:nvSpPr>
            <p:cNvPr id="47" name="Text Box 9"/>
            <p:cNvSpPr txBox="1">
              <a:spLocks noChangeArrowheads="1"/>
            </p:cNvSpPr>
            <p:nvPr/>
          </p:nvSpPr>
          <p:spPr bwMode="auto">
            <a:xfrm>
              <a:off x="8001000" y="4522788"/>
              <a:ext cx="336550" cy="366712"/>
            </a:xfrm>
            <a:prstGeom prst="rect">
              <a:avLst/>
            </a:prstGeom>
            <a:noFill/>
            <a:ln w="9525">
              <a:noFill/>
              <a:miter lim="800000"/>
              <a:headEnd type="none" w="sm" len="sm"/>
              <a:tailEnd type="none" w="sm" len="sm"/>
            </a:ln>
            <a:effectLst/>
          </p:spPr>
          <p:txBody>
            <a:bodyPr>
              <a:spAutoFit/>
            </a:bodyPr>
            <a:lstStyle/>
            <a:p>
              <a:pPr algn="ctr" eaLnBrk="1" hangingPunct="1"/>
              <a:r>
                <a:rPr lang="en-US">
                  <a:latin typeface="Times New Roman" pitchFamily="18" charset="0"/>
                </a:rPr>
                <a:t>o</a:t>
              </a:r>
            </a:p>
          </p:txBody>
        </p:sp>
        <p:sp>
          <p:nvSpPr>
            <p:cNvPr id="48" name="Text Box 10"/>
            <p:cNvSpPr txBox="1">
              <a:spLocks noChangeArrowheads="1"/>
            </p:cNvSpPr>
            <p:nvPr/>
          </p:nvSpPr>
          <p:spPr bwMode="auto">
            <a:xfrm>
              <a:off x="7315200" y="4522788"/>
              <a:ext cx="336550" cy="366712"/>
            </a:xfrm>
            <a:prstGeom prst="rect">
              <a:avLst/>
            </a:prstGeom>
            <a:noFill/>
            <a:ln w="9525">
              <a:noFill/>
              <a:miter lim="800000"/>
              <a:headEnd type="none" w="sm" len="sm"/>
              <a:tailEnd type="none" w="sm" len="sm"/>
            </a:ln>
            <a:effectLst/>
          </p:spPr>
          <p:txBody>
            <a:bodyPr>
              <a:spAutoFit/>
            </a:bodyPr>
            <a:lstStyle/>
            <a:p>
              <a:pPr algn="ctr" eaLnBrk="1" hangingPunct="1"/>
              <a:r>
                <a:rPr lang="en-US">
                  <a:latin typeface="Times New Roman" pitchFamily="18" charset="0"/>
                </a:rPr>
                <a:t>e</a:t>
              </a:r>
            </a:p>
          </p:txBody>
        </p:sp>
        <p:sp>
          <p:nvSpPr>
            <p:cNvPr id="49" name="Text Box 11"/>
            <p:cNvSpPr txBox="1">
              <a:spLocks noChangeArrowheads="1"/>
            </p:cNvSpPr>
            <p:nvPr/>
          </p:nvSpPr>
          <p:spPr bwMode="auto">
            <a:xfrm>
              <a:off x="8763000" y="4522788"/>
              <a:ext cx="336550" cy="366712"/>
            </a:xfrm>
            <a:prstGeom prst="rect">
              <a:avLst/>
            </a:prstGeom>
            <a:noFill/>
            <a:ln w="9525">
              <a:noFill/>
              <a:miter lim="800000"/>
              <a:headEnd type="none" w="sm" len="sm"/>
              <a:tailEnd type="none" w="sm" len="sm"/>
            </a:ln>
            <a:effectLst/>
          </p:spPr>
          <p:txBody>
            <a:bodyPr>
              <a:spAutoFit/>
            </a:bodyPr>
            <a:lstStyle/>
            <a:p>
              <a:pPr algn="ctr" eaLnBrk="1" hangingPunct="1"/>
              <a:r>
                <a:rPr lang="en-US">
                  <a:latin typeface="Times New Roman" pitchFamily="18" charset="0"/>
                </a:rPr>
                <a:t>e</a:t>
              </a:r>
            </a:p>
          </p:txBody>
        </p:sp>
        <p:sp>
          <p:nvSpPr>
            <p:cNvPr id="50" name="Text Box 12"/>
            <p:cNvSpPr txBox="1">
              <a:spLocks noChangeArrowheads="1"/>
            </p:cNvSpPr>
            <p:nvPr/>
          </p:nvSpPr>
          <p:spPr bwMode="auto">
            <a:xfrm>
              <a:off x="6096000" y="4891088"/>
              <a:ext cx="336550" cy="366712"/>
            </a:xfrm>
            <a:prstGeom prst="rect">
              <a:avLst/>
            </a:prstGeom>
            <a:noFill/>
            <a:ln w="9525">
              <a:noFill/>
              <a:miter lim="800000"/>
              <a:headEnd type="none" w="sm" len="sm"/>
              <a:tailEnd type="none" w="sm" len="sm"/>
            </a:ln>
            <a:effectLst/>
          </p:spPr>
          <p:txBody>
            <a:bodyPr>
              <a:spAutoFit/>
            </a:bodyPr>
            <a:lstStyle/>
            <a:p>
              <a:pPr algn="ctr" eaLnBrk="1" hangingPunct="1"/>
              <a:r>
                <a:rPr lang="en-US">
                  <a:latin typeface="Times New Roman" pitchFamily="18" charset="0"/>
                </a:rPr>
                <a:t>o</a:t>
              </a:r>
            </a:p>
          </p:txBody>
        </p:sp>
        <p:sp>
          <p:nvSpPr>
            <p:cNvPr id="51" name="Text Box 13"/>
            <p:cNvSpPr txBox="1">
              <a:spLocks noChangeArrowheads="1"/>
            </p:cNvSpPr>
            <p:nvPr/>
          </p:nvSpPr>
          <p:spPr bwMode="auto">
            <a:xfrm>
              <a:off x="7467600" y="4857750"/>
              <a:ext cx="533400" cy="366713"/>
            </a:xfrm>
            <a:prstGeom prst="rect">
              <a:avLst/>
            </a:prstGeom>
            <a:noFill/>
            <a:ln w="9525">
              <a:noFill/>
              <a:miter lim="800000"/>
              <a:headEnd type="none" w="sm" len="sm"/>
              <a:tailEnd type="none" w="sm" len="sm"/>
            </a:ln>
            <a:effectLst/>
          </p:spPr>
          <p:txBody>
            <a:bodyPr>
              <a:spAutoFit/>
            </a:bodyPr>
            <a:lstStyle/>
            <a:p>
              <a:pPr eaLnBrk="1" hangingPunct="1"/>
              <a:r>
                <a:rPr lang="en-US" dirty="0">
                  <a:latin typeface="Times New Roman" pitchFamily="18" charset="0"/>
                </a:rPr>
                <a:t>e/o</a:t>
              </a:r>
            </a:p>
          </p:txBody>
        </p:sp>
        <p:sp>
          <p:nvSpPr>
            <p:cNvPr id="52" name="Text Box 14"/>
            <p:cNvSpPr txBox="1">
              <a:spLocks noChangeArrowheads="1"/>
            </p:cNvSpPr>
            <p:nvPr/>
          </p:nvSpPr>
          <p:spPr bwMode="auto">
            <a:xfrm>
              <a:off x="8763000" y="4891088"/>
              <a:ext cx="336550" cy="366712"/>
            </a:xfrm>
            <a:prstGeom prst="rect">
              <a:avLst/>
            </a:prstGeom>
            <a:noFill/>
            <a:ln w="9525">
              <a:noFill/>
              <a:miter lim="800000"/>
              <a:headEnd type="none" w="sm" len="sm"/>
              <a:tailEnd type="none" w="sm" len="sm"/>
            </a:ln>
            <a:effectLst/>
          </p:spPr>
          <p:txBody>
            <a:bodyPr>
              <a:spAutoFit/>
            </a:bodyPr>
            <a:lstStyle/>
            <a:p>
              <a:pPr algn="ctr" eaLnBrk="1" hangingPunct="1"/>
              <a:r>
                <a:rPr lang="en-US">
                  <a:latin typeface="Times New Roman" pitchFamily="18" charset="0"/>
                </a:rPr>
                <a:t>e</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8175" y="0"/>
            <a:ext cx="8505825" cy="1231900"/>
          </a:xfrm>
        </p:spPr>
        <p:txBody>
          <a:bodyPr/>
          <a:lstStyle/>
          <a:p>
            <a:pPr eaLnBrk="1" hangingPunct="1"/>
            <a:r>
              <a:rPr lang="en-IE" smtClean="0"/>
              <a:t>Scan-Line Polygon Fill Algorithm</a:t>
            </a:r>
            <a:endParaRPr lang="en-US" smtClean="0"/>
          </a:p>
        </p:txBody>
      </p:sp>
      <p:grpSp>
        <p:nvGrpSpPr>
          <p:cNvPr id="161" name="Group 160"/>
          <p:cNvGrpSpPr/>
          <p:nvPr/>
        </p:nvGrpSpPr>
        <p:grpSpPr>
          <a:xfrm>
            <a:off x="1071539" y="857232"/>
            <a:ext cx="6699252" cy="5708649"/>
            <a:chOff x="1142973" y="857232"/>
            <a:chExt cx="6699252" cy="5708649"/>
          </a:xfrm>
        </p:grpSpPr>
        <p:grpSp>
          <p:nvGrpSpPr>
            <p:cNvPr id="162" name="Group 78"/>
            <p:cNvGrpSpPr>
              <a:grpSpLocks/>
            </p:cNvGrpSpPr>
            <p:nvPr/>
          </p:nvGrpSpPr>
          <p:grpSpPr bwMode="auto">
            <a:xfrm>
              <a:off x="1142973" y="857234"/>
              <a:ext cx="6699252" cy="5708647"/>
              <a:chOff x="758" y="552"/>
              <a:chExt cx="4220" cy="3596"/>
            </a:xfrm>
          </p:grpSpPr>
          <p:grpSp>
            <p:nvGrpSpPr>
              <p:cNvPr id="178" name="Group 43"/>
              <p:cNvGrpSpPr>
                <a:grpSpLocks/>
              </p:cNvGrpSpPr>
              <p:nvPr/>
            </p:nvGrpSpPr>
            <p:grpSpPr bwMode="auto">
              <a:xfrm>
                <a:off x="1456" y="867"/>
                <a:ext cx="2616" cy="2745"/>
                <a:chOff x="1456" y="1182"/>
                <a:chExt cx="2616" cy="2745"/>
              </a:xfrm>
            </p:grpSpPr>
            <p:sp>
              <p:nvSpPr>
                <p:cNvPr id="231" name="Line 5"/>
                <p:cNvSpPr>
                  <a:spLocks noChangeShapeType="1"/>
                </p:cNvSpPr>
                <p:nvPr/>
              </p:nvSpPr>
              <p:spPr bwMode="auto">
                <a:xfrm>
                  <a:off x="1478" y="1542"/>
                  <a:ext cx="45" cy="1710"/>
                </a:xfrm>
                <a:prstGeom prst="line">
                  <a:avLst/>
                </a:prstGeom>
                <a:noFill/>
                <a:ln w="50800">
                  <a:solidFill>
                    <a:srgbClr val="FF6600"/>
                  </a:solidFill>
                  <a:round/>
                  <a:headEnd/>
                  <a:tailEnd/>
                </a:ln>
              </p:spPr>
              <p:txBody>
                <a:bodyPr wrap="none"/>
                <a:lstStyle/>
                <a:p>
                  <a:endParaRPr lang="en-IN"/>
                </a:p>
              </p:txBody>
            </p:sp>
            <p:sp>
              <p:nvSpPr>
                <p:cNvPr id="232" name="Line 6"/>
                <p:cNvSpPr>
                  <a:spLocks noChangeShapeType="1"/>
                </p:cNvSpPr>
                <p:nvPr/>
              </p:nvSpPr>
              <p:spPr bwMode="auto">
                <a:xfrm>
                  <a:off x="1456" y="1522"/>
                  <a:ext cx="1237" cy="605"/>
                </a:xfrm>
                <a:prstGeom prst="line">
                  <a:avLst/>
                </a:prstGeom>
                <a:noFill/>
                <a:ln w="50800">
                  <a:solidFill>
                    <a:srgbClr val="FF6600"/>
                  </a:solidFill>
                  <a:round/>
                  <a:headEnd/>
                  <a:tailEnd/>
                </a:ln>
              </p:spPr>
              <p:txBody>
                <a:bodyPr wrap="none"/>
                <a:lstStyle/>
                <a:p>
                  <a:endParaRPr lang="en-IN"/>
                </a:p>
              </p:txBody>
            </p:sp>
            <p:sp>
              <p:nvSpPr>
                <p:cNvPr id="233" name="Line 7"/>
                <p:cNvSpPr>
                  <a:spLocks noChangeShapeType="1"/>
                </p:cNvSpPr>
                <p:nvPr/>
              </p:nvSpPr>
              <p:spPr bwMode="auto">
                <a:xfrm flipV="1">
                  <a:off x="2648" y="1182"/>
                  <a:ext cx="1407" cy="945"/>
                </a:xfrm>
                <a:prstGeom prst="line">
                  <a:avLst/>
                </a:prstGeom>
                <a:noFill/>
                <a:ln w="50800">
                  <a:solidFill>
                    <a:srgbClr val="FF6600"/>
                  </a:solidFill>
                  <a:round/>
                  <a:headEnd/>
                  <a:tailEnd/>
                </a:ln>
              </p:spPr>
              <p:txBody>
                <a:bodyPr wrap="none"/>
                <a:lstStyle/>
                <a:p>
                  <a:endParaRPr lang="en-IN"/>
                </a:p>
              </p:txBody>
            </p:sp>
            <p:sp>
              <p:nvSpPr>
                <p:cNvPr id="234" name="Line 8"/>
                <p:cNvSpPr>
                  <a:spLocks noChangeShapeType="1"/>
                </p:cNvSpPr>
                <p:nvPr/>
              </p:nvSpPr>
              <p:spPr bwMode="auto">
                <a:xfrm flipH="1" flipV="1">
                  <a:off x="4043" y="1182"/>
                  <a:ext cx="29" cy="1575"/>
                </a:xfrm>
                <a:prstGeom prst="line">
                  <a:avLst/>
                </a:prstGeom>
                <a:noFill/>
                <a:ln w="50800">
                  <a:solidFill>
                    <a:srgbClr val="FF6600"/>
                  </a:solidFill>
                  <a:round/>
                  <a:headEnd/>
                  <a:tailEnd/>
                </a:ln>
              </p:spPr>
              <p:txBody>
                <a:bodyPr wrap="none"/>
                <a:lstStyle/>
                <a:p>
                  <a:endParaRPr lang="en-IN"/>
                </a:p>
              </p:txBody>
            </p:sp>
            <p:sp>
              <p:nvSpPr>
                <p:cNvPr id="235" name="Line 9"/>
                <p:cNvSpPr>
                  <a:spLocks noChangeShapeType="1"/>
                </p:cNvSpPr>
                <p:nvPr/>
              </p:nvSpPr>
              <p:spPr bwMode="auto">
                <a:xfrm flipH="1" flipV="1">
                  <a:off x="1523" y="3252"/>
                  <a:ext cx="1260" cy="675"/>
                </a:xfrm>
                <a:prstGeom prst="line">
                  <a:avLst/>
                </a:prstGeom>
                <a:noFill/>
                <a:ln w="50800">
                  <a:solidFill>
                    <a:srgbClr val="FF6600"/>
                  </a:solidFill>
                  <a:round/>
                  <a:headEnd/>
                  <a:tailEnd/>
                </a:ln>
              </p:spPr>
              <p:txBody>
                <a:bodyPr wrap="none"/>
                <a:lstStyle/>
                <a:p>
                  <a:endParaRPr lang="en-IN"/>
                </a:p>
              </p:txBody>
            </p:sp>
          </p:grpSp>
          <p:sp>
            <p:nvSpPr>
              <p:cNvPr id="179" name="Line 11"/>
              <p:cNvSpPr>
                <a:spLocks noChangeShapeType="1"/>
              </p:cNvSpPr>
              <p:nvPr/>
            </p:nvSpPr>
            <p:spPr bwMode="auto">
              <a:xfrm flipH="1" flipV="1">
                <a:off x="1063" y="552"/>
                <a:ext cx="29" cy="3322"/>
              </a:xfrm>
              <a:prstGeom prst="line">
                <a:avLst/>
              </a:prstGeom>
              <a:noFill/>
              <a:ln w="12700">
                <a:solidFill>
                  <a:schemeClr val="tx1"/>
                </a:solidFill>
                <a:round/>
                <a:headEnd/>
                <a:tailEnd type="triangle" w="med" len="med"/>
              </a:ln>
            </p:spPr>
            <p:txBody>
              <a:bodyPr wrap="none"/>
              <a:lstStyle/>
              <a:p>
                <a:endParaRPr lang="en-IN"/>
              </a:p>
            </p:txBody>
          </p:sp>
          <p:sp>
            <p:nvSpPr>
              <p:cNvPr id="180" name="Line 12"/>
              <p:cNvSpPr>
                <a:spLocks noChangeShapeType="1"/>
              </p:cNvSpPr>
              <p:nvPr/>
            </p:nvSpPr>
            <p:spPr bwMode="auto">
              <a:xfrm rot="5400000" flipV="1">
                <a:off x="2991" y="1855"/>
                <a:ext cx="0" cy="3935"/>
              </a:xfrm>
              <a:prstGeom prst="line">
                <a:avLst/>
              </a:prstGeom>
              <a:noFill/>
              <a:ln w="12700">
                <a:solidFill>
                  <a:schemeClr val="tx1"/>
                </a:solidFill>
                <a:round/>
                <a:headEnd/>
                <a:tailEnd type="triangle" w="med" len="med"/>
              </a:ln>
            </p:spPr>
            <p:txBody>
              <a:bodyPr wrap="none"/>
              <a:lstStyle/>
              <a:p>
                <a:endParaRPr lang="en-IN"/>
              </a:p>
            </p:txBody>
          </p:sp>
          <p:sp>
            <p:nvSpPr>
              <p:cNvPr id="181" name="Line 13"/>
              <p:cNvSpPr>
                <a:spLocks noChangeShapeType="1"/>
              </p:cNvSpPr>
              <p:nvPr/>
            </p:nvSpPr>
            <p:spPr bwMode="auto">
              <a:xfrm>
                <a:off x="1032" y="3306"/>
                <a:ext cx="105" cy="0"/>
              </a:xfrm>
              <a:prstGeom prst="line">
                <a:avLst/>
              </a:prstGeom>
              <a:noFill/>
              <a:ln w="12700">
                <a:solidFill>
                  <a:schemeClr val="tx1"/>
                </a:solidFill>
                <a:round/>
                <a:headEnd/>
                <a:tailEnd/>
              </a:ln>
            </p:spPr>
            <p:txBody>
              <a:bodyPr wrap="none"/>
              <a:lstStyle/>
              <a:p>
                <a:endParaRPr lang="en-IN"/>
              </a:p>
            </p:txBody>
          </p:sp>
          <p:sp>
            <p:nvSpPr>
              <p:cNvPr id="182" name="Line 14"/>
              <p:cNvSpPr>
                <a:spLocks noChangeShapeType="1"/>
              </p:cNvSpPr>
              <p:nvPr/>
            </p:nvSpPr>
            <p:spPr bwMode="auto">
              <a:xfrm>
                <a:off x="1032" y="3024"/>
                <a:ext cx="105" cy="0"/>
              </a:xfrm>
              <a:prstGeom prst="line">
                <a:avLst/>
              </a:prstGeom>
              <a:noFill/>
              <a:ln w="12700">
                <a:solidFill>
                  <a:schemeClr val="tx1"/>
                </a:solidFill>
                <a:round/>
                <a:headEnd/>
                <a:tailEnd/>
              </a:ln>
            </p:spPr>
            <p:txBody>
              <a:bodyPr wrap="none"/>
              <a:lstStyle/>
              <a:p>
                <a:endParaRPr lang="en-IN"/>
              </a:p>
            </p:txBody>
          </p:sp>
          <p:sp>
            <p:nvSpPr>
              <p:cNvPr id="183" name="Line 16"/>
              <p:cNvSpPr>
                <a:spLocks noChangeShapeType="1"/>
              </p:cNvSpPr>
              <p:nvPr/>
            </p:nvSpPr>
            <p:spPr bwMode="auto">
              <a:xfrm>
                <a:off x="1032" y="2734"/>
                <a:ext cx="105" cy="0"/>
              </a:xfrm>
              <a:prstGeom prst="line">
                <a:avLst/>
              </a:prstGeom>
              <a:noFill/>
              <a:ln w="12700">
                <a:solidFill>
                  <a:schemeClr val="tx1"/>
                </a:solidFill>
                <a:round/>
                <a:headEnd/>
                <a:tailEnd/>
              </a:ln>
            </p:spPr>
            <p:txBody>
              <a:bodyPr wrap="none"/>
              <a:lstStyle/>
              <a:p>
                <a:endParaRPr lang="en-IN"/>
              </a:p>
            </p:txBody>
          </p:sp>
          <p:sp>
            <p:nvSpPr>
              <p:cNvPr id="184" name="Line 18"/>
              <p:cNvSpPr>
                <a:spLocks noChangeShapeType="1"/>
              </p:cNvSpPr>
              <p:nvPr/>
            </p:nvSpPr>
            <p:spPr bwMode="auto">
              <a:xfrm>
                <a:off x="1032" y="2450"/>
                <a:ext cx="105" cy="0"/>
              </a:xfrm>
              <a:prstGeom prst="line">
                <a:avLst/>
              </a:prstGeom>
              <a:noFill/>
              <a:ln w="12700">
                <a:solidFill>
                  <a:schemeClr val="tx1"/>
                </a:solidFill>
                <a:round/>
                <a:headEnd/>
                <a:tailEnd/>
              </a:ln>
            </p:spPr>
            <p:txBody>
              <a:bodyPr wrap="none"/>
              <a:lstStyle/>
              <a:p>
                <a:endParaRPr lang="en-IN"/>
              </a:p>
            </p:txBody>
          </p:sp>
          <p:sp>
            <p:nvSpPr>
              <p:cNvPr id="185" name="Line 19"/>
              <p:cNvSpPr>
                <a:spLocks noChangeShapeType="1"/>
              </p:cNvSpPr>
              <p:nvPr/>
            </p:nvSpPr>
            <p:spPr bwMode="auto">
              <a:xfrm>
                <a:off x="1031" y="2160"/>
                <a:ext cx="105" cy="0"/>
              </a:xfrm>
              <a:prstGeom prst="line">
                <a:avLst/>
              </a:prstGeom>
              <a:noFill/>
              <a:ln w="12700">
                <a:solidFill>
                  <a:schemeClr val="tx1"/>
                </a:solidFill>
                <a:round/>
                <a:headEnd/>
                <a:tailEnd/>
              </a:ln>
            </p:spPr>
            <p:txBody>
              <a:bodyPr wrap="none"/>
              <a:lstStyle/>
              <a:p>
                <a:endParaRPr lang="en-IN"/>
              </a:p>
            </p:txBody>
          </p:sp>
          <p:sp>
            <p:nvSpPr>
              <p:cNvPr id="186" name="Line 21"/>
              <p:cNvSpPr>
                <a:spLocks noChangeShapeType="1"/>
              </p:cNvSpPr>
              <p:nvPr/>
            </p:nvSpPr>
            <p:spPr bwMode="auto">
              <a:xfrm>
                <a:off x="1031" y="1874"/>
                <a:ext cx="105" cy="0"/>
              </a:xfrm>
              <a:prstGeom prst="line">
                <a:avLst/>
              </a:prstGeom>
              <a:noFill/>
              <a:ln w="12700">
                <a:solidFill>
                  <a:schemeClr val="tx1"/>
                </a:solidFill>
                <a:round/>
                <a:headEnd/>
                <a:tailEnd/>
              </a:ln>
            </p:spPr>
            <p:txBody>
              <a:bodyPr wrap="none"/>
              <a:lstStyle/>
              <a:p>
                <a:endParaRPr lang="en-IN"/>
              </a:p>
            </p:txBody>
          </p:sp>
          <p:sp>
            <p:nvSpPr>
              <p:cNvPr id="187" name="Line 22"/>
              <p:cNvSpPr>
                <a:spLocks noChangeShapeType="1"/>
              </p:cNvSpPr>
              <p:nvPr/>
            </p:nvSpPr>
            <p:spPr bwMode="auto">
              <a:xfrm>
                <a:off x="1031" y="1584"/>
                <a:ext cx="105" cy="0"/>
              </a:xfrm>
              <a:prstGeom prst="line">
                <a:avLst/>
              </a:prstGeom>
              <a:noFill/>
              <a:ln w="12700">
                <a:solidFill>
                  <a:schemeClr val="tx1"/>
                </a:solidFill>
                <a:round/>
                <a:headEnd/>
                <a:tailEnd/>
              </a:ln>
            </p:spPr>
            <p:txBody>
              <a:bodyPr wrap="none"/>
              <a:lstStyle/>
              <a:p>
                <a:endParaRPr lang="en-IN"/>
              </a:p>
            </p:txBody>
          </p:sp>
          <p:sp>
            <p:nvSpPr>
              <p:cNvPr id="188" name="Line 23"/>
              <p:cNvSpPr>
                <a:spLocks noChangeShapeType="1"/>
              </p:cNvSpPr>
              <p:nvPr/>
            </p:nvSpPr>
            <p:spPr bwMode="auto">
              <a:xfrm>
                <a:off x="1028" y="1227"/>
                <a:ext cx="105" cy="0"/>
              </a:xfrm>
              <a:prstGeom prst="line">
                <a:avLst/>
              </a:prstGeom>
              <a:noFill/>
              <a:ln w="12700">
                <a:solidFill>
                  <a:schemeClr val="tx1"/>
                </a:solidFill>
                <a:round/>
                <a:headEnd/>
                <a:tailEnd/>
              </a:ln>
            </p:spPr>
            <p:txBody>
              <a:bodyPr wrap="none"/>
              <a:lstStyle/>
              <a:p>
                <a:endParaRPr lang="en-IN"/>
              </a:p>
            </p:txBody>
          </p:sp>
          <p:sp>
            <p:nvSpPr>
              <p:cNvPr id="189" name="Line 24"/>
              <p:cNvSpPr>
                <a:spLocks noChangeShapeType="1"/>
              </p:cNvSpPr>
              <p:nvPr/>
            </p:nvSpPr>
            <p:spPr bwMode="auto">
              <a:xfrm>
                <a:off x="1031" y="1010"/>
                <a:ext cx="105" cy="0"/>
              </a:xfrm>
              <a:prstGeom prst="line">
                <a:avLst/>
              </a:prstGeom>
              <a:noFill/>
              <a:ln w="12700">
                <a:solidFill>
                  <a:schemeClr val="tx1"/>
                </a:solidFill>
                <a:round/>
                <a:headEnd/>
                <a:tailEnd/>
              </a:ln>
            </p:spPr>
            <p:txBody>
              <a:bodyPr wrap="none"/>
              <a:lstStyle/>
              <a:p>
                <a:endParaRPr lang="en-IN"/>
              </a:p>
            </p:txBody>
          </p:sp>
          <p:sp>
            <p:nvSpPr>
              <p:cNvPr id="190" name="Text Box 25"/>
              <p:cNvSpPr txBox="1">
                <a:spLocks noChangeArrowheads="1"/>
              </p:cNvSpPr>
              <p:nvPr/>
            </p:nvSpPr>
            <p:spPr bwMode="auto">
              <a:xfrm>
                <a:off x="838" y="3174"/>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191" name="Text Box 26"/>
              <p:cNvSpPr txBox="1">
                <a:spLocks noChangeArrowheads="1"/>
              </p:cNvSpPr>
              <p:nvPr/>
            </p:nvSpPr>
            <p:spPr bwMode="auto">
              <a:xfrm>
                <a:off x="838" y="2594"/>
                <a:ext cx="196" cy="231"/>
              </a:xfrm>
              <a:prstGeom prst="rect">
                <a:avLst/>
              </a:prstGeom>
              <a:noFill/>
              <a:ln w="12700">
                <a:noFill/>
                <a:miter lim="800000"/>
                <a:headEnd/>
                <a:tailEnd/>
              </a:ln>
            </p:spPr>
            <p:txBody>
              <a:bodyPr wrap="none">
                <a:spAutoFit/>
              </a:bodyPr>
              <a:lstStyle/>
              <a:p>
                <a:pPr algn="r"/>
                <a:r>
                  <a:rPr lang="en-IE"/>
                  <a:t>4</a:t>
                </a:r>
                <a:endParaRPr lang="en-GB"/>
              </a:p>
            </p:txBody>
          </p:sp>
          <p:sp>
            <p:nvSpPr>
              <p:cNvPr id="192" name="Text Box 27"/>
              <p:cNvSpPr txBox="1">
                <a:spLocks noChangeArrowheads="1"/>
              </p:cNvSpPr>
              <p:nvPr/>
            </p:nvSpPr>
            <p:spPr bwMode="auto">
              <a:xfrm>
                <a:off x="838" y="2039"/>
                <a:ext cx="196" cy="231"/>
              </a:xfrm>
              <a:prstGeom prst="rect">
                <a:avLst/>
              </a:prstGeom>
              <a:noFill/>
              <a:ln w="12700">
                <a:noFill/>
                <a:miter lim="800000"/>
                <a:headEnd/>
                <a:tailEnd/>
              </a:ln>
            </p:spPr>
            <p:txBody>
              <a:bodyPr wrap="none">
                <a:spAutoFit/>
              </a:bodyPr>
              <a:lstStyle/>
              <a:p>
                <a:pPr algn="r"/>
                <a:r>
                  <a:rPr lang="en-IE"/>
                  <a:t>6</a:t>
                </a:r>
                <a:endParaRPr lang="en-GB"/>
              </a:p>
            </p:txBody>
          </p:sp>
          <p:sp>
            <p:nvSpPr>
              <p:cNvPr id="193" name="Text Box 28"/>
              <p:cNvSpPr txBox="1">
                <a:spLocks noChangeArrowheads="1"/>
              </p:cNvSpPr>
              <p:nvPr/>
            </p:nvSpPr>
            <p:spPr bwMode="auto">
              <a:xfrm>
                <a:off x="838" y="1459"/>
                <a:ext cx="196" cy="231"/>
              </a:xfrm>
              <a:prstGeom prst="rect">
                <a:avLst/>
              </a:prstGeom>
              <a:noFill/>
              <a:ln w="12700">
                <a:noFill/>
                <a:miter lim="800000"/>
                <a:headEnd/>
                <a:tailEnd/>
              </a:ln>
            </p:spPr>
            <p:txBody>
              <a:bodyPr wrap="none">
                <a:spAutoFit/>
              </a:bodyPr>
              <a:lstStyle/>
              <a:p>
                <a:pPr algn="r"/>
                <a:r>
                  <a:rPr lang="en-IE"/>
                  <a:t>8</a:t>
                </a:r>
                <a:endParaRPr lang="en-GB"/>
              </a:p>
            </p:txBody>
          </p:sp>
          <p:sp>
            <p:nvSpPr>
              <p:cNvPr id="194" name="Text Box 29"/>
              <p:cNvSpPr txBox="1">
                <a:spLocks noChangeArrowheads="1"/>
              </p:cNvSpPr>
              <p:nvPr/>
            </p:nvSpPr>
            <p:spPr bwMode="auto">
              <a:xfrm>
                <a:off x="758" y="893"/>
                <a:ext cx="276" cy="231"/>
              </a:xfrm>
              <a:prstGeom prst="rect">
                <a:avLst/>
              </a:prstGeom>
              <a:noFill/>
              <a:ln w="12700">
                <a:noFill/>
                <a:miter lim="800000"/>
                <a:headEnd/>
                <a:tailEnd/>
              </a:ln>
            </p:spPr>
            <p:txBody>
              <a:bodyPr wrap="none">
                <a:spAutoFit/>
              </a:bodyPr>
              <a:lstStyle/>
              <a:p>
                <a:pPr algn="r"/>
                <a:r>
                  <a:rPr lang="en-IE" dirty="0"/>
                  <a:t>10</a:t>
                </a:r>
                <a:endParaRPr lang="en-GB" dirty="0"/>
              </a:p>
            </p:txBody>
          </p:sp>
          <p:sp>
            <p:nvSpPr>
              <p:cNvPr id="195" name="Line 30"/>
              <p:cNvSpPr>
                <a:spLocks noChangeShapeType="1"/>
              </p:cNvSpPr>
              <p:nvPr/>
            </p:nvSpPr>
            <p:spPr bwMode="auto">
              <a:xfrm>
                <a:off x="1118" y="1587"/>
                <a:ext cx="3860" cy="0"/>
              </a:xfrm>
              <a:prstGeom prst="line">
                <a:avLst/>
              </a:prstGeom>
              <a:noFill/>
              <a:ln w="38100">
                <a:solidFill>
                  <a:srgbClr val="000080"/>
                </a:solidFill>
                <a:round/>
                <a:headEnd/>
                <a:tailEnd/>
              </a:ln>
            </p:spPr>
            <p:txBody>
              <a:bodyPr wrap="none"/>
              <a:lstStyle/>
              <a:p>
                <a:endParaRPr lang="en-IN"/>
              </a:p>
            </p:txBody>
          </p:sp>
          <p:sp>
            <p:nvSpPr>
              <p:cNvPr id="196" name="Oval 31"/>
              <p:cNvSpPr>
                <a:spLocks noChangeArrowheads="1"/>
              </p:cNvSpPr>
              <p:nvPr/>
            </p:nvSpPr>
            <p:spPr bwMode="auto">
              <a:xfrm>
                <a:off x="1388"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197" name="Oval 32"/>
              <p:cNvSpPr>
                <a:spLocks noChangeArrowheads="1"/>
              </p:cNvSpPr>
              <p:nvPr/>
            </p:nvSpPr>
            <p:spPr bwMode="auto">
              <a:xfrm>
                <a:off x="1613"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198" name="Oval 33"/>
              <p:cNvSpPr>
                <a:spLocks noChangeArrowheads="1"/>
              </p:cNvSpPr>
              <p:nvPr/>
            </p:nvSpPr>
            <p:spPr bwMode="auto">
              <a:xfrm>
                <a:off x="2063"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199" name="Oval 34"/>
              <p:cNvSpPr>
                <a:spLocks noChangeArrowheads="1"/>
              </p:cNvSpPr>
              <p:nvPr/>
            </p:nvSpPr>
            <p:spPr bwMode="auto">
              <a:xfrm>
                <a:off x="1838"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200" name="Oval 39"/>
              <p:cNvSpPr>
                <a:spLocks noChangeArrowheads="1"/>
              </p:cNvSpPr>
              <p:nvPr/>
            </p:nvSpPr>
            <p:spPr bwMode="auto">
              <a:xfrm>
                <a:off x="3503"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201" name="Oval 41"/>
              <p:cNvSpPr>
                <a:spLocks noChangeArrowheads="1"/>
              </p:cNvSpPr>
              <p:nvPr/>
            </p:nvSpPr>
            <p:spPr bwMode="auto">
              <a:xfrm>
                <a:off x="3053"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202" name="Oval 42"/>
              <p:cNvSpPr>
                <a:spLocks noChangeArrowheads="1"/>
              </p:cNvSpPr>
              <p:nvPr/>
            </p:nvSpPr>
            <p:spPr bwMode="auto">
              <a:xfrm>
                <a:off x="3278"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203" name="Text Box 44"/>
              <p:cNvSpPr txBox="1">
                <a:spLocks noChangeArrowheads="1"/>
              </p:cNvSpPr>
              <p:nvPr/>
            </p:nvSpPr>
            <p:spPr bwMode="auto">
              <a:xfrm>
                <a:off x="3001" y="937"/>
                <a:ext cx="756" cy="231"/>
              </a:xfrm>
              <a:prstGeom prst="rect">
                <a:avLst/>
              </a:prstGeom>
              <a:noFill/>
              <a:ln w="12700">
                <a:noFill/>
                <a:miter lim="800000"/>
                <a:headEnd/>
                <a:tailEnd/>
              </a:ln>
            </p:spPr>
            <p:txBody>
              <a:bodyPr wrap="none">
                <a:spAutoFit/>
              </a:bodyPr>
              <a:lstStyle/>
              <a:p>
                <a:r>
                  <a:rPr lang="en-IE"/>
                  <a:t>Scan Line</a:t>
                </a:r>
                <a:endParaRPr lang="en-GB"/>
              </a:p>
            </p:txBody>
          </p:sp>
          <p:sp>
            <p:nvSpPr>
              <p:cNvPr id="204" name="Line 45"/>
              <p:cNvSpPr>
                <a:spLocks noChangeShapeType="1"/>
              </p:cNvSpPr>
              <p:nvPr/>
            </p:nvSpPr>
            <p:spPr bwMode="auto">
              <a:xfrm flipH="1">
                <a:off x="3164" y="1136"/>
                <a:ext cx="142" cy="404"/>
              </a:xfrm>
              <a:prstGeom prst="line">
                <a:avLst/>
              </a:prstGeom>
              <a:noFill/>
              <a:ln w="12700">
                <a:solidFill>
                  <a:schemeClr val="tx1"/>
                </a:solidFill>
                <a:round/>
                <a:headEnd/>
                <a:tailEnd type="triangle" w="med" len="med"/>
              </a:ln>
            </p:spPr>
            <p:txBody>
              <a:bodyPr wrap="none"/>
              <a:lstStyle/>
              <a:p>
                <a:endParaRPr lang="en-IN"/>
              </a:p>
            </p:txBody>
          </p:sp>
          <p:sp>
            <p:nvSpPr>
              <p:cNvPr id="205" name="Line 46"/>
              <p:cNvSpPr>
                <a:spLocks noChangeShapeType="1"/>
              </p:cNvSpPr>
              <p:nvPr/>
            </p:nvSpPr>
            <p:spPr bwMode="auto">
              <a:xfrm rot="5400000">
                <a:off x="1533" y="3827"/>
                <a:ext cx="105" cy="0"/>
              </a:xfrm>
              <a:prstGeom prst="line">
                <a:avLst/>
              </a:prstGeom>
              <a:noFill/>
              <a:ln w="12700">
                <a:solidFill>
                  <a:schemeClr val="tx1"/>
                </a:solidFill>
                <a:round/>
                <a:headEnd/>
                <a:tailEnd/>
              </a:ln>
            </p:spPr>
            <p:txBody>
              <a:bodyPr wrap="none"/>
              <a:lstStyle/>
              <a:p>
                <a:endParaRPr lang="en-IN"/>
              </a:p>
            </p:txBody>
          </p:sp>
          <p:sp>
            <p:nvSpPr>
              <p:cNvPr id="206" name="Line 47"/>
              <p:cNvSpPr>
                <a:spLocks noChangeShapeType="1"/>
              </p:cNvSpPr>
              <p:nvPr/>
            </p:nvSpPr>
            <p:spPr bwMode="auto">
              <a:xfrm>
                <a:off x="1027" y="3586"/>
                <a:ext cx="105" cy="0"/>
              </a:xfrm>
              <a:prstGeom prst="line">
                <a:avLst/>
              </a:prstGeom>
              <a:noFill/>
              <a:ln w="12700">
                <a:solidFill>
                  <a:schemeClr val="tx1"/>
                </a:solidFill>
                <a:round/>
                <a:headEnd/>
                <a:tailEnd/>
              </a:ln>
            </p:spPr>
            <p:txBody>
              <a:bodyPr wrap="none"/>
              <a:lstStyle/>
              <a:p>
                <a:endParaRPr lang="en-IN"/>
              </a:p>
            </p:txBody>
          </p:sp>
          <p:sp>
            <p:nvSpPr>
              <p:cNvPr id="207" name="Line 48"/>
              <p:cNvSpPr>
                <a:spLocks noChangeShapeType="1"/>
              </p:cNvSpPr>
              <p:nvPr/>
            </p:nvSpPr>
            <p:spPr bwMode="auto">
              <a:xfrm rot="5400000">
                <a:off x="1763" y="3827"/>
                <a:ext cx="105" cy="0"/>
              </a:xfrm>
              <a:prstGeom prst="line">
                <a:avLst/>
              </a:prstGeom>
              <a:noFill/>
              <a:ln w="12700">
                <a:solidFill>
                  <a:schemeClr val="tx1"/>
                </a:solidFill>
                <a:round/>
                <a:headEnd/>
                <a:tailEnd/>
              </a:ln>
            </p:spPr>
            <p:txBody>
              <a:bodyPr wrap="none"/>
              <a:lstStyle/>
              <a:p>
                <a:endParaRPr lang="en-IN"/>
              </a:p>
            </p:txBody>
          </p:sp>
          <p:sp>
            <p:nvSpPr>
              <p:cNvPr id="208" name="Line 50"/>
              <p:cNvSpPr>
                <a:spLocks noChangeShapeType="1"/>
              </p:cNvSpPr>
              <p:nvPr/>
            </p:nvSpPr>
            <p:spPr bwMode="auto">
              <a:xfrm rot="5400000">
                <a:off x="1993" y="3827"/>
                <a:ext cx="105" cy="0"/>
              </a:xfrm>
              <a:prstGeom prst="line">
                <a:avLst/>
              </a:prstGeom>
              <a:noFill/>
              <a:ln w="12700">
                <a:solidFill>
                  <a:schemeClr val="tx1"/>
                </a:solidFill>
                <a:round/>
                <a:headEnd/>
                <a:tailEnd/>
              </a:ln>
            </p:spPr>
            <p:txBody>
              <a:bodyPr wrap="none"/>
              <a:lstStyle/>
              <a:p>
                <a:endParaRPr lang="en-IN"/>
              </a:p>
            </p:txBody>
          </p:sp>
          <p:sp>
            <p:nvSpPr>
              <p:cNvPr id="209" name="Line 52"/>
              <p:cNvSpPr>
                <a:spLocks noChangeShapeType="1"/>
              </p:cNvSpPr>
              <p:nvPr/>
            </p:nvSpPr>
            <p:spPr bwMode="auto">
              <a:xfrm rot="5400000">
                <a:off x="2223" y="3827"/>
                <a:ext cx="105" cy="0"/>
              </a:xfrm>
              <a:prstGeom prst="line">
                <a:avLst/>
              </a:prstGeom>
              <a:noFill/>
              <a:ln w="12700">
                <a:solidFill>
                  <a:schemeClr val="tx1"/>
                </a:solidFill>
                <a:round/>
                <a:headEnd/>
                <a:tailEnd/>
              </a:ln>
            </p:spPr>
            <p:txBody>
              <a:bodyPr wrap="none"/>
              <a:lstStyle/>
              <a:p>
                <a:endParaRPr lang="en-IN"/>
              </a:p>
            </p:txBody>
          </p:sp>
          <p:sp>
            <p:nvSpPr>
              <p:cNvPr id="210" name="Line 53"/>
              <p:cNvSpPr>
                <a:spLocks noChangeShapeType="1"/>
              </p:cNvSpPr>
              <p:nvPr/>
            </p:nvSpPr>
            <p:spPr bwMode="auto">
              <a:xfrm rot="5400000">
                <a:off x="2454" y="3827"/>
                <a:ext cx="105" cy="0"/>
              </a:xfrm>
              <a:prstGeom prst="line">
                <a:avLst/>
              </a:prstGeom>
              <a:noFill/>
              <a:ln w="12700">
                <a:solidFill>
                  <a:schemeClr val="tx1"/>
                </a:solidFill>
                <a:round/>
                <a:headEnd/>
                <a:tailEnd/>
              </a:ln>
            </p:spPr>
            <p:txBody>
              <a:bodyPr wrap="none"/>
              <a:lstStyle/>
              <a:p>
                <a:endParaRPr lang="en-IN"/>
              </a:p>
            </p:txBody>
          </p:sp>
          <p:sp>
            <p:nvSpPr>
              <p:cNvPr id="211" name="Line 55"/>
              <p:cNvSpPr>
                <a:spLocks noChangeShapeType="1"/>
              </p:cNvSpPr>
              <p:nvPr/>
            </p:nvSpPr>
            <p:spPr bwMode="auto">
              <a:xfrm rot="5400000">
                <a:off x="2684" y="3827"/>
                <a:ext cx="105" cy="0"/>
              </a:xfrm>
              <a:prstGeom prst="line">
                <a:avLst/>
              </a:prstGeom>
              <a:noFill/>
              <a:ln w="12700">
                <a:solidFill>
                  <a:schemeClr val="tx1"/>
                </a:solidFill>
                <a:round/>
                <a:headEnd/>
                <a:tailEnd/>
              </a:ln>
            </p:spPr>
            <p:txBody>
              <a:bodyPr wrap="none"/>
              <a:lstStyle/>
              <a:p>
                <a:endParaRPr lang="en-IN"/>
              </a:p>
            </p:txBody>
          </p:sp>
          <p:sp>
            <p:nvSpPr>
              <p:cNvPr id="212" name="Line 56"/>
              <p:cNvSpPr>
                <a:spLocks noChangeShapeType="1"/>
              </p:cNvSpPr>
              <p:nvPr/>
            </p:nvSpPr>
            <p:spPr bwMode="auto">
              <a:xfrm rot="5400000">
                <a:off x="2914" y="3827"/>
                <a:ext cx="105" cy="0"/>
              </a:xfrm>
              <a:prstGeom prst="line">
                <a:avLst/>
              </a:prstGeom>
              <a:noFill/>
              <a:ln w="12700">
                <a:solidFill>
                  <a:schemeClr val="tx1"/>
                </a:solidFill>
                <a:round/>
                <a:headEnd/>
                <a:tailEnd/>
              </a:ln>
            </p:spPr>
            <p:txBody>
              <a:bodyPr wrap="none"/>
              <a:lstStyle/>
              <a:p>
                <a:endParaRPr lang="en-IN"/>
              </a:p>
            </p:txBody>
          </p:sp>
          <p:sp>
            <p:nvSpPr>
              <p:cNvPr id="213" name="Line 57"/>
              <p:cNvSpPr>
                <a:spLocks noChangeShapeType="1"/>
              </p:cNvSpPr>
              <p:nvPr/>
            </p:nvSpPr>
            <p:spPr bwMode="auto">
              <a:xfrm rot="5400000">
                <a:off x="3145" y="3827"/>
                <a:ext cx="105" cy="0"/>
              </a:xfrm>
              <a:prstGeom prst="line">
                <a:avLst/>
              </a:prstGeom>
              <a:noFill/>
              <a:ln w="12700">
                <a:solidFill>
                  <a:schemeClr val="tx1"/>
                </a:solidFill>
                <a:round/>
                <a:headEnd/>
                <a:tailEnd/>
              </a:ln>
            </p:spPr>
            <p:txBody>
              <a:bodyPr wrap="none"/>
              <a:lstStyle/>
              <a:p>
                <a:endParaRPr lang="en-IN"/>
              </a:p>
            </p:txBody>
          </p:sp>
          <p:sp>
            <p:nvSpPr>
              <p:cNvPr id="214" name="Line 58"/>
              <p:cNvSpPr>
                <a:spLocks noChangeShapeType="1"/>
              </p:cNvSpPr>
              <p:nvPr/>
            </p:nvSpPr>
            <p:spPr bwMode="auto">
              <a:xfrm rot="5400000">
                <a:off x="3375" y="3827"/>
                <a:ext cx="105" cy="0"/>
              </a:xfrm>
              <a:prstGeom prst="line">
                <a:avLst/>
              </a:prstGeom>
              <a:noFill/>
              <a:ln w="12700">
                <a:solidFill>
                  <a:schemeClr val="tx1"/>
                </a:solidFill>
                <a:round/>
                <a:headEnd/>
                <a:tailEnd/>
              </a:ln>
            </p:spPr>
            <p:txBody>
              <a:bodyPr wrap="none"/>
              <a:lstStyle/>
              <a:p>
                <a:endParaRPr lang="en-IN"/>
              </a:p>
            </p:txBody>
          </p:sp>
          <p:sp>
            <p:nvSpPr>
              <p:cNvPr id="215" name="Line 60"/>
              <p:cNvSpPr>
                <a:spLocks noChangeShapeType="1"/>
              </p:cNvSpPr>
              <p:nvPr/>
            </p:nvSpPr>
            <p:spPr bwMode="auto">
              <a:xfrm rot="5400000">
                <a:off x="3605" y="3827"/>
                <a:ext cx="105" cy="0"/>
              </a:xfrm>
              <a:prstGeom prst="line">
                <a:avLst/>
              </a:prstGeom>
              <a:noFill/>
              <a:ln w="12700">
                <a:solidFill>
                  <a:schemeClr val="tx1"/>
                </a:solidFill>
                <a:round/>
                <a:headEnd/>
                <a:tailEnd/>
              </a:ln>
            </p:spPr>
            <p:txBody>
              <a:bodyPr wrap="none"/>
              <a:lstStyle/>
              <a:p>
                <a:endParaRPr lang="en-IN"/>
              </a:p>
            </p:txBody>
          </p:sp>
          <p:sp>
            <p:nvSpPr>
              <p:cNvPr id="216" name="Line 61"/>
              <p:cNvSpPr>
                <a:spLocks noChangeShapeType="1"/>
              </p:cNvSpPr>
              <p:nvPr/>
            </p:nvSpPr>
            <p:spPr bwMode="auto">
              <a:xfrm rot="5400000">
                <a:off x="3835" y="3827"/>
                <a:ext cx="105" cy="0"/>
              </a:xfrm>
              <a:prstGeom prst="line">
                <a:avLst/>
              </a:prstGeom>
              <a:noFill/>
              <a:ln w="12700">
                <a:solidFill>
                  <a:schemeClr val="tx1"/>
                </a:solidFill>
                <a:round/>
                <a:headEnd/>
                <a:tailEnd/>
              </a:ln>
            </p:spPr>
            <p:txBody>
              <a:bodyPr wrap="none"/>
              <a:lstStyle/>
              <a:p>
                <a:endParaRPr lang="en-IN"/>
              </a:p>
            </p:txBody>
          </p:sp>
          <p:sp>
            <p:nvSpPr>
              <p:cNvPr id="217" name="Line 62"/>
              <p:cNvSpPr>
                <a:spLocks noChangeShapeType="1"/>
              </p:cNvSpPr>
              <p:nvPr/>
            </p:nvSpPr>
            <p:spPr bwMode="auto">
              <a:xfrm rot="5400000">
                <a:off x="4066" y="3827"/>
                <a:ext cx="105" cy="0"/>
              </a:xfrm>
              <a:prstGeom prst="line">
                <a:avLst/>
              </a:prstGeom>
              <a:noFill/>
              <a:ln w="12700">
                <a:solidFill>
                  <a:schemeClr val="tx1"/>
                </a:solidFill>
                <a:round/>
                <a:headEnd/>
                <a:tailEnd/>
              </a:ln>
            </p:spPr>
            <p:txBody>
              <a:bodyPr wrap="none"/>
              <a:lstStyle/>
              <a:p>
                <a:endParaRPr lang="en-IN"/>
              </a:p>
            </p:txBody>
          </p:sp>
          <p:sp>
            <p:nvSpPr>
              <p:cNvPr id="218" name="Line 63"/>
              <p:cNvSpPr>
                <a:spLocks noChangeShapeType="1"/>
              </p:cNvSpPr>
              <p:nvPr/>
            </p:nvSpPr>
            <p:spPr bwMode="auto">
              <a:xfrm rot="5400000">
                <a:off x="4296" y="3827"/>
                <a:ext cx="105" cy="0"/>
              </a:xfrm>
              <a:prstGeom prst="line">
                <a:avLst/>
              </a:prstGeom>
              <a:noFill/>
              <a:ln w="12700">
                <a:solidFill>
                  <a:schemeClr val="tx1"/>
                </a:solidFill>
                <a:round/>
                <a:headEnd/>
                <a:tailEnd/>
              </a:ln>
            </p:spPr>
            <p:txBody>
              <a:bodyPr wrap="none"/>
              <a:lstStyle/>
              <a:p>
                <a:endParaRPr lang="en-IN"/>
              </a:p>
            </p:txBody>
          </p:sp>
          <p:sp>
            <p:nvSpPr>
              <p:cNvPr id="219" name="Line 64"/>
              <p:cNvSpPr>
                <a:spLocks noChangeShapeType="1"/>
              </p:cNvSpPr>
              <p:nvPr/>
            </p:nvSpPr>
            <p:spPr bwMode="auto">
              <a:xfrm rot="5400000">
                <a:off x="4526" y="3827"/>
                <a:ext cx="105" cy="0"/>
              </a:xfrm>
              <a:prstGeom prst="line">
                <a:avLst/>
              </a:prstGeom>
              <a:noFill/>
              <a:ln w="12700">
                <a:solidFill>
                  <a:schemeClr val="tx1"/>
                </a:solidFill>
                <a:round/>
                <a:headEnd/>
                <a:tailEnd/>
              </a:ln>
            </p:spPr>
            <p:txBody>
              <a:bodyPr wrap="none"/>
              <a:lstStyle/>
              <a:p>
                <a:endParaRPr lang="en-IN"/>
              </a:p>
            </p:txBody>
          </p:sp>
          <p:sp>
            <p:nvSpPr>
              <p:cNvPr id="220" name="Line 65"/>
              <p:cNvSpPr>
                <a:spLocks noChangeShapeType="1"/>
              </p:cNvSpPr>
              <p:nvPr/>
            </p:nvSpPr>
            <p:spPr bwMode="auto">
              <a:xfrm rot="5400000">
                <a:off x="4757" y="3827"/>
                <a:ext cx="105" cy="0"/>
              </a:xfrm>
              <a:prstGeom prst="line">
                <a:avLst/>
              </a:prstGeom>
              <a:noFill/>
              <a:ln w="12700">
                <a:solidFill>
                  <a:schemeClr val="tx1"/>
                </a:solidFill>
                <a:round/>
                <a:headEnd/>
                <a:tailEnd/>
              </a:ln>
            </p:spPr>
            <p:txBody>
              <a:bodyPr wrap="none"/>
              <a:lstStyle/>
              <a:p>
                <a:endParaRPr lang="en-IN"/>
              </a:p>
            </p:txBody>
          </p:sp>
          <p:sp>
            <p:nvSpPr>
              <p:cNvPr id="221" name="Line 68"/>
              <p:cNvSpPr>
                <a:spLocks noChangeShapeType="1"/>
              </p:cNvSpPr>
              <p:nvPr/>
            </p:nvSpPr>
            <p:spPr bwMode="auto">
              <a:xfrm rot="5400000">
                <a:off x="1287" y="3820"/>
                <a:ext cx="105" cy="0"/>
              </a:xfrm>
              <a:prstGeom prst="line">
                <a:avLst/>
              </a:prstGeom>
              <a:noFill/>
              <a:ln w="12700">
                <a:solidFill>
                  <a:schemeClr val="tx1"/>
                </a:solidFill>
                <a:round/>
                <a:headEnd/>
                <a:tailEnd/>
              </a:ln>
            </p:spPr>
            <p:txBody>
              <a:bodyPr wrap="none"/>
              <a:lstStyle/>
              <a:p>
                <a:endParaRPr lang="en-IN"/>
              </a:p>
            </p:txBody>
          </p:sp>
          <p:sp>
            <p:nvSpPr>
              <p:cNvPr id="222" name="Text Box 69"/>
              <p:cNvSpPr txBox="1">
                <a:spLocks noChangeArrowheads="1"/>
              </p:cNvSpPr>
              <p:nvPr/>
            </p:nvSpPr>
            <p:spPr bwMode="auto">
              <a:xfrm>
                <a:off x="892" y="3826"/>
                <a:ext cx="196" cy="231"/>
              </a:xfrm>
              <a:prstGeom prst="rect">
                <a:avLst/>
              </a:prstGeom>
              <a:noFill/>
              <a:ln w="12700">
                <a:noFill/>
                <a:miter lim="800000"/>
                <a:headEnd/>
                <a:tailEnd/>
              </a:ln>
            </p:spPr>
            <p:txBody>
              <a:bodyPr wrap="none">
                <a:spAutoFit/>
              </a:bodyPr>
              <a:lstStyle/>
              <a:p>
                <a:pPr algn="r"/>
                <a:r>
                  <a:rPr lang="en-IE"/>
                  <a:t>0</a:t>
                </a:r>
                <a:endParaRPr lang="en-GB"/>
              </a:p>
            </p:txBody>
          </p:sp>
          <p:sp>
            <p:nvSpPr>
              <p:cNvPr id="223" name="Text Box 70"/>
              <p:cNvSpPr txBox="1">
                <a:spLocks noChangeArrowheads="1"/>
              </p:cNvSpPr>
              <p:nvPr/>
            </p:nvSpPr>
            <p:spPr bwMode="auto">
              <a:xfrm>
                <a:off x="1486" y="3917"/>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224" name="Text Box 71"/>
              <p:cNvSpPr txBox="1">
                <a:spLocks noChangeArrowheads="1"/>
              </p:cNvSpPr>
              <p:nvPr/>
            </p:nvSpPr>
            <p:spPr bwMode="auto">
              <a:xfrm>
                <a:off x="1942" y="3917"/>
                <a:ext cx="196" cy="231"/>
              </a:xfrm>
              <a:prstGeom prst="rect">
                <a:avLst/>
              </a:prstGeom>
              <a:noFill/>
              <a:ln w="12700">
                <a:noFill/>
                <a:miter lim="800000"/>
                <a:headEnd/>
                <a:tailEnd/>
              </a:ln>
            </p:spPr>
            <p:txBody>
              <a:bodyPr wrap="none">
                <a:spAutoFit/>
              </a:bodyPr>
              <a:lstStyle/>
              <a:p>
                <a:pPr algn="ctr"/>
                <a:r>
                  <a:rPr lang="en-IE"/>
                  <a:t>4</a:t>
                </a:r>
                <a:endParaRPr lang="en-GB"/>
              </a:p>
            </p:txBody>
          </p:sp>
          <p:sp>
            <p:nvSpPr>
              <p:cNvPr id="225" name="Text Box 72"/>
              <p:cNvSpPr txBox="1">
                <a:spLocks noChangeArrowheads="1"/>
              </p:cNvSpPr>
              <p:nvPr/>
            </p:nvSpPr>
            <p:spPr bwMode="auto">
              <a:xfrm>
                <a:off x="2410" y="3917"/>
                <a:ext cx="196" cy="231"/>
              </a:xfrm>
              <a:prstGeom prst="rect">
                <a:avLst/>
              </a:prstGeom>
              <a:noFill/>
              <a:ln w="12700">
                <a:noFill/>
                <a:miter lim="800000"/>
                <a:headEnd/>
                <a:tailEnd/>
              </a:ln>
            </p:spPr>
            <p:txBody>
              <a:bodyPr wrap="none">
                <a:spAutoFit/>
              </a:bodyPr>
              <a:lstStyle/>
              <a:p>
                <a:pPr algn="ctr"/>
                <a:r>
                  <a:rPr lang="en-IE"/>
                  <a:t>6</a:t>
                </a:r>
                <a:endParaRPr lang="en-GB"/>
              </a:p>
            </p:txBody>
          </p:sp>
          <p:sp>
            <p:nvSpPr>
              <p:cNvPr id="226" name="Text Box 73"/>
              <p:cNvSpPr txBox="1">
                <a:spLocks noChangeArrowheads="1"/>
              </p:cNvSpPr>
              <p:nvPr/>
            </p:nvSpPr>
            <p:spPr bwMode="auto">
              <a:xfrm>
                <a:off x="2867" y="3917"/>
                <a:ext cx="196" cy="231"/>
              </a:xfrm>
              <a:prstGeom prst="rect">
                <a:avLst/>
              </a:prstGeom>
              <a:noFill/>
              <a:ln w="12700">
                <a:noFill/>
                <a:miter lim="800000"/>
                <a:headEnd/>
                <a:tailEnd/>
              </a:ln>
            </p:spPr>
            <p:txBody>
              <a:bodyPr wrap="none">
                <a:spAutoFit/>
              </a:bodyPr>
              <a:lstStyle/>
              <a:p>
                <a:pPr algn="ctr"/>
                <a:r>
                  <a:rPr lang="en-IE"/>
                  <a:t>8</a:t>
                </a:r>
                <a:endParaRPr lang="en-GB"/>
              </a:p>
            </p:txBody>
          </p:sp>
          <p:sp>
            <p:nvSpPr>
              <p:cNvPr id="227" name="Text Box 74"/>
              <p:cNvSpPr txBox="1">
                <a:spLocks noChangeArrowheads="1"/>
              </p:cNvSpPr>
              <p:nvPr/>
            </p:nvSpPr>
            <p:spPr bwMode="auto">
              <a:xfrm>
                <a:off x="3289" y="3917"/>
                <a:ext cx="276" cy="231"/>
              </a:xfrm>
              <a:prstGeom prst="rect">
                <a:avLst/>
              </a:prstGeom>
              <a:noFill/>
              <a:ln w="12700">
                <a:noFill/>
                <a:miter lim="800000"/>
                <a:headEnd/>
                <a:tailEnd/>
              </a:ln>
            </p:spPr>
            <p:txBody>
              <a:bodyPr wrap="none">
                <a:spAutoFit/>
              </a:bodyPr>
              <a:lstStyle/>
              <a:p>
                <a:pPr algn="ctr"/>
                <a:r>
                  <a:rPr lang="en-IE"/>
                  <a:t>10</a:t>
                </a:r>
                <a:endParaRPr lang="en-GB"/>
              </a:p>
            </p:txBody>
          </p:sp>
          <p:sp>
            <p:nvSpPr>
              <p:cNvPr id="228" name="Text Box 75"/>
              <p:cNvSpPr txBox="1">
                <a:spLocks noChangeArrowheads="1"/>
              </p:cNvSpPr>
              <p:nvPr/>
            </p:nvSpPr>
            <p:spPr bwMode="auto">
              <a:xfrm>
                <a:off x="3745" y="3917"/>
                <a:ext cx="276" cy="231"/>
              </a:xfrm>
              <a:prstGeom prst="rect">
                <a:avLst/>
              </a:prstGeom>
              <a:noFill/>
              <a:ln w="12700">
                <a:noFill/>
                <a:miter lim="800000"/>
                <a:headEnd/>
                <a:tailEnd/>
              </a:ln>
            </p:spPr>
            <p:txBody>
              <a:bodyPr wrap="none">
                <a:spAutoFit/>
              </a:bodyPr>
              <a:lstStyle/>
              <a:p>
                <a:pPr algn="ctr"/>
                <a:r>
                  <a:rPr lang="en-IE"/>
                  <a:t>12</a:t>
                </a:r>
                <a:endParaRPr lang="en-GB"/>
              </a:p>
            </p:txBody>
          </p:sp>
          <p:sp>
            <p:nvSpPr>
              <p:cNvPr id="229" name="Text Box 76"/>
              <p:cNvSpPr txBox="1">
                <a:spLocks noChangeArrowheads="1"/>
              </p:cNvSpPr>
              <p:nvPr/>
            </p:nvSpPr>
            <p:spPr bwMode="auto">
              <a:xfrm>
                <a:off x="4213" y="3917"/>
                <a:ext cx="276" cy="231"/>
              </a:xfrm>
              <a:prstGeom prst="rect">
                <a:avLst/>
              </a:prstGeom>
              <a:noFill/>
              <a:ln w="12700">
                <a:noFill/>
                <a:miter lim="800000"/>
                <a:headEnd/>
                <a:tailEnd/>
              </a:ln>
            </p:spPr>
            <p:txBody>
              <a:bodyPr wrap="none">
                <a:spAutoFit/>
              </a:bodyPr>
              <a:lstStyle/>
              <a:p>
                <a:pPr algn="ctr"/>
                <a:r>
                  <a:rPr lang="en-IE"/>
                  <a:t>14</a:t>
                </a:r>
                <a:endParaRPr lang="en-GB"/>
              </a:p>
            </p:txBody>
          </p:sp>
          <p:sp>
            <p:nvSpPr>
              <p:cNvPr id="230" name="Text Box 77"/>
              <p:cNvSpPr txBox="1">
                <a:spLocks noChangeArrowheads="1"/>
              </p:cNvSpPr>
              <p:nvPr/>
            </p:nvSpPr>
            <p:spPr bwMode="auto">
              <a:xfrm>
                <a:off x="4670" y="3917"/>
                <a:ext cx="276" cy="231"/>
              </a:xfrm>
              <a:prstGeom prst="rect">
                <a:avLst/>
              </a:prstGeom>
              <a:noFill/>
              <a:ln w="12700">
                <a:noFill/>
                <a:miter lim="800000"/>
                <a:headEnd/>
                <a:tailEnd/>
              </a:ln>
            </p:spPr>
            <p:txBody>
              <a:bodyPr wrap="none">
                <a:spAutoFit/>
              </a:bodyPr>
              <a:lstStyle/>
              <a:p>
                <a:pPr algn="ctr"/>
                <a:r>
                  <a:rPr lang="en-IE"/>
                  <a:t>16</a:t>
                </a:r>
                <a:endParaRPr lang="en-GB"/>
              </a:p>
            </p:txBody>
          </p:sp>
        </p:grpSp>
        <p:sp>
          <p:nvSpPr>
            <p:cNvPr id="163" name="TextBox 162"/>
            <p:cNvSpPr txBox="1"/>
            <p:nvPr/>
          </p:nvSpPr>
          <p:spPr>
            <a:xfrm>
              <a:off x="2071670" y="5143512"/>
              <a:ext cx="370614" cy="461665"/>
            </a:xfrm>
            <a:prstGeom prst="rect">
              <a:avLst/>
            </a:prstGeom>
            <a:noFill/>
          </p:spPr>
          <p:txBody>
            <a:bodyPr wrap="none" rtlCol="0">
              <a:spAutoFit/>
            </a:bodyPr>
            <a:lstStyle/>
            <a:p>
              <a:r>
                <a:rPr lang="en-US" sz="2400" b="1" dirty="0" smtClean="0"/>
                <a:t>A</a:t>
              </a:r>
              <a:endParaRPr lang="en-IN" sz="2400" b="1" dirty="0"/>
            </a:p>
          </p:txBody>
        </p:sp>
        <p:sp>
          <p:nvSpPr>
            <p:cNvPr id="164" name="TextBox 163"/>
            <p:cNvSpPr txBox="1"/>
            <p:nvPr/>
          </p:nvSpPr>
          <p:spPr>
            <a:xfrm>
              <a:off x="4214810" y="5143512"/>
              <a:ext cx="357790" cy="461665"/>
            </a:xfrm>
            <a:prstGeom prst="rect">
              <a:avLst/>
            </a:prstGeom>
            <a:noFill/>
          </p:spPr>
          <p:txBody>
            <a:bodyPr wrap="square" rtlCol="0">
              <a:spAutoFit/>
            </a:bodyPr>
            <a:lstStyle/>
            <a:p>
              <a:r>
                <a:rPr lang="en-US" sz="2400" b="1" dirty="0" smtClean="0"/>
                <a:t>B</a:t>
              </a:r>
              <a:endParaRPr lang="en-IN" sz="2400" b="1" dirty="0"/>
            </a:p>
          </p:txBody>
        </p:sp>
        <p:sp>
          <p:nvSpPr>
            <p:cNvPr id="165" name="TextBox 164"/>
            <p:cNvSpPr txBox="1"/>
            <p:nvPr/>
          </p:nvSpPr>
          <p:spPr>
            <a:xfrm>
              <a:off x="6500822" y="3786190"/>
              <a:ext cx="348172" cy="461665"/>
            </a:xfrm>
            <a:prstGeom prst="rect">
              <a:avLst/>
            </a:prstGeom>
            <a:noFill/>
          </p:spPr>
          <p:txBody>
            <a:bodyPr wrap="none" rtlCol="0">
              <a:spAutoFit/>
            </a:bodyPr>
            <a:lstStyle/>
            <a:p>
              <a:r>
                <a:rPr lang="en-US" sz="2400" b="1" dirty="0" smtClean="0"/>
                <a:t>C</a:t>
              </a:r>
              <a:endParaRPr lang="en-IN" sz="2400" b="1" dirty="0"/>
            </a:p>
          </p:txBody>
        </p:sp>
        <p:sp>
          <p:nvSpPr>
            <p:cNvPr id="166" name="TextBox 165"/>
            <p:cNvSpPr txBox="1"/>
            <p:nvPr/>
          </p:nvSpPr>
          <p:spPr>
            <a:xfrm>
              <a:off x="6500826" y="1285860"/>
              <a:ext cx="357190" cy="461665"/>
            </a:xfrm>
            <a:prstGeom prst="rect">
              <a:avLst/>
            </a:prstGeom>
            <a:noFill/>
          </p:spPr>
          <p:txBody>
            <a:bodyPr wrap="square" rtlCol="0">
              <a:spAutoFit/>
            </a:bodyPr>
            <a:lstStyle/>
            <a:p>
              <a:r>
                <a:rPr lang="en-US" sz="2400" b="1" dirty="0" smtClean="0"/>
                <a:t>D</a:t>
              </a:r>
              <a:endParaRPr lang="en-IN" sz="2400" b="1" dirty="0"/>
            </a:p>
          </p:txBody>
        </p:sp>
        <p:sp>
          <p:nvSpPr>
            <p:cNvPr id="167" name="TextBox 166"/>
            <p:cNvSpPr txBox="1"/>
            <p:nvPr/>
          </p:nvSpPr>
          <p:spPr>
            <a:xfrm>
              <a:off x="4071934" y="2928934"/>
              <a:ext cx="335348" cy="461665"/>
            </a:xfrm>
            <a:prstGeom prst="rect">
              <a:avLst/>
            </a:prstGeom>
            <a:noFill/>
          </p:spPr>
          <p:txBody>
            <a:bodyPr wrap="none" rtlCol="0">
              <a:spAutoFit/>
            </a:bodyPr>
            <a:lstStyle/>
            <a:p>
              <a:r>
                <a:rPr lang="en-US" sz="2400" b="1" dirty="0" smtClean="0"/>
                <a:t>E</a:t>
              </a:r>
              <a:endParaRPr lang="en-IN" sz="2400" b="1" dirty="0"/>
            </a:p>
          </p:txBody>
        </p:sp>
        <p:sp>
          <p:nvSpPr>
            <p:cNvPr id="168" name="TextBox 167"/>
            <p:cNvSpPr txBox="1"/>
            <p:nvPr/>
          </p:nvSpPr>
          <p:spPr>
            <a:xfrm>
              <a:off x="2214546" y="1571612"/>
              <a:ext cx="325730" cy="461665"/>
            </a:xfrm>
            <a:prstGeom prst="rect">
              <a:avLst/>
            </a:prstGeom>
            <a:noFill/>
          </p:spPr>
          <p:txBody>
            <a:bodyPr wrap="none" rtlCol="0">
              <a:spAutoFit/>
            </a:bodyPr>
            <a:lstStyle/>
            <a:p>
              <a:r>
                <a:rPr lang="en-US" sz="2400" b="1" dirty="0" smtClean="0"/>
                <a:t>F</a:t>
              </a:r>
              <a:endParaRPr lang="en-IN" sz="2400" b="1" dirty="0"/>
            </a:p>
          </p:txBody>
        </p:sp>
        <p:sp>
          <p:nvSpPr>
            <p:cNvPr id="169" name="Line 8"/>
            <p:cNvSpPr>
              <a:spLocks noChangeShapeType="1"/>
            </p:cNvSpPr>
            <p:nvPr/>
          </p:nvSpPr>
          <p:spPr bwMode="auto">
            <a:xfrm flipV="1">
              <a:off x="4357686" y="3786190"/>
              <a:ext cx="2071698" cy="1928826"/>
            </a:xfrm>
            <a:prstGeom prst="line">
              <a:avLst/>
            </a:prstGeom>
            <a:noFill/>
            <a:ln w="50800">
              <a:solidFill>
                <a:srgbClr val="FF6600"/>
              </a:solidFill>
              <a:round/>
              <a:headEnd/>
              <a:tailEnd/>
            </a:ln>
          </p:spPr>
          <p:txBody>
            <a:bodyPr wrap="none"/>
            <a:lstStyle/>
            <a:p>
              <a:endParaRPr lang="en-IN"/>
            </a:p>
          </p:txBody>
        </p:sp>
        <p:sp>
          <p:nvSpPr>
            <p:cNvPr id="170" name="TextBox 169"/>
            <p:cNvSpPr txBox="1"/>
            <p:nvPr/>
          </p:nvSpPr>
          <p:spPr>
            <a:xfrm>
              <a:off x="2000232" y="2643182"/>
              <a:ext cx="349776" cy="369332"/>
            </a:xfrm>
            <a:prstGeom prst="rect">
              <a:avLst/>
            </a:prstGeom>
            <a:noFill/>
          </p:spPr>
          <p:txBody>
            <a:bodyPr wrap="none" rtlCol="0">
              <a:spAutoFit/>
            </a:bodyPr>
            <a:lstStyle/>
            <a:p>
              <a:r>
                <a:rPr lang="en-US" dirty="0" smtClean="0"/>
                <a:t>w</a:t>
              </a:r>
              <a:endParaRPr lang="en-IN" dirty="0"/>
            </a:p>
          </p:txBody>
        </p:sp>
        <p:sp>
          <p:nvSpPr>
            <p:cNvPr id="171" name="TextBox 170"/>
            <p:cNvSpPr txBox="1"/>
            <p:nvPr/>
          </p:nvSpPr>
          <p:spPr>
            <a:xfrm>
              <a:off x="3500430" y="2714620"/>
              <a:ext cx="284052" cy="369332"/>
            </a:xfrm>
            <a:prstGeom prst="rect">
              <a:avLst/>
            </a:prstGeom>
            <a:noFill/>
          </p:spPr>
          <p:txBody>
            <a:bodyPr wrap="none" rtlCol="0">
              <a:spAutoFit/>
            </a:bodyPr>
            <a:lstStyle/>
            <a:p>
              <a:r>
                <a:rPr lang="en-US" dirty="0" smtClean="0"/>
                <a:t>x</a:t>
              </a:r>
              <a:endParaRPr lang="en-IN" dirty="0"/>
            </a:p>
          </p:txBody>
        </p:sp>
        <p:sp>
          <p:nvSpPr>
            <p:cNvPr id="172" name="TextBox 171"/>
            <p:cNvSpPr txBox="1"/>
            <p:nvPr/>
          </p:nvSpPr>
          <p:spPr>
            <a:xfrm>
              <a:off x="4500562" y="2643182"/>
              <a:ext cx="288862" cy="369332"/>
            </a:xfrm>
            <a:prstGeom prst="rect">
              <a:avLst/>
            </a:prstGeom>
            <a:noFill/>
          </p:spPr>
          <p:txBody>
            <a:bodyPr wrap="none" rtlCol="0">
              <a:spAutoFit/>
            </a:bodyPr>
            <a:lstStyle/>
            <a:p>
              <a:r>
                <a:rPr lang="en-US" dirty="0" smtClean="0"/>
                <a:t>y</a:t>
              </a:r>
              <a:endParaRPr lang="en-IN" dirty="0"/>
            </a:p>
          </p:txBody>
        </p:sp>
        <p:sp>
          <p:nvSpPr>
            <p:cNvPr id="173" name="TextBox 172"/>
            <p:cNvSpPr txBox="1"/>
            <p:nvPr/>
          </p:nvSpPr>
          <p:spPr>
            <a:xfrm>
              <a:off x="6500826" y="2571744"/>
              <a:ext cx="276038" cy="369332"/>
            </a:xfrm>
            <a:prstGeom prst="rect">
              <a:avLst/>
            </a:prstGeom>
            <a:noFill/>
          </p:spPr>
          <p:txBody>
            <a:bodyPr wrap="none" rtlCol="0">
              <a:spAutoFit/>
            </a:bodyPr>
            <a:lstStyle/>
            <a:p>
              <a:r>
                <a:rPr lang="en-US" dirty="0" smtClean="0"/>
                <a:t>z</a:t>
              </a:r>
              <a:endParaRPr lang="en-IN" dirty="0"/>
            </a:p>
          </p:txBody>
        </p:sp>
        <p:sp>
          <p:nvSpPr>
            <p:cNvPr id="174" name="Oval 39"/>
            <p:cNvSpPr>
              <a:spLocks noChangeArrowheads="1"/>
            </p:cNvSpPr>
            <p:nvPr/>
          </p:nvSpPr>
          <p:spPr bwMode="auto">
            <a:xfrm>
              <a:off x="5857880" y="2357430"/>
              <a:ext cx="319088" cy="319087"/>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175" name="Oval 39"/>
            <p:cNvSpPr>
              <a:spLocks noChangeArrowheads="1"/>
            </p:cNvSpPr>
            <p:nvPr/>
          </p:nvSpPr>
          <p:spPr bwMode="auto">
            <a:xfrm>
              <a:off x="6215070" y="2357430"/>
              <a:ext cx="319088" cy="319087"/>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176" name="Line 24"/>
            <p:cNvSpPr>
              <a:spLocks noChangeShapeType="1"/>
            </p:cNvSpPr>
            <p:nvPr/>
          </p:nvSpPr>
          <p:spPr bwMode="auto">
            <a:xfrm>
              <a:off x="1571604" y="1071546"/>
              <a:ext cx="166688" cy="0"/>
            </a:xfrm>
            <a:prstGeom prst="line">
              <a:avLst/>
            </a:prstGeom>
            <a:noFill/>
            <a:ln w="12700">
              <a:solidFill>
                <a:schemeClr val="tx1"/>
              </a:solidFill>
              <a:round/>
              <a:headEnd/>
              <a:tailEnd/>
            </a:ln>
          </p:spPr>
          <p:txBody>
            <a:bodyPr wrap="none"/>
            <a:lstStyle/>
            <a:p>
              <a:endParaRPr lang="en-IN"/>
            </a:p>
          </p:txBody>
        </p:sp>
        <p:sp>
          <p:nvSpPr>
            <p:cNvPr id="177" name="Text Box 29"/>
            <p:cNvSpPr txBox="1">
              <a:spLocks noChangeArrowheads="1"/>
            </p:cNvSpPr>
            <p:nvPr/>
          </p:nvSpPr>
          <p:spPr bwMode="auto">
            <a:xfrm>
              <a:off x="1142976" y="857232"/>
              <a:ext cx="418704" cy="369332"/>
            </a:xfrm>
            <a:prstGeom prst="rect">
              <a:avLst/>
            </a:prstGeom>
            <a:noFill/>
            <a:ln w="12700">
              <a:noFill/>
              <a:miter lim="800000"/>
              <a:headEnd/>
              <a:tailEnd/>
            </a:ln>
          </p:spPr>
          <p:txBody>
            <a:bodyPr wrap="none">
              <a:spAutoFit/>
            </a:bodyPr>
            <a:lstStyle/>
            <a:p>
              <a:pPr algn="r"/>
              <a:r>
                <a:rPr lang="en-IE" dirty="0" smtClean="0"/>
                <a:t>12</a:t>
              </a:r>
              <a:endParaRPr lang="en-GB" dirty="0"/>
            </a:p>
          </p:txBody>
        </p:sp>
      </p:grpSp>
      <p:sp>
        <p:nvSpPr>
          <p:cNvPr id="236" name="Oval 41"/>
          <p:cNvSpPr>
            <a:spLocks noChangeArrowheads="1"/>
          </p:cNvSpPr>
          <p:nvPr/>
        </p:nvSpPr>
        <p:spPr bwMode="auto">
          <a:xfrm>
            <a:off x="4357686" y="2357430"/>
            <a:ext cx="319088" cy="319087"/>
          </a:xfrm>
          <a:prstGeom prst="ellipse">
            <a:avLst/>
          </a:prstGeom>
          <a:solidFill>
            <a:schemeClr val="accent1"/>
          </a:solidFill>
          <a:ln w="254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8175" y="0"/>
            <a:ext cx="8505825" cy="1231900"/>
          </a:xfrm>
        </p:spPr>
        <p:txBody>
          <a:bodyPr/>
          <a:lstStyle/>
          <a:p>
            <a:pPr eaLnBrk="1" hangingPunct="1"/>
            <a:r>
              <a:rPr lang="en-IE" smtClean="0"/>
              <a:t>Scan-Line Polygon Fill Algorithm</a:t>
            </a:r>
            <a:endParaRPr lang="en-US" smtClean="0"/>
          </a:p>
        </p:txBody>
      </p:sp>
      <p:grpSp>
        <p:nvGrpSpPr>
          <p:cNvPr id="79" name="Group 78"/>
          <p:cNvGrpSpPr/>
          <p:nvPr/>
        </p:nvGrpSpPr>
        <p:grpSpPr>
          <a:xfrm>
            <a:off x="1142976" y="857232"/>
            <a:ext cx="6699250" cy="5708652"/>
            <a:chOff x="1142972" y="857232"/>
            <a:chExt cx="6699250" cy="5708652"/>
          </a:xfrm>
        </p:grpSpPr>
        <p:grpSp>
          <p:nvGrpSpPr>
            <p:cNvPr id="2" name="Group 78"/>
            <p:cNvGrpSpPr>
              <a:grpSpLocks/>
            </p:cNvGrpSpPr>
            <p:nvPr/>
          </p:nvGrpSpPr>
          <p:grpSpPr bwMode="auto">
            <a:xfrm>
              <a:off x="1142972" y="857235"/>
              <a:ext cx="6699250" cy="5708649"/>
              <a:chOff x="758" y="552"/>
              <a:chExt cx="4220" cy="3596"/>
            </a:xfrm>
          </p:grpSpPr>
          <p:grpSp>
            <p:nvGrpSpPr>
              <p:cNvPr id="3" name="Group 43"/>
              <p:cNvGrpSpPr>
                <a:grpSpLocks/>
              </p:cNvGrpSpPr>
              <p:nvPr/>
            </p:nvGrpSpPr>
            <p:grpSpPr bwMode="auto">
              <a:xfrm>
                <a:off x="1456" y="867"/>
                <a:ext cx="2616" cy="2745"/>
                <a:chOff x="1456" y="1182"/>
                <a:chExt cx="2616" cy="2745"/>
              </a:xfrm>
            </p:grpSpPr>
            <p:sp>
              <p:nvSpPr>
                <p:cNvPr id="61" name="Line 5"/>
                <p:cNvSpPr>
                  <a:spLocks noChangeShapeType="1"/>
                </p:cNvSpPr>
                <p:nvPr/>
              </p:nvSpPr>
              <p:spPr bwMode="auto">
                <a:xfrm>
                  <a:off x="1478" y="1542"/>
                  <a:ext cx="29" cy="1665"/>
                </a:xfrm>
                <a:prstGeom prst="line">
                  <a:avLst/>
                </a:prstGeom>
                <a:noFill/>
                <a:ln w="50800">
                  <a:solidFill>
                    <a:srgbClr val="FF6600"/>
                  </a:solidFill>
                  <a:round/>
                  <a:headEnd/>
                  <a:tailEnd/>
                </a:ln>
              </p:spPr>
              <p:txBody>
                <a:bodyPr wrap="none"/>
                <a:lstStyle/>
                <a:p>
                  <a:endParaRPr lang="en-IN"/>
                </a:p>
              </p:txBody>
            </p:sp>
            <p:sp>
              <p:nvSpPr>
                <p:cNvPr id="62" name="Line 6"/>
                <p:cNvSpPr>
                  <a:spLocks noChangeShapeType="1"/>
                </p:cNvSpPr>
                <p:nvPr/>
              </p:nvSpPr>
              <p:spPr bwMode="auto">
                <a:xfrm>
                  <a:off x="1456" y="1522"/>
                  <a:ext cx="1237" cy="605"/>
                </a:xfrm>
                <a:prstGeom prst="line">
                  <a:avLst/>
                </a:prstGeom>
                <a:noFill/>
                <a:ln w="50800">
                  <a:solidFill>
                    <a:srgbClr val="FF6600"/>
                  </a:solidFill>
                  <a:round/>
                  <a:headEnd/>
                  <a:tailEnd/>
                </a:ln>
              </p:spPr>
              <p:txBody>
                <a:bodyPr wrap="none"/>
                <a:lstStyle/>
                <a:p>
                  <a:endParaRPr lang="en-IN"/>
                </a:p>
              </p:txBody>
            </p:sp>
            <p:sp>
              <p:nvSpPr>
                <p:cNvPr id="63" name="Line 7"/>
                <p:cNvSpPr>
                  <a:spLocks noChangeShapeType="1"/>
                </p:cNvSpPr>
                <p:nvPr/>
              </p:nvSpPr>
              <p:spPr bwMode="auto">
                <a:xfrm flipV="1">
                  <a:off x="2648" y="1182"/>
                  <a:ext cx="1407" cy="945"/>
                </a:xfrm>
                <a:prstGeom prst="line">
                  <a:avLst/>
                </a:prstGeom>
                <a:noFill/>
                <a:ln w="50800">
                  <a:solidFill>
                    <a:srgbClr val="FF6600"/>
                  </a:solidFill>
                  <a:round/>
                  <a:headEnd/>
                  <a:tailEnd/>
                </a:ln>
              </p:spPr>
              <p:txBody>
                <a:bodyPr wrap="none"/>
                <a:lstStyle/>
                <a:p>
                  <a:endParaRPr lang="en-IN"/>
                </a:p>
              </p:txBody>
            </p:sp>
            <p:sp>
              <p:nvSpPr>
                <p:cNvPr id="64" name="Line 8"/>
                <p:cNvSpPr>
                  <a:spLocks noChangeShapeType="1"/>
                </p:cNvSpPr>
                <p:nvPr/>
              </p:nvSpPr>
              <p:spPr bwMode="auto">
                <a:xfrm flipH="1" flipV="1">
                  <a:off x="4043" y="1182"/>
                  <a:ext cx="29" cy="1575"/>
                </a:xfrm>
                <a:prstGeom prst="line">
                  <a:avLst/>
                </a:prstGeom>
                <a:noFill/>
                <a:ln w="50800">
                  <a:solidFill>
                    <a:srgbClr val="FF6600"/>
                  </a:solidFill>
                  <a:round/>
                  <a:headEnd/>
                  <a:tailEnd/>
                </a:ln>
              </p:spPr>
              <p:txBody>
                <a:bodyPr wrap="none"/>
                <a:lstStyle/>
                <a:p>
                  <a:endParaRPr lang="en-IN"/>
                </a:p>
              </p:txBody>
            </p:sp>
            <p:sp>
              <p:nvSpPr>
                <p:cNvPr id="65" name="Line 9"/>
                <p:cNvSpPr>
                  <a:spLocks noChangeShapeType="1"/>
                </p:cNvSpPr>
                <p:nvPr/>
              </p:nvSpPr>
              <p:spPr bwMode="auto">
                <a:xfrm flipH="1" flipV="1">
                  <a:off x="1478" y="3207"/>
                  <a:ext cx="1305" cy="720"/>
                </a:xfrm>
                <a:prstGeom prst="line">
                  <a:avLst/>
                </a:prstGeom>
                <a:noFill/>
                <a:ln w="50800">
                  <a:solidFill>
                    <a:srgbClr val="FF6600"/>
                  </a:solidFill>
                  <a:round/>
                  <a:headEnd/>
                  <a:tailEnd/>
                </a:ln>
              </p:spPr>
              <p:txBody>
                <a:bodyPr wrap="none"/>
                <a:lstStyle/>
                <a:p>
                  <a:endParaRPr lang="en-IN"/>
                </a:p>
              </p:txBody>
            </p:sp>
          </p:grpSp>
          <p:sp>
            <p:nvSpPr>
              <p:cNvPr id="7" name="Line 11"/>
              <p:cNvSpPr>
                <a:spLocks noChangeShapeType="1"/>
              </p:cNvSpPr>
              <p:nvPr/>
            </p:nvSpPr>
            <p:spPr bwMode="auto">
              <a:xfrm flipH="1" flipV="1">
                <a:off x="1063" y="552"/>
                <a:ext cx="29" cy="3322"/>
              </a:xfrm>
              <a:prstGeom prst="line">
                <a:avLst/>
              </a:prstGeom>
              <a:noFill/>
              <a:ln w="12700">
                <a:solidFill>
                  <a:schemeClr val="tx1"/>
                </a:solidFill>
                <a:round/>
                <a:headEnd/>
                <a:tailEnd type="triangle" w="med" len="med"/>
              </a:ln>
            </p:spPr>
            <p:txBody>
              <a:bodyPr wrap="none"/>
              <a:lstStyle/>
              <a:p>
                <a:endParaRPr lang="en-IN"/>
              </a:p>
            </p:txBody>
          </p:sp>
          <p:sp>
            <p:nvSpPr>
              <p:cNvPr id="8" name="Line 12"/>
              <p:cNvSpPr>
                <a:spLocks noChangeShapeType="1"/>
              </p:cNvSpPr>
              <p:nvPr/>
            </p:nvSpPr>
            <p:spPr bwMode="auto">
              <a:xfrm rot="5400000" flipV="1">
                <a:off x="2991" y="1855"/>
                <a:ext cx="0" cy="3935"/>
              </a:xfrm>
              <a:prstGeom prst="line">
                <a:avLst/>
              </a:prstGeom>
              <a:noFill/>
              <a:ln w="12700">
                <a:solidFill>
                  <a:schemeClr val="tx1"/>
                </a:solidFill>
                <a:round/>
                <a:headEnd/>
                <a:tailEnd type="triangle" w="med" len="med"/>
              </a:ln>
            </p:spPr>
            <p:txBody>
              <a:bodyPr wrap="none"/>
              <a:lstStyle/>
              <a:p>
                <a:endParaRPr lang="en-IN"/>
              </a:p>
            </p:txBody>
          </p:sp>
          <p:sp>
            <p:nvSpPr>
              <p:cNvPr id="9" name="Line 13"/>
              <p:cNvSpPr>
                <a:spLocks noChangeShapeType="1"/>
              </p:cNvSpPr>
              <p:nvPr/>
            </p:nvSpPr>
            <p:spPr bwMode="auto">
              <a:xfrm>
                <a:off x="1032" y="3306"/>
                <a:ext cx="105" cy="0"/>
              </a:xfrm>
              <a:prstGeom prst="line">
                <a:avLst/>
              </a:prstGeom>
              <a:noFill/>
              <a:ln w="12700">
                <a:solidFill>
                  <a:schemeClr val="tx1"/>
                </a:solidFill>
                <a:round/>
                <a:headEnd/>
                <a:tailEnd/>
              </a:ln>
            </p:spPr>
            <p:txBody>
              <a:bodyPr wrap="none"/>
              <a:lstStyle/>
              <a:p>
                <a:endParaRPr lang="en-IN"/>
              </a:p>
            </p:txBody>
          </p:sp>
          <p:sp>
            <p:nvSpPr>
              <p:cNvPr id="10" name="Line 14"/>
              <p:cNvSpPr>
                <a:spLocks noChangeShapeType="1"/>
              </p:cNvSpPr>
              <p:nvPr/>
            </p:nvSpPr>
            <p:spPr bwMode="auto">
              <a:xfrm>
                <a:off x="1032" y="3024"/>
                <a:ext cx="105" cy="0"/>
              </a:xfrm>
              <a:prstGeom prst="line">
                <a:avLst/>
              </a:prstGeom>
              <a:noFill/>
              <a:ln w="12700">
                <a:solidFill>
                  <a:schemeClr val="tx1"/>
                </a:solidFill>
                <a:round/>
                <a:headEnd/>
                <a:tailEnd/>
              </a:ln>
            </p:spPr>
            <p:txBody>
              <a:bodyPr wrap="none"/>
              <a:lstStyle/>
              <a:p>
                <a:endParaRPr lang="en-IN"/>
              </a:p>
            </p:txBody>
          </p:sp>
          <p:sp>
            <p:nvSpPr>
              <p:cNvPr id="11" name="Line 16"/>
              <p:cNvSpPr>
                <a:spLocks noChangeShapeType="1"/>
              </p:cNvSpPr>
              <p:nvPr/>
            </p:nvSpPr>
            <p:spPr bwMode="auto">
              <a:xfrm>
                <a:off x="1032" y="2734"/>
                <a:ext cx="105" cy="0"/>
              </a:xfrm>
              <a:prstGeom prst="line">
                <a:avLst/>
              </a:prstGeom>
              <a:noFill/>
              <a:ln w="12700">
                <a:solidFill>
                  <a:schemeClr val="tx1"/>
                </a:solidFill>
                <a:round/>
                <a:headEnd/>
                <a:tailEnd/>
              </a:ln>
            </p:spPr>
            <p:txBody>
              <a:bodyPr wrap="none"/>
              <a:lstStyle/>
              <a:p>
                <a:endParaRPr lang="en-IN"/>
              </a:p>
            </p:txBody>
          </p:sp>
          <p:sp>
            <p:nvSpPr>
              <p:cNvPr id="12" name="Line 18"/>
              <p:cNvSpPr>
                <a:spLocks noChangeShapeType="1"/>
              </p:cNvSpPr>
              <p:nvPr/>
            </p:nvSpPr>
            <p:spPr bwMode="auto">
              <a:xfrm>
                <a:off x="1032" y="2450"/>
                <a:ext cx="105" cy="0"/>
              </a:xfrm>
              <a:prstGeom prst="line">
                <a:avLst/>
              </a:prstGeom>
              <a:noFill/>
              <a:ln w="12700">
                <a:solidFill>
                  <a:schemeClr val="tx1"/>
                </a:solidFill>
                <a:round/>
                <a:headEnd/>
                <a:tailEnd/>
              </a:ln>
            </p:spPr>
            <p:txBody>
              <a:bodyPr wrap="none"/>
              <a:lstStyle/>
              <a:p>
                <a:endParaRPr lang="en-IN"/>
              </a:p>
            </p:txBody>
          </p:sp>
          <p:sp>
            <p:nvSpPr>
              <p:cNvPr id="13" name="Line 19"/>
              <p:cNvSpPr>
                <a:spLocks noChangeShapeType="1"/>
              </p:cNvSpPr>
              <p:nvPr/>
            </p:nvSpPr>
            <p:spPr bwMode="auto">
              <a:xfrm>
                <a:off x="1031" y="2160"/>
                <a:ext cx="105" cy="0"/>
              </a:xfrm>
              <a:prstGeom prst="line">
                <a:avLst/>
              </a:prstGeom>
              <a:noFill/>
              <a:ln w="12700">
                <a:solidFill>
                  <a:schemeClr val="tx1"/>
                </a:solidFill>
                <a:round/>
                <a:headEnd/>
                <a:tailEnd/>
              </a:ln>
            </p:spPr>
            <p:txBody>
              <a:bodyPr wrap="none"/>
              <a:lstStyle/>
              <a:p>
                <a:endParaRPr lang="en-IN"/>
              </a:p>
            </p:txBody>
          </p:sp>
          <p:sp>
            <p:nvSpPr>
              <p:cNvPr id="14" name="Line 21"/>
              <p:cNvSpPr>
                <a:spLocks noChangeShapeType="1"/>
              </p:cNvSpPr>
              <p:nvPr/>
            </p:nvSpPr>
            <p:spPr bwMode="auto">
              <a:xfrm>
                <a:off x="1031" y="1874"/>
                <a:ext cx="105" cy="0"/>
              </a:xfrm>
              <a:prstGeom prst="line">
                <a:avLst/>
              </a:prstGeom>
              <a:noFill/>
              <a:ln w="12700">
                <a:solidFill>
                  <a:schemeClr val="tx1"/>
                </a:solidFill>
                <a:round/>
                <a:headEnd/>
                <a:tailEnd/>
              </a:ln>
            </p:spPr>
            <p:txBody>
              <a:bodyPr wrap="none"/>
              <a:lstStyle/>
              <a:p>
                <a:endParaRPr lang="en-IN"/>
              </a:p>
            </p:txBody>
          </p:sp>
          <p:sp>
            <p:nvSpPr>
              <p:cNvPr id="15" name="Line 22"/>
              <p:cNvSpPr>
                <a:spLocks noChangeShapeType="1"/>
              </p:cNvSpPr>
              <p:nvPr/>
            </p:nvSpPr>
            <p:spPr bwMode="auto">
              <a:xfrm>
                <a:off x="1031" y="1584"/>
                <a:ext cx="105" cy="0"/>
              </a:xfrm>
              <a:prstGeom prst="line">
                <a:avLst/>
              </a:prstGeom>
              <a:noFill/>
              <a:ln w="12700">
                <a:solidFill>
                  <a:schemeClr val="tx1"/>
                </a:solidFill>
                <a:round/>
                <a:headEnd/>
                <a:tailEnd/>
              </a:ln>
            </p:spPr>
            <p:txBody>
              <a:bodyPr wrap="none"/>
              <a:lstStyle/>
              <a:p>
                <a:endParaRPr lang="en-IN"/>
              </a:p>
            </p:txBody>
          </p:sp>
          <p:sp>
            <p:nvSpPr>
              <p:cNvPr id="16" name="Line 23"/>
              <p:cNvSpPr>
                <a:spLocks noChangeShapeType="1"/>
              </p:cNvSpPr>
              <p:nvPr/>
            </p:nvSpPr>
            <p:spPr bwMode="auto">
              <a:xfrm>
                <a:off x="1031" y="1300"/>
                <a:ext cx="105" cy="0"/>
              </a:xfrm>
              <a:prstGeom prst="line">
                <a:avLst/>
              </a:prstGeom>
              <a:noFill/>
              <a:ln w="12700">
                <a:solidFill>
                  <a:schemeClr val="tx1"/>
                </a:solidFill>
                <a:round/>
                <a:headEnd/>
                <a:tailEnd/>
              </a:ln>
            </p:spPr>
            <p:txBody>
              <a:bodyPr wrap="none"/>
              <a:lstStyle/>
              <a:p>
                <a:endParaRPr lang="en-IN"/>
              </a:p>
            </p:txBody>
          </p:sp>
          <p:sp>
            <p:nvSpPr>
              <p:cNvPr id="17" name="Line 24"/>
              <p:cNvSpPr>
                <a:spLocks noChangeShapeType="1"/>
              </p:cNvSpPr>
              <p:nvPr/>
            </p:nvSpPr>
            <p:spPr bwMode="auto">
              <a:xfrm>
                <a:off x="1031" y="1010"/>
                <a:ext cx="105" cy="0"/>
              </a:xfrm>
              <a:prstGeom prst="line">
                <a:avLst/>
              </a:prstGeom>
              <a:noFill/>
              <a:ln w="12700">
                <a:solidFill>
                  <a:schemeClr val="tx1"/>
                </a:solidFill>
                <a:round/>
                <a:headEnd/>
                <a:tailEnd/>
              </a:ln>
            </p:spPr>
            <p:txBody>
              <a:bodyPr wrap="none"/>
              <a:lstStyle/>
              <a:p>
                <a:endParaRPr lang="en-IN"/>
              </a:p>
            </p:txBody>
          </p:sp>
          <p:sp>
            <p:nvSpPr>
              <p:cNvPr id="18" name="Text Box 25"/>
              <p:cNvSpPr txBox="1">
                <a:spLocks noChangeArrowheads="1"/>
              </p:cNvSpPr>
              <p:nvPr/>
            </p:nvSpPr>
            <p:spPr bwMode="auto">
              <a:xfrm>
                <a:off x="838" y="3174"/>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19" name="Text Box 26"/>
              <p:cNvSpPr txBox="1">
                <a:spLocks noChangeArrowheads="1"/>
              </p:cNvSpPr>
              <p:nvPr/>
            </p:nvSpPr>
            <p:spPr bwMode="auto">
              <a:xfrm>
                <a:off x="838" y="2594"/>
                <a:ext cx="196" cy="231"/>
              </a:xfrm>
              <a:prstGeom prst="rect">
                <a:avLst/>
              </a:prstGeom>
              <a:noFill/>
              <a:ln w="12700">
                <a:noFill/>
                <a:miter lim="800000"/>
                <a:headEnd/>
                <a:tailEnd/>
              </a:ln>
            </p:spPr>
            <p:txBody>
              <a:bodyPr wrap="none">
                <a:spAutoFit/>
              </a:bodyPr>
              <a:lstStyle/>
              <a:p>
                <a:pPr algn="r"/>
                <a:r>
                  <a:rPr lang="en-IE"/>
                  <a:t>4</a:t>
                </a:r>
                <a:endParaRPr lang="en-GB"/>
              </a:p>
            </p:txBody>
          </p:sp>
          <p:sp>
            <p:nvSpPr>
              <p:cNvPr id="20" name="Text Box 27"/>
              <p:cNvSpPr txBox="1">
                <a:spLocks noChangeArrowheads="1"/>
              </p:cNvSpPr>
              <p:nvPr/>
            </p:nvSpPr>
            <p:spPr bwMode="auto">
              <a:xfrm>
                <a:off x="838" y="2039"/>
                <a:ext cx="196" cy="231"/>
              </a:xfrm>
              <a:prstGeom prst="rect">
                <a:avLst/>
              </a:prstGeom>
              <a:noFill/>
              <a:ln w="12700">
                <a:noFill/>
                <a:miter lim="800000"/>
                <a:headEnd/>
                <a:tailEnd/>
              </a:ln>
            </p:spPr>
            <p:txBody>
              <a:bodyPr wrap="none">
                <a:spAutoFit/>
              </a:bodyPr>
              <a:lstStyle/>
              <a:p>
                <a:pPr algn="r"/>
                <a:r>
                  <a:rPr lang="en-IE"/>
                  <a:t>6</a:t>
                </a:r>
                <a:endParaRPr lang="en-GB"/>
              </a:p>
            </p:txBody>
          </p:sp>
          <p:sp>
            <p:nvSpPr>
              <p:cNvPr id="21" name="Text Box 28"/>
              <p:cNvSpPr txBox="1">
                <a:spLocks noChangeArrowheads="1"/>
              </p:cNvSpPr>
              <p:nvPr/>
            </p:nvSpPr>
            <p:spPr bwMode="auto">
              <a:xfrm>
                <a:off x="838" y="1459"/>
                <a:ext cx="196" cy="231"/>
              </a:xfrm>
              <a:prstGeom prst="rect">
                <a:avLst/>
              </a:prstGeom>
              <a:noFill/>
              <a:ln w="12700">
                <a:noFill/>
                <a:miter lim="800000"/>
                <a:headEnd/>
                <a:tailEnd/>
              </a:ln>
            </p:spPr>
            <p:txBody>
              <a:bodyPr wrap="none">
                <a:spAutoFit/>
              </a:bodyPr>
              <a:lstStyle/>
              <a:p>
                <a:pPr algn="r"/>
                <a:r>
                  <a:rPr lang="en-IE"/>
                  <a:t>8</a:t>
                </a:r>
                <a:endParaRPr lang="en-GB"/>
              </a:p>
            </p:txBody>
          </p:sp>
          <p:sp>
            <p:nvSpPr>
              <p:cNvPr id="22" name="Text Box 29"/>
              <p:cNvSpPr txBox="1">
                <a:spLocks noChangeArrowheads="1"/>
              </p:cNvSpPr>
              <p:nvPr/>
            </p:nvSpPr>
            <p:spPr bwMode="auto">
              <a:xfrm>
                <a:off x="758" y="893"/>
                <a:ext cx="276" cy="231"/>
              </a:xfrm>
              <a:prstGeom prst="rect">
                <a:avLst/>
              </a:prstGeom>
              <a:noFill/>
              <a:ln w="12700">
                <a:noFill/>
                <a:miter lim="800000"/>
                <a:headEnd/>
                <a:tailEnd/>
              </a:ln>
            </p:spPr>
            <p:txBody>
              <a:bodyPr wrap="none">
                <a:spAutoFit/>
              </a:bodyPr>
              <a:lstStyle/>
              <a:p>
                <a:pPr algn="r"/>
                <a:r>
                  <a:rPr lang="en-IE" dirty="0"/>
                  <a:t>10</a:t>
                </a:r>
                <a:endParaRPr lang="en-GB" dirty="0"/>
              </a:p>
            </p:txBody>
          </p:sp>
          <p:sp>
            <p:nvSpPr>
              <p:cNvPr id="23" name="Line 30"/>
              <p:cNvSpPr>
                <a:spLocks noChangeShapeType="1"/>
              </p:cNvSpPr>
              <p:nvPr/>
            </p:nvSpPr>
            <p:spPr bwMode="auto">
              <a:xfrm>
                <a:off x="1118" y="1587"/>
                <a:ext cx="3860" cy="0"/>
              </a:xfrm>
              <a:prstGeom prst="line">
                <a:avLst/>
              </a:prstGeom>
              <a:noFill/>
              <a:ln w="38100">
                <a:solidFill>
                  <a:srgbClr val="000080"/>
                </a:solidFill>
                <a:round/>
                <a:headEnd/>
                <a:tailEnd/>
              </a:ln>
            </p:spPr>
            <p:txBody>
              <a:bodyPr wrap="none"/>
              <a:lstStyle/>
              <a:p>
                <a:endParaRPr lang="en-IN"/>
              </a:p>
            </p:txBody>
          </p:sp>
          <p:sp>
            <p:nvSpPr>
              <p:cNvPr id="24" name="Oval 31"/>
              <p:cNvSpPr>
                <a:spLocks noChangeArrowheads="1"/>
              </p:cNvSpPr>
              <p:nvPr/>
            </p:nvSpPr>
            <p:spPr bwMode="auto">
              <a:xfrm>
                <a:off x="1388"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25" name="Oval 32"/>
              <p:cNvSpPr>
                <a:spLocks noChangeArrowheads="1"/>
              </p:cNvSpPr>
              <p:nvPr/>
            </p:nvSpPr>
            <p:spPr bwMode="auto">
              <a:xfrm>
                <a:off x="1613"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26" name="Oval 33"/>
              <p:cNvSpPr>
                <a:spLocks noChangeArrowheads="1"/>
              </p:cNvSpPr>
              <p:nvPr/>
            </p:nvSpPr>
            <p:spPr bwMode="auto">
              <a:xfrm>
                <a:off x="2063"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27" name="Oval 34"/>
              <p:cNvSpPr>
                <a:spLocks noChangeArrowheads="1"/>
              </p:cNvSpPr>
              <p:nvPr/>
            </p:nvSpPr>
            <p:spPr bwMode="auto">
              <a:xfrm>
                <a:off x="1838"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29" name="Oval 39"/>
              <p:cNvSpPr>
                <a:spLocks noChangeArrowheads="1"/>
              </p:cNvSpPr>
              <p:nvPr/>
            </p:nvSpPr>
            <p:spPr bwMode="auto">
              <a:xfrm>
                <a:off x="3503"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31" name="Oval 41"/>
              <p:cNvSpPr>
                <a:spLocks noChangeArrowheads="1"/>
              </p:cNvSpPr>
              <p:nvPr/>
            </p:nvSpPr>
            <p:spPr bwMode="auto">
              <a:xfrm>
                <a:off x="3053"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32" name="Oval 42"/>
              <p:cNvSpPr>
                <a:spLocks noChangeArrowheads="1"/>
              </p:cNvSpPr>
              <p:nvPr/>
            </p:nvSpPr>
            <p:spPr bwMode="auto">
              <a:xfrm>
                <a:off x="3278" y="1497"/>
                <a:ext cx="201" cy="201"/>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33" name="Text Box 44"/>
              <p:cNvSpPr txBox="1">
                <a:spLocks noChangeArrowheads="1"/>
              </p:cNvSpPr>
              <p:nvPr/>
            </p:nvSpPr>
            <p:spPr bwMode="auto">
              <a:xfrm>
                <a:off x="3001" y="937"/>
                <a:ext cx="756" cy="231"/>
              </a:xfrm>
              <a:prstGeom prst="rect">
                <a:avLst/>
              </a:prstGeom>
              <a:noFill/>
              <a:ln w="12700">
                <a:noFill/>
                <a:miter lim="800000"/>
                <a:headEnd/>
                <a:tailEnd/>
              </a:ln>
            </p:spPr>
            <p:txBody>
              <a:bodyPr wrap="none">
                <a:spAutoFit/>
              </a:bodyPr>
              <a:lstStyle/>
              <a:p>
                <a:r>
                  <a:rPr lang="en-IE"/>
                  <a:t>Scan Line</a:t>
                </a:r>
                <a:endParaRPr lang="en-GB"/>
              </a:p>
            </p:txBody>
          </p:sp>
          <p:sp>
            <p:nvSpPr>
              <p:cNvPr id="34" name="Line 45"/>
              <p:cNvSpPr>
                <a:spLocks noChangeShapeType="1"/>
              </p:cNvSpPr>
              <p:nvPr/>
            </p:nvSpPr>
            <p:spPr bwMode="auto">
              <a:xfrm flipH="1">
                <a:off x="3164" y="1136"/>
                <a:ext cx="142" cy="404"/>
              </a:xfrm>
              <a:prstGeom prst="line">
                <a:avLst/>
              </a:prstGeom>
              <a:noFill/>
              <a:ln w="12700">
                <a:solidFill>
                  <a:schemeClr val="tx1"/>
                </a:solidFill>
                <a:round/>
                <a:headEnd/>
                <a:tailEnd type="triangle" w="med" len="med"/>
              </a:ln>
            </p:spPr>
            <p:txBody>
              <a:bodyPr wrap="none"/>
              <a:lstStyle/>
              <a:p>
                <a:endParaRPr lang="en-IN"/>
              </a:p>
            </p:txBody>
          </p:sp>
          <p:sp>
            <p:nvSpPr>
              <p:cNvPr id="35" name="Line 46"/>
              <p:cNvSpPr>
                <a:spLocks noChangeShapeType="1"/>
              </p:cNvSpPr>
              <p:nvPr/>
            </p:nvSpPr>
            <p:spPr bwMode="auto">
              <a:xfrm rot="5400000">
                <a:off x="1533" y="3827"/>
                <a:ext cx="105" cy="0"/>
              </a:xfrm>
              <a:prstGeom prst="line">
                <a:avLst/>
              </a:prstGeom>
              <a:noFill/>
              <a:ln w="12700">
                <a:solidFill>
                  <a:schemeClr val="tx1"/>
                </a:solidFill>
                <a:round/>
                <a:headEnd/>
                <a:tailEnd/>
              </a:ln>
            </p:spPr>
            <p:txBody>
              <a:bodyPr wrap="none"/>
              <a:lstStyle/>
              <a:p>
                <a:endParaRPr lang="en-IN"/>
              </a:p>
            </p:txBody>
          </p:sp>
          <p:sp>
            <p:nvSpPr>
              <p:cNvPr id="36" name="Line 47"/>
              <p:cNvSpPr>
                <a:spLocks noChangeShapeType="1"/>
              </p:cNvSpPr>
              <p:nvPr/>
            </p:nvSpPr>
            <p:spPr bwMode="auto">
              <a:xfrm>
                <a:off x="1027" y="3586"/>
                <a:ext cx="105" cy="0"/>
              </a:xfrm>
              <a:prstGeom prst="line">
                <a:avLst/>
              </a:prstGeom>
              <a:noFill/>
              <a:ln w="12700">
                <a:solidFill>
                  <a:schemeClr val="tx1"/>
                </a:solidFill>
                <a:round/>
                <a:headEnd/>
                <a:tailEnd/>
              </a:ln>
            </p:spPr>
            <p:txBody>
              <a:bodyPr wrap="none"/>
              <a:lstStyle/>
              <a:p>
                <a:endParaRPr lang="en-IN"/>
              </a:p>
            </p:txBody>
          </p:sp>
          <p:sp>
            <p:nvSpPr>
              <p:cNvPr id="37" name="Line 48"/>
              <p:cNvSpPr>
                <a:spLocks noChangeShapeType="1"/>
              </p:cNvSpPr>
              <p:nvPr/>
            </p:nvSpPr>
            <p:spPr bwMode="auto">
              <a:xfrm rot="5400000">
                <a:off x="1763" y="3827"/>
                <a:ext cx="105" cy="0"/>
              </a:xfrm>
              <a:prstGeom prst="line">
                <a:avLst/>
              </a:prstGeom>
              <a:noFill/>
              <a:ln w="12700">
                <a:solidFill>
                  <a:schemeClr val="tx1"/>
                </a:solidFill>
                <a:round/>
                <a:headEnd/>
                <a:tailEnd/>
              </a:ln>
            </p:spPr>
            <p:txBody>
              <a:bodyPr wrap="none"/>
              <a:lstStyle/>
              <a:p>
                <a:endParaRPr lang="en-IN"/>
              </a:p>
            </p:txBody>
          </p:sp>
          <p:sp>
            <p:nvSpPr>
              <p:cNvPr id="38" name="Line 50"/>
              <p:cNvSpPr>
                <a:spLocks noChangeShapeType="1"/>
              </p:cNvSpPr>
              <p:nvPr/>
            </p:nvSpPr>
            <p:spPr bwMode="auto">
              <a:xfrm rot="5400000">
                <a:off x="1993" y="3827"/>
                <a:ext cx="105" cy="0"/>
              </a:xfrm>
              <a:prstGeom prst="line">
                <a:avLst/>
              </a:prstGeom>
              <a:noFill/>
              <a:ln w="12700">
                <a:solidFill>
                  <a:schemeClr val="tx1"/>
                </a:solidFill>
                <a:round/>
                <a:headEnd/>
                <a:tailEnd/>
              </a:ln>
            </p:spPr>
            <p:txBody>
              <a:bodyPr wrap="none"/>
              <a:lstStyle/>
              <a:p>
                <a:endParaRPr lang="en-IN"/>
              </a:p>
            </p:txBody>
          </p:sp>
          <p:sp>
            <p:nvSpPr>
              <p:cNvPr id="39" name="Line 52"/>
              <p:cNvSpPr>
                <a:spLocks noChangeShapeType="1"/>
              </p:cNvSpPr>
              <p:nvPr/>
            </p:nvSpPr>
            <p:spPr bwMode="auto">
              <a:xfrm rot="5400000">
                <a:off x="2223" y="3827"/>
                <a:ext cx="105" cy="0"/>
              </a:xfrm>
              <a:prstGeom prst="line">
                <a:avLst/>
              </a:prstGeom>
              <a:noFill/>
              <a:ln w="12700">
                <a:solidFill>
                  <a:schemeClr val="tx1"/>
                </a:solidFill>
                <a:round/>
                <a:headEnd/>
                <a:tailEnd/>
              </a:ln>
            </p:spPr>
            <p:txBody>
              <a:bodyPr wrap="none"/>
              <a:lstStyle/>
              <a:p>
                <a:endParaRPr lang="en-IN"/>
              </a:p>
            </p:txBody>
          </p:sp>
          <p:sp>
            <p:nvSpPr>
              <p:cNvPr id="40" name="Line 53"/>
              <p:cNvSpPr>
                <a:spLocks noChangeShapeType="1"/>
              </p:cNvSpPr>
              <p:nvPr/>
            </p:nvSpPr>
            <p:spPr bwMode="auto">
              <a:xfrm rot="5400000">
                <a:off x="2454" y="3827"/>
                <a:ext cx="105" cy="0"/>
              </a:xfrm>
              <a:prstGeom prst="line">
                <a:avLst/>
              </a:prstGeom>
              <a:noFill/>
              <a:ln w="12700">
                <a:solidFill>
                  <a:schemeClr val="tx1"/>
                </a:solidFill>
                <a:round/>
                <a:headEnd/>
                <a:tailEnd/>
              </a:ln>
            </p:spPr>
            <p:txBody>
              <a:bodyPr wrap="none"/>
              <a:lstStyle/>
              <a:p>
                <a:endParaRPr lang="en-IN"/>
              </a:p>
            </p:txBody>
          </p:sp>
          <p:sp>
            <p:nvSpPr>
              <p:cNvPr id="41" name="Line 55"/>
              <p:cNvSpPr>
                <a:spLocks noChangeShapeType="1"/>
              </p:cNvSpPr>
              <p:nvPr/>
            </p:nvSpPr>
            <p:spPr bwMode="auto">
              <a:xfrm rot="5400000">
                <a:off x="2684" y="3827"/>
                <a:ext cx="105" cy="0"/>
              </a:xfrm>
              <a:prstGeom prst="line">
                <a:avLst/>
              </a:prstGeom>
              <a:noFill/>
              <a:ln w="12700">
                <a:solidFill>
                  <a:schemeClr val="tx1"/>
                </a:solidFill>
                <a:round/>
                <a:headEnd/>
                <a:tailEnd/>
              </a:ln>
            </p:spPr>
            <p:txBody>
              <a:bodyPr wrap="none"/>
              <a:lstStyle/>
              <a:p>
                <a:endParaRPr lang="en-IN"/>
              </a:p>
            </p:txBody>
          </p:sp>
          <p:sp>
            <p:nvSpPr>
              <p:cNvPr id="42" name="Line 56"/>
              <p:cNvSpPr>
                <a:spLocks noChangeShapeType="1"/>
              </p:cNvSpPr>
              <p:nvPr/>
            </p:nvSpPr>
            <p:spPr bwMode="auto">
              <a:xfrm rot="5400000">
                <a:off x="2914" y="3827"/>
                <a:ext cx="105" cy="0"/>
              </a:xfrm>
              <a:prstGeom prst="line">
                <a:avLst/>
              </a:prstGeom>
              <a:noFill/>
              <a:ln w="12700">
                <a:solidFill>
                  <a:schemeClr val="tx1"/>
                </a:solidFill>
                <a:round/>
                <a:headEnd/>
                <a:tailEnd/>
              </a:ln>
            </p:spPr>
            <p:txBody>
              <a:bodyPr wrap="none"/>
              <a:lstStyle/>
              <a:p>
                <a:endParaRPr lang="en-IN"/>
              </a:p>
            </p:txBody>
          </p:sp>
          <p:sp>
            <p:nvSpPr>
              <p:cNvPr id="43" name="Line 57"/>
              <p:cNvSpPr>
                <a:spLocks noChangeShapeType="1"/>
              </p:cNvSpPr>
              <p:nvPr/>
            </p:nvSpPr>
            <p:spPr bwMode="auto">
              <a:xfrm rot="5400000">
                <a:off x="3145" y="3827"/>
                <a:ext cx="105" cy="0"/>
              </a:xfrm>
              <a:prstGeom prst="line">
                <a:avLst/>
              </a:prstGeom>
              <a:noFill/>
              <a:ln w="12700">
                <a:solidFill>
                  <a:schemeClr val="tx1"/>
                </a:solidFill>
                <a:round/>
                <a:headEnd/>
                <a:tailEnd/>
              </a:ln>
            </p:spPr>
            <p:txBody>
              <a:bodyPr wrap="none"/>
              <a:lstStyle/>
              <a:p>
                <a:endParaRPr lang="en-IN"/>
              </a:p>
            </p:txBody>
          </p:sp>
          <p:sp>
            <p:nvSpPr>
              <p:cNvPr id="44" name="Line 58"/>
              <p:cNvSpPr>
                <a:spLocks noChangeShapeType="1"/>
              </p:cNvSpPr>
              <p:nvPr/>
            </p:nvSpPr>
            <p:spPr bwMode="auto">
              <a:xfrm rot="5400000">
                <a:off x="3375" y="3827"/>
                <a:ext cx="105" cy="0"/>
              </a:xfrm>
              <a:prstGeom prst="line">
                <a:avLst/>
              </a:prstGeom>
              <a:noFill/>
              <a:ln w="12700">
                <a:solidFill>
                  <a:schemeClr val="tx1"/>
                </a:solidFill>
                <a:round/>
                <a:headEnd/>
                <a:tailEnd/>
              </a:ln>
            </p:spPr>
            <p:txBody>
              <a:bodyPr wrap="none"/>
              <a:lstStyle/>
              <a:p>
                <a:endParaRPr lang="en-IN"/>
              </a:p>
            </p:txBody>
          </p:sp>
          <p:sp>
            <p:nvSpPr>
              <p:cNvPr id="45" name="Line 60"/>
              <p:cNvSpPr>
                <a:spLocks noChangeShapeType="1"/>
              </p:cNvSpPr>
              <p:nvPr/>
            </p:nvSpPr>
            <p:spPr bwMode="auto">
              <a:xfrm rot="5400000">
                <a:off x="3605" y="3827"/>
                <a:ext cx="105" cy="0"/>
              </a:xfrm>
              <a:prstGeom prst="line">
                <a:avLst/>
              </a:prstGeom>
              <a:noFill/>
              <a:ln w="12700">
                <a:solidFill>
                  <a:schemeClr val="tx1"/>
                </a:solidFill>
                <a:round/>
                <a:headEnd/>
                <a:tailEnd/>
              </a:ln>
            </p:spPr>
            <p:txBody>
              <a:bodyPr wrap="none"/>
              <a:lstStyle/>
              <a:p>
                <a:endParaRPr lang="en-IN"/>
              </a:p>
            </p:txBody>
          </p:sp>
          <p:sp>
            <p:nvSpPr>
              <p:cNvPr id="46" name="Line 61"/>
              <p:cNvSpPr>
                <a:spLocks noChangeShapeType="1"/>
              </p:cNvSpPr>
              <p:nvPr/>
            </p:nvSpPr>
            <p:spPr bwMode="auto">
              <a:xfrm rot="5400000">
                <a:off x="3835" y="3827"/>
                <a:ext cx="105" cy="0"/>
              </a:xfrm>
              <a:prstGeom prst="line">
                <a:avLst/>
              </a:prstGeom>
              <a:noFill/>
              <a:ln w="12700">
                <a:solidFill>
                  <a:schemeClr val="tx1"/>
                </a:solidFill>
                <a:round/>
                <a:headEnd/>
                <a:tailEnd/>
              </a:ln>
            </p:spPr>
            <p:txBody>
              <a:bodyPr wrap="none"/>
              <a:lstStyle/>
              <a:p>
                <a:endParaRPr lang="en-IN"/>
              </a:p>
            </p:txBody>
          </p:sp>
          <p:sp>
            <p:nvSpPr>
              <p:cNvPr id="47" name="Line 62"/>
              <p:cNvSpPr>
                <a:spLocks noChangeShapeType="1"/>
              </p:cNvSpPr>
              <p:nvPr/>
            </p:nvSpPr>
            <p:spPr bwMode="auto">
              <a:xfrm rot="5400000">
                <a:off x="4066" y="3827"/>
                <a:ext cx="105" cy="0"/>
              </a:xfrm>
              <a:prstGeom prst="line">
                <a:avLst/>
              </a:prstGeom>
              <a:noFill/>
              <a:ln w="12700">
                <a:solidFill>
                  <a:schemeClr val="tx1"/>
                </a:solidFill>
                <a:round/>
                <a:headEnd/>
                <a:tailEnd/>
              </a:ln>
            </p:spPr>
            <p:txBody>
              <a:bodyPr wrap="none"/>
              <a:lstStyle/>
              <a:p>
                <a:endParaRPr lang="en-IN"/>
              </a:p>
            </p:txBody>
          </p:sp>
          <p:sp>
            <p:nvSpPr>
              <p:cNvPr id="48" name="Line 63"/>
              <p:cNvSpPr>
                <a:spLocks noChangeShapeType="1"/>
              </p:cNvSpPr>
              <p:nvPr/>
            </p:nvSpPr>
            <p:spPr bwMode="auto">
              <a:xfrm rot="5400000">
                <a:off x="4296" y="3827"/>
                <a:ext cx="105" cy="0"/>
              </a:xfrm>
              <a:prstGeom prst="line">
                <a:avLst/>
              </a:prstGeom>
              <a:noFill/>
              <a:ln w="12700">
                <a:solidFill>
                  <a:schemeClr val="tx1"/>
                </a:solidFill>
                <a:round/>
                <a:headEnd/>
                <a:tailEnd/>
              </a:ln>
            </p:spPr>
            <p:txBody>
              <a:bodyPr wrap="none"/>
              <a:lstStyle/>
              <a:p>
                <a:endParaRPr lang="en-IN"/>
              </a:p>
            </p:txBody>
          </p:sp>
          <p:sp>
            <p:nvSpPr>
              <p:cNvPr id="49" name="Line 64"/>
              <p:cNvSpPr>
                <a:spLocks noChangeShapeType="1"/>
              </p:cNvSpPr>
              <p:nvPr/>
            </p:nvSpPr>
            <p:spPr bwMode="auto">
              <a:xfrm rot="5400000">
                <a:off x="4526" y="3827"/>
                <a:ext cx="105" cy="0"/>
              </a:xfrm>
              <a:prstGeom prst="line">
                <a:avLst/>
              </a:prstGeom>
              <a:noFill/>
              <a:ln w="12700">
                <a:solidFill>
                  <a:schemeClr val="tx1"/>
                </a:solidFill>
                <a:round/>
                <a:headEnd/>
                <a:tailEnd/>
              </a:ln>
            </p:spPr>
            <p:txBody>
              <a:bodyPr wrap="none"/>
              <a:lstStyle/>
              <a:p>
                <a:endParaRPr lang="en-IN"/>
              </a:p>
            </p:txBody>
          </p:sp>
          <p:sp>
            <p:nvSpPr>
              <p:cNvPr id="50" name="Line 65"/>
              <p:cNvSpPr>
                <a:spLocks noChangeShapeType="1"/>
              </p:cNvSpPr>
              <p:nvPr/>
            </p:nvSpPr>
            <p:spPr bwMode="auto">
              <a:xfrm rot="5400000">
                <a:off x="4757" y="3827"/>
                <a:ext cx="105" cy="0"/>
              </a:xfrm>
              <a:prstGeom prst="line">
                <a:avLst/>
              </a:prstGeom>
              <a:noFill/>
              <a:ln w="12700">
                <a:solidFill>
                  <a:schemeClr val="tx1"/>
                </a:solidFill>
                <a:round/>
                <a:headEnd/>
                <a:tailEnd/>
              </a:ln>
            </p:spPr>
            <p:txBody>
              <a:bodyPr wrap="none"/>
              <a:lstStyle/>
              <a:p>
                <a:endParaRPr lang="en-IN"/>
              </a:p>
            </p:txBody>
          </p:sp>
          <p:sp>
            <p:nvSpPr>
              <p:cNvPr id="51" name="Line 68"/>
              <p:cNvSpPr>
                <a:spLocks noChangeShapeType="1"/>
              </p:cNvSpPr>
              <p:nvPr/>
            </p:nvSpPr>
            <p:spPr bwMode="auto">
              <a:xfrm rot="5400000">
                <a:off x="1287" y="3820"/>
                <a:ext cx="105" cy="0"/>
              </a:xfrm>
              <a:prstGeom prst="line">
                <a:avLst/>
              </a:prstGeom>
              <a:noFill/>
              <a:ln w="12700">
                <a:solidFill>
                  <a:schemeClr val="tx1"/>
                </a:solidFill>
                <a:round/>
                <a:headEnd/>
                <a:tailEnd/>
              </a:ln>
            </p:spPr>
            <p:txBody>
              <a:bodyPr wrap="none"/>
              <a:lstStyle/>
              <a:p>
                <a:endParaRPr lang="en-IN"/>
              </a:p>
            </p:txBody>
          </p:sp>
          <p:sp>
            <p:nvSpPr>
              <p:cNvPr id="52" name="Text Box 69"/>
              <p:cNvSpPr txBox="1">
                <a:spLocks noChangeArrowheads="1"/>
              </p:cNvSpPr>
              <p:nvPr/>
            </p:nvSpPr>
            <p:spPr bwMode="auto">
              <a:xfrm>
                <a:off x="892" y="3826"/>
                <a:ext cx="196" cy="231"/>
              </a:xfrm>
              <a:prstGeom prst="rect">
                <a:avLst/>
              </a:prstGeom>
              <a:noFill/>
              <a:ln w="12700">
                <a:noFill/>
                <a:miter lim="800000"/>
                <a:headEnd/>
                <a:tailEnd/>
              </a:ln>
            </p:spPr>
            <p:txBody>
              <a:bodyPr wrap="none">
                <a:spAutoFit/>
              </a:bodyPr>
              <a:lstStyle/>
              <a:p>
                <a:pPr algn="r"/>
                <a:r>
                  <a:rPr lang="en-IE"/>
                  <a:t>0</a:t>
                </a:r>
                <a:endParaRPr lang="en-GB"/>
              </a:p>
            </p:txBody>
          </p:sp>
          <p:sp>
            <p:nvSpPr>
              <p:cNvPr id="53" name="Text Box 70"/>
              <p:cNvSpPr txBox="1">
                <a:spLocks noChangeArrowheads="1"/>
              </p:cNvSpPr>
              <p:nvPr/>
            </p:nvSpPr>
            <p:spPr bwMode="auto">
              <a:xfrm>
                <a:off x="1486" y="3917"/>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54" name="Text Box 71"/>
              <p:cNvSpPr txBox="1">
                <a:spLocks noChangeArrowheads="1"/>
              </p:cNvSpPr>
              <p:nvPr/>
            </p:nvSpPr>
            <p:spPr bwMode="auto">
              <a:xfrm>
                <a:off x="1942" y="3917"/>
                <a:ext cx="196" cy="231"/>
              </a:xfrm>
              <a:prstGeom prst="rect">
                <a:avLst/>
              </a:prstGeom>
              <a:noFill/>
              <a:ln w="12700">
                <a:noFill/>
                <a:miter lim="800000"/>
                <a:headEnd/>
                <a:tailEnd/>
              </a:ln>
            </p:spPr>
            <p:txBody>
              <a:bodyPr wrap="none">
                <a:spAutoFit/>
              </a:bodyPr>
              <a:lstStyle/>
              <a:p>
                <a:pPr algn="ctr"/>
                <a:r>
                  <a:rPr lang="en-IE"/>
                  <a:t>4</a:t>
                </a:r>
                <a:endParaRPr lang="en-GB"/>
              </a:p>
            </p:txBody>
          </p:sp>
          <p:sp>
            <p:nvSpPr>
              <p:cNvPr id="55" name="Text Box 72"/>
              <p:cNvSpPr txBox="1">
                <a:spLocks noChangeArrowheads="1"/>
              </p:cNvSpPr>
              <p:nvPr/>
            </p:nvSpPr>
            <p:spPr bwMode="auto">
              <a:xfrm>
                <a:off x="2410" y="3917"/>
                <a:ext cx="196" cy="231"/>
              </a:xfrm>
              <a:prstGeom prst="rect">
                <a:avLst/>
              </a:prstGeom>
              <a:noFill/>
              <a:ln w="12700">
                <a:noFill/>
                <a:miter lim="800000"/>
                <a:headEnd/>
                <a:tailEnd/>
              </a:ln>
            </p:spPr>
            <p:txBody>
              <a:bodyPr wrap="none">
                <a:spAutoFit/>
              </a:bodyPr>
              <a:lstStyle/>
              <a:p>
                <a:pPr algn="ctr"/>
                <a:r>
                  <a:rPr lang="en-IE"/>
                  <a:t>6</a:t>
                </a:r>
                <a:endParaRPr lang="en-GB"/>
              </a:p>
            </p:txBody>
          </p:sp>
          <p:sp>
            <p:nvSpPr>
              <p:cNvPr id="56" name="Text Box 73"/>
              <p:cNvSpPr txBox="1">
                <a:spLocks noChangeArrowheads="1"/>
              </p:cNvSpPr>
              <p:nvPr/>
            </p:nvSpPr>
            <p:spPr bwMode="auto">
              <a:xfrm>
                <a:off x="2867" y="3917"/>
                <a:ext cx="196" cy="231"/>
              </a:xfrm>
              <a:prstGeom prst="rect">
                <a:avLst/>
              </a:prstGeom>
              <a:noFill/>
              <a:ln w="12700">
                <a:noFill/>
                <a:miter lim="800000"/>
                <a:headEnd/>
                <a:tailEnd/>
              </a:ln>
            </p:spPr>
            <p:txBody>
              <a:bodyPr wrap="none">
                <a:spAutoFit/>
              </a:bodyPr>
              <a:lstStyle/>
              <a:p>
                <a:pPr algn="ctr"/>
                <a:r>
                  <a:rPr lang="en-IE"/>
                  <a:t>8</a:t>
                </a:r>
                <a:endParaRPr lang="en-GB"/>
              </a:p>
            </p:txBody>
          </p:sp>
          <p:sp>
            <p:nvSpPr>
              <p:cNvPr id="57" name="Text Box 74"/>
              <p:cNvSpPr txBox="1">
                <a:spLocks noChangeArrowheads="1"/>
              </p:cNvSpPr>
              <p:nvPr/>
            </p:nvSpPr>
            <p:spPr bwMode="auto">
              <a:xfrm>
                <a:off x="3289" y="3917"/>
                <a:ext cx="276" cy="231"/>
              </a:xfrm>
              <a:prstGeom prst="rect">
                <a:avLst/>
              </a:prstGeom>
              <a:noFill/>
              <a:ln w="12700">
                <a:noFill/>
                <a:miter lim="800000"/>
                <a:headEnd/>
                <a:tailEnd/>
              </a:ln>
            </p:spPr>
            <p:txBody>
              <a:bodyPr wrap="none">
                <a:spAutoFit/>
              </a:bodyPr>
              <a:lstStyle/>
              <a:p>
                <a:pPr algn="ctr"/>
                <a:r>
                  <a:rPr lang="en-IE"/>
                  <a:t>10</a:t>
                </a:r>
                <a:endParaRPr lang="en-GB"/>
              </a:p>
            </p:txBody>
          </p:sp>
          <p:sp>
            <p:nvSpPr>
              <p:cNvPr id="58" name="Text Box 75"/>
              <p:cNvSpPr txBox="1">
                <a:spLocks noChangeArrowheads="1"/>
              </p:cNvSpPr>
              <p:nvPr/>
            </p:nvSpPr>
            <p:spPr bwMode="auto">
              <a:xfrm>
                <a:off x="3745" y="3917"/>
                <a:ext cx="276" cy="231"/>
              </a:xfrm>
              <a:prstGeom prst="rect">
                <a:avLst/>
              </a:prstGeom>
              <a:noFill/>
              <a:ln w="12700">
                <a:noFill/>
                <a:miter lim="800000"/>
                <a:headEnd/>
                <a:tailEnd/>
              </a:ln>
            </p:spPr>
            <p:txBody>
              <a:bodyPr wrap="none">
                <a:spAutoFit/>
              </a:bodyPr>
              <a:lstStyle/>
              <a:p>
                <a:pPr algn="ctr"/>
                <a:r>
                  <a:rPr lang="en-IE"/>
                  <a:t>12</a:t>
                </a:r>
                <a:endParaRPr lang="en-GB"/>
              </a:p>
            </p:txBody>
          </p:sp>
          <p:sp>
            <p:nvSpPr>
              <p:cNvPr id="59" name="Text Box 76"/>
              <p:cNvSpPr txBox="1">
                <a:spLocks noChangeArrowheads="1"/>
              </p:cNvSpPr>
              <p:nvPr/>
            </p:nvSpPr>
            <p:spPr bwMode="auto">
              <a:xfrm>
                <a:off x="4213" y="3917"/>
                <a:ext cx="276" cy="231"/>
              </a:xfrm>
              <a:prstGeom prst="rect">
                <a:avLst/>
              </a:prstGeom>
              <a:noFill/>
              <a:ln w="12700">
                <a:noFill/>
                <a:miter lim="800000"/>
                <a:headEnd/>
                <a:tailEnd/>
              </a:ln>
            </p:spPr>
            <p:txBody>
              <a:bodyPr wrap="none">
                <a:spAutoFit/>
              </a:bodyPr>
              <a:lstStyle/>
              <a:p>
                <a:pPr algn="ctr"/>
                <a:r>
                  <a:rPr lang="en-IE"/>
                  <a:t>14</a:t>
                </a:r>
                <a:endParaRPr lang="en-GB"/>
              </a:p>
            </p:txBody>
          </p:sp>
          <p:sp>
            <p:nvSpPr>
              <p:cNvPr id="60" name="Text Box 77"/>
              <p:cNvSpPr txBox="1">
                <a:spLocks noChangeArrowheads="1"/>
              </p:cNvSpPr>
              <p:nvPr/>
            </p:nvSpPr>
            <p:spPr bwMode="auto">
              <a:xfrm>
                <a:off x="4670" y="3917"/>
                <a:ext cx="276" cy="231"/>
              </a:xfrm>
              <a:prstGeom prst="rect">
                <a:avLst/>
              </a:prstGeom>
              <a:noFill/>
              <a:ln w="12700">
                <a:noFill/>
                <a:miter lim="800000"/>
                <a:headEnd/>
                <a:tailEnd/>
              </a:ln>
            </p:spPr>
            <p:txBody>
              <a:bodyPr wrap="none">
                <a:spAutoFit/>
              </a:bodyPr>
              <a:lstStyle/>
              <a:p>
                <a:pPr algn="ctr"/>
                <a:r>
                  <a:rPr lang="en-IE"/>
                  <a:t>16</a:t>
                </a:r>
                <a:endParaRPr lang="en-GB"/>
              </a:p>
            </p:txBody>
          </p:sp>
        </p:grpSp>
        <p:sp>
          <p:nvSpPr>
            <p:cNvPr id="66" name="TextBox 65"/>
            <p:cNvSpPr txBox="1"/>
            <p:nvPr/>
          </p:nvSpPr>
          <p:spPr>
            <a:xfrm>
              <a:off x="2071670" y="4714884"/>
              <a:ext cx="214310" cy="461665"/>
            </a:xfrm>
            <a:prstGeom prst="rect">
              <a:avLst/>
            </a:prstGeom>
            <a:noFill/>
          </p:spPr>
          <p:txBody>
            <a:bodyPr wrap="square" rtlCol="0">
              <a:spAutoFit/>
            </a:bodyPr>
            <a:lstStyle/>
            <a:p>
              <a:r>
                <a:rPr lang="en-US" sz="2400" b="1" dirty="0" smtClean="0"/>
                <a:t>A</a:t>
              </a:r>
              <a:endParaRPr lang="en-IN" sz="2400" b="1" dirty="0"/>
            </a:p>
          </p:txBody>
        </p:sp>
        <p:sp>
          <p:nvSpPr>
            <p:cNvPr id="129" name="TextBox 128"/>
            <p:cNvSpPr txBox="1"/>
            <p:nvPr/>
          </p:nvSpPr>
          <p:spPr>
            <a:xfrm>
              <a:off x="4214810" y="5143512"/>
              <a:ext cx="357790" cy="461665"/>
            </a:xfrm>
            <a:prstGeom prst="rect">
              <a:avLst/>
            </a:prstGeom>
            <a:noFill/>
          </p:spPr>
          <p:txBody>
            <a:bodyPr wrap="square" rtlCol="0">
              <a:spAutoFit/>
            </a:bodyPr>
            <a:lstStyle/>
            <a:p>
              <a:r>
                <a:rPr lang="en-US" sz="2400" b="1" dirty="0" smtClean="0"/>
                <a:t>B</a:t>
              </a:r>
              <a:endParaRPr lang="en-IN" sz="2400" b="1" dirty="0"/>
            </a:p>
          </p:txBody>
        </p:sp>
        <p:sp>
          <p:nvSpPr>
            <p:cNvPr id="131" name="TextBox 130"/>
            <p:cNvSpPr txBox="1"/>
            <p:nvPr/>
          </p:nvSpPr>
          <p:spPr>
            <a:xfrm>
              <a:off x="6500826" y="3857628"/>
              <a:ext cx="214310" cy="461665"/>
            </a:xfrm>
            <a:prstGeom prst="rect">
              <a:avLst/>
            </a:prstGeom>
            <a:noFill/>
          </p:spPr>
          <p:txBody>
            <a:bodyPr wrap="square" rtlCol="0">
              <a:spAutoFit/>
            </a:bodyPr>
            <a:lstStyle/>
            <a:p>
              <a:r>
                <a:rPr lang="en-US" sz="2400" b="1" dirty="0" smtClean="0"/>
                <a:t>C</a:t>
              </a:r>
              <a:endParaRPr lang="en-IN" sz="2400" b="1" dirty="0"/>
            </a:p>
          </p:txBody>
        </p:sp>
        <p:sp>
          <p:nvSpPr>
            <p:cNvPr id="132" name="TextBox 131"/>
            <p:cNvSpPr txBox="1"/>
            <p:nvPr/>
          </p:nvSpPr>
          <p:spPr>
            <a:xfrm>
              <a:off x="6500826" y="1285860"/>
              <a:ext cx="357190" cy="461665"/>
            </a:xfrm>
            <a:prstGeom prst="rect">
              <a:avLst/>
            </a:prstGeom>
            <a:noFill/>
          </p:spPr>
          <p:txBody>
            <a:bodyPr wrap="square" rtlCol="0">
              <a:spAutoFit/>
            </a:bodyPr>
            <a:lstStyle/>
            <a:p>
              <a:r>
                <a:rPr lang="en-US" sz="2400" b="1" dirty="0" smtClean="0"/>
                <a:t>D</a:t>
              </a:r>
              <a:endParaRPr lang="en-IN" sz="2400" b="1" dirty="0"/>
            </a:p>
          </p:txBody>
        </p:sp>
        <p:sp>
          <p:nvSpPr>
            <p:cNvPr id="133" name="TextBox 132"/>
            <p:cNvSpPr txBox="1"/>
            <p:nvPr/>
          </p:nvSpPr>
          <p:spPr>
            <a:xfrm>
              <a:off x="4071934" y="2928934"/>
              <a:ext cx="335348" cy="461665"/>
            </a:xfrm>
            <a:prstGeom prst="rect">
              <a:avLst/>
            </a:prstGeom>
            <a:noFill/>
          </p:spPr>
          <p:txBody>
            <a:bodyPr wrap="none" rtlCol="0">
              <a:spAutoFit/>
            </a:bodyPr>
            <a:lstStyle/>
            <a:p>
              <a:r>
                <a:rPr lang="en-US" sz="2400" b="1" dirty="0" smtClean="0"/>
                <a:t>E</a:t>
              </a:r>
              <a:endParaRPr lang="en-IN" sz="2400" b="1" dirty="0"/>
            </a:p>
          </p:txBody>
        </p:sp>
        <p:sp>
          <p:nvSpPr>
            <p:cNvPr id="137" name="TextBox 136"/>
            <p:cNvSpPr txBox="1"/>
            <p:nvPr/>
          </p:nvSpPr>
          <p:spPr>
            <a:xfrm>
              <a:off x="2214546" y="1571612"/>
              <a:ext cx="325730" cy="461665"/>
            </a:xfrm>
            <a:prstGeom prst="rect">
              <a:avLst/>
            </a:prstGeom>
            <a:noFill/>
          </p:spPr>
          <p:txBody>
            <a:bodyPr wrap="none" rtlCol="0">
              <a:spAutoFit/>
            </a:bodyPr>
            <a:lstStyle/>
            <a:p>
              <a:r>
                <a:rPr lang="en-US" sz="2400" b="1" dirty="0" smtClean="0"/>
                <a:t>F</a:t>
              </a:r>
              <a:endParaRPr lang="en-IN" sz="2400" b="1" dirty="0"/>
            </a:p>
          </p:txBody>
        </p:sp>
        <p:sp>
          <p:nvSpPr>
            <p:cNvPr id="138" name="Line 8"/>
            <p:cNvSpPr>
              <a:spLocks noChangeShapeType="1"/>
            </p:cNvSpPr>
            <p:nvPr/>
          </p:nvSpPr>
          <p:spPr bwMode="auto">
            <a:xfrm flipV="1">
              <a:off x="4357686" y="3786190"/>
              <a:ext cx="2071698" cy="1928826"/>
            </a:xfrm>
            <a:prstGeom prst="line">
              <a:avLst/>
            </a:prstGeom>
            <a:noFill/>
            <a:ln w="50800">
              <a:solidFill>
                <a:srgbClr val="FF6600"/>
              </a:solidFill>
              <a:round/>
              <a:headEnd/>
              <a:tailEnd/>
            </a:ln>
          </p:spPr>
          <p:txBody>
            <a:bodyPr wrap="none"/>
            <a:lstStyle/>
            <a:p>
              <a:endParaRPr lang="en-IN"/>
            </a:p>
          </p:txBody>
        </p:sp>
        <p:sp>
          <p:nvSpPr>
            <p:cNvPr id="71" name="TextBox 70"/>
            <p:cNvSpPr txBox="1"/>
            <p:nvPr/>
          </p:nvSpPr>
          <p:spPr>
            <a:xfrm>
              <a:off x="2000232" y="2643182"/>
              <a:ext cx="349776" cy="369332"/>
            </a:xfrm>
            <a:prstGeom prst="rect">
              <a:avLst/>
            </a:prstGeom>
            <a:noFill/>
          </p:spPr>
          <p:txBody>
            <a:bodyPr wrap="none" rtlCol="0">
              <a:spAutoFit/>
            </a:bodyPr>
            <a:lstStyle/>
            <a:p>
              <a:r>
                <a:rPr lang="en-US" dirty="0" smtClean="0"/>
                <a:t>w</a:t>
              </a:r>
              <a:endParaRPr lang="en-IN" dirty="0"/>
            </a:p>
          </p:txBody>
        </p:sp>
        <p:sp>
          <p:nvSpPr>
            <p:cNvPr id="72" name="TextBox 71"/>
            <p:cNvSpPr txBox="1"/>
            <p:nvPr/>
          </p:nvSpPr>
          <p:spPr>
            <a:xfrm>
              <a:off x="3500430" y="2714620"/>
              <a:ext cx="284052" cy="369332"/>
            </a:xfrm>
            <a:prstGeom prst="rect">
              <a:avLst/>
            </a:prstGeom>
            <a:noFill/>
          </p:spPr>
          <p:txBody>
            <a:bodyPr wrap="none" rtlCol="0">
              <a:spAutoFit/>
            </a:bodyPr>
            <a:lstStyle/>
            <a:p>
              <a:r>
                <a:rPr lang="en-US" dirty="0" smtClean="0"/>
                <a:t>x</a:t>
              </a:r>
              <a:endParaRPr lang="en-IN" dirty="0"/>
            </a:p>
          </p:txBody>
        </p:sp>
        <p:sp>
          <p:nvSpPr>
            <p:cNvPr id="73" name="TextBox 72"/>
            <p:cNvSpPr txBox="1"/>
            <p:nvPr/>
          </p:nvSpPr>
          <p:spPr>
            <a:xfrm>
              <a:off x="4500562" y="2643182"/>
              <a:ext cx="288862" cy="369332"/>
            </a:xfrm>
            <a:prstGeom prst="rect">
              <a:avLst/>
            </a:prstGeom>
            <a:noFill/>
          </p:spPr>
          <p:txBody>
            <a:bodyPr wrap="none" rtlCol="0">
              <a:spAutoFit/>
            </a:bodyPr>
            <a:lstStyle/>
            <a:p>
              <a:r>
                <a:rPr lang="en-US" dirty="0" smtClean="0"/>
                <a:t>y</a:t>
              </a:r>
              <a:endParaRPr lang="en-IN" dirty="0"/>
            </a:p>
          </p:txBody>
        </p:sp>
        <p:sp>
          <p:nvSpPr>
            <p:cNvPr id="74" name="TextBox 73"/>
            <p:cNvSpPr txBox="1"/>
            <p:nvPr/>
          </p:nvSpPr>
          <p:spPr>
            <a:xfrm>
              <a:off x="6500826" y="2571744"/>
              <a:ext cx="276038" cy="369332"/>
            </a:xfrm>
            <a:prstGeom prst="rect">
              <a:avLst/>
            </a:prstGeom>
            <a:noFill/>
          </p:spPr>
          <p:txBody>
            <a:bodyPr wrap="none" rtlCol="0">
              <a:spAutoFit/>
            </a:bodyPr>
            <a:lstStyle/>
            <a:p>
              <a:r>
                <a:rPr lang="en-US" dirty="0" smtClean="0"/>
                <a:t>z</a:t>
              </a:r>
              <a:endParaRPr lang="en-IN" dirty="0"/>
            </a:p>
          </p:txBody>
        </p:sp>
        <p:sp>
          <p:nvSpPr>
            <p:cNvPr id="75" name="Oval 39"/>
            <p:cNvSpPr>
              <a:spLocks noChangeArrowheads="1"/>
            </p:cNvSpPr>
            <p:nvPr/>
          </p:nvSpPr>
          <p:spPr bwMode="auto">
            <a:xfrm>
              <a:off x="5857880" y="2357430"/>
              <a:ext cx="319088" cy="319087"/>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77" name="Line 24"/>
            <p:cNvSpPr>
              <a:spLocks noChangeShapeType="1"/>
            </p:cNvSpPr>
            <p:nvPr/>
          </p:nvSpPr>
          <p:spPr bwMode="auto">
            <a:xfrm>
              <a:off x="1571604" y="1071546"/>
              <a:ext cx="166688" cy="0"/>
            </a:xfrm>
            <a:prstGeom prst="line">
              <a:avLst/>
            </a:prstGeom>
            <a:noFill/>
            <a:ln w="12700">
              <a:solidFill>
                <a:schemeClr val="tx1"/>
              </a:solidFill>
              <a:round/>
              <a:headEnd/>
              <a:tailEnd/>
            </a:ln>
          </p:spPr>
          <p:txBody>
            <a:bodyPr wrap="none"/>
            <a:lstStyle/>
            <a:p>
              <a:endParaRPr lang="en-IN"/>
            </a:p>
          </p:txBody>
        </p:sp>
        <p:sp>
          <p:nvSpPr>
            <p:cNvPr id="78" name="Text Box 29"/>
            <p:cNvSpPr txBox="1">
              <a:spLocks noChangeArrowheads="1"/>
            </p:cNvSpPr>
            <p:nvPr/>
          </p:nvSpPr>
          <p:spPr bwMode="auto">
            <a:xfrm>
              <a:off x="1142976" y="857232"/>
              <a:ext cx="418704" cy="369332"/>
            </a:xfrm>
            <a:prstGeom prst="rect">
              <a:avLst/>
            </a:prstGeom>
            <a:noFill/>
            <a:ln w="12700">
              <a:noFill/>
              <a:miter lim="800000"/>
              <a:headEnd/>
              <a:tailEnd/>
            </a:ln>
          </p:spPr>
          <p:txBody>
            <a:bodyPr wrap="none">
              <a:spAutoFit/>
            </a:bodyPr>
            <a:lstStyle/>
            <a:p>
              <a:pPr algn="r"/>
              <a:r>
                <a:rPr lang="en-IE" dirty="0" smtClean="0"/>
                <a:t>12</a:t>
              </a:r>
              <a:endParaRPr lang="en-GB"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10" y="500042"/>
            <a:ext cx="7643866" cy="5693866"/>
          </a:xfrm>
          <a:prstGeom prst="rect">
            <a:avLst/>
          </a:prstGeom>
        </p:spPr>
        <p:txBody>
          <a:bodyPr wrap="square">
            <a:spAutoFit/>
          </a:bodyPr>
          <a:lstStyle/>
          <a:p>
            <a:r>
              <a:rPr lang="en-US" sz="2800" dirty="0" smtClean="0"/>
              <a:t>So two important features of </a:t>
            </a:r>
            <a:r>
              <a:rPr lang="en-US" sz="2800" dirty="0" err="1" smtClean="0"/>
              <a:t>scanline</a:t>
            </a:r>
            <a:r>
              <a:rPr lang="en-US" sz="2800" dirty="0" smtClean="0"/>
              <a:t> polygon filling are</a:t>
            </a:r>
          </a:p>
          <a:p>
            <a:endParaRPr lang="en-US" sz="2800" dirty="0" smtClean="0"/>
          </a:p>
          <a:p>
            <a:endParaRPr lang="en-IN" sz="2800" b="1" i="1" dirty="0" smtClean="0"/>
          </a:p>
          <a:p>
            <a:r>
              <a:rPr lang="en-US" sz="2800" b="1" i="1" dirty="0" err="1" smtClean="0"/>
              <a:t>Scanline</a:t>
            </a:r>
            <a:r>
              <a:rPr lang="en-US" sz="2800" b="1" i="1" dirty="0" smtClean="0"/>
              <a:t> coherence:  </a:t>
            </a:r>
            <a:r>
              <a:rPr lang="en-US" sz="2800" dirty="0" smtClean="0">
                <a:solidFill>
                  <a:schemeClr val="accent2"/>
                </a:solidFill>
              </a:rPr>
              <a:t>scan line values do not change much from one </a:t>
            </a:r>
            <a:r>
              <a:rPr lang="en-US" sz="2800" dirty="0" err="1" smtClean="0">
                <a:solidFill>
                  <a:schemeClr val="accent2"/>
                </a:solidFill>
              </a:rPr>
              <a:t>scanline</a:t>
            </a:r>
            <a:r>
              <a:rPr lang="en-US" sz="2800" dirty="0" smtClean="0">
                <a:solidFill>
                  <a:schemeClr val="accent2"/>
                </a:solidFill>
              </a:rPr>
              <a:t>  to the next </a:t>
            </a:r>
            <a:r>
              <a:rPr lang="en-US" sz="2800" dirty="0" err="1" smtClean="0">
                <a:solidFill>
                  <a:schemeClr val="accent2"/>
                </a:solidFill>
              </a:rPr>
              <a:t>scanline</a:t>
            </a:r>
            <a:r>
              <a:rPr lang="en-US" sz="2800" dirty="0" smtClean="0">
                <a:solidFill>
                  <a:schemeClr val="accent2"/>
                </a:solidFill>
              </a:rPr>
              <a:t> ----the coverage (or visibility ) of a face on the </a:t>
            </a:r>
            <a:r>
              <a:rPr lang="en-US" sz="2800" dirty="0" err="1" smtClean="0">
                <a:solidFill>
                  <a:schemeClr val="accent2"/>
                </a:solidFill>
              </a:rPr>
              <a:t>scanline</a:t>
            </a:r>
            <a:r>
              <a:rPr lang="en-US" sz="2800" dirty="0" smtClean="0">
                <a:solidFill>
                  <a:schemeClr val="accent2"/>
                </a:solidFill>
              </a:rPr>
              <a:t> typically differs little from the previous one.</a:t>
            </a:r>
          </a:p>
          <a:p>
            <a:endParaRPr lang="en-US" sz="2800" dirty="0" smtClean="0"/>
          </a:p>
          <a:p>
            <a:endParaRPr lang="en-US" sz="2800" b="1" i="1" dirty="0" smtClean="0"/>
          </a:p>
          <a:p>
            <a:r>
              <a:rPr lang="en-US" sz="2800" b="1" i="1" dirty="0" smtClean="0"/>
              <a:t>Edge Coherence: </a:t>
            </a:r>
            <a:r>
              <a:rPr lang="en-US" sz="2800" dirty="0" smtClean="0">
                <a:solidFill>
                  <a:schemeClr val="accent2"/>
                </a:solidFill>
              </a:rPr>
              <a:t>edges intersected by </a:t>
            </a:r>
            <a:r>
              <a:rPr lang="en-US" sz="2800" dirty="0" err="1" smtClean="0">
                <a:solidFill>
                  <a:schemeClr val="accent2"/>
                </a:solidFill>
              </a:rPr>
              <a:t>scanline”i</a:t>
            </a:r>
            <a:r>
              <a:rPr lang="en-US" sz="2800" dirty="0" smtClean="0">
                <a:solidFill>
                  <a:schemeClr val="accent2"/>
                </a:solidFill>
              </a:rPr>
              <a:t>” are typically </a:t>
            </a:r>
            <a:r>
              <a:rPr lang="en-US" sz="2800" dirty="0" err="1" smtClean="0">
                <a:solidFill>
                  <a:schemeClr val="accent2"/>
                </a:solidFill>
              </a:rPr>
              <a:t>inretsected</a:t>
            </a:r>
            <a:r>
              <a:rPr lang="en-US" sz="2800" dirty="0" smtClean="0">
                <a:solidFill>
                  <a:schemeClr val="accent2"/>
                </a:solidFill>
              </a:rPr>
              <a:t> by “i+1”.</a:t>
            </a:r>
          </a:p>
          <a:p>
            <a:endParaRPr lang="en-IN"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8"/>
          <p:cNvGrpSpPr>
            <a:grpSpLocks/>
          </p:cNvGrpSpPr>
          <p:nvPr/>
        </p:nvGrpSpPr>
        <p:grpSpPr bwMode="auto">
          <a:xfrm>
            <a:off x="1142977" y="857234"/>
            <a:ext cx="6667502" cy="5708647"/>
            <a:chOff x="758" y="552"/>
            <a:chExt cx="4200" cy="3596"/>
          </a:xfrm>
        </p:grpSpPr>
        <p:grpSp>
          <p:nvGrpSpPr>
            <p:cNvPr id="20" name="Group 43"/>
            <p:cNvGrpSpPr>
              <a:grpSpLocks/>
            </p:cNvGrpSpPr>
            <p:nvPr/>
          </p:nvGrpSpPr>
          <p:grpSpPr bwMode="auto">
            <a:xfrm>
              <a:off x="1568" y="1317"/>
              <a:ext cx="1575" cy="1665"/>
              <a:chOff x="1568" y="1632"/>
              <a:chExt cx="1575" cy="1665"/>
            </a:xfrm>
          </p:grpSpPr>
          <p:sp>
            <p:nvSpPr>
              <p:cNvPr id="73" name="Line 5"/>
              <p:cNvSpPr>
                <a:spLocks noChangeShapeType="1"/>
              </p:cNvSpPr>
              <p:nvPr/>
            </p:nvSpPr>
            <p:spPr bwMode="auto">
              <a:xfrm flipH="1">
                <a:off x="1568" y="1632"/>
                <a:ext cx="225" cy="1665"/>
              </a:xfrm>
              <a:prstGeom prst="line">
                <a:avLst/>
              </a:prstGeom>
              <a:noFill/>
              <a:ln w="50800">
                <a:solidFill>
                  <a:srgbClr val="FF6600"/>
                </a:solidFill>
                <a:round/>
                <a:headEnd/>
                <a:tailEnd/>
              </a:ln>
            </p:spPr>
            <p:txBody>
              <a:bodyPr wrap="none"/>
              <a:lstStyle/>
              <a:p>
                <a:endParaRPr lang="en-IN"/>
              </a:p>
            </p:txBody>
          </p:sp>
          <p:sp>
            <p:nvSpPr>
              <p:cNvPr id="74" name="Line 6"/>
              <p:cNvSpPr>
                <a:spLocks noChangeShapeType="1"/>
              </p:cNvSpPr>
              <p:nvPr/>
            </p:nvSpPr>
            <p:spPr bwMode="auto">
              <a:xfrm>
                <a:off x="1793" y="1632"/>
                <a:ext cx="1350" cy="270"/>
              </a:xfrm>
              <a:prstGeom prst="line">
                <a:avLst/>
              </a:prstGeom>
              <a:noFill/>
              <a:ln w="50800">
                <a:solidFill>
                  <a:srgbClr val="FF6600"/>
                </a:solidFill>
                <a:round/>
                <a:headEnd/>
                <a:tailEnd/>
              </a:ln>
            </p:spPr>
            <p:txBody>
              <a:bodyPr wrap="none"/>
              <a:lstStyle/>
              <a:p>
                <a:endParaRPr lang="en-IN"/>
              </a:p>
            </p:txBody>
          </p:sp>
          <p:sp>
            <p:nvSpPr>
              <p:cNvPr id="77" name="Line 9"/>
              <p:cNvSpPr>
                <a:spLocks noChangeShapeType="1"/>
              </p:cNvSpPr>
              <p:nvPr/>
            </p:nvSpPr>
            <p:spPr bwMode="auto">
              <a:xfrm flipH="1">
                <a:off x="1568" y="2487"/>
                <a:ext cx="900" cy="810"/>
              </a:xfrm>
              <a:prstGeom prst="line">
                <a:avLst/>
              </a:prstGeom>
              <a:noFill/>
              <a:ln w="50800">
                <a:solidFill>
                  <a:srgbClr val="FF6600"/>
                </a:solidFill>
                <a:round/>
                <a:headEnd/>
                <a:tailEnd/>
              </a:ln>
            </p:spPr>
            <p:txBody>
              <a:bodyPr wrap="none"/>
              <a:lstStyle/>
              <a:p>
                <a:endParaRPr lang="en-IN"/>
              </a:p>
            </p:txBody>
          </p:sp>
        </p:grpSp>
        <p:sp>
          <p:nvSpPr>
            <p:cNvPr id="21" name="Line 11"/>
            <p:cNvSpPr>
              <a:spLocks noChangeShapeType="1"/>
            </p:cNvSpPr>
            <p:nvPr/>
          </p:nvSpPr>
          <p:spPr bwMode="auto">
            <a:xfrm flipH="1" flipV="1">
              <a:off x="1063" y="552"/>
              <a:ext cx="29" cy="3322"/>
            </a:xfrm>
            <a:prstGeom prst="line">
              <a:avLst/>
            </a:prstGeom>
            <a:noFill/>
            <a:ln w="12700">
              <a:solidFill>
                <a:schemeClr val="tx1"/>
              </a:solidFill>
              <a:round/>
              <a:headEnd/>
              <a:tailEnd type="triangle" w="med" len="med"/>
            </a:ln>
          </p:spPr>
          <p:txBody>
            <a:bodyPr wrap="none"/>
            <a:lstStyle/>
            <a:p>
              <a:endParaRPr lang="en-IN"/>
            </a:p>
          </p:txBody>
        </p:sp>
        <p:sp>
          <p:nvSpPr>
            <p:cNvPr id="22" name="Line 12"/>
            <p:cNvSpPr>
              <a:spLocks noChangeShapeType="1"/>
            </p:cNvSpPr>
            <p:nvPr/>
          </p:nvSpPr>
          <p:spPr bwMode="auto">
            <a:xfrm rot="5400000" flipV="1">
              <a:off x="2991" y="1855"/>
              <a:ext cx="0" cy="3935"/>
            </a:xfrm>
            <a:prstGeom prst="line">
              <a:avLst/>
            </a:prstGeom>
            <a:noFill/>
            <a:ln w="12700">
              <a:solidFill>
                <a:schemeClr val="tx1"/>
              </a:solidFill>
              <a:round/>
              <a:headEnd/>
              <a:tailEnd type="triangle" w="med" len="med"/>
            </a:ln>
          </p:spPr>
          <p:txBody>
            <a:bodyPr wrap="none"/>
            <a:lstStyle/>
            <a:p>
              <a:endParaRPr lang="en-IN"/>
            </a:p>
          </p:txBody>
        </p:sp>
        <p:sp>
          <p:nvSpPr>
            <p:cNvPr id="23" name="Line 13"/>
            <p:cNvSpPr>
              <a:spLocks noChangeShapeType="1"/>
            </p:cNvSpPr>
            <p:nvPr/>
          </p:nvSpPr>
          <p:spPr bwMode="auto">
            <a:xfrm>
              <a:off x="1032" y="3306"/>
              <a:ext cx="105" cy="0"/>
            </a:xfrm>
            <a:prstGeom prst="line">
              <a:avLst/>
            </a:prstGeom>
            <a:noFill/>
            <a:ln w="12700">
              <a:solidFill>
                <a:schemeClr val="tx1"/>
              </a:solidFill>
              <a:round/>
              <a:headEnd/>
              <a:tailEnd/>
            </a:ln>
          </p:spPr>
          <p:txBody>
            <a:bodyPr wrap="none"/>
            <a:lstStyle/>
            <a:p>
              <a:endParaRPr lang="en-IN"/>
            </a:p>
          </p:txBody>
        </p:sp>
        <p:sp>
          <p:nvSpPr>
            <p:cNvPr id="24" name="Line 14"/>
            <p:cNvSpPr>
              <a:spLocks noChangeShapeType="1"/>
            </p:cNvSpPr>
            <p:nvPr/>
          </p:nvSpPr>
          <p:spPr bwMode="auto">
            <a:xfrm>
              <a:off x="1032" y="3024"/>
              <a:ext cx="105" cy="0"/>
            </a:xfrm>
            <a:prstGeom prst="line">
              <a:avLst/>
            </a:prstGeom>
            <a:noFill/>
            <a:ln w="12700">
              <a:solidFill>
                <a:schemeClr val="tx1"/>
              </a:solidFill>
              <a:round/>
              <a:headEnd/>
              <a:tailEnd/>
            </a:ln>
          </p:spPr>
          <p:txBody>
            <a:bodyPr wrap="none"/>
            <a:lstStyle/>
            <a:p>
              <a:endParaRPr lang="en-IN"/>
            </a:p>
          </p:txBody>
        </p:sp>
        <p:sp>
          <p:nvSpPr>
            <p:cNvPr id="25" name="Line 16"/>
            <p:cNvSpPr>
              <a:spLocks noChangeShapeType="1"/>
            </p:cNvSpPr>
            <p:nvPr/>
          </p:nvSpPr>
          <p:spPr bwMode="auto">
            <a:xfrm>
              <a:off x="1032" y="2734"/>
              <a:ext cx="105" cy="0"/>
            </a:xfrm>
            <a:prstGeom prst="line">
              <a:avLst/>
            </a:prstGeom>
            <a:noFill/>
            <a:ln w="12700">
              <a:solidFill>
                <a:schemeClr val="tx1"/>
              </a:solidFill>
              <a:round/>
              <a:headEnd/>
              <a:tailEnd/>
            </a:ln>
          </p:spPr>
          <p:txBody>
            <a:bodyPr wrap="none"/>
            <a:lstStyle/>
            <a:p>
              <a:endParaRPr lang="en-IN"/>
            </a:p>
          </p:txBody>
        </p:sp>
        <p:sp>
          <p:nvSpPr>
            <p:cNvPr id="26" name="Line 18"/>
            <p:cNvSpPr>
              <a:spLocks noChangeShapeType="1"/>
            </p:cNvSpPr>
            <p:nvPr/>
          </p:nvSpPr>
          <p:spPr bwMode="auto">
            <a:xfrm>
              <a:off x="1032" y="2450"/>
              <a:ext cx="105" cy="0"/>
            </a:xfrm>
            <a:prstGeom prst="line">
              <a:avLst/>
            </a:prstGeom>
            <a:noFill/>
            <a:ln w="12700">
              <a:solidFill>
                <a:schemeClr val="tx1"/>
              </a:solidFill>
              <a:round/>
              <a:headEnd/>
              <a:tailEnd/>
            </a:ln>
          </p:spPr>
          <p:txBody>
            <a:bodyPr wrap="none"/>
            <a:lstStyle/>
            <a:p>
              <a:endParaRPr lang="en-IN"/>
            </a:p>
          </p:txBody>
        </p:sp>
        <p:sp>
          <p:nvSpPr>
            <p:cNvPr id="27" name="Line 19"/>
            <p:cNvSpPr>
              <a:spLocks noChangeShapeType="1"/>
            </p:cNvSpPr>
            <p:nvPr/>
          </p:nvSpPr>
          <p:spPr bwMode="auto">
            <a:xfrm>
              <a:off x="1031" y="2160"/>
              <a:ext cx="105" cy="0"/>
            </a:xfrm>
            <a:prstGeom prst="line">
              <a:avLst/>
            </a:prstGeom>
            <a:noFill/>
            <a:ln w="12700">
              <a:solidFill>
                <a:schemeClr val="tx1"/>
              </a:solidFill>
              <a:round/>
              <a:headEnd/>
              <a:tailEnd/>
            </a:ln>
          </p:spPr>
          <p:txBody>
            <a:bodyPr wrap="none"/>
            <a:lstStyle/>
            <a:p>
              <a:endParaRPr lang="en-IN"/>
            </a:p>
          </p:txBody>
        </p:sp>
        <p:sp>
          <p:nvSpPr>
            <p:cNvPr id="28" name="Line 21"/>
            <p:cNvSpPr>
              <a:spLocks noChangeShapeType="1"/>
            </p:cNvSpPr>
            <p:nvPr/>
          </p:nvSpPr>
          <p:spPr bwMode="auto">
            <a:xfrm>
              <a:off x="1031" y="1874"/>
              <a:ext cx="105" cy="0"/>
            </a:xfrm>
            <a:prstGeom prst="line">
              <a:avLst/>
            </a:prstGeom>
            <a:noFill/>
            <a:ln w="12700">
              <a:solidFill>
                <a:schemeClr val="tx1"/>
              </a:solidFill>
              <a:round/>
              <a:headEnd/>
              <a:tailEnd/>
            </a:ln>
          </p:spPr>
          <p:txBody>
            <a:bodyPr wrap="none"/>
            <a:lstStyle/>
            <a:p>
              <a:endParaRPr lang="en-IN"/>
            </a:p>
          </p:txBody>
        </p:sp>
        <p:sp>
          <p:nvSpPr>
            <p:cNvPr id="29" name="Line 22"/>
            <p:cNvSpPr>
              <a:spLocks noChangeShapeType="1"/>
            </p:cNvSpPr>
            <p:nvPr/>
          </p:nvSpPr>
          <p:spPr bwMode="auto">
            <a:xfrm>
              <a:off x="1031" y="1584"/>
              <a:ext cx="105" cy="0"/>
            </a:xfrm>
            <a:prstGeom prst="line">
              <a:avLst/>
            </a:prstGeom>
            <a:noFill/>
            <a:ln w="12700">
              <a:solidFill>
                <a:schemeClr val="tx1"/>
              </a:solidFill>
              <a:round/>
              <a:headEnd/>
              <a:tailEnd/>
            </a:ln>
          </p:spPr>
          <p:txBody>
            <a:bodyPr wrap="none"/>
            <a:lstStyle/>
            <a:p>
              <a:endParaRPr lang="en-IN"/>
            </a:p>
          </p:txBody>
        </p:sp>
        <p:sp>
          <p:nvSpPr>
            <p:cNvPr id="30" name="Line 23"/>
            <p:cNvSpPr>
              <a:spLocks noChangeShapeType="1"/>
            </p:cNvSpPr>
            <p:nvPr/>
          </p:nvSpPr>
          <p:spPr bwMode="auto">
            <a:xfrm>
              <a:off x="1031" y="1300"/>
              <a:ext cx="105" cy="0"/>
            </a:xfrm>
            <a:prstGeom prst="line">
              <a:avLst/>
            </a:prstGeom>
            <a:noFill/>
            <a:ln w="12700">
              <a:solidFill>
                <a:schemeClr val="tx1"/>
              </a:solidFill>
              <a:round/>
              <a:headEnd/>
              <a:tailEnd/>
            </a:ln>
          </p:spPr>
          <p:txBody>
            <a:bodyPr wrap="none"/>
            <a:lstStyle/>
            <a:p>
              <a:endParaRPr lang="en-IN"/>
            </a:p>
          </p:txBody>
        </p:sp>
        <p:sp>
          <p:nvSpPr>
            <p:cNvPr id="31" name="Line 24"/>
            <p:cNvSpPr>
              <a:spLocks noChangeShapeType="1"/>
            </p:cNvSpPr>
            <p:nvPr/>
          </p:nvSpPr>
          <p:spPr bwMode="auto">
            <a:xfrm>
              <a:off x="1031" y="1010"/>
              <a:ext cx="105" cy="0"/>
            </a:xfrm>
            <a:prstGeom prst="line">
              <a:avLst/>
            </a:prstGeom>
            <a:noFill/>
            <a:ln w="12700">
              <a:solidFill>
                <a:schemeClr val="tx1"/>
              </a:solidFill>
              <a:round/>
              <a:headEnd/>
              <a:tailEnd/>
            </a:ln>
          </p:spPr>
          <p:txBody>
            <a:bodyPr wrap="none"/>
            <a:lstStyle/>
            <a:p>
              <a:endParaRPr lang="en-IN"/>
            </a:p>
          </p:txBody>
        </p:sp>
        <p:sp>
          <p:nvSpPr>
            <p:cNvPr id="32" name="Text Box 25"/>
            <p:cNvSpPr txBox="1">
              <a:spLocks noChangeArrowheads="1"/>
            </p:cNvSpPr>
            <p:nvPr/>
          </p:nvSpPr>
          <p:spPr bwMode="auto">
            <a:xfrm>
              <a:off x="838" y="3174"/>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33" name="Text Box 26"/>
            <p:cNvSpPr txBox="1">
              <a:spLocks noChangeArrowheads="1"/>
            </p:cNvSpPr>
            <p:nvPr/>
          </p:nvSpPr>
          <p:spPr bwMode="auto">
            <a:xfrm>
              <a:off x="838" y="2594"/>
              <a:ext cx="196" cy="231"/>
            </a:xfrm>
            <a:prstGeom prst="rect">
              <a:avLst/>
            </a:prstGeom>
            <a:noFill/>
            <a:ln w="12700">
              <a:noFill/>
              <a:miter lim="800000"/>
              <a:headEnd/>
              <a:tailEnd/>
            </a:ln>
          </p:spPr>
          <p:txBody>
            <a:bodyPr wrap="none">
              <a:spAutoFit/>
            </a:bodyPr>
            <a:lstStyle/>
            <a:p>
              <a:pPr algn="r"/>
              <a:r>
                <a:rPr lang="en-IE"/>
                <a:t>4</a:t>
              </a:r>
              <a:endParaRPr lang="en-GB"/>
            </a:p>
          </p:txBody>
        </p:sp>
        <p:sp>
          <p:nvSpPr>
            <p:cNvPr id="34" name="Text Box 27"/>
            <p:cNvSpPr txBox="1">
              <a:spLocks noChangeArrowheads="1"/>
            </p:cNvSpPr>
            <p:nvPr/>
          </p:nvSpPr>
          <p:spPr bwMode="auto">
            <a:xfrm>
              <a:off x="838" y="2039"/>
              <a:ext cx="196" cy="231"/>
            </a:xfrm>
            <a:prstGeom prst="rect">
              <a:avLst/>
            </a:prstGeom>
            <a:noFill/>
            <a:ln w="12700">
              <a:noFill/>
              <a:miter lim="800000"/>
              <a:headEnd/>
              <a:tailEnd/>
            </a:ln>
          </p:spPr>
          <p:txBody>
            <a:bodyPr wrap="none">
              <a:spAutoFit/>
            </a:bodyPr>
            <a:lstStyle/>
            <a:p>
              <a:pPr algn="r"/>
              <a:r>
                <a:rPr lang="en-IE"/>
                <a:t>6</a:t>
              </a:r>
              <a:endParaRPr lang="en-GB"/>
            </a:p>
          </p:txBody>
        </p:sp>
        <p:sp>
          <p:nvSpPr>
            <p:cNvPr id="35" name="Text Box 28"/>
            <p:cNvSpPr txBox="1">
              <a:spLocks noChangeArrowheads="1"/>
            </p:cNvSpPr>
            <p:nvPr/>
          </p:nvSpPr>
          <p:spPr bwMode="auto">
            <a:xfrm>
              <a:off x="838" y="1459"/>
              <a:ext cx="196" cy="231"/>
            </a:xfrm>
            <a:prstGeom prst="rect">
              <a:avLst/>
            </a:prstGeom>
            <a:noFill/>
            <a:ln w="12700">
              <a:noFill/>
              <a:miter lim="800000"/>
              <a:headEnd/>
              <a:tailEnd/>
            </a:ln>
          </p:spPr>
          <p:txBody>
            <a:bodyPr wrap="none">
              <a:spAutoFit/>
            </a:bodyPr>
            <a:lstStyle/>
            <a:p>
              <a:pPr algn="r"/>
              <a:r>
                <a:rPr lang="en-IE"/>
                <a:t>8</a:t>
              </a:r>
              <a:endParaRPr lang="en-GB"/>
            </a:p>
          </p:txBody>
        </p:sp>
        <p:sp>
          <p:nvSpPr>
            <p:cNvPr id="36" name="Text Box 29"/>
            <p:cNvSpPr txBox="1">
              <a:spLocks noChangeArrowheads="1"/>
            </p:cNvSpPr>
            <p:nvPr/>
          </p:nvSpPr>
          <p:spPr bwMode="auto">
            <a:xfrm>
              <a:off x="758" y="893"/>
              <a:ext cx="276" cy="231"/>
            </a:xfrm>
            <a:prstGeom prst="rect">
              <a:avLst/>
            </a:prstGeom>
            <a:noFill/>
            <a:ln w="12700">
              <a:noFill/>
              <a:miter lim="800000"/>
              <a:headEnd/>
              <a:tailEnd/>
            </a:ln>
          </p:spPr>
          <p:txBody>
            <a:bodyPr wrap="none">
              <a:spAutoFit/>
            </a:bodyPr>
            <a:lstStyle/>
            <a:p>
              <a:pPr algn="r"/>
              <a:r>
                <a:rPr lang="en-IE" dirty="0"/>
                <a:t>10</a:t>
              </a:r>
              <a:endParaRPr lang="en-GB" dirty="0"/>
            </a:p>
          </p:txBody>
        </p:sp>
        <p:sp>
          <p:nvSpPr>
            <p:cNvPr id="47" name="Line 46"/>
            <p:cNvSpPr>
              <a:spLocks noChangeShapeType="1"/>
            </p:cNvSpPr>
            <p:nvPr/>
          </p:nvSpPr>
          <p:spPr bwMode="auto">
            <a:xfrm rot="5400000">
              <a:off x="1533" y="3827"/>
              <a:ext cx="105" cy="0"/>
            </a:xfrm>
            <a:prstGeom prst="line">
              <a:avLst/>
            </a:prstGeom>
            <a:noFill/>
            <a:ln w="12700">
              <a:solidFill>
                <a:schemeClr val="tx1"/>
              </a:solidFill>
              <a:round/>
              <a:headEnd/>
              <a:tailEnd/>
            </a:ln>
          </p:spPr>
          <p:txBody>
            <a:bodyPr wrap="none"/>
            <a:lstStyle/>
            <a:p>
              <a:endParaRPr lang="en-IN"/>
            </a:p>
          </p:txBody>
        </p:sp>
        <p:sp>
          <p:nvSpPr>
            <p:cNvPr id="48" name="Line 47"/>
            <p:cNvSpPr>
              <a:spLocks noChangeShapeType="1"/>
            </p:cNvSpPr>
            <p:nvPr/>
          </p:nvSpPr>
          <p:spPr bwMode="auto">
            <a:xfrm>
              <a:off x="1027" y="3586"/>
              <a:ext cx="105" cy="0"/>
            </a:xfrm>
            <a:prstGeom prst="line">
              <a:avLst/>
            </a:prstGeom>
            <a:noFill/>
            <a:ln w="12700">
              <a:solidFill>
                <a:schemeClr val="tx1"/>
              </a:solidFill>
              <a:round/>
              <a:headEnd/>
              <a:tailEnd/>
            </a:ln>
          </p:spPr>
          <p:txBody>
            <a:bodyPr wrap="none"/>
            <a:lstStyle/>
            <a:p>
              <a:endParaRPr lang="en-IN"/>
            </a:p>
          </p:txBody>
        </p:sp>
        <p:sp>
          <p:nvSpPr>
            <p:cNvPr id="49" name="Line 48"/>
            <p:cNvSpPr>
              <a:spLocks noChangeShapeType="1"/>
            </p:cNvSpPr>
            <p:nvPr/>
          </p:nvSpPr>
          <p:spPr bwMode="auto">
            <a:xfrm rot="5400000">
              <a:off x="1763" y="3827"/>
              <a:ext cx="105" cy="0"/>
            </a:xfrm>
            <a:prstGeom prst="line">
              <a:avLst/>
            </a:prstGeom>
            <a:noFill/>
            <a:ln w="12700">
              <a:solidFill>
                <a:schemeClr val="tx1"/>
              </a:solidFill>
              <a:round/>
              <a:headEnd/>
              <a:tailEnd/>
            </a:ln>
          </p:spPr>
          <p:txBody>
            <a:bodyPr wrap="none"/>
            <a:lstStyle/>
            <a:p>
              <a:endParaRPr lang="en-IN"/>
            </a:p>
          </p:txBody>
        </p:sp>
        <p:sp>
          <p:nvSpPr>
            <p:cNvPr id="50" name="Line 50"/>
            <p:cNvSpPr>
              <a:spLocks noChangeShapeType="1"/>
            </p:cNvSpPr>
            <p:nvPr/>
          </p:nvSpPr>
          <p:spPr bwMode="auto">
            <a:xfrm rot="5400000">
              <a:off x="1993" y="3827"/>
              <a:ext cx="105" cy="0"/>
            </a:xfrm>
            <a:prstGeom prst="line">
              <a:avLst/>
            </a:prstGeom>
            <a:noFill/>
            <a:ln w="12700">
              <a:solidFill>
                <a:schemeClr val="tx1"/>
              </a:solidFill>
              <a:round/>
              <a:headEnd/>
              <a:tailEnd/>
            </a:ln>
          </p:spPr>
          <p:txBody>
            <a:bodyPr wrap="none"/>
            <a:lstStyle/>
            <a:p>
              <a:endParaRPr lang="en-IN"/>
            </a:p>
          </p:txBody>
        </p:sp>
        <p:sp>
          <p:nvSpPr>
            <p:cNvPr id="51" name="Line 52"/>
            <p:cNvSpPr>
              <a:spLocks noChangeShapeType="1"/>
            </p:cNvSpPr>
            <p:nvPr/>
          </p:nvSpPr>
          <p:spPr bwMode="auto">
            <a:xfrm rot="5400000">
              <a:off x="2223" y="3827"/>
              <a:ext cx="105" cy="0"/>
            </a:xfrm>
            <a:prstGeom prst="line">
              <a:avLst/>
            </a:prstGeom>
            <a:noFill/>
            <a:ln w="12700">
              <a:solidFill>
                <a:schemeClr val="tx1"/>
              </a:solidFill>
              <a:round/>
              <a:headEnd/>
              <a:tailEnd/>
            </a:ln>
          </p:spPr>
          <p:txBody>
            <a:bodyPr wrap="none"/>
            <a:lstStyle/>
            <a:p>
              <a:endParaRPr lang="en-IN"/>
            </a:p>
          </p:txBody>
        </p:sp>
        <p:sp>
          <p:nvSpPr>
            <p:cNvPr id="52" name="Line 53"/>
            <p:cNvSpPr>
              <a:spLocks noChangeShapeType="1"/>
            </p:cNvSpPr>
            <p:nvPr/>
          </p:nvSpPr>
          <p:spPr bwMode="auto">
            <a:xfrm rot="5400000">
              <a:off x="2454" y="3827"/>
              <a:ext cx="105" cy="0"/>
            </a:xfrm>
            <a:prstGeom prst="line">
              <a:avLst/>
            </a:prstGeom>
            <a:noFill/>
            <a:ln w="12700">
              <a:solidFill>
                <a:schemeClr val="tx1"/>
              </a:solidFill>
              <a:round/>
              <a:headEnd/>
              <a:tailEnd/>
            </a:ln>
          </p:spPr>
          <p:txBody>
            <a:bodyPr wrap="none"/>
            <a:lstStyle/>
            <a:p>
              <a:endParaRPr lang="en-IN"/>
            </a:p>
          </p:txBody>
        </p:sp>
        <p:sp>
          <p:nvSpPr>
            <p:cNvPr id="53" name="Line 55"/>
            <p:cNvSpPr>
              <a:spLocks noChangeShapeType="1"/>
            </p:cNvSpPr>
            <p:nvPr/>
          </p:nvSpPr>
          <p:spPr bwMode="auto">
            <a:xfrm rot="5400000">
              <a:off x="2684" y="3827"/>
              <a:ext cx="105" cy="0"/>
            </a:xfrm>
            <a:prstGeom prst="line">
              <a:avLst/>
            </a:prstGeom>
            <a:noFill/>
            <a:ln w="12700">
              <a:solidFill>
                <a:schemeClr val="tx1"/>
              </a:solidFill>
              <a:round/>
              <a:headEnd/>
              <a:tailEnd/>
            </a:ln>
          </p:spPr>
          <p:txBody>
            <a:bodyPr wrap="none"/>
            <a:lstStyle/>
            <a:p>
              <a:endParaRPr lang="en-IN"/>
            </a:p>
          </p:txBody>
        </p:sp>
        <p:sp>
          <p:nvSpPr>
            <p:cNvPr id="54" name="Line 56"/>
            <p:cNvSpPr>
              <a:spLocks noChangeShapeType="1"/>
            </p:cNvSpPr>
            <p:nvPr/>
          </p:nvSpPr>
          <p:spPr bwMode="auto">
            <a:xfrm rot="5400000">
              <a:off x="2914" y="3827"/>
              <a:ext cx="105" cy="0"/>
            </a:xfrm>
            <a:prstGeom prst="line">
              <a:avLst/>
            </a:prstGeom>
            <a:noFill/>
            <a:ln w="12700">
              <a:solidFill>
                <a:schemeClr val="tx1"/>
              </a:solidFill>
              <a:round/>
              <a:headEnd/>
              <a:tailEnd/>
            </a:ln>
          </p:spPr>
          <p:txBody>
            <a:bodyPr wrap="none"/>
            <a:lstStyle/>
            <a:p>
              <a:endParaRPr lang="en-IN"/>
            </a:p>
          </p:txBody>
        </p:sp>
        <p:sp>
          <p:nvSpPr>
            <p:cNvPr id="55" name="Line 57"/>
            <p:cNvSpPr>
              <a:spLocks noChangeShapeType="1"/>
            </p:cNvSpPr>
            <p:nvPr/>
          </p:nvSpPr>
          <p:spPr bwMode="auto">
            <a:xfrm rot="5400000">
              <a:off x="3145" y="3827"/>
              <a:ext cx="105" cy="0"/>
            </a:xfrm>
            <a:prstGeom prst="line">
              <a:avLst/>
            </a:prstGeom>
            <a:noFill/>
            <a:ln w="12700">
              <a:solidFill>
                <a:schemeClr val="tx1"/>
              </a:solidFill>
              <a:round/>
              <a:headEnd/>
              <a:tailEnd/>
            </a:ln>
          </p:spPr>
          <p:txBody>
            <a:bodyPr wrap="none"/>
            <a:lstStyle/>
            <a:p>
              <a:endParaRPr lang="en-IN"/>
            </a:p>
          </p:txBody>
        </p:sp>
        <p:sp>
          <p:nvSpPr>
            <p:cNvPr id="56" name="Line 58"/>
            <p:cNvSpPr>
              <a:spLocks noChangeShapeType="1"/>
            </p:cNvSpPr>
            <p:nvPr/>
          </p:nvSpPr>
          <p:spPr bwMode="auto">
            <a:xfrm rot="5400000">
              <a:off x="3375" y="3827"/>
              <a:ext cx="105" cy="0"/>
            </a:xfrm>
            <a:prstGeom prst="line">
              <a:avLst/>
            </a:prstGeom>
            <a:noFill/>
            <a:ln w="12700">
              <a:solidFill>
                <a:schemeClr val="tx1"/>
              </a:solidFill>
              <a:round/>
              <a:headEnd/>
              <a:tailEnd/>
            </a:ln>
          </p:spPr>
          <p:txBody>
            <a:bodyPr wrap="none"/>
            <a:lstStyle/>
            <a:p>
              <a:endParaRPr lang="en-IN"/>
            </a:p>
          </p:txBody>
        </p:sp>
        <p:sp>
          <p:nvSpPr>
            <p:cNvPr id="57" name="Line 60"/>
            <p:cNvSpPr>
              <a:spLocks noChangeShapeType="1"/>
            </p:cNvSpPr>
            <p:nvPr/>
          </p:nvSpPr>
          <p:spPr bwMode="auto">
            <a:xfrm rot="5400000">
              <a:off x="3605" y="3827"/>
              <a:ext cx="105" cy="0"/>
            </a:xfrm>
            <a:prstGeom prst="line">
              <a:avLst/>
            </a:prstGeom>
            <a:noFill/>
            <a:ln w="12700">
              <a:solidFill>
                <a:schemeClr val="tx1"/>
              </a:solidFill>
              <a:round/>
              <a:headEnd/>
              <a:tailEnd/>
            </a:ln>
          </p:spPr>
          <p:txBody>
            <a:bodyPr wrap="none"/>
            <a:lstStyle/>
            <a:p>
              <a:endParaRPr lang="en-IN"/>
            </a:p>
          </p:txBody>
        </p:sp>
        <p:sp>
          <p:nvSpPr>
            <p:cNvPr id="58" name="Line 61"/>
            <p:cNvSpPr>
              <a:spLocks noChangeShapeType="1"/>
            </p:cNvSpPr>
            <p:nvPr/>
          </p:nvSpPr>
          <p:spPr bwMode="auto">
            <a:xfrm rot="5400000">
              <a:off x="3835" y="3827"/>
              <a:ext cx="105" cy="0"/>
            </a:xfrm>
            <a:prstGeom prst="line">
              <a:avLst/>
            </a:prstGeom>
            <a:noFill/>
            <a:ln w="12700">
              <a:solidFill>
                <a:schemeClr val="tx1"/>
              </a:solidFill>
              <a:round/>
              <a:headEnd/>
              <a:tailEnd/>
            </a:ln>
          </p:spPr>
          <p:txBody>
            <a:bodyPr wrap="none"/>
            <a:lstStyle/>
            <a:p>
              <a:endParaRPr lang="en-IN"/>
            </a:p>
          </p:txBody>
        </p:sp>
        <p:sp>
          <p:nvSpPr>
            <p:cNvPr id="59" name="Line 62"/>
            <p:cNvSpPr>
              <a:spLocks noChangeShapeType="1"/>
            </p:cNvSpPr>
            <p:nvPr/>
          </p:nvSpPr>
          <p:spPr bwMode="auto">
            <a:xfrm rot="5400000">
              <a:off x="4066" y="3827"/>
              <a:ext cx="105" cy="0"/>
            </a:xfrm>
            <a:prstGeom prst="line">
              <a:avLst/>
            </a:prstGeom>
            <a:noFill/>
            <a:ln w="12700">
              <a:solidFill>
                <a:schemeClr val="tx1"/>
              </a:solidFill>
              <a:round/>
              <a:headEnd/>
              <a:tailEnd/>
            </a:ln>
          </p:spPr>
          <p:txBody>
            <a:bodyPr wrap="none"/>
            <a:lstStyle/>
            <a:p>
              <a:endParaRPr lang="en-IN"/>
            </a:p>
          </p:txBody>
        </p:sp>
        <p:sp>
          <p:nvSpPr>
            <p:cNvPr id="60" name="Line 63"/>
            <p:cNvSpPr>
              <a:spLocks noChangeShapeType="1"/>
            </p:cNvSpPr>
            <p:nvPr/>
          </p:nvSpPr>
          <p:spPr bwMode="auto">
            <a:xfrm rot="5400000">
              <a:off x="4296" y="3827"/>
              <a:ext cx="105" cy="0"/>
            </a:xfrm>
            <a:prstGeom prst="line">
              <a:avLst/>
            </a:prstGeom>
            <a:noFill/>
            <a:ln w="12700">
              <a:solidFill>
                <a:schemeClr val="tx1"/>
              </a:solidFill>
              <a:round/>
              <a:headEnd/>
              <a:tailEnd/>
            </a:ln>
          </p:spPr>
          <p:txBody>
            <a:bodyPr wrap="none"/>
            <a:lstStyle/>
            <a:p>
              <a:endParaRPr lang="en-IN"/>
            </a:p>
          </p:txBody>
        </p:sp>
        <p:sp>
          <p:nvSpPr>
            <p:cNvPr id="61" name="Line 64"/>
            <p:cNvSpPr>
              <a:spLocks noChangeShapeType="1"/>
            </p:cNvSpPr>
            <p:nvPr/>
          </p:nvSpPr>
          <p:spPr bwMode="auto">
            <a:xfrm rot="5400000">
              <a:off x="4526" y="3827"/>
              <a:ext cx="105" cy="0"/>
            </a:xfrm>
            <a:prstGeom prst="line">
              <a:avLst/>
            </a:prstGeom>
            <a:noFill/>
            <a:ln w="12700">
              <a:solidFill>
                <a:schemeClr val="tx1"/>
              </a:solidFill>
              <a:round/>
              <a:headEnd/>
              <a:tailEnd/>
            </a:ln>
          </p:spPr>
          <p:txBody>
            <a:bodyPr wrap="none"/>
            <a:lstStyle/>
            <a:p>
              <a:endParaRPr lang="en-IN"/>
            </a:p>
          </p:txBody>
        </p:sp>
        <p:sp>
          <p:nvSpPr>
            <p:cNvPr id="62" name="Line 65"/>
            <p:cNvSpPr>
              <a:spLocks noChangeShapeType="1"/>
            </p:cNvSpPr>
            <p:nvPr/>
          </p:nvSpPr>
          <p:spPr bwMode="auto">
            <a:xfrm rot="5400000">
              <a:off x="4757" y="3827"/>
              <a:ext cx="105" cy="0"/>
            </a:xfrm>
            <a:prstGeom prst="line">
              <a:avLst/>
            </a:prstGeom>
            <a:noFill/>
            <a:ln w="12700">
              <a:solidFill>
                <a:schemeClr val="tx1"/>
              </a:solidFill>
              <a:round/>
              <a:headEnd/>
              <a:tailEnd/>
            </a:ln>
          </p:spPr>
          <p:txBody>
            <a:bodyPr wrap="none"/>
            <a:lstStyle/>
            <a:p>
              <a:endParaRPr lang="en-IN"/>
            </a:p>
          </p:txBody>
        </p:sp>
        <p:sp>
          <p:nvSpPr>
            <p:cNvPr id="63" name="Line 68"/>
            <p:cNvSpPr>
              <a:spLocks noChangeShapeType="1"/>
            </p:cNvSpPr>
            <p:nvPr/>
          </p:nvSpPr>
          <p:spPr bwMode="auto">
            <a:xfrm rot="5400000">
              <a:off x="1287" y="3820"/>
              <a:ext cx="105" cy="0"/>
            </a:xfrm>
            <a:prstGeom prst="line">
              <a:avLst/>
            </a:prstGeom>
            <a:noFill/>
            <a:ln w="12700">
              <a:solidFill>
                <a:schemeClr val="tx1"/>
              </a:solidFill>
              <a:round/>
              <a:headEnd/>
              <a:tailEnd/>
            </a:ln>
          </p:spPr>
          <p:txBody>
            <a:bodyPr wrap="none"/>
            <a:lstStyle/>
            <a:p>
              <a:endParaRPr lang="en-IN"/>
            </a:p>
          </p:txBody>
        </p:sp>
        <p:sp>
          <p:nvSpPr>
            <p:cNvPr id="64" name="Text Box 69"/>
            <p:cNvSpPr txBox="1">
              <a:spLocks noChangeArrowheads="1"/>
            </p:cNvSpPr>
            <p:nvPr/>
          </p:nvSpPr>
          <p:spPr bwMode="auto">
            <a:xfrm>
              <a:off x="892" y="3826"/>
              <a:ext cx="196" cy="231"/>
            </a:xfrm>
            <a:prstGeom prst="rect">
              <a:avLst/>
            </a:prstGeom>
            <a:noFill/>
            <a:ln w="12700">
              <a:noFill/>
              <a:miter lim="800000"/>
              <a:headEnd/>
              <a:tailEnd/>
            </a:ln>
          </p:spPr>
          <p:txBody>
            <a:bodyPr wrap="none">
              <a:spAutoFit/>
            </a:bodyPr>
            <a:lstStyle/>
            <a:p>
              <a:pPr algn="r"/>
              <a:r>
                <a:rPr lang="en-IE"/>
                <a:t>0</a:t>
              </a:r>
              <a:endParaRPr lang="en-GB"/>
            </a:p>
          </p:txBody>
        </p:sp>
        <p:sp>
          <p:nvSpPr>
            <p:cNvPr id="65" name="Text Box 70"/>
            <p:cNvSpPr txBox="1">
              <a:spLocks noChangeArrowheads="1"/>
            </p:cNvSpPr>
            <p:nvPr/>
          </p:nvSpPr>
          <p:spPr bwMode="auto">
            <a:xfrm>
              <a:off x="1486" y="3917"/>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66" name="Text Box 71"/>
            <p:cNvSpPr txBox="1">
              <a:spLocks noChangeArrowheads="1"/>
            </p:cNvSpPr>
            <p:nvPr/>
          </p:nvSpPr>
          <p:spPr bwMode="auto">
            <a:xfrm>
              <a:off x="1942" y="3917"/>
              <a:ext cx="196" cy="231"/>
            </a:xfrm>
            <a:prstGeom prst="rect">
              <a:avLst/>
            </a:prstGeom>
            <a:noFill/>
            <a:ln w="12700">
              <a:noFill/>
              <a:miter lim="800000"/>
              <a:headEnd/>
              <a:tailEnd/>
            </a:ln>
          </p:spPr>
          <p:txBody>
            <a:bodyPr wrap="none">
              <a:spAutoFit/>
            </a:bodyPr>
            <a:lstStyle/>
            <a:p>
              <a:pPr algn="ctr"/>
              <a:r>
                <a:rPr lang="en-IE"/>
                <a:t>4</a:t>
              </a:r>
              <a:endParaRPr lang="en-GB"/>
            </a:p>
          </p:txBody>
        </p:sp>
        <p:sp>
          <p:nvSpPr>
            <p:cNvPr id="67" name="Text Box 72"/>
            <p:cNvSpPr txBox="1">
              <a:spLocks noChangeArrowheads="1"/>
            </p:cNvSpPr>
            <p:nvPr/>
          </p:nvSpPr>
          <p:spPr bwMode="auto">
            <a:xfrm>
              <a:off x="2410" y="3917"/>
              <a:ext cx="196" cy="231"/>
            </a:xfrm>
            <a:prstGeom prst="rect">
              <a:avLst/>
            </a:prstGeom>
            <a:noFill/>
            <a:ln w="12700">
              <a:noFill/>
              <a:miter lim="800000"/>
              <a:headEnd/>
              <a:tailEnd/>
            </a:ln>
          </p:spPr>
          <p:txBody>
            <a:bodyPr wrap="none">
              <a:spAutoFit/>
            </a:bodyPr>
            <a:lstStyle/>
            <a:p>
              <a:pPr algn="ctr"/>
              <a:r>
                <a:rPr lang="en-IE"/>
                <a:t>6</a:t>
              </a:r>
              <a:endParaRPr lang="en-GB"/>
            </a:p>
          </p:txBody>
        </p:sp>
        <p:sp>
          <p:nvSpPr>
            <p:cNvPr id="68" name="Text Box 73"/>
            <p:cNvSpPr txBox="1">
              <a:spLocks noChangeArrowheads="1"/>
            </p:cNvSpPr>
            <p:nvPr/>
          </p:nvSpPr>
          <p:spPr bwMode="auto">
            <a:xfrm>
              <a:off x="2867" y="3917"/>
              <a:ext cx="196" cy="231"/>
            </a:xfrm>
            <a:prstGeom prst="rect">
              <a:avLst/>
            </a:prstGeom>
            <a:noFill/>
            <a:ln w="12700">
              <a:noFill/>
              <a:miter lim="800000"/>
              <a:headEnd/>
              <a:tailEnd/>
            </a:ln>
          </p:spPr>
          <p:txBody>
            <a:bodyPr wrap="none">
              <a:spAutoFit/>
            </a:bodyPr>
            <a:lstStyle/>
            <a:p>
              <a:pPr algn="ctr"/>
              <a:r>
                <a:rPr lang="en-IE"/>
                <a:t>8</a:t>
              </a:r>
              <a:endParaRPr lang="en-GB"/>
            </a:p>
          </p:txBody>
        </p:sp>
        <p:sp>
          <p:nvSpPr>
            <p:cNvPr id="69" name="Text Box 74"/>
            <p:cNvSpPr txBox="1">
              <a:spLocks noChangeArrowheads="1"/>
            </p:cNvSpPr>
            <p:nvPr/>
          </p:nvSpPr>
          <p:spPr bwMode="auto">
            <a:xfrm>
              <a:off x="3289" y="3917"/>
              <a:ext cx="276" cy="231"/>
            </a:xfrm>
            <a:prstGeom prst="rect">
              <a:avLst/>
            </a:prstGeom>
            <a:noFill/>
            <a:ln w="12700">
              <a:noFill/>
              <a:miter lim="800000"/>
              <a:headEnd/>
              <a:tailEnd/>
            </a:ln>
          </p:spPr>
          <p:txBody>
            <a:bodyPr wrap="none">
              <a:spAutoFit/>
            </a:bodyPr>
            <a:lstStyle/>
            <a:p>
              <a:pPr algn="ctr"/>
              <a:r>
                <a:rPr lang="en-IE"/>
                <a:t>10</a:t>
              </a:r>
              <a:endParaRPr lang="en-GB"/>
            </a:p>
          </p:txBody>
        </p:sp>
        <p:sp>
          <p:nvSpPr>
            <p:cNvPr id="70" name="Text Box 75"/>
            <p:cNvSpPr txBox="1">
              <a:spLocks noChangeArrowheads="1"/>
            </p:cNvSpPr>
            <p:nvPr/>
          </p:nvSpPr>
          <p:spPr bwMode="auto">
            <a:xfrm>
              <a:off x="3745" y="3917"/>
              <a:ext cx="276" cy="231"/>
            </a:xfrm>
            <a:prstGeom prst="rect">
              <a:avLst/>
            </a:prstGeom>
            <a:noFill/>
            <a:ln w="12700">
              <a:noFill/>
              <a:miter lim="800000"/>
              <a:headEnd/>
              <a:tailEnd/>
            </a:ln>
          </p:spPr>
          <p:txBody>
            <a:bodyPr wrap="none">
              <a:spAutoFit/>
            </a:bodyPr>
            <a:lstStyle/>
            <a:p>
              <a:pPr algn="ctr"/>
              <a:r>
                <a:rPr lang="en-IE"/>
                <a:t>12</a:t>
              </a:r>
              <a:endParaRPr lang="en-GB"/>
            </a:p>
          </p:txBody>
        </p:sp>
        <p:sp>
          <p:nvSpPr>
            <p:cNvPr id="71" name="Text Box 76"/>
            <p:cNvSpPr txBox="1">
              <a:spLocks noChangeArrowheads="1"/>
            </p:cNvSpPr>
            <p:nvPr/>
          </p:nvSpPr>
          <p:spPr bwMode="auto">
            <a:xfrm>
              <a:off x="4213" y="3917"/>
              <a:ext cx="276" cy="231"/>
            </a:xfrm>
            <a:prstGeom prst="rect">
              <a:avLst/>
            </a:prstGeom>
            <a:noFill/>
            <a:ln w="12700">
              <a:noFill/>
              <a:miter lim="800000"/>
              <a:headEnd/>
              <a:tailEnd/>
            </a:ln>
          </p:spPr>
          <p:txBody>
            <a:bodyPr wrap="none">
              <a:spAutoFit/>
            </a:bodyPr>
            <a:lstStyle/>
            <a:p>
              <a:pPr algn="ctr"/>
              <a:r>
                <a:rPr lang="en-IE"/>
                <a:t>14</a:t>
              </a:r>
              <a:endParaRPr lang="en-GB"/>
            </a:p>
          </p:txBody>
        </p:sp>
        <p:sp>
          <p:nvSpPr>
            <p:cNvPr id="72" name="Text Box 77"/>
            <p:cNvSpPr txBox="1">
              <a:spLocks noChangeArrowheads="1"/>
            </p:cNvSpPr>
            <p:nvPr/>
          </p:nvSpPr>
          <p:spPr bwMode="auto">
            <a:xfrm>
              <a:off x="4670" y="3917"/>
              <a:ext cx="276" cy="231"/>
            </a:xfrm>
            <a:prstGeom prst="rect">
              <a:avLst/>
            </a:prstGeom>
            <a:noFill/>
            <a:ln w="12700">
              <a:noFill/>
              <a:miter lim="800000"/>
              <a:headEnd/>
              <a:tailEnd/>
            </a:ln>
          </p:spPr>
          <p:txBody>
            <a:bodyPr wrap="none">
              <a:spAutoFit/>
            </a:bodyPr>
            <a:lstStyle/>
            <a:p>
              <a:pPr algn="ctr"/>
              <a:r>
                <a:rPr lang="en-IE"/>
                <a:t>16</a:t>
              </a:r>
              <a:endParaRPr lang="en-GB"/>
            </a:p>
          </p:txBody>
        </p:sp>
      </p:grpSp>
      <p:grpSp>
        <p:nvGrpSpPr>
          <p:cNvPr id="79" name="Group 78"/>
          <p:cNvGrpSpPr/>
          <p:nvPr/>
        </p:nvGrpSpPr>
        <p:grpSpPr>
          <a:xfrm>
            <a:off x="1142980" y="857232"/>
            <a:ext cx="6072826" cy="4962259"/>
            <a:chOff x="1142980" y="857232"/>
            <a:chExt cx="6072826" cy="4962259"/>
          </a:xfrm>
        </p:grpSpPr>
        <p:sp>
          <p:nvSpPr>
            <p:cNvPr id="6" name="TextBox 5"/>
            <p:cNvSpPr txBox="1"/>
            <p:nvPr/>
          </p:nvSpPr>
          <p:spPr>
            <a:xfrm>
              <a:off x="3929058" y="3643314"/>
              <a:ext cx="214310" cy="461665"/>
            </a:xfrm>
            <a:prstGeom prst="rect">
              <a:avLst/>
            </a:prstGeom>
            <a:noFill/>
          </p:spPr>
          <p:txBody>
            <a:bodyPr wrap="square" rtlCol="0">
              <a:spAutoFit/>
            </a:bodyPr>
            <a:lstStyle/>
            <a:p>
              <a:r>
                <a:rPr lang="en-US" sz="2400" b="1" dirty="0" smtClean="0"/>
                <a:t>A</a:t>
              </a:r>
              <a:endParaRPr lang="en-IN" sz="2400" b="1" dirty="0"/>
            </a:p>
          </p:txBody>
        </p:sp>
        <p:sp>
          <p:nvSpPr>
            <p:cNvPr id="7" name="TextBox 6"/>
            <p:cNvSpPr txBox="1"/>
            <p:nvPr/>
          </p:nvSpPr>
          <p:spPr>
            <a:xfrm>
              <a:off x="6858016" y="5357826"/>
              <a:ext cx="357790" cy="461665"/>
            </a:xfrm>
            <a:prstGeom prst="rect">
              <a:avLst/>
            </a:prstGeom>
            <a:noFill/>
          </p:spPr>
          <p:txBody>
            <a:bodyPr wrap="square" rtlCol="0">
              <a:spAutoFit/>
            </a:bodyPr>
            <a:lstStyle/>
            <a:p>
              <a:r>
                <a:rPr lang="en-US" sz="2400" b="1" dirty="0" smtClean="0"/>
                <a:t>B</a:t>
              </a:r>
              <a:endParaRPr lang="en-IN" sz="2400" b="1" dirty="0"/>
            </a:p>
          </p:txBody>
        </p:sp>
        <p:sp>
          <p:nvSpPr>
            <p:cNvPr id="8" name="TextBox 7"/>
            <p:cNvSpPr txBox="1"/>
            <p:nvPr/>
          </p:nvSpPr>
          <p:spPr>
            <a:xfrm>
              <a:off x="5143504" y="2143116"/>
              <a:ext cx="214310" cy="461665"/>
            </a:xfrm>
            <a:prstGeom prst="rect">
              <a:avLst/>
            </a:prstGeom>
            <a:noFill/>
          </p:spPr>
          <p:txBody>
            <a:bodyPr wrap="square" rtlCol="0">
              <a:spAutoFit/>
            </a:bodyPr>
            <a:lstStyle/>
            <a:p>
              <a:r>
                <a:rPr lang="en-US" sz="2400" b="1" dirty="0" smtClean="0"/>
                <a:t>C</a:t>
              </a:r>
              <a:endParaRPr lang="en-IN" sz="2400" b="1" dirty="0"/>
            </a:p>
          </p:txBody>
        </p:sp>
        <p:sp>
          <p:nvSpPr>
            <p:cNvPr id="9" name="TextBox 8"/>
            <p:cNvSpPr txBox="1"/>
            <p:nvPr/>
          </p:nvSpPr>
          <p:spPr>
            <a:xfrm>
              <a:off x="2357422" y="1643050"/>
              <a:ext cx="357190" cy="461665"/>
            </a:xfrm>
            <a:prstGeom prst="rect">
              <a:avLst/>
            </a:prstGeom>
            <a:noFill/>
          </p:spPr>
          <p:txBody>
            <a:bodyPr wrap="square" rtlCol="0">
              <a:spAutoFit/>
            </a:bodyPr>
            <a:lstStyle/>
            <a:p>
              <a:r>
                <a:rPr lang="en-US" sz="2400" b="1" dirty="0" smtClean="0"/>
                <a:t>D</a:t>
              </a:r>
              <a:endParaRPr lang="en-IN" sz="2400" b="1" dirty="0"/>
            </a:p>
          </p:txBody>
        </p:sp>
        <p:sp>
          <p:nvSpPr>
            <p:cNvPr id="10" name="TextBox 9"/>
            <p:cNvSpPr txBox="1"/>
            <p:nvPr/>
          </p:nvSpPr>
          <p:spPr>
            <a:xfrm>
              <a:off x="2000232" y="4643446"/>
              <a:ext cx="335348" cy="461665"/>
            </a:xfrm>
            <a:prstGeom prst="rect">
              <a:avLst/>
            </a:prstGeom>
            <a:noFill/>
          </p:spPr>
          <p:txBody>
            <a:bodyPr wrap="none" rtlCol="0">
              <a:spAutoFit/>
            </a:bodyPr>
            <a:lstStyle/>
            <a:p>
              <a:r>
                <a:rPr lang="en-US" sz="2400" b="1" dirty="0" smtClean="0"/>
                <a:t>E</a:t>
              </a:r>
              <a:endParaRPr lang="en-IN" sz="2400" b="1" dirty="0"/>
            </a:p>
          </p:txBody>
        </p:sp>
        <p:sp>
          <p:nvSpPr>
            <p:cNvPr id="12" name="Line 8"/>
            <p:cNvSpPr>
              <a:spLocks noChangeShapeType="1"/>
            </p:cNvSpPr>
            <p:nvPr/>
          </p:nvSpPr>
          <p:spPr bwMode="auto">
            <a:xfrm>
              <a:off x="3857620" y="3429000"/>
              <a:ext cx="2928958" cy="2143140"/>
            </a:xfrm>
            <a:prstGeom prst="line">
              <a:avLst/>
            </a:prstGeom>
            <a:noFill/>
            <a:ln w="50800">
              <a:solidFill>
                <a:srgbClr val="FF6600"/>
              </a:solidFill>
              <a:round/>
              <a:headEnd/>
              <a:tailEnd/>
            </a:ln>
          </p:spPr>
          <p:txBody>
            <a:bodyPr wrap="none"/>
            <a:lstStyle/>
            <a:p>
              <a:endParaRPr lang="en-IN"/>
            </a:p>
          </p:txBody>
        </p:sp>
        <p:sp>
          <p:nvSpPr>
            <p:cNvPr id="18" name="Line 24"/>
            <p:cNvSpPr>
              <a:spLocks noChangeShapeType="1"/>
            </p:cNvSpPr>
            <p:nvPr/>
          </p:nvSpPr>
          <p:spPr bwMode="auto">
            <a:xfrm>
              <a:off x="1571608" y="1071546"/>
              <a:ext cx="166688" cy="0"/>
            </a:xfrm>
            <a:prstGeom prst="line">
              <a:avLst/>
            </a:prstGeom>
            <a:noFill/>
            <a:ln w="12700">
              <a:solidFill>
                <a:schemeClr val="tx1"/>
              </a:solidFill>
              <a:round/>
              <a:headEnd/>
              <a:tailEnd/>
            </a:ln>
          </p:spPr>
          <p:txBody>
            <a:bodyPr wrap="none"/>
            <a:lstStyle/>
            <a:p>
              <a:endParaRPr lang="en-IN"/>
            </a:p>
          </p:txBody>
        </p:sp>
        <p:sp>
          <p:nvSpPr>
            <p:cNvPr id="19" name="Text Box 29"/>
            <p:cNvSpPr txBox="1">
              <a:spLocks noChangeArrowheads="1"/>
            </p:cNvSpPr>
            <p:nvPr/>
          </p:nvSpPr>
          <p:spPr bwMode="auto">
            <a:xfrm>
              <a:off x="1142980" y="857232"/>
              <a:ext cx="418704" cy="369332"/>
            </a:xfrm>
            <a:prstGeom prst="rect">
              <a:avLst/>
            </a:prstGeom>
            <a:noFill/>
            <a:ln w="12700">
              <a:noFill/>
              <a:miter lim="800000"/>
              <a:headEnd/>
              <a:tailEnd/>
            </a:ln>
          </p:spPr>
          <p:txBody>
            <a:bodyPr wrap="none">
              <a:spAutoFit/>
            </a:bodyPr>
            <a:lstStyle/>
            <a:p>
              <a:pPr algn="r"/>
              <a:r>
                <a:rPr lang="en-IE" dirty="0" smtClean="0"/>
                <a:t>12</a:t>
              </a:r>
              <a:endParaRPr lang="en-GB" dirty="0"/>
            </a:p>
          </p:txBody>
        </p:sp>
        <p:sp>
          <p:nvSpPr>
            <p:cNvPr id="78" name="Line 8"/>
            <p:cNvSpPr>
              <a:spLocks noChangeShapeType="1"/>
            </p:cNvSpPr>
            <p:nvPr/>
          </p:nvSpPr>
          <p:spPr bwMode="auto">
            <a:xfrm>
              <a:off x="4929190" y="2500306"/>
              <a:ext cx="1857388" cy="3071834"/>
            </a:xfrm>
            <a:prstGeom prst="line">
              <a:avLst/>
            </a:prstGeom>
            <a:noFill/>
            <a:ln w="50800">
              <a:solidFill>
                <a:srgbClr val="FF6600"/>
              </a:solidFill>
              <a:round/>
              <a:headEnd/>
              <a:tailEnd/>
            </a:ln>
          </p:spPr>
          <p:txBody>
            <a:bodyPr wrap="none"/>
            <a:lstStyle/>
            <a:p>
              <a:endParaRPr lang="en-IN"/>
            </a:p>
          </p:txBody>
        </p:sp>
      </p:grpSp>
      <p:sp>
        <p:nvSpPr>
          <p:cNvPr id="80" name="TextBox 79"/>
          <p:cNvSpPr txBox="1"/>
          <p:nvPr/>
        </p:nvSpPr>
        <p:spPr>
          <a:xfrm>
            <a:off x="4357686" y="785794"/>
            <a:ext cx="4083939" cy="1200329"/>
          </a:xfrm>
          <a:prstGeom prst="rect">
            <a:avLst/>
          </a:prstGeom>
          <a:noFill/>
        </p:spPr>
        <p:txBody>
          <a:bodyPr wrap="none" rtlCol="0">
            <a:spAutoFit/>
          </a:bodyPr>
          <a:lstStyle/>
          <a:p>
            <a:r>
              <a:rPr lang="en-US" sz="2400" dirty="0" smtClean="0"/>
              <a:t>Draw Bucket sorted edge table.</a:t>
            </a:r>
          </a:p>
          <a:p>
            <a:endParaRPr lang="en-US" sz="2400" dirty="0" smtClean="0"/>
          </a:p>
          <a:p>
            <a:r>
              <a:rPr lang="en-US" sz="2400" dirty="0" smtClean="0"/>
              <a:t>AET for scan line 4, 6,7,8</a:t>
            </a:r>
            <a:endParaRPr lang="en-IN"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78"/>
          <p:cNvGrpSpPr>
            <a:grpSpLocks/>
          </p:cNvGrpSpPr>
          <p:nvPr/>
        </p:nvGrpSpPr>
        <p:grpSpPr bwMode="auto">
          <a:xfrm>
            <a:off x="1142977" y="857234"/>
            <a:ext cx="6667502" cy="5708647"/>
            <a:chOff x="758" y="552"/>
            <a:chExt cx="4200" cy="3596"/>
          </a:xfrm>
        </p:grpSpPr>
        <p:grpSp>
          <p:nvGrpSpPr>
            <p:cNvPr id="15" name="Group 43"/>
            <p:cNvGrpSpPr>
              <a:grpSpLocks/>
            </p:cNvGrpSpPr>
            <p:nvPr/>
          </p:nvGrpSpPr>
          <p:grpSpPr bwMode="auto">
            <a:xfrm>
              <a:off x="1523" y="957"/>
              <a:ext cx="1395" cy="2565"/>
              <a:chOff x="1523" y="1272"/>
              <a:chExt cx="1395" cy="2565"/>
            </a:xfrm>
          </p:grpSpPr>
          <p:sp>
            <p:nvSpPr>
              <p:cNvPr id="58" name="Line 5"/>
              <p:cNvSpPr>
                <a:spLocks noChangeShapeType="1"/>
              </p:cNvSpPr>
              <p:nvPr/>
            </p:nvSpPr>
            <p:spPr bwMode="auto">
              <a:xfrm>
                <a:off x="1552" y="1677"/>
                <a:ext cx="29" cy="1620"/>
              </a:xfrm>
              <a:prstGeom prst="line">
                <a:avLst/>
              </a:prstGeom>
              <a:noFill/>
              <a:ln w="50800">
                <a:solidFill>
                  <a:srgbClr val="FF6600"/>
                </a:solidFill>
                <a:round/>
                <a:headEnd/>
                <a:tailEnd/>
              </a:ln>
            </p:spPr>
            <p:txBody>
              <a:bodyPr wrap="none"/>
              <a:lstStyle/>
              <a:p>
                <a:endParaRPr lang="en-IN"/>
              </a:p>
            </p:txBody>
          </p:sp>
          <p:sp>
            <p:nvSpPr>
              <p:cNvPr id="59" name="Line 6"/>
              <p:cNvSpPr>
                <a:spLocks noChangeShapeType="1"/>
              </p:cNvSpPr>
              <p:nvPr/>
            </p:nvSpPr>
            <p:spPr bwMode="auto">
              <a:xfrm flipV="1">
                <a:off x="1523" y="1272"/>
                <a:ext cx="1395" cy="405"/>
              </a:xfrm>
              <a:prstGeom prst="line">
                <a:avLst/>
              </a:prstGeom>
              <a:noFill/>
              <a:ln w="50800">
                <a:solidFill>
                  <a:srgbClr val="FF6600"/>
                </a:solidFill>
                <a:round/>
                <a:headEnd/>
                <a:tailEnd/>
              </a:ln>
            </p:spPr>
            <p:txBody>
              <a:bodyPr wrap="none"/>
              <a:lstStyle/>
              <a:p>
                <a:endParaRPr lang="en-IN"/>
              </a:p>
            </p:txBody>
          </p:sp>
          <p:sp>
            <p:nvSpPr>
              <p:cNvPr id="60" name="Line 9"/>
              <p:cNvSpPr>
                <a:spLocks noChangeShapeType="1"/>
              </p:cNvSpPr>
              <p:nvPr/>
            </p:nvSpPr>
            <p:spPr bwMode="auto">
              <a:xfrm flipH="1" flipV="1">
                <a:off x="1568" y="3297"/>
                <a:ext cx="450" cy="540"/>
              </a:xfrm>
              <a:prstGeom prst="line">
                <a:avLst/>
              </a:prstGeom>
              <a:noFill/>
              <a:ln w="50800">
                <a:solidFill>
                  <a:srgbClr val="FF6600"/>
                </a:solidFill>
                <a:round/>
                <a:headEnd/>
                <a:tailEnd/>
              </a:ln>
            </p:spPr>
            <p:txBody>
              <a:bodyPr wrap="none"/>
              <a:lstStyle/>
              <a:p>
                <a:endParaRPr lang="en-IN"/>
              </a:p>
            </p:txBody>
          </p:sp>
        </p:grpSp>
        <p:sp>
          <p:nvSpPr>
            <p:cNvPr id="16" name="Line 11"/>
            <p:cNvSpPr>
              <a:spLocks noChangeShapeType="1"/>
            </p:cNvSpPr>
            <p:nvPr/>
          </p:nvSpPr>
          <p:spPr bwMode="auto">
            <a:xfrm flipH="1" flipV="1">
              <a:off x="1063" y="552"/>
              <a:ext cx="29" cy="3322"/>
            </a:xfrm>
            <a:prstGeom prst="line">
              <a:avLst/>
            </a:prstGeom>
            <a:noFill/>
            <a:ln w="12700">
              <a:solidFill>
                <a:schemeClr val="tx1"/>
              </a:solidFill>
              <a:round/>
              <a:headEnd/>
              <a:tailEnd type="triangle" w="med" len="med"/>
            </a:ln>
          </p:spPr>
          <p:txBody>
            <a:bodyPr wrap="none"/>
            <a:lstStyle/>
            <a:p>
              <a:endParaRPr lang="en-IN"/>
            </a:p>
          </p:txBody>
        </p:sp>
        <p:sp>
          <p:nvSpPr>
            <p:cNvPr id="17" name="Line 12"/>
            <p:cNvSpPr>
              <a:spLocks noChangeShapeType="1"/>
            </p:cNvSpPr>
            <p:nvPr/>
          </p:nvSpPr>
          <p:spPr bwMode="auto">
            <a:xfrm rot="5400000" flipV="1">
              <a:off x="2991" y="1855"/>
              <a:ext cx="0" cy="3935"/>
            </a:xfrm>
            <a:prstGeom prst="line">
              <a:avLst/>
            </a:prstGeom>
            <a:noFill/>
            <a:ln w="12700">
              <a:solidFill>
                <a:schemeClr val="tx1"/>
              </a:solidFill>
              <a:round/>
              <a:headEnd/>
              <a:tailEnd type="triangle" w="med" len="med"/>
            </a:ln>
          </p:spPr>
          <p:txBody>
            <a:bodyPr wrap="none"/>
            <a:lstStyle/>
            <a:p>
              <a:endParaRPr lang="en-IN"/>
            </a:p>
          </p:txBody>
        </p:sp>
        <p:sp>
          <p:nvSpPr>
            <p:cNvPr id="18" name="Line 13"/>
            <p:cNvSpPr>
              <a:spLocks noChangeShapeType="1"/>
            </p:cNvSpPr>
            <p:nvPr/>
          </p:nvSpPr>
          <p:spPr bwMode="auto">
            <a:xfrm>
              <a:off x="1032" y="3306"/>
              <a:ext cx="105" cy="0"/>
            </a:xfrm>
            <a:prstGeom prst="line">
              <a:avLst/>
            </a:prstGeom>
            <a:noFill/>
            <a:ln w="12700">
              <a:solidFill>
                <a:schemeClr val="tx1"/>
              </a:solidFill>
              <a:round/>
              <a:headEnd/>
              <a:tailEnd/>
            </a:ln>
          </p:spPr>
          <p:txBody>
            <a:bodyPr wrap="none"/>
            <a:lstStyle/>
            <a:p>
              <a:endParaRPr lang="en-IN"/>
            </a:p>
          </p:txBody>
        </p:sp>
        <p:sp>
          <p:nvSpPr>
            <p:cNvPr id="19" name="Line 14"/>
            <p:cNvSpPr>
              <a:spLocks noChangeShapeType="1"/>
            </p:cNvSpPr>
            <p:nvPr/>
          </p:nvSpPr>
          <p:spPr bwMode="auto">
            <a:xfrm>
              <a:off x="1032" y="3024"/>
              <a:ext cx="105" cy="0"/>
            </a:xfrm>
            <a:prstGeom prst="line">
              <a:avLst/>
            </a:prstGeom>
            <a:noFill/>
            <a:ln w="12700">
              <a:solidFill>
                <a:schemeClr val="tx1"/>
              </a:solidFill>
              <a:round/>
              <a:headEnd/>
              <a:tailEnd/>
            </a:ln>
          </p:spPr>
          <p:txBody>
            <a:bodyPr wrap="none"/>
            <a:lstStyle/>
            <a:p>
              <a:endParaRPr lang="en-IN"/>
            </a:p>
          </p:txBody>
        </p:sp>
        <p:sp>
          <p:nvSpPr>
            <p:cNvPr id="20" name="Line 16"/>
            <p:cNvSpPr>
              <a:spLocks noChangeShapeType="1"/>
            </p:cNvSpPr>
            <p:nvPr/>
          </p:nvSpPr>
          <p:spPr bwMode="auto">
            <a:xfrm>
              <a:off x="1032" y="2734"/>
              <a:ext cx="105" cy="0"/>
            </a:xfrm>
            <a:prstGeom prst="line">
              <a:avLst/>
            </a:prstGeom>
            <a:noFill/>
            <a:ln w="12700">
              <a:solidFill>
                <a:schemeClr val="tx1"/>
              </a:solidFill>
              <a:round/>
              <a:headEnd/>
              <a:tailEnd/>
            </a:ln>
          </p:spPr>
          <p:txBody>
            <a:bodyPr wrap="none"/>
            <a:lstStyle/>
            <a:p>
              <a:endParaRPr lang="en-IN"/>
            </a:p>
          </p:txBody>
        </p:sp>
        <p:sp>
          <p:nvSpPr>
            <p:cNvPr id="21" name="Line 18"/>
            <p:cNvSpPr>
              <a:spLocks noChangeShapeType="1"/>
            </p:cNvSpPr>
            <p:nvPr/>
          </p:nvSpPr>
          <p:spPr bwMode="auto">
            <a:xfrm>
              <a:off x="1032" y="2450"/>
              <a:ext cx="105" cy="0"/>
            </a:xfrm>
            <a:prstGeom prst="line">
              <a:avLst/>
            </a:prstGeom>
            <a:noFill/>
            <a:ln w="12700">
              <a:solidFill>
                <a:schemeClr val="tx1"/>
              </a:solidFill>
              <a:round/>
              <a:headEnd/>
              <a:tailEnd/>
            </a:ln>
          </p:spPr>
          <p:txBody>
            <a:bodyPr wrap="none"/>
            <a:lstStyle/>
            <a:p>
              <a:endParaRPr lang="en-IN"/>
            </a:p>
          </p:txBody>
        </p:sp>
        <p:sp>
          <p:nvSpPr>
            <p:cNvPr id="22" name="Line 19"/>
            <p:cNvSpPr>
              <a:spLocks noChangeShapeType="1"/>
            </p:cNvSpPr>
            <p:nvPr/>
          </p:nvSpPr>
          <p:spPr bwMode="auto">
            <a:xfrm>
              <a:off x="1031" y="2160"/>
              <a:ext cx="105" cy="0"/>
            </a:xfrm>
            <a:prstGeom prst="line">
              <a:avLst/>
            </a:prstGeom>
            <a:noFill/>
            <a:ln w="12700">
              <a:solidFill>
                <a:schemeClr val="tx1"/>
              </a:solidFill>
              <a:round/>
              <a:headEnd/>
              <a:tailEnd/>
            </a:ln>
          </p:spPr>
          <p:txBody>
            <a:bodyPr wrap="none"/>
            <a:lstStyle/>
            <a:p>
              <a:endParaRPr lang="en-IN"/>
            </a:p>
          </p:txBody>
        </p:sp>
        <p:sp>
          <p:nvSpPr>
            <p:cNvPr id="23" name="Line 21"/>
            <p:cNvSpPr>
              <a:spLocks noChangeShapeType="1"/>
            </p:cNvSpPr>
            <p:nvPr/>
          </p:nvSpPr>
          <p:spPr bwMode="auto">
            <a:xfrm>
              <a:off x="1031" y="1874"/>
              <a:ext cx="105" cy="0"/>
            </a:xfrm>
            <a:prstGeom prst="line">
              <a:avLst/>
            </a:prstGeom>
            <a:noFill/>
            <a:ln w="12700">
              <a:solidFill>
                <a:schemeClr val="tx1"/>
              </a:solidFill>
              <a:round/>
              <a:headEnd/>
              <a:tailEnd/>
            </a:ln>
          </p:spPr>
          <p:txBody>
            <a:bodyPr wrap="none"/>
            <a:lstStyle/>
            <a:p>
              <a:endParaRPr lang="en-IN"/>
            </a:p>
          </p:txBody>
        </p:sp>
        <p:sp>
          <p:nvSpPr>
            <p:cNvPr id="24" name="Line 22"/>
            <p:cNvSpPr>
              <a:spLocks noChangeShapeType="1"/>
            </p:cNvSpPr>
            <p:nvPr/>
          </p:nvSpPr>
          <p:spPr bwMode="auto">
            <a:xfrm>
              <a:off x="1031" y="1584"/>
              <a:ext cx="105" cy="0"/>
            </a:xfrm>
            <a:prstGeom prst="line">
              <a:avLst/>
            </a:prstGeom>
            <a:noFill/>
            <a:ln w="12700">
              <a:solidFill>
                <a:schemeClr val="tx1"/>
              </a:solidFill>
              <a:round/>
              <a:headEnd/>
              <a:tailEnd/>
            </a:ln>
          </p:spPr>
          <p:txBody>
            <a:bodyPr wrap="none"/>
            <a:lstStyle/>
            <a:p>
              <a:endParaRPr lang="en-IN"/>
            </a:p>
          </p:txBody>
        </p:sp>
        <p:sp>
          <p:nvSpPr>
            <p:cNvPr id="25" name="Line 23"/>
            <p:cNvSpPr>
              <a:spLocks noChangeShapeType="1"/>
            </p:cNvSpPr>
            <p:nvPr/>
          </p:nvSpPr>
          <p:spPr bwMode="auto">
            <a:xfrm>
              <a:off x="1031" y="1300"/>
              <a:ext cx="105" cy="0"/>
            </a:xfrm>
            <a:prstGeom prst="line">
              <a:avLst/>
            </a:prstGeom>
            <a:noFill/>
            <a:ln w="12700">
              <a:solidFill>
                <a:schemeClr val="tx1"/>
              </a:solidFill>
              <a:round/>
              <a:headEnd/>
              <a:tailEnd/>
            </a:ln>
          </p:spPr>
          <p:txBody>
            <a:bodyPr wrap="none"/>
            <a:lstStyle/>
            <a:p>
              <a:endParaRPr lang="en-IN"/>
            </a:p>
          </p:txBody>
        </p:sp>
        <p:sp>
          <p:nvSpPr>
            <p:cNvPr id="26" name="Line 24"/>
            <p:cNvSpPr>
              <a:spLocks noChangeShapeType="1"/>
            </p:cNvSpPr>
            <p:nvPr/>
          </p:nvSpPr>
          <p:spPr bwMode="auto">
            <a:xfrm>
              <a:off x="1031" y="1010"/>
              <a:ext cx="105" cy="0"/>
            </a:xfrm>
            <a:prstGeom prst="line">
              <a:avLst/>
            </a:prstGeom>
            <a:noFill/>
            <a:ln w="12700">
              <a:solidFill>
                <a:schemeClr val="tx1"/>
              </a:solidFill>
              <a:round/>
              <a:headEnd/>
              <a:tailEnd/>
            </a:ln>
          </p:spPr>
          <p:txBody>
            <a:bodyPr wrap="none"/>
            <a:lstStyle/>
            <a:p>
              <a:endParaRPr lang="en-IN"/>
            </a:p>
          </p:txBody>
        </p:sp>
        <p:sp>
          <p:nvSpPr>
            <p:cNvPr id="27" name="Text Box 25"/>
            <p:cNvSpPr txBox="1">
              <a:spLocks noChangeArrowheads="1"/>
            </p:cNvSpPr>
            <p:nvPr/>
          </p:nvSpPr>
          <p:spPr bwMode="auto">
            <a:xfrm>
              <a:off x="838" y="3174"/>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28" name="Text Box 26"/>
            <p:cNvSpPr txBox="1">
              <a:spLocks noChangeArrowheads="1"/>
            </p:cNvSpPr>
            <p:nvPr/>
          </p:nvSpPr>
          <p:spPr bwMode="auto">
            <a:xfrm>
              <a:off x="838" y="2594"/>
              <a:ext cx="196" cy="231"/>
            </a:xfrm>
            <a:prstGeom prst="rect">
              <a:avLst/>
            </a:prstGeom>
            <a:noFill/>
            <a:ln w="12700">
              <a:noFill/>
              <a:miter lim="800000"/>
              <a:headEnd/>
              <a:tailEnd/>
            </a:ln>
          </p:spPr>
          <p:txBody>
            <a:bodyPr wrap="none">
              <a:spAutoFit/>
            </a:bodyPr>
            <a:lstStyle/>
            <a:p>
              <a:pPr algn="r"/>
              <a:r>
                <a:rPr lang="en-IE"/>
                <a:t>4</a:t>
              </a:r>
              <a:endParaRPr lang="en-GB"/>
            </a:p>
          </p:txBody>
        </p:sp>
        <p:sp>
          <p:nvSpPr>
            <p:cNvPr id="29" name="Text Box 27"/>
            <p:cNvSpPr txBox="1">
              <a:spLocks noChangeArrowheads="1"/>
            </p:cNvSpPr>
            <p:nvPr/>
          </p:nvSpPr>
          <p:spPr bwMode="auto">
            <a:xfrm>
              <a:off x="838" y="2039"/>
              <a:ext cx="196" cy="231"/>
            </a:xfrm>
            <a:prstGeom prst="rect">
              <a:avLst/>
            </a:prstGeom>
            <a:noFill/>
            <a:ln w="12700">
              <a:noFill/>
              <a:miter lim="800000"/>
              <a:headEnd/>
              <a:tailEnd/>
            </a:ln>
          </p:spPr>
          <p:txBody>
            <a:bodyPr wrap="none">
              <a:spAutoFit/>
            </a:bodyPr>
            <a:lstStyle/>
            <a:p>
              <a:pPr algn="r"/>
              <a:r>
                <a:rPr lang="en-IE"/>
                <a:t>6</a:t>
              </a:r>
              <a:endParaRPr lang="en-GB"/>
            </a:p>
          </p:txBody>
        </p:sp>
        <p:sp>
          <p:nvSpPr>
            <p:cNvPr id="30" name="Text Box 28"/>
            <p:cNvSpPr txBox="1">
              <a:spLocks noChangeArrowheads="1"/>
            </p:cNvSpPr>
            <p:nvPr/>
          </p:nvSpPr>
          <p:spPr bwMode="auto">
            <a:xfrm>
              <a:off x="838" y="1459"/>
              <a:ext cx="196" cy="231"/>
            </a:xfrm>
            <a:prstGeom prst="rect">
              <a:avLst/>
            </a:prstGeom>
            <a:noFill/>
            <a:ln w="12700">
              <a:noFill/>
              <a:miter lim="800000"/>
              <a:headEnd/>
              <a:tailEnd/>
            </a:ln>
          </p:spPr>
          <p:txBody>
            <a:bodyPr wrap="none">
              <a:spAutoFit/>
            </a:bodyPr>
            <a:lstStyle/>
            <a:p>
              <a:pPr algn="r"/>
              <a:r>
                <a:rPr lang="en-IE"/>
                <a:t>8</a:t>
              </a:r>
              <a:endParaRPr lang="en-GB"/>
            </a:p>
          </p:txBody>
        </p:sp>
        <p:sp>
          <p:nvSpPr>
            <p:cNvPr id="31" name="Text Box 29"/>
            <p:cNvSpPr txBox="1">
              <a:spLocks noChangeArrowheads="1"/>
            </p:cNvSpPr>
            <p:nvPr/>
          </p:nvSpPr>
          <p:spPr bwMode="auto">
            <a:xfrm>
              <a:off x="758" y="893"/>
              <a:ext cx="276" cy="231"/>
            </a:xfrm>
            <a:prstGeom prst="rect">
              <a:avLst/>
            </a:prstGeom>
            <a:noFill/>
            <a:ln w="12700">
              <a:noFill/>
              <a:miter lim="800000"/>
              <a:headEnd/>
              <a:tailEnd/>
            </a:ln>
          </p:spPr>
          <p:txBody>
            <a:bodyPr wrap="none">
              <a:spAutoFit/>
            </a:bodyPr>
            <a:lstStyle/>
            <a:p>
              <a:pPr algn="r"/>
              <a:r>
                <a:rPr lang="en-IE" dirty="0"/>
                <a:t>10</a:t>
              </a:r>
              <a:endParaRPr lang="en-GB" dirty="0"/>
            </a:p>
          </p:txBody>
        </p:sp>
        <p:sp>
          <p:nvSpPr>
            <p:cNvPr id="32" name="Line 46"/>
            <p:cNvSpPr>
              <a:spLocks noChangeShapeType="1"/>
            </p:cNvSpPr>
            <p:nvPr/>
          </p:nvSpPr>
          <p:spPr bwMode="auto">
            <a:xfrm rot="5400000">
              <a:off x="1533" y="3827"/>
              <a:ext cx="105" cy="0"/>
            </a:xfrm>
            <a:prstGeom prst="line">
              <a:avLst/>
            </a:prstGeom>
            <a:noFill/>
            <a:ln w="12700">
              <a:solidFill>
                <a:schemeClr val="tx1"/>
              </a:solidFill>
              <a:round/>
              <a:headEnd/>
              <a:tailEnd/>
            </a:ln>
          </p:spPr>
          <p:txBody>
            <a:bodyPr wrap="none"/>
            <a:lstStyle/>
            <a:p>
              <a:endParaRPr lang="en-IN"/>
            </a:p>
          </p:txBody>
        </p:sp>
        <p:sp>
          <p:nvSpPr>
            <p:cNvPr id="33" name="Line 47"/>
            <p:cNvSpPr>
              <a:spLocks noChangeShapeType="1"/>
            </p:cNvSpPr>
            <p:nvPr/>
          </p:nvSpPr>
          <p:spPr bwMode="auto">
            <a:xfrm>
              <a:off x="1027" y="3586"/>
              <a:ext cx="105" cy="0"/>
            </a:xfrm>
            <a:prstGeom prst="line">
              <a:avLst/>
            </a:prstGeom>
            <a:noFill/>
            <a:ln w="12700">
              <a:solidFill>
                <a:schemeClr val="tx1"/>
              </a:solidFill>
              <a:round/>
              <a:headEnd/>
              <a:tailEnd/>
            </a:ln>
          </p:spPr>
          <p:txBody>
            <a:bodyPr wrap="none"/>
            <a:lstStyle/>
            <a:p>
              <a:endParaRPr lang="en-IN"/>
            </a:p>
          </p:txBody>
        </p:sp>
        <p:sp>
          <p:nvSpPr>
            <p:cNvPr id="34" name="Line 48"/>
            <p:cNvSpPr>
              <a:spLocks noChangeShapeType="1"/>
            </p:cNvSpPr>
            <p:nvPr/>
          </p:nvSpPr>
          <p:spPr bwMode="auto">
            <a:xfrm rot="5400000">
              <a:off x="1763" y="3827"/>
              <a:ext cx="105" cy="0"/>
            </a:xfrm>
            <a:prstGeom prst="line">
              <a:avLst/>
            </a:prstGeom>
            <a:noFill/>
            <a:ln w="12700">
              <a:solidFill>
                <a:schemeClr val="tx1"/>
              </a:solidFill>
              <a:round/>
              <a:headEnd/>
              <a:tailEnd/>
            </a:ln>
          </p:spPr>
          <p:txBody>
            <a:bodyPr wrap="none"/>
            <a:lstStyle/>
            <a:p>
              <a:endParaRPr lang="en-IN"/>
            </a:p>
          </p:txBody>
        </p:sp>
        <p:sp>
          <p:nvSpPr>
            <p:cNvPr id="35" name="Line 50"/>
            <p:cNvSpPr>
              <a:spLocks noChangeShapeType="1"/>
            </p:cNvSpPr>
            <p:nvPr/>
          </p:nvSpPr>
          <p:spPr bwMode="auto">
            <a:xfrm rot="5400000">
              <a:off x="1993" y="3827"/>
              <a:ext cx="105" cy="0"/>
            </a:xfrm>
            <a:prstGeom prst="line">
              <a:avLst/>
            </a:prstGeom>
            <a:noFill/>
            <a:ln w="12700">
              <a:solidFill>
                <a:schemeClr val="tx1"/>
              </a:solidFill>
              <a:round/>
              <a:headEnd/>
              <a:tailEnd/>
            </a:ln>
          </p:spPr>
          <p:txBody>
            <a:bodyPr wrap="none"/>
            <a:lstStyle/>
            <a:p>
              <a:endParaRPr lang="en-IN"/>
            </a:p>
          </p:txBody>
        </p:sp>
        <p:sp>
          <p:nvSpPr>
            <p:cNvPr id="36" name="Line 52"/>
            <p:cNvSpPr>
              <a:spLocks noChangeShapeType="1"/>
            </p:cNvSpPr>
            <p:nvPr/>
          </p:nvSpPr>
          <p:spPr bwMode="auto">
            <a:xfrm rot="5400000">
              <a:off x="2223" y="3827"/>
              <a:ext cx="105" cy="0"/>
            </a:xfrm>
            <a:prstGeom prst="line">
              <a:avLst/>
            </a:prstGeom>
            <a:noFill/>
            <a:ln w="12700">
              <a:solidFill>
                <a:schemeClr val="tx1"/>
              </a:solidFill>
              <a:round/>
              <a:headEnd/>
              <a:tailEnd/>
            </a:ln>
          </p:spPr>
          <p:txBody>
            <a:bodyPr wrap="none"/>
            <a:lstStyle/>
            <a:p>
              <a:endParaRPr lang="en-IN"/>
            </a:p>
          </p:txBody>
        </p:sp>
        <p:sp>
          <p:nvSpPr>
            <p:cNvPr id="37" name="Line 53"/>
            <p:cNvSpPr>
              <a:spLocks noChangeShapeType="1"/>
            </p:cNvSpPr>
            <p:nvPr/>
          </p:nvSpPr>
          <p:spPr bwMode="auto">
            <a:xfrm rot="5400000">
              <a:off x="2454" y="3827"/>
              <a:ext cx="105" cy="0"/>
            </a:xfrm>
            <a:prstGeom prst="line">
              <a:avLst/>
            </a:prstGeom>
            <a:noFill/>
            <a:ln w="12700">
              <a:solidFill>
                <a:schemeClr val="tx1"/>
              </a:solidFill>
              <a:round/>
              <a:headEnd/>
              <a:tailEnd/>
            </a:ln>
          </p:spPr>
          <p:txBody>
            <a:bodyPr wrap="none"/>
            <a:lstStyle/>
            <a:p>
              <a:endParaRPr lang="en-IN"/>
            </a:p>
          </p:txBody>
        </p:sp>
        <p:sp>
          <p:nvSpPr>
            <p:cNvPr id="38" name="Line 55"/>
            <p:cNvSpPr>
              <a:spLocks noChangeShapeType="1"/>
            </p:cNvSpPr>
            <p:nvPr/>
          </p:nvSpPr>
          <p:spPr bwMode="auto">
            <a:xfrm rot="5400000">
              <a:off x="2684" y="3827"/>
              <a:ext cx="105" cy="0"/>
            </a:xfrm>
            <a:prstGeom prst="line">
              <a:avLst/>
            </a:prstGeom>
            <a:noFill/>
            <a:ln w="12700">
              <a:solidFill>
                <a:schemeClr val="tx1"/>
              </a:solidFill>
              <a:round/>
              <a:headEnd/>
              <a:tailEnd/>
            </a:ln>
          </p:spPr>
          <p:txBody>
            <a:bodyPr wrap="none"/>
            <a:lstStyle/>
            <a:p>
              <a:endParaRPr lang="en-IN"/>
            </a:p>
          </p:txBody>
        </p:sp>
        <p:sp>
          <p:nvSpPr>
            <p:cNvPr id="39" name="Line 56"/>
            <p:cNvSpPr>
              <a:spLocks noChangeShapeType="1"/>
            </p:cNvSpPr>
            <p:nvPr/>
          </p:nvSpPr>
          <p:spPr bwMode="auto">
            <a:xfrm rot="5400000">
              <a:off x="2914" y="3827"/>
              <a:ext cx="105" cy="0"/>
            </a:xfrm>
            <a:prstGeom prst="line">
              <a:avLst/>
            </a:prstGeom>
            <a:noFill/>
            <a:ln w="12700">
              <a:solidFill>
                <a:schemeClr val="tx1"/>
              </a:solidFill>
              <a:round/>
              <a:headEnd/>
              <a:tailEnd/>
            </a:ln>
          </p:spPr>
          <p:txBody>
            <a:bodyPr wrap="none"/>
            <a:lstStyle/>
            <a:p>
              <a:endParaRPr lang="en-IN"/>
            </a:p>
          </p:txBody>
        </p:sp>
        <p:sp>
          <p:nvSpPr>
            <p:cNvPr id="40" name="Line 57"/>
            <p:cNvSpPr>
              <a:spLocks noChangeShapeType="1"/>
            </p:cNvSpPr>
            <p:nvPr/>
          </p:nvSpPr>
          <p:spPr bwMode="auto">
            <a:xfrm rot="5400000">
              <a:off x="3145" y="3827"/>
              <a:ext cx="105" cy="0"/>
            </a:xfrm>
            <a:prstGeom prst="line">
              <a:avLst/>
            </a:prstGeom>
            <a:noFill/>
            <a:ln w="12700">
              <a:solidFill>
                <a:schemeClr val="tx1"/>
              </a:solidFill>
              <a:round/>
              <a:headEnd/>
              <a:tailEnd/>
            </a:ln>
          </p:spPr>
          <p:txBody>
            <a:bodyPr wrap="none"/>
            <a:lstStyle/>
            <a:p>
              <a:endParaRPr lang="en-IN"/>
            </a:p>
          </p:txBody>
        </p:sp>
        <p:sp>
          <p:nvSpPr>
            <p:cNvPr id="41" name="Line 58"/>
            <p:cNvSpPr>
              <a:spLocks noChangeShapeType="1"/>
            </p:cNvSpPr>
            <p:nvPr/>
          </p:nvSpPr>
          <p:spPr bwMode="auto">
            <a:xfrm rot="5400000">
              <a:off x="3375" y="3827"/>
              <a:ext cx="105" cy="0"/>
            </a:xfrm>
            <a:prstGeom prst="line">
              <a:avLst/>
            </a:prstGeom>
            <a:noFill/>
            <a:ln w="12700">
              <a:solidFill>
                <a:schemeClr val="tx1"/>
              </a:solidFill>
              <a:round/>
              <a:headEnd/>
              <a:tailEnd/>
            </a:ln>
          </p:spPr>
          <p:txBody>
            <a:bodyPr wrap="none"/>
            <a:lstStyle/>
            <a:p>
              <a:endParaRPr lang="en-IN"/>
            </a:p>
          </p:txBody>
        </p:sp>
        <p:sp>
          <p:nvSpPr>
            <p:cNvPr id="42" name="Line 60"/>
            <p:cNvSpPr>
              <a:spLocks noChangeShapeType="1"/>
            </p:cNvSpPr>
            <p:nvPr/>
          </p:nvSpPr>
          <p:spPr bwMode="auto">
            <a:xfrm rot="5400000">
              <a:off x="3605" y="3827"/>
              <a:ext cx="105" cy="0"/>
            </a:xfrm>
            <a:prstGeom prst="line">
              <a:avLst/>
            </a:prstGeom>
            <a:noFill/>
            <a:ln w="12700">
              <a:solidFill>
                <a:schemeClr val="tx1"/>
              </a:solidFill>
              <a:round/>
              <a:headEnd/>
              <a:tailEnd/>
            </a:ln>
          </p:spPr>
          <p:txBody>
            <a:bodyPr wrap="none"/>
            <a:lstStyle/>
            <a:p>
              <a:endParaRPr lang="en-IN"/>
            </a:p>
          </p:txBody>
        </p:sp>
        <p:sp>
          <p:nvSpPr>
            <p:cNvPr id="43" name="Line 61"/>
            <p:cNvSpPr>
              <a:spLocks noChangeShapeType="1"/>
            </p:cNvSpPr>
            <p:nvPr/>
          </p:nvSpPr>
          <p:spPr bwMode="auto">
            <a:xfrm rot="5400000">
              <a:off x="3835" y="3827"/>
              <a:ext cx="105" cy="0"/>
            </a:xfrm>
            <a:prstGeom prst="line">
              <a:avLst/>
            </a:prstGeom>
            <a:noFill/>
            <a:ln w="12700">
              <a:solidFill>
                <a:schemeClr val="tx1"/>
              </a:solidFill>
              <a:round/>
              <a:headEnd/>
              <a:tailEnd/>
            </a:ln>
          </p:spPr>
          <p:txBody>
            <a:bodyPr wrap="none"/>
            <a:lstStyle/>
            <a:p>
              <a:endParaRPr lang="en-IN"/>
            </a:p>
          </p:txBody>
        </p:sp>
        <p:sp>
          <p:nvSpPr>
            <p:cNvPr id="44" name="Line 62"/>
            <p:cNvSpPr>
              <a:spLocks noChangeShapeType="1"/>
            </p:cNvSpPr>
            <p:nvPr/>
          </p:nvSpPr>
          <p:spPr bwMode="auto">
            <a:xfrm rot="5400000">
              <a:off x="4066" y="3827"/>
              <a:ext cx="105" cy="0"/>
            </a:xfrm>
            <a:prstGeom prst="line">
              <a:avLst/>
            </a:prstGeom>
            <a:noFill/>
            <a:ln w="12700">
              <a:solidFill>
                <a:schemeClr val="tx1"/>
              </a:solidFill>
              <a:round/>
              <a:headEnd/>
              <a:tailEnd/>
            </a:ln>
          </p:spPr>
          <p:txBody>
            <a:bodyPr wrap="none"/>
            <a:lstStyle/>
            <a:p>
              <a:endParaRPr lang="en-IN"/>
            </a:p>
          </p:txBody>
        </p:sp>
        <p:sp>
          <p:nvSpPr>
            <p:cNvPr id="45" name="Line 63"/>
            <p:cNvSpPr>
              <a:spLocks noChangeShapeType="1"/>
            </p:cNvSpPr>
            <p:nvPr/>
          </p:nvSpPr>
          <p:spPr bwMode="auto">
            <a:xfrm rot="5400000">
              <a:off x="4296" y="3827"/>
              <a:ext cx="105" cy="0"/>
            </a:xfrm>
            <a:prstGeom prst="line">
              <a:avLst/>
            </a:prstGeom>
            <a:noFill/>
            <a:ln w="12700">
              <a:solidFill>
                <a:schemeClr val="tx1"/>
              </a:solidFill>
              <a:round/>
              <a:headEnd/>
              <a:tailEnd/>
            </a:ln>
          </p:spPr>
          <p:txBody>
            <a:bodyPr wrap="none"/>
            <a:lstStyle/>
            <a:p>
              <a:endParaRPr lang="en-IN"/>
            </a:p>
          </p:txBody>
        </p:sp>
        <p:sp>
          <p:nvSpPr>
            <p:cNvPr id="46" name="Line 64"/>
            <p:cNvSpPr>
              <a:spLocks noChangeShapeType="1"/>
            </p:cNvSpPr>
            <p:nvPr/>
          </p:nvSpPr>
          <p:spPr bwMode="auto">
            <a:xfrm rot="5400000">
              <a:off x="4526" y="3827"/>
              <a:ext cx="105" cy="0"/>
            </a:xfrm>
            <a:prstGeom prst="line">
              <a:avLst/>
            </a:prstGeom>
            <a:noFill/>
            <a:ln w="12700">
              <a:solidFill>
                <a:schemeClr val="tx1"/>
              </a:solidFill>
              <a:round/>
              <a:headEnd/>
              <a:tailEnd/>
            </a:ln>
          </p:spPr>
          <p:txBody>
            <a:bodyPr wrap="none"/>
            <a:lstStyle/>
            <a:p>
              <a:endParaRPr lang="en-IN"/>
            </a:p>
          </p:txBody>
        </p:sp>
        <p:sp>
          <p:nvSpPr>
            <p:cNvPr id="47" name="Line 65"/>
            <p:cNvSpPr>
              <a:spLocks noChangeShapeType="1"/>
            </p:cNvSpPr>
            <p:nvPr/>
          </p:nvSpPr>
          <p:spPr bwMode="auto">
            <a:xfrm rot="5400000">
              <a:off x="4757" y="3827"/>
              <a:ext cx="105" cy="0"/>
            </a:xfrm>
            <a:prstGeom prst="line">
              <a:avLst/>
            </a:prstGeom>
            <a:noFill/>
            <a:ln w="12700">
              <a:solidFill>
                <a:schemeClr val="tx1"/>
              </a:solidFill>
              <a:round/>
              <a:headEnd/>
              <a:tailEnd/>
            </a:ln>
          </p:spPr>
          <p:txBody>
            <a:bodyPr wrap="none"/>
            <a:lstStyle/>
            <a:p>
              <a:endParaRPr lang="en-IN"/>
            </a:p>
          </p:txBody>
        </p:sp>
        <p:sp>
          <p:nvSpPr>
            <p:cNvPr id="48" name="Line 68"/>
            <p:cNvSpPr>
              <a:spLocks noChangeShapeType="1"/>
            </p:cNvSpPr>
            <p:nvPr/>
          </p:nvSpPr>
          <p:spPr bwMode="auto">
            <a:xfrm rot="5400000">
              <a:off x="1287" y="3820"/>
              <a:ext cx="105" cy="0"/>
            </a:xfrm>
            <a:prstGeom prst="line">
              <a:avLst/>
            </a:prstGeom>
            <a:noFill/>
            <a:ln w="12700">
              <a:solidFill>
                <a:schemeClr val="tx1"/>
              </a:solidFill>
              <a:round/>
              <a:headEnd/>
              <a:tailEnd/>
            </a:ln>
          </p:spPr>
          <p:txBody>
            <a:bodyPr wrap="none"/>
            <a:lstStyle/>
            <a:p>
              <a:endParaRPr lang="en-IN"/>
            </a:p>
          </p:txBody>
        </p:sp>
        <p:sp>
          <p:nvSpPr>
            <p:cNvPr id="49" name="Text Box 69"/>
            <p:cNvSpPr txBox="1">
              <a:spLocks noChangeArrowheads="1"/>
            </p:cNvSpPr>
            <p:nvPr/>
          </p:nvSpPr>
          <p:spPr bwMode="auto">
            <a:xfrm>
              <a:off x="892" y="3826"/>
              <a:ext cx="196" cy="231"/>
            </a:xfrm>
            <a:prstGeom prst="rect">
              <a:avLst/>
            </a:prstGeom>
            <a:noFill/>
            <a:ln w="12700">
              <a:noFill/>
              <a:miter lim="800000"/>
              <a:headEnd/>
              <a:tailEnd/>
            </a:ln>
          </p:spPr>
          <p:txBody>
            <a:bodyPr wrap="none">
              <a:spAutoFit/>
            </a:bodyPr>
            <a:lstStyle/>
            <a:p>
              <a:pPr algn="r"/>
              <a:r>
                <a:rPr lang="en-IE"/>
                <a:t>0</a:t>
              </a:r>
              <a:endParaRPr lang="en-GB"/>
            </a:p>
          </p:txBody>
        </p:sp>
        <p:sp>
          <p:nvSpPr>
            <p:cNvPr id="50" name="Text Box 70"/>
            <p:cNvSpPr txBox="1">
              <a:spLocks noChangeArrowheads="1"/>
            </p:cNvSpPr>
            <p:nvPr/>
          </p:nvSpPr>
          <p:spPr bwMode="auto">
            <a:xfrm>
              <a:off x="1486" y="3917"/>
              <a:ext cx="196" cy="231"/>
            </a:xfrm>
            <a:prstGeom prst="rect">
              <a:avLst/>
            </a:prstGeom>
            <a:noFill/>
            <a:ln w="12700">
              <a:noFill/>
              <a:miter lim="800000"/>
              <a:headEnd/>
              <a:tailEnd/>
            </a:ln>
          </p:spPr>
          <p:txBody>
            <a:bodyPr wrap="none">
              <a:spAutoFit/>
            </a:bodyPr>
            <a:lstStyle/>
            <a:p>
              <a:pPr algn="r"/>
              <a:r>
                <a:rPr lang="en-IE"/>
                <a:t>2</a:t>
              </a:r>
              <a:endParaRPr lang="en-GB"/>
            </a:p>
          </p:txBody>
        </p:sp>
        <p:sp>
          <p:nvSpPr>
            <p:cNvPr id="51" name="Text Box 71"/>
            <p:cNvSpPr txBox="1">
              <a:spLocks noChangeArrowheads="1"/>
            </p:cNvSpPr>
            <p:nvPr/>
          </p:nvSpPr>
          <p:spPr bwMode="auto">
            <a:xfrm>
              <a:off x="1942" y="3917"/>
              <a:ext cx="196" cy="231"/>
            </a:xfrm>
            <a:prstGeom prst="rect">
              <a:avLst/>
            </a:prstGeom>
            <a:noFill/>
            <a:ln w="12700">
              <a:noFill/>
              <a:miter lim="800000"/>
              <a:headEnd/>
              <a:tailEnd/>
            </a:ln>
          </p:spPr>
          <p:txBody>
            <a:bodyPr wrap="none">
              <a:spAutoFit/>
            </a:bodyPr>
            <a:lstStyle/>
            <a:p>
              <a:pPr algn="ctr"/>
              <a:r>
                <a:rPr lang="en-IE"/>
                <a:t>4</a:t>
              </a:r>
              <a:endParaRPr lang="en-GB"/>
            </a:p>
          </p:txBody>
        </p:sp>
        <p:sp>
          <p:nvSpPr>
            <p:cNvPr id="52" name="Text Box 72"/>
            <p:cNvSpPr txBox="1">
              <a:spLocks noChangeArrowheads="1"/>
            </p:cNvSpPr>
            <p:nvPr/>
          </p:nvSpPr>
          <p:spPr bwMode="auto">
            <a:xfrm>
              <a:off x="2410" y="3917"/>
              <a:ext cx="196" cy="231"/>
            </a:xfrm>
            <a:prstGeom prst="rect">
              <a:avLst/>
            </a:prstGeom>
            <a:noFill/>
            <a:ln w="12700">
              <a:noFill/>
              <a:miter lim="800000"/>
              <a:headEnd/>
              <a:tailEnd/>
            </a:ln>
          </p:spPr>
          <p:txBody>
            <a:bodyPr wrap="none">
              <a:spAutoFit/>
            </a:bodyPr>
            <a:lstStyle/>
            <a:p>
              <a:pPr algn="ctr"/>
              <a:r>
                <a:rPr lang="en-IE"/>
                <a:t>6</a:t>
              </a:r>
              <a:endParaRPr lang="en-GB"/>
            </a:p>
          </p:txBody>
        </p:sp>
        <p:sp>
          <p:nvSpPr>
            <p:cNvPr id="53" name="Text Box 73"/>
            <p:cNvSpPr txBox="1">
              <a:spLocks noChangeArrowheads="1"/>
            </p:cNvSpPr>
            <p:nvPr/>
          </p:nvSpPr>
          <p:spPr bwMode="auto">
            <a:xfrm>
              <a:off x="2867" y="3917"/>
              <a:ext cx="196" cy="231"/>
            </a:xfrm>
            <a:prstGeom prst="rect">
              <a:avLst/>
            </a:prstGeom>
            <a:noFill/>
            <a:ln w="12700">
              <a:noFill/>
              <a:miter lim="800000"/>
              <a:headEnd/>
              <a:tailEnd/>
            </a:ln>
          </p:spPr>
          <p:txBody>
            <a:bodyPr wrap="none">
              <a:spAutoFit/>
            </a:bodyPr>
            <a:lstStyle/>
            <a:p>
              <a:pPr algn="ctr"/>
              <a:r>
                <a:rPr lang="en-IE"/>
                <a:t>8</a:t>
              </a:r>
              <a:endParaRPr lang="en-GB"/>
            </a:p>
          </p:txBody>
        </p:sp>
        <p:sp>
          <p:nvSpPr>
            <p:cNvPr id="54" name="Text Box 74"/>
            <p:cNvSpPr txBox="1">
              <a:spLocks noChangeArrowheads="1"/>
            </p:cNvSpPr>
            <p:nvPr/>
          </p:nvSpPr>
          <p:spPr bwMode="auto">
            <a:xfrm>
              <a:off x="3289" y="3917"/>
              <a:ext cx="276" cy="231"/>
            </a:xfrm>
            <a:prstGeom prst="rect">
              <a:avLst/>
            </a:prstGeom>
            <a:noFill/>
            <a:ln w="12700">
              <a:noFill/>
              <a:miter lim="800000"/>
              <a:headEnd/>
              <a:tailEnd/>
            </a:ln>
          </p:spPr>
          <p:txBody>
            <a:bodyPr wrap="none">
              <a:spAutoFit/>
            </a:bodyPr>
            <a:lstStyle/>
            <a:p>
              <a:pPr algn="ctr"/>
              <a:r>
                <a:rPr lang="en-IE"/>
                <a:t>10</a:t>
              </a:r>
              <a:endParaRPr lang="en-GB"/>
            </a:p>
          </p:txBody>
        </p:sp>
        <p:sp>
          <p:nvSpPr>
            <p:cNvPr id="55" name="Text Box 75"/>
            <p:cNvSpPr txBox="1">
              <a:spLocks noChangeArrowheads="1"/>
            </p:cNvSpPr>
            <p:nvPr/>
          </p:nvSpPr>
          <p:spPr bwMode="auto">
            <a:xfrm>
              <a:off x="3745" y="3917"/>
              <a:ext cx="276" cy="231"/>
            </a:xfrm>
            <a:prstGeom prst="rect">
              <a:avLst/>
            </a:prstGeom>
            <a:noFill/>
            <a:ln w="12700">
              <a:noFill/>
              <a:miter lim="800000"/>
              <a:headEnd/>
              <a:tailEnd/>
            </a:ln>
          </p:spPr>
          <p:txBody>
            <a:bodyPr wrap="none">
              <a:spAutoFit/>
            </a:bodyPr>
            <a:lstStyle/>
            <a:p>
              <a:pPr algn="ctr"/>
              <a:r>
                <a:rPr lang="en-IE"/>
                <a:t>12</a:t>
              </a:r>
              <a:endParaRPr lang="en-GB"/>
            </a:p>
          </p:txBody>
        </p:sp>
        <p:sp>
          <p:nvSpPr>
            <p:cNvPr id="56" name="Text Box 76"/>
            <p:cNvSpPr txBox="1">
              <a:spLocks noChangeArrowheads="1"/>
            </p:cNvSpPr>
            <p:nvPr/>
          </p:nvSpPr>
          <p:spPr bwMode="auto">
            <a:xfrm>
              <a:off x="4213" y="3917"/>
              <a:ext cx="276" cy="231"/>
            </a:xfrm>
            <a:prstGeom prst="rect">
              <a:avLst/>
            </a:prstGeom>
            <a:noFill/>
            <a:ln w="12700">
              <a:noFill/>
              <a:miter lim="800000"/>
              <a:headEnd/>
              <a:tailEnd/>
            </a:ln>
          </p:spPr>
          <p:txBody>
            <a:bodyPr wrap="none">
              <a:spAutoFit/>
            </a:bodyPr>
            <a:lstStyle/>
            <a:p>
              <a:pPr algn="ctr"/>
              <a:r>
                <a:rPr lang="en-IE"/>
                <a:t>14</a:t>
              </a:r>
              <a:endParaRPr lang="en-GB"/>
            </a:p>
          </p:txBody>
        </p:sp>
        <p:sp>
          <p:nvSpPr>
            <p:cNvPr id="57" name="Text Box 77"/>
            <p:cNvSpPr txBox="1">
              <a:spLocks noChangeArrowheads="1"/>
            </p:cNvSpPr>
            <p:nvPr/>
          </p:nvSpPr>
          <p:spPr bwMode="auto">
            <a:xfrm>
              <a:off x="4670" y="3917"/>
              <a:ext cx="276" cy="231"/>
            </a:xfrm>
            <a:prstGeom prst="rect">
              <a:avLst/>
            </a:prstGeom>
            <a:noFill/>
            <a:ln w="12700">
              <a:noFill/>
              <a:miter lim="800000"/>
              <a:headEnd/>
              <a:tailEnd/>
            </a:ln>
          </p:spPr>
          <p:txBody>
            <a:bodyPr wrap="none">
              <a:spAutoFit/>
            </a:bodyPr>
            <a:lstStyle/>
            <a:p>
              <a:pPr algn="ctr"/>
              <a:r>
                <a:rPr lang="en-IE"/>
                <a:t>16</a:t>
              </a:r>
              <a:endParaRPr lang="en-GB"/>
            </a:p>
          </p:txBody>
        </p:sp>
      </p:grpSp>
      <p:grpSp>
        <p:nvGrpSpPr>
          <p:cNvPr id="61" name="Group 60"/>
          <p:cNvGrpSpPr/>
          <p:nvPr/>
        </p:nvGrpSpPr>
        <p:grpSpPr>
          <a:xfrm>
            <a:off x="1142980" y="857232"/>
            <a:ext cx="5693194" cy="5105135"/>
            <a:chOff x="1142980" y="857232"/>
            <a:chExt cx="5693194" cy="5105135"/>
          </a:xfrm>
        </p:grpSpPr>
        <p:sp>
          <p:nvSpPr>
            <p:cNvPr id="62" name="TextBox 61"/>
            <p:cNvSpPr txBox="1"/>
            <p:nvPr/>
          </p:nvSpPr>
          <p:spPr>
            <a:xfrm>
              <a:off x="2143108" y="4429132"/>
              <a:ext cx="142872" cy="461665"/>
            </a:xfrm>
            <a:prstGeom prst="rect">
              <a:avLst/>
            </a:prstGeom>
            <a:noFill/>
          </p:spPr>
          <p:txBody>
            <a:bodyPr wrap="square" rtlCol="0">
              <a:spAutoFit/>
            </a:bodyPr>
            <a:lstStyle/>
            <a:p>
              <a:r>
                <a:rPr lang="en-US" sz="2400" b="1" dirty="0" smtClean="0"/>
                <a:t>A</a:t>
              </a:r>
              <a:endParaRPr lang="en-IN" sz="2400" b="1" dirty="0"/>
            </a:p>
          </p:txBody>
        </p:sp>
        <p:sp>
          <p:nvSpPr>
            <p:cNvPr id="63" name="TextBox 62"/>
            <p:cNvSpPr txBox="1"/>
            <p:nvPr/>
          </p:nvSpPr>
          <p:spPr>
            <a:xfrm>
              <a:off x="3214678" y="5500702"/>
              <a:ext cx="357790" cy="461665"/>
            </a:xfrm>
            <a:prstGeom prst="rect">
              <a:avLst/>
            </a:prstGeom>
            <a:noFill/>
          </p:spPr>
          <p:txBody>
            <a:bodyPr wrap="square" rtlCol="0">
              <a:spAutoFit/>
            </a:bodyPr>
            <a:lstStyle/>
            <a:p>
              <a:r>
                <a:rPr lang="en-US" sz="2400" b="1" dirty="0" smtClean="0"/>
                <a:t>B</a:t>
              </a:r>
              <a:endParaRPr lang="en-IN" sz="2400" b="1" dirty="0"/>
            </a:p>
          </p:txBody>
        </p:sp>
        <p:sp>
          <p:nvSpPr>
            <p:cNvPr id="64" name="TextBox 63"/>
            <p:cNvSpPr txBox="1"/>
            <p:nvPr/>
          </p:nvSpPr>
          <p:spPr>
            <a:xfrm>
              <a:off x="4000496" y="4286256"/>
              <a:ext cx="428628" cy="461665"/>
            </a:xfrm>
            <a:prstGeom prst="rect">
              <a:avLst/>
            </a:prstGeom>
            <a:noFill/>
          </p:spPr>
          <p:txBody>
            <a:bodyPr wrap="square" rtlCol="0">
              <a:spAutoFit/>
            </a:bodyPr>
            <a:lstStyle/>
            <a:p>
              <a:r>
                <a:rPr lang="en-US" sz="2400" b="1" dirty="0" smtClean="0"/>
                <a:t>C</a:t>
              </a:r>
              <a:endParaRPr lang="en-IN" sz="2400" b="1" dirty="0"/>
            </a:p>
          </p:txBody>
        </p:sp>
        <p:sp>
          <p:nvSpPr>
            <p:cNvPr id="65" name="TextBox 64"/>
            <p:cNvSpPr txBox="1"/>
            <p:nvPr/>
          </p:nvSpPr>
          <p:spPr>
            <a:xfrm>
              <a:off x="4857752" y="5500702"/>
              <a:ext cx="357190" cy="461665"/>
            </a:xfrm>
            <a:prstGeom prst="rect">
              <a:avLst/>
            </a:prstGeom>
            <a:noFill/>
          </p:spPr>
          <p:txBody>
            <a:bodyPr wrap="square" rtlCol="0">
              <a:spAutoFit/>
            </a:bodyPr>
            <a:lstStyle/>
            <a:p>
              <a:r>
                <a:rPr lang="en-US" sz="2400" b="1" dirty="0" smtClean="0"/>
                <a:t>D</a:t>
              </a:r>
              <a:endParaRPr lang="en-IN" sz="2400" b="1" dirty="0"/>
            </a:p>
          </p:txBody>
        </p:sp>
        <p:sp>
          <p:nvSpPr>
            <p:cNvPr id="66" name="TextBox 65"/>
            <p:cNvSpPr txBox="1"/>
            <p:nvPr/>
          </p:nvSpPr>
          <p:spPr>
            <a:xfrm>
              <a:off x="6500826" y="3214686"/>
              <a:ext cx="335348" cy="461665"/>
            </a:xfrm>
            <a:prstGeom prst="rect">
              <a:avLst/>
            </a:prstGeom>
            <a:noFill/>
          </p:spPr>
          <p:txBody>
            <a:bodyPr wrap="none" rtlCol="0">
              <a:spAutoFit/>
            </a:bodyPr>
            <a:lstStyle/>
            <a:p>
              <a:r>
                <a:rPr lang="en-US" sz="2400" b="1" dirty="0" smtClean="0"/>
                <a:t>E</a:t>
              </a:r>
              <a:endParaRPr lang="en-IN" sz="2400" b="1" dirty="0"/>
            </a:p>
          </p:txBody>
        </p:sp>
        <p:sp>
          <p:nvSpPr>
            <p:cNvPr id="67" name="Line 8"/>
            <p:cNvSpPr>
              <a:spLocks noChangeShapeType="1"/>
            </p:cNvSpPr>
            <p:nvPr/>
          </p:nvSpPr>
          <p:spPr bwMode="auto">
            <a:xfrm flipV="1">
              <a:off x="3143240" y="4786322"/>
              <a:ext cx="1143008" cy="785818"/>
            </a:xfrm>
            <a:prstGeom prst="line">
              <a:avLst/>
            </a:prstGeom>
            <a:noFill/>
            <a:ln w="50800">
              <a:solidFill>
                <a:srgbClr val="FF6600"/>
              </a:solidFill>
              <a:round/>
              <a:headEnd/>
              <a:tailEnd/>
            </a:ln>
          </p:spPr>
          <p:txBody>
            <a:bodyPr wrap="none"/>
            <a:lstStyle/>
            <a:p>
              <a:endParaRPr lang="en-IN"/>
            </a:p>
          </p:txBody>
        </p:sp>
        <p:sp>
          <p:nvSpPr>
            <p:cNvPr id="68" name="Line 24"/>
            <p:cNvSpPr>
              <a:spLocks noChangeShapeType="1"/>
            </p:cNvSpPr>
            <p:nvPr/>
          </p:nvSpPr>
          <p:spPr bwMode="auto">
            <a:xfrm>
              <a:off x="1571608" y="1071546"/>
              <a:ext cx="166688" cy="0"/>
            </a:xfrm>
            <a:prstGeom prst="line">
              <a:avLst/>
            </a:prstGeom>
            <a:noFill/>
            <a:ln w="12700">
              <a:solidFill>
                <a:schemeClr val="tx1"/>
              </a:solidFill>
              <a:round/>
              <a:headEnd/>
              <a:tailEnd/>
            </a:ln>
          </p:spPr>
          <p:txBody>
            <a:bodyPr wrap="none"/>
            <a:lstStyle/>
            <a:p>
              <a:endParaRPr lang="en-IN"/>
            </a:p>
          </p:txBody>
        </p:sp>
        <p:sp>
          <p:nvSpPr>
            <p:cNvPr id="69" name="Text Box 29"/>
            <p:cNvSpPr txBox="1">
              <a:spLocks noChangeArrowheads="1"/>
            </p:cNvSpPr>
            <p:nvPr/>
          </p:nvSpPr>
          <p:spPr bwMode="auto">
            <a:xfrm>
              <a:off x="1142980" y="857232"/>
              <a:ext cx="418704" cy="369332"/>
            </a:xfrm>
            <a:prstGeom prst="rect">
              <a:avLst/>
            </a:prstGeom>
            <a:noFill/>
            <a:ln w="12700">
              <a:noFill/>
              <a:miter lim="800000"/>
              <a:headEnd/>
              <a:tailEnd/>
            </a:ln>
          </p:spPr>
          <p:txBody>
            <a:bodyPr wrap="none">
              <a:spAutoFit/>
            </a:bodyPr>
            <a:lstStyle/>
            <a:p>
              <a:pPr algn="r"/>
              <a:r>
                <a:rPr lang="en-IE" dirty="0" smtClean="0"/>
                <a:t>12</a:t>
              </a:r>
              <a:endParaRPr lang="en-GB" dirty="0"/>
            </a:p>
          </p:txBody>
        </p:sp>
        <p:sp>
          <p:nvSpPr>
            <p:cNvPr id="70" name="Line 8"/>
            <p:cNvSpPr>
              <a:spLocks noChangeShapeType="1"/>
            </p:cNvSpPr>
            <p:nvPr/>
          </p:nvSpPr>
          <p:spPr bwMode="auto">
            <a:xfrm>
              <a:off x="4286248" y="4786322"/>
              <a:ext cx="1071570" cy="857256"/>
            </a:xfrm>
            <a:prstGeom prst="line">
              <a:avLst/>
            </a:prstGeom>
            <a:noFill/>
            <a:ln w="50800">
              <a:solidFill>
                <a:srgbClr val="FF6600"/>
              </a:solidFill>
              <a:round/>
              <a:headEnd/>
              <a:tailEnd/>
            </a:ln>
          </p:spPr>
          <p:txBody>
            <a:bodyPr wrap="none"/>
            <a:lstStyle/>
            <a:p>
              <a:endParaRPr lang="en-IN"/>
            </a:p>
          </p:txBody>
        </p:sp>
      </p:grpSp>
      <p:sp>
        <p:nvSpPr>
          <p:cNvPr id="75" name="Line 8"/>
          <p:cNvSpPr>
            <a:spLocks noChangeShapeType="1"/>
          </p:cNvSpPr>
          <p:nvPr/>
        </p:nvSpPr>
        <p:spPr bwMode="auto">
          <a:xfrm>
            <a:off x="4572000" y="1500174"/>
            <a:ext cx="1928826" cy="1714512"/>
          </a:xfrm>
          <a:prstGeom prst="line">
            <a:avLst/>
          </a:prstGeom>
          <a:noFill/>
          <a:ln w="50800">
            <a:solidFill>
              <a:srgbClr val="FF6600"/>
            </a:solidFill>
            <a:round/>
            <a:headEnd/>
            <a:tailEnd/>
          </a:ln>
        </p:spPr>
        <p:txBody>
          <a:bodyPr wrap="none"/>
          <a:lstStyle/>
          <a:p>
            <a:endParaRPr lang="en-IN"/>
          </a:p>
        </p:txBody>
      </p:sp>
      <p:sp>
        <p:nvSpPr>
          <p:cNvPr id="76" name="Line 8"/>
          <p:cNvSpPr>
            <a:spLocks noChangeShapeType="1"/>
          </p:cNvSpPr>
          <p:nvPr/>
        </p:nvSpPr>
        <p:spPr bwMode="auto">
          <a:xfrm flipH="1">
            <a:off x="5286380" y="3214686"/>
            <a:ext cx="1214446" cy="2428892"/>
          </a:xfrm>
          <a:prstGeom prst="line">
            <a:avLst/>
          </a:prstGeom>
          <a:noFill/>
          <a:ln w="50800">
            <a:solidFill>
              <a:srgbClr val="FF6600"/>
            </a:solidFill>
            <a:round/>
            <a:headEnd/>
            <a:tailEnd/>
          </a:ln>
        </p:spPr>
        <p:txBody>
          <a:bodyPr wrap="none"/>
          <a:lstStyle/>
          <a:p>
            <a:endParaRPr lang="en-IN"/>
          </a:p>
        </p:txBody>
      </p:sp>
      <p:sp>
        <p:nvSpPr>
          <p:cNvPr id="78" name="TextBox 77"/>
          <p:cNvSpPr txBox="1"/>
          <p:nvPr/>
        </p:nvSpPr>
        <p:spPr>
          <a:xfrm>
            <a:off x="2285984" y="1571612"/>
            <a:ext cx="142872" cy="461665"/>
          </a:xfrm>
          <a:prstGeom prst="rect">
            <a:avLst/>
          </a:prstGeom>
          <a:noFill/>
        </p:spPr>
        <p:txBody>
          <a:bodyPr wrap="square" rtlCol="0">
            <a:spAutoFit/>
          </a:bodyPr>
          <a:lstStyle/>
          <a:p>
            <a:r>
              <a:rPr lang="en-US" sz="2400" b="1" dirty="0" smtClean="0"/>
              <a:t>G</a:t>
            </a:r>
            <a:endParaRPr lang="en-IN" sz="2400" b="1" dirty="0"/>
          </a:p>
        </p:txBody>
      </p:sp>
      <p:sp>
        <p:nvSpPr>
          <p:cNvPr id="79" name="TextBox 78"/>
          <p:cNvSpPr txBox="1"/>
          <p:nvPr/>
        </p:nvSpPr>
        <p:spPr>
          <a:xfrm>
            <a:off x="4500562" y="1071546"/>
            <a:ext cx="142872" cy="461665"/>
          </a:xfrm>
          <a:prstGeom prst="rect">
            <a:avLst/>
          </a:prstGeom>
          <a:noFill/>
        </p:spPr>
        <p:txBody>
          <a:bodyPr wrap="square" rtlCol="0">
            <a:spAutoFit/>
          </a:bodyPr>
          <a:lstStyle/>
          <a:p>
            <a:r>
              <a:rPr lang="en-US" sz="2400" b="1" dirty="0" smtClean="0"/>
              <a:t>F</a:t>
            </a:r>
            <a:endParaRPr lang="en-IN" sz="2400" b="1" dirty="0"/>
          </a:p>
        </p:txBody>
      </p:sp>
      <p:sp>
        <p:nvSpPr>
          <p:cNvPr id="80" name="Rectangle 79"/>
          <p:cNvSpPr/>
          <p:nvPr/>
        </p:nvSpPr>
        <p:spPr>
          <a:xfrm>
            <a:off x="5429256" y="500042"/>
            <a:ext cx="3714744" cy="1569660"/>
          </a:xfrm>
          <a:prstGeom prst="rect">
            <a:avLst/>
          </a:prstGeom>
        </p:spPr>
        <p:txBody>
          <a:bodyPr wrap="square">
            <a:spAutoFit/>
          </a:bodyPr>
          <a:lstStyle/>
          <a:p>
            <a:r>
              <a:rPr lang="en-US" sz="2400" dirty="0" smtClean="0"/>
              <a:t>Draw Bucket sorted edge table.</a:t>
            </a:r>
          </a:p>
          <a:p>
            <a:endParaRPr lang="en-US" sz="2400" dirty="0" smtClean="0"/>
          </a:p>
          <a:p>
            <a:r>
              <a:rPr lang="en-US" sz="2400" dirty="0" smtClean="0"/>
              <a:t>AET for scan line 1,2,3,5,8</a:t>
            </a:r>
            <a:endParaRPr lang="en-IN"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443914" cy="6000792"/>
          </a:xfrm>
        </p:spPr>
        <p:txBody>
          <a:bodyPr>
            <a:normAutofit/>
          </a:bodyPr>
          <a:lstStyle/>
          <a:p>
            <a:pPr>
              <a:buNone/>
            </a:pPr>
            <a:r>
              <a:rPr lang="en-US" b="1" dirty="0" smtClean="0">
                <a:solidFill>
                  <a:schemeClr val="accent2"/>
                </a:solidFill>
              </a:rPr>
              <a:t>Clipping Area?</a:t>
            </a:r>
          </a:p>
          <a:p>
            <a:pPr>
              <a:buNone/>
            </a:pPr>
            <a:r>
              <a:rPr lang="en-US" sz="2800" dirty="0" smtClean="0"/>
              <a:t>Refers to the area that can be seen ( captured by the camera).</a:t>
            </a:r>
          </a:p>
          <a:p>
            <a:pPr>
              <a:buNone/>
            </a:pPr>
            <a:r>
              <a:rPr lang="en-US" b="1" dirty="0" smtClean="0">
                <a:solidFill>
                  <a:schemeClr val="accent2"/>
                </a:solidFill>
              </a:rPr>
              <a:t>Clipping Algorithm/ Clipping?</a:t>
            </a:r>
            <a:endParaRPr lang="en-US" sz="2800" dirty="0" smtClean="0"/>
          </a:p>
          <a:p>
            <a:pPr>
              <a:buNone/>
            </a:pPr>
            <a:r>
              <a:rPr lang="en-US" sz="2800" dirty="0" smtClean="0"/>
              <a:t>Generally any procedure that identifies those portions of a picture that are either inside or outside of a specified region of a space is referred to as a </a:t>
            </a:r>
            <a:r>
              <a:rPr lang="en-US" sz="2800" dirty="0" smtClean="0">
                <a:solidFill>
                  <a:schemeClr val="accent2"/>
                </a:solidFill>
              </a:rPr>
              <a:t>Clipping algorithm or clipping.</a:t>
            </a:r>
          </a:p>
          <a:p>
            <a:pPr>
              <a:buNone/>
            </a:pPr>
            <a:endParaRPr lang="en-US" sz="2800" dirty="0" smtClean="0"/>
          </a:p>
          <a:p>
            <a:pPr>
              <a:buNone/>
            </a:pPr>
            <a:endParaRPr lang="en-US" sz="2800" dirty="0" smtClean="0"/>
          </a:p>
          <a:p>
            <a:pPr>
              <a:buNone/>
            </a:pPr>
            <a:endParaRPr lang="en-US" sz="2800" dirty="0" smtClean="0"/>
          </a:p>
        </p:txBody>
      </p:sp>
      <p:pic>
        <p:nvPicPr>
          <p:cNvPr id="4" name="Picture 1047" descr="C:\BOOK\OpenGL\Paul Final\jpeg_new\AN08F21.jpg"/>
          <p:cNvPicPr>
            <a:picLocks noChangeAspect="1" noChangeArrowheads="1"/>
          </p:cNvPicPr>
          <p:nvPr/>
        </p:nvPicPr>
        <p:blipFill>
          <a:blip r:embed="rId2"/>
          <a:srcRect b="17513"/>
          <a:stretch>
            <a:fillRect/>
          </a:stretch>
        </p:blipFill>
        <p:spPr bwMode="auto">
          <a:xfrm>
            <a:off x="1214414" y="4357694"/>
            <a:ext cx="6477000" cy="1971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3657600" y="5562600"/>
          <a:ext cx="2362200" cy="990600"/>
        </p:xfrm>
        <a:graphic>
          <a:graphicData uri="http://schemas.openxmlformats.org/presentationml/2006/ole">
            <p:oleObj spid="_x0000_s61442" name="Equation" r:id="rId4" imgW="965160" imgH="457200" progId="Equation.3">
              <p:embed/>
            </p:oleObj>
          </a:graphicData>
        </a:graphic>
      </p:graphicFrame>
      <p:sp>
        <p:nvSpPr>
          <p:cNvPr id="5" name="Text Box 4"/>
          <p:cNvSpPr txBox="1">
            <a:spLocks noChangeArrowheads="1"/>
          </p:cNvSpPr>
          <p:nvPr/>
        </p:nvSpPr>
        <p:spPr bwMode="auto">
          <a:xfrm>
            <a:off x="1524000" y="4953000"/>
            <a:ext cx="7086600" cy="457200"/>
          </a:xfrm>
          <a:prstGeom prst="rect">
            <a:avLst/>
          </a:prstGeom>
          <a:noFill/>
          <a:ln w="9525">
            <a:noFill/>
            <a:miter lim="800000"/>
            <a:headEnd/>
            <a:tailEnd/>
          </a:ln>
          <a:effectLst/>
        </p:spPr>
        <p:txBody>
          <a:bodyPr>
            <a:spAutoFit/>
          </a:bodyPr>
          <a:lstStyle/>
          <a:p>
            <a:pPr eaLnBrk="0" hangingPunct="0"/>
            <a:r>
              <a:rPr lang="en-US" b="0" u="sng">
                <a:effectLst>
                  <a:outerShdw blurRad="38100" dist="38100" dir="2700000" algn="tl">
                    <a:srgbClr val="C0C0C0"/>
                  </a:outerShdw>
                </a:effectLst>
                <a:latin typeface="Times New Roman" charset="0"/>
              </a:rPr>
              <a:t>For a point </a:t>
            </a:r>
            <a:r>
              <a:rPr lang="en-US" b="0" i="0" u="sng">
                <a:effectLst>
                  <a:outerShdw blurRad="38100" dist="38100" dir="2700000" algn="tl">
                    <a:srgbClr val="C0C0C0"/>
                  </a:outerShdw>
                </a:effectLst>
                <a:latin typeface="Times New Roman" charset="0"/>
              </a:rPr>
              <a:t>(</a:t>
            </a:r>
            <a:r>
              <a:rPr lang="en-US" b="0" u="sng">
                <a:effectLst>
                  <a:outerShdw blurRad="38100" dist="38100" dir="2700000" algn="tl">
                    <a:srgbClr val="C0C0C0"/>
                  </a:outerShdw>
                </a:effectLst>
                <a:latin typeface="Times New Roman" charset="0"/>
              </a:rPr>
              <a:t>x,y</a:t>
            </a:r>
            <a:r>
              <a:rPr lang="en-US" b="0" i="0" u="sng">
                <a:effectLst>
                  <a:outerShdw blurRad="38100" dist="38100" dir="2700000" algn="tl">
                    <a:srgbClr val="C0C0C0"/>
                  </a:outerShdw>
                </a:effectLst>
                <a:latin typeface="Times New Roman" charset="0"/>
              </a:rPr>
              <a:t>) </a:t>
            </a:r>
            <a:r>
              <a:rPr lang="en-US" b="0" u="sng">
                <a:effectLst>
                  <a:outerShdw blurRad="38100" dist="38100" dir="2700000" algn="tl">
                    <a:srgbClr val="C0C0C0"/>
                  </a:outerShdw>
                </a:effectLst>
                <a:latin typeface="Times New Roman" charset="0"/>
              </a:rPr>
              <a:t>to be inside the clip rectangle</a:t>
            </a:r>
            <a:r>
              <a:rPr lang="en-US" b="0">
                <a:effectLst>
                  <a:outerShdw blurRad="38100" dist="38100" dir="2700000" algn="tl">
                    <a:srgbClr val="C0C0C0"/>
                  </a:outerShdw>
                </a:effectLst>
                <a:latin typeface="Times New Roman" charset="0"/>
              </a:rPr>
              <a:t>:</a:t>
            </a:r>
            <a:endParaRPr lang="en-US" sz="2300" b="0">
              <a:effectLst>
                <a:outerShdw blurRad="38100" dist="38100" dir="2700000" algn="tl">
                  <a:srgbClr val="C0C0C0"/>
                </a:outerShdw>
              </a:effectLst>
              <a:latin typeface="Times New Roman" charset="0"/>
            </a:endParaRPr>
          </a:p>
        </p:txBody>
      </p:sp>
      <p:graphicFrame>
        <p:nvGraphicFramePr>
          <p:cNvPr id="6" name="Object 5"/>
          <p:cNvGraphicFramePr>
            <a:graphicFrameLocks noChangeAspect="1"/>
          </p:cNvGraphicFramePr>
          <p:nvPr/>
        </p:nvGraphicFramePr>
        <p:xfrm>
          <a:off x="1600200" y="1219200"/>
          <a:ext cx="5465763" cy="3173413"/>
        </p:xfrm>
        <a:graphic>
          <a:graphicData uri="http://schemas.openxmlformats.org/presentationml/2006/ole">
            <p:oleObj spid="_x0000_s61443" name="VISIO" r:id="rId5" imgW="5465160" imgH="3173400" progId="">
              <p:embed/>
            </p:oleObj>
          </a:graphicData>
        </a:graphic>
      </p:graphicFrame>
      <p:sp>
        <p:nvSpPr>
          <p:cNvPr id="7" name="Rectangle 7"/>
          <p:cNvSpPr>
            <a:spLocks noGrp="1" noChangeArrowheads="1"/>
          </p:cNvSpPr>
          <p:nvPr>
            <p:ph type="title"/>
          </p:nvPr>
        </p:nvSpPr>
        <p:spPr>
          <a:xfrm>
            <a:off x="1285852" y="214290"/>
            <a:ext cx="5289564" cy="668338"/>
          </a:xfrm>
        </p:spPr>
        <p:txBody>
          <a:bodyPr>
            <a:normAutofit fontScale="90000"/>
          </a:bodyPr>
          <a:lstStyle/>
          <a:p>
            <a:pPr algn="l"/>
            <a:r>
              <a:rPr lang="en-US" dirty="0" smtClean="0"/>
              <a:t> Clipping Endpoints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1600200" y="1219200"/>
          <a:ext cx="5465763" cy="3173413"/>
        </p:xfrm>
        <a:graphic>
          <a:graphicData uri="http://schemas.openxmlformats.org/presentationml/2006/ole">
            <p:oleObj spid="_x0000_s62466" name="VISIO" r:id="rId3" imgW="5465160" imgH="3173400" progId="">
              <p:embed/>
            </p:oleObj>
          </a:graphicData>
        </a:graphic>
      </p:graphicFrame>
      <p:graphicFrame>
        <p:nvGraphicFramePr>
          <p:cNvPr id="5" name="Object 4"/>
          <p:cNvGraphicFramePr>
            <a:graphicFrameLocks noChangeAspect="1"/>
          </p:cNvGraphicFramePr>
          <p:nvPr/>
        </p:nvGraphicFramePr>
        <p:xfrm>
          <a:off x="3657600" y="5562600"/>
          <a:ext cx="2362200" cy="990600"/>
        </p:xfrm>
        <a:graphic>
          <a:graphicData uri="http://schemas.openxmlformats.org/presentationml/2006/ole">
            <p:oleObj spid="_x0000_s62467" name="Equation" r:id="rId4" imgW="965160" imgH="457200" progId="Equation.3">
              <p:embed/>
            </p:oleObj>
          </a:graphicData>
        </a:graphic>
      </p:graphicFrame>
      <p:sp>
        <p:nvSpPr>
          <p:cNvPr id="6" name="Text Box 5"/>
          <p:cNvSpPr txBox="1">
            <a:spLocks noChangeArrowheads="1"/>
          </p:cNvSpPr>
          <p:nvPr/>
        </p:nvSpPr>
        <p:spPr bwMode="auto">
          <a:xfrm>
            <a:off x="1524000" y="4953000"/>
            <a:ext cx="7086600" cy="457200"/>
          </a:xfrm>
          <a:prstGeom prst="rect">
            <a:avLst/>
          </a:prstGeom>
          <a:noFill/>
          <a:ln w="9525">
            <a:noFill/>
            <a:miter lim="800000"/>
            <a:headEnd/>
            <a:tailEnd/>
          </a:ln>
          <a:effectLst/>
        </p:spPr>
        <p:txBody>
          <a:bodyPr>
            <a:spAutoFit/>
          </a:bodyPr>
          <a:lstStyle/>
          <a:p>
            <a:pPr eaLnBrk="0" hangingPunct="0"/>
            <a:r>
              <a:rPr lang="en-US" b="0" u="sng">
                <a:effectLst>
                  <a:outerShdw blurRad="38100" dist="38100" dir="2700000" algn="tl">
                    <a:srgbClr val="C0C0C0"/>
                  </a:outerShdw>
                </a:effectLst>
                <a:latin typeface="Times New Roman" charset="0"/>
              </a:rPr>
              <a:t>For a point </a:t>
            </a:r>
            <a:r>
              <a:rPr lang="en-US" b="0" i="0" u="sng">
                <a:effectLst>
                  <a:outerShdw blurRad="38100" dist="38100" dir="2700000" algn="tl">
                    <a:srgbClr val="C0C0C0"/>
                  </a:outerShdw>
                </a:effectLst>
                <a:latin typeface="Times New Roman" charset="0"/>
              </a:rPr>
              <a:t>(</a:t>
            </a:r>
            <a:r>
              <a:rPr lang="en-US" b="0" u="sng">
                <a:effectLst>
                  <a:outerShdw blurRad="38100" dist="38100" dir="2700000" algn="tl">
                    <a:srgbClr val="C0C0C0"/>
                  </a:outerShdw>
                </a:effectLst>
                <a:latin typeface="Times New Roman" charset="0"/>
              </a:rPr>
              <a:t>x,y</a:t>
            </a:r>
            <a:r>
              <a:rPr lang="en-US" b="0" i="0" u="sng">
                <a:effectLst>
                  <a:outerShdw blurRad="38100" dist="38100" dir="2700000" algn="tl">
                    <a:srgbClr val="C0C0C0"/>
                  </a:outerShdw>
                </a:effectLst>
                <a:latin typeface="Times New Roman" charset="0"/>
              </a:rPr>
              <a:t>) </a:t>
            </a:r>
            <a:r>
              <a:rPr lang="en-US" b="0" u="sng">
                <a:effectLst>
                  <a:outerShdw blurRad="38100" dist="38100" dir="2700000" algn="tl">
                    <a:srgbClr val="C0C0C0"/>
                  </a:outerShdw>
                </a:effectLst>
                <a:latin typeface="Times New Roman" charset="0"/>
              </a:rPr>
              <a:t>to be inside the clip rectangle</a:t>
            </a:r>
            <a:r>
              <a:rPr lang="en-US" b="0">
                <a:effectLst>
                  <a:outerShdw blurRad="38100" dist="38100" dir="2700000" algn="tl">
                    <a:srgbClr val="C0C0C0"/>
                  </a:outerShdw>
                </a:effectLst>
                <a:latin typeface="Times New Roman" charset="0"/>
              </a:rPr>
              <a:t>:</a:t>
            </a:r>
            <a:endParaRPr lang="en-US" sz="2300" b="0">
              <a:effectLst>
                <a:outerShdw blurRad="38100" dist="38100" dir="2700000" algn="tl">
                  <a:srgbClr val="C0C0C0"/>
                </a:outerShdw>
              </a:effectLst>
              <a:latin typeface="Times New Roman" charset="0"/>
            </a:endParaRPr>
          </a:p>
        </p:txBody>
      </p:sp>
      <p:sp>
        <p:nvSpPr>
          <p:cNvPr id="7" name="Rectangle 6"/>
          <p:cNvSpPr>
            <a:spLocks noGrp="1" noChangeArrowheads="1"/>
          </p:cNvSpPr>
          <p:nvPr>
            <p:ph type="title"/>
          </p:nvPr>
        </p:nvSpPr>
        <p:spPr>
          <a:xfrm>
            <a:off x="1354138" y="193675"/>
            <a:ext cx="7772400" cy="668338"/>
          </a:xfrm>
        </p:spPr>
        <p:txBody>
          <a:bodyPr>
            <a:normAutofit fontScale="90000"/>
          </a:bodyPr>
          <a:lstStyle/>
          <a:p>
            <a:pPr algn="l"/>
            <a:r>
              <a:rPr lang="en-US" dirty="0" smtClean="0"/>
              <a:t>Clipping Endpoints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8175" y="0"/>
            <a:ext cx="8505825" cy="1231900"/>
          </a:xfrm>
          <a:ln/>
        </p:spPr>
        <p:txBody>
          <a:bodyPr/>
          <a:lstStyle/>
          <a:p>
            <a:r>
              <a:rPr lang="en-IE" smtClean="0"/>
              <a:t>Raster </a:t>
            </a:r>
            <a:r>
              <a:rPr lang="en-IE"/>
              <a:t>Scan </a:t>
            </a:r>
            <a:r>
              <a:rPr lang="en-IE" smtClean="0"/>
              <a:t>Systems</a:t>
            </a:r>
            <a:endParaRPr lang="en-GB" dirty="0"/>
          </a:p>
        </p:txBody>
      </p:sp>
      <p:sp>
        <p:nvSpPr>
          <p:cNvPr id="5" name="Rectangle 3"/>
          <p:cNvSpPr txBox="1">
            <a:spLocks noChangeArrowheads="1"/>
          </p:cNvSpPr>
          <p:nvPr/>
        </p:nvSpPr>
        <p:spPr>
          <a:xfrm>
            <a:off x="457200" y="1333500"/>
            <a:ext cx="8229600" cy="52387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smtClean="0">
                <a:ln>
                  <a:noFill/>
                </a:ln>
                <a:solidFill>
                  <a:schemeClr val="tx1"/>
                </a:solidFill>
                <a:effectLst/>
                <a:uLnTx/>
                <a:uFillTx/>
                <a:latin typeface="+mn-lt"/>
                <a:ea typeface="+mn-ea"/>
                <a:cs typeface="+mn-cs"/>
              </a:rPr>
              <a:t>Draw one line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at </a:t>
            </a:r>
            <a:r>
              <a:rPr kumimoji="0" lang="en-IE" sz="3200" b="0" i="0" u="none" strike="noStrike" kern="1200" cap="none" spc="0" normalizeH="0" baseline="0" noProof="0" smtClean="0">
                <a:ln>
                  <a:noFill/>
                </a:ln>
                <a:solidFill>
                  <a:schemeClr val="tx1"/>
                </a:solidFill>
                <a:effectLst/>
                <a:uLnTx/>
                <a:uFillTx/>
                <a:latin typeface="+mn-lt"/>
                <a:ea typeface="+mn-ea"/>
                <a:cs typeface="+mn-cs"/>
              </a:rPr>
              <a:t>a time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 name="Picture 8" descr="AADGGWA0"/>
          <p:cNvPicPr>
            <a:picLocks noChangeAspect="1" noChangeArrowheads="1"/>
          </p:cNvPicPr>
          <p:nvPr/>
        </p:nvPicPr>
        <p:blipFill>
          <a:blip r:embed="rId2"/>
          <a:srcRect l="16380" t="12709" r="17336" b="24028"/>
          <a:stretch>
            <a:fillRect/>
          </a:stretch>
        </p:blipFill>
        <p:spPr bwMode="auto">
          <a:xfrm>
            <a:off x="1555750" y="2203450"/>
            <a:ext cx="6051550" cy="433863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9" name="Object 3"/>
          <p:cNvGraphicFramePr>
            <a:graphicFrameLocks noChangeAspect="1"/>
          </p:cNvGraphicFramePr>
          <p:nvPr/>
        </p:nvGraphicFramePr>
        <p:xfrm>
          <a:off x="1304925" y="1236663"/>
          <a:ext cx="6534150" cy="4386262"/>
        </p:xfrm>
        <a:graphic>
          <a:graphicData uri="http://schemas.openxmlformats.org/presentationml/2006/ole">
            <p:oleObj spid="_x0000_s65538" name="VISIO" r:id="rId4" imgW="6532920" imgH="4385160" progId="">
              <p:embed/>
            </p:oleObj>
          </a:graphicData>
        </a:graphic>
      </p:graphicFrame>
      <p:sp>
        <p:nvSpPr>
          <p:cNvPr id="34820" name="Text Box 4"/>
          <p:cNvSpPr txBox="1">
            <a:spLocks noChangeArrowheads="1"/>
          </p:cNvSpPr>
          <p:nvPr/>
        </p:nvSpPr>
        <p:spPr bwMode="auto">
          <a:xfrm>
            <a:off x="304800" y="57912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Cases for clipping lines</a:t>
            </a:r>
            <a:endParaRPr lang="en-US" sz="3600" i="0">
              <a:latin typeface="Times New Roman" charset="0"/>
            </a:endParaRPr>
          </a:p>
        </p:txBody>
      </p:sp>
      <p:sp>
        <p:nvSpPr>
          <p:cNvPr id="34821" name="Rectangle 5"/>
          <p:cNvSpPr>
            <a:spLocks noGrp="1" noChangeArrowheads="1"/>
          </p:cNvSpPr>
          <p:nvPr>
            <p:ph type="title"/>
          </p:nvPr>
        </p:nvSpPr>
        <p:spPr/>
        <p:txBody>
          <a:bodyPr/>
          <a:lstStyle/>
          <a:p>
            <a:r>
              <a:rPr lang="en-US"/>
              <a:t>Line Clipping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0-#ppt_w/2"/>
                                          </p:val>
                                        </p:tav>
                                        <p:tav tm="100000">
                                          <p:val>
                                            <p:strVal val="#ppt_x"/>
                                          </p:val>
                                        </p:tav>
                                      </p:tavLst>
                                    </p:anim>
                                    <p:anim calcmode="lin" valueType="num">
                                      <p:cBhvr additive="base">
                                        <p:cTn id="8" dur="500" fill="hold"/>
                                        <p:tgtEl>
                                          <p:spTgt spid="348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4820">
                                            <p:txEl>
                                              <p:pRg st="0" end="0"/>
                                            </p:txEl>
                                          </p:spTgt>
                                        </p:tgtEl>
                                        <p:attrNameLst>
                                          <p:attrName>style.visibility</p:attrName>
                                        </p:attrNameLst>
                                      </p:cBhvr>
                                      <p:to>
                                        <p:strVal val="visible"/>
                                      </p:to>
                                    </p:set>
                                    <p:animEffect transition="in" filter="wipe(left)">
                                      <p:cBhvr>
                                        <p:cTn id="12" dur="500"/>
                                        <p:tgtEl>
                                          <p:spTgt spid="348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304800" y="57912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Cases for clipping lines</a:t>
            </a:r>
            <a:endParaRPr lang="en-US" sz="3600" i="0">
              <a:latin typeface="Times New Roman" charset="0"/>
            </a:endParaRPr>
          </a:p>
        </p:txBody>
      </p:sp>
      <p:graphicFrame>
        <p:nvGraphicFramePr>
          <p:cNvPr id="35844" name="Object 4"/>
          <p:cNvGraphicFramePr>
            <a:graphicFrameLocks noChangeAspect="1"/>
          </p:cNvGraphicFramePr>
          <p:nvPr/>
        </p:nvGraphicFramePr>
        <p:xfrm>
          <a:off x="1304925" y="1236663"/>
          <a:ext cx="6534150" cy="4386262"/>
        </p:xfrm>
        <a:graphic>
          <a:graphicData uri="http://schemas.openxmlformats.org/presentationml/2006/ole">
            <p:oleObj spid="_x0000_s66562" name="VISIO" r:id="rId3" imgW="6532920" imgH="4385160" progId="">
              <p:embed/>
            </p:oleObj>
          </a:graphicData>
        </a:graphic>
      </p:graphicFrame>
      <p:sp>
        <p:nvSpPr>
          <p:cNvPr id="35847" name="Rectangle 7"/>
          <p:cNvSpPr>
            <a:spLocks noGrp="1" noChangeArrowheads="1"/>
          </p:cNvSpPr>
          <p:nvPr>
            <p:ph type="title"/>
          </p:nvPr>
        </p:nvSpPr>
        <p:spPr/>
        <p:txBody>
          <a:bodyPr/>
          <a:lstStyle/>
          <a:p>
            <a:r>
              <a:rPr lang="en-US"/>
              <a:t>Line Clipping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304800" y="57912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Cases for clipping lines</a:t>
            </a:r>
            <a:endParaRPr lang="en-US" sz="3600" i="0">
              <a:latin typeface="Times New Roman" charset="0"/>
            </a:endParaRPr>
          </a:p>
        </p:txBody>
      </p:sp>
      <p:graphicFrame>
        <p:nvGraphicFramePr>
          <p:cNvPr id="36868" name="Object 4"/>
          <p:cNvGraphicFramePr>
            <a:graphicFrameLocks noChangeAspect="1"/>
          </p:cNvGraphicFramePr>
          <p:nvPr/>
        </p:nvGraphicFramePr>
        <p:xfrm>
          <a:off x="1304925" y="1236663"/>
          <a:ext cx="6534150" cy="4386262"/>
        </p:xfrm>
        <a:graphic>
          <a:graphicData uri="http://schemas.openxmlformats.org/presentationml/2006/ole">
            <p:oleObj spid="_x0000_s67586" name="VISIO" r:id="rId3" imgW="6532920" imgH="4385160" progId="">
              <p:embed/>
            </p:oleObj>
          </a:graphicData>
        </a:graphic>
      </p:graphicFrame>
      <p:sp>
        <p:nvSpPr>
          <p:cNvPr id="36870" name="Rectangle 6"/>
          <p:cNvSpPr>
            <a:spLocks noGrp="1" noChangeArrowheads="1"/>
          </p:cNvSpPr>
          <p:nvPr>
            <p:ph type="title"/>
          </p:nvPr>
        </p:nvSpPr>
        <p:spPr/>
        <p:txBody>
          <a:bodyPr/>
          <a:lstStyle/>
          <a:p>
            <a:r>
              <a:rPr lang="en-US"/>
              <a:t>Line Clipping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304800" y="57912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Cases for clipping lines</a:t>
            </a:r>
            <a:endParaRPr lang="en-US" sz="3600" i="0">
              <a:latin typeface="Times New Roman" charset="0"/>
            </a:endParaRPr>
          </a:p>
        </p:txBody>
      </p:sp>
      <p:graphicFrame>
        <p:nvGraphicFramePr>
          <p:cNvPr id="37892" name="Object 4"/>
          <p:cNvGraphicFramePr>
            <a:graphicFrameLocks noChangeAspect="1"/>
          </p:cNvGraphicFramePr>
          <p:nvPr/>
        </p:nvGraphicFramePr>
        <p:xfrm>
          <a:off x="1304925" y="1236663"/>
          <a:ext cx="6534150" cy="4386262"/>
        </p:xfrm>
        <a:graphic>
          <a:graphicData uri="http://schemas.openxmlformats.org/presentationml/2006/ole">
            <p:oleObj spid="_x0000_s68610" name="VISIO" r:id="rId3" imgW="6532920" imgH="4385160" progId="">
              <p:embed/>
            </p:oleObj>
          </a:graphicData>
        </a:graphic>
      </p:graphicFrame>
      <p:sp>
        <p:nvSpPr>
          <p:cNvPr id="37893" name="Rectangle 5"/>
          <p:cNvSpPr>
            <a:spLocks noGrp="1" noChangeArrowheads="1"/>
          </p:cNvSpPr>
          <p:nvPr>
            <p:ph type="title"/>
          </p:nvPr>
        </p:nvSpPr>
        <p:spPr/>
        <p:txBody>
          <a:bodyPr/>
          <a:lstStyle/>
          <a:p>
            <a:r>
              <a:rPr lang="en-US"/>
              <a:t>Line Clipping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04800" y="57912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Cases for clipping lines</a:t>
            </a:r>
            <a:endParaRPr lang="en-US" sz="3600" i="0">
              <a:latin typeface="Times New Roman" charset="0"/>
            </a:endParaRPr>
          </a:p>
        </p:txBody>
      </p:sp>
      <p:graphicFrame>
        <p:nvGraphicFramePr>
          <p:cNvPr id="38916" name="Object 4"/>
          <p:cNvGraphicFramePr>
            <a:graphicFrameLocks noChangeAspect="1"/>
          </p:cNvGraphicFramePr>
          <p:nvPr/>
        </p:nvGraphicFramePr>
        <p:xfrm>
          <a:off x="1282700" y="1236663"/>
          <a:ext cx="6578600" cy="4386262"/>
        </p:xfrm>
        <a:graphic>
          <a:graphicData uri="http://schemas.openxmlformats.org/presentationml/2006/ole">
            <p:oleObj spid="_x0000_s69634" name="VISIO" r:id="rId3" imgW="6577920" imgH="4385160" progId="">
              <p:embed/>
            </p:oleObj>
          </a:graphicData>
        </a:graphic>
      </p:graphicFrame>
      <p:sp>
        <p:nvSpPr>
          <p:cNvPr id="38917" name="Rectangle 5"/>
          <p:cNvSpPr>
            <a:spLocks noGrp="1" noChangeArrowheads="1"/>
          </p:cNvSpPr>
          <p:nvPr>
            <p:ph type="title"/>
          </p:nvPr>
        </p:nvSpPr>
        <p:spPr/>
        <p:txBody>
          <a:bodyPr/>
          <a:lstStyle/>
          <a:p>
            <a:r>
              <a:rPr lang="en-US"/>
              <a:t>Line Clipping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304800" y="57912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Cases for clipping lines</a:t>
            </a:r>
            <a:endParaRPr lang="en-US" sz="3600" i="0">
              <a:latin typeface="Times New Roman" charset="0"/>
            </a:endParaRPr>
          </a:p>
        </p:txBody>
      </p:sp>
      <p:graphicFrame>
        <p:nvGraphicFramePr>
          <p:cNvPr id="39940" name="Object 4"/>
          <p:cNvGraphicFramePr>
            <a:graphicFrameLocks noChangeAspect="1"/>
          </p:cNvGraphicFramePr>
          <p:nvPr/>
        </p:nvGraphicFramePr>
        <p:xfrm>
          <a:off x="1282700" y="1236663"/>
          <a:ext cx="6578600" cy="4386262"/>
        </p:xfrm>
        <a:graphic>
          <a:graphicData uri="http://schemas.openxmlformats.org/presentationml/2006/ole">
            <p:oleObj spid="_x0000_s70658" name="VISIO" r:id="rId3" imgW="6577920" imgH="4385160" progId="">
              <p:embed/>
            </p:oleObj>
          </a:graphicData>
        </a:graphic>
      </p:graphicFrame>
      <p:sp>
        <p:nvSpPr>
          <p:cNvPr id="39941" name="Rectangle 5"/>
          <p:cNvSpPr>
            <a:spLocks noGrp="1" noChangeArrowheads="1"/>
          </p:cNvSpPr>
          <p:nvPr>
            <p:ph type="title"/>
          </p:nvPr>
        </p:nvSpPr>
        <p:spPr/>
        <p:txBody>
          <a:bodyPr/>
          <a:lstStyle/>
          <a:p>
            <a:r>
              <a:rPr lang="en-US"/>
              <a:t>Line Clipping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990600"/>
            <a:ext cx="8534400" cy="457200"/>
          </a:xfrm>
          <a:prstGeom prst="rect">
            <a:avLst/>
          </a:prstGeom>
          <a:noFill/>
          <a:ln w="9525">
            <a:noFill/>
            <a:miter lim="800000"/>
            <a:headEnd/>
            <a:tailEnd/>
          </a:ln>
          <a:effectLst/>
        </p:spPr>
        <p:txBody>
          <a:bodyPr>
            <a:spAutoFit/>
          </a:bodyPr>
          <a:lstStyle/>
          <a:p>
            <a:pPr algn="ctr" eaLnBrk="0" hangingPunct="0"/>
            <a:r>
              <a:rPr lang="en-US" b="0" i="0">
                <a:solidFill>
                  <a:srgbClr val="FF0000"/>
                </a:solidFill>
                <a:effectLst>
                  <a:outerShdw blurRad="38100" dist="38100" dir="2700000" algn="tl">
                    <a:srgbClr val="C0C0C0"/>
                  </a:outerShdw>
                </a:effectLst>
                <a:latin typeface="Bookman Old Style" pitchFamily="18" charset="0"/>
              </a:rPr>
              <a:t>Clipping Lines by Solving Simultaneous Equations</a:t>
            </a:r>
            <a:endParaRPr lang="en-US" b="0" i="0">
              <a:solidFill>
                <a:srgbClr val="FF0000"/>
              </a:solidFill>
              <a:latin typeface="Bookman Old Style" pitchFamily="18" charset="0"/>
            </a:endParaRPr>
          </a:p>
        </p:txBody>
      </p:sp>
      <p:graphicFrame>
        <p:nvGraphicFramePr>
          <p:cNvPr id="40963" name="Object 3"/>
          <p:cNvGraphicFramePr>
            <a:graphicFrameLocks noChangeAspect="1"/>
          </p:cNvGraphicFramePr>
          <p:nvPr/>
        </p:nvGraphicFramePr>
        <p:xfrm>
          <a:off x="0" y="1524000"/>
          <a:ext cx="4430713" cy="4386263"/>
        </p:xfrm>
        <a:graphic>
          <a:graphicData uri="http://schemas.openxmlformats.org/presentationml/2006/ole">
            <p:oleObj spid="_x0000_s71682" name="VISIO" r:id="rId4" imgW="4430160" imgH="4385160" progId="">
              <p:embed/>
            </p:oleObj>
          </a:graphicData>
        </a:graphic>
      </p:graphicFrame>
      <p:graphicFrame>
        <p:nvGraphicFramePr>
          <p:cNvPr id="40964" name="Object 4"/>
          <p:cNvGraphicFramePr>
            <a:graphicFrameLocks noChangeAspect="1"/>
          </p:cNvGraphicFramePr>
          <p:nvPr/>
        </p:nvGraphicFramePr>
        <p:xfrm>
          <a:off x="4714876" y="1571612"/>
          <a:ext cx="4262452" cy="4262453"/>
        </p:xfrm>
        <a:graphic>
          <a:graphicData uri="http://schemas.openxmlformats.org/presentationml/2006/ole">
            <p:oleObj spid="_x0000_s71683" name="VISIO" r:id="rId5" imgW="4385160" imgH="4385160" progId="">
              <p:embed/>
            </p:oleObj>
          </a:graphicData>
        </a:graphic>
      </p:graphicFrame>
      <p:sp>
        <p:nvSpPr>
          <p:cNvPr id="40966" name="Rectangle 6"/>
          <p:cNvSpPr>
            <a:spLocks noGrp="1" noChangeArrowheads="1"/>
          </p:cNvSpPr>
          <p:nvPr>
            <p:ph type="title"/>
          </p:nvPr>
        </p:nvSpPr>
        <p:spPr/>
        <p:txBody>
          <a:bodyPr/>
          <a:lstStyle/>
          <a:p>
            <a:r>
              <a:rPr lang="en-US"/>
              <a:t>Line Clipping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box(out)">
                                      <p:cBhvr>
                                        <p:cTn id="7" dur="500"/>
                                        <p:tgtEl>
                                          <p:spTgt spid="4096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0963"/>
                                        </p:tgtEl>
                                        <p:attrNameLst>
                                          <p:attrName>style.visibility</p:attrName>
                                        </p:attrNameLst>
                                      </p:cBhvr>
                                      <p:to>
                                        <p:strVal val="visible"/>
                                      </p:to>
                                    </p:set>
                                    <p:anim calcmode="lin" valueType="num">
                                      <p:cBhvr additive="base">
                                        <p:cTn id="12" dur="500" fill="hold"/>
                                        <p:tgtEl>
                                          <p:spTgt spid="40963"/>
                                        </p:tgtEl>
                                        <p:attrNameLst>
                                          <p:attrName>ppt_x</p:attrName>
                                        </p:attrNameLst>
                                      </p:cBhvr>
                                      <p:tavLst>
                                        <p:tav tm="0">
                                          <p:val>
                                            <p:strVal val="1+#ppt_w/2"/>
                                          </p:val>
                                        </p:tav>
                                        <p:tav tm="100000">
                                          <p:val>
                                            <p:strVal val="#ppt_x"/>
                                          </p:val>
                                        </p:tav>
                                      </p:tavLst>
                                    </p:anim>
                                    <p:anim calcmode="lin" valueType="num">
                                      <p:cBhvr additive="base">
                                        <p:cTn id="13" dur="500" fill="hold"/>
                                        <p:tgtEl>
                                          <p:spTgt spid="4096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40964"/>
                                        </p:tgtEl>
                                        <p:attrNameLst>
                                          <p:attrName>style.visibility</p:attrName>
                                        </p:attrNameLst>
                                      </p:cBhvr>
                                      <p:to>
                                        <p:strVal val="visible"/>
                                      </p:to>
                                    </p:set>
                                    <p:anim calcmode="lin" valueType="num">
                                      <p:cBhvr additive="base">
                                        <p:cTn id="18" dur="500" fill="hold"/>
                                        <p:tgtEl>
                                          <p:spTgt spid="40964"/>
                                        </p:tgtEl>
                                        <p:attrNameLst>
                                          <p:attrName>ppt_x</p:attrName>
                                        </p:attrNameLst>
                                      </p:cBhvr>
                                      <p:tavLst>
                                        <p:tav tm="0">
                                          <p:val>
                                            <p:strVal val="#ppt_x"/>
                                          </p:val>
                                        </p:tav>
                                        <p:tav tm="100000">
                                          <p:val>
                                            <p:strVal val="#ppt_x"/>
                                          </p:val>
                                        </p:tav>
                                      </p:tavLst>
                                    </p:anim>
                                    <p:anim calcmode="lin" valueType="num">
                                      <p:cBhvr additive="base">
                                        <p:cTn id="19" dur="500" fill="hold"/>
                                        <p:tgtEl>
                                          <p:spTgt spid="409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autoUpdateAnimBg="0"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txBox="1">
            <a:spLocks noChangeArrowheads="1"/>
          </p:cNvSpPr>
          <p:nvPr/>
        </p:nvSpPr>
        <p:spPr>
          <a:xfrm>
            <a:off x="381000" y="990600"/>
            <a:ext cx="8458200" cy="5638800"/>
          </a:xfrm>
          <a:prstGeom prst="rect">
            <a:avLst/>
          </a:prstGeom>
        </p:spPr>
        <p:txBody>
          <a:bodyPr vert="horz" lIns="91440" tIns="45720" rIns="91440" bIns="45720" rtlCol="0">
            <a:normAutofit/>
          </a:bodyPr>
          <a:lstStyle/>
          <a:p>
            <a:pPr marL="609600" marR="0" lvl="0" indent="-609600" algn="l" defTabSz="914400" rtl="0" eaLnBrk="1" fontAlgn="auto" latinLnBrk="0" hangingPunct="1">
              <a:lnSpc>
                <a:spcPct val="90000"/>
              </a:lnSpc>
              <a:spcBef>
                <a:spcPct val="20000"/>
              </a:spcBef>
              <a:spcAft>
                <a:spcPts val="0"/>
              </a:spcAft>
              <a:buClrTx/>
              <a:buSzTx/>
              <a:tabLst>
                <a:tab pos="1031875" algn="l"/>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Cohen-Sutherland Line-Clipping Algorithm performs initial tests on a line to determine whether intersection calculations can be avoided.</a:t>
            </a:r>
            <a:endParaRPr lang="en-US" sz="2800" dirty="0" smtClean="0"/>
          </a:p>
          <a:p>
            <a:pPr marL="609600" marR="0" lvl="0" indent="-609600" algn="l" defTabSz="914400" rtl="0" eaLnBrk="1" fontAlgn="auto" latinLnBrk="0" hangingPunct="1">
              <a:lnSpc>
                <a:spcPct val="90000"/>
              </a:lnSpc>
              <a:spcBef>
                <a:spcPct val="20000"/>
              </a:spcBef>
              <a:spcAft>
                <a:spcPts val="0"/>
              </a:spcAft>
              <a:buClrTx/>
              <a:buSzTx/>
              <a:buFont typeface="Arial" pitchFamily="34" charset="0"/>
              <a:buChar char="•"/>
              <a:tabLst>
                <a:tab pos="1031875" algn="l"/>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First, end-point pairs are checked for </a:t>
            </a:r>
            <a:r>
              <a:rPr kumimoji="0" lang="en-US" sz="2400" b="0" i="0" u="none" strike="noStrike" kern="1200" cap="none" spc="0" normalizeH="0" baseline="0" noProof="0" dirty="0" smtClean="0">
                <a:ln>
                  <a:noFill/>
                </a:ln>
                <a:solidFill>
                  <a:schemeClr val="accent2"/>
                </a:solidFill>
                <a:effectLst/>
                <a:uLnTx/>
                <a:uFillTx/>
                <a:latin typeface="+mn-lt"/>
                <a:ea typeface="+mn-ea"/>
                <a:cs typeface="+mn-cs"/>
              </a:rPr>
              <a:t>Trivial Acceptance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609600" marR="0" lvl="0" indent="-609600" algn="l" defTabSz="914400" rtl="0" eaLnBrk="1" fontAlgn="auto" latinLnBrk="0" hangingPunct="1">
              <a:lnSpc>
                <a:spcPct val="90000"/>
              </a:lnSpc>
              <a:spcBef>
                <a:spcPct val="20000"/>
              </a:spcBef>
              <a:spcAft>
                <a:spcPts val="0"/>
              </a:spcAft>
              <a:buClrTx/>
              <a:buSzTx/>
              <a:buFont typeface="Arial" pitchFamily="34" charset="0"/>
              <a:buChar char="•"/>
              <a:tabLst>
                <a:tab pos="1031875" algn="l"/>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If the line cannot be trivially accepted, region checks are done for </a:t>
            </a:r>
            <a:r>
              <a:rPr kumimoji="0" lang="en-US" sz="2400" b="0" i="0" u="none" strike="noStrike" kern="1200" cap="none" spc="0" normalizeH="0" baseline="0" noProof="0" dirty="0" smtClean="0">
                <a:ln>
                  <a:noFill/>
                </a:ln>
                <a:solidFill>
                  <a:schemeClr val="accent2"/>
                </a:solidFill>
                <a:effectLst/>
                <a:uLnTx/>
                <a:uFillTx/>
                <a:latin typeface="+mn-lt"/>
                <a:ea typeface="+mn-ea"/>
                <a:cs typeface="+mn-cs"/>
              </a:rPr>
              <a:t>Trivial Rejection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609600" marR="0" lvl="0" indent="-609600" algn="l" defTabSz="914400" rtl="0" eaLnBrk="1" fontAlgn="auto" latinLnBrk="0" hangingPunct="1">
              <a:lnSpc>
                <a:spcPct val="90000"/>
              </a:lnSpc>
              <a:spcBef>
                <a:spcPct val="20000"/>
              </a:spcBef>
              <a:spcAft>
                <a:spcPts val="0"/>
              </a:spcAft>
              <a:buClrTx/>
              <a:buSzTx/>
              <a:buFont typeface="Arial" pitchFamily="34" charset="0"/>
              <a:buChar char="•"/>
              <a:tabLst>
                <a:tab pos="1031875" algn="l"/>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If the line segment can be neither trivially accepted or rejected,  it is divided into two segments at a clip edge, so that one segment can be trivially rejected.</a:t>
            </a:r>
          </a:p>
          <a:p>
            <a:pPr marL="1163638" marR="0" lvl="1" indent="-533400" algn="l" defTabSz="914400" rtl="0" eaLnBrk="1" fontAlgn="auto" latinLnBrk="0" hangingPunct="1">
              <a:lnSpc>
                <a:spcPct val="90000"/>
              </a:lnSpc>
              <a:spcBef>
                <a:spcPct val="20000"/>
              </a:spcBef>
              <a:spcAft>
                <a:spcPts val="0"/>
              </a:spcAft>
              <a:buClrTx/>
              <a:buSzTx/>
              <a:buFont typeface="Arial" pitchFamily="34" charset="0"/>
              <a:buChar char="–"/>
              <a:tabLst>
                <a:tab pos="1031875" algn="l"/>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These three steps are performed iteratively until what remains can be trivially accepted or rejected.</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8"/>
          <p:cNvSpPr>
            <a:spLocks noGrp="1" noChangeArrowheads="1"/>
          </p:cNvSpPr>
          <p:nvPr>
            <p:ph type="title"/>
          </p:nvPr>
        </p:nvSpPr>
        <p:spPr>
          <a:xfrm>
            <a:off x="0" y="214290"/>
            <a:ext cx="7772400" cy="668338"/>
          </a:xfrm>
        </p:spPr>
        <p:txBody>
          <a:bodyPr/>
          <a:lstStyle/>
          <a:p>
            <a:pPr algn="l"/>
            <a:r>
              <a:rPr lang="en-US" sz="3600" dirty="0"/>
              <a:t>Cohen-Sutherland Algorithm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928662" y="1000108"/>
          <a:ext cx="4386263" cy="4457700"/>
        </p:xfrm>
        <a:graphic>
          <a:graphicData uri="http://schemas.openxmlformats.org/presentationml/2006/ole">
            <p:oleObj spid="_x0000_s72706" name="VISIO" r:id="rId4" imgW="4385160" imgH="4457160" progId="">
              <p:embed/>
            </p:oleObj>
          </a:graphicData>
        </a:graphic>
      </p:graphicFrame>
      <p:sp>
        <p:nvSpPr>
          <p:cNvPr id="5" name="Text Box 4"/>
          <p:cNvSpPr txBox="1">
            <a:spLocks noChangeArrowheads="1"/>
          </p:cNvSpPr>
          <p:nvPr/>
        </p:nvSpPr>
        <p:spPr bwMode="auto">
          <a:xfrm>
            <a:off x="928662" y="5643578"/>
            <a:ext cx="3771896" cy="579438"/>
          </a:xfrm>
          <a:prstGeom prst="rect">
            <a:avLst/>
          </a:prstGeom>
          <a:noFill/>
          <a:ln w="9525">
            <a:noFill/>
            <a:miter lim="800000"/>
            <a:headEnd/>
            <a:tailEnd/>
          </a:ln>
          <a:effectLst/>
        </p:spPr>
        <p:txBody>
          <a:bodyPr wrap="square">
            <a:spAutoFit/>
          </a:bodyPr>
          <a:lstStyle/>
          <a:p>
            <a:pPr eaLnBrk="0" hangingPunct="0"/>
            <a:r>
              <a:rPr lang="en-US" sz="3200" i="0" dirty="0">
                <a:effectLst>
                  <a:outerShdw blurRad="38100" dist="38100" dir="2700000" algn="tl">
                    <a:srgbClr val="C0C0C0"/>
                  </a:outerShdw>
                </a:effectLst>
                <a:latin typeface="Bookman Old Style" pitchFamily="18" charset="0"/>
              </a:rPr>
              <a:t>Region </a:t>
            </a:r>
            <a:r>
              <a:rPr lang="en-US" sz="3200" i="0" dirty="0" err="1">
                <a:effectLst>
                  <a:outerShdw blurRad="38100" dist="38100" dir="2700000" algn="tl">
                    <a:srgbClr val="C0C0C0"/>
                  </a:outerShdw>
                </a:effectLst>
                <a:latin typeface="Bookman Old Style" pitchFamily="18" charset="0"/>
              </a:rPr>
              <a:t>outcodes</a:t>
            </a:r>
            <a:endParaRPr lang="en-US" sz="3600" i="0" dirty="0">
              <a:latin typeface="Bookman Old Style" pitchFamily="18" charset="0"/>
            </a:endParaRPr>
          </a:p>
        </p:txBody>
      </p:sp>
      <p:graphicFrame>
        <p:nvGraphicFramePr>
          <p:cNvPr id="6" name="Object 5"/>
          <p:cNvGraphicFramePr>
            <a:graphicFrameLocks noChangeAspect="1"/>
          </p:cNvGraphicFramePr>
          <p:nvPr/>
        </p:nvGraphicFramePr>
        <p:xfrm>
          <a:off x="6429388" y="2143116"/>
          <a:ext cx="2362200" cy="914400"/>
        </p:xfrm>
        <a:graphic>
          <a:graphicData uri="http://schemas.openxmlformats.org/presentationml/2006/ole">
            <p:oleObj spid="_x0000_s72707" name="Equation" r:id="rId5" imgW="927000" imgH="457200" progId="Equation.3">
              <p:embed/>
            </p:oleObj>
          </a:graphicData>
        </a:graphic>
      </p:graphicFrame>
      <p:graphicFrame>
        <p:nvGraphicFramePr>
          <p:cNvPr id="7" name="Object 6"/>
          <p:cNvGraphicFramePr>
            <a:graphicFrameLocks noChangeAspect="1"/>
          </p:cNvGraphicFramePr>
          <p:nvPr/>
        </p:nvGraphicFramePr>
        <p:xfrm>
          <a:off x="6500826" y="3643314"/>
          <a:ext cx="2330450" cy="914400"/>
        </p:xfrm>
        <a:graphic>
          <a:graphicData uri="http://schemas.openxmlformats.org/presentationml/2006/ole">
            <p:oleObj spid="_x0000_s72708" name="Equation" r:id="rId6" imgW="914400" imgH="457200" progId="Equation.3">
              <p:embed/>
            </p:oleObj>
          </a:graphicData>
        </a:graphic>
      </p:graphicFrame>
      <p:sp>
        <p:nvSpPr>
          <p:cNvPr id="8" name="Rectangle 7"/>
          <p:cNvSpPr>
            <a:spLocks noGrp="1" noChangeArrowheads="1"/>
          </p:cNvSpPr>
          <p:nvPr>
            <p:ph type="title"/>
          </p:nvPr>
        </p:nvSpPr>
        <p:spPr>
          <a:xfrm>
            <a:off x="214282" y="214290"/>
            <a:ext cx="7772400" cy="668338"/>
          </a:xfrm>
        </p:spPr>
        <p:txBody>
          <a:bodyPr/>
          <a:lstStyle/>
          <a:p>
            <a:pPr algn="l"/>
            <a:r>
              <a:rPr lang="en-US" sz="3600" dirty="0"/>
              <a:t>Cohen-Sutherland Algorithm</a:t>
            </a:r>
          </a:p>
        </p:txBody>
      </p:sp>
      <p:sp>
        <p:nvSpPr>
          <p:cNvPr id="9" name="TextBox 8"/>
          <p:cNvSpPr txBox="1"/>
          <p:nvPr/>
        </p:nvSpPr>
        <p:spPr>
          <a:xfrm>
            <a:off x="214282" y="3714752"/>
            <a:ext cx="645369" cy="369332"/>
          </a:xfrm>
          <a:prstGeom prst="rect">
            <a:avLst/>
          </a:prstGeom>
          <a:noFill/>
        </p:spPr>
        <p:txBody>
          <a:bodyPr wrap="none" rtlCol="0">
            <a:spAutoFit/>
          </a:bodyPr>
          <a:lstStyle/>
          <a:p>
            <a:r>
              <a:rPr lang="en-US" dirty="0" err="1" smtClean="0"/>
              <a:t>Ymin</a:t>
            </a:r>
            <a:endParaRPr lang="en-IN" dirty="0"/>
          </a:p>
        </p:txBody>
      </p:sp>
      <p:sp>
        <p:nvSpPr>
          <p:cNvPr id="10" name="TextBox 9"/>
          <p:cNvSpPr txBox="1"/>
          <p:nvPr/>
        </p:nvSpPr>
        <p:spPr>
          <a:xfrm>
            <a:off x="3571868" y="785794"/>
            <a:ext cx="697114" cy="369332"/>
          </a:xfrm>
          <a:prstGeom prst="rect">
            <a:avLst/>
          </a:prstGeom>
          <a:noFill/>
        </p:spPr>
        <p:txBody>
          <a:bodyPr wrap="none" rtlCol="0">
            <a:spAutoFit/>
          </a:bodyPr>
          <a:lstStyle/>
          <a:p>
            <a:r>
              <a:rPr lang="en-US" dirty="0" err="1" smtClean="0"/>
              <a:t>Xmax</a:t>
            </a:r>
            <a:endParaRPr lang="en-IN" dirty="0"/>
          </a:p>
        </p:txBody>
      </p:sp>
      <p:sp>
        <p:nvSpPr>
          <p:cNvPr id="11" name="TextBox 10"/>
          <p:cNvSpPr txBox="1"/>
          <p:nvPr/>
        </p:nvSpPr>
        <p:spPr>
          <a:xfrm>
            <a:off x="2071670" y="785794"/>
            <a:ext cx="663964" cy="369332"/>
          </a:xfrm>
          <a:prstGeom prst="rect">
            <a:avLst/>
          </a:prstGeom>
          <a:noFill/>
        </p:spPr>
        <p:txBody>
          <a:bodyPr wrap="none" rtlCol="0">
            <a:spAutoFit/>
          </a:bodyPr>
          <a:lstStyle/>
          <a:p>
            <a:r>
              <a:rPr lang="en-US" dirty="0" err="1" smtClean="0"/>
              <a:t>Xmin</a:t>
            </a:r>
            <a:endParaRPr lang="en-IN" dirty="0"/>
          </a:p>
        </p:txBody>
      </p:sp>
      <p:sp>
        <p:nvSpPr>
          <p:cNvPr id="12" name="TextBox 11"/>
          <p:cNvSpPr txBox="1"/>
          <p:nvPr/>
        </p:nvSpPr>
        <p:spPr>
          <a:xfrm>
            <a:off x="285720" y="2285992"/>
            <a:ext cx="1000132" cy="646331"/>
          </a:xfrm>
          <a:prstGeom prst="rect">
            <a:avLst/>
          </a:prstGeom>
          <a:noFill/>
        </p:spPr>
        <p:txBody>
          <a:bodyPr wrap="square" rtlCol="0">
            <a:spAutoFit/>
          </a:bodyPr>
          <a:lstStyle/>
          <a:p>
            <a:r>
              <a:rPr lang="en-US" dirty="0" err="1" smtClean="0"/>
              <a:t>Ymax</a:t>
            </a:r>
            <a:endParaRPr lang="en-US"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wd">
                                    <p:tmPct val="10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3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3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builtIn="1"/>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381000" y="990600"/>
            <a:ext cx="8382000" cy="5272088"/>
          </a:xfrm>
          <a:prstGeom prst="rect">
            <a:avLst/>
          </a:prstGeom>
        </p:spPr>
        <p:txBody>
          <a:bodyPr vert="horz" lIns="91440" tIns="45720" rIns="91440" bIns="45720" rtlCol="0">
            <a:normAutofit/>
          </a:bodyPr>
          <a:lstStyle/>
          <a:p>
            <a:pPr marL="609600" marR="0" lvl="0" indent="-609600" algn="l" defTabSz="914400" rtl="0" eaLnBrk="1" fontAlgn="auto" latinLnBrk="0" hangingPunct="1">
              <a:lnSpc>
                <a:spcPct val="100000"/>
              </a:lnSpc>
              <a:spcBef>
                <a:spcPct val="20000"/>
              </a:spcBef>
              <a:spcAft>
                <a:spcPts val="0"/>
              </a:spcAft>
              <a:buClr>
                <a:srgbClr val="FF0000"/>
              </a:buClr>
              <a:buSzTx/>
              <a:buFontTx/>
              <a:buAutoNum type="arabicPeriod"/>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 line segment can be trivially accepted if the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outcodes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of both the endpoints are zero.</a:t>
            </a:r>
          </a:p>
          <a:p>
            <a:pPr marL="609600" marR="0" lvl="0" indent="-609600" algn="l" defTabSz="914400" rtl="0" eaLnBrk="1" fontAlgn="auto" latinLnBrk="0" hangingPunct="1">
              <a:lnSpc>
                <a:spcPct val="100000"/>
              </a:lnSpc>
              <a:spcBef>
                <a:spcPct val="20000"/>
              </a:spcBef>
              <a:spcAft>
                <a:spcPts val="0"/>
              </a:spcAft>
              <a:buClr>
                <a:srgbClr val="FF0000"/>
              </a:buClr>
              <a:buSzTx/>
              <a:buFontTx/>
              <a:buAutoNum type="arabicPeriod"/>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 line segment can be trivially rejected if the logical AND of the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outcodes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of the endpoints is not zero.</a:t>
            </a:r>
          </a:p>
          <a:p>
            <a:pPr marL="609600" marR="0" lvl="0" indent="-609600" algn="l" defTabSz="914400" rtl="0" eaLnBrk="1" fontAlgn="auto" latinLnBrk="0" hangingPunct="1">
              <a:lnSpc>
                <a:spcPct val="100000"/>
              </a:lnSpc>
              <a:spcBef>
                <a:spcPct val="20000"/>
              </a:spcBef>
              <a:spcAft>
                <a:spcPts val="0"/>
              </a:spcAft>
              <a:buClr>
                <a:srgbClr val="FF0000"/>
              </a:buClr>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 key property of the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outcode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that bits that are set in nonzero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outcode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correspond to edges crossed.</a:t>
            </a:r>
          </a:p>
          <a:p>
            <a:pPr marL="609600" marR="0" lvl="0" indent="-609600" algn="l" defTabSz="914400" rtl="0" eaLnBrk="1" fontAlgn="auto" latinLnBrk="0" hangingPunct="1">
              <a:lnSpc>
                <a:spcPct val="100000"/>
              </a:lnSpc>
              <a:spcBef>
                <a:spcPct val="20000"/>
              </a:spcBef>
              <a:spcAft>
                <a:spcPts val="0"/>
              </a:spcAft>
              <a:buClr>
                <a:srgbClr val="FF0000"/>
              </a:buClr>
              <a:buSzTx/>
              <a:buFontTx/>
              <a:buAutoNum type="arabicPeriod"/>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6"/>
          <p:cNvSpPr>
            <a:spLocks noGrp="1" noChangeArrowheads="1"/>
          </p:cNvSpPr>
          <p:nvPr>
            <p:ph type="title"/>
          </p:nvPr>
        </p:nvSpPr>
        <p:spPr>
          <a:xfrm>
            <a:off x="428596" y="214290"/>
            <a:ext cx="7772400" cy="668338"/>
          </a:xfrm>
        </p:spPr>
        <p:txBody>
          <a:bodyPr/>
          <a:lstStyle/>
          <a:p>
            <a:pPr algn="l"/>
            <a:r>
              <a:rPr lang="en-US" sz="3600" dirty="0"/>
              <a:t>Cohen-Sutherland Algorithm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8175" y="0"/>
            <a:ext cx="8505825" cy="1231900"/>
          </a:xfrm>
          <a:ln/>
        </p:spPr>
        <p:txBody>
          <a:bodyPr/>
          <a:lstStyle/>
          <a:p>
            <a:r>
              <a:rPr lang="en-IE" smtClean="0"/>
              <a:t>The Problem </a:t>
            </a:r>
            <a:r>
              <a:rPr lang="en-IE" dirty="0"/>
              <a:t>Of </a:t>
            </a:r>
            <a:r>
              <a:rPr lang="en-IE"/>
              <a:t>Scan </a:t>
            </a:r>
            <a:r>
              <a:rPr lang="en-IE" smtClean="0"/>
              <a:t>Conversion</a:t>
            </a:r>
            <a:endParaRPr lang="en-US" dirty="0"/>
          </a:p>
        </p:txBody>
      </p:sp>
      <p:sp>
        <p:nvSpPr>
          <p:cNvPr id="5" name="Rectangle 3"/>
          <p:cNvSpPr txBox="1">
            <a:spLocks noChangeArrowheads="1"/>
          </p:cNvSpPr>
          <p:nvPr/>
        </p:nvSpPr>
        <p:spPr>
          <a:xfrm>
            <a:off x="457200" y="1333500"/>
            <a:ext cx="8229600" cy="55245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smtClean="0">
                <a:ln>
                  <a:noFill/>
                </a:ln>
                <a:solidFill>
                  <a:schemeClr val="tx1"/>
                </a:solidFill>
                <a:effectLst/>
                <a:uLnTx/>
                <a:uFillTx/>
                <a:latin typeface="+mn-lt"/>
                <a:ea typeface="+mn-ea"/>
                <a:cs typeface="+mn-cs"/>
              </a:rPr>
              <a:t>A line segment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in </a:t>
            </a:r>
            <a:r>
              <a:rPr kumimoji="0" lang="en-IE" sz="3200" b="0" i="0" u="none" strike="noStrike" kern="1200" cap="none" spc="0" normalizeH="0" baseline="0" noProof="0" smtClean="0">
                <a:ln>
                  <a:noFill/>
                </a:ln>
                <a:solidFill>
                  <a:schemeClr val="tx1"/>
                </a:solidFill>
                <a:effectLst/>
                <a:uLnTx/>
                <a:uFillTx/>
                <a:latin typeface="+mn-lt"/>
                <a:ea typeface="+mn-ea"/>
                <a:cs typeface="+mn-cs"/>
              </a:rPr>
              <a:t>a scene is defined by the coordinate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positions </a:t>
            </a:r>
            <a:r>
              <a:rPr kumimoji="0" lang="en-IE" sz="3200" b="0" i="0" u="none" strike="noStrike" kern="1200" cap="none" spc="0" normalizeH="0" baseline="0" noProof="0" smtClean="0">
                <a:ln>
                  <a:noFill/>
                </a:ln>
                <a:solidFill>
                  <a:schemeClr val="tx1"/>
                </a:solidFill>
                <a:effectLst/>
                <a:uLnTx/>
                <a:uFillTx/>
                <a:latin typeface="+mn-lt"/>
                <a:ea typeface="+mn-ea"/>
                <a:cs typeface="+mn-cs"/>
              </a:rPr>
              <a:t>of the line end-points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6" name="Group 9"/>
          <p:cNvGrpSpPr>
            <a:grpSpLocks/>
          </p:cNvGrpSpPr>
          <p:nvPr/>
        </p:nvGrpSpPr>
        <p:grpSpPr bwMode="auto">
          <a:xfrm>
            <a:off x="2601913" y="2676525"/>
            <a:ext cx="3605212" cy="3503613"/>
            <a:chOff x="1499" y="1666"/>
            <a:chExt cx="2271" cy="2207"/>
          </a:xfrm>
        </p:grpSpPr>
        <p:sp>
          <p:nvSpPr>
            <p:cNvPr id="7" name="Line 5"/>
            <p:cNvSpPr>
              <a:spLocks noChangeShapeType="1"/>
            </p:cNvSpPr>
            <p:nvPr/>
          </p:nvSpPr>
          <p:spPr bwMode="auto">
            <a:xfrm flipV="1">
              <a:off x="1727" y="1727"/>
              <a:ext cx="0" cy="2026"/>
            </a:xfrm>
            <a:prstGeom prst="line">
              <a:avLst/>
            </a:prstGeom>
            <a:noFill/>
            <a:ln w="12700">
              <a:solidFill>
                <a:schemeClr val="tx1"/>
              </a:solidFill>
              <a:round/>
              <a:headEnd/>
              <a:tailEnd type="triangle" w="med" len="med"/>
            </a:ln>
            <a:effectLst/>
          </p:spPr>
          <p:txBody>
            <a:bodyPr wrap="none"/>
            <a:lstStyle/>
            <a:p>
              <a:endParaRPr lang="en-IN"/>
            </a:p>
          </p:txBody>
        </p:sp>
        <p:sp>
          <p:nvSpPr>
            <p:cNvPr id="8" name="Line 6"/>
            <p:cNvSpPr>
              <a:spLocks noChangeShapeType="1"/>
            </p:cNvSpPr>
            <p:nvPr/>
          </p:nvSpPr>
          <p:spPr bwMode="auto">
            <a:xfrm rot="5400000" flipV="1">
              <a:off x="2670" y="2660"/>
              <a:ext cx="0" cy="2026"/>
            </a:xfrm>
            <a:prstGeom prst="line">
              <a:avLst/>
            </a:prstGeom>
            <a:noFill/>
            <a:ln w="12700">
              <a:solidFill>
                <a:schemeClr val="tx1"/>
              </a:solidFill>
              <a:round/>
              <a:headEnd/>
              <a:tailEnd type="triangle" w="med" len="med"/>
            </a:ln>
            <a:effectLst/>
          </p:spPr>
          <p:txBody>
            <a:bodyPr wrap="none"/>
            <a:lstStyle/>
            <a:p>
              <a:endParaRPr lang="en-IN"/>
            </a:p>
          </p:txBody>
        </p:sp>
        <p:sp>
          <p:nvSpPr>
            <p:cNvPr id="9" name="Text Box 7"/>
            <p:cNvSpPr txBox="1">
              <a:spLocks noChangeArrowheads="1"/>
            </p:cNvSpPr>
            <p:nvPr/>
          </p:nvSpPr>
          <p:spPr bwMode="auto">
            <a:xfrm>
              <a:off x="3590" y="3642"/>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x</a:t>
              </a:r>
              <a:endParaRPr lang="en-US" i="1">
                <a:latin typeface="Times New Roman" pitchFamily="18" charset="0"/>
              </a:endParaRPr>
            </a:p>
          </p:txBody>
        </p:sp>
        <p:sp>
          <p:nvSpPr>
            <p:cNvPr id="10" name="Text Box 8"/>
            <p:cNvSpPr txBox="1">
              <a:spLocks noChangeArrowheads="1"/>
            </p:cNvSpPr>
            <p:nvPr/>
          </p:nvSpPr>
          <p:spPr bwMode="auto">
            <a:xfrm>
              <a:off x="1499" y="1666"/>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y</a:t>
              </a:r>
              <a:endParaRPr lang="en-US" i="1">
                <a:latin typeface="Times New Roman" pitchFamily="18" charset="0"/>
              </a:endParaRPr>
            </a:p>
          </p:txBody>
        </p:sp>
      </p:grpSp>
      <p:sp>
        <p:nvSpPr>
          <p:cNvPr id="11" name="Line 10"/>
          <p:cNvSpPr>
            <a:spLocks noChangeShapeType="1"/>
          </p:cNvSpPr>
          <p:nvPr/>
        </p:nvSpPr>
        <p:spPr bwMode="auto">
          <a:xfrm flipV="1">
            <a:off x="3738563" y="3886200"/>
            <a:ext cx="1906587" cy="1249363"/>
          </a:xfrm>
          <a:prstGeom prst="line">
            <a:avLst/>
          </a:prstGeom>
          <a:noFill/>
          <a:ln w="31750">
            <a:solidFill>
              <a:schemeClr val="accent2"/>
            </a:solidFill>
            <a:round/>
            <a:headEnd type="oval" w="med" len="med"/>
            <a:tailEnd type="oval" w="med" len="med"/>
          </a:ln>
          <a:effectLst/>
        </p:spPr>
        <p:txBody>
          <a:bodyPr wrap="none"/>
          <a:lstStyle/>
          <a:p>
            <a:endParaRPr lang="en-IN"/>
          </a:p>
        </p:txBody>
      </p:sp>
      <p:sp>
        <p:nvSpPr>
          <p:cNvPr id="12" name="Text Box 11"/>
          <p:cNvSpPr txBox="1">
            <a:spLocks noChangeArrowheads="1"/>
          </p:cNvSpPr>
          <p:nvPr/>
        </p:nvSpPr>
        <p:spPr bwMode="auto">
          <a:xfrm>
            <a:off x="3214688" y="5156200"/>
            <a:ext cx="774700" cy="396875"/>
          </a:xfrm>
          <a:prstGeom prst="rect">
            <a:avLst/>
          </a:prstGeom>
          <a:noFill/>
          <a:ln w="12700">
            <a:noFill/>
            <a:miter lim="800000"/>
            <a:headEnd/>
            <a:tailEnd/>
          </a:ln>
          <a:effectLst/>
        </p:spPr>
        <p:txBody>
          <a:bodyPr wrap="none">
            <a:spAutoFit/>
          </a:bodyPr>
          <a:lstStyle/>
          <a:p>
            <a:r>
              <a:rPr lang="en-IE" sz="2000" b="1">
                <a:solidFill>
                  <a:srgbClr val="000099"/>
                </a:solidFill>
              </a:rPr>
              <a:t>(2, 2)</a:t>
            </a:r>
            <a:endParaRPr lang="en-US" sz="2000" b="1">
              <a:solidFill>
                <a:srgbClr val="000099"/>
              </a:solidFill>
            </a:endParaRPr>
          </a:p>
        </p:txBody>
      </p:sp>
      <p:sp>
        <p:nvSpPr>
          <p:cNvPr id="13" name="Text Box 22"/>
          <p:cNvSpPr txBox="1">
            <a:spLocks noChangeArrowheads="1"/>
          </p:cNvSpPr>
          <p:nvPr/>
        </p:nvSpPr>
        <p:spPr bwMode="auto">
          <a:xfrm>
            <a:off x="5611813" y="3498850"/>
            <a:ext cx="774700" cy="396875"/>
          </a:xfrm>
          <a:prstGeom prst="rect">
            <a:avLst/>
          </a:prstGeom>
          <a:noFill/>
          <a:ln w="12700">
            <a:noFill/>
            <a:miter lim="800000"/>
            <a:headEnd/>
            <a:tailEnd/>
          </a:ln>
          <a:effectLst/>
        </p:spPr>
        <p:txBody>
          <a:bodyPr wrap="none">
            <a:spAutoFit/>
          </a:bodyPr>
          <a:lstStyle/>
          <a:p>
            <a:r>
              <a:rPr lang="en-IE" sz="2000" b="1">
                <a:solidFill>
                  <a:srgbClr val="000099"/>
                </a:solidFill>
              </a:rPr>
              <a:t>(7, 5)</a:t>
            </a:r>
            <a:endParaRPr lang="en-US" sz="2000" b="1">
              <a:solidFill>
                <a:srgbClr val="00009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9" name="Object 3"/>
          <p:cNvGraphicFramePr>
            <a:graphicFrameLocks noChangeAspect="1"/>
          </p:cNvGraphicFramePr>
          <p:nvPr/>
        </p:nvGraphicFramePr>
        <p:xfrm>
          <a:off x="2270125" y="1236663"/>
          <a:ext cx="4602163" cy="4386262"/>
        </p:xfrm>
        <a:graphic>
          <a:graphicData uri="http://schemas.openxmlformats.org/presentationml/2006/ole">
            <p:oleObj spid="_x0000_s73730" name="VISIO" r:id="rId3" imgW="4601160" imgH="4385160" progId="">
              <p:embed/>
            </p:oleObj>
          </a:graphicData>
        </a:graphic>
      </p:graphicFrame>
      <p:sp>
        <p:nvSpPr>
          <p:cNvPr id="45060" name="Text Box 4"/>
          <p:cNvSpPr txBox="1">
            <a:spLocks noChangeArrowheads="1"/>
          </p:cNvSpPr>
          <p:nvPr/>
        </p:nvSpPr>
        <p:spPr bwMode="auto">
          <a:xfrm>
            <a:off x="381000" y="60960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An Example</a:t>
            </a:r>
            <a:endParaRPr lang="en-US" sz="3600" i="0">
              <a:latin typeface="Times New Roman" charset="0"/>
            </a:endParaRPr>
          </a:p>
        </p:txBody>
      </p:sp>
      <p:sp>
        <p:nvSpPr>
          <p:cNvPr id="45061" name="Rectangle 5"/>
          <p:cNvSpPr>
            <a:spLocks noGrp="1" noChangeArrowheads="1"/>
          </p:cNvSpPr>
          <p:nvPr>
            <p:ph type="title"/>
          </p:nvPr>
        </p:nvSpPr>
        <p:spPr/>
        <p:txBody>
          <a:bodyPr/>
          <a:lstStyle/>
          <a:p>
            <a:r>
              <a:rPr lang="en-US" sz="3600"/>
              <a:t>Cohen-Sutherland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dissolve">
                                      <p:cBhvr>
                                        <p:cTn id="7" dur="500"/>
                                        <p:tgtEl>
                                          <p:spTgt spid="4505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wd">
                                    <p:tmPct val="100000"/>
                                  </p:iterate>
                                  <p:childTnLst>
                                    <p:set>
                                      <p:cBhvr>
                                        <p:cTn id="10" dur="1" fill="hold">
                                          <p:stCondLst>
                                            <p:cond delay="0"/>
                                          </p:stCondLst>
                                        </p:cTn>
                                        <p:tgtEl>
                                          <p:spTgt spid="45060">
                                            <p:txEl>
                                              <p:pRg st="0" end="0"/>
                                            </p:txEl>
                                          </p:spTgt>
                                        </p:tgtEl>
                                        <p:attrNameLst>
                                          <p:attrName>style.visibility</p:attrName>
                                        </p:attrNameLst>
                                      </p:cBhvr>
                                      <p:to>
                                        <p:strVal val="visible"/>
                                      </p:to>
                                    </p:set>
                                    <p:anim calcmode="lin" valueType="num">
                                      <p:cBhvr additive="base">
                                        <p:cTn id="11" dur="300" fill="hold"/>
                                        <p:tgtEl>
                                          <p:spTgt spid="45060">
                                            <p:txEl>
                                              <p:pRg st="0" end="0"/>
                                            </p:txEl>
                                          </p:spTgt>
                                        </p:tgtEl>
                                        <p:attrNameLst>
                                          <p:attrName>ppt_x</p:attrName>
                                        </p:attrNameLst>
                                      </p:cBhvr>
                                      <p:tavLst>
                                        <p:tav tm="0">
                                          <p:val>
                                            <p:strVal val="#ppt_x"/>
                                          </p:val>
                                        </p:tav>
                                        <p:tav tm="100000">
                                          <p:val>
                                            <p:strVal val="#ppt_x"/>
                                          </p:val>
                                        </p:tav>
                                      </p:tavLst>
                                    </p:anim>
                                    <p:anim calcmode="lin" valueType="num">
                                      <p:cBhvr additive="base">
                                        <p:cTn id="12" dur="300" fill="hold"/>
                                        <p:tgtEl>
                                          <p:spTgt spid="45060">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381000" y="60960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An Example</a:t>
            </a:r>
            <a:endParaRPr lang="en-US" sz="3600" i="0">
              <a:latin typeface="Times New Roman" charset="0"/>
            </a:endParaRPr>
          </a:p>
        </p:txBody>
      </p:sp>
      <p:graphicFrame>
        <p:nvGraphicFramePr>
          <p:cNvPr id="46084" name="Object 4"/>
          <p:cNvGraphicFramePr>
            <a:graphicFrameLocks noChangeAspect="1"/>
          </p:cNvGraphicFramePr>
          <p:nvPr/>
        </p:nvGraphicFramePr>
        <p:xfrm>
          <a:off x="2270125" y="1236663"/>
          <a:ext cx="4602163" cy="4386262"/>
        </p:xfrm>
        <a:graphic>
          <a:graphicData uri="http://schemas.openxmlformats.org/presentationml/2006/ole">
            <p:oleObj spid="_x0000_s74754" name="VISIO" r:id="rId3" imgW="4601160" imgH="4385160" progId="">
              <p:embed/>
            </p:oleObj>
          </a:graphicData>
        </a:graphic>
      </p:graphicFrame>
      <p:sp>
        <p:nvSpPr>
          <p:cNvPr id="46085" name="Rectangle 5"/>
          <p:cNvSpPr>
            <a:spLocks noGrp="1" noChangeArrowheads="1"/>
          </p:cNvSpPr>
          <p:nvPr>
            <p:ph type="title"/>
          </p:nvPr>
        </p:nvSpPr>
        <p:spPr/>
        <p:txBody>
          <a:bodyPr/>
          <a:lstStyle/>
          <a:p>
            <a:r>
              <a:rPr lang="en-US" sz="3600"/>
              <a:t>Cohen-Sutherland Algorithm</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381000" y="60960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An Example</a:t>
            </a:r>
            <a:endParaRPr lang="en-US" sz="3600" i="0">
              <a:latin typeface="Times New Roman" charset="0"/>
            </a:endParaRPr>
          </a:p>
        </p:txBody>
      </p:sp>
      <p:graphicFrame>
        <p:nvGraphicFramePr>
          <p:cNvPr id="47108" name="Object 4"/>
          <p:cNvGraphicFramePr>
            <a:graphicFrameLocks noChangeAspect="1"/>
          </p:cNvGraphicFramePr>
          <p:nvPr/>
        </p:nvGraphicFramePr>
        <p:xfrm>
          <a:off x="2270125" y="1236663"/>
          <a:ext cx="4602163" cy="4386262"/>
        </p:xfrm>
        <a:graphic>
          <a:graphicData uri="http://schemas.openxmlformats.org/presentationml/2006/ole">
            <p:oleObj spid="_x0000_s75778" name="VISIO" r:id="rId3" imgW="4601160" imgH="4385160" progId="">
              <p:embed/>
            </p:oleObj>
          </a:graphicData>
        </a:graphic>
      </p:graphicFrame>
      <p:sp>
        <p:nvSpPr>
          <p:cNvPr id="47109" name="Rectangle 5"/>
          <p:cNvSpPr>
            <a:spLocks noGrp="1" noChangeArrowheads="1"/>
          </p:cNvSpPr>
          <p:nvPr>
            <p:ph type="title"/>
          </p:nvPr>
        </p:nvSpPr>
        <p:spPr/>
        <p:txBody>
          <a:bodyPr/>
          <a:lstStyle/>
          <a:p>
            <a:r>
              <a:rPr lang="en-US" sz="3600"/>
              <a:t>Cohen-Sutherland Algorithm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381000" y="6096000"/>
            <a:ext cx="8534400" cy="579438"/>
          </a:xfrm>
          <a:prstGeom prst="rect">
            <a:avLst/>
          </a:prstGeom>
          <a:noFill/>
          <a:ln w="9525">
            <a:noFill/>
            <a:miter lim="800000"/>
            <a:headEnd/>
            <a:tailEnd/>
          </a:ln>
          <a:effectLst/>
        </p:spPr>
        <p:txBody>
          <a:bodyPr>
            <a:spAutoFit/>
          </a:bodyPr>
          <a:lstStyle/>
          <a:p>
            <a:pPr algn="ctr" eaLnBrk="0" hangingPunct="0"/>
            <a:r>
              <a:rPr lang="en-US" sz="3200" b="0" i="0">
                <a:effectLst>
                  <a:outerShdw blurRad="38100" dist="38100" dir="2700000" algn="tl">
                    <a:srgbClr val="C0C0C0"/>
                  </a:outerShdw>
                </a:effectLst>
                <a:latin typeface="Victorian LET" pitchFamily="2" charset="0"/>
              </a:rPr>
              <a:t>An Example</a:t>
            </a:r>
            <a:endParaRPr lang="en-US" sz="3600" i="0">
              <a:latin typeface="Times New Roman" charset="0"/>
            </a:endParaRPr>
          </a:p>
        </p:txBody>
      </p:sp>
      <p:graphicFrame>
        <p:nvGraphicFramePr>
          <p:cNvPr id="48132" name="Object 4"/>
          <p:cNvGraphicFramePr>
            <a:graphicFrameLocks noChangeAspect="1"/>
          </p:cNvGraphicFramePr>
          <p:nvPr/>
        </p:nvGraphicFramePr>
        <p:xfrm>
          <a:off x="2270125" y="1236663"/>
          <a:ext cx="4602163" cy="4386262"/>
        </p:xfrm>
        <a:graphic>
          <a:graphicData uri="http://schemas.openxmlformats.org/presentationml/2006/ole">
            <p:oleObj spid="_x0000_s76802" name="VISIO" r:id="rId3" imgW="4601160" imgH="4385160" progId="">
              <p:embed/>
            </p:oleObj>
          </a:graphicData>
        </a:graphic>
      </p:graphicFrame>
      <p:sp>
        <p:nvSpPr>
          <p:cNvPr id="48133" name="Rectangle 5"/>
          <p:cNvSpPr>
            <a:spLocks noGrp="1" noChangeArrowheads="1"/>
          </p:cNvSpPr>
          <p:nvPr>
            <p:ph type="title"/>
          </p:nvPr>
        </p:nvSpPr>
        <p:spPr/>
        <p:txBody>
          <a:bodyPr/>
          <a:lstStyle/>
          <a:p>
            <a:r>
              <a:rPr lang="en-US" sz="3600"/>
              <a:t>Cohen-Sutherland Algorithm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214290"/>
            <a:ext cx="8143932" cy="6463308"/>
          </a:xfrm>
          <a:prstGeom prst="rect">
            <a:avLst/>
          </a:prstGeom>
        </p:spPr>
        <p:txBody>
          <a:bodyPr wrap="square">
            <a:spAutoFit/>
          </a:bodyPr>
          <a:lstStyle/>
          <a:p>
            <a:r>
              <a:rPr lang="en-IN" b="1" dirty="0" err="1" smtClean="0"/>
              <a:t>typedef</a:t>
            </a:r>
            <a:r>
              <a:rPr lang="en-IN" b="1" dirty="0" smtClean="0"/>
              <a:t> </a:t>
            </a:r>
            <a:r>
              <a:rPr lang="en-IN" b="1" dirty="0" err="1" smtClean="0"/>
              <a:t>int</a:t>
            </a:r>
            <a:r>
              <a:rPr lang="en-IN" b="1" dirty="0" smtClean="0"/>
              <a:t> </a:t>
            </a:r>
            <a:r>
              <a:rPr lang="en-IN" b="1" dirty="0" err="1" smtClean="0"/>
              <a:t>OutCode</a:t>
            </a:r>
            <a:r>
              <a:rPr lang="en-IN" b="1" dirty="0" smtClean="0"/>
              <a:t>;</a:t>
            </a:r>
          </a:p>
          <a:p>
            <a:endParaRPr lang="en-IN" b="1" dirty="0" smtClean="0"/>
          </a:p>
          <a:p>
            <a:r>
              <a:rPr lang="en-IN" b="1" dirty="0" smtClean="0"/>
              <a:t>const </a:t>
            </a:r>
            <a:r>
              <a:rPr lang="en-IN" b="1" dirty="0" err="1" smtClean="0"/>
              <a:t>int</a:t>
            </a:r>
            <a:r>
              <a:rPr lang="en-IN" b="1" dirty="0" smtClean="0"/>
              <a:t> INSIDE = 0; // 0000</a:t>
            </a:r>
          </a:p>
          <a:p>
            <a:r>
              <a:rPr lang="en-IN" b="1" dirty="0" smtClean="0"/>
              <a:t>const </a:t>
            </a:r>
            <a:r>
              <a:rPr lang="en-IN" b="1" dirty="0" err="1" smtClean="0"/>
              <a:t>int</a:t>
            </a:r>
            <a:r>
              <a:rPr lang="en-IN" b="1" dirty="0" smtClean="0"/>
              <a:t> LEFT = 1;   // 0001</a:t>
            </a:r>
          </a:p>
          <a:p>
            <a:r>
              <a:rPr lang="en-IN" b="1" dirty="0" smtClean="0"/>
              <a:t>const </a:t>
            </a:r>
            <a:r>
              <a:rPr lang="en-IN" b="1" dirty="0" err="1" smtClean="0"/>
              <a:t>int</a:t>
            </a:r>
            <a:r>
              <a:rPr lang="en-IN" b="1" dirty="0" smtClean="0"/>
              <a:t> RIGHT = 2;  // 0010</a:t>
            </a:r>
          </a:p>
          <a:p>
            <a:r>
              <a:rPr lang="en-IN" b="1" dirty="0" smtClean="0"/>
              <a:t>const </a:t>
            </a:r>
            <a:r>
              <a:rPr lang="en-IN" b="1" dirty="0" err="1" smtClean="0"/>
              <a:t>int</a:t>
            </a:r>
            <a:r>
              <a:rPr lang="en-IN" b="1" dirty="0" smtClean="0"/>
              <a:t> BOTTOM = 4; // 0100</a:t>
            </a:r>
          </a:p>
          <a:p>
            <a:r>
              <a:rPr lang="en-IN" b="1" dirty="0" smtClean="0"/>
              <a:t>const </a:t>
            </a:r>
            <a:r>
              <a:rPr lang="en-IN" b="1" dirty="0" err="1" smtClean="0"/>
              <a:t>int</a:t>
            </a:r>
            <a:r>
              <a:rPr lang="en-IN" b="1" dirty="0" smtClean="0"/>
              <a:t> TOP = 8;    // 1000</a:t>
            </a:r>
          </a:p>
          <a:p>
            <a:endParaRPr lang="en-IN" b="1" dirty="0" smtClean="0"/>
          </a:p>
          <a:p>
            <a:r>
              <a:rPr lang="en-IN" b="1" dirty="0" err="1" smtClean="0"/>
              <a:t>OutCode</a:t>
            </a:r>
            <a:r>
              <a:rPr lang="en-IN" b="1" dirty="0" smtClean="0"/>
              <a:t> </a:t>
            </a:r>
            <a:r>
              <a:rPr lang="en-IN" b="1" dirty="0" err="1" smtClean="0"/>
              <a:t>ComputeOutCode</a:t>
            </a:r>
            <a:r>
              <a:rPr lang="en-IN" b="1" dirty="0" smtClean="0"/>
              <a:t>(double x, double y)</a:t>
            </a:r>
          </a:p>
          <a:p>
            <a:r>
              <a:rPr lang="en-IN" b="1" dirty="0" smtClean="0"/>
              <a:t>{</a:t>
            </a:r>
          </a:p>
          <a:p>
            <a:r>
              <a:rPr lang="en-IN" b="1" dirty="0" smtClean="0"/>
              <a:t>	</a:t>
            </a:r>
            <a:r>
              <a:rPr lang="en-IN" b="1" dirty="0" err="1" smtClean="0"/>
              <a:t>OutCode</a:t>
            </a:r>
            <a:r>
              <a:rPr lang="en-IN" b="1" dirty="0" smtClean="0"/>
              <a:t> code;</a:t>
            </a:r>
          </a:p>
          <a:p>
            <a:r>
              <a:rPr lang="en-IN" b="1" dirty="0" smtClean="0"/>
              <a:t>	code = INSIDE;          	// initialised as being inside of clip window</a:t>
            </a:r>
          </a:p>
          <a:p>
            <a:r>
              <a:rPr lang="en-IN" b="1" dirty="0" smtClean="0"/>
              <a:t>	if (x &lt; </a:t>
            </a:r>
            <a:r>
              <a:rPr lang="en-IN" b="1" dirty="0" err="1" smtClean="0"/>
              <a:t>xmin</a:t>
            </a:r>
            <a:r>
              <a:rPr lang="en-IN" b="1" dirty="0" smtClean="0"/>
              <a:t>)          		 // to the left of clip window</a:t>
            </a:r>
          </a:p>
          <a:p>
            <a:r>
              <a:rPr lang="en-IN" b="1" dirty="0" smtClean="0"/>
              <a:t>		code |= LEFT;</a:t>
            </a:r>
          </a:p>
          <a:p>
            <a:r>
              <a:rPr lang="en-IN" b="1" dirty="0" smtClean="0"/>
              <a:t>	else if (x &gt; </a:t>
            </a:r>
            <a:r>
              <a:rPr lang="en-IN" b="1" dirty="0" err="1" smtClean="0"/>
              <a:t>xmax</a:t>
            </a:r>
            <a:r>
              <a:rPr lang="en-IN" b="1" dirty="0" smtClean="0"/>
              <a:t>)    		     // to the right of clip window</a:t>
            </a:r>
          </a:p>
          <a:p>
            <a:r>
              <a:rPr lang="en-IN" b="1" dirty="0" smtClean="0"/>
              <a:t>		code |= RIGHT;</a:t>
            </a:r>
          </a:p>
          <a:p>
            <a:r>
              <a:rPr lang="en-IN" b="1" dirty="0" smtClean="0"/>
              <a:t>	if (y &lt; </a:t>
            </a:r>
            <a:r>
              <a:rPr lang="en-IN" b="1" dirty="0" err="1" smtClean="0"/>
              <a:t>ymin</a:t>
            </a:r>
            <a:r>
              <a:rPr lang="en-IN" b="1" dirty="0" smtClean="0"/>
              <a:t>)          		     // below the clip window</a:t>
            </a:r>
          </a:p>
          <a:p>
            <a:r>
              <a:rPr lang="en-IN" b="1" dirty="0" smtClean="0"/>
              <a:t>		code |= BOTTOM;</a:t>
            </a:r>
          </a:p>
          <a:p>
            <a:r>
              <a:rPr lang="en-IN" b="1" dirty="0" smtClean="0"/>
              <a:t>	else if (y &gt; </a:t>
            </a:r>
            <a:r>
              <a:rPr lang="en-IN" b="1" dirty="0" err="1" smtClean="0"/>
              <a:t>ymax</a:t>
            </a:r>
            <a:r>
              <a:rPr lang="en-IN" b="1" dirty="0" smtClean="0"/>
              <a:t>)    		     // above the clip window</a:t>
            </a:r>
          </a:p>
          <a:p>
            <a:r>
              <a:rPr lang="en-IN" b="1" dirty="0" smtClean="0"/>
              <a:t>		code |= TOP; </a:t>
            </a:r>
          </a:p>
          <a:p>
            <a:endParaRPr lang="en-IN" b="1" dirty="0" smtClean="0"/>
          </a:p>
          <a:p>
            <a:r>
              <a:rPr lang="en-IN" b="1" dirty="0" smtClean="0"/>
              <a:t>	return code;</a:t>
            </a:r>
          </a:p>
          <a:p>
            <a:r>
              <a:rPr lang="en-IN" b="1" dirty="0" smtClean="0"/>
              <a:t>}</a:t>
            </a:r>
            <a:endParaRPr lang="en-IN"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286808" cy="6463308"/>
          </a:xfrm>
          <a:prstGeom prst="rect">
            <a:avLst/>
          </a:prstGeom>
        </p:spPr>
        <p:txBody>
          <a:bodyPr wrap="square">
            <a:spAutoFit/>
          </a:bodyPr>
          <a:lstStyle/>
          <a:p>
            <a:r>
              <a:rPr lang="en-IN" b="1" dirty="0" smtClean="0"/>
              <a:t>void </a:t>
            </a:r>
            <a:r>
              <a:rPr lang="en-IN" b="1" dirty="0" err="1" smtClean="0"/>
              <a:t>CohenSutherlandLineClipAndDraw</a:t>
            </a:r>
            <a:r>
              <a:rPr lang="en-IN" b="1" dirty="0" smtClean="0"/>
              <a:t>(double x0, double y0, double x1, double y1)</a:t>
            </a:r>
          </a:p>
          <a:p>
            <a:r>
              <a:rPr lang="en-IN" b="1" dirty="0" smtClean="0"/>
              <a:t>{</a:t>
            </a:r>
          </a:p>
          <a:p>
            <a:r>
              <a:rPr lang="en-IN" b="1" dirty="0" err="1" smtClean="0"/>
              <a:t>OutCode</a:t>
            </a:r>
            <a:r>
              <a:rPr lang="en-IN" b="1" dirty="0" smtClean="0"/>
              <a:t> outcode0 = </a:t>
            </a:r>
            <a:r>
              <a:rPr lang="en-IN" b="1" dirty="0" err="1" smtClean="0"/>
              <a:t>ComputeOutCode</a:t>
            </a:r>
            <a:r>
              <a:rPr lang="en-IN" b="1" dirty="0" smtClean="0"/>
              <a:t>(x0, y0);</a:t>
            </a:r>
          </a:p>
          <a:p>
            <a:r>
              <a:rPr lang="en-IN" b="1" dirty="0" err="1" smtClean="0"/>
              <a:t>OutCode</a:t>
            </a:r>
            <a:r>
              <a:rPr lang="en-IN" b="1" dirty="0" smtClean="0"/>
              <a:t> outcode1 = </a:t>
            </a:r>
            <a:r>
              <a:rPr lang="en-IN" b="1" dirty="0" err="1" smtClean="0"/>
              <a:t>ComputeOutCode</a:t>
            </a:r>
            <a:r>
              <a:rPr lang="en-IN" b="1" dirty="0" smtClean="0"/>
              <a:t>(x1, y1);</a:t>
            </a:r>
          </a:p>
          <a:p>
            <a:r>
              <a:rPr lang="en-IN" b="1" dirty="0" err="1" smtClean="0"/>
              <a:t>bool</a:t>
            </a:r>
            <a:r>
              <a:rPr lang="en-IN" b="1" dirty="0" smtClean="0"/>
              <a:t> accept = false;</a:t>
            </a:r>
          </a:p>
          <a:p>
            <a:r>
              <a:rPr lang="en-IN" b="1" dirty="0" smtClean="0"/>
              <a:t>while (true) {</a:t>
            </a:r>
          </a:p>
          <a:p>
            <a:r>
              <a:rPr lang="en-IN" b="1" dirty="0" smtClean="0"/>
              <a:t>	       if (!(outcode0 | outcode1)) { // Bitwise OR is 0. Trivially accept and 						get out of loop</a:t>
            </a:r>
          </a:p>
          <a:p>
            <a:r>
              <a:rPr lang="en-IN" b="1" dirty="0" smtClean="0"/>
              <a:t>                                 accept = true;	break;</a:t>
            </a:r>
          </a:p>
          <a:p>
            <a:r>
              <a:rPr lang="en-IN" b="1" dirty="0" smtClean="0"/>
              <a:t>	           } else if (outcode0 &amp; outcode1) { // Bitwise AND is not 0. Trivially 						reject and get out of loop</a:t>
            </a:r>
          </a:p>
          <a:p>
            <a:r>
              <a:rPr lang="en-IN" b="1" dirty="0" smtClean="0"/>
              <a:t>		break;</a:t>
            </a:r>
          </a:p>
          <a:p>
            <a:r>
              <a:rPr lang="en-IN" b="1" dirty="0" smtClean="0"/>
              <a:t>                            } else {</a:t>
            </a:r>
          </a:p>
          <a:p>
            <a:r>
              <a:rPr lang="en-IN" b="1" dirty="0" smtClean="0"/>
              <a:t>		      double x, y;</a:t>
            </a:r>
          </a:p>
          <a:p>
            <a:r>
              <a:rPr lang="en-IN" b="1" dirty="0" smtClean="0"/>
              <a:t>		      </a:t>
            </a:r>
            <a:r>
              <a:rPr lang="en-IN" b="1" dirty="0" err="1" smtClean="0"/>
              <a:t>OutCode</a:t>
            </a:r>
            <a:r>
              <a:rPr lang="en-IN" b="1" dirty="0" smtClean="0"/>
              <a:t> </a:t>
            </a:r>
            <a:r>
              <a:rPr lang="en-IN" b="1" dirty="0" err="1" smtClean="0"/>
              <a:t>outcodeOut</a:t>
            </a:r>
            <a:r>
              <a:rPr lang="en-IN" b="1" dirty="0" smtClean="0"/>
              <a:t> = outcode0 ? outcode0 : outcode1;</a:t>
            </a:r>
          </a:p>
          <a:p>
            <a:r>
              <a:rPr lang="en-IN" b="1" dirty="0" smtClean="0"/>
              <a:t>	if (</a:t>
            </a:r>
            <a:r>
              <a:rPr lang="en-IN" b="1" dirty="0" err="1" smtClean="0"/>
              <a:t>outcodeOut</a:t>
            </a:r>
            <a:r>
              <a:rPr lang="en-IN" b="1" dirty="0" smtClean="0"/>
              <a:t> &amp; TOP)</a:t>
            </a:r>
          </a:p>
          <a:p>
            <a:r>
              <a:rPr lang="en-IN" b="1" dirty="0" smtClean="0"/>
              <a:t>                  {                                                                        // point is above the clip rectangle</a:t>
            </a:r>
          </a:p>
          <a:p>
            <a:r>
              <a:rPr lang="en-IN" b="1" dirty="0" smtClean="0"/>
              <a:t>	x = x0 + (x1 - x0) * (</a:t>
            </a:r>
            <a:r>
              <a:rPr lang="en-IN" b="1" dirty="0" err="1" smtClean="0"/>
              <a:t>ymax</a:t>
            </a:r>
            <a:r>
              <a:rPr lang="en-IN" b="1" dirty="0" smtClean="0"/>
              <a:t> - y0) / (y1 - y0);</a:t>
            </a:r>
          </a:p>
          <a:p>
            <a:r>
              <a:rPr lang="en-IN" b="1" dirty="0" smtClean="0"/>
              <a:t>	y = </a:t>
            </a:r>
            <a:r>
              <a:rPr lang="en-IN" b="1" dirty="0" err="1" smtClean="0"/>
              <a:t>ymax</a:t>
            </a:r>
            <a:r>
              <a:rPr lang="en-IN" b="1" dirty="0" smtClean="0"/>
              <a:t>;</a:t>
            </a:r>
          </a:p>
          <a:p>
            <a:r>
              <a:rPr lang="en-IN" b="1" dirty="0" smtClean="0"/>
              <a:t>	} else if (</a:t>
            </a:r>
            <a:r>
              <a:rPr lang="en-IN" b="1" dirty="0" err="1" smtClean="0"/>
              <a:t>outcodeOut</a:t>
            </a:r>
            <a:r>
              <a:rPr lang="en-IN" b="1" dirty="0" smtClean="0"/>
              <a:t> &amp; BOTTOM) { // point is below the clip rectangle</a:t>
            </a:r>
          </a:p>
          <a:p>
            <a:r>
              <a:rPr lang="en-IN" b="1" dirty="0" smtClean="0"/>
              <a:t>			x = x0 + (x1 - x0) * (</a:t>
            </a:r>
            <a:r>
              <a:rPr lang="en-IN" b="1" dirty="0" err="1" smtClean="0"/>
              <a:t>ymin</a:t>
            </a:r>
            <a:r>
              <a:rPr lang="en-IN" b="1" dirty="0" smtClean="0"/>
              <a:t> - y0) / (y1 - y0);</a:t>
            </a:r>
          </a:p>
          <a:p>
            <a:r>
              <a:rPr lang="en-IN" b="1" dirty="0" smtClean="0"/>
              <a:t>			y = </a:t>
            </a:r>
            <a:r>
              <a:rPr lang="en-IN" b="1" dirty="0" err="1" smtClean="0"/>
              <a:t>ymin</a:t>
            </a:r>
            <a:r>
              <a:rPr lang="en-IN" b="1" dirty="0" smtClean="0"/>
              <a:t>;</a:t>
            </a:r>
          </a:p>
          <a:p>
            <a:r>
              <a:rPr lang="en-IN" b="1" dirty="0" smtClean="0"/>
              <a:t>			                          }</a:t>
            </a:r>
            <a:endParaRPr lang="en-IN"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142853"/>
            <a:ext cx="8001056" cy="6463308"/>
          </a:xfrm>
          <a:prstGeom prst="rect">
            <a:avLst/>
          </a:prstGeom>
        </p:spPr>
        <p:txBody>
          <a:bodyPr wrap="square">
            <a:spAutoFit/>
          </a:bodyPr>
          <a:lstStyle/>
          <a:p>
            <a:r>
              <a:rPr lang="en-IN" b="1" dirty="0" smtClean="0"/>
              <a:t>else if (</a:t>
            </a:r>
            <a:r>
              <a:rPr lang="en-IN" b="1" dirty="0" err="1" smtClean="0"/>
              <a:t>outcodeOut</a:t>
            </a:r>
            <a:r>
              <a:rPr lang="en-IN" b="1" dirty="0" smtClean="0"/>
              <a:t> &amp; RIGHT) </a:t>
            </a:r>
          </a:p>
          <a:p>
            <a:r>
              <a:rPr lang="en-IN" b="1" dirty="0" smtClean="0"/>
              <a:t>	{  			// point is to the right of clip rectangle</a:t>
            </a:r>
          </a:p>
          <a:p>
            <a:r>
              <a:rPr lang="en-IN" b="1" dirty="0" smtClean="0"/>
              <a:t>	y = y0 + (y1 - y0) * (</a:t>
            </a:r>
            <a:r>
              <a:rPr lang="en-IN" b="1" dirty="0" err="1" smtClean="0"/>
              <a:t>xmax</a:t>
            </a:r>
            <a:r>
              <a:rPr lang="en-IN" b="1" dirty="0" smtClean="0"/>
              <a:t> - x0) / (x1 - x0);</a:t>
            </a:r>
          </a:p>
          <a:p>
            <a:r>
              <a:rPr lang="en-IN" b="1" dirty="0" smtClean="0"/>
              <a:t>	x = </a:t>
            </a:r>
            <a:r>
              <a:rPr lang="en-IN" b="1" dirty="0" err="1" smtClean="0"/>
              <a:t>xmax</a:t>
            </a:r>
            <a:r>
              <a:rPr lang="en-IN" b="1" dirty="0" smtClean="0"/>
              <a:t>;</a:t>
            </a:r>
          </a:p>
          <a:p>
            <a:r>
              <a:rPr lang="en-IN" b="1" dirty="0" smtClean="0"/>
              <a:t>	} </a:t>
            </a:r>
          </a:p>
          <a:p>
            <a:r>
              <a:rPr lang="en-IN" b="1" dirty="0" smtClean="0"/>
              <a:t>else if (</a:t>
            </a:r>
            <a:r>
              <a:rPr lang="en-IN" b="1" dirty="0" err="1" smtClean="0"/>
              <a:t>outcodeOut</a:t>
            </a:r>
            <a:r>
              <a:rPr lang="en-IN" b="1" dirty="0" smtClean="0"/>
              <a:t> &amp; LEFT) {                            // point is to the left of clip rectangle</a:t>
            </a:r>
          </a:p>
          <a:p>
            <a:r>
              <a:rPr lang="en-IN" b="1" dirty="0" smtClean="0"/>
              <a:t>	y = y0 + (y1 - y0) * (</a:t>
            </a:r>
            <a:r>
              <a:rPr lang="en-IN" b="1" dirty="0" err="1" smtClean="0"/>
              <a:t>xmin</a:t>
            </a:r>
            <a:r>
              <a:rPr lang="en-IN" b="1" dirty="0" smtClean="0"/>
              <a:t> - x0) / (x1 - x0);</a:t>
            </a:r>
          </a:p>
          <a:p>
            <a:r>
              <a:rPr lang="en-IN" b="1" dirty="0" smtClean="0"/>
              <a:t>	x = </a:t>
            </a:r>
            <a:r>
              <a:rPr lang="en-IN" b="1" dirty="0" err="1" smtClean="0"/>
              <a:t>xmin</a:t>
            </a:r>
            <a:r>
              <a:rPr lang="en-IN" b="1" dirty="0" smtClean="0"/>
              <a:t>;</a:t>
            </a:r>
          </a:p>
          <a:p>
            <a:r>
              <a:rPr lang="en-IN" b="1" dirty="0" smtClean="0"/>
              <a:t>			}</a:t>
            </a:r>
          </a:p>
          <a:p>
            <a:endParaRPr lang="en-IN" b="1" dirty="0" smtClean="0"/>
          </a:p>
          <a:p>
            <a:r>
              <a:rPr lang="en-IN" b="1" dirty="0" smtClean="0"/>
              <a:t>if (</a:t>
            </a:r>
            <a:r>
              <a:rPr lang="en-IN" b="1" dirty="0" err="1" smtClean="0"/>
              <a:t>outcodeOut</a:t>
            </a:r>
            <a:r>
              <a:rPr lang="en-IN" b="1" dirty="0" smtClean="0"/>
              <a:t> == outcode0) // Now we move outside point to intersection point 				to </a:t>
            </a:r>
            <a:r>
              <a:rPr lang="en-IN" b="1" dirty="0" err="1" smtClean="0"/>
              <a:t>clip,and</a:t>
            </a:r>
            <a:r>
              <a:rPr lang="en-IN" b="1" dirty="0" smtClean="0"/>
              <a:t> get ready for next pass.</a:t>
            </a:r>
          </a:p>
          <a:p>
            <a:r>
              <a:rPr lang="en-IN" b="1" dirty="0" smtClean="0"/>
              <a:t> {  	x0 = x;	y0 = y;</a:t>
            </a:r>
          </a:p>
          <a:p>
            <a:r>
              <a:rPr lang="en-IN" b="1" dirty="0" smtClean="0"/>
              <a:t>	outcode0 = </a:t>
            </a:r>
            <a:r>
              <a:rPr lang="en-IN" b="1" dirty="0" err="1" smtClean="0"/>
              <a:t>ComputeOutCode</a:t>
            </a:r>
            <a:r>
              <a:rPr lang="en-IN" b="1" dirty="0" smtClean="0"/>
              <a:t>(x0, y0);   }</a:t>
            </a:r>
          </a:p>
          <a:p>
            <a:r>
              <a:rPr lang="en-IN" b="1" dirty="0" smtClean="0"/>
              <a:t>else    {	x1 = x;	y1 = y;</a:t>
            </a:r>
          </a:p>
          <a:p>
            <a:r>
              <a:rPr lang="en-IN" b="1" dirty="0" smtClean="0"/>
              <a:t>	outcode1 = </a:t>
            </a:r>
            <a:r>
              <a:rPr lang="en-IN" b="1" dirty="0" err="1" smtClean="0"/>
              <a:t>ComputeOutCode</a:t>
            </a:r>
            <a:r>
              <a:rPr lang="en-IN" b="1" dirty="0" smtClean="0"/>
              <a:t>(x1, y1);    }</a:t>
            </a:r>
          </a:p>
          <a:p>
            <a:r>
              <a:rPr lang="en-IN" b="1" dirty="0" smtClean="0"/>
              <a:t>}					// closing of else part</a:t>
            </a:r>
          </a:p>
          <a:p>
            <a:r>
              <a:rPr lang="en-IN" b="1" dirty="0" smtClean="0"/>
              <a:t>}					// while </a:t>
            </a:r>
            <a:r>
              <a:rPr lang="en-IN" b="1" smtClean="0"/>
              <a:t>loop </a:t>
            </a:r>
            <a:endParaRPr lang="en-IN" b="1" dirty="0" smtClean="0"/>
          </a:p>
          <a:p>
            <a:r>
              <a:rPr lang="en-IN" b="1" dirty="0" smtClean="0"/>
              <a:t>	if (accept) {</a:t>
            </a:r>
          </a:p>
          <a:p>
            <a:r>
              <a:rPr lang="en-IN" b="1" dirty="0" smtClean="0"/>
              <a:t>	</a:t>
            </a:r>
            <a:r>
              <a:rPr lang="en-IN" b="1" dirty="0" err="1" smtClean="0"/>
              <a:t>DrawRectangle</a:t>
            </a:r>
            <a:r>
              <a:rPr lang="en-IN" b="1" dirty="0" smtClean="0"/>
              <a:t>(</a:t>
            </a:r>
            <a:r>
              <a:rPr lang="en-IN" b="1" dirty="0" err="1" smtClean="0"/>
              <a:t>xmin</a:t>
            </a:r>
            <a:r>
              <a:rPr lang="en-IN" b="1" dirty="0" smtClean="0"/>
              <a:t>, </a:t>
            </a:r>
            <a:r>
              <a:rPr lang="en-IN" b="1" dirty="0" err="1" smtClean="0"/>
              <a:t>ymin</a:t>
            </a:r>
            <a:r>
              <a:rPr lang="en-IN" b="1" dirty="0" smtClean="0"/>
              <a:t>, </a:t>
            </a:r>
            <a:r>
              <a:rPr lang="en-IN" b="1" dirty="0" err="1" smtClean="0"/>
              <a:t>xmax</a:t>
            </a:r>
            <a:r>
              <a:rPr lang="en-IN" b="1" dirty="0" smtClean="0"/>
              <a:t>, </a:t>
            </a:r>
            <a:r>
              <a:rPr lang="en-IN" b="1" dirty="0" err="1" smtClean="0"/>
              <a:t>ymax</a:t>
            </a:r>
            <a:r>
              <a:rPr lang="en-IN" b="1" dirty="0" smtClean="0"/>
              <a:t>);</a:t>
            </a:r>
          </a:p>
          <a:p>
            <a:r>
              <a:rPr lang="en-IN" b="1" dirty="0" smtClean="0"/>
              <a:t>              	 </a:t>
            </a:r>
            <a:r>
              <a:rPr lang="en-IN" b="1" dirty="0" err="1" smtClean="0"/>
              <a:t>LineSegment</a:t>
            </a:r>
            <a:r>
              <a:rPr lang="en-IN" b="1" dirty="0" smtClean="0"/>
              <a:t>(x0, y0, x1, y1);</a:t>
            </a:r>
          </a:p>
          <a:p>
            <a:r>
              <a:rPr lang="en-IN" b="1" dirty="0" smtClean="0"/>
              <a:t>	                    }</a:t>
            </a:r>
          </a:p>
          <a:p>
            <a:r>
              <a:rPr lang="en-IN" b="1" dirty="0" smtClean="0"/>
              <a:t>}						// function end</a:t>
            </a:r>
            <a:endParaRPr lang="en-IN"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229600" cy="500065"/>
          </a:xfrm>
        </p:spPr>
        <p:txBody>
          <a:bodyPr>
            <a:normAutofit fontScale="92500" lnSpcReduction="20000"/>
          </a:bodyPr>
          <a:lstStyle/>
          <a:p>
            <a:pPr>
              <a:buNone/>
            </a:pPr>
            <a:r>
              <a:rPr lang="en-US" dirty="0" smtClean="0"/>
              <a:t>Liang </a:t>
            </a:r>
            <a:r>
              <a:rPr lang="en-US" dirty="0" err="1" smtClean="0"/>
              <a:t>Barsky</a:t>
            </a:r>
            <a:r>
              <a:rPr lang="en-US" dirty="0" smtClean="0"/>
              <a:t> Algorithm</a:t>
            </a:r>
          </a:p>
          <a:p>
            <a:pPr>
              <a:buNone/>
            </a:pPr>
            <a:endParaRPr lang="en-IN" dirty="0"/>
          </a:p>
        </p:txBody>
      </p:sp>
      <p:sp>
        <p:nvSpPr>
          <p:cNvPr id="4" name="TextBox 3"/>
          <p:cNvSpPr txBox="1"/>
          <p:nvPr/>
        </p:nvSpPr>
        <p:spPr>
          <a:xfrm>
            <a:off x="357158" y="857233"/>
            <a:ext cx="8143931" cy="5909310"/>
          </a:xfrm>
          <a:prstGeom prst="rect">
            <a:avLst/>
          </a:prstGeom>
          <a:noFill/>
        </p:spPr>
        <p:txBody>
          <a:bodyPr wrap="square" rtlCol="0">
            <a:spAutoFit/>
          </a:bodyPr>
          <a:lstStyle/>
          <a:p>
            <a:pPr marL="342900" indent="-342900">
              <a:buAutoNum type="arabicParenR"/>
            </a:pPr>
            <a:r>
              <a:rPr lang="en-IN" dirty="0" smtClean="0"/>
              <a:t>Read two end points of line P1 (x1, y1) and P2 (x2, y2)</a:t>
            </a:r>
          </a:p>
          <a:p>
            <a:pPr marL="342900" indent="-342900">
              <a:buAutoNum type="arabicParenR"/>
            </a:pPr>
            <a:r>
              <a:rPr lang="en-IN" dirty="0" smtClean="0"/>
              <a:t> Read two corner vertices, left top and right bottom of window: (</a:t>
            </a:r>
            <a:r>
              <a:rPr lang="en-IN" dirty="0" err="1" smtClean="0"/>
              <a:t>XwMIN</a:t>
            </a:r>
            <a:r>
              <a:rPr lang="en-IN" dirty="0" smtClean="0"/>
              <a:t>, </a:t>
            </a:r>
            <a:r>
              <a:rPr lang="en-IN" dirty="0" err="1" smtClean="0"/>
              <a:t>YwMAX</a:t>
            </a:r>
            <a:r>
              <a:rPr lang="en-IN" dirty="0" smtClean="0"/>
              <a:t>) and (</a:t>
            </a:r>
            <a:r>
              <a:rPr lang="en-IN" dirty="0" err="1" smtClean="0"/>
              <a:t>XwMAX</a:t>
            </a:r>
            <a:r>
              <a:rPr lang="en-IN" dirty="0" smtClean="0"/>
              <a:t>, </a:t>
            </a:r>
            <a:r>
              <a:rPr lang="en-IN" dirty="0" err="1" smtClean="0"/>
              <a:t>YwMIN</a:t>
            </a:r>
            <a:r>
              <a:rPr lang="en-IN" dirty="0" smtClean="0"/>
              <a:t>)</a:t>
            </a:r>
          </a:p>
          <a:p>
            <a:pPr marL="342900" indent="-342900">
              <a:buAutoNum type="arabicParenR"/>
            </a:pPr>
            <a:r>
              <a:rPr lang="en-IN" dirty="0" smtClean="0"/>
              <a:t> Calculate values of parameters pi and </a:t>
            </a:r>
            <a:r>
              <a:rPr lang="en-IN" dirty="0" err="1" smtClean="0"/>
              <a:t>qi</a:t>
            </a:r>
            <a:r>
              <a:rPr lang="en-IN" dirty="0" smtClean="0"/>
              <a:t> for I =1, 2, 3, 4 such that</a:t>
            </a:r>
          </a:p>
          <a:p>
            <a:pPr marL="342900" indent="-342900"/>
            <a:r>
              <a:rPr lang="en-IN" dirty="0" smtClean="0"/>
              <a:t/>
            </a:r>
            <a:br>
              <a:rPr lang="en-IN" dirty="0" smtClean="0"/>
            </a:br>
            <a:r>
              <a:rPr lang="en-IN" dirty="0" smtClean="0"/>
              <a:t>	p1 = -</a:t>
            </a:r>
            <a:r>
              <a:rPr lang="en-IN" dirty="0" err="1" smtClean="0"/>
              <a:t>Δx</a:t>
            </a:r>
            <a:r>
              <a:rPr lang="en-IN" dirty="0" smtClean="0"/>
              <a:t/>
            </a:r>
            <a:br>
              <a:rPr lang="en-IN" dirty="0" smtClean="0"/>
            </a:br>
            <a:r>
              <a:rPr lang="en-IN" dirty="0" smtClean="0"/>
              <a:t>	q1 = x1 – </a:t>
            </a:r>
            <a:r>
              <a:rPr lang="en-IN" dirty="0" err="1" smtClean="0"/>
              <a:t>XwMIN</a:t>
            </a:r>
            <a:endParaRPr lang="en-IN" dirty="0" smtClean="0"/>
          </a:p>
          <a:p>
            <a:r>
              <a:rPr lang="en-IN" dirty="0" smtClean="0"/>
              <a:t>		p2 = </a:t>
            </a:r>
            <a:r>
              <a:rPr lang="en-IN" dirty="0" err="1" smtClean="0"/>
              <a:t>Δx</a:t>
            </a:r>
            <a:r>
              <a:rPr lang="en-IN" dirty="0" smtClean="0"/>
              <a:t/>
            </a:r>
            <a:br>
              <a:rPr lang="en-IN" dirty="0" smtClean="0"/>
            </a:br>
            <a:r>
              <a:rPr lang="en-IN" dirty="0" smtClean="0"/>
              <a:t>		q2 = </a:t>
            </a:r>
            <a:r>
              <a:rPr lang="en-IN" dirty="0" err="1" smtClean="0"/>
              <a:t>XwMAX</a:t>
            </a:r>
            <a:r>
              <a:rPr lang="en-IN" dirty="0" smtClean="0"/>
              <a:t> – xi</a:t>
            </a:r>
          </a:p>
          <a:p>
            <a:r>
              <a:rPr lang="en-IN" dirty="0" smtClean="0"/>
              <a:t>				p3 = – </a:t>
            </a:r>
            <a:r>
              <a:rPr lang="en-IN" dirty="0" err="1" smtClean="0"/>
              <a:t>Δy</a:t>
            </a:r>
            <a:r>
              <a:rPr lang="en-IN" dirty="0" smtClean="0"/>
              <a:t/>
            </a:r>
            <a:br>
              <a:rPr lang="en-IN" dirty="0" smtClean="0"/>
            </a:br>
            <a:r>
              <a:rPr lang="en-IN" dirty="0" smtClean="0"/>
              <a:t>				q3 = y1 – </a:t>
            </a:r>
            <a:r>
              <a:rPr lang="en-IN" dirty="0" err="1" smtClean="0"/>
              <a:t>YwMIN</a:t>
            </a:r>
            <a:endParaRPr lang="en-IN" dirty="0" smtClean="0"/>
          </a:p>
          <a:p>
            <a:r>
              <a:rPr lang="en-IN" dirty="0" smtClean="0"/>
              <a:t>						p4 = </a:t>
            </a:r>
            <a:r>
              <a:rPr lang="en-IN" dirty="0" err="1" smtClean="0"/>
              <a:t>Δy</a:t>
            </a:r>
            <a:r>
              <a:rPr lang="en-IN" dirty="0" smtClean="0"/>
              <a:t/>
            </a:r>
            <a:br>
              <a:rPr lang="en-IN" dirty="0" smtClean="0"/>
            </a:br>
            <a:r>
              <a:rPr lang="en-IN" dirty="0" smtClean="0"/>
              <a:t>						q4 = </a:t>
            </a:r>
            <a:r>
              <a:rPr lang="en-IN" dirty="0" err="1" smtClean="0"/>
              <a:t>YwMAX</a:t>
            </a:r>
            <a:r>
              <a:rPr lang="en-IN" dirty="0" smtClean="0"/>
              <a:t> – y1</a:t>
            </a:r>
          </a:p>
          <a:p>
            <a:r>
              <a:rPr lang="en-IN" dirty="0" smtClean="0"/>
              <a:t>4) If pi = 0 then,</a:t>
            </a:r>
            <a:br>
              <a:rPr lang="en-IN" dirty="0" smtClean="0"/>
            </a:br>
            <a:r>
              <a:rPr lang="en-IN" dirty="0" smtClean="0"/>
              <a:t>	{</a:t>
            </a:r>
            <a:br>
              <a:rPr lang="en-IN" dirty="0" smtClean="0"/>
            </a:br>
            <a:r>
              <a:rPr lang="en-IN" dirty="0" smtClean="0"/>
              <a:t>		Line is parallel to </a:t>
            </a:r>
            <a:r>
              <a:rPr lang="en-IN" dirty="0" err="1" smtClean="0"/>
              <a:t>ith</a:t>
            </a:r>
            <a:r>
              <a:rPr lang="en-IN" dirty="0" smtClean="0"/>
              <a:t> boundary.</a:t>
            </a:r>
            <a:br>
              <a:rPr lang="en-IN" dirty="0" smtClean="0"/>
            </a:br>
            <a:r>
              <a:rPr lang="en-IN" dirty="0" smtClean="0"/>
              <a:t>		If </a:t>
            </a:r>
            <a:r>
              <a:rPr lang="en-IN" dirty="0" err="1" smtClean="0"/>
              <a:t>qi</a:t>
            </a:r>
            <a:r>
              <a:rPr lang="en-IN" dirty="0" smtClean="0"/>
              <a:t> &lt; 0 then,</a:t>
            </a:r>
            <a:br>
              <a:rPr lang="en-IN" dirty="0" smtClean="0"/>
            </a:br>
            <a:r>
              <a:rPr lang="en-IN" dirty="0" smtClean="0"/>
              <a:t>		{</a:t>
            </a:r>
            <a:br>
              <a:rPr lang="en-IN" dirty="0" smtClean="0"/>
            </a:br>
            <a:r>
              <a:rPr lang="en-IN" dirty="0" smtClean="0"/>
              <a:t>		Line is completely outside the boundary. Therefore, discard line 			segment and Go to Step 10.</a:t>
            </a:r>
            <a:br>
              <a:rPr lang="en-IN" dirty="0" smtClean="0"/>
            </a:br>
            <a:r>
              <a:rPr lang="en-IN"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428604"/>
            <a:ext cx="8358246" cy="5632311"/>
          </a:xfrm>
          <a:prstGeom prst="rect">
            <a:avLst/>
          </a:prstGeom>
        </p:spPr>
        <p:txBody>
          <a:bodyPr wrap="square">
            <a:spAutoFit/>
          </a:bodyPr>
          <a:lstStyle/>
          <a:p>
            <a:r>
              <a:rPr lang="en-IN" dirty="0" smtClean="0"/>
              <a:t>else</a:t>
            </a:r>
          </a:p>
          <a:p>
            <a:r>
              <a:rPr lang="en-IN" dirty="0" smtClean="0"/>
              <a:t>{</a:t>
            </a:r>
            <a:br>
              <a:rPr lang="en-IN" dirty="0" smtClean="0"/>
            </a:br>
            <a:r>
              <a:rPr lang="en-IN" dirty="0" smtClean="0"/>
              <a:t>Check line is horizontal or vertical and accordingly check line end points with corresponding boundaries. If line endpoints lie within the bounded area then use them to draw line. Otherwise use boundary coordinates to draw line. Go to Step 10.</a:t>
            </a:r>
            <a:br>
              <a:rPr lang="en-IN" dirty="0" smtClean="0"/>
            </a:br>
            <a:r>
              <a:rPr lang="en-IN" dirty="0" smtClean="0"/>
              <a:t>}  }</a:t>
            </a:r>
          </a:p>
          <a:p>
            <a:r>
              <a:rPr lang="en-IN" dirty="0" smtClean="0"/>
              <a:t>5) Initialize t1 = 0 and t2 = t1</a:t>
            </a:r>
          </a:p>
          <a:p>
            <a:r>
              <a:rPr lang="en-IN" dirty="0" smtClean="0"/>
              <a:t>6) Calculate values for </a:t>
            </a:r>
            <a:r>
              <a:rPr lang="en-IN" dirty="0" err="1" smtClean="0"/>
              <a:t>qi</a:t>
            </a:r>
            <a:r>
              <a:rPr lang="en-IN" dirty="0" smtClean="0"/>
              <a:t>/pi for </a:t>
            </a:r>
            <a:r>
              <a:rPr lang="en-IN" dirty="0" err="1" smtClean="0"/>
              <a:t>i</a:t>
            </a:r>
            <a:r>
              <a:rPr lang="en-IN" dirty="0" smtClean="0"/>
              <a:t>= 1,2,3,4</a:t>
            </a:r>
          </a:p>
          <a:p>
            <a:r>
              <a:rPr lang="en-IN" dirty="0" smtClean="0"/>
              <a:t>7) Select values of </a:t>
            </a:r>
            <a:r>
              <a:rPr lang="en-IN" dirty="0" err="1" smtClean="0"/>
              <a:t>qi</a:t>
            </a:r>
            <a:r>
              <a:rPr lang="en-IN" dirty="0" smtClean="0"/>
              <a:t>/pi where pi&lt;0 and assign maximum out of them as t1.</a:t>
            </a:r>
          </a:p>
          <a:p>
            <a:r>
              <a:rPr lang="en-IN" dirty="0" smtClean="0"/>
              <a:t>8) Select values of </a:t>
            </a:r>
            <a:r>
              <a:rPr lang="en-IN" dirty="0" err="1" smtClean="0"/>
              <a:t>qi</a:t>
            </a:r>
            <a:r>
              <a:rPr lang="en-IN" dirty="0" smtClean="0"/>
              <a:t>/pi where pi&gt;0 and assign maximum out of them as t2.</a:t>
            </a:r>
          </a:p>
          <a:p>
            <a:r>
              <a:rPr lang="en-IN" dirty="0" smtClean="0"/>
              <a:t>9) If (t1 &lt; t2)</a:t>
            </a:r>
            <a:br>
              <a:rPr lang="en-IN" dirty="0" smtClean="0"/>
            </a:br>
            <a:r>
              <a:rPr lang="en-IN" dirty="0" smtClean="0"/>
              <a:t>	{</a:t>
            </a:r>
          </a:p>
          <a:p>
            <a:r>
              <a:rPr lang="en-IN" dirty="0" smtClean="0"/>
              <a:t>	Calculate endpoints of clipped line:</a:t>
            </a:r>
            <a:br>
              <a:rPr lang="en-IN" dirty="0" smtClean="0"/>
            </a:br>
            <a:r>
              <a:rPr lang="en-IN" dirty="0" smtClean="0"/>
              <a:t>		xx1 = x1 + t1 </a:t>
            </a:r>
            <a:r>
              <a:rPr lang="en-IN" dirty="0" err="1" smtClean="0"/>
              <a:t>Δx</a:t>
            </a:r>
            <a:r>
              <a:rPr lang="en-IN" dirty="0" smtClean="0"/>
              <a:t/>
            </a:r>
            <a:br>
              <a:rPr lang="en-IN" dirty="0" smtClean="0"/>
            </a:br>
            <a:r>
              <a:rPr lang="en-IN" dirty="0" smtClean="0"/>
              <a:t>		xx2 = x1 + t2 </a:t>
            </a:r>
            <a:r>
              <a:rPr lang="en-IN" dirty="0" err="1" smtClean="0"/>
              <a:t>Δx</a:t>
            </a:r>
            <a:r>
              <a:rPr lang="en-IN" dirty="0" smtClean="0"/>
              <a:t/>
            </a:r>
            <a:br>
              <a:rPr lang="en-IN" dirty="0" smtClean="0"/>
            </a:br>
            <a:r>
              <a:rPr lang="en-IN" dirty="0" smtClean="0"/>
              <a:t>		yy1 = y1 + t1 </a:t>
            </a:r>
            <a:r>
              <a:rPr lang="en-IN" dirty="0" err="1" smtClean="0"/>
              <a:t>Δy</a:t>
            </a:r>
            <a:r>
              <a:rPr lang="en-IN" dirty="0" smtClean="0"/>
              <a:t/>
            </a:r>
            <a:br>
              <a:rPr lang="en-IN" dirty="0" smtClean="0"/>
            </a:br>
            <a:r>
              <a:rPr lang="en-IN" dirty="0" smtClean="0"/>
              <a:t>		yy2 = y1 + t2 </a:t>
            </a:r>
            <a:r>
              <a:rPr lang="en-IN" dirty="0" err="1" smtClean="0"/>
              <a:t>Δy</a:t>
            </a:r>
            <a:r>
              <a:rPr lang="en-IN" dirty="0" smtClean="0"/>
              <a:t/>
            </a:r>
            <a:br>
              <a:rPr lang="en-IN" dirty="0" smtClean="0"/>
            </a:br>
            <a:r>
              <a:rPr lang="en-IN" dirty="0" smtClean="0"/>
              <a:t>		Draw line (xx1, yy1, xx2, yy2)</a:t>
            </a:r>
          </a:p>
          <a:p>
            <a:r>
              <a:rPr lang="en-IN" dirty="0" smtClean="0"/>
              <a:t>	 }</a:t>
            </a:r>
          </a:p>
          <a:p>
            <a:r>
              <a:rPr lang="en-US" dirty="0" smtClean="0"/>
              <a:t>10) STOP</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ChangeArrowheads="1"/>
          </p:cNvSpPr>
          <p:nvPr/>
        </p:nvSpPr>
        <p:spPr bwMode="auto">
          <a:xfrm>
            <a:off x="785786" y="214290"/>
            <a:ext cx="8072494" cy="62865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xmin,ymin,xmax,ymax</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double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xvmin</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=100,yvmin=100,xvmax=200,yvmax=200;</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x0,x1,y1,y0;</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cliptest</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(double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p,double</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q,double</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*t1,double *t2)</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double t=q/p;</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if(p&lt;0.0)</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if(t&gt;*t1) *t1=t;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if(t&gt;*t2) return(false);</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else if(p&gt;0.0)</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if(t&lt;*t2) *t2=t;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if(t&lt;*t1) return(false);</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else if(p==0.0)</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if(q&lt;0.0) return(false);</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return(true);</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2928926" y="357166"/>
            <a:ext cx="5000660" cy="3071834"/>
            <a:chOff x="2428860" y="1000108"/>
            <a:chExt cx="3627438" cy="3273425"/>
          </a:xfrm>
        </p:grpSpPr>
        <p:sp>
          <p:nvSpPr>
            <p:cNvPr id="5" name="Line 12"/>
            <p:cNvSpPr>
              <a:spLocks noChangeShapeType="1"/>
            </p:cNvSpPr>
            <p:nvPr/>
          </p:nvSpPr>
          <p:spPr bwMode="auto">
            <a:xfrm flipV="1">
              <a:off x="3094023" y="1011220"/>
              <a:ext cx="0" cy="3262313"/>
            </a:xfrm>
            <a:prstGeom prst="line">
              <a:avLst/>
            </a:prstGeom>
            <a:noFill/>
            <a:ln w="12700">
              <a:solidFill>
                <a:schemeClr val="tx1"/>
              </a:solidFill>
              <a:round/>
              <a:headEnd/>
              <a:tailEnd/>
            </a:ln>
            <a:effectLst/>
          </p:spPr>
          <p:txBody>
            <a:bodyPr wrap="none"/>
            <a:lstStyle/>
            <a:p>
              <a:endParaRPr lang="en-IN"/>
            </a:p>
          </p:txBody>
        </p:sp>
        <p:sp>
          <p:nvSpPr>
            <p:cNvPr id="6" name="Line 13"/>
            <p:cNvSpPr>
              <a:spLocks noChangeShapeType="1"/>
            </p:cNvSpPr>
            <p:nvPr/>
          </p:nvSpPr>
          <p:spPr bwMode="auto">
            <a:xfrm flipV="1">
              <a:off x="3479785" y="1011220"/>
              <a:ext cx="0" cy="3262313"/>
            </a:xfrm>
            <a:prstGeom prst="line">
              <a:avLst/>
            </a:prstGeom>
            <a:noFill/>
            <a:ln w="12700">
              <a:solidFill>
                <a:schemeClr val="tx1"/>
              </a:solidFill>
              <a:round/>
              <a:headEnd/>
              <a:tailEnd/>
            </a:ln>
            <a:effectLst/>
          </p:spPr>
          <p:txBody>
            <a:bodyPr wrap="none"/>
            <a:lstStyle/>
            <a:p>
              <a:endParaRPr lang="en-IN"/>
            </a:p>
          </p:txBody>
        </p:sp>
        <p:sp>
          <p:nvSpPr>
            <p:cNvPr id="7" name="Line 15"/>
            <p:cNvSpPr>
              <a:spLocks noChangeShapeType="1"/>
            </p:cNvSpPr>
            <p:nvPr/>
          </p:nvSpPr>
          <p:spPr bwMode="auto">
            <a:xfrm flipV="1">
              <a:off x="3863960" y="1011220"/>
              <a:ext cx="0" cy="3262313"/>
            </a:xfrm>
            <a:prstGeom prst="line">
              <a:avLst/>
            </a:prstGeom>
            <a:noFill/>
            <a:ln w="12700">
              <a:solidFill>
                <a:schemeClr val="tx1"/>
              </a:solidFill>
              <a:round/>
              <a:headEnd/>
              <a:tailEnd/>
            </a:ln>
            <a:effectLst/>
          </p:spPr>
          <p:txBody>
            <a:bodyPr wrap="none"/>
            <a:lstStyle/>
            <a:p>
              <a:endParaRPr lang="en-IN"/>
            </a:p>
          </p:txBody>
        </p:sp>
        <p:sp>
          <p:nvSpPr>
            <p:cNvPr id="8" name="Line 17"/>
            <p:cNvSpPr>
              <a:spLocks noChangeShapeType="1"/>
            </p:cNvSpPr>
            <p:nvPr/>
          </p:nvSpPr>
          <p:spPr bwMode="auto">
            <a:xfrm flipV="1">
              <a:off x="4243373" y="1011220"/>
              <a:ext cx="0" cy="3262313"/>
            </a:xfrm>
            <a:prstGeom prst="line">
              <a:avLst/>
            </a:prstGeom>
            <a:noFill/>
            <a:ln w="12700">
              <a:solidFill>
                <a:schemeClr val="tx1"/>
              </a:solidFill>
              <a:round/>
              <a:headEnd/>
              <a:tailEnd/>
            </a:ln>
            <a:effectLst/>
          </p:spPr>
          <p:txBody>
            <a:bodyPr wrap="none"/>
            <a:lstStyle/>
            <a:p>
              <a:endParaRPr lang="en-IN"/>
            </a:p>
          </p:txBody>
        </p:sp>
        <p:sp>
          <p:nvSpPr>
            <p:cNvPr id="9" name="Line 18"/>
            <p:cNvSpPr>
              <a:spLocks noChangeShapeType="1"/>
            </p:cNvSpPr>
            <p:nvPr/>
          </p:nvSpPr>
          <p:spPr bwMode="auto">
            <a:xfrm flipV="1">
              <a:off x="4627548" y="1011220"/>
              <a:ext cx="0" cy="3262313"/>
            </a:xfrm>
            <a:prstGeom prst="line">
              <a:avLst/>
            </a:prstGeom>
            <a:noFill/>
            <a:ln w="12700">
              <a:solidFill>
                <a:schemeClr val="tx1"/>
              </a:solidFill>
              <a:round/>
              <a:headEnd/>
              <a:tailEnd/>
            </a:ln>
            <a:effectLst/>
          </p:spPr>
          <p:txBody>
            <a:bodyPr wrap="none"/>
            <a:lstStyle/>
            <a:p>
              <a:endParaRPr lang="en-IN"/>
            </a:p>
          </p:txBody>
        </p:sp>
        <p:sp>
          <p:nvSpPr>
            <p:cNvPr id="10" name="Line 20"/>
            <p:cNvSpPr>
              <a:spLocks noChangeShapeType="1"/>
            </p:cNvSpPr>
            <p:nvPr/>
          </p:nvSpPr>
          <p:spPr bwMode="auto">
            <a:xfrm flipV="1">
              <a:off x="5006960" y="1011220"/>
              <a:ext cx="0" cy="3262313"/>
            </a:xfrm>
            <a:prstGeom prst="line">
              <a:avLst/>
            </a:prstGeom>
            <a:noFill/>
            <a:ln w="12700">
              <a:solidFill>
                <a:schemeClr val="tx1"/>
              </a:solidFill>
              <a:round/>
              <a:headEnd/>
              <a:tailEnd/>
            </a:ln>
            <a:effectLst/>
          </p:spPr>
          <p:txBody>
            <a:bodyPr wrap="none"/>
            <a:lstStyle/>
            <a:p>
              <a:endParaRPr lang="en-IN"/>
            </a:p>
          </p:txBody>
        </p:sp>
        <p:sp>
          <p:nvSpPr>
            <p:cNvPr id="11" name="Line 21"/>
            <p:cNvSpPr>
              <a:spLocks noChangeShapeType="1"/>
            </p:cNvSpPr>
            <p:nvPr/>
          </p:nvSpPr>
          <p:spPr bwMode="auto">
            <a:xfrm flipV="1">
              <a:off x="5391135" y="1011220"/>
              <a:ext cx="0" cy="3262313"/>
            </a:xfrm>
            <a:prstGeom prst="line">
              <a:avLst/>
            </a:prstGeom>
            <a:noFill/>
            <a:ln w="12700">
              <a:solidFill>
                <a:schemeClr val="tx1"/>
              </a:solidFill>
              <a:round/>
              <a:headEnd/>
              <a:tailEnd/>
            </a:ln>
            <a:effectLst/>
          </p:spPr>
          <p:txBody>
            <a:bodyPr wrap="none"/>
            <a:lstStyle/>
            <a:p>
              <a:endParaRPr lang="en-IN"/>
            </a:p>
          </p:txBody>
        </p:sp>
        <p:sp>
          <p:nvSpPr>
            <p:cNvPr id="12" name="Line 22"/>
            <p:cNvSpPr>
              <a:spLocks noChangeShapeType="1"/>
            </p:cNvSpPr>
            <p:nvPr/>
          </p:nvSpPr>
          <p:spPr bwMode="auto">
            <a:xfrm flipV="1">
              <a:off x="5770548" y="1011220"/>
              <a:ext cx="0" cy="3262313"/>
            </a:xfrm>
            <a:prstGeom prst="line">
              <a:avLst/>
            </a:prstGeom>
            <a:noFill/>
            <a:ln w="12700">
              <a:solidFill>
                <a:schemeClr val="tx1"/>
              </a:solidFill>
              <a:round/>
              <a:headEnd/>
              <a:tailEnd/>
            </a:ln>
            <a:effectLst/>
          </p:spPr>
          <p:txBody>
            <a:bodyPr wrap="none"/>
            <a:lstStyle/>
            <a:p>
              <a:endParaRPr lang="en-IN"/>
            </a:p>
          </p:txBody>
        </p:sp>
        <p:sp>
          <p:nvSpPr>
            <p:cNvPr id="13" name="Line 24"/>
            <p:cNvSpPr>
              <a:spLocks noChangeShapeType="1"/>
            </p:cNvSpPr>
            <p:nvPr/>
          </p:nvSpPr>
          <p:spPr bwMode="auto">
            <a:xfrm rot="5400000" flipV="1">
              <a:off x="4242579" y="-483411"/>
              <a:ext cx="0" cy="3627438"/>
            </a:xfrm>
            <a:prstGeom prst="line">
              <a:avLst/>
            </a:prstGeom>
            <a:noFill/>
            <a:ln w="12700">
              <a:solidFill>
                <a:schemeClr val="tx1"/>
              </a:solidFill>
              <a:round/>
              <a:headEnd/>
              <a:tailEnd/>
            </a:ln>
            <a:effectLst/>
          </p:spPr>
          <p:txBody>
            <a:bodyPr wrap="none"/>
            <a:lstStyle/>
            <a:p>
              <a:endParaRPr lang="en-IN"/>
            </a:p>
          </p:txBody>
        </p:sp>
        <p:sp>
          <p:nvSpPr>
            <p:cNvPr id="14" name="Line 25"/>
            <p:cNvSpPr>
              <a:spLocks noChangeShapeType="1"/>
            </p:cNvSpPr>
            <p:nvPr/>
          </p:nvSpPr>
          <p:spPr bwMode="auto">
            <a:xfrm rot="5400000" flipV="1">
              <a:off x="4242579" y="-97649"/>
              <a:ext cx="0" cy="3627438"/>
            </a:xfrm>
            <a:prstGeom prst="line">
              <a:avLst/>
            </a:prstGeom>
            <a:noFill/>
            <a:ln w="12700">
              <a:solidFill>
                <a:schemeClr val="tx1"/>
              </a:solidFill>
              <a:round/>
              <a:headEnd/>
              <a:tailEnd/>
            </a:ln>
            <a:effectLst/>
          </p:spPr>
          <p:txBody>
            <a:bodyPr wrap="none"/>
            <a:lstStyle/>
            <a:p>
              <a:endParaRPr lang="en-IN"/>
            </a:p>
          </p:txBody>
        </p:sp>
        <p:sp>
          <p:nvSpPr>
            <p:cNvPr id="15" name="Line 26"/>
            <p:cNvSpPr>
              <a:spLocks noChangeShapeType="1"/>
            </p:cNvSpPr>
            <p:nvPr/>
          </p:nvSpPr>
          <p:spPr bwMode="auto">
            <a:xfrm rot="5400000" flipV="1">
              <a:off x="4242579" y="286526"/>
              <a:ext cx="0" cy="3627438"/>
            </a:xfrm>
            <a:prstGeom prst="line">
              <a:avLst/>
            </a:prstGeom>
            <a:noFill/>
            <a:ln w="12700">
              <a:solidFill>
                <a:schemeClr val="tx1"/>
              </a:solidFill>
              <a:round/>
              <a:headEnd/>
              <a:tailEnd/>
            </a:ln>
            <a:effectLst/>
          </p:spPr>
          <p:txBody>
            <a:bodyPr wrap="none"/>
            <a:lstStyle/>
            <a:p>
              <a:endParaRPr lang="en-IN"/>
            </a:p>
          </p:txBody>
        </p:sp>
        <p:sp>
          <p:nvSpPr>
            <p:cNvPr id="16" name="Line 27"/>
            <p:cNvSpPr>
              <a:spLocks noChangeShapeType="1"/>
            </p:cNvSpPr>
            <p:nvPr/>
          </p:nvSpPr>
          <p:spPr bwMode="auto">
            <a:xfrm rot="5400000" flipV="1">
              <a:off x="4242579" y="665939"/>
              <a:ext cx="0" cy="3627438"/>
            </a:xfrm>
            <a:prstGeom prst="line">
              <a:avLst/>
            </a:prstGeom>
            <a:noFill/>
            <a:ln w="12700">
              <a:solidFill>
                <a:schemeClr val="tx1"/>
              </a:solidFill>
              <a:round/>
              <a:headEnd/>
              <a:tailEnd/>
            </a:ln>
            <a:effectLst/>
          </p:spPr>
          <p:txBody>
            <a:bodyPr wrap="none"/>
            <a:lstStyle/>
            <a:p>
              <a:endParaRPr lang="en-IN"/>
            </a:p>
          </p:txBody>
        </p:sp>
        <p:sp>
          <p:nvSpPr>
            <p:cNvPr id="17" name="Line 28"/>
            <p:cNvSpPr>
              <a:spLocks noChangeShapeType="1"/>
            </p:cNvSpPr>
            <p:nvPr/>
          </p:nvSpPr>
          <p:spPr bwMode="auto">
            <a:xfrm rot="5400000" flipV="1">
              <a:off x="4242579" y="1050114"/>
              <a:ext cx="0" cy="3627438"/>
            </a:xfrm>
            <a:prstGeom prst="line">
              <a:avLst/>
            </a:prstGeom>
            <a:noFill/>
            <a:ln w="12700">
              <a:solidFill>
                <a:schemeClr val="tx1"/>
              </a:solidFill>
              <a:round/>
              <a:headEnd/>
              <a:tailEnd/>
            </a:ln>
            <a:effectLst/>
          </p:spPr>
          <p:txBody>
            <a:bodyPr wrap="none"/>
            <a:lstStyle/>
            <a:p>
              <a:endParaRPr lang="en-IN"/>
            </a:p>
          </p:txBody>
        </p:sp>
        <p:sp>
          <p:nvSpPr>
            <p:cNvPr id="18" name="Line 29"/>
            <p:cNvSpPr>
              <a:spLocks noChangeShapeType="1"/>
            </p:cNvSpPr>
            <p:nvPr/>
          </p:nvSpPr>
          <p:spPr bwMode="auto">
            <a:xfrm rot="5400000" flipV="1">
              <a:off x="4242579" y="1429526"/>
              <a:ext cx="0" cy="3627438"/>
            </a:xfrm>
            <a:prstGeom prst="line">
              <a:avLst/>
            </a:prstGeom>
            <a:noFill/>
            <a:ln w="12700">
              <a:solidFill>
                <a:schemeClr val="tx1"/>
              </a:solidFill>
              <a:round/>
              <a:headEnd/>
              <a:tailEnd/>
            </a:ln>
            <a:effectLst/>
          </p:spPr>
          <p:txBody>
            <a:bodyPr wrap="none"/>
            <a:lstStyle/>
            <a:p>
              <a:endParaRPr lang="en-IN"/>
            </a:p>
          </p:txBody>
        </p:sp>
        <p:sp>
          <p:nvSpPr>
            <p:cNvPr id="19" name="Line 30"/>
            <p:cNvSpPr>
              <a:spLocks noChangeShapeType="1"/>
            </p:cNvSpPr>
            <p:nvPr/>
          </p:nvSpPr>
          <p:spPr bwMode="auto">
            <a:xfrm rot="5400000" flipV="1">
              <a:off x="4242579" y="1813701"/>
              <a:ext cx="0" cy="3627438"/>
            </a:xfrm>
            <a:prstGeom prst="line">
              <a:avLst/>
            </a:prstGeom>
            <a:noFill/>
            <a:ln w="12700">
              <a:solidFill>
                <a:schemeClr val="tx1"/>
              </a:solidFill>
              <a:round/>
              <a:headEnd/>
              <a:tailEnd/>
            </a:ln>
            <a:effectLst/>
          </p:spPr>
          <p:txBody>
            <a:bodyPr wrap="none"/>
            <a:lstStyle/>
            <a:p>
              <a:endParaRPr lang="en-IN"/>
            </a:p>
          </p:txBody>
        </p:sp>
        <p:sp>
          <p:nvSpPr>
            <p:cNvPr id="20" name="Line 31"/>
            <p:cNvSpPr>
              <a:spLocks noChangeShapeType="1"/>
            </p:cNvSpPr>
            <p:nvPr/>
          </p:nvSpPr>
          <p:spPr bwMode="auto">
            <a:xfrm rot="5400000" flipV="1">
              <a:off x="4242579" y="2193114"/>
              <a:ext cx="0" cy="3627438"/>
            </a:xfrm>
            <a:prstGeom prst="line">
              <a:avLst/>
            </a:prstGeom>
            <a:noFill/>
            <a:ln w="12700">
              <a:solidFill>
                <a:schemeClr val="tx1"/>
              </a:solidFill>
              <a:round/>
              <a:headEnd/>
              <a:tailEnd/>
            </a:ln>
            <a:effectLst/>
          </p:spPr>
          <p:txBody>
            <a:bodyPr wrap="none"/>
            <a:lstStyle/>
            <a:p>
              <a:endParaRPr lang="en-IN"/>
            </a:p>
          </p:txBody>
        </p:sp>
        <p:sp>
          <p:nvSpPr>
            <p:cNvPr id="22" name="Oval 34"/>
            <p:cNvSpPr>
              <a:spLocks noChangeArrowheads="1"/>
            </p:cNvSpPr>
            <p:nvPr/>
          </p:nvSpPr>
          <p:spPr bwMode="auto">
            <a:xfrm>
              <a:off x="3700448" y="308290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3" name="Oval 35"/>
            <p:cNvSpPr>
              <a:spLocks noChangeArrowheads="1"/>
            </p:cNvSpPr>
            <p:nvPr/>
          </p:nvSpPr>
          <p:spPr bwMode="auto">
            <a:xfrm>
              <a:off x="5597510" y="308290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4" name="Oval 36"/>
            <p:cNvSpPr>
              <a:spLocks noChangeArrowheads="1"/>
            </p:cNvSpPr>
            <p:nvPr/>
          </p:nvSpPr>
          <p:spPr bwMode="auto">
            <a:xfrm>
              <a:off x="2919398" y="308132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5" name="Oval 37"/>
            <p:cNvSpPr>
              <a:spLocks noChangeArrowheads="1"/>
            </p:cNvSpPr>
            <p:nvPr/>
          </p:nvSpPr>
          <p:spPr bwMode="auto">
            <a:xfrm>
              <a:off x="4067160" y="308290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6" name="Oval 38"/>
            <p:cNvSpPr>
              <a:spLocks noChangeArrowheads="1"/>
            </p:cNvSpPr>
            <p:nvPr/>
          </p:nvSpPr>
          <p:spPr bwMode="auto">
            <a:xfrm>
              <a:off x="4465623" y="308132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7" name="Oval 39"/>
            <p:cNvSpPr>
              <a:spLocks noChangeArrowheads="1"/>
            </p:cNvSpPr>
            <p:nvPr/>
          </p:nvSpPr>
          <p:spPr bwMode="auto">
            <a:xfrm>
              <a:off x="4848210" y="308132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8" name="Oval 40"/>
            <p:cNvSpPr>
              <a:spLocks noChangeArrowheads="1"/>
            </p:cNvSpPr>
            <p:nvPr/>
          </p:nvSpPr>
          <p:spPr bwMode="auto">
            <a:xfrm>
              <a:off x="5230798" y="308132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9" name="Oval 41"/>
            <p:cNvSpPr>
              <a:spLocks noChangeArrowheads="1"/>
            </p:cNvSpPr>
            <p:nvPr/>
          </p:nvSpPr>
          <p:spPr bwMode="auto">
            <a:xfrm>
              <a:off x="3309923" y="270349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1" name="Oval 43"/>
            <p:cNvSpPr>
              <a:spLocks noChangeArrowheads="1"/>
            </p:cNvSpPr>
            <p:nvPr/>
          </p:nvSpPr>
          <p:spPr bwMode="auto">
            <a:xfrm>
              <a:off x="5605448" y="270349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2" name="Oval 44"/>
            <p:cNvSpPr>
              <a:spLocks noChangeArrowheads="1"/>
            </p:cNvSpPr>
            <p:nvPr/>
          </p:nvSpPr>
          <p:spPr bwMode="auto">
            <a:xfrm>
              <a:off x="2927335" y="270190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4" name="Oval 46"/>
            <p:cNvSpPr>
              <a:spLocks noChangeArrowheads="1"/>
            </p:cNvSpPr>
            <p:nvPr/>
          </p:nvSpPr>
          <p:spPr bwMode="auto">
            <a:xfrm>
              <a:off x="4473560" y="270190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5" name="Oval 47"/>
            <p:cNvSpPr>
              <a:spLocks noChangeArrowheads="1"/>
            </p:cNvSpPr>
            <p:nvPr/>
          </p:nvSpPr>
          <p:spPr bwMode="auto">
            <a:xfrm>
              <a:off x="4856148" y="270190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6" name="Oval 48"/>
            <p:cNvSpPr>
              <a:spLocks noChangeArrowheads="1"/>
            </p:cNvSpPr>
            <p:nvPr/>
          </p:nvSpPr>
          <p:spPr bwMode="auto">
            <a:xfrm>
              <a:off x="5238735" y="270190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7" name="Oval 49"/>
            <p:cNvSpPr>
              <a:spLocks noChangeArrowheads="1"/>
            </p:cNvSpPr>
            <p:nvPr/>
          </p:nvSpPr>
          <p:spPr bwMode="auto">
            <a:xfrm>
              <a:off x="3305160" y="232408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8" name="Oval 50"/>
            <p:cNvSpPr>
              <a:spLocks noChangeArrowheads="1"/>
            </p:cNvSpPr>
            <p:nvPr/>
          </p:nvSpPr>
          <p:spPr bwMode="auto">
            <a:xfrm>
              <a:off x="3703623" y="232408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9" name="Oval 51"/>
            <p:cNvSpPr>
              <a:spLocks noChangeArrowheads="1"/>
            </p:cNvSpPr>
            <p:nvPr/>
          </p:nvSpPr>
          <p:spPr bwMode="auto">
            <a:xfrm>
              <a:off x="5600685" y="232408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0" name="Oval 52"/>
            <p:cNvSpPr>
              <a:spLocks noChangeArrowheads="1"/>
            </p:cNvSpPr>
            <p:nvPr/>
          </p:nvSpPr>
          <p:spPr bwMode="auto">
            <a:xfrm>
              <a:off x="2922573" y="232249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1" name="Oval 53"/>
            <p:cNvSpPr>
              <a:spLocks noChangeArrowheads="1"/>
            </p:cNvSpPr>
            <p:nvPr/>
          </p:nvSpPr>
          <p:spPr bwMode="auto">
            <a:xfrm>
              <a:off x="4070335" y="232408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4" name="Oval 56"/>
            <p:cNvSpPr>
              <a:spLocks noChangeArrowheads="1"/>
            </p:cNvSpPr>
            <p:nvPr/>
          </p:nvSpPr>
          <p:spPr bwMode="auto">
            <a:xfrm>
              <a:off x="5233973" y="232249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5" name="Oval 57"/>
            <p:cNvSpPr>
              <a:spLocks noChangeArrowheads="1"/>
            </p:cNvSpPr>
            <p:nvPr/>
          </p:nvSpPr>
          <p:spPr bwMode="auto">
            <a:xfrm>
              <a:off x="3313098" y="194467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6" name="Oval 58"/>
            <p:cNvSpPr>
              <a:spLocks noChangeArrowheads="1"/>
            </p:cNvSpPr>
            <p:nvPr/>
          </p:nvSpPr>
          <p:spPr bwMode="auto">
            <a:xfrm>
              <a:off x="3711560" y="194467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7" name="Oval 59"/>
            <p:cNvSpPr>
              <a:spLocks noChangeArrowheads="1"/>
            </p:cNvSpPr>
            <p:nvPr/>
          </p:nvSpPr>
          <p:spPr bwMode="auto">
            <a:xfrm>
              <a:off x="5608623" y="194467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8" name="Oval 60"/>
            <p:cNvSpPr>
              <a:spLocks noChangeArrowheads="1"/>
            </p:cNvSpPr>
            <p:nvPr/>
          </p:nvSpPr>
          <p:spPr bwMode="auto">
            <a:xfrm>
              <a:off x="2930510" y="194308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9" name="Oval 61"/>
            <p:cNvSpPr>
              <a:spLocks noChangeArrowheads="1"/>
            </p:cNvSpPr>
            <p:nvPr/>
          </p:nvSpPr>
          <p:spPr bwMode="auto">
            <a:xfrm>
              <a:off x="4078273" y="194467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0" name="Oval 62"/>
            <p:cNvSpPr>
              <a:spLocks noChangeArrowheads="1"/>
            </p:cNvSpPr>
            <p:nvPr/>
          </p:nvSpPr>
          <p:spPr bwMode="auto">
            <a:xfrm>
              <a:off x="4476735" y="194308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1" name="Oval 63"/>
            <p:cNvSpPr>
              <a:spLocks noChangeArrowheads="1"/>
            </p:cNvSpPr>
            <p:nvPr/>
          </p:nvSpPr>
          <p:spPr bwMode="auto">
            <a:xfrm>
              <a:off x="4859323" y="194308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3" name="Oval 65"/>
            <p:cNvSpPr>
              <a:spLocks noChangeArrowheads="1"/>
            </p:cNvSpPr>
            <p:nvPr/>
          </p:nvSpPr>
          <p:spPr bwMode="auto">
            <a:xfrm>
              <a:off x="3325798" y="154462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4" name="Oval 66"/>
            <p:cNvSpPr>
              <a:spLocks noChangeArrowheads="1"/>
            </p:cNvSpPr>
            <p:nvPr/>
          </p:nvSpPr>
          <p:spPr bwMode="auto">
            <a:xfrm>
              <a:off x="3724260" y="154462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5" name="Oval 67"/>
            <p:cNvSpPr>
              <a:spLocks noChangeArrowheads="1"/>
            </p:cNvSpPr>
            <p:nvPr/>
          </p:nvSpPr>
          <p:spPr bwMode="auto">
            <a:xfrm>
              <a:off x="5621323" y="154462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6" name="Oval 68"/>
            <p:cNvSpPr>
              <a:spLocks noChangeArrowheads="1"/>
            </p:cNvSpPr>
            <p:nvPr/>
          </p:nvSpPr>
          <p:spPr bwMode="auto">
            <a:xfrm>
              <a:off x="2943210" y="154303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7" name="Oval 69"/>
            <p:cNvSpPr>
              <a:spLocks noChangeArrowheads="1"/>
            </p:cNvSpPr>
            <p:nvPr/>
          </p:nvSpPr>
          <p:spPr bwMode="auto">
            <a:xfrm>
              <a:off x="4090973" y="154462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8" name="Oval 70"/>
            <p:cNvSpPr>
              <a:spLocks noChangeArrowheads="1"/>
            </p:cNvSpPr>
            <p:nvPr/>
          </p:nvSpPr>
          <p:spPr bwMode="auto">
            <a:xfrm>
              <a:off x="4489435" y="154303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9" name="Oval 71"/>
            <p:cNvSpPr>
              <a:spLocks noChangeArrowheads="1"/>
            </p:cNvSpPr>
            <p:nvPr/>
          </p:nvSpPr>
          <p:spPr bwMode="auto">
            <a:xfrm>
              <a:off x="4872023" y="154303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0" name="Oval 72"/>
            <p:cNvSpPr>
              <a:spLocks noChangeArrowheads="1"/>
            </p:cNvSpPr>
            <p:nvPr/>
          </p:nvSpPr>
          <p:spPr bwMode="auto">
            <a:xfrm>
              <a:off x="5254610" y="154303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1" name="Oval 73"/>
            <p:cNvSpPr>
              <a:spLocks noChangeArrowheads="1"/>
            </p:cNvSpPr>
            <p:nvPr/>
          </p:nvSpPr>
          <p:spPr bwMode="auto">
            <a:xfrm>
              <a:off x="3333735" y="116520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2" name="Oval 74"/>
            <p:cNvSpPr>
              <a:spLocks noChangeArrowheads="1"/>
            </p:cNvSpPr>
            <p:nvPr/>
          </p:nvSpPr>
          <p:spPr bwMode="auto">
            <a:xfrm>
              <a:off x="3732198" y="116520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3" name="Oval 75"/>
            <p:cNvSpPr>
              <a:spLocks noChangeArrowheads="1"/>
            </p:cNvSpPr>
            <p:nvPr/>
          </p:nvSpPr>
          <p:spPr bwMode="auto">
            <a:xfrm>
              <a:off x="5629260" y="116520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4" name="Oval 76"/>
            <p:cNvSpPr>
              <a:spLocks noChangeArrowheads="1"/>
            </p:cNvSpPr>
            <p:nvPr/>
          </p:nvSpPr>
          <p:spPr bwMode="auto">
            <a:xfrm>
              <a:off x="2951148" y="116362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5" name="Oval 77"/>
            <p:cNvSpPr>
              <a:spLocks noChangeArrowheads="1"/>
            </p:cNvSpPr>
            <p:nvPr/>
          </p:nvSpPr>
          <p:spPr bwMode="auto">
            <a:xfrm>
              <a:off x="4098910" y="116520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6" name="Oval 78"/>
            <p:cNvSpPr>
              <a:spLocks noChangeArrowheads="1"/>
            </p:cNvSpPr>
            <p:nvPr/>
          </p:nvSpPr>
          <p:spPr bwMode="auto">
            <a:xfrm>
              <a:off x="4497373" y="116362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7" name="Oval 79"/>
            <p:cNvSpPr>
              <a:spLocks noChangeArrowheads="1"/>
            </p:cNvSpPr>
            <p:nvPr/>
          </p:nvSpPr>
          <p:spPr bwMode="auto">
            <a:xfrm>
              <a:off x="4879960" y="116362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8" name="Oval 80"/>
            <p:cNvSpPr>
              <a:spLocks noChangeArrowheads="1"/>
            </p:cNvSpPr>
            <p:nvPr/>
          </p:nvSpPr>
          <p:spPr bwMode="auto">
            <a:xfrm>
              <a:off x="5262548" y="116362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9" name="Oval 81"/>
            <p:cNvSpPr>
              <a:spLocks noChangeArrowheads="1"/>
            </p:cNvSpPr>
            <p:nvPr/>
          </p:nvSpPr>
          <p:spPr bwMode="auto">
            <a:xfrm>
              <a:off x="3294048" y="385125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0" name="Oval 82"/>
            <p:cNvSpPr>
              <a:spLocks noChangeArrowheads="1"/>
            </p:cNvSpPr>
            <p:nvPr/>
          </p:nvSpPr>
          <p:spPr bwMode="auto">
            <a:xfrm>
              <a:off x="3692510" y="385125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1" name="Oval 83"/>
            <p:cNvSpPr>
              <a:spLocks noChangeArrowheads="1"/>
            </p:cNvSpPr>
            <p:nvPr/>
          </p:nvSpPr>
          <p:spPr bwMode="auto">
            <a:xfrm>
              <a:off x="5589573" y="385125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2" name="Oval 84"/>
            <p:cNvSpPr>
              <a:spLocks noChangeArrowheads="1"/>
            </p:cNvSpPr>
            <p:nvPr/>
          </p:nvSpPr>
          <p:spPr bwMode="auto">
            <a:xfrm>
              <a:off x="2911460" y="384967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3" name="Oval 85"/>
            <p:cNvSpPr>
              <a:spLocks noChangeArrowheads="1"/>
            </p:cNvSpPr>
            <p:nvPr/>
          </p:nvSpPr>
          <p:spPr bwMode="auto">
            <a:xfrm>
              <a:off x="4059223" y="385125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4" name="Oval 86"/>
            <p:cNvSpPr>
              <a:spLocks noChangeArrowheads="1"/>
            </p:cNvSpPr>
            <p:nvPr/>
          </p:nvSpPr>
          <p:spPr bwMode="auto">
            <a:xfrm>
              <a:off x="4457685" y="384967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5" name="Oval 87"/>
            <p:cNvSpPr>
              <a:spLocks noChangeArrowheads="1"/>
            </p:cNvSpPr>
            <p:nvPr/>
          </p:nvSpPr>
          <p:spPr bwMode="auto">
            <a:xfrm>
              <a:off x="4840273" y="384967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6" name="Oval 88"/>
            <p:cNvSpPr>
              <a:spLocks noChangeArrowheads="1"/>
            </p:cNvSpPr>
            <p:nvPr/>
          </p:nvSpPr>
          <p:spPr bwMode="auto">
            <a:xfrm>
              <a:off x="5222860" y="384967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7" name="Oval 89"/>
            <p:cNvSpPr>
              <a:spLocks noChangeArrowheads="1"/>
            </p:cNvSpPr>
            <p:nvPr/>
          </p:nvSpPr>
          <p:spPr bwMode="auto">
            <a:xfrm>
              <a:off x="3301985" y="347184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8" name="Oval 90"/>
            <p:cNvSpPr>
              <a:spLocks noChangeArrowheads="1"/>
            </p:cNvSpPr>
            <p:nvPr/>
          </p:nvSpPr>
          <p:spPr bwMode="auto">
            <a:xfrm>
              <a:off x="3700448" y="347184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9" name="Oval 91"/>
            <p:cNvSpPr>
              <a:spLocks noChangeArrowheads="1"/>
            </p:cNvSpPr>
            <p:nvPr/>
          </p:nvSpPr>
          <p:spPr bwMode="auto">
            <a:xfrm>
              <a:off x="5597510" y="347184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0" name="Oval 92"/>
            <p:cNvSpPr>
              <a:spLocks noChangeArrowheads="1"/>
            </p:cNvSpPr>
            <p:nvPr/>
          </p:nvSpPr>
          <p:spPr bwMode="auto">
            <a:xfrm>
              <a:off x="2919398" y="347025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1" name="Oval 93"/>
            <p:cNvSpPr>
              <a:spLocks noChangeArrowheads="1"/>
            </p:cNvSpPr>
            <p:nvPr/>
          </p:nvSpPr>
          <p:spPr bwMode="auto">
            <a:xfrm>
              <a:off x="4067160" y="347184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2" name="Oval 94"/>
            <p:cNvSpPr>
              <a:spLocks noChangeArrowheads="1"/>
            </p:cNvSpPr>
            <p:nvPr/>
          </p:nvSpPr>
          <p:spPr bwMode="auto">
            <a:xfrm>
              <a:off x="4465623" y="347025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3" name="Oval 95"/>
            <p:cNvSpPr>
              <a:spLocks noChangeArrowheads="1"/>
            </p:cNvSpPr>
            <p:nvPr/>
          </p:nvSpPr>
          <p:spPr bwMode="auto">
            <a:xfrm>
              <a:off x="4848210" y="347025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4" name="Oval 96"/>
            <p:cNvSpPr>
              <a:spLocks noChangeArrowheads="1"/>
            </p:cNvSpPr>
            <p:nvPr/>
          </p:nvSpPr>
          <p:spPr bwMode="auto">
            <a:xfrm>
              <a:off x="5230798" y="347025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6" name="Line 98"/>
            <p:cNvSpPr>
              <a:spLocks noChangeShapeType="1"/>
            </p:cNvSpPr>
            <p:nvPr/>
          </p:nvSpPr>
          <p:spPr bwMode="auto">
            <a:xfrm flipV="1">
              <a:off x="2716198" y="1000108"/>
              <a:ext cx="0" cy="3262312"/>
            </a:xfrm>
            <a:prstGeom prst="line">
              <a:avLst/>
            </a:prstGeom>
            <a:noFill/>
            <a:ln w="12700">
              <a:solidFill>
                <a:schemeClr val="tx1"/>
              </a:solidFill>
              <a:round/>
              <a:headEnd/>
              <a:tailEnd/>
            </a:ln>
            <a:effectLst/>
          </p:spPr>
          <p:txBody>
            <a:bodyPr wrap="none"/>
            <a:lstStyle/>
            <a:p>
              <a:endParaRPr lang="en-IN"/>
            </a:p>
          </p:txBody>
        </p:sp>
        <p:sp>
          <p:nvSpPr>
            <p:cNvPr id="87" name="Oval 99"/>
            <p:cNvSpPr>
              <a:spLocks noChangeArrowheads="1"/>
            </p:cNvSpPr>
            <p:nvPr/>
          </p:nvSpPr>
          <p:spPr bwMode="auto">
            <a:xfrm>
              <a:off x="2541573" y="307020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8" name="Oval 100"/>
            <p:cNvSpPr>
              <a:spLocks noChangeArrowheads="1"/>
            </p:cNvSpPr>
            <p:nvPr/>
          </p:nvSpPr>
          <p:spPr bwMode="auto">
            <a:xfrm>
              <a:off x="2549510" y="269079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9" name="Oval 101"/>
            <p:cNvSpPr>
              <a:spLocks noChangeArrowheads="1"/>
            </p:cNvSpPr>
            <p:nvPr/>
          </p:nvSpPr>
          <p:spPr bwMode="auto">
            <a:xfrm>
              <a:off x="2544748" y="231138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0" name="Oval 102"/>
            <p:cNvSpPr>
              <a:spLocks noChangeArrowheads="1"/>
            </p:cNvSpPr>
            <p:nvPr/>
          </p:nvSpPr>
          <p:spPr bwMode="auto">
            <a:xfrm>
              <a:off x="2552685" y="193197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1" name="Oval 103"/>
            <p:cNvSpPr>
              <a:spLocks noChangeArrowheads="1"/>
            </p:cNvSpPr>
            <p:nvPr/>
          </p:nvSpPr>
          <p:spPr bwMode="auto">
            <a:xfrm>
              <a:off x="2565385" y="153192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2" name="Oval 104"/>
            <p:cNvSpPr>
              <a:spLocks noChangeArrowheads="1"/>
            </p:cNvSpPr>
            <p:nvPr/>
          </p:nvSpPr>
          <p:spPr bwMode="auto">
            <a:xfrm>
              <a:off x="2573323" y="115250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3" name="Oval 105"/>
            <p:cNvSpPr>
              <a:spLocks noChangeArrowheads="1"/>
            </p:cNvSpPr>
            <p:nvPr/>
          </p:nvSpPr>
          <p:spPr bwMode="auto">
            <a:xfrm>
              <a:off x="2533635" y="383855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4" name="Oval 106"/>
            <p:cNvSpPr>
              <a:spLocks noChangeArrowheads="1"/>
            </p:cNvSpPr>
            <p:nvPr/>
          </p:nvSpPr>
          <p:spPr bwMode="auto">
            <a:xfrm>
              <a:off x="2541573" y="345914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5" name="Oval 47"/>
            <p:cNvSpPr>
              <a:spLocks noChangeArrowheads="1"/>
            </p:cNvSpPr>
            <p:nvPr/>
          </p:nvSpPr>
          <p:spPr bwMode="auto">
            <a:xfrm>
              <a:off x="3286116" y="3071810"/>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6" name="Oval 47"/>
            <p:cNvSpPr>
              <a:spLocks noChangeArrowheads="1"/>
            </p:cNvSpPr>
            <p:nvPr/>
          </p:nvSpPr>
          <p:spPr bwMode="auto">
            <a:xfrm>
              <a:off x="4857752" y="2357430"/>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7" name="Oval 47"/>
            <p:cNvSpPr>
              <a:spLocks noChangeArrowheads="1"/>
            </p:cNvSpPr>
            <p:nvPr/>
          </p:nvSpPr>
          <p:spPr bwMode="auto">
            <a:xfrm>
              <a:off x="4500562" y="2357430"/>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8" name="Oval 47"/>
            <p:cNvSpPr>
              <a:spLocks noChangeArrowheads="1"/>
            </p:cNvSpPr>
            <p:nvPr/>
          </p:nvSpPr>
          <p:spPr bwMode="auto">
            <a:xfrm>
              <a:off x="4071934" y="2714620"/>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9" name="Oval 47"/>
            <p:cNvSpPr>
              <a:spLocks noChangeArrowheads="1"/>
            </p:cNvSpPr>
            <p:nvPr/>
          </p:nvSpPr>
          <p:spPr bwMode="auto">
            <a:xfrm>
              <a:off x="3714744" y="2714620"/>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100" name="Oval 47"/>
            <p:cNvSpPr>
              <a:spLocks noChangeArrowheads="1"/>
            </p:cNvSpPr>
            <p:nvPr/>
          </p:nvSpPr>
          <p:spPr bwMode="auto">
            <a:xfrm>
              <a:off x="5214942" y="1928802"/>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grpSp>
      <p:sp>
        <p:nvSpPr>
          <p:cNvPr id="102" name="TextBox 101"/>
          <p:cNvSpPr txBox="1"/>
          <p:nvPr/>
        </p:nvSpPr>
        <p:spPr>
          <a:xfrm>
            <a:off x="500034" y="214290"/>
            <a:ext cx="1911549" cy="523220"/>
          </a:xfrm>
          <a:prstGeom prst="rect">
            <a:avLst/>
          </a:prstGeom>
          <a:noFill/>
        </p:spPr>
        <p:txBody>
          <a:bodyPr wrap="none" rtlCol="0">
            <a:spAutoFit/>
          </a:bodyPr>
          <a:lstStyle/>
          <a:p>
            <a:r>
              <a:rPr lang="en-US" sz="2800" smtClean="0"/>
              <a:t>Pixel </a:t>
            </a:r>
            <a:r>
              <a:rPr lang="en-US" sz="2800" dirty="0" smtClean="0"/>
              <a:t>Layout</a:t>
            </a:r>
            <a:endParaRPr lang="en-IN" sz="2800" dirty="0"/>
          </a:p>
        </p:txBody>
      </p:sp>
      <p:sp>
        <p:nvSpPr>
          <p:cNvPr id="103" name="TextBox 102"/>
          <p:cNvSpPr txBox="1"/>
          <p:nvPr/>
        </p:nvSpPr>
        <p:spPr>
          <a:xfrm>
            <a:off x="357158" y="3714752"/>
            <a:ext cx="8572560" cy="2677656"/>
          </a:xfrm>
          <a:prstGeom prst="rect">
            <a:avLst/>
          </a:prstGeom>
          <a:noFill/>
        </p:spPr>
        <p:txBody>
          <a:bodyPr wrap="square" rtlCol="0">
            <a:spAutoFit/>
          </a:bodyPr>
          <a:lstStyle/>
          <a:p>
            <a:pPr>
              <a:buFont typeface="Arial" pitchFamily="34" charset="0"/>
              <a:buChar char="•"/>
            </a:pPr>
            <a:r>
              <a:rPr lang="en-US" sz="2800" b="1" smtClean="0">
                <a:solidFill>
                  <a:schemeClr val="accent2"/>
                </a:solidFill>
              </a:rPr>
              <a:t>The line should appear </a:t>
            </a:r>
            <a:r>
              <a:rPr lang="en-US" sz="2800" b="1" dirty="0" smtClean="0">
                <a:solidFill>
                  <a:schemeClr val="accent2"/>
                </a:solidFill>
              </a:rPr>
              <a:t>as a </a:t>
            </a:r>
            <a:r>
              <a:rPr lang="en-US" sz="2800" b="1" smtClean="0">
                <a:solidFill>
                  <a:schemeClr val="accent2"/>
                </a:solidFill>
              </a:rPr>
              <a:t>straight line </a:t>
            </a:r>
            <a:r>
              <a:rPr lang="en-US" sz="2800" b="1" dirty="0" smtClean="0">
                <a:solidFill>
                  <a:schemeClr val="accent2"/>
                </a:solidFill>
              </a:rPr>
              <a:t>and it should start </a:t>
            </a:r>
            <a:r>
              <a:rPr lang="en-US" sz="2800" b="1" smtClean="0">
                <a:solidFill>
                  <a:schemeClr val="accent2"/>
                </a:solidFill>
              </a:rPr>
              <a:t>and end accurately</a:t>
            </a:r>
            <a:endParaRPr lang="en-US" sz="2800" b="1" dirty="0" smtClean="0">
              <a:solidFill>
                <a:schemeClr val="accent2"/>
              </a:solidFill>
            </a:endParaRPr>
          </a:p>
          <a:p>
            <a:pPr>
              <a:buFont typeface="Arial" pitchFamily="34" charset="0"/>
              <a:buChar char="•"/>
            </a:pPr>
            <a:r>
              <a:rPr lang="en-US" sz="2800" b="1" smtClean="0">
                <a:solidFill>
                  <a:schemeClr val="accent2"/>
                </a:solidFill>
              </a:rPr>
              <a:t>The line should be displayed </a:t>
            </a:r>
            <a:r>
              <a:rPr lang="en-US" sz="2800" b="1" dirty="0" smtClean="0">
                <a:solidFill>
                  <a:schemeClr val="accent2"/>
                </a:solidFill>
              </a:rPr>
              <a:t>with a </a:t>
            </a:r>
            <a:r>
              <a:rPr lang="en-US" sz="2800" b="1" smtClean="0">
                <a:solidFill>
                  <a:schemeClr val="accent2"/>
                </a:solidFill>
              </a:rPr>
              <a:t>constant brightness </a:t>
            </a:r>
            <a:r>
              <a:rPr lang="en-US" sz="2800" b="1" dirty="0" smtClean="0">
                <a:solidFill>
                  <a:schemeClr val="accent2"/>
                </a:solidFill>
              </a:rPr>
              <a:t>along </a:t>
            </a:r>
            <a:r>
              <a:rPr lang="en-US" sz="2800" b="1" smtClean="0">
                <a:solidFill>
                  <a:schemeClr val="accent2"/>
                </a:solidFill>
              </a:rPr>
              <a:t>its length, independent </a:t>
            </a:r>
            <a:r>
              <a:rPr lang="en-US" sz="2800" b="1" dirty="0" smtClean="0">
                <a:solidFill>
                  <a:schemeClr val="accent2"/>
                </a:solidFill>
              </a:rPr>
              <a:t>of </a:t>
            </a:r>
            <a:r>
              <a:rPr lang="en-US" sz="2800" b="1" smtClean="0">
                <a:solidFill>
                  <a:schemeClr val="accent2"/>
                </a:solidFill>
              </a:rPr>
              <a:t>its length and orientation</a:t>
            </a:r>
            <a:endParaRPr lang="en-US" sz="2800" b="1" dirty="0" smtClean="0">
              <a:solidFill>
                <a:schemeClr val="accent2"/>
              </a:solidFill>
            </a:endParaRPr>
          </a:p>
          <a:p>
            <a:pPr>
              <a:buFont typeface="Arial" pitchFamily="34" charset="0"/>
              <a:buChar char="•"/>
            </a:pPr>
            <a:r>
              <a:rPr lang="en-US" sz="2800" b="1" smtClean="0">
                <a:solidFill>
                  <a:schemeClr val="accent2"/>
                </a:solidFill>
              </a:rPr>
              <a:t>The line should be </a:t>
            </a:r>
            <a:r>
              <a:rPr lang="en-US" sz="2800" b="1" dirty="0" smtClean="0">
                <a:solidFill>
                  <a:schemeClr val="accent2"/>
                </a:solidFill>
              </a:rPr>
              <a:t>drawn rapidly.</a:t>
            </a:r>
            <a:endParaRPr lang="en-IN" sz="2800" b="1" dirty="0">
              <a:solidFill>
                <a:schemeClr val="accent2"/>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p:cNvSpPr>
            <a:spLocks noChangeArrowheads="1"/>
          </p:cNvSpPr>
          <p:nvPr/>
        </p:nvSpPr>
        <p:spPr bwMode="auto">
          <a:xfrm>
            <a:off x="0" y="0"/>
            <a:ext cx="8715404"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void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LiangBarskyLineClipAndDraw</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(double x0,double y0,double x1,double y1)</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double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dx</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=x1-x0,dy=y1-y0,ti=0.0,te=1.0</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cliptest</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(-dx,x0-xmin,&amp;</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ti,&amp;te))</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cliptest</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(dx,xmax-x0,&amp;</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ti,&amp;te))</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cliptest</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(-dy,y0-ymin,&amp;</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ti,&amp;te))</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cliptest</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(dy,ymax-y0,&amp;</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ti,&amp;te))</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b="1" dirty="0" smtClean="0">
                <a:latin typeface="Times New Roman" pitchFamily="18" charset="0"/>
                <a:ea typeface="Times New Roman" pitchFamily="18" charset="0"/>
                <a:cs typeface="Times New Roman" pitchFamily="18" charset="0"/>
              </a:rPr>
              <a:t>if(</a:t>
            </a:r>
            <a:r>
              <a:rPr lang="en-US" b="1" dirty="0" err="1" smtClean="0">
                <a:latin typeface="Times New Roman" pitchFamily="18" charset="0"/>
                <a:ea typeface="Times New Roman" pitchFamily="18" charset="0"/>
                <a:cs typeface="Times New Roman" pitchFamily="18" charset="0"/>
              </a:rPr>
              <a:t>ti</a:t>
            </a:r>
            <a:r>
              <a:rPr lang="en-US" b="1" dirty="0" smtClean="0">
                <a:latin typeface="Times New Roman" pitchFamily="18" charset="0"/>
                <a:ea typeface="Times New Roman" pitchFamily="18" charset="0"/>
                <a:cs typeface="Times New Roman" pitchFamily="18" charset="0"/>
              </a:rPr>
              <a:t>&gt;0.0</a:t>
            </a:r>
            <a:r>
              <a:rPr lang="en-US" b="1" dirty="0" smtClean="0">
                <a:latin typeface="Times New Roman" pitchFamily="18" charset="0"/>
                <a:ea typeface="Times New Roman" pitchFamily="18" charset="0"/>
                <a:cs typeface="Times New Roman" pitchFamily="18" charset="0"/>
              </a:rPr>
              <a:t>)</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Times New Roman" pitchFamily="18" charset="0"/>
                <a:ea typeface="Times New Roman" pitchFamily="18" charset="0"/>
                <a:cs typeface="Times New Roman" pitchFamily="18" charset="0"/>
              </a:rPr>
              <a:t>					{</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Times New Roman" pitchFamily="18" charset="0"/>
                <a:ea typeface="Times New Roman" pitchFamily="18" charset="0"/>
                <a:cs typeface="Times New Roman" pitchFamily="18" charset="0"/>
              </a:rPr>
              <a:t>						</a:t>
            </a:r>
            <a:r>
              <a:rPr lang="en-US" b="1" dirty="0" smtClean="0">
                <a:latin typeface="Times New Roman" pitchFamily="18" charset="0"/>
                <a:ea typeface="Times New Roman" pitchFamily="18" charset="0"/>
                <a:cs typeface="Times New Roman" pitchFamily="18" charset="0"/>
              </a:rPr>
              <a:t>x0=x0+ti*</a:t>
            </a:r>
            <a:r>
              <a:rPr lang="en-US" b="1" dirty="0" err="1" smtClean="0">
                <a:latin typeface="Times New Roman" pitchFamily="18" charset="0"/>
                <a:ea typeface="Times New Roman" pitchFamily="18" charset="0"/>
                <a:cs typeface="Times New Roman" pitchFamily="18" charset="0"/>
              </a:rPr>
              <a:t>dx</a:t>
            </a:r>
            <a:r>
              <a:rPr lang="en-US" b="1" dirty="0" smtClean="0">
                <a:latin typeface="Times New Roman" pitchFamily="18" charset="0"/>
                <a:ea typeface="Times New Roman" pitchFamily="18" charset="0"/>
                <a:cs typeface="Times New Roman" pitchFamily="18" charset="0"/>
              </a:rPr>
              <a:t>;</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Times New Roman" pitchFamily="18" charset="0"/>
                <a:ea typeface="Times New Roman" pitchFamily="18" charset="0"/>
                <a:cs typeface="Times New Roman" pitchFamily="18" charset="0"/>
              </a:rPr>
              <a:t>						</a:t>
            </a:r>
            <a:r>
              <a:rPr lang="en-US" b="1" dirty="0" smtClean="0">
                <a:latin typeface="Times New Roman" pitchFamily="18" charset="0"/>
                <a:ea typeface="Times New Roman" pitchFamily="18" charset="0"/>
                <a:cs typeface="Times New Roman" pitchFamily="18" charset="0"/>
              </a:rPr>
              <a:t>y0=y0+ti*</a:t>
            </a:r>
            <a:r>
              <a:rPr lang="en-US" b="1" dirty="0" err="1" smtClean="0">
                <a:latin typeface="Times New Roman" pitchFamily="18" charset="0"/>
                <a:ea typeface="Times New Roman" pitchFamily="18" charset="0"/>
                <a:cs typeface="Times New Roman" pitchFamily="18" charset="0"/>
              </a:rPr>
              <a:t>dy</a:t>
            </a:r>
            <a:r>
              <a:rPr lang="en-US" b="1" dirty="0" smtClean="0">
                <a:latin typeface="Times New Roman" pitchFamily="18" charset="0"/>
                <a:ea typeface="Times New Roman" pitchFamily="18" charset="0"/>
                <a:cs typeface="Times New Roman" pitchFamily="18" charset="0"/>
              </a:rPr>
              <a:t>;</a:t>
            </a: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if(</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te</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&lt;1.0</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x1=x0+te*</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dx</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y1=y0+te*</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dy</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Drawline</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(x0,y0,x1,y1);	</a:t>
            </a:r>
            <a:r>
              <a:rPr lang="en-US" b="1"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Times New Roman" pitchFamily="18"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Times New Roman" pitchFamily="18" charset="0"/>
                <a:cs typeface="Times New Roman" pitchFamily="18" charset="0"/>
              </a:rPr>
              <a:t>}</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285720" y="3000372"/>
            <a:ext cx="1928826" cy="1200329"/>
          </a:xfrm>
          <a:prstGeom prst="rect">
            <a:avLst/>
          </a:prstGeom>
          <a:noFill/>
        </p:spPr>
        <p:txBody>
          <a:bodyPr wrap="square" rtlCol="0">
            <a:spAutoFit/>
          </a:bodyPr>
          <a:lstStyle/>
          <a:p>
            <a:r>
              <a:rPr lang="en-US" b="1" dirty="0" smtClean="0">
                <a:solidFill>
                  <a:schemeClr val="accent2"/>
                </a:solidFill>
              </a:rPr>
              <a:t>Trace the algorithm for a line from( 50,120) to (150,170)</a:t>
            </a:r>
            <a:endParaRPr lang="en-IN"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261056" y="304800"/>
            <a:ext cx="7392811" cy="1143000"/>
          </a:xfrm>
        </p:spPr>
        <p:txBody>
          <a:bodyPr/>
          <a:lstStyle/>
          <a:p>
            <a:r>
              <a:rPr lang="en-US"/>
              <a:t>Clipping Polygons</a:t>
            </a:r>
          </a:p>
        </p:txBody>
      </p:sp>
      <p:sp>
        <p:nvSpPr>
          <p:cNvPr id="328707" name="Rectangle 3"/>
          <p:cNvSpPr>
            <a:spLocks noGrp="1" noChangeArrowheads="1"/>
          </p:cNvSpPr>
          <p:nvPr>
            <p:ph type="body" idx="1"/>
          </p:nvPr>
        </p:nvSpPr>
        <p:spPr/>
        <p:txBody>
          <a:bodyPr/>
          <a:lstStyle/>
          <a:p>
            <a:pPr marL="342900" indent="-342900"/>
            <a:r>
              <a:rPr lang="en-US" dirty="0"/>
              <a:t>Clipping polygons is more complex than clipping the individual lines</a:t>
            </a:r>
          </a:p>
          <a:p>
            <a:pPr marL="742950" lvl="1" indent="-285750"/>
            <a:r>
              <a:rPr lang="en-US" dirty="0"/>
              <a:t>Input: polygon</a:t>
            </a:r>
          </a:p>
          <a:p>
            <a:pPr marL="742950" lvl="1" indent="-285750"/>
            <a:r>
              <a:rPr lang="en-US" dirty="0"/>
              <a:t>Output: original polygon, new polygon, or </a:t>
            </a:r>
            <a:r>
              <a:rPr lang="en-US" dirty="0" smtClean="0"/>
              <a:t>nothing</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descr="http://www.csee.umbc.edu/~rheingan/435/pages/res/clip/clip7-2a.gif"/>
          <p:cNvPicPr>
            <a:picLocks noChangeAspect="1" noChangeArrowheads="1"/>
          </p:cNvPicPr>
          <p:nvPr/>
        </p:nvPicPr>
        <p:blipFill>
          <a:blip r:embed="rId2"/>
          <a:srcRect/>
          <a:stretch>
            <a:fillRect/>
          </a:stretch>
        </p:blipFill>
        <p:spPr bwMode="auto">
          <a:xfrm>
            <a:off x="285720" y="1214422"/>
            <a:ext cx="3971925" cy="3752851"/>
          </a:xfrm>
          <a:prstGeom prst="rect">
            <a:avLst/>
          </a:prstGeom>
          <a:noFill/>
        </p:spPr>
      </p:pic>
      <p:pic>
        <p:nvPicPr>
          <p:cNvPr id="135172" name="Picture 4" descr="http://www.csee.umbc.edu/~rheingan/435/pages/res/clip/clip7-2b.gif"/>
          <p:cNvPicPr>
            <a:picLocks noChangeAspect="1" noChangeArrowheads="1"/>
          </p:cNvPicPr>
          <p:nvPr/>
        </p:nvPicPr>
        <p:blipFill>
          <a:blip r:embed="rId3"/>
          <a:srcRect/>
          <a:stretch>
            <a:fillRect/>
          </a:stretch>
        </p:blipFill>
        <p:spPr bwMode="auto">
          <a:xfrm>
            <a:off x="5000628" y="0"/>
            <a:ext cx="3143272" cy="2714620"/>
          </a:xfrm>
          <a:prstGeom prst="rect">
            <a:avLst/>
          </a:prstGeom>
          <a:noFill/>
        </p:spPr>
      </p:pic>
      <p:pic>
        <p:nvPicPr>
          <p:cNvPr id="135174" name="Picture 6" descr="http://www.csee.umbc.edu/~rheingan/435/pages/res/clip/clip7-2c.gif"/>
          <p:cNvPicPr>
            <a:picLocks noChangeAspect="1" noChangeArrowheads="1"/>
          </p:cNvPicPr>
          <p:nvPr/>
        </p:nvPicPr>
        <p:blipFill>
          <a:blip r:embed="rId4"/>
          <a:srcRect/>
          <a:stretch>
            <a:fillRect/>
          </a:stretch>
        </p:blipFill>
        <p:spPr bwMode="auto">
          <a:xfrm>
            <a:off x="5357818" y="3357563"/>
            <a:ext cx="3105150" cy="2714644"/>
          </a:xfrm>
          <a:prstGeom prst="rect">
            <a:avLst/>
          </a:prstGeom>
          <a:noFill/>
        </p:spPr>
      </p:pic>
      <p:sp>
        <p:nvSpPr>
          <p:cNvPr id="7" name="TextBox 6"/>
          <p:cNvSpPr txBox="1"/>
          <p:nvPr/>
        </p:nvSpPr>
        <p:spPr>
          <a:xfrm flipH="1">
            <a:off x="642910" y="4786322"/>
            <a:ext cx="1168727" cy="646331"/>
          </a:xfrm>
          <a:prstGeom prst="rect">
            <a:avLst/>
          </a:prstGeom>
          <a:noFill/>
        </p:spPr>
        <p:txBody>
          <a:bodyPr wrap="square" rtlCol="0">
            <a:spAutoFit/>
          </a:bodyPr>
          <a:lstStyle/>
          <a:p>
            <a:r>
              <a:rPr lang="en-US" dirty="0" smtClean="0"/>
              <a:t>Before Clipping</a:t>
            </a:r>
            <a:endParaRPr lang="en-IN" dirty="0"/>
          </a:p>
        </p:txBody>
      </p:sp>
      <p:sp>
        <p:nvSpPr>
          <p:cNvPr id="8" name="TextBox 7"/>
          <p:cNvSpPr txBox="1"/>
          <p:nvPr/>
        </p:nvSpPr>
        <p:spPr>
          <a:xfrm>
            <a:off x="4357686" y="2786058"/>
            <a:ext cx="4710841" cy="369332"/>
          </a:xfrm>
          <a:prstGeom prst="rect">
            <a:avLst/>
          </a:prstGeom>
          <a:noFill/>
        </p:spPr>
        <p:txBody>
          <a:bodyPr wrap="none" rtlCol="0">
            <a:spAutoFit/>
          </a:bodyPr>
          <a:lstStyle/>
          <a:p>
            <a:r>
              <a:rPr lang="en-US" dirty="0" smtClean="0"/>
              <a:t>Polygon Clipping done by line clipping Algorithm</a:t>
            </a:r>
            <a:endParaRPr lang="en-IN" dirty="0"/>
          </a:p>
        </p:txBody>
      </p:sp>
      <p:sp>
        <p:nvSpPr>
          <p:cNvPr id="9" name="TextBox 8"/>
          <p:cNvSpPr txBox="1"/>
          <p:nvPr/>
        </p:nvSpPr>
        <p:spPr>
          <a:xfrm>
            <a:off x="4357686" y="6143644"/>
            <a:ext cx="3646704" cy="369332"/>
          </a:xfrm>
          <a:prstGeom prst="rect">
            <a:avLst/>
          </a:prstGeom>
          <a:noFill/>
        </p:spPr>
        <p:txBody>
          <a:bodyPr wrap="none" rtlCol="0">
            <a:spAutoFit/>
          </a:bodyPr>
          <a:lstStyle/>
          <a:p>
            <a:r>
              <a:rPr lang="en-US" dirty="0" smtClean="0"/>
              <a:t>Modifying the line clipping algorithm</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wipe(down)">
                                      <p:cBhvr>
                                        <p:cTn id="7" dur="500"/>
                                        <p:tgtEl>
                                          <p:spTgt spid="135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35172"/>
                                        </p:tgtEl>
                                        <p:attrNameLst>
                                          <p:attrName>style.visibility</p:attrName>
                                        </p:attrNameLst>
                                      </p:cBhvr>
                                      <p:to>
                                        <p:strVal val="visible"/>
                                      </p:to>
                                    </p:set>
                                    <p:animEffect transition="in" filter="wipe(down)">
                                      <p:cBhvr>
                                        <p:cTn id="18" dur="500"/>
                                        <p:tgtEl>
                                          <p:spTgt spid="13517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5174"/>
                                        </p:tgtEl>
                                        <p:attrNameLst>
                                          <p:attrName>style.visibility</p:attrName>
                                        </p:attrNameLst>
                                      </p:cBhvr>
                                      <p:to>
                                        <p:strVal val="visible"/>
                                      </p:to>
                                    </p:set>
                                    <p:animEffect transition="in" filter="wipe(down)">
                                      <p:cBhvr>
                                        <p:cTn id="29" dur="500"/>
                                        <p:tgtEl>
                                          <p:spTgt spid="13517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 calcmode="lin" valueType="num">
                                      <p:cBhvr additive="base">
                                        <p:cTn id="3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allAtOnce"/>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body" idx="1"/>
          </p:nvPr>
        </p:nvSpPr>
        <p:spPr>
          <a:xfrm>
            <a:off x="428596" y="1571612"/>
            <a:ext cx="8229600" cy="4525963"/>
          </a:xfrm>
        </p:spPr>
        <p:txBody>
          <a:bodyPr/>
          <a:lstStyle/>
          <a:p>
            <a:pPr marL="342900" indent="-342900"/>
            <a:r>
              <a:rPr lang="en-US" i="0"/>
              <a:t>What happens to a triangle during clipping?</a:t>
            </a:r>
          </a:p>
          <a:p>
            <a:pPr marL="342900" indent="-342900"/>
            <a:r>
              <a:rPr lang="en-US"/>
              <a:t>Possible outcomes:</a:t>
            </a:r>
            <a:endParaRPr lang="en-US" i="0"/>
          </a:p>
        </p:txBody>
      </p:sp>
      <p:grpSp>
        <p:nvGrpSpPr>
          <p:cNvPr id="2" name="Group 3"/>
          <p:cNvGrpSpPr>
            <a:grpSpLocks/>
          </p:cNvGrpSpPr>
          <p:nvPr/>
        </p:nvGrpSpPr>
        <p:grpSpPr bwMode="auto">
          <a:xfrm>
            <a:off x="304800" y="2925763"/>
            <a:ext cx="2438400" cy="1524000"/>
            <a:chOff x="192" y="1728"/>
            <a:chExt cx="1536" cy="960"/>
          </a:xfrm>
        </p:grpSpPr>
        <p:sp>
          <p:nvSpPr>
            <p:cNvPr id="329732" name="Rectangle 4"/>
            <p:cNvSpPr>
              <a:spLocks noChangeArrowheads="1"/>
            </p:cNvSpPr>
            <p:nvPr/>
          </p:nvSpPr>
          <p:spPr bwMode="auto">
            <a:xfrm>
              <a:off x="528" y="1728"/>
              <a:ext cx="1200" cy="960"/>
            </a:xfrm>
            <a:prstGeom prst="rect">
              <a:avLst/>
            </a:prstGeom>
            <a:solidFill>
              <a:srgbClr val="FFFFFF"/>
            </a:solidFill>
            <a:ln w="38100">
              <a:solidFill>
                <a:schemeClr val="hlink"/>
              </a:solidFill>
              <a:miter lim="800000"/>
              <a:headEnd/>
              <a:tailEnd/>
            </a:ln>
            <a:effectLst/>
          </p:spPr>
          <p:txBody>
            <a:bodyPr wrap="none" anchor="ctr"/>
            <a:lstStyle/>
            <a:p>
              <a:endParaRPr lang="en-IN" dirty="0">
                <a:solidFill>
                  <a:schemeClr val="accent4"/>
                </a:solidFill>
              </a:endParaRPr>
            </a:p>
          </p:txBody>
        </p:sp>
        <p:sp>
          <p:nvSpPr>
            <p:cNvPr id="329733" name="Freeform 5"/>
            <p:cNvSpPr>
              <a:spLocks/>
            </p:cNvSpPr>
            <p:nvPr/>
          </p:nvSpPr>
          <p:spPr bwMode="auto">
            <a:xfrm>
              <a:off x="192" y="1872"/>
              <a:ext cx="1248" cy="672"/>
            </a:xfrm>
            <a:custGeom>
              <a:avLst/>
              <a:gdLst/>
              <a:ahLst/>
              <a:cxnLst>
                <a:cxn ang="0">
                  <a:pos x="144" y="0"/>
                </a:cxn>
                <a:cxn ang="0">
                  <a:pos x="1248" y="336"/>
                </a:cxn>
                <a:cxn ang="0">
                  <a:pos x="0" y="672"/>
                </a:cxn>
                <a:cxn ang="0">
                  <a:pos x="144" y="0"/>
                </a:cxn>
              </a:cxnLst>
              <a:rect l="0" t="0" r="r" b="b"/>
              <a:pathLst>
                <a:path w="1248" h="672">
                  <a:moveTo>
                    <a:pt x="144" y="0"/>
                  </a:moveTo>
                  <a:lnTo>
                    <a:pt x="1248" y="336"/>
                  </a:lnTo>
                  <a:lnTo>
                    <a:pt x="0" y="672"/>
                  </a:lnTo>
                  <a:lnTo>
                    <a:pt x="144"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dirty="0">
                <a:solidFill>
                  <a:schemeClr val="tx2"/>
                </a:solidFill>
              </a:endParaRPr>
            </a:p>
          </p:txBody>
        </p:sp>
      </p:grpSp>
      <p:sp>
        <p:nvSpPr>
          <p:cNvPr id="329734" name="Text Box 6"/>
          <p:cNvSpPr txBox="1">
            <a:spLocks noChangeArrowheads="1"/>
          </p:cNvSpPr>
          <p:nvPr/>
        </p:nvSpPr>
        <p:spPr bwMode="auto">
          <a:xfrm>
            <a:off x="762000" y="4632326"/>
            <a:ext cx="2238113" cy="400110"/>
          </a:xfrm>
          <a:prstGeom prst="rect">
            <a:avLst/>
          </a:prstGeom>
          <a:noFill/>
          <a:ln w="38100">
            <a:noFill/>
            <a:miter lim="800000"/>
            <a:headEnd/>
            <a:tailEnd/>
          </a:ln>
          <a:effectLst/>
        </p:spPr>
        <p:txBody>
          <a:bodyPr wrap="none" anchor="ctr">
            <a:spAutoFit/>
          </a:bodyPr>
          <a:lstStyle/>
          <a:p>
            <a:pPr algn="l"/>
            <a:r>
              <a:rPr lang="en-US" sz="2000">
                <a:latin typeface="Arial" charset="0"/>
              </a:rPr>
              <a:t>triangle </a:t>
            </a:r>
            <a:r>
              <a:rPr lang="en-US" sz="2000">
                <a:latin typeface="Arial" charset="0"/>
                <a:sym typeface="Monotype Sorts" pitchFamily="2" charset="2"/>
              </a:rPr>
              <a:t> triangle</a:t>
            </a:r>
            <a:endParaRPr lang="en-US" sz="2000">
              <a:latin typeface="Arial" charset="0"/>
            </a:endParaRPr>
          </a:p>
        </p:txBody>
      </p:sp>
      <p:sp>
        <p:nvSpPr>
          <p:cNvPr id="329735" name="Rectangle 7"/>
          <p:cNvSpPr>
            <a:spLocks noGrp="1" noChangeArrowheads="1"/>
          </p:cNvSpPr>
          <p:nvPr>
            <p:ph type="title"/>
          </p:nvPr>
        </p:nvSpPr>
        <p:spPr>
          <a:xfrm>
            <a:off x="261056" y="304800"/>
            <a:ext cx="7392811" cy="1143000"/>
          </a:xfrm>
        </p:spPr>
        <p:txBody>
          <a:bodyPr/>
          <a:lstStyle/>
          <a:p>
            <a:r>
              <a:rPr lang="en-US"/>
              <a:t>Why Is Clipping Hard?</a:t>
            </a:r>
          </a:p>
        </p:txBody>
      </p:sp>
      <p:sp>
        <p:nvSpPr>
          <p:cNvPr id="329736" name="Freeform 8"/>
          <p:cNvSpPr>
            <a:spLocks/>
          </p:cNvSpPr>
          <p:nvPr/>
        </p:nvSpPr>
        <p:spPr bwMode="auto">
          <a:xfrm>
            <a:off x="841022" y="3251201"/>
            <a:ext cx="1444978" cy="828675"/>
          </a:xfrm>
          <a:custGeom>
            <a:avLst/>
            <a:gdLst/>
            <a:ahLst/>
            <a:cxnLst>
              <a:cxn ang="0">
                <a:pos x="0" y="0"/>
              </a:cxn>
              <a:cxn ang="0">
                <a:pos x="910" y="275"/>
              </a:cxn>
              <a:cxn ang="0">
                <a:pos x="0" y="522"/>
              </a:cxn>
              <a:cxn ang="0">
                <a:pos x="0" y="0"/>
              </a:cxn>
            </a:cxnLst>
            <a:rect l="0" t="0" r="r" b="b"/>
            <a:pathLst>
              <a:path w="910" h="522">
                <a:moveTo>
                  <a:pt x="0" y="0"/>
                </a:moveTo>
                <a:lnTo>
                  <a:pt x="910" y="275"/>
                </a:lnTo>
                <a:lnTo>
                  <a:pt x="0" y="522"/>
                </a:lnTo>
                <a:lnTo>
                  <a:pt x="0" y="0"/>
                </a:lnTo>
                <a:close/>
              </a:path>
            </a:pathLst>
          </a:custGeom>
          <a:solidFill>
            <a:schemeClr val="tx1"/>
          </a:solidFill>
          <a:ln w="57150" cap="flat" cmpd="sng">
            <a:solidFill>
              <a:schemeClr val="bg2"/>
            </a:solidFill>
            <a:prstDash val="solid"/>
            <a:round/>
            <a:headEnd type="none" w="med" len="med"/>
            <a:tailEnd type="none" w="med" len="med"/>
          </a:ln>
          <a:effectLst/>
        </p:spPr>
        <p:txBody>
          <a:bodyPr wrap="none" anchor="ctr"/>
          <a:lstStyle/>
          <a:p>
            <a:endParaRPr lang="en-IN" dirty="0"/>
          </a:p>
        </p:txBody>
      </p:sp>
      <p:grpSp>
        <p:nvGrpSpPr>
          <p:cNvPr id="3" name="Group 9"/>
          <p:cNvGrpSpPr>
            <a:grpSpLocks/>
          </p:cNvGrpSpPr>
          <p:nvPr/>
        </p:nvGrpSpPr>
        <p:grpSpPr bwMode="auto">
          <a:xfrm>
            <a:off x="3200400" y="2697163"/>
            <a:ext cx="2286000" cy="1752600"/>
            <a:chOff x="2064" y="1584"/>
            <a:chExt cx="1440" cy="1104"/>
          </a:xfrm>
        </p:grpSpPr>
        <p:sp>
          <p:nvSpPr>
            <p:cNvPr id="329738" name="Rectangle 10"/>
            <p:cNvSpPr>
              <a:spLocks noChangeArrowheads="1"/>
            </p:cNvSpPr>
            <p:nvPr/>
          </p:nvSpPr>
          <p:spPr bwMode="auto">
            <a:xfrm>
              <a:off x="2304" y="1728"/>
              <a:ext cx="1200" cy="960"/>
            </a:xfrm>
            <a:prstGeom prst="rect">
              <a:avLst/>
            </a:prstGeom>
            <a:solidFill>
              <a:srgbClr val="FFFFFF"/>
            </a:solidFill>
            <a:ln w="38100">
              <a:solidFill>
                <a:schemeClr val="hlink"/>
              </a:solidFill>
              <a:miter lim="800000"/>
              <a:headEnd/>
              <a:tailEnd/>
            </a:ln>
            <a:effectLst/>
          </p:spPr>
          <p:txBody>
            <a:bodyPr wrap="none" anchor="ctr"/>
            <a:lstStyle/>
            <a:p>
              <a:endParaRPr lang="en-IN"/>
            </a:p>
          </p:txBody>
        </p:sp>
        <p:sp>
          <p:nvSpPr>
            <p:cNvPr id="329739" name="Freeform 11"/>
            <p:cNvSpPr>
              <a:spLocks/>
            </p:cNvSpPr>
            <p:nvPr/>
          </p:nvSpPr>
          <p:spPr bwMode="auto">
            <a:xfrm>
              <a:off x="2064" y="1584"/>
              <a:ext cx="1248" cy="672"/>
            </a:xfrm>
            <a:custGeom>
              <a:avLst/>
              <a:gdLst/>
              <a:ahLst/>
              <a:cxnLst>
                <a:cxn ang="0">
                  <a:pos x="144" y="0"/>
                </a:cxn>
                <a:cxn ang="0">
                  <a:pos x="1248" y="336"/>
                </a:cxn>
                <a:cxn ang="0">
                  <a:pos x="0" y="672"/>
                </a:cxn>
                <a:cxn ang="0">
                  <a:pos x="144" y="0"/>
                </a:cxn>
              </a:cxnLst>
              <a:rect l="0" t="0" r="r" b="b"/>
              <a:pathLst>
                <a:path w="1248" h="672">
                  <a:moveTo>
                    <a:pt x="144" y="0"/>
                  </a:moveTo>
                  <a:lnTo>
                    <a:pt x="1248" y="336"/>
                  </a:lnTo>
                  <a:lnTo>
                    <a:pt x="0" y="672"/>
                  </a:lnTo>
                  <a:lnTo>
                    <a:pt x="144"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grpSp>
      <p:sp>
        <p:nvSpPr>
          <p:cNvPr id="329740" name="Text Box 12"/>
          <p:cNvSpPr txBox="1">
            <a:spLocks noChangeArrowheads="1"/>
          </p:cNvSpPr>
          <p:nvPr/>
        </p:nvSpPr>
        <p:spPr bwMode="auto">
          <a:xfrm>
            <a:off x="3581400" y="4572000"/>
            <a:ext cx="1925527" cy="400110"/>
          </a:xfrm>
          <a:prstGeom prst="rect">
            <a:avLst/>
          </a:prstGeom>
          <a:noFill/>
          <a:ln w="38100">
            <a:noFill/>
            <a:miter lim="800000"/>
            <a:headEnd/>
            <a:tailEnd/>
          </a:ln>
          <a:effectLst/>
        </p:spPr>
        <p:txBody>
          <a:bodyPr wrap="none" anchor="ctr">
            <a:spAutoFit/>
          </a:bodyPr>
          <a:lstStyle/>
          <a:p>
            <a:pPr algn="l"/>
            <a:r>
              <a:rPr lang="en-US" sz="2000">
                <a:latin typeface="Arial" charset="0"/>
              </a:rPr>
              <a:t>triangle </a:t>
            </a:r>
            <a:r>
              <a:rPr lang="en-US">
                <a:sym typeface="Monotype Sorts" pitchFamily="2" charset="2"/>
              </a:rPr>
              <a:t> </a:t>
            </a:r>
            <a:r>
              <a:rPr lang="en-US" sz="2000">
                <a:latin typeface="Arial" charset="0"/>
                <a:sym typeface="Monotype Sorts" pitchFamily="2" charset="2"/>
              </a:rPr>
              <a:t>quad</a:t>
            </a:r>
          </a:p>
        </p:txBody>
      </p:sp>
      <p:grpSp>
        <p:nvGrpSpPr>
          <p:cNvPr id="4" name="Group 13"/>
          <p:cNvGrpSpPr>
            <a:grpSpLocks/>
          </p:cNvGrpSpPr>
          <p:nvPr/>
        </p:nvGrpSpPr>
        <p:grpSpPr bwMode="auto">
          <a:xfrm>
            <a:off x="6248400" y="2697163"/>
            <a:ext cx="2438400" cy="1752600"/>
            <a:chOff x="4128" y="1584"/>
            <a:chExt cx="1536" cy="1104"/>
          </a:xfrm>
        </p:grpSpPr>
        <p:sp>
          <p:nvSpPr>
            <p:cNvPr id="329742" name="Rectangle 14"/>
            <p:cNvSpPr>
              <a:spLocks noChangeArrowheads="1"/>
            </p:cNvSpPr>
            <p:nvPr/>
          </p:nvSpPr>
          <p:spPr bwMode="auto">
            <a:xfrm>
              <a:off x="4128" y="1728"/>
              <a:ext cx="1200" cy="960"/>
            </a:xfrm>
            <a:prstGeom prst="rect">
              <a:avLst/>
            </a:prstGeom>
            <a:solidFill>
              <a:srgbClr val="FFFFFF"/>
            </a:solidFill>
            <a:ln w="38100">
              <a:solidFill>
                <a:schemeClr val="hlink"/>
              </a:solidFill>
              <a:miter lim="800000"/>
              <a:headEnd/>
              <a:tailEnd/>
            </a:ln>
            <a:effectLst/>
          </p:spPr>
          <p:txBody>
            <a:bodyPr wrap="none" anchor="ctr"/>
            <a:lstStyle/>
            <a:p>
              <a:endParaRPr lang="en-IN"/>
            </a:p>
          </p:txBody>
        </p:sp>
        <p:sp>
          <p:nvSpPr>
            <p:cNvPr id="329743" name="Freeform 15"/>
            <p:cNvSpPr>
              <a:spLocks/>
            </p:cNvSpPr>
            <p:nvPr/>
          </p:nvSpPr>
          <p:spPr bwMode="auto">
            <a:xfrm>
              <a:off x="4416" y="1584"/>
              <a:ext cx="1248" cy="672"/>
            </a:xfrm>
            <a:custGeom>
              <a:avLst/>
              <a:gdLst/>
              <a:ahLst/>
              <a:cxnLst>
                <a:cxn ang="0">
                  <a:pos x="144" y="0"/>
                </a:cxn>
                <a:cxn ang="0">
                  <a:pos x="1248" y="336"/>
                </a:cxn>
                <a:cxn ang="0">
                  <a:pos x="0" y="672"/>
                </a:cxn>
                <a:cxn ang="0">
                  <a:pos x="144" y="0"/>
                </a:cxn>
              </a:cxnLst>
              <a:rect l="0" t="0" r="r" b="b"/>
              <a:pathLst>
                <a:path w="1248" h="672">
                  <a:moveTo>
                    <a:pt x="144" y="0"/>
                  </a:moveTo>
                  <a:lnTo>
                    <a:pt x="1248" y="336"/>
                  </a:lnTo>
                  <a:lnTo>
                    <a:pt x="0" y="672"/>
                  </a:lnTo>
                  <a:lnTo>
                    <a:pt x="144"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grpSp>
      <p:sp>
        <p:nvSpPr>
          <p:cNvPr id="329744" name="Text Box 16"/>
          <p:cNvSpPr txBox="1">
            <a:spLocks noChangeArrowheads="1"/>
          </p:cNvSpPr>
          <p:nvPr/>
        </p:nvSpPr>
        <p:spPr bwMode="auto">
          <a:xfrm>
            <a:off x="6172200" y="4602163"/>
            <a:ext cx="2010487" cy="400110"/>
          </a:xfrm>
          <a:prstGeom prst="rect">
            <a:avLst/>
          </a:prstGeom>
          <a:noFill/>
          <a:ln w="38100">
            <a:noFill/>
            <a:miter lim="800000"/>
            <a:headEnd/>
            <a:tailEnd/>
          </a:ln>
          <a:effectLst/>
        </p:spPr>
        <p:txBody>
          <a:bodyPr wrap="none" anchor="ctr">
            <a:spAutoFit/>
          </a:bodyPr>
          <a:lstStyle/>
          <a:p>
            <a:pPr algn="l"/>
            <a:r>
              <a:rPr lang="en-US" sz="2000">
                <a:latin typeface="Arial" charset="0"/>
              </a:rPr>
              <a:t>triangle </a:t>
            </a:r>
            <a:r>
              <a:rPr lang="en-US">
                <a:sym typeface="Monotype Sorts" pitchFamily="2" charset="2"/>
              </a:rPr>
              <a:t> </a:t>
            </a:r>
            <a:r>
              <a:rPr lang="en-US" sz="2000">
                <a:latin typeface="Arial" charset="0"/>
                <a:sym typeface="Monotype Sorts" pitchFamily="2" charset="2"/>
              </a:rPr>
              <a:t>5-gon</a:t>
            </a:r>
          </a:p>
        </p:txBody>
      </p:sp>
      <p:sp>
        <p:nvSpPr>
          <p:cNvPr id="329745" name="Freeform 17"/>
          <p:cNvSpPr>
            <a:spLocks/>
          </p:cNvSpPr>
          <p:nvPr/>
        </p:nvSpPr>
        <p:spPr bwMode="auto">
          <a:xfrm>
            <a:off x="3581400" y="2916239"/>
            <a:ext cx="1600200" cy="739775"/>
          </a:xfrm>
          <a:custGeom>
            <a:avLst/>
            <a:gdLst/>
            <a:ahLst/>
            <a:cxnLst>
              <a:cxn ang="0">
                <a:pos x="361" y="0"/>
              </a:cxn>
              <a:cxn ang="0">
                <a:pos x="1008" y="198"/>
              </a:cxn>
              <a:cxn ang="0">
                <a:pos x="0" y="466"/>
              </a:cxn>
              <a:cxn ang="0">
                <a:pos x="0" y="2"/>
              </a:cxn>
              <a:cxn ang="0">
                <a:pos x="361" y="0"/>
              </a:cxn>
            </a:cxnLst>
            <a:rect l="0" t="0" r="r" b="b"/>
            <a:pathLst>
              <a:path w="1008" h="466">
                <a:moveTo>
                  <a:pt x="361" y="0"/>
                </a:moveTo>
                <a:lnTo>
                  <a:pt x="1008" y="198"/>
                </a:lnTo>
                <a:lnTo>
                  <a:pt x="0" y="466"/>
                </a:lnTo>
                <a:lnTo>
                  <a:pt x="0" y="2"/>
                </a:lnTo>
                <a:lnTo>
                  <a:pt x="361" y="0"/>
                </a:lnTo>
                <a:close/>
              </a:path>
            </a:pathLst>
          </a:custGeom>
          <a:solidFill>
            <a:schemeClr val="tx1"/>
          </a:solidFill>
          <a:ln w="57150" cap="flat" cmpd="sng">
            <a:solidFill>
              <a:schemeClr val="bg2"/>
            </a:solidFill>
            <a:prstDash val="solid"/>
            <a:round/>
            <a:headEnd type="none" w="med" len="med"/>
            <a:tailEnd type="none" w="med" len="med"/>
          </a:ln>
          <a:effectLst/>
        </p:spPr>
        <p:txBody>
          <a:bodyPr wrap="none" anchor="ctr"/>
          <a:lstStyle/>
          <a:p>
            <a:endParaRPr lang="en-IN"/>
          </a:p>
        </p:txBody>
      </p:sp>
      <p:sp>
        <p:nvSpPr>
          <p:cNvPr id="329746" name="Freeform 18"/>
          <p:cNvSpPr>
            <a:spLocks/>
          </p:cNvSpPr>
          <p:nvPr/>
        </p:nvSpPr>
        <p:spPr bwMode="auto">
          <a:xfrm>
            <a:off x="6705600" y="2913063"/>
            <a:ext cx="1447800" cy="850900"/>
          </a:xfrm>
          <a:custGeom>
            <a:avLst/>
            <a:gdLst/>
            <a:ahLst/>
            <a:cxnLst>
              <a:cxn ang="0">
                <a:pos x="112" y="4"/>
              </a:cxn>
              <a:cxn ang="0">
                <a:pos x="588" y="0"/>
              </a:cxn>
              <a:cxn ang="0">
                <a:pos x="912" y="100"/>
              </a:cxn>
              <a:cxn ang="0">
                <a:pos x="912" y="292"/>
              </a:cxn>
              <a:cxn ang="0">
                <a:pos x="0" y="536"/>
              </a:cxn>
              <a:cxn ang="0">
                <a:pos x="112" y="4"/>
              </a:cxn>
            </a:cxnLst>
            <a:rect l="0" t="0" r="r" b="b"/>
            <a:pathLst>
              <a:path w="912" h="536">
                <a:moveTo>
                  <a:pt x="112" y="4"/>
                </a:moveTo>
                <a:lnTo>
                  <a:pt x="588" y="0"/>
                </a:lnTo>
                <a:lnTo>
                  <a:pt x="912" y="100"/>
                </a:lnTo>
                <a:lnTo>
                  <a:pt x="912" y="292"/>
                </a:lnTo>
                <a:lnTo>
                  <a:pt x="0" y="536"/>
                </a:lnTo>
                <a:lnTo>
                  <a:pt x="112" y="4"/>
                </a:lnTo>
                <a:close/>
              </a:path>
            </a:pathLst>
          </a:custGeom>
          <a:solidFill>
            <a:schemeClr val="tx1"/>
          </a:solidFill>
          <a:ln w="57150" cap="flat" cmpd="sng">
            <a:solidFill>
              <a:schemeClr val="bg2"/>
            </a:solidFill>
            <a:prstDash val="solid"/>
            <a:round/>
            <a:headEnd type="none" w="med" len="med"/>
            <a:tailEnd type="none" w="med" len="med"/>
          </a:ln>
          <a:effectLst/>
        </p:spPr>
        <p:txBody>
          <a:bodyPr wrap="none" anchor="ctr"/>
          <a:lstStyle/>
          <a:p>
            <a:endParaRPr lang="en-IN"/>
          </a:p>
        </p:txBody>
      </p:sp>
      <p:sp>
        <p:nvSpPr>
          <p:cNvPr id="329747" name="Rectangle 19"/>
          <p:cNvSpPr>
            <a:spLocks noChangeArrowheads="1"/>
          </p:cNvSpPr>
          <p:nvPr/>
        </p:nvSpPr>
        <p:spPr bwMode="auto">
          <a:xfrm>
            <a:off x="457200" y="5105400"/>
            <a:ext cx="7696200" cy="1219200"/>
          </a:xfrm>
          <a:prstGeom prst="rect">
            <a:avLst/>
          </a:prstGeom>
          <a:noFill/>
          <a:ln w="9525">
            <a:noFill/>
            <a:miter lim="800000"/>
            <a:headEnd/>
            <a:tailEnd/>
          </a:ln>
          <a:effectLst/>
        </p:spPr>
        <p:txBody>
          <a:bodyPr lIns="92075" tIns="46038" rIns="92075" bIns="46038"/>
          <a:lstStyle/>
          <a:p>
            <a:pPr marL="342900" indent="-342900">
              <a:lnSpc>
                <a:spcPct val="110000"/>
              </a:lnSpc>
              <a:spcBef>
                <a:spcPts val="600"/>
              </a:spcBef>
              <a:spcAft>
                <a:spcPts val="600"/>
              </a:spcAft>
            </a:pPr>
            <a:r>
              <a:rPr lang="en-US" sz="3100" b="1">
                <a:effectLst>
                  <a:outerShdw blurRad="38100" dist="38100" dir="2700000" algn="tl">
                    <a:srgbClr val="000000"/>
                  </a:outerShdw>
                </a:effectLst>
                <a:latin typeface="Arial" charset="0"/>
              </a:rPr>
              <a:t>How many sides can a clipped triangle have?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9730">
                                            <p:txEl>
                                              <p:pRg st="0" end="0"/>
                                            </p:txEl>
                                          </p:spTgt>
                                        </p:tgtEl>
                                        <p:attrNameLst>
                                          <p:attrName>style.visibility</p:attrName>
                                        </p:attrNameLst>
                                      </p:cBhvr>
                                      <p:to>
                                        <p:strVal val="visible"/>
                                      </p:to>
                                    </p:set>
                                    <p:anim calcmode="lin" valueType="num">
                                      <p:cBhvr additive="base">
                                        <p:cTn id="7" dur="500" fill="hold"/>
                                        <p:tgtEl>
                                          <p:spTgt spid="329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97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9730">
                                            <p:txEl>
                                              <p:pRg st="1" end="1"/>
                                            </p:txEl>
                                          </p:spTgt>
                                        </p:tgtEl>
                                        <p:attrNameLst>
                                          <p:attrName>style.visibility</p:attrName>
                                        </p:attrNameLst>
                                      </p:cBhvr>
                                      <p:to>
                                        <p:strVal val="visible"/>
                                      </p:to>
                                    </p:set>
                                    <p:anim calcmode="lin" valueType="num">
                                      <p:cBhvr additive="base">
                                        <p:cTn id="13" dur="500" fill="hold"/>
                                        <p:tgtEl>
                                          <p:spTgt spid="32973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97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9747">
                                            <p:txEl>
                                              <p:pRg st="0" end="0"/>
                                            </p:txEl>
                                          </p:spTgt>
                                        </p:tgtEl>
                                        <p:attrNameLst>
                                          <p:attrName>style.visibility</p:attrName>
                                        </p:attrNameLst>
                                      </p:cBhvr>
                                      <p:to>
                                        <p:strVal val="visible"/>
                                      </p:to>
                                    </p:set>
                                    <p:anim calcmode="lin" valueType="num">
                                      <p:cBhvr additive="base">
                                        <p:cTn id="19" dur="500" fill="hold"/>
                                        <p:tgtEl>
                                          <p:spTgt spid="32974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9736"/>
                                        </p:tgtEl>
                                        <p:attrNameLst>
                                          <p:attrName>style.visibility</p:attrName>
                                        </p:attrNameLst>
                                      </p:cBhvr>
                                      <p:to>
                                        <p:strVal val="visible"/>
                                      </p:to>
                                    </p:set>
                                    <p:anim calcmode="lin" valueType="num">
                                      <p:cBhvr additive="base">
                                        <p:cTn id="31" dur="500" fill="hold"/>
                                        <p:tgtEl>
                                          <p:spTgt spid="329736"/>
                                        </p:tgtEl>
                                        <p:attrNameLst>
                                          <p:attrName>ppt_x</p:attrName>
                                        </p:attrNameLst>
                                      </p:cBhvr>
                                      <p:tavLst>
                                        <p:tav tm="0">
                                          <p:val>
                                            <p:strVal val="0-#ppt_w/2"/>
                                          </p:val>
                                        </p:tav>
                                        <p:tav tm="100000">
                                          <p:val>
                                            <p:strVal val="#ppt_x"/>
                                          </p:val>
                                        </p:tav>
                                      </p:tavLst>
                                    </p:anim>
                                    <p:anim calcmode="lin" valueType="num">
                                      <p:cBhvr additive="base">
                                        <p:cTn id="32" dur="500" fill="hold"/>
                                        <p:tgtEl>
                                          <p:spTgt spid="3297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9734"/>
                                        </p:tgtEl>
                                        <p:attrNameLst>
                                          <p:attrName>style.visibility</p:attrName>
                                        </p:attrNameLst>
                                      </p:cBhvr>
                                      <p:to>
                                        <p:strVal val="visible"/>
                                      </p:to>
                                    </p:set>
                                    <p:anim calcmode="lin" valueType="num">
                                      <p:cBhvr additive="base">
                                        <p:cTn id="37" dur="500" fill="hold"/>
                                        <p:tgtEl>
                                          <p:spTgt spid="329734"/>
                                        </p:tgtEl>
                                        <p:attrNameLst>
                                          <p:attrName>ppt_x</p:attrName>
                                        </p:attrNameLst>
                                      </p:cBhvr>
                                      <p:tavLst>
                                        <p:tav tm="0">
                                          <p:val>
                                            <p:strVal val="0-#ppt_w/2"/>
                                          </p:val>
                                        </p:tav>
                                        <p:tav tm="100000">
                                          <p:val>
                                            <p:strVal val="#ppt_x"/>
                                          </p:val>
                                        </p:tav>
                                      </p:tavLst>
                                    </p:anim>
                                    <p:anim calcmode="lin" valueType="num">
                                      <p:cBhvr additive="base">
                                        <p:cTn id="38" dur="500" fill="hold"/>
                                        <p:tgtEl>
                                          <p:spTgt spid="32973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9745"/>
                                        </p:tgtEl>
                                        <p:attrNameLst>
                                          <p:attrName>style.visibility</p:attrName>
                                        </p:attrNameLst>
                                      </p:cBhvr>
                                      <p:to>
                                        <p:strVal val="visible"/>
                                      </p:to>
                                    </p:set>
                                    <p:anim calcmode="lin" valueType="num">
                                      <p:cBhvr additive="base">
                                        <p:cTn id="49" dur="500" fill="hold"/>
                                        <p:tgtEl>
                                          <p:spTgt spid="329745"/>
                                        </p:tgtEl>
                                        <p:attrNameLst>
                                          <p:attrName>ppt_x</p:attrName>
                                        </p:attrNameLst>
                                      </p:cBhvr>
                                      <p:tavLst>
                                        <p:tav tm="0">
                                          <p:val>
                                            <p:strVal val="0-#ppt_w/2"/>
                                          </p:val>
                                        </p:tav>
                                        <p:tav tm="100000">
                                          <p:val>
                                            <p:strVal val="#ppt_x"/>
                                          </p:val>
                                        </p:tav>
                                      </p:tavLst>
                                    </p:anim>
                                    <p:anim calcmode="lin" valueType="num">
                                      <p:cBhvr additive="base">
                                        <p:cTn id="50" dur="500" fill="hold"/>
                                        <p:tgtEl>
                                          <p:spTgt spid="32974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9740"/>
                                        </p:tgtEl>
                                        <p:attrNameLst>
                                          <p:attrName>style.visibility</p:attrName>
                                        </p:attrNameLst>
                                      </p:cBhvr>
                                      <p:to>
                                        <p:strVal val="visible"/>
                                      </p:to>
                                    </p:set>
                                    <p:anim calcmode="lin" valueType="num">
                                      <p:cBhvr additive="base">
                                        <p:cTn id="55" dur="500" fill="hold"/>
                                        <p:tgtEl>
                                          <p:spTgt spid="329740"/>
                                        </p:tgtEl>
                                        <p:attrNameLst>
                                          <p:attrName>ppt_x</p:attrName>
                                        </p:attrNameLst>
                                      </p:cBhvr>
                                      <p:tavLst>
                                        <p:tav tm="0">
                                          <p:val>
                                            <p:strVal val="0-#ppt_w/2"/>
                                          </p:val>
                                        </p:tav>
                                        <p:tav tm="100000">
                                          <p:val>
                                            <p:strVal val="#ppt_x"/>
                                          </p:val>
                                        </p:tav>
                                      </p:tavLst>
                                    </p:anim>
                                    <p:anim calcmode="lin" valueType="num">
                                      <p:cBhvr additive="base">
                                        <p:cTn id="56" dur="500" fill="hold"/>
                                        <p:tgtEl>
                                          <p:spTgt spid="32974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0-#ppt_w/2"/>
                                          </p:val>
                                        </p:tav>
                                        <p:tav tm="100000">
                                          <p:val>
                                            <p:strVal val="#ppt_x"/>
                                          </p:val>
                                        </p:tav>
                                      </p:tavLst>
                                    </p:anim>
                                    <p:anim calcmode="lin" valueType="num">
                                      <p:cBhvr additive="base">
                                        <p:cTn id="6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29746"/>
                                        </p:tgtEl>
                                        <p:attrNameLst>
                                          <p:attrName>style.visibility</p:attrName>
                                        </p:attrNameLst>
                                      </p:cBhvr>
                                      <p:to>
                                        <p:strVal val="visible"/>
                                      </p:to>
                                    </p:set>
                                    <p:anim calcmode="lin" valueType="num">
                                      <p:cBhvr additive="base">
                                        <p:cTn id="67" dur="500" fill="hold"/>
                                        <p:tgtEl>
                                          <p:spTgt spid="329746"/>
                                        </p:tgtEl>
                                        <p:attrNameLst>
                                          <p:attrName>ppt_x</p:attrName>
                                        </p:attrNameLst>
                                      </p:cBhvr>
                                      <p:tavLst>
                                        <p:tav tm="0">
                                          <p:val>
                                            <p:strVal val="0-#ppt_w/2"/>
                                          </p:val>
                                        </p:tav>
                                        <p:tav tm="100000">
                                          <p:val>
                                            <p:strVal val="#ppt_x"/>
                                          </p:val>
                                        </p:tav>
                                      </p:tavLst>
                                    </p:anim>
                                    <p:anim calcmode="lin" valueType="num">
                                      <p:cBhvr additive="base">
                                        <p:cTn id="68" dur="500" fill="hold"/>
                                        <p:tgtEl>
                                          <p:spTgt spid="32974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29744"/>
                                        </p:tgtEl>
                                        <p:attrNameLst>
                                          <p:attrName>style.visibility</p:attrName>
                                        </p:attrNameLst>
                                      </p:cBhvr>
                                      <p:to>
                                        <p:strVal val="visible"/>
                                      </p:to>
                                    </p:set>
                                    <p:anim calcmode="lin" valueType="num">
                                      <p:cBhvr additive="base">
                                        <p:cTn id="73" dur="500" fill="hold"/>
                                        <p:tgtEl>
                                          <p:spTgt spid="329744"/>
                                        </p:tgtEl>
                                        <p:attrNameLst>
                                          <p:attrName>ppt_x</p:attrName>
                                        </p:attrNameLst>
                                      </p:cBhvr>
                                      <p:tavLst>
                                        <p:tav tm="0">
                                          <p:val>
                                            <p:strVal val="0-#ppt_w/2"/>
                                          </p:val>
                                        </p:tav>
                                        <p:tav tm="100000">
                                          <p:val>
                                            <p:strVal val="#ppt_x"/>
                                          </p:val>
                                        </p:tav>
                                      </p:tavLst>
                                    </p:anim>
                                    <p:anim calcmode="lin" valueType="num">
                                      <p:cBhvr additive="base">
                                        <p:cTn id="74" dur="500" fill="hold"/>
                                        <p:tgtEl>
                                          <p:spTgt spid="3297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build="p" autoUpdateAnimBg="0"/>
      <p:bldP spid="329734" grpId="0" autoUpdateAnimBg="0"/>
      <p:bldP spid="329736" grpId="0" animBg="1"/>
      <p:bldP spid="329740" grpId="0" autoUpdateAnimBg="0"/>
      <p:bldP spid="329744" grpId="0" autoUpdateAnimBg="0"/>
      <p:bldP spid="329745" grpId="0" animBg="1"/>
      <p:bldP spid="329746" grpId="0" animBg="1"/>
      <p:bldP spid="32974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t>How many sides?</a:t>
            </a:r>
          </a:p>
        </p:txBody>
      </p:sp>
      <p:sp>
        <p:nvSpPr>
          <p:cNvPr id="375813" name="Rectangle 5"/>
          <p:cNvSpPr>
            <a:spLocks noChangeArrowheads="1"/>
          </p:cNvSpPr>
          <p:nvPr/>
        </p:nvSpPr>
        <p:spPr bwMode="auto">
          <a:xfrm>
            <a:off x="3217334" y="3352800"/>
            <a:ext cx="1905000" cy="1524000"/>
          </a:xfrm>
          <a:prstGeom prst="rect">
            <a:avLst/>
          </a:prstGeom>
          <a:solidFill>
            <a:srgbClr val="FFFFFF"/>
          </a:solidFill>
          <a:ln w="38100">
            <a:solidFill>
              <a:schemeClr val="hlink"/>
            </a:solidFill>
            <a:miter lim="800000"/>
            <a:headEnd/>
            <a:tailEnd/>
          </a:ln>
          <a:effectLst/>
        </p:spPr>
        <p:txBody>
          <a:bodyPr wrap="none" anchor="ctr"/>
          <a:lstStyle/>
          <a:p>
            <a:endParaRPr lang="en-IN"/>
          </a:p>
        </p:txBody>
      </p:sp>
      <p:sp>
        <p:nvSpPr>
          <p:cNvPr id="375811" name="Rectangle 3"/>
          <p:cNvSpPr>
            <a:spLocks noGrp="1" noChangeArrowheads="1"/>
          </p:cNvSpPr>
          <p:nvPr>
            <p:ph type="body" idx="1"/>
          </p:nvPr>
        </p:nvSpPr>
        <p:spPr/>
        <p:txBody>
          <a:bodyPr/>
          <a:lstStyle/>
          <a:p>
            <a:r>
              <a:rPr lang="en-US"/>
              <a:t>Seven…</a:t>
            </a:r>
          </a:p>
        </p:txBody>
      </p:sp>
      <p:sp>
        <p:nvSpPr>
          <p:cNvPr id="375815" name="Freeform 7"/>
          <p:cNvSpPr>
            <a:spLocks/>
          </p:cNvSpPr>
          <p:nvPr/>
        </p:nvSpPr>
        <p:spPr bwMode="auto">
          <a:xfrm>
            <a:off x="2269067" y="2514600"/>
            <a:ext cx="3454400" cy="2743200"/>
          </a:xfrm>
          <a:custGeom>
            <a:avLst/>
            <a:gdLst/>
            <a:ahLst/>
            <a:cxnLst>
              <a:cxn ang="0">
                <a:pos x="2448" y="0"/>
              </a:cxn>
              <a:cxn ang="0">
                <a:pos x="0" y="1728"/>
              </a:cxn>
              <a:cxn ang="0">
                <a:pos x="1872" y="1248"/>
              </a:cxn>
              <a:cxn ang="0">
                <a:pos x="2448" y="0"/>
              </a:cxn>
            </a:cxnLst>
            <a:rect l="0" t="0" r="r" b="b"/>
            <a:pathLst>
              <a:path w="2448" h="1728">
                <a:moveTo>
                  <a:pt x="2448" y="0"/>
                </a:moveTo>
                <a:lnTo>
                  <a:pt x="0" y="1728"/>
                </a:lnTo>
                <a:lnTo>
                  <a:pt x="1872" y="1248"/>
                </a:lnTo>
                <a:lnTo>
                  <a:pt x="2448" y="0"/>
                </a:lnTo>
                <a:close/>
              </a:path>
            </a:pathLst>
          </a:custGeom>
          <a:solidFill>
            <a:schemeClr val="accent1"/>
          </a:solidFill>
          <a:ln w="12700" cap="flat" cmpd="sng">
            <a:solidFill>
              <a:schemeClr val="tx1"/>
            </a:solidFill>
            <a:prstDash val="solid"/>
            <a:round/>
            <a:headEnd type="none" w="med" len="med"/>
            <a:tailEnd type="none" w="med" len="med"/>
          </a:ln>
          <a:effectLst/>
        </p:spPr>
        <p:txBody>
          <a:bodyPr/>
          <a:lstStyle/>
          <a:p>
            <a:endParaRPr lang="en-IN"/>
          </a:p>
        </p:txBody>
      </p:sp>
      <p:sp>
        <p:nvSpPr>
          <p:cNvPr id="375816" name="Freeform 8"/>
          <p:cNvSpPr>
            <a:spLocks/>
          </p:cNvSpPr>
          <p:nvPr/>
        </p:nvSpPr>
        <p:spPr bwMode="auto">
          <a:xfrm>
            <a:off x="3217334" y="3336926"/>
            <a:ext cx="1896533" cy="1539875"/>
          </a:xfrm>
          <a:custGeom>
            <a:avLst/>
            <a:gdLst/>
            <a:ahLst/>
            <a:cxnLst>
              <a:cxn ang="0">
                <a:pos x="1061" y="0"/>
              </a:cxn>
              <a:cxn ang="0">
                <a:pos x="0" y="730"/>
              </a:cxn>
              <a:cxn ang="0">
                <a:pos x="0" y="970"/>
              </a:cxn>
              <a:cxn ang="0">
                <a:pos x="240" y="970"/>
              </a:cxn>
              <a:cxn ang="0">
                <a:pos x="1198" y="735"/>
              </a:cxn>
              <a:cxn ang="0">
                <a:pos x="1344" y="442"/>
              </a:cxn>
              <a:cxn ang="0">
                <a:pos x="1344" y="10"/>
              </a:cxn>
              <a:cxn ang="0">
                <a:pos x="1061" y="0"/>
              </a:cxn>
            </a:cxnLst>
            <a:rect l="0" t="0" r="r" b="b"/>
            <a:pathLst>
              <a:path w="1344" h="970">
                <a:moveTo>
                  <a:pt x="1061" y="0"/>
                </a:moveTo>
                <a:lnTo>
                  <a:pt x="0" y="730"/>
                </a:lnTo>
                <a:lnTo>
                  <a:pt x="0" y="970"/>
                </a:lnTo>
                <a:lnTo>
                  <a:pt x="240" y="970"/>
                </a:lnTo>
                <a:lnTo>
                  <a:pt x="1198" y="735"/>
                </a:lnTo>
                <a:lnTo>
                  <a:pt x="1344" y="442"/>
                </a:lnTo>
                <a:lnTo>
                  <a:pt x="1344" y="10"/>
                </a:lnTo>
                <a:lnTo>
                  <a:pt x="1061" y="0"/>
                </a:lnTo>
              </a:path>
            </a:pathLst>
          </a:custGeom>
          <a:noFill/>
          <a:ln w="57150" cap="flat" cmpd="sng">
            <a:solidFill>
              <a:schemeClr val="bg2"/>
            </a:solidFill>
            <a:prstDash val="solid"/>
            <a:round/>
            <a:headEnd type="none" w="med" len="med"/>
            <a:tailEnd type="none" w="med" len="med"/>
          </a:ln>
          <a:effectLst/>
        </p:spPr>
        <p:txBody>
          <a:bodyPr/>
          <a:lstStyle/>
          <a:p>
            <a:endParaRPr lang="en-I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fontAlgn="auto" hangingPunct="1">
              <a:spcAft>
                <a:spcPts val="0"/>
              </a:spcAft>
              <a:defRPr/>
            </a:pPr>
            <a:r>
              <a:rPr lang="en-US" smtClean="0"/>
              <a:t>Polygon Fill-Area Clipping</a:t>
            </a:r>
          </a:p>
        </p:txBody>
      </p:sp>
      <p:sp>
        <p:nvSpPr>
          <p:cNvPr id="9219" name="Rectangle 3"/>
          <p:cNvSpPr>
            <a:spLocks noChangeArrowheads="1"/>
          </p:cNvSpPr>
          <p:nvPr/>
        </p:nvSpPr>
        <p:spPr bwMode="auto">
          <a:xfrm>
            <a:off x="914400" y="2438400"/>
            <a:ext cx="1143000" cy="1066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220" name="Line 4"/>
          <p:cNvSpPr>
            <a:spLocks noChangeShapeType="1"/>
          </p:cNvSpPr>
          <p:nvPr/>
        </p:nvSpPr>
        <p:spPr bwMode="auto">
          <a:xfrm flipH="1">
            <a:off x="1676400" y="2971800"/>
            <a:ext cx="0" cy="1524000"/>
          </a:xfrm>
          <a:prstGeom prst="line">
            <a:avLst/>
          </a:prstGeom>
          <a:noFill/>
          <a:ln w="9525">
            <a:solidFill>
              <a:schemeClr val="tx1"/>
            </a:solidFill>
            <a:prstDash val="dash"/>
            <a:round/>
            <a:headEnd/>
            <a:tailEnd/>
          </a:ln>
        </p:spPr>
        <p:txBody>
          <a:bodyPr/>
          <a:lstStyle/>
          <a:p>
            <a:endParaRPr lang="en-IN"/>
          </a:p>
        </p:txBody>
      </p:sp>
      <p:sp>
        <p:nvSpPr>
          <p:cNvPr id="9221" name="Line 5"/>
          <p:cNvSpPr>
            <a:spLocks noChangeShapeType="1"/>
          </p:cNvSpPr>
          <p:nvPr/>
        </p:nvSpPr>
        <p:spPr bwMode="auto">
          <a:xfrm flipH="1">
            <a:off x="3581400" y="2971800"/>
            <a:ext cx="0" cy="1524000"/>
          </a:xfrm>
          <a:prstGeom prst="line">
            <a:avLst/>
          </a:prstGeom>
          <a:noFill/>
          <a:ln w="9525">
            <a:solidFill>
              <a:schemeClr val="tx1"/>
            </a:solidFill>
            <a:prstDash val="dash"/>
            <a:round/>
            <a:headEnd/>
            <a:tailEnd/>
          </a:ln>
        </p:spPr>
        <p:txBody>
          <a:bodyPr/>
          <a:lstStyle/>
          <a:p>
            <a:endParaRPr lang="en-IN"/>
          </a:p>
        </p:txBody>
      </p:sp>
      <p:sp>
        <p:nvSpPr>
          <p:cNvPr id="9222" name="Line 6"/>
          <p:cNvSpPr>
            <a:spLocks noChangeShapeType="1"/>
          </p:cNvSpPr>
          <p:nvPr/>
        </p:nvSpPr>
        <p:spPr bwMode="auto">
          <a:xfrm flipH="1">
            <a:off x="1676400" y="4495800"/>
            <a:ext cx="1905000" cy="0"/>
          </a:xfrm>
          <a:prstGeom prst="line">
            <a:avLst/>
          </a:prstGeom>
          <a:noFill/>
          <a:ln w="9525">
            <a:solidFill>
              <a:schemeClr val="tx1"/>
            </a:solidFill>
            <a:prstDash val="dash"/>
            <a:round/>
            <a:headEnd/>
            <a:tailEnd/>
          </a:ln>
        </p:spPr>
        <p:txBody>
          <a:bodyPr/>
          <a:lstStyle/>
          <a:p>
            <a:endParaRPr lang="en-IN"/>
          </a:p>
        </p:txBody>
      </p:sp>
      <p:sp>
        <p:nvSpPr>
          <p:cNvPr id="9223" name="Line 7"/>
          <p:cNvSpPr>
            <a:spLocks noChangeShapeType="1"/>
          </p:cNvSpPr>
          <p:nvPr/>
        </p:nvSpPr>
        <p:spPr bwMode="auto">
          <a:xfrm flipH="1">
            <a:off x="1676400" y="2971800"/>
            <a:ext cx="1905000" cy="0"/>
          </a:xfrm>
          <a:prstGeom prst="line">
            <a:avLst/>
          </a:prstGeom>
          <a:noFill/>
          <a:ln w="9525">
            <a:solidFill>
              <a:schemeClr val="tx1"/>
            </a:solidFill>
            <a:prstDash val="dash"/>
            <a:round/>
            <a:headEnd/>
            <a:tailEnd/>
          </a:ln>
        </p:spPr>
        <p:txBody>
          <a:bodyPr/>
          <a:lstStyle/>
          <a:p>
            <a:endParaRPr lang="en-IN"/>
          </a:p>
        </p:txBody>
      </p:sp>
      <p:sp>
        <p:nvSpPr>
          <p:cNvPr id="9224" name="Rectangle 8"/>
          <p:cNvSpPr>
            <a:spLocks noChangeArrowheads="1"/>
          </p:cNvSpPr>
          <p:nvPr/>
        </p:nvSpPr>
        <p:spPr bwMode="auto">
          <a:xfrm>
            <a:off x="6018213" y="2971800"/>
            <a:ext cx="3810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225" name="Line 9"/>
          <p:cNvSpPr>
            <a:spLocks noChangeShapeType="1"/>
          </p:cNvSpPr>
          <p:nvPr/>
        </p:nvSpPr>
        <p:spPr bwMode="auto">
          <a:xfrm flipH="1">
            <a:off x="6018213" y="2971800"/>
            <a:ext cx="1587" cy="1524000"/>
          </a:xfrm>
          <a:prstGeom prst="line">
            <a:avLst/>
          </a:prstGeom>
          <a:noFill/>
          <a:ln w="9525">
            <a:solidFill>
              <a:schemeClr val="tx1"/>
            </a:solidFill>
            <a:prstDash val="dash"/>
            <a:round/>
            <a:headEnd/>
            <a:tailEnd/>
          </a:ln>
        </p:spPr>
        <p:txBody>
          <a:bodyPr/>
          <a:lstStyle/>
          <a:p>
            <a:endParaRPr lang="en-IN"/>
          </a:p>
        </p:txBody>
      </p:sp>
      <p:sp>
        <p:nvSpPr>
          <p:cNvPr id="9226" name="Line 10"/>
          <p:cNvSpPr>
            <a:spLocks noChangeShapeType="1"/>
          </p:cNvSpPr>
          <p:nvPr/>
        </p:nvSpPr>
        <p:spPr bwMode="auto">
          <a:xfrm flipH="1">
            <a:off x="7923213" y="2971800"/>
            <a:ext cx="1587" cy="1524000"/>
          </a:xfrm>
          <a:prstGeom prst="line">
            <a:avLst/>
          </a:prstGeom>
          <a:noFill/>
          <a:ln w="9525">
            <a:solidFill>
              <a:schemeClr val="tx1"/>
            </a:solidFill>
            <a:prstDash val="dash"/>
            <a:round/>
            <a:headEnd/>
            <a:tailEnd/>
          </a:ln>
        </p:spPr>
        <p:txBody>
          <a:bodyPr/>
          <a:lstStyle/>
          <a:p>
            <a:endParaRPr lang="en-IN"/>
          </a:p>
        </p:txBody>
      </p:sp>
      <p:sp>
        <p:nvSpPr>
          <p:cNvPr id="9227" name="Line 11"/>
          <p:cNvSpPr>
            <a:spLocks noChangeShapeType="1"/>
          </p:cNvSpPr>
          <p:nvPr/>
        </p:nvSpPr>
        <p:spPr bwMode="auto">
          <a:xfrm flipH="1">
            <a:off x="6018213" y="4495800"/>
            <a:ext cx="1905000" cy="1588"/>
          </a:xfrm>
          <a:prstGeom prst="line">
            <a:avLst/>
          </a:prstGeom>
          <a:noFill/>
          <a:ln w="9525">
            <a:solidFill>
              <a:schemeClr val="tx1"/>
            </a:solidFill>
            <a:prstDash val="dash"/>
            <a:round/>
            <a:headEnd/>
            <a:tailEnd/>
          </a:ln>
        </p:spPr>
        <p:txBody>
          <a:bodyPr/>
          <a:lstStyle/>
          <a:p>
            <a:endParaRPr lang="en-IN"/>
          </a:p>
        </p:txBody>
      </p:sp>
      <p:sp>
        <p:nvSpPr>
          <p:cNvPr id="9228" name="Line 12"/>
          <p:cNvSpPr>
            <a:spLocks noChangeShapeType="1"/>
          </p:cNvSpPr>
          <p:nvPr/>
        </p:nvSpPr>
        <p:spPr bwMode="auto">
          <a:xfrm flipH="1">
            <a:off x="6018213" y="2971800"/>
            <a:ext cx="1905000" cy="1588"/>
          </a:xfrm>
          <a:prstGeom prst="line">
            <a:avLst/>
          </a:prstGeom>
          <a:noFill/>
          <a:ln w="9525">
            <a:solidFill>
              <a:schemeClr val="tx1"/>
            </a:solidFill>
            <a:prstDash val="dash"/>
            <a:round/>
            <a:headEnd/>
            <a:tailEnd/>
          </a:ln>
        </p:spPr>
        <p:txBody>
          <a:bodyPr/>
          <a:lstStyle/>
          <a:p>
            <a:endParaRPr lang="en-IN"/>
          </a:p>
        </p:txBody>
      </p:sp>
      <p:sp>
        <p:nvSpPr>
          <p:cNvPr id="9229" name="AutoShape 13"/>
          <p:cNvSpPr>
            <a:spLocks noChangeArrowheads="1"/>
          </p:cNvSpPr>
          <p:nvPr/>
        </p:nvSpPr>
        <p:spPr bwMode="auto">
          <a:xfrm>
            <a:off x="1219200" y="3810000"/>
            <a:ext cx="1295400" cy="457200"/>
          </a:xfrm>
          <a:prstGeom prst="rtTriangle">
            <a:avLst/>
          </a:prstGeom>
          <a:solidFill>
            <a:schemeClr val="accent1"/>
          </a:solidFill>
          <a:ln w="9525">
            <a:solidFill>
              <a:schemeClr val="tx1"/>
            </a:solidFill>
            <a:miter lim="800000"/>
            <a:headEnd/>
            <a:tailEnd/>
          </a:ln>
        </p:spPr>
        <p:txBody>
          <a:bodyPr wrap="none" anchor="ctr"/>
          <a:lstStyle/>
          <a:p>
            <a:endParaRPr lang="en-US"/>
          </a:p>
        </p:txBody>
      </p:sp>
      <p:sp>
        <p:nvSpPr>
          <p:cNvPr id="9230" name="AutoShape 14"/>
          <p:cNvSpPr>
            <a:spLocks noChangeArrowheads="1"/>
          </p:cNvSpPr>
          <p:nvPr/>
        </p:nvSpPr>
        <p:spPr bwMode="auto">
          <a:xfrm>
            <a:off x="6018213" y="4038600"/>
            <a:ext cx="838200" cy="228600"/>
          </a:xfrm>
          <a:prstGeom prst="rtTriangle">
            <a:avLst/>
          </a:prstGeom>
          <a:solidFill>
            <a:schemeClr val="accent1"/>
          </a:solidFill>
          <a:ln w="9525">
            <a:solidFill>
              <a:schemeClr val="tx1"/>
            </a:solidFill>
            <a:miter lim="800000"/>
            <a:headEnd/>
            <a:tailEnd/>
          </a:ln>
        </p:spPr>
        <p:txBody>
          <a:bodyPr wrap="none" anchor="ctr"/>
          <a:lstStyle/>
          <a:p>
            <a:endParaRPr lang="en-US"/>
          </a:p>
        </p:txBody>
      </p:sp>
      <p:sp>
        <p:nvSpPr>
          <p:cNvPr id="9231" name="AutoShape 15"/>
          <p:cNvSpPr>
            <a:spLocks noChangeArrowheads="1"/>
          </p:cNvSpPr>
          <p:nvPr/>
        </p:nvSpPr>
        <p:spPr bwMode="auto">
          <a:xfrm>
            <a:off x="4419600" y="3505200"/>
            <a:ext cx="762000" cy="533400"/>
          </a:xfrm>
          <a:prstGeom prst="rightArrow">
            <a:avLst>
              <a:gd name="adj1" fmla="val 50000"/>
              <a:gd name="adj2" fmla="val 35714"/>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smtClean="0"/>
              <a:t>Polygon Fill-Area Clipping</a:t>
            </a:r>
          </a:p>
        </p:txBody>
      </p:sp>
      <p:sp>
        <p:nvSpPr>
          <p:cNvPr id="11267" name="Line 3"/>
          <p:cNvSpPr>
            <a:spLocks noChangeShapeType="1"/>
          </p:cNvSpPr>
          <p:nvPr/>
        </p:nvSpPr>
        <p:spPr bwMode="auto">
          <a:xfrm flipH="1">
            <a:off x="457200" y="2630488"/>
            <a:ext cx="0" cy="1524000"/>
          </a:xfrm>
          <a:prstGeom prst="line">
            <a:avLst/>
          </a:prstGeom>
          <a:noFill/>
          <a:ln w="9525">
            <a:solidFill>
              <a:schemeClr val="tx1"/>
            </a:solidFill>
            <a:prstDash val="dash"/>
            <a:round/>
            <a:headEnd/>
            <a:tailEnd/>
          </a:ln>
        </p:spPr>
        <p:txBody>
          <a:bodyPr/>
          <a:lstStyle/>
          <a:p>
            <a:endParaRPr lang="en-IN"/>
          </a:p>
        </p:txBody>
      </p:sp>
      <p:sp>
        <p:nvSpPr>
          <p:cNvPr id="11268" name="Line 4"/>
          <p:cNvSpPr>
            <a:spLocks noChangeShapeType="1"/>
          </p:cNvSpPr>
          <p:nvPr/>
        </p:nvSpPr>
        <p:spPr bwMode="auto">
          <a:xfrm flipH="1">
            <a:off x="2362200" y="2630488"/>
            <a:ext cx="0" cy="1524000"/>
          </a:xfrm>
          <a:prstGeom prst="line">
            <a:avLst/>
          </a:prstGeom>
          <a:noFill/>
          <a:ln w="9525">
            <a:solidFill>
              <a:schemeClr val="tx1"/>
            </a:solidFill>
            <a:prstDash val="dash"/>
            <a:round/>
            <a:headEnd/>
            <a:tailEnd/>
          </a:ln>
        </p:spPr>
        <p:txBody>
          <a:bodyPr/>
          <a:lstStyle/>
          <a:p>
            <a:endParaRPr lang="en-IN"/>
          </a:p>
        </p:txBody>
      </p:sp>
      <p:sp>
        <p:nvSpPr>
          <p:cNvPr id="11269" name="Line 5"/>
          <p:cNvSpPr>
            <a:spLocks noChangeShapeType="1"/>
          </p:cNvSpPr>
          <p:nvPr/>
        </p:nvSpPr>
        <p:spPr bwMode="auto">
          <a:xfrm flipH="1">
            <a:off x="457200" y="4154488"/>
            <a:ext cx="1905000" cy="0"/>
          </a:xfrm>
          <a:prstGeom prst="line">
            <a:avLst/>
          </a:prstGeom>
          <a:noFill/>
          <a:ln w="9525">
            <a:solidFill>
              <a:schemeClr val="tx1"/>
            </a:solidFill>
            <a:prstDash val="dash"/>
            <a:round/>
            <a:headEnd/>
            <a:tailEnd/>
          </a:ln>
        </p:spPr>
        <p:txBody>
          <a:bodyPr/>
          <a:lstStyle/>
          <a:p>
            <a:endParaRPr lang="en-IN"/>
          </a:p>
        </p:txBody>
      </p:sp>
      <p:sp>
        <p:nvSpPr>
          <p:cNvPr id="11270" name="Line 6"/>
          <p:cNvSpPr>
            <a:spLocks noChangeShapeType="1"/>
          </p:cNvSpPr>
          <p:nvPr/>
        </p:nvSpPr>
        <p:spPr bwMode="auto">
          <a:xfrm flipH="1">
            <a:off x="457200" y="2630488"/>
            <a:ext cx="1905000" cy="0"/>
          </a:xfrm>
          <a:prstGeom prst="line">
            <a:avLst/>
          </a:prstGeom>
          <a:noFill/>
          <a:ln w="9525">
            <a:solidFill>
              <a:schemeClr val="tx1"/>
            </a:solidFill>
            <a:prstDash val="dash"/>
            <a:round/>
            <a:headEnd/>
            <a:tailEnd/>
          </a:ln>
        </p:spPr>
        <p:txBody>
          <a:bodyPr/>
          <a:lstStyle/>
          <a:p>
            <a:endParaRPr lang="en-IN"/>
          </a:p>
        </p:txBody>
      </p:sp>
      <p:sp>
        <p:nvSpPr>
          <p:cNvPr id="11271" name="Line 7"/>
          <p:cNvSpPr>
            <a:spLocks noChangeShapeType="1"/>
          </p:cNvSpPr>
          <p:nvPr/>
        </p:nvSpPr>
        <p:spPr bwMode="auto">
          <a:xfrm>
            <a:off x="762000" y="1563688"/>
            <a:ext cx="381000" cy="2209800"/>
          </a:xfrm>
          <a:prstGeom prst="line">
            <a:avLst/>
          </a:prstGeom>
          <a:noFill/>
          <a:ln w="9525">
            <a:solidFill>
              <a:schemeClr val="tx1"/>
            </a:solidFill>
            <a:round/>
            <a:headEnd/>
            <a:tailEnd/>
          </a:ln>
        </p:spPr>
        <p:txBody>
          <a:bodyPr/>
          <a:lstStyle/>
          <a:p>
            <a:endParaRPr lang="en-IN"/>
          </a:p>
        </p:txBody>
      </p:sp>
      <p:sp>
        <p:nvSpPr>
          <p:cNvPr id="11272" name="Line 8"/>
          <p:cNvSpPr>
            <a:spLocks noChangeShapeType="1"/>
          </p:cNvSpPr>
          <p:nvPr/>
        </p:nvSpPr>
        <p:spPr bwMode="auto">
          <a:xfrm>
            <a:off x="1143000" y="3773488"/>
            <a:ext cx="2286000" cy="0"/>
          </a:xfrm>
          <a:prstGeom prst="line">
            <a:avLst/>
          </a:prstGeom>
          <a:noFill/>
          <a:ln w="9525">
            <a:solidFill>
              <a:schemeClr val="tx1"/>
            </a:solidFill>
            <a:round/>
            <a:headEnd/>
            <a:tailEnd/>
          </a:ln>
        </p:spPr>
        <p:txBody>
          <a:bodyPr/>
          <a:lstStyle/>
          <a:p>
            <a:endParaRPr lang="en-IN"/>
          </a:p>
        </p:txBody>
      </p:sp>
      <p:sp>
        <p:nvSpPr>
          <p:cNvPr id="11273" name="Line 9"/>
          <p:cNvSpPr>
            <a:spLocks noChangeShapeType="1"/>
          </p:cNvSpPr>
          <p:nvPr/>
        </p:nvSpPr>
        <p:spPr bwMode="auto">
          <a:xfrm>
            <a:off x="762000" y="1563688"/>
            <a:ext cx="2667000" cy="2209800"/>
          </a:xfrm>
          <a:prstGeom prst="line">
            <a:avLst/>
          </a:prstGeom>
          <a:noFill/>
          <a:ln w="9525">
            <a:solidFill>
              <a:schemeClr val="tx1"/>
            </a:solidFill>
            <a:round/>
            <a:headEnd/>
            <a:tailEnd/>
          </a:ln>
        </p:spPr>
        <p:txBody>
          <a:bodyPr/>
          <a:lstStyle/>
          <a:p>
            <a:endParaRPr lang="en-IN"/>
          </a:p>
        </p:txBody>
      </p:sp>
      <p:sp>
        <p:nvSpPr>
          <p:cNvPr id="11274" name="Text Box 10"/>
          <p:cNvSpPr txBox="1">
            <a:spLocks noChangeArrowheads="1"/>
          </p:cNvSpPr>
          <p:nvPr/>
        </p:nvSpPr>
        <p:spPr bwMode="auto">
          <a:xfrm>
            <a:off x="517525" y="1295400"/>
            <a:ext cx="425450" cy="366713"/>
          </a:xfrm>
          <a:prstGeom prst="rect">
            <a:avLst/>
          </a:prstGeom>
          <a:noFill/>
          <a:ln w="9525">
            <a:noFill/>
            <a:miter lim="800000"/>
            <a:headEnd/>
            <a:tailEnd/>
          </a:ln>
        </p:spPr>
        <p:txBody>
          <a:bodyPr wrap="none">
            <a:spAutoFit/>
          </a:bodyPr>
          <a:lstStyle/>
          <a:p>
            <a:r>
              <a:rPr lang="en-US"/>
              <a:t>v1</a:t>
            </a:r>
          </a:p>
        </p:txBody>
      </p:sp>
      <p:sp>
        <p:nvSpPr>
          <p:cNvPr id="11275" name="Text Box 11"/>
          <p:cNvSpPr txBox="1">
            <a:spLocks noChangeArrowheads="1"/>
          </p:cNvSpPr>
          <p:nvPr/>
        </p:nvSpPr>
        <p:spPr bwMode="auto">
          <a:xfrm>
            <a:off x="898525" y="3733800"/>
            <a:ext cx="425450" cy="366713"/>
          </a:xfrm>
          <a:prstGeom prst="rect">
            <a:avLst/>
          </a:prstGeom>
          <a:noFill/>
          <a:ln w="9525">
            <a:noFill/>
            <a:miter lim="800000"/>
            <a:headEnd/>
            <a:tailEnd/>
          </a:ln>
        </p:spPr>
        <p:txBody>
          <a:bodyPr wrap="none">
            <a:spAutoFit/>
          </a:bodyPr>
          <a:lstStyle/>
          <a:p>
            <a:r>
              <a:rPr lang="en-US"/>
              <a:t>v2</a:t>
            </a:r>
          </a:p>
        </p:txBody>
      </p:sp>
      <p:sp>
        <p:nvSpPr>
          <p:cNvPr id="11276" name="Text Box 12"/>
          <p:cNvSpPr txBox="1">
            <a:spLocks noChangeArrowheads="1"/>
          </p:cNvSpPr>
          <p:nvPr/>
        </p:nvSpPr>
        <p:spPr bwMode="auto">
          <a:xfrm>
            <a:off x="3413125" y="3581400"/>
            <a:ext cx="425450" cy="366713"/>
          </a:xfrm>
          <a:prstGeom prst="rect">
            <a:avLst/>
          </a:prstGeom>
          <a:noFill/>
          <a:ln w="9525">
            <a:noFill/>
            <a:miter lim="800000"/>
            <a:headEnd/>
            <a:tailEnd/>
          </a:ln>
        </p:spPr>
        <p:txBody>
          <a:bodyPr wrap="none">
            <a:spAutoFit/>
          </a:bodyPr>
          <a:lstStyle/>
          <a:p>
            <a:r>
              <a:rPr lang="en-US"/>
              <a:t>v3</a:t>
            </a:r>
          </a:p>
        </p:txBody>
      </p:sp>
      <p:sp>
        <p:nvSpPr>
          <p:cNvPr id="11277" name="Line 13"/>
          <p:cNvSpPr>
            <a:spLocks noChangeShapeType="1"/>
          </p:cNvSpPr>
          <p:nvPr/>
        </p:nvSpPr>
        <p:spPr bwMode="auto">
          <a:xfrm flipH="1">
            <a:off x="5794375" y="2590800"/>
            <a:ext cx="0" cy="1524000"/>
          </a:xfrm>
          <a:prstGeom prst="line">
            <a:avLst/>
          </a:prstGeom>
          <a:noFill/>
          <a:ln w="9525">
            <a:solidFill>
              <a:schemeClr val="tx1"/>
            </a:solidFill>
            <a:prstDash val="dash"/>
            <a:round/>
            <a:headEnd/>
            <a:tailEnd/>
          </a:ln>
        </p:spPr>
        <p:txBody>
          <a:bodyPr/>
          <a:lstStyle/>
          <a:p>
            <a:endParaRPr lang="en-IN"/>
          </a:p>
        </p:txBody>
      </p:sp>
      <p:sp>
        <p:nvSpPr>
          <p:cNvPr id="11278" name="Line 14"/>
          <p:cNvSpPr>
            <a:spLocks noChangeShapeType="1"/>
          </p:cNvSpPr>
          <p:nvPr/>
        </p:nvSpPr>
        <p:spPr bwMode="auto">
          <a:xfrm flipH="1">
            <a:off x="7699375" y="2590800"/>
            <a:ext cx="0" cy="1524000"/>
          </a:xfrm>
          <a:prstGeom prst="line">
            <a:avLst/>
          </a:prstGeom>
          <a:noFill/>
          <a:ln w="9525">
            <a:solidFill>
              <a:schemeClr val="tx1"/>
            </a:solidFill>
            <a:prstDash val="dash"/>
            <a:round/>
            <a:headEnd/>
            <a:tailEnd/>
          </a:ln>
        </p:spPr>
        <p:txBody>
          <a:bodyPr/>
          <a:lstStyle/>
          <a:p>
            <a:endParaRPr lang="en-IN"/>
          </a:p>
        </p:txBody>
      </p:sp>
      <p:sp>
        <p:nvSpPr>
          <p:cNvPr id="11279" name="Line 15"/>
          <p:cNvSpPr>
            <a:spLocks noChangeShapeType="1"/>
          </p:cNvSpPr>
          <p:nvPr/>
        </p:nvSpPr>
        <p:spPr bwMode="auto">
          <a:xfrm flipH="1">
            <a:off x="5794375" y="4114800"/>
            <a:ext cx="1905000" cy="0"/>
          </a:xfrm>
          <a:prstGeom prst="line">
            <a:avLst/>
          </a:prstGeom>
          <a:noFill/>
          <a:ln w="9525">
            <a:solidFill>
              <a:schemeClr val="tx1"/>
            </a:solidFill>
            <a:prstDash val="dash"/>
            <a:round/>
            <a:headEnd/>
            <a:tailEnd/>
          </a:ln>
        </p:spPr>
        <p:txBody>
          <a:bodyPr/>
          <a:lstStyle/>
          <a:p>
            <a:endParaRPr lang="en-IN"/>
          </a:p>
        </p:txBody>
      </p:sp>
      <p:sp>
        <p:nvSpPr>
          <p:cNvPr id="11280" name="Line 16"/>
          <p:cNvSpPr>
            <a:spLocks noChangeShapeType="1"/>
          </p:cNvSpPr>
          <p:nvPr/>
        </p:nvSpPr>
        <p:spPr bwMode="auto">
          <a:xfrm flipH="1">
            <a:off x="5794375" y="2590800"/>
            <a:ext cx="1905000" cy="0"/>
          </a:xfrm>
          <a:prstGeom prst="line">
            <a:avLst/>
          </a:prstGeom>
          <a:noFill/>
          <a:ln w="9525">
            <a:solidFill>
              <a:schemeClr val="tx1"/>
            </a:solidFill>
            <a:prstDash val="dash"/>
            <a:round/>
            <a:headEnd/>
            <a:tailEnd/>
          </a:ln>
        </p:spPr>
        <p:txBody>
          <a:bodyPr/>
          <a:lstStyle/>
          <a:p>
            <a:endParaRPr lang="en-IN"/>
          </a:p>
        </p:txBody>
      </p:sp>
      <p:sp>
        <p:nvSpPr>
          <p:cNvPr id="11281" name="Line 17"/>
          <p:cNvSpPr>
            <a:spLocks noChangeShapeType="1"/>
          </p:cNvSpPr>
          <p:nvPr/>
        </p:nvSpPr>
        <p:spPr bwMode="auto">
          <a:xfrm>
            <a:off x="6280150" y="2590800"/>
            <a:ext cx="200025" cy="1143000"/>
          </a:xfrm>
          <a:prstGeom prst="line">
            <a:avLst/>
          </a:prstGeom>
          <a:noFill/>
          <a:ln w="9525">
            <a:solidFill>
              <a:schemeClr val="tx1"/>
            </a:solidFill>
            <a:round/>
            <a:headEnd/>
            <a:tailEnd/>
          </a:ln>
        </p:spPr>
        <p:txBody>
          <a:bodyPr/>
          <a:lstStyle/>
          <a:p>
            <a:endParaRPr lang="en-IN"/>
          </a:p>
        </p:txBody>
      </p:sp>
      <p:sp>
        <p:nvSpPr>
          <p:cNvPr id="11282" name="Line 18"/>
          <p:cNvSpPr>
            <a:spLocks noChangeShapeType="1"/>
          </p:cNvSpPr>
          <p:nvPr/>
        </p:nvSpPr>
        <p:spPr bwMode="auto">
          <a:xfrm>
            <a:off x="6480175" y="3733800"/>
            <a:ext cx="1247775" cy="0"/>
          </a:xfrm>
          <a:prstGeom prst="line">
            <a:avLst/>
          </a:prstGeom>
          <a:noFill/>
          <a:ln w="9525">
            <a:solidFill>
              <a:schemeClr val="tx1"/>
            </a:solidFill>
            <a:round/>
            <a:headEnd/>
            <a:tailEnd/>
          </a:ln>
        </p:spPr>
        <p:txBody>
          <a:bodyPr/>
          <a:lstStyle/>
          <a:p>
            <a:endParaRPr lang="en-IN"/>
          </a:p>
        </p:txBody>
      </p:sp>
      <p:sp>
        <p:nvSpPr>
          <p:cNvPr id="11283" name="Line 19"/>
          <p:cNvSpPr>
            <a:spLocks noChangeShapeType="1"/>
          </p:cNvSpPr>
          <p:nvPr/>
        </p:nvSpPr>
        <p:spPr bwMode="auto">
          <a:xfrm>
            <a:off x="7346950" y="2590800"/>
            <a:ext cx="381000" cy="304800"/>
          </a:xfrm>
          <a:prstGeom prst="line">
            <a:avLst/>
          </a:prstGeom>
          <a:noFill/>
          <a:ln w="9525">
            <a:solidFill>
              <a:schemeClr val="tx1"/>
            </a:solidFill>
            <a:round/>
            <a:headEnd/>
            <a:tailEnd/>
          </a:ln>
        </p:spPr>
        <p:txBody>
          <a:bodyPr/>
          <a:lstStyle/>
          <a:p>
            <a:endParaRPr lang="en-IN"/>
          </a:p>
        </p:txBody>
      </p:sp>
      <p:sp>
        <p:nvSpPr>
          <p:cNvPr id="11284" name="Text Box 20"/>
          <p:cNvSpPr txBox="1">
            <a:spLocks noChangeArrowheads="1"/>
          </p:cNvSpPr>
          <p:nvPr/>
        </p:nvSpPr>
        <p:spPr bwMode="auto">
          <a:xfrm>
            <a:off x="6007100" y="2300288"/>
            <a:ext cx="476250" cy="366712"/>
          </a:xfrm>
          <a:prstGeom prst="rect">
            <a:avLst/>
          </a:prstGeom>
          <a:noFill/>
          <a:ln w="9525">
            <a:noFill/>
            <a:miter lim="800000"/>
            <a:headEnd/>
            <a:tailEnd/>
          </a:ln>
        </p:spPr>
        <p:txBody>
          <a:bodyPr wrap="none">
            <a:spAutoFit/>
          </a:bodyPr>
          <a:lstStyle/>
          <a:p>
            <a:r>
              <a:rPr lang="en-US"/>
              <a:t>v1’</a:t>
            </a:r>
          </a:p>
        </p:txBody>
      </p:sp>
      <p:sp>
        <p:nvSpPr>
          <p:cNvPr id="11285" name="Text Box 21"/>
          <p:cNvSpPr txBox="1">
            <a:spLocks noChangeArrowheads="1"/>
          </p:cNvSpPr>
          <p:nvPr/>
        </p:nvSpPr>
        <p:spPr bwMode="auto">
          <a:xfrm>
            <a:off x="6235700" y="3694113"/>
            <a:ext cx="425450" cy="366712"/>
          </a:xfrm>
          <a:prstGeom prst="rect">
            <a:avLst/>
          </a:prstGeom>
          <a:noFill/>
          <a:ln w="9525">
            <a:noFill/>
            <a:miter lim="800000"/>
            <a:headEnd/>
            <a:tailEnd/>
          </a:ln>
        </p:spPr>
        <p:txBody>
          <a:bodyPr wrap="none">
            <a:spAutoFit/>
          </a:bodyPr>
          <a:lstStyle/>
          <a:p>
            <a:r>
              <a:rPr lang="en-US"/>
              <a:t>v2</a:t>
            </a:r>
          </a:p>
        </p:txBody>
      </p:sp>
      <p:sp>
        <p:nvSpPr>
          <p:cNvPr id="11286" name="Text Box 22"/>
          <p:cNvSpPr txBox="1">
            <a:spLocks noChangeArrowheads="1"/>
          </p:cNvSpPr>
          <p:nvPr/>
        </p:nvSpPr>
        <p:spPr bwMode="auto">
          <a:xfrm>
            <a:off x="7727950" y="3541713"/>
            <a:ext cx="501650" cy="366712"/>
          </a:xfrm>
          <a:prstGeom prst="rect">
            <a:avLst/>
          </a:prstGeom>
          <a:noFill/>
          <a:ln w="9525">
            <a:noFill/>
            <a:miter lim="800000"/>
            <a:headEnd/>
            <a:tailEnd/>
          </a:ln>
        </p:spPr>
        <p:txBody>
          <a:bodyPr wrap="none">
            <a:spAutoFit/>
          </a:bodyPr>
          <a:lstStyle/>
          <a:p>
            <a:r>
              <a:rPr lang="en-US"/>
              <a:t>v3”</a:t>
            </a:r>
          </a:p>
        </p:txBody>
      </p:sp>
      <p:sp>
        <p:nvSpPr>
          <p:cNvPr id="11287" name="Line 23"/>
          <p:cNvSpPr>
            <a:spLocks noChangeShapeType="1"/>
          </p:cNvSpPr>
          <p:nvPr/>
        </p:nvSpPr>
        <p:spPr bwMode="auto">
          <a:xfrm flipV="1">
            <a:off x="7727950" y="2895600"/>
            <a:ext cx="0" cy="838200"/>
          </a:xfrm>
          <a:prstGeom prst="line">
            <a:avLst/>
          </a:prstGeom>
          <a:noFill/>
          <a:ln w="9525">
            <a:solidFill>
              <a:schemeClr val="tx1"/>
            </a:solidFill>
            <a:round/>
            <a:headEnd/>
            <a:tailEnd/>
          </a:ln>
        </p:spPr>
        <p:txBody>
          <a:bodyPr/>
          <a:lstStyle/>
          <a:p>
            <a:endParaRPr lang="en-IN"/>
          </a:p>
        </p:txBody>
      </p:sp>
      <p:sp>
        <p:nvSpPr>
          <p:cNvPr id="11288" name="Line 24"/>
          <p:cNvSpPr>
            <a:spLocks noChangeShapeType="1"/>
          </p:cNvSpPr>
          <p:nvPr/>
        </p:nvSpPr>
        <p:spPr bwMode="auto">
          <a:xfrm>
            <a:off x="6280150" y="2590800"/>
            <a:ext cx="1143000" cy="0"/>
          </a:xfrm>
          <a:prstGeom prst="line">
            <a:avLst/>
          </a:prstGeom>
          <a:noFill/>
          <a:ln w="9525">
            <a:solidFill>
              <a:schemeClr val="tx1"/>
            </a:solidFill>
            <a:round/>
            <a:headEnd/>
            <a:tailEnd/>
          </a:ln>
        </p:spPr>
        <p:txBody>
          <a:bodyPr/>
          <a:lstStyle/>
          <a:p>
            <a:endParaRPr lang="en-IN"/>
          </a:p>
        </p:txBody>
      </p:sp>
      <p:sp>
        <p:nvSpPr>
          <p:cNvPr id="11289" name="Text Box 25"/>
          <p:cNvSpPr txBox="1">
            <a:spLocks noChangeArrowheads="1"/>
          </p:cNvSpPr>
          <p:nvPr/>
        </p:nvSpPr>
        <p:spPr bwMode="auto">
          <a:xfrm>
            <a:off x="7023100" y="2286000"/>
            <a:ext cx="501650" cy="366713"/>
          </a:xfrm>
          <a:prstGeom prst="rect">
            <a:avLst/>
          </a:prstGeom>
          <a:noFill/>
          <a:ln w="9525">
            <a:noFill/>
            <a:miter lim="800000"/>
            <a:headEnd/>
            <a:tailEnd/>
          </a:ln>
        </p:spPr>
        <p:txBody>
          <a:bodyPr wrap="none">
            <a:spAutoFit/>
          </a:bodyPr>
          <a:lstStyle/>
          <a:p>
            <a:r>
              <a:rPr lang="en-US"/>
              <a:t>v1”</a:t>
            </a:r>
          </a:p>
        </p:txBody>
      </p:sp>
      <p:sp>
        <p:nvSpPr>
          <p:cNvPr id="11290" name="Text Box 26"/>
          <p:cNvSpPr txBox="1">
            <a:spLocks noChangeArrowheads="1"/>
          </p:cNvSpPr>
          <p:nvPr/>
        </p:nvSpPr>
        <p:spPr bwMode="auto">
          <a:xfrm>
            <a:off x="7727950" y="2681288"/>
            <a:ext cx="476250" cy="366712"/>
          </a:xfrm>
          <a:prstGeom prst="rect">
            <a:avLst/>
          </a:prstGeom>
          <a:noFill/>
          <a:ln w="9525">
            <a:noFill/>
            <a:miter lim="800000"/>
            <a:headEnd/>
            <a:tailEnd/>
          </a:ln>
        </p:spPr>
        <p:txBody>
          <a:bodyPr wrap="none">
            <a:spAutoFit/>
          </a:bodyPr>
          <a:lstStyle/>
          <a:p>
            <a:r>
              <a:rPr lang="en-US"/>
              <a:t>v3’</a:t>
            </a:r>
          </a:p>
        </p:txBody>
      </p:sp>
      <p:sp>
        <p:nvSpPr>
          <p:cNvPr id="11291" name="AutoShape 27"/>
          <p:cNvSpPr>
            <a:spLocks noChangeArrowheads="1"/>
          </p:cNvSpPr>
          <p:nvPr/>
        </p:nvSpPr>
        <p:spPr bwMode="auto">
          <a:xfrm>
            <a:off x="4419600" y="3011488"/>
            <a:ext cx="762000" cy="533400"/>
          </a:xfrm>
          <a:prstGeom prst="rightArrow">
            <a:avLst>
              <a:gd name="adj1" fmla="val 50000"/>
              <a:gd name="adj2" fmla="val 35714"/>
            </a:avLst>
          </a:prstGeom>
          <a:noFill/>
          <a:ln w="9525">
            <a:solidFill>
              <a:schemeClr val="tx1"/>
            </a:solidFill>
            <a:miter lim="800000"/>
            <a:headEnd/>
            <a:tailEnd/>
          </a:ln>
        </p:spPr>
        <p:txBody>
          <a:bodyPr wrap="none" anchor="ctr"/>
          <a:lstStyle/>
          <a:p>
            <a:endParaRPr lang="en-US"/>
          </a:p>
        </p:txBody>
      </p:sp>
      <p:sp>
        <p:nvSpPr>
          <p:cNvPr id="11292" name="Text Box 28"/>
          <p:cNvSpPr txBox="1">
            <a:spLocks noChangeArrowheads="1"/>
          </p:cNvSpPr>
          <p:nvPr/>
        </p:nvSpPr>
        <p:spPr bwMode="auto">
          <a:xfrm>
            <a:off x="1873250" y="5446713"/>
            <a:ext cx="5289550" cy="366712"/>
          </a:xfrm>
          <a:prstGeom prst="rect">
            <a:avLst/>
          </a:prstGeom>
          <a:noFill/>
          <a:ln w="9525">
            <a:noFill/>
            <a:miter lim="800000"/>
            <a:headEnd/>
            <a:tailEnd/>
          </a:ln>
        </p:spPr>
        <p:txBody>
          <a:bodyPr wrap="none">
            <a:spAutoFit/>
          </a:bodyPr>
          <a:lstStyle/>
          <a:p>
            <a:r>
              <a:rPr lang="en-US" dirty="0"/>
              <a:t>Note: Need to consider each of 4 edge boundaries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p:txBody>
          <a:bodyPr/>
          <a:lstStyle/>
          <a:p>
            <a:pPr marL="342900" indent="-342900"/>
            <a:r>
              <a:rPr lang="en-US"/>
              <a:t>A really tough case: </a:t>
            </a:r>
            <a:endParaRPr lang="en-US" i="0"/>
          </a:p>
        </p:txBody>
      </p:sp>
      <p:sp>
        <p:nvSpPr>
          <p:cNvPr id="330755" name="Rectangle 3"/>
          <p:cNvSpPr>
            <a:spLocks noGrp="1" noChangeArrowheads="1"/>
          </p:cNvSpPr>
          <p:nvPr>
            <p:ph type="title"/>
          </p:nvPr>
        </p:nvSpPr>
        <p:spPr>
          <a:xfrm>
            <a:off x="261056" y="304800"/>
            <a:ext cx="7392811" cy="1143000"/>
          </a:xfrm>
        </p:spPr>
        <p:txBody>
          <a:bodyPr/>
          <a:lstStyle/>
          <a:p>
            <a:r>
              <a:rPr lang="en-US"/>
              <a:t>Why Is Clipping Hard?</a:t>
            </a:r>
          </a:p>
        </p:txBody>
      </p:sp>
      <p:sp>
        <p:nvSpPr>
          <p:cNvPr id="330756" name="Freeform 4"/>
          <p:cNvSpPr>
            <a:spLocks/>
          </p:cNvSpPr>
          <p:nvPr/>
        </p:nvSpPr>
        <p:spPr bwMode="auto">
          <a:xfrm>
            <a:off x="2438400" y="2362200"/>
            <a:ext cx="2590800" cy="2362200"/>
          </a:xfrm>
          <a:custGeom>
            <a:avLst/>
            <a:gdLst/>
            <a:ahLst/>
            <a:cxnLst>
              <a:cxn ang="0">
                <a:pos x="912" y="1392"/>
              </a:cxn>
              <a:cxn ang="0">
                <a:pos x="912" y="1008"/>
              </a:cxn>
              <a:cxn ang="0">
                <a:pos x="576" y="1056"/>
              </a:cxn>
              <a:cxn ang="0">
                <a:pos x="576" y="1296"/>
              </a:cxn>
              <a:cxn ang="0">
                <a:pos x="336" y="1200"/>
              </a:cxn>
              <a:cxn ang="0">
                <a:pos x="336" y="240"/>
              </a:cxn>
              <a:cxn ang="0">
                <a:pos x="1248" y="240"/>
              </a:cxn>
              <a:cxn ang="0">
                <a:pos x="1632" y="576"/>
              </a:cxn>
              <a:cxn ang="0">
                <a:pos x="1632" y="0"/>
              </a:cxn>
              <a:cxn ang="0">
                <a:pos x="0" y="0"/>
              </a:cxn>
              <a:cxn ang="0">
                <a:pos x="0" y="1488"/>
              </a:cxn>
              <a:cxn ang="0">
                <a:pos x="912" y="1392"/>
              </a:cxn>
            </a:cxnLst>
            <a:rect l="0" t="0" r="r" b="b"/>
            <a:pathLst>
              <a:path w="1632" h="1488">
                <a:moveTo>
                  <a:pt x="912" y="1392"/>
                </a:moveTo>
                <a:lnTo>
                  <a:pt x="912" y="1008"/>
                </a:lnTo>
                <a:lnTo>
                  <a:pt x="576" y="1056"/>
                </a:lnTo>
                <a:lnTo>
                  <a:pt x="576" y="1296"/>
                </a:lnTo>
                <a:lnTo>
                  <a:pt x="336" y="1200"/>
                </a:lnTo>
                <a:lnTo>
                  <a:pt x="336" y="240"/>
                </a:lnTo>
                <a:lnTo>
                  <a:pt x="1248" y="240"/>
                </a:lnTo>
                <a:lnTo>
                  <a:pt x="1632" y="576"/>
                </a:lnTo>
                <a:lnTo>
                  <a:pt x="1632" y="0"/>
                </a:lnTo>
                <a:lnTo>
                  <a:pt x="0" y="0"/>
                </a:lnTo>
                <a:lnTo>
                  <a:pt x="0" y="1488"/>
                </a:lnTo>
                <a:lnTo>
                  <a:pt x="912" y="1392"/>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
        <p:nvSpPr>
          <p:cNvPr id="330757" name="Rectangle 5"/>
          <p:cNvSpPr>
            <a:spLocks noChangeArrowheads="1"/>
          </p:cNvSpPr>
          <p:nvPr/>
        </p:nvSpPr>
        <p:spPr bwMode="auto">
          <a:xfrm>
            <a:off x="3581400" y="2925763"/>
            <a:ext cx="1905000" cy="1524000"/>
          </a:xfrm>
          <a:prstGeom prst="rect">
            <a:avLst/>
          </a:prstGeom>
          <a:noFill/>
          <a:ln w="38100">
            <a:solidFill>
              <a:schemeClr val="hlink"/>
            </a:solidFill>
            <a:miter lim="800000"/>
            <a:headEnd/>
            <a:tailEn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4">
                                            <p:txEl>
                                              <p:pRg st="0" end="0"/>
                                            </p:txEl>
                                          </p:spTgt>
                                        </p:tgtEl>
                                        <p:attrNameLst>
                                          <p:attrName>style.visibility</p:attrName>
                                        </p:attrNameLst>
                                      </p:cBhvr>
                                      <p:to>
                                        <p:strVal val="visible"/>
                                      </p:to>
                                    </p:set>
                                    <p:anim calcmode="lin" valueType="num">
                                      <p:cBhvr additive="base">
                                        <p:cTn id="7" dur="500" fill="hold"/>
                                        <p:tgtEl>
                                          <p:spTgt spid="3307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075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p:txBody>
          <a:bodyPr/>
          <a:lstStyle/>
          <a:p>
            <a:pPr marL="342900" indent="-342900"/>
            <a:r>
              <a:rPr lang="en-US"/>
              <a:t>A really tough case: </a:t>
            </a:r>
            <a:endParaRPr lang="en-US" i="0"/>
          </a:p>
        </p:txBody>
      </p:sp>
      <p:sp>
        <p:nvSpPr>
          <p:cNvPr id="331779" name="Rectangle 3"/>
          <p:cNvSpPr>
            <a:spLocks noGrp="1" noChangeArrowheads="1"/>
          </p:cNvSpPr>
          <p:nvPr>
            <p:ph type="title"/>
          </p:nvPr>
        </p:nvSpPr>
        <p:spPr>
          <a:xfrm>
            <a:off x="261056" y="304800"/>
            <a:ext cx="7392811" cy="1143000"/>
          </a:xfrm>
        </p:spPr>
        <p:txBody>
          <a:bodyPr/>
          <a:lstStyle/>
          <a:p>
            <a:r>
              <a:rPr lang="en-US"/>
              <a:t>Why Is Clipping Hard?</a:t>
            </a:r>
          </a:p>
        </p:txBody>
      </p:sp>
      <p:sp>
        <p:nvSpPr>
          <p:cNvPr id="331780" name="Freeform 4"/>
          <p:cNvSpPr>
            <a:spLocks/>
          </p:cNvSpPr>
          <p:nvPr/>
        </p:nvSpPr>
        <p:spPr bwMode="auto">
          <a:xfrm>
            <a:off x="2438400" y="2362200"/>
            <a:ext cx="2590800" cy="2362200"/>
          </a:xfrm>
          <a:custGeom>
            <a:avLst/>
            <a:gdLst/>
            <a:ahLst/>
            <a:cxnLst>
              <a:cxn ang="0">
                <a:pos x="912" y="1392"/>
              </a:cxn>
              <a:cxn ang="0">
                <a:pos x="912" y="1008"/>
              </a:cxn>
              <a:cxn ang="0">
                <a:pos x="576" y="1056"/>
              </a:cxn>
              <a:cxn ang="0">
                <a:pos x="576" y="1296"/>
              </a:cxn>
              <a:cxn ang="0">
                <a:pos x="336" y="1200"/>
              </a:cxn>
              <a:cxn ang="0">
                <a:pos x="336" y="240"/>
              </a:cxn>
              <a:cxn ang="0">
                <a:pos x="1248" y="240"/>
              </a:cxn>
              <a:cxn ang="0">
                <a:pos x="1632" y="576"/>
              </a:cxn>
              <a:cxn ang="0">
                <a:pos x="1632" y="0"/>
              </a:cxn>
              <a:cxn ang="0">
                <a:pos x="0" y="0"/>
              </a:cxn>
              <a:cxn ang="0">
                <a:pos x="0" y="1488"/>
              </a:cxn>
              <a:cxn ang="0">
                <a:pos x="912" y="1392"/>
              </a:cxn>
            </a:cxnLst>
            <a:rect l="0" t="0" r="r" b="b"/>
            <a:pathLst>
              <a:path w="1632" h="1488">
                <a:moveTo>
                  <a:pt x="912" y="1392"/>
                </a:moveTo>
                <a:lnTo>
                  <a:pt x="912" y="1008"/>
                </a:lnTo>
                <a:lnTo>
                  <a:pt x="576" y="1056"/>
                </a:lnTo>
                <a:lnTo>
                  <a:pt x="576" y="1296"/>
                </a:lnTo>
                <a:lnTo>
                  <a:pt x="336" y="1200"/>
                </a:lnTo>
                <a:lnTo>
                  <a:pt x="336" y="240"/>
                </a:lnTo>
                <a:lnTo>
                  <a:pt x="1248" y="240"/>
                </a:lnTo>
                <a:lnTo>
                  <a:pt x="1632" y="576"/>
                </a:lnTo>
                <a:lnTo>
                  <a:pt x="1632" y="0"/>
                </a:lnTo>
                <a:lnTo>
                  <a:pt x="0" y="0"/>
                </a:lnTo>
                <a:lnTo>
                  <a:pt x="0" y="1488"/>
                </a:lnTo>
                <a:lnTo>
                  <a:pt x="912" y="1392"/>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
        <p:nvSpPr>
          <p:cNvPr id="331781" name="Rectangle 5"/>
          <p:cNvSpPr>
            <a:spLocks noChangeArrowheads="1"/>
          </p:cNvSpPr>
          <p:nvPr/>
        </p:nvSpPr>
        <p:spPr bwMode="auto">
          <a:xfrm>
            <a:off x="3581400" y="2925763"/>
            <a:ext cx="1905000" cy="1524000"/>
          </a:xfrm>
          <a:prstGeom prst="rect">
            <a:avLst/>
          </a:prstGeom>
          <a:noFill/>
          <a:ln w="38100">
            <a:solidFill>
              <a:schemeClr val="hlink"/>
            </a:solidFill>
            <a:miter lim="800000"/>
            <a:headEnd/>
            <a:tailEnd/>
          </a:ln>
          <a:effectLst/>
        </p:spPr>
        <p:txBody>
          <a:bodyPr wrap="none" anchor="ctr"/>
          <a:lstStyle/>
          <a:p>
            <a:endParaRPr lang="en-IN"/>
          </a:p>
        </p:txBody>
      </p:sp>
      <p:sp>
        <p:nvSpPr>
          <p:cNvPr id="331782" name="Freeform 6"/>
          <p:cNvSpPr>
            <a:spLocks/>
          </p:cNvSpPr>
          <p:nvPr/>
        </p:nvSpPr>
        <p:spPr bwMode="auto">
          <a:xfrm>
            <a:off x="3581400" y="3962400"/>
            <a:ext cx="304800" cy="495300"/>
          </a:xfrm>
          <a:custGeom>
            <a:avLst/>
            <a:gdLst/>
            <a:ahLst/>
            <a:cxnLst>
              <a:cxn ang="0">
                <a:pos x="192" y="312"/>
              </a:cxn>
              <a:cxn ang="0">
                <a:pos x="192" y="0"/>
              </a:cxn>
              <a:cxn ang="0">
                <a:pos x="0" y="24"/>
              </a:cxn>
              <a:cxn ang="0">
                <a:pos x="0" y="304"/>
              </a:cxn>
              <a:cxn ang="0">
                <a:pos x="192" y="312"/>
              </a:cxn>
            </a:cxnLst>
            <a:rect l="0" t="0" r="r" b="b"/>
            <a:pathLst>
              <a:path w="192" h="312">
                <a:moveTo>
                  <a:pt x="192" y="312"/>
                </a:moveTo>
                <a:lnTo>
                  <a:pt x="192" y="0"/>
                </a:lnTo>
                <a:lnTo>
                  <a:pt x="0" y="24"/>
                </a:lnTo>
                <a:lnTo>
                  <a:pt x="0" y="304"/>
                </a:lnTo>
                <a:lnTo>
                  <a:pt x="192" y="312"/>
                </a:lnTo>
                <a:close/>
              </a:path>
            </a:pathLst>
          </a:custGeom>
          <a:solidFill>
            <a:srgbClr val="FFFFFF"/>
          </a:solidFill>
          <a:ln w="76200" cap="flat" cmpd="sng">
            <a:solidFill>
              <a:schemeClr val="tx2"/>
            </a:solidFill>
            <a:prstDash val="solid"/>
            <a:round/>
            <a:headEnd type="none" w="med" len="med"/>
            <a:tailEnd type="none" w="med" len="med"/>
          </a:ln>
          <a:effectLst/>
        </p:spPr>
        <p:txBody>
          <a:bodyPr wrap="none" anchor="ctr"/>
          <a:lstStyle/>
          <a:p>
            <a:endParaRPr lang="en-IN"/>
          </a:p>
        </p:txBody>
      </p:sp>
      <p:sp>
        <p:nvSpPr>
          <p:cNvPr id="331783" name="Freeform 7"/>
          <p:cNvSpPr>
            <a:spLocks/>
          </p:cNvSpPr>
          <p:nvPr/>
        </p:nvSpPr>
        <p:spPr bwMode="auto">
          <a:xfrm>
            <a:off x="4597400" y="2895600"/>
            <a:ext cx="431800" cy="381000"/>
          </a:xfrm>
          <a:custGeom>
            <a:avLst/>
            <a:gdLst/>
            <a:ahLst/>
            <a:cxnLst>
              <a:cxn ang="0">
                <a:pos x="0" y="8"/>
              </a:cxn>
              <a:cxn ang="0">
                <a:pos x="272" y="240"/>
              </a:cxn>
              <a:cxn ang="0">
                <a:pos x="272" y="0"/>
              </a:cxn>
              <a:cxn ang="0">
                <a:pos x="0" y="8"/>
              </a:cxn>
            </a:cxnLst>
            <a:rect l="0" t="0" r="r" b="b"/>
            <a:pathLst>
              <a:path w="272" h="240">
                <a:moveTo>
                  <a:pt x="0" y="8"/>
                </a:moveTo>
                <a:lnTo>
                  <a:pt x="272" y="240"/>
                </a:lnTo>
                <a:lnTo>
                  <a:pt x="272" y="0"/>
                </a:lnTo>
                <a:lnTo>
                  <a:pt x="0" y="8"/>
                </a:lnTo>
                <a:close/>
              </a:path>
            </a:pathLst>
          </a:custGeom>
          <a:solidFill>
            <a:srgbClr val="FFFFFF"/>
          </a:solidFill>
          <a:ln w="76200" cap="flat" cmpd="sng">
            <a:solidFill>
              <a:schemeClr val="tx2"/>
            </a:solidFill>
            <a:prstDash val="solid"/>
            <a:round/>
            <a:headEnd type="none" w="med" len="med"/>
            <a:tailEnd type="none" w="med" len="med"/>
          </a:ln>
          <a:effectLst/>
        </p:spPr>
        <p:txBody>
          <a:bodyPr wrap="none" anchor="ctr"/>
          <a:lstStyle/>
          <a:p>
            <a:endParaRPr lang="en-IN"/>
          </a:p>
        </p:txBody>
      </p:sp>
      <p:sp>
        <p:nvSpPr>
          <p:cNvPr id="331784" name="Text Box 8"/>
          <p:cNvSpPr txBox="1">
            <a:spLocks noChangeArrowheads="1"/>
          </p:cNvSpPr>
          <p:nvPr/>
        </p:nvSpPr>
        <p:spPr bwMode="auto">
          <a:xfrm>
            <a:off x="2438400" y="5135563"/>
            <a:ext cx="4421403" cy="400110"/>
          </a:xfrm>
          <a:prstGeom prst="rect">
            <a:avLst/>
          </a:prstGeom>
          <a:noFill/>
          <a:ln w="38100">
            <a:noFill/>
            <a:miter lim="800000"/>
            <a:headEnd/>
            <a:tailEnd/>
          </a:ln>
          <a:effectLst/>
        </p:spPr>
        <p:txBody>
          <a:bodyPr wrap="none" anchor="ctr">
            <a:spAutoFit/>
          </a:bodyPr>
          <a:lstStyle/>
          <a:p>
            <a:pPr algn="l"/>
            <a:r>
              <a:rPr lang="en-US" sz="2000">
                <a:latin typeface="Arial" charset="0"/>
              </a:rPr>
              <a:t>concave polygon </a:t>
            </a:r>
            <a:r>
              <a:rPr lang="en-US">
                <a:sym typeface="Monotype Sorts" pitchFamily="2" charset="2"/>
              </a:rPr>
              <a:t> </a:t>
            </a:r>
            <a:r>
              <a:rPr lang="en-US" sz="2000">
                <a:latin typeface="Arial" charset="0"/>
                <a:sym typeface="Monotype Sorts" pitchFamily="2" charset="2"/>
              </a:rPr>
              <a:t>multiple polygons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1778">
                                            <p:txEl>
                                              <p:pRg st="0" end="0"/>
                                            </p:txEl>
                                          </p:spTgt>
                                        </p:tgtEl>
                                        <p:attrNameLst>
                                          <p:attrName>style.visibility</p:attrName>
                                        </p:attrNameLst>
                                      </p:cBhvr>
                                      <p:to>
                                        <p:strVal val="visible"/>
                                      </p:to>
                                    </p:set>
                                    <p:anim calcmode="lin" valueType="num">
                                      <p:cBhvr additive="base">
                                        <p:cTn id="7" dur="500" fill="hold"/>
                                        <p:tgtEl>
                                          <p:spTgt spid="3317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17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1784"/>
                                        </p:tgtEl>
                                        <p:attrNameLst>
                                          <p:attrName>style.visibility</p:attrName>
                                        </p:attrNameLst>
                                      </p:cBhvr>
                                      <p:to>
                                        <p:strVal val="visible"/>
                                      </p:to>
                                    </p:set>
                                    <p:anim calcmode="lin" valueType="num">
                                      <p:cBhvr additive="base">
                                        <p:cTn id="13" dur="500" fill="hold"/>
                                        <p:tgtEl>
                                          <p:spTgt spid="331784"/>
                                        </p:tgtEl>
                                        <p:attrNameLst>
                                          <p:attrName>ppt_x</p:attrName>
                                        </p:attrNameLst>
                                      </p:cBhvr>
                                      <p:tavLst>
                                        <p:tav tm="0">
                                          <p:val>
                                            <p:strVal val="0-#ppt_w/2"/>
                                          </p:val>
                                        </p:tav>
                                        <p:tav tm="100000">
                                          <p:val>
                                            <p:strVal val="#ppt_x"/>
                                          </p:val>
                                        </p:tav>
                                      </p:tavLst>
                                    </p:anim>
                                    <p:anim calcmode="lin" valueType="num">
                                      <p:cBhvr additive="base">
                                        <p:cTn id="14" dur="500" fill="hold"/>
                                        <p:tgtEl>
                                          <p:spTgt spid="331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build="p" autoUpdateAnimBg="0"/>
      <p:bldP spid="33178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261056" y="304800"/>
            <a:ext cx="7392811" cy="1143000"/>
          </a:xfrm>
        </p:spPr>
        <p:txBody>
          <a:bodyPr/>
          <a:lstStyle/>
          <a:p>
            <a:r>
              <a:rPr lang="en-US" dirty="0"/>
              <a:t>Sutherland-Hodgeman Clipping</a:t>
            </a:r>
          </a:p>
        </p:txBody>
      </p:sp>
      <p:sp>
        <p:nvSpPr>
          <p:cNvPr id="332803" name="Rectangle 3"/>
          <p:cNvSpPr>
            <a:spLocks noGrp="1" noChangeArrowheads="1"/>
          </p:cNvSpPr>
          <p:nvPr>
            <p:ph type="body" idx="1"/>
          </p:nvPr>
        </p:nvSpPr>
        <p:spPr/>
        <p:txBody>
          <a:bodyPr/>
          <a:lstStyle/>
          <a:p>
            <a:pPr marL="342900" indent="-342900"/>
            <a:r>
              <a:rPr lang="en-US" dirty="0"/>
              <a:t>Basic idea:</a:t>
            </a:r>
          </a:p>
          <a:p>
            <a:pPr marL="742950" lvl="1" indent="-285750"/>
            <a:r>
              <a:rPr lang="en-US" dirty="0"/>
              <a:t>Consider each edge of the viewport individually</a:t>
            </a:r>
          </a:p>
          <a:p>
            <a:pPr marL="742950" lvl="1" indent="-285750"/>
            <a:r>
              <a:rPr lang="en-US" dirty="0" smtClean="0"/>
              <a:t>Clip the polygon against the viewport edge’s equation</a:t>
            </a:r>
            <a:endParaRPr lang="en-US" dirty="0"/>
          </a:p>
        </p:txBody>
      </p:sp>
      <p:sp>
        <p:nvSpPr>
          <p:cNvPr id="332804"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a:p>
        </p:txBody>
      </p:sp>
      <p:sp>
        <p:nvSpPr>
          <p:cNvPr id="332805" name="Freeform 5"/>
          <p:cNvSpPr>
            <a:spLocks/>
          </p:cNvSpPr>
          <p:nvPr/>
        </p:nvSpPr>
        <p:spPr bwMode="auto">
          <a:xfrm>
            <a:off x="3200400" y="3657600"/>
            <a:ext cx="2819400" cy="2514600"/>
          </a:xfrm>
          <a:custGeom>
            <a:avLst/>
            <a:gdLst/>
            <a:ahLst/>
            <a:cxnLst>
              <a:cxn ang="0">
                <a:pos x="1776" y="0"/>
              </a:cxn>
              <a:cxn ang="0">
                <a:pos x="0" y="816"/>
              </a:cxn>
              <a:cxn ang="0">
                <a:pos x="1296" y="1584"/>
              </a:cxn>
              <a:cxn ang="0">
                <a:pos x="1728" y="912"/>
              </a:cxn>
              <a:cxn ang="0">
                <a:pos x="1200" y="768"/>
              </a:cxn>
              <a:cxn ang="0">
                <a:pos x="1632" y="432"/>
              </a:cxn>
              <a:cxn ang="0">
                <a:pos x="1776" y="0"/>
              </a:cxn>
            </a:cxnLst>
            <a:rect l="0" t="0" r="r" b="b"/>
            <a:pathLst>
              <a:path w="1776" h="1584">
                <a:moveTo>
                  <a:pt x="1776" y="0"/>
                </a:moveTo>
                <a:lnTo>
                  <a:pt x="0" y="816"/>
                </a:lnTo>
                <a:lnTo>
                  <a:pt x="1296" y="1584"/>
                </a:lnTo>
                <a:lnTo>
                  <a:pt x="1728" y="912"/>
                </a:lnTo>
                <a:lnTo>
                  <a:pt x="1200" y="768"/>
                </a:lnTo>
                <a:lnTo>
                  <a:pt x="1632" y="432"/>
                </a:lnTo>
                <a:lnTo>
                  <a:pt x="1776"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8175" y="0"/>
            <a:ext cx="8505825" cy="1231900"/>
          </a:xfrm>
          <a:ln/>
        </p:spPr>
        <p:txBody>
          <a:bodyPr/>
          <a:lstStyle/>
          <a:p>
            <a:r>
              <a:rPr lang="en-IE" smtClean="0"/>
              <a:t>The Problem </a:t>
            </a:r>
            <a:r>
              <a:rPr lang="en-IE" dirty="0"/>
              <a:t>(cont…)</a:t>
            </a:r>
            <a:endParaRPr lang="en-US" dirty="0"/>
          </a:p>
        </p:txBody>
      </p:sp>
      <p:sp>
        <p:nvSpPr>
          <p:cNvPr id="5" name="Rectangle 3"/>
          <p:cNvSpPr txBox="1">
            <a:spLocks noChangeArrowheads="1"/>
          </p:cNvSpPr>
          <p:nvPr/>
        </p:nvSpPr>
        <p:spPr>
          <a:xfrm>
            <a:off x="457200" y="1333500"/>
            <a:ext cx="8229600" cy="11811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tx1"/>
                </a:solidFill>
                <a:effectLst/>
                <a:uLnTx/>
                <a:uFillTx/>
                <a:latin typeface="+mn-lt"/>
                <a:ea typeface="+mn-ea"/>
                <a:cs typeface="+mn-cs"/>
              </a:rPr>
              <a:t>But </a:t>
            </a:r>
            <a:r>
              <a:rPr kumimoji="0" lang="en-IE" sz="3200" b="0" i="0" u="none" strike="noStrike" kern="1200" cap="none" spc="0" normalizeH="0" baseline="0" noProof="0" smtClean="0">
                <a:ln>
                  <a:noFill/>
                </a:ln>
                <a:solidFill>
                  <a:schemeClr val="tx1"/>
                </a:solidFill>
                <a:effectLst/>
                <a:uLnTx/>
                <a:uFillTx/>
                <a:latin typeface="+mn-lt"/>
                <a:ea typeface="+mn-ea"/>
                <a:cs typeface="+mn-cs"/>
              </a:rPr>
              <a:t>what happens when we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try to draw this on </a:t>
            </a:r>
            <a:r>
              <a:rPr kumimoji="0" lang="en-IE" sz="3200" b="0" i="0" u="none" strike="noStrike" kern="1200" cap="none" spc="0" normalizeH="0" baseline="0" noProof="0" smtClean="0">
                <a:ln>
                  <a:noFill/>
                </a:ln>
                <a:solidFill>
                  <a:schemeClr val="tx1"/>
                </a:solidFill>
                <a:effectLst/>
                <a:uLnTx/>
                <a:uFillTx/>
                <a:latin typeface="+mn-lt"/>
                <a:ea typeface="+mn-ea"/>
                <a:cs typeface="+mn-cs"/>
              </a:rPr>
              <a:t>a pixel based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display?</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7" name="Rectangle 97"/>
          <p:cNvSpPr>
            <a:spLocks noChangeArrowheads="1"/>
          </p:cNvSpPr>
          <p:nvPr/>
        </p:nvSpPr>
        <p:spPr bwMode="auto">
          <a:xfrm>
            <a:off x="457200" y="5970588"/>
            <a:ext cx="8229600" cy="692150"/>
          </a:xfrm>
          <a:prstGeom prst="rect">
            <a:avLst/>
          </a:prstGeom>
          <a:noFill/>
          <a:ln w="9525">
            <a:noFill/>
            <a:miter lim="800000"/>
            <a:headEnd/>
            <a:tailEnd/>
          </a:ln>
          <a:effectLst/>
        </p:spPr>
        <p:txBody>
          <a:bodyPr/>
          <a:lstStyle/>
          <a:p>
            <a:pPr>
              <a:spcBef>
                <a:spcPct val="20000"/>
              </a:spcBef>
            </a:pPr>
            <a:r>
              <a:rPr lang="en-IE" sz="3200" dirty="0"/>
              <a:t>How </a:t>
            </a:r>
            <a:r>
              <a:rPr lang="en-IE" sz="3200"/>
              <a:t>do </a:t>
            </a:r>
            <a:r>
              <a:rPr lang="en-IE" sz="3200" smtClean="0"/>
              <a:t>we choose </a:t>
            </a:r>
            <a:r>
              <a:rPr lang="en-IE" sz="3200"/>
              <a:t>which </a:t>
            </a:r>
            <a:r>
              <a:rPr lang="en-IE" sz="3200" smtClean="0"/>
              <a:t>pixels </a:t>
            </a:r>
            <a:r>
              <a:rPr lang="en-IE" sz="3200" dirty="0"/>
              <a:t>to turn on?</a:t>
            </a:r>
            <a:endParaRPr lang="en-US" sz="3200" dirty="0"/>
          </a:p>
        </p:txBody>
      </p:sp>
      <p:grpSp>
        <p:nvGrpSpPr>
          <p:cNvPr id="97" name="Group 96"/>
          <p:cNvGrpSpPr/>
          <p:nvPr/>
        </p:nvGrpSpPr>
        <p:grpSpPr>
          <a:xfrm>
            <a:off x="2686050" y="2500313"/>
            <a:ext cx="3627438" cy="3273425"/>
            <a:chOff x="2686050" y="2500313"/>
            <a:chExt cx="3627438" cy="3273425"/>
          </a:xfrm>
        </p:grpSpPr>
        <p:sp>
          <p:nvSpPr>
            <p:cNvPr id="6" name="Line 12"/>
            <p:cNvSpPr>
              <a:spLocks noChangeShapeType="1"/>
            </p:cNvSpPr>
            <p:nvPr/>
          </p:nvSpPr>
          <p:spPr bwMode="auto">
            <a:xfrm flipV="1">
              <a:off x="3351213" y="2511425"/>
              <a:ext cx="0" cy="3262313"/>
            </a:xfrm>
            <a:prstGeom prst="line">
              <a:avLst/>
            </a:prstGeom>
            <a:noFill/>
            <a:ln w="12700">
              <a:solidFill>
                <a:schemeClr val="tx1"/>
              </a:solidFill>
              <a:round/>
              <a:headEnd/>
              <a:tailEnd/>
            </a:ln>
            <a:effectLst/>
          </p:spPr>
          <p:txBody>
            <a:bodyPr wrap="none"/>
            <a:lstStyle/>
            <a:p>
              <a:endParaRPr lang="en-IN"/>
            </a:p>
          </p:txBody>
        </p:sp>
        <p:sp>
          <p:nvSpPr>
            <p:cNvPr id="7" name="Line 13"/>
            <p:cNvSpPr>
              <a:spLocks noChangeShapeType="1"/>
            </p:cNvSpPr>
            <p:nvPr/>
          </p:nvSpPr>
          <p:spPr bwMode="auto">
            <a:xfrm flipV="1">
              <a:off x="3736975" y="2511425"/>
              <a:ext cx="0" cy="3262313"/>
            </a:xfrm>
            <a:prstGeom prst="line">
              <a:avLst/>
            </a:prstGeom>
            <a:noFill/>
            <a:ln w="12700">
              <a:solidFill>
                <a:schemeClr val="tx1"/>
              </a:solidFill>
              <a:round/>
              <a:headEnd/>
              <a:tailEnd/>
            </a:ln>
            <a:effectLst/>
          </p:spPr>
          <p:txBody>
            <a:bodyPr wrap="none"/>
            <a:lstStyle/>
            <a:p>
              <a:endParaRPr lang="en-IN"/>
            </a:p>
          </p:txBody>
        </p:sp>
        <p:sp>
          <p:nvSpPr>
            <p:cNvPr id="8" name="Line 15"/>
            <p:cNvSpPr>
              <a:spLocks noChangeShapeType="1"/>
            </p:cNvSpPr>
            <p:nvPr/>
          </p:nvSpPr>
          <p:spPr bwMode="auto">
            <a:xfrm flipV="1">
              <a:off x="4121150" y="2511425"/>
              <a:ext cx="0" cy="3262313"/>
            </a:xfrm>
            <a:prstGeom prst="line">
              <a:avLst/>
            </a:prstGeom>
            <a:noFill/>
            <a:ln w="12700">
              <a:solidFill>
                <a:schemeClr val="tx1"/>
              </a:solidFill>
              <a:round/>
              <a:headEnd/>
              <a:tailEnd/>
            </a:ln>
            <a:effectLst/>
          </p:spPr>
          <p:txBody>
            <a:bodyPr wrap="none"/>
            <a:lstStyle/>
            <a:p>
              <a:endParaRPr lang="en-IN"/>
            </a:p>
          </p:txBody>
        </p:sp>
        <p:sp>
          <p:nvSpPr>
            <p:cNvPr id="9" name="Line 17"/>
            <p:cNvSpPr>
              <a:spLocks noChangeShapeType="1"/>
            </p:cNvSpPr>
            <p:nvPr/>
          </p:nvSpPr>
          <p:spPr bwMode="auto">
            <a:xfrm flipV="1">
              <a:off x="4500563" y="2511425"/>
              <a:ext cx="0" cy="3262313"/>
            </a:xfrm>
            <a:prstGeom prst="line">
              <a:avLst/>
            </a:prstGeom>
            <a:noFill/>
            <a:ln w="12700">
              <a:solidFill>
                <a:schemeClr val="tx1"/>
              </a:solidFill>
              <a:round/>
              <a:headEnd/>
              <a:tailEnd/>
            </a:ln>
            <a:effectLst/>
          </p:spPr>
          <p:txBody>
            <a:bodyPr wrap="none"/>
            <a:lstStyle/>
            <a:p>
              <a:endParaRPr lang="en-IN"/>
            </a:p>
          </p:txBody>
        </p:sp>
        <p:sp>
          <p:nvSpPr>
            <p:cNvPr id="10" name="Line 18"/>
            <p:cNvSpPr>
              <a:spLocks noChangeShapeType="1"/>
            </p:cNvSpPr>
            <p:nvPr/>
          </p:nvSpPr>
          <p:spPr bwMode="auto">
            <a:xfrm flipV="1">
              <a:off x="4884738" y="2511425"/>
              <a:ext cx="0" cy="3262313"/>
            </a:xfrm>
            <a:prstGeom prst="line">
              <a:avLst/>
            </a:prstGeom>
            <a:noFill/>
            <a:ln w="12700">
              <a:solidFill>
                <a:schemeClr val="tx1"/>
              </a:solidFill>
              <a:round/>
              <a:headEnd/>
              <a:tailEnd/>
            </a:ln>
            <a:effectLst/>
          </p:spPr>
          <p:txBody>
            <a:bodyPr wrap="none"/>
            <a:lstStyle/>
            <a:p>
              <a:endParaRPr lang="en-IN"/>
            </a:p>
          </p:txBody>
        </p:sp>
        <p:sp>
          <p:nvSpPr>
            <p:cNvPr id="11" name="Line 20"/>
            <p:cNvSpPr>
              <a:spLocks noChangeShapeType="1"/>
            </p:cNvSpPr>
            <p:nvPr/>
          </p:nvSpPr>
          <p:spPr bwMode="auto">
            <a:xfrm flipV="1">
              <a:off x="5264150" y="2511425"/>
              <a:ext cx="0" cy="3262313"/>
            </a:xfrm>
            <a:prstGeom prst="line">
              <a:avLst/>
            </a:prstGeom>
            <a:noFill/>
            <a:ln w="12700">
              <a:solidFill>
                <a:schemeClr val="tx1"/>
              </a:solidFill>
              <a:round/>
              <a:headEnd/>
              <a:tailEnd/>
            </a:ln>
            <a:effectLst/>
          </p:spPr>
          <p:txBody>
            <a:bodyPr wrap="none"/>
            <a:lstStyle/>
            <a:p>
              <a:endParaRPr lang="en-IN"/>
            </a:p>
          </p:txBody>
        </p:sp>
        <p:sp>
          <p:nvSpPr>
            <p:cNvPr id="12" name="Line 21"/>
            <p:cNvSpPr>
              <a:spLocks noChangeShapeType="1"/>
            </p:cNvSpPr>
            <p:nvPr/>
          </p:nvSpPr>
          <p:spPr bwMode="auto">
            <a:xfrm flipV="1">
              <a:off x="5648325" y="2511425"/>
              <a:ext cx="0" cy="3262313"/>
            </a:xfrm>
            <a:prstGeom prst="line">
              <a:avLst/>
            </a:prstGeom>
            <a:noFill/>
            <a:ln w="12700">
              <a:solidFill>
                <a:schemeClr val="tx1"/>
              </a:solidFill>
              <a:round/>
              <a:headEnd/>
              <a:tailEnd/>
            </a:ln>
            <a:effectLst/>
          </p:spPr>
          <p:txBody>
            <a:bodyPr wrap="none"/>
            <a:lstStyle/>
            <a:p>
              <a:endParaRPr lang="en-IN"/>
            </a:p>
          </p:txBody>
        </p:sp>
        <p:sp>
          <p:nvSpPr>
            <p:cNvPr id="13" name="Line 22"/>
            <p:cNvSpPr>
              <a:spLocks noChangeShapeType="1"/>
            </p:cNvSpPr>
            <p:nvPr/>
          </p:nvSpPr>
          <p:spPr bwMode="auto">
            <a:xfrm flipV="1">
              <a:off x="6027738" y="2511425"/>
              <a:ext cx="0" cy="3262313"/>
            </a:xfrm>
            <a:prstGeom prst="line">
              <a:avLst/>
            </a:prstGeom>
            <a:noFill/>
            <a:ln w="12700">
              <a:solidFill>
                <a:schemeClr val="tx1"/>
              </a:solidFill>
              <a:round/>
              <a:headEnd/>
              <a:tailEnd/>
            </a:ln>
            <a:effectLst/>
          </p:spPr>
          <p:txBody>
            <a:bodyPr wrap="none"/>
            <a:lstStyle/>
            <a:p>
              <a:endParaRPr lang="en-IN"/>
            </a:p>
          </p:txBody>
        </p:sp>
        <p:sp>
          <p:nvSpPr>
            <p:cNvPr id="14" name="Line 24"/>
            <p:cNvSpPr>
              <a:spLocks noChangeShapeType="1"/>
            </p:cNvSpPr>
            <p:nvPr/>
          </p:nvSpPr>
          <p:spPr bwMode="auto">
            <a:xfrm rot="5400000" flipV="1">
              <a:off x="4499769" y="1016794"/>
              <a:ext cx="0" cy="3627438"/>
            </a:xfrm>
            <a:prstGeom prst="line">
              <a:avLst/>
            </a:prstGeom>
            <a:noFill/>
            <a:ln w="12700">
              <a:solidFill>
                <a:schemeClr val="tx1"/>
              </a:solidFill>
              <a:round/>
              <a:headEnd/>
              <a:tailEnd/>
            </a:ln>
            <a:effectLst/>
          </p:spPr>
          <p:txBody>
            <a:bodyPr wrap="none"/>
            <a:lstStyle/>
            <a:p>
              <a:endParaRPr lang="en-IN"/>
            </a:p>
          </p:txBody>
        </p:sp>
        <p:sp>
          <p:nvSpPr>
            <p:cNvPr id="15" name="Line 25"/>
            <p:cNvSpPr>
              <a:spLocks noChangeShapeType="1"/>
            </p:cNvSpPr>
            <p:nvPr/>
          </p:nvSpPr>
          <p:spPr bwMode="auto">
            <a:xfrm rot="5400000" flipV="1">
              <a:off x="4499769" y="1402556"/>
              <a:ext cx="0" cy="3627438"/>
            </a:xfrm>
            <a:prstGeom prst="line">
              <a:avLst/>
            </a:prstGeom>
            <a:noFill/>
            <a:ln w="12700">
              <a:solidFill>
                <a:schemeClr val="tx1"/>
              </a:solidFill>
              <a:round/>
              <a:headEnd/>
              <a:tailEnd/>
            </a:ln>
            <a:effectLst/>
          </p:spPr>
          <p:txBody>
            <a:bodyPr wrap="none"/>
            <a:lstStyle/>
            <a:p>
              <a:endParaRPr lang="en-IN"/>
            </a:p>
          </p:txBody>
        </p:sp>
        <p:sp>
          <p:nvSpPr>
            <p:cNvPr id="16" name="Line 26"/>
            <p:cNvSpPr>
              <a:spLocks noChangeShapeType="1"/>
            </p:cNvSpPr>
            <p:nvPr/>
          </p:nvSpPr>
          <p:spPr bwMode="auto">
            <a:xfrm rot="5400000" flipV="1">
              <a:off x="4499769" y="1786731"/>
              <a:ext cx="0" cy="3627438"/>
            </a:xfrm>
            <a:prstGeom prst="line">
              <a:avLst/>
            </a:prstGeom>
            <a:noFill/>
            <a:ln w="12700">
              <a:solidFill>
                <a:schemeClr val="tx1"/>
              </a:solidFill>
              <a:round/>
              <a:headEnd/>
              <a:tailEnd/>
            </a:ln>
            <a:effectLst/>
          </p:spPr>
          <p:txBody>
            <a:bodyPr wrap="none"/>
            <a:lstStyle/>
            <a:p>
              <a:endParaRPr lang="en-IN"/>
            </a:p>
          </p:txBody>
        </p:sp>
        <p:sp>
          <p:nvSpPr>
            <p:cNvPr id="17" name="Line 27"/>
            <p:cNvSpPr>
              <a:spLocks noChangeShapeType="1"/>
            </p:cNvSpPr>
            <p:nvPr/>
          </p:nvSpPr>
          <p:spPr bwMode="auto">
            <a:xfrm rot="5400000" flipV="1">
              <a:off x="4499769" y="2166144"/>
              <a:ext cx="0" cy="3627438"/>
            </a:xfrm>
            <a:prstGeom prst="line">
              <a:avLst/>
            </a:prstGeom>
            <a:noFill/>
            <a:ln w="12700">
              <a:solidFill>
                <a:schemeClr val="tx1"/>
              </a:solidFill>
              <a:round/>
              <a:headEnd/>
              <a:tailEnd/>
            </a:ln>
            <a:effectLst/>
          </p:spPr>
          <p:txBody>
            <a:bodyPr wrap="none"/>
            <a:lstStyle/>
            <a:p>
              <a:endParaRPr lang="en-IN"/>
            </a:p>
          </p:txBody>
        </p:sp>
        <p:sp>
          <p:nvSpPr>
            <p:cNvPr id="18" name="Line 28"/>
            <p:cNvSpPr>
              <a:spLocks noChangeShapeType="1"/>
            </p:cNvSpPr>
            <p:nvPr/>
          </p:nvSpPr>
          <p:spPr bwMode="auto">
            <a:xfrm rot="5400000" flipV="1">
              <a:off x="4499769" y="2550319"/>
              <a:ext cx="0" cy="3627438"/>
            </a:xfrm>
            <a:prstGeom prst="line">
              <a:avLst/>
            </a:prstGeom>
            <a:noFill/>
            <a:ln w="12700">
              <a:solidFill>
                <a:schemeClr val="tx1"/>
              </a:solidFill>
              <a:round/>
              <a:headEnd/>
              <a:tailEnd/>
            </a:ln>
            <a:effectLst/>
          </p:spPr>
          <p:txBody>
            <a:bodyPr wrap="none"/>
            <a:lstStyle/>
            <a:p>
              <a:endParaRPr lang="en-IN"/>
            </a:p>
          </p:txBody>
        </p:sp>
        <p:sp>
          <p:nvSpPr>
            <p:cNvPr id="19" name="Line 29"/>
            <p:cNvSpPr>
              <a:spLocks noChangeShapeType="1"/>
            </p:cNvSpPr>
            <p:nvPr/>
          </p:nvSpPr>
          <p:spPr bwMode="auto">
            <a:xfrm rot="5400000" flipV="1">
              <a:off x="4499769" y="2929731"/>
              <a:ext cx="0" cy="3627438"/>
            </a:xfrm>
            <a:prstGeom prst="line">
              <a:avLst/>
            </a:prstGeom>
            <a:noFill/>
            <a:ln w="12700">
              <a:solidFill>
                <a:schemeClr val="tx1"/>
              </a:solidFill>
              <a:round/>
              <a:headEnd/>
              <a:tailEnd/>
            </a:ln>
            <a:effectLst/>
          </p:spPr>
          <p:txBody>
            <a:bodyPr wrap="none"/>
            <a:lstStyle/>
            <a:p>
              <a:endParaRPr lang="en-IN"/>
            </a:p>
          </p:txBody>
        </p:sp>
        <p:sp>
          <p:nvSpPr>
            <p:cNvPr id="20" name="Line 30"/>
            <p:cNvSpPr>
              <a:spLocks noChangeShapeType="1"/>
            </p:cNvSpPr>
            <p:nvPr/>
          </p:nvSpPr>
          <p:spPr bwMode="auto">
            <a:xfrm rot="5400000" flipV="1">
              <a:off x="4499769" y="3313906"/>
              <a:ext cx="0" cy="3627438"/>
            </a:xfrm>
            <a:prstGeom prst="line">
              <a:avLst/>
            </a:prstGeom>
            <a:noFill/>
            <a:ln w="12700">
              <a:solidFill>
                <a:schemeClr val="tx1"/>
              </a:solidFill>
              <a:round/>
              <a:headEnd/>
              <a:tailEnd/>
            </a:ln>
            <a:effectLst/>
          </p:spPr>
          <p:txBody>
            <a:bodyPr wrap="none"/>
            <a:lstStyle/>
            <a:p>
              <a:endParaRPr lang="en-IN"/>
            </a:p>
          </p:txBody>
        </p:sp>
        <p:sp>
          <p:nvSpPr>
            <p:cNvPr id="21" name="Line 31"/>
            <p:cNvSpPr>
              <a:spLocks noChangeShapeType="1"/>
            </p:cNvSpPr>
            <p:nvPr/>
          </p:nvSpPr>
          <p:spPr bwMode="auto">
            <a:xfrm rot="5400000" flipV="1">
              <a:off x="4499769" y="3693319"/>
              <a:ext cx="0" cy="3627438"/>
            </a:xfrm>
            <a:prstGeom prst="line">
              <a:avLst/>
            </a:prstGeom>
            <a:noFill/>
            <a:ln w="12700">
              <a:solidFill>
                <a:schemeClr val="tx1"/>
              </a:solidFill>
              <a:round/>
              <a:headEnd/>
              <a:tailEnd/>
            </a:ln>
            <a:effectLst/>
          </p:spPr>
          <p:txBody>
            <a:bodyPr wrap="none"/>
            <a:lstStyle/>
            <a:p>
              <a:endParaRPr lang="en-IN"/>
            </a:p>
          </p:txBody>
        </p:sp>
        <p:sp>
          <p:nvSpPr>
            <p:cNvPr id="22" name="Oval 33"/>
            <p:cNvSpPr>
              <a:spLocks noChangeArrowheads="1"/>
            </p:cNvSpPr>
            <p:nvPr/>
          </p:nvSpPr>
          <p:spPr bwMode="auto">
            <a:xfrm>
              <a:off x="3559175" y="4583113"/>
              <a:ext cx="319088" cy="319087"/>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23" name="Oval 34"/>
            <p:cNvSpPr>
              <a:spLocks noChangeArrowheads="1"/>
            </p:cNvSpPr>
            <p:nvPr/>
          </p:nvSpPr>
          <p:spPr bwMode="auto">
            <a:xfrm>
              <a:off x="3957638" y="458311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4" name="Oval 35"/>
            <p:cNvSpPr>
              <a:spLocks noChangeArrowheads="1"/>
            </p:cNvSpPr>
            <p:nvPr/>
          </p:nvSpPr>
          <p:spPr bwMode="auto">
            <a:xfrm>
              <a:off x="5854700" y="45831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5" name="Oval 36"/>
            <p:cNvSpPr>
              <a:spLocks noChangeArrowheads="1"/>
            </p:cNvSpPr>
            <p:nvPr/>
          </p:nvSpPr>
          <p:spPr bwMode="auto">
            <a:xfrm>
              <a:off x="3176588" y="45815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6" name="Oval 37"/>
            <p:cNvSpPr>
              <a:spLocks noChangeArrowheads="1"/>
            </p:cNvSpPr>
            <p:nvPr/>
          </p:nvSpPr>
          <p:spPr bwMode="auto">
            <a:xfrm>
              <a:off x="4324350" y="45831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7" name="Oval 38"/>
            <p:cNvSpPr>
              <a:spLocks noChangeArrowheads="1"/>
            </p:cNvSpPr>
            <p:nvPr/>
          </p:nvSpPr>
          <p:spPr bwMode="auto">
            <a:xfrm>
              <a:off x="4722813" y="45815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8" name="Oval 39"/>
            <p:cNvSpPr>
              <a:spLocks noChangeArrowheads="1"/>
            </p:cNvSpPr>
            <p:nvPr/>
          </p:nvSpPr>
          <p:spPr bwMode="auto">
            <a:xfrm>
              <a:off x="5105400" y="458152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29" name="Oval 40"/>
            <p:cNvSpPr>
              <a:spLocks noChangeArrowheads="1"/>
            </p:cNvSpPr>
            <p:nvPr/>
          </p:nvSpPr>
          <p:spPr bwMode="auto">
            <a:xfrm>
              <a:off x="5487988" y="45815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0" name="Oval 41"/>
            <p:cNvSpPr>
              <a:spLocks noChangeArrowheads="1"/>
            </p:cNvSpPr>
            <p:nvPr/>
          </p:nvSpPr>
          <p:spPr bwMode="auto">
            <a:xfrm>
              <a:off x="3567113" y="420370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1" name="Oval 42"/>
            <p:cNvSpPr>
              <a:spLocks noChangeArrowheads="1"/>
            </p:cNvSpPr>
            <p:nvPr/>
          </p:nvSpPr>
          <p:spPr bwMode="auto">
            <a:xfrm>
              <a:off x="3965575" y="4203700"/>
              <a:ext cx="319088" cy="319088"/>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32" name="Oval 43"/>
            <p:cNvSpPr>
              <a:spLocks noChangeArrowheads="1"/>
            </p:cNvSpPr>
            <p:nvPr/>
          </p:nvSpPr>
          <p:spPr bwMode="auto">
            <a:xfrm>
              <a:off x="5862638" y="420370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3" name="Oval 44"/>
            <p:cNvSpPr>
              <a:spLocks noChangeArrowheads="1"/>
            </p:cNvSpPr>
            <p:nvPr/>
          </p:nvSpPr>
          <p:spPr bwMode="auto">
            <a:xfrm>
              <a:off x="3184525" y="42021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4" name="Oval 45"/>
            <p:cNvSpPr>
              <a:spLocks noChangeArrowheads="1"/>
            </p:cNvSpPr>
            <p:nvPr/>
          </p:nvSpPr>
          <p:spPr bwMode="auto">
            <a:xfrm>
              <a:off x="4332288" y="4203700"/>
              <a:ext cx="319087" cy="319088"/>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35" name="Oval 46"/>
            <p:cNvSpPr>
              <a:spLocks noChangeArrowheads="1"/>
            </p:cNvSpPr>
            <p:nvPr/>
          </p:nvSpPr>
          <p:spPr bwMode="auto">
            <a:xfrm>
              <a:off x="4730750" y="42021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6" name="Oval 47"/>
            <p:cNvSpPr>
              <a:spLocks noChangeArrowheads="1"/>
            </p:cNvSpPr>
            <p:nvPr/>
          </p:nvSpPr>
          <p:spPr bwMode="auto">
            <a:xfrm>
              <a:off x="5113338" y="420211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7" name="Oval 48"/>
            <p:cNvSpPr>
              <a:spLocks noChangeArrowheads="1"/>
            </p:cNvSpPr>
            <p:nvPr/>
          </p:nvSpPr>
          <p:spPr bwMode="auto">
            <a:xfrm>
              <a:off x="5495925" y="42021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8" name="Oval 49"/>
            <p:cNvSpPr>
              <a:spLocks noChangeArrowheads="1"/>
            </p:cNvSpPr>
            <p:nvPr/>
          </p:nvSpPr>
          <p:spPr bwMode="auto">
            <a:xfrm>
              <a:off x="3562350" y="382428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39" name="Oval 50"/>
            <p:cNvSpPr>
              <a:spLocks noChangeArrowheads="1"/>
            </p:cNvSpPr>
            <p:nvPr/>
          </p:nvSpPr>
          <p:spPr bwMode="auto">
            <a:xfrm>
              <a:off x="3960813" y="382428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0" name="Oval 51"/>
            <p:cNvSpPr>
              <a:spLocks noChangeArrowheads="1"/>
            </p:cNvSpPr>
            <p:nvPr/>
          </p:nvSpPr>
          <p:spPr bwMode="auto">
            <a:xfrm>
              <a:off x="5857875" y="382428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1" name="Oval 52"/>
            <p:cNvSpPr>
              <a:spLocks noChangeArrowheads="1"/>
            </p:cNvSpPr>
            <p:nvPr/>
          </p:nvSpPr>
          <p:spPr bwMode="auto">
            <a:xfrm>
              <a:off x="3179763" y="382270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2" name="Oval 53"/>
            <p:cNvSpPr>
              <a:spLocks noChangeArrowheads="1"/>
            </p:cNvSpPr>
            <p:nvPr/>
          </p:nvSpPr>
          <p:spPr bwMode="auto">
            <a:xfrm>
              <a:off x="4327525" y="382428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3" name="Oval 54"/>
            <p:cNvSpPr>
              <a:spLocks noChangeArrowheads="1"/>
            </p:cNvSpPr>
            <p:nvPr/>
          </p:nvSpPr>
          <p:spPr bwMode="auto">
            <a:xfrm>
              <a:off x="4725988" y="3822700"/>
              <a:ext cx="319087" cy="319088"/>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44" name="Oval 55"/>
            <p:cNvSpPr>
              <a:spLocks noChangeArrowheads="1"/>
            </p:cNvSpPr>
            <p:nvPr/>
          </p:nvSpPr>
          <p:spPr bwMode="auto">
            <a:xfrm>
              <a:off x="5108575" y="3822700"/>
              <a:ext cx="319088" cy="319088"/>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45" name="Oval 56"/>
            <p:cNvSpPr>
              <a:spLocks noChangeArrowheads="1"/>
            </p:cNvSpPr>
            <p:nvPr/>
          </p:nvSpPr>
          <p:spPr bwMode="auto">
            <a:xfrm>
              <a:off x="5491163" y="382270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6" name="Oval 57"/>
            <p:cNvSpPr>
              <a:spLocks noChangeArrowheads="1"/>
            </p:cNvSpPr>
            <p:nvPr/>
          </p:nvSpPr>
          <p:spPr bwMode="auto">
            <a:xfrm>
              <a:off x="3570288" y="344487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7" name="Oval 58"/>
            <p:cNvSpPr>
              <a:spLocks noChangeArrowheads="1"/>
            </p:cNvSpPr>
            <p:nvPr/>
          </p:nvSpPr>
          <p:spPr bwMode="auto">
            <a:xfrm>
              <a:off x="3968750" y="34448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8" name="Oval 59"/>
            <p:cNvSpPr>
              <a:spLocks noChangeArrowheads="1"/>
            </p:cNvSpPr>
            <p:nvPr/>
          </p:nvSpPr>
          <p:spPr bwMode="auto">
            <a:xfrm>
              <a:off x="5865813" y="344487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49" name="Oval 60"/>
            <p:cNvSpPr>
              <a:spLocks noChangeArrowheads="1"/>
            </p:cNvSpPr>
            <p:nvPr/>
          </p:nvSpPr>
          <p:spPr bwMode="auto">
            <a:xfrm>
              <a:off x="3187700" y="344328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0" name="Oval 61"/>
            <p:cNvSpPr>
              <a:spLocks noChangeArrowheads="1"/>
            </p:cNvSpPr>
            <p:nvPr/>
          </p:nvSpPr>
          <p:spPr bwMode="auto">
            <a:xfrm>
              <a:off x="4335463" y="344487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1" name="Oval 62"/>
            <p:cNvSpPr>
              <a:spLocks noChangeArrowheads="1"/>
            </p:cNvSpPr>
            <p:nvPr/>
          </p:nvSpPr>
          <p:spPr bwMode="auto">
            <a:xfrm>
              <a:off x="4733925" y="344328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2" name="Oval 63"/>
            <p:cNvSpPr>
              <a:spLocks noChangeArrowheads="1"/>
            </p:cNvSpPr>
            <p:nvPr/>
          </p:nvSpPr>
          <p:spPr bwMode="auto">
            <a:xfrm>
              <a:off x="5116513" y="344328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3" name="Oval 64"/>
            <p:cNvSpPr>
              <a:spLocks noChangeArrowheads="1"/>
            </p:cNvSpPr>
            <p:nvPr/>
          </p:nvSpPr>
          <p:spPr bwMode="auto">
            <a:xfrm>
              <a:off x="5499100" y="3443288"/>
              <a:ext cx="319088" cy="319087"/>
            </a:xfrm>
            <a:prstGeom prst="ellipse">
              <a:avLst/>
            </a:prstGeom>
            <a:solidFill>
              <a:schemeClr val="accent1"/>
            </a:solidFill>
            <a:ln w="12700">
              <a:solidFill>
                <a:schemeClr val="tx1"/>
              </a:solidFill>
              <a:round/>
              <a:headEnd/>
              <a:tailEnd/>
            </a:ln>
            <a:effectLst/>
          </p:spPr>
          <p:txBody>
            <a:bodyPr wrap="none" anchor="ctr"/>
            <a:lstStyle/>
            <a:p>
              <a:endParaRPr lang="en-IN"/>
            </a:p>
          </p:txBody>
        </p:sp>
        <p:sp>
          <p:nvSpPr>
            <p:cNvPr id="54" name="Oval 65"/>
            <p:cNvSpPr>
              <a:spLocks noChangeArrowheads="1"/>
            </p:cNvSpPr>
            <p:nvPr/>
          </p:nvSpPr>
          <p:spPr bwMode="auto">
            <a:xfrm>
              <a:off x="3582988" y="30448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5" name="Oval 66"/>
            <p:cNvSpPr>
              <a:spLocks noChangeArrowheads="1"/>
            </p:cNvSpPr>
            <p:nvPr/>
          </p:nvSpPr>
          <p:spPr bwMode="auto">
            <a:xfrm>
              <a:off x="3981450" y="304482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6" name="Oval 67"/>
            <p:cNvSpPr>
              <a:spLocks noChangeArrowheads="1"/>
            </p:cNvSpPr>
            <p:nvPr/>
          </p:nvSpPr>
          <p:spPr bwMode="auto">
            <a:xfrm>
              <a:off x="5878513" y="30448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7" name="Oval 68"/>
            <p:cNvSpPr>
              <a:spLocks noChangeArrowheads="1"/>
            </p:cNvSpPr>
            <p:nvPr/>
          </p:nvSpPr>
          <p:spPr bwMode="auto">
            <a:xfrm>
              <a:off x="3200400" y="304323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8" name="Oval 69"/>
            <p:cNvSpPr>
              <a:spLocks noChangeArrowheads="1"/>
            </p:cNvSpPr>
            <p:nvPr/>
          </p:nvSpPr>
          <p:spPr bwMode="auto">
            <a:xfrm>
              <a:off x="4348163" y="30448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59" name="Oval 70"/>
            <p:cNvSpPr>
              <a:spLocks noChangeArrowheads="1"/>
            </p:cNvSpPr>
            <p:nvPr/>
          </p:nvSpPr>
          <p:spPr bwMode="auto">
            <a:xfrm>
              <a:off x="4746625" y="304323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0" name="Oval 71"/>
            <p:cNvSpPr>
              <a:spLocks noChangeArrowheads="1"/>
            </p:cNvSpPr>
            <p:nvPr/>
          </p:nvSpPr>
          <p:spPr bwMode="auto">
            <a:xfrm>
              <a:off x="5129213" y="304323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1" name="Oval 72"/>
            <p:cNvSpPr>
              <a:spLocks noChangeArrowheads="1"/>
            </p:cNvSpPr>
            <p:nvPr/>
          </p:nvSpPr>
          <p:spPr bwMode="auto">
            <a:xfrm>
              <a:off x="5511800" y="3043238"/>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2" name="Oval 73"/>
            <p:cNvSpPr>
              <a:spLocks noChangeArrowheads="1"/>
            </p:cNvSpPr>
            <p:nvPr/>
          </p:nvSpPr>
          <p:spPr bwMode="auto">
            <a:xfrm>
              <a:off x="3590925" y="26654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3" name="Oval 74"/>
            <p:cNvSpPr>
              <a:spLocks noChangeArrowheads="1"/>
            </p:cNvSpPr>
            <p:nvPr/>
          </p:nvSpPr>
          <p:spPr bwMode="auto">
            <a:xfrm>
              <a:off x="3989388" y="266541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4" name="Oval 75"/>
            <p:cNvSpPr>
              <a:spLocks noChangeArrowheads="1"/>
            </p:cNvSpPr>
            <p:nvPr/>
          </p:nvSpPr>
          <p:spPr bwMode="auto">
            <a:xfrm>
              <a:off x="5886450" y="26654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5" name="Oval 76"/>
            <p:cNvSpPr>
              <a:spLocks noChangeArrowheads="1"/>
            </p:cNvSpPr>
            <p:nvPr/>
          </p:nvSpPr>
          <p:spPr bwMode="auto">
            <a:xfrm>
              <a:off x="3208338" y="26638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6" name="Oval 77"/>
            <p:cNvSpPr>
              <a:spLocks noChangeArrowheads="1"/>
            </p:cNvSpPr>
            <p:nvPr/>
          </p:nvSpPr>
          <p:spPr bwMode="auto">
            <a:xfrm>
              <a:off x="4356100" y="266541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7" name="Oval 78"/>
            <p:cNvSpPr>
              <a:spLocks noChangeArrowheads="1"/>
            </p:cNvSpPr>
            <p:nvPr/>
          </p:nvSpPr>
          <p:spPr bwMode="auto">
            <a:xfrm>
              <a:off x="4754563" y="26638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8" name="Oval 79"/>
            <p:cNvSpPr>
              <a:spLocks noChangeArrowheads="1"/>
            </p:cNvSpPr>
            <p:nvPr/>
          </p:nvSpPr>
          <p:spPr bwMode="auto">
            <a:xfrm>
              <a:off x="5137150" y="266382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69" name="Oval 80"/>
            <p:cNvSpPr>
              <a:spLocks noChangeArrowheads="1"/>
            </p:cNvSpPr>
            <p:nvPr/>
          </p:nvSpPr>
          <p:spPr bwMode="auto">
            <a:xfrm>
              <a:off x="5519738" y="266382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0" name="Oval 81"/>
            <p:cNvSpPr>
              <a:spLocks noChangeArrowheads="1"/>
            </p:cNvSpPr>
            <p:nvPr/>
          </p:nvSpPr>
          <p:spPr bwMode="auto">
            <a:xfrm>
              <a:off x="3551238" y="53514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1" name="Oval 82"/>
            <p:cNvSpPr>
              <a:spLocks noChangeArrowheads="1"/>
            </p:cNvSpPr>
            <p:nvPr/>
          </p:nvSpPr>
          <p:spPr bwMode="auto">
            <a:xfrm>
              <a:off x="3949700" y="535146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2" name="Oval 83"/>
            <p:cNvSpPr>
              <a:spLocks noChangeArrowheads="1"/>
            </p:cNvSpPr>
            <p:nvPr/>
          </p:nvSpPr>
          <p:spPr bwMode="auto">
            <a:xfrm>
              <a:off x="5846763" y="53514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3" name="Oval 84"/>
            <p:cNvSpPr>
              <a:spLocks noChangeArrowheads="1"/>
            </p:cNvSpPr>
            <p:nvPr/>
          </p:nvSpPr>
          <p:spPr bwMode="auto">
            <a:xfrm>
              <a:off x="3168650" y="53498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4" name="Oval 85"/>
            <p:cNvSpPr>
              <a:spLocks noChangeArrowheads="1"/>
            </p:cNvSpPr>
            <p:nvPr/>
          </p:nvSpPr>
          <p:spPr bwMode="auto">
            <a:xfrm>
              <a:off x="4316413" y="53514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5" name="Oval 86"/>
            <p:cNvSpPr>
              <a:spLocks noChangeArrowheads="1"/>
            </p:cNvSpPr>
            <p:nvPr/>
          </p:nvSpPr>
          <p:spPr bwMode="auto">
            <a:xfrm>
              <a:off x="4714875" y="53498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6" name="Oval 87"/>
            <p:cNvSpPr>
              <a:spLocks noChangeArrowheads="1"/>
            </p:cNvSpPr>
            <p:nvPr/>
          </p:nvSpPr>
          <p:spPr bwMode="auto">
            <a:xfrm>
              <a:off x="5097463" y="5349875"/>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7" name="Oval 88"/>
            <p:cNvSpPr>
              <a:spLocks noChangeArrowheads="1"/>
            </p:cNvSpPr>
            <p:nvPr/>
          </p:nvSpPr>
          <p:spPr bwMode="auto">
            <a:xfrm>
              <a:off x="5480050" y="53498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8" name="Oval 89"/>
            <p:cNvSpPr>
              <a:spLocks noChangeArrowheads="1"/>
            </p:cNvSpPr>
            <p:nvPr/>
          </p:nvSpPr>
          <p:spPr bwMode="auto">
            <a:xfrm>
              <a:off x="3559175" y="497205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79" name="Oval 90"/>
            <p:cNvSpPr>
              <a:spLocks noChangeArrowheads="1"/>
            </p:cNvSpPr>
            <p:nvPr/>
          </p:nvSpPr>
          <p:spPr bwMode="auto">
            <a:xfrm>
              <a:off x="3957638" y="497205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0" name="Oval 91"/>
            <p:cNvSpPr>
              <a:spLocks noChangeArrowheads="1"/>
            </p:cNvSpPr>
            <p:nvPr/>
          </p:nvSpPr>
          <p:spPr bwMode="auto">
            <a:xfrm>
              <a:off x="5854700" y="497205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1" name="Oval 92"/>
            <p:cNvSpPr>
              <a:spLocks noChangeArrowheads="1"/>
            </p:cNvSpPr>
            <p:nvPr/>
          </p:nvSpPr>
          <p:spPr bwMode="auto">
            <a:xfrm>
              <a:off x="3176588" y="49704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2" name="Oval 93"/>
            <p:cNvSpPr>
              <a:spLocks noChangeArrowheads="1"/>
            </p:cNvSpPr>
            <p:nvPr/>
          </p:nvSpPr>
          <p:spPr bwMode="auto">
            <a:xfrm>
              <a:off x="4324350" y="497205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3" name="Oval 94"/>
            <p:cNvSpPr>
              <a:spLocks noChangeArrowheads="1"/>
            </p:cNvSpPr>
            <p:nvPr/>
          </p:nvSpPr>
          <p:spPr bwMode="auto">
            <a:xfrm>
              <a:off x="4722813" y="49704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4" name="Oval 95"/>
            <p:cNvSpPr>
              <a:spLocks noChangeArrowheads="1"/>
            </p:cNvSpPr>
            <p:nvPr/>
          </p:nvSpPr>
          <p:spPr bwMode="auto">
            <a:xfrm>
              <a:off x="5105400" y="497046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5" name="Oval 96"/>
            <p:cNvSpPr>
              <a:spLocks noChangeArrowheads="1"/>
            </p:cNvSpPr>
            <p:nvPr/>
          </p:nvSpPr>
          <p:spPr bwMode="auto">
            <a:xfrm>
              <a:off x="5487988" y="497046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86" name="Line 9"/>
            <p:cNvSpPr>
              <a:spLocks noChangeShapeType="1"/>
            </p:cNvSpPr>
            <p:nvPr/>
          </p:nvSpPr>
          <p:spPr bwMode="auto">
            <a:xfrm flipV="1">
              <a:off x="3721100" y="3598863"/>
              <a:ext cx="1938338" cy="1141412"/>
            </a:xfrm>
            <a:prstGeom prst="line">
              <a:avLst/>
            </a:prstGeom>
            <a:noFill/>
            <a:ln w="31750">
              <a:solidFill>
                <a:schemeClr val="accent2"/>
              </a:solidFill>
              <a:round/>
              <a:headEnd type="oval" w="med" len="med"/>
              <a:tailEnd type="oval" w="med" len="med"/>
            </a:ln>
            <a:effectLst/>
          </p:spPr>
          <p:txBody>
            <a:bodyPr wrap="none"/>
            <a:lstStyle/>
            <a:p>
              <a:endParaRPr lang="en-IN"/>
            </a:p>
          </p:txBody>
        </p:sp>
        <p:sp>
          <p:nvSpPr>
            <p:cNvPr id="88" name="Line 98"/>
            <p:cNvSpPr>
              <a:spLocks noChangeShapeType="1"/>
            </p:cNvSpPr>
            <p:nvPr/>
          </p:nvSpPr>
          <p:spPr bwMode="auto">
            <a:xfrm flipV="1">
              <a:off x="2973388" y="2500313"/>
              <a:ext cx="0" cy="3262312"/>
            </a:xfrm>
            <a:prstGeom prst="line">
              <a:avLst/>
            </a:prstGeom>
            <a:noFill/>
            <a:ln w="12700">
              <a:solidFill>
                <a:schemeClr val="tx1"/>
              </a:solidFill>
              <a:round/>
              <a:headEnd/>
              <a:tailEnd/>
            </a:ln>
            <a:effectLst/>
          </p:spPr>
          <p:txBody>
            <a:bodyPr wrap="none"/>
            <a:lstStyle/>
            <a:p>
              <a:endParaRPr lang="en-IN"/>
            </a:p>
          </p:txBody>
        </p:sp>
        <p:sp>
          <p:nvSpPr>
            <p:cNvPr id="89" name="Oval 99"/>
            <p:cNvSpPr>
              <a:spLocks noChangeArrowheads="1"/>
            </p:cNvSpPr>
            <p:nvPr/>
          </p:nvSpPr>
          <p:spPr bwMode="auto">
            <a:xfrm>
              <a:off x="2798763" y="457041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0" name="Oval 100"/>
            <p:cNvSpPr>
              <a:spLocks noChangeArrowheads="1"/>
            </p:cNvSpPr>
            <p:nvPr/>
          </p:nvSpPr>
          <p:spPr bwMode="auto">
            <a:xfrm>
              <a:off x="2806700" y="4191000"/>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1" name="Oval 101"/>
            <p:cNvSpPr>
              <a:spLocks noChangeArrowheads="1"/>
            </p:cNvSpPr>
            <p:nvPr/>
          </p:nvSpPr>
          <p:spPr bwMode="auto">
            <a:xfrm>
              <a:off x="2801938" y="3811588"/>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2" name="Oval 102"/>
            <p:cNvSpPr>
              <a:spLocks noChangeArrowheads="1"/>
            </p:cNvSpPr>
            <p:nvPr/>
          </p:nvSpPr>
          <p:spPr bwMode="auto">
            <a:xfrm>
              <a:off x="2809875" y="343217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3" name="Oval 103"/>
            <p:cNvSpPr>
              <a:spLocks noChangeArrowheads="1"/>
            </p:cNvSpPr>
            <p:nvPr/>
          </p:nvSpPr>
          <p:spPr bwMode="auto">
            <a:xfrm>
              <a:off x="2822575" y="3032125"/>
              <a:ext cx="319088" cy="319088"/>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4" name="Oval 104"/>
            <p:cNvSpPr>
              <a:spLocks noChangeArrowheads="1"/>
            </p:cNvSpPr>
            <p:nvPr/>
          </p:nvSpPr>
          <p:spPr bwMode="auto">
            <a:xfrm>
              <a:off x="2830513" y="2652713"/>
              <a:ext cx="319087"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5" name="Oval 105"/>
            <p:cNvSpPr>
              <a:spLocks noChangeArrowheads="1"/>
            </p:cNvSpPr>
            <p:nvPr/>
          </p:nvSpPr>
          <p:spPr bwMode="auto">
            <a:xfrm>
              <a:off x="2790825" y="5338763"/>
              <a:ext cx="319088" cy="319087"/>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96" name="Oval 106"/>
            <p:cNvSpPr>
              <a:spLocks noChangeArrowheads="1"/>
            </p:cNvSpPr>
            <p:nvPr/>
          </p:nvSpPr>
          <p:spPr bwMode="auto">
            <a:xfrm>
              <a:off x="2798763" y="4959350"/>
              <a:ext cx="319087" cy="319088"/>
            </a:xfrm>
            <a:prstGeom prst="ellipse">
              <a:avLst/>
            </a:prstGeom>
            <a:solidFill>
              <a:schemeClr val="bg1"/>
            </a:solidFill>
            <a:ln w="12700">
              <a:solidFill>
                <a:schemeClr val="tx1"/>
              </a:solidFill>
              <a:round/>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261056" y="304800"/>
            <a:ext cx="7392811" cy="695308"/>
          </a:xfrm>
        </p:spPr>
        <p:txBody>
          <a:bodyPr>
            <a:normAutofit/>
          </a:bodyPr>
          <a:lstStyle/>
          <a:p>
            <a:pPr algn="l"/>
            <a:r>
              <a:rPr lang="en-US" sz="2800" dirty="0"/>
              <a:t>Sutherland-Hodgeman Clipping</a:t>
            </a:r>
          </a:p>
        </p:txBody>
      </p:sp>
      <p:sp>
        <p:nvSpPr>
          <p:cNvPr id="333827" name="Rectangle 3"/>
          <p:cNvSpPr>
            <a:spLocks noGrp="1" noChangeArrowheads="1"/>
          </p:cNvSpPr>
          <p:nvPr>
            <p:ph type="body" idx="1"/>
          </p:nvPr>
        </p:nvSpPr>
        <p:spPr>
          <a:xfrm>
            <a:off x="357158" y="1285860"/>
            <a:ext cx="8566856" cy="1739900"/>
          </a:xfrm>
        </p:spPr>
        <p:txBody>
          <a:bodyPr/>
          <a:lstStyle/>
          <a:p>
            <a:pPr marL="342900" indent="-342900">
              <a:lnSpc>
                <a:spcPct val="90000"/>
              </a:lnSpc>
            </a:pPr>
            <a:r>
              <a:rPr lang="en-US" sz="2200" dirty="0"/>
              <a:t>Basic idea:</a:t>
            </a:r>
          </a:p>
          <a:p>
            <a:pPr marL="742950" lvl="1" indent="-285750">
              <a:lnSpc>
                <a:spcPct val="90000"/>
              </a:lnSpc>
            </a:pPr>
            <a:r>
              <a:rPr lang="en-US" sz="2000" dirty="0"/>
              <a:t>Consider each edge of the viewport individually</a:t>
            </a:r>
          </a:p>
          <a:p>
            <a:pPr marL="742950" lvl="1" indent="-285750">
              <a:lnSpc>
                <a:spcPct val="90000"/>
              </a:lnSpc>
            </a:pPr>
            <a:r>
              <a:rPr lang="en-US" sz="2000" dirty="0"/>
              <a:t>Clip the polygon against the edge </a:t>
            </a:r>
            <a:r>
              <a:rPr lang="en-US" sz="2000" dirty="0" smtClean="0"/>
              <a:t>equation to produce new sequence of vertices. The new set of vertices could then be successively passed.</a:t>
            </a:r>
            <a:endParaRPr lang="en-US" sz="2000" dirty="0"/>
          </a:p>
          <a:p>
            <a:pPr marL="742950" lvl="1" indent="-285750">
              <a:lnSpc>
                <a:spcPct val="90000"/>
              </a:lnSpc>
            </a:pPr>
            <a:r>
              <a:rPr lang="en-US" sz="2000" dirty="0"/>
              <a:t>After doing all edges, the polygon is fully clipped</a:t>
            </a:r>
          </a:p>
        </p:txBody>
      </p:sp>
      <p:sp>
        <p:nvSpPr>
          <p:cNvPr id="333828"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a:p>
        </p:txBody>
      </p:sp>
      <p:sp>
        <p:nvSpPr>
          <p:cNvPr id="333829" name="Freeform 5"/>
          <p:cNvSpPr>
            <a:spLocks/>
          </p:cNvSpPr>
          <p:nvPr/>
        </p:nvSpPr>
        <p:spPr bwMode="auto">
          <a:xfrm>
            <a:off x="3200400" y="3657600"/>
            <a:ext cx="2819400" cy="2514600"/>
          </a:xfrm>
          <a:custGeom>
            <a:avLst/>
            <a:gdLst/>
            <a:ahLst/>
            <a:cxnLst>
              <a:cxn ang="0">
                <a:pos x="1776" y="0"/>
              </a:cxn>
              <a:cxn ang="0">
                <a:pos x="0" y="816"/>
              </a:cxn>
              <a:cxn ang="0">
                <a:pos x="1296" y="1584"/>
              </a:cxn>
              <a:cxn ang="0">
                <a:pos x="1728" y="912"/>
              </a:cxn>
              <a:cxn ang="0">
                <a:pos x="1200" y="768"/>
              </a:cxn>
              <a:cxn ang="0">
                <a:pos x="1632" y="432"/>
              </a:cxn>
              <a:cxn ang="0">
                <a:pos x="1776" y="0"/>
              </a:cxn>
            </a:cxnLst>
            <a:rect l="0" t="0" r="r" b="b"/>
            <a:pathLst>
              <a:path w="1776" h="1584">
                <a:moveTo>
                  <a:pt x="1776" y="0"/>
                </a:moveTo>
                <a:lnTo>
                  <a:pt x="0" y="816"/>
                </a:lnTo>
                <a:lnTo>
                  <a:pt x="1296" y="1584"/>
                </a:lnTo>
                <a:lnTo>
                  <a:pt x="1728" y="912"/>
                </a:lnTo>
                <a:lnTo>
                  <a:pt x="1200" y="768"/>
                </a:lnTo>
                <a:lnTo>
                  <a:pt x="1632" y="432"/>
                </a:lnTo>
                <a:lnTo>
                  <a:pt x="1776"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
        <p:nvSpPr>
          <p:cNvPr id="333830" name="Line 6"/>
          <p:cNvSpPr>
            <a:spLocks noChangeShapeType="1"/>
          </p:cNvSpPr>
          <p:nvPr/>
        </p:nvSpPr>
        <p:spPr bwMode="auto">
          <a:xfrm flipV="1">
            <a:off x="5638800" y="3352800"/>
            <a:ext cx="0" cy="3200400"/>
          </a:xfrm>
          <a:prstGeom prst="line">
            <a:avLst/>
          </a:prstGeom>
          <a:noFill/>
          <a:ln w="76200">
            <a:solidFill>
              <a:schemeClr val="accent1"/>
            </a:solidFill>
            <a:round/>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261056" y="304800"/>
            <a:ext cx="7392811" cy="766746"/>
          </a:xfrm>
        </p:spPr>
        <p:txBody>
          <a:bodyPr>
            <a:normAutofit/>
          </a:bodyPr>
          <a:lstStyle/>
          <a:p>
            <a:pPr algn="l"/>
            <a:r>
              <a:rPr lang="en-US" sz="2800" dirty="0"/>
              <a:t>Sutherland-Hodgeman Clipping</a:t>
            </a:r>
          </a:p>
        </p:txBody>
      </p:sp>
      <p:sp>
        <p:nvSpPr>
          <p:cNvPr id="334851" name="Rectangle 3"/>
          <p:cNvSpPr>
            <a:spLocks noGrp="1" noChangeArrowheads="1"/>
          </p:cNvSpPr>
          <p:nvPr>
            <p:ph type="body" idx="1"/>
          </p:nvPr>
        </p:nvSpPr>
        <p:spPr>
          <a:xfrm>
            <a:off x="357158" y="1285860"/>
            <a:ext cx="8566856" cy="1739900"/>
          </a:xfrm>
        </p:spPr>
        <p:txBody>
          <a:bodyPr/>
          <a:lstStyle/>
          <a:p>
            <a:pPr marL="342900" indent="-342900">
              <a:lnSpc>
                <a:spcPct val="90000"/>
              </a:lnSpc>
            </a:pPr>
            <a:r>
              <a:rPr lang="en-US" sz="2200" dirty="0"/>
              <a:t>Basic idea:</a:t>
            </a:r>
          </a:p>
          <a:p>
            <a:pPr marL="742950" lvl="1" indent="-285750">
              <a:lnSpc>
                <a:spcPct val="90000"/>
              </a:lnSpc>
            </a:pPr>
            <a:r>
              <a:rPr lang="en-US" sz="2000" dirty="0"/>
              <a:t>Consider each edge of the viewport individually</a:t>
            </a:r>
          </a:p>
          <a:p>
            <a:pPr lvl="1">
              <a:lnSpc>
                <a:spcPct val="90000"/>
              </a:lnSpc>
            </a:pPr>
            <a:r>
              <a:rPr lang="en-US" sz="2000" dirty="0" smtClean="0"/>
              <a:t>Clip the polygon against the edge equation to produce new sequence of vertices. The new set of vertices could then be successively passed.</a:t>
            </a:r>
          </a:p>
          <a:p>
            <a:pPr marL="742950" lvl="1" indent="-285750">
              <a:lnSpc>
                <a:spcPct val="90000"/>
              </a:lnSpc>
            </a:pPr>
            <a:r>
              <a:rPr lang="en-US" sz="2000" dirty="0" smtClean="0"/>
              <a:t>After </a:t>
            </a:r>
            <a:r>
              <a:rPr lang="en-US" sz="2000" dirty="0"/>
              <a:t>doing all edges, the polygon is fully clipped</a:t>
            </a:r>
          </a:p>
        </p:txBody>
      </p:sp>
      <p:sp>
        <p:nvSpPr>
          <p:cNvPr id="334852"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a:p>
        </p:txBody>
      </p:sp>
      <p:sp>
        <p:nvSpPr>
          <p:cNvPr id="334853" name="Line 5"/>
          <p:cNvSpPr>
            <a:spLocks noChangeShapeType="1"/>
          </p:cNvSpPr>
          <p:nvPr/>
        </p:nvSpPr>
        <p:spPr bwMode="auto">
          <a:xfrm flipV="1">
            <a:off x="5638800" y="3352800"/>
            <a:ext cx="0" cy="3200400"/>
          </a:xfrm>
          <a:prstGeom prst="line">
            <a:avLst/>
          </a:prstGeom>
          <a:noFill/>
          <a:ln w="76200">
            <a:solidFill>
              <a:schemeClr val="accent1"/>
            </a:solidFill>
            <a:round/>
            <a:headEnd/>
            <a:tailEnd/>
          </a:ln>
          <a:effectLst/>
        </p:spPr>
        <p:txBody>
          <a:bodyPr wrap="none" anchor="ctr"/>
          <a:lstStyle/>
          <a:p>
            <a:endParaRPr lang="en-IN"/>
          </a:p>
        </p:txBody>
      </p:sp>
      <p:sp>
        <p:nvSpPr>
          <p:cNvPr id="334854" name="Freeform 6"/>
          <p:cNvSpPr>
            <a:spLocks/>
          </p:cNvSpPr>
          <p:nvPr/>
        </p:nvSpPr>
        <p:spPr bwMode="auto">
          <a:xfrm>
            <a:off x="3200401" y="3835400"/>
            <a:ext cx="2425700" cy="2336800"/>
          </a:xfrm>
          <a:custGeom>
            <a:avLst/>
            <a:gdLst/>
            <a:ahLst/>
            <a:cxnLst>
              <a:cxn ang="0">
                <a:pos x="1528" y="0"/>
              </a:cxn>
              <a:cxn ang="0">
                <a:pos x="0" y="704"/>
              </a:cxn>
              <a:cxn ang="0">
                <a:pos x="1296" y="1472"/>
              </a:cxn>
              <a:cxn ang="0">
                <a:pos x="1528" y="1104"/>
              </a:cxn>
              <a:cxn ang="0">
                <a:pos x="1528" y="752"/>
              </a:cxn>
              <a:cxn ang="0">
                <a:pos x="1200" y="656"/>
              </a:cxn>
              <a:cxn ang="0">
                <a:pos x="1528" y="416"/>
              </a:cxn>
              <a:cxn ang="0">
                <a:pos x="1528" y="0"/>
              </a:cxn>
            </a:cxnLst>
            <a:rect l="0" t="0" r="r" b="b"/>
            <a:pathLst>
              <a:path w="1528" h="1472">
                <a:moveTo>
                  <a:pt x="1528" y="0"/>
                </a:moveTo>
                <a:lnTo>
                  <a:pt x="0" y="704"/>
                </a:lnTo>
                <a:lnTo>
                  <a:pt x="1296" y="1472"/>
                </a:lnTo>
                <a:lnTo>
                  <a:pt x="1528" y="1104"/>
                </a:lnTo>
                <a:lnTo>
                  <a:pt x="1528" y="752"/>
                </a:lnTo>
                <a:lnTo>
                  <a:pt x="1200" y="656"/>
                </a:lnTo>
                <a:lnTo>
                  <a:pt x="1528" y="416"/>
                </a:lnTo>
                <a:lnTo>
                  <a:pt x="1528"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261056" y="304800"/>
            <a:ext cx="7392811" cy="766746"/>
          </a:xfrm>
        </p:spPr>
        <p:txBody>
          <a:bodyPr>
            <a:normAutofit/>
          </a:bodyPr>
          <a:lstStyle/>
          <a:p>
            <a:pPr algn="l"/>
            <a:r>
              <a:rPr lang="en-US" sz="2800" dirty="0"/>
              <a:t>Sutherland-Hodgeman Clipping</a:t>
            </a:r>
          </a:p>
        </p:txBody>
      </p:sp>
      <p:sp>
        <p:nvSpPr>
          <p:cNvPr id="335876"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a:p>
        </p:txBody>
      </p:sp>
      <p:sp>
        <p:nvSpPr>
          <p:cNvPr id="335877" name="Freeform 5"/>
          <p:cNvSpPr>
            <a:spLocks/>
          </p:cNvSpPr>
          <p:nvPr/>
        </p:nvSpPr>
        <p:spPr bwMode="auto">
          <a:xfrm>
            <a:off x="3200401" y="3835400"/>
            <a:ext cx="2425700" cy="2336800"/>
          </a:xfrm>
          <a:custGeom>
            <a:avLst/>
            <a:gdLst/>
            <a:ahLst/>
            <a:cxnLst>
              <a:cxn ang="0">
                <a:pos x="1528" y="0"/>
              </a:cxn>
              <a:cxn ang="0">
                <a:pos x="0" y="704"/>
              </a:cxn>
              <a:cxn ang="0">
                <a:pos x="1296" y="1472"/>
              </a:cxn>
              <a:cxn ang="0">
                <a:pos x="1528" y="1104"/>
              </a:cxn>
              <a:cxn ang="0">
                <a:pos x="1528" y="752"/>
              </a:cxn>
              <a:cxn ang="0">
                <a:pos x="1200" y="656"/>
              </a:cxn>
              <a:cxn ang="0">
                <a:pos x="1528" y="416"/>
              </a:cxn>
              <a:cxn ang="0">
                <a:pos x="1528" y="0"/>
              </a:cxn>
            </a:cxnLst>
            <a:rect l="0" t="0" r="r" b="b"/>
            <a:pathLst>
              <a:path w="1528" h="1472">
                <a:moveTo>
                  <a:pt x="1528" y="0"/>
                </a:moveTo>
                <a:lnTo>
                  <a:pt x="0" y="704"/>
                </a:lnTo>
                <a:lnTo>
                  <a:pt x="1296" y="1472"/>
                </a:lnTo>
                <a:lnTo>
                  <a:pt x="1528" y="1104"/>
                </a:lnTo>
                <a:lnTo>
                  <a:pt x="1528" y="752"/>
                </a:lnTo>
                <a:lnTo>
                  <a:pt x="1200" y="656"/>
                </a:lnTo>
                <a:lnTo>
                  <a:pt x="1528" y="416"/>
                </a:lnTo>
                <a:lnTo>
                  <a:pt x="1528"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
        <p:nvSpPr>
          <p:cNvPr id="335878" name="Line 6"/>
          <p:cNvSpPr>
            <a:spLocks noChangeShapeType="1"/>
          </p:cNvSpPr>
          <p:nvPr/>
        </p:nvSpPr>
        <p:spPr bwMode="auto">
          <a:xfrm>
            <a:off x="2895600" y="5791200"/>
            <a:ext cx="3505200" cy="0"/>
          </a:xfrm>
          <a:prstGeom prst="line">
            <a:avLst/>
          </a:prstGeom>
          <a:noFill/>
          <a:ln w="76200">
            <a:solidFill>
              <a:schemeClr val="accent1"/>
            </a:solidFill>
            <a:round/>
            <a:headEnd/>
            <a:tailEnd/>
          </a:ln>
          <a:effectLst/>
        </p:spPr>
        <p:txBody>
          <a:bodyPr wrap="none" anchor="ctr"/>
          <a:lstStyle/>
          <a:p>
            <a:endParaRPr lang="en-IN"/>
          </a:p>
        </p:txBody>
      </p:sp>
      <p:sp>
        <p:nvSpPr>
          <p:cNvPr id="335880" name="Rectangle 8"/>
          <p:cNvSpPr>
            <a:spLocks noGrp="1" noChangeArrowheads="1"/>
          </p:cNvSpPr>
          <p:nvPr>
            <p:ph type="body" idx="1"/>
          </p:nvPr>
        </p:nvSpPr>
        <p:spPr>
          <a:xfrm>
            <a:off x="357158" y="1285860"/>
            <a:ext cx="8566856" cy="1739900"/>
          </a:xfrm>
          <a:noFill/>
          <a:ln/>
        </p:spPr>
        <p:txBody>
          <a:bodyPr/>
          <a:lstStyle/>
          <a:p>
            <a:pPr marL="342900" indent="-342900">
              <a:lnSpc>
                <a:spcPct val="90000"/>
              </a:lnSpc>
            </a:pPr>
            <a:r>
              <a:rPr lang="en-US" sz="2200" dirty="0"/>
              <a:t>Basic idea:</a:t>
            </a:r>
          </a:p>
          <a:p>
            <a:pPr marL="742950" lvl="1" indent="-285750">
              <a:lnSpc>
                <a:spcPct val="90000"/>
              </a:lnSpc>
            </a:pPr>
            <a:r>
              <a:rPr lang="en-US" sz="2000" dirty="0"/>
              <a:t>Consider each edge of the viewport individually</a:t>
            </a:r>
          </a:p>
          <a:p>
            <a:pPr lvl="1">
              <a:lnSpc>
                <a:spcPct val="90000"/>
              </a:lnSpc>
            </a:pPr>
            <a:r>
              <a:rPr lang="en-US" sz="2000" dirty="0" smtClean="0"/>
              <a:t>Clip the polygon against the edge equation to produce new sequence of vertices. The new set of vertices could then be successively passed.</a:t>
            </a:r>
          </a:p>
          <a:p>
            <a:pPr marL="742950" lvl="1" indent="-285750">
              <a:lnSpc>
                <a:spcPct val="90000"/>
              </a:lnSpc>
            </a:pPr>
            <a:r>
              <a:rPr lang="en-US" sz="2000" dirty="0" smtClean="0"/>
              <a:t>After </a:t>
            </a:r>
            <a:r>
              <a:rPr lang="en-US" sz="2000" dirty="0"/>
              <a:t>doing all edges, the polygon is fully clipped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261056" y="304800"/>
            <a:ext cx="7392811" cy="838184"/>
          </a:xfrm>
        </p:spPr>
        <p:txBody>
          <a:bodyPr>
            <a:normAutofit/>
          </a:bodyPr>
          <a:lstStyle/>
          <a:p>
            <a:pPr algn="l"/>
            <a:r>
              <a:rPr lang="en-US" sz="2800" dirty="0"/>
              <a:t>Sutherland-Hodgeman Clipping</a:t>
            </a:r>
          </a:p>
        </p:txBody>
      </p:sp>
      <p:sp>
        <p:nvSpPr>
          <p:cNvPr id="336900"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a:p>
        </p:txBody>
      </p:sp>
      <p:sp>
        <p:nvSpPr>
          <p:cNvPr id="336901" name="Line 5"/>
          <p:cNvSpPr>
            <a:spLocks noChangeShapeType="1"/>
          </p:cNvSpPr>
          <p:nvPr/>
        </p:nvSpPr>
        <p:spPr bwMode="auto">
          <a:xfrm>
            <a:off x="2895600" y="5791200"/>
            <a:ext cx="3505200" cy="0"/>
          </a:xfrm>
          <a:prstGeom prst="line">
            <a:avLst/>
          </a:prstGeom>
          <a:noFill/>
          <a:ln w="76200">
            <a:solidFill>
              <a:schemeClr val="accent1"/>
            </a:solidFill>
            <a:round/>
            <a:headEnd/>
            <a:tailEnd/>
          </a:ln>
          <a:effectLst/>
        </p:spPr>
        <p:txBody>
          <a:bodyPr wrap="none" anchor="ctr"/>
          <a:lstStyle/>
          <a:p>
            <a:endParaRPr lang="en-IN"/>
          </a:p>
        </p:txBody>
      </p:sp>
      <p:sp>
        <p:nvSpPr>
          <p:cNvPr id="336902" name="Freeform 6"/>
          <p:cNvSpPr>
            <a:spLocks/>
          </p:cNvSpPr>
          <p:nvPr/>
        </p:nvSpPr>
        <p:spPr bwMode="auto">
          <a:xfrm>
            <a:off x="3200401" y="3835400"/>
            <a:ext cx="2425700" cy="1955800"/>
          </a:xfrm>
          <a:custGeom>
            <a:avLst/>
            <a:gdLst/>
            <a:ahLst/>
            <a:cxnLst>
              <a:cxn ang="0">
                <a:pos x="1528" y="0"/>
              </a:cxn>
              <a:cxn ang="0">
                <a:pos x="0" y="704"/>
              </a:cxn>
              <a:cxn ang="0">
                <a:pos x="888" y="1232"/>
              </a:cxn>
              <a:cxn ang="0">
                <a:pos x="1456" y="1232"/>
              </a:cxn>
              <a:cxn ang="0">
                <a:pos x="1528" y="1104"/>
              </a:cxn>
              <a:cxn ang="0">
                <a:pos x="1528" y="752"/>
              </a:cxn>
              <a:cxn ang="0">
                <a:pos x="1200" y="656"/>
              </a:cxn>
              <a:cxn ang="0">
                <a:pos x="1528" y="416"/>
              </a:cxn>
              <a:cxn ang="0">
                <a:pos x="1528" y="0"/>
              </a:cxn>
            </a:cxnLst>
            <a:rect l="0" t="0" r="r" b="b"/>
            <a:pathLst>
              <a:path w="1528" h="1232">
                <a:moveTo>
                  <a:pt x="1528" y="0"/>
                </a:moveTo>
                <a:lnTo>
                  <a:pt x="0" y="704"/>
                </a:lnTo>
                <a:lnTo>
                  <a:pt x="888" y="1232"/>
                </a:lnTo>
                <a:lnTo>
                  <a:pt x="1456" y="1232"/>
                </a:lnTo>
                <a:lnTo>
                  <a:pt x="1528" y="1104"/>
                </a:lnTo>
                <a:lnTo>
                  <a:pt x="1528" y="752"/>
                </a:lnTo>
                <a:lnTo>
                  <a:pt x="1200" y="656"/>
                </a:lnTo>
                <a:lnTo>
                  <a:pt x="1528" y="416"/>
                </a:lnTo>
                <a:lnTo>
                  <a:pt x="1528"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
        <p:nvSpPr>
          <p:cNvPr id="336904" name="Rectangle 8"/>
          <p:cNvSpPr>
            <a:spLocks noGrp="1" noChangeArrowheads="1"/>
          </p:cNvSpPr>
          <p:nvPr>
            <p:ph type="body" idx="1"/>
          </p:nvPr>
        </p:nvSpPr>
        <p:spPr>
          <a:xfrm>
            <a:off x="357158" y="1285860"/>
            <a:ext cx="8566856" cy="1739900"/>
          </a:xfrm>
          <a:noFill/>
          <a:ln/>
        </p:spPr>
        <p:txBody>
          <a:bodyPr/>
          <a:lstStyle/>
          <a:p>
            <a:pPr marL="342900" indent="-342900">
              <a:lnSpc>
                <a:spcPct val="90000"/>
              </a:lnSpc>
            </a:pPr>
            <a:r>
              <a:rPr lang="en-US" sz="2200" dirty="0"/>
              <a:t>Basic idea:</a:t>
            </a:r>
          </a:p>
          <a:p>
            <a:pPr marL="742950" lvl="1" indent="-285750">
              <a:lnSpc>
                <a:spcPct val="90000"/>
              </a:lnSpc>
            </a:pPr>
            <a:r>
              <a:rPr lang="en-US" sz="2000" dirty="0"/>
              <a:t>Consider each edge of the viewport individually</a:t>
            </a:r>
          </a:p>
          <a:p>
            <a:pPr lvl="1">
              <a:lnSpc>
                <a:spcPct val="90000"/>
              </a:lnSpc>
            </a:pPr>
            <a:r>
              <a:rPr lang="en-US" sz="2000" dirty="0" smtClean="0"/>
              <a:t>Clip the polygon against the edge equation to produce new sequence of vertices. The new set of vertices could then be successively passed.</a:t>
            </a:r>
          </a:p>
          <a:p>
            <a:pPr marL="742950" lvl="1" indent="-285750">
              <a:lnSpc>
                <a:spcPct val="90000"/>
              </a:lnSpc>
            </a:pPr>
            <a:r>
              <a:rPr lang="en-US" sz="2000" dirty="0" smtClean="0"/>
              <a:t>After </a:t>
            </a:r>
            <a:r>
              <a:rPr lang="en-US" sz="2000" dirty="0"/>
              <a:t>doing all edges, the polygon is fully clipped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261056" y="304800"/>
            <a:ext cx="7392811" cy="909622"/>
          </a:xfrm>
        </p:spPr>
        <p:txBody>
          <a:bodyPr>
            <a:normAutofit/>
          </a:bodyPr>
          <a:lstStyle/>
          <a:p>
            <a:pPr algn="l"/>
            <a:r>
              <a:rPr lang="en-US" sz="2800" dirty="0"/>
              <a:t>Sutherland-Hodgeman Clipping</a:t>
            </a:r>
          </a:p>
        </p:txBody>
      </p:sp>
      <p:sp>
        <p:nvSpPr>
          <p:cNvPr id="337924"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a:p>
        </p:txBody>
      </p:sp>
      <p:sp>
        <p:nvSpPr>
          <p:cNvPr id="337925" name="Freeform 5"/>
          <p:cNvSpPr>
            <a:spLocks/>
          </p:cNvSpPr>
          <p:nvPr/>
        </p:nvSpPr>
        <p:spPr bwMode="auto">
          <a:xfrm>
            <a:off x="3200401" y="3835400"/>
            <a:ext cx="2425700" cy="1955800"/>
          </a:xfrm>
          <a:custGeom>
            <a:avLst/>
            <a:gdLst/>
            <a:ahLst/>
            <a:cxnLst>
              <a:cxn ang="0">
                <a:pos x="1528" y="0"/>
              </a:cxn>
              <a:cxn ang="0">
                <a:pos x="0" y="704"/>
              </a:cxn>
              <a:cxn ang="0">
                <a:pos x="888" y="1232"/>
              </a:cxn>
              <a:cxn ang="0">
                <a:pos x="1456" y="1232"/>
              </a:cxn>
              <a:cxn ang="0">
                <a:pos x="1528" y="1104"/>
              </a:cxn>
              <a:cxn ang="0">
                <a:pos x="1528" y="752"/>
              </a:cxn>
              <a:cxn ang="0">
                <a:pos x="1200" y="656"/>
              </a:cxn>
              <a:cxn ang="0">
                <a:pos x="1528" y="416"/>
              </a:cxn>
              <a:cxn ang="0">
                <a:pos x="1528" y="0"/>
              </a:cxn>
            </a:cxnLst>
            <a:rect l="0" t="0" r="r" b="b"/>
            <a:pathLst>
              <a:path w="1528" h="1232">
                <a:moveTo>
                  <a:pt x="1528" y="0"/>
                </a:moveTo>
                <a:lnTo>
                  <a:pt x="0" y="704"/>
                </a:lnTo>
                <a:lnTo>
                  <a:pt x="888" y="1232"/>
                </a:lnTo>
                <a:lnTo>
                  <a:pt x="1456" y="1232"/>
                </a:lnTo>
                <a:lnTo>
                  <a:pt x="1528" y="1104"/>
                </a:lnTo>
                <a:lnTo>
                  <a:pt x="1528" y="752"/>
                </a:lnTo>
                <a:lnTo>
                  <a:pt x="1200" y="656"/>
                </a:lnTo>
                <a:lnTo>
                  <a:pt x="1528" y="416"/>
                </a:lnTo>
                <a:lnTo>
                  <a:pt x="1528"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
        <p:nvSpPr>
          <p:cNvPr id="337926" name="Line 6"/>
          <p:cNvSpPr>
            <a:spLocks noChangeShapeType="1"/>
          </p:cNvSpPr>
          <p:nvPr/>
        </p:nvSpPr>
        <p:spPr bwMode="auto">
          <a:xfrm flipV="1">
            <a:off x="3581400" y="3352800"/>
            <a:ext cx="0" cy="3200400"/>
          </a:xfrm>
          <a:prstGeom prst="line">
            <a:avLst/>
          </a:prstGeom>
          <a:noFill/>
          <a:ln w="76200">
            <a:solidFill>
              <a:schemeClr val="accent1"/>
            </a:solidFill>
            <a:round/>
            <a:headEnd/>
            <a:tailEnd/>
          </a:ln>
          <a:effectLst/>
        </p:spPr>
        <p:txBody>
          <a:bodyPr wrap="none" anchor="ctr"/>
          <a:lstStyle/>
          <a:p>
            <a:endParaRPr lang="en-IN"/>
          </a:p>
        </p:txBody>
      </p:sp>
      <p:sp>
        <p:nvSpPr>
          <p:cNvPr id="337928" name="Rectangle 8"/>
          <p:cNvSpPr>
            <a:spLocks noGrp="1" noChangeArrowheads="1"/>
          </p:cNvSpPr>
          <p:nvPr>
            <p:ph type="body" idx="1"/>
          </p:nvPr>
        </p:nvSpPr>
        <p:spPr>
          <a:xfrm>
            <a:off x="357158" y="1285860"/>
            <a:ext cx="8566856" cy="1739900"/>
          </a:xfrm>
          <a:noFill/>
          <a:ln/>
        </p:spPr>
        <p:txBody>
          <a:bodyPr/>
          <a:lstStyle/>
          <a:p>
            <a:pPr marL="342900" indent="-342900">
              <a:lnSpc>
                <a:spcPct val="90000"/>
              </a:lnSpc>
            </a:pPr>
            <a:r>
              <a:rPr lang="en-US" sz="2200" dirty="0"/>
              <a:t>Basic idea:</a:t>
            </a:r>
          </a:p>
          <a:p>
            <a:pPr marL="742950" lvl="1" indent="-285750">
              <a:lnSpc>
                <a:spcPct val="90000"/>
              </a:lnSpc>
            </a:pPr>
            <a:r>
              <a:rPr lang="en-US" sz="2000" dirty="0"/>
              <a:t>Consider each edge of the viewport individually</a:t>
            </a:r>
          </a:p>
          <a:p>
            <a:pPr lvl="1">
              <a:lnSpc>
                <a:spcPct val="90000"/>
              </a:lnSpc>
            </a:pPr>
            <a:r>
              <a:rPr lang="en-US" sz="2000" dirty="0" smtClean="0"/>
              <a:t>Clip the polygon against the edge equation to produce new sequence of vertices. The new set of vertices could then be successively passed.</a:t>
            </a:r>
          </a:p>
          <a:p>
            <a:pPr marL="742950" lvl="1" indent="-285750">
              <a:lnSpc>
                <a:spcPct val="90000"/>
              </a:lnSpc>
            </a:pPr>
            <a:r>
              <a:rPr lang="en-US" sz="2000" dirty="0" smtClean="0"/>
              <a:t>After </a:t>
            </a:r>
            <a:r>
              <a:rPr lang="en-US" sz="2000" dirty="0"/>
              <a:t>doing all edges, the polygon is fully clipped</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261056" y="304800"/>
            <a:ext cx="7392811" cy="1143000"/>
          </a:xfrm>
        </p:spPr>
        <p:txBody>
          <a:bodyPr>
            <a:normAutofit/>
          </a:bodyPr>
          <a:lstStyle/>
          <a:p>
            <a:pPr algn="l"/>
            <a:r>
              <a:rPr lang="en-US" sz="2800" dirty="0"/>
              <a:t>Sutherland-Hodgeman Clipping</a:t>
            </a:r>
          </a:p>
        </p:txBody>
      </p:sp>
      <p:sp>
        <p:nvSpPr>
          <p:cNvPr id="338948"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a:p>
        </p:txBody>
      </p:sp>
      <p:sp>
        <p:nvSpPr>
          <p:cNvPr id="338949" name="Line 5"/>
          <p:cNvSpPr>
            <a:spLocks noChangeShapeType="1"/>
          </p:cNvSpPr>
          <p:nvPr/>
        </p:nvSpPr>
        <p:spPr bwMode="auto">
          <a:xfrm flipV="1">
            <a:off x="3581400" y="3352800"/>
            <a:ext cx="0" cy="3200400"/>
          </a:xfrm>
          <a:prstGeom prst="line">
            <a:avLst/>
          </a:prstGeom>
          <a:noFill/>
          <a:ln w="76200">
            <a:solidFill>
              <a:schemeClr val="accent1"/>
            </a:solidFill>
            <a:round/>
            <a:headEnd/>
            <a:tailEnd/>
          </a:ln>
          <a:effectLst/>
        </p:spPr>
        <p:txBody>
          <a:bodyPr wrap="none" anchor="ctr"/>
          <a:lstStyle/>
          <a:p>
            <a:endParaRPr lang="en-IN"/>
          </a:p>
        </p:txBody>
      </p:sp>
      <p:sp>
        <p:nvSpPr>
          <p:cNvPr id="338950" name="Freeform 6"/>
          <p:cNvSpPr>
            <a:spLocks/>
          </p:cNvSpPr>
          <p:nvPr/>
        </p:nvSpPr>
        <p:spPr bwMode="auto">
          <a:xfrm>
            <a:off x="3581400" y="3835400"/>
            <a:ext cx="2044700" cy="1955800"/>
          </a:xfrm>
          <a:custGeom>
            <a:avLst/>
            <a:gdLst/>
            <a:ahLst/>
            <a:cxnLst>
              <a:cxn ang="0">
                <a:pos x="1288" y="0"/>
              </a:cxn>
              <a:cxn ang="0">
                <a:pos x="0" y="600"/>
              </a:cxn>
              <a:cxn ang="0">
                <a:pos x="0" y="848"/>
              </a:cxn>
              <a:cxn ang="0">
                <a:pos x="648" y="1232"/>
              </a:cxn>
              <a:cxn ang="0">
                <a:pos x="1216" y="1232"/>
              </a:cxn>
              <a:cxn ang="0">
                <a:pos x="1288" y="1104"/>
              </a:cxn>
              <a:cxn ang="0">
                <a:pos x="1288" y="752"/>
              </a:cxn>
              <a:cxn ang="0">
                <a:pos x="960" y="656"/>
              </a:cxn>
              <a:cxn ang="0">
                <a:pos x="1288" y="416"/>
              </a:cxn>
              <a:cxn ang="0">
                <a:pos x="1288" y="0"/>
              </a:cxn>
            </a:cxnLst>
            <a:rect l="0" t="0" r="r" b="b"/>
            <a:pathLst>
              <a:path w="1288" h="1232">
                <a:moveTo>
                  <a:pt x="1288" y="0"/>
                </a:moveTo>
                <a:lnTo>
                  <a:pt x="0" y="600"/>
                </a:lnTo>
                <a:lnTo>
                  <a:pt x="0" y="848"/>
                </a:lnTo>
                <a:lnTo>
                  <a:pt x="648" y="1232"/>
                </a:lnTo>
                <a:lnTo>
                  <a:pt x="1216" y="1232"/>
                </a:lnTo>
                <a:lnTo>
                  <a:pt x="1288" y="1104"/>
                </a:lnTo>
                <a:lnTo>
                  <a:pt x="1288" y="752"/>
                </a:lnTo>
                <a:lnTo>
                  <a:pt x="960" y="656"/>
                </a:lnTo>
                <a:lnTo>
                  <a:pt x="1288" y="416"/>
                </a:lnTo>
                <a:lnTo>
                  <a:pt x="1288"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
        <p:nvSpPr>
          <p:cNvPr id="338952" name="Rectangle 8"/>
          <p:cNvSpPr>
            <a:spLocks noGrp="1" noChangeArrowheads="1"/>
          </p:cNvSpPr>
          <p:nvPr>
            <p:ph type="body" idx="1"/>
          </p:nvPr>
        </p:nvSpPr>
        <p:spPr>
          <a:xfrm>
            <a:off x="357158" y="1285860"/>
            <a:ext cx="8566856" cy="1739900"/>
          </a:xfrm>
          <a:noFill/>
          <a:ln/>
        </p:spPr>
        <p:txBody>
          <a:bodyPr/>
          <a:lstStyle/>
          <a:p>
            <a:pPr marL="342900" indent="-342900">
              <a:lnSpc>
                <a:spcPct val="90000"/>
              </a:lnSpc>
            </a:pPr>
            <a:r>
              <a:rPr lang="en-US" sz="2200" dirty="0"/>
              <a:t>Basic idea:</a:t>
            </a:r>
          </a:p>
          <a:p>
            <a:pPr marL="742950" lvl="1" indent="-285750">
              <a:lnSpc>
                <a:spcPct val="90000"/>
              </a:lnSpc>
            </a:pPr>
            <a:r>
              <a:rPr lang="en-US" sz="2000" dirty="0"/>
              <a:t>Consider each edge of the viewport individually</a:t>
            </a:r>
          </a:p>
          <a:p>
            <a:pPr lvl="1">
              <a:lnSpc>
                <a:spcPct val="90000"/>
              </a:lnSpc>
            </a:pPr>
            <a:r>
              <a:rPr lang="en-US" sz="2000" dirty="0" smtClean="0"/>
              <a:t>Clip the polygon against the edge equation to produce new sequence of vertices. The new set of vertices could then be successively passed.</a:t>
            </a:r>
          </a:p>
          <a:p>
            <a:pPr marL="742950" lvl="1" indent="-285750">
              <a:lnSpc>
                <a:spcPct val="90000"/>
              </a:lnSpc>
            </a:pPr>
            <a:r>
              <a:rPr lang="en-US" sz="2000" dirty="0" smtClean="0"/>
              <a:t>After </a:t>
            </a:r>
            <a:r>
              <a:rPr lang="en-US" sz="2000" dirty="0"/>
              <a:t>doing all edges, the polygon is fully clipped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261056" y="304800"/>
            <a:ext cx="7392811" cy="838184"/>
          </a:xfrm>
        </p:spPr>
        <p:txBody>
          <a:bodyPr>
            <a:normAutofit/>
          </a:bodyPr>
          <a:lstStyle/>
          <a:p>
            <a:pPr algn="l"/>
            <a:r>
              <a:rPr lang="en-US" sz="2800" dirty="0"/>
              <a:t>Sutherland-Hodgeman Clipping</a:t>
            </a:r>
          </a:p>
        </p:txBody>
      </p:sp>
      <p:sp>
        <p:nvSpPr>
          <p:cNvPr id="339972"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a:p>
        </p:txBody>
      </p:sp>
      <p:sp>
        <p:nvSpPr>
          <p:cNvPr id="339973" name="Freeform 5"/>
          <p:cNvSpPr>
            <a:spLocks/>
          </p:cNvSpPr>
          <p:nvPr/>
        </p:nvSpPr>
        <p:spPr bwMode="auto">
          <a:xfrm>
            <a:off x="3581400" y="3835400"/>
            <a:ext cx="2044700" cy="1955800"/>
          </a:xfrm>
          <a:custGeom>
            <a:avLst/>
            <a:gdLst/>
            <a:ahLst/>
            <a:cxnLst>
              <a:cxn ang="0">
                <a:pos x="1288" y="0"/>
              </a:cxn>
              <a:cxn ang="0">
                <a:pos x="0" y="600"/>
              </a:cxn>
              <a:cxn ang="0">
                <a:pos x="0" y="848"/>
              </a:cxn>
              <a:cxn ang="0">
                <a:pos x="648" y="1232"/>
              </a:cxn>
              <a:cxn ang="0">
                <a:pos x="1216" y="1232"/>
              </a:cxn>
              <a:cxn ang="0">
                <a:pos x="1288" y="1104"/>
              </a:cxn>
              <a:cxn ang="0">
                <a:pos x="1288" y="752"/>
              </a:cxn>
              <a:cxn ang="0">
                <a:pos x="960" y="656"/>
              </a:cxn>
              <a:cxn ang="0">
                <a:pos x="1288" y="416"/>
              </a:cxn>
              <a:cxn ang="0">
                <a:pos x="1288" y="0"/>
              </a:cxn>
            </a:cxnLst>
            <a:rect l="0" t="0" r="r" b="b"/>
            <a:pathLst>
              <a:path w="1288" h="1232">
                <a:moveTo>
                  <a:pt x="1288" y="0"/>
                </a:moveTo>
                <a:lnTo>
                  <a:pt x="0" y="600"/>
                </a:lnTo>
                <a:lnTo>
                  <a:pt x="0" y="848"/>
                </a:lnTo>
                <a:lnTo>
                  <a:pt x="648" y="1232"/>
                </a:lnTo>
                <a:lnTo>
                  <a:pt x="1216" y="1232"/>
                </a:lnTo>
                <a:lnTo>
                  <a:pt x="1288" y="1104"/>
                </a:lnTo>
                <a:lnTo>
                  <a:pt x="1288" y="752"/>
                </a:lnTo>
                <a:lnTo>
                  <a:pt x="960" y="656"/>
                </a:lnTo>
                <a:lnTo>
                  <a:pt x="1288" y="416"/>
                </a:lnTo>
                <a:lnTo>
                  <a:pt x="1288" y="0"/>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
        <p:nvSpPr>
          <p:cNvPr id="339974" name="Line 6"/>
          <p:cNvSpPr>
            <a:spLocks noChangeShapeType="1"/>
          </p:cNvSpPr>
          <p:nvPr/>
        </p:nvSpPr>
        <p:spPr bwMode="auto">
          <a:xfrm>
            <a:off x="2895600" y="4114800"/>
            <a:ext cx="3505200" cy="0"/>
          </a:xfrm>
          <a:prstGeom prst="line">
            <a:avLst/>
          </a:prstGeom>
          <a:noFill/>
          <a:ln w="76200">
            <a:solidFill>
              <a:schemeClr val="accent1"/>
            </a:solidFill>
            <a:round/>
            <a:headEnd/>
            <a:tailEnd/>
          </a:ln>
          <a:effectLst/>
        </p:spPr>
        <p:txBody>
          <a:bodyPr wrap="none" anchor="ctr"/>
          <a:lstStyle/>
          <a:p>
            <a:endParaRPr lang="en-IN"/>
          </a:p>
        </p:txBody>
      </p:sp>
      <p:sp>
        <p:nvSpPr>
          <p:cNvPr id="339976" name="Rectangle 8"/>
          <p:cNvSpPr>
            <a:spLocks noGrp="1" noChangeArrowheads="1"/>
          </p:cNvSpPr>
          <p:nvPr>
            <p:ph type="body" idx="1"/>
          </p:nvPr>
        </p:nvSpPr>
        <p:spPr>
          <a:xfrm>
            <a:off x="357158" y="1285860"/>
            <a:ext cx="8566856" cy="1739900"/>
          </a:xfrm>
          <a:noFill/>
          <a:ln/>
        </p:spPr>
        <p:txBody>
          <a:bodyPr/>
          <a:lstStyle/>
          <a:p>
            <a:pPr marL="342900" indent="-342900">
              <a:lnSpc>
                <a:spcPct val="90000"/>
              </a:lnSpc>
            </a:pPr>
            <a:r>
              <a:rPr lang="en-US" sz="2200" dirty="0"/>
              <a:t>Basic idea:</a:t>
            </a:r>
          </a:p>
          <a:p>
            <a:pPr marL="742950" lvl="1" indent="-285750">
              <a:lnSpc>
                <a:spcPct val="90000"/>
              </a:lnSpc>
            </a:pPr>
            <a:r>
              <a:rPr lang="en-US" sz="2000" dirty="0"/>
              <a:t>Consider each edge of the viewport individually</a:t>
            </a:r>
          </a:p>
          <a:p>
            <a:pPr lvl="1">
              <a:lnSpc>
                <a:spcPct val="90000"/>
              </a:lnSpc>
            </a:pPr>
            <a:r>
              <a:rPr lang="en-US" sz="2000" dirty="0" smtClean="0"/>
              <a:t>Clip the polygon against the edge equation to produce new sequence of vertices. The new set of vertices could then be successively passed.</a:t>
            </a:r>
          </a:p>
          <a:p>
            <a:pPr marL="742950" lvl="1" indent="-285750">
              <a:lnSpc>
                <a:spcPct val="90000"/>
              </a:lnSpc>
            </a:pPr>
            <a:r>
              <a:rPr lang="en-US" sz="2000" dirty="0" smtClean="0"/>
              <a:t>After </a:t>
            </a:r>
            <a:r>
              <a:rPr lang="en-US" sz="2000" dirty="0"/>
              <a:t>doing all edges, the polygon is fully clipped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261056" y="304800"/>
            <a:ext cx="7392811" cy="1143000"/>
          </a:xfrm>
        </p:spPr>
        <p:txBody>
          <a:bodyPr>
            <a:normAutofit/>
          </a:bodyPr>
          <a:lstStyle/>
          <a:p>
            <a:pPr algn="l"/>
            <a:r>
              <a:rPr lang="en-US" sz="2800" dirty="0"/>
              <a:t>Sutherland-Hodgeman Clipping</a:t>
            </a:r>
          </a:p>
        </p:txBody>
      </p:sp>
      <p:sp>
        <p:nvSpPr>
          <p:cNvPr id="340996"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a:p>
        </p:txBody>
      </p:sp>
      <p:sp>
        <p:nvSpPr>
          <p:cNvPr id="340997" name="Line 5"/>
          <p:cNvSpPr>
            <a:spLocks noChangeShapeType="1"/>
          </p:cNvSpPr>
          <p:nvPr/>
        </p:nvSpPr>
        <p:spPr bwMode="auto">
          <a:xfrm>
            <a:off x="2895600" y="4114800"/>
            <a:ext cx="3505200" cy="0"/>
          </a:xfrm>
          <a:prstGeom prst="line">
            <a:avLst/>
          </a:prstGeom>
          <a:noFill/>
          <a:ln w="76200">
            <a:solidFill>
              <a:schemeClr val="accent1"/>
            </a:solidFill>
            <a:round/>
            <a:headEnd/>
            <a:tailEnd/>
          </a:ln>
          <a:effectLst/>
        </p:spPr>
        <p:txBody>
          <a:bodyPr wrap="none" anchor="ctr"/>
          <a:lstStyle/>
          <a:p>
            <a:endParaRPr lang="en-IN"/>
          </a:p>
        </p:txBody>
      </p:sp>
      <p:sp>
        <p:nvSpPr>
          <p:cNvPr id="340998" name="Freeform 6"/>
          <p:cNvSpPr>
            <a:spLocks/>
          </p:cNvSpPr>
          <p:nvPr/>
        </p:nvSpPr>
        <p:spPr bwMode="auto">
          <a:xfrm>
            <a:off x="3581400" y="4102100"/>
            <a:ext cx="2057400" cy="1689100"/>
          </a:xfrm>
          <a:custGeom>
            <a:avLst/>
            <a:gdLst/>
            <a:ahLst/>
            <a:cxnLst>
              <a:cxn ang="0">
                <a:pos x="920" y="8"/>
              </a:cxn>
              <a:cxn ang="0">
                <a:pos x="0" y="432"/>
              </a:cxn>
              <a:cxn ang="0">
                <a:pos x="0" y="680"/>
              </a:cxn>
              <a:cxn ang="0">
                <a:pos x="648" y="1064"/>
              </a:cxn>
              <a:cxn ang="0">
                <a:pos x="1216" y="1064"/>
              </a:cxn>
              <a:cxn ang="0">
                <a:pos x="1288" y="936"/>
              </a:cxn>
              <a:cxn ang="0">
                <a:pos x="1288" y="584"/>
              </a:cxn>
              <a:cxn ang="0">
                <a:pos x="960" y="488"/>
              </a:cxn>
              <a:cxn ang="0">
                <a:pos x="1296" y="272"/>
              </a:cxn>
              <a:cxn ang="0">
                <a:pos x="1296" y="0"/>
              </a:cxn>
              <a:cxn ang="0">
                <a:pos x="920" y="8"/>
              </a:cxn>
            </a:cxnLst>
            <a:rect l="0" t="0" r="r" b="b"/>
            <a:pathLst>
              <a:path w="1296" h="1064">
                <a:moveTo>
                  <a:pt x="920" y="8"/>
                </a:moveTo>
                <a:lnTo>
                  <a:pt x="0" y="432"/>
                </a:lnTo>
                <a:lnTo>
                  <a:pt x="0" y="680"/>
                </a:lnTo>
                <a:lnTo>
                  <a:pt x="648" y="1064"/>
                </a:lnTo>
                <a:lnTo>
                  <a:pt x="1216" y="1064"/>
                </a:lnTo>
                <a:lnTo>
                  <a:pt x="1288" y="936"/>
                </a:lnTo>
                <a:lnTo>
                  <a:pt x="1288" y="584"/>
                </a:lnTo>
                <a:lnTo>
                  <a:pt x="960" y="488"/>
                </a:lnTo>
                <a:lnTo>
                  <a:pt x="1296" y="272"/>
                </a:lnTo>
                <a:lnTo>
                  <a:pt x="1296" y="0"/>
                </a:lnTo>
                <a:lnTo>
                  <a:pt x="920" y="8"/>
                </a:lnTo>
                <a:close/>
              </a:path>
            </a:pathLst>
          </a:custGeom>
          <a:noFill/>
          <a:ln w="38100" cap="flat" cmpd="sng">
            <a:solidFill>
              <a:schemeClr val="accent2"/>
            </a:solidFill>
            <a:prstDash val="solid"/>
            <a:round/>
            <a:headEnd type="none" w="med" len="med"/>
            <a:tailEnd type="none" w="med" len="med"/>
          </a:ln>
          <a:effectLst/>
        </p:spPr>
        <p:txBody>
          <a:bodyPr wrap="none" anchor="ctr"/>
          <a:lstStyle/>
          <a:p>
            <a:endParaRPr lang="en-IN"/>
          </a:p>
        </p:txBody>
      </p:sp>
      <p:sp>
        <p:nvSpPr>
          <p:cNvPr id="341000" name="Rectangle 8"/>
          <p:cNvSpPr>
            <a:spLocks noGrp="1" noChangeArrowheads="1"/>
          </p:cNvSpPr>
          <p:nvPr>
            <p:ph type="body" idx="1"/>
          </p:nvPr>
        </p:nvSpPr>
        <p:spPr>
          <a:xfrm>
            <a:off x="357158" y="1285860"/>
            <a:ext cx="8566856" cy="1739900"/>
          </a:xfrm>
          <a:noFill/>
          <a:ln/>
        </p:spPr>
        <p:txBody>
          <a:bodyPr/>
          <a:lstStyle/>
          <a:p>
            <a:pPr marL="342900" indent="-342900">
              <a:lnSpc>
                <a:spcPct val="90000"/>
              </a:lnSpc>
            </a:pPr>
            <a:r>
              <a:rPr lang="en-US" sz="2200" dirty="0"/>
              <a:t>Basic idea:</a:t>
            </a:r>
          </a:p>
          <a:p>
            <a:pPr marL="742950" lvl="1" indent="-285750">
              <a:lnSpc>
                <a:spcPct val="90000"/>
              </a:lnSpc>
            </a:pPr>
            <a:r>
              <a:rPr lang="en-US" sz="2000" dirty="0"/>
              <a:t>Consider each edge of the viewport individually</a:t>
            </a:r>
          </a:p>
          <a:p>
            <a:pPr lvl="1">
              <a:lnSpc>
                <a:spcPct val="90000"/>
              </a:lnSpc>
            </a:pPr>
            <a:r>
              <a:rPr lang="en-US" sz="2000" dirty="0" smtClean="0"/>
              <a:t>Clip the polygon against the edge equation to produce new sequence of vertices. The new set of vertices could then be successively passed.</a:t>
            </a:r>
          </a:p>
          <a:p>
            <a:pPr marL="742950" lvl="1" indent="-285750">
              <a:lnSpc>
                <a:spcPct val="90000"/>
              </a:lnSpc>
            </a:pPr>
            <a:r>
              <a:rPr lang="en-US" sz="2000" dirty="0" smtClean="0"/>
              <a:t>After </a:t>
            </a:r>
            <a:r>
              <a:rPr lang="en-US" sz="2000" dirty="0"/>
              <a:t>doing all edges, the polygon is fully clipped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261056" y="304800"/>
            <a:ext cx="7392811" cy="1143000"/>
          </a:xfrm>
        </p:spPr>
        <p:txBody>
          <a:bodyPr>
            <a:normAutofit/>
          </a:bodyPr>
          <a:lstStyle/>
          <a:p>
            <a:pPr algn="l"/>
            <a:r>
              <a:rPr lang="en-US" sz="2800" dirty="0"/>
              <a:t>Sutherland-Hodgeman Clipping:</a:t>
            </a:r>
            <a:br>
              <a:rPr lang="en-US" sz="2800" dirty="0"/>
            </a:br>
            <a:r>
              <a:rPr lang="en-US" sz="2800" dirty="0"/>
              <a:t>The Algorithm</a:t>
            </a:r>
          </a:p>
        </p:txBody>
      </p:sp>
      <p:sp>
        <p:nvSpPr>
          <p:cNvPr id="342020" name="Rectangle 4"/>
          <p:cNvSpPr>
            <a:spLocks noChangeArrowheads="1"/>
          </p:cNvSpPr>
          <p:nvPr/>
        </p:nvSpPr>
        <p:spPr bwMode="auto">
          <a:xfrm>
            <a:off x="3581400" y="4114800"/>
            <a:ext cx="2057400" cy="1676400"/>
          </a:xfrm>
          <a:prstGeom prst="rect">
            <a:avLst/>
          </a:prstGeom>
          <a:noFill/>
          <a:ln w="38100">
            <a:solidFill>
              <a:schemeClr val="hlink"/>
            </a:solidFill>
            <a:miter lim="800000"/>
            <a:headEnd/>
            <a:tailEnd/>
          </a:ln>
          <a:effectLst/>
        </p:spPr>
        <p:txBody>
          <a:bodyPr wrap="none" anchor="ctr"/>
          <a:lstStyle/>
          <a:p>
            <a:endParaRPr lang="en-IN" dirty="0"/>
          </a:p>
        </p:txBody>
      </p:sp>
      <p:sp>
        <p:nvSpPr>
          <p:cNvPr id="342021" name="Freeform 5"/>
          <p:cNvSpPr>
            <a:spLocks/>
          </p:cNvSpPr>
          <p:nvPr/>
        </p:nvSpPr>
        <p:spPr bwMode="auto">
          <a:xfrm>
            <a:off x="3581400" y="4102100"/>
            <a:ext cx="2057400" cy="1689100"/>
          </a:xfrm>
          <a:custGeom>
            <a:avLst/>
            <a:gdLst/>
            <a:ahLst/>
            <a:cxnLst>
              <a:cxn ang="0">
                <a:pos x="920" y="8"/>
              </a:cxn>
              <a:cxn ang="0">
                <a:pos x="0" y="432"/>
              </a:cxn>
              <a:cxn ang="0">
                <a:pos x="0" y="680"/>
              </a:cxn>
              <a:cxn ang="0">
                <a:pos x="648" y="1064"/>
              </a:cxn>
              <a:cxn ang="0">
                <a:pos x="1216" y="1064"/>
              </a:cxn>
              <a:cxn ang="0">
                <a:pos x="1288" y="936"/>
              </a:cxn>
              <a:cxn ang="0">
                <a:pos x="1288" y="584"/>
              </a:cxn>
              <a:cxn ang="0">
                <a:pos x="960" y="488"/>
              </a:cxn>
              <a:cxn ang="0">
                <a:pos x="1296" y="272"/>
              </a:cxn>
              <a:cxn ang="0">
                <a:pos x="1296" y="0"/>
              </a:cxn>
              <a:cxn ang="0">
                <a:pos x="920" y="8"/>
              </a:cxn>
            </a:cxnLst>
            <a:rect l="0" t="0" r="r" b="b"/>
            <a:pathLst>
              <a:path w="1296" h="1064">
                <a:moveTo>
                  <a:pt x="920" y="8"/>
                </a:moveTo>
                <a:lnTo>
                  <a:pt x="0" y="432"/>
                </a:lnTo>
                <a:lnTo>
                  <a:pt x="0" y="680"/>
                </a:lnTo>
                <a:lnTo>
                  <a:pt x="648" y="1064"/>
                </a:lnTo>
                <a:lnTo>
                  <a:pt x="1216" y="1064"/>
                </a:lnTo>
                <a:lnTo>
                  <a:pt x="1288" y="936"/>
                </a:lnTo>
                <a:lnTo>
                  <a:pt x="1288" y="584"/>
                </a:lnTo>
                <a:lnTo>
                  <a:pt x="960" y="488"/>
                </a:lnTo>
                <a:lnTo>
                  <a:pt x="1296" y="272"/>
                </a:lnTo>
                <a:lnTo>
                  <a:pt x="1296" y="0"/>
                </a:lnTo>
                <a:lnTo>
                  <a:pt x="920" y="8"/>
                </a:lnTo>
                <a:close/>
              </a:path>
            </a:pathLst>
          </a:custGeom>
          <a:noFill/>
          <a:ln w="57150" cap="flat" cmpd="sng">
            <a:solidFill>
              <a:schemeClr val="tx2"/>
            </a:solidFill>
            <a:prstDash val="solid"/>
            <a:round/>
            <a:headEnd type="none" w="med" len="med"/>
            <a:tailEnd type="none" w="med" len="med"/>
          </a:ln>
          <a:effectLst/>
        </p:spPr>
        <p:txBody>
          <a:bodyPr wrap="none" anchor="ctr"/>
          <a:lstStyle/>
          <a:p>
            <a:endParaRPr lang="en-IN"/>
          </a:p>
        </p:txBody>
      </p:sp>
      <p:sp>
        <p:nvSpPr>
          <p:cNvPr id="342023" name="Rectangle 7"/>
          <p:cNvSpPr>
            <a:spLocks noGrp="1" noChangeArrowheads="1"/>
          </p:cNvSpPr>
          <p:nvPr>
            <p:ph type="body" idx="1"/>
          </p:nvPr>
        </p:nvSpPr>
        <p:spPr>
          <a:xfrm>
            <a:off x="577144" y="1428736"/>
            <a:ext cx="8566856" cy="1739900"/>
          </a:xfrm>
          <a:noFill/>
          <a:ln/>
        </p:spPr>
        <p:txBody>
          <a:bodyPr/>
          <a:lstStyle/>
          <a:p>
            <a:pPr marL="342900" indent="-342900">
              <a:lnSpc>
                <a:spcPct val="90000"/>
              </a:lnSpc>
            </a:pPr>
            <a:r>
              <a:rPr lang="en-US" sz="2200" dirty="0"/>
              <a:t>Basic idea:</a:t>
            </a:r>
          </a:p>
          <a:p>
            <a:pPr marL="742950" lvl="1" indent="-285750">
              <a:lnSpc>
                <a:spcPct val="90000"/>
              </a:lnSpc>
            </a:pPr>
            <a:r>
              <a:rPr lang="en-US" sz="2000" dirty="0"/>
              <a:t>Consider each edge of the viewport individually</a:t>
            </a:r>
          </a:p>
          <a:p>
            <a:pPr lvl="1">
              <a:lnSpc>
                <a:spcPct val="90000"/>
              </a:lnSpc>
            </a:pPr>
            <a:r>
              <a:rPr lang="en-US" sz="2000" dirty="0" smtClean="0"/>
              <a:t>Clip the polygon against the edge equation to produce new sequence of vertices. The new set of vertices could then be successively passed.</a:t>
            </a:r>
          </a:p>
          <a:p>
            <a:pPr marL="742950" lvl="1" indent="-285750">
              <a:lnSpc>
                <a:spcPct val="90000"/>
              </a:lnSpc>
            </a:pPr>
            <a:r>
              <a:rPr lang="en-US" sz="2000" dirty="0" smtClean="0"/>
              <a:t>After </a:t>
            </a:r>
            <a:r>
              <a:rPr lang="en-US" sz="2000" dirty="0"/>
              <a:t>doing all edges, the polygon is fully clipped</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261056" y="304800"/>
            <a:ext cx="7392811" cy="1143000"/>
          </a:xfrm>
        </p:spPr>
        <p:txBody>
          <a:bodyPr/>
          <a:lstStyle/>
          <a:p>
            <a:pPr algn="l"/>
            <a:r>
              <a:rPr lang="en-US" sz="2800" b="1" dirty="0">
                <a:latin typeface="+mn-lt"/>
              </a:rPr>
              <a:t>Sutherland-Hodgeman Clipping</a:t>
            </a:r>
          </a:p>
        </p:txBody>
      </p:sp>
      <p:sp>
        <p:nvSpPr>
          <p:cNvPr id="343043" name="Rectangle 3"/>
          <p:cNvSpPr>
            <a:spLocks noGrp="1" noChangeArrowheads="1"/>
          </p:cNvSpPr>
          <p:nvPr>
            <p:ph type="body" idx="1"/>
          </p:nvPr>
        </p:nvSpPr>
        <p:spPr>
          <a:xfrm>
            <a:off x="457200" y="1524000"/>
            <a:ext cx="7848600" cy="4343400"/>
          </a:xfrm>
        </p:spPr>
        <p:txBody>
          <a:bodyPr>
            <a:normAutofit/>
          </a:bodyPr>
          <a:lstStyle/>
          <a:p>
            <a:pPr marL="342900" indent="-342900"/>
            <a:r>
              <a:rPr lang="en-US" sz="2400" dirty="0"/>
              <a:t>Input/output for algorithm:</a:t>
            </a:r>
          </a:p>
          <a:p>
            <a:pPr marL="742950" lvl="1" indent="-285750"/>
            <a:r>
              <a:rPr lang="en-US" sz="2400" dirty="0"/>
              <a:t>Input: list of polygon vertices in order </a:t>
            </a:r>
          </a:p>
          <a:p>
            <a:pPr marL="742950" lvl="1" indent="-285750"/>
            <a:r>
              <a:rPr lang="en-US" sz="2400" dirty="0"/>
              <a:t>Output: list of clipped </a:t>
            </a:r>
            <a:r>
              <a:rPr lang="en-US" sz="2400" dirty="0" smtClean="0"/>
              <a:t>polygon </a:t>
            </a:r>
            <a:r>
              <a:rPr lang="en-US" sz="2400" dirty="0"/>
              <a:t>vertices consisting of old vertices (maybe) and new vertices (maybe)</a:t>
            </a:r>
          </a:p>
          <a:p>
            <a:pPr marL="342900" indent="-342900"/>
            <a:r>
              <a:rPr lang="en-US" sz="2400" dirty="0"/>
              <a:t>Note: this is exactly what we expect from the clipping operation against each </a:t>
            </a:r>
            <a:r>
              <a:rPr lang="en-US" sz="2400" dirty="0" smtClean="0"/>
              <a:t>edge</a:t>
            </a:r>
          </a:p>
          <a:p>
            <a:pPr>
              <a:buNone/>
            </a:pPr>
            <a:r>
              <a:rPr lang="en-US" sz="2400" i="1" dirty="0" smtClean="0">
                <a:solidFill>
                  <a:schemeClr val="accent2"/>
                </a:solidFill>
              </a:rPr>
              <a:t>( each edge of the polygon is individually compared with the clipping plane)</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8175" y="0"/>
            <a:ext cx="8505825" cy="1231900"/>
          </a:xfrm>
          <a:ln/>
        </p:spPr>
        <p:txBody>
          <a:bodyPr/>
          <a:lstStyle/>
          <a:p>
            <a:r>
              <a:rPr lang="en-IE" smtClean="0"/>
              <a:t>Line Equations</a:t>
            </a:r>
            <a:endParaRPr lang="en-US" dirty="0"/>
          </a:p>
        </p:txBody>
      </p:sp>
      <p:sp>
        <p:nvSpPr>
          <p:cNvPr id="5" name="Rectangle 3"/>
          <p:cNvSpPr txBox="1">
            <a:spLocks noChangeArrowheads="1"/>
          </p:cNvSpPr>
          <p:nvPr/>
        </p:nvSpPr>
        <p:spPr>
          <a:xfrm>
            <a:off x="457200" y="1333500"/>
            <a:ext cx="8229600" cy="55245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smtClean="0">
                <a:ln>
                  <a:noFill/>
                </a:ln>
                <a:solidFill>
                  <a:schemeClr val="tx1"/>
                </a:solidFill>
                <a:effectLst/>
                <a:uLnTx/>
                <a:uFillTx/>
                <a:latin typeface="+mn-lt"/>
                <a:ea typeface="+mn-ea"/>
                <a:cs typeface="+mn-cs"/>
              </a:rPr>
              <a:t>Let’s quickly review the equations involved </a:t>
            </a:r>
            <a:r>
              <a:rPr kumimoji="0" lang="en-IE" sz="3200" b="0" i="0" u="none" strike="noStrike" kern="1200" cap="none" spc="0" normalizeH="0" baseline="0" noProof="0" dirty="0" smtClean="0">
                <a:ln>
                  <a:noFill/>
                </a:ln>
                <a:solidFill>
                  <a:schemeClr val="tx1"/>
                </a:solidFill>
                <a:effectLst/>
                <a:uLnTx/>
                <a:uFillTx/>
                <a:latin typeface="+mn-lt"/>
                <a:ea typeface="+mn-ea"/>
                <a:cs typeface="+mn-cs"/>
              </a:rPr>
              <a:t>in </a:t>
            </a:r>
            <a:r>
              <a:rPr kumimoji="0" lang="en-IE" sz="3200" b="0" i="0" u="none" strike="noStrike" kern="1200" cap="none" spc="0" normalizeH="0" baseline="0" noProof="0" smtClean="0">
                <a:ln>
                  <a:noFill/>
                </a:ln>
                <a:solidFill>
                  <a:schemeClr val="tx1"/>
                </a:solidFill>
                <a:effectLst/>
                <a:uLnTx/>
                <a:uFillTx/>
                <a:latin typeface="+mn-lt"/>
                <a:ea typeface="+mn-ea"/>
                <a:cs typeface="+mn-cs"/>
              </a:rPr>
              <a:t>drawing lines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6" name="Group 25"/>
          <p:cNvGrpSpPr>
            <a:grpSpLocks/>
          </p:cNvGrpSpPr>
          <p:nvPr/>
        </p:nvGrpSpPr>
        <p:grpSpPr bwMode="auto">
          <a:xfrm>
            <a:off x="530225" y="2605088"/>
            <a:ext cx="3948113" cy="3709987"/>
            <a:chOff x="484" y="1611"/>
            <a:chExt cx="2487" cy="2337"/>
          </a:xfrm>
        </p:grpSpPr>
        <p:grpSp>
          <p:nvGrpSpPr>
            <p:cNvPr id="7" name="Group 6"/>
            <p:cNvGrpSpPr>
              <a:grpSpLocks/>
            </p:cNvGrpSpPr>
            <p:nvPr/>
          </p:nvGrpSpPr>
          <p:grpSpPr bwMode="auto">
            <a:xfrm>
              <a:off x="700" y="1611"/>
              <a:ext cx="2271" cy="2207"/>
              <a:chOff x="1499" y="1666"/>
              <a:chExt cx="2271" cy="2207"/>
            </a:xfrm>
          </p:grpSpPr>
          <p:sp>
            <p:nvSpPr>
              <p:cNvPr id="17" name="Line 5"/>
              <p:cNvSpPr>
                <a:spLocks noChangeShapeType="1"/>
              </p:cNvSpPr>
              <p:nvPr/>
            </p:nvSpPr>
            <p:spPr bwMode="auto">
              <a:xfrm flipV="1">
                <a:off x="1727" y="1727"/>
                <a:ext cx="0" cy="2026"/>
              </a:xfrm>
              <a:prstGeom prst="line">
                <a:avLst/>
              </a:prstGeom>
              <a:noFill/>
              <a:ln w="12700">
                <a:solidFill>
                  <a:schemeClr val="tx1"/>
                </a:solidFill>
                <a:round/>
                <a:headEnd/>
                <a:tailEnd type="triangle" w="med" len="med"/>
              </a:ln>
              <a:effectLst/>
            </p:spPr>
            <p:txBody>
              <a:bodyPr wrap="none"/>
              <a:lstStyle/>
              <a:p>
                <a:endParaRPr lang="en-IN"/>
              </a:p>
            </p:txBody>
          </p:sp>
          <p:sp>
            <p:nvSpPr>
              <p:cNvPr id="18" name="Line 6"/>
              <p:cNvSpPr>
                <a:spLocks noChangeShapeType="1"/>
              </p:cNvSpPr>
              <p:nvPr/>
            </p:nvSpPr>
            <p:spPr bwMode="auto">
              <a:xfrm rot="5400000" flipV="1">
                <a:off x="2670" y="2660"/>
                <a:ext cx="0" cy="2026"/>
              </a:xfrm>
              <a:prstGeom prst="line">
                <a:avLst/>
              </a:prstGeom>
              <a:noFill/>
              <a:ln w="12700">
                <a:solidFill>
                  <a:schemeClr val="tx1"/>
                </a:solidFill>
                <a:round/>
                <a:headEnd/>
                <a:tailEnd type="triangle" w="med" len="med"/>
              </a:ln>
              <a:effectLst/>
            </p:spPr>
            <p:txBody>
              <a:bodyPr wrap="none"/>
              <a:lstStyle/>
              <a:p>
                <a:endParaRPr lang="en-IN"/>
              </a:p>
            </p:txBody>
          </p:sp>
          <p:sp>
            <p:nvSpPr>
              <p:cNvPr id="19" name="Text Box 7"/>
              <p:cNvSpPr txBox="1">
                <a:spLocks noChangeArrowheads="1"/>
              </p:cNvSpPr>
              <p:nvPr/>
            </p:nvSpPr>
            <p:spPr bwMode="auto">
              <a:xfrm>
                <a:off x="3590" y="3642"/>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x</a:t>
                </a:r>
                <a:endParaRPr lang="en-US" i="1">
                  <a:latin typeface="Times New Roman" pitchFamily="18" charset="0"/>
                </a:endParaRPr>
              </a:p>
            </p:txBody>
          </p:sp>
          <p:sp>
            <p:nvSpPr>
              <p:cNvPr id="20" name="Text Box 8"/>
              <p:cNvSpPr txBox="1">
                <a:spLocks noChangeArrowheads="1"/>
              </p:cNvSpPr>
              <p:nvPr/>
            </p:nvSpPr>
            <p:spPr bwMode="auto">
              <a:xfrm>
                <a:off x="1499" y="1666"/>
                <a:ext cx="180" cy="231"/>
              </a:xfrm>
              <a:prstGeom prst="rect">
                <a:avLst/>
              </a:prstGeom>
              <a:noFill/>
              <a:ln w="12700">
                <a:noFill/>
                <a:miter lim="800000"/>
                <a:headEnd/>
                <a:tailEnd/>
              </a:ln>
              <a:effectLst/>
            </p:spPr>
            <p:txBody>
              <a:bodyPr wrap="none">
                <a:spAutoFit/>
              </a:bodyPr>
              <a:lstStyle/>
              <a:p>
                <a:r>
                  <a:rPr lang="en-IE" i="1">
                    <a:latin typeface="Times New Roman" pitchFamily="18" charset="0"/>
                  </a:rPr>
                  <a:t>y</a:t>
                </a:r>
                <a:endParaRPr lang="en-US" i="1">
                  <a:latin typeface="Times New Roman" pitchFamily="18" charset="0"/>
                </a:endParaRPr>
              </a:p>
            </p:txBody>
          </p:sp>
        </p:grpSp>
        <p:sp>
          <p:nvSpPr>
            <p:cNvPr id="8" name="Line 12"/>
            <p:cNvSpPr>
              <a:spLocks noChangeShapeType="1"/>
            </p:cNvSpPr>
            <p:nvPr/>
          </p:nvSpPr>
          <p:spPr bwMode="auto">
            <a:xfrm>
              <a:off x="800" y="3149"/>
              <a:ext cx="2025" cy="0"/>
            </a:xfrm>
            <a:prstGeom prst="line">
              <a:avLst/>
            </a:prstGeom>
            <a:noFill/>
            <a:ln w="19050">
              <a:solidFill>
                <a:srgbClr val="FF9900"/>
              </a:solidFill>
              <a:prstDash val="dash"/>
              <a:round/>
              <a:headEnd/>
              <a:tailEnd/>
            </a:ln>
            <a:effectLst/>
          </p:spPr>
          <p:txBody>
            <a:bodyPr wrap="none"/>
            <a:lstStyle/>
            <a:p>
              <a:endParaRPr lang="en-IN"/>
            </a:p>
          </p:txBody>
        </p:sp>
        <p:sp>
          <p:nvSpPr>
            <p:cNvPr id="9" name="Line 13"/>
            <p:cNvSpPr>
              <a:spLocks noChangeShapeType="1"/>
            </p:cNvSpPr>
            <p:nvPr/>
          </p:nvSpPr>
          <p:spPr bwMode="auto">
            <a:xfrm>
              <a:off x="800" y="2371"/>
              <a:ext cx="1977" cy="0"/>
            </a:xfrm>
            <a:prstGeom prst="line">
              <a:avLst/>
            </a:prstGeom>
            <a:noFill/>
            <a:ln w="19050">
              <a:solidFill>
                <a:srgbClr val="FF9900"/>
              </a:solidFill>
              <a:prstDash val="dash"/>
              <a:round/>
              <a:headEnd/>
              <a:tailEnd/>
            </a:ln>
            <a:effectLst/>
          </p:spPr>
          <p:txBody>
            <a:bodyPr wrap="none"/>
            <a:lstStyle/>
            <a:p>
              <a:endParaRPr lang="en-IN"/>
            </a:p>
          </p:txBody>
        </p:sp>
        <p:sp>
          <p:nvSpPr>
            <p:cNvPr id="10" name="Line 14"/>
            <p:cNvSpPr>
              <a:spLocks noChangeShapeType="1"/>
            </p:cNvSpPr>
            <p:nvPr/>
          </p:nvSpPr>
          <p:spPr bwMode="auto">
            <a:xfrm rot="5400000">
              <a:off x="701" y="2994"/>
              <a:ext cx="1439" cy="0"/>
            </a:xfrm>
            <a:prstGeom prst="line">
              <a:avLst/>
            </a:prstGeom>
            <a:noFill/>
            <a:ln w="19050">
              <a:solidFill>
                <a:srgbClr val="FF9900"/>
              </a:solidFill>
              <a:prstDash val="dash"/>
              <a:round/>
              <a:headEnd/>
              <a:tailEnd/>
            </a:ln>
            <a:effectLst/>
          </p:spPr>
          <p:txBody>
            <a:bodyPr wrap="none"/>
            <a:lstStyle/>
            <a:p>
              <a:endParaRPr lang="en-IN"/>
            </a:p>
          </p:txBody>
        </p:sp>
        <p:sp>
          <p:nvSpPr>
            <p:cNvPr id="11" name="Line 15"/>
            <p:cNvSpPr>
              <a:spLocks noChangeShapeType="1"/>
            </p:cNvSpPr>
            <p:nvPr/>
          </p:nvSpPr>
          <p:spPr bwMode="auto">
            <a:xfrm rot="5400000">
              <a:off x="1891" y="2986"/>
              <a:ext cx="1459" cy="0"/>
            </a:xfrm>
            <a:prstGeom prst="line">
              <a:avLst/>
            </a:prstGeom>
            <a:noFill/>
            <a:ln w="19050">
              <a:solidFill>
                <a:srgbClr val="FF9900"/>
              </a:solidFill>
              <a:prstDash val="dash"/>
              <a:round/>
              <a:headEnd/>
              <a:tailEnd/>
            </a:ln>
            <a:effectLst/>
          </p:spPr>
          <p:txBody>
            <a:bodyPr wrap="none"/>
            <a:lstStyle/>
            <a:p>
              <a:endParaRPr lang="en-IN"/>
            </a:p>
          </p:txBody>
        </p:sp>
        <p:sp>
          <p:nvSpPr>
            <p:cNvPr id="12" name="Text Box 16"/>
            <p:cNvSpPr txBox="1">
              <a:spLocks noChangeArrowheads="1"/>
            </p:cNvSpPr>
            <p:nvPr/>
          </p:nvSpPr>
          <p:spPr bwMode="auto">
            <a:xfrm>
              <a:off x="558" y="2991"/>
              <a:ext cx="265" cy="288"/>
            </a:xfrm>
            <a:prstGeom prst="rect">
              <a:avLst/>
            </a:prstGeom>
            <a:noFill/>
            <a:ln w="12700">
              <a:noFill/>
              <a:miter lim="800000"/>
              <a:headEnd/>
              <a:tailEnd/>
            </a:ln>
            <a:effectLst/>
          </p:spPr>
          <p:txBody>
            <a:bodyPr wrap="none">
              <a:spAutoFit/>
            </a:bodyPr>
            <a:lstStyle/>
            <a:p>
              <a:r>
                <a:rPr lang="en-IE" sz="2400" b="1" i="1">
                  <a:solidFill>
                    <a:srgbClr val="FF9900"/>
                  </a:solidFill>
                  <a:latin typeface="Times New Roman" pitchFamily="18" charset="0"/>
                </a:rPr>
                <a:t>y</a:t>
              </a:r>
              <a:r>
                <a:rPr lang="en-IE" sz="2400" b="1" baseline="-25000">
                  <a:solidFill>
                    <a:srgbClr val="FF9900"/>
                  </a:solidFill>
                  <a:latin typeface="Times New Roman" pitchFamily="18" charset="0"/>
                </a:rPr>
                <a:t>0</a:t>
              </a:r>
              <a:endParaRPr lang="en-US" sz="2400" b="1">
                <a:solidFill>
                  <a:srgbClr val="FF9900"/>
                </a:solidFill>
                <a:latin typeface="Times New Roman" pitchFamily="18" charset="0"/>
              </a:endParaRPr>
            </a:p>
          </p:txBody>
        </p:sp>
        <p:sp>
          <p:nvSpPr>
            <p:cNvPr id="13" name="Text Box 17"/>
            <p:cNvSpPr txBox="1">
              <a:spLocks noChangeArrowheads="1"/>
            </p:cNvSpPr>
            <p:nvPr/>
          </p:nvSpPr>
          <p:spPr bwMode="auto">
            <a:xfrm>
              <a:off x="484" y="2236"/>
              <a:ext cx="400" cy="288"/>
            </a:xfrm>
            <a:prstGeom prst="rect">
              <a:avLst/>
            </a:prstGeom>
            <a:noFill/>
            <a:ln w="12700">
              <a:noFill/>
              <a:miter lim="800000"/>
              <a:headEnd/>
              <a:tailEnd/>
            </a:ln>
            <a:effectLst/>
          </p:spPr>
          <p:txBody>
            <a:bodyPr wrap="none">
              <a:spAutoFit/>
            </a:bodyPr>
            <a:lstStyle/>
            <a:p>
              <a:r>
                <a:rPr lang="en-IE" sz="2400" b="1" i="1" smtClean="0">
                  <a:solidFill>
                    <a:srgbClr val="FF9900"/>
                  </a:solidFill>
                  <a:latin typeface="Times New Roman" pitchFamily="18" charset="0"/>
                </a:rPr>
                <a:t>y</a:t>
              </a:r>
              <a:r>
                <a:rPr lang="en-IE" sz="2400" b="1" baseline="-25000" smtClean="0">
                  <a:solidFill>
                    <a:srgbClr val="FF9900"/>
                  </a:solidFill>
                  <a:latin typeface="Times New Roman" pitchFamily="18" charset="0"/>
                </a:rPr>
                <a:t>end</a:t>
              </a:r>
              <a:endParaRPr lang="en-US" sz="2400" b="1" dirty="0">
                <a:solidFill>
                  <a:srgbClr val="FF9900"/>
                </a:solidFill>
                <a:latin typeface="Times New Roman" pitchFamily="18" charset="0"/>
              </a:endParaRPr>
            </a:p>
          </p:txBody>
        </p:sp>
        <p:sp>
          <p:nvSpPr>
            <p:cNvPr id="14" name="Text Box 18"/>
            <p:cNvSpPr txBox="1">
              <a:spLocks noChangeArrowheads="1"/>
            </p:cNvSpPr>
            <p:nvPr/>
          </p:nvSpPr>
          <p:spPr bwMode="auto">
            <a:xfrm>
              <a:off x="2424" y="3657"/>
              <a:ext cx="411" cy="288"/>
            </a:xfrm>
            <a:prstGeom prst="rect">
              <a:avLst/>
            </a:prstGeom>
            <a:noFill/>
            <a:ln w="12700">
              <a:noFill/>
              <a:miter lim="800000"/>
              <a:headEnd/>
              <a:tailEnd/>
            </a:ln>
            <a:effectLst/>
          </p:spPr>
          <p:txBody>
            <a:bodyPr wrap="none">
              <a:spAutoFit/>
            </a:bodyPr>
            <a:lstStyle/>
            <a:p>
              <a:r>
                <a:rPr lang="en-IE" sz="2400" b="1" i="1" smtClean="0">
                  <a:solidFill>
                    <a:srgbClr val="FF9900"/>
                  </a:solidFill>
                  <a:latin typeface="Times New Roman" pitchFamily="18" charset="0"/>
                </a:rPr>
                <a:t>x</a:t>
              </a:r>
              <a:r>
                <a:rPr lang="en-IE" sz="2400" b="1" baseline="-25000" smtClean="0">
                  <a:solidFill>
                    <a:srgbClr val="FF9900"/>
                  </a:solidFill>
                  <a:latin typeface="Times New Roman" pitchFamily="18" charset="0"/>
                </a:rPr>
                <a:t>end</a:t>
              </a:r>
              <a:endParaRPr lang="en-US" sz="2400" b="1" dirty="0">
                <a:solidFill>
                  <a:srgbClr val="FF9900"/>
                </a:solidFill>
                <a:latin typeface="Times New Roman" pitchFamily="18" charset="0"/>
              </a:endParaRPr>
            </a:p>
          </p:txBody>
        </p:sp>
        <p:sp>
          <p:nvSpPr>
            <p:cNvPr id="15" name="Text Box 19"/>
            <p:cNvSpPr txBox="1">
              <a:spLocks noChangeArrowheads="1"/>
            </p:cNvSpPr>
            <p:nvPr/>
          </p:nvSpPr>
          <p:spPr bwMode="auto">
            <a:xfrm>
              <a:off x="1306" y="3660"/>
              <a:ext cx="276" cy="288"/>
            </a:xfrm>
            <a:prstGeom prst="rect">
              <a:avLst/>
            </a:prstGeom>
            <a:noFill/>
            <a:ln w="12700">
              <a:noFill/>
              <a:miter lim="800000"/>
              <a:headEnd/>
              <a:tailEnd/>
            </a:ln>
            <a:effectLst/>
          </p:spPr>
          <p:txBody>
            <a:bodyPr wrap="none">
              <a:spAutoFit/>
            </a:bodyPr>
            <a:lstStyle/>
            <a:p>
              <a:r>
                <a:rPr lang="en-IE" sz="2400" b="1" i="1">
                  <a:solidFill>
                    <a:srgbClr val="FF9900"/>
                  </a:solidFill>
                  <a:latin typeface="Times New Roman" pitchFamily="18" charset="0"/>
                </a:rPr>
                <a:t>x</a:t>
              </a:r>
              <a:r>
                <a:rPr lang="en-IE" sz="2400" b="1" baseline="-25000">
                  <a:solidFill>
                    <a:srgbClr val="FF9900"/>
                  </a:solidFill>
                  <a:latin typeface="Times New Roman" pitchFamily="18" charset="0"/>
                </a:rPr>
                <a:t>0</a:t>
              </a:r>
              <a:endParaRPr lang="en-US" sz="2400" b="1">
                <a:solidFill>
                  <a:srgbClr val="FF9900"/>
                </a:solidFill>
                <a:latin typeface="Times New Roman" pitchFamily="18" charset="0"/>
              </a:endParaRPr>
            </a:p>
          </p:txBody>
        </p:sp>
        <p:sp>
          <p:nvSpPr>
            <p:cNvPr id="16" name="Line 9"/>
            <p:cNvSpPr>
              <a:spLocks noChangeShapeType="1"/>
            </p:cNvSpPr>
            <p:nvPr/>
          </p:nvSpPr>
          <p:spPr bwMode="auto">
            <a:xfrm flipV="1">
              <a:off x="1416" y="2373"/>
              <a:ext cx="1201" cy="787"/>
            </a:xfrm>
            <a:prstGeom prst="line">
              <a:avLst/>
            </a:prstGeom>
            <a:noFill/>
            <a:ln w="31750">
              <a:solidFill>
                <a:schemeClr val="accent2"/>
              </a:solidFill>
              <a:round/>
              <a:headEnd type="oval" w="med" len="med"/>
              <a:tailEnd type="oval" w="med" len="med"/>
            </a:ln>
            <a:effectLst/>
          </p:spPr>
          <p:txBody>
            <a:bodyPr wrap="none"/>
            <a:lstStyle/>
            <a:p>
              <a:endParaRPr lang="en-IN"/>
            </a:p>
          </p:txBody>
        </p:sp>
      </p:grpSp>
      <p:sp>
        <p:nvSpPr>
          <p:cNvPr id="21" name="Rectangle 20"/>
          <p:cNvSpPr>
            <a:spLocks noChangeArrowheads="1"/>
          </p:cNvSpPr>
          <p:nvPr/>
        </p:nvSpPr>
        <p:spPr bwMode="auto">
          <a:xfrm>
            <a:off x="4643438" y="2401888"/>
            <a:ext cx="3914775" cy="1149350"/>
          </a:xfrm>
          <a:prstGeom prst="rect">
            <a:avLst/>
          </a:prstGeom>
          <a:noFill/>
          <a:ln w="9525">
            <a:noFill/>
            <a:miter lim="800000"/>
            <a:headEnd/>
            <a:tailEnd/>
          </a:ln>
          <a:effectLst/>
        </p:spPr>
        <p:txBody>
          <a:bodyPr/>
          <a:lstStyle/>
          <a:p>
            <a:pPr>
              <a:spcBef>
                <a:spcPct val="20000"/>
              </a:spcBef>
            </a:pPr>
            <a:r>
              <a:rPr lang="en-IE" sz="3200" smtClean="0"/>
              <a:t>Slope-intercept line equation</a:t>
            </a:r>
            <a:r>
              <a:rPr lang="en-IE" sz="3200" dirty="0"/>
              <a:t>:</a:t>
            </a:r>
            <a:endParaRPr lang="en-US" sz="3200" dirty="0"/>
          </a:p>
        </p:txBody>
      </p:sp>
      <p:graphicFrame>
        <p:nvGraphicFramePr>
          <p:cNvPr id="22" name="Object 21"/>
          <p:cNvGraphicFramePr>
            <a:graphicFrameLocks noChangeAspect="1"/>
          </p:cNvGraphicFramePr>
          <p:nvPr/>
        </p:nvGraphicFramePr>
        <p:xfrm>
          <a:off x="5318125" y="3449638"/>
          <a:ext cx="2303463" cy="614362"/>
        </p:xfrm>
        <a:graphic>
          <a:graphicData uri="http://schemas.openxmlformats.org/presentationml/2006/ole">
            <p:oleObj spid="_x0000_s1026" name="Equation" r:id="rId3" imgW="761760" imgH="203040" progId="Equation.3">
              <p:embed/>
            </p:oleObj>
          </a:graphicData>
        </a:graphic>
      </p:graphicFrame>
      <p:sp>
        <p:nvSpPr>
          <p:cNvPr id="23" name="Rectangle 22"/>
          <p:cNvSpPr>
            <a:spLocks noChangeArrowheads="1"/>
          </p:cNvSpPr>
          <p:nvPr/>
        </p:nvSpPr>
        <p:spPr bwMode="auto">
          <a:xfrm>
            <a:off x="4643438" y="4005263"/>
            <a:ext cx="3914775" cy="1149350"/>
          </a:xfrm>
          <a:prstGeom prst="rect">
            <a:avLst/>
          </a:prstGeom>
          <a:noFill/>
          <a:ln w="9525">
            <a:noFill/>
            <a:miter lim="800000"/>
            <a:headEnd/>
            <a:tailEnd/>
          </a:ln>
          <a:effectLst/>
        </p:spPr>
        <p:txBody>
          <a:bodyPr/>
          <a:lstStyle/>
          <a:p>
            <a:pPr>
              <a:spcBef>
                <a:spcPct val="20000"/>
              </a:spcBef>
            </a:pPr>
            <a:r>
              <a:rPr lang="en-IE" sz="3200" smtClean="0"/>
              <a:t>where:</a:t>
            </a:r>
            <a:endParaRPr lang="en-US" sz="3200" dirty="0"/>
          </a:p>
        </p:txBody>
      </p:sp>
      <p:graphicFrame>
        <p:nvGraphicFramePr>
          <p:cNvPr id="24" name="Object 23"/>
          <p:cNvGraphicFramePr>
            <a:graphicFrameLocks noChangeAspect="1"/>
          </p:cNvGraphicFramePr>
          <p:nvPr/>
        </p:nvGraphicFramePr>
        <p:xfrm>
          <a:off x="5254625" y="4456113"/>
          <a:ext cx="2573338" cy="1304925"/>
        </p:xfrm>
        <a:graphic>
          <a:graphicData uri="http://schemas.openxmlformats.org/presentationml/2006/ole">
            <p:oleObj spid="_x0000_s1027" name="Equation" r:id="rId4" imgW="850680" imgH="431640" progId="Equation.3">
              <p:embed/>
            </p:oleObj>
          </a:graphicData>
        </a:graphic>
      </p:graphicFrame>
      <p:graphicFrame>
        <p:nvGraphicFramePr>
          <p:cNvPr id="25" name="Object 24"/>
          <p:cNvGraphicFramePr>
            <a:graphicFrameLocks noChangeAspect="1"/>
          </p:cNvGraphicFramePr>
          <p:nvPr/>
        </p:nvGraphicFramePr>
        <p:xfrm>
          <a:off x="5365750" y="5794375"/>
          <a:ext cx="2611438" cy="690563"/>
        </p:xfrm>
        <a:graphic>
          <a:graphicData uri="http://schemas.openxmlformats.org/presentationml/2006/ole">
            <p:oleObj spid="_x0000_s1028" name="Equation" r:id="rId5" imgW="863280" imgH="228600" progId="Equation.3">
              <p:embed/>
            </p:oleObj>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261056" y="304800"/>
            <a:ext cx="7392811" cy="1143000"/>
          </a:xfrm>
        </p:spPr>
        <p:txBody>
          <a:bodyPr>
            <a:normAutofit/>
          </a:bodyPr>
          <a:lstStyle/>
          <a:p>
            <a:pPr algn="l"/>
            <a:r>
              <a:rPr lang="en-US" sz="3200" dirty="0"/>
              <a:t>Sutherland-Hodgeman Clipping</a:t>
            </a:r>
          </a:p>
        </p:txBody>
      </p:sp>
      <p:sp>
        <p:nvSpPr>
          <p:cNvPr id="344067" name="Rectangle 3"/>
          <p:cNvSpPr>
            <a:spLocks noGrp="1" noChangeArrowheads="1"/>
          </p:cNvSpPr>
          <p:nvPr>
            <p:ph type="body" idx="1"/>
          </p:nvPr>
        </p:nvSpPr>
        <p:spPr/>
        <p:txBody>
          <a:bodyPr>
            <a:normAutofit/>
          </a:bodyPr>
          <a:lstStyle/>
          <a:p>
            <a:pPr marL="342900" indent="-342900"/>
            <a:r>
              <a:rPr lang="en-US" sz="2800" dirty="0"/>
              <a:t>Sutherland-</a:t>
            </a:r>
            <a:r>
              <a:rPr lang="en-US" sz="2800" dirty="0" err="1"/>
              <a:t>Hodgman</a:t>
            </a:r>
            <a:r>
              <a:rPr lang="en-US" sz="2800" dirty="0"/>
              <a:t> basic routine:</a:t>
            </a:r>
          </a:p>
          <a:p>
            <a:pPr marL="742950" lvl="1" indent="-285750"/>
            <a:r>
              <a:rPr lang="en-US" dirty="0"/>
              <a:t>Go around polygon one vertex at a </a:t>
            </a:r>
            <a:r>
              <a:rPr lang="en-US" dirty="0" smtClean="0"/>
              <a:t>time</a:t>
            </a:r>
            <a:endParaRPr lang="en-US" i="1" dirty="0">
              <a:solidFill>
                <a:schemeClr val="accent2"/>
              </a:solidFill>
            </a:endParaRPr>
          </a:p>
          <a:p>
            <a:pPr marL="742950" lvl="1" indent="-285750"/>
            <a:r>
              <a:rPr lang="en-US" dirty="0"/>
              <a:t>Current vertex has position </a:t>
            </a:r>
            <a:r>
              <a:rPr lang="en-US" i="1" dirty="0">
                <a:solidFill>
                  <a:schemeClr val="tx2"/>
                </a:solidFill>
              </a:rPr>
              <a:t>p</a:t>
            </a:r>
            <a:r>
              <a:rPr lang="en-US" dirty="0"/>
              <a:t> </a:t>
            </a:r>
          </a:p>
          <a:p>
            <a:pPr marL="742950" lvl="1" indent="-285750"/>
            <a:r>
              <a:rPr lang="en-US" dirty="0"/>
              <a:t>Previous vertex had position </a:t>
            </a:r>
            <a:r>
              <a:rPr lang="en-US" i="1" dirty="0">
                <a:solidFill>
                  <a:schemeClr val="tx2"/>
                </a:solidFill>
              </a:rPr>
              <a:t>s</a:t>
            </a:r>
            <a:r>
              <a:rPr lang="en-US" dirty="0"/>
              <a:t>, and it has been added to the output if appropriate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261056" y="304800"/>
            <a:ext cx="7392811" cy="1143000"/>
          </a:xfrm>
        </p:spPr>
        <p:txBody>
          <a:bodyPr>
            <a:normAutofit/>
          </a:bodyPr>
          <a:lstStyle/>
          <a:p>
            <a:pPr algn="l"/>
            <a:r>
              <a:rPr lang="en-US" sz="2800" dirty="0"/>
              <a:t>Sutherland-Hodgeman Clipping</a:t>
            </a:r>
          </a:p>
        </p:txBody>
      </p:sp>
      <p:sp>
        <p:nvSpPr>
          <p:cNvPr id="345091" name="Rectangle 3"/>
          <p:cNvSpPr>
            <a:spLocks noGrp="1" noChangeArrowheads="1"/>
          </p:cNvSpPr>
          <p:nvPr>
            <p:ph type="body" idx="1"/>
          </p:nvPr>
        </p:nvSpPr>
        <p:spPr/>
        <p:txBody>
          <a:bodyPr/>
          <a:lstStyle/>
          <a:p>
            <a:pPr marL="342900" indent="-342900"/>
            <a:r>
              <a:rPr lang="en-US" i="1" dirty="0">
                <a:solidFill>
                  <a:schemeClr val="accent2"/>
                </a:solidFill>
              </a:rPr>
              <a:t>Edge from s to p takes one of four cases</a:t>
            </a:r>
            <a:r>
              <a:rPr lang="en-US" i="1" dirty="0" smtClean="0">
                <a:solidFill>
                  <a:schemeClr val="accent2"/>
                </a:solidFill>
              </a:rPr>
              <a:t>:</a:t>
            </a:r>
            <a:endParaRPr lang="en-US" sz="2200" i="1" dirty="0">
              <a:solidFill>
                <a:schemeClr val="accent2"/>
              </a:solidFill>
            </a:endParaRPr>
          </a:p>
          <a:p>
            <a:pPr marL="342900" indent="-342900">
              <a:buNone/>
            </a:pPr>
            <a:endParaRPr lang="en-US" dirty="0"/>
          </a:p>
        </p:txBody>
      </p:sp>
      <p:grpSp>
        <p:nvGrpSpPr>
          <p:cNvPr id="2" name="Group 4"/>
          <p:cNvGrpSpPr>
            <a:grpSpLocks/>
          </p:cNvGrpSpPr>
          <p:nvPr/>
        </p:nvGrpSpPr>
        <p:grpSpPr bwMode="auto">
          <a:xfrm>
            <a:off x="304800" y="2743200"/>
            <a:ext cx="2028825" cy="3475038"/>
            <a:chOff x="192" y="1507"/>
            <a:chExt cx="1278" cy="2189"/>
          </a:xfrm>
        </p:grpSpPr>
        <p:sp>
          <p:nvSpPr>
            <p:cNvPr id="345093" name="Line 5"/>
            <p:cNvSpPr>
              <a:spLocks noChangeShapeType="1"/>
            </p:cNvSpPr>
            <p:nvPr/>
          </p:nvSpPr>
          <p:spPr bwMode="auto">
            <a:xfrm>
              <a:off x="863" y="1536"/>
              <a:ext cx="0" cy="2160"/>
            </a:xfrm>
            <a:prstGeom prst="line">
              <a:avLst/>
            </a:prstGeom>
            <a:noFill/>
            <a:ln w="38100">
              <a:solidFill>
                <a:schemeClr val="hlink"/>
              </a:solidFill>
              <a:round/>
              <a:headEnd/>
              <a:tailEnd/>
            </a:ln>
            <a:effectLst/>
          </p:spPr>
          <p:txBody>
            <a:bodyPr wrap="none" anchor="ctr"/>
            <a:lstStyle/>
            <a:p>
              <a:endParaRPr lang="en-IN"/>
            </a:p>
          </p:txBody>
        </p:sp>
        <p:sp>
          <p:nvSpPr>
            <p:cNvPr id="345094" name="Text Box 6"/>
            <p:cNvSpPr txBox="1">
              <a:spLocks noChangeArrowheads="1"/>
            </p:cNvSpPr>
            <p:nvPr/>
          </p:nvSpPr>
          <p:spPr bwMode="auto">
            <a:xfrm>
              <a:off x="222" y="1507"/>
              <a:ext cx="505" cy="252"/>
            </a:xfrm>
            <a:prstGeom prst="rect">
              <a:avLst/>
            </a:prstGeom>
            <a:noFill/>
            <a:ln w="38100">
              <a:noFill/>
              <a:miter lim="800000"/>
              <a:headEnd/>
              <a:tailEnd/>
            </a:ln>
            <a:effectLst/>
          </p:spPr>
          <p:txBody>
            <a:bodyPr wrap="none" anchor="ctr">
              <a:spAutoFit/>
            </a:bodyPr>
            <a:lstStyle/>
            <a:p>
              <a:r>
                <a:rPr lang="en-US" sz="2000"/>
                <a:t>inside</a:t>
              </a:r>
            </a:p>
          </p:txBody>
        </p:sp>
        <p:sp>
          <p:nvSpPr>
            <p:cNvPr id="345095" name="Text Box 7"/>
            <p:cNvSpPr txBox="1">
              <a:spLocks noChangeArrowheads="1"/>
            </p:cNvSpPr>
            <p:nvPr/>
          </p:nvSpPr>
          <p:spPr bwMode="auto">
            <a:xfrm>
              <a:off x="863" y="1507"/>
              <a:ext cx="607" cy="252"/>
            </a:xfrm>
            <a:prstGeom prst="rect">
              <a:avLst/>
            </a:prstGeom>
            <a:noFill/>
            <a:ln w="38100">
              <a:noFill/>
              <a:miter lim="800000"/>
              <a:headEnd/>
              <a:tailEnd/>
            </a:ln>
            <a:effectLst/>
          </p:spPr>
          <p:txBody>
            <a:bodyPr wrap="none" anchor="ctr">
              <a:spAutoFit/>
            </a:bodyPr>
            <a:lstStyle/>
            <a:p>
              <a:r>
                <a:rPr lang="en-US" sz="2000"/>
                <a:t>outside</a:t>
              </a:r>
            </a:p>
          </p:txBody>
        </p:sp>
        <p:sp>
          <p:nvSpPr>
            <p:cNvPr id="345096" name="Line 8"/>
            <p:cNvSpPr>
              <a:spLocks noChangeShapeType="1"/>
            </p:cNvSpPr>
            <p:nvPr/>
          </p:nvSpPr>
          <p:spPr bwMode="auto">
            <a:xfrm>
              <a:off x="479" y="2112"/>
              <a:ext cx="0" cy="816"/>
            </a:xfrm>
            <a:prstGeom prst="line">
              <a:avLst/>
            </a:prstGeom>
            <a:noFill/>
            <a:ln w="76200">
              <a:solidFill>
                <a:schemeClr val="tx2"/>
              </a:solidFill>
              <a:round/>
              <a:headEnd/>
              <a:tailEnd type="triangle" w="med" len="med"/>
            </a:ln>
            <a:effectLst/>
          </p:spPr>
          <p:txBody>
            <a:bodyPr wrap="none" anchor="ctr"/>
            <a:lstStyle/>
            <a:p>
              <a:endParaRPr lang="en-IN"/>
            </a:p>
          </p:txBody>
        </p:sp>
        <p:sp>
          <p:nvSpPr>
            <p:cNvPr id="345097" name="Line 9"/>
            <p:cNvSpPr>
              <a:spLocks noChangeShapeType="1"/>
            </p:cNvSpPr>
            <p:nvPr/>
          </p:nvSpPr>
          <p:spPr bwMode="auto">
            <a:xfrm flipV="1">
              <a:off x="479" y="2784"/>
              <a:ext cx="768" cy="144"/>
            </a:xfrm>
            <a:prstGeom prst="line">
              <a:avLst/>
            </a:prstGeom>
            <a:noFill/>
            <a:ln w="38100">
              <a:solidFill>
                <a:schemeClr val="tx2"/>
              </a:solidFill>
              <a:round/>
              <a:headEnd/>
              <a:tailEnd/>
            </a:ln>
            <a:effectLst/>
          </p:spPr>
          <p:txBody>
            <a:bodyPr wrap="none" anchor="ctr"/>
            <a:lstStyle/>
            <a:p>
              <a:endParaRPr lang="en-IN"/>
            </a:p>
          </p:txBody>
        </p:sp>
        <p:sp>
          <p:nvSpPr>
            <p:cNvPr id="345098" name="Line 10"/>
            <p:cNvSpPr>
              <a:spLocks noChangeShapeType="1"/>
            </p:cNvSpPr>
            <p:nvPr/>
          </p:nvSpPr>
          <p:spPr bwMode="auto">
            <a:xfrm flipV="1">
              <a:off x="1247" y="1968"/>
              <a:ext cx="0" cy="816"/>
            </a:xfrm>
            <a:prstGeom prst="line">
              <a:avLst/>
            </a:prstGeom>
            <a:noFill/>
            <a:ln w="38100">
              <a:solidFill>
                <a:schemeClr val="tx2"/>
              </a:solidFill>
              <a:round/>
              <a:headEnd/>
              <a:tailEnd/>
            </a:ln>
            <a:effectLst/>
          </p:spPr>
          <p:txBody>
            <a:bodyPr wrap="none" anchor="ctr"/>
            <a:lstStyle/>
            <a:p>
              <a:endParaRPr lang="en-IN"/>
            </a:p>
          </p:txBody>
        </p:sp>
        <p:sp>
          <p:nvSpPr>
            <p:cNvPr id="345099" name="Line 11"/>
            <p:cNvSpPr>
              <a:spLocks noChangeShapeType="1"/>
            </p:cNvSpPr>
            <p:nvPr/>
          </p:nvSpPr>
          <p:spPr bwMode="auto">
            <a:xfrm flipH="1">
              <a:off x="479" y="1968"/>
              <a:ext cx="768" cy="144"/>
            </a:xfrm>
            <a:prstGeom prst="line">
              <a:avLst/>
            </a:prstGeom>
            <a:noFill/>
            <a:ln w="38100">
              <a:solidFill>
                <a:schemeClr val="tx2"/>
              </a:solidFill>
              <a:round/>
              <a:headEnd/>
              <a:tailEnd/>
            </a:ln>
            <a:effectLst/>
          </p:spPr>
          <p:txBody>
            <a:bodyPr wrap="none" anchor="ctr"/>
            <a:lstStyle/>
            <a:p>
              <a:endParaRPr lang="en-IN"/>
            </a:p>
          </p:txBody>
        </p:sp>
        <p:sp>
          <p:nvSpPr>
            <p:cNvPr id="345100" name="Text Box 12"/>
            <p:cNvSpPr txBox="1">
              <a:spLocks noChangeArrowheads="1"/>
            </p:cNvSpPr>
            <p:nvPr/>
          </p:nvSpPr>
          <p:spPr bwMode="auto">
            <a:xfrm>
              <a:off x="288" y="1872"/>
              <a:ext cx="173" cy="233"/>
            </a:xfrm>
            <a:prstGeom prst="rect">
              <a:avLst/>
            </a:prstGeom>
            <a:noFill/>
            <a:ln w="38100">
              <a:noFill/>
              <a:miter lim="800000"/>
              <a:headEnd/>
              <a:tailEnd/>
            </a:ln>
            <a:effectLst/>
          </p:spPr>
          <p:txBody>
            <a:bodyPr wrap="none" anchor="ctr">
              <a:spAutoFit/>
            </a:bodyPr>
            <a:lstStyle/>
            <a:p>
              <a:r>
                <a:rPr lang="en-US" i="1"/>
                <a:t>s</a:t>
              </a:r>
            </a:p>
          </p:txBody>
        </p:sp>
        <p:sp>
          <p:nvSpPr>
            <p:cNvPr id="345101" name="Text Box 13"/>
            <p:cNvSpPr txBox="1">
              <a:spLocks noChangeArrowheads="1"/>
            </p:cNvSpPr>
            <p:nvPr/>
          </p:nvSpPr>
          <p:spPr bwMode="auto">
            <a:xfrm>
              <a:off x="271" y="2851"/>
              <a:ext cx="191" cy="233"/>
            </a:xfrm>
            <a:prstGeom prst="rect">
              <a:avLst/>
            </a:prstGeom>
            <a:noFill/>
            <a:ln w="38100">
              <a:noFill/>
              <a:miter lim="800000"/>
              <a:headEnd/>
              <a:tailEnd/>
            </a:ln>
            <a:effectLst/>
          </p:spPr>
          <p:txBody>
            <a:bodyPr wrap="none" anchor="ctr">
              <a:spAutoFit/>
            </a:bodyPr>
            <a:lstStyle/>
            <a:p>
              <a:r>
                <a:rPr lang="en-US" i="1"/>
                <a:t>p</a:t>
              </a:r>
            </a:p>
          </p:txBody>
        </p:sp>
        <p:sp>
          <p:nvSpPr>
            <p:cNvPr id="345102" name="Text Box 14"/>
            <p:cNvSpPr txBox="1">
              <a:spLocks noChangeArrowheads="1"/>
            </p:cNvSpPr>
            <p:nvPr/>
          </p:nvSpPr>
          <p:spPr bwMode="auto">
            <a:xfrm>
              <a:off x="192" y="3360"/>
              <a:ext cx="584" cy="213"/>
            </a:xfrm>
            <a:prstGeom prst="rect">
              <a:avLst/>
            </a:prstGeom>
            <a:solidFill>
              <a:schemeClr val="bg1"/>
            </a:solidFill>
            <a:ln w="38100">
              <a:solidFill>
                <a:schemeClr val="accent1"/>
              </a:solidFill>
              <a:miter lim="800000"/>
              <a:headEnd/>
              <a:tailEnd/>
            </a:ln>
            <a:effectLst/>
          </p:spPr>
          <p:txBody>
            <a:bodyPr wrap="none" anchor="ctr">
              <a:spAutoFit/>
            </a:bodyPr>
            <a:lstStyle/>
            <a:p>
              <a:pPr algn="l"/>
              <a:r>
                <a:rPr lang="en-US" sz="1600" i="1">
                  <a:latin typeface="Arial" charset="0"/>
                </a:rPr>
                <a:t>p output</a:t>
              </a:r>
            </a:p>
          </p:txBody>
        </p:sp>
        <p:sp>
          <p:nvSpPr>
            <p:cNvPr id="345103" name="Line 15"/>
            <p:cNvSpPr>
              <a:spLocks noChangeShapeType="1"/>
            </p:cNvSpPr>
            <p:nvPr/>
          </p:nvSpPr>
          <p:spPr bwMode="auto">
            <a:xfrm flipV="1">
              <a:off x="480" y="3024"/>
              <a:ext cx="0" cy="336"/>
            </a:xfrm>
            <a:prstGeom prst="line">
              <a:avLst/>
            </a:prstGeom>
            <a:noFill/>
            <a:ln w="38100">
              <a:solidFill>
                <a:schemeClr val="accent1"/>
              </a:solidFill>
              <a:round/>
              <a:headEnd/>
              <a:tailEnd type="triangle" w="med" len="med"/>
            </a:ln>
            <a:effectLst/>
          </p:spPr>
          <p:txBody>
            <a:bodyPr wrap="none" anchor="ctr"/>
            <a:lstStyle/>
            <a:p>
              <a:endParaRPr lang="en-IN"/>
            </a:p>
          </p:txBody>
        </p:sp>
      </p:grpSp>
      <p:grpSp>
        <p:nvGrpSpPr>
          <p:cNvPr id="3" name="Group 16"/>
          <p:cNvGrpSpPr>
            <a:grpSpLocks/>
          </p:cNvGrpSpPr>
          <p:nvPr/>
        </p:nvGrpSpPr>
        <p:grpSpPr bwMode="auto">
          <a:xfrm>
            <a:off x="4521200" y="2743200"/>
            <a:ext cx="2079625" cy="3475038"/>
            <a:chOff x="2848" y="1507"/>
            <a:chExt cx="1310" cy="2189"/>
          </a:xfrm>
        </p:grpSpPr>
        <p:sp>
          <p:nvSpPr>
            <p:cNvPr id="345105" name="Line 17"/>
            <p:cNvSpPr>
              <a:spLocks noChangeShapeType="1"/>
            </p:cNvSpPr>
            <p:nvPr/>
          </p:nvSpPr>
          <p:spPr bwMode="auto">
            <a:xfrm>
              <a:off x="3551" y="1536"/>
              <a:ext cx="0" cy="2160"/>
            </a:xfrm>
            <a:prstGeom prst="line">
              <a:avLst/>
            </a:prstGeom>
            <a:noFill/>
            <a:ln w="38100">
              <a:solidFill>
                <a:schemeClr val="hlink"/>
              </a:solidFill>
              <a:round/>
              <a:headEnd/>
              <a:tailEnd/>
            </a:ln>
            <a:effectLst/>
          </p:spPr>
          <p:txBody>
            <a:bodyPr wrap="none" anchor="ctr"/>
            <a:lstStyle/>
            <a:p>
              <a:endParaRPr lang="en-IN"/>
            </a:p>
          </p:txBody>
        </p:sp>
        <p:sp>
          <p:nvSpPr>
            <p:cNvPr id="345106" name="Text Box 18"/>
            <p:cNvSpPr txBox="1">
              <a:spLocks noChangeArrowheads="1"/>
            </p:cNvSpPr>
            <p:nvPr/>
          </p:nvSpPr>
          <p:spPr bwMode="auto">
            <a:xfrm>
              <a:off x="2910" y="1507"/>
              <a:ext cx="505" cy="252"/>
            </a:xfrm>
            <a:prstGeom prst="rect">
              <a:avLst/>
            </a:prstGeom>
            <a:noFill/>
            <a:ln w="38100">
              <a:noFill/>
              <a:miter lim="800000"/>
              <a:headEnd/>
              <a:tailEnd/>
            </a:ln>
            <a:effectLst/>
          </p:spPr>
          <p:txBody>
            <a:bodyPr wrap="none" anchor="ctr">
              <a:spAutoFit/>
            </a:bodyPr>
            <a:lstStyle/>
            <a:p>
              <a:r>
                <a:rPr lang="en-US" sz="2000"/>
                <a:t>inside</a:t>
              </a:r>
            </a:p>
          </p:txBody>
        </p:sp>
        <p:sp>
          <p:nvSpPr>
            <p:cNvPr id="345107" name="Text Box 19"/>
            <p:cNvSpPr txBox="1">
              <a:spLocks noChangeArrowheads="1"/>
            </p:cNvSpPr>
            <p:nvPr/>
          </p:nvSpPr>
          <p:spPr bwMode="auto">
            <a:xfrm>
              <a:off x="3551" y="1507"/>
              <a:ext cx="607" cy="252"/>
            </a:xfrm>
            <a:prstGeom prst="rect">
              <a:avLst/>
            </a:prstGeom>
            <a:noFill/>
            <a:ln w="38100">
              <a:noFill/>
              <a:miter lim="800000"/>
              <a:headEnd/>
              <a:tailEnd/>
            </a:ln>
            <a:effectLst/>
          </p:spPr>
          <p:txBody>
            <a:bodyPr wrap="none" anchor="ctr">
              <a:spAutoFit/>
            </a:bodyPr>
            <a:lstStyle/>
            <a:p>
              <a:r>
                <a:rPr lang="en-US" sz="2000"/>
                <a:t>outside</a:t>
              </a:r>
            </a:p>
          </p:txBody>
        </p:sp>
        <p:sp>
          <p:nvSpPr>
            <p:cNvPr id="345108" name="Line 20"/>
            <p:cNvSpPr>
              <a:spLocks noChangeShapeType="1"/>
            </p:cNvSpPr>
            <p:nvPr/>
          </p:nvSpPr>
          <p:spPr bwMode="auto">
            <a:xfrm>
              <a:off x="3167" y="2112"/>
              <a:ext cx="0" cy="816"/>
            </a:xfrm>
            <a:prstGeom prst="line">
              <a:avLst/>
            </a:prstGeom>
            <a:noFill/>
            <a:ln w="38100">
              <a:solidFill>
                <a:schemeClr val="tx2"/>
              </a:solidFill>
              <a:round/>
              <a:headEnd/>
              <a:tailEnd/>
            </a:ln>
            <a:effectLst/>
          </p:spPr>
          <p:txBody>
            <a:bodyPr wrap="none" anchor="ctr"/>
            <a:lstStyle/>
            <a:p>
              <a:endParaRPr lang="en-IN"/>
            </a:p>
          </p:txBody>
        </p:sp>
        <p:sp>
          <p:nvSpPr>
            <p:cNvPr id="345109" name="Line 21"/>
            <p:cNvSpPr>
              <a:spLocks noChangeShapeType="1"/>
            </p:cNvSpPr>
            <p:nvPr/>
          </p:nvSpPr>
          <p:spPr bwMode="auto">
            <a:xfrm flipV="1">
              <a:off x="3167" y="2784"/>
              <a:ext cx="768" cy="144"/>
            </a:xfrm>
            <a:prstGeom prst="line">
              <a:avLst/>
            </a:prstGeom>
            <a:noFill/>
            <a:ln w="38100">
              <a:solidFill>
                <a:schemeClr val="tx2"/>
              </a:solidFill>
              <a:round/>
              <a:headEnd/>
              <a:tailEnd/>
            </a:ln>
            <a:effectLst/>
          </p:spPr>
          <p:txBody>
            <a:bodyPr wrap="none" anchor="ctr"/>
            <a:lstStyle/>
            <a:p>
              <a:endParaRPr lang="en-IN"/>
            </a:p>
          </p:txBody>
        </p:sp>
        <p:sp>
          <p:nvSpPr>
            <p:cNvPr id="345110" name="Line 22"/>
            <p:cNvSpPr>
              <a:spLocks noChangeShapeType="1"/>
            </p:cNvSpPr>
            <p:nvPr/>
          </p:nvSpPr>
          <p:spPr bwMode="auto">
            <a:xfrm flipV="1">
              <a:off x="3935" y="1968"/>
              <a:ext cx="0" cy="816"/>
            </a:xfrm>
            <a:prstGeom prst="line">
              <a:avLst/>
            </a:prstGeom>
            <a:noFill/>
            <a:ln w="76200">
              <a:solidFill>
                <a:schemeClr val="tx2"/>
              </a:solidFill>
              <a:round/>
              <a:headEnd/>
              <a:tailEnd type="triangle" w="med" len="med"/>
            </a:ln>
            <a:effectLst/>
          </p:spPr>
          <p:txBody>
            <a:bodyPr wrap="none" anchor="ctr"/>
            <a:lstStyle/>
            <a:p>
              <a:endParaRPr lang="en-IN"/>
            </a:p>
          </p:txBody>
        </p:sp>
        <p:sp>
          <p:nvSpPr>
            <p:cNvPr id="345111" name="Line 23"/>
            <p:cNvSpPr>
              <a:spLocks noChangeShapeType="1"/>
            </p:cNvSpPr>
            <p:nvPr/>
          </p:nvSpPr>
          <p:spPr bwMode="auto">
            <a:xfrm flipH="1">
              <a:off x="3167" y="1968"/>
              <a:ext cx="768" cy="144"/>
            </a:xfrm>
            <a:prstGeom prst="line">
              <a:avLst/>
            </a:prstGeom>
            <a:noFill/>
            <a:ln w="38100">
              <a:solidFill>
                <a:schemeClr val="tx2"/>
              </a:solidFill>
              <a:round/>
              <a:headEnd/>
              <a:tailEnd/>
            </a:ln>
            <a:effectLst/>
          </p:spPr>
          <p:txBody>
            <a:bodyPr wrap="none" anchor="ctr"/>
            <a:lstStyle/>
            <a:p>
              <a:endParaRPr lang="en-IN"/>
            </a:p>
          </p:txBody>
        </p:sp>
        <p:sp>
          <p:nvSpPr>
            <p:cNvPr id="345112" name="Text Box 24"/>
            <p:cNvSpPr txBox="1">
              <a:spLocks noChangeArrowheads="1"/>
            </p:cNvSpPr>
            <p:nvPr/>
          </p:nvSpPr>
          <p:spPr bwMode="auto">
            <a:xfrm>
              <a:off x="3840" y="2736"/>
              <a:ext cx="173" cy="233"/>
            </a:xfrm>
            <a:prstGeom prst="rect">
              <a:avLst/>
            </a:prstGeom>
            <a:noFill/>
            <a:ln w="38100">
              <a:noFill/>
              <a:miter lim="800000"/>
              <a:headEnd/>
              <a:tailEnd/>
            </a:ln>
            <a:effectLst/>
          </p:spPr>
          <p:txBody>
            <a:bodyPr wrap="none" anchor="ctr">
              <a:spAutoFit/>
            </a:bodyPr>
            <a:lstStyle/>
            <a:p>
              <a:r>
                <a:rPr lang="en-US" i="1"/>
                <a:t>s</a:t>
              </a:r>
            </a:p>
          </p:txBody>
        </p:sp>
        <p:sp>
          <p:nvSpPr>
            <p:cNvPr id="345113" name="Text Box 25"/>
            <p:cNvSpPr txBox="1">
              <a:spLocks noChangeArrowheads="1"/>
            </p:cNvSpPr>
            <p:nvPr/>
          </p:nvSpPr>
          <p:spPr bwMode="auto">
            <a:xfrm>
              <a:off x="3888" y="1680"/>
              <a:ext cx="191" cy="233"/>
            </a:xfrm>
            <a:prstGeom prst="rect">
              <a:avLst/>
            </a:prstGeom>
            <a:noFill/>
            <a:ln w="38100">
              <a:noFill/>
              <a:miter lim="800000"/>
              <a:headEnd/>
              <a:tailEnd/>
            </a:ln>
            <a:effectLst/>
          </p:spPr>
          <p:txBody>
            <a:bodyPr wrap="none" anchor="ctr">
              <a:spAutoFit/>
            </a:bodyPr>
            <a:lstStyle/>
            <a:p>
              <a:r>
                <a:rPr lang="en-US" i="1"/>
                <a:t>p</a:t>
              </a:r>
            </a:p>
          </p:txBody>
        </p:sp>
        <p:sp>
          <p:nvSpPr>
            <p:cNvPr id="345114" name="Text Box 26"/>
            <p:cNvSpPr txBox="1">
              <a:spLocks noChangeArrowheads="1"/>
            </p:cNvSpPr>
            <p:nvPr/>
          </p:nvSpPr>
          <p:spPr bwMode="auto">
            <a:xfrm>
              <a:off x="2848" y="3360"/>
              <a:ext cx="656" cy="213"/>
            </a:xfrm>
            <a:prstGeom prst="rect">
              <a:avLst/>
            </a:prstGeom>
            <a:solidFill>
              <a:schemeClr val="bg1"/>
            </a:solidFill>
            <a:ln w="38100">
              <a:solidFill>
                <a:schemeClr val="accent1"/>
              </a:solidFill>
              <a:miter lim="800000"/>
              <a:headEnd/>
              <a:tailEnd/>
            </a:ln>
            <a:effectLst/>
          </p:spPr>
          <p:txBody>
            <a:bodyPr wrap="none" anchor="ctr">
              <a:spAutoFit/>
            </a:bodyPr>
            <a:lstStyle/>
            <a:p>
              <a:pPr algn="l"/>
              <a:r>
                <a:rPr lang="en-US" sz="1600" i="1">
                  <a:latin typeface="Arial" charset="0"/>
                </a:rPr>
                <a:t>no output</a:t>
              </a:r>
            </a:p>
          </p:txBody>
        </p:sp>
      </p:grpSp>
      <p:grpSp>
        <p:nvGrpSpPr>
          <p:cNvPr id="4" name="Group 27"/>
          <p:cNvGrpSpPr>
            <a:grpSpLocks/>
          </p:cNvGrpSpPr>
          <p:nvPr/>
        </p:nvGrpSpPr>
        <p:grpSpPr bwMode="auto">
          <a:xfrm>
            <a:off x="2438400" y="2743200"/>
            <a:ext cx="2028825" cy="3475038"/>
            <a:chOff x="1536" y="1507"/>
            <a:chExt cx="1278" cy="2189"/>
          </a:xfrm>
        </p:grpSpPr>
        <p:sp>
          <p:nvSpPr>
            <p:cNvPr id="345116" name="Line 28"/>
            <p:cNvSpPr>
              <a:spLocks noChangeShapeType="1"/>
            </p:cNvSpPr>
            <p:nvPr/>
          </p:nvSpPr>
          <p:spPr bwMode="auto">
            <a:xfrm>
              <a:off x="2207" y="1536"/>
              <a:ext cx="0" cy="2160"/>
            </a:xfrm>
            <a:prstGeom prst="line">
              <a:avLst/>
            </a:prstGeom>
            <a:noFill/>
            <a:ln w="38100">
              <a:solidFill>
                <a:schemeClr val="hlink"/>
              </a:solidFill>
              <a:round/>
              <a:headEnd/>
              <a:tailEnd/>
            </a:ln>
            <a:effectLst/>
          </p:spPr>
          <p:txBody>
            <a:bodyPr wrap="none" anchor="ctr"/>
            <a:lstStyle/>
            <a:p>
              <a:endParaRPr lang="en-IN"/>
            </a:p>
          </p:txBody>
        </p:sp>
        <p:sp>
          <p:nvSpPr>
            <p:cNvPr id="345117" name="Text Box 29"/>
            <p:cNvSpPr txBox="1">
              <a:spLocks noChangeArrowheads="1"/>
            </p:cNvSpPr>
            <p:nvPr/>
          </p:nvSpPr>
          <p:spPr bwMode="auto">
            <a:xfrm>
              <a:off x="1566" y="1507"/>
              <a:ext cx="505" cy="252"/>
            </a:xfrm>
            <a:prstGeom prst="rect">
              <a:avLst/>
            </a:prstGeom>
            <a:noFill/>
            <a:ln w="38100">
              <a:noFill/>
              <a:miter lim="800000"/>
              <a:headEnd/>
              <a:tailEnd/>
            </a:ln>
            <a:effectLst/>
          </p:spPr>
          <p:txBody>
            <a:bodyPr wrap="none" anchor="ctr">
              <a:spAutoFit/>
            </a:bodyPr>
            <a:lstStyle/>
            <a:p>
              <a:r>
                <a:rPr lang="en-US" sz="2000"/>
                <a:t>inside</a:t>
              </a:r>
            </a:p>
          </p:txBody>
        </p:sp>
        <p:sp>
          <p:nvSpPr>
            <p:cNvPr id="345118" name="Text Box 30"/>
            <p:cNvSpPr txBox="1">
              <a:spLocks noChangeArrowheads="1"/>
            </p:cNvSpPr>
            <p:nvPr/>
          </p:nvSpPr>
          <p:spPr bwMode="auto">
            <a:xfrm>
              <a:off x="2207" y="1507"/>
              <a:ext cx="607" cy="252"/>
            </a:xfrm>
            <a:prstGeom prst="rect">
              <a:avLst/>
            </a:prstGeom>
            <a:noFill/>
            <a:ln w="38100">
              <a:noFill/>
              <a:miter lim="800000"/>
              <a:headEnd/>
              <a:tailEnd/>
            </a:ln>
            <a:effectLst/>
          </p:spPr>
          <p:txBody>
            <a:bodyPr wrap="none" anchor="ctr">
              <a:spAutoFit/>
            </a:bodyPr>
            <a:lstStyle/>
            <a:p>
              <a:r>
                <a:rPr lang="en-US" sz="2000"/>
                <a:t>outside</a:t>
              </a:r>
            </a:p>
          </p:txBody>
        </p:sp>
        <p:sp>
          <p:nvSpPr>
            <p:cNvPr id="345119" name="Line 31"/>
            <p:cNvSpPr>
              <a:spLocks noChangeShapeType="1"/>
            </p:cNvSpPr>
            <p:nvPr/>
          </p:nvSpPr>
          <p:spPr bwMode="auto">
            <a:xfrm>
              <a:off x="1823" y="2112"/>
              <a:ext cx="0" cy="816"/>
            </a:xfrm>
            <a:prstGeom prst="line">
              <a:avLst/>
            </a:prstGeom>
            <a:noFill/>
            <a:ln w="38100">
              <a:solidFill>
                <a:schemeClr val="tx2"/>
              </a:solidFill>
              <a:round/>
              <a:headEnd/>
              <a:tailEnd/>
            </a:ln>
            <a:effectLst/>
          </p:spPr>
          <p:txBody>
            <a:bodyPr wrap="none" anchor="ctr"/>
            <a:lstStyle/>
            <a:p>
              <a:endParaRPr lang="en-IN"/>
            </a:p>
          </p:txBody>
        </p:sp>
        <p:sp>
          <p:nvSpPr>
            <p:cNvPr id="345120" name="Line 32"/>
            <p:cNvSpPr>
              <a:spLocks noChangeShapeType="1"/>
            </p:cNvSpPr>
            <p:nvPr/>
          </p:nvSpPr>
          <p:spPr bwMode="auto">
            <a:xfrm flipV="1">
              <a:off x="1823" y="2784"/>
              <a:ext cx="768" cy="144"/>
            </a:xfrm>
            <a:prstGeom prst="line">
              <a:avLst/>
            </a:prstGeom>
            <a:noFill/>
            <a:ln w="76200">
              <a:solidFill>
                <a:schemeClr val="tx2"/>
              </a:solidFill>
              <a:round/>
              <a:headEnd/>
              <a:tailEnd type="triangle" w="med" len="med"/>
            </a:ln>
            <a:effectLst/>
          </p:spPr>
          <p:txBody>
            <a:bodyPr wrap="none" anchor="ctr"/>
            <a:lstStyle/>
            <a:p>
              <a:endParaRPr lang="en-IN"/>
            </a:p>
          </p:txBody>
        </p:sp>
        <p:sp>
          <p:nvSpPr>
            <p:cNvPr id="345121" name="Line 33"/>
            <p:cNvSpPr>
              <a:spLocks noChangeShapeType="1"/>
            </p:cNvSpPr>
            <p:nvPr/>
          </p:nvSpPr>
          <p:spPr bwMode="auto">
            <a:xfrm flipV="1">
              <a:off x="2591" y="1968"/>
              <a:ext cx="0" cy="816"/>
            </a:xfrm>
            <a:prstGeom prst="line">
              <a:avLst/>
            </a:prstGeom>
            <a:noFill/>
            <a:ln w="38100">
              <a:solidFill>
                <a:schemeClr val="tx2"/>
              </a:solidFill>
              <a:round/>
              <a:headEnd/>
              <a:tailEnd/>
            </a:ln>
            <a:effectLst/>
          </p:spPr>
          <p:txBody>
            <a:bodyPr wrap="none" anchor="ctr"/>
            <a:lstStyle/>
            <a:p>
              <a:endParaRPr lang="en-IN"/>
            </a:p>
          </p:txBody>
        </p:sp>
        <p:sp>
          <p:nvSpPr>
            <p:cNvPr id="345122" name="Line 34"/>
            <p:cNvSpPr>
              <a:spLocks noChangeShapeType="1"/>
            </p:cNvSpPr>
            <p:nvPr/>
          </p:nvSpPr>
          <p:spPr bwMode="auto">
            <a:xfrm flipH="1">
              <a:off x="1823" y="1968"/>
              <a:ext cx="768" cy="144"/>
            </a:xfrm>
            <a:prstGeom prst="line">
              <a:avLst/>
            </a:prstGeom>
            <a:noFill/>
            <a:ln w="38100">
              <a:solidFill>
                <a:schemeClr val="tx2"/>
              </a:solidFill>
              <a:round/>
              <a:headEnd/>
              <a:tailEnd/>
            </a:ln>
            <a:effectLst/>
          </p:spPr>
          <p:txBody>
            <a:bodyPr wrap="none" anchor="ctr"/>
            <a:lstStyle/>
            <a:p>
              <a:endParaRPr lang="en-IN"/>
            </a:p>
          </p:txBody>
        </p:sp>
        <p:sp>
          <p:nvSpPr>
            <p:cNvPr id="345123" name="Text Box 35"/>
            <p:cNvSpPr txBox="1">
              <a:spLocks noChangeArrowheads="1"/>
            </p:cNvSpPr>
            <p:nvPr/>
          </p:nvSpPr>
          <p:spPr bwMode="auto">
            <a:xfrm>
              <a:off x="1681" y="2880"/>
              <a:ext cx="173" cy="233"/>
            </a:xfrm>
            <a:prstGeom prst="rect">
              <a:avLst/>
            </a:prstGeom>
            <a:noFill/>
            <a:ln w="38100">
              <a:noFill/>
              <a:miter lim="800000"/>
              <a:headEnd/>
              <a:tailEnd/>
            </a:ln>
            <a:effectLst/>
          </p:spPr>
          <p:txBody>
            <a:bodyPr wrap="none" anchor="ctr">
              <a:spAutoFit/>
            </a:bodyPr>
            <a:lstStyle/>
            <a:p>
              <a:r>
                <a:rPr lang="en-US" i="1"/>
                <a:t>s</a:t>
              </a:r>
            </a:p>
          </p:txBody>
        </p:sp>
        <p:sp>
          <p:nvSpPr>
            <p:cNvPr id="345124" name="Text Box 36"/>
            <p:cNvSpPr txBox="1">
              <a:spLocks noChangeArrowheads="1"/>
            </p:cNvSpPr>
            <p:nvPr/>
          </p:nvSpPr>
          <p:spPr bwMode="auto">
            <a:xfrm>
              <a:off x="2496" y="2736"/>
              <a:ext cx="191" cy="233"/>
            </a:xfrm>
            <a:prstGeom prst="rect">
              <a:avLst/>
            </a:prstGeom>
            <a:noFill/>
            <a:ln w="38100">
              <a:noFill/>
              <a:miter lim="800000"/>
              <a:headEnd/>
              <a:tailEnd/>
            </a:ln>
            <a:effectLst/>
          </p:spPr>
          <p:txBody>
            <a:bodyPr wrap="none" anchor="ctr">
              <a:spAutoFit/>
            </a:bodyPr>
            <a:lstStyle/>
            <a:p>
              <a:r>
                <a:rPr lang="en-US" i="1"/>
                <a:t>p</a:t>
              </a:r>
            </a:p>
          </p:txBody>
        </p:sp>
        <p:sp>
          <p:nvSpPr>
            <p:cNvPr id="345125" name="Text Box 37"/>
            <p:cNvSpPr txBox="1">
              <a:spLocks noChangeArrowheads="1"/>
            </p:cNvSpPr>
            <p:nvPr/>
          </p:nvSpPr>
          <p:spPr bwMode="auto">
            <a:xfrm>
              <a:off x="1536" y="3360"/>
              <a:ext cx="540" cy="213"/>
            </a:xfrm>
            <a:prstGeom prst="rect">
              <a:avLst/>
            </a:prstGeom>
            <a:solidFill>
              <a:schemeClr val="bg1"/>
            </a:solidFill>
            <a:ln w="38100">
              <a:solidFill>
                <a:schemeClr val="accent1"/>
              </a:solidFill>
              <a:miter lim="800000"/>
              <a:headEnd/>
              <a:tailEnd/>
            </a:ln>
            <a:effectLst/>
          </p:spPr>
          <p:txBody>
            <a:bodyPr wrap="none" anchor="ctr">
              <a:spAutoFit/>
            </a:bodyPr>
            <a:lstStyle/>
            <a:p>
              <a:pPr algn="l"/>
              <a:r>
                <a:rPr lang="en-US" sz="1600" i="1">
                  <a:latin typeface="Arial" charset="0"/>
                </a:rPr>
                <a:t>i output</a:t>
              </a:r>
            </a:p>
          </p:txBody>
        </p:sp>
        <p:sp>
          <p:nvSpPr>
            <p:cNvPr id="345126" name="Line 38"/>
            <p:cNvSpPr>
              <a:spLocks noChangeShapeType="1"/>
            </p:cNvSpPr>
            <p:nvPr/>
          </p:nvSpPr>
          <p:spPr bwMode="auto">
            <a:xfrm flipV="1">
              <a:off x="1824" y="2928"/>
              <a:ext cx="336" cy="432"/>
            </a:xfrm>
            <a:prstGeom prst="line">
              <a:avLst/>
            </a:prstGeom>
            <a:noFill/>
            <a:ln w="38100">
              <a:solidFill>
                <a:schemeClr val="accent1"/>
              </a:solidFill>
              <a:round/>
              <a:headEnd/>
              <a:tailEnd type="triangle" w="med" len="med"/>
            </a:ln>
            <a:effectLst/>
          </p:spPr>
          <p:txBody>
            <a:bodyPr wrap="none" anchor="ctr"/>
            <a:lstStyle/>
            <a:p>
              <a:endParaRPr lang="en-IN"/>
            </a:p>
          </p:txBody>
        </p:sp>
        <p:sp>
          <p:nvSpPr>
            <p:cNvPr id="345127" name="Oval 39"/>
            <p:cNvSpPr>
              <a:spLocks noChangeArrowheads="1"/>
            </p:cNvSpPr>
            <p:nvPr/>
          </p:nvSpPr>
          <p:spPr bwMode="auto">
            <a:xfrm>
              <a:off x="2176" y="2800"/>
              <a:ext cx="96" cy="96"/>
            </a:xfrm>
            <a:prstGeom prst="ellipse">
              <a:avLst/>
            </a:prstGeom>
            <a:solidFill>
              <a:schemeClr val="accent1"/>
            </a:solidFill>
            <a:ln w="38100">
              <a:solidFill>
                <a:schemeClr val="accent1"/>
              </a:solidFill>
              <a:round/>
              <a:headEnd/>
              <a:tailEnd/>
            </a:ln>
            <a:effectLst/>
          </p:spPr>
          <p:txBody>
            <a:bodyPr wrap="none" anchor="ctr"/>
            <a:lstStyle/>
            <a:p>
              <a:endParaRPr lang="en-IN"/>
            </a:p>
          </p:txBody>
        </p:sp>
      </p:grpSp>
      <p:grpSp>
        <p:nvGrpSpPr>
          <p:cNvPr id="5" name="Group 40"/>
          <p:cNvGrpSpPr>
            <a:grpSpLocks/>
          </p:cNvGrpSpPr>
          <p:nvPr/>
        </p:nvGrpSpPr>
        <p:grpSpPr bwMode="auto">
          <a:xfrm>
            <a:off x="6705600" y="2743201"/>
            <a:ext cx="2028825" cy="3556000"/>
            <a:chOff x="4224" y="1507"/>
            <a:chExt cx="1278" cy="2240"/>
          </a:xfrm>
        </p:grpSpPr>
        <p:sp>
          <p:nvSpPr>
            <p:cNvPr id="345129" name="Line 41"/>
            <p:cNvSpPr>
              <a:spLocks noChangeShapeType="1"/>
            </p:cNvSpPr>
            <p:nvPr/>
          </p:nvSpPr>
          <p:spPr bwMode="auto">
            <a:xfrm>
              <a:off x="4895" y="1536"/>
              <a:ext cx="0" cy="2160"/>
            </a:xfrm>
            <a:prstGeom prst="line">
              <a:avLst/>
            </a:prstGeom>
            <a:noFill/>
            <a:ln w="38100">
              <a:solidFill>
                <a:schemeClr val="hlink"/>
              </a:solidFill>
              <a:round/>
              <a:headEnd/>
              <a:tailEnd/>
            </a:ln>
            <a:effectLst/>
          </p:spPr>
          <p:txBody>
            <a:bodyPr wrap="none" anchor="ctr"/>
            <a:lstStyle/>
            <a:p>
              <a:endParaRPr lang="en-IN"/>
            </a:p>
          </p:txBody>
        </p:sp>
        <p:sp>
          <p:nvSpPr>
            <p:cNvPr id="345130" name="Text Box 42"/>
            <p:cNvSpPr txBox="1">
              <a:spLocks noChangeArrowheads="1"/>
            </p:cNvSpPr>
            <p:nvPr/>
          </p:nvSpPr>
          <p:spPr bwMode="auto">
            <a:xfrm>
              <a:off x="4254" y="1507"/>
              <a:ext cx="505" cy="252"/>
            </a:xfrm>
            <a:prstGeom prst="rect">
              <a:avLst/>
            </a:prstGeom>
            <a:noFill/>
            <a:ln w="38100">
              <a:noFill/>
              <a:miter lim="800000"/>
              <a:headEnd/>
              <a:tailEnd/>
            </a:ln>
            <a:effectLst/>
          </p:spPr>
          <p:txBody>
            <a:bodyPr wrap="none" anchor="ctr">
              <a:spAutoFit/>
            </a:bodyPr>
            <a:lstStyle/>
            <a:p>
              <a:r>
                <a:rPr lang="en-US" sz="2000"/>
                <a:t>inside</a:t>
              </a:r>
            </a:p>
          </p:txBody>
        </p:sp>
        <p:sp>
          <p:nvSpPr>
            <p:cNvPr id="345131" name="Text Box 43"/>
            <p:cNvSpPr txBox="1">
              <a:spLocks noChangeArrowheads="1"/>
            </p:cNvSpPr>
            <p:nvPr/>
          </p:nvSpPr>
          <p:spPr bwMode="auto">
            <a:xfrm>
              <a:off x="4895" y="1507"/>
              <a:ext cx="607" cy="252"/>
            </a:xfrm>
            <a:prstGeom prst="rect">
              <a:avLst/>
            </a:prstGeom>
            <a:noFill/>
            <a:ln w="38100">
              <a:noFill/>
              <a:miter lim="800000"/>
              <a:headEnd/>
              <a:tailEnd/>
            </a:ln>
            <a:effectLst/>
          </p:spPr>
          <p:txBody>
            <a:bodyPr wrap="none" anchor="ctr">
              <a:spAutoFit/>
            </a:bodyPr>
            <a:lstStyle/>
            <a:p>
              <a:r>
                <a:rPr lang="en-US" sz="2000"/>
                <a:t>outside</a:t>
              </a:r>
            </a:p>
          </p:txBody>
        </p:sp>
        <p:sp>
          <p:nvSpPr>
            <p:cNvPr id="345132" name="Line 44"/>
            <p:cNvSpPr>
              <a:spLocks noChangeShapeType="1"/>
            </p:cNvSpPr>
            <p:nvPr/>
          </p:nvSpPr>
          <p:spPr bwMode="auto">
            <a:xfrm>
              <a:off x="4511" y="2112"/>
              <a:ext cx="0" cy="816"/>
            </a:xfrm>
            <a:prstGeom prst="line">
              <a:avLst/>
            </a:prstGeom>
            <a:noFill/>
            <a:ln w="38100">
              <a:solidFill>
                <a:schemeClr val="tx2"/>
              </a:solidFill>
              <a:round/>
              <a:headEnd/>
              <a:tailEnd/>
            </a:ln>
            <a:effectLst/>
          </p:spPr>
          <p:txBody>
            <a:bodyPr wrap="none" anchor="ctr"/>
            <a:lstStyle/>
            <a:p>
              <a:endParaRPr lang="en-IN"/>
            </a:p>
          </p:txBody>
        </p:sp>
        <p:sp>
          <p:nvSpPr>
            <p:cNvPr id="345133" name="Line 45"/>
            <p:cNvSpPr>
              <a:spLocks noChangeShapeType="1"/>
            </p:cNvSpPr>
            <p:nvPr/>
          </p:nvSpPr>
          <p:spPr bwMode="auto">
            <a:xfrm flipV="1">
              <a:off x="4511" y="2784"/>
              <a:ext cx="768" cy="144"/>
            </a:xfrm>
            <a:prstGeom prst="line">
              <a:avLst/>
            </a:prstGeom>
            <a:noFill/>
            <a:ln w="38100">
              <a:solidFill>
                <a:schemeClr val="tx2"/>
              </a:solidFill>
              <a:round/>
              <a:headEnd/>
              <a:tailEnd/>
            </a:ln>
            <a:effectLst/>
          </p:spPr>
          <p:txBody>
            <a:bodyPr wrap="none" anchor="ctr"/>
            <a:lstStyle/>
            <a:p>
              <a:endParaRPr lang="en-IN"/>
            </a:p>
          </p:txBody>
        </p:sp>
        <p:sp>
          <p:nvSpPr>
            <p:cNvPr id="345134" name="Line 46"/>
            <p:cNvSpPr>
              <a:spLocks noChangeShapeType="1"/>
            </p:cNvSpPr>
            <p:nvPr/>
          </p:nvSpPr>
          <p:spPr bwMode="auto">
            <a:xfrm flipV="1">
              <a:off x="5279" y="1968"/>
              <a:ext cx="0" cy="816"/>
            </a:xfrm>
            <a:prstGeom prst="line">
              <a:avLst/>
            </a:prstGeom>
            <a:noFill/>
            <a:ln w="38100">
              <a:solidFill>
                <a:schemeClr val="tx2"/>
              </a:solidFill>
              <a:round/>
              <a:headEnd/>
              <a:tailEnd/>
            </a:ln>
            <a:effectLst/>
          </p:spPr>
          <p:txBody>
            <a:bodyPr wrap="none" anchor="ctr"/>
            <a:lstStyle/>
            <a:p>
              <a:endParaRPr lang="en-IN"/>
            </a:p>
          </p:txBody>
        </p:sp>
        <p:sp>
          <p:nvSpPr>
            <p:cNvPr id="345135" name="Text Box 47"/>
            <p:cNvSpPr txBox="1">
              <a:spLocks noChangeArrowheads="1"/>
            </p:cNvSpPr>
            <p:nvPr/>
          </p:nvSpPr>
          <p:spPr bwMode="auto">
            <a:xfrm>
              <a:off x="5281" y="1728"/>
              <a:ext cx="173" cy="233"/>
            </a:xfrm>
            <a:prstGeom prst="rect">
              <a:avLst/>
            </a:prstGeom>
            <a:noFill/>
            <a:ln w="38100">
              <a:noFill/>
              <a:miter lim="800000"/>
              <a:headEnd/>
              <a:tailEnd/>
            </a:ln>
            <a:effectLst/>
          </p:spPr>
          <p:txBody>
            <a:bodyPr wrap="none" anchor="ctr">
              <a:spAutoFit/>
            </a:bodyPr>
            <a:lstStyle/>
            <a:p>
              <a:r>
                <a:rPr lang="en-US" i="1"/>
                <a:t>s</a:t>
              </a:r>
            </a:p>
          </p:txBody>
        </p:sp>
        <p:sp>
          <p:nvSpPr>
            <p:cNvPr id="345136" name="Text Box 48"/>
            <p:cNvSpPr txBox="1">
              <a:spLocks noChangeArrowheads="1"/>
            </p:cNvSpPr>
            <p:nvPr/>
          </p:nvSpPr>
          <p:spPr bwMode="auto">
            <a:xfrm>
              <a:off x="4412" y="1768"/>
              <a:ext cx="191" cy="233"/>
            </a:xfrm>
            <a:prstGeom prst="rect">
              <a:avLst/>
            </a:prstGeom>
            <a:noFill/>
            <a:ln w="38100">
              <a:noFill/>
              <a:miter lim="800000"/>
              <a:headEnd/>
              <a:tailEnd/>
            </a:ln>
            <a:effectLst/>
          </p:spPr>
          <p:txBody>
            <a:bodyPr wrap="none" anchor="ctr">
              <a:spAutoFit/>
            </a:bodyPr>
            <a:lstStyle/>
            <a:p>
              <a:r>
                <a:rPr lang="en-US" i="1"/>
                <a:t>p</a:t>
              </a:r>
            </a:p>
          </p:txBody>
        </p:sp>
        <p:sp>
          <p:nvSpPr>
            <p:cNvPr id="345137" name="Text Box 49"/>
            <p:cNvSpPr txBox="1">
              <a:spLocks noChangeArrowheads="1"/>
            </p:cNvSpPr>
            <p:nvPr/>
          </p:nvSpPr>
          <p:spPr bwMode="auto">
            <a:xfrm>
              <a:off x="4224" y="3379"/>
              <a:ext cx="584" cy="368"/>
            </a:xfrm>
            <a:prstGeom prst="rect">
              <a:avLst/>
            </a:prstGeom>
            <a:solidFill>
              <a:schemeClr val="bg1"/>
            </a:solidFill>
            <a:ln w="38100">
              <a:solidFill>
                <a:schemeClr val="accent1"/>
              </a:solidFill>
              <a:miter lim="800000"/>
              <a:headEnd/>
              <a:tailEnd/>
            </a:ln>
            <a:effectLst/>
          </p:spPr>
          <p:txBody>
            <a:bodyPr wrap="none" anchor="ctr">
              <a:spAutoFit/>
            </a:bodyPr>
            <a:lstStyle/>
            <a:p>
              <a:pPr algn="l"/>
              <a:r>
                <a:rPr lang="en-US" sz="1600" i="1">
                  <a:latin typeface="Arial" charset="0"/>
                </a:rPr>
                <a:t>i output</a:t>
              </a:r>
              <a:br>
                <a:rPr lang="en-US" sz="1600" i="1">
                  <a:latin typeface="Arial" charset="0"/>
                </a:rPr>
              </a:br>
              <a:r>
                <a:rPr lang="en-US" sz="1600" i="1">
                  <a:latin typeface="Arial" charset="0"/>
                </a:rPr>
                <a:t>p output</a:t>
              </a:r>
            </a:p>
          </p:txBody>
        </p:sp>
        <p:sp>
          <p:nvSpPr>
            <p:cNvPr id="345138" name="Line 50"/>
            <p:cNvSpPr>
              <a:spLocks noChangeShapeType="1"/>
            </p:cNvSpPr>
            <p:nvPr/>
          </p:nvSpPr>
          <p:spPr bwMode="auto">
            <a:xfrm flipV="1">
              <a:off x="4496" y="2120"/>
              <a:ext cx="352" cy="1256"/>
            </a:xfrm>
            <a:prstGeom prst="line">
              <a:avLst/>
            </a:prstGeom>
            <a:noFill/>
            <a:ln w="38100">
              <a:solidFill>
                <a:schemeClr val="accent1"/>
              </a:solidFill>
              <a:round/>
              <a:headEnd/>
              <a:tailEnd type="triangle" w="med" len="med"/>
            </a:ln>
            <a:effectLst/>
          </p:spPr>
          <p:txBody>
            <a:bodyPr wrap="none" anchor="ctr"/>
            <a:lstStyle/>
            <a:p>
              <a:endParaRPr lang="en-IN"/>
            </a:p>
          </p:txBody>
        </p:sp>
        <p:sp>
          <p:nvSpPr>
            <p:cNvPr id="345139" name="Line 51"/>
            <p:cNvSpPr>
              <a:spLocks noChangeShapeType="1"/>
            </p:cNvSpPr>
            <p:nvPr/>
          </p:nvSpPr>
          <p:spPr bwMode="auto">
            <a:xfrm flipH="1" flipV="1">
              <a:off x="4472" y="2152"/>
              <a:ext cx="8" cy="1216"/>
            </a:xfrm>
            <a:prstGeom prst="line">
              <a:avLst/>
            </a:prstGeom>
            <a:noFill/>
            <a:ln w="38100">
              <a:solidFill>
                <a:schemeClr val="accent1"/>
              </a:solidFill>
              <a:round/>
              <a:headEnd/>
              <a:tailEnd type="triangle" w="med" len="med"/>
            </a:ln>
            <a:effectLst/>
          </p:spPr>
          <p:txBody>
            <a:bodyPr wrap="none" anchor="ctr"/>
            <a:lstStyle/>
            <a:p>
              <a:endParaRPr lang="en-IN"/>
            </a:p>
          </p:txBody>
        </p:sp>
        <p:sp>
          <p:nvSpPr>
            <p:cNvPr id="345140" name="Oval 52"/>
            <p:cNvSpPr>
              <a:spLocks noChangeArrowheads="1"/>
            </p:cNvSpPr>
            <p:nvPr/>
          </p:nvSpPr>
          <p:spPr bwMode="auto">
            <a:xfrm>
              <a:off x="4456" y="2064"/>
              <a:ext cx="96" cy="96"/>
            </a:xfrm>
            <a:prstGeom prst="ellipse">
              <a:avLst/>
            </a:prstGeom>
            <a:solidFill>
              <a:schemeClr val="accent1"/>
            </a:solidFill>
            <a:ln w="38100">
              <a:solidFill>
                <a:schemeClr val="accent1"/>
              </a:solidFill>
              <a:round/>
              <a:headEnd/>
              <a:tailEnd/>
            </a:ln>
            <a:effectLst/>
          </p:spPr>
          <p:txBody>
            <a:bodyPr wrap="none" anchor="ctr"/>
            <a:lstStyle/>
            <a:p>
              <a:endParaRPr lang="en-IN"/>
            </a:p>
          </p:txBody>
        </p:sp>
        <p:sp>
          <p:nvSpPr>
            <p:cNvPr id="345141" name="Line 53"/>
            <p:cNvSpPr>
              <a:spLocks noChangeShapeType="1"/>
            </p:cNvSpPr>
            <p:nvPr/>
          </p:nvSpPr>
          <p:spPr bwMode="auto">
            <a:xfrm flipH="1">
              <a:off x="4511" y="1968"/>
              <a:ext cx="768" cy="144"/>
            </a:xfrm>
            <a:prstGeom prst="line">
              <a:avLst/>
            </a:prstGeom>
            <a:noFill/>
            <a:ln w="76200">
              <a:solidFill>
                <a:schemeClr val="tx2"/>
              </a:solidFill>
              <a:round/>
              <a:headEnd/>
              <a:tailEnd type="triangle" w="med" len="med"/>
            </a:ln>
            <a:effectLst/>
          </p:spPr>
          <p:txBody>
            <a:bodyPr wrap="none" anchor="ctr"/>
            <a:lstStyle/>
            <a:p>
              <a:endParaRPr lang="en-IN"/>
            </a:p>
          </p:txBody>
        </p:sp>
        <p:sp>
          <p:nvSpPr>
            <p:cNvPr id="345142" name="Oval 54"/>
            <p:cNvSpPr>
              <a:spLocks noChangeArrowheads="1"/>
            </p:cNvSpPr>
            <p:nvPr/>
          </p:nvSpPr>
          <p:spPr bwMode="auto">
            <a:xfrm>
              <a:off x="4848" y="1984"/>
              <a:ext cx="96" cy="96"/>
            </a:xfrm>
            <a:prstGeom prst="ellipse">
              <a:avLst/>
            </a:prstGeom>
            <a:solidFill>
              <a:schemeClr val="accent1"/>
            </a:solidFill>
            <a:ln w="38100">
              <a:solidFill>
                <a:schemeClr val="accent1"/>
              </a:solidFill>
              <a:round/>
              <a:headEnd/>
              <a:tailEnd/>
            </a:ln>
            <a:effec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261056" y="304800"/>
            <a:ext cx="7392811" cy="1143000"/>
          </a:xfrm>
        </p:spPr>
        <p:txBody>
          <a:bodyPr>
            <a:normAutofit/>
          </a:bodyPr>
          <a:lstStyle/>
          <a:p>
            <a:pPr algn="l"/>
            <a:r>
              <a:rPr lang="en-US" sz="2800" dirty="0"/>
              <a:t>Sutherland-Hodgeman Clipping</a:t>
            </a:r>
          </a:p>
        </p:txBody>
      </p:sp>
      <p:sp>
        <p:nvSpPr>
          <p:cNvPr id="346115" name="Rectangle 3"/>
          <p:cNvSpPr>
            <a:spLocks noGrp="1" noChangeArrowheads="1"/>
          </p:cNvSpPr>
          <p:nvPr>
            <p:ph type="body" idx="1"/>
          </p:nvPr>
        </p:nvSpPr>
        <p:spPr>
          <a:xfrm>
            <a:off x="304800" y="1612900"/>
            <a:ext cx="8566856" cy="5016500"/>
          </a:xfrm>
        </p:spPr>
        <p:txBody>
          <a:bodyPr>
            <a:normAutofit/>
          </a:bodyPr>
          <a:lstStyle/>
          <a:p>
            <a:pPr marL="342900" indent="-342900">
              <a:lnSpc>
                <a:spcPct val="90000"/>
              </a:lnSpc>
            </a:pPr>
            <a:r>
              <a:rPr lang="en-US" sz="2400" dirty="0"/>
              <a:t>Four cases:</a:t>
            </a:r>
          </a:p>
          <a:p>
            <a:pPr marL="742950" lvl="1" indent="-285750">
              <a:lnSpc>
                <a:spcPct val="90000"/>
              </a:lnSpc>
            </a:pPr>
            <a:r>
              <a:rPr lang="en-US" sz="2400" i="1" dirty="0">
                <a:solidFill>
                  <a:schemeClr val="tx2"/>
                </a:solidFill>
              </a:rPr>
              <a:t>s</a:t>
            </a:r>
            <a:r>
              <a:rPr lang="en-US" sz="2400" dirty="0"/>
              <a:t> inside plane and </a:t>
            </a:r>
            <a:r>
              <a:rPr lang="en-US" sz="2400" i="1" dirty="0">
                <a:solidFill>
                  <a:schemeClr val="tx2"/>
                </a:solidFill>
              </a:rPr>
              <a:t>p</a:t>
            </a:r>
            <a:r>
              <a:rPr lang="en-US" sz="2400" dirty="0"/>
              <a:t> inside plane</a:t>
            </a:r>
          </a:p>
          <a:p>
            <a:pPr marL="1143000" lvl="2" indent="-228600">
              <a:lnSpc>
                <a:spcPct val="90000"/>
              </a:lnSpc>
            </a:pPr>
            <a:r>
              <a:rPr lang="en-US" dirty="0"/>
              <a:t>Add </a:t>
            </a:r>
            <a:r>
              <a:rPr lang="en-US" i="1" dirty="0">
                <a:solidFill>
                  <a:schemeClr val="tx2"/>
                </a:solidFill>
              </a:rPr>
              <a:t>p</a:t>
            </a:r>
            <a:r>
              <a:rPr lang="en-US" dirty="0"/>
              <a:t> to output</a:t>
            </a:r>
          </a:p>
          <a:p>
            <a:pPr marL="1143000" lvl="2" indent="-228600">
              <a:lnSpc>
                <a:spcPct val="90000"/>
              </a:lnSpc>
            </a:pPr>
            <a:r>
              <a:rPr lang="en-US" dirty="0"/>
              <a:t>Note: </a:t>
            </a:r>
            <a:r>
              <a:rPr lang="en-US" i="1" dirty="0">
                <a:solidFill>
                  <a:schemeClr val="tx2"/>
                </a:solidFill>
              </a:rPr>
              <a:t>s</a:t>
            </a:r>
            <a:r>
              <a:rPr lang="en-US" dirty="0"/>
              <a:t> has already been added</a:t>
            </a:r>
          </a:p>
          <a:p>
            <a:pPr marL="742950" lvl="1" indent="-285750">
              <a:lnSpc>
                <a:spcPct val="90000"/>
              </a:lnSpc>
            </a:pPr>
            <a:r>
              <a:rPr lang="en-US" sz="2400" i="1" dirty="0">
                <a:solidFill>
                  <a:schemeClr val="tx2"/>
                </a:solidFill>
              </a:rPr>
              <a:t>s</a:t>
            </a:r>
            <a:r>
              <a:rPr lang="en-US" sz="2400" dirty="0"/>
              <a:t> inside plane and </a:t>
            </a:r>
            <a:r>
              <a:rPr lang="en-US" sz="2400" i="1" dirty="0">
                <a:solidFill>
                  <a:schemeClr val="tx2"/>
                </a:solidFill>
              </a:rPr>
              <a:t>p</a:t>
            </a:r>
            <a:r>
              <a:rPr lang="en-US" sz="2400" dirty="0"/>
              <a:t> outside plane</a:t>
            </a:r>
          </a:p>
          <a:p>
            <a:pPr marL="1143000" lvl="2" indent="-228600">
              <a:lnSpc>
                <a:spcPct val="90000"/>
              </a:lnSpc>
            </a:pPr>
            <a:r>
              <a:rPr lang="en-US" dirty="0"/>
              <a:t>Find intersection point </a:t>
            </a:r>
            <a:r>
              <a:rPr lang="en-US" i="1" dirty="0" err="1">
                <a:solidFill>
                  <a:schemeClr val="tx2"/>
                </a:solidFill>
              </a:rPr>
              <a:t>i</a:t>
            </a:r>
            <a:endParaRPr lang="en-US" dirty="0"/>
          </a:p>
          <a:p>
            <a:pPr marL="1143000" lvl="2" indent="-228600">
              <a:lnSpc>
                <a:spcPct val="90000"/>
              </a:lnSpc>
            </a:pPr>
            <a:r>
              <a:rPr lang="en-US" dirty="0"/>
              <a:t>Add </a:t>
            </a:r>
            <a:r>
              <a:rPr lang="en-US" i="1" dirty="0" err="1">
                <a:solidFill>
                  <a:schemeClr val="tx2"/>
                </a:solidFill>
              </a:rPr>
              <a:t>i</a:t>
            </a:r>
            <a:r>
              <a:rPr lang="en-US" dirty="0"/>
              <a:t> to output</a:t>
            </a:r>
          </a:p>
          <a:p>
            <a:pPr marL="742950" lvl="1" indent="-285750">
              <a:lnSpc>
                <a:spcPct val="90000"/>
              </a:lnSpc>
            </a:pPr>
            <a:r>
              <a:rPr lang="en-US" sz="2400" i="1" dirty="0">
                <a:solidFill>
                  <a:schemeClr val="tx2"/>
                </a:solidFill>
              </a:rPr>
              <a:t>s</a:t>
            </a:r>
            <a:r>
              <a:rPr lang="en-US" sz="2400" dirty="0"/>
              <a:t> outside plane and </a:t>
            </a:r>
            <a:r>
              <a:rPr lang="en-US" sz="2400" i="1" dirty="0">
                <a:solidFill>
                  <a:schemeClr val="tx2"/>
                </a:solidFill>
              </a:rPr>
              <a:t>p</a:t>
            </a:r>
            <a:r>
              <a:rPr lang="en-US" sz="2400" i="1" dirty="0"/>
              <a:t> </a:t>
            </a:r>
            <a:r>
              <a:rPr lang="en-US" sz="2400" dirty="0"/>
              <a:t>outside plane</a:t>
            </a:r>
          </a:p>
          <a:p>
            <a:pPr marL="1143000" lvl="2" indent="-228600">
              <a:lnSpc>
                <a:spcPct val="90000"/>
              </a:lnSpc>
            </a:pPr>
            <a:r>
              <a:rPr lang="en-US" dirty="0"/>
              <a:t>Add nothing</a:t>
            </a:r>
          </a:p>
          <a:p>
            <a:pPr marL="742950" lvl="1" indent="-285750">
              <a:lnSpc>
                <a:spcPct val="90000"/>
              </a:lnSpc>
            </a:pPr>
            <a:r>
              <a:rPr lang="en-US" sz="2400" i="1" dirty="0">
                <a:solidFill>
                  <a:schemeClr val="tx2"/>
                </a:solidFill>
              </a:rPr>
              <a:t>s</a:t>
            </a:r>
            <a:r>
              <a:rPr lang="en-US" sz="2400" i="1" dirty="0"/>
              <a:t> </a:t>
            </a:r>
            <a:r>
              <a:rPr lang="en-US" sz="2400" dirty="0"/>
              <a:t>outside plane and </a:t>
            </a:r>
            <a:r>
              <a:rPr lang="en-US" sz="2400" i="1" dirty="0">
                <a:solidFill>
                  <a:schemeClr val="tx2"/>
                </a:solidFill>
              </a:rPr>
              <a:t>p</a:t>
            </a:r>
            <a:r>
              <a:rPr lang="en-US" sz="2400" dirty="0"/>
              <a:t> inside plane</a:t>
            </a:r>
          </a:p>
          <a:p>
            <a:pPr marL="1143000" lvl="2" indent="-228600">
              <a:lnSpc>
                <a:spcPct val="90000"/>
              </a:lnSpc>
            </a:pPr>
            <a:r>
              <a:rPr lang="en-US" dirty="0"/>
              <a:t>Find intersection point </a:t>
            </a:r>
            <a:r>
              <a:rPr lang="en-US" i="1" dirty="0" err="1">
                <a:solidFill>
                  <a:schemeClr val="tx2"/>
                </a:solidFill>
              </a:rPr>
              <a:t>i</a:t>
            </a:r>
            <a:endParaRPr lang="en-US" dirty="0"/>
          </a:p>
          <a:p>
            <a:pPr marL="1143000" lvl="2" indent="-228600">
              <a:lnSpc>
                <a:spcPct val="90000"/>
              </a:lnSpc>
            </a:pPr>
            <a:r>
              <a:rPr lang="en-US" dirty="0"/>
              <a:t>Add </a:t>
            </a:r>
            <a:r>
              <a:rPr lang="en-US" i="1" dirty="0" err="1">
                <a:solidFill>
                  <a:schemeClr val="tx2"/>
                </a:solidFill>
              </a:rPr>
              <a:t>i</a:t>
            </a:r>
            <a:r>
              <a:rPr lang="en-US" dirty="0"/>
              <a:t> to output, followed by </a:t>
            </a:r>
            <a:r>
              <a:rPr lang="en-US" i="1" dirty="0">
                <a:solidFill>
                  <a:schemeClr val="tx2"/>
                </a:solidFill>
              </a:rPr>
              <a:t>p</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214290"/>
            <a:ext cx="7976927" cy="6555641"/>
          </a:xfrm>
          <a:prstGeom prst="rect">
            <a:avLst/>
          </a:prstGeom>
          <a:noFill/>
        </p:spPr>
        <p:txBody>
          <a:bodyPr wrap="square" rtlCol="0">
            <a:spAutoFit/>
          </a:bodyPr>
          <a:lstStyle/>
          <a:p>
            <a:r>
              <a:rPr lang="en-US" sz="2000" b="1" dirty="0" err="1" smtClean="0"/>
              <a:t>t</a:t>
            </a:r>
            <a:r>
              <a:rPr lang="en-US" sz="2000" b="1" dirty="0" err="1" smtClean="0"/>
              <a:t>ypedef</a:t>
            </a:r>
            <a:r>
              <a:rPr lang="en-US" sz="2000" b="1" dirty="0" smtClean="0"/>
              <a:t> </a:t>
            </a:r>
            <a:r>
              <a:rPr lang="en-US" sz="2000" b="1" dirty="0" smtClean="0"/>
              <a:t>point vertex</a:t>
            </a:r>
            <a:r>
              <a:rPr lang="en-US" sz="2000" b="1" dirty="0" smtClean="0"/>
              <a:t>;  //point holds double </a:t>
            </a:r>
            <a:r>
              <a:rPr lang="en-US" sz="2000" b="1" dirty="0" err="1" smtClean="0"/>
              <a:t>x,y</a:t>
            </a:r>
            <a:r>
              <a:rPr lang="en-US" sz="2000" b="1" dirty="0" smtClean="0"/>
              <a:t>;</a:t>
            </a:r>
            <a:endParaRPr lang="en-US" sz="2000" b="1" dirty="0" smtClean="0"/>
          </a:p>
          <a:p>
            <a:r>
              <a:rPr lang="en-US" sz="2000" b="1" dirty="0" err="1" smtClean="0"/>
              <a:t>t</a:t>
            </a:r>
            <a:r>
              <a:rPr lang="en-US" sz="2000" b="1" dirty="0" err="1" smtClean="0"/>
              <a:t>ypedef</a:t>
            </a:r>
            <a:r>
              <a:rPr lang="en-US" sz="2000" b="1" dirty="0" smtClean="0"/>
              <a:t> vertex </a:t>
            </a:r>
            <a:r>
              <a:rPr lang="en-US" sz="2000" b="1" dirty="0" smtClean="0"/>
              <a:t>edge[2];</a:t>
            </a:r>
          </a:p>
          <a:p>
            <a:r>
              <a:rPr lang="en-US" sz="2000" b="1" dirty="0" err="1" smtClean="0"/>
              <a:t>t</a:t>
            </a:r>
            <a:r>
              <a:rPr lang="en-US" sz="2000" b="1" dirty="0" err="1" smtClean="0"/>
              <a:t>ypedef</a:t>
            </a:r>
            <a:r>
              <a:rPr lang="en-US" sz="2000" b="1" dirty="0" smtClean="0"/>
              <a:t> </a:t>
            </a:r>
            <a:r>
              <a:rPr lang="en-US" sz="2000" b="1" dirty="0" smtClean="0"/>
              <a:t>vertex </a:t>
            </a:r>
            <a:r>
              <a:rPr lang="en-US" sz="2000" b="1" dirty="0" err="1" smtClean="0"/>
              <a:t>vertexArray</a:t>
            </a:r>
            <a:r>
              <a:rPr lang="en-US" sz="2000" b="1" dirty="0" smtClean="0"/>
              <a:t>[max];</a:t>
            </a:r>
          </a:p>
          <a:p>
            <a:endParaRPr lang="en-US" sz="2000" b="1" dirty="0" smtClean="0"/>
          </a:p>
          <a:p>
            <a:r>
              <a:rPr lang="en-US" sz="2000" b="1" dirty="0" smtClean="0"/>
              <a:t>Static void Output(vertex </a:t>
            </a:r>
            <a:r>
              <a:rPr lang="en-US" sz="2000" b="1" dirty="0" err="1" smtClean="0"/>
              <a:t>newVertex</a:t>
            </a:r>
            <a:r>
              <a:rPr lang="en-US" sz="2000" b="1" dirty="0" smtClean="0"/>
              <a:t>, </a:t>
            </a:r>
            <a:r>
              <a:rPr lang="en-US" sz="2000" b="1" dirty="0" err="1" smtClean="0"/>
              <a:t>int</a:t>
            </a:r>
            <a:r>
              <a:rPr lang="en-US" sz="2000" b="1" dirty="0" smtClean="0"/>
              <a:t> *</a:t>
            </a:r>
            <a:r>
              <a:rPr lang="en-US" sz="2000" b="1" dirty="0" err="1" smtClean="0"/>
              <a:t>outLength</a:t>
            </a:r>
            <a:r>
              <a:rPr lang="en-US" sz="2000" b="1" dirty="0" smtClean="0"/>
              <a:t>, </a:t>
            </a:r>
            <a:r>
              <a:rPr lang="en-US" sz="2000" b="1" dirty="0" err="1" smtClean="0"/>
              <a:t>vertexArray</a:t>
            </a:r>
            <a:r>
              <a:rPr lang="en-US" sz="2000" b="1" dirty="0" smtClean="0"/>
              <a:t> </a:t>
            </a:r>
            <a:r>
              <a:rPr lang="en-US" sz="2000" b="1" dirty="0" err="1" smtClean="0"/>
              <a:t>outVertexArray</a:t>
            </a:r>
            <a:r>
              <a:rPr lang="en-US" sz="2000" b="1" dirty="0" smtClean="0"/>
              <a:t>)</a:t>
            </a:r>
          </a:p>
          <a:p>
            <a:r>
              <a:rPr lang="en-US" sz="2000" b="1" dirty="0" smtClean="0"/>
              <a:t>{</a:t>
            </a:r>
          </a:p>
          <a:p>
            <a:r>
              <a:rPr lang="en-US" sz="2000" b="1" i="1" dirty="0" smtClean="0">
                <a:solidFill>
                  <a:schemeClr val="accent2"/>
                </a:solidFill>
              </a:rPr>
              <a:t>Adds </a:t>
            </a:r>
            <a:r>
              <a:rPr lang="en-US" sz="2000" b="1" i="1" dirty="0" err="1" smtClean="0">
                <a:solidFill>
                  <a:schemeClr val="accent2"/>
                </a:solidFill>
              </a:rPr>
              <a:t>newVertex</a:t>
            </a:r>
            <a:r>
              <a:rPr lang="en-US" sz="2000" b="1" i="1" dirty="0" smtClean="0">
                <a:solidFill>
                  <a:schemeClr val="accent2"/>
                </a:solidFill>
              </a:rPr>
              <a:t> to </a:t>
            </a:r>
            <a:r>
              <a:rPr lang="en-US" sz="2000" b="1" i="1" dirty="0" err="1" smtClean="0">
                <a:solidFill>
                  <a:schemeClr val="accent2"/>
                </a:solidFill>
              </a:rPr>
              <a:t>outVertexArray</a:t>
            </a:r>
            <a:r>
              <a:rPr lang="en-US" sz="2000" b="1" i="1" dirty="0" smtClean="0">
                <a:solidFill>
                  <a:schemeClr val="accent2"/>
                </a:solidFill>
              </a:rPr>
              <a:t> and then updates </a:t>
            </a:r>
            <a:r>
              <a:rPr lang="en-US" sz="2000" b="1" i="1" dirty="0" err="1" smtClean="0">
                <a:solidFill>
                  <a:schemeClr val="accent2"/>
                </a:solidFill>
              </a:rPr>
              <a:t>outLength</a:t>
            </a:r>
            <a:r>
              <a:rPr lang="en-US" sz="2000" b="1" i="1" dirty="0" smtClean="0">
                <a:solidFill>
                  <a:schemeClr val="accent2"/>
                </a:solidFill>
              </a:rPr>
              <a:t>;</a:t>
            </a:r>
          </a:p>
          <a:p>
            <a:r>
              <a:rPr lang="en-US" sz="2000" b="1" dirty="0" smtClean="0"/>
              <a:t>}</a:t>
            </a:r>
          </a:p>
          <a:p>
            <a:endParaRPr lang="en-US" sz="2000" b="1" dirty="0" smtClean="0"/>
          </a:p>
          <a:p>
            <a:r>
              <a:rPr lang="en-US" sz="2000" b="1" dirty="0" smtClean="0"/>
              <a:t>Static </a:t>
            </a:r>
            <a:r>
              <a:rPr lang="en-US" sz="2000" b="1" dirty="0" err="1" smtClean="0"/>
              <a:t>boolean</a:t>
            </a:r>
            <a:r>
              <a:rPr lang="en-US" sz="2000" b="1" dirty="0" smtClean="0"/>
              <a:t> Inside(vertex </a:t>
            </a:r>
            <a:r>
              <a:rPr lang="en-US" sz="2000" b="1" dirty="0" err="1" smtClean="0"/>
              <a:t>testVertex</a:t>
            </a:r>
            <a:r>
              <a:rPr lang="en-US" sz="2000" b="1" dirty="0" smtClean="0"/>
              <a:t>, edge </a:t>
            </a:r>
            <a:r>
              <a:rPr lang="en-US" sz="2000" b="1" dirty="0" err="1" smtClean="0"/>
              <a:t>clipBoundary</a:t>
            </a:r>
            <a:r>
              <a:rPr lang="en-US" sz="2000" b="1" dirty="0" smtClean="0"/>
              <a:t>)</a:t>
            </a:r>
          </a:p>
          <a:p>
            <a:r>
              <a:rPr lang="en-US" sz="2000" b="1" dirty="0" smtClean="0"/>
              <a:t>{</a:t>
            </a:r>
          </a:p>
          <a:p>
            <a:r>
              <a:rPr lang="en-US" sz="2000" b="1" i="1" dirty="0" smtClean="0">
                <a:solidFill>
                  <a:schemeClr val="accent2"/>
                </a:solidFill>
              </a:rPr>
              <a:t>Checks whether the vertex lies inside the clip edge or not;</a:t>
            </a:r>
          </a:p>
          <a:p>
            <a:r>
              <a:rPr lang="en-US" sz="2000" b="1" i="1" dirty="0" smtClean="0">
                <a:solidFill>
                  <a:schemeClr val="accent2"/>
                </a:solidFill>
              </a:rPr>
              <a:t>Returns true if its inside else</a:t>
            </a:r>
            <a:r>
              <a:rPr lang="en-IN" sz="2000" b="1" i="1" dirty="0" smtClean="0">
                <a:solidFill>
                  <a:schemeClr val="accent2"/>
                </a:solidFill>
              </a:rPr>
              <a:t> returns false;</a:t>
            </a:r>
          </a:p>
          <a:p>
            <a:r>
              <a:rPr lang="en-US" sz="2000" b="1" dirty="0" smtClean="0"/>
              <a:t>}</a:t>
            </a:r>
          </a:p>
          <a:p>
            <a:endParaRPr lang="en-US" sz="2000" b="1" dirty="0" smtClean="0"/>
          </a:p>
          <a:p>
            <a:r>
              <a:rPr lang="en-US" sz="2000" b="1" dirty="0" smtClean="0"/>
              <a:t>Static vertex Intersect(vertex first, vertex second, edge </a:t>
            </a:r>
            <a:r>
              <a:rPr lang="en-US" sz="2000" b="1" dirty="0" err="1" smtClean="0"/>
              <a:t>clipBoundary</a:t>
            </a:r>
            <a:r>
              <a:rPr lang="en-US" sz="2000" b="1" dirty="0" smtClean="0"/>
              <a:t>)</a:t>
            </a:r>
          </a:p>
          <a:p>
            <a:r>
              <a:rPr lang="en-US" sz="2000" b="1" dirty="0" smtClean="0"/>
              <a:t>{</a:t>
            </a:r>
          </a:p>
          <a:p>
            <a:r>
              <a:rPr lang="en-US" sz="2000" b="1" i="1" dirty="0" smtClean="0">
                <a:solidFill>
                  <a:schemeClr val="accent2"/>
                </a:solidFill>
              </a:rPr>
              <a:t>Clips polygon edge (first, second) against </a:t>
            </a:r>
            <a:r>
              <a:rPr lang="en-US" sz="2000" b="1" i="1" dirty="0" err="1" smtClean="0">
                <a:solidFill>
                  <a:schemeClr val="accent2"/>
                </a:solidFill>
              </a:rPr>
              <a:t>clipBoundary</a:t>
            </a:r>
            <a:r>
              <a:rPr lang="en-US" sz="2000" b="1" i="1" dirty="0" smtClean="0">
                <a:solidFill>
                  <a:schemeClr val="accent2"/>
                </a:solidFill>
              </a:rPr>
              <a:t>, outputs the new point;</a:t>
            </a:r>
          </a:p>
          <a:p>
            <a:r>
              <a:rPr lang="en-US" sz="2000" b="1" dirty="0" smtClean="0"/>
              <a:t>}</a:t>
            </a:r>
            <a:endParaRPr lang="en-US" sz="2000" b="1"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17693"/>
            <a:ext cx="8572560" cy="6740307"/>
          </a:xfrm>
          <a:prstGeom prst="rect">
            <a:avLst/>
          </a:prstGeom>
          <a:noFill/>
        </p:spPr>
        <p:txBody>
          <a:bodyPr wrap="square" rtlCol="0">
            <a:spAutoFit/>
          </a:bodyPr>
          <a:lstStyle/>
          <a:p>
            <a:r>
              <a:rPr lang="en-US" sz="1600" b="1" dirty="0" smtClean="0"/>
              <a:t>Void </a:t>
            </a:r>
            <a:r>
              <a:rPr lang="en-US" sz="1600" b="1" dirty="0" err="1" smtClean="0"/>
              <a:t>SutherlandHodgmanPolygonClip</a:t>
            </a:r>
            <a:r>
              <a:rPr lang="en-US" sz="1600" b="1" dirty="0" smtClean="0"/>
              <a:t>(</a:t>
            </a:r>
            <a:r>
              <a:rPr lang="en-US" sz="1600" b="1" dirty="0" err="1" smtClean="0"/>
              <a:t>vertexArray</a:t>
            </a:r>
            <a:r>
              <a:rPr lang="en-US" sz="1600" b="1" dirty="0" smtClean="0"/>
              <a:t>   </a:t>
            </a:r>
            <a:r>
              <a:rPr lang="en-US" sz="1600" b="1" dirty="0" err="1" smtClean="0"/>
              <a:t>inVertexArray</a:t>
            </a:r>
            <a:r>
              <a:rPr lang="en-US" sz="1600" b="1" dirty="0" smtClean="0"/>
              <a:t>, </a:t>
            </a:r>
            <a:r>
              <a:rPr lang="en-US" sz="1600" b="1" dirty="0" err="1" smtClean="0"/>
              <a:t>vertexArray</a:t>
            </a:r>
            <a:r>
              <a:rPr lang="en-US" sz="1600" b="1" dirty="0" smtClean="0"/>
              <a:t>   </a:t>
            </a:r>
            <a:r>
              <a:rPr lang="en-US" sz="1600" b="1" dirty="0" err="1" smtClean="0"/>
              <a:t>outVertexArray</a:t>
            </a:r>
            <a:r>
              <a:rPr lang="en-US" sz="1600" b="1" dirty="0" smtClean="0"/>
              <a:t>, </a:t>
            </a:r>
          </a:p>
          <a:p>
            <a:r>
              <a:rPr lang="en-US" sz="1600" b="1" dirty="0" smtClean="0"/>
              <a:t>				</a:t>
            </a:r>
            <a:r>
              <a:rPr lang="en-US" sz="1600" b="1" dirty="0" err="1" smtClean="0"/>
              <a:t>int</a:t>
            </a:r>
            <a:r>
              <a:rPr lang="en-US" sz="1600" b="1" dirty="0" smtClean="0"/>
              <a:t>  </a:t>
            </a:r>
            <a:r>
              <a:rPr lang="en-US" sz="1600" b="1" dirty="0" err="1" smtClean="0"/>
              <a:t>inLength</a:t>
            </a:r>
            <a:r>
              <a:rPr lang="en-US" sz="1600" b="1" dirty="0" smtClean="0"/>
              <a:t>, </a:t>
            </a:r>
            <a:r>
              <a:rPr lang="en-US" sz="1600" b="1" dirty="0" err="1" smtClean="0"/>
              <a:t>int</a:t>
            </a:r>
            <a:r>
              <a:rPr lang="en-US" sz="1600" b="1" dirty="0" smtClean="0"/>
              <a:t>*</a:t>
            </a:r>
            <a:r>
              <a:rPr lang="en-US" sz="1600" b="1" dirty="0" err="1" smtClean="0"/>
              <a:t>outLength</a:t>
            </a:r>
            <a:r>
              <a:rPr lang="en-US" sz="1600" b="1" dirty="0" smtClean="0"/>
              <a:t>, edge   </a:t>
            </a:r>
            <a:r>
              <a:rPr lang="en-US" sz="1600" b="1" dirty="0" err="1" smtClean="0"/>
              <a:t>clipBoundary</a:t>
            </a:r>
            <a:r>
              <a:rPr lang="en-US" sz="1600" b="1" dirty="0" smtClean="0"/>
              <a:t>)</a:t>
            </a:r>
          </a:p>
          <a:p>
            <a:r>
              <a:rPr lang="en-US" sz="1600" b="1" dirty="0" smtClean="0"/>
              <a:t>{</a:t>
            </a:r>
          </a:p>
          <a:p>
            <a:r>
              <a:rPr lang="en-US" sz="1600" b="1" dirty="0" smtClean="0"/>
              <a:t>vertex  </a:t>
            </a:r>
            <a:r>
              <a:rPr lang="en-US" sz="1600" b="1" dirty="0" err="1" smtClean="0"/>
              <a:t>s,p,i</a:t>
            </a:r>
            <a:r>
              <a:rPr lang="en-US" sz="1600" b="1" dirty="0" smtClean="0"/>
              <a:t>;</a:t>
            </a:r>
            <a:endParaRPr lang="en-US" sz="1600" b="1" dirty="0" smtClean="0"/>
          </a:p>
          <a:p>
            <a:r>
              <a:rPr lang="en-US" sz="1600" b="1" dirty="0" err="1" smtClean="0"/>
              <a:t>i</a:t>
            </a:r>
            <a:r>
              <a:rPr lang="en-US" sz="1600" b="1" dirty="0" err="1" smtClean="0"/>
              <a:t>nt</a:t>
            </a:r>
            <a:r>
              <a:rPr lang="en-US" sz="1600" b="1" dirty="0" smtClean="0"/>
              <a:t> </a:t>
            </a:r>
            <a:r>
              <a:rPr lang="en-US" sz="1600" b="1" dirty="0" smtClean="0"/>
              <a:t>j;</a:t>
            </a:r>
          </a:p>
          <a:p>
            <a:r>
              <a:rPr lang="en-US" sz="1600" b="1" dirty="0" smtClean="0"/>
              <a:t>*</a:t>
            </a:r>
            <a:r>
              <a:rPr lang="en-US" sz="1600" b="1" dirty="0" err="1" smtClean="0"/>
              <a:t>outLength</a:t>
            </a:r>
            <a:r>
              <a:rPr lang="en-US" sz="1600" b="1" dirty="0" smtClean="0"/>
              <a:t>=0;</a:t>
            </a:r>
          </a:p>
          <a:p>
            <a:r>
              <a:rPr lang="en-US" sz="1600" b="1" dirty="0" smtClean="0"/>
              <a:t>s=</a:t>
            </a:r>
            <a:r>
              <a:rPr lang="en-US" sz="1600" b="1" dirty="0" err="1" smtClean="0"/>
              <a:t>inVertexArray</a:t>
            </a:r>
            <a:r>
              <a:rPr lang="en-US" sz="1600" b="1" dirty="0" smtClean="0"/>
              <a:t>[inlength-1];			 </a:t>
            </a:r>
            <a:r>
              <a:rPr lang="en-US" sz="1600" b="1" dirty="0" smtClean="0"/>
              <a:t>//starts with last vertex in </a:t>
            </a:r>
            <a:r>
              <a:rPr lang="en-US" sz="1600" b="1" dirty="0" err="1" smtClean="0"/>
              <a:t>inVertexArray</a:t>
            </a:r>
            <a:r>
              <a:rPr lang="en-US" sz="1600" b="1" dirty="0" smtClean="0"/>
              <a:t>;</a:t>
            </a:r>
          </a:p>
          <a:p>
            <a:r>
              <a:rPr lang="en-US" sz="1600" b="1" dirty="0" smtClean="0"/>
              <a:t>	for(j=0;j&lt;</a:t>
            </a:r>
            <a:r>
              <a:rPr lang="en-US" sz="1600" b="1" dirty="0" err="1" smtClean="0"/>
              <a:t>inLength;j</a:t>
            </a:r>
            <a:r>
              <a:rPr lang="en-US" sz="1600" b="1" dirty="0" smtClean="0"/>
              <a:t>++)</a:t>
            </a:r>
          </a:p>
          <a:p>
            <a:r>
              <a:rPr lang="en-US" sz="1600" b="1" dirty="0" smtClean="0"/>
              <a:t>	{</a:t>
            </a:r>
          </a:p>
          <a:p>
            <a:r>
              <a:rPr lang="en-US" sz="1600" b="1" dirty="0" smtClean="0"/>
              <a:t>	       P=</a:t>
            </a:r>
            <a:r>
              <a:rPr lang="en-US" sz="1600" b="1" dirty="0" err="1" smtClean="0"/>
              <a:t>inVertexArray</a:t>
            </a:r>
            <a:r>
              <a:rPr lang="en-US" sz="1600" b="1" dirty="0" smtClean="0"/>
              <a:t>[j];</a:t>
            </a:r>
          </a:p>
          <a:p>
            <a:r>
              <a:rPr lang="en-US" sz="1600" b="1" dirty="0" smtClean="0"/>
              <a:t>		If(Inside(</a:t>
            </a:r>
            <a:r>
              <a:rPr lang="en-US" sz="1600" b="1" dirty="0" err="1" smtClean="0"/>
              <a:t>p,clipBoundary</a:t>
            </a:r>
            <a:r>
              <a:rPr lang="en-US" sz="1600" b="1" dirty="0" smtClean="0"/>
              <a:t>))		// case 1 and case 4;</a:t>
            </a:r>
          </a:p>
          <a:p>
            <a:r>
              <a:rPr lang="en-US" sz="1600" b="1" dirty="0" smtClean="0"/>
              <a:t>		{</a:t>
            </a:r>
          </a:p>
          <a:p>
            <a:r>
              <a:rPr lang="en-US" sz="1600" b="1" dirty="0" smtClean="0"/>
              <a:t>			 if(Inside(</a:t>
            </a:r>
            <a:r>
              <a:rPr lang="en-US" sz="1600" b="1" dirty="0" err="1" smtClean="0"/>
              <a:t>s,clipBoundary</a:t>
            </a:r>
            <a:r>
              <a:rPr lang="en-US" sz="1600" b="1" dirty="0" smtClean="0"/>
              <a:t>))		// case 1;</a:t>
            </a:r>
          </a:p>
          <a:p>
            <a:r>
              <a:rPr lang="en-US" sz="1600" b="1" dirty="0" smtClean="0"/>
              <a:t>				Output(</a:t>
            </a:r>
            <a:r>
              <a:rPr lang="en-US" sz="1600" b="1" dirty="0" err="1" smtClean="0"/>
              <a:t>p,outLength,outVertexArray</a:t>
            </a:r>
            <a:r>
              <a:rPr lang="en-US" sz="1600" b="1" dirty="0" smtClean="0"/>
              <a:t>);</a:t>
            </a:r>
          </a:p>
          <a:p>
            <a:r>
              <a:rPr lang="en-US" sz="1600" b="1" dirty="0" smtClean="0"/>
              <a:t>   			else				</a:t>
            </a:r>
            <a:r>
              <a:rPr lang="en-US" sz="1600" b="1" dirty="0" smtClean="0"/>
              <a:t>	//</a:t>
            </a:r>
            <a:r>
              <a:rPr lang="en-US" sz="1600" b="1" dirty="0" smtClean="0"/>
              <a:t>case 4;</a:t>
            </a:r>
          </a:p>
          <a:p>
            <a:r>
              <a:rPr lang="en-US" sz="1600" b="1" dirty="0" smtClean="0"/>
              <a:t>			{</a:t>
            </a:r>
          </a:p>
          <a:p>
            <a:r>
              <a:rPr lang="en-US" sz="1600" b="1" dirty="0" smtClean="0"/>
              <a:t>				</a:t>
            </a:r>
            <a:r>
              <a:rPr lang="en-US" sz="1600" b="1" dirty="0" err="1" smtClean="0"/>
              <a:t>i</a:t>
            </a:r>
            <a:r>
              <a:rPr lang="en-US" sz="1600" b="1" dirty="0" smtClean="0"/>
              <a:t>=Intersect(</a:t>
            </a:r>
            <a:r>
              <a:rPr lang="en-US" sz="1600" b="1" dirty="0" err="1" smtClean="0"/>
              <a:t>s,p,clipBoundary</a:t>
            </a:r>
            <a:r>
              <a:rPr lang="en-US" sz="1600" b="1" dirty="0" smtClean="0"/>
              <a:t>);</a:t>
            </a:r>
          </a:p>
          <a:p>
            <a:r>
              <a:rPr lang="en-US" sz="1600" b="1" dirty="0" smtClean="0"/>
              <a:t>				</a:t>
            </a:r>
            <a:r>
              <a:rPr lang="en-US" sz="1600" b="1" dirty="0" smtClean="0"/>
              <a:t>Output(</a:t>
            </a:r>
            <a:r>
              <a:rPr lang="en-US" sz="1600" b="1" dirty="0" err="1" smtClean="0"/>
              <a:t>i</a:t>
            </a:r>
            <a:r>
              <a:rPr lang="en-US" sz="1600" b="1" dirty="0" err="1" smtClean="0"/>
              <a:t>,outLength,outVertexArray</a:t>
            </a:r>
            <a:r>
              <a:rPr lang="en-US" sz="1600" b="1" dirty="0" smtClean="0"/>
              <a:t>);</a:t>
            </a:r>
          </a:p>
          <a:p>
            <a:r>
              <a:rPr lang="en-US" sz="1600" b="1" dirty="0" smtClean="0"/>
              <a:t>				Output(</a:t>
            </a:r>
            <a:r>
              <a:rPr lang="en-US" sz="1600" b="1" dirty="0" err="1" smtClean="0"/>
              <a:t>p,outLength,outVertexArray</a:t>
            </a:r>
            <a:r>
              <a:rPr lang="en-US" sz="1600" b="1" dirty="0" smtClean="0"/>
              <a:t>);</a:t>
            </a:r>
          </a:p>
          <a:p>
            <a:r>
              <a:rPr lang="en-US" sz="1600" b="1" dirty="0" smtClean="0"/>
              <a:t>		}	 }</a:t>
            </a:r>
          </a:p>
          <a:p>
            <a:r>
              <a:rPr lang="en-US" sz="1600" b="1" dirty="0" smtClean="0"/>
              <a:t>		</a:t>
            </a:r>
            <a:r>
              <a:rPr lang="en-US" sz="1600" b="1" dirty="0" err="1" smtClean="0"/>
              <a:t>elseif</a:t>
            </a:r>
            <a:r>
              <a:rPr lang="en-US" sz="1600" b="1" dirty="0" smtClean="0"/>
              <a:t> (Inside(</a:t>
            </a:r>
            <a:r>
              <a:rPr lang="en-US" sz="1600" b="1" dirty="0" err="1" smtClean="0"/>
              <a:t>s,clipBoundary</a:t>
            </a:r>
            <a:r>
              <a:rPr lang="en-US" sz="1600" b="1" dirty="0" smtClean="0"/>
              <a:t>)) 			//case 2;</a:t>
            </a:r>
          </a:p>
          <a:p>
            <a:r>
              <a:rPr lang="en-US" sz="1600" b="1" dirty="0" smtClean="0"/>
              <a:t>		{</a:t>
            </a:r>
          </a:p>
          <a:p>
            <a:r>
              <a:rPr lang="en-US" sz="1600" b="1" dirty="0" smtClean="0"/>
              <a:t>			 </a:t>
            </a:r>
            <a:r>
              <a:rPr lang="en-US" sz="1600" b="1" dirty="0" err="1" smtClean="0"/>
              <a:t>i</a:t>
            </a:r>
            <a:r>
              <a:rPr lang="en-US" sz="1600" b="1" dirty="0" smtClean="0"/>
              <a:t>=Intersect(</a:t>
            </a:r>
            <a:r>
              <a:rPr lang="en-US" sz="1600" b="1" dirty="0" err="1" smtClean="0"/>
              <a:t>s,p,clipBoundary</a:t>
            </a:r>
            <a:r>
              <a:rPr lang="en-US" sz="1600" b="1" dirty="0" smtClean="0"/>
              <a:t>);q</a:t>
            </a:r>
          </a:p>
          <a:p>
            <a:r>
              <a:rPr lang="en-US" sz="1600" b="1" dirty="0" smtClean="0"/>
              <a:t>			</a:t>
            </a:r>
            <a:r>
              <a:rPr lang="en-US" sz="1600" b="1" dirty="0" smtClean="0"/>
              <a:t>Output(</a:t>
            </a:r>
            <a:r>
              <a:rPr lang="en-US" sz="1600" b="1" dirty="0" err="1" smtClean="0"/>
              <a:t>i</a:t>
            </a:r>
            <a:r>
              <a:rPr lang="en-US" sz="1600" b="1" dirty="0" err="1" smtClean="0"/>
              <a:t>,outLength,OutVertexArray</a:t>
            </a:r>
            <a:r>
              <a:rPr lang="en-US" sz="1600" b="1" dirty="0" smtClean="0"/>
              <a:t>);</a:t>
            </a:r>
          </a:p>
          <a:p>
            <a:r>
              <a:rPr lang="en-US" sz="1600" b="1" dirty="0" smtClean="0"/>
              <a:t>		}</a:t>
            </a:r>
          </a:p>
          <a:p>
            <a:r>
              <a:rPr lang="en-US" sz="1600" b="1" dirty="0" smtClean="0"/>
              <a:t>	</a:t>
            </a:r>
            <a:r>
              <a:rPr lang="en-US" sz="1600" b="1" dirty="0" smtClean="0"/>
              <a:t>       </a:t>
            </a:r>
            <a:r>
              <a:rPr lang="en-US" sz="1600" b="1" dirty="0" smtClean="0"/>
              <a:t>s</a:t>
            </a:r>
            <a:r>
              <a:rPr lang="en-US" sz="1600" b="1" dirty="0" smtClean="0"/>
              <a:t>=p</a:t>
            </a:r>
            <a:r>
              <a:rPr lang="en-US" sz="1600" b="1" dirty="0" smtClean="0"/>
              <a:t>;  </a:t>
            </a:r>
          </a:p>
          <a:p>
            <a:r>
              <a:rPr lang="en-US" sz="1600" b="1" dirty="0" smtClean="0"/>
              <a:t>}	}</a:t>
            </a:r>
            <a:endParaRPr lang="en-IN" sz="1600"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www.graphics.lcs.mit.edu/classes/6.837/F98/Lecture5/revAxes.gif"/>
          <p:cNvPicPr>
            <a:picLocks noChangeAspect="1" noChangeArrowheads="1"/>
          </p:cNvPicPr>
          <p:nvPr/>
        </p:nvPicPr>
        <p:blipFill>
          <a:blip r:embed="rId2"/>
          <a:srcRect/>
          <a:stretch>
            <a:fillRect/>
          </a:stretch>
        </p:blipFill>
        <p:spPr bwMode="auto">
          <a:xfrm>
            <a:off x="2643174" y="500042"/>
            <a:ext cx="3113857" cy="55721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2487</TotalTime>
  <Words>2708</Words>
  <Application>Microsoft Office PowerPoint</Application>
  <PresentationFormat>On-screen Show (4:3)</PresentationFormat>
  <Paragraphs>878</Paragraphs>
  <Slides>98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98</vt:i4>
      </vt:variant>
    </vt:vector>
  </HeadingPairs>
  <TitlesOfParts>
    <vt:vector size="101" baseType="lpstr">
      <vt:lpstr>Office Theme</vt:lpstr>
      <vt:lpstr>Equation</vt:lpstr>
      <vt:lpstr>VISIO</vt:lpstr>
      <vt:lpstr>Line Drawing Algorithms</vt:lpstr>
      <vt:lpstr>Slide 2</vt:lpstr>
      <vt:lpstr>Architecture Of A Graphics System</vt:lpstr>
      <vt:lpstr>Raster Scan Systems</vt:lpstr>
      <vt:lpstr>The Problem Of Scan Conversion</vt:lpstr>
      <vt:lpstr>Slide 6</vt:lpstr>
      <vt:lpstr>The Problem (cont…)</vt:lpstr>
      <vt:lpstr>Line Equations</vt:lpstr>
      <vt:lpstr>Slide 9</vt:lpstr>
      <vt:lpstr>Slide 10</vt:lpstr>
      <vt:lpstr>Slide 11</vt:lpstr>
      <vt:lpstr>Slide 12</vt:lpstr>
      <vt:lpstr>Slide 13</vt:lpstr>
      <vt:lpstr>DDA Algorithm</vt:lpstr>
      <vt:lpstr>Slide 15</vt:lpstr>
      <vt:lpstr>Slide 16</vt:lpstr>
      <vt:lpstr>Midpoint Line Algorithm</vt:lpstr>
      <vt:lpstr>Midpoint Line Algorithm</vt:lpstr>
      <vt:lpstr>Midpoint Line Algorithm</vt:lpstr>
      <vt:lpstr>Midpoint Line Algorithm</vt:lpstr>
      <vt:lpstr>Midpoint Line Algorithm</vt:lpstr>
      <vt:lpstr>Midpoint Circle Algorithm</vt:lpstr>
      <vt:lpstr>Midpoint Circle Algorithm</vt:lpstr>
      <vt:lpstr>Slide 24</vt:lpstr>
      <vt:lpstr>Midpoint Circle Algorithm</vt:lpstr>
      <vt:lpstr>Midpoint Circle Algorithm</vt:lpstr>
      <vt:lpstr>Midpoint Circle Algorithm</vt:lpstr>
      <vt:lpstr>Midpoint Circle Algorithm</vt:lpstr>
      <vt:lpstr>Scan-Line Polygon Fill Algorithm</vt:lpstr>
      <vt:lpstr>Scan-Line Polygon Fill Algorithm</vt:lpstr>
      <vt:lpstr>Slide 31</vt:lpstr>
      <vt:lpstr>Scan-Line Polygon Fill Algorithm</vt:lpstr>
      <vt:lpstr>Scan-Line Polygon Fill Algorithm</vt:lpstr>
      <vt:lpstr>Slide 34</vt:lpstr>
      <vt:lpstr>Slide 35</vt:lpstr>
      <vt:lpstr>Slide 36</vt:lpstr>
      <vt:lpstr>Slide 37</vt:lpstr>
      <vt:lpstr> Clipping Endpoints</vt:lpstr>
      <vt:lpstr>Clipping Endpoints</vt:lpstr>
      <vt:lpstr>Line Clipping</vt:lpstr>
      <vt:lpstr>Line Clipping</vt:lpstr>
      <vt:lpstr>Line Clipping</vt:lpstr>
      <vt:lpstr>Line Clipping</vt:lpstr>
      <vt:lpstr>Line Clipping</vt:lpstr>
      <vt:lpstr>Line Clipping</vt:lpstr>
      <vt:lpstr>Line Clipping</vt:lpstr>
      <vt:lpstr>Cohen-Sutherland Algorithm</vt:lpstr>
      <vt:lpstr>Cohen-Sutherland Algorithm</vt:lpstr>
      <vt:lpstr>Cohen-Sutherland Algorithm</vt:lpstr>
      <vt:lpstr>Cohen-Sutherland Algorithm</vt:lpstr>
      <vt:lpstr>Cohen-Sutherland Algorithm</vt:lpstr>
      <vt:lpstr>Cohen-Sutherland Algorithm</vt:lpstr>
      <vt:lpstr>Cohen-Sutherland Algorithm</vt:lpstr>
      <vt:lpstr>Slide 54</vt:lpstr>
      <vt:lpstr>Slide 55</vt:lpstr>
      <vt:lpstr>Slide 56</vt:lpstr>
      <vt:lpstr>Slide 57</vt:lpstr>
      <vt:lpstr>Slide 58</vt:lpstr>
      <vt:lpstr>Slide 59</vt:lpstr>
      <vt:lpstr>Slide 60</vt:lpstr>
      <vt:lpstr>Clipping Polygons</vt:lpstr>
      <vt:lpstr>Slide 62</vt:lpstr>
      <vt:lpstr>Why Is Clipping Hard?</vt:lpstr>
      <vt:lpstr>How many sides?</vt:lpstr>
      <vt:lpstr>Polygon Fill-Area Clipping</vt:lpstr>
      <vt:lpstr>Polygon Fill-Area Clipping</vt:lpstr>
      <vt:lpstr>Why Is Clipping Hard?</vt:lpstr>
      <vt:lpstr>Why Is Clipping Hard?</vt:lpstr>
      <vt:lpstr>Sutherland-Hodgeman Clipping</vt:lpstr>
      <vt:lpstr>Sutherland-Hodgeman Clipping</vt:lpstr>
      <vt:lpstr>Sutherland-Hodgeman Clipping</vt:lpstr>
      <vt:lpstr>Sutherland-Hodgeman Clipping</vt:lpstr>
      <vt:lpstr>Sutherland-Hodgeman Clipping</vt:lpstr>
      <vt:lpstr>Sutherland-Hodgeman Clipping</vt:lpstr>
      <vt:lpstr>Sutherland-Hodgeman Clipping</vt:lpstr>
      <vt:lpstr>Sutherland-Hodgeman Clipping</vt:lpstr>
      <vt:lpstr>Sutherland-Hodgeman Clipping</vt:lpstr>
      <vt:lpstr>Sutherland-Hodgeman Clipping: The Algorithm</vt:lpstr>
      <vt:lpstr>Sutherland-Hodgeman Clipping</vt:lpstr>
      <vt:lpstr>Sutherland-Hodgeman Clipping</vt:lpstr>
      <vt:lpstr>Sutherland-Hodgeman Clipping</vt:lpstr>
      <vt:lpstr>Sutherland-Hodgeman Clipping</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Drawing Algorithms</dc:title>
  <dc:creator>puneeth</dc:creator>
  <cp:lastModifiedBy>puneeth</cp:lastModifiedBy>
  <cp:revision>83</cp:revision>
  <dcterms:created xsi:type="dcterms:W3CDTF">2016-01-10T15:42:21Z</dcterms:created>
  <dcterms:modified xsi:type="dcterms:W3CDTF">2016-01-28T02:44:01Z</dcterms:modified>
</cp:coreProperties>
</file>