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0" r:id="rId22"/>
    <p:sldId id="291" r:id="rId23"/>
    <p:sldId id="292" r:id="rId24"/>
    <p:sldId id="293" r:id="rId25"/>
    <p:sldId id="294" r:id="rId26"/>
    <p:sldId id="295" r:id="rId27"/>
    <p:sldId id="296" r:id="rId28"/>
    <p:sldId id="297" r:id="rId29"/>
    <p:sldId id="298" r:id="rId30"/>
    <p:sldId id="299" r:id="rId31"/>
    <p:sldId id="300" r:id="rId32"/>
    <p:sldId id="335" r:id="rId33"/>
    <p:sldId id="301" r:id="rId34"/>
    <p:sldId id="302" r:id="rId35"/>
    <p:sldId id="303" r:id="rId36"/>
    <p:sldId id="304" r:id="rId37"/>
    <p:sldId id="305" r:id="rId38"/>
    <p:sldId id="306" r:id="rId39"/>
    <p:sldId id="307" r:id="rId40"/>
    <p:sldId id="331" r:id="rId41"/>
    <p:sldId id="332" r:id="rId42"/>
    <p:sldId id="333" r:id="rId43"/>
    <p:sldId id="334" r:id="rId44"/>
    <p:sldId id="308" r:id="rId45"/>
    <p:sldId id="324" r:id="rId46"/>
    <p:sldId id="325" r:id="rId47"/>
    <p:sldId id="326" r:id="rId48"/>
    <p:sldId id="327" r:id="rId49"/>
    <p:sldId id="328" r:id="rId50"/>
    <p:sldId id="329" r:id="rId51"/>
    <p:sldId id="330"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18" r:id="rId68"/>
    <p:sldId id="319" r:id="rId69"/>
    <p:sldId id="277"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402" r:id="rId99"/>
    <p:sldId id="403" r:id="rId100"/>
    <p:sldId id="404" r:id="rId101"/>
    <p:sldId id="383"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288"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18CB8-BB00-4365-AB0D-ACE4B3CA95C0}" type="datetimeFigureOut">
              <a:rPr lang="en-IN" smtClean="0"/>
              <a:pPr/>
              <a:t>09-02-2015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047011-7998-4F25-BB9D-A64427AE4D5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F2F4-9940-4419-911E-357334D6FDEB}" type="slidenum">
              <a:rPr lang="en-US"/>
              <a:pPr/>
              <a:t>52</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7C8FF-28A2-46F0-96AE-3BB9A2358EE0}" type="slidenum">
              <a:rPr lang="en-US"/>
              <a:pPr/>
              <a:t>61</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6E2F4-D025-40BD-AEA6-D88E9E337E2B}" type="slidenum">
              <a:rPr lang="en-US"/>
              <a:pPr/>
              <a:t>62</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3CB61-85BB-4667-9511-8DEDD146230A}" type="slidenum">
              <a:rPr lang="en-US"/>
              <a:pPr/>
              <a:t>63</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14F46-0BDF-4244-A304-ADA87A018B67}" type="slidenum">
              <a:rPr lang="en-US"/>
              <a:pPr/>
              <a:t>64</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F94F7-2F07-4218-8FA8-A0F9B172984F}" type="slidenum">
              <a:rPr lang="en-US"/>
              <a:pPr/>
              <a:t>65</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B2380-8C66-4258-9F05-0EED892166AB}" type="slidenum">
              <a:rPr lang="en-US"/>
              <a:pPr/>
              <a:t>66</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2DBBE-6874-49B0-AE20-FC2A6EAD5E19}" type="slidenum">
              <a:rPr lang="en-US"/>
              <a:pPr/>
              <a:t>53</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D2D84-AB3E-4318-95F0-847D17EC194F}" type="slidenum">
              <a:rPr lang="en-US"/>
              <a:pPr/>
              <a:t>54</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03807-0CAC-4754-8E18-BF7DA899195B}" type="slidenum">
              <a:rPr lang="en-US"/>
              <a:pPr/>
              <a:t>55</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B38C8-87E8-458B-96FB-A0D88A886503}" type="slidenum">
              <a:rPr lang="en-US"/>
              <a:pPr/>
              <a:t>56</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19273-02A6-4D1B-A328-C4BCC6D7660E}" type="slidenum">
              <a:rPr lang="en-US"/>
              <a:pPr/>
              <a:t>57</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482EB-D732-427A-9973-0373E6D38F54}" type="slidenum">
              <a:rPr lang="en-US"/>
              <a:pPr/>
              <a:t>58</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F7F9A-EC23-4F9B-A17C-E354087C03AA}" type="slidenum">
              <a:rPr lang="en-US"/>
              <a:pPr/>
              <a:t>59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848CE-8E0A-4185-A657-EEFFBB5C3B9D}" type="slidenum">
              <a:rPr lang="en-US"/>
              <a:pPr/>
              <a:t>60</a:t>
            </a:fld>
            <a:endParaRPr 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E"/>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E"/>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99588C4-2AF4-4590-8173-7B6B09ED1578}" type="slidenum">
              <a:rPr lang="en-IE"/>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1B5537-EE5A-4180-9516-16255DE6AE5E}" type="datetimeFigureOut">
              <a:rPr lang="en-IN" smtClean="0"/>
              <a:pPr/>
              <a:t>09-02-2015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6B131-3E1C-4D09-8184-F638A36205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B5537-EE5A-4180-9516-16255DE6AE5E}" type="datetimeFigureOut">
              <a:rPr lang="en-IN" smtClean="0"/>
              <a:pPr/>
              <a:t>09-02-2015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B131-3E1C-4D09-8184-F638A36205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songho.ca/math/homogeneous/homogeneou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songho.ca/opengl/gl_pipelin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a:t>
            </a:r>
            <a:r>
              <a:rPr lang="en-US" dirty="0" smtClean="0"/>
              <a:t>Transformations </a:t>
            </a:r>
            <a:r>
              <a:rPr lang="en-US" dirty="0" smtClean="0"/>
              <a:t>and 3d- Viewing</a:t>
            </a:r>
            <a:endParaRPr lang="en-IN" dirty="0"/>
          </a:p>
        </p:txBody>
      </p:sp>
      <p:sp>
        <p:nvSpPr>
          <p:cNvPr id="3" name="Subtitle 2"/>
          <p:cNvSpPr>
            <a:spLocks noGrp="1"/>
          </p:cNvSpPr>
          <p:nvPr>
            <p:ph type="subTitle" idx="1"/>
          </p:nvPr>
        </p:nvSpPr>
        <p:spPr/>
        <p:txBody>
          <a:bodyPr/>
          <a:lstStyle/>
          <a:p>
            <a:r>
              <a:rPr lang="en-US" dirty="0" smtClean="0"/>
              <a:t>B. </a:t>
            </a:r>
            <a:r>
              <a:rPr lang="en-US" dirty="0" err="1" smtClean="0"/>
              <a:t>Neelima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a:stretch>
            <a:fillRect/>
          </a:stretch>
        </p:blipFill>
        <p:spPr bwMode="auto">
          <a:xfrm>
            <a:off x="0" y="200025"/>
            <a:ext cx="8748464" cy="645795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261056" y="304800"/>
            <a:ext cx="7392811" cy="1143000"/>
          </a:xfrm>
        </p:spPr>
        <p:txBody>
          <a:bodyPr/>
          <a:lstStyle/>
          <a:p>
            <a:r>
              <a:rPr lang="en-US"/>
              <a:t>HSV Color Space</a:t>
            </a:r>
          </a:p>
        </p:txBody>
      </p:sp>
      <p:sp>
        <p:nvSpPr>
          <p:cNvPr id="472067" name="Rectangle 3"/>
          <p:cNvSpPr>
            <a:spLocks noGrp="1" noChangeArrowheads="1"/>
          </p:cNvSpPr>
          <p:nvPr>
            <p:ph type="body" idx="1"/>
          </p:nvPr>
        </p:nvSpPr>
        <p:spPr>
          <a:xfrm>
            <a:off x="228600" y="1600200"/>
            <a:ext cx="7772400" cy="2362200"/>
          </a:xfrm>
        </p:spPr>
        <p:txBody>
          <a:bodyPr/>
          <a:lstStyle/>
          <a:p>
            <a:pPr marL="342900" indent="-342900">
              <a:lnSpc>
                <a:spcPct val="100000"/>
              </a:lnSpc>
            </a:pPr>
            <a:r>
              <a:rPr lang="en-US"/>
              <a:t>A more intuitive color space</a:t>
            </a:r>
          </a:p>
          <a:p>
            <a:pPr marL="742950" lvl="1" indent="-285750">
              <a:lnSpc>
                <a:spcPct val="100000"/>
              </a:lnSpc>
            </a:pPr>
            <a:r>
              <a:rPr lang="en-US"/>
              <a:t>H = Hue</a:t>
            </a:r>
          </a:p>
          <a:p>
            <a:pPr marL="742950" lvl="1" indent="-285750">
              <a:lnSpc>
                <a:spcPct val="100000"/>
              </a:lnSpc>
            </a:pPr>
            <a:r>
              <a:rPr lang="en-US"/>
              <a:t>S = Saturation</a:t>
            </a:r>
          </a:p>
          <a:p>
            <a:pPr marL="742950" lvl="1" indent="-285750">
              <a:lnSpc>
                <a:spcPct val="100000"/>
              </a:lnSpc>
            </a:pPr>
            <a:r>
              <a:rPr lang="en-US"/>
              <a:t>V = Value (or brightness)</a:t>
            </a:r>
          </a:p>
          <a:p>
            <a:pPr marL="342900" indent="-342900">
              <a:lnSpc>
                <a:spcPct val="100000"/>
              </a:lnSpc>
            </a:pPr>
            <a:endParaRPr lang="en-US"/>
          </a:p>
        </p:txBody>
      </p:sp>
      <p:pic>
        <p:nvPicPr>
          <p:cNvPr id="472068" name="Picture 4" descr="hsv_model"/>
          <p:cNvPicPr>
            <a:picLocks noChangeAspect="1" noChangeArrowheads="1"/>
          </p:cNvPicPr>
          <p:nvPr/>
        </p:nvPicPr>
        <p:blipFill>
          <a:blip r:embed="rId2" cstate="print"/>
          <a:srcRect/>
          <a:stretch>
            <a:fillRect/>
          </a:stretch>
        </p:blipFill>
        <p:spPr bwMode="auto">
          <a:xfrm>
            <a:off x="711201" y="3886201"/>
            <a:ext cx="2781300" cy="2778125"/>
          </a:xfrm>
          <a:prstGeom prst="rect">
            <a:avLst/>
          </a:prstGeom>
          <a:noFill/>
        </p:spPr>
      </p:pic>
      <p:pic>
        <p:nvPicPr>
          <p:cNvPr id="472069" name="Picture 5" descr="colors"/>
          <p:cNvPicPr>
            <a:picLocks noChangeAspect="1" noChangeArrowheads="1"/>
          </p:cNvPicPr>
          <p:nvPr/>
        </p:nvPicPr>
        <p:blipFill>
          <a:blip r:embed="rId3" cstate="print"/>
          <a:srcRect/>
          <a:stretch>
            <a:fillRect/>
          </a:stretch>
        </p:blipFill>
        <p:spPr bwMode="auto">
          <a:xfrm>
            <a:off x="5181600" y="2743201"/>
            <a:ext cx="3760612" cy="3897313"/>
          </a:xfrm>
          <a:prstGeom prst="rect">
            <a:avLst/>
          </a:prstGeom>
          <a:noFill/>
        </p:spPr>
      </p:pic>
      <p:sp>
        <p:nvSpPr>
          <p:cNvPr id="472070" name="Line 6"/>
          <p:cNvSpPr>
            <a:spLocks noChangeShapeType="1"/>
          </p:cNvSpPr>
          <p:nvPr/>
        </p:nvSpPr>
        <p:spPr bwMode="auto">
          <a:xfrm flipH="1">
            <a:off x="7696200" y="2514600"/>
            <a:ext cx="228600" cy="12954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72071" name="Text Box 7"/>
          <p:cNvSpPr txBox="1">
            <a:spLocks noChangeArrowheads="1"/>
          </p:cNvSpPr>
          <p:nvPr/>
        </p:nvSpPr>
        <p:spPr bwMode="auto">
          <a:xfrm>
            <a:off x="7620000" y="2057400"/>
            <a:ext cx="704039" cy="369332"/>
          </a:xfrm>
          <a:prstGeom prst="rect">
            <a:avLst/>
          </a:prstGeom>
          <a:noFill/>
          <a:ln w="38100">
            <a:noFill/>
            <a:miter lim="800000"/>
            <a:headEnd/>
            <a:tailEnd/>
          </a:ln>
          <a:effectLst/>
        </p:spPr>
        <p:txBody>
          <a:bodyPr wrap="none">
            <a:spAutoFit/>
          </a:bodyPr>
          <a:lstStyle/>
          <a:p>
            <a:pPr algn="l" eaLnBrk="1" hangingPunct="1"/>
            <a:r>
              <a:rPr lang="en-US"/>
              <a:t>Value</a:t>
            </a:r>
          </a:p>
        </p:txBody>
      </p:sp>
      <p:sp>
        <p:nvSpPr>
          <p:cNvPr id="472072" name="Line 8"/>
          <p:cNvSpPr>
            <a:spLocks noChangeShapeType="1"/>
          </p:cNvSpPr>
          <p:nvPr/>
        </p:nvSpPr>
        <p:spPr bwMode="auto">
          <a:xfrm>
            <a:off x="3581400" y="4186238"/>
            <a:ext cx="1981200" cy="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72073" name="Text Box 9"/>
          <p:cNvSpPr txBox="1">
            <a:spLocks noChangeArrowheads="1"/>
          </p:cNvSpPr>
          <p:nvPr/>
        </p:nvSpPr>
        <p:spPr bwMode="auto">
          <a:xfrm>
            <a:off x="5317067" y="1752600"/>
            <a:ext cx="1155124" cy="369332"/>
          </a:xfrm>
          <a:prstGeom prst="rect">
            <a:avLst/>
          </a:prstGeom>
          <a:noFill/>
          <a:ln w="38100">
            <a:noFill/>
            <a:miter lim="800000"/>
            <a:headEnd/>
            <a:tailEnd/>
          </a:ln>
          <a:effectLst/>
        </p:spPr>
        <p:txBody>
          <a:bodyPr wrap="none">
            <a:spAutoFit/>
          </a:bodyPr>
          <a:lstStyle/>
          <a:p>
            <a:pPr algn="l" eaLnBrk="1" hangingPunct="1"/>
            <a:r>
              <a:rPr lang="en-US"/>
              <a:t>Saturation</a:t>
            </a:r>
          </a:p>
        </p:txBody>
      </p:sp>
      <p:sp>
        <p:nvSpPr>
          <p:cNvPr id="472074" name="Line 10"/>
          <p:cNvSpPr>
            <a:spLocks noChangeShapeType="1"/>
          </p:cNvSpPr>
          <p:nvPr/>
        </p:nvSpPr>
        <p:spPr bwMode="auto">
          <a:xfrm>
            <a:off x="5791200" y="2209800"/>
            <a:ext cx="0" cy="1828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72075" name="Text Box 11"/>
          <p:cNvSpPr txBox="1">
            <a:spLocks noChangeArrowheads="1"/>
          </p:cNvSpPr>
          <p:nvPr/>
        </p:nvSpPr>
        <p:spPr bwMode="auto">
          <a:xfrm>
            <a:off x="4343400" y="3733800"/>
            <a:ext cx="566181" cy="369332"/>
          </a:xfrm>
          <a:prstGeom prst="rect">
            <a:avLst/>
          </a:prstGeom>
          <a:noFill/>
          <a:ln w="38100">
            <a:noFill/>
            <a:miter lim="800000"/>
            <a:headEnd/>
            <a:tailEnd/>
          </a:ln>
          <a:effectLst/>
        </p:spPr>
        <p:txBody>
          <a:bodyPr wrap="none">
            <a:spAutoFit/>
          </a:bodyPr>
          <a:lstStyle/>
          <a:p>
            <a:pPr algn="l" eaLnBrk="1" hangingPunct="1"/>
            <a:r>
              <a:rPr lang="en-US"/>
              <a:t>Hue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1"/>
          </p:nvPr>
        </p:nvSpPr>
        <p:spPr>
          <a:noFill/>
          <a:ln>
            <a:miter lim="800000"/>
            <a:headEnd/>
            <a:tailEnd/>
          </a:ln>
        </p:spPr>
        <p:txBody>
          <a:bodyPr/>
          <a:lstStyle/>
          <a:p>
            <a:fld id="{68601E6F-DF4D-4BCE-B8DC-DF8296791309}" type="slidenum">
              <a:rPr lang="en-US" altLang="ko-KR"/>
              <a:pPr/>
              <a:t>101</a:t>
            </a:fld>
            <a:endParaRPr lang="en-US" altLang="ko-KR"/>
          </a:p>
        </p:txBody>
      </p:sp>
      <p:sp>
        <p:nvSpPr>
          <p:cNvPr id="23555"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3556" name="Rectangle 3"/>
          <p:cNvSpPr>
            <a:spLocks noGrp="1" noChangeArrowheads="1"/>
          </p:cNvSpPr>
          <p:nvPr>
            <p:ph type="body" sz="half" idx="1"/>
          </p:nvPr>
        </p:nvSpPr>
        <p:spPr>
          <a:xfrm>
            <a:off x="457200" y="1981200"/>
            <a:ext cx="5051425" cy="4687888"/>
          </a:xfrm>
        </p:spPr>
        <p:txBody>
          <a:bodyPr/>
          <a:lstStyle/>
          <a:p>
            <a:pPr eaLnBrk="1" hangingPunct="1"/>
            <a:r>
              <a:rPr lang="en-US" altLang="ko-KR" sz="2800" smtClean="0">
                <a:latin typeface="Times New Roman" pitchFamily="18" charset="0"/>
              </a:rPr>
              <a:t>Hue (H) is measured by the angle around the vertical axis, with red at 0</a:t>
            </a:r>
            <a:r>
              <a:rPr lang="en-US" altLang="ko-KR" sz="2800" baseline="30000" smtClean="0">
                <a:latin typeface="Times New Roman" pitchFamily="18" charset="0"/>
              </a:rPr>
              <a:t>o</a:t>
            </a:r>
            <a:r>
              <a:rPr lang="en-US" altLang="ko-KR" sz="2800" smtClean="0">
                <a:latin typeface="Times New Roman" pitchFamily="18" charset="0"/>
              </a:rPr>
              <a:t>, green at 120</a:t>
            </a:r>
            <a:r>
              <a:rPr lang="en-US" altLang="ko-KR" sz="2800" baseline="30000" smtClean="0">
                <a:latin typeface="Times New Roman" pitchFamily="18" charset="0"/>
              </a:rPr>
              <a:t>o</a:t>
            </a:r>
            <a:r>
              <a:rPr lang="en-US" altLang="ko-KR" sz="2800" smtClean="0">
                <a:latin typeface="Times New Roman" pitchFamily="18" charset="0"/>
              </a:rPr>
              <a:t> and so on.</a:t>
            </a:r>
          </a:p>
          <a:p>
            <a:pPr eaLnBrk="1" hangingPunct="1"/>
            <a:r>
              <a:rPr lang="en-US" altLang="ko-KR" sz="2800" smtClean="0">
                <a:latin typeface="Times New Roman" pitchFamily="18" charset="0"/>
              </a:rPr>
              <a:t>Complementary colors in the HSV hexcone are 180</a:t>
            </a:r>
            <a:r>
              <a:rPr lang="en-US" altLang="ko-KR" sz="2800" baseline="30000" smtClean="0">
                <a:latin typeface="Times New Roman" pitchFamily="18" charset="0"/>
              </a:rPr>
              <a:t>o</a:t>
            </a:r>
            <a:r>
              <a:rPr lang="en-US" altLang="ko-KR" sz="2800" smtClean="0">
                <a:latin typeface="Times New Roman" pitchFamily="18" charset="0"/>
              </a:rPr>
              <a:t> opposite one another.</a:t>
            </a:r>
          </a:p>
        </p:txBody>
      </p:sp>
      <p:grpSp>
        <p:nvGrpSpPr>
          <p:cNvPr id="2" name="Group 4"/>
          <p:cNvGrpSpPr>
            <a:grpSpLocks/>
          </p:cNvGrpSpPr>
          <p:nvPr/>
        </p:nvGrpSpPr>
        <p:grpSpPr bwMode="auto">
          <a:xfrm>
            <a:off x="5580063" y="2060575"/>
            <a:ext cx="3276600" cy="2973388"/>
            <a:chOff x="1584" y="1536"/>
            <a:chExt cx="1392" cy="1263"/>
          </a:xfrm>
        </p:grpSpPr>
        <p:pic>
          <p:nvPicPr>
            <p:cNvPr id="23559"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3560"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3561"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3562"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3563"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3564"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3565"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3566"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
        <p:nvSpPr>
          <p:cNvPr id="23558" name="Text Box 13"/>
          <p:cNvSpPr txBox="1">
            <a:spLocks noChangeArrowheads="1"/>
          </p:cNvSpPr>
          <p:nvPr/>
        </p:nvSpPr>
        <p:spPr bwMode="auto">
          <a:xfrm>
            <a:off x="5724525" y="5229225"/>
            <a:ext cx="3168650" cy="1878013"/>
          </a:xfrm>
          <a:prstGeom prst="rect">
            <a:avLst/>
          </a:prstGeom>
          <a:noFill/>
          <a:ln w="9525">
            <a:noFill/>
            <a:miter lim="800000"/>
            <a:headEnd/>
            <a:tailEnd/>
          </a:ln>
        </p:spPr>
        <p:txBody>
          <a:bodyPr>
            <a:spAutoFit/>
          </a:bodyPr>
          <a:lstStyle/>
          <a:p>
            <a:pPr latinLnBrk="0">
              <a:spcBef>
                <a:spcPct val="20000"/>
              </a:spcBef>
            </a:pPr>
            <a:r>
              <a:rPr kumimoji="0" lang="en-US" altLang="ko-KR">
                <a:latin typeface="Times New Roman" pitchFamily="18" charset="0"/>
              </a:rPr>
              <a:t>Single hexcone HSV color model.  (The V = 1 plane contains the RGB model’s R = 1, G = 1, B = 1, in the regions shown)</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5"/>
          <p:cNvSpPr>
            <a:spLocks noGrp="1"/>
          </p:cNvSpPr>
          <p:nvPr>
            <p:ph type="sldNum" sz="quarter" idx="11"/>
          </p:nvPr>
        </p:nvSpPr>
        <p:spPr>
          <a:noFill/>
          <a:ln>
            <a:miter lim="800000"/>
            <a:headEnd/>
            <a:tailEnd/>
          </a:ln>
        </p:spPr>
        <p:txBody>
          <a:bodyPr/>
          <a:lstStyle/>
          <a:p>
            <a:fld id="{7A6AFCE7-9DF7-464D-976F-9988BA1F654B}" type="slidenum">
              <a:rPr lang="en-US" altLang="ko-KR"/>
              <a:pPr/>
              <a:t>102</a:t>
            </a:fld>
            <a:endParaRPr lang="en-US" altLang="ko-KR"/>
          </a:p>
        </p:txBody>
      </p:sp>
      <p:sp>
        <p:nvSpPr>
          <p:cNvPr id="24579"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4580" name="Rectangle 3"/>
          <p:cNvSpPr>
            <a:spLocks noGrp="1" noChangeArrowheads="1"/>
          </p:cNvSpPr>
          <p:nvPr>
            <p:ph type="body" sz="half" idx="1"/>
          </p:nvPr>
        </p:nvSpPr>
        <p:spPr>
          <a:xfrm>
            <a:off x="457200" y="1981200"/>
            <a:ext cx="5051425" cy="4687888"/>
          </a:xfrm>
        </p:spPr>
        <p:txBody>
          <a:bodyPr/>
          <a:lstStyle/>
          <a:p>
            <a:pPr eaLnBrk="1" hangingPunct="1"/>
            <a:r>
              <a:rPr lang="en-US" altLang="ko-KR" sz="2400" smtClean="0">
                <a:latin typeface="Times New Roman" pitchFamily="18" charset="0"/>
              </a:rPr>
              <a:t>The value of S is a ratio ranging from 0 on the center line (V axis) to 1 on the triangular sides of the hexcone.</a:t>
            </a:r>
          </a:p>
          <a:p>
            <a:pPr eaLnBrk="1" hangingPunct="1"/>
            <a:r>
              <a:rPr lang="en-US" altLang="ko-KR" sz="2400" smtClean="0">
                <a:latin typeface="Times New Roman" pitchFamily="18" charset="0"/>
              </a:rPr>
              <a:t>Saturation is measured relative to the color gamut represented by the model, which is a subset of the entire CIE chromaticity diagram.</a:t>
            </a:r>
          </a:p>
          <a:p>
            <a:pPr lvl="1" eaLnBrk="1" hangingPunct="1"/>
            <a:r>
              <a:rPr lang="en-US" altLang="ko-KR" sz="2000" smtClean="0">
                <a:latin typeface="Times New Roman" pitchFamily="18" charset="0"/>
              </a:rPr>
              <a:t>Saturation of 100 percent in the model is less than 100 percent excitation purity.</a:t>
            </a:r>
          </a:p>
        </p:txBody>
      </p:sp>
      <p:grpSp>
        <p:nvGrpSpPr>
          <p:cNvPr id="2" name="Group 4"/>
          <p:cNvGrpSpPr>
            <a:grpSpLocks/>
          </p:cNvGrpSpPr>
          <p:nvPr/>
        </p:nvGrpSpPr>
        <p:grpSpPr bwMode="auto">
          <a:xfrm>
            <a:off x="5580063" y="2060575"/>
            <a:ext cx="3276600" cy="2973388"/>
            <a:chOff x="1584" y="1536"/>
            <a:chExt cx="1392" cy="1263"/>
          </a:xfrm>
        </p:grpSpPr>
        <p:pic>
          <p:nvPicPr>
            <p:cNvPr id="24583"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4584"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4585"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4586"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4587"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4588"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4589"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4590"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
        <p:nvSpPr>
          <p:cNvPr id="24582" name="Text Box 13"/>
          <p:cNvSpPr txBox="1">
            <a:spLocks noChangeArrowheads="1"/>
          </p:cNvSpPr>
          <p:nvPr/>
        </p:nvSpPr>
        <p:spPr bwMode="auto">
          <a:xfrm>
            <a:off x="5724525" y="5229225"/>
            <a:ext cx="3168650" cy="1878013"/>
          </a:xfrm>
          <a:prstGeom prst="rect">
            <a:avLst/>
          </a:prstGeom>
          <a:noFill/>
          <a:ln w="9525">
            <a:noFill/>
            <a:miter lim="800000"/>
            <a:headEnd/>
            <a:tailEnd/>
          </a:ln>
        </p:spPr>
        <p:txBody>
          <a:bodyPr>
            <a:spAutoFit/>
          </a:bodyPr>
          <a:lstStyle/>
          <a:p>
            <a:pPr latinLnBrk="0">
              <a:spcBef>
                <a:spcPct val="20000"/>
              </a:spcBef>
            </a:pPr>
            <a:r>
              <a:rPr kumimoji="0" lang="en-US" altLang="ko-KR">
                <a:latin typeface="Times New Roman" pitchFamily="18" charset="0"/>
              </a:rPr>
              <a:t>Single hexcone HSV color model.  (The V = 1 plane contains the RGB model’s R = 1, G = 1, B = 1, in the regions shown)</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5"/>
          <p:cNvSpPr>
            <a:spLocks noGrp="1"/>
          </p:cNvSpPr>
          <p:nvPr>
            <p:ph type="sldNum" sz="quarter" idx="11"/>
          </p:nvPr>
        </p:nvSpPr>
        <p:spPr>
          <a:noFill/>
          <a:ln>
            <a:miter lim="800000"/>
            <a:headEnd/>
            <a:tailEnd/>
          </a:ln>
        </p:spPr>
        <p:txBody>
          <a:bodyPr/>
          <a:lstStyle/>
          <a:p>
            <a:fld id="{D926BC5F-2451-41FB-B4A2-72FEA4E8A497}" type="slidenum">
              <a:rPr lang="en-US" altLang="ko-KR"/>
              <a:pPr/>
              <a:t>103</a:t>
            </a:fld>
            <a:endParaRPr lang="en-US" altLang="ko-KR"/>
          </a:p>
        </p:txBody>
      </p:sp>
      <p:sp>
        <p:nvSpPr>
          <p:cNvPr id="25603"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5604" name="Rectangle 3"/>
          <p:cNvSpPr>
            <a:spLocks noGrp="1" noChangeArrowheads="1"/>
          </p:cNvSpPr>
          <p:nvPr>
            <p:ph type="body" sz="half" idx="1"/>
          </p:nvPr>
        </p:nvSpPr>
        <p:spPr>
          <a:xfrm>
            <a:off x="457200" y="1981200"/>
            <a:ext cx="5051425" cy="4687888"/>
          </a:xfrm>
        </p:spPr>
        <p:txBody>
          <a:bodyPr/>
          <a:lstStyle/>
          <a:p>
            <a:pPr eaLnBrk="1" hangingPunct="1">
              <a:lnSpc>
                <a:spcPct val="80000"/>
              </a:lnSpc>
            </a:pPr>
            <a:r>
              <a:rPr lang="en-US" altLang="ko-KR" sz="2400" smtClean="0">
                <a:latin typeface="Times New Roman" pitchFamily="18" charset="0"/>
              </a:rPr>
              <a:t>The hexcone is one unit high in V, with the apex at the origin.</a:t>
            </a:r>
          </a:p>
          <a:p>
            <a:pPr eaLnBrk="1" hangingPunct="1">
              <a:lnSpc>
                <a:spcPct val="80000"/>
              </a:lnSpc>
            </a:pPr>
            <a:r>
              <a:rPr lang="en-US" altLang="ko-KR" sz="2400" smtClean="0">
                <a:latin typeface="Times New Roman" pitchFamily="18" charset="0"/>
              </a:rPr>
              <a:t>The point at the apex is black and has a V coordinate of 0.</a:t>
            </a:r>
          </a:p>
          <a:p>
            <a:pPr eaLnBrk="1" hangingPunct="1">
              <a:lnSpc>
                <a:spcPct val="80000"/>
              </a:lnSpc>
            </a:pPr>
            <a:r>
              <a:rPr lang="en-US" altLang="ko-KR" sz="2400" smtClean="0">
                <a:latin typeface="Times New Roman" pitchFamily="18" charset="0"/>
              </a:rPr>
              <a:t>At this point, the values of H and S are irrelevant.</a:t>
            </a:r>
          </a:p>
          <a:p>
            <a:pPr eaLnBrk="1" hangingPunct="1">
              <a:lnSpc>
                <a:spcPct val="80000"/>
              </a:lnSpc>
            </a:pPr>
            <a:r>
              <a:rPr lang="en-US" altLang="ko-KR" sz="2400" smtClean="0">
                <a:latin typeface="Times New Roman" pitchFamily="18" charset="0"/>
              </a:rPr>
              <a:t>The point S = 0, V = 1 is white.</a:t>
            </a:r>
          </a:p>
          <a:p>
            <a:pPr eaLnBrk="1" hangingPunct="1">
              <a:lnSpc>
                <a:spcPct val="80000"/>
              </a:lnSpc>
            </a:pPr>
            <a:r>
              <a:rPr lang="en-US" altLang="ko-KR" sz="2400" smtClean="0">
                <a:latin typeface="Times New Roman" pitchFamily="18" charset="0"/>
              </a:rPr>
              <a:t>Intermediate values of V for S = 0 (on the center line) are the grays.</a:t>
            </a:r>
          </a:p>
          <a:p>
            <a:pPr eaLnBrk="1" hangingPunct="1">
              <a:lnSpc>
                <a:spcPct val="80000"/>
              </a:lnSpc>
            </a:pPr>
            <a:r>
              <a:rPr lang="en-US" altLang="ko-KR" sz="2400" smtClean="0">
                <a:latin typeface="Times New Roman" pitchFamily="18" charset="0"/>
              </a:rPr>
              <a:t>When S = 0, the value of H is irrelevant. When S is not zero, H is relevant.</a:t>
            </a:r>
          </a:p>
          <a:p>
            <a:pPr lvl="1" eaLnBrk="1" hangingPunct="1">
              <a:lnSpc>
                <a:spcPct val="80000"/>
              </a:lnSpc>
            </a:pPr>
            <a:r>
              <a:rPr lang="en-US" altLang="ko-KR" sz="2000" smtClean="0">
                <a:latin typeface="Times New Roman" pitchFamily="18" charset="0"/>
              </a:rPr>
              <a:t>Pure red is at H = 0, S = 1, V = 1.</a:t>
            </a:r>
          </a:p>
        </p:txBody>
      </p:sp>
      <p:grpSp>
        <p:nvGrpSpPr>
          <p:cNvPr id="2" name="Group 4"/>
          <p:cNvGrpSpPr>
            <a:grpSpLocks/>
          </p:cNvGrpSpPr>
          <p:nvPr/>
        </p:nvGrpSpPr>
        <p:grpSpPr bwMode="auto">
          <a:xfrm>
            <a:off x="5580063" y="2060575"/>
            <a:ext cx="3276600" cy="2973388"/>
            <a:chOff x="1584" y="1536"/>
            <a:chExt cx="1392" cy="1263"/>
          </a:xfrm>
        </p:grpSpPr>
        <p:pic>
          <p:nvPicPr>
            <p:cNvPr id="25607"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5608"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5609"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5610"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5611"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5612"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5613"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5614"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
        <p:nvSpPr>
          <p:cNvPr id="25606" name="Text Box 13"/>
          <p:cNvSpPr txBox="1">
            <a:spLocks noChangeArrowheads="1"/>
          </p:cNvSpPr>
          <p:nvPr/>
        </p:nvSpPr>
        <p:spPr bwMode="auto">
          <a:xfrm>
            <a:off x="5724525" y="5229225"/>
            <a:ext cx="3168650" cy="1878013"/>
          </a:xfrm>
          <a:prstGeom prst="rect">
            <a:avLst/>
          </a:prstGeom>
          <a:noFill/>
          <a:ln w="9525">
            <a:noFill/>
            <a:miter lim="800000"/>
            <a:headEnd/>
            <a:tailEnd/>
          </a:ln>
        </p:spPr>
        <p:txBody>
          <a:bodyPr>
            <a:spAutoFit/>
          </a:bodyPr>
          <a:lstStyle/>
          <a:p>
            <a:pPr latinLnBrk="0">
              <a:spcBef>
                <a:spcPct val="20000"/>
              </a:spcBef>
            </a:pPr>
            <a:r>
              <a:rPr kumimoji="0" lang="en-US" altLang="ko-KR">
                <a:latin typeface="Times New Roman" pitchFamily="18" charset="0"/>
              </a:rPr>
              <a:t>Single hexcone HSV color model.  (The V = 1 plane contains the RGB model’s R = 1, G = 1, B = 1, in the regions shown)</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5"/>
          <p:cNvSpPr>
            <a:spLocks noGrp="1"/>
          </p:cNvSpPr>
          <p:nvPr>
            <p:ph type="sldNum" sz="quarter" idx="11"/>
          </p:nvPr>
        </p:nvSpPr>
        <p:spPr>
          <a:noFill/>
          <a:ln>
            <a:miter lim="800000"/>
            <a:headEnd/>
            <a:tailEnd/>
          </a:ln>
        </p:spPr>
        <p:txBody>
          <a:bodyPr/>
          <a:lstStyle/>
          <a:p>
            <a:fld id="{23BE1647-1856-43B6-863B-44EC7E1E109D}" type="slidenum">
              <a:rPr lang="en-US" altLang="ko-KR"/>
              <a:pPr/>
              <a:t>104</a:t>
            </a:fld>
            <a:endParaRPr lang="en-US" altLang="ko-KR"/>
          </a:p>
        </p:txBody>
      </p:sp>
      <p:sp>
        <p:nvSpPr>
          <p:cNvPr id="26627"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6628" name="Rectangle 3"/>
          <p:cNvSpPr>
            <a:spLocks noGrp="1" noChangeArrowheads="1"/>
          </p:cNvSpPr>
          <p:nvPr>
            <p:ph type="body" sz="half" idx="1"/>
          </p:nvPr>
        </p:nvSpPr>
        <p:spPr>
          <a:xfrm>
            <a:off x="457200" y="1981200"/>
            <a:ext cx="5051425" cy="4687888"/>
          </a:xfrm>
        </p:spPr>
        <p:txBody>
          <a:bodyPr/>
          <a:lstStyle/>
          <a:p>
            <a:pPr eaLnBrk="1" hangingPunct="1"/>
            <a:r>
              <a:rPr lang="en-US" altLang="ko-KR" sz="2800" smtClean="0">
                <a:latin typeface="Times New Roman" pitchFamily="18" charset="0"/>
              </a:rPr>
              <a:t>Any color with V = 1, S = 1 is akin to an artist’s pure pigment.</a:t>
            </a:r>
          </a:p>
          <a:p>
            <a:pPr eaLnBrk="1" hangingPunct="1"/>
            <a:r>
              <a:rPr lang="en-US" altLang="ko-KR" sz="2800" smtClean="0">
                <a:latin typeface="Times New Roman" pitchFamily="18" charset="0"/>
              </a:rPr>
              <a:t>Adding white pigment corresponds to decreasing S (without changing V).</a:t>
            </a:r>
          </a:p>
          <a:p>
            <a:pPr eaLnBrk="1" hangingPunct="1"/>
            <a:r>
              <a:rPr lang="en-US" altLang="ko-KR" sz="2800" smtClean="0">
                <a:latin typeface="Times New Roman" pitchFamily="18" charset="0"/>
              </a:rPr>
              <a:t>Shades are created by keeping S = 1 and decreasing V.</a:t>
            </a:r>
          </a:p>
          <a:p>
            <a:pPr eaLnBrk="1" hangingPunct="1"/>
            <a:r>
              <a:rPr lang="en-US" altLang="ko-KR" sz="2800" smtClean="0">
                <a:latin typeface="Times New Roman" pitchFamily="18" charset="0"/>
              </a:rPr>
              <a:t>Tones are created by decreasing both S and V.</a:t>
            </a:r>
          </a:p>
        </p:txBody>
      </p:sp>
      <p:grpSp>
        <p:nvGrpSpPr>
          <p:cNvPr id="2" name="Group 4"/>
          <p:cNvGrpSpPr>
            <a:grpSpLocks/>
          </p:cNvGrpSpPr>
          <p:nvPr/>
        </p:nvGrpSpPr>
        <p:grpSpPr bwMode="auto">
          <a:xfrm>
            <a:off x="5580063" y="2060575"/>
            <a:ext cx="3276600" cy="2973388"/>
            <a:chOff x="1584" y="1536"/>
            <a:chExt cx="1392" cy="1263"/>
          </a:xfrm>
        </p:grpSpPr>
        <p:pic>
          <p:nvPicPr>
            <p:cNvPr id="26631"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6632"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6633"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6634"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6635"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6636"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6637"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6638"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
        <p:nvSpPr>
          <p:cNvPr id="26630" name="Text Box 13"/>
          <p:cNvSpPr txBox="1">
            <a:spLocks noChangeArrowheads="1"/>
          </p:cNvSpPr>
          <p:nvPr/>
        </p:nvSpPr>
        <p:spPr bwMode="auto">
          <a:xfrm>
            <a:off x="5724525" y="5229225"/>
            <a:ext cx="3168650" cy="1878013"/>
          </a:xfrm>
          <a:prstGeom prst="rect">
            <a:avLst/>
          </a:prstGeom>
          <a:noFill/>
          <a:ln w="9525">
            <a:noFill/>
            <a:miter lim="800000"/>
            <a:headEnd/>
            <a:tailEnd/>
          </a:ln>
        </p:spPr>
        <p:txBody>
          <a:bodyPr>
            <a:spAutoFit/>
          </a:bodyPr>
          <a:lstStyle/>
          <a:p>
            <a:pPr latinLnBrk="0">
              <a:spcBef>
                <a:spcPct val="20000"/>
              </a:spcBef>
            </a:pPr>
            <a:r>
              <a:rPr kumimoji="0" lang="en-US" altLang="ko-KR">
                <a:latin typeface="Times New Roman" pitchFamily="18" charset="0"/>
              </a:rPr>
              <a:t>Single hexcone HSV color model.  (The V = 1 plane contains the RGB model’s R = 1, G = 1, B = 1, in the regions shown)</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5"/>
          <p:cNvSpPr>
            <a:spLocks noGrp="1"/>
          </p:cNvSpPr>
          <p:nvPr>
            <p:ph type="sldNum" sz="quarter" idx="11"/>
          </p:nvPr>
        </p:nvSpPr>
        <p:spPr>
          <a:noFill/>
          <a:ln>
            <a:miter lim="800000"/>
            <a:headEnd/>
            <a:tailEnd/>
          </a:ln>
        </p:spPr>
        <p:txBody>
          <a:bodyPr/>
          <a:lstStyle/>
          <a:p>
            <a:fld id="{22AF3004-78C1-41FC-9ED2-0CBF4D49FDA8}" type="slidenum">
              <a:rPr lang="en-US" altLang="ko-KR"/>
              <a:pPr/>
              <a:t>105</a:t>
            </a:fld>
            <a:endParaRPr lang="en-US" altLang="ko-KR"/>
          </a:p>
        </p:txBody>
      </p:sp>
      <p:sp>
        <p:nvSpPr>
          <p:cNvPr id="27651"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7652" name="Rectangle 3"/>
          <p:cNvSpPr>
            <a:spLocks noGrp="1" noChangeArrowheads="1"/>
          </p:cNvSpPr>
          <p:nvPr>
            <p:ph type="body" sz="half" idx="1"/>
          </p:nvPr>
        </p:nvSpPr>
        <p:spPr>
          <a:xfrm>
            <a:off x="457200" y="1981200"/>
            <a:ext cx="5051425" cy="4687888"/>
          </a:xfrm>
        </p:spPr>
        <p:txBody>
          <a:bodyPr/>
          <a:lstStyle/>
          <a:p>
            <a:pPr eaLnBrk="1" hangingPunct="1"/>
            <a:r>
              <a:rPr lang="en-US" altLang="ko-KR" sz="2800" smtClean="0">
                <a:latin typeface="Times New Roman" pitchFamily="18" charset="0"/>
              </a:rPr>
              <a:t>We can convert from RGB to HSV color space and from HSV to RGB.</a:t>
            </a:r>
          </a:p>
          <a:p>
            <a:pPr lvl="1" eaLnBrk="1" hangingPunct="1"/>
            <a:r>
              <a:rPr lang="en-US" altLang="ko-KR" sz="2400" smtClean="0">
                <a:latin typeface="Times New Roman" pitchFamily="18" charset="0"/>
              </a:rPr>
              <a:t>A code for conversion can be obtained from the Internet.</a:t>
            </a:r>
          </a:p>
        </p:txBody>
      </p:sp>
      <p:grpSp>
        <p:nvGrpSpPr>
          <p:cNvPr id="2" name="Group 4"/>
          <p:cNvGrpSpPr>
            <a:grpSpLocks/>
          </p:cNvGrpSpPr>
          <p:nvPr/>
        </p:nvGrpSpPr>
        <p:grpSpPr bwMode="auto">
          <a:xfrm>
            <a:off x="5580063" y="2060575"/>
            <a:ext cx="3276600" cy="2973388"/>
            <a:chOff x="1584" y="1536"/>
            <a:chExt cx="1392" cy="1263"/>
          </a:xfrm>
        </p:grpSpPr>
        <p:pic>
          <p:nvPicPr>
            <p:cNvPr id="27654"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7655"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7656"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7657"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7658"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7659"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7660"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7661"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5"/>
          <p:cNvSpPr>
            <a:spLocks noGrp="1"/>
          </p:cNvSpPr>
          <p:nvPr>
            <p:ph type="sldNum" sz="quarter" idx="11"/>
          </p:nvPr>
        </p:nvSpPr>
        <p:spPr>
          <a:noFill/>
          <a:ln>
            <a:miter lim="800000"/>
            <a:headEnd/>
            <a:tailEnd/>
          </a:ln>
        </p:spPr>
        <p:txBody>
          <a:bodyPr/>
          <a:lstStyle/>
          <a:p>
            <a:fld id="{9CD6BFAB-7076-4FC8-8A90-B9E1CB7054AA}" type="slidenum">
              <a:rPr lang="en-US" altLang="ko-KR"/>
              <a:pPr/>
              <a:t>106</a:t>
            </a:fld>
            <a:endParaRPr lang="en-US" altLang="ko-KR"/>
          </a:p>
        </p:txBody>
      </p:sp>
      <p:sp>
        <p:nvSpPr>
          <p:cNvPr id="28675" name="Rectangle 2"/>
          <p:cNvSpPr>
            <a:spLocks noGrp="1" noChangeArrowheads="1"/>
          </p:cNvSpPr>
          <p:nvPr>
            <p:ph type="title"/>
          </p:nvPr>
        </p:nvSpPr>
        <p:spPr/>
        <p:txBody>
          <a:bodyPr/>
          <a:lstStyle/>
          <a:p>
            <a:pPr eaLnBrk="1" hangingPunct="1"/>
            <a:r>
              <a:rPr lang="en-US" altLang="ko-KR" sz="4000" smtClean="0">
                <a:latin typeface="Times New Roman" pitchFamily="18" charset="0"/>
              </a:rPr>
              <a:t>HLS Color Model</a:t>
            </a:r>
          </a:p>
        </p:txBody>
      </p:sp>
      <p:sp>
        <p:nvSpPr>
          <p:cNvPr id="28676" name="Rectangle 3"/>
          <p:cNvSpPr>
            <a:spLocks noGrp="1" noChangeArrowheads="1"/>
          </p:cNvSpPr>
          <p:nvPr>
            <p:ph type="body" sz="half" idx="1"/>
          </p:nvPr>
        </p:nvSpPr>
        <p:spPr>
          <a:xfrm>
            <a:off x="457200" y="1981200"/>
            <a:ext cx="5338763" cy="4687888"/>
          </a:xfrm>
        </p:spPr>
        <p:txBody>
          <a:bodyPr/>
          <a:lstStyle/>
          <a:p>
            <a:pPr eaLnBrk="1" hangingPunct="1">
              <a:lnSpc>
                <a:spcPct val="90000"/>
              </a:lnSpc>
            </a:pPr>
            <a:r>
              <a:rPr lang="en-US" altLang="ko-KR" sz="2400" smtClean="0">
                <a:latin typeface="Times New Roman" pitchFamily="18" charset="0"/>
              </a:rPr>
              <a:t>HLS stands for Hue, Lightness and Saturation.</a:t>
            </a:r>
          </a:p>
          <a:p>
            <a:pPr eaLnBrk="1" hangingPunct="1">
              <a:lnSpc>
                <a:spcPct val="90000"/>
              </a:lnSpc>
            </a:pPr>
            <a:r>
              <a:rPr lang="en-US" altLang="ko-KR" sz="2400" smtClean="0">
                <a:latin typeface="Times New Roman" pitchFamily="18" charset="0"/>
              </a:rPr>
              <a:t>It is defined in the double-hexcone subset of a cylindrical space.</a:t>
            </a:r>
          </a:p>
          <a:p>
            <a:pPr eaLnBrk="1" hangingPunct="1">
              <a:lnSpc>
                <a:spcPct val="90000"/>
              </a:lnSpc>
            </a:pPr>
            <a:r>
              <a:rPr lang="en-US" altLang="ko-KR" sz="2400" smtClean="0">
                <a:latin typeface="Times New Roman" pitchFamily="18" charset="0"/>
              </a:rPr>
              <a:t>Hue is the angle around the vertical axis of the double hexcone.</a:t>
            </a:r>
          </a:p>
          <a:p>
            <a:pPr lvl="1" eaLnBrk="1" hangingPunct="1">
              <a:lnSpc>
                <a:spcPct val="90000"/>
              </a:lnSpc>
            </a:pPr>
            <a:r>
              <a:rPr lang="en-US" altLang="ko-KR" sz="2000" smtClean="0">
                <a:latin typeface="Times New Roman" pitchFamily="18" charset="0"/>
              </a:rPr>
              <a:t>Red at 0</a:t>
            </a:r>
            <a:r>
              <a:rPr lang="en-US" altLang="ko-KR" sz="2000" baseline="30000" smtClean="0">
                <a:latin typeface="Times New Roman" pitchFamily="18" charset="0"/>
              </a:rPr>
              <a:t>o</a:t>
            </a:r>
            <a:r>
              <a:rPr lang="en-US" altLang="ko-KR" sz="2000" smtClean="0">
                <a:latin typeface="Times New Roman" pitchFamily="18" charset="0"/>
              </a:rPr>
              <a:t>.</a:t>
            </a:r>
          </a:p>
          <a:p>
            <a:pPr eaLnBrk="1" hangingPunct="1">
              <a:lnSpc>
                <a:spcPct val="90000"/>
              </a:lnSpc>
            </a:pPr>
            <a:r>
              <a:rPr lang="en-US" altLang="ko-KR" sz="2400" smtClean="0">
                <a:latin typeface="Times New Roman" pitchFamily="18" charset="0"/>
              </a:rPr>
              <a:t>The colors occur around the perimeter in the same order as in the CIE diagram when its boundary is traversed counterclockwise: red, yellow, green, cyan, blue and magenta.</a:t>
            </a:r>
          </a:p>
        </p:txBody>
      </p:sp>
      <p:pic>
        <p:nvPicPr>
          <p:cNvPr id="28677" name="Picture 4" descr="fig63"/>
          <p:cNvPicPr>
            <a:picLocks noChangeAspect="1" noChangeArrowheads="1"/>
          </p:cNvPicPr>
          <p:nvPr/>
        </p:nvPicPr>
        <p:blipFill>
          <a:blip r:embed="rId2" cstate="print"/>
          <a:srcRect/>
          <a:stretch>
            <a:fillRect/>
          </a:stretch>
        </p:blipFill>
        <p:spPr bwMode="auto">
          <a:xfrm>
            <a:off x="5716588" y="2420938"/>
            <a:ext cx="3117850" cy="383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번호 개체 틀 5"/>
          <p:cNvSpPr>
            <a:spLocks noGrp="1"/>
          </p:cNvSpPr>
          <p:nvPr>
            <p:ph type="sldNum" sz="quarter" idx="11"/>
          </p:nvPr>
        </p:nvSpPr>
        <p:spPr>
          <a:noFill/>
          <a:ln>
            <a:miter lim="800000"/>
            <a:headEnd/>
            <a:tailEnd/>
          </a:ln>
        </p:spPr>
        <p:txBody>
          <a:bodyPr/>
          <a:lstStyle/>
          <a:p>
            <a:fld id="{8FF1E339-D39F-485B-B837-A9236B45AF7B}" type="slidenum">
              <a:rPr lang="en-US" altLang="ko-KR"/>
              <a:pPr/>
              <a:t>107</a:t>
            </a:fld>
            <a:endParaRPr lang="en-US" altLang="ko-KR"/>
          </a:p>
        </p:txBody>
      </p:sp>
      <p:sp>
        <p:nvSpPr>
          <p:cNvPr id="29699" name="Rectangle 2"/>
          <p:cNvSpPr>
            <a:spLocks noGrp="1" noChangeArrowheads="1"/>
          </p:cNvSpPr>
          <p:nvPr>
            <p:ph type="title"/>
          </p:nvPr>
        </p:nvSpPr>
        <p:spPr/>
        <p:txBody>
          <a:bodyPr/>
          <a:lstStyle/>
          <a:p>
            <a:pPr eaLnBrk="1" hangingPunct="1"/>
            <a:r>
              <a:rPr lang="en-US" altLang="ko-KR" sz="4000" smtClean="0">
                <a:latin typeface="Times New Roman" pitchFamily="18" charset="0"/>
              </a:rPr>
              <a:t>HLS Color Model</a:t>
            </a:r>
          </a:p>
        </p:txBody>
      </p:sp>
      <p:sp>
        <p:nvSpPr>
          <p:cNvPr id="29700" name="Rectangle 3"/>
          <p:cNvSpPr>
            <a:spLocks noGrp="1" noChangeArrowheads="1"/>
          </p:cNvSpPr>
          <p:nvPr>
            <p:ph type="body" sz="half" idx="1"/>
          </p:nvPr>
        </p:nvSpPr>
        <p:spPr>
          <a:xfrm>
            <a:off x="457200" y="1981200"/>
            <a:ext cx="5338763" cy="4687888"/>
          </a:xfrm>
        </p:spPr>
        <p:txBody>
          <a:bodyPr/>
          <a:lstStyle/>
          <a:p>
            <a:pPr eaLnBrk="1" hangingPunct="1">
              <a:lnSpc>
                <a:spcPct val="90000"/>
              </a:lnSpc>
            </a:pPr>
            <a:r>
              <a:rPr lang="en-US" altLang="ko-KR" sz="2400" smtClean="0">
                <a:latin typeface="Times New Roman" pitchFamily="18" charset="0"/>
              </a:rPr>
              <a:t>We can think of HLS as a deformation of HSV, in which white is pulled upward to form the upper hexcone from the V=1 plane.</a:t>
            </a:r>
          </a:p>
          <a:p>
            <a:pPr eaLnBrk="1" hangingPunct="1">
              <a:lnSpc>
                <a:spcPct val="90000"/>
              </a:lnSpc>
            </a:pPr>
            <a:r>
              <a:rPr lang="en-US" altLang="ko-KR" sz="2400" smtClean="0">
                <a:latin typeface="Times New Roman" pitchFamily="18" charset="0"/>
              </a:rPr>
              <a:t>The complement of any hue is located 180</a:t>
            </a:r>
            <a:r>
              <a:rPr lang="en-US" altLang="ko-KR" sz="2400" baseline="30000" smtClean="0">
                <a:latin typeface="Times New Roman" pitchFamily="18" charset="0"/>
              </a:rPr>
              <a:t>o</a:t>
            </a:r>
            <a:r>
              <a:rPr lang="en-US" altLang="ko-KR" sz="2400" smtClean="0">
                <a:latin typeface="Times New Roman" pitchFamily="18" charset="0"/>
              </a:rPr>
              <a:t> farther around the double hexcone.</a:t>
            </a:r>
          </a:p>
          <a:p>
            <a:pPr eaLnBrk="1" hangingPunct="1">
              <a:lnSpc>
                <a:spcPct val="90000"/>
              </a:lnSpc>
            </a:pPr>
            <a:r>
              <a:rPr lang="en-US" altLang="ko-KR" sz="2400" smtClean="0">
                <a:latin typeface="Times New Roman" pitchFamily="18" charset="0"/>
              </a:rPr>
              <a:t>Saturation is measured radially from the vertical axis.</a:t>
            </a:r>
          </a:p>
          <a:p>
            <a:pPr lvl="1" eaLnBrk="1" hangingPunct="1">
              <a:lnSpc>
                <a:spcPct val="90000"/>
              </a:lnSpc>
            </a:pPr>
            <a:r>
              <a:rPr lang="en-US" altLang="ko-KR" sz="2000" smtClean="0">
                <a:latin typeface="Times New Roman" pitchFamily="18" charset="0"/>
              </a:rPr>
              <a:t>From 0 on the axis to 1 on the surface.</a:t>
            </a:r>
          </a:p>
          <a:p>
            <a:pPr eaLnBrk="1" hangingPunct="1">
              <a:lnSpc>
                <a:spcPct val="90000"/>
              </a:lnSpc>
            </a:pPr>
            <a:r>
              <a:rPr lang="en-US" altLang="ko-KR" sz="2400" smtClean="0">
                <a:latin typeface="Times New Roman" pitchFamily="18" charset="0"/>
              </a:rPr>
              <a:t>Lightness is 0 for black (at the lower tip of the double hexcone) to 1 for white (at the upper tip).</a:t>
            </a:r>
            <a:br>
              <a:rPr lang="en-US" altLang="ko-KR" sz="2400" smtClean="0">
                <a:latin typeface="Times New Roman" pitchFamily="18" charset="0"/>
              </a:rPr>
            </a:br>
            <a:endParaRPr lang="en-US" altLang="ko-KR" sz="2400" smtClean="0">
              <a:latin typeface="Times New Roman" pitchFamily="18" charset="0"/>
            </a:endParaRPr>
          </a:p>
        </p:txBody>
      </p:sp>
      <p:pic>
        <p:nvPicPr>
          <p:cNvPr id="29701" name="Picture 4" descr="fig63"/>
          <p:cNvPicPr>
            <a:picLocks noChangeAspect="1" noChangeArrowheads="1"/>
          </p:cNvPicPr>
          <p:nvPr/>
        </p:nvPicPr>
        <p:blipFill>
          <a:blip r:embed="rId2" cstate="print"/>
          <a:srcRect/>
          <a:stretch>
            <a:fillRect/>
          </a:stretch>
        </p:blipFill>
        <p:spPr bwMode="auto">
          <a:xfrm>
            <a:off x="5756275" y="2420938"/>
            <a:ext cx="3117850" cy="383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슬라이드 번호 개체 틀 5"/>
          <p:cNvSpPr>
            <a:spLocks noGrp="1"/>
          </p:cNvSpPr>
          <p:nvPr>
            <p:ph type="sldNum" sz="quarter" idx="11"/>
          </p:nvPr>
        </p:nvSpPr>
        <p:spPr>
          <a:noFill/>
          <a:ln>
            <a:miter lim="800000"/>
            <a:headEnd/>
            <a:tailEnd/>
          </a:ln>
        </p:spPr>
        <p:txBody>
          <a:bodyPr/>
          <a:lstStyle/>
          <a:p>
            <a:fld id="{F19CFE3A-96DC-4543-8483-24A8AB49EC5F}" type="slidenum">
              <a:rPr lang="en-US" altLang="ko-KR"/>
              <a:pPr/>
              <a:t>108</a:t>
            </a:fld>
            <a:endParaRPr lang="en-US" altLang="ko-KR"/>
          </a:p>
        </p:txBody>
      </p:sp>
      <p:sp>
        <p:nvSpPr>
          <p:cNvPr id="30723" name="Rectangle 2"/>
          <p:cNvSpPr>
            <a:spLocks noGrp="1" noChangeArrowheads="1"/>
          </p:cNvSpPr>
          <p:nvPr>
            <p:ph type="title"/>
          </p:nvPr>
        </p:nvSpPr>
        <p:spPr/>
        <p:txBody>
          <a:bodyPr/>
          <a:lstStyle/>
          <a:p>
            <a:pPr eaLnBrk="1" hangingPunct="1"/>
            <a:r>
              <a:rPr lang="en-US" altLang="ko-KR" sz="4000" smtClean="0">
                <a:latin typeface="Times New Roman" pitchFamily="18" charset="0"/>
              </a:rPr>
              <a:t>HLS Color Model</a:t>
            </a:r>
          </a:p>
        </p:txBody>
      </p:sp>
      <p:sp>
        <p:nvSpPr>
          <p:cNvPr id="30724" name="Rectangle 3"/>
          <p:cNvSpPr>
            <a:spLocks noGrp="1" noChangeArrowheads="1"/>
          </p:cNvSpPr>
          <p:nvPr>
            <p:ph type="body" sz="half" idx="1"/>
          </p:nvPr>
        </p:nvSpPr>
        <p:spPr>
          <a:xfrm>
            <a:off x="457200" y="1981200"/>
            <a:ext cx="5338763" cy="4687888"/>
          </a:xfrm>
        </p:spPr>
        <p:txBody>
          <a:bodyPr/>
          <a:lstStyle/>
          <a:p>
            <a:pPr eaLnBrk="1" hangingPunct="1"/>
            <a:r>
              <a:rPr lang="en-US" altLang="ko-KR" sz="2800" smtClean="0">
                <a:latin typeface="Times New Roman" pitchFamily="18" charset="0"/>
              </a:rPr>
              <a:t>The grays all have S = 0.</a:t>
            </a:r>
          </a:p>
          <a:p>
            <a:pPr eaLnBrk="1" hangingPunct="1"/>
            <a:r>
              <a:rPr lang="en-US" altLang="ko-KR" sz="2800" smtClean="0">
                <a:latin typeface="Times New Roman" pitchFamily="18" charset="0"/>
              </a:rPr>
              <a:t>The maximally saturated hues are at S = 1, L = 0.5.</a:t>
            </a:r>
          </a:p>
          <a:p>
            <a:pPr eaLnBrk="1" hangingPunct="1"/>
            <a:r>
              <a:rPr lang="en-US" altLang="ko-KR" sz="2800" smtClean="0">
                <a:latin typeface="Times New Roman" pitchFamily="18" charset="0"/>
              </a:rPr>
              <a:t>Easy to use.</a:t>
            </a:r>
          </a:p>
        </p:txBody>
      </p:sp>
      <p:pic>
        <p:nvPicPr>
          <p:cNvPr id="30725" name="Picture 4" descr="hls"/>
          <p:cNvPicPr>
            <a:picLocks noChangeAspect="1" noChangeArrowheads="1"/>
          </p:cNvPicPr>
          <p:nvPr/>
        </p:nvPicPr>
        <p:blipFill>
          <a:blip r:embed="rId2" cstate="print"/>
          <a:srcRect b="6380"/>
          <a:stretch>
            <a:fillRect/>
          </a:stretch>
        </p:blipFill>
        <p:spPr bwMode="auto">
          <a:xfrm>
            <a:off x="6035675" y="1773238"/>
            <a:ext cx="2914650" cy="3168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5"/>
          <p:cNvSpPr>
            <a:spLocks noGrp="1"/>
          </p:cNvSpPr>
          <p:nvPr>
            <p:ph type="sldNum" sz="quarter" idx="11"/>
          </p:nvPr>
        </p:nvSpPr>
        <p:spPr>
          <a:noFill/>
          <a:ln>
            <a:miter lim="800000"/>
            <a:headEnd/>
            <a:tailEnd/>
          </a:ln>
        </p:spPr>
        <p:txBody>
          <a:bodyPr/>
          <a:lstStyle/>
          <a:p>
            <a:fld id="{05AA8069-6A45-4056-BEFB-9C24C4AE17DC}" type="slidenum">
              <a:rPr lang="en-US" altLang="ko-KR"/>
              <a:pPr/>
              <a:t>109</a:t>
            </a:fld>
            <a:endParaRPr lang="en-US" altLang="ko-KR"/>
          </a:p>
        </p:txBody>
      </p:sp>
      <p:sp>
        <p:nvSpPr>
          <p:cNvPr id="31747"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Interactive Specification of Color</a:t>
            </a:r>
          </a:p>
        </p:txBody>
      </p:sp>
      <p:sp>
        <p:nvSpPr>
          <p:cNvPr id="31748" name="Rectangle 3"/>
          <p:cNvSpPr>
            <a:spLocks noGrp="1" noChangeArrowheads="1"/>
          </p:cNvSpPr>
          <p:nvPr>
            <p:ph type="body" sz="half" idx="1"/>
          </p:nvPr>
        </p:nvSpPr>
        <p:spPr>
          <a:xfrm>
            <a:off x="457200" y="1981200"/>
            <a:ext cx="8147050" cy="4687888"/>
          </a:xfrm>
        </p:spPr>
        <p:txBody>
          <a:bodyPr/>
          <a:lstStyle/>
          <a:p>
            <a:pPr eaLnBrk="1" hangingPunct="1"/>
            <a:r>
              <a:rPr lang="en-US" altLang="ko-KR" sz="2800" smtClean="0">
                <a:latin typeface="Times New Roman" pitchFamily="18" charset="0"/>
              </a:rPr>
              <a:t>Basic choice : use English-language name.</a:t>
            </a:r>
          </a:p>
          <a:p>
            <a:pPr lvl="1" eaLnBrk="1" hangingPunct="1"/>
            <a:r>
              <a:rPr lang="en-US" altLang="ko-KR" sz="2400" smtClean="0">
                <a:latin typeface="Times New Roman" pitchFamily="18" charset="0"/>
              </a:rPr>
              <a:t>To specify the numeric coordinates of the color in a color space.</a:t>
            </a:r>
          </a:p>
          <a:p>
            <a:pPr lvl="1" eaLnBrk="1" hangingPunct="1"/>
            <a:r>
              <a:rPr lang="en-US" altLang="ko-KR" sz="2400" smtClean="0">
                <a:latin typeface="Times New Roman" pitchFamily="18" charset="0"/>
              </a:rPr>
              <a:t>Ambiguous and subjective : (a light navy blue with a touch of green???????)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a:stretch>
            <a:fillRect/>
          </a:stretch>
        </p:blipFill>
        <p:spPr bwMode="auto">
          <a:xfrm>
            <a:off x="0" y="147638"/>
            <a:ext cx="8676456" cy="6562725"/>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5"/>
          <p:cNvSpPr>
            <a:spLocks noGrp="1"/>
          </p:cNvSpPr>
          <p:nvPr>
            <p:ph type="sldNum" sz="quarter" idx="11"/>
          </p:nvPr>
        </p:nvSpPr>
        <p:spPr>
          <a:noFill/>
          <a:ln>
            <a:miter lim="800000"/>
            <a:headEnd/>
            <a:tailEnd/>
          </a:ln>
        </p:spPr>
        <p:txBody>
          <a:bodyPr/>
          <a:lstStyle/>
          <a:p>
            <a:fld id="{ACD4EB04-B599-43A9-A539-17F6A12EA9E1}" type="slidenum">
              <a:rPr lang="en-US" altLang="ko-KR"/>
              <a:pPr/>
              <a:t>110</a:t>
            </a:fld>
            <a:endParaRPr lang="en-US" altLang="ko-KR"/>
          </a:p>
        </p:txBody>
      </p:sp>
      <p:sp>
        <p:nvSpPr>
          <p:cNvPr id="32771"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Interactive Specification of Color</a:t>
            </a:r>
          </a:p>
        </p:txBody>
      </p:sp>
      <p:sp>
        <p:nvSpPr>
          <p:cNvPr id="32772" name="Rectangle 3"/>
          <p:cNvSpPr>
            <a:spLocks noGrp="1" noChangeArrowheads="1"/>
          </p:cNvSpPr>
          <p:nvPr>
            <p:ph type="body" sz="half" idx="1"/>
          </p:nvPr>
        </p:nvSpPr>
        <p:spPr>
          <a:xfrm>
            <a:off x="457200" y="1981200"/>
            <a:ext cx="3754438" cy="4876800"/>
          </a:xfrm>
        </p:spPr>
        <p:txBody>
          <a:bodyPr/>
          <a:lstStyle/>
          <a:p>
            <a:pPr eaLnBrk="1" hangingPunct="1">
              <a:lnSpc>
                <a:spcPct val="90000"/>
              </a:lnSpc>
            </a:pPr>
            <a:r>
              <a:rPr lang="en-US" altLang="ko-KR" sz="2800" smtClean="0">
                <a:latin typeface="Times New Roman" pitchFamily="18" charset="0"/>
              </a:rPr>
              <a:t>Numeric coordinates in color space</a:t>
            </a:r>
          </a:p>
          <a:p>
            <a:pPr lvl="1" eaLnBrk="1" hangingPunct="1">
              <a:lnSpc>
                <a:spcPct val="90000"/>
              </a:lnSpc>
            </a:pPr>
            <a:r>
              <a:rPr lang="en-US" altLang="ko-KR" sz="2400" smtClean="0">
                <a:latin typeface="Times New Roman" pitchFamily="18" charset="0"/>
              </a:rPr>
              <a:t>A user can change the numeric coordinate values by sliding dials.</a:t>
            </a:r>
          </a:p>
          <a:p>
            <a:pPr lvl="1" eaLnBrk="1" hangingPunct="1">
              <a:lnSpc>
                <a:spcPct val="90000"/>
              </a:lnSpc>
            </a:pPr>
            <a:r>
              <a:rPr lang="en-US" altLang="ko-KR" sz="2400" smtClean="0">
                <a:latin typeface="Times New Roman" pitchFamily="18" charset="0"/>
              </a:rPr>
              <a:t>Or enter numeric values</a:t>
            </a:r>
          </a:p>
          <a:p>
            <a:pPr lvl="1" eaLnBrk="1" hangingPunct="1">
              <a:lnSpc>
                <a:spcPct val="90000"/>
              </a:lnSpc>
            </a:pPr>
            <a:r>
              <a:rPr lang="en-US" altLang="ko-KR" sz="2400" smtClean="0">
                <a:latin typeface="Times New Roman" pitchFamily="18" charset="0"/>
              </a:rPr>
              <a:t>Interactively see the color produced by those numeric values to understand the effects of the color change.</a:t>
            </a:r>
          </a:p>
        </p:txBody>
      </p:sp>
      <p:pic>
        <p:nvPicPr>
          <p:cNvPr id="32773" name="Picture 4" descr="pagemill_26"/>
          <p:cNvPicPr>
            <a:picLocks noChangeAspect="1" noChangeArrowheads="1"/>
          </p:cNvPicPr>
          <p:nvPr/>
        </p:nvPicPr>
        <p:blipFill>
          <a:blip r:embed="rId2" cstate="print"/>
          <a:srcRect/>
          <a:stretch>
            <a:fillRect/>
          </a:stretch>
        </p:blipFill>
        <p:spPr bwMode="auto">
          <a:xfrm>
            <a:off x="4572000" y="2060575"/>
            <a:ext cx="4105275" cy="2405063"/>
          </a:xfrm>
          <a:prstGeom prst="rect">
            <a:avLst/>
          </a:prstGeom>
          <a:noFill/>
          <a:ln w="9525">
            <a:noFill/>
            <a:miter lim="800000"/>
            <a:headEnd/>
            <a:tailEnd/>
          </a:ln>
        </p:spPr>
      </p:pic>
      <p:pic>
        <p:nvPicPr>
          <p:cNvPr id="32774" name="Picture 5"/>
          <p:cNvPicPr>
            <a:picLocks noChangeAspect="1" noChangeArrowheads="1"/>
          </p:cNvPicPr>
          <p:nvPr/>
        </p:nvPicPr>
        <p:blipFill>
          <a:blip r:embed="rId3" cstate="print"/>
          <a:srcRect l="11119" t="14763" r="62305" b="47591"/>
          <a:stretch>
            <a:fillRect/>
          </a:stretch>
        </p:blipFill>
        <p:spPr bwMode="auto">
          <a:xfrm>
            <a:off x="4356100" y="3716338"/>
            <a:ext cx="2097088" cy="2376487"/>
          </a:xfrm>
          <a:prstGeom prst="rect">
            <a:avLst/>
          </a:prstGeom>
          <a:noFill/>
          <a:ln w="9525">
            <a:noFill/>
            <a:miter lim="800000"/>
            <a:headEnd/>
            <a:tailEnd/>
          </a:ln>
        </p:spPr>
      </p:pic>
      <p:pic>
        <p:nvPicPr>
          <p:cNvPr id="32775" name="Picture 6"/>
          <p:cNvPicPr>
            <a:picLocks noChangeAspect="1" noChangeArrowheads="1"/>
          </p:cNvPicPr>
          <p:nvPr/>
        </p:nvPicPr>
        <p:blipFill>
          <a:blip r:embed="rId4" cstate="print"/>
          <a:srcRect l="11224" t="14763" r="62201" b="47591"/>
          <a:stretch>
            <a:fillRect/>
          </a:stretch>
        </p:blipFill>
        <p:spPr bwMode="auto">
          <a:xfrm>
            <a:off x="6300788" y="3789363"/>
            <a:ext cx="2351087" cy="2663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번호 개체 틀 5"/>
          <p:cNvSpPr>
            <a:spLocks noGrp="1"/>
          </p:cNvSpPr>
          <p:nvPr>
            <p:ph type="sldNum" sz="quarter" idx="11"/>
          </p:nvPr>
        </p:nvSpPr>
        <p:spPr>
          <a:noFill/>
          <a:ln>
            <a:miter lim="800000"/>
            <a:headEnd/>
            <a:tailEnd/>
          </a:ln>
        </p:spPr>
        <p:txBody>
          <a:bodyPr/>
          <a:lstStyle/>
          <a:p>
            <a:fld id="{73892759-8135-47B8-9D34-35B07259DDDE}" type="slidenum">
              <a:rPr lang="en-US" altLang="ko-KR"/>
              <a:pPr/>
              <a:t>111</a:t>
            </a:fld>
            <a:endParaRPr lang="en-US" altLang="ko-KR"/>
          </a:p>
        </p:txBody>
      </p:sp>
      <p:sp>
        <p:nvSpPr>
          <p:cNvPr id="33795"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Interactive Specification of Color</a:t>
            </a:r>
          </a:p>
        </p:txBody>
      </p:sp>
      <p:sp>
        <p:nvSpPr>
          <p:cNvPr id="33796" name="Rectangle 3"/>
          <p:cNvSpPr>
            <a:spLocks noGrp="1" noChangeArrowheads="1"/>
          </p:cNvSpPr>
          <p:nvPr>
            <p:ph type="body" sz="half" idx="1"/>
          </p:nvPr>
        </p:nvSpPr>
        <p:spPr>
          <a:xfrm>
            <a:off x="457200" y="1981200"/>
            <a:ext cx="8362950" cy="4876800"/>
          </a:xfrm>
        </p:spPr>
        <p:txBody>
          <a:bodyPr/>
          <a:lstStyle/>
          <a:p>
            <a:pPr eaLnBrk="1" hangingPunct="1"/>
            <a:r>
              <a:rPr lang="en-US" altLang="ko-KR" sz="2800" dirty="0" smtClean="0">
                <a:latin typeface="Times New Roman" pitchFamily="18" charset="0"/>
              </a:rPr>
              <a:t>Color-matching experiments</a:t>
            </a:r>
          </a:p>
          <a:p>
            <a:pPr lvl="1" eaLnBrk="1" hangingPunct="1"/>
            <a:r>
              <a:rPr lang="en-US" altLang="ko-KR" sz="2400" dirty="0" smtClean="0">
                <a:latin typeface="Times New Roman" pitchFamily="18" charset="0"/>
              </a:rPr>
              <a:t>Subjects used a data tablet to specify colors in several models including RGB, YIQ, LAB and HSV.</a:t>
            </a:r>
          </a:p>
          <a:p>
            <a:pPr lvl="1" eaLnBrk="1" hangingPunct="1"/>
            <a:r>
              <a:rPr lang="en-US" altLang="ko-KR" sz="2400" dirty="0" smtClean="0">
                <a:latin typeface="Times New Roman" pitchFamily="18" charset="0"/>
              </a:rPr>
              <a:t>HSV was found to be slow but accurate.</a:t>
            </a:r>
          </a:p>
          <a:p>
            <a:pPr lvl="1" eaLnBrk="1" hangingPunct="1"/>
            <a:r>
              <a:rPr lang="en-US" altLang="ko-KR" sz="2400" dirty="0" smtClean="0">
                <a:latin typeface="Times New Roman" pitchFamily="18" charset="0"/>
              </a:rPr>
              <a:t>RGB is faster but less accurate.</a:t>
            </a:r>
          </a:p>
          <a:p>
            <a:pPr lvl="1" eaLnBrk="1" hangingPunct="1"/>
            <a:endParaRPr lang="en-US" altLang="ko-KR" sz="2400" dirty="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번호 개체 틀 5"/>
          <p:cNvSpPr>
            <a:spLocks noGrp="1"/>
          </p:cNvSpPr>
          <p:nvPr>
            <p:ph type="sldNum" sz="quarter" idx="11"/>
          </p:nvPr>
        </p:nvSpPr>
        <p:spPr>
          <a:noFill/>
          <a:ln>
            <a:miter lim="800000"/>
            <a:headEnd/>
            <a:tailEnd/>
          </a:ln>
        </p:spPr>
        <p:txBody>
          <a:bodyPr/>
          <a:lstStyle/>
          <a:p>
            <a:fld id="{81E5208A-DC8C-4947-8895-AD8780D44A68}" type="slidenum">
              <a:rPr lang="en-US" altLang="ko-KR"/>
              <a:pPr/>
              <a:t>112</a:t>
            </a:fld>
            <a:endParaRPr lang="en-US" altLang="ko-KR"/>
          </a:p>
        </p:txBody>
      </p:sp>
      <p:sp>
        <p:nvSpPr>
          <p:cNvPr id="34819"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Interactive Specification of Color</a:t>
            </a:r>
          </a:p>
        </p:txBody>
      </p:sp>
      <p:sp>
        <p:nvSpPr>
          <p:cNvPr id="34820" name="Rectangle 3"/>
          <p:cNvSpPr>
            <a:spLocks noGrp="1" noChangeArrowheads="1"/>
          </p:cNvSpPr>
          <p:nvPr>
            <p:ph type="body" sz="half" idx="1"/>
          </p:nvPr>
        </p:nvSpPr>
        <p:spPr>
          <a:xfrm>
            <a:off x="457200" y="1981200"/>
            <a:ext cx="8362950" cy="4876800"/>
          </a:xfrm>
        </p:spPr>
        <p:txBody>
          <a:bodyPr/>
          <a:lstStyle/>
          <a:p>
            <a:pPr lvl="1" eaLnBrk="1" hangingPunct="1">
              <a:buFont typeface="Wingdings" pitchFamily="2" charset="2"/>
              <a:buNone/>
            </a:pPr>
            <a:endParaRPr lang="ko-KR" altLang="ko-KR" sz="2400" smtClean="0">
              <a:latin typeface="Times New Roman" pitchFamily="18" charset="0"/>
            </a:endParaRPr>
          </a:p>
        </p:txBody>
      </p:sp>
      <p:pic>
        <p:nvPicPr>
          <p:cNvPr id="34821" name="Picture 4" descr="colorpicker"/>
          <p:cNvPicPr>
            <a:picLocks noChangeAspect="1" noChangeArrowheads="1"/>
          </p:cNvPicPr>
          <p:nvPr/>
        </p:nvPicPr>
        <p:blipFill>
          <a:blip r:embed="rId2" cstate="print"/>
          <a:srcRect/>
          <a:stretch>
            <a:fillRect/>
          </a:stretch>
        </p:blipFill>
        <p:spPr bwMode="auto">
          <a:xfrm>
            <a:off x="5364163" y="3933825"/>
            <a:ext cx="3124200" cy="2363788"/>
          </a:xfrm>
          <a:prstGeom prst="rect">
            <a:avLst/>
          </a:prstGeom>
          <a:noFill/>
          <a:ln w="9525">
            <a:noFill/>
            <a:miter lim="800000"/>
            <a:headEnd/>
            <a:tailEnd/>
          </a:ln>
        </p:spPr>
      </p:pic>
      <p:pic>
        <p:nvPicPr>
          <p:cNvPr id="34822" name="Picture 5" descr="hsv_phs"/>
          <p:cNvPicPr>
            <a:picLocks noChangeAspect="1" noChangeArrowheads="1"/>
          </p:cNvPicPr>
          <p:nvPr/>
        </p:nvPicPr>
        <p:blipFill>
          <a:blip r:embed="rId3" cstate="print"/>
          <a:srcRect/>
          <a:stretch>
            <a:fillRect/>
          </a:stretch>
        </p:blipFill>
        <p:spPr bwMode="auto">
          <a:xfrm>
            <a:off x="468313" y="2060575"/>
            <a:ext cx="4267200" cy="27892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번호 개체 틀 5"/>
          <p:cNvSpPr>
            <a:spLocks noGrp="1"/>
          </p:cNvSpPr>
          <p:nvPr>
            <p:ph type="sldNum" sz="quarter" idx="11"/>
          </p:nvPr>
        </p:nvSpPr>
        <p:spPr>
          <a:noFill/>
          <a:ln>
            <a:miter lim="800000"/>
            <a:headEnd/>
            <a:tailEnd/>
          </a:ln>
        </p:spPr>
        <p:txBody>
          <a:bodyPr/>
          <a:lstStyle/>
          <a:p>
            <a:fld id="{20BEBE87-6D1E-473D-92F1-2100C0B363B8}" type="slidenum">
              <a:rPr lang="en-US" altLang="ko-KR"/>
              <a:pPr/>
              <a:t>113</a:t>
            </a:fld>
            <a:endParaRPr lang="en-US" altLang="ko-KR"/>
          </a:p>
        </p:txBody>
      </p:sp>
      <p:sp>
        <p:nvSpPr>
          <p:cNvPr id="35843"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Interpolating in Color Space</a:t>
            </a:r>
          </a:p>
        </p:txBody>
      </p:sp>
      <p:sp>
        <p:nvSpPr>
          <p:cNvPr id="35844" name="Rectangle 3"/>
          <p:cNvSpPr>
            <a:spLocks noGrp="1" noChangeArrowheads="1"/>
          </p:cNvSpPr>
          <p:nvPr>
            <p:ph type="body" sz="half" idx="1"/>
          </p:nvPr>
        </p:nvSpPr>
        <p:spPr>
          <a:xfrm>
            <a:off x="457200" y="1981200"/>
            <a:ext cx="8362950" cy="4876800"/>
          </a:xfrm>
        </p:spPr>
        <p:txBody>
          <a:bodyPr/>
          <a:lstStyle/>
          <a:p>
            <a:pPr eaLnBrk="1" hangingPunct="1"/>
            <a:r>
              <a:rPr lang="en-US" altLang="ko-KR" sz="2800" smtClean="0">
                <a:latin typeface="Times New Roman" pitchFamily="18" charset="0"/>
              </a:rPr>
              <a:t>Color interpolation is necessary</a:t>
            </a:r>
          </a:p>
          <a:p>
            <a:pPr lvl="1" eaLnBrk="1" hangingPunct="1"/>
            <a:r>
              <a:rPr lang="en-US" altLang="ko-KR" sz="2400" smtClean="0">
                <a:latin typeface="Times New Roman" pitchFamily="18" charset="0"/>
              </a:rPr>
              <a:t>For Gouraud shading</a:t>
            </a:r>
          </a:p>
          <a:p>
            <a:pPr lvl="1" eaLnBrk="1" hangingPunct="1"/>
            <a:r>
              <a:rPr lang="en-US" altLang="ko-KR" sz="2400" smtClean="0">
                <a:latin typeface="Times New Roman" pitchFamily="18" charset="0"/>
              </a:rPr>
              <a:t>For antialiasing</a:t>
            </a:r>
          </a:p>
          <a:p>
            <a:pPr lvl="1" eaLnBrk="1" hangingPunct="1"/>
            <a:r>
              <a:rPr lang="en-US" altLang="ko-KR" sz="2400" smtClean="0">
                <a:latin typeface="Times New Roman" pitchFamily="18" charset="0"/>
              </a:rPr>
              <a:t>In blending two images together as for a fade-in, fade-out sequence.</a:t>
            </a:r>
          </a:p>
          <a:p>
            <a:pPr eaLnBrk="1" hangingPunct="1"/>
            <a:r>
              <a:rPr lang="en-US" altLang="ko-KR" sz="2800" smtClean="0">
                <a:latin typeface="Times New Roman" pitchFamily="18" charset="0"/>
              </a:rPr>
              <a:t>The results of the interpolation depend on the color model in which the colors are interpolated.</a:t>
            </a:r>
          </a:p>
          <a:p>
            <a:pPr lvl="1" eaLnBrk="1" hangingPunct="1"/>
            <a:r>
              <a:rPr lang="en-US" altLang="ko-KR" sz="2400" smtClean="0">
                <a:latin typeface="Times New Roman" pitchFamily="18" charset="0"/>
              </a:rPr>
              <a:t>The choice of a color model is very important.</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슬라이드 번호 개체 틀 5"/>
          <p:cNvSpPr>
            <a:spLocks noGrp="1"/>
          </p:cNvSpPr>
          <p:nvPr>
            <p:ph type="sldNum" sz="quarter" idx="11"/>
          </p:nvPr>
        </p:nvSpPr>
        <p:spPr>
          <a:noFill/>
          <a:ln>
            <a:miter lim="800000"/>
            <a:headEnd/>
            <a:tailEnd/>
          </a:ln>
        </p:spPr>
        <p:txBody>
          <a:bodyPr/>
          <a:lstStyle/>
          <a:p>
            <a:fld id="{41D07376-5105-4D5A-9DFE-D64A83604932}" type="slidenum">
              <a:rPr lang="en-US" altLang="ko-KR"/>
              <a:pPr/>
              <a:t>114</a:t>
            </a:fld>
            <a:endParaRPr lang="en-US" altLang="ko-KR"/>
          </a:p>
        </p:txBody>
      </p:sp>
      <p:sp>
        <p:nvSpPr>
          <p:cNvPr id="36867"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Interpolating in Color Space</a:t>
            </a:r>
          </a:p>
        </p:txBody>
      </p:sp>
      <p:sp>
        <p:nvSpPr>
          <p:cNvPr id="36868" name="Rectangle 3"/>
          <p:cNvSpPr>
            <a:spLocks noGrp="1" noChangeArrowheads="1"/>
          </p:cNvSpPr>
          <p:nvPr>
            <p:ph type="body" sz="half" idx="1"/>
          </p:nvPr>
        </p:nvSpPr>
        <p:spPr>
          <a:xfrm>
            <a:off x="457200" y="1981200"/>
            <a:ext cx="8362950" cy="4876800"/>
          </a:xfrm>
        </p:spPr>
        <p:txBody>
          <a:bodyPr/>
          <a:lstStyle/>
          <a:p>
            <a:pPr eaLnBrk="1" hangingPunct="1"/>
            <a:r>
              <a:rPr lang="en-US" altLang="ko-KR" sz="2800" smtClean="0">
                <a:latin typeface="Times New Roman" pitchFamily="18" charset="0"/>
              </a:rPr>
              <a:t>Conversion between RGB, CMY, YIQ and CIE color models</a:t>
            </a:r>
          </a:p>
          <a:p>
            <a:pPr lvl="1" eaLnBrk="1" hangingPunct="1"/>
            <a:r>
              <a:rPr lang="en-US" altLang="ko-KR" sz="2400" smtClean="0">
                <a:latin typeface="Times New Roman" pitchFamily="18" charset="0"/>
              </a:rPr>
              <a:t>Affine transformation: a straight line in one color model is transformed into a straight line in the other color model.</a:t>
            </a:r>
          </a:p>
          <a:p>
            <a:pPr eaLnBrk="1" hangingPunct="1"/>
            <a:r>
              <a:rPr lang="en-US" altLang="ko-KR" sz="2800" smtClean="0">
                <a:latin typeface="Times New Roman" pitchFamily="18" charset="0"/>
              </a:rPr>
              <a:t>Conversion between RGB and HSB or HLS model.</a:t>
            </a:r>
          </a:p>
          <a:p>
            <a:pPr lvl="1" eaLnBrk="1" hangingPunct="1"/>
            <a:r>
              <a:rPr lang="en-US" altLang="ko-KR" sz="2400" smtClean="0">
                <a:latin typeface="Times New Roman" pitchFamily="18" charset="0"/>
              </a:rPr>
              <a:t>A straight line in RGB does not in general transform into a straight line in either HSB or HLS model.</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슬라이드 번호 개체 틀 5"/>
          <p:cNvSpPr>
            <a:spLocks noGrp="1"/>
          </p:cNvSpPr>
          <p:nvPr>
            <p:ph type="sldNum" sz="quarter" idx="11"/>
          </p:nvPr>
        </p:nvSpPr>
        <p:spPr>
          <a:noFill/>
          <a:ln>
            <a:miter lim="800000"/>
            <a:headEnd/>
            <a:tailEnd/>
          </a:ln>
        </p:spPr>
        <p:txBody>
          <a:bodyPr/>
          <a:lstStyle/>
          <a:p>
            <a:fld id="{DF9BD331-2364-481E-8DCE-9F4390511D3E}" type="slidenum">
              <a:rPr lang="en-US" altLang="ko-KR"/>
              <a:pPr/>
              <a:t>115</a:t>
            </a:fld>
            <a:endParaRPr lang="en-US" altLang="ko-KR"/>
          </a:p>
        </p:txBody>
      </p:sp>
      <p:sp>
        <p:nvSpPr>
          <p:cNvPr id="37891"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Interpolating in Color Space</a:t>
            </a:r>
          </a:p>
        </p:txBody>
      </p:sp>
      <p:sp>
        <p:nvSpPr>
          <p:cNvPr id="37892" name="Rectangle 3"/>
          <p:cNvSpPr>
            <a:spLocks noGrp="1" noChangeArrowheads="1"/>
          </p:cNvSpPr>
          <p:nvPr>
            <p:ph type="body" sz="half" idx="1"/>
          </p:nvPr>
        </p:nvSpPr>
        <p:spPr>
          <a:xfrm>
            <a:off x="457200" y="1981200"/>
            <a:ext cx="8362950" cy="4876800"/>
          </a:xfrm>
        </p:spPr>
        <p:txBody>
          <a:bodyPr/>
          <a:lstStyle/>
          <a:p>
            <a:pPr eaLnBrk="1" hangingPunct="1"/>
            <a:r>
              <a:rPr lang="en-US" altLang="ko-KR" sz="2400" smtClean="0">
                <a:latin typeface="Times New Roman" pitchFamily="18" charset="0"/>
              </a:rPr>
              <a:t>for example, interpolation between red and green in RGB:   </a:t>
            </a:r>
          </a:p>
          <a:p>
            <a:pPr lvl="1" eaLnBrk="1" hangingPunct="1"/>
            <a:endParaRPr lang="en-US" altLang="ko-KR" sz="2000" smtClean="0">
              <a:latin typeface="Times New Roman" pitchFamily="18" charset="0"/>
            </a:endParaRPr>
          </a:p>
          <a:p>
            <a:pPr lvl="1" eaLnBrk="1" hangingPunct="1"/>
            <a:endParaRPr lang="en-US" altLang="ko-KR" sz="2000" smtClean="0">
              <a:latin typeface="Times New Roman" pitchFamily="18" charset="0"/>
            </a:endParaRPr>
          </a:p>
          <a:p>
            <a:pPr lvl="1" eaLnBrk="1" hangingPunct="1"/>
            <a:endParaRPr lang="en-US" altLang="ko-KR" sz="2000" smtClean="0">
              <a:latin typeface="Times New Roman" pitchFamily="18" charset="0"/>
            </a:endParaRPr>
          </a:p>
          <a:p>
            <a:pPr eaLnBrk="1" hangingPunct="1"/>
            <a:r>
              <a:rPr lang="en-US" altLang="ko-KR" sz="2400" smtClean="0">
                <a:latin typeface="Times New Roman" pitchFamily="18" charset="0"/>
              </a:rPr>
              <a:t>interpolating in HSV:                                                       </a:t>
            </a:r>
          </a:p>
          <a:p>
            <a:pPr lvl="1" eaLnBrk="1" hangingPunct="1"/>
            <a:endParaRPr lang="en-US" altLang="ko-KR" sz="2000" smtClean="0">
              <a:latin typeface="Times New Roman" pitchFamily="18" charset="0"/>
            </a:endParaRPr>
          </a:p>
          <a:p>
            <a:pPr lvl="1" eaLnBrk="1" hangingPunct="1"/>
            <a:endParaRPr lang="en-US" altLang="ko-KR" sz="2000" smtClean="0">
              <a:latin typeface="Times New Roman" pitchFamily="18" charset="0"/>
            </a:endParaRPr>
          </a:p>
          <a:p>
            <a:pPr lvl="1" eaLnBrk="1" hangingPunct="1"/>
            <a:endParaRPr lang="en-US" altLang="ko-KR" sz="2000" smtClean="0">
              <a:latin typeface="Times New Roman" pitchFamily="18" charset="0"/>
            </a:endParaRPr>
          </a:p>
          <a:p>
            <a:pPr lvl="1" eaLnBrk="1" hangingPunct="1"/>
            <a:endParaRPr lang="en-US" altLang="ko-KR" sz="2000" smtClean="0">
              <a:latin typeface="Times New Roman" pitchFamily="18" charset="0"/>
            </a:endParaRPr>
          </a:p>
          <a:p>
            <a:pPr lvl="1" eaLnBrk="1" hangingPunct="1">
              <a:buFont typeface="Wingdings" pitchFamily="2" charset="2"/>
              <a:buNone/>
            </a:pPr>
            <a:endParaRPr lang="en-US" altLang="ko-KR" sz="2000" smtClean="0">
              <a:latin typeface="Times New Roman" pitchFamily="18" charset="0"/>
            </a:endParaRPr>
          </a:p>
          <a:p>
            <a:pPr lvl="1" eaLnBrk="1" hangingPunct="1">
              <a:buFont typeface="Wingdings" pitchFamily="2" charset="2"/>
              <a:buNone/>
            </a:pPr>
            <a:r>
              <a:rPr lang="en-US" altLang="ko-KR" sz="2000" smtClean="0">
                <a:latin typeface="Times New Roman" pitchFamily="18" charset="0"/>
              </a:rPr>
              <a:t>	midpoint values in RGB differ by 0.5 from same interpolation in HSV:</a:t>
            </a:r>
          </a:p>
          <a:p>
            <a:pPr lvl="1" eaLnBrk="1" hangingPunct="1">
              <a:buFont typeface="Wingdings" pitchFamily="2" charset="2"/>
              <a:buNone/>
            </a:pPr>
            <a:r>
              <a:rPr lang="en-US" altLang="ko-KR" sz="2000" smtClean="0">
                <a:latin typeface="Times New Roman" pitchFamily="18" charset="0"/>
              </a:rPr>
              <a:t>	(60</a:t>
            </a:r>
            <a:r>
              <a:rPr lang="en-US" altLang="ko-KR" sz="2000" smtClean="0">
                <a:latin typeface="Times New Roman" pitchFamily="18" charset="0"/>
                <a:cs typeface="Times New Roman" pitchFamily="18" charset="0"/>
              </a:rPr>
              <a:t>º, 1, 0.5)  ≠ </a:t>
            </a:r>
            <a:r>
              <a:rPr lang="en-US" altLang="ko-KR" sz="2000" smtClean="0">
                <a:latin typeface="Times New Roman" pitchFamily="18" charset="0"/>
              </a:rPr>
              <a:t>(60º, 1, 1) </a:t>
            </a:r>
          </a:p>
        </p:txBody>
      </p:sp>
      <p:sp>
        <p:nvSpPr>
          <p:cNvPr id="37893" name="Text Box 4"/>
          <p:cNvSpPr txBox="1">
            <a:spLocks noChangeArrowheads="1"/>
          </p:cNvSpPr>
          <p:nvPr/>
        </p:nvSpPr>
        <p:spPr bwMode="auto">
          <a:xfrm>
            <a:off x="900113" y="4076700"/>
            <a:ext cx="5486400" cy="1485900"/>
          </a:xfrm>
          <a:prstGeom prst="rect">
            <a:avLst/>
          </a:prstGeom>
          <a:noFill/>
          <a:ln w="9525">
            <a:noFill/>
            <a:miter lim="800000"/>
            <a:headEnd/>
            <a:tailEnd/>
          </a:ln>
        </p:spPr>
        <p:txBody>
          <a:bodyPr>
            <a:spAutoFit/>
          </a:bodyPr>
          <a:lstStyle/>
          <a:p>
            <a:pPr lvl="1" latinLnBrk="0">
              <a:lnSpc>
                <a:spcPct val="90000"/>
              </a:lnSpc>
              <a:spcBef>
                <a:spcPct val="20000"/>
              </a:spcBef>
            </a:pPr>
            <a:r>
              <a:rPr kumimoji="0" lang="en-US" altLang="ko-KR" sz="1600">
                <a:latin typeface="Courier New" pitchFamily="49" charset="0"/>
              </a:rPr>
              <a:t>red = (0</a:t>
            </a:r>
            <a:r>
              <a:rPr kumimoji="0" lang="en-US" altLang="ko-KR">
                <a:latin typeface="Times New Roman" pitchFamily="18" charset="0"/>
                <a:cs typeface="Times New Roman" pitchFamily="18" charset="0"/>
              </a:rPr>
              <a:t>º</a:t>
            </a:r>
            <a:r>
              <a:rPr kumimoji="0" lang="en-US" altLang="ko-KR" sz="1600">
                <a:latin typeface="Courier New" pitchFamily="49" charset="0"/>
              </a:rPr>
              <a:t>, 1, 1); green = (120</a:t>
            </a:r>
            <a:r>
              <a:rPr kumimoji="0" lang="en-US" altLang="ko-KR">
                <a:latin typeface="Times New Roman" pitchFamily="18" charset="0"/>
                <a:cs typeface="Times New Roman" pitchFamily="18" charset="0"/>
              </a:rPr>
              <a:t>º</a:t>
            </a:r>
            <a:r>
              <a:rPr kumimoji="0" lang="en-US" altLang="ko-KR" sz="1600">
                <a:latin typeface="Courier New" pitchFamily="49" charset="0"/>
              </a:rPr>
              <a:t>, 1, 1)</a:t>
            </a:r>
          </a:p>
          <a:p>
            <a:pPr lvl="1" latinLnBrk="0">
              <a:lnSpc>
                <a:spcPct val="90000"/>
              </a:lnSpc>
              <a:spcBef>
                <a:spcPct val="20000"/>
              </a:spcBef>
            </a:pPr>
            <a:r>
              <a:rPr kumimoji="0" lang="en-US" altLang="ko-KR" sz="1600">
                <a:latin typeface="Courier New" pitchFamily="49" charset="0"/>
              </a:rPr>
              <a:t>midpoint = (60</a:t>
            </a:r>
            <a:r>
              <a:rPr kumimoji="0" lang="en-US" altLang="ko-KR">
                <a:latin typeface="Times New Roman" pitchFamily="18" charset="0"/>
                <a:cs typeface="Times New Roman" pitchFamily="18" charset="0"/>
              </a:rPr>
              <a:t>º</a:t>
            </a:r>
            <a:r>
              <a:rPr kumimoji="0" lang="en-US" altLang="ko-KR" sz="1600">
                <a:latin typeface="Courier New" pitchFamily="49" charset="0"/>
              </a:rPr>
              <a:t>, 1, 1)</a:t>
            </a:r>
          </a:p>
          <a:p>
            <a:pPr lvl="1" latinLnBrk="0">
              <a:lnSpc>
                <a:spcPct val="90000"/>
              </a:lnSpc>
              <a:spcBef>
                <a:spcPct val="20000"/>
              </a:spcBef>
            </a:pPr>
            <a:endParaRPr kumimoji="0" lang="en-US" altLang="ko-KR" sz="1600">
              <a:latin typeface="Courier New" pitchFamily="49" charset="0"/>
            </a:endParaRPr>
          </a:p>
          <a:p>
            <a:pPr lvl="1" latinLnBrk="0">
              <a:lnSpc>
                <a:spcPct val="90000"/>
              </a:lnSpc>
              <a:spcBef>
                <a:spcPct val="20000"/>
              </a:spcBef>
            </a:pPr>
            <a:r>
              <a:rPr kumimoji="0" lang="en-US" altLang="ko-KR" sz="1600">
                <a:latin typeface="Courier New" pitchFamily="49" charset="0"/>
              </a:rPr>
              <a:t>RGB_to_HSV = (60</a:t>
            </a:r>
            <a:r>
              <a:rPr kumimoji="0" lang="en-US" altLang="ko-KR">
                <a:latin typeface="Times New Roman" pitchFamily="18" charset="0"/>
                <a:cs typeface="Times New Roman" pitchFamily="18" charset="0"/>
              </a:rPr>
              <a:t>º</a:t>
            </a:r>
            <a:r>
              <a:rPr kumimoji="0" lang="en-US" altLang="ko-KR" sz="1600">
                <a:latin typeface="Courier New" pitchFamily="49" charset="0"/>
                <a:cs typeface="Times New Roman" pitchFamily="18" charset="0"/>
              </a:rPr>
              <a:t>, 1, 0.5)</a:t>
            </a:r>
          </a:p>
          <a:p>
            <a:pPr lvl="1" latinLnBrk="0">
              <a:lnSpc>
                <a:spcPct val="90000"/>
              </a:lnSpc>
              <a:spcBef>
                <a:spcPct val="20000"/>
              </a:spcBef>
            </a:pPr>
            <a:endParaRPr kumimoji="0" lang="en-US" altLang="ko-KR" sz="1600">
              <a:latin typeface="Courier New" pitchFamily="49" charset="0"/>
            </a:endParaRPr>
          </a:p>
        </p:txBody>
      </p:sp>
      <p:sp>
        <p:nvSpPr>
          <p:cNvPr id="37894" name="Text Box 5"/>
          <p:cNvSpPr txBox="1">
            <a:spLocks noChangeArrowheads="1"/>
          </p:cNvSpPr>
          <p:nvPr/>
        </p:nvSpPr>
        <p:spPr bwMode="auto">
          <a:xfrm>
            <a:off x="900113" y="2636838"/>
            <a:ext cx="5638800" cy="852487"/>
          </a:xfrm>
          <a:prstGeom prst="rect">
            <a:avLst/>
          </a:prstGeom>
          <a:noFill/>
          <a:ln w="9525">
            <a:noFill/>
            <a:miter lim="800000"/>
            <a:headEnd/>
            <a:tailEnd/>
          </a:ln>
        </p:spPr>
        <p:txBody>
          <a:bodyPr>
            <a:spAutoFit/>
          </a:bodyPr>
          <a:lstStyle/>
          <a:p>
            <a:pPr lvl="1" latinLnBrk="0">
              <a:lnSpc>
                <a:spcPct val="90000"/>
              </a:lnSpc>
              <a:spcBef>
                <a:spcPct val="20000"/>
              </a:spcBef>
            </a:pPr>
            <a:r>
              <a:rPr kumimoji="0" lang="en-US" altLang="ko-KR" sz="1600">
                <a:latin typeface="Courier New" pitchFamily="49" charset="0"/>
              </a:rPr>
              <a:t>red = (1, 0, 0), green = (0, 1, 0)</a:t>
            </a:r>
          </a:p>
          <a:p>
            <a:pPr lvl="1" latinLnBrk="0">
              <a:lnSpc>
                <a:spcPct val="90000"/>
              </a:lnSpc>
              <a:spcBef>
                <a:spcPct val="20000"/>
              </a:spcBef>
            </a:pPr>
            <a:r>
              <a:rPr kumimoji="0" lang="en-US" altLang="ko-KR" sz="1600">
                <a:latin typeface="Courier New" pitchFamily="49" charset="0"/>
              </a:rPr>
              <a:t>midpoint = (0.5, 0.5, 0)</a:t>
            </a:r>
          </a:p>
          <a:p>
            <a:pPr lvl="1" latinLnBrk="0">
              <a:lnSpc>
                <a:spcPct val="90000"/>
              </a:lnSpc>
              <a:spcBef>
                <a:spcPct val="20000"/>
              </a:spcBef>
            </a:pPr>
            <a:endParaRPr kumimoji="0" lang="en-US" altLang="ko-KR" sz="1600">
              <a:latin typeface="Courier New" pitchFamily="49"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슬라이드 번호 개체 틀 5"/>
          <p:cNvSpPr>
            <a:spLocks noGrp="1"/>
          </p:cNvSpPr>
          <p:nvPr>
            <p:ph type="sldNum" sz="quarter" idx="11"/>
          </p:nvPr>
        </p:nvSpPr>
        <p:spPr>
          <a:noFill/>
          <a:ln>
            <a:miter lim="800000"/>
            <a:headEnd/>
            <a:tailEnd/>
          </a:ln>
        </p:spPr>
        <p:txBody>
          <a:bodyPr/>
          <a:lstStyle/>
          <a:p>
            <a:fld id="{37BE047C-C637-4367-AD0A-3815D5EBFACC}" type="slidenum">
              <a:rPr lang="en-US" altLang="ko-KR"/>
              <a:pPr/>
              <a:t>116</a:t>
            </a:fld>
            <a:endParaRPr lang="en-US" altLang="ko-KR"/>
          </a:p>
        </p:txBody>
      </p:sp>
      <p:sp>
        <p:nvSpPr>
          <p:cNvPr id="38915" name="Rectangle 2"/>
          <p:cNvSpPr>
            <a:spLocks noGrp="1" noChangeArrowheads="1"/>
          </p:cNvSpPr>
          <p:nvPr>
            <p:ph type="title"/>
          </p:nvPr>
        </p:nvSpPr>
        <p:spPr/>
        <p:txBody>
          <a:bodyPr/>
          <a:lstStyle/>
          <a:p>
            <a:pPr eaLnBrk="1" hangingPunct="1"/>
            <a:r>
              <a:rPr lang="en-US" altLang="ko-KR" sz="4000" smtClean="0">
                <a:latin typeface="Times New Roman" pitchFamily="18" charset="0"/>
              </a:rPr>
              <a:t>Interpolating in Color Space</a:t>
            </a:r>
          </a:p>
        </p:txBody>
      </p:sp>
      <p:sp>
        <p:nvSpPr>
          <p:cNvPr id="38916" name="Rectangle 3"/>
          <p:cNvSpPr>
            <a:spLocks noGrp="1" noChangeArrowheads="1"/>
          </p:cNvSpPr>
          <p:nvPr>
            <p:ph type="body" sz="half" idx="1"/>
          </p:nvPr>
        </p:nvSpPr>
        <p:spPr>
          <a:xfrm>
            <a:off x="457200" y="1981200"/>
            <a:ext cx="8362950" cy="4327525"/>
          </a:xfrm>
        </p:spPr>
        <p:txBody>
          <a:bodyPr/>
          <a:lstStyle/>
          <a:p>
            <a:pPr eaLnBrk="1" hangingPunct="1"/>
            <a:r>
              <a:rPr lang="en-US" altLang="ko-KR" sz="2400" smtClean="0">
                <a:latin typeface="Times New Roman" pitchFamily="18" charset="0"/>
                <a:cs typeface="Times New Roman" pitchFamily="18" charset="0"/>
              </a:rPr>
              <a:t>For Gouraud shading, use any of the models because interpolants are generally so close together that interpolation paths are close together.</a:t>
            </a:r>
          </a:p>
          <a:p>
            <a:pPr eaLnBrk="1" hangingPunct="1"/>
            <a:r>
              <a:rPr lang="en-US" altLang="ko-KR" sz="2400" smtClean="0">
                <a:latin typeface="Times New Roman" pitchFamily="18" charset="0"/>
                <a:cs typeface="Times New Roman" pitchFamily="18" charset="0"/>
              </a:rPr>
              <a:t>For blending two images, as in fade-in fade-out sequence or for antialiasing, colors may be quite distant.</a:t>
            </a:r>
          </a:p>
          <a:p>
            <a:pPr lvl="1" eaLnBrk="1" hangingPunct="1"/>
            <a:r>
              <a:rPr lang="en-US" altLang="ko-KR" sz="2000" smtClean="0">
                <a:latin typeface="Times New Roman" pitchFamily="18" charset="0"/>
                <a:cs typeface="Times New Roman" pitchFamily="18" charset="0"/>
              </a:rPr>
              <a:t>use additive model, such as RGB.</a:t>
            </a:r>
          </a:p>
          <a:p>
            <a:pPr eaLnBrk="1" hangingPunct="1"/>
            <a:r>
              <a:rPr lang="en-US" altLang="ko-KR" sz="2400" smtClean="0">
                <a:latin typeface="Times New Roman" pitchFamily="18" charset="0"/>
                <a:cs typeface="Times New Roman" pitchFamily="18" charset="0"/>
              </a:rPr>
              <a:t>If interpolating between two colors of fixed hue (or saturation), maintain fixed hue (saturation) for all interpolated colors by HSV or HLS.</a:t>
            </a:r>
          </a:p>
          <a:p>
            <a:pPr lvl="1" eaLnBrk="1" hangingPunct="1"/>
            <a:r>
              <a:rPr lang="en-US" altLang="ko-KR" sz="2000" smtClean="0">
                <a:latin typeface="Times New Roman" pitchFamily="18" charset="0"/>
              </a:rPr>
              <a:t>note fixed-saturation interpolation in HSV or HLS is not seen as having exactly fixed saturation by viewer!</a:t>
            </a:r>
          </a:p>
          <a:p>
            <a:pPr eaLnBrk="1" hangingPunct="1"/>
            <a:endParaRPr lang="en-US" altLang="ko-KR" sz="24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슬라이드 번호 개체 틀 5"/>
          <p:cNvSpPr>
            <a:spLocks noGrp="1"/>
          </p:cNvSpPr>
          <p:nvPr>
            <p:ph type="sldNum" sz="quarter" idx="11"/>
          </p:nvPr>
        </p:nvSpPr>
        <p:spPr>
          <a:noFill/>
          <a:ln>
            <a:miter lim="800000"/>
            <a:headEnd/>
            <a:tailEnd/>
          </a:ln>
        </p:spPr>
        <p:txBody>
          <a:bodyPr/>
          <a:lstStyle/>
          <a:p>
            <a:fld id="{A901E4FB-AD5C-4ED0-BDC3-F2FFFD0FA6BC}" type="slidenum">
              <a:rPr lang="en-US" altLang="ko-KR"/>
              <a:pPr/>
              <a:t>117</a:t>
            </a:fld>
            <a:endParaRPr lang="en-US" altLang="ko-KR"/>
          </a:p>
        </p:txBody>
      </p:sp>
      <p:sp>
        <p:nvSpPr>
          <p:cNvPr id="39939" name="Rectangle 2"/>
          <p:cNvSpPr>
            <a:spLocks noGrp="1" noChangeArrowheads="1"/>
          </p:cNvSpPr>
          <p:nvPr>
            <p:ph type="title"/>
          </p:nvPr>
        </p:nvSpPr>
        <p:spPr/>
        <p:txBody>
          <a:bodyPr/>
          <a:lstStyle/>
          <a:p>
            <a:pPr eaLnBrk="1" hangingPunct="1"/>
            <a:r>
              <a:rPr lang="en-US" altLang="ko-KR" sz="4000" smtClean="0">
                <a:latin typeface="Times New Roman" pitchFamily="18" charset="0"/>
              </a:rPr>
              <a:t>Using Color in Computer Graphics</a:t>
            </a:r>
          </a:p>
        </p:txBody>
      </p:sp>
      <p:sp>
        <p:nvSpPr>
          <p:cNvPr id="39940" name="Rectangle 3"/>
          <p:cNvSpPr>
            <a:spLocks noGrp="1" noChangeArrowheads="1"/>
          </p:cNvSpPr>
          <p:nvPr>
            <p:ph type="body" sz="half" idx="1"/>
          </p:nvPr>
        </p:nvSpPr>
        <p:spPr>
          <a:xfrm>
            <a:off x="457200" y="1981200"/>
            <a:ext cx="8362950" cy="4327525"/>
          </a:xfrm>
        </p:spPr>
        <p:txBody>
          <a:bodyPr/>
          <a:lstStyle/>
          <a:p>
            <a:pPr eaLnBrk="1" hangingPunct="1"/>
            <a:r>
              <a:rPr lang="en-US" altLang="ko-KR" sz="2800" smtClean="0">
                <a:latin typeface="Times New Roman" pitchFamily="18" charset="0"/>
              </a:rPr>
              <a:t>Aesthetic uses</a:t>
            </a:r>
          </a:p>
          <a:p>
            <a:pPr eaLnBrk="1" hangingPunct="1"/>
            <a:r>
              <a:rPr lang="en-US" altLang="ko-KR" sz="2800" smtClean="0">
                <a:latin typeface="Times New Roman" pitchFamily="18" charset="0"/>
              </a:rPr>
              <a:t>Highlight</a:t>
            </a:r>
          </a:p>
          <a:p>
            <a:pPr eaLnBrk="1" hangingPunct="1"/>
            <a:r>
              <a:rPr lang="en-US" altLang="ko-KR" sz="2800" smtClean="0">
                <a:latin typeface="Times New Roman" pitchFamily="18" charset="0"/>
              </a:rPr>
              <a:t>Code numeric quantities</a:t>
            </a:r>
          </a:p>
          <a:p>
            <a:pPr lvl="1" eaLnBrk="1" hangingPunct="1"/>
            <a:r>
              <a:rPr lang="en-US" altLang="ko-KR" sz="2400" smtClean="0">
                <a:latin typeface="Times New Roman" pitchFamily="18" charset="0"/>
              </a:rPr>
              <a:t>Scientific visualization: fluids in computational fluid dynamics (streamlines)</a:t>
            </a:r>
          </a:p>
          <a:p>
            <a:pPr lvl="1" eaLnBrk="1" hangingPunct="1"/>
            <a:r>
              <a:rPr lang="en-US" altLang="ko-KR" sz="2400" smtClean="0">
                <a:latin typeface="Times New Roman" pitchFamily="18" charset="0"/>
              </a:rPr>
              <a:t>Color legends</a:t>
            </a:r>
          </a:p>
        </p:txBody>
      </p:sp>
      <p:pic>
        <p:nvPicPr>
          <p:cNvPr id="39941" name="Picture 4" descr="velocity field of a micropump part"/>
          <p:cNvPicPr>
            <a:picLocks noChangeAspect="1" noChangeArrowheads="1"/>
          </p:cNvPicPr>
          <p:nvPr/>
        </p:nvPicPr>
        <p:blipFill>
          <a:blip r:embed="rId2" cstate="print"/>
          <a:srcRect/>
          <a:stretch>
            <a:fillRect/>
          </a:stretch>
        </p:blipFill>
        <p:spPr bwMode="auto">
          <a:xfrm>
            <a:off x="1476375" y="4797425"/>
            <a:ext cx="2376488" cy="1784350"/>
          </a:xfrm>
          <a:prstGeom prst="rect">
            <a:avLst/>
          </a:prstGeom>
          <a:noFill/>
          <a:ln w="9525">
            <a:noFill/>
            <a:miter lim="800000"/>
            <a:headEnd/>
            <a:tailEnd/>
          </a:ln>
        </p:spPr>
      </p:pic>
      <p:pic>
        <p:nvPicPr>
          <p:cNvPr id="39942" name="Picture 5" descr="velocity field of the laminar flow around a cylinder"/>
          <p:cNvPicPr>
            <a:picLocks noChangeAspect="1" noChangeArrowheads="1"/>
          </p:cNvPicPr>
          <p:nvPr/>
        </p:nvPicPr>
        <p:blipFill>
          <a:blip r:embed="rId3" cstate="print"/>
          <a:srcRect/>
          <a:stretch>
            <a:fillRect/>
          </a:stretch>
        </p:blipFill>
        <p:spPr bwMode="auto">
          <a:xfrm>
            <a:off x="4500563" y="4581525"/>
            <a:ext cx="3743325" cy="1844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슬라이드 번호 개체 틀 5"/>
          <p:cNvSpPr>
            <a:spLocks noGrp="1"/>
          </p:cNvSpPr>
          <p:nvPr>
            <p:ph type="sldNum" sz="quarter" idx="11"/>
          </p:nvPr>
        </p:nvSpPr>
        <p:spPr>
          <a:noFill/>
          <a:ln>
            <a:miter lim="800000"/>
            <a:headEnd/>
            <a:tailEnd/>
          </a:ln>
        </p:spPr>
        <p:txBody>
          <a:bodyPr/>
          <a:lstStyle/>
          <a:p>
            <a:fld id="{9D884451-DA79-4095-A7E3-00E8433899EE}" type="slidenum">
              <a:rPr lang="en-US" altLang="ko-KR"/>
              <a:pPr/>
              <a:t>118</a:t>
            </a:fld>
            <a:endParaRPr lang="en-US" altLang="ko-KR"/>
          </a:p>
        </p:txBody>
      </p:sp>
      <p:sp>
        <p:nvSpPr>
          <p:cNvPr id="40963" name="Rectangle 2"/>
          <p:cNvSpPr>
            <a:spLocks noGrp="1" noChangeArrowheads="1"/>
          </p:cNvSpPr>
          <p:nvPr>
            <p:ph type="title"/>
          </p:nvPr>
        </p:nvSpPr>
        <p:spPr/>
        <p:txBody>
          <a:bodyPr/>
          <a:lstStyle/>
          <a:p>
            <a:pPr eaLnBrk="1" hangingPunct="1"/>
            <a:r>
              <a:rPr lang="en-US" altLang="ko-KR" sz="4000" smtClean="0">
                <a:latin typeface="Times New Roman" pitchFamily="18" charset="0"/>
              </a:rPr>
              <a:t>Using Color in Computer Graphics</a:t>
            </a:r>
          </a:p>
        </p:txBody>
      </p:sp>
      <p:sp>
        <p:nvSpPr>
          <p:cNvPr id="40964" name="Rectangle 3"/>
          <p:cNvSpPr>
            <a:spLocks noGrp="1" noChangeArrowheads="1"/>
          </p:cNvSpPr>
          <p:nvPr>
            <p:ph type="body" sz="half" idx="1"/>
          </p:nvPr>
        </p:nvSpPr>
        <p:spPr>
          <a:xfrm>
            <a:off x="457200" y="1981200"/>
            <a:ext cx="8362950" cy="4327525"/>
          </a:xfrm>
        </p:spPr>
        <p:txBody>
          <a:bodyPr/>
          <a:lstStyle/>
          <a:p>
            <a:pPr eaLnBrk="1" hangingPunct="1"/>
            <a:r>
              <a:rPr lang="en-US" altLang="ko-KR" sz="2800" smtClean="0">
                <a:latin typeface="Times New Roman" pitchFamily="18" charset="0"/>
              </a:rPr>
              <a:t>Color Selection</a:t>
            </a:r>
          </a:p>
          <a:p>
            <a:pPr lvl="1" eaLnBrk="1" hangingPunct="1"/>
            <a:r>
              <a:rPr lang="en-US" altLang="ko-KR" sz="2400" smtClean="0">
                <a:latin typeface="Times New Roman" pitchFamily="18" charset="0"/>
              </a:rPr>
              <a:t>Visually appealing.</a:t>
            </a:r>
          </a:p>
          <a:p>
            <a:pPr lvl="1" eaLnBrk="1" hangingPunct="1"/>
            <a:r>
              <a:rPr lang="en-US" altLang="ko-KR" sz="2400" smtClean="0">
                <a:latin typeface="Times New Roman" pitchFamily="18" charset="0"/>
              </a:rPr>
              <a:t>Convey a message.</a:t>
            </a:r>
          </a:p>
          <a:p>
            <a:pPr eaLnBrk="1" hangingPunct="1"/>
            <a:r>
              <a:rPr lang="en-US" altLang="ko-KR" smtClean="0">
                <a:latin typeface="Times New Roman" pitchFamily="18" charset="0"/>
              </a:rPr>
              <a:t>The basic concepts of color terminology, harmony and palettes need to be defined precisely and used for proper color design.</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슬라이드 번호 개체 틀 5"/>
          <p:cNvSpPr>
            <a:spLocks noGrp="1"/>
          </p:cNvSpPr>
          <p:nvPr>
            <p:ph type="sldNum" sz="quarter" idx="11"/>
          </p:nvPr>
        </p:nvSpPr>
        <p:spPr>
          <a:noFill/>
          <a:ln>
            <a:miter lim="800000"/>
            <a:headEnd/>
            <a:tailEnd/>
          </a:ln>
        </p:spPr>
        <p:txBody>
          <a:bodyPr/>
          <a:lstStyle/>
          <a:p>
            <a:fld id="{6BB8659A-3FFD-4E68-BCA9-906CAB69F92E}" type="slidenum">
              <a:rPr lang="en-US" altLang="ko-KR"/>
              <a:pPr/>
              <a:t>119</a:t>
            </a:fld>
            <a:endParaRPr lang="en-US" altLang="ko-KR"/>
          </a:p>
        </p:txBody>
      </p:sp>
      <p:sp>
        <p:nvSpPr>
          <p:cNvPr id="41987" name="Rectangle 2"/>
          <p:cNvSpPr>
            <a:spLocks noGrp="1" noChangeArrowheads="1"/>
          </p:cNvSpPr>
          <p:nvPr>
            <p:ph type="title"/>
          </p:nvPr>
        </p:nvSpPr>
        <p:spPr/>
        <p:txBody>
          <a:bodyPr/>
          <a:lstStyle/>
          <a:p>
            <a:pPr eaLnBrk="1" hangingPunct="1"/>
            <a:r>
              <a:rPr lang="en-US" altLang="ko-KR" sz="4000" smtClean="0">
                <a:latin typeface="Times New Roman" pitchFamily="18" charset="0"/>
              </a:rPr>
              <a:t>Using Color in Computer Graphics</a:t>
            </a:r>
          </a:p>
        </p:txBody>
      </p:sp>
      <p:sp>
        <p:nvSpPr>
          <p:cNvPr id="41988" name="Rectangle 3"/>
          <p:cNvSpPr>
            <a:spLocks noGrp="1" noChangeArrowheads="1"/>
          </p:cNvSpPr>
          <p:nvPr>
            <p:ph type="body" sz="half" idx="1"/>
          </p:nvPr>
        </p:nvSpPr>
        <p:spPr>
          <a:xfrm>
            <a:off x="457200" y="1981200"/>
            <a:ext cx="8362950" cy="4327525"/>
          </a:xfrm>
        </p:spPr>
        <p:txBody>
          <a:bodyPr/>
          <a:lstStyle/>
          <a:p>
            <a:pPr eaLnBrk="1" hangingPunct="1"/>
            <a:r>
              <a:rPr lang="en-US" altLang="ko-KR" sz="2800" smtClean="0">
                <a:latin typeface="Times New Roman" pitchFamily="18" charset="0"/>
              </a:rPr>
              <a:t>Careless use of color is perilous</a:t>
            </a:r>
          </a:p>
          <a:p>
            <a:pPr lvl="1" eaLnBrk="1" hangingPunct="1"/>
            <a:r>
              <a:rPr lang="en-US" altLang="ko-KR" sz="2400" smtClean="0">
                <a:latin typeface="Times New Roman" pitchFamily="18" charset="0"/>
              </a:rPr>
              <a:t>in experiments, poor color choices reduced user performance by one-third </a:t>
            </a:r>
          </a:p>
          <a:p>
            <a:pPr lvl="1" eaLnBrk="1" hangingPunct="1"/>
            <a:r>
              <a:rPr lang="en-US" altLang="ko-KR" sz="2400" smtClean="0">
                <a:latin typeface="Times New Roman" pitchFamily="18" charset="0"/>
              </a:rPr>
              <a:t>“Worst Website”:</a:t>
            </a:r>
          </a:p>
          <a:p>
            <a:pPr lvl="2" eaLnBrk="1" hangingPunct="1"/>
            <a:r>
              <a:rPr lang="en-US" altLang="ko-KR" u="sng" smtClean="0">
                <a:solidFill>
                  <a:schemeClr val="hlink"/>
                </a:solidFill>
                <a:latin typeface="Times New Roman" pitchFamily="18" charset="0"/>
              </a:rPr>
              <a:t>http://www.angelfire.com/super/badwebs/main.htm</a:t>
            </a:r>
            <a:endParaRPr lang="en-US" altLang="ko-KR" sz="1400" u="sng" smtClean="0">
              <a:solidFill>
                <a:schemeClr val="hlink"/>
              </a:solidFill>
              <a:latin typeface="Times New Roman" pitchFamily="18" charset="0"/>
            </a:endParaRPr>
          </a:p>
          <a:p>
            <a:pPr eaLnBrk="1" hangingPunct="1"/>
            <a:r>
              <a:rPr lang="en-US" altLang="ko-KR" sz="2800" smtClean="0">
                <a:latin typeface="Times New Roman" pitchFamily="18" charset="0"/>
              </a:rPr>
              <a:t>Decorative use of color subservient to functional use</a:t>
            </a:r>
          </a:p>
          <a:p>
            <a:pPr lvl="1" eaLnBrk="1" hangingPunct="1"/>
            <a:r>
              <a:rPr lang="en-US" altLang="ko-KR" sz="2400" smtClean="0">
                <a:latin typeface="Times New Roman" pitchFamily="18" charset="0"/>
              </a:rPr>
              <a:t>design first for a monochrome display (color use is redundant in monochrome displays and for color-blind users)</a:t>
            </a:r>
          </a:p>
          <a:p>
            <a:pPr lvl="1" eaLnBrk="1" hangingPunct="1">
              <a:buFont typeface="Wingdings" pitchFamily="2" charset="2"/>
              <a:buNone/>
            </a:pPr>
            <a:endParaRPr lang="en-US" altLang="ko-KR" sz="24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cstate="print"/>
          <a:srcRect/>
          <a:stretch>
            <a:fillRect/>
          </a:stretch>
        </p:blipFill>
        <p:spPr bwMode="auto">
          <a:xfrm>
            <a:off x="0" y="300038"/>
            <a:ext cx="8532440" cy="6257925"/>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cstate="print"/>
          <a:srcRect/>
          <a:stretch>
            <a:fillRect/>
          </a:stretch>
        </p:blipFill>
        <p:spPr bwMode="auto">
          <a:xfrm>
            <a:off x="271463" y="804863"/>
            <a:ext cx="8601075" cy="5248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cstate="print"/>
          <a:srcRect/>
          <a:stretch>
            <a:fillRect/>
          </a:stretch>
        </p:blipFill>
        <p:spPr bwMode="auto">
          <a:xfrm>
            <a:off x="0" y="128588"/>
            <a:ext cx="8748464" cy="6600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cstate="print"/>
          <a:srcRect/>
          <a:stretch>
            <a:fillRect/>
          </a:stretch>
        </p:blipFill>
        <p:spPr bwMode="auto">
          <a:xfrm>
            <a:off x="157163" y="166688"/>
            <a:ext cx="8829675" cy="6524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cstate="print"/>
          <a:srcRect/>
          <a:stretch>
            <a:fillRect/>
          </a:stretch>
        </p:blipFill>
        <p:spPr bwMode="auto">
          <a:xfrm>
            <a:off x="0" y="188640"/>
            <a:ext cx="9036496" cy="638132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cstate="print"/>
          <a:srcRect/>
          <a:stretch>
            <a:fillRect/>
          </a:stretch>
        </p:blipFill>
        <p:spPr bwMode="auto">
          <a:xfrm>
            <a:off x="1" y="152400"/>
            <a:ext cx="9036496" cy="6553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cstate="print"/>
          <a:srcRect/>
          <a:stretch>
            <a:fillRect/>
          </a:stretch>
        </p:blipFill>
        <p:spPr bwMode="auto">
          <a:xfrm>
            <a:off x="1" y="219075"/>
            <a:ext cx="8820472" cy="6419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8434" name="Picture 2"/>
          <p:cNvPicPr>
            <a:picLocks noChangeAspect="1" noChangeArrowheads="1"/>
          </p:cNvPicPr>
          <p:nvPr/>
        </p:nvPicPr>
        <p:blipFill>
          <a:blip r:embed="rId2" cstate="print"/>
          <a:srcRect/>
          <a:stretch>
            <a:fillRect/>
          </a:stretch>
        </p:blipFill>
        <p:spPr bwMode="auto">
          <a:xfrm>
            <a:off x="114300" y="28575"/>
            <a:ext cx="8915400" cy="68008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107504" y="188640"/>
            <a:ext cx="8820472" cy="638132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9458" name="Picture 2"/>
          <p:cNvPicPr>
            <a:picLocks noChangeAspect="1" noChangeArrowheads="1"/>
          </p:cNvPicPr>
          <p:nvPr/>
        </p:nvPicPr>
        <p:blipFill>
          <a:blip r:embed="rId2" cstate="print"/>
          <a:srcRect/>
          <a:stretch>
            <a:fillRect/>
          </a:stretch>
        </p:blipFill>
        <p:spPr bwMode="auto">
          <a:xfrm>
            <a:off x="214313" y="4763"/>
            <a:ext cx="8715375" cy="68484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D4062D-E65D-49CE-8A44-77014D78EF10}" type="slidenum">
              <a:rPr lang="en-US"/>
              <a:pPr/>
              <a:t>21</a:t>
            </a:fld>
            <a:endParaRPr lang="en-US"/>
          </a:p>
        </p:txBody>
      </p:sp>
      <p:sp>
        <p:nvSpPr>
          <p:cNvPr id="267266" name="Rectangle 2"/>
          <p:cNvSpPr>
            <a:spLocks noGrp="1" noChangeArrowheads="1"/>
          </p:cNvSpPr>
          <p:nvPr>
            <p:ph type="title"/>
          </p:nvPr>
        </p:nvSpPr>
        <p:spPr/>
        <p:txBody>
          <a:bodyPr/>
          <a:lstStyle/>
          <a:p>
            <a:r>
              <a:rPr lang="en-US"/>
              <a:t>Topics</a:t>
            </a:r>
          </a:p>
        </p:txBody>
      </p:sp>
      <p:sp>
        <p:nvSpPr>
          <p:cNvPr id="267267" name="Rectangle 3"/>
          <p:cNvSpPr>
            <a:spLocks noGrp="1" noChangeArrowheads="1"/>
          </p:cNvSpPr>
          <p:nvPr>
            <p:ph type="body" idx="1"/>
          </p:nvPr>
        </p:nvSpPr>
        <p:spPr/>
        <p:txBody>
          <a:bodyPr/>
          <a:lstStyle/>
          <a:p>
            <a:r>
              <a:rPr lang="en-US"/>
              <a:t>Synthetic Camera</a:t>
            </a:r>
          </a:p>
          <a:p>
            <a:r>
              <a:rPr lang="en-US"/>
              <a:t>Steps in 3D Viewing</a:t>
            </a:r>
          </a:p>
          <a:p>
            <a:r>
              <a:rPr lang="en-US"/>
              <a:t>Projections</a:t>
            </a:r>
          </a:p>
          <a:p>
            <a:r>
              <a:rPr lang="en-US"/>
              <a:t>Perspective Projections</a:t>
            </a:r>
          </a:p>
          <a:p>
            <a:r>
              <a:rPr lang="en-US"/>
              <a:t>Parallel Projections</a:t>
            </a:r>
          </a:p>
          <a:p>
            <a:r>
              <a:rPr lang="en-US"/>
              <a:t>Specification of an Arbitrary 3D View</a:t>
            </a:r>
          </a:p>
          <a:p>
            <a:r>
              <a:rPr lang="en-US"/>
              <a:t>Graphics Pipeline Revisited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D52573B-CBFD-44B1-A27B-3435C74A894B}" type="slidenum">
              <a:rPr lang="en-US"/>
              <a:pPr/>
              <a:t>22</a:t>
            </a:fld>
            <a:endParaRPr lang="en-US"/>
          </a:p>
        </p:txBody>
      </p:sp>
      <p:sp>
        <p:nvSpPr>
          <p:cNvPr id="318466" name="Rectangle 2"/>
          <p:cNvSpPr>
            <a:spLocks noGrp="1" noChangeArrowheads="1"/>
          </p:cNvSpPr>
          <p:nvPr>
            <p:ph type="title"/>
          </p:nvPr>
        </p:nvSpPr>
        <p:spPr>
          <a:xfrm>
            <a:off x="685800" y="0"/>
            <a:ext cx="7772400" cy="1143000"/>
          </a:xfrm>
        </p:spPr>
        <p:txBody>
          <a:bodyPr/>
          <a:lstStyle/>
          <a:p>
            <a:r>
              <a:rPr lang="en-US"/>
              <a:t>Synthetic Camera</a:t>
            </a:r>
          </a:p>
        </p:txBody>
      </p:sp>
      <p:sp>
        <p:nvSpPr>
          <p:cNvPr id="318467" name="Rectangle 3"/>
          <p:cNvSpPr>
            <a:spLocks noGrp="1" noChangeArrowheads="1"/>
          </p:cNvSpPr>
          <p:nvPr>
            <p:ph type="body" idx="1"/>
          </p:nvPr>
        </p:nvSpPr>
        <p:spPr>
          <a:xfrm>
            <a:off x="685800" y="762000"/>
            <a:ext cx="7772400" cy="4648200"/>
          </a:xfrm>
        </p:spPr>
        <p:txBody>
          <a:bodyPr/>
          <a:lstStyle/>
          <a:p>
            <a:r>
              <a:rPr lang="en-US"/>
              <a:t>Metaphor for creating 3D scenes:</a:t>
            </a:r>
          </a:p>
          <a:p>
            <a:r>
              <a:rPr lang="en-US"/>
              <a:t>Coordinate system: </a:t>
            </a:r>
          </a:p>
          <a:p>
            <a:pPr lvl="1"/>
            <a:r>
              <a:rPr lang="en-US"/>
              <a:t>Camera: </a:t>
            </a:r>
            <a:r>
              <a:rPr lang="en-US" b="1"/>
              <a:t>u</a:t>
            </a:r>
            <a:r>
              <a:rPr lang="en-US"/>
              <a:t>, </a:t>
            </a:r>
            <a:r>
              <a:rPr lang="en-US" b="1"/>
              <a:t>v</a:t>
            </a:r>
            <a:r>
              <a:rPr lang="en-US"/>
              <a:t>, </a:t>
            </a:r>
            <a:r>
              <a:rPr lang="en-US" b="1"/>
              <a:t>n</a:t>
            </a:r>
            <a:endParaRPr lang="en-US"/>
          </a:p>
          <a:p>
            <a:pPr lvl="1"/>
            <a:r>
              <a:rPr lang="en-US"/>
              <a:t>Object: </a:t>
            </a:r>
            <a:r>
              <a:rPr lang="en-US" b="1"/>
              <a:t>x</a:t>
            </a:r>
            <a:r>
              <a:rPr lang="en-US"/>
              <a:t>, </a:t>
            </a:r>
            <a:r>
              <a:rPr lang="en-US" b="1"/>
              <a:t>y</a:t>
            </a:r>
            <a:r>
              <a:rPr lang="en-US"/>
              <a:t>,</a:t>
            </a:r>
            <a:r>
              <a:rPr lang="en-US" b="1"/>
              <a:t> z</a:t>
            </a:r>
            <a:endParaRPr lang="en-US"/>
          </a:p>
        </p:txBody>
      </p:sp>
      <p:pic>
        <p:nvPicPr>
          <p:cNvPr id="318468" name="Picture 4" descr="D:\courses\Spring01\CS430\Foley\FOF6-1.JPG"/>
          <p:cNvPicPr>
            <a:picLocks noChangeAspect="1" noChangeArrowheads="1"/>
          </p:cNvPicPr>
          <p:nvPr/>
        </p:nvPicPr>
        <p:blipFill>
          <a:blip r:embed="rId2" cstate="print"/>
          <a:srcRect/>
          <a:stretch>
            <a:fillRect/>
          </a:stretch>
        </p:blipFill>
        <p:spPr bwMode="auto">
          <a:xfrm>
            <a:off x="1371600" y="2947988"/>
            <a:ext cx="6553200" cy="368141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953662-FFC3-410B-89D6-B0953468D34C}" type="slidenum">
              <a:rPr lang="en-US"/>
              <a:pPr/>
              <a:t>23</a:t>
            </a:fld>
            <a:endParaRPr lang="en-US"/>
          </a:p>
        </p:txBody>
      </p:sp>
      <p:sp>
        <p:nvSpPr>
          <p:cNvPr id="319490" name="Rectangle 2"/>
          <p:cNvSpPr>
            <a:spLocks noGrp="1" noChangeArrowheads="1"/>
          </p:cNvSpPr>
          <p:nvPr>
            <p:ph type="title"/>
          </p:nvPr>
        </p:nvSpPr>
        <p:spPr/>
        <p:txBody>
          <a:bodyPr/>
          <a:lstStyle/>
          <a:p>
            <a:r>
              <a:rPr lang="en-US"/>
              <a:t>Steps in 3D Viewing</a:t>
            </a:r>
          </a:p>
        </p:txBody>
      </p:sp>
      <p:sp>
        <p:nvSpPr>
          <p:cNvPr id="319491" name="Rectangle 3"/>
          <p:cNvSpPr>
            <a:spLocks noGrp="1" noChangeArrowheads="1"/>
          </p:cNvSpPr>
          <p:nvPr>
            <p:ph type="body" idx="1"/>
          </p:nvPr>
        </p:nvSpPr>
        <p:spPr/>
        <p:txBody>
          <a:bodyPr>
            <a:normAutofit fontScale="92500" lnSpcReduction="10000"/>
          </a:bodyPr>
          <a:lstStyle/>
          <a:p>
            <a:r>
              <a:rPr lang="en-US"/>
              <a:t>Projection type specification</a:t>
            </a:r>
          </a:p>
          <a:p>
            <a:pPr lvl="1"/>
            <a:r>
              <a:rPr lang="en-US"/>
              <a:t>Why projection?</a:t>
            </a:r>
          </a:p>
          <a:p>
            <a:pPr lvl="2"/>
            <a:r>
              <a:rPr lang="en-US"/>
              <a:t>Objects 3D, device 2D</a:t>
            </a:r>
          </a:p>
          <a:p>
            <a:pPr lvl="1"/>
            <a:r>
              <a:rPr lang="en-US"/>
              <a:t>Two most important </a:t>
            </a:r>
          </a:p>
          <a:p>
            <a:pPr lvl="2"/>
            <a:r>
              <a:rPr lang="en-US"/>
              <a:t>Perspective</a:t>
            </a:r>
          </a:p>
          <a:p>
            <a:pPr lvl="2"/>
            <a:r>
              <a:rPr lang="en-US"/>
              <a:t>Parallel orthographic</a:t>
            </a:r>
          </a:p>
          <a:p>
            <a:r>
              <a:rPr lang="en-US"/>
              <a:t>Viewing parameter specification</a:t>
            </a:r>
          </a:p>
          <a:p>
            <a:pPr lvl="1"/>
            <a:r>
              <a:rPr lang="en-US"/>
              <a:t>Viewing plane</a:t>
            </a:r>
          </a:p>
          <a:p>
            <a:pPr lvl="1"/>
            <a:r>
              <a:rPr lang="en-US"/>
              <a:t>Viewing (eye) coordinate system</a:t>
            </a:r>
          </a:p>
          <a:p>
            <a:pPr lvl="1"/>
            <a:r>
              <a:rPr lang="en-US"/>
              <a:t>Scene coordinate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BCF0CF1-1F21-481B-B39B-C7DA3D0C474F}" type="slidenum">
              <a:rPr lang="en-US"/>
              <a:pPr/>
              <a:t>24</a:t>
            </a:fld>
            <a:endParaRPr lang="en-US"/>
          </a:p>
        </p:txBody>
      </p:sp>
      <p:sp>
        <p:nvSpPr>
          <p:cNvPr id="320514" name="Rectangle 2"/>
          <p:cNvSpPr>
            <a:spLocks noGrp="1" noChangeArrowheads="1"/>
          </p:cNvSpPr>
          <p:nvPr>
            <p:ph type="title"/>
          </p:nvPr>
        </p:nvSpPr>
        <p:spPr>
          <a:xfrm>
            <a:off x="685800" y="0"/>
            <a:ext cx="7772400" cy="1143000"/>
          </a:xfrm>
        </p:spPr>
        <p:txBody>
          <a:bodyPr/>
          <a:lstStyle/>
          <a:p>
            <a:r>
              <a:rPr lang="en-US"/>
              <a:t>Steps in 3D Viewing</a:t>
            </a:r>
          </a:p>
        </p:txBody>
      </p:sp>
      <p:sp>
        <p:nvSpPr>
          <p:cNvPr id="320515" name="Rectangle 3"/>
          <p:cNvSpPr>
            <a:spLocks noGrp="1" noChangeArrowheads="1"/>
          </p:cNvSpPr>
          <p:nvPr>
            <p:ph type="body" idx="1"/>
          </p:nvPr>
        </p:nvSpPr>
        <p:spPr>
          <a:xfrm>
            <a:off x="685800" y="762000"/>
            <a:ext cx="7924800" cy="4648200"/>
          </a:xfrm>
        </p:spPr>
        <p:txBody>
          <a:bodyPr/>
          <a:lstStyle/>
          <a:p>
            <a:r>
              <a:rPr lang="en-US"/>
              <a:t>3D clipping</a:t>
            </a:r>
          </a:p>
          <a:p>
            <a:pPr lvl="1"/>
            <a:r>
              <a:rPr lang="en-US"/>
              <a:t>Clip against view volume</a:t>
            </a:r>
          </a:p>
          <a:p>
            <a:r>
              <a:rPr lang="en-US"/>
              <a:t>Projection and display</a:t>
            </a:r>
          </a:p>
          <a:p>
            <a:pPr lvl="1"/>
            <a:r>
              <a:rPr lang="en-US"/>
              <a:t>Window to viewport transformation</a:t>
            </a:r>
          </a:p>
          <a:p>
            <a:pPr lvl="1"/>
            <a:endParaRPr lang="en-US"/>
          </a:p>
          <a:p>
            <a:r>
              <a:rPr lang="en-US"/>
              <a:t>Conceptual model of 3D viewing process</a:t>
            </a:r>
          </a:p>
        </p:txBody>
      </p:sp>
      <p:pic>
        <p:nvPicPr>
          <p:cNvPr id="320516" name="Picture 4" descr="D:\courses\Spring01\CS430\Foley\FOF6-2.JPG"/>
          <p:cNvPicPr>
            <a:picLocks noChangeAspect="1" noChangeArrowheads="1"/>
          </p:cNvPicPr>
          <p:nvPr/>
        </p:nvPicPr>
        <p:blipFill>
          <a:blip r:embed="rId2" cstate="print"/>
          <a:srcRect/>
          <a:stretch>
            <a:fillRect/>
          </a:stretch>
        </p:blipFill>
        <p:spPr bwMode="auto">
          <a:xfrm>
            <a:off x="381000" y="4038600"/>
            <a:ext cx="8305800" cy="232568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4DAB580-1226-4D73-9D8B-58FCE95D9472}" type="slidenum">
              <a:rPr lang="en-US"/>
              <a:pPr/>
              <a:t>25</a:t>
            </a:fld>
            <a:endParaRPr lang="en-US"/>
          </a:p>
        </p:txBody>
      </p:sp>
      <p:sp>
        <p:nvSpPr>
          <p:cNvPr id="321538" name="Rectangle 2"/>
          <p:cNvSpPr>
            <a:spLocks noGrp="1" noChangeArrowheads="1"/>
          </p:cNvSpPr>
          <p:nvPr>
            <p:ph type="title"/>
          </p:nvPr>
        </p:nvSpPr>
        <p:spPr>
          <a:xfrm>
            <a:off x="685800" y="76200"/>
            <a:ext cx="7772400" cy="1143000"/>
          </a:xfrm>
        </p:spPr>
        <p:txBody>
          <a:bodyPr/>
          <a:lstStyle/>
          <a:p>
            <a:r>
              <a:rPr lang="en-US"/>
              <a:t>Projections</a:t>
            </a:r>
          </a:p>
        </p:txBody>
      </p:sp>
      <p:sp>
        <p:nvSpPr>
          <p:cNvPr id="321539" name="Rectangle 3"/>
          <p:cNvSpPr>
            <a:spLocks noGrp="1" noChangeArrowheads="1"/>
          </p:cNvSpPr>
          <p:nvPr>
            <p:ph type="body" idx="1"/>
          </p:nvPr>
        </p:nvSpPr>
        <p:spPr>
          <a:xfrm>
            <a:off x="533400" y="990600"/>
            <a:ext cx="8001000" cy="4648200"/>
          </a:xfrm>
        </p:spPr>
        <p:txBody>
          <a:bodyPr>
            <a:normAutofit fontScale="92500" lnSpcReduction="20000"/>
          </a:bodyPr>
          <a:lstStyle/>
          <a:p>
            <a:r>
              <a:rPr lang="en-US"/>
              <a:t>Projection</a:t>
            </a:r>
          </a:p>
          <a:p>
            <a:pPr lvl="1"/>
            <a:r>
              <a:rPr lang="en-US"/>
              <a:t>Transformation from </a:t>
            </a:r>
            <a:r>
              <a:rPr lang="en-US" i="1"/>
              <a:t>n</a:t>
            </a:r>
            <a:r>
              <a:rPr lang="en-US"/>
              <a:t>-D coordinate system to </a:t>
            </a:r>
            <a:r>
              <a:rPr lang="en-US" i="1"/>
              <a:t>m</a:t>
            </a:r>
            <a:r>
              <a:rPr lang="en-US"/>
              <a:t>-D coordinate system, where </a:t>
            </a:r>
            <a:r>
              <a:rPr lang="en-US" i="1"/>
              <a:t>m</a:t>
            </a:r>
            <a:r>
              <a:rPr lang="en-US"/>
              <a:t> &lt; </a:t>
            </a:r>
            <a:r>
              <a:rPr lang="en-US" i="1"/>
              <a:t>n</a:t>
            </a:r>
            <a:r>
              <a:rPr lang="en-US"/>
              <a:t>   </a:t>
            </a:r>
          </a:p>
          <a:p>
            <a:r>
              <a:rPr lang="en-US"/>
              <a:t>Our concern</a:t>
            </a:r>
          </a:p>
          <a:p>
            <a:pPr lvl="1"/>
            <a:r>
              <a:rPr lang="en-US" i="1"/>
              <a:t>n</a:t>
            </a:r>
            <a:r>
              <a:rPr lang="en-US"/>
              <a:t> = 3 and </a:t>
            </a:r>
            <a:r>
              <a:rPr lang="en-US" i="1"/>
              <a:t>m</a:t>
            </a:r>
            <a:r>
              <a:rPr lang="en-US"/>
              <a:t> = 2 </a:t>
            </a:r>
          </a:p>
          <a:p>
            <a:pPr lvl="1">
              <a:buFont typeface="Monotype Sorts" pitchFamily="2" charset="2"/>
              <a:buNone/>
            </a:pPr>
            <a:r>
              <a:rPr lang="en-US">
                <a:sym typeface="Symbol" pitchFamily="18" charset="2"/>
              </a:rPr>
              <a:t>	</a:t>
            </a:r>
            <a:r>
              <a:rPr lang="en-US"/>
              <a:t> projection from 3D to 2D</a:t>
            </a:r>
          </a:p>
          <a:p>
            <a:r>
              <a:rPr lang="en-US"/>
              <a:t>Terminology</a:t>
            </a:r>
          </a:p>
          <a:p>
            <a:pPr lvl="1"/>
            <a:r>
              <a:rPr lang="en-US"/>
              <a:t>Projectors: Straight projection rays</a:t>
            </a:r>
          </a:p>
          <a:p>
            <a:pPr lvl="1"/>
            <a:r>
              <a:rPr lang="en-US"/>
              <a:t>Center of projection: Where the projectors emanated from</a:t>
            </a:r>
          </a:p>
          <a:p>
            <a:pPr lvl="1"/>
            <a:r>
              <a:rPr lang="en-US"/>
              <a:t>Projection plane: Where the projection 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12CF03-D805-4B07-9BFA-223C8763F4C8}" type="slidenum">
              <a:rPr lang="en-US"/>
              <a:pPr/>
              <a:t>26</a:t>
            </a:fld>
            <a:endParaRPr lang="en-US"/>
          </a:p>
        </p:txBody>
      </p:sp>
      <p:sp>
        <p:nvSpPr>
          <p:cNvPr id="322562" name="Rectangle 2"/>
          <p:cNvSpPr>
            <a:spLocks noGrp="1" noChangeArrowheads="1"/>
          </p:cNvSpPr>
          <p:nvPr>
            <p:ph type="title"/>
          </p:nvPr>
        </p:nvSpPr>
        <p:spPr/>
        <p:txBody>
          <a:bodyPr/>
          <a:lstStyle/>
          <a:p>
            <a:r>
              <a:rPr lang="en-US"/>
              <a:t>Projections</a:t>
            </a:r>
          </a:p>
        </p:txBody>
      </p:sp>
      <p:sp>
        <p:nvSpPr>
          <p:cNvPr id="322563" name="Rectangle 3"/>
          <p:cNvSpPr>
            <a:spLocks noGrp="1" noChangeArrowheads="1"/>
          </p:cNvSpPr>
          <p:nvPr>
            <p:ph type="body" idx="1"/>
          </p:nvPr>
        </p:nvSpPr>
        <p:spPr/>
        <p:txBody>
          <a:bodyPr/>
          <a:lstStyle/>
          <a:p>
            <a:r>
              <a:rPr lang="en-US"/>
              <a:t>Projection from 3D to 2D defined by</a:t>
            </a:r>
          </a:p>
          <a:p>
            <a:pPr lvl="1"/>
            <a:r>
              <a:rPr lang="en-US"/>
              <a:t>Projectors emanate from COP, pass though each point of the object, and intersect the projection plane</a:t>
            </a:r>
          </a:p>
          <a:p>
            <a:r>
              <a:rPr lang="en-US"/>
              <a:t>Planar geometric projections</a:t>
            </a:r>
          </a:p>
          <a:p>
            <a:pPr lvl="1"/>
            <a:r>
              <a:rPr lang="en-US"/>
              <a:t>Projection is onto a plane</a:t>
            </a:r>
          </a:p>
          <a:p>
            <a:pPr lvl="1"/>
            <a:r>
              <a:rPr lang="en-US"/>
              <a:t>Referred to as "projections" here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E21C56-1A15-472B-8B39-02CF9E54C4A0}" type="slidenum">
              <a:rPr lang="en-US"/>
              <a:pPr/>
              <a:t>27</a:t>
            </a:fld>
            <a:endParaRPr lang="en-US"/>
          </a:p>
        </p:txBody>
      </p:sp>
      <p:sp>
        <p:nvSpPr>
          <p:cNvPr id="323586" name="Rectangle 2"/>
          <p:cNvSpPr>
            <a:spLocks noGrp="1" noChangeArrowheads="1"/>
          </p:cNvSpPr>
          <p:nvPr>
            <p:ph type="title"/>
          </p:nvPr>
        </p:nvSpPr>
        <p:spPr/>
        <p:txBody>
          <a:bodyPr/>
          <a:lstStyle/>
          <a:p>
            <a:r>
              <a:rPr lang="en-US"/>
              <a:t>Projections</a:t>
            </a:r>
          </a:p>
        </p:txBody>
      </p:sp>
      <p:sp>
        <p:nvSpPr>
          <p:cNvPr id="323587" name="Rectangle 3"/>
          <p:cNvSpPr>
            <a:spLocks noGrp="1" noChangeArrowheads="1"/>
          </p:cNvSpPr>
          <p:nvPr>
            <p:ph type="body" idx="1"/>
          </p:nvPr>
        </p:nvSpPr>
        <p:spPr>
          <a:xfrm>
            <a:off x="609600" y="1219200"/>
            <a:ext cx="7924800" cy="4648200"/>
          </a:xfrm>
        </p:spPr>
        <p:txBody>
          <a:bodyPr>
            <a:normAutofit fontScale="92500" lnSpcReduction="10000"/>
          </a:bodyPr>
          <a:lstStyle/>
          <a:p>
            <a:r>
              <a:rPr lang="en-US"/>
              <a:t>Two Basic Classes</a:t>
            </a:r>
          </a:p>
          <a:p>
            <a:pPr lvl="1"/>
            <a:r>
              <a:rPr lang="en-US"/>
              <a:t>Perspective</a:t>
            </a:r>
          </a:p>
          <a:p>
            <a:pPr lvl="1"/>
            <a:r>
              <a:rPr lang="en-US"/>
              <a:t>Parallel</a:t>
            </a:r>
          </a:p>
          <a:p>
            <a:r>
              <a:rPr lang="en-US"/>
              <a:t>Perspective</a:t>
            </a:r>
          </a:p>
          <a:p>
            <a:pPr lvl="1"/>
            <a:r>
              <a:rPr lang="en-US"/>
              <a:t>Distance between projection plane and COP is finite</a:t>
            </a:r>
          </a:p>
          <a:p>
            <a:pPr lvl="1"/>
            <a:r>
              <a:rPr lang="en-US"/>
              <a:t>Visual effect similar to human visual system</a:t>
            </a:r>
          </a:p>
          <a:p>
            <a:pPr lvl="2"/>
            <a:r>
              <a:rPr lang="en-US"/>
              <a:t>Perspective foreshortening:</a:t>
            </a:r>
          </a:p>
          <a:p>
            <a:pPr lvl="2">
              <a:buFont typeface="Monotype Sorts" pitchFamily="2" charset="2"/>
              <a:buNone/>
            </a:pPr>
            <a:r>
              <a:rPr lang="en-US"/>
              <a:t>	distance from COP longer, size smaller</a:t>
            </a:r>
          </a:p>
          <a:p>
            <a:pPr lvl="1"/>
            <a:r>
              <a:rPr lang="en-US"/>
              <a:t>Exact shape, measurement, parallelism not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20B620B-D9B6-4FFC-A8FE-EF8F03361D5A}" type="slidenum">
              <a:rPr lang="en-US"/>
              <a:pPr/>
              <a:t>28</a:t>
            </a:fld>
            <a:endParaRPr lang="en-US"/>
          </a:p>
        </p:txBody>
      </p:sp>
      <p:sp>
        <p:nvSpPr>
          <p:cNvPr id="324610" name="Rectangle 2"/>
          <p:cNvSpPr>
            <a:spLocks noGrp="1" noChangeArrowheads="1"/>
          </p:cNvSpPr>
          <p:nvPr>
            <p:ph type="title"/>
          </p:nvPr>
        </p:nvSpPr>
        <p:spPr>
          <a:xfrm>
            <a:off x="685800" y="0"/>
            <a:ext cx="7772400" cy="1143000"/>
          </a:xfrm>
        </p:spPr>
        <p:txBody>
          <a:bodyPr/>
          <a:lstStyle/>
          <a:p>
            <a:r>
              <a:rPr lang="en-US"/>
              <a:t>Projections</a:t>
            </a:r>
          </a:p>
        </p:txBody>
      </p:sp>
      <p:sp>
        <p:nvSpPr>
          <p:cNvPr id="324611" name="Rectangle 3"/>
          <p:cNvSpPr>
            <a:spLocks noGrp="1" noChangeArrowheads="1"/>
          </p:cNvSpPr>
          <p:nvPr>
            <p:ph type="body" idx="1"/>
          </p:nvPr>
        </p:nvSpPr>
        <p:spPr>
          <a:xfrm>
            <a:off x="685800" y="685800"/>
            <a:ext cx="7772400" cy="4648200"/>
          </a:xfrm>
        </p:spPr>
        <p:txBody>
          <a:bodyPr/>
          <a:lstStyle/>
          <a:p>
            <a:r>
              <a:rPr lang="en-US"/>
              <a:t>Parallel</a:t>
            </a:r>
          </a:p>
          <a:p>
            <a:pPr lvl="1"/>
            <a:r>
              <a:rPr lang="en-US"/>
              <a:t>Distance between projection plane and COP is infinite</a:t>
            </a:r>
          </a:p>
          <a:p>
            <a:pPr lvl="1"/>
            <a:r>
              <a:rPr lang="en-US"/>
              <a:t>Less realistic view</a:t>
            </a:r>
          </a:p>
          <a:p>
            <a:pPr lvl="2"/>
            <a:r>
              <a:rPr lang="en-US"/>
              <a:t>No foreshortening</a:t>
            </a:r>
          </a:p>
          <a:p>
            <a:pPr lvl="1"/>
            <a:r>
              <a:rPr lang="en-US"/>
              <a:t>Exact measurement and parallelism preserved</a:t>
            </a:r>
          </a:p>
        </p:txBody>
      </p:sp>
      <p:pic>
        <p:nvPicPr>
          <p:cNvPr id="324612" name="Picture 4" descr="D:\courses\Spring01\CS430\Foley\FOF6-3.JPG"/>
          <p:cNvPicPr>
            <a:picLocks noChangeAspect="1" noChangeArrowheads="1"/>
          </p:cNvPicPr>
          <p:nvPr/>
        </p:nvPicPr>
        <p:blipFill>
          <a:blip r:embed="rId2" cstate="print"/>
          <a:srcRect/>
          <a:stretch>
            <a:fillRect/>
          </a:stretch>
        </p:blipFill>
        <p:spPr bwMode="auto">
          <a:xfrm>
            <a:off x="838200" y="4114800"/>
            <a:ext cx="7696200" cy="2676525"/>
          </a:xfrm>
          <a:prstGeom prst="rect">
            <a:avLst/>
          </a:prstGeom>
          <a:noFill/>
        </p:spPr>
      </p:pic>
      <p:sp>
        <p:nvSpPr>
          <p:cNvPr id="324613" name="Rectangle 5"/>
          <p:cNvSpPr>
            <a:spLocks noChangeArrowheads="1"/>
          </p:cNvSpPr>
          <p:nvPr/>
        </p:nvSpPr>
        <p:spPr bwMode="auto">
          <a:xfrm>
            <a:off x="2590800" y="6461125"/>
            <a:ext cx="1352550" cy="396875"/>
          </a:xfrm>
          <a:prstGeom prst="rect">
            <a:avLst/>
          </a:prstGeom>
          <a:noFill/>
          <a:ln w="9525">
            <a:noFill/>
            <a:miter lim="800000"/>
            <a:headEnd/>
            <a:tailEnd/>
          </a:ln>
          <a:effectLst/>
        </p:spPr>
        <p:txBody>
          <a:bodyPr wrap="none">
            <a:spAutoFit/>
          </a:bodyPr>
          <a:lstStyle/>
          <a:p>
            <a:r>
              <a:rPr lang="en-US" sz="2000"/>
              <a:t>Perspective</a:t>
            </a:r>
          </a:p>
        </p:txBody>
      </p:sp>
      <p:sp>
        <p:nvSpPr>
          <p:cNvPr id="324614" name="Rectangle 6"/>
          <p:cNvSpPr>
            <a:spLocks noChangeArrowheads="1"/>
          </p:cNvSpPr>
          <p:nvPr/>
        </p:nvSpPr>
        <p:spPr bwMode="auto">
          <a:xfrm>
            <a:off x="6510338" y="6461125"/>
            <a:ext cx="957262" cy="396875"/>
          </a:xfrm>
          <a:prstGeom prst="rect">
            <a:avLst/>
          </a:prstGeom>
          <a:noFill/>
          <a:ln w="9525">
            <a:noFill/>
            <a:miter lim="800000"/>
            <a:headEnd/>
            <a:tailEnd/>
          </a:ln>
          <a:effectLst/>
        </p:spPr>
        <p:txBody>
          <a:bodyPr wrap="none">
            <a:spAutoFit/>
          </a:bodyPr>
          <a:lstStyle/>
          <a:p>
            <a:r>
              <a:rPr lang="en-US" sz="2000"/>
              <a:t>Parallel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1CEC9F-DBFE-4139-91DB-82E7CC05AC43}" type="slidenum">
              <a:rPr lang="en-US"/>
              <a:pPr/>
              <a:t>29</a:t>
            </a:fld>
            <a:endParaRPr lang="en-US"/>
          </a:p>
        </p:txBody>
      </p:sp>
      <p:sp>
        <p:nvSpPr>
          <p:cNvPr id="325634" name="Rectangle 2"/>
          <p:cNvSpPr>
            <a:spLocks noGrp="1" noChangeArrowheads="1"/>
          </p:cNvSpPr>
          <p:nvPr>
            <p:ph type="title"/>
          </p:nvPr>
        </p:nvSpPr>
        <p:spPr/>
        <p:txBody>
          <a:bodyPr/>
          <a:lstStyle/>
          <a:p>
            <a:r>
              <a:rPr lang="en-US"/>
              <a:t>Perspective Projections</a:t>
            </a:r>
          </a:p>
        </p:txBody>
      </p:sp>
      <p:sp>
        <p:nvSpPr>
          <p:cNvPr id="325635" name="Rectangle 3"/>
          <p:cNvSpPr>
            <a:spLocks noGrp="1" noChangeArrowheads="1"/>
          </p:cNvSpPr>
          <p:nvPr>
            <p:ph type="body" idx="1"/>
          </p:nvPr>
        </p:nvSpPr>
        <p:spPr>
          <a:xfrm>
            <a:off x="685800" y="1219200"/>
            <a:ext cx="7772400" cy="4648200"/>
          </a:xfrm>
        </p:spPr>
        <p:txBody>
          <a:bodyPr>
            <a:normAutofit fontScale="92500" lnSpcReduction="10000"/>
          </a:bodyPr>
          <a:lstStyle/>
          <a:p>
            <a:r>
              <a:rPr lang="en-US"/>
              <a:t>Vanishing Point</a:t>
            </a:r>
          </a:p>
          <a:p>
            <a:pPr lvl="1"/>
            <a:r>
              <a:rPr lang="en-US"/>
              <a:t>Point that set of parallel lines not parallel to the projection plane converge to</a:t>
            </a:r>
          </a:p>
          <a:p>
            <a:pPr lvl="1"/>
            <a:r>
              <a:rPr lang="en-US"/>
              <a:t>Projection of a point at infinity</a:t>
            </a:r>
          </a:p>
          <a:p>
            <a:r>
              <a:rPr lang="en-US"/>
              <a:t>Axis Vanishing Point</a:t>
            </a:r>
          </a:p>
          <a:p>
            <a:pPr lvl="1"/>
            <a:r>
              <a:rPr lang="en-US"/>
              <a:t>Vanishing point of set of lines parallel to one of three principle axes</a:t>
            </a:r>
          </a:p>
          <a:p>
            <a:pPr lvl="1"/>
            <a:r>
              <a:rPr lang="en-US"/>
              <a:t>At most 3:</a:t>
            </a:r>
          </a:p>
          <a:p>
            <a:pPr lvl="2"/>
            <a:r>
              <a:rPr lang="en-US"/>
              <a:t>x-axis vanishing point</a:t>
            </a:r>
          </a:p>
          <a:p>
            <a:pPr lvl="2"/>
            <a:r>
              <a:rPr lang="en-US"/>
              <a:t>y-axis vanishing point    </a:t>
            </a:r>
          </a:p>
          <a:p>
            <a:pPr lvl="2"/>
            <a:r>
              <a:rPr lang="en-US"/>
              <a:t>z-axis vanishing 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1" y="342900"/>
            <a:ext cx="8460432" cy="6172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D429A3-5667-4376-BD33-68C96F02BF1E}" type="slidenum">
              <a:rPr lang="en-US"/>
              <a:pPr/>
              <a:t>30</a:t>
            </a:fld>
            <a:endParaRPr lang="en-US"/>
          </a:p>
        </p:txBody>
      </p:sp>
      <p:sp>
        <p:nvSpPr>
          <p:cNvPr id="326658" name="Rectangle 2"/>
          <p:cNvSpPr>
            <a:spLocks noGrp="1" noChangeArrowheads="1"/>
          </p:cNvSpPr>
          <p:nvPr>
            <p:ph type="title"/>
          </p:nvPr>
        </p:nvSpPr>
        <p:spPr/>
        <p:txBody>
          <a:bodyPr/>
          <a:lstStyle/>
          <a:p>
            <a:r>
              <a:rPr lang="en-US"/>
              <a:t>Perspective Projections</a:t>
            </a:r>
          </a:p>
        </p:txBody>
      </p:sp>
      <p:sp>
        <p:nvSpPr>
          <p:cNvPr id="326659" name="Rectangle 3"/>
          <p:cNvSpPr>
            <a:spLocks noGrp="1" noChangeArrowheads="1"/>
          </p:cNvSpPr>
          <p:nvPr>
            <p:ph type="body" idx="1"/>
          </p:nvPr>
        </p:nvSpPr>
        <p:spPr/>
        <p:txBody>
          <a:bodyPr/>
          <a:lstStyle/>
          <a:p>
            <a:r>
              <a:rPr lang="en-US"/>
              <a:t>Example:</a:t>
            </a:r>
          </a:p>
          <a:p>
            <a:pPr lvl="1"/>
            <a:r>
              <a:rPr lang="en-US"/>
              <a:t>If projection plane cuts only z-axis</a:t>
            </a:r>
          </a:p>
          <a:p>
            <a:pPr lvl="2"/>
            <a:r>
              <a:rPr lang="en-US"/>
              <a:t>Only z-axis vanishing point </a:t>
            </a:r>
          </a:p>
          <a:p>
            <a:pPr lvl="2"/>
            <a:r>
              <a:rPr lang="en-US"/>
              <a:t>As lines parallel to x or y axis also parallel to projection plane</a:t>
            </a:r>
          </a:p>
          <a:p>
            <a:r>
              <a:rPr lang="en-US"/>
              <a:t>Number of Axis Vanishing Points</a:t>
            </a:r>
          </a:p>
          <a:p>
            <a:pPr lvl="1"/>
            <a:r>
              <a:rPr lang="en-US"/>
              <a:t>Can be used to categorize perspective projections</a:t>
            </a:r>
          </a:p>
          <a:p>
            <a:pPr lvl="1"/>
            <a:r>
              <a:rPr lang="en-US"/>
              <a:t>Equal to number of axes cut by projection plane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74CAD91-B7AD-4FC9-BA20-34B8551C08D1}" type="slidenum">
              <a:rPr lang="en-US"/>
              <a:pPr/>
              <a:t>31</a:t>
            </a:fld>
            <a:endParaRPr lang="en-US"/>
          </a:p>
        </p:txBody>
      </p:sp>
      <p:sp>
        <p:nvSpPr>
          <p:cNvPr id="327682" name="Rectangle 2"/>
          <p:cNvSpPr>
            <a:spLocks noGrp="1" noChangeArrowheads="1"/>
          </p:cNvSpPr>
          <p:nvPr>
            <p:ph type="title"/>
          </p:nvPr>
        </p:nvSpPr>
        <p:spPr/>
        <p:txBody>
          <a:bodyPr/>
          <a:lstStyle/>
          <a:p>
            <a:r>
              <a:rPr lang="en-US"/>
              <a:t>Number of Axis Vanishing Points</a:t>
            </a:r>
          </a:p>
        </p:txBody>
      </p:sp>
      <p:sp>
        <p:nvSpPr>
          <p:cNvPr id="327683" name="Rectangle 3"/>
          <p:cNvSpPr>
            <a:spLocks noGrp="1" noChangeArrowheads="1"/>
          </p:cNvSpPr>
          <p:nvPr>
            <p:ph type="body" idx="1"/>
          </p:nvPr>
        </p:nvSpPr>
        <p:spPr>
          <a:xfrm>
            <a:off x="533400" y="1371600"/>
            <a:ext cx="8077200" cy="4648200"/>
          </a:xfrm>
        </p:spPr>
        <p:txBody>
          <a:bodyPr>
            <a:normAutofit fontScale="92500" lnSpcReduction="10000"/>
          </a:bodyPr>
          <a:lstStyle/>
          <a:p>
            <a:r>
              <a:rPr lang="en-US"/>
              <a:t>One-point </a:t>
            </a:r>
          </a:p>
          <a:p>
            <a:endParaRPr lang="en-US"/>
          </a:p>
          <a:p>
            <a:endParaRPr lang="en-US"/>
          </a:p>
          <a:p>
            <a:endParaRPr lang="en-US"/>
          </a:p>
          <a:p>
            <a:endParaRPr lang="en-US"/>
          </a:p>
          <a:p>
            <a:endParaRPr lang="en-US"/>
          </a:p>
          <a:p>
            <a:endParaRPr lang="en-US"/>
          </a:p>
          <a:p>
            <a:endParaRPr lang="en-US"/>
          </a:p>
          <a:p>
            <a:r>
              <a:rPr lang="en-US"/>
              <a:t>Three-point: hardly used</a:t>
            </a:r>
          </a:p>
        </p:txBody>
      </p:sp>
      <p:pic>
        <p:nvPicPr>
          <p:cNvPr id="327684" name="Picture 4" descr="D:\courses\Spring01\CS430\Foley\FOF6-5.JPG"/>
          <p:cNvPicPr>
            <a:picLocks noChangeAspect="1" noChangeArrowheads="1"/>
          </p:cNvPicPr>
          <p:nvPr/>
        </p:nvPicPr>
        <p:blipFill>
          <a:blip r:embed="rId2" cstate="print"/>
          <a:srcRect/>
          <a:stretch>
            <a:fillRect/>
          </a:stretch>
        </p:blipFill>
        <p:spPr bwMode="auto">
          <a:xfrm>
            <a:off x="1066800" y="1905000"/>
            <a:ext cx="3986213" cy="4191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IE"/>
              <a:t>Perspective Projections</a:t>
            </a:r>
          </a:p>
        </p:txBody>
      </p:sp>
      <p:sp>
        <p:nvSpPr>
          <p:cNvPr id="116739" name="Rectangle 3"/>
          <p:cNvSpPr>
            <a:spLocks noGrp="1" noChangeArrowheads="1"/>
          </p:cNvSpPr>
          <p:nvPr>
            <p:ph type="body" sz="half" idx="1"/>
          </p:nvPr>
        </p:nvSpPr>
        <p:spPr>
          <a:xfrm>
            <a:off x="611188" y="1484313"/>
            <a:ext cx="7705725" cy="1584325"/>
          </a:xfrm>
        </p:spPr>
        <p:txBody>
          <a:bodyPr/>
          <a:lstStyle/>
          <a:p>
            <a:r>
              <a:rPr lang="en-US" sz="2800"/>
              <a:t>2 different examples of a one-point perspective projection of a cube.</a:t>
            </a:r>
          </a:p>
          <a:p>
            <a:pPr lvl="1">
              <a:buFontTx/>
              <a:buNone/>
            </a:pPr>
            <a:r>
              <a:rPr lang="en-US" sz="2400"/>
              <a:t>(note: x and y parallel lines do not converge)</a:t>
            </a:r>
            <a:endParaRPr lang="en-IE" sz="2400"/>
          </a:p>
        </p:txBody>
      </p:sp>
      <p:pic>
        <p:nvPicPr>
          <p:cNvPr id="116740" name="Picture 4" descr="1point-perspective"/>
          <p:cNvPicPr>
            <a:picLocks noGrp="1" noChangeAspect="1" noChangeArrowheads="1"/>
          </p:cNvPicPr>
          <p:nvPr>
            <p:ph sz="half" idx="2"/>
          </p:nvPr>
        </p:nvPicPr>
        <p:blipFill>
          <a:blip r:embed="rId2" cstate="print"/>
          <a:srcRect/>
          <a:stretch>
            <a:fillRect/>
          </a:stretch>
        </p:blipFill>
        <p:spPr>
          <a:xfrm>
            <a:off x="1042988" y="3068638"/>
            <a:ext cx="6842125" cy="3297237"/>
          </a:xfrm>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A54BAC7-F7DE-4501-85B4-13E8E8356BE8}" type="slidenum">
              <a:rPr lang="en-US"/>
              <a:pPr/>
              <a:t>33</a:t>
            </a:fld>
            <a:endParaRPr lang="en-US"/>
          </a:p>
        </p:txBody>
      </p:sp>
      <p:sp>
        <p:nvSpPr>
          <p:cNvPr id="328706" name="Rectangle 2"/>
          <p:cNvSpPr>
            <a:spLocks noGrp="1" noChangeArrowheads="1"/>
          </p:cNvSpPr>
          <p:nvPr>
            <p:ph type="title"/>
          </p:nvPr>
        </p:nvSpPr>
        <p:spPr>
          <a:xfrm>
            <a:off x="685800" y="0"/>
            <a:ext cx="7772400" cy="1143000"/>
          </a:xfrm>
        </p:spPr>
        <p:txBody>
          <a:bodyPr/>
          <a:lstStyle/>
          <a:p>
            <a:r>
              <a:rPr lang="en-US"/>
              <a:t>Number of Axis Vanishing Points</a:t>
            </a:r>
          </a:p>
        </p:txBody>
      </p:sp>
      <p:sp>
        <p:nvSpPr>
          <p:cNvPr id="328707" name="Rectangle 3"/>
          <p:cNvSpPr>
            <a:spLocks noGrp="1" noChangeArrowheads="1"/>
          </p:cNvSpPr>
          <p:nvPr>
            <p:ph type="body" idx="1"/>
          </p:nvPr>
        </p:nvSpPr>
        <p:spPr>
          <a:xfrm>
            <a:off x="609600" y="762000"/>
            <a:ext cx="8077200" cy="4648200"/>
          </a:xfrm>
        </p:spPr>
        <p:txBody>
          <a:bodyPr/>
          <a:lstStyle/>
          <a:p>
            <a:r>
              <a:rPr lang="en-US"/>
              <a:t>Two-point</a:t>
            </a:r>
          </a:p>
          <a:p>
            <a:pPr lvl="1"/>
            <a:r>
              <a:rPr lang="en-US"/>
              <a:t>Commonly used in architecture, engineering, industrial design, and advertising drawings</a:t>
            </a:r>
          </a:p>
        </p:txBody>
      </p:sp>
      <p:pic>
        <p:nvPicPr>
          <p:cNvPr id="328709" name="Picture 5" descr="D:\courses\Spring01\CS430\Foley\FOF6-6.JPG"/>
          <p:cNvPicPr>
            <a:picLocks noChangeAspect="1" noChangeArrowheads="1"/>
          </p:cNvPicPr>
          <p:nvPr/>
        </p:nvPicPr>
        <p:blipFill>
          <a:blip r:embed="rId2" cstate="print"/>
          <a:srcRect/>
          <a:stretch>
            <a:fillRect/>
          </a:stretch>
        </p:blipFill>
        <p:spPr bwMode="auto">
          <a:xfrm>
            <a:off x="1524000" y="2286000"/>
            <a:ext cx="6172200" cy="454025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49C6B7-9BA3-447F-9DEB-24CD15BF0A81}" type="slidenum">
              <a:rPr lang="en-US"/>
              <a:pPr/>
              <a:t>34</a:t>
            </a:fld>
            <a:endParaRPr lang="en-US"/>
          </a:p>
        </p:txBody>
      </p:sp>
      <p:sp>
        <p:nvSpPr>
          <p:cNvPr id="329730" name="Rectangle 2"/>
          <p:cNvSpPr>
            <a:spLocks noGrp="1" noChangeArrowheads="1"/>
          </p:cNvSpPr>
          <p:nvPr>
            <p:ph type="title"/>
          </p:nvPr>
        </p:nvSpPr>
        <p:spPr/>
        <p:txBody>
          <a:bodyPr/>
          <a:lstStyle/>
          <a:p>
            <a:r>
              <a:rPr lang="en-US"/>
              <a:t>Parallel Projections</a:t>
            </a:r>
          </a:p>
        </p:txBody>
      </p:sp>
      <p:sp>
        <p:nvSpPr>
          <p:cNvPr id="329731" name="Rectangle 3"/>
          <p:cNvSpPr>
            <a:spLocks noGrp="1" noChangeArrowheads="1"/>
          </p:cNvSpPr>
          <p:nvPr>
            <p:ph type="body" idx="1"/>
          </p:nvPr>
        </p:nvSpPr>
        <p:spPr/>
        <p:txBody>
          <a:bodyPr/>
          <a:lstStyle/>
          <a:p>
            <a:r>
              <a:rPr lang="en-US"/>
              <a:t>Two types, defined by </a:t>
            </a:r>
          </a:p>
          <a:p>
            <a:pPr lvl="1"/>
            <a:r>
              <a:rPr lang="en-US"/>
              <a:t>Direction of projection (DOP)</a:t>
            </a:r>
          </a:p>
          <a:p>
            <a:pPr lvl="1"/>
            <a:r>
              <a:rPr lang="en-US"/>
              <a:t>Viewing (projection) plane normal (VPN)</a:t>
            </a:r>
          </a:p>
          <a:p>
            <a:r>
              <a:rPr lang="en-US"/>
              <a:t>Orthographic</a:t>
            </a:r>
          </a:p>
          <a:p>
            <a:pPr lvl="1"/>
            <a:r>
              <a:rPr lang="en-US"/>
              <a:t>DOP and VPN the same (or the reverse)</a:t>
            </a:r>
          </a:p>
          <a:p>
            <a:r>
              <a:rPr lang="en-US"/>
              <a:t>Obliuqe</a:t>
            </a:r>
          </a:p>
          <a:p>
            <a:pPr lvl="1"/>
            <a:r>
              <a:rPr lang="en-US"/>
              <a:t>DOP of VPN not the same (nor the reverse)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5B7847-7335-4C91-BF83-F73016556DC2}" type="slidenum">
              <a:rPr lang="en-US"/>
              <a:pPr/>
              <a:t>35</a:t>
            </a:fld>
            <a:endParaRPr lang="en-US"/>
          </a:p>
        </p:txBody>
      </p:sp>
      <p:sp>
        <p:nvSpPr>
          <p:cNvPr id="330754" name="Rectangle 2"/>
          <p:cNvSpPr>
            <a:spLocks noGrp="1" noChangeArrowheads="1"/>
          </p:cNvSpPr>
          <p:nvPr>
            <p:ph type="title"/>
          </p:nvPr>
        </p:nvSpPr>
        <p:spPr/>
        <p:txBody>
          <a:bodyPr/>
          <a:lstStyle/>
          <a:p>
            <a:r>
              <a:rPr lang="en-US"/>
              <a:t>Orthographic Parallel Projections</a:t>
            </a:r>
          </a:p>
        </p:txBody>
      </p:sp>
      <p:sp>
        <p:nvSpPr>
          <p:cNvPr id="330755" name="Rectangle 3"/>
          <p:cNvSpPr>
            <a:spLocks noGrp="1" noChangeArrowheads="1"/>
          </p:cNvSpPr>
          <p:nvPr>
            <p:ph type="body" idx="1"/>
          </p:nvPr>
        </p:nvSpPr>
        <p:spPr/>
        <p:txBody>
          <a:bodyPr>
            <a:normAutofit lnSpcReduction="10000"/>
          </a:bodyPr>
          <a:lstStyle/>
          <a:p>
            <a:r>
              <a:rPr lang="en-US"/>
              <a:t>Projection plane perpendicular to a principle axis</a:t>
            </a:r>
          </a:p>
          <a:p>
            <a:r>
              <a:rPr lang="en-US"/>
              <a:t>Most common types</a:t>
            </a:r>
          </a:p>
          <a:p>
            <a:pPr lvl="1"/>
            <a:r>
              <a:rPr lang="en-US"/>
              <a:t>Front-elevation</a:t>
            </a:r>
          </a:p>
          <a:p>
            <a:pPr lvl="1"/>
            <a:r>
              <a:rPr lang="en-US"/>
              <a:t>Top-elevation (plane-elevation)</a:t>
            </a:r>
          </a:p>
          <a:p>
            <a:pPr lvl="1"/>
            <a:r>
              <a:rPr lang="en-US"/>
              <a:t>Side-elevation</a:t>
            </a:r>
          </a:p>
          <a:p>
            <a:r>
              <a:rPr lang="en-US"/>
              <a:t>Used in engineering drawing (such as machine parts)</a:t>
            </a:r>
          </a:p>
          <a:p>
            <a:r>
              <a:rPr lang="en-US"/>
              <a:t>Hard to deduce 3D nature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8468B7-1EA7-4BEF-BB80-06E14D51B4FD}" type="slidenum">
              <a:rPr lang="en-US"/>
              <a:pPr/>
              <a:t>36</a:t>
            </a:fld>
            <a:endParaRPr lang="en-US"/>
          </a:p>
        </p:txBody>
      </p:sp>
      <p:sp>
        <p:nvSpPr>
          <p:cNvPr id="331778" name="Rectangle 2"/>
          <p:cNvSpPr>
            <a:spLocks noGrp="1" noChangeArrowheads="1"/>
          </p:cNvSpPr>
          <p:nvPr>
            <p:ph type="title"/>
          </p:nvPr>
        </p:nvSpPr>
        <p:spPr/>
        <p:txBody>
          <a:bodyPr/>
          <a:lstStyle/>
          <a:p>
            <a:r>
              <a:rPr lang="en-US"/>
              <a:t>Orthographic Parallel Projections</a:t>
            </a:r>
          </a:p>
        </p:txBody>
      </p:sp>
      <p:pic>
        <p:nvPicPr>
          <p:cNvPr id="331780" name="Picture 4" descr="D:\courses\Spring01\CS430\Foley\FOF6-7.JPG"/>
          <p:cNvPicPr>
            <a:picLocks noChangeAspect="1" noChangeArrowheads="1"/>
          </p:cNvPicPr>
          <p:nvPr/>
        </p:nvPicPr>
        <p:blipFill>
          <a:blip r:embed="rId2" cstate="print"/>
          <a:srcRect/>
          <a:stretch>
            <a:fillRect/>
          </a:stretch>
        </p:blipFill>
        <p:spPr bwMode="auto">
          <a:xfrm>
            <a:off x="1219200" y="1141413"/>
            <a:ext cx="6553200" cy="548957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13E0631-9F70-481F-B08A-403AF90D805F}" type="slidenum">
              <a:rPr lang="en-US"/>
              <a:pPr/>
              <a:t>37</a:t>
            </a:fld>
            <a:endParaRPr lang="en-US"/>
          </a:p>
        </p:txBody>
      </p:sp>
      <p:sp>
        <p:nvSpPr>
          <p:cNvPr id="332802" name="Rectangle 2"/>
          <p:cNvSpPr>
            <a:spLocks noGrp="1" noChangeArrowheads="1"/>
          </p:cNvSpPr>
          <p:nvPr>
            <p:ph type="title"/>
          </p:nvPr>
        </p:nvSpPr>
        <p:spPr>
          <a:xfrm>
            <a:off x="685800" y="0"/>
            <a:ext cx="7772400" cy="1143000"/>
          </a:xfrm>
        </p:spPr>
        <p:txBody>
          <a:bodyPr/>
          <a:lstStyle/>
          <a:p>
            <a:r>
              <a:rPr lang="en-US"/>
              <a:t>Orthographic Parallel Projections</a:t>
            </a:r>
          </a:p>
        </p:txBody>
      </p:sp>
      <p:sp>
        <p:nvSpPr>
          <p:cNvPr id="332803" name="Rectangle 3"/>
          <p:cNvSpPr>
            <a:spLocks noGrp="1" noChangeArrowheads="1"/>
          </p:cNvSpPr>
          <p:nvPr>
            <p:ph type="body" idx="1"/>
          </p:nvPr>
        </p:nvSpPr>
        <p:spPr>
          <a:xfrm>
            <a:off x="228600" y="762000"/>
            <a:ext cx="8610600" cy="4648200"/>
          </a:xfrm>
        </p:spPr>
        <p:txBody>
          <a:bodyPr/>
          <a:lstStyle/>
          <a:p>
            <a:r>
              <a:rPr lang="en-US"/>
              <a:t>Axonometric orthographic projections</a:t>
            </a:r>
          </a:p>
          <a:p>
            <a:pPr lvl="1"/>
            <a:r>
              <a:rPr lang="en-US"/>
              <a:t>Projection plane not normal to a principle axis</a:t>
            </a:r>
          </a:p>
          <a:p>
            <a:pPr lvl="1"/>
            <a:r>
              <a:rPr lang="en-US"/>
              <a:t>Several faces of an object can be shown at once</a:t>
            </a:r>
          </a:p>
          <a:p>
            <a:pPr lvl="1"/>
            <a:r>
              <a:rPr lang="en-US"/>
              <a:t>Parallalism reserved, distances can be measured</a:t>
            </a:r>
          </a:p>
          <a:p>
            <a:pPr lvl="1"/>
            <a:r>
              <a:rPr lang="en-US"/>
              <a:t>Example: Isometric projection</a:t>
            </a:r>
          </a:p>
          <a:p>
            <a:pPr lvl="2"/>
            <a:r>
              <a:rPr lang="en-US"/>
              <a:t>VPN = DOP = (dx, dy, dz), where |dx| = |dy| = |dz|</a:t>
            </a:r>
          </a:p>
          <a:p>
            <a:pPr lvl="2"/>
            <a:r>
              <a:rPr lang="en-US"/>
              <a:t>8 directions</a:t>
            </a:r>
          </a:p>
        </p:txBody>
      </p:sp>
      <p:pic>
        <p:nvPicPr>
          <p:cNvPr id="332804" name="Picture 4" descr="D:\courses\Spring01\CS430\Foley\FOF6-8.JPG"/>
          <p:cNvPicPr>
            <a:picLocks noChangeAspect="1" noChangeArrowheads="1"/>
          </p:cNvPicPr>
          <p:nvPr/>
        </p:nvPicPr>
        <p:blipFill>
          <a:blip r:embed="rId2" cstate="print"/>
          <a:srcRect/>
          <a:stretch>
            <a:fillRect/>
          </a:stretch>
        </p:blipFill>
        <p:spPr bwMode="auto">
          <a:xfrm>
            <a:off x="3429000" y="3862388"/>
            <a:ext cx="4953000" cy="2995612"/>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BD8A92-F65F-4D49-9655-F7E14753A8AE}" type="slidenum">
              <a:rPr lang="en-US"/>
              <a:pPr/>
              <a:t>38</a:t>
            </a:fld>
            <a:endParaRPr lang="en-US"/>
          </a:p>
        </p:txBody>
      </p:sp>
      <p:sp>
        <p:nvSpPr>
          <p:cNvPr id="333826" name="Rectangle 2"/>
          <p:cNvSpPr>
            <a:spLocks noGrp="1" noChangeArrowheads="1"/>
          </p:cNvSpPr>
          <p:nvPr>
            <p:ph type="title"/>
          </p:nvPr>
        </p:nvSpPr>
        <p:spPr/>
        <p:txBody>
          <a:bodyPr/>
          <a:lstStyle/>
          <a:p>
            <a:r>
              <a:rPr lang="en-US"/>
              <a:t>Obliuqe Parallel Projections</a:t>
            </a:r>
          </a:p>
        </p:txBody>
      </p:sp>
      <p:sp>
        <p:nvSpPr>
          <p:cNvPr id="333827" name="Rectangle 3"/>
          <p:cNvSpPr>
            <a:spLocks noGrp="1" noChangeArrowheads="1"/>
          </p:cNvSpPr>
          <p:nvPr>
            <p:ph type="body" idx="1"/>
          </p:nvPr>
        </p:nvSpPr>
        <p:spPr>
          <a:xfrm>
            <a:off x="304800" y="1219200"/>
            <a:ext cx="8534400" cy="4648200"/>
          </a:xfrm>
        </p:spPr>
        <p:txBody>
          <a:bodyPr>
            <a:normAutofit lnSpcReduction="10000"/>
          </a:bodyPr>
          <a:lstStyle/>
          <a:p>
            <a:r>
              <a:rPr lang="en-US"/>
              <a:t>Projection plane normal and DOP differ</a:t>
            </a:r>
          </a:p>
          <a:p>
            <a:r>
              <a:rPr lang="en-US"/>
              <a:t>Projection plane is normal to a principle axis</a:t>
            </a:r>
          </a:p>
          <a:p>
            <a:r>
              <a:rPr lang="en-US"/>
              <a:t>Measurement of distance and angle of faces parallel to the plane allowed</a:t>
            </a:r>
          </a:p>
          <a:p>
            <a:r>
              <a:rPr lang="en-US"/>
              <a:t>Widely used (easy to draw)</a:t>
            </a:r>
          </a:p>
          <a:p>
            <a:r>
              <a:rPr lang="en-US"/>
              <a:t>Cavalier </a:t>
            </a:r>
          </a:p>
          <a:p>
            <a:pPr lvl="1"/>
            <a:r>
              <a:rPr lang="en-US"/>
              <a:t>DOP makes 45 degree with projection plane</a:t>
            </a:r>
          </a:p>
          <a:p>
            <a:r>
              <a:rPr lang="en-US"/>
              <a:t>Cabinet</a:t>
            </a:r>
          </a:p>
          <a:p>
            <a:pPr lvl="1"/>
            <a:r>
              <a:rPr lang="en-US"/>
              <a:t>DOP makes angle of arctan(2) with projection plane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3D362893-B4E3-4209-B2D6-BE2372D9DDEC}" type="slidenum">
              <a:rPr lang="en-US"/>
              <a:pPr/>
              <a:t>39</a:t>
            </a:fld>
            <a:endParaRPr lang="en-US"/>
          </a:p>
        </p:txBody>
      </p:sp>
      <p:sp>
        <p:nvSpPr>
          <p:cNvPr id="334850" name="Rectangle 2"/>
          <p:cNvSpPr>
            <a:spLocks noGrp="1" noChangeArrowheads="1"/>
          </p:cNvSpPr>
          <p:nvPr>
            <p:ph type="title"/>
          </p:nvPr>
        </p:nvSpPr>
        <p:spPr/>
        <p:txBody>
          <a:bodyPr/>
          <a:lstStyle/>
          <a:p>
            <a:r>
              <a:rPr lang="en-US"/>
              <a:t>Obliuqe Parallel Projections</a:t>
            </a:r>
          </a:p>
        </p:txBody>
      </p:sp>
      <p:sp>
        <p:nvSpPr>
          <p:cNvPr id="334851" name="Rectangle 3"/>
          <p:cNvSpPr>
            <a:spLocks noGrp="1" noChangeArrowheads="1"/>
          </p:cNvSpPr>
          <p:nvPr>
            <p:ph type="body" idx="1"/>
          </p:nvPr>
        </p:nvSpPr>
        <p:spPr/>
        <p:txBody>
          <a:bodyPr/>
          <a:lstStyle/>
          <a:p>
            <a:r>
              <a:rPr lang="en-US"/>
              <a:t>Cavalier			Cabinet</a:t>
            </a:r>
          </a:p>
        </p:txBody>
      </p:sp>
      <p:sp>
        <p:nvSpPr>
          <p:cNvPr id="334852" name="AutoShape 4"/>
          <p:cNvSpPr>
            <a:spLocks noChangeArrowheads="1"/>
          </p:cNvSpPr>
          <p:nvPr/>
        </p:nvSpPr>
        <p:spPr bwMode="auto">
          <a:xfrm>
            <a:off x="1447800" y="2514600"/>
            <a:ext cx="1752600" cy="1752600"/>
          </a:xfrm>
          <a:prstGeom prst="cube">
            <a:avLst>
              <a:gd name="adj" fmla="val 38037"/>
            </a:avLst>
          </a:prstGeom>
          <a:solidFill>
            <a:schemeClr val="accent1"/>
          </a:solidFill>
          <a:ln w="9525">
            <a:solidFill>
              <a:schemeClr val="tx1"/>
            </a:solidFill>
            <a:miter lim="800000"/>
            <a:headEnd/>
            <a:tailEnd/>
          </a:ln>
          <a:effectLst/>
        </p:spPr>
        <p:txBody>
          <a:bodyPr wrap="none" anchor="ctr"/>
          <a:lstStyle/>
          <a:p>
            <a:endParaRPr lang="en-IN"/>
          </a:p>
        </p:txBody>
      </p:sp>
      <p:sp>
        <p:nvSpPr>
          <p:cNvPr id="334853" name="AutoShape 5"/>
          <p:cNvSpPr>
            <a:spLocks noChangeArrowheads="1"/>
          </p:cNvSpPr>
          <p:nvPr/>
        </p:nvSpPr>
        <p:spPr bwMode="auto">
          <a:xfrm>
            <a:off x="5029200" y="2819400"/>
            <a:ext cx="1447800" cy="1447800"/>
          </a:xfrm>
          <a:prstGeom prst="cube">
            <a:avLst>
              <a:gd name="adj" fmla="val 25000"/>
            </a:avLst>
          </a:prstGeom>
          <a:solidFill>
            <a:schemeClr val="accent1"/>
          </a:solidFill>
          <a:ln w="9525">
            <a:solidFill>
              <a:schemeClr val="tx1"/>
            </a:solidFill>
            <a:miter lim="800000"/>
            <a:headEnd/>
            <a:tailEnd/>
          </a:ln>
          <a:effectLst/>
        </p:spPr>
        <p:txBody>
          <a:bodyPr wrap="none" anchor="ctr"/>
          <a:lstStyle/>
          <a:p>
            <a:endParaRPr lang="en-IN"/>
          </a:p>
        </p:txBody>
      </p:sp>
      <p:sp>
        <p:nvSpPr>
          <p:cNvPr id="334854" name="Rectangle 6"/>
          <p:cNvSpPr>
            <a:spLocks noChangeArrowheads="1"/>
          </p:cNvSpPr>
          <p:nvPr/>
        </p:nvSpPr>
        <p:spPr bwMode="auto">
          <a:xfrm>
            <a:off x="1752600" y="4419600"/>
            <a:ext cx="336550" cy="457200"/>
          </a:xfrm>
          <a:prstGeom prst="rect">
            <a:avLst/>
          </a:prstGeom>
          <a:noFill/>
          <a:ln w="9525">
            <a:noFill/>
            <a:miter lim="800000"/>
            <a:headEnd/>
            <a:tailEnd/>
          </a:ln>
          <a:effectLst/>
        </p:spPr>
        <p:txBody>
          <a:bodyPr wrap="none">
            <a:spAutoFit/>
          </a:bodyPr>
          <a:lstStyle/>
          <a:p>
            <a:r>
              <a:rPr lang="en-US"/>
              <a:t>1</a:t>
            </a:r>
          </a:p>
        </p:txBody>
      </p:sp>
      <p:sp>
        <p:nvSpPr>
          <p:cNvPr id="334855" name="Rectangle 7"/>
          <p:cNvSpPr>
            <a:spLocks noChangeArrowheads="1"/>
          </p:cNvSpPr>
          <p:nvPr/>
        </p:nvSpPr>
        <p:spPr bwMode="auto">
          <a:xfrm>
            <a:off x="3016250" y="3886200"/>
            <a:ext cx="336550" cy="457200"/>
          </a:xfrm>
          <a:prstGeom prst="rect">
            <a:avLst/>
          </a:prstGeom>
          <a:noFill/>
          <a:ln w="9525">
            <a:noFill/>
            <a:miter lim="800000"/>
            <a:headEnd/>
            <a:tailEnd/>
          </a:ln>
          <a:effectLst/>
        </p:spPr>
        <p:txBody>
          <a:bodyPr wrap="none">
            <a:spAutoFit/>
          </a:bodyPr>
          <a:lstStyle/>
          <a:p>
            <a:r>
              <a:rPr lang="en-US"/>
              <a:t>1</a:t>
            </a:r>
          </a:p>
        </p:txBody>
      </p:sp>
      <p:sp>
        <p:nvSpPr>
          <p:cNvPr id="334856" name="Rectangle 8"/>
          <p:cNvSpPr>
            <a:spLocks noChangeArrowheads="1"/>
          </p:cNvSpPr>
          <p:nvPr/>
        </p:nvSpPr>
        <p:spPr bwMode="auto">
          <a:xfrm>
            <a:off x="5486400" y="4419600"/>
            <a:ext cx="336550" cy="457200"/>
          </a:xfrm>
          <a:prstGeom prst="rect">
            <a:avLst/>
          </a:prstGeom>
          <a:noFill/>
          <a:ln w="9525">
            <a:noFill/>
            <a:miter lim="800000"/>
            <a:headEnd/>
            <a:tailEnd/>
          </a:ln>
          <a:effectLst/>
        </p:spPr>
        <p:txBody>
          <a:bodyPr wrap="none">
            <a:spAutoFit/>
          </a:bodyPr>
          <a:lstStyle/>
          <a:p>
            <a:r>
              <a:rPr lang="en-US"/>
              <a:t>1</a:t>
            </a:r>
          </a:p>
        </p:txBody>
      </p:sp>
      <p:sp>
        <p:nvSpPr>
          <p:cNvPr id="334857" name="Rectangle 9"/>
          <p:cNvSpPr>
            <a:spLocks noChangeArrowheads="1"/>
          </p:cNvSpPr>
          <p:nvPr/>
        </p:nvSpPr>
        <p:spPr bwMode="auto">
          <a:xfrm>
            <a:off x="6208713" y="4114800"/>
            <a:ext cx="573087" cy="457200"/>
          </a:xfrm>
          <a:prstGeom prst="rect">
            <a:avLst/>
          </a:prstGeom>
          <a:noFill/>
          <a:ln w="9525">
            <a:noFill/>
            <a:miter lim="800000"/>
            <a:headEnd/>
            <a:tailEnd/>
          </a:ln>
          <a:effectLst/>
        </p:spPr>
        <p:txBody>
          <a:bodyPr wrap="none">
            <a:spAutoFit/>
          </a:bodyPr>
          <a:lstStyle/>
          <a:p>
            <a:r>
              <a:rPr lang="en-US"/>
              <a:t>1/2</a:t>
            </a:r>
          </a:p>
        </p:txBody>
      </p:sp>
      <p:sp>
        <p:nvSpPr>
          <p:cNvPr id="334858" name="AutoShape 10"/>
          <p:cNvSpPr>
            <a:spLocks/>
          </p:cNvSpPr>
          <p:nvPr/>
        </p:nvSpPr>
        <p:spPr bwMode="auto">
          <a:xfrm rot="-5400000">
            <a:off x="1905000" y="3886200"/>
            <a:ext cx="152400" cy="1066800"/>
          </a:xfrm>
          <a:prstGeom prst="leftBrace">
            <a:avLst>
              <a:gd name="adj1" fmla="val 58333"/>
              <a:gd name="adj2" fmla="val 50000"/>
            </a:avLst>
          </a:prstGeom>
          <a:noFill/>
          <a:ln w="9525">
            <a:solidFill>
              <a:schemeClr val="tx1"/>
            </a:solidFill>
            <a:round/>
            <a:headEnd/>
            <a:tailEnd/>
          </a:ln>
          <a:effectLst/>
        </p:spPr>
        <p:txBody>
          <a:bodyPr wrap="none" anchor="ctr"/>
          <a:lstStyle/>
          <a:p>
            <a:endParaRPr lang="en-IN"/>
          </a:p>
        </p:txBody>
      </p:sp>
      <p:sp>
        <p:nvSpPr>
          <p:cNvPr id="334859" name="AutoShape 11"/>
          <p:cNvSpPr>
            <a:spLocks/>
          </p:cNvSpPr>
          <p:nvPr/>
        </p:nvSpPr>
        <p:spPr bwMode="auto">
          <a:xfrm rot="-5400000">
            <a:off x="5486400" y="3886200"/>
            <a:ext cx="152400" cy="1066800"/>
          </a:xfrm>
          <a:prstGeom prst="leftBrace">
            <a:avLst>
              <a:gd name="adj1" fmla="val 58333"/>
              <a:gd name="adj2" fmla="val 50000"/>
            </a:avLst>
          </a:prstGeom>
          <a:noFill/>
          <a:ln w="9525">
            <a:solidFill>
              <a:schemeClr val="tx1"/>
            </a:solidFill>
            <a:round/>
            <a:headEnd/>
            <a:tailEnd/>
          </a:ln>
          <a:effectLst/>
        </p:spPr>
        <p:txBody>
          <a:bodyPr wrap="none" anchor="ctr"/>
          <a:lstStyle/>
          <a:p>
            <a:endParaRPr lang="en-IN"/>
          </a:p>
        </p:txBody>
      </p:sp>
      <p:sp>
        <p:nvSpPr>
          <p:cNvPr id="334860" name="AutoShape 12"/>
          <p:cNvSpPr>
            <a:spLocks/>
          </p:cNvSpPr>
          <p:nvPr/>
        </p:nvSpPr>
        <p:spPr bwMode="auto">
          <a:xfrm rot="-8231766">
            <a:off x="2919413" y="3560763"/>
            <a:ext cx="152400" cy="914400"/>
          </a:xfrm>
          <a:prstGeom prst="leftBrace">
            <a:avLst>
              <a:gd name="adj1" fmla="val 50000"/>
              <a:gd name="adj2" fmla="val 50000"/>
            </a:avLst>
          </a:prstGeom>
          <a:noFill/>
          <a:ln w="9525">
            <a:solidFill>
              <a:schemeClr val="tx1"/>
            </a:solidFill>
            <a:round/>
            <a:headEnd/>
            <a:tailEnd/>
          </a:ln>
          <a:effectLst/>
        </p:spPr>
        <p:txBody>
          <a:bodyPr wrap="none" anchor="ctr"/>
          <a:lstStyle/>
          <a:p>
            <a:endParaRPr lang="en-IN"/>
          </a:p>
        </p:txBody>
      </p:sp>
      <p:sp>
        <p:nvSpPr>
          <p:cNvPr id="334861" name="AutoShape 13"/>
          <p:cNvSpPr>
            <a:spLocks/>
          </p:cNvSpPr>
          <p:nvPr/>
        </p:nvSpPr>
        <p:spPr bwMode="auto">
          <a:xfrm rot="-8231766">
            <a:off x="6270625" y="3911600"/>
            <a:ext cx="152400" cy="5334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395536" y="764704"/>
            <a:ext cx="8604448" cy="512445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IE"/>
              <a:t>Parallel Projections</a:t>
            </a:r>
          </a:p>
        </p:txBody>
      </p:sp>
      <p:sp>
        <p:nvSpPr>
          <p:cNvPr id="123907" name="Rectangle 3"/>
          <p:cNvSpPr>
            <a:spLocks noGrp="1" noChangeArrowheads="1"/>
          </p:cNvSpPr>
          <p:nvPr>
            <p:ph type="body" sz="half" idx="1"/>
          </p:nvPr>
        </p:nvSpPr>
        <p:spPr>
          <a:xfrm>
            <a:off x="457200" y="1600200"/>
            <a:ext cx="7715250" cy="1973263"/>
          </a:xfrm>
        </p:spPr>
        <p:txBody>
          <a:bodyPr/>
          <a:lstStyle/>
          <a:p>
            <a:r>
              <a:rPr lang="en-US" sz="2400"/>
              <a:t>Cavalier:</a:t>
            </a:r>
          </a:p>
          <a:p>
            <a:pPr lvl="1"/>
            <a:r>
              <a:rPr lang="en-US" sz="2000"/>
              <a:t>The direction of the projection makes a 45 degree angle with the projection plane. </a:t>
            </a:r>
          </a:p>
          <a:p>
            <a:pPr lvl="1"/>
            <a:r>
              <a:rPr lang="en-US" sz="2000"/>
              <a:t>Because there is no foreshortening, this causes an exaggeration of the z axes.</a:t>
            </a:r>
          </a:p>
        </p:txBody>
      </p:sp>
      <p:pic>
        <p:nvPicPr>
          <p:cNvPr id="123908" name="Picture 4" descr="cavalier"/>
          <p:cNvPicPr>
            <a:picLocks noGrp="1" noChangeAspect="1" noChangeArrowheads="1"/>
          </p:cNvPicPr>
          <p:nvPr>
            <p:ph sz="half" idx="2"/>
          </p:nvPr>
        </p:nvPicPr>
        <p:blipFill>
          <a:blip r:embed="rId2" cstate="print"/>
          <a:srcRect/>
          <a:stretch>
            <a:fillRect/>
          </a:stretch>
        </p:blipFill>
        <p:spPr>
          <a:xfrm>
            <a:off x="1476375" y="3644900"/>
            <a:ext cx="5903913" cy="2679700"/>
          </a:xfrm>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IE"/>
              <a:t>Parallel Projections</a:t>
            </a:r>
          </a:p>
        </p:txBody>
      </p:sp>
      <p:sp>
        <p:nvSpPr>
          <p:cNvPr id="124931" name="Rectangle 3"/>
          <p:cNvSpPr>
            <a:spLocks noGrp="1" noChangeArrowheads="1"/>
          </p:cNvSpPr>
          <p:nvPr>
            <p:ph type="body" sz="half" idx="1"/>
          </p:nvPr>
        </p:nvSpPr>
        <p:spPr>
          <a:xfrm>
            <a:off x="457200" y="1600200"/>
            <a:ext cx="8147050" cy="1541463"/>
          </a:xfrm>
        </p:spPr>
        <p:txBody>
          <a:bodyPr/>
          <a:lstStyle/>
          <a:p>
            <a:r>
              <a:rPr lang="en-US" sz="2400"/>
              <a:t>Cabinet:</a:t>
            </a:r>
          </a:p>
          <a:p>
            <a:pPr lvl="1"/>
            <a:r>
              <a:rPr lang="en-US" sz="2000"/>
              <a:t>The direction of the projection makes a 63.4 degree angle with the projection plane. This results in foreshortening of the z axis, and provides a more “realistic” view.</a:t>
            </a:r>
          </a:p>
        </p:txBody>
      </p:sp>
      <p:pic>
        <p:nvPicPr>
          <p:cNvPr id="124932" name="Picture 4" descr="cabinet"/>
          <p:cNvPicPr>
            <a:picLocks noGrp="1" noChangeAspect="1" noChangeArrowheads="1"/>
          </p:cNvPicPr>
          <p:nvPr>
            <p:ph sz="half" idx="2"/>
          </p:nvPr>
        </p:nvPicPr>
        <p:blipFill>
          <a:blip r:embed="rId2" cstate="print"/>
          <a:srcRect/>
          <a:stretch>
            <a:fillRect/>
          </a:stretch>
        </p:blipFill>
        <p:spPr>
          <a:xfrm>
            <a:off x="1619250" y="3500438"/>
            <a:ext cx="6335713" cy="2844800"/>
          </a:xfrm>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solidFill>
                  <a:srgbClr val="000000"/>
                </a:solidFill>
              </a:rPr>
              <a:t>Oblique Parallel Projections</a:t>
            </a:r>
            <a:endParaRPr lang="en-IE">
              <a:solidFill>
                <a:srgbClr val="000000"/>
              </a:solidFill>
            </a:endParaRPr>
          </a:p>
        </p:txBody>
      </p:sp>
      <p:sp>
        <p:nvSpPr>
          <p:cNvPr id="102403" name="Rectangle 3"/>
          <p:cNvSpPr>
            <a:spLocks noGrp="1" noChangeArrowheads="1"/>
          </p:cNvSpPr>
          <p:nvPr>
            <p:ph type="body" idx="1"/>
          </p:nvPr>
        </p:nvSpPr>
        <p:spPr>
          <a:xfrm>
            <a:off x="457200" y="1600200"/>
            <a:ext cx="4475163" cy="4205288"/>
          </a:xfrm>
        </p:spPr>
        <p:txBody>
          <a:bodyPr/>
          <a:lstStyle/>
          <a:p>
            <a:r>
              <a:rPr lang="en-US" sz="2400"/>
              <a:t>Cavalier, cabinet and  orthogonal projections can all be specified in terms of </a:t>
            </a:r>
            <a:r>
              <a:rPr lang="en-US" sz="2400">
                <a:latin typeface="Times New Roman" pitchFamily="18" charset="0"/>
              </a:rPr>
              <a:t>(</a:t>
            </a:r>
            <a:r>
              <a:rPr lang="en-IE" sz="2400" i="1">
                <a:latin typeface="Times New Roman" pitchFamily="18" charset="0"/>
              </a:rPr>
              <a:t>α</a:t>
            </a:r>
            <a:r>
              <a:rPr lang="en-US" sz="2400">
                <a:latin typeface="Times New Roman" pitchFamily="18" charset="0"/>
              </a:rPr>
              <a:t>, </a:t>
            </a:r>
            <a:r>
              <a:rPr lang="en-IE" sz="2400">
                <a:latin typeface="Times New Roman" pitchFamily="18" charset="0"/>
              </a:rPr>
              <a:t>β</a:t>
            </a:r>
            <a:r>
              <a:rPr lang="en-US" sz="2400">
                <a:latin typeface="Times New Roman" pitchFamily="18" charset="0"/>
              </a:rPr>
              <a:t>)</a:t>
            </a:r>
            <a:r>
              <a:rPr lang="en-US" sz="2400"/>
              <a:t> </a:t>
            </a:r>
            <a:r>
              <a:rPr lang="en-GB" sz="2400">
                <a:solidFill>
                  <a:srgbClr val="000000"/>
                </a:solidFill>
              </a:rPr>
              <a:t>or </a:t>
            </a:r>
            <a:r>
              <a:rPr lang="en-GB" sz="2400">
                <a:solidFill>
                  <a:srgbClr val="000000"/>
                </a:solidFill>
                <a:latin typeface="Times New Roman" pitchFamily="18" charset="0"/>
              </a:rPr>
              <a:t>(</a:t>
            </a:r>
            <a:r>
              <a:rPr lang="en-IE" sz="2000" i="1">
                <a:latin typeface="Times New Roman" pitchFamily="18" charset="0"/>
              </a:rPr>
              <a:t>α</a:t>
            </a:r>
            <a:r>
              <a:rPr lang="en-GB" sz="2400">
                <a:solidFill>
                  <a:srgbClr val="000000"/>
                </a:solidFill>
                <a:latin typeface="Times New Roman" pitchFamily="18" charset="0"/>
              </a:rPr>
              <a:t>, </a:t>
            </a:r>
            <a:r>
              <a:rPr lang="en-GB" sz="2400">
                <a:latin typeface="Times New Roman" pitchFamily="18" charset="0"/>
              </a:rPr>
              <a:t>λ</a:t>
            </a:r>
            <a:r>
              <a:rPr lang="en-GB" sz="2400">
                <a:solidFill>
                  <a:srgbClr val="000000"/>
                </a:solidFill>
                <a:latin typeface="Times New Roman" pitchFamily="18" charset="0"/>
              </a:rPr>
              <a:t>)</a:t>
            </a:r>
            <a:r>
              <a:rPr lang="en-GB" sz="2400">
                <a:solidFill>
                  <a:srgbClr val="000000"/>
                </a:solidFill>
              </a:rPr>
              <a:t> since </a:t>
            </a:r>
          </a:p>
          <a:p>
            <a:pPr lvl="1"/>
            <a:r>
              <a:rPr lang="en-GB" sz="2400">
                <a:solidFill>
                  <a:srgbClr val="000000"/>
                </a:solidFill>
                <a:latin typeface="Times New Roman" pitchFamily="18" charset="0"/>
              </a:rPr>
              <a:t>tan(</a:t>
            </a:r>
            <a:r>
              <a:rPr lang="en-IE" sz="2000">
                <a:latin typeface="Times New Roman" pitchFamily="18" charset="0"/>
              </a:rPr>
              <a:t>β)</a:t>
            </a:r>
            <a:r>
              <a:rPr lang="en-GB" sz="2400">
                <a:solidFill>
                  <a:srgbClr val="000000"/>
                </a:solidFill>
                <a:latin typeface="Times New Roman" pitchFamily="18" charset="0"/>
              </a:rPr>
              <a:t> = 1/</a:t>
            </a:r>
            <a:r>
              <a:rPr lang="en-GB" sz="2400">
                <a:latin typeface="Times New Roman" pitchFamily="18" charset="0"/>
              </a:rPr>
              <a:t>λ</a:t>
            </a:r>
            <a:endParaRPr lang="en-GB" sz="2400">
              <a:solidFill>
                <a:srgbClr val="000000"/>
              </a:solidFill>
              <a:latin typeface="Times New Roman" pitchFamily="18" charset="0"/>
            </a:endParaRPr>
          </a:p>
        </p:txBody>
      </p:sp>
      <p:sp>
        <p:nvSpPr>
          <p:cNvPr id="102405" name="Line 5"/>
          <p:cNvSpPr>
            <a:spLocks noChangeShapeType="1"/>
          </p:cNvSpPr>
          <p:nvPr/>
        </p:nvSpPr>
        <p:spPr bwMode="auto">
          <a:xfrm flipH="1">
            <a:off x="3851275" y="4292600"/>
            <a:ext cx="2305050" cy="0"/>
          </a:xfrm>
          <a:prstGeom prst="line">
            <a:avLst/>
          </a:prstGeom>
          <a:noFill/>
          <a:ln w="9525">
            <a:solidFill>
              <a:schemeClr val="tx1"/>
            </a:solidFill>
            <a:round/>
            <a:headEnd/>
            <a:tailEnd type="triangle" w="med" len="med"/>
          </a:ln>
          <a:effectLst/>
        </p:spPr>
        <p:txBody>
          <a:bodyPr/>
          <a:lstStyle/>
          <a:p>
            <a:endParaRPr lang="en-IN"/>
          </a:p>
        </p:txBody>
      </p:sp>
      <p:sp>
        <p:nvSpPr>
          <p:cNvPr id="102406" name="Line 6"/>
          <p:cNvSpPr>
            <a:spLocks noChangeShapeType="1"/>
          </p:cNvSpPr>
          <p:nvPr/>
        </p:nvSpPr>
        <p:spPr bwMode="auto">
          <a:xfrm>
            <a:off x="6156325" y="4292600"/>
            <a:ext cx="2016125" cy="1081088"/>
          </a:xfrm>
          <a:prstGeom prst="line">
            <a:avLst/>
          </a:prstGeom>
          <a:noFill/>
          <a:ln w="9525">
            <a:solidFill>
              <a:schemeClr val="tx1"/>
            </a:solidFill>
            <a:round/>
            <a:headEnd/>
            <a:tailEnd type="triangle" w="med" len="med"/>
          </a:ln>
          <a:effectLst/>
        </p:spPr>
        <p:txBody>
          <a:bodyPr/>
          <a:lstStyle/>
          <a:p>
            <a:endParaRPr lang="en-IN"/>
          </a:p>
        </p:txBody>
      </p:sp>
      <p:sp>
        <p:nvSpPr>
          <p:cNvPr id="102407" name="Line 7"/>
          <p:cNvSpPr>
            <a:spLocks noChangeShapeType="1"/>
          </p:cNvSpPr>
          <p:nvPr/>
        </p:nvSpPr>
        <p:spPr bwMode="auto">
          <a:xfrm flipV="1">
            <a:off x="6156325" y="2276475"/>
            <a:ext cx="0" cy="2016125"/>
          </a:xfrm>
          <a:prstGeom prst="line">
            <a:avLst/>
          </a:prstGeom>
          <a:noFill/>
          <a:ln w="9525">
            <a:solidFill>
              <a:schemeClr val="tx1"/>
            </a:solidFill>
            <a:round/>
            <a:headEnd/>
            <a:tailEnd type="triangle" w="med" len="med"/>
          </a:ln>
          <a:effectLst/>
        </p:spPr>
        <p:txBody>
          <a:bodyPr/>
          <a:lstStyle/>
          <a:p>
            <a:endParaRPr lang="en-IN"/>
          </a:p>
        </p:txBody>
      </p:sp>
      <p:sp>
        <p:nvSpPr>
          <p:cNvPr id="102408" name="Line 8"/>
          <p:cNvSpPr>
            <a:spLocks noChangeShapeType="1"/>
          </p:cNvSpPr>
          <p:nvPr/>
        </p:nvSpPr>
        <p:spPr bwMode="auto">
          <a:xfrm flipV="1">
            <a:off x="7596188" y="3141663"/>
            <a:ext cx="0" cy="1943100"/>
          </a:xfrm>
          <a:prstGeom prst="line">
            <a:avLst/>
          </a:prstGeom>
          <a:noFill/>
          <a:ln w="9525">
            <a:solidFill>
              <a:schemeClr val="tx1"/>
            </a:solidFill>
            <a:round/>
            <a:headEnd/>
            <a:tailEnd/>
          </a:ln>
          <a:effectLst/>
        </p:spPr>
        <p:txBody>
          <a:bodyPr/>
          <a:lstStyle/>
          <a:p>
            <a:endParaRPr lang="en-IN"/>
          </a:p>
        </p:txBody>
      </p:sp>
      <p:sp>
        <p:nvSpPr>
          <p:cNvPr id="102409" name="Line 9"/>
          <p:cNvSpPr>
            <a:spLocks noChangeShapeType="1"/>
          </p:cNvSpPr>
          <p:nvPr/>
        </p:nvSpPr>
        <p:spPr bwMode="auto">
          <a:xfrm>
            <a:off x="6156325" y="2492375"/>
            <a:ext cx="1439863" cy="649288"/>
          </a:xfrm>
          <a:prstGeom prst="line">
            <a:avLst/>
          </a:prstGeom>
          <a:noFill/>
          <a:ln w="9525">
            <a:solidFill>
              <a:schemeClr val="tx1"/>
            </a:solidFill>
            <a:round/>
            <a:headEnd/>
            <a:tailEnd/>
          </a:ln>
          <a:effectLst/>
        </p:spPr>
        <p:txBody>
          <a:bodyPr/>
          <a:lstStyle/>
          <a:p>
            <a:endParaRPr lang="en-IN"/>
          </a:p>
        </p:txBody>
      </p:sp>
      <p:sp>
        <p:nvSpPr>
          <p:cNvPr id="102410" name="Line 10"/>
          <p:cNvSpPr>
            <a:spLocks noChangeShapeType="1"/>
          </p:cNvSpPr>
          <p:nvPr/>
        </p:nvSpPr>
        <p:spPr bwMode="auto">
          <a:xfrm flipV="1">
            <a:off x="6156325" y="3141663"/>
            <a:ext cx="1439863" cy="1150937"/>
          </a:xfrm>
          <a:prstGeom prst="line">
            <a:avLst/>
          </a:prstGeom>
          <a:noFill/>
          <a:ln w="9525">
            <a:solidFill>
              <a:schemeClr val="tx1"/>
            </a:solidFill>
            <a:round/>
            <a:headEnd/>
            <a:tailEnd/>
          </a:ln>
          <a:effectLst/>
        </p:spPr>
        <p:txBody>
          <a:bodyPr/>
          <a:lstStyle/>
          <a:p>
            <a:endParaRPr lang="en-IN"/>
          </a:p>
        </p:txBody>
      </p:sp>
      <p:sp>
        <p:nvSpPr>
          <p:cNvPr id="102411" name="Line 11"/>
          <p:cNvSpPr>
            <a:spLocks noChangeShapeType="1"/>
          </p:cNvSpPr>
          <p:nvPr/>
        </p:nvSpPr>
        <p:spPr bwMode="auto">
          <a:xfrm flipV="1">
            <a:off x="4572000" y="3141663"/>
            <a:ext cx="3024188" cy="1150937"/>
          </a:xfrm>
          <a:prstGeom prst="line">
            <a:avLst/>
          </a:prstGeom>
          <a:noFill/>
          <a:ln w="38100">
            <a:solidFill>
              <a:schemeClr val="tx1"/>
            </a:solidFill>
            <a:round/>
            <a:headEnd/>
            <a:tailEnd/>
          </a:ln>
          <a:effectLst/>
        </p:spPr>
        <p:txBody>
          <a:bodyPr/>
          <a:lstStyle/>
          <a:p>
            <a:endParaRPr lang="en-IN"/>
          </a:p>
        </p:txBody>
      </p:sp>
      <p:sp>
        <p:nvSpPr>
          <p:cNvPr id="102412" name="Oval 12"/>
          <p:cNvSpPr>
            <a:spLocks noChangeArrowheads="1"/>
          </p:cNvSpPr>
          <p:nvPr/>
        </p:nvSpPr>
        <p:spPr bwMode="auto">
          <a:xfrm>
            <a:off x="7558088" y="3108325"/>
            <a:ext cx="71437" cy="73025"/>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02413" name="Oval 13"/>
          <p:cNvSpPr>
            <a:spLocks noChangeArrowheads="1"/>
          </p:cNvSpPr>
          <p:nvPr/>
        </p:nvSpPr>
        <p:spPr bwMode="auto">
          <a:xfrm>
            <a:off x="4545013" y="4254500"/>
            <a:ext cx="71437" cy="73025"/>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02420" name="Freeform 20"/>
          <p:cNvSpPr>
            <a:spLocks/>
          </p:cNvSpPr>
          <p:nvPr/>
        </p:nvSpPr>
        <p:spPr bwMode="auto">
          <a:xfrm>
            <a:off x="7069138" y="3341688"/>
            <a:ext cx="69850" cy="163512"/>
          </a:xfrm>
          <a:custGeom>
            <a:avLst/>
            <a:gdLst/>
            <a:ahLst/>
            <a:cxnLst>
              <a:cxn ang="0">
                <a:pos x="0" y="0"/>
              </a:cxn>
              <a:cxn ang="0">
                <a:pos x="44" y="103"/>
              </a:cxn>
            </a:cxnLst>
            <a:rect l="0" t="0" r="r" b="b"/>
            <a:pathLst>
              <a:path w="44" h="103">
                <a:moveTo>
                  <a:pt x="0" y="0"/>
                </a:moveTo>
                <a:lnTo>
                  <a:pt x="44" y="103"/>
                </a:lnTo>
              </a:path>
            </a:pathLst>
          </a:custGeom>
          <a:noFill/>
          <a:ln w="9525">
            <a:solidFill>
              <a:schemeClr val="tx1"/>
            </a:solidFill>
            <a:round/>
            <a:headEnd type="none" w="med" len="med"/>
            <a:tailEnd type="none" w="med" len="med"/>
          </a:ln>
          <a:effectLst/>
        </p:spPr>
        <p:txBody>
          <a:bodyPr/>
          <a:lstStyle/>
          <a:p>
            <a:endParaRPr lang="en-IN"/>
          </a:p>
        </p:txBody>
      </p:sp>
      <p:sp>
        <p:nvSpPr>
          <p:cNvPr id="102421" name="Line 21"/>
          <p:cNvSpPr>
            <a:spLocks noChangeShapeType="1"/>
          </p:cNvSpPr>
          <p:nvPr/>
        </p:nvSpPr>
        <p:spPr bwMode="auto">
          <a:xfrm>
            <a:off x="6443663" y="4076700"/>
            <a:ext cx="144462" cy="431800"/>
          </a:xfrm>
          <a:prstGeom prst="line">
            <a:avLst/>
          </a:prstGeom>
          <a:noFill/>
          <a:ln w="9525">
            <a:solidFill>
              <a:schemeClr val="tx1"/>
            </a:solidFill>
            <a:round/>
            <a:headEnd/>
            <a:tailEnd/>
          </a:ln>
          <a:effectLst/>
        </p:spPr>
        <p:txBody>
          <a:bodyPr/>
          <a:lstStyle/>
          <a:p>
            <a:endParaRPr lang="en-IN"/>
          </a:p>
        </p:txBody>
      </p:sp>
      <p:sp>
        <p:nvSpPr>
          <p:cNvPr id="102423" name="Text Box 23"/>
          <p:cNvSpPr txBox="1">
            <a:spLocks noChangeArrowheads="1"/>
          </p:cNvSpPr>
          <p:nvPr/>
        </p:nvSpPr>
        <p:spPr bwMode="auto">
          <a:xfrm>
            <a:off x="6443663" y="4071938"/>
            <a:ext cx="303212" cy="366712"/>
          </a:xfrm>
          <a:prstGeom prst="rect">
            <a:avLst/>
          </a:prstGeom>
          <a:noFill/>
          <a:ln w="9525">
            <a:noFill/>
            <a:miter lim="800000"/>
            <a:headEnd/>
            <a:tailEnd/>
          </a:ln>
          <a:effectLst/>
        </p:spPr>
        <p:txBody>
          <a:bodyPr wrap="none">
            <a:spAutoFit/>
          </a:bodyPr>
          <a:lstStyle/>
          <a:p>
            <a:r>
              <a:rPr lang="en-IE">
                <a:latin typeface="Times New Roman" pitchFamily="18" charset="0"/>
              </a:rPr>
              <a:t>α</a:t>
            </a:r>
          </a:p>
        </p:txBody>
      </p:sp>
      <p:sp>
        <p:nvSpPr>
          <p:cNvPr id="102424" name="Text Box 24"/>
          <p:cNvSpPr txBox="1">
            <a:spLocks noChangeArrowheads="1"/>
          </p:cNvSpPr>
          <p:nvPr/>
        </p:nvSpPr>
        <p:spPr bwMode="auto">
          <a:xfrm>
            <a:off x="6837363" y="3308350"/>
            <a:ext cx="300037" cy="366713"/>
          </a:xfrm>
          <a:prstGeom prst="rect">
            <a:avLst/>
          </a:prstGeom>
          <a:noFill/>
          <a:ln w="9525">
            <a:noFill/>
            <a:miter lim="800000"/>
            <a:headEnd/>
            <a:tailEnd/>
          </a:ln>
          <a:effectLst/>
        </p:spPr>
        <p:txBody>
          <a:bodyPr wrap="none">
            <a:spAutoFit/>
          </a:bodyPr>
          <a:lstStyle/>
          <a:p>
            <a:r>
              <a:rPr lang="en-IE">
                <a:latin typeface="Times New Roman" pitchFamily="18" charset="0"/>
              </a:rPr>
              <a:t>β</a:t>
            </a:r>
          </a:p>
        </p:txBody>
      </p:sp>
      <p:sp>
        <p:nvSpPr>
          <p:cNvPr id="102476" name="Rectangle 76"/>
          <p:cNvSpPr>
            <a:spLocks noChangeArrowheads="1"/>
          </p:cNvSpPr>
          <p:nvPr/>
        </p:nvSpPr>
        <p:spPr bwMode="auto">
          <a:xfrm>
            <a:off x="4168775" y="4365625"/>
            <a:ext cx="979488" cy="274638"/>
          </a:xfrm>
          <a:prstGeom prst="rect">
            <a:avLst/>
          </a:prstGeom>
          <a:noFill/>
          <a:ln w="9525">
            <a:noFill/>
            <a:miter lim="800000"/>
            <a:headEnd/>
            <a:tailEnd/>
          </a:ln>
        </p:spPr>
        <p:txBody>
          <a:bodyPr wrap="none" lIns="0" tIns="0" rIns="0" bIns="0">
            <a:spAutoFit/>
          </a:bodyPr>
          <a:lstStyle/>
          <a:p>
            <a:r>
              <a:rPr lang="en-GB">
                <a:solidFill>
                  <a:srgbClr val="000000"/>
                </a:solidFill>
                <a:latin typeface="Times New Roman" pitchFamily="18" charset="0"/>
              </a:rPr>
              <a:t>P=(0, 0, 1)</a:t>
            </a:r>
            <a:endParaRPr lang="en-GB">
              <a:latin typeface="Times New Roman" pitchFamily="18" charset="0"/>
            </a:endParaRPr>
          </a:p>
        </p:txBody>
      </p:sp>
      <p:sp>
        <p:nvSpPr>
          <p:cNvPr id="102477" name="Rectangle 77"/>
          <p:cNvSpPr>
            <a:spLocks noChangeArrowheads="1"/>
          </p:cNvSpPr>
          <p:nvPr/>
        </p:nvSpPr>
        <p:spPr bwMode="auto">
          <a:xfrm>
            <a:off x="7667625" y="2924175"/>
            <a:ext cx="227013" cy="304800"/>
          </a:xfrm>
          <a:prstGeom prst="rect">
            <a:avLst/>
          </a:prstGeom>
          <a:noFill/>
          <a:ln w="9525">
            <a:noFill/>
            <a:miter lim="800000"/>
            <a:headEnd/>
            <a:tailEnd/>
          </a:ln>
        </p:spPr>
        <p:txBody>
          <a:bodyPr wrap="none" lIns="0" tIns="0" rIns="0" bIns="0">
            <a:spAutoFit/>
          </a:bodyPr>
          <a:lstStyle/>
          <a:p>
            <a:r>
              <a:rPr lang="en-GB" sz="2000">
                <a:solidFill>
                  <a:srgbClr val="000000"/>
                </a:solidFill>
              </a:rPr>
              <a:t>P’</a:t>
            </a:r>
            <a:endParaRPr lang="en-GB" sz="2000">
              <a:latin typeface="Times New Roman" pitchFamily="18" charset="0"/>
            </a:endParaRPr>
          </a:p>
        </p:txBody>
      </p:sp>
      <p:sp>
        <p:nvSpPr>
          <p:cNvPr id="102478" name="Rectangle 78"/>
          <p:cNvSpPr>
            <a:spLocks noChangeArrowheads="1"/>
          </p:cNvSpPr>
          <p:nvPr/>
        </p:nvSpPr>
        <p:spPr bwMode="auto">
          <a:xfrm>
            <a:off x="6948488" y="5013325"/>
            <a:ext cx="733425" cy="274638"/>
          </a:xfrm>
          <a:prstGeom prst="rect">
            <a:avLst/>
          </a:prstGeom>
          <a:noFill/>
          <a:ln w="9525">
            <a:noFill/>
            <a:miter lim="800000"/>
            <a:headEnd/>
            <a:tailEnd/>
          </a:ln>
        </p:spPr>
        <p:txBody>
          <a:bodyPr wrap="none" lIns="0" tIns="0" rIns="0" bIns="0">
            <a:spAutoFit/>
          </a:bodyPr>
          <a:lstStyle/>
          <a:p>
            <a:r>
              <a:rPr lang="en-GB" i="1">
                <a:latin typeface="Times New Roman" pitchFamily="18" charset="0"/>
              </a:rPr>
              <a:t>λ</a:t>
            </a:r>
            <a:r>
              <a:rPr lang="en-GB" i="1">
                <a:solidFill>
                  <a:srgbClr val="000000"/>
                </a:solidFill>
                <a:latin typeface="Times New Roman" pitchFamily="18" charset="0"/>
              </a:rPr>
              <a:t> cos(</a:t>
            </a:r>
            <a:r>
              <a:rPr lang="en-IE" i="1">
                <a:latin typeface="Times New Roman" pitchFamily="18" charset="0"/>
              </a:rPr>
              <a:t>α</a:t>
            </a:r>
            <a:r>
              <a:rPr lang="en-GB" i="1">
                <a:solidFill>
                  <a:srgbClr val="000000"/>
                </a:solidFill>
                <a:latin typeface="Times New Roman" pitchFamily="18" charset="0"/>
              </a:rPr>
              <a:t>)</a:t>
            </a:r>
          </a:p>
        </p:txBody>
      </p:sp>
      <p:sp>
        <p:nvSpPr>
          <p:cNvPr id="102479" name="Rectangle 79"/>
          <p:cNvSpPr>
            <a:spLocks noChangeArrowheads="1"/>
          </p:cNvSpPr>
          <p:nvPr/>
        </p:nvSpPr>
        <p:spPr bwMode="auto">
          <a:xfrm>
            <a:off x="5435600" y="2349500"/>
            <a:ext cx="695325" cy="274638"/>
          </a:xfrm>
          <a:prstGeom prst="rect">
            <a:avLst/>
          </a:prstGeom>
          <a:noFill/>
          <a:ln w="9525">
            <a:noFill/>
            <a:miter lim="800000"/>
            <a:headEnd/>
            <a:tailEnd/>
          </a:ln>
        </p:spPr>
        <p:txBody>
          <a:bodyPr wrap="none" lIns="0" tIns="0" rIns="0" bIns="0">
            <a:spAutoFit/>
          </a:bodyPr>
          <a:lstStyle/>
          <a:p>
            <a:r>
              <a:rPr lang="en-GB" i="1">
                <a:latin typeface="Times New Roman" pitchFamily="18" charset="0"/>
              </a:rPr>
              <a:t>λ</a:t>
            </a:r>
            <a:r>
              <a:rPr lang="en-GB" i="1">
                <a:solidFill>
                  <a:srgbClr val="000000"/>
                </a:solidFill>
                <a:latin typeface="Times New Roman" pitchFamily="18" charset="0"/>
              </a:rPr>
              <a:t> sin(</a:t>
            </a:r>
            <a:r>
              <a:rPr lang="en-IE" i="1">
                <a:latin typeface="Times New Roman" pitchFamily="18" charset="0"/>
              </a:rPr>
              <a:t>α</a:t>
            </a:r>
            <a:r>
              <a:rPr lang="en-GB" i="1">
                <a:solidFill>
                  <a:srgbClr val="000000"/>
                </a:solidFill>
                <a:latin typeface="Times New Roman" pitchFamily="18" charset="0"/>
              </a:rPr>
              <a:t>)</a:t>
            </a:r>
          </a:p>
        </p:txBody>
      </p:sp>
      <p:sp>
        <p:nvSpPr>
          <p:cNvPr id="102480" name="Text Box 80"/>
          <p:cNvSpPr txBox="1">
            <a:spLocks noChangeArrowheads="1"/>
          </p:cNvSpPr>
          <p:nvPr/>
        </p:nvSpPr>
        <p:spPr bwMode="auto">
          <a:xfrm>
            <a:off x="6711950" y="3738563"/>
            <a:ext cx="295275" cy="366712"/>
          </a:xfrm>
          <a:prstGeom prst="rect">
            <a:avLst/>
          </a:prstGeom>
          <a:noFill/>
          <a:ln w="9525">
            <a:noFill/>
            <a:miter lim="800000"/>
            <a:headEnd/>
            <a:tailEnd/>
          </a:ln>
          <a:effectLst/>
        </p:spPr>
        <p:txBody>
          <a:bodyPr wrap="none">
            <a:spAutoFit/>
          </a:bodyPr>
          <a:lstStyle/>
          <a:p>
            <a:r>
              <a:rPr lang="en-IE">
                <a:latin typeface="Times New Roman" pitchFamily="18" charset="0"/>
              </a:rPr>
              <a:t>λ</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solidFill>
                  <a:srgbClr val="000000"/>
                </a:solidFill>
              </a:rPr>
              <a:t>Oblique Parallel Projections</a:t>
            </a:r>
          </a:p>
        </p:txBody>
      </p:sp>
      <p:graphicFrame>
        <p:nvGraphicFramePr>
          <p:cNvPr id="104473" name="Group 25"/>
          <p:cNvGraphicFramePr>
            <a:graphicFrameLocks noGrp="1"/>
          </p:cNvGraphicFramePr>
          <p:nvPr/>
        </p:nvGraphicFramePr>
        <p:xfrm>
          <a:off x="381000" y="2209800"/>
          <a:ext cx="8534400" cy="2632012"/>
        </p:xfrm>
        <a:graphic>
          <a:graphicData uri="http://schemas.openxmlformats.org/drawingml/2006/table">
            <a:tbl>
              <a:tblPr/>
              <a:tblGrid>
                <a:gridCol w="1143000"/>
                <a:gridCol w="1447800"/>
                <a:gridCol w="3733800"/>
                <a:gridCol w="2209800"/>
              </a:tblGrid>
              <a:tr h="839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l</a:t>
                      </a:r>
                      <a:r>
                        <a:rPr kumimoji="0" lang="en-GB" sz="24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b</a:t>
                      </a:r>
                      <a:r>
                        <a:rPr kumimoji="0" lang="en-GB" sz="2400" b="0" i="0" u="none" strike="noStrike" cap="none" normalizeH="0" baseline="0" smtClean="0">
                          <a:ln>
                            <a:noFill/>
                          </a:ln>
                          <a:solidFill>
                            <a:schemeClr val="tx1"/>
                          </a:solidFill>
                          <a:effectLst/>
                          <a:latin typeface="Arial" pitchFamily="34" charset="0"/>
                        </a:rPr>
                        <a:t> = 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rPr>
                        <a:t>Cavalier projection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a </a:t>
                      </a:r>
                      <a:r>
                        <a:rPr kumimoji="0" lang="en-GB" sz="2400" b="0" i="0" u="none" strike="noStrike" cap="none" normalizeH="0" baseline="0" smtClean="0">
                          <a:ln>
                            <a:noFill/>
                          </a:ln>
                          <a:solidFill>
                            <a:schemeClr val="tx1"/>
                          </a:solidFill>
                          <a:effectLst/>
                          <a:latin typeface="Arial" pitchFamily="34" charset="0"/>
                        </a:rPr>
                        <a:t>= 0 - 360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l</a:t>
                      </a:r>
                      <a:r>
                        <a:rPr kumimoji="0" lang="en-GB" sz="2400" b="0" i="0" u="none" strike="noStrike" cap="none" normalizeH="0" baseline="0" smtClean="0">
                          <a:ln>
                            <a:noFill/>
                          </a:ln>
                          <a:solidFill>
                            <a:schemeClr val="tx1"/>
                          </a:solidFill>
                          <a:effectLst/>
                          <a:latin typeface="Arial" pitchFamily="34" charset="0"/>
                        </a:rPr>
                        <a:t>=0.5</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b</a:t>
                      </a:r>
                      <a:r>
                        <a:rPr kumimoji="0" lang="en-GB" sz="2400" b="0" i="0" u="none" strike="noStrike" cap="none" normalizeH="0" baseline="0" smtClean="0">
                          <a:ln>
                            <a:noFill/>
                          </a:ln>
                          <a:solidFill>
                            <a:schemeClr val="tx1"/>
                          </a:solidFill>
                          <a:effectLst/>
                          <a:latin typeface="Arial" pitchFamily="34" charset="0"/>
                        </a:rPr>
                        <a:t> = 63.4</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rPr>
                        <a:t>Cabinet projection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a </a:t>
                      </a:r>
                      <a:r>
                        <a:rPr kumimoji="0" lang="en-GB" sz="2400" b="0" i="0" u="none" strike="noStrike" cap="none" normalizeH="0" baseline="0" smtClean="0">
                          <a:ln>
                            <a:noFill/>
                          </a:ln>
                          <a:solidFill>
                            <a:schemeClr val="tx1"/>
                          </a:solidFill>
                          <a:effectLst/>
                          <a:latin typeface="Arial" pitchFamily="34" charset="0"/>
                        </a:rPr>
                        <a:t>= 0 – 360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l</a:t>
                      </a:r>
                      <a:r>
                        <a:rPr kumimoji="0" lang="en-GB" sz="2400" b="0" i="0" u="none" strike="noStrike" cap="none" normalizeH="0" baseline="0" smtClean="0">
                          <a:ln>
                            <a:noFill/>
                          </a:ln>
                          <a:solidFill>
                            <a:schemeClr val="tx1"/>
                          </a:solidFill>
                          <a:effectLst/>
                          <a:latin typeface="Arial" pitchFamily="34" charset="0"/>
                        </a:rPr>
                        <a:t>=0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b</a:t>
                      </a:r>
                      <a:r>
                        <a:rPr kumimoji="0" lang="en-GB" sz="2400" b="0" i="0" u="none" strike="noStrike" cap="none" normalizeH="0" baseline="0" smtClean="0">
                          <a:ln>
                            <a:noFill/>
                          </a:ln>
                          <a:solidFill>
                            <a:schemeClr val="tx1"/>
                          </a:solidFill>
                          <a:effectLst/>
                          <a:latin typeface="Arial" pitchFamily="34" charset="0"/>
                        </a:rPr>
                        <a:t> = 90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Arial" pitchFamily="34" charset="0"/>
                        </a:rPr>
                        <a:t>Orthogonal projection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smtClean="0">
                          <a:ln>
                            <a:noFill/>
                          </a:ln>
                          <a:solidFill>
                            <a:schemeClr val="tx1"/>
                          </a:solidFill>
                          <a:effectLst/>
                          <a:latin typeface="Symbol" pitchFamily="18" charset="2"/>
                        </a:rPr>
                        <a:t>a </a:t>
                      </a:r>
                      <a:r>
                        <a:rPr kumimoji="0" lang="en-GB" sz="2400" b="0" i="0" u="none" strike="noStrike" cap="none" normalizeH="0" baseline="0" smtClean="0">
                          <a:ln>
                            <a:noFill/>
                          </a:ln>
                          <a:solidFill>
                            <a:schemeClr val="tx1"/>
                          </a:solidFill>
                          <a:effectLst/>
                          <a:latin typeface="Arial" pitchFamily="34" charset="0"/>
                        </a:rPr>
                        <a:t>= 0 – 360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AF9264-C189-4834-B14B-F091B1592B9C}" type="slidenum">
              <a:rPr lang="en-US"/>
              <a:pPr/>
              <a:t>44</a:t>
            </a:fld>
            <a:endParaRPr lang="en-US"/>
          </a:p>
        </p:txBody>
      </p:sp>
      <p:sp>
        <p:nvSpPr>
          <p:cNvPr id="336898" name="Rectangle 2"/>
          <p:cNvSpPr>
            <a:spLocks noGrp="1" noChangeArrowheads="1"/>
          </p:cNvSpPr>
          <p:nvPr>
            <p:ph type="title"/>
          </p:nvPr>
        </p:nvSpPr>
        <p:spPr/>
        <p:txBody>
          <a:bodyPr>
            <a:normAutofit fontScale="90000"/>
          </a:bodyPr>
          <a:lstStyle/>
          <a:p>
            <a:r>
              <a:rPr lang="en-US"/>
              <a:t>Classification of Planar Geometric Projections</a:t>
            </a:r>
          </a:p>
        </p:txBody>
      </p:sp>
      <p:pic>
        <p:nvPicPr>
          <p:cNvPr id="336899" name="Picture 3" descr="D:\courses\Spring01\CS430\Foley\FOF6-10.JPG"/>
          <p:cNvPicPr>
            <a:picLocks noChangeAspect="1" noChangeArrowheads="1"/>
          </p:cNvPicPr>
          <p:nvPr/>
        </p:nvPicPr>
        <p:blipFill>
          <a:blip r:embed="rId2" cstate="print"/>
          <a:srcRect/>
          <a:stretch>
            <a:fillRect/>
          </a:stretch>
        </p:blipFill>
        <p:spPr bwMode="auto">
          <a:xfrm>
            <a:off x="914400" y="1374775"/>
            <a:ext cx="7315200" cy="52006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Systems</a:t>
            </a:r>
            <a:endParaRPr lang="en-IN" dirty="0"/>
          </a:p>
        </p:txBody>
      </p:sp>
      <p:sp>
        <p:nvSpPr>
          <p:cNvPr id="3" name="Content Placeholder 2"/>
          <p:cNvSpPr>
            <a:spLocks noGrp="1"/>
          </p:cNvSpPr>
          <p:nvPr>
            <p:ph idx="1"/>
          </p:nvPr>
        </p:nvSpPr>
        <p:spPr/>
        <p:txBody>
          <a:bodyPr/>
          <a:lstStyle/>
          <a:p>
            <a:pPr>
              <a:buFont typeface="Wingdings" pitchFamily="2" charset="2"/>
              <a:buChar char="§"/>
            </a:pPr>
            <a:r>
              <a:rPr lang="en-US" dirty="0" smtClean="0"/>
              <a:t>Object coordinates</a:t>
            </a:r>
          </a:p>
          <a:p>
            <a:pPr>
              <a:buFont typeface="Wingdings" pitchFamily="2" charset="2"/>
              <a:buChar char="§"/>
            </a:pPr>
            <a:r>
              <a:rPr lang="en-US" dirty="0" smtClean="0"/>
              <a:t>World coordinates</a:t>
            </a:r>
          </a:p>
          <a:p>
            <a:pPr>
              <a:buFont typeface="Wingdings" pitchFamily="2" charset="2"/>
              <a:buChar char="§"/>
            </a:pPr>
            <a:r>
              <a:rPr lang="en-US" dirty="0" smtClean="0"/>
              <a:t>Camera coordinates</a:t>
            </a:r>
          </a:p>
          <a:p>
            <a:pPr>
              <a:buFont typeface="Wingdings" pitchFamily="2" charset="2"/>
              <a:buChar char="§"/>
            </a:pPr>
            <a:r>
              <a:rPr lang="en-US" dirty="0" smtClean="0"/>
              <a:t>Normalized device coordinates</a:t>
            </a:r>
          </a:p>
          <a:p>
            <a:pPr>
              <a:buFont typeface="Wingdings" pitchFamily="2" charset="2"/>
              <a:buChar char="§"/>
            </a:pPr>
            <a:r>
              <a:rPr lang="en-US" dirty="0" smtClean="0"/>
              <a:t>Window coordinates</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6018" name="Picture 2"/>
          <p:cNvPicPr>
            <a:picLocks noChangeAspect="1" noChangeArrowheads="1"/>
          </p:cNvPicPr>
          <p:nvPr/>
        </p:nvPicPr>
        <p:blipFill>
          <a:blip r:embed="rId2" cstate="print"/>
          <a:srcRect/>
          <a:stretch>
            <a:fillRect/>
          </a:stretch>
        </p:blipFill>
        <p:spPr bwMode="auto">
          <a:xfrm>
            <a:off x="0" y="1628800"/>
            <a:ext cx="8892480" cy="331236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640960" cy="4968552"/>
          </a:xfrm>
        </p:spPr>
        <p:txBody>
          <a:bodyPr>
            <a:normAutofit fontScale="92500" lnSpcReduction="20000"/>
          </a:bodyPr>
          <a:lstStyle/>
          <a:p>
            <a:r>
              <a:rPr lang="en-IN" b="1" dirty="0" smtClean="0"/>
              <a:t>Object Coordinates</a:t>
            </a:r>
          </a:p>
          <a:p>
            <a:pPr lvl="1"/>
            <a:r>
              <a:rPr lang="en-IN" dirty="0" smtClean="0"/>
              <a:t>It is the local coordinate system of objects and is initial position and orientation of objects before any transform is applied. In order to transform objects, use </a:t>
            </a:r>
            <a:r>
              <a:rPr lang="en-IN" dirty="0" err="1" smtClean="0"/>
              <a:t>glRotatef</a:t>
            </a:r>
            <a:r>
              <a:rPr lang="en-IN" dirty="0" smtClean="0"/>
              <a:t>(), </a:t>
            </a:r>
            <a:r>
              <a:rPr lang="en-IN" dirty="0" err="1" smtClean="0"/>
              <a:t>glTranslatef</a:t>
            </a:r>
            <a:r>
              <a:rPr lang="en-IN" dirty="0" smtClean="0"/>
              <a:t>(), </a:t>
            </a:r>
            <a:r>
              <a:rPr lang="en-IN" dirty="0" err="1" smtClean="0"/>
              <a:t>glScalef</a:t>
            </a:r>
            <a:r>
              <a:rPr lang="en-IN" dirty="0" smtClean="0"/>
              <a:t>().</a:t>
            </a:r>
          </a:p>
          <a:p>
            <a:r>
              <a:rPr lang="en-IN" b="1" dirty="0" smtClean="0"/>
              <a:t>Eye Coordinates</a:t>
            </a:r>
          </a:p>
          <a:p>
            <a:pPr lvl="1" algn="just"/>
            <a:r>
              <a:rPr lang="en-IN" dirty="0" smtClean="0"/>
              <a:t>It is yielded by multiplying GL_MODELVIEW matrix and object coordinates. Objects are transformed from object space to eye space using GL_MODELVIEW matrix in </a:t>
            </a:r>
            <a:r>
              <a:rPr lang="en-IN" dirty="0" err="1" smtClean="0"/>
              <a:t>openGL</a:t>
            </a:r>
            <a:r>
              <a:rPr lang="en-IN" dirty="0" smtClean="0"/>
              <a:t>.  </a:t>
            </a:r>
            <a:r>
              <a:rPr lang="en-IN" b="1" dirty="0" smtClean="0"/>
              <a:t>GL_MODELVIEW</a:t>
            </a:r>
            <a:r>
              <a:rPr lang="en-IN" dirty="0" smtClean="0"/>
              <a:t> matrix is a combination of Model and View matrices (</a:t>
            </a:r>
            <a:r>
              <a:rPr lang="en-IN" dirty="0" err="1" smtClean="0"/>
              <a:t>M</a:t>
            </a:r>
            <a:r>
              <a:rPr lang="en-IN" baseline="-25000" dirty="0" err="1" smtClean="0"/>
              <a:t>view</a:t>
            </a:r>
            <a:r>
              <a:rPr lang="en-IN" dirty="0" smtClean="0"/>
              <a:t>, </a:t>
            </a:r>
            <a:r>
              <a:rPr lang="en-IN" dirty="0" err="1" smtClean="0"/>
              <a:t>M</a:t>
            </a:r>
            <a:r>
              <a:rPr lang="en-IN" baseline="-25000" dirty="0" err="1" smtClean="0"/>
              <a:t>model</a:t>
            </a:r>
            <a:r>
              <a:rPr lang="en-IN" dirty="0" smtClean="0"/>
              <a:t>). Model transform is to convert from object space to world space. And, View transform is to convert from world space to eye space.</a:t>
            </a:r>
          </a:p>
          <a:p>
            <a:endParaRPr lang="en-IN" dirty="0"/>
          </a:p>
        </p:txBody>
      </p:sp>
      <p:pic>
        <p:nvPicPr>
          <p:cNvPr id="7" name="Picture 2"/>
          <p:cNvPicPr>
            <a:picLocks noChangeAspect="1" noChangeArrowheads="1"/>
          </p:cNvPicPr>
          <p:nvPr/>
        </p:nvPicPr>
        <p:blipFill>
          <a:blip r:embed="rId2" cstate="print"/>
          <a:srcRect/>
          <a:stretch>
            <a:fillRect/>
          </a:stretch>
        </p:blipFill>
        <p:spPr bwMode="auto">
          <a:xfrm>
            <a:off x="1475656" y="5013176"/>
            <a:ext cx="6657975" cy="14382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4896543"/>
          </a:xfrm>
        </p:spPr>
        <p:txBody>
          <a:bodyPr>
            <a:normAutofit fontScale="92500" lnSpcReduction="20000"/>
          </a:bodyPr>
          <a:lstStyle/>
          <a:p>
            <a:r>
              <a:rPr lang="en-IN" b="1" dirty="0" smtClean="0"/>
              <a:t>Eye Coordinates</a:t>
            </a:r>
          </a:p>
          <a:p>
            <a:pPr lvl="1"/>
            <a:r>
              <a:rPr lang="en-IN" dirty="0" smtClean="0"/>
              <a:t>Note that there is no separate camera (view) matrix in OpenGL. Therefore, in order to simulate transforming the camera or view, the scene (3D objects and lights) must be transformed with the inverse of the view transformation. In other words, OpenGL defines that the camera is always located at (0, 0, 0) and facing to -Z axis in the eye space coordinates, and cannot be transformed. </a:t>
            </a:r>
          </a:p>
          <a:p>
            <a:pPr lvl="1"/>
            <a:r>
              <a:rPr lang="en-IN" dirty="0" smtClean="0"/>
              <a:t>Normal vectors are also transformed from object coordinates to eye coordinates for lighting calculation. Note that </a:t>
            </a:r>
            <a:r>
              <a:rPr lang="en-IN" dirty="0" err="1" smtClean="0"/>
              <a:t>normals</a:t>
            </a:r>
            <a:r>
              <a:rPr lang="en-IN" dirty="0" smtClean="0"/>
              <a:t> are transformed in different way as vertices do. It is </a:t>
            </a:r>
            <a:r>
              <a:rPr lang="en-IN" dirty="0" err="1" smtClean="0"/>
              <a:t>mutiplying</a:t>
            </a:r>
            <a:r>
              <a:rPr lang="en-IN" dirty="0" smtClean="0"/>
              <a:t> the </a:t>
            </a:r>
            <a:r>
              <a:rPr lang="en-IN" dirty="0" err="1" smtClean="0"/>
              <a:t>tranpose</a:t>
            </a:r>
            <a:r>
              <a:rPr lang="en-IN" dirty="0" smtClean="0"/>
              <a:t> of the inverse of GL_MODELVIEW matrix by a normal vector.</a:t>
            </a:r>
          </a:p>
          <a:p>
            <a:endParaRPr lang="en-IN" dirty="0"/>
          </a:p>
        </p:txBody>
      </p:sp>
      <p:pic>
        <p:nvPicPr>
          <p:cNvPr id="7" name="Picture 3"/>
          <p:cNvPicPr>
            <a:picLocks noChangeAspect="1" noChangeArrowheads="1"/>
          </p:cNvPicPr>
          <p:nvPr/>
        </p:nvPicPr>
        <p:blipFill>
          <a:blip r:embed="rId2" cstate="print"/>
          <a:srcRect/>
          <a:stretch>
            <a:fillRect/>
          </a:stretch>
        </p:blipFill>
        <p:spPr bwMode="auto">
          <a:xfrm>
            <a:off x="2195736" y="5229200"/>
            <a:ext cx="4543425" cy="14382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4176464"/>
          </a:xfrm>
        </p:spPr>
        <p:txBody>
          <a:bodyPr>
            <a:normAutofit/>
          </a:bodyPr>
          <a:lstStyle/>
          <a:p>
            <a:r>
              <a:rPr lang="en-IN" b="1" dirty="0" smtClean="0"/>
              <a:t>Clip Coordinates</a:t>
            </a:r>
          </a:p>
          <a:p>
            <a:pPr lvl="1"/>
            <a:r>
              <a:rPr lang="en-IN" dirty="0" smtClean="0"/>
              <a:t>The eye coordinates are now multiplied with </a:t>
            </a:r>
            <a:r>
              <a:rPr lang="en-IN" b="1" dirty="0" smtClean="0"/>
              <a:t>GL_PROJECTION</a:t>
            </a:r>
            <a:r>
              <a:rPr lang="en-IN" dirty="0" smtClean="0"/>
              <a:t> matrix, and become the clip coordinates. This GL_PROJECTION matrix defines the viewing volume (frustum); how the vertex data are projected onto the screen (perspective or orthogonal). The reason it is called </a:t>
            </a:r>
            <a:r>
              <a:rPr lang="en-IN" i="1" dirty="0" smtClean="0"/>
              <a:t>clip coordinates</a:t>
            </a:r>
            <a:r>
              <a:rPr lang="en-IN" dirty="0" smtClean="0"/>
              <a:t> is that the transformed vertex (x, y, z) is clipped by comparing with ±w. </a:t>
            </a:r>
          </a:p>
          <a:p>
            <a:endParaRPr lang="en-IN" dirty="0"/>
          </a:p>
        </p:txBody>
      </p:sp>
      <p:pic>
        <p:nvPicPr>
          <p:cNvPr id="87041" name="Picture 1"/>
          <p:cNvPicPr>
            <a:picLocks noChangeAspect="1" noChangeArrowheads="1"/>
          </p:cNvPicPr>
          <p:nvPr/>
        </p:nvPicPr>
        <p:blipFill>
          <a:blip r:embed="rId2" cstate="print"/>
          <a:srcRect/>
          <a:stretch>
            <a:fillRect/>
          </a:stretch>
        </p:blipFill>
        <p:spPr bwMode="auto">
          <a:xfrm>
            <a:off x="2699792" y="4653136"/>
            <a:ext cx="3524250" cy="14859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1" y="223838"/>
            <a:ext cx="9036496" cy="64103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3240360"/>
          </a:xfrm>
        </p:spPr>
        <p:txBody>
          <a:bodyPr/>
          <a:lstStyle/>
          <a:p>
            <a:r>
              <a:rPr lang="en-IN" b="1" dirty="0" smtClean="0"/>
              <a:t>Normalized Device Coordinates (NDC)</a:t>
            </a:r>
          </a:p>
          <a:p>
            <a:pPr lvl="1"/>
            <a:r>
              <a:rPr lang="en-IN" dirty="0" smtClean="0"/>
              <a:t>It is yielded by dividing the clip coordinates by </a:t>
            </a:r>
            <a:r>
              <a:rPr lang="en-IN" i="1" dirty="0" smtClean="0">
                <a:hlinkClick r:id="rId2"/>
              </a:rPr>
              <a:t>w</a:t>
            </a:r>
            <a:r>
              <a:rPr lang="en-IN" dirty="0" smtClean="0"/>
              <a:t>. It is called </a:t>
            </a:r>
            <a:r>
              <a:rPr lang="en-IN" i="1" dirty="0" smtClean="0"/>
              <a:t>perspective division</a:t>
            </a:r>
            <a:r>
              <a:rPr lang="en-IN" dirty="0" smtClean="0"/>
              <a:t>. It is more like window (screen) coordinates, but has not been translated and scaled to screen pixels yet. The range of values is now normalized from -1 to 1 in all 3 axes.</a:t>
            </a:r>
          </a:p>
          <a:p>
            <a:endParaRPr lang="en-IN" dirty="0"/>
          </a:p>
        </p:txBody>
      </p:sp>
      <p:pic>
        <p:nvPicPr>
          <p:cNvPr id="6" name="Picture 2"/>
          <p:cNvPicPr>
            <a:picLocks noChangeAspect="1" noChangeArrowheads="1"/>
          </p:cNvPicPr>
          <p:nvPr/>
        </p:nvPicPr>
        <p:blipFill>
          <a:blip r:embed="rId3" cstate="print"/>
          <a:srcRect/>
          <a:stretch>
            <a:fillRect/>
          </a:stretch>
        </p:blipFill>
        <p:spPr bwMode="auto">
          <a:xfrm>
            <a:off x="2987824" y="4077072"/>
            <a:ext cx="3600400" cy="1713731"/>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
            <a:ext cx="8784976" cy="4941168"/>
          </a:xfrm>
        </p:spPr>
        <p:txBody>
          <a:bodyPr>
            <a:normAutofit fontScale="92500" lnSpcReduction="10000"/>
          </a:bodyPr>
          <a:lstStyle/>
          <a:p>
            <a:r>
              <a:rPr lang="en-IN" b="1" dirty="0" smtClean="0"/>
              <a:t>Window Coordinates (Screen Coordinates)</a:t>
            </a:r>
          </a:p>
          <a:p>
            <a:pPr lvl="1"/>
            <a:r>
              <a:rPr lang="en-IN" dirty="0" smtClean="0"/>
              <a:t>It is yielded by applying normalized device coordinates (NDC) to viewport transformation. The NDC are scaled and translated in order to fit into the rendering screen. The window coordinates finally are passed to the </a:t>
            </a:r>
            <a:r>
              <a:rPr lang="en-IN" dirty="0" err="1" smtClean="0"/>
              <a:t>rasterization</a:t>
            </a:r>
            <a:r>
              <a:rPr lang="en-IN" dirty="0" smtClean="0"/>
              <a:t> </a:t>
            </a:r>
            <a:r>
              <a:rPr lang="en-IN" dirty="0" smtClean="0"/>
              <a:t>process of </a:t>
            </a:r>
            <a:r>
              <a:rPr lang="en-IN" dirty="0" smtClean="0">
                <a:hlinkClick r:id="rId2"/>
              </a:rPr>
              <a:t>OpenGL pipeline</a:t>
            </a:r>
            <a:r>
              <a:rPr lang="en-IN" dirty="0" smtClean="0"/>
              <a:t> to become a fragment. </a:t>
            </a:r>
            <a:r>
              <a:rPr lang="en-IN" b="1" dirty="0" err="1" smtClean="0"/>
              <a:t>glViewport</a:t>
            </a:r>
            <a:r>
              <a:rPr lang="en-IN" b="1" dirty="0" smtClean="0"/>
              <a:t>()</a:t>
            </a:r>
            <a:r>
              <a:rPr lang="en-IN" dirty="0" smtClean="0"/>
              <a:t> command is used to define the rectangle of the rendering area where the final image is mapped. And, </a:t>
            </a:r>
            <a:r>
              <a:rPr lang="en-IN" b="1" dirty="0" err="1" smtClean="0"/>
              <a:t>glDepthRange</a:t>
            </a:r>
            <a:r>
              <a:rPr lang="en-IN" b="1" dirty="0" smtClean="0"/>
              <a:t>()</a:t>
            </a:r>
            <a:r>
              <a:rPr lang="en-IN" dirty="0" smtClean="0"/>
              <a:t> is used to determine the </a:t>
            </a:r>
            <a:r>
              <a:rPr lang="en-IN" i="1" dirty="0" smtClean="0"/>
              <a:t>z</a:t>
            </a:r>
            <a:r>
              <a:rPr lang="en-IN" dirty="0" smtClean="0"/>
              <a:t> value of the window coordinates. The window coordinates are computed with the given parameters of the above 2 functions;  </a:t>
            </a:r>
            <a:r>
              <a:rPr lang="en-IN" b="1" dirty="0" err="1" smtClean="0"/>
              <a:t>glViewport</a:t>
            </a:r>
            <a:r>
              <a:rPr lang="en-IN" b="1" dirty="0" smtClean="0"/>
              <a:t>(x, y, w, h);</a:t>
            </a:r>
            <a:r>
              <a:rPr lang="en-IN" dirty="0" smtClean="0"/>
              <a:t>  </a:t>
            </a:r>
            <a:br>
              <a:rPr lang="en-IN" dirty="0" smtClean="0"/>
            </a:br>
            <a:r>
              <a:rPr lang="en-IN" b="1" dirty="0" err="1" smtClean="0"/>
              <a:t>glDepthRange</a:t>
            </a:r>
            <a:r>
              <a:rPr lang="en-IN" b="1" dirty="0" smtClean="0"/>
              <a:t>(n, f</a:t>
            </a:r>
            <a:r>
              <a:rPr lang="en-IN" b="1" dirty="0" smtClean="0"/>
              <a:t>);</a:t>
            </a:r>
            <a:endParaRPr lang="en-I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18878EA0-9674-4847-A0E5-1142CEFB1304}" type="slidenum">
              <a:rPr lang="en-US" altLang="en-US"/>
              <a:pPr/>
              <a:t>52</a:t>
            </a:fld>
            <a:endParaRPr lang="en-US" altLang="en-US"/>
          </a:p>
        </p:txBody>
      </p:sp>
      <p:sp>
        <p:nvSpPr>
          <p:cNvPr id="165890" name="Rectangle 2"/>
          <p:cNvSpPr>
            <a:spLocks noGrp="1" noChangeArrowheads="1"/>
          </p:cNvSpPr>
          <p:nvPr>
            <p:ph type="title" idx="4294967295"/>
          </p:nvPr>
        </p:nvSpPr>
        <p:spPr/>
        <p:txBody>
          <a:bodyPr anchor="b"/>
          <a:lstStyle/>
          <a:p>
            <a:r>
              <a:rPr lang="en-US"/>
              <a:t>Specifying an Arbitrary View</a:t>
            </a:r>
          </a:p>
        </p:txBody>
      </p:sp>
      <p:sp>
        <p:nvSpPr>
          <p:cNvPr id="165891" name="Rectangle 3" descr="Rectangle: Click to edit Master text styles&#10;Second level&#10;Third level&#10;Fourth level&#10;Fifth level"/>
          <p:cNvSpPr>
            <a:spLocks noGrp="1" noChangeArrowheads="1"/>
          </p:cNvSpPr>
          <p:nvPr>
            <p:ph type="body" idx="4294967295"/>
          </p:nvPr>
        </p:nvSpPr>
        <p:spPr>
          <a:xfrm>
            <a:off x="381000" y="1295400"/>
            <a:ext cx="8305800" cy="2679700"/>
          </a:xfrm>
        </p:spPr>
        <p:txBody>
          <a:bodyPr/>
          <a:lstStyle/>
          <a:p>
            <a:pPr marL="228600" indent="-228600"/>
            <a:r>
              <a:rPr lang="en-US" sz="2600"/>
              <a:t>What do we need to specify an arbitrary view?</a:t>
            </a:r>
          </a:p>
          <a:p>
            <a:pPr marL="571500" lvl="1" indent="-228600">
              <a:buFontTx/>
              <a:buNone/>
            </a:pPr>
            <a:r>
              <a:rPr lang="en-US" sz="2200"/>
              <a:t>1.  Projection plane (or View plane)</a:t>
            </a:r>
          </a:p>
          <a:p>
            <a:pPr marL="914400" lvl="2" indent="-228600"/>
            <a:r>
              <a:rPr lang="en-US" sz="2000"/>
              <a:t>Specified with a point and a normal.</a:t>
            </a:r>
          </a:p>
          <a:p>
            <a:pPr marL="914400" lvl="2" indent="-228600"/>
            <a:r>
              <a:rPr lang="en-US" sz="2000"/>
              <a:t>Call the point on the plane the “View Reference Point” or VRP.</a:t>
            </a:r>
          </a:p>
          <a:p>
            <a:pPr marL="914400" lvl="2" indent="-228600"/>
            <a:r>
              <a:rPr lang="en-US" sz="2000"/>
              <a:t>Call the normal to the plane the “View Plane Normal” or VPN.</a:t>
            </a:r>
          </a:p>
          <a:p>
            <a:pPr marL="914400" lvl="2" indent="-228600"/>
            <a:r>
              <a:rPr lang="en-US" sz="2000"/>
              <a:t>We can define these anywhere in world space.</a:t>
            </a:r>
          </a:p>
        </p:txBody>
      </p:sp>
      <p:sp>
        <p:nvSpPr>
          <p:cNvPr id="165892" name="AutoShape 4"/>
          <p:cNvSpPr>
            <a:spLocks noChangeAspect="1" noChangeArrowheads="1"/>
          </p:cNvSpPr>
          <p:nvPr/>
        </p:nvSpPr>
        <p:spPr bwMode="auto">
          <a:xfrm rot="5400000">
            <a:off x="4324350" y="3597275"/>
            <a:ext cx="249078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65904" name="Text Box 16"/>
          <p:cNvSpPr txBox="1">
            <a:spLocks noChangeArrowheads="1"/>
          </p:cNvSpPr>
          <p:nvPr/>
        </p:nvSpPr>
        <p:spPr bwMode="auto">
          <a:xfrm>
            <a:off x="2667000" y="4267200"/>
            <a:ext cx="1362075"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View Plane</a:t>
            </a:r>
          </a:p>
        </p:txBody>
      </p:sp>
      <p:sp>
        <p:nvSpPr>
          <p:cNvPr id="165905" name="Text Box 17"/>
          <p:cNvSpPr txBox="1">
            <a:spLocks noChangeArrowheads="1"/>
          </p:cNvSpPr>
          <p:nvPr/>
        </p:nvSpPr>
        <p:spPr bwMode="auto">
          <a:xfrm>
            <a:off x="4495800" y="5638800"/>
            <a:ext cx="641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VPN</a:t>
            </a:r>
          </a:p>
        </p:txBody>
      </p:sp>
      <p:sp>
        <p:nvSpPr>
          <p:cNvPr id="165906" name="Text Box 18"/>
          <p:cNvSpPr txBox="1">
            <a:spLocks noChangeArrowheads="1"/>
          </p:cNvSpPr>
          <p:nvPr/>
        </p:nvSpPr>
        <p:spPr bwMode="auto">
          <a:xfrm>
            <a:off x="5638800" y="4724400"/>
            <a:ext cx="6286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VRP</a:t>
            </a:r>
          </a:p>
        </p:txBody>
      </p:sp>
      <p:sp>
        <p:nvSpPr>
          <p:cNvPr id="165907" name="Line 19"/>
          <p:cNvSpPr>
            <a:spLocks noChangeShapeType="1"/>
          </p:cNvSpPr>
          <p:nvPr/>
        </p:nvSpPr>
        <p:spPr bwMode="auto">
          <a:xfrm flipH="1">
            <a:off x="4445000"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65903" name="Oval 15"/>
          <p:cNvSpPr>
            <a:spLocks noChangeArrowheads="1"/>
          </p:cNvSpPr>
          <p:nvPr/>
        </p:nvSpPr>
        <p:spPr bwMode="auto">
          <a:xfrm>
            <a:off x="5449888" y="4972050"/>
            <a:ext cx="125412"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0568062F-DF12-4DC0-822B-7A64C1DB2449}" type="slidenum">
              <a:rPr lang="en-US" altLang="en-US"/>
              <a:pPr/>
              <a:t>53</a:t>
            </a:fld>
            <a:endParaRPr lang="en-US" altLang="en-US"/>
          </a:p>
        </p:txBody>
      </p:sp>
      <p:sp>
        <p:nvSpPr>
          <p:cNvPr id="166917" name="AutoShape 19"/>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66914" name="AutoShape 34"/>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66915" name="Rectangle 2"/>
          <p:cNvSpPr>
            <a:spLocks noGrp="1" noChangeArrowheads="1"/>
          </p:cNvSpPr>
          <p:nvPr>
            <p:ph type="title" idx="4294967295"/>
          </p:nvPr>
        </p:nvSpPr>
        <p:spPr/>
        <p:txBody>
          <a:bodyPr anchor="b"/>
          <a:lstStyle/>
          <a:p>
            <a:r>
              <a:rPr lang="en-US"/>
              <a:t>Specifying and Arbitrary View</a:t>
            </a:r>
          </a:p>
        </p:txBody>
      </p:sp>
      <p:sp>
        <p:nvSpPr>
          <p:cNvPr id="166916" name="Rectangle 3" descr="Rectangle: Click to edit Master text styles&#10;Second level&#10;Third level&#10;Fourth level&#10;Fifth level"/>
          <p:cNvSpPr>
            <a:spLocks noGrp="1" noChangeArrowheads="1"/>
          </p:cNvSpPr>
          <p:nvPr>
            <p:ph type="body" idx="4294967295"/>
          </p:nvPr>
        </p:nvSpPr>
        <p:spPr>
          <a:xfrm>
            <a:off x="381000" y="1295400"/>
            <a:ext cx="8305800" cy="2514600"/>
          </a:xfrm>
        </p:spPr>
        <p:txBody>
          <a:bodyPr/>
          <a:lstStyle/>
          <a:p>
            <a:pPr marL="228600" indent="-228600">
              <a:lnSpc>
                <a:spcPct val="90000"/>
              </a:lnSpc>
            </a:pPr>
            <a:r>
              <a:rPr lang="en-US" sz="2600"/>
              <a:t>What else?</a:t>
            </a:r>
          </a:p>
          <a:p>
            <a:pPr marL="571500" lvl="1" indent="-228600">
              <a:lnSpc>
                <a:spcPct val="90000"/>
              </a:lnSpc>
              <a:buFontTx/>
              <a:buNone/>
            </a:pPr>
            <a:r>
              <a:rPr lang="en-US" sz="2200"/>
              <a:t>2.  A window in the infinite view plane</a:t>
            </a:r>
          </a:p>
          <a:p>
            <a:pPr marL="914400" lvl="2" indent="-228600">
              <a:lnSpc>
                <a:spcPct val="90000"/>
              </a:lnSpc>
            </a:pPr>
            <a:r>
              <a:rPr lang="en-US" sz="2000"/>
              <a:t>We want to specify a subset of the view plane that we will project onto the screen</a:t>
            </a:r>
          </a:p>
          <a:p>
            <a:pPr marL="914400" lvl="2" indent="-228600">
              <a:lnSpc>
                <a:spcPct val="90000"/>
              </a:lnSpc>
            </a:pPr>
            <a:r>
              <a:rPr lang="en-US" sz="2000"/>
              <a:t>Objects outside the window will not be seen</a:t>
            </a:r>
          </a:p>
          <a:p>
            <a:pPr marL="914400" lvl="2" indent="-228600">
              <a:lnSpc>
                <a:spcPct val="90000"/>
              </a:lnSpc>
            </a:pPr>
            <a:r>
              <a:rPr lang="en-US" sz="2000"/>
              <a:t>How do we define that window?</a:t>
            </a:r>
          </a:p>
          <a:p>
            <a:pPr marL="1257300" lvl="3" indent="-228600">
              <a:lnSpc>
                <a:spcPct val="90000"/>
              </a:lnSpc>
              <a:buFontTx/>
              <a:buNone/>
            </a:pPr>
            <a:r>
              <a:rPr lang="en-US" sz="1600">
                <a:solidFill>
                  <a:srgbClr val="FF0000"/>
                </a:solidFill>
              </a:rPr>
              <a:t>Very difficult to do in world coordinates!</a:t>
            </a:r>
          </a:p>
        </p:txBody>
      </p:sp>
      <p:sp>
        <p:nvSpPr>
          <p:cNvPr id="166929" name="Text Box 31"/>
          <p:cNvSpPr txBox="1">
            <a:spLocks noChangeArrowheads="1"/>
          </p:cNvSpPr>
          <p:nvPr/>
        </p:nvSpPr>
        <p:spPr bwMode="auto">
          <a:xfrm>
            <a:off x="2819400" y="42672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66932" name="Text Box 35"/>
          <p:cNvSpPr txBox="1">
            <a:spLocks noChangeArrowheads="1"/>
          </p:cNvSpPr>
          <p:nvPr/>
        </p:nvSpPr>
        <p:spPr bwMode="auto">
          <a:xfrm rot="268045">
            <a:off x="4953000" y="3962400"/>
            <a:ext cx="9715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Window</a:t>
            </a:r>
          </a:p>
        </p:txBody>
      </p:sp>
      <p:sp>
        <p:nvSpPr>
          <p:cNvPr id="166933" name="Line 21"/>
          <p:cNvSpPr>
            <a:spLocks noChangeShapeType="1"/>
          </p:cNvSpPr>
          <p:nvPr/>
        </p:nvSpPr>
        <p:spPr bwMode="auto">
          <a:xfrm flipH="1">
            <a:off x="4486275" y="5054600"/>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66934" name="Oval 15"/>
          <p:cNvSpPr>
            <a:spLocks noChangeArrowheads="1"/>
          </p:cNvSpPr>
          <p:nvPr/>
        </p:nvSpPr>
        <p:spPr bwMode="auto">
          <a:xfrm>
            <a:off x="5491163" y="4979988"/>
            <a:ext cx="125412" cy="125412"/>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66935" name="Text Box 17"/>
          <p:cNvSpPr txBox="1">
            <a:spLocks noChangeArrowheads="1"/>
          </p:cNvSpPr>
          <p:nvPr/>
        </p:nvSpPr>
        <p:spPr bwMode="auto">
          <a:xfrm>
            <a:off x="4572000" y="5638800"/>
            <a:ext cx="641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VPN</a:t>
            </a:r>
          </a:p>
        </p:txBody>
      </p:sp>
      <p:sp>
        <p:nvSpPr>
          <p:cNvPr id="166936" name="Text Box 18"/>
          <p:cNvSpPr txBox="1">
            <a:spLocks noChangeArrowheads="1"/>
          </p:cNvSpPr>
          <p:nvPr/>
        </p:nvSpPr>
        <p:spPr bwMode="auto">
          <a:xfrm>
            <a:off x="5334000" y="4648200"/>
            <a:ext cx="6286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VRP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1D38ECD-DEB2-446B-9A60-C6EF29D2004A}" type="slidenum">
              <a:rPr lang="en-US" altLang="en-US"/>
              <a:pPr/>
              <a:t>54</a:t>
            </a:fld>
            <a:endParaRPr lang="en-US" altLang="en-US"/>
          </a:p>
        </p:txBody>
      </p:sp>
      <p:sp>
        <p:nvSpPr>
          <p:cNvPr id="167938" name="Rectangle 2"/>
          <p:cNvSpPr>
            <a:spLocks noGrp="1" noChangeArrowheads="1"/>
          </p:cNvSpPr>
          <p:nvPr>
            <p:ph type="title" idx="4294967295"/>
          </p:nvPr>
        </p:nvSpPr>
        <p:spPr/>
        <p:txBody>
          <a:bodyPr anchor="b"/>
          <a:lstStyle/>
          <a:p>
            <a:r>
              <a:rPr lang="en-US"/>
              <a:t>Specifying the Window</a:t>
            </a:r>
          </a:p>
        </p:txBody>
      </p:sp>
      <p:sp>
        <p:nvSpPr>
          <p:cNvPr id="167939" name="Rectangle 3" descr="Rectangle: Click to edit Master text styles&#10;Second level&#10;Third level&#10;Fourth level&#10;Fifth level"/>
          <p:cNvSpPr>
            <a:spLocks noGrp="1" noChangeArrowheads="1"/>
          </p:cNvSpPr>
          <p:nvPr>
            <p:ph type="body" idx="4294967295"/>
          </p:nvPr>
        </p:nvSpPr>
        <p:spPr>
          <a:xfrm>
            <a:off x="381000" y="1295400"/>
            <a:ext cx="8305800" cy="4541838"/>
          </a:xfrm>
        </p:spPr>
        <p:txBody>
          <a:bodyPr/>
          <a:lstStyle/>
          <a:p>
            <a:pPr marL="228600" indent="-228600">
              <a:lnSpc>
                <a:spcPct val="80000"/>
              </a:lnSpc>
            </a:pPr>
            <a:r>
              <a:rPr lang="en-US" sz="2600"/>
              <a:t>We would like to specify the window relative to the VRP (some number of units above, below, left and right)</a:t>
            </a:r>
          </a:p>
          <a:p>
            <a:pPr marL="228600" indent="-228600">
              <a:lnSpc>
                <a:spcPct val="80000"/>
              </a:lnSpc>
            </a:pPr>
            <a:r>
              <a:rPr lang="en-US" sz="2600"/>
              <a:t>To do this, we must create a new coordinate system</a:t>
            </a:r>
          </a:p>
          <a:p>
            <a:pPr marL="228600" indent="-228600">
              <a:lnSpc>
                <a:spcPct val="80000"/>
              </a:lnSpc>
            </a:pPr>
            <a:r>
              <a:rPr lang="en-US" sz="2600"/>
              <a:t>This will be called the “View-Reference Coordinate System” (VRC)</a:t>
            </a:r>
          </a:p>
          <a:p>
            <a:pPr marL="228600" indent="-228600">
              <a:lnSpc>
                <a:spcPct val="80000"/>
              </a:lnSpc>
            </a:pPr>
            <a:r>
              <a:rPr lang="en-US" sz="2600"/>
              <a:t>The origin of the VRC is the VRP</a:t>
            </a:r>
          </a:p>
          <a:p>
            <a:pPr marL="228600" indent="-228600">
              <a:lnSpc>
                <a:spcPct val="80000"/>
              </a:lnSpc>
            </a:pPr>
            <a:r>
              <a:rPr lang="en-US" sz="2600"/>
              <a:t>One axis is the VPN</a:t>
            </a:r>
          </a:p>
          <a:p>
            <a:pPr marL="228600" indent="-228600">
              <a:lnSpc>
                <a:spcPct val="80000"/>
              </a:lnSpc>
            </a:pPr>
            <a:r>
              <a:rPr lang="en-US" sz="2600"/>
              <a:t>A second axis will be the “up” axis</a:t>
            </a:r>
          </a:p>
          <a:p>
            <a:pPr marL="914400" lvl="2" indent="-228600">
              <a:lnSpc>
                <a:spcPct val="80000"/>
              </a:lnSpc>
            </a:pPr>
            <a:r>
              <a:rPr lang="en-US"/>
              <a:t>This will need to be specified by the programmer</a:t>
            </a:r>
          </a:p>
          <a:p>
            <a:pPr marL="914400" lvl="2" indent="-228600">
              <a:lnSpc>
                <a:spcPct val="80000"/>
              </a:lnSpc>
            </a:pPr>
            <a:r>
              <a:rPr lang="en-US"/>
              <a:t>It is simply the direction that is to be “up”</a:t>
            </a:r>
          </a:p>
          <a:p>
            <a:pPr marL="1257300" lvl="3" indent="-228600">
              <a:lnSpc>
                <a:spcPct val="80000"/>
              </a:lnSpc>
              <a:buFontTx/>
              <a:buNone/>
            </a:pPr>
            <a:r>
              <a:rPr lang="en-US" sz="1600"/>
              <a:t>i.e. the up direction of the eye or camera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9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7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fld id="{1D7F49B2-8CA4-4817-AAE0-9CEF29B88750}" type="slidenum">
              <a:rPr lang="en-US" altLang="en-US"/>
              <a:pPr/>
              <a:t>55</a:t>
            </a:fld>
            <a:endParaRPr lang="en-US" altLang="en-US"/>
          </a:p>
        </p:txBody>
      </p:sp>
      <p:sp>
        <p:nvSpPr>
          <p:cNvPr id="168965" name="AutoShape 4"/>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68962" name="AutoShape 19"/>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68963" name="Rectangle 2"/>
          <p:cNvSpPr>
            <a:spLocks noGrp="1" noChangeArrowheads="1"/>
          </p:cNvSpPr>
          <p:nvPr>
            <p:ph type="title" idx="4294967295"/>
          </p:nvPr>
        </p:nvSpPr>
        <p:spPr/>
        <p:txBody>
          <a:bodyPr anchor="b"/>
          <a:lstStyle/>
          <a:p>
            <a:r>
              <a:rPr lang="en-US"/>
              <a:t>Specifying the Window</a:t>
            </a:r>
          </a:p>
        </p:txBody>
      </p:sp>
      <p:sp>
        <p:nvSpPr>
          <p:cNvPr id="168964" name="Rectangle 3" descr="Rectangle: Click to edit Master text styles&#10;Second level&#10;Third level&#10;Fourth level&#10;Fifth level"/>
          <p:cNvSpPr>
            <a:spLocks noGrp="1" noChangeArrowheads="1"/>
          </p:cNvSpPr>
          <p:nvPr>
            <p:ph type="body" idx="4294967295"/>
          </p:nvPr>
        </p:nvSpPr>
        <p:spPr>
          <a:xfrm>
            <a:off x="381000" y="1143000"/>
            <a:ext cx="8305800" cy="2679700"/>
          </a:xfrm>
        </p:spPr>
        <p:txBody>
          <a:bodyPr/>
          <a:lstStyle/>
          <a:p>
            <a:pPr marL="228600" indent="-228600"/>
            <a:r>
              <a:rPr lang="en-US"/>
              <a:t>The “view up” vector (VUP) is projected onto the viewplane to get the second (V) axis</a:t>
            </a:r>
          </a:p>
          <a:p>
            <a:pPr marL="571500" lvl="1" indent="-228600"/>
            <a:r>
              <a:rPr lang="en-US"/>
              <a:t>This allows the programmer to specify any vector - not just a vector </a:t>
            </a:r>
            <a:r>
              <a:rPr lang="en-US" i="1"/>
              <a:t>exactly </a:t>
            </a:r>
            <a:r>
              <a:rPr lang="en-US"/>
              <a:t>perpendicular to N</a:t>
            </a:r>
          </a:p>
          <a:p>
            <a:pPr marL="571500" lvl="1" indent="-228600">
              <a:buFontTx/>
              <a:buNone/>
            </a:pPr>
            <a:endParaRPr lang="en-US"/>
          </a:p>
        </p:txBody>
      </p:sp>
      <p:sp>
        <p:nvSpPr>
          <p:cNvPr id="168966" name="Text Box 16"/>
          <p:cNvSpPr txBox="1">
            <a:spLocks noChangeArrowheads="1"/>
          </p:cNvSpPr>
          <p:nvPr/>
        </p:nvSpPr>
        <p:spPr bwMode="auto">
          <a:xfrm>
            <a:off x="2819400" y="41910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68967" name="Text Box 20"/>
          <p:cNvSpPr txBox="1">
            <a:spLocks noChangeArrowheads="1"/>
          </p:cNvSpPr>
          <p:nvPr/>
        </p:nvSpPr>
        <p:spPr bwMode="auto">
          <a:xfrm>
            <a:off x="4648200" y="4648200"/>
            <a:ext cx="641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VUP</a:t>
            </a:r>
          </a:p>
        </p:txBody>
      </p:sp>
      <p:sp>
        <p:nvSpPr>
          <p:cNvPr id="168968" name="Text Box 18"/>
          <p:cNvSpPr txBox="1">
            <a:spLocks noChangeArrowheads="1"/>
          </p:cNvSpPr>
          <p:nvPr/>
        </p:nvSpPr>
        <p:spPr bwMode="auto">
          <a:xfrm>
            <a:off x="5597525" y="4851400"/>
            <a:ext cx="14351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VRP (Origin)</a:t>
            </a:r>
          </a:p>
        </p:txBody>
      </p:sp>
      <p:sp>
        <p:nvSpPr>
          <p:cNvPr id="168969" name="Text Box 17"/>
          <p:cNvSpPr txBox="1">
            <a:spLocks noChangeArrowheads="1"/>
          </p:cNvSpPr>
          <p:nvPr/>
        </p:nvSpPr>
        <p:spPr bwMode="auto">
          <a:xfrm>
            <a:off x="4572000" y="5638800"/>
            <a:ext cx="14414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VPN (N axis)</a:t>
            </a:r>
          </a:p>
        </p:txBody>
      </p:sp>
      <p:sp>
        <p:nvSpPr>
          <p:cNvPr id="168990" name="Line 31"/>
          <p:cNvSpPr>
            <a:spLocks noChangeShapeType="1"/>
          </p:cNvSpPr>
          <p:nvPr/>
        </p:nvSpPr>
        <p:spPr bwMode="auto">
          <a:xfrm flipH="1" flipV="1">
            <a:off x="4935538" y="4468813"/>
            <a:ext cx="592137" cy="581025"/>
          </a:xfrm>
          <a:prstGeom prst="line">
            <a:avLst/>
          </a:prstGeom>
          <a:noFill/>
          <a:ln w="9525">
            <a:solidFill>
              <a:schemeClr val="tx1"/>
            </a:solidFill>
            <a:round/>
            <a:headEnd/>
            <a:tailEnd type="triangle" w="med" len="med"/>
          </a:ln>
        </p:spPr>
        <p:txBody>
          <a:bodyPr wrap="none"/>
          <a:lstStyle/>
          <a:p>
            <a:endParaRPr lang="en-IN"/>
          </a:p>
        </p:txBody>
      </p:sp>
      <p:sp>
        <p:nvSpPr>
          <p:cNvPr id="168991" name="Line 32"/>
          <p:cNvSpPr>
            <a:spLocks noChangeShapeType="1"/>
          </p:cNvSpPr>
          <p:nvPr/>
        </p:nvSpPr>
        <p:spPr bwMode="auto">
          <a:xfrm flipV="1">
            <a:off x="4956175" y="3886200"/>
            <a:ext cx="606425" cy="592138"/>
          </a:xfrm>
          <a:prstGeom prst="line">
            <a:avLst/>
          </a:prstGeom>
          <a:noFill/>
          <a:ln w="6350">
            <a:solidFill>
              <a:schemeClr val="tx1"/>
            </a:solidFill>
            <a:prstDash val="dash"/>
            <a:round/>
            <a:headEnd/>
            <a:tailEnd/>
          </a:ln>
        </p:spPr>
        <p:txBody>
          <a:bodyPr wrap="none"/>
          <a:lstStyle/>
          <a:p>
            <a:endParaRPr lang="en-IN"/>
          </a:p>
        </p:txBody>
      </p:sp>
      <p:sp>
        <p:nvSpPr>
          <p:cNvPr id="168994" name="Line 34"/>
          <p:cNvSpPr>
            <a:spLocks noChangeShapeType="1"/>
          </p:cNvSpPr>
          <p:nvPr/>
        </p:nvSpPr>
        <p:spPr bwMode="auto">
          <a:xfrm flipH="1">
            <a:off x="4486275" y="5054600"/>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68996" name="Line 36"/>
          <p:cNvSpPr>
            <a:spLocks noChangeShapeType="1"/>
          </p:cNvSpPr>
          <p:nvPr/>
        </p:nvSpPr>
        <p:spPr bwMode="auto">
          <a:xfrm flipH="1" flipV="1">
            <a:off x="5562600" y="3886200"/>
            <a:ext cx="0" cy="1143000"/>
          </a:xfrm>
          <a:prstGeom prst="line">
            <a:avLst/>
          </a:prstGeom>
          <a:noFill/>
          <a:ln w="9525">
            <a:solidFill>
              <a:schemeClr val="tx1"/>
            </a:solidFill>
            <a:round/>
            <a:headEnd/>
            <a:tailEnd type="triangle" w="med" len="lg"/>
          </a:ln>
          <a:effectLst/>
        </p:spPr>
        <p:txBody>
          <a:bodyPr/>
          <a:lstStyle/>
          <a:p>
            <a:endParaRPr lang="en-IN"/>
          </a:p>
        </p:txBody>
      </p:sp>
      <p:sp>
        <p:nvSpPr>
          <p:cNvPr id="168995" name="Oval 15"/>
          <p:cNvSpPr>
            <a:spLocks noChangeArrowheads="1"/>
          </p:cNvSpPr>
          <p:nvPr/>
        </p:nvSpPr>
        <p:spPr bwMode="auto">
          <a:xfrm>
            <a:off x="5491163" y="4979988"/>
            <a:ext cx="125412" cy="125412"/>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68997" name="Text Box 32"/>
          <p:cNvSpPr txBox="1">
            <a:spLocks noChangeArrowheads="1"/>
          </p:cNvSpPr>
          <p:nvPr/>
        </p:nvSpPr>
        <p:spPr bwMode="auto">
          <a:xfrm rot="325599">
            <a:off x="4191000" y="3505200"/>
            <a:ext cx="4038600" cy="641350"/>
          </a:xfrm>
          <a:prstGeom prst="rect">
            <a:avLst/>
          </a:prstGeom>
          <a:noFill/>
          <a:ln w="9525">
            <a:noFill/>
            <a:miter lim="800000"/>
            <a:headEnd/>
            <a:tailEnd/>
          </a:ln>
        </p:spPr>
        <p:txBody>
          <a:bodyPr>
            <a:spAutoFit/>
          </a:bodyPr>
          <a:lstStyle/>
          <a:p>
            <a:pPr algn="l"/>
            <a:r>
              <a:rPr lang="en-US">
                <a:solidFill>
                  <a:srgbClr val="00008C"/>
                </a:solidFill>
                <a:latin typeface="Times New Roman" pitchFamily="18" charset="0"/>
              </a:rPr>
              <a:t>VUP projected onto View Plane </a:t>
            </a:r>
          </a:p>
          <a:p>
            <a:pPr algn="l"/>
            <a:r>
              <a:rPr lang="en-US">
                <a:solidFill>
                  <a:srgbClr val="00008C"/>
                </a:solidFill>
                <a:latin typeface="Times New Roman" pitchFamily="18" charset="0"/>
              </a:rPr>
              <a:t>       (V axis)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2"/>
          </p:nvPr>
        </p:nvSpPr>
        <p:spPr/>
        <p:txBody>
          <a:bodyPr/>
          <a:lstStyle/>
          <a:p>
            <a:fld id="{1C31B117-D6B5-4740-9DE4-2CF75058BFC8}" type="slidenum">
              <a:rPr lang="en-US" altLang="en-US"/>
              <a:pPr/>
              <a:t>56</a:t>
            </a:fld>
            <a:endParaRPr lang="en-US" altLang="en-US"/>
          </a:p>
        </p:txBody>
      </p:sp>
      <p:sp>
        <p:nvSpPr>
          <p:cNvPr id="169989" name="AutoShape 5"/>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69986" name="AutoShape 2"/>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rgbClr val="000000"/>
            </a:solidFill>
            <a:miter lim="800000"/>
            <a:headEnd/>
            <a:tailEnd/>
          </a:ln>
        </p:spPr>
        <p:txBody>
          <a:bodyPr rot="10800000" vert="eaVert" wrap="none" anchor="ctr"/>
          <a:lstStyle/>
          <a:p>
            <a:pPr algn="l"/>
            <a:endParaRPr lang="en-US" sz="2400">
              <a:latin typeface="Times New Roman" pitchFamily="18" charset="0"/>
            </a:endParaRPr>
          </a:p>
        </p:txBody>
      </p:sp>
      <p:sp>
        <p:nvSpPr>
          <p:cNvPr id="169987" name="Rectangle 3"/>
          <p:cNvSpPr>
            <a:spLocks noGrp="1" noChangeArrowheads="1"/>
          </p:cNvSpPr>
          <p:nvPr>
            <p:ph type="title" idx="4294967295"/>
          </p:nvPr>
        </p:nvSpPr>
        <p:spPr/>
        <p:txBody>
          <a:bodyPr anchor="b"/>
          <a:lstStyle/>
          <a:p>
            <a:r>
              <a:rPr lang="en-US"/>
              <a:t>Specifying the Window</a:t>
            </a:r>
          </a:p>
        </p:txBody>
      </p:sp>
      <p:sp>
        <p:nvSpPr>
          <p:cNvPr id="169988" name="Rectangle 4" descr="Rectangle: Click to edit Master text styles&#10;Second level&#10;Third level&#10;Fourth level&#10;Fifth level"/>
          <p:cNvSpPr>
            <a:spLocks noGrp="1" noChangeArrowheads="1"/>
          </p:cNvSpPr>
          <p:nvPr>
            <p:ph type="body" idx="4294967295"/>
          </p:nvPr>
        </p:nvSpPr>
        <p:spPr>
          <a:xfrm>
            <a:off x="381000" y="1295400"/>
            <a:ext cx="8305800" cy="2679700"/>
          </a:xfrm>
        </p:spPr>
        <p:txBody>
          <a:bodyPr/>
          <a:lstStyle/>
          <a:p>
            <a:pPr marL="228600" indent="-228600"/>
            <a:r>
              <a:rPr lang="en-US"/>
              <a:t>The third axis (U) is a vector perpendicular to both V and N</a:t>
            </a:r>
          </a:p>
        </p:txBody>
      </p:sp>
      <p:sp>
        <p:nvSpPr>
          <p:cNvPr id="169990" name="Text Box 6"/>
          <p:cNvSpPr txBox="1">
            <a:spLocks noChangeArrowheads="1"/>
          </p:cNvSpPr>
          <p:nvPr/>
        </p:nvSpPr>
        <p:spPr bwMode="auto">
          <a:xfrm>
            <a:off x="2667000" y="41910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70013" name="Text Box 32"/>
          <p:cNvSpPr txBox="1">
            <a:spLocks noChangeArrowheads="1"/>
          </p:cNvSpPr>
          <p:nvPr/>
        </p:nvSpPr>
        <p:spPr bwMode="auto">
          <a:xfrm rot="325599">
            <a:off x="4191000" y="3505200"/>
            <a:ext cx="4038600" cy="641350"/>
          </a:xfrm>
          <a:prstGeom prst="rect">
            <a:avLst/>
          </a:prstGeom>
          <a:noFill/>
          <a:ln w="9525">
            <a:noFill/>
            <a:miter lim="800000"/>
            <a:headEnd/>
            <a:tailEnd/>
          </a:ln>
        </p:spPr>
        <p:txBody>
          <a:bodyPr>
            <a:spAutoFit/>
          </a:bodyPr>
          <a:lstStyle/>
          <a:p>
            <a:pPr algn="l"/>
            <a:r>
              <a:rPr lang="en-US">
                <a:solidFill>
                  <a:srgbClr val="00008C"/>
                </a:solidFill>
                <a:latin typeface="Times New Roman" pitchFamily="18" charset="0"/>
              </a:rPr>
              <a:t>VUP projected onto View Plane </a:t>
            </a:r>
          </a:p>
          <a:p>
            <a:pPr algn="l"/>
            <a:r>
              <a:rPr lang="en-US">
                <a:solidFill>
                  <a:srgbClr val="00008C"/>
                </a:solidFill>
                <a:latin typeface="Times New Roman" pitchFamily="18" charset="0"/>
              </a:rPr>
              <a:t>       (V axis)</a:t>
            </a:r>
          </a:p>
        </p:txBody>
      </p:sp>
      <p:sp>
        <p:nvSpPr>
          <p:cNvPr id="170025" name="Text Box 44"/>
          <p:cNvSpPr txBox="1">
            <a:spLocks noChangeArrowheads="1"/>
          </p:cNvSpPr>
          <p:nvPr/>
        </p:nvSpPr>
        <p:spPr bwMode="auto">
          <a:xfrm rot="301937">
            <a:off x="7467600" y="5105400"/>
            <a:ext cx="839788"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U axis</a:t>
            </a:r>
          </a:p>
        </p:txBody>
      </p:sp>
      <p:sp>
        <p:nvSpPr>
          <p:cNvPr id="170026" name="Line 42"/>
          <p:cNvSpPr>
            <a:spLocks noChangeShapeType="1"/>
          </p:cNvSpPr>
          <p:nvPr/>
        </p:nvSpPr>
        <p:spPr bwMode="auto">
          <a:xfrm flipH="1">
            <a:off x="4486275" y="5054600"/>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0027" name="Line 43"/>
          <p:cNvSpPr>
            <a:spLocks noChangeShapeType="1"/>
          </p:cNvSpPr>
          <p:nvPr/>
        </p:nvSpPr>
        <p:spPr bwMode="auto">
          <a:xfrm flipH="1" flipV="1">
            <a:off x="5562600" y="3886200"/>
            <a:ext cx="0" cy="1143000"/>
          </a:xfrm>
          <a:prstGeom prst="line">
            <a:avLst/>
          </a:prstGeom>
          <a:noFill/>
          <a:ln w="9525">
            <a:solidFill>
              <a:schemeClr val="tx1"/>
            </a:solidFill>
            <a:round/>
            <a:headEnd/>
            <a:tailEnd type="triangle" w="med" len="lg"/>
          </a:ln>
          <a:effectLst/>
        </p:spPr>
        <p:txBody>
          <a:bodyPr/>
          <a:lstStyle/>
          <a:p>
            <a:endParaRPr lang="en-IN"/>
          </a:p>
        </p:txBody>
      </p:sp>
      <p:sp>
        <p:nvSpPr>
          <p:cNvPr id="170029" name="Text Box 18"/>
          <p:cNvSpPr txBox="1">
            <a:spLocks noChangeArrowheads="1"/>
          </p:cNvSpPr>
          <p:nvPr/>
        </p:nvSpPr>
        <p:spPr bwMode="auto">
          <a:xfrm>
            <a:off x="5595938" y="4622800"/>
            <a:ext cx="14351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VRP (Origin)</a:t>
            </a:r>
          </a:p>
        </p:txBody>
      </p:sp>
      <p:sp>
        <p:nvSpPr>
          <p:cNvPr id="170030" name="Text Box 17"/>
          <p:cNvSpPr txBox="1">
            <a:spLocks noChangeArrowheads="1"/>
          </p:cNvSpPr>
          <p:nvPr/>
        </p:nvSpPr>
        <p:spPr bwMode="auto">
          <a:xfrm>
            <a:off x="4572000" y="5638800"/>
            <a:ext cx="14414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VPN (N axis)</a:t>
            </a:r>
          </a:p>
        </p:txBody>
      </p:sp>
      <p:sp>
        <p:nvSpPr>
          <p:cNvPr id="170031" name="Line 47"/>
          <p:cNvSpPr>
            <a:spLocks noChangeShapeType="1"/>
          </p:cNvSpPr>
          <p:nvPr/>
        </p:nvSpPr>
        <p:spPr bwMode="auto">
          <a:xfrm>
            <a:off x="5562600" y="5029200"/>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0028" name="Oval 15"/>
          <p:cNvSpPr>
            <a:spLocks noChangeArrowheads="1"/>
          </p:cNvSpPr>
          <p:nvPr/>
        </p:nvSpPr>
        <p:spPr bwMode="auto">
          <a:xfrm>
            <a:off x="5491163" y="4979988"/>
            <a:ext cx="125412" cy="125412"/>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B5FBAC18-F379-4704-AC6D-DE1C1C0AF769}" type="slidenum">
              <a:rPr lang="en-US" altLang="en-US"/>
              <a:pPr/>
              <a:t>57</a:t>
            </a:fld>
            <a:endParaRPr lang="en-US" altLang="en-US"/>
          </a:p>
        </p:txBody>
      </p:sp>
      <p:sp>
        <p:nvSpPr>
          <p:cNvPr id="171013" name="AutoShape 5"/>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71010" name="AutoShape 2"/>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1011" name="Rectangle 3"/>
          <p:cNvSpPr>
            <a:spLocks noGrp="1" noChangeArrowheads="1"/>
          </p:cNvSpPr>
          <p:nvPr>
            <p:ph type="title" idx="4294967295"/>
          </p:nvPr>
        </p:nvSpPr>
        <p:spPr/>
        <p:txBody>
          <a:bodyPr anchor="b"/>
          <a:lstStyle/>
          <a:p>
            <a:r>
              <a:rPr lang="en-US"/>
              <a:t>Computing the VRC system</a:t>
            </a:r>
          </a:p>
        </p:txBody>
      </p:sp>
      <p:sp>
        <p:nvSpPr>
          <p:cNvPr id="171012" name="Rectangle 4" descr="Rectangle: Click to edit Master text styles&#10;Second level&#10;Third level&#10;Fourth level&#10;Fifth level"/>
          <p:cNvSpPr>
            <a:spLocks noGrp="1" noChangeArrowheads="1"/>
          </p:cNvSpPr>
          <p:nvPr>
            <p:ph type="body" idx="4294967295"/>
          </p:nvPr>
        </p:nvSpPr>
        <p:spPr>
          <a:xfrm>
            <a:off x="381000" y="1295400"/>
            <a:ext cx="8305800" cy="2679700"/>
          </a:xfrm>
        </p:spPr>
        <p:txBody>
          <a:bodyPr/>
          <a:lstStyle/>
          <a:p>
            <a:pPr marL="228600" indent="-228600"/>
            <a:r>
              <a:rPr lang="en-US" sz="2600"/>
              <a:t>How do we determine these vectors?</a:t>
            </a:r>
          </a:p>
          <a:p>
            <a:pPr marL="571500" lvl="1" indent="-228600"/>
            <a:r>
              <a:rPr lang="en-US" sz="2200"/>
              <a:t>VRP and VPN are specified</a:t>
            </a:r>
          </a:p>
          <a:p>
            <a:pPr marL="571500" lvl="1" indent="-228600"/>
            <a:r>
              <a:rPr lang="en-US" sz="2200"/>
              <a:t>N = VPN</a:t>
            </a:r>
          </a:p>
          <a:p>
            <a:pPr marL="571500" lvl="1" indent="-228600"/>
            <a:r>
              <a:rPr lang="en-US" sz="2200"/>
              <a:t>View Up is specified</a:t>
            </a:r>
          </a:p>
          <a:p>
            <a:pPr marL="571500" lvl="1" indent="-228600"/>
            <a:r>
              <a:rPr lang="en-US" sz="2200"/>
              <a:t>U = VUP x N</a:t>
            </a:r>
          </a:p>
          <a:p>
            <a:pPr marL="571500" lvl="1" indent="-228600"/>
            <a:r>
              <a:rPr lang="en-US" sz="2200"/>
              <a:t>V = N x U</a:t>
            </a:r>
          </a:p>
        </p:txBody>
      </p:sp>
      <p:sp>
        <p:nvSpPr>
          <p:cNvPr id="171014" name="Text Box 6"/>
          <p:cNvSpPr txBox="1">
            <a:spLocks noChangeArrowheads="1"/>
          </p:cNvSpPr>
          <p:nvPr/>
        </p:nvSpPr>
        <p:spPr bwMode="auto">
          <a:xfrm>
            <a:off x="2895600" y="43434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71015" name="Text Box 8"/>
          <p:cNvSpPr txBox="1">
            <a:spLocks noChangeArrowheads="1"/>
          </p:cNvSpPr>
          <p:nvPr/>
        </p:nvSpPr>
        <p:spPr bwMode="auto">
          <a:xfrm>
            <a:off x="4648200" y="56388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N</a:t>
            </a:r>
          </a:p>
        </p:txBody>
      </p:sp>
      <p:sp>
        <p:nvSpPr>
          <p:cNvPr id="171036" name="Text Box 29"/>
          <p:cNvSpPr txBox="1">
            <a:spLocks noChangeArrowheads="1"/>
          </p:cNvSpPr>
          <p:nvPr/>
        </p:nvSpPr>
        <p:spPr bwMode="auto">
          <a:xfrm>
            <a:off x="5334000" y="34290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a:t>
            </a:r>
          </a:p>
        </p:txBody>
      </p:sp>
      <p:sp>
        <p:nvSpPr>
          <p:cNvPr id="171048" name="Text Box 41"/>
          <p:cNvSpPr txBox="1">
            <a:spLocks noChangeArrowheads="1"/>
          </p:cNvSpPr>
          <p:nvPr/>
        </p:nvSpPr>
        <p:spPr bwMode="auto">
          <a:xfrm>
            <a:off x="7315200" y="50292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p>
        </p:txBody>
      </p:sp>
      <p:sp>
        <p:nvSpPr>
          <p:cNvPr id="171049" name="Text Box 42"/>
          <p:cNvSpPr txBox="1">
            <a:spLocks noChangeArrowheads="1"/>
          </p:cNvSpPr>
          <p:nvPr/>
        </p:nvSpPr>
        <p:spPr bwMode="auto">
          <a:xfrm>
            <a:off x="4572000" y="4572000"/>
            <a:ext cx="641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VUP</a:t>
            </a:r>
          </a:p>
        </p:txBody>
      </p:sp>
      <p:sp>
        <p:nvSpPr>
          <p:cNvPr id="171052" name="Line 44"/>
          <p:cNvSpPr>
            <a:spLocks noChangeShapeType="1"/>
          </p:cNvSpPr>
          <p:nvPr/>
        </p:nvSpPr>
        <p:spPr bwMode="auto">
          <a:xfrm flipH="1">
            <a:off x="4443413"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1053" name="Line 45"/>
          <p:cNvSpPr>
            <a:spLocks noChangeShapeType="1"/>
          </p:cNvSpPr>
          <p:nvPr/>
        </p:nvSpPr>
        <p:spPr bwMode="auto">
          <a:xfrm flipH="1" flipV="1">
            <a:off x="5519738" y="3878263"/>
            <a:ext cx="0" cy="1143000"/>
          </a:xfrm>
          <a:prstGeom prst="line">
            <a:avLst/>
          </a:prstGeom>
          <a:noFill/>
          <a:ln w="9525">
            <a:solidFill>
              <a:schemeClr val="tx1"/>
            </a:solidFill>
            <a:round/>
            <a:headEnd/>
            <a:tailEnd type="triangle" w="med" len="lg"/>
          </a:ln>
          <a:effectLst/>
        </p:spPr>
        <p:txBody>
          <a:bodyPr/>
          <a:lstStyle/>
          <a:p>
            <a:endParaRPr lang="en-IN"/>
          </a:p>
        </p:txBody>
      </p:sp>
      <p:sp>
        <p:nvSpPr>
          <p:cNvPr id="171054" name="Line 46"/>
          <p:cNvSpPr>
            <a:spLocks noChangeShapeType="1"/>
          </p:cNvSpPr>
          <p:nvPr/>
        </p:nvSpPr>
        <p:spPr bwMode="auto">
          <a:xfrm>
            <a:off x="5519738" y="5021263"/>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1055" name="Line 31"/>
          <p:cNvSpPr>
            <a:spLocks noChangeShapeType="1"/>
          </p:cNvSpPr>
          <p:nvPr/>
        </p:nvSpPr>
        <p:spPr bwMode="auto">
          <a:xfrm flipH="1" flipV="1">
            <a:off x="4935538" y="4468813"/>
            <a:ext cx="592137" cy="581025"/>
          </a:xfrm>
          <a:prstGeom prst="line">
            <a:avLst/>
          </a:prstGeom>
          <a:noFill/>
          <a:ln w="9525">
            <a:solidFill>
              <a:schemeClr val="tx1"/>
            </a:solidFill>
            <a:round/>
            <a:headEnd/>
            <a:tailEnd type="triangle" w="med" len="med"/>
          </a:ln>
        </p:spPr>
        <p:txBody>
          <a:bodyPr wrap="none"/>
          <a:lstStyle/>
          <a:p>
            <a:endParaRPr lang="en-IN"/>
          </a:p>
        </p:txBody>
      </p:sp>
      <p:sp>
        <p:nvSpPr>
          <p:cNvPr id="171056" name="Line 32"/>
          <p:cNvSpPr>
            <a:spLocks noChangeShapeType="1"/>
          </p:cNvSpPr>
          <p:nvPr/>
        </p:nvSpPr>
        <p:spPr bwMode="auto">
          <a:xfrm flipV="1">
            <a:off x="4956175" y="3919538"/>
            <a:ext cx="555625" cy="558800"/>
          </a:xfrm>
          <a:prstGeom prst="line">
            <a:avLst/>
          </a:prstGeom>
          <a:noFill/>
          <a:ln w="6350">
            <a:solidFill>
              <a:schemeClr val="tx1"/>
            </a:solidFill>
            <a:prstDash val="dash"/>
            <a:round/>
            <a:headEnd/>
            <a:tailEnd/>
          </a:ln>
        </p:spPr>
        <p:txBody>
          <a:bodyPr wrap="none"/>
          <a:lstStyle/>
          <a:p>
            <a:endParaRPr lang="en-IN"/>
          </a:p>
        </p:txBody>
      </p:sp>
      <p:sp>
        <p:nvSpPr>
          <p:cNvPr id="171057" name="Oval 15"/>
          <p:cNvSpPr>
            <a:spLocks noChangeArrowheads="1"/>
          </p:cNvSpPr>
          <p:nvPr/>
        </p:nvSpPr>
        <p:spPr bwMode="auto">
          <a:xfrm>
            <a:off x="5456238" y="4954588"/>
            <a:ext cx="125412" cy="125412"/>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fld id="{872BF0A0-5933-440C-AB17-48598A7DA03A}" type="slidenum">
              <a:rPr lang="en-US" altLang="en-US"/>
              <a:pPr/>
              <a:t>58</a:t>
            </a:fld>
            <a:endParaRPr lang="en-US" altLang="en-US"/>
          </a:p>
        </p:txBody>
      </p:sp>
      <p:sp>
        <p:nvSpPr>
          <p:cNvPr id="172037" name="AutoShape 1029"/>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72034" name="AutoShape 1026"/>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2035" name="Rectangle 1027"/>
          <p:cNvSpPr>
            <a:spLocks noGrp="1" noChangeArrowheads="1"/>
          </p:cNvSpPr>
          <p:nvPr>
            <p:ph type="title" idx="4294967295"/>
          </p:nvPr>
        </p:nvSpPr>
        <p:spPr/>
        <p:txBody>
          <a:bodyPr anchor="b"/>
          <a:lstStyle/>
          <a:p>
            <a:r>
              <a:rPr lang="en-US"/>
              <a:t>Specifying the Window</a:t>
            </a:r>
          </a:p>
        </p:txBody>
      </p:sp>
      <p:sp>
        <p:nvSpPr>
          <p:cNvPr id="172036" name="Rectangle 1028" descr="Rectangle: Click to edit Master text styles&#10;Second level&#10;Third level&#10;Fourth level&#10;Fifth level"/>
          <p:cNvSpPr>
            <a:spLocks noGrp="1" noChangeArrowheads="1"/>
          </p:cNvSpPr>
          <p:nvPr>
            <p:ph type="body" idx="4294967295"/>
          </p:nvPr>
        </p:nvSpPr>
        <p:spPr>
          <a:xfrm>
            <a:off x="381000" y="1295400"/>
            <a:ext cx="8305800" cy="2286000"/>
          </a:xfrm>
        </p:spPr>
        <p:txBody>
          <a:bodyPr>
            <a:normAutofit lnSpcReduction="10000"/>
          </a:bodyPr>
          <a:lstStyle/>
          <a:p>
            <a:pPr marL="228600" indent="-228600">
              <a:lnSpc>
                <a:spcPct val="90000"/>
              </a:lnSpc>
            </a:pPr>
            <a:r>
              <a:rPr lang="en-US"/>
              <a:t>With the VRC system defined, we can now specify the window</a:t>
            </a:r>
          </a:p>
          <a:p>
            <a:pPr marL="571500" lvl="1" indent="-228600">
              <a:lnSpc>
                <a:spcPct val="90000"/>
              </a:lnSpc>
            </a:pPr>
            <a:r>
              <a:rPr lang="en-US"/>
              <a:t>Window = (u</a:t>
            </a:r>
            <a:r>
              <a:rPr lang="en-US" baseline="-25000"/>
              <a:t>min</a:t>
            </a:r>
            <a:r>
              <a:rPr lang="en-US"/>
              <a:t>, v</a:t>
            </a:r>
            <a:r>
              <a:rPr lang="en-US" baseline="-25000"/>
              <a:t>min</a:t>
            </a:r>
            <a:r>
              <a:rPr lang="en-US"/>
              <a:t>) -&gt; (u</a:t>
            </a:r>
            <a:r>
              <a:rPr lang="en-US" baseline="-25000"/>
              <a:t>max</a:t>
            </a:r>
            <a:r>
              <a:rPr lang="en-US"/>
              <a:t>, v</a:t>
            </a:r>
            <a:r>
              <a:rPr lang="en-US" baseline="-25000"/>
              <a:t>max</a:t>
            </a:r>
            <a:r>
              <a:rPr lang="en-US"/>
              <a:t>)</a:t>
            </a:r>
          </a:p>
          <a:p>
            <a:pPr marL="571500" lvl="1" indent="-228600">
              <a:lnSpc>
                <a:spcPct val="90000"/>
              </a:lnSpc>
            </a:pPr>
            <a:r>
              <a:rPr lang="en-US"/>
              <a:t>the Center of the Window (CW) is midway between </a:t>
            </a:r>
          </a:p>
          <a:p>
            <a:pPr marL="571500" lvl="1" indent="-228600">
              <a:lnSpc>
                <a:spcPct val="90000"/>
              </a:lnSpc>
              <a:buFontTx/>
              <a:buNone/>
            </a:pPr>
            <a:r>
              <a:rPr lang="en-US"/>
              <a:t>		(u</a:t>
            </a:r>
            <a:r>
              <a:rPr lang="en-US" baseline="-25000"/>
              <a:t>min</a:t>
            </a:r>
            <a:r>
              <a:rPr lang="en-US"/>
              <a:t>, v</a:t>
            </a:r>
            <a:r>
              <a:rPr lang="en-US" baseline="-25000"/>
              <a:t>min</a:t>
            </a:r>
            <a:r>
              <a:rPr lang="en-US"/>
              <a:t>) and (u</a:t>
            </a:r>
            <a:r>
              <a:rPr lang="en-US" baseline="-25000"/>
              <a:t>max</a:t>
            </a:r>
            <a:r>
              <a:rPr lang="en-US"/>
              <a:t>, v</a:t>
            </a:r>
            <a:r>
              <a:rPr lang="en-US" baseline="-25000"/>
              <a:t>max</a:t>
            </a:r>
            <a:r>
              <a:rPr lang="en-US"/>
              <a:t>)</a:t>
            </a:r>
          </a:p>
          <a:p>
            <a:pPr marL="571500" lvl="1" indent="-228600">
              <a:lnSpc>
                <a:spcPct val="90000"/>
              </a:lnSpc>
            </a:pPr>
            <a:endParaRPr lang="en-US"/>
          </a:p>
        </p:txBody>
      </p:sp>
      <p:sp>
        <p:nvSpPr>
          <p:cNvPr id="172038" name="Text Box 1030"/>
          <p:cNvSpPr txBox="1">
            <a:spLocks noChangeArrowheads="1"/>
          </p:cNvSpPr>
          <p:nvPr/>
        </p:nvSpPr>
        <p:spPr bwMode="auto">
          <a:xfrm>
            <a:off x="2779713" y="440055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72039" name="Text Box 1031"/>
          <p:cNvSpPr txBox="1">
            <a:spLocks noChangeArrowheads="1"/>
          </p:cNvSpPr>
          <p:nvPr/>
        </p:nvSpPr>
        <p:spPr bwMode="auto">
          <a:xfrm>
            <a:off x="4572000" y="56388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N</a:t>
            </a:r>
          </a:p>
        </p:txBody>
      </p:sp>
      <p:sp>
        <p:nvSpPr>
          <p:cNvPr id="172060" name="Text Box 1052"/>
          <p:cNvSpPr txBox="1">
            <a:spLocks noChangeArrowheads="1"/>
          </p:cNvSpPr>
          <p:nvPr/>
        </p:nvSpPr>
        <p:spPr bwMode="auto">
          <a:xfrm>
            <a:off x="5410200" y="34290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a:t>
            </a:r>
          </a:p>
        </p:txBody>
      </p:sp>
      <p:sp>
        <p:nvSpPr>
          <p:cNvPr id="172072" name="Text Box 1064"/>
          <p:cNvSpPr txBox="1">
            <a:spLocks noChangeArrowheads="1"/>
          </p:cNvSpPr>
          <p:nvPr/>
        </p:nvSpPr>
        <p:spPr bwMode="auto">
          <a:xfrm>
            <a:off x="7391400" y="50292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U</a:t>
            </a:r>
          </a:p>
        </p:txBody>
      </p:sp>
      <p:sp>
        <p:nvSpPr>
          <p:cNvPr id="172073" name="Text Box 1066"/>
          <p:cNvSpPr txBox="1">
            <a:spLocks noChangeArrowheads="1"/>
          </p:cNvSpPr>
          <p:nvPr/>
        </p:nvSpPr>
        <p:spPr bwMode="auto">
          <a:xfrm>
            <a:off x="3505200" y="5257800"/>
            <a:ext cx="11557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r>
              <a:rPr lang="en-US" baseline="-25000">
                <a:solidFill>
                  <a:srgbClr val="00008C"/>
                </a:solidFill>
                <a:latin typeface="Times New Roman" pitchFamily="18" charset="0"/>
              </a:rPr>
              <a:t>min</a:t>
            </a:r>
            <a:r>
              <a:rPr lang="en-US">
                <a:solidFill>
                  <a:srgbClr val="00008C"/>
                </a:solidFill>
                <a:latin typeface="Times New Roman" pitchFamily="18" charset="0"/>
              </a:rPr>
              <a:t>, v</a:t>
            </a:r>
            <a:r>
              <a:rPr lang="en-US" baseline="-25000">
                <a:solidFill>
                  <a:srgbClr val="00008C"/>
                </a:solidFill>
                <a:latin typeface="Times New Roman" pitchFamily="18" charset="0"/>
              </a:rPr>
              <a:t>min</a:t>
            </a:r>
            <a:r>
              <a:rPr lang="en-US">
                <a:solidFill>
                  <a:srgbClr val="00008C"/>
                </a:solidFill>
                <a:latin typeface="Times New Roman" pitchFamily="18" charset="0"/>
              </a:rPr>
              <a:t>)</a:t>
            </a:r>
          </a:p>
        </p:txBody>
      </p:sp>
      <p:sp>
        <p:nvSpPr>
          <p:cNvPr id="172074" name="Text Box 1067"/>
          <p:cNvSpPr txBox="1">
            <a:spLocks noChangeArrowheads="1"/>
          </p:cNvSpPr>
          <p:nvPr/>
        </p:nvSpPr>
        <p:spPr bwMode="auto">
          <a:xfrm>
            <a:off x="6261100" y="4068763"/>
            <a:ext cx="1206500" cy="366712"/>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r>
              <a:rPr lang="en-US" baseline="-25000">
                <a:solidFill>
                  <a:srgbClr val="00008C"/>
                </a:solidFill>
                <a:latin typeface="Times New Roman" pitchFamily="18" charset="0"/>
              </a:rPr>
              <a:t>max</a:t>
            </a:r>
            <a:r>
              <a:rPr lang="en-US">
                <a:solidFill>
                  <a:srgbClr val="00008C"/>
                </a:solidFill>
                <a:latin typeface="Times New Roman" pitchFamily="18" charset="0"/>
              </a:rPr>
              <a:t>, v</a:t>
            </a:r>
            <a:r>
              <a:rPr lang="en-US" baseline="-25000">
                <a:solidFill>
                  <a:srgbClr val="00008C"/>
                </a:solidFill>
                <a:latin typeface="Times New Roman" pitchFamily="18" charset="0"/>
              </a:rPr>
              <a:t>max</a:t>
            </a:r>
            <a:r>
              <a:rPr lang="en-US">
                <a:solidFill>
                  <a:srgbClr val="00008C"/>
                </a:solidFill>
                <a:latin typeface="Times New Roman" pitchFamily="18" charset="0"/>
              </a:rPr>
              <a:t>)</a:t>
            </a:r>
          </a:p>
        </p:txBody>
      </p:sp>
      <p:sp>
        <p:nvSpPr>
          <p:cNvPr id="172075" name="Oval 1068"/>
          <p:cNvSpPr>
            <a:spLocks noChangeArrowheads="1"/>
          </p:cNvSpPr>
          <p:nvPr/>
        </p:nvSpPr>
        <p:spPr bwMode="auto">
          <a:xfrm>
            <a:off x="4594225" y="531177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2076" name="Oval 1069"/>
          <p:cNvSpPr>
            <a:spLocks noChangeArrowheads="1"/>
          </p:cNvSpPr>
          <p:nvPr/>
        </p:nvSpPr>
        <p:spPr bwMode="auto">
          <a:xfrm>
            <a:off x="6097588" y="4321175"/>
            <a:ext cx="125412"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2077" name="Oval 1070"/>
          <p:cNvSpPr>
            <a:spLocks noChangeArrowheads="1"/>
          </p:cNvSpPr>
          <p:nvPr/>
        </p:nvSpPr>
        <p:spPr bwMode="auto">
          <a:xfrm>
            <a:off x="5359400" y="4799013"/>
            <a:ext cx="125413" cy="125412"/>
          </a:xfrm>
          <a:prstGeom prst="ellipse">
            <a:avLst/>
          </a:prstGeom>
          <a:solidFill>
            <a:srgbClr val="FF66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2078" name="Text Box 1071"/>
          <p:cNvSpPr txBox="1">
            <a:spLocks noChangeArrowheads="1"/>
          </p:cNvSpPr>
          <p:nvPr/>
        </p:nvSpPr>
        <p:spPr bwMode="auto">
          <a:xfrm>
            <a:off x="4800600" y="4648200"/>
            <a:ext cx="5524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CW</a:t>
            </a:r>
          </a:p>
        </p:txBody>
      </p:sp>
      <p:sp>
        <p:nvSpPr>
          <p:cNvPr id="172079" name="Line 47"/>
          <p:cNvSpPr>
            <a:spLocks noChangeShapeType="1"/>
          </p:cNvSpPr>
          <p:nvPr/>
        </p:nvSpPr>
        <p:spPr bwMode="auto">
          <a:xfrm flipH="1">
            <a:off x="4443413"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2080" name="Line 48"/>
          <p:cNvSpPr>
            <a:spLocks noChangeShapeType="1"/>
          </p:cNvSpPr>
          <p:nvPr/>
        </p:nvSpPr>
        <p:spPr bwMode="auto">
          <a:xfrm flipH="1" flipV="1">
            <a:off x="5519738" y="3878263"/>
            <a:ext cx="0" cy="1143000"/>
          </a:xfrm>
          <a:prstGeom prst="line">
            <a:avLst/>
          </a:prstGeom>
          <a:noFill/>
          <a:ln w="9525">
            <a:solidFill>
              <a:schemeClr val="tx1"/>
            </a:solidFill>
            <a:round/>
            <a:headEnd/>
            <a:tailEnd type="triangle" w="med" len="lg"/>
          </a:ln>
          <a:effectLst/>
        </p:spPr>
        <p:txBody>
          <a:bodyPr/>
          <a:lstStyle/>
          <a:p>
            <a:endParaRPr lang="en-IN"/>
          </a:p>
        </p:txBody>
      </p:sp>
      <p:sp>
        <p:nvSpPr>
          <p:cNvPr id="172081" name="Line 49"/>
          <p:cNvSpPr>
            <a:spLocks noChangeShapeType="1"/>
          </p:cNvSpPr>
          <p:nvPr/>
        </p:nvSpPr>
        <p:spPr bwMode="auto">
          <a:xfrm>
            <a:off x="5519738" y="5021263"/>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2082" name="Oval 15"/>
          <p:cNvSpPr>
            <a:spLocks noChangeArrowheads="1"/>
          </p:cNvSpPr>
          <p:nvPr/>
        </p:nvSpPr>
        <p:spPr bwMode="auto">
          <a:xfrm>
            <a:off x="5467350" y="4972050"/>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2"/>
          </p:nvPr>
        </p:nvSpPr>
        <p:spPr/>
        <p:txBody>
          <a:bodyPr/>
          <a:lstStyle/>
          <a:p>
            <a:fld id="{A19E2E06-6B36-4875-95FA-87A3F5E2C753}" type="slidenum">
              <a:rPr lang="en-US" altLang="en-US"/>
              <a:pPr/>
              <a:t>59</a:t>
            </a:fld>
            <a:endParaRPr lang="en-US" altLang="en-US"/>
          </a:p>
        </p:txBody>
      </p:sp>
      <p:sp>
        <p:nvSpPr>
          <p:cNvPr id="173059" name="Rectangle 1027"/>
          <p:cNvSpPr>
            <a:spLocks noGrp="1" noChangeArrowheads="1"/>
          </p:cNvSpPr>
          <p:nvPr>
            <p:ph type="title" idx="4294967295"/>
          </p:nvPr>
        </p:nvSpPr>
        <p:spPr/>
        <p:txBody>
          <a:bodyPr anchor="b"/>
          <a:lstStyle/>
          <a:p>
            <a:r>
              <a:rPr lang="en-US"/>
              <a:t>Specifying an Arbitrary View</a:t>
            </a:r>
          </a:p>
        </p:txBody>
      </p:sp>
      <p:sp>
        <p:nvSpPr>
          <p:cNvPr id="173060" name="Rectangle 1028" descr="Rectangle: Click to edit Master text styles&#10;Second level&#10;Third level&#10;Fourth level&#10;Fifth level"/>
          <p:cNvSpPr>
            <a:spLocks noGrp="1" noChangeArrowheads="1"/>
          </p:cNvSpPr>
          <p:nvPr>
            <p:ph type="body" idx="4294967295"/>
          </p:nvPr>
        </p:nvSpPr>
        <p:spPr>
          <a:xfrm>
            <a:off x="381000" y="1295400"/>
            <a:ext cx="8305800" cy="2679700"/>
          </a:xfrm>
        </p:spPr>
        <p:txBody>
          <a:bodyPr/>
          <a:lstStyle/>
          <a:p>
            <a:pPr marL="228600" indent="-228600"/>
            <a:r>
              <a:rPr lang="en-US"/>
              <a:t>Back to specifying our arbitrary view</a:t>
            </a:r>
          </a:p>
          <a:p>
            <a:pPr marL="228600" indent="-228600"/>
            <a:r>
              <a:rPr lang="en-US"/>
              <a:t>What else do we need?</a:t>
            </a:r>
          </a:p>
          <a:p>
            <a:pPr marL="571500" lvl="1" indent="-228600">
              <a:buFontTx/>
              <a:buNone/>
            </a:pPr>
            <a:r>
              <a:rPr lang="en-US"/>
              <a:t>3.  Projection type</a:t>
            </a:r>
          </a:p>
          <a:p>
            <a:pPr marL="914400" lvl="2" indent="-228600"/>
            <a:r>
              <a:rPr lang="en-US"/>
              <a:t>Parallel</a:t>
            </a:r>
          </a:p>
          <a:p>
            <a:pPr marL="914400" lvl="2" indent="-228600"/>
            <a:r>
              <a:rPr lang="en-US"/>
              <a:t>Perspective</a:t>
            </a:r>
          </a:p>
        </p:txBody>
      </p:sp>
      <p:sp>
        <p:nvSpPr>
          <p:cNvPr id="173104" name="AutoShape 1029"/>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73105" name="AutoShape 1026"/>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3106" name="Text Box 1030"/>
          <p:cNvSpPr txBox="1">
            <a:spLocks noChangeArrowheads="1"/>
          </p:cNvSpPr>
          <p:nvPr/>
        </p:nvSpPr>
        <p:spPr bwMode="auto">
          <a:xfrm>
            <a:off x="2779713" y="440055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73107" name="Text Box 1031"/>
          <p:cNvSpPr txBox="1">
            <a:spLocks noChangeArrowheads="1"/>
          </p:cNvSpPr>
          <p:nvPr/>
        </p:nvSpPr>
        <p:spPr bwMode="auto">
          <a:xfrm>
            <a:off x="4572000" y="56388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N</a:t>
            </a:r>
          </a:p>
        </p:txBody>
      </p:sp>
      <p:sp>
        <p:nvSpPr>
          <p:cNvPr id="173108" name="Text Box 1052"/>
          <p:cNvSpPr txBox="1">
            <a:spLocks noChangeArrowheads="1"/>
          </p:cNvSpPr>
          <p:nvPr/>
        </p:nvSpPr>
        <p:spPr bwMode="auto">
          <a:xfrm>
            <a:off x="5334000" y="34290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a:t>
            </a:r>
          </a:p>
        </p:txBody>
      </p:sp>
      <p:sp>
        <p:nvSpPr>
          <p:cNvPr id="173109" name="Text Box 1064"/>
          <p:cNvSpPr txBox="1">
            <a:spLocks noChangeArrowheads="1"/>
          </p:cNvSpPr>
          <p:nvPr/>
        </p:nvSpPr>
        <p:spPr bwMode="auto">
          <a:xfrm>
            <a:off x="7315200" y="50292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U</a:t>
            </a:r>
          </a:p>
        </p:txBody>
      </p:sp>
      <p:sp>
        <p:nvSpPr>
          <p:cNvPr id="173110" name="Text Box 1066"/>
          <p:cNvSpPr txBox="1">
            <a:spLocks noChangeArrowheads="1"/>
          </p:cNvSpPr>
          <p:nvPr/>
        </p:nvSpPr>
        <p:spPr bwMode="auto">
          <a:xfrm>
            <a:off x="3352800" y="5181600"/>
            <a:ext cx="11557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r>
              <a:rPr lang="en-US" baseline="-25000">
                <a:solidFill>
                  <a:srgbClr val="00008C"/>
                </a:solidFill>
                <a:latin typeface="Times New Roman" pitchFamily="18" charset="0"/>
              </a:rPr>
              <a:t>min</a:t>
            </a:r>
            <a:r>
              <a:rPr lang="en-US">
                <a:solidFill>
                  <a:srgbClr val="00008C"/>
                </a:solidFill>
                <a:latin typeface="Times New Roman" pitchFamily="18" charset="0"/>
              </a:rPr>
              <a:t>, v</a:t>
            </a:r>
            <a:r>
              <a:rPr lang="en-US" baseline="-25000">
                <a:solidFill>
                  <a:srgbClr val="00008C"/>
                </a:solidFill>
                <a:latin typeface="Times New Roman" pitchFamily="18" charset="0"/>
              </a:rPr>
              <a:t>min</a:t>
            </a:r>
            <a:r>
              <a:rPr lang="en-US">
                <a:solidFill>
                  <a:srgbClr val="00008C"/>
                </a:solidFill>
                <a:latin typeface="Times New Roman" pitchFamily="18" charset="0"/>
              </a:rPr>
              <a:t>)</a:t>
            </a:r>
          </a:p>
        </p:txBody>
      </p:sp>
      <p:sp>
        <p:nvSpPr>
          <p:cNvPr id="173111" name="Text Box 1067"/>
          <p:cNvSpPr txBox="1">
            <a:spLocks noChangeArrowheads="1"/>
          </p:cNvSpPr>
          <p:nvPr/>
        </p:nvSpPr>
        <p:spPr bwMode="auto">
          <a:xfrm>
            <a:off x="6261100" y="4068763"/>
            <a:ext cx="1206500" cy="366712"/>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r>
              <a:rPr lang="en-US" baseline="-25000">
                <a:solidFill>
                  <a:srgbClr val="00008C"/>
                </a:solidFill>
                <a:latin typeface="Times New Roman" pitchFamily="18" charset="0"/>
              </a:rPr>
              <a:t>max</a:t>
            </a:r>
            <a:r>
              <a:rPr lang="en-US">
                <a:solidFill>
                  <a:srgbClr val="00008C"/>
                </a:solidFill>
                <a:latin typeface="Times New Roman" pitchFamily="18" charset="0"/>
              </a:rPr>
              <a:t>, v</a:t>
            </a:r>
            <a:r>
              <a:rPr lang="en-US" baseline="-25000">
                <a:solidFill>
                  <a:srgbClr val="00008C"/>
                </a:solidFill>
                <a:latin typeface="Times New Roman" pitchFamily="18" charset="0"/>
              </a:rPr>
              <a:t>max</a:t>
            </a:r>
            <a:r>
              <a:rPr lang="en-US">
                <a:solidFill>
                  <a:srgbClr val="00008C"/>
                </a:solidFill>
                <a:latin typeface="Times New Roman" pitchFamily="18" charset="0"/>
              </a:rPr>
              <a:t>)</a:t>
            </a:r>
          </a:p>
        </p:txBody>
      </p:sp>
      <p:sp>
        <p:nvSpPr>
          <p:cNvPr id="173112" name="Oval 1068"/>
          <p:cNvSpPr>
            <a:spLocks noChangeArrowheads="1"/>
          </p:cNvSpPr>
          <p:nvPr/>
        </p:nvSpPr>
        <p:spPr bwMode="auto">
          <a:xfrm>
            <a:off x="4594225" y="531177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3113" name="Oval 1069"/>
          <p:cNvSpPr>
            <a:spLocks noChangeArrowheads="1"/>
          </p:cNvSpPr>
          <p:nvPr/>
        </p:nvSpPr>
        <p:spPr bwMode="auto">
          <a:xfrm>
            <a:off x="6097588" y="4321175"/>
            <a:ext cx="125412"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3114" name="Oval 1070"/>
          <p:cNvSpPr>
            <a:spLocks noChangeArrowheads="1"/>
          </p:cNvSpPr>
          <p:nvPr/>
        </p:nvSpPr>
        <p:spPr bwMode="auto">
          <a:xfrm>
            <a:off x="5359400" y="4799013"/>
            <a:ext cx="125413" cy="125412"/>
          </a:xfrm>
          <a:prstGeom prst="ellipse">
            <a:avLst/>
          </a:prstGeom>
          <a:solidFill>
            <a:srgbClr val="FF66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3115" name="Text Box 1071"/>
          <p:cNvSpPr txBox="1">
            <a:spLocks noChangeArrowheads="1"/>
          </p:cNvSpPr>
          <p:nvPr/>
        </p:nvSpPr>
        <p:spPr bwMode="auto">
          <a:xfrm>
            <a:off x="4800600" y="4648200"/>
            <a:ext cx="5524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CW</a:t>
            </a:r>
          </a:p>
        </p:txBody>
      </p:sp>
      <p:sp>
        <p:nvSpPr>
          <p:cNvPr id="173116" name="Line 60"/>
          <p:cNvSpPr>
            <a:spLocks noChangeShapeType="1"/>
          </p:cNvSpPr>
          <p:nvPr/>
        </p:nvSpPr>
        <p:spPr bwMode="auto">
          <a:xfrm flipH="1">
            <a:off x="4443413"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3117" name="Line 61"/>
          <p:cNvSpPr>
            <a:spLocks noChangeShapeType="1"/>
          </p:cNvSpPr>
          <p:nvPr/>
        </p:nvSpPr>
        <p:spPr bwMode="auto">
          <a:xfrm flipH="1" flipV="1">
            <a:off x="5519738" y="3878263"/>
            <a:ext cx="0" cy="1143000"/>
          </a:xfrm>
          <a:prstGeom prst="line">
            <a:avLst/>
          </a:prstGeom>
          <a:noFill/>
          <a:ln w="9525">
            <a:solidFill>
              <a:schemeClr val="tx1"/>
            </a:solidFill>
            <a:round/>
            <a:headEnd/>
            <a:tailEnd type="triangle" w="med" len="lg"/>
          </a:ln>
          <a:effectLst/>
        </p:spPr>
        <p:txBody>
          <a:bodyPr/>
          <a:lstStyle/>
          <a:p>
            <a:endParaRPr lang="en-IN"/>
          </a:p>
        </p:txBody>
      </p:sp>
      <p:sp>
        <p:nvSpPr>
          <p:cNvPr id="173118" name="Line 62"/>
          <p:cNvSpPr>
            <a:spLocks noChangeShapeType="1"/>
          </p:cNvSpPr>
          <p:nvPr/>
        </p:nvSpPr>
        <p:spPr bwMode="auto">
          <a:xfrm>
            <a:off x="5519738" y="5021263"/>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3119" name="Oval 15"/>
          <p:cNvSpPr>
            <a:spLocks noChangeArrowheads="1"/>
          </p:cNvSpPr>
          <p:nvPr/>
        </p:nvSpPr>
        <p:spPr bwMode="auto">
          <a:xfrm>
            <a:off x="5467350" y="4972050"/>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cstate="print"/>
          <a:srcRect/>
          <a:stretch>
            <a:fillRect/>
          </a:stretch>
        </p:blipFill>
        <p:spPr bwMode="auto">
          <a:xfrm>
            <a:off x="1" y="219075"/>
            <a:ext cx="8604448" cy="64198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2"/>
          </p:nvPr>
        </p:nvSpPr>
        <p:spPr/>
        <p:txBody>
          <a:bodyPr/>
          <a:lstStyle/>
          <a:p>
            <a:fld id="{A63C57EA-B358-45D8-B76E-891DC9103653}" type="slidenum">
              <a:rPr lang="en-US" altLang="en-US"/>
              <a:pPr/>
              <a:t>60</a:t>
            </a:fld>
            <a:endParaRPr lang="en-US" altLang="en-US"/>
          </a:p>
        </p:txBody>
      </p:sp>
      <p:sp>
        <p:nvSpPr>
          <p:cNvPr id="174084" name="Rectangle 1028" descr="Rectangle: Click to edit Master text styles&#10;Second level&#10;Third level&#10;Fourth level&#10;Fifth level"/>
          <p:cNvSpPr>
            <a:spLocks noGrp="1" noChangeArrowheads="1"/>
          </p:cNvSpPr>
          <p:nvPr>
            <p:ph type="body" idx="4294967295"/>
          </p:nvPr>
        </p:nvSpPr>
        <p:spPr>
          <a:xfrm>
            <a:off x="381000" y="1295400"/>
            <a:ext cx="8305800" cy="2679700"/>
          </a:xfrm>
        </p:spPr>
        <p:txBody>
          <a:bodyPr/>
          <a:lstStyle/>
          <a:p>
            <a:pPr marL="228600" indent="-228600">
              <a:lnSpc>
                <a:spcPct val="90000"/>
              </a:lnSpc>
            </a:pPr>
            <a:r>
              <a:rPr lang="en-US" sz="2600"/>
              <a:t>What else do we need?</a:t>
            </a:r>
          </a:p>
          <a:p>
            <a:pPr marL="571500" lvl="1" indent="-228600">
              <a:lnSpc>
                <a:spcPct val="90000"/>
              </a:lnSpc>
              <a:buFontTx/>
              <a:buNone/>
            </a:pPr>
            <a:r>
              <a:rPr lang="en-US" sz="2200"/>
              <a:t>4.  Projection Reference Point (PRP)</a:t>
            </a:r>
          </a:p>
          <a:p>
            <a:pPr marL="914400" lvl="2" indent="-228600">
              <a:lnSpc>
                <a:spcPct val="90000"/>
              </a:lnSpc>
            </a:pPr>
            <a:r>
              <a:rPr lang="en-US" sz="2000"/>
              <a:t>Specified in VRC</a:t>
            </a:r>
          </a:p>
          <a:p>
            <a:pPr marL="914400" lvl="2" indent="-228600">
              <a:lnSpc>
                <a:spcPct val="90000"/>
              </a:lnSpc>
            </a:pPr>
            <a:r>
              <a:rPr lang="en-US" sz="2000"/>
              <a:t>For perspective projection, it is the center of projection</a:t>
            </a:r>
          </a:p>
          <a:p>
            <a:pPr marL="914400" lvl="2" indent="-228600">
              <a:lnSpc>
                <a:spcPct val="90000"/>
              </a:lnSpc>
            </a:pPr>
            <a:r>
              <a:rPr lang="en-US" sz="2000"/>
              <a:t>Defines the view volume</a:t>
            </a:r>
          </a:p>
          <a:p>
            <a:pPr marL="1257300" lvl="3" indent="-228600">
              <a:lnSpc>
                <a:spcPct val="90000"/>
              </a:lnSpc>
              <a:buFontTx/>
              <a:buNone/>
            </a:pPr>
            <a:r>
              <a:rPr lang="en-US" sz="1600">
                <a:solidFill>
                  <a:srgbClr val="783C00"/>
                </a:solidFill>
              </a:rPr>
              <a:t>as a semi-infinite</a:t>
            </a:r>
          </a:p>
          <a:p>
            <a:pPr marL="1257300" lvl="3" indent="-228600">
              <a:lnSpc>
                <a:spcPct val="90000"/>
              </a:lnSpc>
              <a:buFontTx/>
              <a:buNone/>
            </a:pPr>
            <a:r>
              <a:rPr lang="en-US" sz="1600">
                <a:solidFill>
                  <a:srgbClr val="783C00"/>
                </a:solidFill>
              </a:rPr>
              <a:t>pyramid whose apex</a:t>
            </a:r>
          </a:p>
          <a:p>
            <a:pPr marL="1257300" lvl="3" indent="-228600">
              <a:lnSpc>
                <a:spcPct val="90000"/>
              </a:lnSpc>
              <a:buFontTx/>
              <a:buNone/>
            </a:pPr>
            <a:r>
              <a:rPr lang="en-US" sz="1600">
                <a:solidFill>
                  <a:srgbClr val="783C00"/>
                </a:solidFill>
              </a:rPr>
              <a:t>is the PRP</a:t>
            </a:r>
          </a:p>
        </p:txBody>
      </p:sp>
      <p:sp>
        <p:nvSpPr>
          <p:cNvPr id="174138" name="Line 58"/>
          <p:cNvSpPr>
            <a:spLocks noChangeShapeType="1"/>
          </p:cNvSpPr>
          <p:nvPr/>
        </p:nvSpPr>
        <p:spPr bwMode="auto">
          <a:xfrm flipV="1">
            <a:off x="4648200" y="2751138"/>
            <a:ext cx="398463" cy="1363662"/>
          </a:xfrm>
          <a:prstGeom prst="line">
            <a:avLst/>
          </a:prstGeom>
          <a:noFill/>
          <a:ln w="9525">
            <a:solidFill>
              <a:schemeClr val="tx1"/>
            </a:solidFill>
            <a:round/>
            <a:headEnd/>
            <a:tailEnd/>
          </a:ln>
          <a:effectLst/>
        </p:spPr>
        <p:txBody>
          <a:bodyPr/>
          <a:lstStyle/>
          <a:p>
            <a:endParaRPr lang="en-IN"/>
          </a:p>
        </p:txBody>
      </p:sp>
      <p:sp>
        <p:nvSpPr>
          <p:cNvPr id="174137" name="Line 57"/>
          <p:cNvSpPr>
            <a:spLocks noChangeShapeType="1"/>
          </p:cNvSpPr>
          <p:nvPr/>
        </p:nvSpPr>
        <p:spPr bwMode="auto">
          <a:xfrm flipV="1">
            <a:off x="6164263" y="2819400"/>
            <a:ext cx="1684337" cy="1565275"/>
          </a:xfrm>
          <a:prstGeom prst="line">
            <a:avLst/>
          </a:prstGeom>
          <a:noFill/>
          <a:ln w="9525">
            <a:solidFill>
              <a:schemeClr val="tx1"/>
            </a:solidFill>
            <a:round/>
            <a:headEnd/>
            <a:tailEnd/>
          </a:ln>
          <a:effectLst/>
        </p:spPr>
        <p:txBody>
          <a:bodyPr/>
          <a:lstStyle/>
          <a:p>
            <a:endParaRPr lang="en-IN"/>
          </a:p>
        </p:txBody>
      </p:sp>
      <p:sp>
        <p:nvSpPr>
          <p:cNvPr id="174139" name="Line 59"/>
          <p:cNvSpPr>
            <a:spLocks noChangeShapeType="1"/>
          </p:cNvSpPr>
          <p:nvPr/>
        </p:nvSpPr>
        <p:spPr bwMode="auto">
          <a:xfrm flipV="1">
            <a:off x="6172200" y="4614863"/>
            <a:ext cx="2192338" cy="947737"/>
          </a:xfrm>
          <a:prstGeom prst="line">
            <a:avLst/>
          </a:prstGeom>
          <a:noFill/>
          <a:ln w="9525">
            <a:solidFill>
              <a:schemeClr val="tx1"/>
            </a:solidFill>
            <a:round/>
            <a:headEnd/>
            <a:tailEnd/>
          </a:ln>
          <a:effectLst/>
        </p:spPr>
        <p:txBody>
          <a:bodyPr/>
          <a:lstStyle/>
          <a:p>
            <a:endParaRPr lang="en-IN"/>
          </a:p>
        </p:txBody>
      </p:sp>
      <p:sp>
        <p:nvSpPr>
          <p:cNvPr id="174140" name="Line 60"/>
          <p:cNvSpPr>
            <a:spLocks noChangeShapeType="1"/>
          </p:cNvSpPr>
          <p:nvPr/>
        </p:nvSpPr>
        <p:spPr bwMode="auto">
          <a:xfrm flipV="1">
            <a:off x="4665663" y="3657600"/>
            <a:ext cx="1074737" cy="1709738"/>
          </a:xfrm>
          <a:prstGeom prst="line">
            <a:avLst/>
          </a:prstGeom>
          <a:noFill/>
          <a:ln w="9525">
            <a:solidFill>
              <a:schemeClr val="tx1"/>
            </a:solidFill>
            <a:round/>
            <a:headEnd/>
            <a:tailEnd/>
          </a:ln>
          <a:effectLst/>
        </p:spPr>
        <p:txBody>
          <a:bodyPr/>
          <a:lstStyle/>
          <a:p>
            <a:endParaRPr lang="en-IN"/>
          </a:p>
        </p:txBody>
      </p:sp>
      <p:sp>
        <p:nvSpPr>
          <p:cNvPr id="174085" name="AutoShape 1029"/>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74082" name="AutoShape 1026"/>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4083" name="Rectangle 1027"/>
          <p:cNvSpPr>
            <a:spLocks noGrp="1" noChangeArrowheads="1"/>
          </p:cNvSpPr>
          <p:nvPr>
            <p:ph type="title" idx="4294967295"/>
          </p:nvPr>
        </p:nvSpPr>
        <p:spPr/>
        <p:txBody>
          <a:bodyPr anchor="b"/>
          <a:lstStyle/>
          <a:p>
            <a:r>
              <a:rPr lang="en-US"/>
              <a:t>Specifying an Arbitrary View</a:t>
            </a:r>
          </a:p>
        </p:txBody>
      </p:sp>
      <p:sp>
        <p:nvSpPr>
          <p:cNvPr id="174086" name="Text Box 1030"/>
          <p:cNvSpPr txBox="1">
            <a:spLocks noChangeArrowheads="1"/>
          </p:cNvSpPr>
          <p:nvPr/>
        </p:nvSpPr>
        <p:spPr bwMode="auto">
          <a:xfrm>
            <a:off x="2779713" y="440055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74087" name="Text Box 1031"/>
          <p:cNvSpPr txBox="1">
            <a:spLocks noChangeArrowheads="1"/>
          </p:cNvSpPr>
          <p:nvPr/>
        </p:nvSpPr>
        <p:spPr bwMode="auto">
          <a:xfrm>
            <a:off x="4114800" y="54864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N</a:t>
            </a:r>
          </a:p>
        </p:txBody>
      </p:sp>
      <p:sp>
        <p:nvSpPr>
          <p:cNvPr id="174108" name="Text Box 1052"/>
          <p:cNvSpPr txBox="1">
            <a:spLocks noChangeArrowheads="1"/>
          </p:cNvSpPr>
          <p:nvPr/>
        </p:nvSpPr>
        <p:spPr bwMode="auto">
          <a:xfrm>
            <a:off x="5257800" y="34290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a:t>
            </a:r>
          </a:p>
        </p:txBody>
      </p:sp>
      <p:sp>
        <p:nvSpPr>
          <p:cNvPr id="174120" name="Text Box 1064"/>
          <p:cNvSpPr txBox="1">
            <a:spLocks noChangeArrowheads="1"/>
          </p:cNvSpPr>
          <p:nvPr/>
        </p:nvSpPr>
        <p:spPr bwMode="auto">
          <a:xfrm>
            <a:off x="7391400" y="51054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p>
        </p:txBody>
      </p:sp>
      <p:sp>
        <p:nvSpPr>
          <p:cNvPr id="174123" name="Line 1070"/>
          <p:cNvSpPr>
            <a:spLocks noChangeShapeType="1"/>
          </p:cNvSpPr>
          <p:nvPr/>
        </p:nvSpPr>
        <p:spPr bwMode="auto">
          <a:xfrm flipV="1">
            <a:off x="3927475" y="4210050"/>
            <a:ext cx="703263" cy="2336800"/>
          </a:xfrm>
          <a:prstGeom prst="line">
            <a:avLst/>
          </a:prstGeom>
          <a:noFill/>
          <a:ln w="9525">
            <a:solidFill>
              <a:schemeClr val="tx1"/>
            </a:solidFill>
            <a:round/>
            <a:headEnd/>
            <a:tailEnd/>
          </a:ln>
        </p:spPr>
        <p:txBody>
          <a:bodyPr wrap="none"/>
          <a:lstStyle/>
          <a:p>
            <a:endParaRPr lang="en-IN"/>
          </a:p>
        </p:txBody>
      </p:sp>
      <p:sp>
        <p:nvSpPr>
          <p:cNvPr id="174124" name="Line 1071"/>
          <p:cNvSpPr>
            <a:spLocks noChangeShapeType="1"/>
          </p:cNvSpPr>
          <p:nvPr/>
        </p:nvSpPr>
        <p:spPr bwMode="auto">
          <a:xfrm flipV="1">
            <a:off x="3927475" y="5387975"/>
            <a:ext cx="719138" cy="1138238"/>
          </a:xfrm>
          <a:prstGeom prst="line">
            <a:avLst/>
          </a:prstGeom>
          <a:noFill/>
          <a:ln w="9525">
            <a:solidFill>
              <a:schemeClr val="tx1"/>
            </a:solidFill>
            <a:round/>
            <a:headEnd/>
            <a:tailEnd/>
          </a:ln>
        </p:spPr>
        <p:txBody>
          <a:bodyPr wrap="none"/>
          <a:lstStyle/>
          <a:p>
            <a:endParaRPr lang="en-IN"/>
          </a:p>
        </p:txBody>
      </p:sp>
      <p:sp>
        <p:nvSpPr>
          <p:cNvPr id="174126" name="Line 1073"/>
          <p:cNvSpPr>
            <a:spLocks noChangeShapeType="1"/>
          </p:cNvSpPr>
          <p:nvPr/>
        </p:nvSpPr>
        <p:spPr bwMode="auto">
          <a:xfrm flipV="1">
            <a:off x="3927475" y="5553075"/>
            <a:ext cx="2241550" cy="973138"/>
          </a:xfrm>
          <a:prstGeom prst="line">
            <a:avLst/>
          </a:prstGeom>
          <a:noFill/>
          <a:ln w="9525">
            <a:solidFill>
              <a:schemeClr val="tx1"/>
            </a:solidFill>
            <a:round/>
            <a:headEnd/>
            <a:tailEnd/>
          </a:ln>
        </p:spPr>
        <p:txBody>
          <a:bodyPr wrap="none"/>
          <a:lstStyle/>
          <a:p>
            <a:endParaRPr lang="en-IN"/>
          </a:p>
        </p:txBody>
      </p:sp>
      <p:sp>
        <p:nvSpPr>
          <p:cNvPr id="174127" name="Oval 1074"/>
          <p:cNvSpPr>
            <a:spLocks noChangeArrowheads="1"/>
          </p:cNvSpPr>
          <p:nvPr/>
        </p:nvSpPr>
        <p:spPr bwMode="auto">
          <a:xfrm>
            <a:off x="4575175" y="4119563"/>
            <a:ext cx="125413" cy="125412"/>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4128" name="Oval 1075"/>
          <p:cNvSpPr>
            <a:spLocks noChangeArrowheads="1"/>
          </p:cNvSpPr>
          <p:nvPr/>
        </p:nvSpPr>
        <p:spPr bwMode="auto">
          <a:xfrm>
            <a:off x="6099175" y="549592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4130" name="Text Box 1076"/>
          <p:cNvSpPr txBox="1">
            <a:spLocks noChangeArrowheads="1"/>
          </p:cNvSpPr>
          <p:nvPr/>
        </p:nvSpPr>
        <p:spPr bwMode="auto">
          <a:xfrm>
            <a:off x="1828800" y="6019800"/>
            <a:ext cx="2038350" cy="641350"/>
          </a:xfrm>
          <a:prstGeom prst="rect">
            <a:avLst/>
          </a:prstGeom>
          <a:noFill/>
          <a:ln w="9525">
            <a:noFill/>
            <a:miter lim="800000"/>
            <a:headEnd/>
            <a:tailEnd/>
          </a:ln>
        </p:spPr>
        <p:txBody>
          <a:bodyPr wrap="none">
            <a:spAutoFit/>
          </a:bodyPr>
          <a:lstStyle/>
          <a:p>
            <a:r>
              <a:rPr lang="en-US">
                <a:solidFill>
                  <a:srgbClr val="00008C"/>
                </a:solidFill>
                <a:latin typeface="Times New Roman" pitchFamily="18" charset="0"/>
              </a:rPr>
              <a:t>PRP </a:t>
            </a:r>
          </a:p>
          <a:p>
            <a:r>
              <a:rPr lang="en-US">
                <a:solidFill>
                  <a:srgbClr val="00008C"/>
                </a:solidFill>
                <a:latin typeface="Times New Roman" pitchFamily="18" charset="0"/>
              </a:rPr>
              <a:t>Center of Projection</a:t>
            </a:r>
          </a:p>
        </p:txBody>
      </p:sp>
      <p:sp>
        <p:nvSpPr>
          <p:cNvPr id="174132" name="Line 52"/>
          <p:cNvSpPr>
            <a:spLocks noChangeShapeType="1"/>
          </p:cNvSpPr>
          <p:nvPr/>
        </p:nvSpPr>
        <p:spPr bwMode="auto">
          <a:xfrm flipH="1">
            <a:off x="4443413"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4133" name="Line 53"/>
          <p:cNvSpPr>
            <a:spLocks noChangeShapeType="1"/>
          </p:cNvSpPr>
          <p:nvPr/>
        </p:nvSpPr>
        <p:spPr bwMode="auto">
          <a:xfrm flipH="1" flipV="1">
            <a:off x="5511800" y="3700463"/>
            <a:ext cx="7938" cy="1320800"/>
          </a:xfrm>
          <a:prstGeom prst="line">
            <a:avLst/>
          </a:prstGeom>
          <a:noFill/>
          <a:ln w="9525">
            <a:solidFill>
              <a:schemeClr val="tx1"/>
            </a:solidFill>
            <a:round/>
            <a:headEnd/>
            <a:tailEnd type="triangle" w="med" len="lg"/>
          </a:ln>
          <a:effectLst/>
        </p:spPr>
        <p:txBody>
          <a:bodyPr/>
          <a:lstStyle/>
          <a:p>
            <a:endParaRPr lang="en-IN"/>
          </a:p>
        </p:txBody>
      </p:sp>
      <p:sp>
        <p:nvSpPr>
          <p:cNvPr id="174134" name="Line 54"/>
          <p:cNvSpPr>
            <a:spLocks noChangeShapeType="1"/>
          </p:cNvSpPr>
          <p:nvPr/>
        </p:nvSpPr>
        <p:spPr bwMode="auto">
          <a:xfrm>
            <a:off x="5519738" y="5021263"/>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4135" name="Oval 15"/>
          <p:cNvSpPr>
            <a:spLocks noChangeArrowheads="1"/>
          </p:cNvSpPr>
          <p:nvPr/>
        </p:nvSpPr>
        <p:spPr bwMode="auto">
          <a:xfrm>
            <a:off x="5467350" y="4972050"/>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4125" name="Line 1072"/>
          <p:cNvSpPr>
            <a:spLocks noChangeShapeType="1"/>
          </p:cNvSpPr>
          <p:nvPr/>
        </p:nvSpPr>
        <p:spPr bwMode="auto">
          <a:xfrm flipV="1">
            <a:off x="3927475" y="4391025"/>
            <a:ext cx="2238375" cy="2135188"/>
          </a:xfrm>
          <a:prstGeom prst="line">
            <a:avLst/>
          </a:prstGeom>
          <a:noFill/>
          <a:ln w="9525">
            <a:solidFill>
              <a:schemeClr val="tx1"/>
            </a:solidFill>
            <a:round/>
            <a:headEnd/>
            <a:tailEnd/>
          </a:ln>
        </p:spPr>
        <p:txBody>
          <a:bodyPr wrap="none"/>
          <a:lstStyle/>
          <a:p>
            <a:endParaRPr lang="en-IN"/>
          </a:p>
        </p:txBody>
      </p:sp>
      <p:sp>
        <p:nvSpPr>
          <p:cNvPr id="174129" name="Oval 1069"/>
          <p:cNvSpPr>
            <a:spLocks noChangeArrowheads="1"/>
          </p:cNvSpPr>
          <p:nvPr/>
        </p:nvSpPr>
        <p:spPr bwMode="auto">
          <a:xfrm>
            <a:off x="3851275" y="6461125"/>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4122" name="Oval 1066"/>
          <p:cNvSpPr>
            <a:spLocks noChangeArrowheads="1"/>
          </p:cNvSpPr>
          <p:nvPr/>
        </p:nvSpPr>
        <p:spPr bwMode="auto">
          <a:xfrm>
            <a:off x="6097588" y="4321175"/>
            <a:ext cx="125412"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4121" name="Oval 1065"/>
          <p:cNvSpPr>
            <a:spLocks noChangeArrowheads="1"/>
          </p:cNvSpPr>
          <p:nvPr/>
        </p:nvSpPr>
        <p:spPr bwMode="auto">
          <a:xfrm>
            <a:off x="4594225" y="531177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fld id="{A04F6B42-3A6F-4D3C-8FFA-BF96D0E3DDC4}" type="slidenum">
              <a:rPr lang="en-US" altLang="en-US"/>
              <a:pPr/>
              <a:t>61</a:t>
            </a:fld>
            <a:endParaRPr lang="en-US" altLang="en-US"/>
          </a:p>
        </p:txBody>
      </p:sp>
      <p:sp>
        <p:nvSpPr>
          <p:cNvPr id="175168" name="Line 64"/>
          <p:cNvSpPr>
            <a:spLocks noChangeShapeType="1"/>
          </p:cNvSpPr>
          <p:nvPr/>
        </p:nvSpPr>
        <p:spPr bwMode="auto">
          <a:xfrm flipV="1">
            <a:off x="6164263" y="5097463"/>
            <a:ext cx="1590675" cy="465137"/>
          </a:xfrm>
          <a:prstGeom prst="line">
            <a:avLst/>
          </a:prstGeom>
          <a:noFill/>
          <a:ln w="9525">
            <a:solidFill>
              <a:schemeClr val="tx1"/>
            </a:solidFill>
            <a:round/>
            <a:headEnd/>
            <a:tailEnd/>
          </a:ln>
          <a:effectLst/>
        </p:spPr>
        <p:txBody>
          <a:bodyPr/>
          <a:lstStyle/>
          <a:p>
            <a:endParaRPr lang="en-IN"/>
          </a:p>
        </p:txBody>
      </p:sp>
      <p:sp>
        <p:nvSpPr>
          <p:cNvPr id="175167" name="Line 63"/>
          <p:cNvSpPr>
            <a:spLocks noChangeShapeType="1"/>
          </p:cNvSpPr>
          <p:nvPr/>
        </p:nvSpPr>
        <p:spPr bwMode="auto">
          <a:xfrm flipV="1">
            <a:off x="4648200" y="4640263"/>
            <a:ext cx="2624138" cy="744537"/>
          </a:xfrm>
          <a:prstGeom prst="line">
            <a:avLst/>
          </a:prstGeom>
          <a:noFill/>
          <a:ln w="9525">
            <a:solidFill>
              <a:schemeClr val="tx1"/>
            </a:solidFill>
            <a:round/>
            <a:headEnd/>
            <a:tailEnd/>
          </a:ln>
          <a:effectLst/>
        </p:spPr>
        <p:txBody>
          <a:bodyPr/>
          <a:lstStyle/>
          <a:p>
            <a:endParaRPr lang="en-IN"/>
          </a:p>
        </p:txBody>
      </p:sp>
      <p:sp>
        <p:nvSpPr>
          <p:cNvPr id="175166" name="Line 62"/>
          <p:cNvSpPr>
            <a:spLocks noChangeShapeType="1"/>
          </p:cNvSpPr>
          <p:nvPr/>
        </p:nvSpPr>
        <p:spPr bwMode="auto">
          <a:xfrm flipV="1">
            <a:off x="6172200" y="3878263"/>
            <a:ext cx="1625600" cy="490537"/>
          </a:xfrm>
          <a:prstGeom prst="line">
            <a:avLst/>
          </a:prstGeom>
          <a:noFill/>
          <a:ln w="9525">
            <a:solidFill>
              <a:schemeClr val="tx1"/>
            </a:solidFill>
            <a:round/>
            <a:headEnd/>
            <a:tailEnd/>
          </a:ln>
          <a:effectLst/>
        </p:spPr>
        <p:txBody>
          <a:bodyPr/>
          <a:lstStyle/>
          <a:p>
            <a:endParaRPr lang="en-IN"/>
          </a:p>
        </p:txBody>
      </p:sp>
      <p:sp>
        <p:nvSpPr>
          <p:cNvPr id="175165" name="Line 61"/>
          <p:cNvSpPr>
            <a:spLocks noChangeShapeType="1"/>
          </p:cNvSpPr>
          <p:nvPr/>
        </p:nvSpPr>
        <p:spPr bwMode="auto">
          <a:xfrm flipV="1">
            <a:off x="4630738" y="3378200"/>
            <a:ext cx="2819400" cy="796925"/>
          </a:xfrm>
          <a:prstGeom prst="line">
            <a:avLst/>
          </a:prstGeom>
          <a:noFill/>
          <a:ln w="9525">
            <a:solidFill>
              <a:schemeClr val="tx1"/>
            </a:solidFill>
            <a:round/>
            <a:headEnd/>
            <a:tailEnd/>
          </a:ln>
          <a:effectLst/>
        </p:spPr>
        <p:txBody>
          <a:bodyPr/>
          <a:lstStyle/>
          <a:p>
            <a:endParaRPr lang="en-IN"/>
          </a:p>
        </p:txBody>
      </p:sp>
      <p:sp>
        <p:nvSpPr>
          <p:cNvPr id="175109" name="AutoShape 5"/>
          <p:cNvSpPr>
            <a:spLocks noChangeAspect="1" noChangeArrowheads="1"/>
          </p:cNvSpPr>
          <p:nvPr/>
        </p:nvSpPr>
        <p:spPr bwMode="auto">
          <a:xfrm rot="5400000">
            <a:off x="4238625" y="3511550"/>
            <a:ext cx="2662238" cy="2916238"/>
          </a:xfrm>
          <a:prstGeom prst="parallelogram">
            <a:avLst>
              <a:gd name="adj" fmla="val 12301"/>
            </a:avLst>
          </a:prstGeom>
          <a:solidFill>
            <a:srgbClr val="00FFFF">
              <a:alpha val="50000"/>
            </a:srgbClr>
          </a:solidFill>
          <a:ln w="19050">
            <a:noFill/>
            <a:miter lim="800000"/>
            <a:headEnd/>
            <a:tailEnd/>
          </a:ln>
        </p:spPr>
        <p:txBody>
          <a:bodyPr rot="10800000" vert="eaVert" wrap="none" anchor="ctr"/>
          <a:lstStyle/>
          <a:p>
            <a:pPr algn="l"/>
            <a:endParaRPr lang="en-US" sz="2400">
              <a:latin typeface="Times New Roman" pitchFamily="18" charset="0"/>
            </a:endParaRPr>
          </a:p>
        </p:txBody>
      </p:sp>
      <p:sp>
        <p:nvSpPr>
          <p:cNvPr id="175106" name="AutoShape 2"/>
          <p:cNvSpPr>
            <a:spLocks noChangeAspect="1" noChangeArrowheads="1"/>
          </p:cNvSpPr>
          <p:nvPr/>
        </p:nvSpPr>
        <p:spPr bwMode="auto">
          <a:xfrm rot="5400000">
            <a:off x="4723607" y="4120356"/>
            <a:ext cx="1384300" cy="1516063"/>
          </a:xfrm>
          <a:prstGeom prst="parallelogram">
            <a:avLst>
              <a:gd name="adj" fmla="val 12301"/>
            </a:avLst>
          </a:prstGeom>
          <a:solidFill>
            <a:schemeClr val="accent2">
              <a:alpha val="50000"/>
            </a:scheme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5107" name="Rectangle 3"/>
          <p:cNvSpPr>
            <a:spLocks noGrp="1" noChangeArrowheads="1"/>
          </p:cNvSpPr>
          <p:nvPr>
            <p:ph type="title" idx="4294967295"/>
          </p:nvPr>
        </p:nvSpPr>
        <p:spPr/>
        <p:txBody>
          <a:bodyPr anchor="b"/>
          <a:lstStyle/>
          <a:p>
            <a:r>
              <a:rPr lang="en-US"/>
              <a:t>Specifying an Arbitrary View</a:t>
            </a:r>
          </a:p>
        </p:txBody>
      </p:sp>
      <p:sp>
        <p:nvSpPr>
          <p:cNvPr id="175108" name="Rectangle 4" descr="Rectangle: Click to edit Master text styles&#10;Second level&#10;Third level&#10;Fourth level&#10;Fifth level"/>
          <p:cNvSpPr>
            <a:spLocks noGrp="1" noChangeArrowheads="1"/>
          </p:cNvSpPr>
          <p:nvPr>
            <p:ph type="body" idx="4294967295"/>
          </p:nvPr>
        </p:nvSpPr>
        <p:spPr>
          <a:xfrm>
            <a:off x="381000" y="1473200"/>
            <a:ext cx="8305800" cy="2679700"/>
          </a:xfrm>
        </p:spPr>
        <p:txBody>
          <a:bodyPr/>
          <a:lstStyle/>
          <a:p>
            <a:pPr marL="458788" lvl="2" indent="-228600"/>
            <a:r>
              <a:rPr lang="en-US"/>
              <a:t>For parallel projection, the direction of projection is obtained from the PRP and the CW</a:t>
            </a:r>
          </a:p>
          <a:p>
            <a:pPr marL="458788" lvl="2" indent="-228600"/>
            <a:r>
              <a:rPr lang="en-US"/>
              <a:t>The view volume is an infinite parallelepiped with sides parallel to the direction of projection (DOP) passing through the borders of the window.</a:t>
            </a:r>
          </a:p>
        </p:txBody>
      </p:sp>
      <p:sp>
        <p:nvSpPr>
          <p:cNvPr id="175110" name="Text Box 6"/>
          <p:cNvSpPr txBox="1">
            <a:spLocks noChangeArrowheads="1"/>
          </p:cNvSpPr>
          <p:nvPr/>
        </p:nvSpPr>
        <p:spPr bwMode="auto">
          <a:xfrm>
            <a:off x="3517900" y="3133725"/>
            <a:ext cx="1284288"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Viewplane</a:t>
            </a:r>
          </a:p>
        </p:txBody>
      </p:sp>
      <p:sp>
        <p:nvSpPr>
          <p:cNvPr id="175111" name="Text Box 7"/>
          <p:cNvSpPr txBox="1">
            <a:spLocks noChangeArrowheads="1"/>
          </p:cNvSpPr>
          <p:nvPr/>
        </p:nvSpPr>
        <p:spPr bwMode="auto">
          <a:xfrm>
            <a:off x="4837113" y="5478463"/>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N</a:t>
            </a:r>
          </a:p>
        </p:txBody>
      </p:sp>
      <p:sp>
        <p:nvSpPr>
          <p:cNvPr id="175132" name="Text Box 28"/>
          <p:cNvSpPr txBox="1">
            <a:spLocks noChangeArrowheads="1"/>
          </p:cNvSpPr>
          <p:nvPr/>
        </p:nvSpPr>
        <p:spPr bwMode="auto">
          <a:xfrm>
            <a:off x="5551488" y="3098800"/>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a:t>
            </a:r>
          </a:p>
        </p:txBody>
      </p:sp>
      <p:sp>
        <p:nvSpPr>
          <p:cNvPr id="175144" name="Text Box 40"/>
          <p:cNvSpPr txBox="1">
            <a:spLocks noChangeArrowheads="1"/>
          </p:cNvSpPr>
          <p:nvPr/>
        </p:nvSpPr>
        <p:spPr bwMode="auto">
          <a:xfrm>
            <a:off x="7370763" y="4822825"/>
            <a:ext cx="3492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U</a:t>
            </a:r>
          </a:p>
        </p:txBody>
      </p:sp>
      <p:sp>
        <p:nvSpPr>
          <p:cNvPr id="175147" name="Oval 45"/>
          <p:cNvSpPr>
            <a:spLocks noChangeArrowheads="1"/>
          </p:cNvSpPr>
          <p:nvPr/>
        </p:nvSpPr>
        <p:spPr bwMode="auto">
          <a:xfrm>
            <a:off x="5359400" y="4799013"/>
            <a:ext cx="125413" cy="125412"/>
          </a:xfrm>
          <a:prstGeom prst="ellipse">
            <a:avLst/>
          </a:prstGeom>
          <a:solidFill>
            <a:srgbClr val="FF66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48" name="Text Box 46"/>
          <p:cNvSpPr txBox="1">
            <a:spLocks noChangeArrowheads="1"/>
          </p:cNvSpPr>
          <p:nvPr/>
        </p:nvSpPr>
        <p:spPr bwMode="auto">
          <a:xfrm>
            <a:off x="5486400" y="4572000"/>
            <a:ext cx="5524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CW</a:t>
            </a:r>
          </a:p>
        </p:txBody>
      </p:sp>
      <p:sp>
        <p:nvSpPr>
          <p:cNvPr id="175149" name="Line 52"/>
          <p:cNvSpPr>
            <a:spLocks noChangeShapeType="1"/>
          </p:cNvSpPr>
          <p:nvPr/>
        </p:nvSpPr>
        <p:spPr bwMode="auto">
          <a:xfrm flipV="1">
            <a:off x="2514600" y="4173538"/>
            <a:ext cx="2125663" cy="612775"/>
          </a:xfrm>
          <a:prstGeom prst="line">
            <a:avLst/>
          </a:prstGeom>
          <a:noFill/>
          <a:ln w="9525">
            <a:solidFill>
              <a:schemeClr val="tx1"/>
            </a:solidFill>
            <a:round/>
            <a:headEnd/>
            <a:tailEnd/>
          </a:ln>
        </p:spPr>
        <p:txBody>
          <a:bodyPr wrap="none"/>
          <a:lstStyle/>
          <a:p>
            <a:endParaRPr lang="en-IN"/>
          </a:p>
        </p:txBody>
      </p:sp>
      <p:sp>
        <p:nvSpPr>
          <p:cNvPr id="175150" name="Oval 56"/>
          <p:cNvSpPr>
            <a:spLocks noChangeArrowheads="1"/>
          </p:cNvSpPr>
          <p:nvPr/>
        </p:nvSpPr>
        <p:spPr bwMode="auto">
          <a:xfrm>
            <a:off x="4575175" y="4119563"/>
            <a:ext cx="125413" cy="125412"/>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52" name="Oval 58"/>
          <p:cNvSpPr>
            <a:spLocks noChangeArrowheads="1"/>
          </p:cNvSpPr>
          <p:nvPr/>
        </p:nvSpPr>
        <p:spPr bwMode="auto">
          <a:xfrm>
            <a:off x="2967038" y="5483225"/>
            <a:ext cx="125412"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53" name="Text Box 59"/>
          <p:cNvSpPr txBox="1">
            <a:spLocks noChangeArrowheads="1"/>
          </p:cNvSpPr>
          <p:nvPr/>
        </p:nvSpPr>
        <p:spPr bwMode="auto">
          <a:xfrm>
            <a:off x="2827338" y="5799138"/>
            <a:ext cx="590550" cy="366712"/>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PRP</a:t>
            </a:r>
          </a:p>
        </p:txBody>
      </p:sp>
      <p:sp>
        <p:nvSpPr>
          <p:cNvPr id="175154" name="Line 60"/>
          <p:cNvSpPr>
            <a:spLocks noChangeShapeType="1"/>
          </p:cNvSpPr>
          <p:nvPr/>
        </p:nvSpPr>
        <p:spPr bwMode="auto">
          <a:xfrm flipV="1">
            <a:off x="3044825" y="4876800"/>
            <a:ext cx="2289175" cy="682625"/>
          </a:xfrm>
          <a:prstGeom prst="line">
            <a:avLst/>
          </a:prstGeom>
          <a:noFill/>
          <a:ln w="12700">
            <a:solidFill>
              <a:srgbClr val="FF0000"/>
            </a:solidFill>
            <a:round/>
            <a:headEnd/>
            <a:tailEnd type="triangle" w="med" len="med"/>
          </a:ln>
        </p:spPr>
        <p:txBody>
          <a:bodyPr wrap="none"/>
          <a:lstStyle/>
          <a:p>
            <a:endParaRPr lang="en-IN"/>
          </a:p>
        </p:txBody>
      </p:sp>
      <p:sp>
        <p:nvSpPr>
          <p:cNvPr id="175155" name="Line 61"/>
          <p:cNvSpPr>
            <a:spLocks noChangeShapeType="1"/>
          </p:cNvSpPr>
          <p:nvPr/>
        </p:nvSpPr>
        <p:spPr bwMode="auto">
          <a:xfrm flipV="1">
            <a:off x="2676525" y="5370513"/>
            <a:ext cx="1992313" cy="568325"/>
          </a:xfrm>
          <a:prstGeom prst="line">
            <a:avLst/>
          </a:prstGeom>
          <a:noFill/>
          <a:ln w="9525">
            <a:solidFill>
              <a:schemeClr val="tx1"/>
            </a:solidFill>
            <a:round/>
            <a:headEnd/>
            <a:tailEnd/>
          </a:ln>
        </p:spPr>
        <p:txBody>
          <a:bodyPr wrap="none"/>
          <a:lstStyle/>
          <a:p>
            <a:endParaRPr lang="en-IN"/>
          </a:p>
        </p:txBody>
      </p:sp>
      <p:sp>
        <p:nvSpPr>
          <p:cNvPr id="175156" name="Line 62"/>
          <p:cNvSpPr>
            <a:spLocks noChangeShapeType="1"/>
          </p:cNvSpPr>
          <p:nvPr/>
        </p:nvSpPr>
        <p:spPr bwMode="auto">
          <a:xfrm flipV="1">
            <a:off x="2819400" y="4375150"/>
            <a:ext cx="3359150" cy="947738"/>
          </a:xfrm>
          <a:prstGeom prst="line">
            <a:avLst/>
          </a:prstGeom>
          <a:noFill/>
          <a:ln w="9525">
            <a:solidFill>
              <a:schemeClr val="tx1"/>
            </a:solidFill>
            <a:round/>
            <a:headEnd/>
            <a:tailEnd/>
          </a:ln>
        </p:spPr>
        <p:txBody>
          <a:bodyPr wrap="none"/>
          <a:lstStyle/>
          <a:p>
            <a:endParaRPr lang="en-IN"/>
          </a:p>
        </p:txBody>
      </p:sp>
      <p:sp>
        <p:nvSpPr>
          <p:cNvPr id="175157" name="Line 63"/>
          <p:cNvSpPr>
            <a:spLocks noChangeShapeType="1"/>
          </p:cNvSpPr>
          <p:nvPr/>
        </p:nvSpPr>
        <p:spPr bwMode="auto">
          <a:xfrm flipV="1">
            <a:off x="3333750" y="5583238"/>
            <a:ext cx="2808288" cy="774700"/>
          </a:xfrm>
          <a:prstGeom prst="line">
            <a:avLst/>
          </a:prstGeom>
          <a:noFill/>
          <a:ln w="9525">
            <a:solidFill>
              <a:schemeClr val="tx1"/>
            </a:solidFill>
            <a:round/>
            <a:headEnd/>
            <a:tailEnd/>
          </a:ln>
        </p:spPr>
        <p:txBody>
          <a:bodyPr wrap="none"/>
          <a:lstStyle/>
          <a:p>
            <a:endParaRPr lang="en-IN"/>
          </a:p>
        </p:txBody>
      </p:sp>
      <p:sp>
        <p:nvSpPr>
          <p:cNvPr id="175158" name="Text Box 64"/>
          <p:cNvSpPr txBox="1">
            <a:spLocks noChangeArrowheads="1"/>
          </p:cNvSpPr>
          <p:nvPr/>
        </p:nvSpPr>
        <p:spPr bwMode="auto">
          <a:xfrm>
            <a:off x="2505075" y="3732213"/>
            <a:ext cx="641350" cy="366712"/>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DOP</a:t>
            </a:r>
          </a:p>
        </p:txBody>
      </p:sp>
      <p:sp>
        <p:nvSpPr>
          <p:cNvPr id="175159" name="Line 65"/>
          <p:cNvSpPr>
            <a:spLocks noChangeShapeType="1"/>
          </p:cNvSpPr>
          <p:nvPr/>
        </p:nvSpPr>
        <p:spPr bwMode="auto">
          <a:xfrm>
            <a:off x="3074988" y="4000500"/>
            <a:ext cx="852487" cy="1246188"/>
          </a:xfrm>
          <a:prstGeom prst="line">
            <a:avLst/>
          </a:prstGeom>
          <a:noFill/>
          <a:ln w="9525">
            <a:solidFill>
              <a:schemeClr val="tx1"/>
            </a:solidFill>
            <a:round/>
            <a:headEnd/>
            <a:tailEnd type="triangle" w="med" len="med"/>
          </a:ln>
        </p:spPr>
        <p:txBody>
          <a:bodyPr wrap="none"/>
          <a:lstStyle/>
          <a:p>
            <a:endParaRPr lang="en-IN"/>
          </a:p>
        </p:txBody>
      </p:sp>
      <p:sp>
        <p:nvSpPr>
          <p:cNvPr id="175160" name="Line 56"/>
          <p:cNvSpPr>
            <a:spLocks noChangeShapeType="1"/>
          </p:cNvSpPr>
          <p:nvPr/>
        </p:nvSpPr>
        <p:spPr bwMode="auto">
          <a:xfrm flipH="1">
            <a:off x="4443413" y="5046663"/>
            <a:ext cx="1066800" cy="762000"/>
          </a:xfrm>
          <a:prstGeom prst="line">
            <a:avLst/>
          </a:prstGeom>
          <a:noFill/>
          <a:ln w="9525">
            <a:solidFill>
              <a:schemeClr val="tx1"/>
            </a:solidFill>
            <a:round/>
            <a:headEnd/>
            <a:tailEnd type="triangle" w="med" len="lg"/>
          </a:ln>
          <a:effectLst/>
        </p:spPr>
        <p:txBody>
          <a:bodyPr/>
          <a:lstStyle/>
          <a:p>
            <a:endParaRPr lang="en-IN"/>
          </a:p>
        </p:txBody>
      </p:sp>
      <p:sp>
        <p:nvSpPr>
          <p:cNvPr id="175161" name="Line 57"/>
          <p:cNvSpPr>
            <a:spLocks noChangeShapeType="1"/>
          </p:cNvSpPr>
          <p:nvPr/>
        </p:nvSpPr>
        <p:spPr bwMode="auto">
          <a:xfrm flipH="1" flipV="1">
            <a:off x="5511800" y="3700463"/>
            <a:ext cx="7938" cy="1320800"/>
          </a:xfrm>
          <a:prstGeom prst="line">
            <a:avLst/>
          </a:prstGeom>
          <a:noFill/>
          <a:ln w="9525">
            <a:solidFill>
              <a:schemeClr val="tx1"/>
            </a:solidFill>
            <a:round/>
            <a:headEnd/>
            <a:tailEnd type="triangle" w="med" len="lg"/>
          </a:ln>
          <a:effectLst/>
        </p:spPr>
        <p:txBody>
          <a:bodyPr/>
          <a:lstStyle/>
          <a:p>
            <a:endParaRPr lang="en-IN"/>
          </a:p>
        </p:txBody>
      </p:sp>
      <p:sp>
        <p:nvSpPr>
          <p:cNvPr id="175162" name="Line 58"/>
          <p:cNvSpPr>
            <a:spLocks noChangeShapeType="1"/>
          </p:cNvSpPr>
          <p:nvPr/>
        </p:nvSpPr>
        <p:spPr bwMode="auto">
          <a:xfrm>
            <a:off x="5519738" y="5021263"/>
            <a:ext cx="1828800" cy="228600"/>
          </a:xfrm>
          <a:prstGeom prst="line">
            <a:avLst/>
          </a:prstGeom>
          <a:noFill/>
          <a:ln w="9525">
            <a:solidFill>
              <a:schemeClr val="tx1"/>
            </a:solidFill>
            <a:round/>
            <a:headEnd/>
            <a:tailEnd type="triangle" w="med" len="lg"/>
          </a:ln>
          <a:effectLst/>
        </p:spPr>
        <p:txBody>
          <a:bodyPr/>
          <a:lstStyle/>
          <a:p>
            <a:endParaRPr lang="en-IN"/>
          </a:p>
        </p:txBody>
      </p:sp>
      <p:sp>
        <p:nvSpPr>
          <p:cNvPr id="175163" name="Oval 15"/>
          <p:cNvSpPr>
            <a:spLocks noChangeArrowheads="1"/>
          </p:cNvSpPr>
          <p:nvPr/>
        </p:nvSpPr>
        <p:spPr bwMode="auto">
          <a:xfrm>
            <a:off x="5467350" y="4972050"/>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46" name="Oval 44"/>
          <p:cNvSpPr>
            <a:spLocks noChangeArrowheads="1"/>
          </p:cNvSpPr>
          <p:nvPr/>
        </p:nvSpPr>
        <p:spPr bwMode="auto">
          <a:xfrm>
            <a:off x="6097588" y="4321175"/>
            <a:ext cx="125412"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51" name="Oval 57"/>
          <p:cNvSpPr>
            <a:spLocks noChangeArrowheads="1"/>
          </p:cNvSpPr>
          <p:nvPr/>
        </p:nvSpPr>
        <p:spPr bwMode="auto">
          <a:xfrm>
            <a:off x="6099175" y="549592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5145" name="Oval 43"/>
          <p:cNvSpPr>
            <a:spLocks noChangeArrowheads="1"/>
          </p:cNvSpPr>
          <p:nvPr/>
        </p:nvSpPr>
        <p:spPr bwMode="auto">
          <a:xfrm>
            <a:off x="4594225" y="5311775"/>
            <a:ext cx="125413" cy="125413"/>
          </a:xfrm>
          <a:prstGeom prst="ellipse">
            <a:avLst/>
          </a:prstGeom>
          <a:solidFill>
            <a:srgbClr val="00FF00"/>
          </a:solidFill>
          <a:ln w="9525">
            <a:solidFill>
              <a:schemeClr val="tx1"/>
            </a:solidFill>
            <a:round/>
            <a:headEnd/>
            <a:tailEnd/>
          </a:ln>
        </p:spPr>
        <p:txBody>
          <a:bodyPr wrap="none" anchor="ctr"/>
          <a:lstStyle/>
          <a:p>
            <a:pPr algn="l"/>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8F09AAA3-3CB1-4FEB-A437-198DC0CA64B5}" type="slidenum">
              <a:rPr lang="en-US" altLang="en-US"/>
              <a:pPr/>
              <a:t>62</a:t>
            </a:fld>
            <a:endParaRPr lang="en-US" altLang="en-US"/>
          </a:p>
        </p:txBody>
      </p:sp>
      <p:sp>
        <p:nvSpPr>
          <p:cNvPr id="176130" name="AutoShape 1076"/>
          <p:cNvSpPr>
            <a:spLocks noChangeAspect="1" noChangeArrowheads="1"/>
          </p:cNvSpPr>
          <p:nvPr/>
        </p:nvSpPr>
        <p:spPr bwMode="auto">
          <a:xfrm rot="5400000">
            <a:off x="5862637" y="2181226"/>
            <a:ext cx="2532063" cy="2773362"/>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6164" name="Line 36"/>
          <p:cNvSpPr>
            <a:spLocks noChangeShapeType="1"/>
          </p:cNvSpPr>
          <p:nvPr/>
        </p:nvSpPr>
        <p:spPr bwMode="auto">
          <a:xfrm flipH="1">
            <a:off x="4818063" y="3708400"/>
            <a:ext cx="2301875" cy="922338"/>
          </a:xfrm>
          <a:prstGeom prst="line">
            <a:avLst/>
          </a:prstGeom>
          <a:noFill/>
          <a:ln w="12700">
            <a:solidFill>
              <a:schemeClr val="tx1"/>
            </a:solidFill>
            <a:round/>
            <a:headEnd/>
            <a:tailEnd/>
          </a:ln>
          <a:effectLst/>
        </p:spPr>
        <p:txBody>
          <a:bodyPr/>
          <a:lstStyle/>
          <a:p>
            <a:endParaRPr lang="en-IN"/>
          </a:p>
        </p:txBody>
      </p:sp>
      <p:sp>
        <p:nvSpPr>
          <p:cNvPr id="176138" name="Line 1069"/>
          <p:cNvSpPr>
            <a:spLocks noChangeShapeType="1"/>
          </p:cNvSpPr>
          <p:nvPr/>
        </p:nvSpPr>
        <p:spPr bwMode="auto">
          <a:xfrm flipV="1">
            <a:off x="2773363" y="4510088"/>
            <a:ext cx="2992437" cy="965200"/>
          </a:xfrm>
          <a:prstGeom prst="line">
            <a:avLst/>
          </a:prstGeom>
          <a:noFill/>
          <a:ln w="9525">
            <a:solidFill>
              <a:schemeClr val="tx1"/>
            </a:solidFill>
            <a:round/>
            <a:headEnd/>
            <a:tailEnd/>
          </a:ln>
        </p:spPr>
        <p:txBody>
          <a:bodyPr wrap="none"/>
          <a:lstStyle/>
          <a:p>
            <a:endParaRPr lang="en-IN"/>
          </a:p>
        </p:txBody>
      </p:sp>
      <p:sp>
        <p:nvSpPr>
          <p:cNvPr id="176131" name="AutoShape 1026"/>
          <p:cNvSpPr>
            <a:spLocks noChangeAspect="1" noChangeArrowheads="1"/>
          </p:cNvSpPr>
          <p:nvPr/>
        </p:nvSpPr>
        <p:spPr bwMode="auto">
          <a:xfrm rot="5400000">
            <a:off x="4028282" y="3820318"/>
            <a:ext cx="1384300" cy="1516063"/>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6132" name="Rectangle 1027"/>
          <p:cNvSpPr>
            <a:spLocks noGrp="1" noChangeArrowheads="1"/>
          </p:cNvSpPr>
          <p:nvPr>
            <p:ph type="title" idx="4294967295"/>
          </p:nvPr>
        </p:nvSpPr>
        <p:spPr/>
        <p:txBody>
          <a:bodyPr anchor="b"/>
          <a:lstStyle/>
          <a:p>
            <a:r>
              <a:rPr lang="en-US"/>
              <a:t>Specifying an Arbitrary View</a:t>
            </a:r>
          </a:p>
        </p:txBody>
      </p:sp>
      <p:sp>
        <p:nvSpPr>
          <p:cNvPr id="176133" name="Rectangle 1028" descr="Rectangle: Click to edit Master text styles&#10;Second level&#10;Third level&#10;Fourth level&#10;Fifth level"/>
          <p:cNvSpPr>
            <a:spLocks noGrp="1" noChangeArrowheads="1"/>
          </p:cNvSpPr>
          <p:nvPr>
            <p:ph type="body" idx="4294967295"/>
          </p:nvPr>
        </p:nvSpPr>
        <p:spPr>
          <a:xfrm>
            <a:off x="381000" y="1295400"/>
            <a:ext cx="8305800" cy="2514600"/>
          </a:xfrm>
        </p:spPr>
        <p:txBody>
          <a:bodyPr/>
          <a:lstStyle/>
          <a:p>
            <a:pPr marL="228600" indent="-228600"/>
            <a:r>
              <a:rPr lang="en-US" sz="2600"/>
              <a:t>And Finally:</a:t>
            </a:r>
          </a:p>
          <a:p>
            <a:pPr marL="571500" lvl="1" indent="-228600">
              <a:buFontTx/>
              <a:buNone/>
            </a:pPr>
            <a:r>
              <a:rPr lang="en-US" sz="2200"/>
              <a:t>5.  Front and back clipping planes</a:t>
            </a:r>
          </a:p>
          <a:p>
            <a:pPr marL="914400" lvl="2" indent="-228600"/>
            <a:r>
              <a:rPr lang="en-US" sz="2000"/>
              <a:t>If desired</a:t>
            </a:r>
          </a:p>
          <a:p>
            <a:pPr marL="914400" lvl="2" indent="-228600"/>
            <a:r>
              <a:rPr lang="en-US" sz="2000"/>
              <a:t>Limits the view volume</a:t>
            </a:r>
          </a:p>
          <a:p>
            <a:pPr marL="1257300" lvl="3" indent="-228600">
              <a:buFontTx/>
              <a:buNone/>
            </a:pPr>
            <a:r>
              <a:rPr lang="en-US" sz="1600">
                <a:solidFill>
                  <a:srgbClr val="783C00"/>
                </a:solidFill>
              </a:rPr>
              <a:t>to a finite volume and</a:t>
            </a:r>
          </a:p>
          <a:p>
            <a:pPr marL="1257300" lvl="3" indent="-228600">
              <a:buFontTx/>
              <a:buNone/>
            </a:pPr>
            <a:r>
              <a:rPr lang="en-US" sz="1600">
                <a:solidFill>
                  <a:srgbClr val="783C00"/>
                </a:solidFill>
              </a:rPr>
              <a:t>clips objects that don’t</a:t>
            </a:r>
          </a:p>
          <a:p>
            <a:pPr marL="1257300" lvl="3" indent="-228600">
              <a:buFontTx/>
              <a:buNone/>
            </a:pPr>
            <a:r>
              <a:rPr lang="en-US" sz="1600">
                <a:solidFill>
                  <a:srgbClr val="783C00"/>
                </a:solidFill>
              </a:rPr>
              <a:t>fall within it</a:t>
            </a:r>
          </a:p>
        </p:txBody>
      </p:sp>
      <p:sp>
        <p:nvSpPr>
          <p:cNvPr id="176134" name="Text Box 1030"/>
          <p:cNvSpPr txBox="1">
            <a:spLocks noChangeArrowheads="1"/>
          </p:cNvSpPr>
          <p:nvPr/>
        </p:nvSpPr>
        <p:spPr bwMode="auto">
          <a:xfrm>
            <a:off x="3308350" y="3444875"/>
            <a:ext cx="9715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Window</a:t>
            </a:r>
          </a:p>
        </p:txBody>
      </p:sp>
      <p:sp>
        <p:nvSpPr>
          <p:cNvPr id="176135" name="Text Box 1031"/>
          <p:cNvSpPr txBox="1">
            <a:spLocks noChangeArrowheads="1"/>
          </p:cNvSpPr>
          <p:nvPr/>
        </p:nvSpPr>
        <p:spPr bwMode="auto">
          <a:xfrm>
            <a:off x="4114800" y="4191000"/>
            <a:ext cx="6286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VRP</a:t>
            </a:r>
          </a:p>
        </p:txBody>
      </p:sp>
      <p:sp>
        <p:nvSpPr>
          <p:cNvPr id="176136" name="Line 1067"/>
          <p:cNvSpPr>
            <a:spLocks noChangeShapeType="1"/>
          </p:cNvSpPr>
          <p:nvPr/>
        </p:nvSpPr>
        <p:spPr bwMode="auto">
          <a:xfrm flipV="1">
            <a:off x="2795588" y="2297113"/>
            <a:ext cx="2949575" cy="2649537"/>
          </a:xfrm>
          <a:prstGeom prst="line">
            <a:avLst/>
          </a:prstGeom>
          <a:noFill/>
          <a:ln w="9525">
            <a:solidFill>
              <a:schemeClr val="tx1"/>
            </a:solidFill>
            <a:round/>
            <a:headEnd/>
            <a:tailEnd/>
          </a:ln>
        </p:spPr>
        <p:txBody>
          <a:bodyPr wrap="none"/>
          <a:lstStyle/>
          <a:p>
            <a:endParaRPr lang="en-IN"/>
          </a:p>
        </p:txBody>
      </p:sp>
      <p:sp>
        <p:nvSpPr>
          <p:cNvPr id="176137" name="Line 1068"/>
          <p:cNvSpPr>
            <a:spLocks noChangeShapeType="1"/>
          </p:cNvSpPr>
          <p:nvPr/>
        </p:nvSpPr>
        <p:spPr bwMode="auto">
          <a:xfrm flipV="1">
            <a:off x="3459163" y="2630488"/>
            <a:ext cx="5051425" cy="2387600"/>
          </a:xfrm>
          <a:prstGeom prst="line">
            <a:avLst/>
          </a:prstGeom>
          <a:noFill/>
          <a:ln w="9525">
            <a:solidFill>
              <a:schemeClr val="tx1"/>
            </a:solidFill>
            <a:round/>
            <a:headEnd/>
            <a:tailEnd/>
          </a:ln>
        </p:spPr>
        <p:txBody>
          <a:bodyPr wrap="none"/>
          <a:lstStyle/>
          <a:p>
            <a:endParaRPr lang="en-IN"/>
          </a:p>
        </p:txBody>
      </p:sp>
      <p:sp>
        <p:nvSpPr>
          <p:cNvPr id="176139" name="Line 1070"/>
          <p:cNvSpPr>
            <a:spLocks noChangeShapeType="1"/>
          </p:cNvSpPr>
          <p:nvPr/>
        </p:nvSpPr>
        <p:spPr bwMode="auto">
          <a:xfrm flipV="1">
            <a:off x="3482975" y="4841875"/>
            <a:ext cx="5016500" cy="728663"/>
          </a:xfrm>
          <a:prstGeom prst="line">
            <a:avLst/>
          </a:prstGeom>
          <a:noFill/>
          <a:ln w="9525">
            <a:solidFill>
              <a:schemeClr val="tx1"/>
            </a:solidFill>
            <a:round/>
            <a:headEnd/>
            <a:tailEnd/>
          </a:ln>
        </p:spPr>
        <p:txBody>
          <a:bodyPr wrap="none"/>
          <a:lstStyle/>
          <a:p>
            <a:endParaRPr lang="en-IN"/>
          </a:p>
        </p:txBody>
      </p:sp>
      <p:sp>
        <p:nvSpPr>
          <p:cNvPr id="176140" name="Text Box 1074"/>
          <p:cNvSpPr txBox="1">
            <a:spLocks noChangeArrowheads="1"/>
          </p:cNvSpPr>
          <p:nvPr/>
        </p:nvSpPr>
        <p:spPr bwMode="auto">
          <a:xfrm>
            <a:off x="6142038" y="1839913"/>
            <a:ext cx="2076450" cy="366712"/>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Back Clipping Plane</a:t>
            </a:r>
          </a:p>
        </p:txBody>
      </p:sp>
      <p:sp>
        <p:nvSpPr>
          <p:cNvPr id="176141" name="AutoShape 1075"/>
          <p:cNvSpPr>
            <a:spLocks noChangeAspect="1" noChangeArrowheads="1"/>
          </p:cNvSpPr>
          <p:nvPr/>
        </p:nvSpPr>
        <p:spPr bwMode="auto">
          <a:xfrm rot="5400000">
            <a:off x="2803525" y="4921251"/>
            <a:ext cx="625475" cy="685800"/>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6152" name="Oval 1063"/>
          <p:cNvSpPr>
            <a:spLocks noChangeArrowheads="1"/>
          </p:cNvSpPr>
          <p:nvPr/>
        </p:nvSpPr>
        <p:spPr bwMode="auto">
          <a:xfrm>
            <a:off x="4764088" y="4546600"/>
            <a:ext cx="125412" cy="125413"/>
          </a:xfrm>
          <a:prstGeom prst="ellipse">
            <a:avLst/>
          </a:prstGeom>
          <a:solidFill>
            <a:srgbClr val="00CC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6153" name="Text Box 1077"/>
          <p:cNvSpPr txBox="1">
            <a:spLocks noChangeArrowheads="1"/>
          </p:cNvSpPr>
          <p:nvPr/>
        </p:nvSpPr>
        <p:spPr bwMode="auto">
          <a:xfrm>
            <a:off x="1744663" y="4183063"/>
            <a:ext cx="984250" cy="915987"/>
          </a:xfrm>
          <a:prstGeom prst="rect">
            <a:avLst/>
          </a:prstGeom>
          <a:noFill/>
          <a:ln w="9525">
            <a:noFill/>
            <a:miter lim="800000"/>
            <a:headEnd/>
            <a:tailEnd/>
          </a:ln>
        </p:spPr>
        <p:txBody>
          <a:bodyPr wrap="none">
            <a:spAutoFit/>
          </a:bodyPr>
          <a:lstStyle/>
          <a:p>
            <a:r>
              <a:rPr lang="en-US">
                <a:solidFill>
                  <a:srgbClr val="00008C"/>
                </a:solidFill>
                <a:latin typeface="Times New Roman" pitchFamily="18" charset="0"/>
              </a:rPr>
              <a:t>Front</a:t>
            </a:r>
          </a:p>
          <a:p>
            <a:r>
              <a:rPr lang="en-US">
                <a:solidFill>
                  <a:srgbClr val="00008C"/>
                </a:solidFill>
                <a:latin typeface="Times New Roman" pitchFamily="18" charset="0"/>
              </a:rPr>
              <a:t>Clipping</a:t>
            </a:r>
          </a:p>
          <a:p>
            <a:r>
              <a:rPr lang="en-US">
                <a:solidFill>
                  <a:srgbClr val="00008C"/>
                </a:solidFill>
                <a:latin typeface="Times New Roman" pitchFamily="18" charset="0"/>
              </a:rPr>
              <a:t>Plane</a:t>
            </a:r>
          </a:p>
        </p:txBody>
      </p:sp>
      <p:sp>
        <p:nvSpPr>
          <p:cNvPr id="176154" name="Line 1078"/>
          <p:cNvSpPr>
            <a:spLocks noChangeShapeType="1"/>
          </p:cNvSpPr>
          <p:nvPr/>
        </p:nvSpPr>
        <p:spPr bwMode="auto">
          <a:xfrm>
            <a:off x="3460750" y="5694363"/>
            <a:ext cx="0" cy="352425"/>
          </a:xfrm>
          <a:prstGeom prst="line">
            <a:avLst/>
          </a:prstGeom>
          <a:noFill/>
          <a:ln w="9525">
            <a:solidFill>
              <a:schemeClr val="tx1"/>
            </a:solidFill>
            <a:round/>
            <a:headEnd/>
            <a:tailEnd/>
          </a:ln>
        </p:spPr>
        <p:txBody>
          <a:bodyPr wrap="none"/>
          <a:lstStyle/>
          <a:p>
            <a:endParaRPr lang="en-IN"/>
          </a:p>
        </p:txBody>
      </p:sp>
      <p:sp>
        <p:nvSpPr>
          <p:cNvPr id="176155" name="Line 1079"/>
          <p:cNvSpPr>
            <a:spLocks noChangeShapeType="1"/>
          </p:cNvSpPr>
          <p:nvPr/>
        </p:nvSpPr>
        <p:spPr bwMode="auto">
          <a:xfrm>
            <a:off x="8518525" y="4953000"/>
            <a:ext cx="0" cy="352425"/>
          </a:xfrm>
          <a:prstGeom prst="line">
            <a:avLst/>
          </a:prstGeom>
          <a:noFill/>
          <a:ln w="9525">
            <a:solidFill>
              <a:schemeClr val="tx1"/>
            </a:solidFill>
            <a:round/>
            <a:headEnd/>
            <a:tailEnd/>
          </a:ln>
        </p:spPr>
        <p:txBody>
          <a:bodyPr wrap="none"/>
          <a:lstStyle/>
          <a:p>
            <a:endParaRPr lang="en-IN"/>
          </a:p>
        </p:txBody>
      </p:sp>
      <p:sp>
        <p:nvSpPr>
          <p:cNvPr id="176156" name="Line 1080"/>
          <p:cNvSpPr>
            <a:spLocks noChangeShapeType="1"/>
          </p:cNvSpPr>
          <p:nvPr/>
        </p:nvSpPr>
        <p:spPr bwMode="auto">
          <a:xfrm>
            <a:off x="5502275" y="5395913"/>
            <a:ext cx="0" cy="352425"/>
          </a:xfrm>
          <a:prstGeom prst="line">
            <a:avLst/>
          </a:prstGeom>
          <a:noFill/>
          <a:ln w="9525">
            <a:solidFill>
              <a:schemeClr val="tx1"/>
            </a:solidFill>
            <a:round/>
            <a:headEnd/>
            <a:tailEnd/>
          </a:ln>
        </p:spPr>
        <p:txBody>
          <a:bodyPr wrap="none"/>
          <a:lstStyle/>
          <a:p>
            <a:endParaRPr lang="en-IN"/>
          </a:p>
        </p:txBody>
      </p:sp>
      <p:sp>
        <p:nvSpPr>
          <p:cNvPr id="176157" name="Line 1081"/>
          <p:cNvSpPr>
            <a:spLocks noChangeShapeType="1"/>
          </p:cNvSpPr>
          <p:nvPr/>
        </p:nvSpPr>
        <p:spPr bwMode="auto">
          <a:xfrm flipV="1">
            <a:off x="3470275" y="5535613"/>
            <a:ext cx="2006600" cy="282575"/>
          </a:xfrm>
          <a:prstGeom prst="line">
            <a:avLst/>
          </a:prstGeom>
          <a:noFill/>
          <a:ln w="9525">
            <a:solidFill>
              <a:schemeClr val="tx1"/>
            </a:solidFill>
            <a:round/>
            <a:headEnd type="triangle" w="med" len="med"/>
            <a:tailEnd type="triangle" w="med" len="med"/>
          </a:ln>
        </p:spPr>
        <p:txBody>
          <a:bodyPr wrap="none"/>
          <a:lstStyle/>
          <a:p>
            <a:endParaRPr lang="en-IN"/>
          </a:p>
        </p:txBody>
      </p:sp>
      <p:sp>
        <p:nvSpPr>
          <p:cNvPr id="176158" name="Line 1082"/>
          <p:cNvSpPr>
            <a:spLocks noChangeShapeType="1"/>
          </p:cNvSpPr>
          <p:nvPr/>
        </p:nvSpPr>
        <p:spPr bwMode="auto">
          <a:xfrm flipV="1">
            <a:off x="5519738" y="5086350"/>
            <a:ext cx="3021012" cy="444500"/>
          </a:xfrm>
          <a:prstGeom prst="line">
            <a:avLst/>
          </a:prstGeom>
          <a:noFill/>
          <a:ln w="9525">
            <a:solidFill>
              <a:schemeClr val="tx1"/>
            </a:solidFill>
            <a:round/>
            <a:headEnd type="triangle" w="med" len="med"/>
            <a:tailEnd type="triangle" w="med" len="med"/>
          </a:ln>
        </p:spPr>
        <p:txBody>
          <a:bodyPr wrap="none"/>
          <a:lstStyle/>
          <a:p>
            <a:endParaRPr lang="en-IN"/>
          </a:p>
        </p:txBody>
      </p:sp>
      <p:sp>
        <p:nvSpPr>
          <p:cNvPr id="176159" name="Text Box 1083"/>
          <p:cNvSpPr txBox="1">
            <a:spLocks noChangeArrowheads="1"/>
          </p:cNvSpPr>
          <p:nvPr/>
        </p:nvSpPr>
        <p:spPr bwMode="auto">
          <a:xfrm rot="-419516">
            <a:off x="4335463" y="5713413"/>
            <a:ext cx="625475" cy="336550"/>
          </a:xfrm>
          <a:prstGeom prst="rect">
            <a:avLst/>
          </a:prstGeom>
          <a:noFill/>
          <a:ln w="9525">
            <a:noFill/>
            <a:miter lim="800000"/>
            <a:headEnd/>
            <a:tailEnd/>
          </a:ln>
        </p:spPr>
        <p:txBody>
          <a:bodyPr wrap="none">
            <a:spAutoFit/>
          </a:bodyPr>
          <a:lstStyle/>
          <a:p>
            <a:pPr algn="l"/>
            <a:r>
              <a:rPr lang="en-US" sz="1600">
                <a:solidFill>
                  <a:srgbClr val="00008C"/>
                </a:solidFill>
                <a:latin typeface="Times New Roman" pitchFamily="18" charset="0"/>
              </a:rPr>
              <a:t>Front</a:t>
            </a:r>
          </a:p>
        </p:txBody>
      </p:sp>
      <p:sp>
        <p:nvSpPr>
          <p:cNvPr id="176160" name="Text Box 1084"/>
          <p:cNvSpPr txBox="1">
            <a:spLocks noChangeArrowheads="1"/>
          </p:cNvSpPr>
          <p:nvPr/>
        </p:nvSpPr>
        <p:spPr bwMode="auto">
          <a:xfrm rot="-487418">
            <a:off x="6877050" y="5337175"/>
            <a:ext cx="601663" cy="336550"/>
          </a:xfrm>
          <a:prstGeom prst="rect">
            <a:avLst/>
          </a:prstGeom>
          <a:noFill/>
          <a:ln w="9525">
            <a:noFill/>
            <a:miter lim="800000"/>
            <a:headEnd/>
            <a:tailEnd/>
          </a:ln>
        </p:spPr>
        <p:txBody>
          <a:bodyPr wrap="none">
            <a:spAutoFit/>
          </a:bodyPr>
          <a:lstStyle/>
          <a:p>
            <a:pPr algn="l"/>
            <a:r>
              <a:rPr lang="en-US" sz="1600">
                <a:solidFill>
                  <a:srgbClr val="00008C"/>
                </a:solidFill>
                <a:latin typeface="Times New Roman" pitchFamily="18" charset="0"/>
              </a:rPr>
              <a:t>Back</a:t>
            </a:r>
          </a:p>
        </p:txBody>
      </p:sp>
      <p:sp>
        <p:nvSpPr>
          <p:cNvPr id="176161" name="Text Box 1085"/>
          <p:cNvSpPr txBox="1">
            <a:spLocks noChangeArrowheads="1"/>
          </p:cNvSpPr>
          <p:nvPr/>
        </p:nvSpPr>
        <p:spPr bwMode="auto">
          <a:xfrm>
            <a:off x="4876800" y="1143000"/>
            <a:ext cx="2290763"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Perspective Viewing</a:t>
            </a:r>
          </a:p>
        </p:txBody>
      </p:sp>
      <p:sp>
        <p:nvSpPr>
          <p:cNvPr id="176162" name="Line 34"/>
          <p:cNvSpPr>
            <a:spLocks noChangeShapeType="1"/>
          </p:cNvSpPr>
          <p:nvPr/>
        </p:nvSpPr>
        <p:spPr bwMode="auto">
          <a:xfrm flipH="1">
            <a:off x="1903413" y="4638675"/>
            <a:ext cx="2871787" cy="1177925"/>
          </a:xfrm>
          <a:prstGeom prst="line">
            <a:avLst/>
          </a:prstGeom>
          <a:noFill/>
          <a:ln w="12700">
            <a:solidFill>
              <a:schemeClr val="tx1"/>
            </a:solidFill>
            <a:round/>
            <a:headEnd/>
            <a:tailEnd type="triangle" w="med" len="lg"/>
          </a:ln>
          <a:effectLst/>
        </p:spPr>
        <p:txBody>
          <a:bodyPr/>
          <a:lstStyle/>
          <a:p>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2"/>
          </p:nvPr>
        </p:nvSpPr>
        <p:spPr/>
        <p:txBody>
          <a:bodyPr/>
          <a:lstStyle/>
          <a:p>
            <a:fld id="{502B3E20-2FC9-4070-B7A2-184A8BBB585F}" type="slidenum">
              <a:rPr lang="en-US" altLang="en-US"/>
              <a:pPr/>
              <a:t>63</a:t>
            </a:fld>
            <a:endParaRPr lang="en-US" altLang="en-US"/>
          </a:p>
        </p:txBody>
      </p:sp>
      <p:sp>
        <p:nvSpPr>
          <p:cNvPr id="177154" name="AutoShape 1060"/>
          <p:cNvSpPr>
            <a:spLocks noChangeAspect="1" noChangeArrowheads="1"/>
          </p:cNvSpPr>
          <p:nvPr/>
        </p:nvSpPr>
        <p:spPr bwMode="auto">
          <a:xfrm rot="5400000">
            <a:off x="6347619" y="2664619"/>
            <a:ext cx="1384300" cy="1516062"/>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7187" name="Line 35"/>
          <p:cNvSpPr>
            <a:spLocks noChangeShapeType="1"/>
          </p:cNvSpPr>
          <p:nvPr/>
        </p:nvSpPr>
        <p:spPr bwMode="auto">
          <a:xfrm flipH="1">
            <a:off x="4878388" y="3411538"/>
            <a:ext cx="2301875" cy="922337"/>
          </a:xfrm>
          <a:prstGeom prst="line">
            <a:avLst/>
          </a:prstGeom>
          <a:noFill/>
          <a:ln w="12700">
            <a:solidFill>
              <a:schemeClr val="tx1"/>
            </a:solidFill>
            <a:round/>
            <a:headEnd/>
            <a:tailEnd/>
          </a:ln>
          <a:effectLst/>
        </p:spPr>
        <p:txBody>
          <a:bodyPr/>
          <a:lstStyle/>
          <a:p>
            <a:endParaRPr lang="en-IN"/>
          </a:p>
        </p:txBody>
      </p:sp>
      <p:sp>
        <p:nvSpPr>
          <p:cNvPr id="177155" name="AutoShape 1059"/>
          <p:cNvSpPr>
            <a:spLocks noChangeAspect="1" noChangeArrowheads="1"/>
          </p:cNvSpPr>
          <p:nvPr/>
        </p:nvSpPr>
        <p:spPr bwMode="auto">
          <a:xfrm rot="5400000">
            <a:off x="1967707" y="4401343"/>
            <a:ext cx="1384300" cy="1516063"/>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7156" name="AutoShape 1027"/>
          <p:cNvSpPr>
            <a:spLocks noChangeAspect="1" noChangeArrowheads="1"/>
          </p:cNvSpPr>
          <p:nvPr/>
        </p:nvSpPr>
        <p:spPr bwMode="auto">
          <a:xfrm rot="5400000">
            <a:off x="4058444" y="3553619"/>
            <a:ext cx="1384300" cy="1516062"/>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77157" name="Rectangle 1028"/>
          <p:cNvSpPr>
            <a:spLocks noGrp="1" noChangeArrowheads="1"/>
          </p:cNvSpPr>
          <p:nvPr>
            <p:ph type="title" idx="4294967295"/>
          </p:nvPr>
        </p:nvSpPr>
        <p:spPr/>
        <p:txBody>
          <a:bodyPr anchor="b"/>
          <a:lstStyle/>
          <a:p>
            <a:r>
              <a:rPr lang="en-US"/>
              <a:t>Specifying an Arbitrary View</a:t>
            </a:r>
          </a:p>
        </p:txBody>
      </p:sp>
      <p:sp>
        <p:nvSpPr>
          <p:cNvPr id="177158" name="Text Box 1030"/>
          <p:cNvSpPr txBox="1">
            <a:spLocks noChangeArrowheads="1"/>
          </p:cNvSpPr>
          <p:nvPr/>
        </p:nvSpPr>
        <p:spPr bwMode="auto">
          <a:xfrm>
            <a:off x="3308350" y="3190875"/>
            <a:ext cx="1058863"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Window</a:t>
            </a:r>
          </a:p>
        </p:txBody>
      </p:sp>
      <p:sp>
        <p:nvSpPr>
          <p:cNvPr id="177159" name="Text Box 1031"/>
          <p:cNvSpPr txBox="1">
            <a:spLocks noChangeArrowheads="1"/>
          </p:cNvSpPr>
          <p:nvPr/>
        </p:nvSpPr>
        <p:spPr bwMode="auto">
          <a:xfrm>
            <a:off x="4130675" y="3914775"/>
            <a:ext cx="67945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VRP</a:t>
            </a:r>
          </a:p>
        </p:txBody>
      </p:sp>
      <p:sp>
        <p:nvSpPr>
          <p:cNvPr id="177160" name="Line 1033"/>
          <p:cNvSpPr>
            <a:spLocks noChangeShapeType="1"/>
          </p:cNvSpPr>
          <p:nvPr/>
        </p:nvSpPr>
        <p:spPr bwMode="auto">
          <a:xfrm flipV="1">
            <a:off x="1893888" y="3935413"/>
            <a:ext cx="4394200" cy="1733550"/>
          </a:xfrm>
          <a:prstGeom prst="line">
            <a:avLst/>
          </a:prstGeom>
          <a:noFill/>
          <a:ln w="9525">
            <a:solidFill>
              <a:schemeClr val="tx1"/>
            </a:solidFill>
            <a:round/>
            <a:headEnd/>
            <a:tailEnd/>
          </a:ln>
        </p:spPr>
        <p:txBody>
          <a:bodyPr wrap="none"/>
          <a:lstStyle/>
          <a:p>
            <a:endParaRPr lang="en-IN"/>
          </a:p>
        </p:txBody>
      </p:sp>
      <p:sp>
        <p:nvSpPr>
          <p:cNvPr id="177161" name="Text Box 1036"/>
          <p:cNvSpPr txBox="1">
            <a:spLocks noChangeArrowheads="1"/>
          </p:cNvSpPr>
          <p:nvPr/>
        </p:nvSpPr>
        <p:spPr bwMode="auto">
          <a:xfrm>
            <a:off x="6089650" y="2209800"/>
            <a:ext cx="2284413"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Back Clipping Plane</a:t>
            </a:r>
          </a:p>
        </p:txBody>
      </p:sp>
      <p:sp>
        <p:nvSpPr>
          <p:cNvPr id="177172" name="Oval 1048"/>
          <p:cNvSpPr>
            <a:spLocks noChangeArrowheads="1"/>
          </p:cNvSpPr>
          <p:nvPr/>
        </p:nvSpPr>
        <p:spPr bwMode="auto">
          <a:xfrm>
            <a:off x="4764088" y="4292600"/>
            <a:ext cx="125412" cy="125413"/>
          </a:xfrm>
          <a:prstGeom prst="ellipse">
            <a:avLst/>
          </a:prstGeom>
          <a:solidFill>
            <a:srgbClr val="00CC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77173" name="Text Box 1049"/>
          <p:cNvSpPr txBox="1">
            <a:spLocks noChangeArrowheads="1"/>
          </p:cNvSpPr>
          <p:nvPr/>
        </p:nvSpPr>
        <p:spPr bwMode="auto">
          <a:xfrm>
            <a:off x="746125" y="3741738"/>
            <a:ext cx="1071563" cy="10064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Front</a:t>
            </a:r>
          </a:p>
          <a:p>
            <a:pPr algn="l"/>
            <a:r>
              <a:rPr lang="en-US" sz="2000">
                <a:solidFill>
                  <a:srgbClr val="00008C"/>
                </a:solidFill>
                <a:latin typeface="Times New Roman" pitchFamily="18" charset="0"/>
              </a:rPr>
              <a:t>Clipping</a:t>
            </a:r>
          </a:p>
          <a:p>
            <a:pPr algn="l"/>
            <a:r>
              <a:rPr lang="en-US" sz="2000">
                <a:solidFill>
                  <a:srgbClr val="00008C"/>
                </a:solidFill>
                <a:latin typeface="Times New Roman" pitchFamily="18" charset="0"/>
              </a:rPr>
              <a:t>Plane</a:t>
            </a:r>
          </a:p>
        </p:txBody>
      </p:sp>
      <p:sp>
        <p:nvSpPr>
          <p:cNvPr id="177174" name="Line 1050"/>
          <p:cNvSpPr>
            <a:spLocks noChangeShapeType="1"/>
          </p:cNvSpPr>
          <p:nvPr/>
        </p:nvSpPr>
        <p:spPr bwMode="auto">
          <a:xfrm>
            <a:off x="3430588" y="5897563"/>
            <a:ext cx="0" cy="352425"/>
          </a:xfrm>
          <a:prstGeom prst="line">
            <a:avLst/>
          </a:prstGeom>
          <a:noFill/>
          <a:ln w="9525">
            <a:solidFill>
              <a:schemeClr val="tx1"/>
            </a:solidFill>
            <a:round/>
            <a:headEnd/>
            <a:tailEnd/>
          </a:ln>
        </p:spPr>
        <p:txBody>
          <a:bodyPr wrap="none"/>
          <a:lstStyle/>
          <a:p>
            <a:endParaRPr lang="en-IN"/>
          </a:p>
        </p:txBody>
      </p:sp>
      <p:sp>
        <p:nvSpPr>
          <p:cNvPr id="177175" name="Line 1051"/>
          <p:cNvSpPr>
            <a:spLocks noChangeShapeType="1"/>
          </p:cNvSpPr>
          <p:nvPr/>
        </p:nvSpPr>
        <p:spPr bwMode="auto">
          <a:xfrm>
            <a:off x="7800975" y="4210050"/>
            <a:ext cx="0" cy="352425"/>
          </a:xfrm>
          <a:prstGeom prst="line">
            <a:avLst/>
          </a:prstGeom>
          <a:noFill/>
          <a:ln w="9525">
            <a:solidFill>
              <a:schemeClr val="tx1"/>
            </a:solidFill>
            <a:round/>
            <a:headEnd/>
            <a:tailEnd/>
          </a:ln>
        </p:spPr>
        <p:txBody>
          <a:bodyPr wrap="none"/>
          <a:lstStyle/>
          <a:p>
            <a:endParaRPr lang="en-IN"/>
          </a:p>
        </p:txBody>
      </p:sp>
      <p:sp>
        <p:nvSpPr>
          <p:cNvPr id="177176" name="Line 1052"/>
          <p:cNvSpPr>
            <a:spLocks noChangeShapeType="1"/>
          </p:cNvSpPr>
          <p:nvPr/>
        </p:nvSpPr>
        <p:spPr bwMode="auto">
          <a:xfrm>
            <a:off x="5502275" y="5141913"/>
            <a:ext cx="0" cy="352425"/>
          </a:xfrm>
          <a:prstGeom prst="line">
            <a:avLst/>
          </a:prstGeom>
          <a:noFill/>
          <a:ln w="9525">
            <a:solidFill>
              <a:schemeClr val="tx1"/>
            </a:solidFill>
            <a:round/>
            <a:headEnd/>
            <a:tailEnd/>
          </a:ln>
        </p:spPr>
        <p:txBody>
          <a:bodyPr wrap="none"/>
          <a:lstStyle/>
          <a:p>
            <a:endParaRPr lang="en-IN"/>
          </a:p>
        </p:txBody>
      </p:sp>
      <p:sp>
        <p:nvSpPr>
          <p:cNvPr id="177177" name="Line 1053"/>
          <p:cNvSpPr>
            <a:spLocks noChangeShapeType="1"/>
          </p:cNvSpPr>
          <p:nvPr/>
        </p:nvSpPr>
        <p:spPr bwMode="auto">
          <a:xfrm flipV="1">
            <a:off x="3448050" y="5289550"/>
            <a:ext cx="2036763" cy="730250"/>
          </a:xfrm>
          <a:prstGeom prst="line">
            <a:avLst/>
          </a:prstGeom>
          <a:noFill/>
          <a:ln w="9525">
            <a:solidFill>
              <a:schemeClr val="tx1"/>
            </a:solidFill>
            <a:round/>
            <a:headEnd type="triangle" w="med" len="med"/>
            <a:tailEnd type="triangle" w="med" len="med"/>
          </a:ln>
        </p:spPr>
        <p:txBody>
          <a:bodyPr wrap="none"/>
          <a:lstStyle/>
          <a:p>
            <a:endParaRPr lang="en-IN"/>
          </a:p>
        </p:txBody>
      </p:sp>
      <p:sp>
        <p:nvSpPr>
          <p:cNvPr id="177178" name="Line 1054"/>
          <p:cNvSpPr>
            <a:spLocks noChangeShapeType="1"/>
          </p:cNvSpPr>
          <p:nvPr/>
        </p:nvSpPr>
        <p:spPr bwMode="auto">
          <a:xfrm flipV="1">
            <a:off x="5478463" y="4346575"/>
            <a:ext cx="2300287" cy="938213"/>
          </a:xfrm>
          <a:prstGeom prst="line">
            <a:avLst/>
          </a:prstGeom>
          <a:noFill/>
          <a:ln w="9525">
            <a:solidFill>
              <a:schemeClr val="tx1"/>
            </a:solidFill>
            <a:round/>
            <a:headEnd type="triangle" w="med" len="med"/>
            <a:tailEnd type="triangle" w="med" len="med"/>
          </a:ln>
        </p:spPr>
        <p:txBody>
          <a:bodyPr wrap="none"/>
          <a:lstStyle/>
          <a:p>
            <a:endParaRPr lang="en-IN"/>
          </a:p>
        </p:txBody>
      </p:sp>
      <p:sp>
        <p:nvSpPr>
          <p:cNvPr id="177181" name="Text Box 1057"/>
          <p:cNvSpPr txBox="1">
            <a:spLocks noChangeArrowheads="1"/>
          </p:cNvSpPr>
          <p:nvPr/>
        </p:nvSpPr>
        <p:spPr bwMode="auto">
          <a:xfrm>
            <a:off x="2895600" y="1295400"/>
            <a:ext cx="1895475"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Parallel Viewing</a:t>
            </a:r>
          </a:p>
        </p:txBody>
      </p:sp>
      <p:sp>
        <p:nvSpPr>
          <p:cNvPr id="177182" name="Line 1061"/>
          <p:cNvSpPr>
            <a:spLocks noChangeShapeType="1"/>
          </p:cNvSpPr>
          <p:nvPr/>
        </p:nvSpPr>
        <p:spPr bwMode="auto">
          <a:xfrm flipV="1">
            <a:off x="3419475" y="4113213"/>
            <a:ext cx="4349750" cy="1720850"/>
          </a:xfrm>
          <a:prstGeom prst="line">
            <a:avLst/>
          </a:prstGeom>
          <a:noFill/>
          <a:ln w="9525">
            <a:solidFill>
              <a:schemeClr val="tx1"/>
            </a:solidFill>
            <a:round/>
            <a:headEnd/>
            <a:tailEnd/>
          </a:ln>
        </p:spPr>
        <p:txBody>
          <a:bodyPr wrap="none"/>
          <a:lstStyle/>
          <a:p>
            <a:endParaRPr lang="en-IN"/>
          </a:p>
        </p:txBody>
      </p:sp>
      <p:sp>
        <p:nvSpPr>
          <p:cNvPr id="177183" name="Line 1062"/>
          <p:cNvSpPr>
            <a:spLocks noChangeShapeType="1"/>
          </p:cNvSpPr>
          <p:nvPr/>
        </p:nvSpPr>
        <p:spPr bwMode="auto">
          <a:xfrm flipV="1">
            <a:off x="3411538" y="2922588"/>
            <a:ext cx="4394200" cy="1733550"/>
          </a:xfrm>
          <a:prstGeom prst="line">
            <a:avLst/>
          </a:prstGeom>
          <a:noFill/>
          <a:ln w="9525">
            <a:solidFill>
              <a:schemeClr val="tx1"/>
            </a:solidFill>
            <a:round/>
            <a:headEnd/>
            <a:tailEnd/>
          </a:ln>
        </p:spPr>
        <p:txBody>
          <a:bodyPr wrap="none"/>
          <a:lstStyle/>
          <a:p>
            <a:endParaRPr lang="en-IN"/>
          </a:p>
        </p:txBody>
      </p:sp>
      <p:sp>
        <p:nvSpPr>
          <p:cNvPr id="177184" name="Line 1063"/>
          <p:cNvSpPr>
            <a:spLocks noChangeShapeType="1"/>
          </p:cNvSpPr>
          <p:nvPr/>
        </p:nvSpPr>
        <p:spPr bwMode="auto">
          <a:xfrm flipV="1">
            <a:off x="1906588" y="2730500"/>
            <a:ext cx="4367212" cy="1722438"/>
          </a:xfrm>
          <a:prstGeom prst="line">
            <a:avLst/>
          </a:prstGeom>
          <a:noFill/>
          <a:ln w="9525">
            <a:solidFill>
              <a:schemeClr val="tx1"/>
            </a:solidFill>
            <a:round/>
            <a:headEnd/>
            <a:tailEnd/>
          </a:ln>
        </p:spPr>
        <p:txBody>
          <a:bodyPr wrap="none"/>
          <a:lstStyle/>
          <a:p>
            <a:endParaRPr lang="en-IN"/>
          </a:p>
        </p:txBody>
      </p:sp>
      <p:sp>
        <p:nvSpPr>
          <p:cNvPr id="177185" name="Text Box 1083"/>
          <p:cNvSpPr txBox="1">
            <a:spLocks noChangeArrowheads="1"/>
          </p:cNvSpPr>
          <p:nvPr/>
        </p:nvSpPr>
        <p:spPr bwMode="auto">
          <a:xfrm rot="-1331998">
            <a:off x="4267200" y="5715000"/>
            <a:ext cx="625475" cy="336550"/>
          </a:xfrm>
          <a:prstGeom prst="rect">
            <a:avLst/>
          </a:prstGeom>
          <a:noFill/>
          <a:ln w="9525">
            <a:noFill/>
            <a:miter lim="800000"/>
            <a:headEnd/>
            <a:tailEnd/>
          </a:ln>
        </p:spPr>
        <p:txBody>
          <a:bodyPr wrap="none">
            <a:spAutoFit/>
          </a:bodyPr>
          <a:lstStyle/>
          <a:p>
            <a:pPr algn="l"/>
            <a:r>
              <a:rPr lang="en-US" sz="1600">
                <a:solidFill>
                  <a:srgbClr val="00008C"/>
                </a:solidFill>
                <a:latin typeface="Times New Roman" pitchFamily="18" charset="0"/>
              </a:rPr>
              <a:t>Front</a:t>
            </a:r>
          </a:p>
        </p:txBody>
      </p:sp>
      <p:sp>
        <p:nvSpPr>
          <p:cNvPr id="177186" name="Text Box 1084"/>
          <p:cNvSpPr txBox="1">
            <a:spLocks noChangeArrowheads="1"/>
          </p:cNvSpPr>
          <p:nvPr/>
        </p:nvSpPr>
        <p:spPr bwMode="auto">
          <a:xfrm rot="-1438359">
            <a:off x="6629400" y="4800600"/>
            <a:ext cx="601663" cy="336550"/>
          </a:xfrm>
          <a:prstGeom prst="rect">
            <a:avLst/>
          </a:prstGeom>
          <a:noFill/>
          <a:ln w="9525">
            <a:noFill/>
            <a:miter lim="800000"/>
            <a:headEnd/>
            <a:tailEnd/>
          </a:ln>
        </p:spPr>
        <p:txBody>
          <a:bodyPr wrap="none">
            <a:spAutoFit/>
          </a:bodyPr>
          <a:lstStyle/>
          <a:p>
            <a:pPr algn="l"/>
            <a:r>
              <a:rPr lang="en-US" sz="1600">
                <a:solidFill>
                  <a:srgbClr val="00008C"/>
                </a:solidFill>
                <a:latin typeface="Times New Roman" pitchFamily="18" charset="0"/>
              </a:rPr>
              <a:t>Back</a:t>
            </a:r>
          </a:p>
        </p:txBody>
      </p:sp>
      <p:sp>
        <p:nvSpPr>
          <p:cNvPr id="177188" name="Line 36"/>
          <p:cNvSpPr>
            <a:spLocks noChangeShapeType="1"/>
          </p:cNvSpPr>
          <p:nvPr/>
        </p:nvSpPr>
        <p:spPr bwMode="auto">
          <a:xfrm flipH="1">
            <a:off x="1422400" y="4391025"/>
            <a:ext cx="3336925" cy="1381125"/>
          </a:xfrm>
          <a:prstGeom prst="line">
            <a:avLst/>
          </a:prstGeom>
          <a:noFill/>
          <a:ln w="12700">
            <a:solidFill>
              <a:schemeClr val="tx1"/>
            </a:solidFill>
            <a:round/>
            <a:headEnd/>
            <a:tailEnd type="triangle" w="med" len="lg"/>
          </a:ln>
          <a:effectLst/>
        </p:spPr>
        <p:txBody>
          <a:bodyPr/>
          <a:lstStyle/>
          <a:p>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85A19CC-E417-48BA-86C1-F484BFA3FEA9}" type="slidenum">
              <a:rPr lang="en-US" altLang="en-US"/>
              <a:pPr/>
              <a:t>64</a:t>
            </a:fld>
            <a:endParaRPr lang="en-US" altLang="en-US"/>
          </a:p>
        </p:txBody>
      </p:sp>
      <p:sp>
        <p:nvSpPr>
          <p:cNvPr id="178178" name="Rectangle 2"/>
          <p:cNvSpPr>
            <a:spLocks noGrp="1" noChangeArrowheads="1"/>
          </p:cNvSpPr>
          <p:nvPr>
            <p:ph type="title" idx="4294967295"/>
          </p:nvPr>
        </p:nvSpPr>
        <p:spPr/>
        <p:txBody>
          <a:bodyPr anchor="b">
            <a:normAutofit fontScale="90000"/>
          </a:bodyPr>
          <a:lstStyle/>
          <a:p>
            <a:r>
              <a:rPr lang="en-US"/>
              <a:t>Specifying an Arbitrary View Summary</a:t>
            </a:r>
          </a:p>
        </p:txBody>
      </p:sp>
      <p:sp>
        <p:nvSpPr>
          <p:cNvPr id="178179" name="Rectangle 3" descr="Rectangle: Click to edit Master text styles&#10;Second level&#10;Third level&#10;Fourth level&#10;Fifth level"/>
          <p:cNvSpPr>
            <a:spLocks noGrp="1" noChangeArrowheads="1"/>
          </p:cNvSpPr>
          <p:nvPr>
            <p:ph type="body" idx="4294967295"/>
          </p:nvPr>
        </p:nvSpPr>
        <p:spPr/>
        <p:txBody>
          <a:bodyPr>
            <a:normAutofit lnSpcReduction="10000"/>
          </a:bodyPr>
          <a:lstStyle/>
          <a:p>
            <a:pPr marL="533400" indent="-533400"/>
            <a:r>
              <a:rPr lang="en-US"/>
              <a:t>Need to specify:</a:t>
            </a:r>
          </a:p>
          <a:p>
            <a:pPr marL="800100" lvl="1" indent="-457200">
              <a:buFont typeface="Wingdings" pitchFamily="2" charset="2"/>
              <a:buAutoNum type="arabicPeriod"/>
            </a:pPr>
            <a:r>
              <a:rPr lang="en-US"/>
              <a:t>View Reference Point - VRP</a:t>
            </a:r>
          </a:p>
          <a:p>
            <a:pPr marL="800100" lvl="1" indent="-457200">
              <a:buFont typeface="Wingdings" pitchFamily="2" charset="2"/>
              <a:buAutoNum type="arabicPeriod"/>
            </a:pPr>
            <a:r>
              <a:rPr lang="en-US"/>
              <a:t>Projection Reference Point - PRP</a:t>
            </a:r>
          </a:p>
          <a:p>
            <a:pPr marL="800100" lvl="1" indent="-457200">
              <a:buFont typeface="Wingdings" pitchFamily="2" charset="2"/>
              <a:buAutoNum type="arabicPeriod"/>
            </a:pPr>
            <a:r>
              <a:rPr lang="en-US"/>
              <a:t>View Plane Normal - VPN</a:t>
            </a:r>
          </a:p>
          <a:p>
            <a:pPr marL="800100" lvl="1" indent="-457200">
              <a:buFont typeface="Wingdings" pitchFamily="2" charset="2"/>
              <a:buAutoNum type="arabicPeriod"/>
            </a:pPr>
            <a:r>
              <a:rPr lang="en-US"/>
              <a:t>View Up vector - VUP</a:t>
            </a:r>
          </a:p>
          <a:p>
            <a:pPr marL="800100" lvl="1" indent="-457200">
              <a:buFont typeface="Wingdings" pitchFamily="2" charset="2"/>
              <a:buAutoNum type="arabicPeriod"/>
            </a:pPr>
            <a:r>
              <a:rPr lang="en-US"/>
              <a:t>Window bounds</a:t>
            </a:r>
          </a:p>
          <a:p>
            <a:pPr marL="1066800" lvl="2" indent="-381000"/>
            <a:r>
              <a:rPr lang="en-US"/>
              <a:t>Can be specified either as</a:t>
            </a:r>
          </a:p>
          <a:p>
            <a:pPr marL="1371600" lvl="3" indent="-342900">
              <a:buFontTx/>
              <a:buAutoNum type="arabicPeriod"/>
            </a:pPr>
            <a:r>
              <a:rPr lang="en-US" sz="1800"/>
              <a:t> (u</a:t>
            </a:r>
            <a:r>
              <a:rPr lang="en-US" sz="1800" baseline="-25000"/>
              <a:t>min</a:t>
            </a:r>
            <a:r>
              <a:rPr lang="en-US" sz="1800"/>
              <a:t>, v</a:t>
            </a:r>
            <a:r>
              <a:rPr lang="en-US" sz="1800" baseline="-25000"/>
              <a:t>min</a:t>
            </a:r>
            <a:r>
              <a:rPr lang="en-US" sz="1800"/>
              <a:t>), (u</a:t>
            </a:r>
            <a:r>
              <a:rPr lang="en-US" sz="1800" baseline="-25000"/>
              <a:t>max</a:t>
            </a:r>
            <a:r>
              <a:rPr lang="en-US" sz="1800"/>
              <a:t>, v</a:t>
            </a:r>
            <a:r>
              <a:rPr lang="en-US" sz="1800" baseline="-25000"/>
              <a:t>max</a:t>
            </a:r>
            <a:r>
              <a:rPr lang="en-US" sz="1800"/>
              <a:t>) or  </a:t>
            </a:r>
          </a:p>
          <a:p>
            <a:pPr marL="1371600" lvl="3" indent="-342900">
              <a:buFontTx/>
              <a:buAutoNum type="arabicPeriod"/>
            </a:pPr>
            <a:r>
              <a:rPr lang="en-US" sz="1800"/>
              <a:t>FieldOfView</a:t>
            </a:r>
            <a:r>
              <a:rPr lang="en-US" sz="1800" baseline="-25000"/>
              <a:t>x</a:t>
            </a:r>
            <a:r>
              <a:rPr lang="en-US" sz="1800"/>
              <a:t>, FieldOfView</a:t>
            </a:r>
            <a:r>
              <a:rPr lang="en-US" sz="1800" baseline="-25000"/>
              <a:t>y</a:t>
            </a:r>
          </a:p>
          <a:p>
            <a:pPr marL="800100" lvl="1" indent="-457200">
              <a:buFont typeface="Wingdings" pitchFamily="2" charset="2"/>
              <a:buAutoNum type="arabicPeriod"/>
            </a:pPr>
            <a:r>
              <a:rPr lang="en-US"/>
              <a:t>Projection Type</a:t>
            </a:r>
          </a:p>
          <a:p>
            <a:pPr marL="800100" lvl="1" indent="-457200"/>
            <a:endParaRPr lang="en-US"/>
          </a:p>
          <a:p>
            <a:pPr marL="800100" lvl="1" indent="-457200"/>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96D0D60-3676-4E99-9273-6C9FFE0CA3B0}" type="slidenum">
              <a:rPr lang="en-US" altLang="en-US"/>
              <a:pPr/>
              <a:t>65</a:t>
            </a:fld>
            <a:endParaRPr lang="en-US" altLang="en-US"/>
          </a:p>
        </p:txBody>
      </p:sp>
      <p:sp>
        <p:nvSpPr>
          <p:cNvPr id="179202" name="Rectangle 2"/>
          <p:cNvSpPr>
            <a:spLocks noGrp="1" noChangeArrowheads="1"/>
          </p:cNvSpPr>
          <p:nvPr>
            <p:ph type="title" idx="4294967295"/>
          </p:nvPr>
        </p:nvSpPr>
        <p:spPr/>
        <p:txBody>
          <a:bodyPr anchor="b">
            <a:normAutofit fontScale="90000"/>
          </a:bodyPr>
          <a:lstStyle/>
          <a:p>
            <a:r>
              <a:rPr lang="en-US"/>
              <a:t>Specifying an Arbitrary View Summary</a:t>
            </a:r>
          </a:p>
        </p:txBody>
      </p:sp>
      <p:sp>
        <p:nvSpPr>
          <p:cNvPr id="179203" name="Rectangle 3" descr="Rectangle: Click to edit Master text styles&#10;Second level&#10;Third level&#10;Fourth level&#10;Fifth level"/>
          <p:cNvSpPr>
            <a:spLocks noGrp="1" noChangeArrowheads="1"/>
          </p:cNvSpPr>
          <p:nvPr>
            <p:ph type="body" idx="4294967295"/>
          </p:nvPr>
        </p:nvSpPr>
        <p:spPr/>
        <p:txBody>
          <a:bodyPr>
            <a:normAutofit lnSpcReduction="10000"/>
          </a:bodyPr>
          <a:lstStyle/>
          <a:p>
            <a:pPr marL="228600" indent="-228600">
              <a:lnSpc>
                <a:spcPct val="80000"/>
              </a:lnSpc>
            </a:pPr>
            <a:r>
              <a:rPr lang="en-US" sz="2600"/>
              <a:t>Generally this is simplified for the user to:</a:t>
            </a:r>
          </a:p>
          <a:p>
            <a:pPr marL="571500" lvl="1" indent="-228600">
              <a:lnSpc>
                <a:spcPct val="80000"/>
              </a:lnSpc>
            </a:pPr>
            <a:r>
              <a:rPr lang="en-US" sz="2200"/>
              <a:t>LookAt Point - VRP</a:t>
            </a:r>
          </a:p>
          <a:p>
            <a:pPr marL="571500" lvl="1" indent="-228600">
              <a:lnSpc>
                <a:spcPct val="80000"/>
              </a:lnSpc>
            </a:pPr>
            <a:r>
              <a:rPr lang="en-US" sz="2200"/>
              <a:t>LookFrom Point - PRP, view point, or center of projection</a:t>
            </a:r>
          </a:p>
          <a:p>
            <a:pPr marL="571500" lvl="1" indent="-228600">
              <a:lnSpc>
                <a:spcPct val="80000"/>
              </a:lnSpc>
            </a:pPr>
            <a:r>
              <a:rPr lang="en-US" sz="2200"/>
              <a:t>View Up vector - VUP</a:t>
            </a:r>
          </a:p>
          <a:p>
            <a:pPr marL="571500" lvl="1" indent="-228600">
              <a:lnSpc>
                <a:spcPct val="80000"/>
              </a:lnSpc>
            </a:pPr>
            <a:r>
              <a:rPr lang="en-US" sz="2200"/>
              <a:t>Field of View - gives the window size (could be different for vertical and horizontal, or could be the same)</a:t>
            </a:r>
          </a:p>
          <a:p>
            <a:pPr marL="571500" lvl="1" indent="-228600">
              <a:lnSpc>
                <a:spcPct val="80000"/>
              </a:lnSpc>
            </a:pPr>
            <a:r>
              <a:rPr lang="en-US" sz="2200"/>
              <a:t>Projection Type</a:t>
            </a:r>
          </a:p>
          <a:p>
            <a:pPr marL="228600" indent="-228600">
              <a:lnSpc>
                <a:spcPct val="80000"/>
              </a:lnSpc>
            </a:pPr>
            <a:r>
              <a:rPr lang="en-US" sz="2600"/>
              <a:t>Then with these quantities specified:</a:t>
            </a:r>
          </a:p>
          <a:p>
            <a:pPr marL="571500" lvl="1" indent="-228600">
              <a:lnSpc>
                <a:spcPct val="80000"/>
              </a:lnSpc>
            </a:pPr>
            <a:r>
              <a:rPr lang="en-US" sz="2200"/>
              <a:t>VRP = LookAt</a:t>
            </a:r>
          </a:p>
          <a:p>
            <a:pPr marL="571500" lvl="1" indent="-228600">
              <a:lnSpc>
                <a:spcPct val="80000"/>
              </a:lnSpc>
            </a:pPr>
            <a:r>
              <a:rPr lang="en-US" sz="2200"/>
              <a:t>PRP = LookFrom</a:t>
            </a:r>
          </a:p>
          <a:p>
            <a:pPr marL="571500" lvl="1" indent="-228600">
              <a:lnSpc>
                <a:spcPct val="80000"/>
              </a:lnSpc>
            </a:pPr>
            <a:r>
              <a:rPr lang="en-US" sz="2200"/>
              <a:t>VPN = LookFrom - LookAt</a:t>
            </a:r>
          </a:p>
          <a:p>
            <a:pPr marL="571500" lvl="1" indent="-228600">
              <a:lnSpc>
                <a:spcPct val="80000"/>
              </a:lnSpc>
            </a:pPr>
            <a:r>
              <a:rPr lang="en-US" sz="2200"/>
              <a:t>N = VPN</a:t>
            </a:r>
          </a:p>
          <a:p>
            <a:pPr marL="571500" lvl="1" indent="-228600">
              <a:lnSpc>
                <a:spcPct val="80000"/>
              </a:lnSpc>
            </a:pPr>
            <a:r>
              <a:rPr lang="en-US" sz="2200"/>
              <a:t>U = VUP X N</a:t>
            </a:r>
          </a:p>
          <a:p>
            <a:pPr marL="571500" lvl="1" indent="-228600">
              <a:lnSpc>
                <a:spcPct val="80000"/>
              </a:lnSpc>
            </a:pPr>
            <a:r>
              <a:rPr lang="en-US" sz="2200"/>
              <a:t>V = N X U</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fld id="{214D2C3D-504B-4055-AC77-5BF20E373B79}" type="slidenum">
              <a:rPr lang="en-US" altLang="en-US"/>
              <a:pPr/>
              <a:t>66</a:t>
            </a:fld>
            <a:endParaRPr lang="en-US" altLang="en-US"/>
          </a:p>
        </p:txBody>
      </p:sp>
      <p:sp>
        <p:nvSpPr>
          <p:cNvPr id="180271" name="Line 46"/>
          <p:cNvSpPr>
            <a:spLocks noChangeShapeType="1"/>
          </p:cNvSpPr>
          <p:nvPr/>
        </p:nvSpPr>
        <p:spPr bwMode="auto">
          <a:xfrm flipV="1">
            <a:off x="2638425" y="3306763"/>
            <a:ext cx="1828800" cy="1598612"/>
          </a:xfrm>
          <a:prstGeom prst="line">
            <a:avLst/>
          </a:prstGeom>
          <a:noFill/>
          <a:ln w="9525">
            <a:solidFill>
              <a:srgbClr val="969696"/>
            </a:solidFill>
            <a:round/>
            <a:headEnd/>
            <a:tailEnd/>
          </a:ln>
        </p:spPr>
        <p:txBody>
          <a:bodyPr wrap="none"/>
          <a:lstStyle/>
          <a:p>
            <a:endParaRPr lang="en-IN"/>
          </a:p>
        </p:txBody>
      </p:sp>
      <p:sp>
        <p:nvSpPr>
          <p:cNvPr id="180272" name="Line 47"/>
          <p:cNvSpPr>
            <a:spLocks noChangeShapeType="1"/>
          </p:cNvSpPr>
          <p:nvPr/>
        </p:nvSpPr>
        <p:spPr bwMode="auto">
          <a:xfrm flipV="1">
            <a:off x="2667000" y="1600200"/>
            <a:ext cx="4287838" cy="3294063"/>
          </a:xfrm>
          <a:prstGeom prst="line">
            <a:avLst/>
          </a:prstGeom>
          <a:noFill/>
          <a:ln w="9525">
            <a:solidFill>
              <a:srgbClr val="969696"/>
            </a:solidFill>
            <a:round/>
            <a:headEnd/>
            <a:tailEnd/>
          </a:ln>
        </p:spPr>
        <p:txBody>
          <a:bodyPr wrap="none"/>
          <a:lstStyle/>
          <a:p>
            <a:endParaRPr lang="en-IN"/>
          </a:p>
        </p:txBody>
      </p:sp>
      <p:sp>
        <p:nvSpPr>
          <p:cNvPr id="180226" name="AutoShape 57"/>
          <p:cNvSpPr>
            <a:spLocks noChangeAspect="1" noChangeArrowheads="1"/>
          </p:cNvSpPr>
          <p:nvPr/>
        </p:nvSpPr>
        <p:spPr bwMode="auto">
          <a:xfrm rot="5400000">
            <a:off x="4560888" y="1157288"/>
            <a:ext cx="2314575" cy="2517775"/>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80227" name="Rectangle 2"/>
          <p:cNvSpPr>
            <a:spLocks noGrp="1" noChangeArrowheads="1"/>
          </p:cNvSpPr>
          <p:nvPr>
            <p:ph type="title" idx="4294967295"/>
          </p:nvPr>
        </p:nvSpPr>
        <p:spPr/>
        <p:txBody>
          <a:bodyPr anchor="b"/>
          <a:lstStyle/>
          <a:p>
            <a:r>
              <a:rPr lang="en-US"/>
              <a:t>Arbitrary View</a:t>
            </a:r>
          </a:p>
        </p:txBody>
      </p:sp>
      <p:sp>
        <p:nvSpPr>
          <p:cNvPr id="180228" name="Rectangle 3" descr="Rectangle: Click to edit Master text styles&#10;Second level&#10;Third level&#10;Fourth level&#10;Fifth level"/>
          <p:cNvSpPr>
            <a:spLocks noGrp="1" noChangeArrowheads="1"/>
          </p:cNvSpPr>
          <p:nvPr>
            <p:ph type="body" idx="4294967295"/>
          </p:nvPr>
        </p:nvSpPr>
        <p:spPr>
          <a:xfrm>
            <a:off x="381000" y="1295400"/>
            <a:ext cx="8305800" cy="914400"/>
          </a:xfrm>
        </p:spPr>
        <p:txBody>
          <a:bodyPr/>
          <a:lstStyle/>
          <a:p>
            <a:pPr marL="228600" indent="-228600"/>
            <a:r>
              <a:rPr lang="en-US"/>
              <a:t>So, we have:</a:t>
            </a:r>
          </a:p>
          <a:p>
            <a:pPr marL="228600" indent="-228600"/>
            <a:endParaRPr lang="en-US"/>
          </a:p>
        </p:txBody>
      </p:sp>
      <p:sp>
        <p:nvSpPr>
          <p:cNvPr id="180229" name="AutoShape 4"/>
          <p:cNvSpPr>
            <a:spLocks noChangeAspect="1" noChangeArrowheads="1"/>
          </p:cNvSpPr>
          <p:nvPr/>
        </p:nvSpPr>
        <p:spPr bwMode="auto">
          <a:xfrm rot="5400000">
            <a:off x="3825082" y="2597943"/>
            <a:ext cx="1384300" cy="1566863"/>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80230" name="AutoShape 5"/>
          <p:cNvSpPr>
            <a:spLocks noChangeAspect="1" noChangeArrowheads="1"/>
          </p:cNvSpPr>
          <p:nvPr/>
        </p:nvSpPr>
        <p:spPr bwMode="auto">
          <a:xfrm rot="5400000">
            <a:off x="3303588" y="3571875"/>
            <a:ext cx="831850" cy="860425"/>
          </a:xfrm>
          <a:prstGeom prst="parallelogram">
            <a:avLst>
              <a:gd name="adj" fmla="val 12301"/>
            </a:avLst>
          </a:prstGeom>
          <a:solidFill>
            <a:srgbClr val="397C81">
              <a:alpha val="60001"/>
            </a:srgbClr>
          </a:solidFill>
          <a:ln w="6350">
            <a:solidFill>
              <a:schemeClr val="tx1"/>
            </a:solidFill>
            <a:miter lim="800000"/>
            <a:headEnd/>
            <a:tailEnd/>
          </a:ln>
        </p:spPr>
        <p:txBody>
          <a:bodyPr rot="10800000" vert="eaVert" wrap="none" anchor="ctr"/>
          <a:lstStyle/>
          <a:p>
            <a:pPr algn="l"/>
            <a:endParaRPr lang="en-US" sz="2400">
              <a:latin typeface="Times New Roman" pitchFamily="18" charset="0"/>
            </a:endParaRPr>
          </a:p>
        </p:txBody>
      </p:sp>
      <p:sp>
        <p:nvSpPr>
          <p:cNvPr id="180231" name="Text Box 6"/>
          <p:cNvSpPr txBox="1">
            <a:spLocks noChangeArrowheads="1"/>
          </p:cNvSpPr>
          <p:nvPr/>
        </p:nvSpPr>
        <p:spPr bwMode="auto">
          <a:xfrm>
            <a:off x="2286000" y="25146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View Plane</a:t>
            </a:r>
          </a:p>
        </p:txBody>
      </p:sp>
      <p:sp>
        <p:nvSpPr>
          <p:cNvPr id="180232" name="Text Box 7"/>
          <p:cNvSpPr txBox="1">
            <a:spLocks noChangeArrowheads="1"/>
          </p:cNvSpPr>
          <p:nvPr/>
        </p:nvSpPr>
        <p:spPr bwMode="auto">
          <a:xfrm>
            <a:off x="3492500" y="3098800"/>
            <a:ext cx="641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VUP</a:t>
            </a:r>
          </a:p>
        </p:txBody>
      </p:sp>
      <p:sp>
        <p:nvSpPr>
          <p:cNvPr id="180233" name="Text Box 8"/>
          <p:cNvSpPr txBox="1">
            <a:spLocks noChangeArrowheads="1"/>
          </p:cNvSpPr>
          <p:nvPr/>
        </p:nvSpPr>
        <p:spPr bwMode="auto">
          <a:xfrm rot="412904">
            <a:off x="4495800" y="3581400"/>
            <a:ext cx="8953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LookAt</a:t>
            </a:r>
          </a:p>
        </p:txBody>
      </p:sp>
      <p:sp>
        <p:nvSpPr>
          <p:cNvPr id="180234" name="Text Box 9"/>
          <p:cNvSpPr txBox="1">
            <a:spLocks noChangeArrowheads="1"/>
          </p:cNvSpPr>
          <p:nvPr/>
        </p:nvSpPr>
        <p:spPr bwMode="auto">
          <a:xfrm>
            <a:off x="1600200" y="53340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N</a:t>
            </a:r>
          </a:p>
        </p:txBody>
      </p:sp>
      <p:sp>
        <p:nvSpPr>
          <p:cNvPr id="180255" name="Line 30"/>
          <p:cNvSpPr>
            <a:spLocks noChangeShapeType="1"/>
          </p:cNvSpPr>
          <p:nvPr/>
        </p:nvSpPr>
        <p:spPr bwMode="auto">
          <a:xfrm flipH="1" flipV="1">
            <a:off x="4062413" y="2971800"/>
            <a:ext cx="592137" cy="581025"/>
          </a:xfrm>
          <a:prstGeom prst="line">
            <a:avLst/>
          </a:prstGeom>
          <a:noFill/>
          <a:ln w="6350">
            <a:solidFill>
              <a:schemeClr val="tx1"/>
            </a:solidFill>
            <a:round/>
            <a:headEnd/>
            <a:tailEnd type="triangle" w="med" len="med"/>
          </a:ln>
        </p:spPr>
        <p:txBody>
          <a:bodyPr wrap="none"/>
          <a:lstStyle/>
          <a:p>
            <a:endParaRPr lang="en-IN"/>
          </a:p>
        </p:txBody>
      </p:sp>
      <p:sp>
        <p:nvSpPr>
          <p:cNvPr id="180256" name="Line 31"/>
          <p:cNvSpPr>
            <a:spLocks noChangeShapeType="1"/>
          </p:cNvSpPr>
          <p:nvPr/>
        </p:nvSpPr>
        <p:spPr bwMode="auto">
          <a:xfrm flipV="1">
            <a:off x="4083050" y="2825750"/>
            <a:ext cx="561975" cy="155575"/>
          </a:xfrm>
          <a:prstGeom prst="line">
            <a:avLst/>
          </a:prstGeom>
          <a:noFill/>
          <a:ln w="6350">
            <a:solidFill>
              <a:schemeClr val="tx1"/>
            </a:solidFill>
            <a:prstDash val="dash"/>
            <a:round/>
            <a:headEnd/>
            <a:tailEnd/>
          </a:ln>
        </p:spPr>
        <p:txBody>
          <a:bodyPr wrap="none"/>
          <a:lstStyle/>
          <a:p>
            <a:endParaRPr lang="en-IN"/>
          </a:p>
        </p:txBody>
      </p:sp>
      <p:sp>
        <p:nvSpPr>
          <p:cNvPr id="180257" name="Text Box 32"/>
          <p:cNvSpPr txBox="1">
            <a:spLocks noChangeArrowheads="1"/>
          </p:cNvSpPr>
          <p:nvPr/>
        </p:nvSpPr>
        <p:spPr bwMode="auto">
          <a:xfrm>
            <a:off x="4678363" y="1601788"/>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V</a:t>
            </a:r>
          </a:p>
        </p:txBody>
      </p:sp>
      <p:sp>
        <p:nvSpPr>
          <p:cNvPr id="180269" name="Text Box 44"/>
          <p:cNvSpPr txBox="1">
            <a:spLocks noChangeArrowheads="1"/>
          </p:cNvSpPr>
          <p:nvPr/>
        </p:nvSpPr>
        <p:spPr bwMode="auto">
          <a:xfrm>
            <a:off x="6705600" y="3657600"/>
            <a:ext cx="368300" cy="396875"/>
          </a:xfrm>
          <a:prstGeom prst="rect">
            <a:avLst/>
          </a:prstGeom>
          <a:noFill/>
          <a:ln w="9525">
            <a:noFill/>
            <a:miter lim="800000"/>
            <a:headEnd/>
            <a:tailEnd/>
          </a:ln>
        </p:spPr>
        <p:txBody>
          <a:bodyPr wrap="none">
            <a:spAutoFit/>
          </a:bodyPr>
          <a:lstStyle/>
          <a:p>
            <a:pPr algn="l"/>
            <a:r>
              <a:rPr lang="en-US" sz="2000">
                <a:solidFill>
                  <a:srgbClr val="00008C"/>
                </a:solidFill>
                <a:latin typeface="Times New Roman" pitchFamily="18" charset="0"/>
              </a:rPr>
              <a:t>U</a:t>
            </a:r>
          </a:p>
        </p:txBody>
      </p:sp>
      <p:sp>
        <p:nvSpPr>
          <p:cNvPr id="180270" name="Line 45"/>
          <p:cNvSpPr>
            <a:spLocks noChangeShapeType="1"/>
          </p:cNvSpPr>
          <p:nvPr/>
        </p:nvSpPr>
        <p:spPr bwMode="auto">
          <a:xfrm flipV="1">
            <a:off x="2627313" y="1238250"/>
            <a:ext cx="1839912" cy="3656013"/>
          </a:xfrm>
          <a:prstGeom prst="line">
            <a:avLst/>
          </a:prstGeom>
          <a:noFill/>
          <a:ln w="9525">
            <a:solidFill>
              <a:srgbClr val="C0C0C0"/>
            </a:solidFill>
            <a:round/>
            <a:headEnd/>
            <a:tailEnd/>
          </a:ln>
        </p:spPr>
        <p:txBody>
          <a:bodyPr wrap="none"/>
          <a:lstStyle/>
          <a:p>
            <a:endParaRPr lang="en-IN"/>
          </a:p>
        </p:txBody>
      </p:sp>
      <p:sp>
        <p:nvSpPr>
          <p:cNvPr id="180273" name="Line 48"/>
          <p:cNvSpPr>
            <a:spLocks noChangeShapeType="1"/>
          </p:cNvSpPr>
          <p:nvPr/>
        </p:nvSpPr>
        <p:spPr bwMode="auto">
          <a:xfrm flipV="1">
            <a:off x="2638425" y="3573463"/>
            <a:ext cx="4333875" cy="1300162"/>
          </a:xfrm>
          <a:prstGeom prst="line">
            <a:avLst/>
          </a:prstGeom>
          <a:noFill/>
          <a:ln w="9525">
            <a:solidFill>
              <a:srgbClr val="C0C0C0"/>
            </a:solidFill>
            <a:round/>
            <a:headEnd/>
            <a:tailEnd/>
          </a:ln>
        </p:spPr>
        <p:txBody>
          <a:bodyPr wrap="none"/>
          <a:lstStyle/>
          <a:p>
            <a:endParaRPr lang="en-IN"/>
          </a:p>
        </p:txBody>
      </p:sp>
      <p:sp>
        <p:nvSpPr>
          <p:cNvPr id="180275" name="Text Box 50"/>
          <p:cNvSpPr txBox="1">
            <a:spLocks noChangeArrowheads="1"/>
          </p:cNvSpPr>
          <p:nvPr/>
        </p:nvSpPr>
        <p:spPr bwMode="auto">
          <a:xfrm>
            <a:off x="1295400" y="4495800"/>
            <a:ext cx="116205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LookFrom</a:t>
            </a:r>
          </a:p>
        </p:txBody>
      </p:sp>
      <p:sp>
        <p:nvSpPr>
          <p:cNvPr id="180277" name="Text Box 52"/>
          <p:cNvSpPr txBox="1">
            <a:spLocks noChangeArrowheads="1"/>
          </p:cNvSpPr>
          <p:nvPr/>
        </p:nvSpPr>
        <p:spPr bwMode="auto">
          <a:xfrm>
            <a:off x="3581400" y="5181600"/>
            <a:ext cx="1511300" cy="641350"/>
          </a:xfrm>
          <a:prstGeom prst="rect">
            <a:avLst/>
          </a:prstGeom>
          <a:noFill/>
          <a:ln w="9525">
            <a:noFill/>
            <a:miter lim="800000"/>
            <a:headEnd/>
            <a:tailEnd/>
          </a:ln>
        </p:spPr>
        <p:txBody>
          <a:bodyPr wrap="none">
            <a:spAutoFit/>
          </a:bodyPr>
          <a:lstStyle/>
          <a:p>
            <a:r>
              <a:rPr lang="en-US">
                <a:solidFill>
                  <a:srgbClr val="00008C"/>
                </a:solidFill>
                <a:latin typeface="Times New Roman" pitchFamily="18" charset="0"/>
              </a:rPr>
              <a:t>Field of View </a:t>
            </a:r>
          </a:p>
          <a:p>
            <a:r>
              <a:rPr lang="en-US">
                <a:solidFill>
                  <a:srgbClr val="00008C"/>
                </a:solidFill>
                <a:latin typeface="Times New Roman" pitchFamily="18" charset="0"/>
              </a:rPr>
              <a:t>in V</a:t>
            </a:r>
          </a:p>
        </p:txBody>
      </p:sp>
      <p:sp>
        <p:nvSpPr>
          <p:cNvPr id="180279" name="Text Box 54"/>
          <p:cNvSpPr txBox="1">
            <a:spLocks noChangeArrowheads="1"/>
          </p:cNvSpPr>
          <p:nvPr/>
        </p:nvSpPr>
        <p:spPr bwMode="auto">
          <a:xfrm>
            <a:off x="1292225" y="3124200"/>
            <a:ext cx="1511300" cy="641350"/>
          </a:xfrm>
          <a:prstGeom prst="rect">
            <a:avLst/>
          </a:prstGeom>
          <a:noFill/>
          <a:ln w="9525">
            <a:noFill/>
            <a:miter lim="800000"/>
            <a:headEnd/>
            <a:tailEnd/>
          </a:ln>
        </p:spPr>
        <p:txBody>
          <a:bodyPr wrap="none">
            <a:spAutoFit/>
          </a:bodyPr>
          <a:lstStyle/>
          <a:p>
            <a:r>
              <a:rPr lang="en-US">
                <a:solidFill>
                  <a:srgbClr val="00008C"/>
                </a:solidFill>
                <a:latin typeface="Times New Roman" pitchFamily="18" charset="0"/>
              </a:rPr>
              <a:t>Field of View </a:t>
            </a:r>
          </a:p>
          <a:p>
            <a:r>
              <a:rPr lang="en-US">
                <a:solidFill>
                  <a:srgbClr val="00008C"/>
                </a:solidFill>
                <a:latin typeface="Times New Roman" pitchFamily="18" charset="0"/>
              </a:rPr>
              <a:t>in U</a:t>
            </a:r>
          </a:p>
        </p:txBody>
      </p:sp>
      <p:sp>
        <p:nvSpPr>
          <p:cNvPr id="180280" name="Line 55"/>
          <p:cNvSpPr>
            <a:spLocks noChangeShapeType="1"/>
          </p:cNvSpPr>
          <p:nvPr/>
        </p:nvSpPr>
        <p:spPr bwMode="auto">
          <a:xfrm>
            <a:off x="2438400" y="3581400"/>
            <a:ext cx="762000" cy="533400"/>
          </a:xfrm>
          <a:prstGeom prst="line">
            <a:avLst/>
          </a:prstGeom>
          <a:noFill/>
          <a:ln w="9525">
            <a:solidFill>
              <a:schemeClr val="tx1"/>
            </a:solidFill>
            <a:round/>
            <a:headEnd/>
            <a:tailEnd/>
          </a:ln>
        </p:spPr>
        <p:txBody>
          <a:bodyPr wrap="none"/>
          <a:lstStyle/>
          <a:p>
            <a:endParaRPr lang="en-IN"/>
          </a:p>
        </p:txBody>
      </p:sp>
      <p:sp>
        <p:nvSpPr>
          <p:cNvPr id="180281" name="Line 56"/>
          <p:cNvSpPr>
            <a:spLocks noChangeShapeType="1"/>
          </p:cNvSpPr>
          <p:nvPr/>
        </p:nvSpPr>
        <p:spPr bwMode="auto">
          <a:xfrm flipH="1" flipV="1">
            <a:off x="3581400" y="4419600"/>
            <a:ext cx="609600" cy="762000"/>
          </a:xfrm>
          <a:prstGeom prst="line">
            <a:avLst/>
          </a:prstGeom>
          <a:noFill/>
          <a:ln w="9525">
            <a:solidFill>
              <a:schemeClr val="tx1"/>
            </a:solidFill>
            <a:round/>
            <a:headEnd/>
            <a:tailEnd/>
          </a:ln>
        </p:spPr>
        <p:txBody>
          <a:bodyPr wrap="none"/>
          <a:lstStyle/>
          <a:p>
            <a:endParaRPr lang="en-IN"/>
          </a:p>
        </p:txBody>
      </p:sp>
      <p:sp>
        <p:nvSpPr>
          <p:cNvPr id="180282" name="Text Box 58"/>
          <p:cNvSpPr txBox="1">
            <a:spLocks noChangeArrowheads="1"/>
          </p:cNvSpPr>
          <p:nvPr/>
        </p:nvSpPr>
        <p:spPr bwMode="auto">
          <a:xfrm rot="295627">
            <a:off x="4191000" y="4267200"/>
            <a:ext cx="12446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Front Plane</a:t>
            </a:r>
          </a:p>
        </p:txBody>
      </p:sp>
      <p:sp>
        <p:nvSpPr>
          <p:cNvPr id="180283" name="Text Box 59"/>
          <p:cNvSpPr txBox="1">
            <a:spLocks noChangeArrowheads="1"/>
          </p:cNvSpPr>
          <p:nvPr/>
        </p:nvSpPr>
        <p:spPr bwMode="auto">
          <a:xfrm rot="266189">
            <a:off x="5257800" y="990600"/>
            <a:ext cx="1219200" cy="366713"/>
          </a:xfrm>
          <a:prstGeom prst="rect">
            <a:avLst/>
          </a:prstGeom>
          <a:noFill/>
          <a:ln w="9525">
            <a:noFill/>
            <a:miter lim="800000"/>
            <a:headEnd/>
            <a:tailEnd/>
          </a:ln>
        </p:spPr>
        <p:txBody>
          <a:bodyPr wrap="none">
            <a:spAutoFit/>
          </a:bodyPr>
          <a:lstStyle/>
          <a:p>
            <a:pPr algn="l"/>
            <a:r>
              <a:rPr lang="en-US">
                <a:solidFill>
                  <a:srgbClr val="00008C"/>
                </a:solidFill>
                <a:latin typeface="Times New Roman" pitchFamily="18" charset="0"/>
              </a:rPr>
              <a:t>Back Plane</a:t>
            </a:r>
          </a:p>
        </p:txBody>
      </p:sp>
      <p:sp>
        <p:nvSpPr>
          <p:cNvPr id="180284" name="Line 60"/>
          <p:cNvSpPr>
            <a:spLocks noChangeShapeType="1"/>
          </p:cNvSpPr>
          <p:nvPr/>
        </p:nvSpPr>
        <p:spPr bwMode="auto">
          <a:xfrm flipH="1">
            <a:off x="1946275" y="3533775"/>
            <a:ext cx="2674938" cy="1819275"/>
          </a:xfrm>
          <a:prstGeom prst="line">
            <a:avLst/>
          </a:prstGeom>
          <a:noFill/>
          <a:ln w="9525">
            <a:solidFill>
              <a:schemeClr val="tx1"/>
            </a:solidFill>
            <a:round/>
            <a:headEnd/>
            <a:tailEnd type="triangle" w="med" len="lg"/>
          </a:ln>
          <a:effectLst/>
        </p:spPr>
        <p:txBody>
          <a:bodyPr/>
          <a:lstStyle/>
          <a:p>
            <a:endParaRPr lang="en-IN"/>
          </a:p>
        </p:txBody>
      </p:sp>
      <p:sp>
        <p:nvSpPr>
          <p:cNvPr id="180285" name="Line 61"/>
          <p:cNvSpPr>
            <a:spLocks noChangeShapeType="1"/>
          </p:cNvSpPr>
          <p:nvPr/>
        </p:nvSpPr>
        <p:spPr bwMode="auto">
          <a:xfrm flipV="1">
            <a:off x="4630738" y="1700213"/>
            <a:ext cx="9525" cy="1825625"/>
          </a:xfrm>
          <a:prstGeom prst="line">
            <a:avLst/>
          </a:prstGeom>
          <a:noFill/>
          <a:ln w="9525">
            <a:solidFill>
              <a:schemeClr val="tx1"/>
            </a:solidFill>
            <a:round/>
            <a:headEnd/>
            <a:tailEnd type="triangle" w="med" len="lg"/>
          </a:ln>
          <a:effectLst/>
        </p:spPr>
        <p:txBody>
          <a:bodyPr/>
          <a:lstStyle/>
          <a:p>
            <a:endParaRPr lang="en-IN"/>
          </a:p>
        </p:txBody>
      </p:sp>
      <p:sp>
        <p:nvSpPr>
          <p:cNvPr id="180286" name="Line 62"/>
          <p:cNvSpPr>
            <a:spLocks noChangeShapeType="1"/>
          </p:cNvSpPr>
          <p:nvPr/>
        </p:nvSpPr>
        <p:spPr bwMode="auto">
          <a:xfrm>
            <a:off x="4640263" y="3543300"/>
            <a:ext cx="2043112" cy="238125"/>
          </a:xfrm>
          <a:prstGeom prst="line">
            <a:avLst/>
          </a:prstGeom>
          <a:noFill/>
          <a:ln w="9525">
            <a:solidFill>
              <a:schemeClr val="tx1"/>
            </a:solidFill>
            <a:round/>
            <a:headEnd/>
            <a:tailEnd type="triangle" w="med" len="lg"/>
          </a:ln>
          <a:effectLst/>
        </p:spPr>
        <p:txBody>
          <a:bodyPr/>
          <a:lstStyle/>
          <a:p>
            <a:endParaRPr lang="en-IN"/>
          </a:p>
        </p:txBody>
      </p:sp>
      <p:sp>
        <p:nvSpPr>
          <p:cNvPr id="180258" name="Oval 33"/>
          <p:cNvSpPr>
            <a:spLocks noChangeArrowheads="1"/>
          </p:cNvSpPr>
          <p:nvPr/>
        </p:nvSpPr>
        <p:spPr bwMode="auto">
          <a:xfrm>
            <a:off x="4576763" y="3475038"/>
            <a:ext cx="125412" cy="125412"/>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80274" name="Oval 49"/>
          <p:cNvSpPr>
            <a:spLocks noChangeArrowheads="1"/>
          </p:cNvSpPr>
          <p:nvPr/>
        </p:nvSpPr>
        <p:spPr bwMode="auto">
          <a:xfrm>
            <a:off x="2571750" y="4819650"/>
            <a:ext cx="125413" cy="125413"/>
          </a:xfrm>
          <a:prstGeom prst="ellipse">
            <a:avLst/>
          </a:prstGeom>
          <a:solidFill>
            <a:srgbClr val="00FFFF"/>
          </a:solidFill>
          <a:ln w="9525">
            <a:solidFill>
              <a:schemeClr val="tx1"/>
            </a:solidFill>
            <a:round/>
            <a:headEnd/>
            <a:tailEnd/>
          </a:ln>
        </p:spPr>
        <p:txBody>
          <a:bodyPr wrap="none" anchor="ctr"/>
          <a:lstStyle/>
          <a:p>
            <a:pPr algn="l"/>
            <a:endParaRPr lang="en-US" sz="2400">
              <a:latin typeface="Times New Roman" pitchFamily="18" charset="0"/>
            </a:endParaRPr>
          </a:p>
        </p:txBody>
      </p:sp>
      <p:sp>
        <p:nvSpPr>
          <p:cNvPr id="180287" name="Line 63"/>
          <p:cNvSpPr>
            <a:spLocks noChangeShapeType="1"/>
          </p:cNvSpPr>
          <p:nvPr/>
        </p:nvSpPr>
        <p:spPr bwMode="auto">
          <a:xfrm>
            <a:off x="2971800" y="4191000"/>
            <a:ext cx="533400" cy="0"/>
          </a:xfrm>
          <a:prstGeom prst="line">
            <a:avLst/>
          </a:prstGeom>
          <a:noFill/>
          <a:ln w="9525">
            <a:solidFill>
              <a:schemeClr val="tx1"/>
            </a:solidFill>
            <a:round/>
            <a:headEnd type="triangle" w="med" len="med"/>
            <a:tailEnd type="triangle" w="med" len="med"/>
          </a:ln>
          <a:effectLst/>
        </p:spPr>
        <p:txBody>
          <a:bodyPr/>
          <a:lstStyle/>
          <a:p>
            <a:endParaRPr lang="en-IN"/>
          </a:p>
        </p:txBody>
      </p:sp>
      <p:sp>
        <p:nvSpPr>
          <p:cNvPr id="180288" name="Line 64"/>
          <p:cNvSpPr>
            <a:spLocks noChangeShapeType="1"/>
          </p:cNvSpPr>
          <p:nvPr/>
        </p:nvSpPr>
        <p:spPr bwMode="auto">
          <a:xfrm>
            <a:off x="3505200" y="4191000"/>
            <a:ext cx="7938" cy="406400"/>
          </a:xfrm>
          <a:prstGeom prst="line">
            <a:avLst/>
          </a:prstGeom>
          <a:noFill/>
          <a:ln w="9525">
            <a:solidFill>
              <a:schemeClr val="tx1"/>
            </a:solidFill>
            <a:round/>
            <a:headEnd type="triangle" w="med" len="med"/>
            <a:tailEnd type="triangle" w="med" len="me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2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2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02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02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02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02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02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2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02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02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02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02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02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02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0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71" grpId="0" animBg="1"/>
      <p:bldP spid="180272" grpId="0" animBg="1"/>
      <p:bldP spid="180229" grpId="0" animBg="1"/>
      <p:bldP spid="180230" grpId="0" animBg="1"/>
      <p:bldP spid="180231" grpId="0"/>
      <p:bldP spid="180270" grpId="0" animBg="1"/>
      <p:bldP spid="180273" grpId="0" animBg="1"/>
      <p:bldP spid="180277" grpId="0"/>
      <p:bldP spid="180279" grpId="0"/>
      <p:bldP spid="180280" grpId="0" animBg="1"/>
      <p:bldP spid="180281" grpId="0" animBg="1"/>
      <p:bldP spid="180282" grpId="0"/>
      <p:bldP spid="180287" grpId="0" animBg="1"/>
      <p:bldP spid="18028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DC0B92-8D74-4BF7-87E6-8AF24E0E527B}" type="slidenum">
              <a:rPr lang="en-US"/>
              <a:pPr/>
              <a:t>67</a:t>
            </a:fld>
            <a:endParaRPr lang="en-US"/>
          </a:p>
        </p:txBody>
      </p:sp>
      <p:sp>
        <p:nvSpPr>
          <p:cNvPr id="352258" name="Rectangle 2"/>
          <p:cNvSpPr>
            <a:spLocks noGrp="1" noChangeArrowheads="1"/>
          </p:cNvSpPr>
          <p:nvPr>
            <p:ph type="title"/>
          </p:nvPr>
        </p:nvSpPr>
        <p:spPr>
          <a:xfrm>
            <a:off x="304800" y="228600"/>
            <a:ext cx="8534400" cy="1143000"/>
          </a:xfrm>
        </p:spPr>
        <p:txBody>
          <a:bodyPr/>
          <a:lstStyle/>
          <a:p>
            <a:r>
              <a:rPr lang="en-US"/>
              <a:t>Perspective Viewing with OpenGL</a:t>
            </a:r>
          </a:p>
        </p:txBody>
      </p:sp>
      <p:sp>
        <p:nvSpPr>
          <p:cNvPr id="352259" name="Rectangle 3"/>
          <p:cNvSpPr>
            <a:spLocks noGrp="1" noChangeArrowheads="1"/>
          </p:cNvSpPr>
          <p:nvPr>
            <p:ph type="body" idx="1"/>
          </p:nvPr>
        </p:nvSpPr>
        <p:spPr>
          <a:xfrm>
            <a:off x="228600" y="1524000"/>
            <a:ext cx="8610600" cy="4648200"/>
          </a:xfrm>
        </p:spPr>
        <p:txBody>
          <a:bodyPr/>
          <a:lstStyle/>
          <a:p>
            <a:r>
              <a:rPr lang="en-US"/>
              <a:t>Positioning and aiming camera</a:t>
            </a:r>
          </a:p>
          <a:p>
            <a:pPr lvl="1"/>
            <a:r>
              <a:rPr lang="en-US"/>
              <a:t>glMatrixMode(GL_MODELVIEW);</a:t>
            </a:r>
          </a:p>
          <a:p>
            <a:pPr lvl="1">
              <a:buFont typeface="Monotype Sorts" pitchFamily="2" charset="2"/>
              <a:buNone/>
            </a:pPr>
            <a:r>
              <a:rPr lang="en-US"/>
              <a:t>	glLoadIdentity();</a:t>
            </a:r>
          </a:p>
          <a:p>
            <a:pPr lvl="1">
              <a:buFont typeface="Monotype Sorts" pitchFamily="2" charset="2"/>
              <a:buNone/>
            </a:pPr>
            <a:r>
              <a:rPr lang="en-US"/>
              <a:t>	gluLookAt(eye.x, eye.y, eye.z,    // eye position</a:t>
            </a:r>
          </a:p>
          <a:p>
            <a:pPr lvl="1">
              <a:buFont typeface="Monotype Sorts" pitchFamily="2" charset="2"/>
              <a:buNone/>
            </a:pPr>
            <a:r>
              <a:rPr lang="en-US"/>
              <a:t>			       look.x, look.y, look.z, // </a:t>
            </a:r>
            <a:r>
              <a:rPr lang="en-US" i="1"/>
              <a:t>look at</a:t>
            </a:r>
            <a:r>
              <a:rPr lang="en-US"/>
              <a:t> point</a:t>
            </a:r>
          </a:p>
          <a:p>
            <a:pPr lvl="1">
              <a:buFont typeface="Monotype Sorts" pitchFamily="2" charset="2"/>
              <a:buNone/>
            </a:pPr>
            <a:r>
              <a:rPr lang="en-US"/>
              <a:t>                   up.x, up.y, up.z)        // up vector</a:t>
            </a:r>
          </a:p>
          <a:p>
            <a:pPr lvl="1"/>
            <a:r>
              <a:rPr lang="en-US"/>
              <a:t>Up vector is often set to (0, 1, 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A07E00-DBB4-4E84-801B-DC8A928267AE}" type="slidenum">
              <a:rPr lang="en-US"/>
              <a:pPr/>
              <a:t>68</a:t>
            </a:fld>
            <a:endParaRPr lang="en-US"/>
          </a:p>
        </p:txBody>
      </p:sp>
      <p:sp>
        <p:nvSpPr>
          <p:cNvPr id="351234" name="Rectangle 2"/>
          <p:cNvSpPr>
            <a:spLocks noGrp="1" noChangeArrowheads="1"/>
          </p:cNvSpPr>
          <p:nvPr>
            <p:ph type="title"/>
          </p:nvPr>
        </p:nvSpPr>
        <p:spPr/>
        <p:txBody>
          <a:bodyPr/>
          <a:lstStyle/>
          <a:p>
            <a:r>
              <a:rPr lang="en-US"/>
              <a:t>Transformation Matrix for LookAt</a:t>
            </a:r>
          </a:p>
        </p:txBody>
      </p:sp>
      <p:sp>
        <p:nvSpPr>
          <p:cNvPr id="351235" name="Rectangle 3"/>
          <p:cNvSpPr>
            <a:spLocks noGrp="1" noChangeArrowheads="1"/>
          </p:cNvSpPr>
          <p:nvPr>
            <p:ph type="body" idx="1"/>
          </p:nvPr>
        </p:nvSpPr>
        <p:spPr>
          <a:xfrm>
            <a:off x="533400" y="1447800"/>
            <a:ext cx="8001000" cy="4648200"/>
          </a:xfrm>
        </p:spPr>
        <p:txBody>
          <a:bodyPr>
            <a:normAutofit fontScale="92500" lnSpcReduction="10000"/>
          </a:bodyPr>
          <a:lstStyle/>
          <a:p>
            <a:r>
              <a:rPr lang="en-US"/>
              <a:t>Camera coordinate system</a:t>
            </a:r>
          </a:p>
          <a:p>
            <a:pPr lvl="1"/>
            <a:r>
              <a:rPr lang="en-US"/>
              <a:t>Axes: </a:t>
            </a:r>
            <a:r>
              <a:rPr lang="en-US" b="1"/>
              <a:t>u</a:t>
            </a:r>
            <a:r>
              <a:rPr lang="en-US"/>
              <a:t>, </a:t>
            </a:r>
            <a:r>
              <a:rPr lang="en-US" b="1"/>
              <a:t>v</a:t>
            </a:r>
            <a:r>
              <a:rPr lang="en-US"/>
              <a:t>, </a:t>
            </a:r>
            <a:r>
              <a:rPr lang="en-US" b="1"/>
              <a:t>n</a:t>
            </a:r>
            <a:r>
              <a:rPr lang="en-US"/>
              <a:t> </a:t>
            </a:r>
          </a:p>
          <a:p>
            <a:pPr lvl="1">
              <a:buFont typeface="Monotype Sorts" pitchFamily="2" charset="2"/>
              <a:buNone/>
            </a:pPr>
            <a:r>
              <a:rPr lang="en-US" b="1"/>
              <a:t>	n</a:t>
            </a:r>
            <a:r>
              <a:rPr lang="en-US"/>
              <a:t> = </a:t>
            </a:r>
            <a:r>
              <a:rPr lang="en-US" i="1"/>
              <a:t>eye</a:t>
            </a:r>
            <a:r>
              <a:rPr lang="en-US"/>
              <a:t> – </a:t>
            </a:r>
            <a:r>
              <a:rPr lang="en-US" i="1"/>
              <a:t>look</a:t>
            </a:r>
          </a:p>
          <a:p>
            <a:pPr lvl="1">
              <a:buFont typeface="Monotype Sorts" pitchFamily="2" charset="2"/>
              <a:buNone/>
            </a:pPr>
            <a:r>
              <a:rPr lang="en-US"/>
              <a:t>	</a:t>
            </a:r>
            <a:r>
              <a:rPr lang="en-US" b="1"/>
              <a:t>u</a:t>
            </a:r>
            <a:r>
              <a:rPr lang="en-US"/>
              <a:t> = </a:t>
            </a:r>
            <a:r>
              <a:rPr lang="en-US" b="1"/>
              <a:t>up </a:t>
            </a:r>
            <a:r>
              <a:rPr lang="en-US">
                <a:sym typeface="Symbol" pitchFamily="18" charset="2"/>
              </a:rPr>
              <a:t></a:t>
            </a:r>
            <a:r>
              <a:rPr lang="en-US" b="1"/>
              <a:t> n</a:t>
            </a:r>
            <a:endParaRPr lang="en-US"/>
          </a:p>
          <a:p>
            <a:pPr lvl="1">
              <a:buFont typeface="Monotype Sorts" pitchFamily="2" charset="2"/>
              <a:buNone/>
            </a:pPr>
            <a:r>
              <a:rPr lang="en-US"/>
              <a:t>	</a:t>
            </a:r>
            <a:r>
              <a:rPr lang="en-US" b="1"/>
              <a:t>v</a:t>
            </a:r>
            <a:r>
              <a:rPr lang="en-US"/>
              <a:t> = </a:t>
            </a:r>
            <a:r>
              <a:rPr lang="en-US" b="1"/>
              <a:t>n</a:t>
            </a:r>
            <a:r>
              <a:rPr lang="en-US"/>
              <a:t> </a:t>
            </a:r>
            <a:r>
              <a:rPr lang="en-US">
                <a:sym typeface="Symbol" pitchFamily="18" charset="2"/>
              </a:rPr>
              <a:t></a:t>
            </a:r>
            <a:r>
              <a:rPr lang="en-US"/>
              <a:t> </a:t>
            </a:r>
            <a:r>
              <a:rPr lang="en-US" b="1"/>
              <a:t>u</a:t>
            </a:r>
          </a:p>
          <a:p>
            <a:pPr lvl="1"/>
            <a:r>
              <a:rPr lang="en-US"/>
              <a:t>Origin: </a:t>
            </a:r>
            <a:r>
              <a:rPr lang="en-US" i="1"/>
              <a:t>eye</a:t>
            </a:r>
            <a:r>
              <a:rPr lang="en-US"/>
              <a:t> (looking in the direction –</a:t>
            </a:r>
            <a:r>
              <a:rPr lang="en-US" b="1"/>
              <a:t>n</a:t>
            </a:r>
            <a:r>
              <a:rPr lang="en-US"/>
              <a:t>)</a:t>
            </a:r>
          </a:p>
          <a:p>
            <a:pPr lvl="1"/>
            <a:r>
              <a:rPr lang="en-US"/>
              <a:t>If </a:t>
            </a:r>
            <a:r>
              <a:rPr lang="en-US" b="1"/>
              <a:t>up</a:t>
            </a:r>
            <a:r>
              <a:rPr lang="en-US"/>
              <a:t> = (0, 1, 0) then </a:t>
            </a:r>
          </a:p>
          <a:p>
            <a:pPr lvl="1">
              <a:buFont typeface="Monotype Sorts" pitchFamily="2" charset="2"/>
              <a:buNone/>
            </a:pPr>
            <a:r>
              <a:rPr lang="en-US"/>
              <a:t>		</a:t>
            </a:r>
            <a:r>
              <a:rPr lang="en-US" b="1"/>
              <a:t>u</a:t>
            </a:r>
            <a:r>
              <a:rPr lang="en-US"/>
              <a:t> = (</a:t>
            </a:r>
            <a:r>
              <a:rPr lang="en-US" i="1"/>
              <a:t>n</a:t>
            </a:r>
            <a:r>
              <a:rPr lang="en-US" i="1" baseline="-25000"/>
              <a:t>z</a:t>
            </a:r>
            <a:r>
              <a:rPr lang="en-US" i="1"/>
              <a:t>, 0, -n</a:t>
            </a:r>
            <a:r>
              <a:rPr lang="en-US" i="1" baseline="-25000"/>
              <a:t>x</a:t>
            </a:r>
            <a:r>
              <a:rPr lang="en-US"/>
              <a:t>) i.e., horizontal </a:t>
            </a:r>
          </a:p>
          <a:p>
            <a:pPr lvl="1">
              <a:buFont typeface="Monotype Sorts" pitchFamily="2" charset="2"/>
              <a:buNone/>
            </a:pPr>
            <a:r>
              <a:rPr lang="en-US"/>
              <a:t>		</a:t>
            </a:r>
            <a:r>
              <a:rPr lang="en-US" b="1"/>
              <a:t>v</a:t>
            </a:r>
            <a:r>
              <a:rPr lang="en-US"/>
              <a:t> = (-</a:t>
            </a:r>
            <a:r>
              <a:rPr lang="en-US" i="1"/>
              <a:t>n</a:t>
            </a:r>
            <a:r>
              <a:rPr lang="en-US" i="1" baseline="-25000"/>
              <a:t>x</a:t>
            </a:r>
            <a:r>
              <a:rPr lang="en-US" baseline="-25000"/>
              <a:t> </a:t>
            </a:r>
            <a:r>
              <a:rPr lang="en-US" i="1"/>
              <a:t>n</a:t>
            </a:r>
            <a:r>
              <a:rPr lang="en-US" i="1" baseline="-25000"/>
              <a:t>y</a:t>
            </a:r>
            <a:r>
              <a:rPr lang="en-US"/>
              <a:t>, </a:t>
            </a:r>
            <a:r>
              <a:rPr lang="en-US" i="1"/>
              <a:t>n</a:t>
            </a:r>
            <a:r>
              <a:rPr lang="en-US" i="1" baseline="-25000"/>
              <a:t>x</a:t>
            </a:r>
            <a:r>
              <a:rPr lang="en-US" baseline="30000"/>
              <a:t>2</a:t>
            </a:r>
            <a:r>
              <a:rPr lang="en-US"/>
              <a:t>+</a:t>
            </a:r>
            <a:r>
              <a:rPr lang="en-US" i="1"/>
              <a:t>n</a:t>
            </a:r>
            <a:r>
              <a:rPr lang="en-US" i="1" baseline="-25000"/>
              <a:t>z</a:t>
            </a:r>
            <a:r>
              <a:rPr lang="en-US" baseline="30000"/>
              <a:t>2</a:t>
            </a:r>
            <a:r>
              <a:rPr lang="en-US"/>
              <a:t>, -</a:t>
            </a:r>
            <a:r>
              <a:rPr lang="en-US" i="1"/>
              <a:t>n</a:t>
            </a:r>
            <a:r>
              <a:rPr lang="en-US" i="1" baseline="-25000"/>
              <a:t>z</a:t>
            </a:r>
            <a:r>
              <a:rPr lang="en-US" baseline="-25000"/>
              <a:t> </a:t>
            </a:r>
            <a:r>
              <a:rPr lang="en-US" i="1"/>
              <a:t>n</a:t>
            </a:r>
            <a:r>
              <a:rPr lang="en-US" i="1" baseline="-25000"/>
              <a:t>y</a:t>
            </a:r>
            <a:r>
              <a:rPr lang="en-US"/>
              <a:t>) 						      i.e., more or less upward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r>
              <a:rPr lang="en-US" sz="7200" dirty="0" smtClean="0"/>
              <a:t>Color models for Raster Graphics</a:t>
            </a:r>
            <a:endParaRPr lang="en-IN" sz="7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srcRect/>
          <a:stretch>
            <a:fillRect/>
          </a:stretch>
        </p:blipFill>
        <p:spPr bwMode="auto">
          <a:xfrm>
            <a:off x="1" y="171450"/>
            <a:ext cx="9036496" cy="65151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5325A9-E22F-4C48-A981-FBD4AB55B8E5}" type="slidenum">
              <a:rPr lang="ar-SA"/>
              <a:pPr/>
              <a:t>70</a:t>
            </a:fld>
            <a:endParaRPr lang="en-IN"/>
          </a:p>
        </p:txBody>
      </p:sp>
      <p:sp>
        <p:nvSpPr>
          <p:cNvPr id="7170" name="Rectangle 2" descr="نسيج أزرق"/>
          <p:cNvSpPr>
            <a:spLocks noGrp="1" noChangeArrowheads="1"/>
          </p:cNvSpPr>
          <p:nvPr>
            <p:ph type="title"/>
          </p:nvPr>
        </p:nvSpPr>
        <p:spPr>
          <a:xfrm>
            <a:off x="457200" y="211138"/>
            <a:ext cx="8229600" cy="554037"/>
          </a:xfrm>
          <a:blipFill dpi="0" rotWithShape="1">
            <a:blip r:embed="rId2" cstate="print"/>
            <a:srcRect/>
            <a:tile tx="0" ty="0" sx="100000" sy="100000" flip="none" algn="tl"/>
          </a:blipFill>
          <a:ln>
            <a:solidFill>
              <a:schemeClr val="tx1"/>
            </a:solidFill>
          </a:ln>
        </p:spPr>
        <p:txBody>
          <a:bodyPr>
            <a:normAutofit fontScale="90000"/>
          </a:bodyPr>
          <a:lstStyle/>
          <a:p>
            <a:r>
              <a:rPr lang="en-US" sz="3200" b="1">
                <a:solidFill>
                  <a:srgbClr val="A50021"/>
                </a:solidFill>
                <a:latin typeface="Script MT Bold" pitchFamily="66" charset="0"/>
                <a:cs typeface="Bold Italic Art" pitchFamily="2" charset="-78"/>
              </a:rPr>
              <a:t>Color Model</a:t>
            </a:r>
          </a:p>
        </p:txBody>
      </p:sp>
      <p:sp>
        <p:nvSpPr>
          <p:cNvPr id="7171" name="Rectangle 3"/>
          <p:cNvSpPr>
            <a:spLocks noGrp="1" noChangeArrowheads="1"/>
          </p:cNvSpPr>
          <p:nvPr>
            <p:ph type="body" idx="1"/>
          </p:nvPr>
        </p:nvSpPr>
        <p:spPr>
          <a:xfrm>
            <a:off x="457200" y="1557338"/>
            <a:ext cx="8229600" cy="4568825"/>
          </a:xfrm>
        </p:spPr>
        <p:txBody>
          <a:bodyPr/>
          <a:lstStyle/>
          <a:p>
            <a:pPr algn="l" rtl="0">
              <a:lnSpc>
                <a:spcPct val="90000"/>
              </a:lnSpc>
              <a:buFontTx/>
              <a:buNone/>
            </a:pPr>
            <a:r>
              <a:rPr lang="en-US" sz="3600" b="1">
                <a:solidFill>
                  <a:srgbClr val="003366"/>
                </a:solidFill>
                <a:latin typeface="Times New Roman" pitchFamily="18" charset="0"/>
                <a:cs typeface="Times New Roman" pitchFamily="18" charset="0"/>
              </a:rPr>
              <a:t>Overview</a:t>
            </a:r>
          </a:p>
          <a:p>
            <a:pPr algn="l" rtl="0">
              <a:lnSpc>
                <a:spcPct val="90000"/>
              </a:lnSpc>
              <a:buFontTx/>
              <a:buNone/>
            </a:pPr>
            <a:endParaRPr lang="en-US" sz="2000" b="1">
              <a:solidFill>
                <a:srgbClr val="003366"/>
              </a:solidFill>
              <a:latin typeface="Times New Roman" pitchFamily="18" charset="0"/>
              <a:cs typeface="Times New Roman" pitchFamily="18" charset="0"/>
            </a:endParaRPr>
          </a:p>
          <a:p>
            <a:pPr algn="l" rtl="0">
              <a:lnSpc>
                <a:spcPct val="90000"/>
              </a:lnSpc>
            </a:pPr>
            <a:r>
              <a:rPr lang="en-US" sz="2800">
                <a:latin typeface="Times New Roman" pitchFamily="18" charset="0"/>
                <a:cs typeface="Times New Roman" pitchFamily="18" charset="0"/>
              </a:rPr>
              <a:t>Color.</a:t>
            </a:r>
          </a:p>
          <a:p>
            <a:pPr algn="l" rtl="0">
              <a:lnSpc>
                <a:spcPct val="90000"/>
              </a:lnSpc>
            </a:pPr>
            <a:r>
              <a:rPr lang="en-US" sz="2800">
                <a:latin typeface="Times New Roman" pitchFamily="18" charset="0"/>
                <a:cs typeface="Times New Roman" pitchFamily="18" charset="0"/>
              </a:rPr>
              <a:t>Color Model.</a:t>
            </a:r>
          </a:p>
          <a:p>
            <a:pPr algn="l" rtl="0">
              <a:lnSpc>
                <a:spcPct val="90000"/>
              </a:lnSpc>
            </a:pPr>
            <a:r>
              <a:rPr lang="en-US" sz="2800">
                <a:latin typeface="Times New Roman" pitchFamily="18" charset="0"/>
                <a:cs typeface="Times New Roman" pitchFamily="18" charset="0"/>
              </a:rPr>
              <a:t>Types of Color Model.</a:t>
            </a:r>
          </a:p>
          <a:p>
            <a:pPr algn="l" rtl="0">
              <a:lnSpc>
                <a:spcPct val="90000"/>
              </a:lnSpc>
            </a:pPr>
            <a:r>
              <a:rPr lang="en-US" sz="2800">
                <a:latin typeface="Times New Roman" pitchFamily="18" charset="0"/>
                <a:cs typeface="Times New Roman" pitchFamily="18" charset="0"/>
              </a:rPr>
              <a:t>Additive vs. Subtractive Color Models</a:t>
            </a:r>
          </a:p>
          <a:p>
            <a:pPr algn="l" rtl="0">
              <a:lnSpc>
                <a:spcPct val="90000"/>
              </a:lnSpc>
            </a:pPr>
            <a:endParaRPr lang="en-US" sz="2800">
              <a:latin typeface="Times New Roman" pitchFamily="18" charset="0"/>
              <a:cs typeface="Times New Roman" pitchFamily="18" charset="0"/>
            </a:endParaRPr>
          </a:p>
          <a:p>
            <a:pPr algn="l" rtl="0">
              <a:lnSpc>
                <a:spcPct val="90000"/>
              </a:lnSpc>
              <a:buFontTx/>
              <a:buNone/>
            </a:pPr>
            <a:endParaRPr lang="en-US"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1CD2E0E-D566-4940-AE0F-8EEEE9D7938A}" type="slidenum">
              <a:rPr lang="ar-SA"/>
              <a:pPr/>
              <a:t>71</a:t>
            </a:fld>
            <a:endParaRPr lang="en-IN"/>
          </a:p>
        </p:txBody>
      </p:sp>
      <p:sp>
        <p:nvSpPr>
          <p:cNvPr id="25603" name="Rectangle 3"/>
          <p:cNvSpPr>
            <a:spLocks noGrp="1" noChangeArrowheads="1"/>
          </p:cNvSpPr>
          <p:nvPr>
            <p:ph type="body" idx="1"/>
          </p:nvPr>
        </p:nvSpPr>
        <p:spPr>
          <a:xfrm>
            <a:off x="684213" y="1989138"/>
            <a:ext cx="8002587" cy="4137025"/>
          </a:xfrm>
        </p:spPr>
        <p:txBody>
          <a:bodyPr/>
          <a:lstStyle/>
          <a:p>
            <a:pPr algn="l" rtl="0"/>
            <a:r>
              <a:rPr lang="en-US" sz="2800" b="1">
                <a:latin typeface="Times New Roman" pitchFamily="18" charset="0"/>
                <a:cs typeface="Times New Roman" pitchFamily="18" charset="0"/>
              </a:rPr>
              <a:t>Color</a:t>
            </a:r>
            <a:r>
              <a:rPr lang="en-US" sz="2800">
                <a:latin typeface="Times New Roman" pitchFamily="18" charset="0"/>
                <a:cs typeface="Times New Roman" pitchFamily="18" charset="0"/>
              </a:rPr>
              <a:t> is a sensation produced by the human eye and nervous system.</a:t>
            </a:r>
            <a:endParaRPr lang="ar-SA" sz="2800">
              <a:latin typeface="Times New Roman" pitchFamily="18" charset="0"/>
              <a:cs typeface="Times New Roman" pitchFamily="18" charset="0"/>
            </a:endParaRPr>
          </a:p>
          <a:p>
            <a:pPr algn="l" rtl="0">
              <a:buFontTx/>
              <a:buNone/>
            </a:pPr>
            <a:r>
              <a:rPr lang="en-IN" sz="2800">
                <a:latin typeface="Times New Roman" pitchFamily="18" charset="0"/>
                <a:cs typeface="Times New Roman" pitchFamily="18" charset="0"/>
              </a:rPr>
              <a:t> </a:t>
            </a:r>
            <a:r>
              <a:rPr lang="en-US" sz="2800">
                <a:latin typeface="Times New Roman" pitchFamily="18" charset="0"/>
                <a:cs typeface="Times New Roman" pitchFamily="18" charset="0"/>
              </a:rPr>
              <a:t>- It is related to light, but an understanding of the properties of light is not sufficient to understand color, and is especially not sufficient to understand the art of color reproduction.</a:t>
            </a:r>
            <a:endParaRPr lang="ar-SA" sz="2800">
              <a:latin typeface="Times New Roman" pitchFamily="18" charset="0"/>
              <a:cs typeface="Times New Roman" pitchFamily="18" charset="0"/>
            </a:endParaRPr>
          </a:p>
          <a:p>
            <a:pPr algn="l" rtl="0">
              <a:buFontTx/>
              <a:buNone/>
            </a:pPr>
            <a:r>
              <a:rPr lang="en-IN" sz="2800">
                <a:latin typeface="Times New Roman" pitchFamily="18" charset="0"/>
                <a:cs typeface="Times New Roman" pitchFamily="18" charset="0"/>
              </a:rPr>
              <a:t> </a:t>
            </a:r>
            <a:endParaRPr lang="en-IN"/>
          </a:p>
        </p:txBody>
      </p:sp>
      <p:sp>
        <p:nvSpPr>
          <p:cNvPr id="25604"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
        <p:nvSpPr>
          <p:cNvPr id="25605" name="Text Box 5"/>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What is the color?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D8C521F-B102-4B1A-A78F-B7B8B02A5C3D}" type="slidenum">
              <a:rPr lang="ar-SA"/>
              <a:pPr/>
              <a:t>72</a:t>
            </a:fld>
            <a:endParaRPr lang="en-IN"/>
          </a:p>
        </p:txBody>
      </p:sp>
      <p:sp>
        <p:nvSpPr>
          <p:cNvPr id="26626" name="Rectangle 2" descr="نسيج أزرق"/>
          <p:cNvSpPr>
            <a:spLocks noGrp="1" noChangeArrowheads="1"/>
          </p:cNvSpPr>
          <p:nvPr>
            <p:ph type="title"/>
          </p:nvPr>
        </p:nvSpPr>
        <p:spPr>
          <a:xfrm>
            <a:off x="457200" y="211138"/>
            <a:ext cx="8229600" cy="554037"/>
          </a:xfrm>
          <a:blipFill dpi="0" rotWithShape="1">
            <a:blip r:embed="rId2" cstate="print"/>
            <a:srcRect/>
            <a:tile tx="0" ty="0" sx="100000" sy="100000" flip="none" algn="tl"/>
          </a:blipFill>
          <a:ln>
            <a:solidFill>
              <a:schemeClr val="tx1"/>
            </a:solidFill>
          </a:ln>
        </p:spPr>
        <p:txBody>
          <a:bodyPr>
            <a:normAutofit fontScale="90000"/>
          </a:bodyPr>
          <a:lstStyle/>
          <a:p>
            <a:r>
              <a:rPr lang="en-US" sz="3200" b="1">
                <a:solidFill>
                  <a:srgbClr val="A50021"/>
                </a:solidFill>
                <a:latin typeface="Script MT Bold" pitchFamily="66" charset="0"/>
                <a:cs typeface="Bold Italic Art" pitchFamily="2" charset="-78"/>
              </a:rPr>
              <a:t>Color Model</a:t>
            </a:r>
          </a:p>
        </p:txBody>
      </p:sp>
      <p:sp>
        <p:nvSpPr>
          <p:cNvPr id="26627" name="Rectangle 3"/>
          <p:cNvSpPr>
            <a:spLocks noGrp="1" noChangeArrowheads="1"/>
          </p:cNvSpPr>
          <p:nvPr>
            <p:ph type="body" idx="1"/>
          </p:nvPr>
        </p:nvSpPr>
        <p:spPr>
          <a:xfrm>
            <a:off x="457200" y="2133600"/>
            <a:ext cx="8229600" cy="3992563"/>
          </a:xfrm>
        </p:spPr>
        <p:txBody>
          <a:bodyPr/>
          <a:lstStyle/>
          <a:p>
            <a:pPr algn="l" rtl="0">
              <a:lnSpc>
                <a:spcPct val="90000"/>
              </a:lnSpc>
            </a:pPr>
            <a:r>
              <a:rPr lang="en-US" sz="2400" b="1"/>
              <a:t>It is useful to represent a color by a set of exactly three numbers.</a:t>
            </a:r>
            <a:endParaRPr lang="ar-SA" sz="2400" b="1"/>
          </a:p>
          <a:p>
            <a:pPr algn="l" rtl="0">
              <a:lnSpc>
                <a:spcPct val="90000"/>
              </a:lnSpc>
              <a:buFontTx/>
              <a:buNone/>
            </a:pPr>
            <a:r>
              <a:rPr lang="ar-SA" sz="2800">
                <a:latin typeface="Times New Roman" pitchFamily="18" charset="0"/>
                <a:cs typeface="Times New Roman" pitchFamily="18" charset="0"/>
              </a:rPr>
              <a:t>- </a:t>
            </a:r>
            <a:r>
              <a:rPr lang="en-US" sz="2800">
                <a:latin typeface="Times New Roman" pitchFamily="18" charset="0"/>
                <a:cs typeface="Times New Roman" pitchFamily="18" charset="0"/>
              </a:rPr>
              <a:t>In practice, the set of three numbers must be related to some actual color reproduction process. The numbers commonly specify portions of some set of primary colors such as: </a:t>
            </a:r>
          </a:p>
        </p:txBody>
      </p:sp>
      <p:sp>
        <p:nvSpPr>
          <p:cNvPr id="26629" name="Text Box 5"/>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What is the color?</a:t>
            </a:r>
          </a:p>
        </p:txBody>
      </p:sp>
      <p:pic>
        <p:nvPicPr>
          <p:cNvPr id="26630" name="Picture 6" descr="devcolorWasatch"/>
          <p:cNvPicPr>
            <a:picLocks noChangeAspect="1" noChangeArrowheads="1"/>
          </p:cNvPicPr>
          <p:nvPr/>
        </p:nvPicPr>
        <p:blipFill>
          <a:blip r:embed="rId3" cstate="print"/>
          <a:srcRect/>
          <a:stretch>
            <a:fillRect/>
          </a:stretch>
        </p:blipFill>
        <p:spPr bwMode="auto">
          <a:xfrm>
            <a:off x="2268538" y="4941888"/>
            <a:ext cx="4681537" cy="11572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fade">
                                      <p:cBhvr>
                                        <p:cTn id="17" dur="1000"/>
                                        <p:tgtEl>
                                          <p:spTgt spid="26630"/>
                                        </p:tgtEl>
                                      </p:cBhvr>
                                    </p:animEffect>
                                    <p:anim calcmode="lin" valueType="num">
                                      <p:cBhvr>
                                        <p:cTn id="18" dur="1000" fill="hold"/>
                                        <p:tgtEl>
                                          <p:spTgt spid="26630"/>
                                        </p:tgtEl>
                                        <p:attrNameLst>
                                          <p:attrName>ppt_x</p:attrName>
                                        </p:attrNameLst>
                                      </p:cBhvr>
                                      <p:tavLst>
                                        <p:tav tm="0">
                                          <p:val>
                                            <p:strVal val="#ppt_x"/>
                                          </p:val>
                                        </p:tav>
                                        <p:tav tm="100000">
                                          <p:val>
                                            <p:strVal val="#ppt_x"/>
                                          </p:val>
                                        </p:tav>
                                      </p:tavLst>
                                    </p:anim>
                                    <p:anim calcmode="lin" valueType="num">
                                      <p:cBhvr>
                                        <p:cTn id="19" dur="900" decel="100000" fill="hold"/>
                                        <p:tgtEl>
                                          <p:spTgt spid="26630"/>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663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EBBD45-2343-400A-85BF-B877C0595FD6}" type="slidenum">
              <a:rPr lang="ar-SA"/>
              <a:pPr/>
              <a:t>73</a:t>
            </a:fld>
            <a:endParaRPr lang="en-IN"/>
          </a:p>
        </p:txBody>
      </p:sp>
      <p:sp>
        <p:nvSpPr>
          <p:cNvPr id="8195" name="Rectangle 3"/>
          <p:cNvSpPr>
            <a:spLocks noGrp="1" noChangeArrowheads="1"/>
          </p:cNvSpPr>
          <p:nvPr>
            <p:ph type="body" idx="1"/>
          </p:nvPr>
        </p:nvSpPr>
        <p:spPr>
          <a:xfrm>
            <a:off x="457200" y="2133600"/>
            <a:ext cx="8229600" cy="3992563"/>
          </a:xfrm>
        </p:spPr>
        <p:txBody>
          <a:bodyPr/>
          <a:lstStyle/>
          <a:p>
            <a:pPr algn="l" rtl="0"/>
            <a:r>
              <a:rPr lang="en-US" b="1" dirty="0">
                <a:latin typeface="Times New Roman" pitchFamily="18" charset="0"/>
                <a:cs typeface="Times New Roman" pitchFamily="18" charset="0"/>
              </a:rPr>
              <a:t>A color model</a:t>
            </a:r>
            <a:r>
              <a:rPr lang="en-US" dirty="0">
                <a:latin typeface="Times New Roman" pitchFamily="18" charset="0"/>
                <a:cs typeface="Times New Roman" pitchFamily="18" charset="0"/>
              </a:rPr>
              <a:t> is an orderly system for creating a whole range of colors from a small set of primary colors. </a:t>
            </a:r>
          </a:p>
        </p:txBody>
      </p:sp>
      <p:sp>
        <p:nvSpPr>
          <p:cNvPr id="8196"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
        <p:nvSpPr>
          <p:cNvPr id="8197" name="Text Box 5"/>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Color model.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D46A958-E8BF-4393-8D01-70C8C7E5153C}" type="slidenum">
              <a:rPr lang="ar-SA"/>
              <a:pPr/>
              <a:t>74</a:t>
            </a:fld>
            <a:endParaRPr lang="en-IN"/>
          </a:p>
        </p:txBody>
      </p:sp>
      <p:sp>
        <p:nvSpPr>
          <p:cNvPr id="9219" name="Rectangle 3"/>
          <p:cNvSpPr>
            <a:spLocks noGrp="1" noChangeArrowheads="1"/>
          </p:cNvSpPr>
          <p:nvPr>
            <p:ph type="body" idx="1"/>
          </p:nvPr>
        </p:nvSpPr>
        <p:spPr>
          <a:xfrm>
            <a:off x="457200" y="1844675"/>
            <a:ext cx="8229600" cy="4281488"/>
          </a:xfrm>
        </p:spPr>
        <p:txBody>
          <a:bodyPr/>
          <a:lstStyle/>
          <a:p>
            <a:pPr algn="l" rtl="0"/>
            <a:r>
              <a:rPr lang="en-US" sz="3400">
                <a:latin typeface="Times New Roman" pitchFamily="18" charset="0"/>
                <a:cs typeface="Times New Roman" pitchFamily="18" charset="0"/>
              </a:rPr>
              <a:t>There are two types of color models, those that are </a:t>
            </a:r>
            <a:r>
              <a:rPr lang="en-US" sz="3400" b="1">
                <a:latin typeface="Times New Roman" pitchFamily="18" charset="0"/>
                <a:cs typeface="Times New Roman" pitchFamily="18" charset="0"/>
              </a:rPr>
              <a:t>subtractive</a:t>
            </a:r>
            <a:r>
              <a:rPr lang="en-US" sz="3400">
                <a:latin typeface="Times New Roman" pitchFamily="18" charset="0"/>
                <a:cs typeface="Times New Roman" pitchFamily="18" charset="0"/>
              </a:rPr>
              <a:t> and those that are </a:t>
            </a:r>
            <a:r>
              <a:rPr lang="en-US" sz="3400" b="1">
                <a:latin typeface="Times New Roman" pitchFamily="18" charset="0"/>
                <a:cs typeface="Times New Roman" pitchFamily="18" charset="0"/>
              </a:rPr>
              <a:t>additive</a:t>
            </a:r>
            <a:r>
              <a:rPr lang="en-US" sz="3400">
                <a:latin typeface="Times New Roman" pitchFamily="18" charset="0"/>
                <a:cs typeface="Times New Roman" pitchFamily="18" charset="0"/>
              </a:rPr>
              <a:t>. Additive color models use </a:t>
            </a:r>
            <a:r>
              <a:rPr lang="en-US" sz="3400" b="1">
                <a:latin typeface="Times New Roman" pitchFamily="18" charset="0"/>
                <a:cs typeface="Times New Roman" pitchFamily="18" charset="0"/>
              </a:rPr>
              <a:t>light</a:t>
            </a:r>
            <a:r>
              <a:rPr lang="en-US" sz="3400">
                <a:latin typeface="Times New Roman" pitchFamily="18" charset="0"/>
                <a:cs typeface="Times New Roman" pitchFamily="18" charset="0"/>
              </a:rPr>
              <a:t> to display color while subtractive models use printing </a:t>
            </a:r>
            <a:r>
              <a:rPr lang="en-US" sz="3400" b="1">
                <a:latin typeface="Times New Roman" pitchFamily="18" charset="0"/>
                <a:cs typeface="Times New Roman" pitchFamily="18" charset="0"/>
              </a:rPr>
              <a:t>inks</a:t>
            </a:r>
            <a:r>
              <a:rPr lang="en-US" sz="3400">
                <a:latin typeface="Times New Roman" pitchFamily="18" charset="0"/>
                <a:cs typeface="Times New Roman" pitchFamily="18" charset="0"/>
              </a:rPr>
              <a:t>. Colors perceived in additive models are the result of</a:t>
            </a:r>
            <a:r>
              <a:rPr lang="en-US" sz="3400" b="1">
                <a:latin typeface="Times New Roman" pitchFamily="18" charset="0"/>
                <a:cs typeface="Times New Roman" pitchFamily="18" charset="0"/>
              </a:rPr>
              <a:t> transmitted</a:t>
            </a:r>
            <a:r>
              <a:rPr lang="en-US" sz="3400">
                <a:latin typeface="Times New Roman" pitchFamily="18" charset="0"/>
                <a:cs typeface="Times New Roman" pitchFamily="18" charset="0"/>
              </a:rPr>
              <a:t> light. Colors perceived in subtractive models are the result of </a:t>
            </a:r>
            <a:r>
              <a:rPr lang="en-US" sz="3400" b="1">
                <a:latin typeface="Times New Roman" pitchFamily="18" charset="0"/>
                <a:cs typeface="Times New Roman" pitchFamily="18" charset="0"/>
              </a:rPr>
              <a:t>reflected</a:t>
            </a:r>
            <a:r>
              <a:rPr lang="en-US" sz="3400">
                <a:latin typeface="Times New Roman" pitchFamily="18" charset="0"/>
                <a:cs typeface="Times New Roman" pitchFamily="18" charset="0"/>
              </a:rPr>
              <a:t> light.</a:t>
            </a:r>
          </a:p>
          <a:p>
            <a:pPr algn="l" rtl="0"/>
            <a:endParaRPr lang="en-US" sz="3400"/>
          </a:p>
        </p:txBody>
      </p:sp>
      <p:sp>
        <p:nvSpPr>
          <p:cNvPr id="9220"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
        <p:nvSpPr>
          <p:cNvPr id="9221" name="Text Box 5"/>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Types of Color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880F79-DA45-4F7F-8A46-3D6A9C8F1BA9}" type="slidenum">
              <a:rPr lang="ar-SA"/>
              <a:pPr/>
              <a:t>75</a:t>
            </a:fld>
            <a:endParaRPr lang="en-IN"/>
          </a:p>
        </p:txBody>
      </p:sp>
      <p:sp>
        <p:nvSpPr>
          <p:cNvPr id="10243" name="Rectangle 3"/>
          <p:cNvSpPr>
            <a:spLocks noGrp="1" noChangeArrowheads="1"/>
          </p:cNvSpPr>
          <p:nvPr>
            <p:ph type="body" idx="1"/>
          </p:nvPr>
        </p:nvSpPr>
        <p:spPr>
          <a:xfrm>
            <a:off x="323850" y="2205038"/>
            <a:ext cx="8229600" cy="4352925"/>
          </a:xfrm>
        </p:spPr>
        <p:txBody>
          <a:bodyPr/>
          <a:lstStyle/>
          <a:p>
            <a:pPr algn="l" rtl="0"/>
            <a:r>
              <a:rPr lang="en-US" sz="2800" b="1"/>
              <a:t>The Two Most Common Color Models:</a:t>
            </a:r>
            <a:endParaRPr lang="en-US" sz="2800"/>
          </a:p>
          <a:p>
            <a:pPr algn="l" rtl="0">
              <a:buFontTx/>
              <a:buNone/>
            </a:pPr>
            <a:r>
              <a:rPr lang="en-US" sz="3000">
                <a:latin typeface="Times New Roman" pitchFamily="18" charset="0"/>
                <a:cs typeface="Times New Roman" pitchFamily="18" charset="0"/>
              </a:rPr>
              <a:t>  There are several established color models used in computer graphics, but the two most common are the </a:t>
            </a:r>
            <a:r>
              <a:rPr lang="en-US" sz="3000" b="1">
                <a:latin typeface="Times New Roman" pitchFamily="18" charset="0"/>
                <a:cs typeface="Times New Roman" pitchFamily="18" charset="0"/>
              </a:rPr>
              <a:t>RGB model</a:t>
            </a:r>
            <a:r>
              <a:rPr lang="en-US" sz="3000">
                <a:latin typeface="Times New Roman" pitchFamily="18" charset="0"/>
                <a:cs typeface="Times New Roman" pitchFamily="18" charset="0"/>
              </a:rPr>
              <a:t> (Red-Green-Blue) for computer display and </a:t>
            </a:r>
            <a:r>
              <a:rPr lang="en-US" sz="3000" b="1">
                <a:latin typeface="Times New Roman" pitchFamily="18" charset="0"/>
                <a:cs typeface="Times New Roman" pitchFamily="18" charset="0"/>
              </a:rPr>
              <a:t>the CMYK model</a:t>
            </a:r>
            <a:r>
              <a:rPr lang="en-US" sz="3000">
                <a:latin typeface="Times New Roman" pitchFamily="18" charset="0"/>
                <a:cs typeface="Times New Roman" pitchFamily="18" charset="0"/>
              </a:rPr>
              <a:t> (Cyan-Magenta-Yellow-blacK) for printing. </a:t>
            </a:r>
            <a:br>
              <a:rPr lang="en-US" sz="3000">
                <a:latin typeface="Times New Roman" pitchFamily="18" charset="0"/>
                <a:cs typeface="Times New Roman" pitchFamily="18" charset="0"/>
              </a:rPr>
            </a:br>
            <a:endParaRPr lang="en-US" sz="3000">
              <a:latin typeface="Times New Roman" pitchFamily="18" charset="0"/>
              <a:cs typeface="Times New Roman" pitchFamily="18" charset="0"/>
            </a:endParaRPr>
          </a:p>
        </p:txBody>
      </p:sp>
      <p:sp>
        <p:nvSpPr>
          <p:cNvPr id="10244"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
        <p:nvSpPr>
          <p:cNvPr id="10245" name="Text Box 5"/>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Types of Color model.</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E1B0F6F8-D620-48FE-81B6-95C517D28127}" type="slidenum">
              <a:rPr lang="ar-SA"/>
              <a:pPr/>
              <a:t>76</a:t>
            </a:fld>
            <a:endParaRPr lang="en-IN"/>
          </a:p>
        </p:txBody>
      </p:sp>
      <p:sp>
        <p:nvSpPr>
          <p:cNvPr id="11267" name="Rectangle 3"/>
          <p:cNvSpPr>
            <a:spLocks noGrp="1" noChangeArrowheads="1"/>
          </p:cNvSpPr>
          <p:nvPr>
            <p:ph type="body" idx="1"/>
          </p:nvPr>
        </p:nvSpPr>
        <p:spPr>
          <a:xfrm>
            <a:off x="250825" y="2071688"/>
            <a:ext cx="8435975" cy="4525962"/>
          </a:xfrm>
        </p:spPr>
        <p:txBody>
          <a:bodyPr/>
          <a:lstStyle/>
          <a:p>
            <a:pPr marL="609600" indent="-609600" algn="l" rtl="0">
              <a:buFontTx/>
              <a:buAutoNum type="arabicParenR"/>
            </a:pPr>
            <a:r>
              <a:rPr lang="en-US" b="1"/>
              <a:t>RGB Color Model</a:t>
            </a:r>
            <a:r>
              <a:rPr lang="en-US"/>
              <a:t>:</a:t>
            </a:r>
          </a:p>
          <a:p>
            <a:pPr marL="609600" indent="-609600" algn="l" rtl="0">
              <a:buFontTx/>
              <a:buNone/>
            </a:pPr>
            <a:r>
              <a:rPr lang="en-US"/>
              <a:t>* </a:t>
            </a:r>
            <a:r>
              <a:rPr lang="en-US" sz="2800">
                <a:latin typeface="Times New Roman" pitchFamily="18" charset="0"/>
                <a:cs typeface="Times New Roman" pitchFamily="18" charset="0"/>
              </a:rPr>
              <a:t>Additive color model. </a:t>
            </a:r>
          </a:p>
          <a:p>
            <a:pPr marL="609600" indent="-609600" algn="l" rtl="0">
              <a:buFontTx/>
              <a:buNone/>
            </a:pPr>
            <a:r>
              <a:rPr lang="en-US" sz="2800">
                <a:latin typeface="Times New Roman" pitchFamily="18" charset="0"/>
                <a:cs typeface="Times New Roman" pitchFamily="18" charset="0"/>
              </a:rPr>
              <a:t>* For computer displays.</a:t>
            </a:r>
          </a:p>
          <a:p>
            <a:pPr marL="609600" indent="-609600" algn="l" rtl="0">
              <a:buFontTx/>
              <a:buNone/>
            </a:pPr>
            <a:r>
              <a:rPr lang="en-US" sz="2800">
                <a:latin typeface="Times New Roman" pitchFamily="18" charset="0"/>
                <a:cs typeface="Times New Roman" pitchFamily="18" charset="0"/>
              </a:rPr>
              <a:t>* Uses light to display color.</a:t>
            </a:r>
          </a:p>
          <a:p>
            <a:pPr marL="609600" indent="-609600" algn="l" rtl="0">
              <a:buFontTx/>
              <a:buNone/>
            </a:pPr>
            <a:r>
              <a:rPr lang="en-US" sz="2800">
                <a:latin typeface="Times New Roman" pitchFamily="18" charset="0"/>
                <a:cs typeface="Times New Roman" pitchFamily="18" charset="0"/>
              </a:rPr>
              <a:t>* Colors result from transmitted light.</a:t>
            </a:r>
          </a:p>
          <a:p>
            <a:pPr marL="609600" indent="-609600" algn="l" rtl="0">
              <a:buFontTx/>
              <a:buNone/>
            </a:pPr>
            <a:r>
              <a:rPr lang="en-US" sz="2800">
                <a:latin typeface="Times New Roman" pitchFamily="18" charset="0"/>
                <a:cs typeface="Times New Roman" pitchFamily="18" charset="0"/>
              </a:rPr>
              <a:t>* Red + Green + Blue = White.</a:t>
            </a:r>
          </a:p>
        </p:txBody>
      </p:sp>
      <p:sp>
        <p:nvSpPr>
          <p:cNvPr id="11268"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pic>
        <p:nvPicPr>
          <p:cNvPr id="11269" name="Picture 5" descr="rgb"/>
          <p:cNvPicPr>
            <a:picLocks noChangeAspect="1" noChangeArrowheads="1"/>
          </p:cNvPicPr>
          <p:nvPr/>
        </p:nvPicPr>
        <p:blipFill>
          <a:blip r:embed="rId3" cstate="print"/>
          <a:srcRect/>
          <a:stretch>
            <a:fillRect/>
          </a:stretch>
        </p:blipFill>
        <p:spPr bwMode="auto">
          <a:xfrm>
            <a:off x="5724525" y="2276475"/>
            <a:ext cx="3240088" cy="3168650"/>
          </a:xfrm>
          <a:prstGeom prst="rect">
            <a:avLst/>
          </a:prstGeom>
          <a:noFill/>
        </p:spPr>
      </p:pic>
      <p:sp>
        <p:nvSpPr>
          <p:cNvPr id="11270" name="Text Box 6"/>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Types of Color model.</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4B507D-42D9-4DC0-BABB-BE2BCCE3EF4C}" type="slidenum">
              <a:rPr lang="ar-SA"/>
              <a:pPr/>
              <a:t>77</a:t>
            </a:fld>
            <a:endParaRPr lang="en-IN"/>
          </a:p>
        </p:txBody>
      </p:sp>
      <p:sp>
        <p:nvSpPr>
          <p:cNvPr id="12291" name="Rectangle 3"/>
          <p:cNvSpPr>
            <a:spLocks noGrp="1" noChangeArrowheads="1"/>
          </p:cNvSpPr>
          <p:nvPr>
            <p:ph type="body" idx="1"/>
          </p:nvPr>
        </p:nvSpPr>
        <p:spPr>
          <a:xfrm>
            <a:off x="250825" y="2133600"/>
            <a:ext cx="8362950" cy="4525963"/>
          </a:xfrm>
        </p:spPr>
        <p:txBody>
          <a:bodyPr/>
          <a:lstStyle/>
          <a:p>
            <a:pPr algn="l" rtl="0">
              <a:buFontTx/>
              <a:buNone/>
            </a:pPr>
            <a:r>
              <a:rPr lang="en-US" b="1"/>
              <a:t>2)  CMYK Color Model:</a:t>
            </a:r>
          </a:p>
          <a:p>
            <a:pPr algn="l" rtl="0">
              <a:buFontTx/>
              <a:buNone/>
            </a:pPr>
            <a:r>
              <a:rPr lang="en-US" sz="2800">
                <a:latin typeface="Times New Roman" pitchFamily="18" charset="0"/>
                <a:cs typeface="Times New Roman" pitchFamily="18" charset="0"/>
              </a:rPr>
              <a:t>* Subtractive color model.</a:t>
            </a:r>
          </a:p>
          <a:p>
            <a:pPr algn="l" rtl="0">
              <a:buFontTx/>
              <a:buNone/>
            </a:pPr>
            <a:r>
              <a:rPr lang="en-US" sz="2800">
                <a:latin typeface="Times New Roman" pitchFamily="18" charset="0"/>
                <a:cs typeface="Times New Roman" pitchFamily="18" charset="0"/>
              </a:rPr>
              <a:t>* For printed material.</a:t>
            </a:r>
          </a:p>
          <a:p>
            <a:pPr algn="l" rtl="0">
              <a:buFontTx/>
              <a:buNone/>
            </a:pPr>
            <a:r>
              <a:rPr lang="en-US" sz="2800">
                <a:latin typeface="Times New Roman" pitchFamily="18" charset="0"/>
                <a:cs typeface="Times New Roman" pitchFamily="18" charset="0"/>
              </a:rPr>
              <a:t>* Uses ink to display color.</a:t>
            </a:r>
          </a:p>
          <a:p>
            <a:pPr algn="l" rtl="0">
              <a:buFontTx/>
              <a:buNone/>
            </a:pPr>
            <a:r>
              <a:rPr lang="en-US" sz="2800">
                <a:latin typeface="Times New Roman" pitchFamily="18" charset="0"/>
                <a:cs typeface="Times New Roman" pitchFamily="18" charset="0"/>
              </a:rPr>
              <a:t>* Colors result from reflected light.</a:t>
            </a:r>
          </a:p>
          <a:p>
            <a:pPr algn="l" rtl="0">
              <a:buFontTx/>
              <a:buNone/>
            </a:pPr>
            <a:r>
              <a:rPr lang="en-US" sz="2800">
                <a:latin typeface="Times New Roman" pitchFamily="18" charset="0"/>
                <a:cs typeface="Times New Roman" pitchFamily="18" charset="0"/>
              </a:rPr>
              <a:t>* Cyan + Magenta + Yellow = Black.</a:t>
            </a:r>
            <a:br>
              <a:rPr lang="en-US" sz="2800">
                <a:latin typeface="Times New Roman" pitchFamily="18" charset="0"/>
                <a:cs typeface="Times New Roman" pitchFamily="18" charset="0"/>
              </a:rPr>
            </a:br>
            <a:endParaRPr lang="en-US" sz="2800">
              <a:latin typeface="Times New Roman" pitchFamily="18" charset="0"/>
              <a:cs typeface="Times New Roman" pitchFamily="18" charset="0"/>
            </a:endParaRPr>
          </a:p>
        </p:txBody>
      </p:sp>
      <p:sp>
        <p:nvSpPr>
          <p:cNvPr id="12292"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pic>
        <p:nvPicPr>
          <p:cNvPr id="12293" name="Picture 5" descr="cmyk"/>
          <p:cNvPicPr>
            <a:picLocks noChangeAspect="1" noChangeArrowheads="1"/>
          </p:cNvPicPr>
          <p:nvPr/>
        </p:nvPicPr>
        <p:blipFill>
          <a:blip r:embed="rId3" cstate="print"/>
          <a:srcRect/>
          <a:stretch>
            <a:fillRect/>
          </a:stretch>
        </p:blipFill>
        <p:spPr bwMode="auto">
          <a:xfrm>
            <a:off x="5724525" y="2276475"/>
            <a:ext cx="3240088" cy="3168650"/>
          </a:xfrm>
          <a:prstGeom prst="rect">
            <a:avLst/>
          </a:prstGeom>
          <a:noFill/>
        </p:spPr>
      </p:pic>
      <p:sp>
        <p:nvSpPr>
          <p:cNvPr id="12294" name="Text Box 6"/>
          <p:cNvSpPr txBox="1">
            <a:spLocks noChangeArrowheads="1"/>
          </p:cNvSpPr>
          <p:nvPr/>
        </p:nvSpPr>
        <p:spPr bwMode="auto">
          <a:xfrm>
            <a:off x="250825" y="1196975"/>
            <a:ext cx="6985000" cy="641350"/>
          </a:xfrm>
          <a:prstGeom prst="rect">
            <a:avLst/>
          </a:prstGeom>
          <a:noFill/>
          <a:ln w="9525">
            <a:noFill/>
            <a:miter lim="800000"/>
            <a:headEnd/>
            <a:tailEnd/>
          </a:ln>
          <a:effectLst/>
        </p:spPr>
        <p:txBody>
          <a:bodyPr>
            <a:spAutoFit/>
          </a:bodyPr>
          <a:lstStyle/>
          <a:p>
            <a:pPr algn="l" rtl="0">
              <a:spcBef>
                <a:spcPct val="50000"/>
              </a:spcBef>
            </a:pPr>
            <a:r>
              <a:rPr lang="en-US" sz="3600" b="1">
                <a:solidFill>
                  <a:schemeClr val="accent2"/>
                </a:solidFill>
              </a:rPr>
              <a:t>* Types of Color model.</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82E987-8986-422C-B5DE-3B836F6120D3}" type="slidenum">
              <a:rPr lang="ar-SA"/>
              <a:pPr/>
              <a:t>78</a:t>
            </a:fld>
            <a:endParaRPr lang="en-IN"/>
          </a:p>
        </p:txBody>
      </p:sp>
      <p:sp>
        <p:nvSpPr>
          <p:cNvPr id="13315" name="Rectangle 3"/>
          <p:cNvSpPr>
            <a:spLocks noGrp="1" noChangeArrowheads="1"/>
          </p:cNvSpPr>
          <p:nvPr>
            <p:ph type="body" idx="1"/>
          </p:nvPr>
        </p:nvSpPr>
        <p:spPr>
          <a:xfrm>
            <a:off x="457200" y="908050"/>
            <a:ext cx="8229600" cy="5218113"/>
          </a:xfrm>
        </p:spPr>
        <p:txBody>
          <a:bodyPr/>
          <a:lstStyle/>
          <a:p>
            <a:pPr algn="l" rtl="0">
              <a:lnSpc>
                <a:spcPct val="80000"/>
              </a:lnSpc>
            </a:pPr>
            <a:r>
              <a:rPr lang="en-US" sz="2800">
                <a:latin typeface="Times New Roman" pitchFamily="18" charset="0"/>
                <a:cs typeface="Times New Roman" pitchFamily="18" charset="0"/>
              </a:rPr>
              <a:t>the color model RGB is used in hardware applications like PC monitors, cameras and scanners, the CMY color model is used in color printers, </a:t>
            </a:r>
          </a:p>
          <a:p>
            <a:pPr algn="l" rtl="0">
              <a:lnSpc>
                <a:spcPct val="80000"/>
              </a:lnSpc>
            </a:pPr>
            <a:r>
              <a:rPr lang="en-US" sz="2800">
                <a:latin typeface="Times New Roman" pitchFamily="18" charset="0"/>
                <a:cs typeface="Times New Roman" pitchFamily="18" charset="0"/>
              </a:rPr>
              <a:t>Each color can be a point in the RGB color model cube. Red, green and blue are known as the primary colors. These colors can be added to produce secondary colors which are: </a:t>
            </a:r>
          </a:p>
          <a:p>
            <a:pPr algn="l" rtl="0">
              <a:lnSpc>
                <a:spcPct val="80000"/>
              </a:lnSpc>
            </a:pPr>
            <a:r>
              <a:rPr lang="en-US" sz="2400" b="1">
                <a:latin typeface="Arial Unicode MS" pitchFamily="34" charset="-128"/>
                <a:ea typeface="Arial Unicode MS" pitchFamily="34" charset="-128"/>
                <a:cs typeface="Arial Unicode MS" pitchFamily="34" charset="-128"/>
              </a:rPr>
              <a:t>magenta = red + blue </a:t>
            </a:r>
          </a:p>
          <a:p>
            <a:pPr algn="l" rtl="0">
              <a:lnSpc>
                <a:spcPct val="80000"/>
              </a:lnSpc>
            </a:pPr>
            <a:r>
              <a:rPr lang="en-US" sz="2400" b="1">
                <a:latin typeface="Arial Unicode MS" pitchFamily="34" charset="-128"/>
                <a:ea typeface="Arial Unicode MS" pitchFamily="34" charset="-128"/>
                <a:cs typeface="Arial Unicode MS" pitchFamily="34" charset="-128"/>
              </a:rPr>
              <a:t>cyan = green +blue </a:t>
            </a:r>
          </a:p>
          <a:p>
            <a:pPr algn="l" rtl="0">
              <a:lnSpc>
                <a:spcPct val="80000"/>
              </a:lnSpc>
            </a:pPr>
            <a:r>
              <a:rPr lang="en-US" sz="2400" b="1">
                <a:latin typeface="Arial Unicode MS" pitchFamily="34" charset="-128"/>
                <a:ea typeface="Arial Unicode MS" pitchFamily="34" charset="-128"/>
                <a:cs typeface="Arial Unicode MS" pitchFamily="34" charset="-128"/>
              </a:rPr>
              <a:t>yellow = red + green </a:t>
            </a:r>
          </a:p>
          <a:p>
            <a:pPr algn="l" rtl="0">
              <a:lnSpc>
                <a:spcPct val="80000"/>
              </a:lnSpc>
            </a:pPr>
            <a:r>
              <a:rPr lang="en-US" sz="2800">
                <a:latin typeface="Times New Roman" pitchFamily="18" charset="0"/>
                <a:cs typeface="Times New Roman" pitchFamily="18" charset="0"/>
              </a:rPr>
              <a:t>Other possible combinations: </a:t>
            </a:r>
          </a:p>
          <a:p>
            <a:pPr algn="l" rtl="0">
              <a:lnSpc>
                <a:spcPct val="80000"/>
              </a:lnSpc>
            </a:pPr>
            <a:r>
              <a:rPr lang="en-US" sz="2400" b="1">
                <a:latin typeface="Arial Unicode MS" pitchFamily="34" charset="-128"/>
                <a:ea typeface="Arial Unicode MS" pitchFamily="34" charset="-128"/>
                <a:cs typeface="Arial Unicode MS" pitchFamily="34" charset="-128"/>
              </a:rPr>
              <a:t>white = blue (primary) + yellow (secondary) </a:t>
            </a:r>
          </a:p>
          <a:p>
            <a:pPr algn="l" rtl="0">
              <a:lnSpc>
                <a:spcPct val="80000"/>
              </a:lnSpc>
            </a:pPr>
            <a:r>
              <a:rPr lang="en-US" sz="2400" b="1">
                <a:latin typeface="Arial Unicode MS" pitchFamily="34" charset="-128"/>
                <a:ea typeface="Arial Unicode MS" pitchFamily="34" charset="-128"/>
                <a:cs typeface="Arial Unicode MS" pitchFamily="34" charset="-128"/>
              </a:rPr>
              <a:t>white = green (primary) + magenta (secondary) </a:t>
            </a:r>
          </a:p>
          <a:p>
            <a:pPr algn="l" rtl="0">
              <a:lnSpc>
                <a:spcPct val="80000"/>
              </a:lnSpc>
            </a:pPr>
            <a:r>
              <a:rPr lang="en-US" sz="2400" b="1">
                <a:latin typeface="Arial Unicode MS" pitchFamily="34" charset="-128"/>
                <a:ea typeface="Arial Unicode MS" pitchFamily="34" charset="-128"/>
                <a:cs typeface="Arial Unicode MS" pitchFamily="34" charset="-128"/>
              </a:rPr>
              <a:t>white = red (primary) + cyan (secondary) </a:t>
            </a:r>
          </a:p>
          <a:p>
            <a:pPr algn="l" rtl="0">
              <a:lnSpc>
                <a:spcPct val="80000"/>
              </a:lnSpc>
            </a:pPr>
            <a:endParaRPr lang="en-US" sz="2400" b="1">
              <a:latin typeface="Arial Unicode MS" pitchFamily="34" charset="-128"/>
              <a:ea typeface="Arial Unicode MS" pitchFamily="34" charset="-128"/>
              <a:cs typeface="Arial Unicode MS" pitchFamily="34" charset="-128"/>
            </a:endParaRPr>
          </a:p>
        </p:txBody>
      </p:sp>
      <p:sp>
        <p:nvSpPr>
          <p:cNvPr id="13316"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EC4DCE-631F-45F8-A018-B151B0F049EA}" type="slidenum">
              <a:rPr lang="ar-SA"/>
              <a:pPr/>
              <a:t>79</a:t>
            </a:fld>
            <a:endParaRPr lang="en-IN"/>
          </a:p>
        </p:txBody>
      </p:sp>
      <p:sp>
        <p:nvSpPr>
          <p:cNvPr id="14339" name="Rectangle 3"/>
          <p:cNvSpPr>
            <a:spLocks noGrp="1" noChangeArrowheads="1"/>
          </p:cNvSpPr>
          <p:nvPr>
            <p:ph type="body" idx="1"/>
          </p:nvPr>
        </p:nvSpPr>
        <p:spPr>
          <a:xfrm>
            <a:off x="457200" y="1268413"/>
            <a:ext cx="8229600" cy="4857750"/>
          </a:xfrm>
        </p:spPr>
        <p:txBody>
          <a:bodyPr/>
          <a:lstStyle/>
          <a:p>
            <a:pPr algn="l" rtl="0"/>
            <a:r>
              <a:rPr lang="en-US" sz="2800" b="1"/>
              <a:t>Additive vs. Subtractive Color Models</a:t>
            </a:r>
            <a:endParaRPr lang="en-US" sz="2800"/>
          </a:p>
          <a:p>
            <a:pPr algn="l" rtl="0"/>
            <a:r>
              <a:rPr lang="en-US" sz="2800">
                <a:latin typeface="Times New Roman" pitchFamily="18" charset="0"/>
                <a:cs typeface="Times New Roman" pitchFamily="18" charset="0"/>
              </a:rPr>
              <a:t>Since additive color models display color as a result of light being transmitted (added) the total absence of light would be perceived as </a:t>
            </a:r>
            <a:r>
              <a:rPr lang="en-US" sz="2800" b="1">
                <a:latin typeface="Times New Roman" pitchFamily="18" charset="0"/>
                <a:cs typeface="Times New Roman" pitchFamily="18" charset="0"/>
              </a:rPr>
              <a:t>black</a:t>
            </a:r>
            <a:r>
              <a:rPr lang="en-US" sz="2800">
                <a:latin typeface="Times New Roman" pitchFamily="18" charset="0"/>
                <a:cs typeface="Times New Roman" pitchFamily="18" charset="0"/>
              </a:rPr>
              <a:t>. Subtractive color models display color as a result of light being absorbed (subtracted) by the printing inks. As more ink is added, less and less light is reflected. Where there is a total absence of ink the resulting light being reflected (from a white surface) would be perceived as </a:t>
            </a:r>
            <a:r>
              <a:rPr lang="en-US" sz="2800" b="1">
                <a:latin typeface="Times New Roman" pitchFamily="18" charset="0"/>
                <a:cs typeface="Times New Roman" pitchFamily="18" charset="0"/>
              </a:rPr>
              <a:t>white</a:t>
            </a:r>
            <a:r>
              <a:rPr lang="en-US" sz="2800">
                <a:latin typeface="Times New Roman" pitchFamily="18" charset="0"/>
                <a:cs typeface="Times New Roman" pitchFamily="18" charset="0"/>
              </a:rPr>
              <a:t>.</a:t>
            </a:r>
            <a:endParaRPr lang="en-US" sz="2800"/>
          </a:p>
        </p:txBody>
      </p:sp>
      <p:sp>
        <p:nvSpPr>
          <p:cNvPr id="14340"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cstate="print"/>
          <a:srcRect/>
          <a:stretch>
            <a:fillRect/>
          </a:stretch>
        </p:blipFill>
        <p:spPr bwMode="auto">
          <a:xfrm>
            <a:off x="28575" y="200025"/>
            <a:ext cx="9086850" cy="645795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0F313D6D-5C1B-4509-9C92-272B94D21C33}" type="slidenum">
              <a:rPr lang="ar-SA"/>
              <a:pPr/>
              <a:t>80</a:t>
            </a:fld>
            <a:endParaRPr lang="en-IN"/>
          </a:p>
        </p:txBody>
      </p:sp>
      <p:sp>
        <p:nvSpPr>
          <p:cNvPr id="15364"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graphicFrame>
        <p:nvGraphicFramePr>
          <p:cNvPr id="15376" name="Group 16"/>
          <p:cNvGraphicFramePr>
            <a:graphicFrameLocks noGrp="1"/>
          </p:cNvGraphicFramePr>
          <p:nvPr/>
        </p:nvGraphicFramePr>
        <p:xfrm>
          <a:off x="-6759575" y="2798763"/>
          <a:ext cx="4375150" cy="2194560"/>
        </p:xfrm>
        <a:graphic>
          <a:graphicData uri="http://schemas.openxmlformats.org/drawingml/2006/table">
            <a:tbl>
              <a:tblPr rtl="1"/>
              <a:tblGrid>
                <a:gridCol w="4375150"/>
              </a:tblGrid>
              <a:tr h="2055813">
                <a:tc>
                  <a:txBody>
                    <a:bodyPr/>
                    <a:lstStyle/>
                    <a:p>
                      <a:pPr marL="0" marR="0" lvl="0" indent="0" algn="ctr" defTabSz="914400" rtl="1" eaLnBrk="1" fontAlgn="base" latinLnBrk="0" hangingPunct="1">
                        <a:lnSpc>
                          <a:spcPct val="100000"/>
                        </a:lnSpc>
                        <a:spcBef>
                          <a:spcPct val="0"/>
                        </a:spcBef>
                        <a:spcAft>
                          <a:spcPct val="0"/>
                        </a:spcAft>
                        <a:buClrTx/>
                        <a:buSzTx/>
                        <a:buFontTx/>
                        <a:buNone/>
                        <a:tabLst/>
                      </a:pPr>
                      <a:endParaRPr kumimoji="0" lang="ar-SA" sz="900" b="0" i="0" u="none" strike="noStrike" cap="none" normalizeH="0" baseline="0" smtClean="0">
                        <a:ln>
                          <a:noFill/>
                        </a:ln>
                        <a:solidFill>
                          <a:srgbClr val="0000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A" sz="900" b="0" i="0" u="none" strike="noStrike" cap="none" normalizeH="0" baseline="0" smtClean="0">
                          <a:ln>
                            <a:noFill/>
                          </a:ln>
                          <a:solidFill>
                            <a:srgbClr val="000000"/>
                          </a:solidFill>
                          <a:effectLst/>
                          <a:latin typeface="Arial" pitchFamily="34" charset="0"/>
                          <a:cs typeface="Arial" pitchFamily="34" charset="0"/>
                        </a:rPr>
                        <a:t>  </a:t>
                      </a:r>
                      <a:r>
                        <a:rPr kumimoji="0" lang="ar-SA" sz="10200" b="0" i="0" u="none" strike="noStrike" cap="none" normalizeH="0" baseline="0" smtClean="0">
                          <a:ln>
                            <a:noFill/>
                          </a:ln>
                          <a:solidFill>
                            <a:srgbClr val="000000"/>
                          </a:solidFill>
                          <a:effectLst/>
                          <a:latin typeface="Arial" pitchFamily="34" charset="0"/>
                          <a:cs typeface="Arial" pitchFamily="34" charset="0"/>
                        </a:rPr>
                        <a:t> </a:t>
                      </a:r>
                      <a:r>
                        <a:rPr kumimoji="0" lang="ar-SA" sz="900" b="0" i="0" u="none" strike="noStrike" cap="none" normalizeH="0" baseline="0" smtClean="0">
                          <a:ln>
                            <a:noFill/>
                          </a:ln>
                          <a:solidFill>
                            <a:srgbClr val="000000"/>
                          </a:solidFill>
                          <a:effectLst/>
                          <a:latin typeface="Arial" pitchFamily="34" charset="0"/>
                          <a:cs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pic>
        <p:nvPicPr>
          <p:cNvPr id="15367" name="Picture 7" descr="chart4-01-01.gif"/>
          <p:cNvPicPr>
            <a:picLocks noChangeAspect="1" noChangeArrowheads="1"/>
          </p:cNvPicPr>
          <p:nvPr/>
        </p:nvPicPr>
        <p:blipFill>
          <a:blip r:embed="rId3" cstate="print"/>
          <a:srcRect/>
          <a:stretch>
            <a:fillRect/>
          </a:stretch>
        </p:blipFill>
        <p:spPr bwMode="auto">
          <a:xfrm>
            <a:off x="468313" y="1995488"/>
            <a:ext cx="8281987" cy="2873375"/>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D70EA2-CAD8-45CD-9151-F0E823368F71}" type="slidenum">
              <a:rPr lang="ar-SA"/>
              <a:pPr/>
              <a:t>81</a:t>
            </a:fld>
            <a:endParaRPr lang="en-IN"/>
          </a:p>
        </p:txBody>
      </p:sp>
      <p:sp>
        <p:nvSpPr>
          <p:cNvPr id="16387" name="Rectangle 3"/>
          <p:cNvSpPr>
            <a:spLocks noGrp="1" noChangeArrowheads="1"/>
          </p:cNvSpPr>
          <p:nvPr>
            <p:ph type="body" idx="1"/>
          </p:nvPr>
        </p:nvSpPr>
        <p:spPr>
          <a:xfrm>
            <a:off x="250825" y="1052513"/>
            <a:ext cx="8713788" cy="5073650"/>
          </a:xfrm>
        </p:spPr>
        <p:txBody>
          <a:bodyPr/>
          <a:lstStyle/>
          <a:p>
            <a:pPr algn="l" rtl="0"/>
            <a:r>
              <a:rPr lang="en-US" sz="2800" b="1"/>
              <a:t>Use RGB For Screen Displays and CMYK For Print</a:t>
            </a:r>
            <a:endParaRPr lang="en-US" sz="2800"/>
          </a:p>
          <a:p>
            <a:pPr algn="l" rtl="0">
              <a:buFontTx/>
              <a:buNone/>
            </a:pPr>
            <a:r>
              <a:rPr lang="en-US" sz="2800">
                <a:latin typeface="Times New Roman" pitchFamily="18" charset="0"/>
                <a:cs typeface="Times New Roman" pitchFamily="18" charset="0"/>
              </a:rPr>
              <a:t>- It is important to choose the right color model for the job. If your images will be printed, then convert them to CMYK and manually bring them into gamut before printing. If your images are to be displayed on a computer, then make sure you use RGB color so the full gamut will be available for display. Because both models can be available at the same time while using an application, it is easy to make a mistake and choose the wrong palette or set of color swatches. </a:t>
            </a:r>
          </a:p>
        </p:txBody>
      </p:sp>
      <p:sp>
        <p:nvSpPr>
          <p:cNvPr id="16388" name="Rectangle 4" descr="نسيج أزرق"/>
          <p:cNvSpPr>
            <a:spLocks noChangeArrowheads="1"/>
          </p:cNvSpPr>
          <p:nvPr/>
        </p:nvSpPr>
        <p:spPr bwMode="auto">
          <a:xfrm>
            <a:off x="457200" y="211138"/>
            <a:ext cx="8229600" cy="554037"/>
          </a:xfrm>
          <a:prstGeom prst="rect">
            <a:avLst/>
          </a:prstGeom>
          <a:blipFill dpi="0" rotWithShape="1">
            <a:blip r:embed="rId2" cstate="print"/>
            <a:srcRect/>
            <a:tile tx="0" ty="0" sx="100000" sy="100000" flip="none" algn="tl"/>
          </a:blipFill>
          <a:ln w="9525">
            <a:solidFill>
              <a:schemeClr val="tx1"/>
            </a:solidFill>
            <a:miter lim="800000"/>
            <a:headEnd/>
            <a:tailEnd/>
          </a:ln>
          <a:effectLst/>
        </p:spPr>
        <p:txBody>
          <a:bodyPr anchor="ctr"/>
          <a:lstStyle/>
          <a:p>
            <a:pPr algn="ctr"/>
            <a:r>
              <a:rPr lang="en-US" sz="3200" b="1">
                <a:solidFill>
                  <a:srgbClr val="A50021"/>
                </a:solidFill>
                <a:latin typeface="Script MT Bold" pitchFamily="66" charset="0"/>
                <a:cs typeface="Bold Italic Art" pitchFamily="2" charset="-78"/>
              </a:rPr>
              <a:t>Color Model</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261056" y="304800"/>
            <a:ext cx="7392811" cy="1143000"/>
          </a:xfrm>
        </p:spPr>
        <p:txBody>
          <a:bodyPr/>
          <a:lstStyle/>
          <a:p>
            <a:r>
              <a:rPr lang="en-US"/>
              <a:t>How Do Artists Do It?</a:t>
            </a:r>
          </a:p>
        </p:txBody>
      </p:sp>
      <p:sp>
        <p:nvSpPr>
          <p:cNvPr id="429059" name="Rectangle 3"/>
          <p:cNvSpPr>
            <a:spLocks noGrp="1" noChangeArrowheads="1"/>
          </p:cNvSpPr>
          <p:nvPr>
            <p:ph type="body" idx="1"/>
          </p:nvPr>
        </p:nvSpPr>
        <p:spPr>
          <a:xfrm>
            <a:off x="304800" y="1612900"/>
            <a:ext cx="8566856" cy="5016500"/>
          </a:xfrm>
        </p:spPr>
        <p:txBody>
          <a:bodyPr/>
          <a:lstStyle/>
          <a:p>
            <a:pPr marL="342900" indent="-342900">
              <a:lnSpc>
                <a:spcPct val="100000"/>
              </a:lnSpc>
            </a:pPr>
            <a:r>
              <a:rPr lang="en-US" sz="2800"/>
              <a:t>Artists often specify color as tints, shades, and tones of saturated (pure) pigments</a:t>
            </a:r>
          </a:p>
          <a:p>
            <a:pPr marL="342900" indent="-342900">
              <a:lnSpc>
                <a:spcPct val="100000"/>
              </a:lnSpc>
              <a:buFontTx/>
              <a:buChar char="•"/>
            </a:pPr>
            <a:r>
              <a:rPr lang="en-US" sz="2800" i="0">
                <a:solidFill>
                  <a:schemeClr val="tx1"/>
                </a:solidFill>
              </a:rPr>
              <a:t>Tint</a:t>
            </a:r>
            <a:r>
              <a:rPr lang="en-US" sz="2800">
                <a:solidFill>
                  <a:schemeClr val="tx1"/>
                </a:solidFill>
              </a:rPr>
              <a:t>:</a:t>
            </a:r>
            <a:r>
              <a:rPr lang="en-US" sz="2800">
                <a:solidFill>
                  <a:schemeClr val="tx2"/>
                </a:solidFill>
              </a:rPr>
              <a:t> Gotten by adding white to a pure pigment, decreasing saturation</a:t>
            </a:r>
          </a:p>
          <a:p>
            <a:pPr marL="342900" indent="-342900">
              <a:lnSpc>
                <a:spcPct val="100000"/>
              </a:lnSpc>
              <a:buFontTx/>
              <a:buChar char="•"/>
            </a:pPr>
            <a:r>
              <a:rPr lang="en-US" sz="2800" i="0">
                <a:solidFill>
                  <a:schemeClr val="tx1"/>
                </a:solidFill>
              </a:rPr>
              <a:t>Shade</a:t>
            </a:r>
            <a:r>
              <a:rPr lang="en-US" sz="2800">
                <a:solidFill>
                  <a:schemeClr val="tx1"/>
                </a:solidFill>
              </a:rPr>
              <a:t>:</a:t>
            </a:r>
            <a:r>
              <a:rPr lang="en-US" sz="2800">
                <a:solidFill>
                  <a:schemeClr val="tx2"/>
                </a:solidFill>
              </a:rPr>
              <a:t> Gotten by</a:t>
            </a:r>
            <a:r>
              <a:rPr lang="en-US" sz="2000">
                <a:solidFill>
                  <a:schemeClr val="tx2"/>
                </a:solidFill>
              </a:rPr>
              <a:t> </a:t>
            </a:r>
            <a:r>
              <a:rPr lang="en-US" sz="2800">
                <a:solidFill>
                  <a:schemeClr val="tx2"/>
                </a:solidFill>
              </a:rPr>
              <a:t>adding </a:t>
            </a:r>
            <a:br>
              <a:rPr lang="en-US" sz="2800">
                <a:solidFill>
                  <a:schemeClr val="tx2"/>
                </a:solidFill>
              </a:rPr>
            </a:br>
            <a:r>
              <a:rPr lang="en-US" sz="2800">
                <a:solidFill>
                  <a:schemeClr val="tx2"/>
                </a:solidFill>
              </a:rPr>
              <a:t>black to a pure pigment, </a:t>
            </a:r>
            <a:br>
              <a:rPr lang="en-US" sz="2800">
                <a:solidFill>
                  <a:schemeClr val="tx2"/>
                </a:solidFill>
              </a:rPr>
            </a:br>
            <a:r>
              <a:rPr lang="en-US" sz="2800">
                <a:solidFill>
                  <a:schemeClr val="tx2"/>
                </a:solidFill>
              </a:rPr>
              <a:t>decreasing lightness</a:t>
            </a:r>
          </a:p>
          <a:p>
            <a:pPr marL="342900" indent="-342900">
              <a:lnSpc>
                <a:spcPct val="100000"/>
              </a:lnSpc>
              <a:buFontTx/>
              <a:buChar char="•"/>
            </a:pPr>
            <a:r>
              <a:rPr lang="en-US" sz="2800" i="0">
                <a:solidFill>
                  <a:schemeClr val="tx1"/>
                </a:solidFill>
              </a:rPr>
              <a:t>Tone</a:t>
            </a:r>
            <a:r>
              <a:rPr lang="en-US" sz="2800">
                <a:solidFill>
                  <a:schemeClr val="tx1"/>
                </a:solidFill>
              </a:rPr>
              <a:t>:</a:t>
            </a:r>
            <a:r>
              <a:rPr lang="en-US" sz="2800">
                <a:solidFill>
                  <a:schemeClr val="tx2"/>
                </a:solidFill>
              </a:rPr>
              <a:t> Gotten by adding </a:t>
            </a:r>
            <a:br>
              <a:rPr lang="en-US" sz="2800">
                <a:solidFill>
                  <a:schemeClr val="tx2"/>
                </a:solidFill>
              </a:rPr>
            </a:br>
            <a:r>
              <a:rPr lang="en-US" sz="2800">
                <a:solidFill>
                  <a:schemeClr val="tx2"/>
                </a:solidFill>
              </a:rPr>
              <a:t>white and black to a pure </a:t>
            </a:r>
            <a:br>
              <a:rPr lang="en-US" sz="2800">
                <a:solidFill>
                  <a:schemeClr val="tx2"/>
                </a:solidFill>
              </a:rPr>
            </a:br>
            <a:r>
              <a:rPr lang="en-US" sz="2800">
                <a:solidFill>
                  <a:schemeClr val="tx2"/>
                </a:solidFill>
              </a:rPr>
              <a:t>pigment</a:t>
            </a:r>
            <a:endParaRPr lang="en-US" sz="2800" i="0">
              <a:solidFill>
                <a:schemeClr val="tx2"/>
              </a:solidFill>
            </a:endParaRPr>
          </a:p>
        </p:txBody>
      </p:sp>
      <p:sp>
        <p:nvSpPr>
          <p:cNvPr id="429060" name="Freeform 4"/>
          <p:cNvSpPr>
            <a:spLocks/>
          </p:cNvSpPr>
          <p:nvPr/>
        </p:nvSpPr>
        <p:spPr bwMode="auto">
          <a:xfrm>
            <a:off x="5850467" y="4419600"/>
            <a:ext cx="1825978" cy="1773238"/>
          </a:xfrm>
          <a:custGeom>
            <a:avLst/>
            <a:gdLst/>
            <a:ahLst/>
            <a:cxnLst>
              <a:cxn ang="0">
                <a:pos x="1294" y="512"/>
              </a:cxn>
              <a:cxn ang="0">
                <a:pos x="0" y="0"/>
              </a:cxn>
              <a:cxn ang="0">
                <a:pos x="0" y="1117"/>
              </a:cxn>
              <a:cxn ang="0">
                <a:pos x="1294" y="512"/>
              </a:cxn>
            </a:cxnLst>
            <a:rect l="0" t="0" r="r" b="b"/>
            <a:pathLst>
              <a:path w="1294" h="1117">
                <a:moveTo>
                  <a:pt x="1294" y="512"/>
                </a:moveTo>
                <a:lnTo>
                  <a:pt x="0" y="0"/>
                </a:lnTo>
                <a:lnTo>
                  <a:pt x="0" y="1117"/>
                </a:lnTo>
                <a:lnTo>
                  <a:pt x="1294" y="512"/>
                </a:lnTo>
                <a:close/>
              </a:path>
            </a:pathLst>
          </a:custGeom>
          <a:noFill/>
          <a:ln w="9525">
            <a:solidFill>
              <a:srgbClr val="9999FF"/>
            </a:solidFill>
            <a:round/>
            <a:headEnd/>
            <a:tailEnd/>
          </a:ln>
          <a:effectLst/>
        </p:spPr>
        <p:txBody>
          <a:bodyPr/>
          <a:lstStyle/>
          <a:p>
            <a:endParaRPr lang="en-IN"/>
          </a:p>
        </p:txBody>
      </p:sp>
      <p:sp>
        <p:nvSpPr>
          <p:cNvPr id="429061" name="Text Box 5"/>
          <p:cNvSpPr txBox="1">
            <a:spLocks noChangeArrowheads="1"/>
          </p:cNvSpPr>
          <p:nvPr/>
        </p:nvSpPr>
        <p:spPr bwMode="auto">
          <a:xfrm>
            <a:off x="5003800" y="4038600"/>
            <a:ext cx="754437" cy="369332"/>
          </a:xfrm>
          <a:prstGeom prst="rect">
            <a:avLst/>
          </a:prstGeom>
          <a:noFill/>
          <a:ln w="9525">
            <a:noFill/>
            <a:miter lim="800000"/>
            <a:headEnd/>
            <a:tailEnd/>
          </a:ln>
          <a:effectLst/>
        </p:spPr>
        <p:txBody>
          <a:bodyPr wrap="none">
            <a:spAutoFit/>
          </a:bodyPr>
          <a:lstStyle/>
          <a:p>
            <a:r>
              <a:rPr lang="en-US"/>
              <a:t>White</a:t>
            </a:r>
          </a:p>
        </p:txBody>
      </p:sp>
      <p:sp>
        <p:nvSpPr>
          <p:cNvPr id="429062" name="Text Box 6"/>
          <p:cNvSpPr txBox="1">
            <a:spLocks noChangeArrowheads="1"/>
          </p:cNvSpPr>
          <p:nvPr/>
        </p:nvSpPr>
        <p:spPr bwMode="auto">
          <a:xfrm>
            <a:off x="7620000" y="4953000"/>
            <a:ext cx="1170705" cy="369332"/>
          </a:xfrm>
          <a:prstGeom prst="rect">
            <a:avLst/>
          </a:prstGeom>
          <a:noFill/>
          <a:ln w="9525">
            <a:noFill/>
            <a:miter lim="800000"/>
            <a:headEnd/>
            <a:tailEnd/>
          </a:ln>
          <a:effectLst/>
        </p:spPr>
        <p:txBody>
          <a:bodyPr wrap="none">
            <a:spAutoFit/>
          </a:bodyPr>
          <a:lstStyle/>
          <a:p>
            <a:r>
              <a:rPr lang="en-US"/>
              <a:t>Pure Color</a:t>
            </a:r>
          </a:p>
        </p:txBody>
      </p:sp>
      <p:sp>
        <p:nvSpPr>
          <p:cNvPr id="429063" name="Text Box 7"/>
          <p:cNvSpPr txBox="1">
            <a:spLocks noChangeArrowheads="1"/>
          </p:cNvSpPr>
          <p:nvPr/>
        </p:nvSpPr>
        <p:spPr bwMode="auto">
          <a:xfrm>
            <a:off x="5106812" y="6053138"/>
            <a:ext cx="675185" cy="369332"/>
          </a:xfrm>
          <a:prstGeom prst="rect">
            <a:avLst/>
          </a:prstGeom>
          <a:noFill/>
          <a:ln w="9525">
            <a:noFill/>
            <a:miter lim="800000"/>
            <a:headEnd/>
            <a:tailEnd/>
          </a:ln>
          <a:effectLst/>
        </p:spPr>
        <p:txBody>
          <a:bodyPr wrap="none">
            <a:spAutoFit/>
          </a:bodyPr>
          <a:lstStyle/>
          <a:p>
            <a:r>
              <a:rPr lang="en-US"/>
              <a:t>Black</a:t>
            </a:r>
          </a:p>
        </p:txBody>
      </p:sp>
      <p:sp>
        <p:nvSpPr>
          <p:cNvPr id="429064" name="Text Box 8"/>
          <p:cNvSpPr txBox="1">
            <a:spLocks noChangeArrowheads="1"/>
          </p:cNvSpPr>
          <p:nvPr/>
        </p:nvSpPr>
        <p:spPr bwMode="auto">
          <a:xfrm>
            <a:off x="4927601" y="5035550"/>
            <a:ext cx="704104" cy="369332"/>
          </a:xfrm>
          <a:prstGeom prst="rect">
            <a:avLst/>
          </a:prstGeom>
          <a:noFill/>
          <a:ln w="9525">
            <a:noFill/>
            <a:miter lim="800000"/>
            <a:headEnd/>
            <a:tailEnd/>
          </a:ln>
          <a:effectLst/>
        </p:spPr>
        <p:txBody>
          <a:bodyPr wrap="none">
            <a:spAutoFit/>
          </a:bodyPr>
          <a:lstStyle/>
          <a:p>
            <a:r>
              <a:rPr lang="en-US"/>
              <a:t>Grays</a:t>
            </a:r>
          </a:p>
        </p:txBody>
      </p:sp>
      <p:sp>
        <p:nvSpPr>
          <p:cNvPr id="429065" name="Text Box 9"/>
          <p:cNvSpPr txBox="1">
            <a:spLocks noChangeArrowheads="1"/>
          </p:cNvSpPr>
          <p:nvPr/>
        </p:nvSpPr>
        <p:spPr bwMode="auto">
          <a:xfrm rot="1408759">
            <a:off x="6510267" y="4463534"/>
            <a:ext cx="636200" cy="369332"/>
          </a:xfrm>
          <a:prstGeom prst="rect">
            <a:avLst/>
          </a:prstGeom>
          <a:noFill/>
          <a:ln w="9525">
            <a:noFill/>
            <a:miter lim="800000"/>
            <a:headEnd/>
            <a:tailEnd/>
          </a:ln>
          <a:effectLst/>
        </p:spPr>
        <p:txBody>
          <a:bodyPr wrap="none">
            <a:spAutoFit/>
          </a:bodyPr>
          <a:lstStyle/>
          <a:p>
            <a:r>
              <a:rPr lang="en-US"/>
              <a:t>Tints</a:t>
            </a:r>
          </a:p>
        </p:txBody>
      </p:sp>
      <p:sp>
        <p:nvSpPr>
          <p:cNvPr id="429066" name="Text Box 10"/>
          <p:cNvSpPr txBox="1">
            <a:spLocks noChangeArrowheads="1"/>
          </p:cNvSpPr>
          <p:nvPr/>
        </p:nvSpPr>
        <p:spPr bwMode="auto">
          <a:xfrm rot="-1527899">
            <a:off x="6509244" y="5606534"/>
            <a:ext cx="849913" cy="369332"/>
          </a:xfrm>
          <a:prstGeom prst="rect">
            <a:avLst/>
          </a:prstGeom>
          <a:noFill/>
          <a:ln w="9525">
            <a:noFill/>
            <a:miter lim="800000"/>
            <a:headEnd/>
            <a:tailEnd/>
          </a:ln>
          <a:effectLst/>
        </p:spPr>
        <p:txBody>
          <a:bodyPr wrap="none">
            <a:spAutoFit/>
          </a:bodyPr>
          <a:lstStyle/>
          <a:p>
            <a:r>
              <a:rPr lang="en-US"/>
              <a:t>Shades</a:t>
            </a:r>
          </a:p>
        </p:txBody>
      </p:sp>
      <p:sp>
        <p:nvSpPr>
          <p:cNvPr id="429067" name="Text Box 11"/>
          <p:cNvSpPr txBox="1">
            <a:spLocks noChangeArrowheads="1"/>
          </p:cNvSpPr>
          <p:nvPr/>
        </p:nvSpPr>
        <p:spPr bwMode="auto">
          <a:xfrm>
            <a:off x="6062134" y="5029200"/>
            <a:ext cx="725199" cy="369332"/>
          </a:xfrm>
          <a:prstGeom prst="rect">
            <a:avLst/>
          </a:prstGeom>
          <a:noFill/>
          <a:ln w="9525">
            <a:noFill/>
            <a:miter lim="800000"/>
            <a:headEnd/>
            <a:tailEnd/>
          </a:ln>
          <a:effectLst/>
        </p:spPr>
        <p:txBody>
          <a:bodyPr wrap="none">
            <a:spAutoFit/>
          </a:bodyPr>
          <a:lstStyle/>
          <a:p>
            <a:r>
              <a:rPr lang="en-US"/>
              <a:t>Tones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4"/>
          <p:cNvSpPr>
            <a:spLocks noGrp="1"/>
          </p:cNvSpPr>
          <p:nvPr>
            <p:ph type="sldNum" sz="quarter" idx="11"/>
          </p:nvPr>
        </p:nvSpPr>
        <p:spPr>
          <a:noFill/>
          <a:ln>
            <a:miter lim="800000"/>
            <a:headEnd/>
            <a:tailEnd/>
          </a:ln>
        </p:spPr>
        <p:txBody>
          <a:bodyPr/>
          <a:lstStyle/>
          <a:p>
            <a:fld id="{8DC715B9-ACE0-4D90-ACB5-FECFBD86F9D8}" type="slidenum">
              <a:rPr lang="en-US" altLang="ko-KR"/>
              <a:pPr/>
              <a:t>83</a:t>
            </a:fld>
            <a:endParaRPr lang="en-US" altLang="ko-KR"/>
          </a:p>
        </p:txBody>
      </p:sp>
      <p:sp>
        <p:nvSpPr>
          <p:cNvPr id="9219" name="Rectangle 2"/>
          <p:cNvSpPr>
            <a:spLocks noGrp="1" noChangeArrowheads="1"/>
          </p:cNvSpPr>
          <p:nvPr>
            <p:ph type="title"/>
          </p:nvPr>
        </p:nvSpPr>
        <p:spPr/>
        <p:txBody>
          <a:bodyPr/>
          <a:lstStyle/>
          <a:p>
            <a:pPr eaLnBrk="1" hangingPunct="1"/>
            <a:r>
              <a:rPr lang="en-US" altLang="ko-KR" smtClean="0">
                <a:latin typeface="Times New Roman" pitchFamily="18" charset="0"/>
              </a:rPr>
              <a:t>Color Models for Raster Graphics</a:t>
            </a:r>
          </a:p>
        </p:txBody>
      </p:sp>
      <p:sp>
        <p:nvSpPr>
          <p:cNvPr id="9220" name="Rectangle 3"/>
          <p:cNvSpPr>
            <a:spLocks noGrp="1" noChangeArrowheads="1"/>
          </p:cNvSpPr>
          <p:nvPr>
            <p:ph type="body" idx="1"/>
          </p:nvPr>
        </p:nvSpPr>
        <p:spPr>
          <a:xfrm>
            <a:off x="457200" y="1981200"/>
            <a:ext cx="8229600" cy="4327525"/>
          </a:xfrm>
        </p:spPr>
        <p:txBody>
          <a:bodyPr/>
          <a:lstStyle/>
          <a:p>
            <a:pPr eaLnBrk="1" hangingPunct="1">
              <a:lnSpc>
                <a:spcPct val="80000"/>
              </a:lnSpc>
            </a:pPr>
            <a:r>
              <a:rPr lang="en-US" altLang="ko-KR" sz="2000" smtClean="0">
                <a:latin typeface="Times New Roman" pitchFamily="18" charset="0"/>
              </a:rPr>
              <a:t>Hardware-oriented models: not intuitive – do not relate to concepts of hue, saturation, brightness</a:t>
            </a:r>
          </a:p>
          <a:p>
            <a:pPr lvl="1" eaLnBrk="1" hangingPunct="1">
              <a:lnSpc>
                <a:spcPct val="80000"/>
              </a:lnSpc>
            </a:pPr>
            <a:r>
              <a:rPr lang="en-US" altLang="ko-KR" sz="1800" smtClean="0">
                <a:latin typeface="Times New Roman" pitchFamily="18" charset="0"/>
              </a:rPr>
              <a:t>RGB, used with color CRT monitors</a:t>
            </a:r>
          </a:p>
          <a:p>
            <a:pPr lvl="1" eaLnBrk="1" hangingPunct="1">
              <a:lnSpc>
                <a:spcPct val="80000"/>
              </a:lnSpc>
            </a:pPr>
            <a:r>
              <a:rPr lang="en-US" altLang="ko-KR" sz="1800" smtClean="0">
                <a:latin typeface="Times New Roman" pitchFamily="18" charset="0"/>
              </a:rPr>
              <a:t>YIQ, broadcast TV color system</a:t>
            </a:r>
          </a:p>
          <a:p>
            <a:pPr lvl="1" eaLnBrk="1" hangingPunct="1">
              <a:lnSpc>
                <a:spcPct val="80000"/>
              </a:lnSpc>
            </a:pPr>
            <a:r>
              <a:rPr lang="en-US" altLang="ko-KR" sz="1800" smtClean="0">
                <a:latin typeface="Times New Roman" pitchFamily="18" charset="0"/>
              </a:rPr>
              <a:t>CMY (cyan, magenta, yellow) color printing</a:t>
            </a:r>
          </a:p>
          <a:p>
            <a:pPr lvl="1" eaLnBrk="1" hangingPunct="1">
              <a:lnSpc>
                <a:spcPct val="80000"/>
              </a:lnSpc>
            </a:pPr>
            <a:r>
              <a:rPr lang="en-US" altLang="ko-KR" sz="1800" smtClean="0">
                <a:latin typeface="Times New Roman" pitchFamily="18" charset="0"/>
              </a:rPr>
              <a:t>CMYK (cyan, magenta, yellow, black) color printing</a:t>
            </a:r>
          </a:p>
          <a:p>
            <a:pPr lvl="1" eaLnBrk="1" hangingPunct="1">
              <a:lnSpc>
                <a:spcPct val="80000"/>
              </a:lnSpc>
            </a:pPr>
            <a:r>
              <a:rPr lang="en-US" altLang="ko-KR" sz="1800" smtClean="0">
                <a:latin typeface="Times New Roman" pitchFamily="18" charset="0"/>
              </a:rPr>
              <a:t>IRODORI, six-primary-color projection system</a:t>
            </a:r>
          </a:p>
          <a:p>
            <a:pPr lvl="1" eaLnBrk="1" hangingPunct="1">
              <a:lnSpc>
                <a:spcPct val="80000"/>
              </a:lnSpc>
            </a:pPr>
            <a:endParaRPr lang="en-US" altLang="ko-KR" sz="1800" u="sng" smtClean="0">
              <a:solidFill>
                <a:schemeClr val="hlink"/>
              </a:solidFill>
              <a:latin typeface="Times New Roman" pitchFamily="18" charset="0"/>
            </a:endParaRPr>
          </a:p>
          <a:p>
            <a:pPr eaLnBrk="1" hangingPunct="1">
              <a:lnSpc>
                <a:spcPct val="80000"/>
              </a:lnSpc>
            </a:pPr>
            <a:r>
              <a:rPr lang="en-US" altLang="ko-KR" sz="2000" smtClean="0">
                <a:latin typeface="Times New Roman" pitchFamily="18" charset="0"/>
              </a:rPr>
              <a:t>User-oriented models</a:t>
            </a:r>
          </a:p>
          <a:p>
            <a:pPr lvl="1" eaLnBrk="1" hangingPunct="1">
              <a:lnSpc>
                <a:spcPct val="80000"/>
              </a:lnSpc>
            </a:pPr>
            <a:r>
              <a:rPr lang="en-US" altLang="ko-KR" sz="1800" smtClean="0">
                <a:latin typeface="Times New Roman" pitchFamily="18" charset="0"/>
              </a:rPr>
              <a:t>HSV (hue, saturation, value)</a:t>
            </a:r>
          </a:p>
          <a:p>
            <a:pPr lvl="1" eaLnBrk="1" hangingPunct="1">
              <a:lnSpc>
                <a:spcPct val="80000"/>
              </a:lnSpc>
            </a:pPr>
            <a:r>
              <a:rPr lang="en-US" altLang="ko-KR" sz="1800" smtClean="0">
                <a:latin typeface="Times New Roman" pitchFamily="18" charset="0"/>
              </a:rPr>
              <a:t>also called HSB (B for brightness)</a:t>
            </a:r>
          </a:p>
          <a:p>
            <a:pPr lvl="1" eaLnBrk="1" hangingPunct="1">
              <a:lnSpc>
                <a:spcPct val="80000"/>
              </a:lnSpc>
            </a:pPr>
            <a:r>
              <a:rPr lang="en-US" altLang="ko-KR" sz="1800" smtClean="0">
                <a:latin typeface="Times New Roman" pitchFamily="18" charset="0"/>
              </a:rPr>
              <a:t>HLS (hue, lightness, saturation)</a:t>
            </a:r>
          </a:p>
          <a:p>
            <a:pPr lvl="1" eaLnBrk="1" hangingPunct="1">
              <a:lnSpc>
                <a:spcPct val="80000"/>
              </a:lnSpc>
            </a:pPr>
            <a:r>
              <a:rPr lang="en-US" altLang="ko-KR" sz="1800" smtClean="0">
                <a:latin typeface="Times New Roman" pitchFamily="18" charset="0"/>
              </a:rPr>
              <a:t>The Munsell system</a:t>
            </a:r>
          </a:p>
          <a:p>
            <a:pPr lvl="1" eaLnBrk="1" hangingPunct="1">
              <a:lnSpc>
                <a:spcPct val="80000"/>
              </a:lnSpc>
            </a:pPr>
            <a:r>
              <a:rPr lang="en-US" altLang="ko-KR" sz="1800" smtClean="0">
                <a:latin typeface="Times New Roman" pitchFamily="18" charset="0"/>
              </a:rPr>
              <a:t>CIE Lab</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번호 개체 틀 4"/>
          <p:cNvSpPr>
            <a:spLocks noGrp="1"/>
          </p:cNvSpPr>
          <p:nvPr>
            <p:ph type="sldNum" sz="quarter" idx="11"/>
          </p:nvPr>
        </p:nvSpPr>
        <p:spPr>
          <a:noFill/>
          <a:ln>
            <a:miter lim="800000"/>
            <a:headEnd/>
            <a:tailEnd/>
          </a:ln>
        </p:spPr>
        <p:txBody>
          <a:bodyPr/>
          <a:lstStyle/>
          <a:p>
            <a:fld id="{97E32328-57C0-4DC0-BF2C-0E3BAF52D7E8}" type="slidenum">
              <a:rPr lang="en-US" altLang="ko-KR"/>
              <a:pPr/>
              <a:t>84</a:t>
            </a:fld>
            <a:endParaRPr lang="en-US" altLang="ko-KR"/>
          </a:p>
        </p:txBody>
      </p:sp>
      <p:sp>
        <p:nvSpPr>
          <p:cNvPr id="10243" name="Rectangle 2"/>
          <p:cNvSpPr>
            <a:spLocks noGrp="1" noChangeArrowheads="1"/>
          </p:cNvSpPr>
          <p:nvPr>
            <p:ph type="title"/>
          </p:nvPr>
        </p:nvSpPr>
        <p:spPr/>
        <p:txBody>
          <a:bodyPr/>
          <a:lstStyle/>
          <a:p>
            <a:pPr eaLnBrk="1" hangingPunct="1"/>
            <a:r>
              <a:rPr lang="en-US" altLang="ko-KR" sz="4000" smtClean="0">
                <a:latin typeface="Times New Roman" pitchFamily="18" charset="0"/>
              </a:rPr>
              <a:t>RGB Color Model</a:t>
            </a:r>
          </a:p>
        </p:txBody>
      </p:sp>
      <p:sp>
        <p:nvSpPr>
          <p:cNvPr id="10244" name="Rectangle 3"/>
          <p:cNvSpPr>
            <a:spLocks noGrp="1" noChangeArrowheads="1"/>
          </p:cNvSpPr>
          <p:nvPr>
            <p:ph type="body" idx="1"/>
          </p:nvPr>
        </p:nvSpPr>
        <p:spPr>
          <a:xfrm>
            <a:off x="457200" y="1628775"/>
            <a:ext cx="8147050" cy="4679950"/>
          </a:xfrm>
        </p:spPr>
        <p:txBody>
          <a:bodyPr/>
          <a:lstStyle/>
          <a:p>
            <a:pPr eaLnBrk="1" hangingPunct="1"/>
            <a:r>
              <a:rPr lang="en-US" altLang="ko-KR" smtClean="0">
                <a:latin typeface="Times New Roman" pitchFamily="18" charset="0"/>
              </a:rPr>
              <a:t>The RGB primaries are additive primaries.</a:t>
            </a:r>
          </a:p>
          <a:p>
            <a:pPr lvl="1" eaLnBrk="1" hangingPunct="1"/>
            <a:r>
              <a:rPr lang="en-US" altLang="ko-KR" smtClean="0">
                <a:latin typeface="Times New Roman" pitchFamily="18" charset="0"/>
              </a:rPr>
              <a:t>The individual contributions of each primary are added together to yield the result.</a:t>
            </a:r>
          </a:p>
        </p:txBody>
      </p:sp>
      <p:grpSp>
        <p:nvGrpSpPr>
          <p:cNvPr id="2" name="Group 4"/>
          <p:cNvGrpSpPr>
            <a:grpSpLocks/>
          </p:cNvGrpSpPr>
          <p:nvPr/>
        </p:nvGrpSpPr>
        <p:grpSpPr bwMode="auto">
          <a:xfrm>
            <a:off x="971550" y="3213100"/>
            <a:ext cx="4572000" cy="2994025"/>
            <a:chOff x="720" y="1440"/>
            <a:chExt cx="2880" cy="1886"/>
          </a:xfrm>
        </p:grpSpPr>
        <p:pic>
          <p:nvPicPr>
            <p:cNvPr id="10247" name="Picture 5" descr="fig53"/>
            <p:cNvPicPr>
              <a:picLocks noChangeAspect="1" noChangeArrowheads="1"/>
            </p:cNvPicPr>
            <p:nvPr/>
          </p:nvPicPr>
          <p:blipFill>
            <a:blip r:embed="rId2" cstate="print"/>
            <a:srcRect/>
            <a:stretch>
              <a:fillRect/>
            </a:stretch>
          </p:blipFill>
          <p:spPr bwMode="auto">
            <a:xfrm>
              <a:off x="720" y="1440"/>
              <a:ext cx="2880" cy="1501"/>
            </a:xfrm>
            <a:prstGeom prst="rect">
              <a:avLst/>
            </a:prstGeom>
            <a:noFill/>
            <a:ln w="9525">
              <a:noFill/>
              <a:miter lim="800000"/>
              <a:headEnd/>
              <a:tailEnd/>
            </a:ln>
          </p:spPr>
        </p:pic>
        <p:sp>
          <p:nvSpPr>
            <p:cNvPr id="10248" name="Text Box 6"/>
            <p:cNvSpPr txBox="1">
              <a:spLocks noChangeArrowheads="1"/>
            </p:cNvSpPr>
            <p:nvPr/>
          </p:nvSpPr>
          <p:spPr bwMode="auto">
            <a:xfrm>
              <a:off x="768" y="2960"/>
              <a:ext cx="2739" cy="366"/>
            </a:xfrm>
            <a:prstGeom prst="rect">
              <a:avLst/>
            </a:prstGeom>
            <a:noFill/>
            <a:ln w="9525">
              <a:noFill/>
              <a:miter lim="800000"/>
              <a:headEnd/>
              <a:tailEnd/>
            </a:ln>
          </p:spPr>
          <p:txBody>
            <a:bodyPr wrap="none">
              <a:spAutoFit/>
            </a:bodyPr>
            <a:lstStyle/>
            <a:p>
              <a:pPr latinLnBrk="0">
                <a:spcBef>
                  <a:spcPct val="20000"/>
                </a:spcBef>
              </a:pPr>
              <a:r>
                <a:rPr kumimoji="0" lang="en-US" altLang="ko-KR" sz="1600" b="1">
                  <a:latin typeface="Times New Roman" pitchFamily="18" charset="0"/>
                </a:rPr>
                <a:t>The RGB cube (Grays on dotted main diagonal)</a:t>
              </a:r>
            </a:p>
            <a:p>
              <a:pPr latinLnBrk="0"/>
              <a:endParaRPr kumimoji="0" lang="en-US" altLang="ko-KR" sz="1600" b="1">
                <a:latin typeface="Times New Roman" pitchFamily="18" charset="0"/>
              </a:endParaRPr>
            </a:p>
          </p:txBody>
        </p:sp>
      </p:grpSp>
      <p:sp>
        <p:nvSpPr>
          <p:cNvPr id="10246" name="Text Box 7"/>
          <p:cNvSpPr txBox="1">
            <a:spLocks noChangeArrowheads="1"/>
          </p:cNvSpPr>
          <p:nvPr/>
        </p:nvSpPr>
        <p:spPr bwMode="auto">
          <a:xfrm>
            <a:off x="5580063" y="4221163"/>
            <a:ext cx="3313112" cy="1328737"/>
          </a:xfrm>
          <a:prstGeom prst="rect">
            <a:avLst/>
          </a:prstGeom>
          <a:noFill/>
          <a:ln w="9525">
            <a:noFill/>
            <a:miter lim="800000"/>
            <a:headEnd/>
            <a:tailEnd/>
          </a:ln>
        </p:spPr>
        <p:txBody>
          <a:bodyPr>
            <a:spAutoFit/>
          </a:bodyPr>
          <a:lstStyle/>
          <a:p>
            <a:r>
              <a:rPr kumimoji="0" lang="en-US" altLang="ko-KR">
                <a:latin typeface="Times New Roman" pitchFamily="18" charset="0"/>
              </a:rPr>
              <a:t>Main diagonal =&gt; gray levels</a:t>
            </a:r>
          </a:p>
          <a:p>
            <a:pPr lvl="1">
              <a:buFontTx/>
              <a:buChar char="•"/>
            </a:pPr>
            <a:r>
              <a:rPr kumimoji="0" lang="en-US" altLang="ko-KR">
                <a:latin typeface="Times New Roman" pitchFamily="18" charset="0"/>
              </a:rPr>
              <a:t> black is (0, 0, 0)</a:t>
            </a:r>
          </a:p>
          <a:p>
            <a:pPr lvl="1">
              <a:buFontTx/>
              <a:buChar char="•"/>
            </a:pPr>
            <a:r>
              <a:rPr kumimoji="0" lang="en-US" altLang="ko-KR">
                <a:latin typeface="Times New Roman" pitchFamily="18" charset="0"/>
              </a:rPr>
              <a:t> white is (1, 1, 1)</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4"/>
          <p:cNvSpPr>
            <a:spLocks noGrp="1"/>
          </p:cNvSpPr>
          <p:nvPr>
            <p:ph type="sldNum" sz="quarter" idx="11"/>
          </p:nvPr>
        </p:nvSpPr>
        <p:spPr>
          <a:noFill/>
          <a:ln>
            <a:miter lim="800000"/>
            <a:headEnd/>
            <a:tailEnd/>
          </a:ln>
        </p:spPr>
        <p:txBody>
          <a:bodyPr/>
          <a:lstStyle/>
          <a:p>
            <a:fld id="{F1F886BD-1CE9-48B5-97C6-103B4BF527A7}" type="slidenum">
              <a:rPr lang="en-US" altLang="ko-KR"/>
              <a:pPr/>
              <a:t>85</a:t>
            </a:fld>
            <a:endParaRPr lang="en-US" altLang="ko-KR"/>
          </a:p>
        </p:txBody>
      </p:sp>
      <p:sp>
        <p:nvSpPr>
          <p:cNvPr id="11267" name="Rectangle 2"/>
          <p:cNvSpPr>
            <a:spLocks noGrp="1" noChangeArrowheads="1"/>
          </p:cNvSpPr>
          <p:nvPr>
            <p:ph type="title"/>
          </p:nvPr>
        </p:nvSpPr>
        <p:spPr/>
        <p:txBody>
          <a:bodyPr/>
          <a:lstStyle/>
          <a:p>
            <a:pPr eaLnBrk="1" hangingPunct="1"/>
            <a:r>
              <a:rPr lang="en-US" altLang="ko-KR" sz="4000" smtClean="0">
                <a:latin typeface="Times New Roman" pitchFamily="18" charset="0"/>
              </a:rPr>
              <a:t>RGB Color Model</a:t>
            </a:r>
          </a:p>
        </p:txBody>
      </p:sp>
      <p:sp>
        <p:nvSpPr>
          <p:cNvPr id="11268" name="Rectangle 3"/>
          <p:cNvSpPr>
            <a:spLocks noGrp="1" noChangeArrowheads="1"/>
          </p:cNvSpPr>
          <p:nvPr>
            <p:ph type="body" idx="1"/>
          </p:nvPr>
        </p:nvSpPr>
        <p:spPr>
          <a:xfrm>
            <a:off x="457200" y="1628775"/>
            <a:ext cx="8147050" cy="4679950"/>
          </a:xfrm>
        </p:spPr>
        <p:txBody>
          <a:bodyPr/>
          <a:lstStyle/>
          <a:p>
            <a:pPr eaLnBrk="1" hangingPunct="1"/>
            <a:r>
              <a:rPr lang="en-US" altLang="ko-KR" smtClean="0">
                <a:latin typeface="Times New Roman" pitchFamily="18" charset="0"/>
              </a:rPr>
              <a:t>The color gamut covered by the RGB model is defined by the chromaticities of a CRT’s phosphors.</a:t>
            </a:r>
          </a:p>
          <a:p>
            <a:pPr eaLnBrk="1" hangingPunct="1"/>
            <a:r>
              <a:rPr lang="en-US" altLang="ko-KR" smtClean="0">
                <a:latin typeface="Times New Roman" pitchFamily="18" charset="0"/>
              </a:rPr>
              <a:t>Two CRTs with different phosphors will cover different gamuts.</a:t>
            </a:r>
          </a:p>
          <a:p>
            <a:pPr lvl="1" eaLnBrk="1" hangingPunct="1"/>
            <a:r>
              <a:rPr lang="en-US" altLang="ko-KR" smtClean="0">
                <a:latin typeface="Times New Roman" pitchFamily="18" charset="0"/>
              </a:rPr>
              <a:t>Conversion between colors specified in the gamut of one CRT to the gamut of another CRT.</a:t>
            </a:r>
          </a:p>
          <a:p>
            <a:pPr lvl="2" eaLnBrk="1" hangingPunct="1"/>
            <a:r>
              <a:rPr lang="en-US" altLang="ko-KR" sz="2800" smtClean="0">
                <a:latin typeface="Times New Roman" pitchFamily="18" charset="0"/>
              </a:rPr>
              <a:t>Convert one to </a:t>
            </a:r>
            <a:r>
              <a:rPr lang="en-US" altLang="ko-KR" sz="2800" b="1" smtClean="0">
                <a:latin typeface="Times New Roman" pitchFamily="18" charset="0"/>
              </a:rPr>
              <a:t>XYZ</a:t>
            </a:r>
            <a:r>
              <a:rPr lang="en-US" altLang="ko-KR" sz="2800" smtClean="0">
                <a:latin typeface="Times New Roman" pitchFamily="18" charset="0"/>
              </a:rPr>
              <a:t>, then convert from </a:t>
            </a:r>
            <a:r>
              <a:rPr lang="en-US" altLang="ko-KR" sz="2800" b="1" smtClean="0">
                <a:latin typeface="Times New Roman" pitchFamily="18" charset="0"/>
              </a:rPr>
              <a:t>XYZ</a:t>
            </a:r>
            <a:r>
              <a:rPr lang="en-US" altLang="ko-KR" sz="2800" smtClean="0">
                <a:latin typeface="Times New Roman" pitchFamily="18" charset="0"/>
              </a:rPr>
              <a:t> to another</a:t>
            </a:r>
          </a:p>
          <a:p>
            <a:pPr lvl="2" eaLnBrk="1" hangingPunct="1"/>
            <a:endParaRPr lang="en-US" altLang="ko-KR"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슬라이드 번호 개체 틀 5"/>
          <p:cNvSpPr>
            <a:spLocks noGrp="1"/>
          </p:cNvSpPr>
          <p:nvPr>
            <p:ph type="sldNum" sz="quarter" idx="11"/>
          </p:nvPr>
        </p:nvSpPr>
        <p:spPr>
          <a:noFill/>
          <a:ln>
            <a:miter lim="800000"/>
            <a:headEnd/>
            <a:tailEnd/>
          </a:ln>
        </p:spPr>
        <p:txBody>
          <a:bodyPr/>
          <a:lstStyle/>
          <a:p>
            <a:fld id="{1D5DE3C9-397E-47A1-B655-8D468C975F37}" type="slidenum">
              <a:rPr lang="en-US" altLang="ko-KR"/>
              <a:pPr/>
              <a:t>86</a:t>
            </a:fld>
            <a:endParaRPr lang="en-US" altLang="ko-KR"/>
          </a:p>
        </p:txBody>
      </p:sp>
      <p:sp>
        <p:nvSpPr>
          <p:cNvPr id="1028" name="Rectangle 2"/>
          <p:cNvSpPr>
            <a:spLocks noGrp="1" noChangeArrowheads="1"/>
          </p:cNvSpPr>
          <p:nvPr>
            <p:ph type="title"/>
          </p:nvPr>
        </p:nvSpPr>
        <p:spPr/>
        <p:txBody>
          <a:bodyPr/>
          <a:lstStyle/>
          <a:p>
            <a:pPr eaLnBrk="1" hangingPunct="1"/>
            <a:r>
              <a:rPr lang="en-US" altLang="ko-KR" sz="4000" smtClean="0">
                <a:latin typeface="Times New Roman" pitchFamily="18" charset="0"/>
              </a:rPr>
              <a:t>RGB Color Model</a:t>
            </a:r>
          </a:p>
        </p:txBody>
      </p:sp>
      <p:sp>
        <p:nvSpPr>
          <p:cNvPr id="1029" name="Rectangle 3"/>
          <p:cNvSpPr>
            <a:spLocks noGrp="1" noChangeArrowheads="1"/>
          </p:cNvSpPr>
          <p:nvPr>
            <p:ph type="body" sz="half" idx="1"/>
          </p:nvPr>
        </p:nvSpPr>
        <p:spPr/>
        <p:txBody>
          <a:bodyPr/>
          <a:lstStyle/>
          <a:p>
            <a:pPr eaLnBrk="1" hangingPunct="1">
              <a:lnSpc>
                <a:spcPct val="80000"/>
              </a:lnSpc>
            </a:pPr>
            <a:r>
              <a:rPr lang="en-US" altLang="ko-KR" sz="2400" smtClean="0">
                <a:latin typeface="Times New Roman" pitchFamily="18" charset="0"/>
              </a:rPr>
              <a:t>Each transformation</a:t>
            </a:r>
          </a:p>
          <a:p>
            <a:pPr lvl="1" eaLnBrk="1" hangingPunct="1">
              <a:lnSpc>
                <a:spcPct val="80000"/>
              </a:lnSpc>
            </a:pPr>
            <a:r>
              <a:rPr lang="en-US" altLang="ko-KR" sz="2400" i="1" smtClean="0">
                <a:latin typeface="Times New Roman" pitchFamily="18" charset="0"/>
              </a:rPr>
              <a:t>X</a:t>
            </a:r>
            <a:r>
              <a:rPr lang="en-US" altLang="ko-KR" sz="2400" i="1" baseline="-25000" smtClean="0">
                <a:latin typeface="Times New Roman" pitchFamily="18" charset="0"/>
              </a:rPr>
              <a:t>r</a:t>
            </a:r>
            <a:r>
              <a:rPr lang="en-US" altLang="ko-KR" sz="2400" smtClean="0">
                <a:latin typeface="Times New Roman" pitchFamily="18" charset="0"/>
              </a:rPr>
              <a:t>, </a:t>
            </a:r>
            <a:r>
              <a:rPr lang="en-US" altLang="ko-KR" sz="2400" i="1" smtClean="0">
                <a:latin typeface="Times New Roman" pitchFamily="18" charset="0"/>
              </a:rPr>
              <a:t>X</a:t>
            </a:r>
            <a:r>
              <a:rPr lang="en-US" altLang="ko-KR" sz="2400" i="1" baseline="-25000" smtClean="0">
                <a:latin typeface="Times New Roman" pitchFamily="18" charset="0"/>
              </a:rPr>
              <a:t>g</a:t>
            </a:r>
            <a:r>
              <a:rPr lang="en-US" altLang="ko-KR" sz="2400" smtClean="0">
                <a:latin typeface="Times New Roman" pitchFamily="18" charset="0"/>
              </a:rPr>
              <a:t> and </a:t>
            </a:r>
            <a:r>
              <a:rPr lang="en-US" altLang="ko-KR" sz="2400" i="1" smtClean="0">
                <a:latin typeface="Times New Roman" pitchFamily="18" charset="0"/>
              </a:rPr>
              <a:t>X</a:t>
            </a:r>
            <a:r>
              <a:rPr lang="en-US" altLang="ko-KR" sz="2400" i="1" baseline="-25000" smtClean="0">
                <a:latin typeface="Times New Roman" pitchFamily="18" charset="0"/>
              </a:rPr>
              <a:t>b</a:t>
            </a:r>
            <a:r>
              <a:rPr lang="en-US" altLang="ko-KR" sz="2400" smtClean="0">
                <a:latin typeface="Times New Roman" pitchFamily="18" charset="0"/>
              </a:rPr>
              <a:t> are the weights applied to the monitors’ RGB colors to find X and so on.</a:t>
            </a:r>
          </a:p>
          <a:p>
            <a:pPr eaLnBrk="1" hangingPunct="1">
              <a:lnSpc>
                <a:spcPct val="80000"/>
              </a:lnSpc>
            </a:pPr>
            <a:r>
              <a:rPr lang="en-US" altLang="ko-KR" sz="2400" smtClean="0">
                <a:latin typeface="Times New Roman" pitchFamily="18" charset="0"/>
              </a:rPr>
              <a:t>With </a:t>
            </a:r>
            <a:r>
              <a:rPr lang="en-US" altLang="ko-KR" sz="2400" i="1" smtClean="0">
                <a:latin typeface="Times New Roman" pitchFamily="18" charset="0"/>
              </a:rPr>
              <a:t>M</a:t>
            </a:r>
            <a:r>
              <a:rPr lang="en-US" altLang="ko-KR" sz="2400" i="1" baseline="-25000" smtClean="0">
                <a:latin typeface="Times New Roman" pitchFamily="18" charset="0"/>
              </a:rPr>
              <a:t>1</a:t>
            </a:r>
            <a:r>
              <a:rPr lang="en-US" altLang="ko-KR" sz="2400" smtClean="0">
                <a:latin typeface="Times New Roman" pitchFamily="18" charset="0"/>
              </a:rPr>
              <a:t> and </a:t>
            </a:r>
            <a:r>
              <a:rPr lang="en-US" altLang="ko-KR" sz="2400" i="1" smtClean="0">
                <a:latin typeface="Times New Roman" pitchFamily="18" charset="0"/>
              </a:rPr>
              <a:t>M</a:t>
            </a:r>
            <a:r>
              <a:rPr lang="en-US" altLang="ko-KR" sz="2400" i="1" baseline="-25000" smtClean="0">
                <a:latin typeface="Times New Roman" pitchFamily="18" charset="0"/>
              </a:rPr>
              <a:t>2</a:t>
            </a:r>
            <a:r>
              <a:rPr lang="en-US" altLang="ko-KR" sz="2400" smtClean="0">
                <a:latin typeface="Times New Roman" pitchFamily="18" charset="0"/>
              </a:rPr>
              <a:t> the matrices that convert from each of the two monitor’s gamuts to CIE, </a:t>
            </a:r>
            <a:r>
              <a:rPr lang="en-US" altLang="ko-KR" sz="2400" i="1" smtClean="0">
                <a:latin typeface="Times New Roman" pitchFamily="18" charset="0"/>
              </a:rPr>
              <a:t>M</a:t>
            </a:r>
            <a:r>
              <a:rPr lang="en-US" altLang="ko-KR" sz="2400" i="1" baseline="-25000" smtClean="0">
                <a:latin typeface="Times New Roman" pitchFamily="18" charset="0"/>
              </a:rPr>
              <a:t>2</a:t>
            </a:r>
            <a:r>
              <a:rPr lang="en-US" altLang="ko-KR" sz="2400" i="1" baseline="30000" smtClean="0">
                <a:latin typeface="Times New Roman" pitchFamily="18" charset="0"/>
              </a:rPr>
              <a:t>-1</a:t>
            </a:r>
            <a:r>
              <a:rPr lang="en-US" altLang="ko-KR" sz="2400" i="1" smtClean="0">
                <a:latin typeface="Times New Roman" pitchFamily="18" charset="0"/>
              </a:rPr>
              <a:t>M</a:t>
            </a:r>
            <a:r>
              <a:rPr lang="en-US" altLang="ko-KR" sz="2400" i="1" baseline="-25000" smtClean="0">
                <a:latin typeface="Times New Roman" pitchFamily="18" charset="0"/>
              </a:rPr>
              <a:t>1</a:t>
            </a:r>
            <a:r>
              <a:rPr lang="en-US" altLang="ko-KR" sz="2400" smtClean="0">
                <a:latin typeface="Times New Roman" pitchFamily="18" charset="0"/>
              </a:rPr>
              <a:t> converts from the RGB of monitor 1 to the RGB of monitor 2.</a:t>
            </a:r>
          </a:p>
          <a:p>
            <a:pPr lvl="2" eaLnBrk="1" hangingPunct="1">
              <a:lnSpc>
                <a:spcPct val="80000"/>
              </a:lnSpc>
            </a:pPr>
            <a:endParaRPr lang="en-US" altLang="ko-KR" smtClean="0">
              <a:latin typeface="Times New Roman" pitchFamily="18" charset="0"/>
            </a:endParaRPr>
          </a:p>
        </p:txBody>
      </p:sp>
      <p:grpSp>
        <p:nvGrpSpPr>
          <p:cNvPr id="2" name="Group 4"/>
          <p:cNvGrpSpPr>
            <a:grpSpLocks noChangeAspect="1"/>
          </p:cNvGrpSpPr>
          <p:nvPr/>
        </p:nvGrpSpPr>
        <p:grpSpPr bwMode="auto">
          <a:xfrm>
            <a:off x="4859338" y="1844675"/>
            <a:ext cx="3124200" cy="1343025"/>
            <a:chOff x="1248" y="2064"/>
            <a:chExt cx="1968" cy="846"/>
          </a:xfrm>
        </p:grpSpPr>
        <p:sp>
          <p:nvSpPr>
            <p:cNvPr id="1031" name="AutoShape 5"/>
            <p:cNvSpPr>
              <a:spLocks noChangeAspect="1" noChangeArrowheads="1" noTextEdit="1"/>
            </p:cNvSpPr>
            <p:nvPr/>
          </p:nvSpPr>
          <p:spPr bwMode="auto">
            <a:xfrm>
              <a:off x="1248" y="2064"/>
              <a:ext cx="1968" cy="846"/>
            </a:xfrm>
            <a:prstGeom prst="rect">
              <a:avLst/>
            </a:prstGeom>
            <a:noFill/>
            <a:ln w="9525">
              <a:noFill/>
              <a:miter lim="800000"/>
              <a:headEnd/>
              <a:tailEnd/>
            </a:ln>
          </p:spPr>
          <p:txBody>
            <a:bodyPr/>
            <a:lstStyle/>
            <a:p>
              <a:endParaRPr lang="en-IN"/>
            </a:p>
          </p:txBody>
        </p:sp>
        <p:sp>
          <p:nvSpPr>
            <p:cNvPr id="1032" name="Rectangle 6"/>
            <p:cNvSpPr>
              <a:spLocks noChangeArrowheads="1"/>
            </p:cNvSpPr>
            <p:nvPr/>
          </p:nvSpPr>
          <p:spPr bwMode="auto">
            <a:xfrm>
              <a:off x="3117" y="2608"/>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33" name="Rectangle 7"/>
            <p:cNvSpPr>
              <a:spLocks noChangeArrowheads="1"/>
            </p:cNvSpPr>
            <p:nvPr/>
          </p:nvSpPr>
          <p:spPr bwMode="auto">
            <a:xfrm>
              <a:off x="3117" y="2440"/>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34" name="Rectangle 8"/>
            <p:cNvSpPr>
              <a:spLocks noChangeArrowheads="1"/>
            </p:cNvSpPr>
            <p:nvPr/>
          </p:nvSpPr>
          <p:spPr bwMode="auto">
            <a:xfrm>
              <a:off x="3117" y="227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35" name="Rectangle 9"/>
            <p:cNvSpPr>
              <a:spLocks noChangeArrowheads="1"/>
            </p:cNvSpPr>
            <p:nvPr/>
          </p:nvSpPr>
          <p:spPr bwMode="auto">
            <a:xfrm>
              <a:off x="3117" y="266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û</a:t>
              </a:r>
              <a:endParaRPr kumimoji="0" lang="en-US" altLang="ko-KR" sz="3000">
                <a:latin typeface="Times New Roman" pitchFamily="18" charset="0"/>
              </a:endParaRPr>
            </a:p>
          </p:txBody>
        </p:sp>
        <p:sp>
          <p:nvSpPr>
            <p:cNvPr id="1036" name="Rectangle 10"/>
            <p:cNvSpPr>
              <a:spLocks noChangeArrowheads="1"/>
            </p:cNvSpPr>
            <p:nvPr/>
          </p:nvSpPr>
          <p:spPr bwMode="auto">
            <a:xfrm>
              <a:off x="3117" y="210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ù</a:t>
              </a:r>
              <a:endParaRPr kumimoji="0" lang="en-US" altLang="ko-KR" sz="3000">
                <a:latin typeface="Times New Roman" pitchFamily="18" charset="0"/>
              </a:endParaRPr>
            </a:p>
          </p:txBody>
        </p:sp>
        <p:sp>
          <p:nvSpPr>
            <p:cNvPr id="1037" name="Rectangle 11"/>
            <p:cNvSpPr>
              <a:spLocks noChangeArrowheads="1"/>
            </p:cNvSpPr>
            <p:nvPr/>
          </p:nvSpPr>
          <p:spPr bwMode="auto">
            <a:xfrm>
              <a:off x="2914" y="2608"/>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38" name="Rectangle 12"/>
            <p:cNvSpPr>
              <a:spLocks noChangeArrowheads="1"/>
            </p:cNvSpPr>
            <p:nvPr/>
          </p:nvSpPr>
          <p:spPr bwMode="auto">
            <a:xfrm>
              <a:off x="2914" y="2440"/>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39" name="Rectangle 13"/>
            <p:cNvSpPr>
              <a:spLocks noChangeArrowheads="1"/>
            </p:cNvSpPr>
            <p:nvPr/>
          </p:nvSpPr>
          <p:spPr bwMode="auto">
            <a:xfrm>
              <a:off x="2914" y="227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40" name="Rectangle 14"/>
            <p:cNvSpPr>
              <a:spLocks noChangeArrowheads="1"/>
            </p:cNvSpPr>
            <p:nvPr/>
          </p:nvSpPr>
          <p:spPr bwMode="auto">
            <a:xfrm>
              <a:off x="2914" y="266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ë</a:t>
              </a:r>
              <a:endParaRPr kumimoji="0" lang="en-US" altLang="ko-KR" sz="3000">
                <a:latin typeface="Times New Roman" pitchFamily="18" charset="0"/>
              </a:endParaRPr>
            </a:p>
          </p:txBody>
        </p:sp>
        <p:sp>
          <p:nvSpPr>
            <p:cNvPr id="1041" name="Rectangle 15"/>
            <p:cNvSpPr>
              <a:spLocks noChangeArrowheads="1"/>
            </p:cNvSpPr>
            <p:nvPr/>
          </p:nvSpPr>
          <p:spPr bwMode="auto">
            <a:xfrm>
              <a:off x="2914" y="210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é</a:t>
              </a:r>
              <a:endParaRPr kumimoji="0" lang="en-US" altLang="ko-KR" sz="3000">
                <a:latin typeface="Times New Roman" pitchFamily="18" charset="0"/>
              </a:endParaRPr>
            </a:p>
          </p:txBody>
        </p:sp>
        <p:sp>
          <p:nvSpPr>
            <p:cNvPr id="1042" name="Rectangle 16"/>
            <p:cNvSpPr>
              <a:spLocks noChangeArrowheads="1"/>
            </p:cNvSpPr>
            <p:nvPr/>
          </p:nvSpPr>
          <p:spPr bwMode="auto">
            <a:xfrm>
              <a:off x="2800" y="2589"/>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43" name="Rectangle 17"/>
            <p:cNvSpPr>
              <a:spLocks noChangeArrowheads="1"/>
            </p:cNvSpPr>
            <p:nvPr/>
          </p:nvSpPr>
          <p:spPr bwMode="auto">
            <a:xfrm>
              <a:off x="2800" y="2421"/>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44" name="Rectangle 18"/>
            <p:cNvSpPr>
              <a:spLocks noChangeArrowheads="1"/>
            </p:cNvSpPr>
            <p:nvPr/>
          </p:nvSpPr>
          <p:spPr bwMode="auto">
            <a:xfrm>
              <a:off x="2800" y="225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45" name="Rectangle 19"/>
            <p:cNvSpPr>
              <a:spLocks noChangeArrowheads="1"/>
            </p:cNvSpPr>
            <p:nvPr/>
          </p:nvSpPr>
          <p:spPr bwMode="auto">
            <a:xfrm>
              <a:off x="2800" y="2684"/>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û</a:t>
              </a:r>
              <a:endParaRPr kumimoji="0" lang="en-US" altLang="ko-KR" sz="3000">
                <a:latin typeface="Times New Roman" pitchFamily="18" charset="0"/>
              </a:endParaRPr>
            </a:p>
          </p:txBody>
        </p:sp>
        <p:sp>
          <p:nvSpPr>
            <p:cNvPr id="1046" name="Rectangle 20"/>
            <p:cNvSpPr>
              <a:spLocks noChangeArrowheads="1"/>
            </p:cNvSpPr>
            <p:nvPr/>
          </p:nvSpPr>
          <p:spPr bwMode="auto">
            <a:xfrm>
              <a:off x="2800" y="208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ù</a:t>
              </a:r>
              <a:endParaRPr kumimoji="0" lang="en-US" altLang="ko-KR" sz="3000">
                <a:latin typeface="Times New Roman" pitchFamily="18" charset="0"/>
              </a:endParaRPr>
            </a:p>
          </p:txBody>
        </p:sp>
        <p:sp>
          <p:nvSpPr>
            <p:cNvPr id="1047" name="Rectangle 21"/>
            <p:cNvSpPr>
              <a:spLocks noChangeArrowheads="1"/>
            </p:cNvSpPr>
            <p:nvPr/>
          </p:nvSpPr>
          <p:spPr bwMode="auto">
            <a:xfrm>
              <a:off x="1753" y="2589"/>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48" name="Rectangle 22"/>
            <p:cNvSpPr>
              <a:spLocks noChangeArrowheads="1"/>
            </p:cNvSpPr>
            <p:nvPr/>
          </p:nvSpPr>
          <p:spPr bwMode="auto">
            <a:xfrm>
              <a:off x="1753" y="2421"/>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49" name="Rectangle 23"/>
            <p:cNvSpPr>
              <a:spLocks noChangeArrowheads="1"/>
            </p:cNvSpPr>
            <p:nvPr/>
          </p:nvSpPr>
          <p:spPr bwMode="auto">
            <a:xfrm>
              <a:off x="1753" y="225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50" name="Rectangle 24"/>
            <p:cNvSpPr>
              <a:spLocks noChangeArrowheads="1"/>
            </p:cNvSpPr>
            <p:nvPr/>
          </p:nvSpPr>
          <p:spPr bwMode="auto">
            <a:xfrm>
              <a:off x="1753" y="2684"/>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ë</a:t>
              </a:r>
              <a:endParaRPr kumimoji="0" lang="en-US" altLang="ko-KR" sz="3000">
                <a:latin typeface="Times New Roman" pitchFamily="18" charset="0"/>
              </a:endParaRPr>
            </a:p>
          </p:txBody>
        </p:sp>
        <p:sp>
          <p:nvSpPr>
            <p:cNvPr id="1051" name="Rectangle 25"/>
            <p:cNvSpPr>
              <a:spLocks noChangeArrowheads="1"/>
            </p:cNvSpPr>
            <p:nvPr/>
          </p:nvSpPr>
          <p:spPr bwMode="auto">
            <a:xfrm>
              <a:off x="1753" y="208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é</a:t>
              </a:r>
              <a:endParaRPr kumimoji="0" lang="en-US" altLang="ko-KR" sz="3000">
                <a:latin typeface="Times New Roman" pitchFamily="18" charset="0"/>
              </a:endParaRPr>
            </a:p>
          </p:txBody>
        </p:sp>
        <p:sp>
          <p:nvSpPr>
            <p:cNvPr id="1052" name="Rectangle 26"/>
            <p:cNvSpPr>
              <a:spLocks noChangeArrowheads="1"/>
            </p:cNvSpPr>
            <p:nvPr/>
          </p:nvSpPr>
          <p:spPr bwMode="auto">
            <a:xfrm>
              <a:off x="1613" y="2355"/>
              <a:ext cx="97"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a:t>
              </a:r>
              <a:endParaRPr kumimoji="0" lang="en-US" altLang="ko-KR" sz="3000">
                <a:latin typeface="Times New Roman" pitchFamily="18" charset="0"/>
              </a:endParaRPr>
            </a:p>
          </p:txBody>
        </p:sp>
        <p:sp>
          <p:nvSpPr>
            <p:cNvPr id="1053" name="Rectangle 27"/>
            <p:cNvSpPr>
              <a:spLocks noChangeArrowheads="1"/>
            </p:cNvSpPr>
            <p:nvPr/>
          </p:nvSpPr>
          <p:spPr bwMode="auto">
            <a:xfrm>
              <a:off x="1501" y="2608"/>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54" name="Rectangle 28"/>
            <p:cNvSpPr>
              <a:spLocks noChangeArrowheads="1"/>
            </p:cNvSpPr>
            <p:nvPr/>
          </p:nvSpPr>
          <p:spPr bwMode="auto">
            <a:xfrm>
              <a:off x="1501" y="2440"/>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55" name="Rectangle 29"/>
            <p:cNvSpPr>
              <a:spLocks noChangeArrowheads="1"/>
            </p:cNvSpPr>
            <p:nvPr/>
          </p:nvSpPr>
          <p:spPr bwMode="auto">
            <a:xfrm>
              <a:off x="1501" y="227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ú</a:t>
              </a:r>
              <a:endParaRPr kumimoji="0" lang="en-US" altLang="ko-KR" sz="3000">
                <a:latin typeface="Times New Roman" pitchFamily="18" charset="0"/>
              </a:endParaRPr>
            </a:p>
          </p:txBody>
        </p:sp>
        <p:sp>
          <p:nvSpPr>
            <p:cNvPr id="1056" name="Rectangle 30"/>
            <p:cNvSpPr>
              <a:spLocks noChangeArrowheads="1"/>
            </p:cNvSpPr>
            <p:nvPr/>
          </p:nvSpPr>
          <p:spPr bwMode="auto">
            <a:xfrm>
              <a:off x="1501" y="266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û</a:t>
              </a:r>
              <a:endParaRPr kumimoji="0" lang="en-US" altLang="ko-KR" sz="3000">
                <a:latin typeface="Times New Roman" pitchFamily="18" charset="0"/>
              </a:endParaRPr>
            </a:p>
          </p:txBody>
        </p:sp>
        <p:sp>
          <p:nvSpPr>
            <p:cNvPr id="1057" name="Rectangle 31"/>
            <p:cNvSpPr>
              <a:spLocks noChangeArrowheads="1"/>
            </p:cNvSpPr>
            <p:nvPr/>
          </p:nvSpPr>
          <p:spPr bwMode="auto">
            <a:xfrm>
              <a:off x="1501" y="210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ù</a:t>
              </a:r>
              <a:endParaRPr kumimoji="0" lang="en-US" altLang="ko-KR" sz="3000">
                <a:latin typeface="Times New Roman" pitchFamily="18" charset="0"/>
              </a:endParaRPr>
            </a:p>
          </p:txBody>
        </p:sp>
        <p:sp>
          <p:nvSpPr>
            <p:cNvPr id="1058" name="Rectangle 32"/>
            <p:cNvSpPr>
              <a:spLocks noChangeArrowheads="1"/>
            </p:cNvSpPr>
            <p:nvPr/>
          </p:nvSpPr>
          <p:spPr bwMode="auto">
            <a:xfrm>
              <a:off x="1277" y="2608"/>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59" name="Rectangle 33"/>
            <p:cNvSpPr>
              <a:spLocks noChangeArrowheads="1"/>
            </p:cNvSpPr>
            <p:nvPr/>
          </p:nvSpPr>
          <p:spPr bwMode="auto">
            <a:xfrm>
              <a:off x="1277" y="2440"/>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60" name="Rectangle 34"/>
            <p:cNvSpPr>
              <a:spLocks noChangeArrowheads="1"/>
            </p:cNvSpPr>
            <p:nvPr/>
          </p:nvSpPr>
          <p:spPr bwMode="auto">
            <a:xfrm>
              <a:off x="1277" y="2273"/>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ê</a:t>
              </a:r>
              <a:endParaRPr kumimoji="0" lang="en-US" altLang="ko-KR" sz="3000">
                <a:latin typeface="Times New Roman" pitchFamily="18" charset="0"/>
              </a:endParaRPr>
            </a:p>
          </p:txBody>
        </p:sp>
        <p:sp>
          <p:nvSpPr>
            <p:cNvPr id="1061" name="Rectangle 35"/>
            <p:cNvSpPr>
              <a:spLocks noChangeArrowheads="1"/>
            </p:cNvSpPr>
            <p:nvPr/>
          </p:nvSpPr>
          <p:spPr bwMode="auto">
            <a:xfrm>
              <a:off x="1277" y="266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ë</a:t>
              </a:r>
              <a:endParaRPr kumimoji="0" lang="en-US" altLang="ko-KR" sz="3000">
                <a:latin typeface="Times New Roman" pitchFamily="18" charset="0"/>
              </a:endParaRPr>
            </a:p>
          </p:txBody>
        </p:sp>
        <p:sp>
          <p:nvSpPr>
            <p:cNvPr id="1062" name="Rectangle 36"/>
            <p:cNvSpPr>
              <a:spLocks noChangeArrowheads="1"/>
            </p:cNvSpPr>
            <p:nvPr/>
          </p:nvSpPr>
          <p:spPr bwMode="auto">
            <a:xfrm>
              <a:off x="1277" y="2105"/>
              <a:ext cx="68" cy="211"/>
            </a:xfrm>
            <a:prstGeom prst="rect">
              <a:avLst/>
            </a:prstGeom>
            <a:noFill/>
            <a:ln w="9525">
              <a:noFill/>
              <a:miter lim="800000"/>
              <a:headEnd/>
              <a:tailEnd/>
            </a:ln>
          </p:spPr>
          <p:txBody>
            <a:bodyPr wrap="none" lIns="0" tIns="0" rIns="0" bIns="0">
              <a:spAutoFit/>
            </a:bodyPr>
            <a:lstStyle/>
            <a:p>
              <a:pPr latinLnBrk="0"/>
              <a:r>
                <a:rPr kumimoji="0" lang="en-US" altLang="ko-KR" sz="2200">
                  <a:solidFill>
                    <a:srgbClr val="000000"/>
                  </a:solidFill>
                  <a:latin typeface="Symbol" pitchFamily="18" charset="2"/>
                </a:rPr>
                <a:t>é</a:t>
              </a:r>
              <a:endParaRPr kumimoji="0" lang="en-US" altLang="ko-KR" sz="3000">
                <a:latin typeface="Times New Roman" pitchFamily="18" charset="0"/>
              </a:endParaRPr>
            </a:p>
          </p:txBody>
        </p:sp>
        <p:sp>
          <p:nvSpPr>
            <p:cNvPr id="1063" name="Rectangle 37"/>
            <p:cNvSpPr>
              <a:spLocks noChangeArrowheads="1"/>
            </p:cNvSpPr>
            <p:nvPr/>
          </p:nvSpPr>
          <p:spPr bwMode="auto">
            <a:xfrm>
              <a:off x="2996" y="2637"/>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B</a:t>
              </a:r>
              <a:endParaRPr kumimoji="0" lang="en-US" altLang="ko-KR" sz="3000">
                <a:latin typeface="Times New Roman" pitchFamily="18" charset="0"/>
              </a:endParaRPr>
            </a:p>
          </p:txBody>
        </p:sp>
        <p:sp>
          <p:nvSpPr>
            <p:cNvPr id="1064" name="Rectangle 38"/>
            <p:cNvSpPr>
              <a:spLocks noChangeArrowheads="1"/>
            </p:cNvSpPr>
            <p:nvPr/>
          </p:nvSpPr>
          <p:spPr bwMode="auto">
            <a:xfrm>
              <a:off x="2980" y="2375"/>
              <a:ext cx="127"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G</a:t>
              </a:r>
              <a:endParaRPr kumimoji="0" lang="en-US" altLang="ko-KR" sz="3000">
                <a:latin typeface="Times New Roman" pitchFamily="18" charset="0"/>
              </a:endParaRPr>
            </a:p>
          </p:txBody>
        </p:sp>
        <p:sp>
          <p:nvSpPr>
            <p:cNvPr id="1065" name="Rectangle 39"/>
            <p:cNvSpPr>
              <a:spLocks noChangeArrowheads="1"/>
            </p:cNvSpPr>
            <p:nvPr/>
          </p:nvSpPr>
          <p:spPr bwMode="auto">
            <a:xfrm>
              <a:off x="2996" y="2112"/>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R</a:t>
              </a:r>
              <a:endParaRPr kumimoji="0" lang="en-US" altLang="ko-KR" sz="3000">
                <a:latin typeface="Times New Roman" pitchFamily="18" charset="0"/>
              </a:endParaRPr>
            </a:p>
          </p:txBody>
        </p:sp>
        <p:sp>
          <p:nvSpPr>
            <p:cNvPr id="1066" name="Rectangle 40"/>
            <p:cNvSpPr>
              <a:spLocks noChangeArrowheads="1"/>
            </p:cNvSpPr>
            <p:nvPr/>
          </p:nvSpPr>
          <p:spPr bwMode="auto">
            <a:xfrm>
              <a:off x="2603" y="2637"/>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Z</a:t>
              </a:r>
              <a:endParaRPr kumimoji="0" lang="en-US" altLang="ko-KR" sz="3000">
                <a:latin typeface="Times New Roman" pitchFamily="18" charset="0"/>
              </a:endParaRPr>
            </a:p>
          </p:txBody>
        </p:sp>
        <p:sp>
          <p:nvSpPr>
            <p:cNvPr id="1067" name="Rectangle 41"/>
            <p:cNvSpPr>
              <a:spLocks noChangeArrowheads="1"/>
            </p:cNvSpPr>
            <p:nvPr/>
          </p:nvSpPr>
          <p:spPr bwMode="auto">
            <a:xfrm>
              <a:off x="2214" y="2637"/>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Z</a:t>
              </a:r>
              <a:endParaRPr kumimoji="0" lang="en-US" altLang="ko-KR" sz="3000">
                <a:latin typeface="Times New Roman" pitchFamily="18" charset="0"/>
              </a:endParaRPr>
            </a:p>
          </p:txBody>
        </p:sp>
        <p:sp>
          <p:nvSpPr>
            <p:cNvPr id="1068" name="Rectangle 42"/>
            <p:cNvSpPr>
              <a:spLocks noChangeArrowheads="1"/>
            </p:cNvSpPr>
            <p:nvPr/>
          </p:nvSpPr>
          <p:spPr bwMode="auto">
            <a:xfrm>
              <a:off x="1842" y="2637"/>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Z</a:t>
              </a:r>
              <a:endParaRPr kumimoji="0" lang="en-US" altLang="ko-KR" sz="3000">
                <a:latin typeface="Times New Roman" pitchFamily="18" charset="0"/>
              </a:endParaRPr>
            </a:p>
          </p:txBody>
        </p:sp>
        <p:sp>
          <p:nvSpPr>
            <p:cNvPr id="1069" name="Rectangle 43"/>
            <p:cNvSpPr>
              <a:spLocks noChangeArrowheads="1"/>
            </p:cNvSpPr>
            <p:nvPr/>
          </p:nvSpPr>
          <p:spPr bwMode="auto">
            <a:xfrm>
              <a:off x="2606" y="2375"/>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Y</a:t>
              </a:r>
              <a:endParaRPr kumimoji="0" lang="en-US" altLang="ko-KR" sz="3000">
                <a:latin typeface="Times New Roman" pitchFamily="18" charset="0"/>
              </a:endParaRPr>
            </a:p>
          </p:txBody>
        </p:sp>
        <p:sp>
          <p:nvSpPr>
            <p:cNvPr id="1070" name="Rectangle 44"/>
            <p:cNvSpPr>
              <a:spLocks noChangeArrowheads="1"/>
            </p:cNvSpPr>
            <p:nvPr/>
          </p:nvSpPr>
          <p:spPr bwMode="auto">
            <a:xfrm>
              <a:off x="2217" y="2375"/>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Y</a:t>
              </a:r>
              <a:endParaRPr kumimoji="0" lang="en-US" altLang="ko-KR" sz="3000">
                <a:latin typeface="Times New Roman" pitchFamily="18" charset="0"/>
              </a:endParaRPr>
            </a:p>
          </p:txBody>
        </p:sp>
        <p:sp>
          <p:nvSpPr>
            <p:cNvPr id="1071" name="Rectangle 45"/>
            <p:cNvSpPr>
              <a:spLocks noChangeArrowheads="1"/>
            </p:cNvSpPr>
            <p:nvPr/>
          </p:nvSpPr>
          <p:spPr bwMode="auto">
            <a:xfrm>
              <a:off x="1844" y="2375"/>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Y</a:t>
              </a:r>
              <a:endParaRPr kumimoji="0" lang="en-US" altLang="ko-KR" sz="3000">
                <a:latin typeface="Times New Roman" pitchFamily="18" charset="0"/>
              </a:endParaRPr>
            </a:p>
          </p:txBody>
        </p:sp>
        <p:sp>
          <p:nvSpPr>
            <p:cNvPr id="1072" name="Rectangle 46"/>
            <p:cNvSpPr>
              <a:spLocks noChangeArrowheads="1"/>
            </p:cNvSpPr>
            <p:nvPr/>
          </p:nvSpPr>
          <p:spPr bwMode="auto">
            <a:xfrm>
              <a:off x="2599" y="2112"/>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X</a:t>
              </a:r>
              <a:endParaRPr kumimoji="0" lang="en-US" altLang="ko-KR" sz="3000">
                <a:latin typeface="Times New Roman" pitchFamily="18" charset="0"/>
              </a:endParaRPr>
            </a:p>
          </p:txBody>
        </p:sp>
        <p:sp>
          <p:nvSpPr>
            <p:cNvPr id="1073" name="Rectangle 47"/>
            <p:cNvSpPr>
              <a:spLocks noChangeArrowheads="1"/>
            </p:cNvSpPr>
            <p:nvPr/>
          </p:nvSpPr>
          <p:spPr bwMode="auto">
            <a:xfrm>
              <a:off x="2210" y="2112"/>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X</a:t>
              </a:r>
              <a:endParaRPr kumimoji="0" lang="en-US" altLang="ko-KR" sz="3000">
                <a:latin typeface="Times New Roman" pitchFamily="18" charset="0"/>
              </a:endParaRPr>
            </a:p>
          </p:txBody>
        </p:sp>
        <p:sp>
          <p:nvSpPr>
            <p:cNvPr id="1074" name="Rectangle 48"/>
            <p:cNvSpPr>
              <a:spLocks noChangeArrowheads="1"/>
            </p:cNvSpPr>
            <p:nvPr/>
          </p:nvSpPr>
          <p:spPr bwMode="auto">
            <a:xfrm>
              <a:off x="1837" y="2112"/>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X</a:t>
              </a:r>
              <a:endParaRPr kumimoji="0" lang="en-US" altLang="ko-KR" sz="3000">
                <a:latin typeface="Times New Roman" pitchFamily="18" charset="0"/>
              </a:endParaRPr>
            </a:p>
          </p:txBody>
        </p:sp>
        <p:sp>
          <p:nvSpPr>
            <p:cNvPr id="1075" name="Rectangle 49"/>
            <p:cNvSpPr>
              <a:spLocks noChangeArrowheads="1"/>
            </p:cNvSpPr>
            <p:nvPr/>
          </p:nvSpPr>
          <p:spPr bwMode="auto">
            <a:xfrm>
              <a:off x="1366" y="2637"/>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Z</a:t>
              </a:r>
              <a:endParaRPr kumimoji="0" lang="en-US" altLang="ko-KR" sz="3000">
                <a:latin typeface="Times New Roman" pitchFamily="18" charset="0"/>
              </a:endParaRPr>
            </a:p>
          </p:txBody>
        </p:sp>
        <p:sp>
          <p:nvSpPr>
            <p:cNvPr id="1076" name="Rectangle 50"/>
            <p:cNvSpPr>
              <a:spLocks noChangeArrowheads="1"/>
            </p:cNvSpPr>
            <p:nvPr/>
          </p:nvSpPr>
          <p:spPr bwMode="auto">
            <a:xfrm>
              <a:off x="1358" y="2375"/>
              <a:ext cx="9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Y</a:t>
              </a:r>
              <a:endParaRPr kumimoji="0" lang="en-US" altLang="ko-KR" sz="3000">
                <a:latin typeface="Times New Roman" pitchFamily="18" charset="0"/>
              </a:endParaRPr>
            </a:p>
          </p:txBody>
        </p:sp>
        <p:sp>
          <p:nvSpPr>
            <p:cNvPr id="1077" name="Rectangle 51"/>
            <p:cNvSpPr>
              <a:spLocks noChangeArrowheads="1"/>
            </p:cNvSpPr>
            <p:nvPr/>
          </p:nvSpPr>
          <p:spPr bwMode="auto">
            <a:xfrm>
              <a:off x="1362" y="2112"/>
              <a:ext cx="108" cy="211"/>
            </a:xfrm>
            <a:prstGeom prst="rect">
              <a:avLst/>
            </a:prstGeom>
            <a:noFill/>
            <a:ln w="9525">
              <a:noFill/>
              <a:miter lim="800000"/>
              <a:headEnd/>
              <a:tailEnd/>
            </a:ln>
          </p:spPr>
          <p:txBody>
            <a:bodyPr wrap="none" lIns="0" tIns="0" rIns="0" bIns="0">
              <a:spAutoFit/>
            </a:bodyPr>
            <a:lstStyle/>
            <a:p>
              <a:pPr latinLnBrk="0"/>
              <a:r>
                <a:rPr kumimoji="0" lang="en-US" altLang="ko-KR" sz="2200" i="1">
                  <a:solidFill>
                    <a:srgbClr val="000000"/>
                  </a:solidFill>
                  <a:latin typeface="Times New Roman" pitchFamily="18" charset="0"/>
                </a:rPr>
                <a:t>X</a:t>
              </a:r>
              <a:endParaRPr kumimoji="0" lang="en-US" altLang="ko-KR" sz="3000">
                <a:latin typeface="Times New Roman" pitchFamily="18" charset="0"/>
              </a:endParaRPr>
            </a:p>
          </p:txBody>
        </p:sp>
        <p:sp>
          <p:nvSpPr>
            <p:cNvPr id="1078" name="Rectangle 52"/>
            <p:cNvSpPr>
              <a:spLocks noChangeArrowheads="1"/>
            </p:cNvSpPr>
            <p:nvPr/>
          </p:nvSpPr>
          <p:spPr bwMode="auto">
            <a:xfrm>
              <a:off x="2709" y="2746"/>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b</a:t>
              </a:r>
              <a:endParaRPr kumimoji="0" lang="en-US" altLang="ko-KR" sz="3000">
                <a:latin typeface="Times New Roman" pitchFamily="18" charset="0"/>
              </a:endParaRPr>
            </a:p>
          </p:txBody>
        </p:sp>
        <p:sp>
          <p:nvSpPr>
            <p:cNvPr id="1079" name="Rectangle 53"/>
            <p:cNvSpPr>
              <a:spLocks noChangeArrowheads="1"/>
            </p:cNvSpPr>
            <p:nvPr/>
          </p:nvSpPr>
          <p:spPr bwMode="auto">
            <a:xfrm>
              <a:off x="2328" y="2746"/>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g</a:t>
              </a:r>
              <a:endParaRPr kumimoji="0" lang="en-US" altLang="ko-KR" sz="3000">
                <a:latin typeface="Times New Roman" pitchFamily="18" charset="0"/>
              </a:endParaRPr>
            </a:p>
          </p:txBody>
        </p:sp>
        <p:sp>
          <p:nvSpPr>
            <p:cNvPr id="1080" name="Rectangle 54"/>
            <p:cNvSpPr>
              <a:spLocks noChangeArrowheads="1"/>
            </p:cNvSpPr>
            <p:nvPr/>
          </p:nvSpPr>
          <p:spPr bwMode="auto">
            <a:xfrm>
              <a:off x="1951" y="2746"/>
              <a:ext cx="40"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r</a:t>
              </a:r>
              <a:endParaRPr kumimoji="0" lang="en-US" altLang="ko-KR" sz="3000">
                <a:latin typeface="Times New Roman" pitchFamily="18" charset="0"/>
              </a:endParaRPr>
            </a:p>
          </p:txBody>
        </p:sp>
        <p:sp>
          <p:nvSpPr>
            <p:cNvPr id="1081" name="Rectangle 55"/>
            <p:cNvSpPr>
              <a:spLocks noChangeArrowheads="1"/>
            </p:cNvSpPr>
            <p:nvPr/>
          </p:nvSpPr>
          <p:spPr bwMode="auto">
            <a:xfrm>
              <a:off x="2693" y="2484"/>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b</a:t>
              </a:r>
              <a:endParaRPr kumimoji="0" lang="en-US" altLang="ko-KR" sz="3000">
                <a:latin typeface="Times New Roman" pitchFamily="18" charset="0"/>
              </a:endParaRPr>
            </a:p>
          </p:txBody>
        </p:sp>
        <p:sp>
          <p:nvSpPr>
            <p:cNvPr id="1082" name="Rectangle 56"/>
            <p:cNvSpPr>
              <a:spLocks noChangeArrowheads="1"/>
            </p:cNvSpPr>
            <p:nvPr/>
          </p:nvSpPr>
          <p:spPr bwMode="auto">
            <a:xfrm>
              <a:off x="2311" y="2484"/>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g</a:t>
              </a:r>
              <a:endParaRPr kumimoji="0" lang="en-US" altLang="ko-KR" sz="3000">
                <a:latin typeface="Times New Roman" pitchFamily="18" charset="0"/>
              </a:endParaRPr>
            </a:p>
          </p:txBody>
        </p:sp>
        <p:sp>
          <p:nvSpPr>
            <p:cNvPr id="1083" name="Rectangle 57"/>
            <p:cNvSpPr>
              <a:spLocks noChangeArrowheads="1"/>
            </p:cNvSpPr>
            <p:nvPr/>
          </p:nvSpPr>
          <p:spPr bwMode="auto">
            <a:xfrm>
              <a:off x="1935" y="2484"/>
              <a:ext cx="40"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r</a:t>
              </a:r>
              <a:endParaRPr kumimoji="0" lang="en-US" altLang="ko-KR" sz="3000">
                <a:latin typeface="Times New Roman" pitchFamily="18" charset="0"/>
              </a:endParaRPr>
            </a:p>
          </p:txBody>
        </p:sp>
        <p:sp>
          <p:nvSpPr>
            <p:cNvPr id="1084" name="Rectangle 58"/>
            <p:cNvSpPr>
              <a:spLocks noChangeArrowheads="1"/>
            </p:cNvSpPr>
            <p:nvPr/>
          </p:nvSpPr>
          <p:spPr bwMode="auto">
            <a:xfrm>
              <a:off x="2724" y="2221"/>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b</a:t>
              </a:r>
              <a:endParaRPr kumimoji="0" lang="en-US" altLang="ko-KR" sz="3000">
                <a:latin typeface="Times New Roman" pitchFamily="18" charset="0"/>
              </a:endParaRPr>
            </a:p>
          </p:txBody>
        </p:sp>
        <p:sp>
          <p:nvSpPr>
            <p:cNvPr id="1085" name="Rectangle 59"/>
            <p:cNvSpPr>
              <a:spLocks noChangeArrowheads="1"/>
            </p:cNvSpPr>
            <p:nvPr/>
          </p:nvSpPr>
          <p:spPr bwMode="auto">
            <a:xfrm>
              <a:off x="2343" y="2221"/>
              <a:ext cx="52"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g</a:t>
              </a:r>
              <a:endParaRPr kumimoji="0" lang="en-US" altLang="ko-KR" sz="3000">
                <a:latin typeface="Times New Roman" pitchFamily="18" charset="0"/>
              </a:endParaRPr>
            </a:p>
          </p:txBody>
        </p:sp>
        <p:sp>
          <p:nvSpPr>
            <p:cNvPr id="1086" name="Rectangle 60"/>
            <p:cNvSpPr>
              <a:spLocks noChangeArrowheads="1"/>
            </p:cNvSpPr>
            <p:nvPr/>
          </p:nvSpPr>
          <p:spPr bwMode="auto">
            <a:xfrm>
              <a:off x="1966" y="2221"/>
              <a:ext cx="40" cy="125"/>
            </a:xfrm>
            <a:prstGeom prst="rect">
              <a:avLst/>
            </a:prstGeom>
            <a:noFill/>
            <a:ln w="9525">
              <a:noFill/>
              <a:miter lim="800000"/>
              <a:headEnd/>
              <a:tailEnd/>
            </a:ln>
          </p:spPr>
          <p:txBody>
            <a:bodyPr wrap="none" lIns="0" tIns="0" rIns="0" bIns="0">
              <a:spAutoFit/>
            </a:bodyPr>
            <a:lstStyle/>
            <a:p>
              <a:pPr latinLnBrk="0"/>
              <a:r>
                <a:rPr kumimoji="0" lang="en-US" altLang="ko-KR" sz="1300" i="1">
                  <a:solidFill>
                    <a:srgbClr val="000000"/>
                  </a:solidFill>
                  <a:latin typeface="Times New Roman" pitchFamily="18" charset="0"/>
                </a:rPr>
                <a:t>r</a:t>
              </a:r>
              <a:endParaRPr kumimoji="0" lang="en-US" altLang="ko-KR" sz="3000">
                <a:latin typeface="Times New Roman" pitchFamily="18" charset="0"/>
              </a:endParaRPr>
            </a:p>
          </p:txBody>
        </p:sp>
      </p:grpSp>
      <p:graphicFrame>
        <p:nvGraphicFramePr>
          <p:cNvPr id="1026" name="Object 61"/>
          <p:cNvGraphicFramePr>
            <a:graphicFrameLocks noChangeAspect="1"/>
          </p:cNvGraphicFramePr>
          <p:nvPr>
            <p:ph sz="half" idx="2"/>
          </p:nvPr>
        </p:nvGraphicFramePr>
        <p:xfrm>
          <a:off x="4932363" y="3789363"/>
          <a:ext cx="2376487" cy="1955800"/>
        </p:xfrm>
        <a:graphic>
          <a:graphicData uri="http://schemas.openxmlformats.org/presentationml/2006/ole">
            <p:oleObj spid="_x0000_s109570" name="Equation" r:id="rId3" imgW="863225" imgH="710891" progId="Equation.3">
              <p:embed/>
            </p:oleObj>
          </a:graphicData>
        </a:graphic>
      </p:graphicFrame>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5"/>
          <p:cNvSpPr>
            <a:spLocks noGrp="1"/>
          </p:cNvSpPr>
          <p:nvPr>
            <p:ph type="sldNum" sz="quarter" idx="11"/>
          </p:nvPr>
        </p:nvSpPr>
        <p:spPr>
          <a:noFill/>
          <a:ln>
            <a:miter lim="800000"/>
            <a:headEnd/>
            <a:tailEnd/>
          </a:ln>
        </p:spPr>
        <p:txBody>
          <a:bodyPr/>
          <a:lstStyle/>
          <a:p>
            <a:fld id="{1D6E5C82-CAF2-4CCE-8ADB-15BF8730BC09}" type="slidenum">
              <a:rPr lang="en-US" altLang="ko-KR"/>
              <a:pPr/>
              <a:t>87</a:t>
            </a:fld>
            <a:endParaRPr lang="en-US" altLang="ko-KR"/>
          </a:p>
        </p:txBody>
      </p:sp>
      <p:sp>
        <p:nvSpPr>
          <p:cNvPr id="12291" name="Rectangle 2"/>
          <p:cNvSpPr>
            <a:spLocks noGrp="1" noChangeArrowheads="1"/>
          </p:cNvSpPr>
          <p:nvPr>
            <p:ph type="title"/>
          </p:nvPr>
        </p:nvSpPr>
        <p:spPr/>
        <p:txBody>
          <a:bodyPr/>
          <a:lstStyle/>
          <a:p>
            <a:pPr eaLnBrk="1" hangingPunct="1"/>
            <a:r>
              <a:rPr lang="en-US" altLang="ko-KR" sz="4000" smtClean="0">
                <a:latin typeface="Times New Roman" pitchFamily="18" charset="0"/>
              </a:rPr>
              <a:t>RGB Color Model</a:t>
            </a:r>
          </a:p>
        </p:txBody>
      </p:sp>
      <p:sp>
        <p:nvSpPr>
          <p:cNvPr id="12292" name="Rectangle 3"/>
          <p:cNvSpPr>
            <a:spLocks noGrp="1" noChangeArrowheads="1"/>
          </p:cNvSpPr>
          <p:nvPr>
            <p:ph type="body" sz="half" idx="1"/>
          </p:nvPr>
        </p:nvSpPr>
        <p:spPr>
          <a:xfrm>
            <a:off x="457200" y="1981200"/>
            <a:ext cx="8002588" cy="3886200"/>
          </a:xfrm>
        </p:spPr>
        <p:txBody>
          <a:bodyPr/>
          <a:lstStyle/>
          <a:p>
            <a:pPr eaLnBrk="1" hangingPunct="1"/>
            <a:r>
              <a:rPr lang="en-US" altLang="ko-KR" sz="2800" smtClean="0">
                <a:latin typeface="Times New Roman" pitchFamily="18" charset="0"/>
              </a:rPr>
              <a:t>What if a color </a:t>
            </a:r>
            <a:r>
              <a:rPr lang="en-US" altLang="ko-KR" sz="2800" i="1" smtClean="0">
                <a:latin typeface="Times New Roman" pitchFamily="18" charset="0"/>
              </a:rPr>
              <a:t>C</a:t>
            </a:r>
            <a:r>
              <a:rPr lang="en-US" altLang="ko-KR" sz="2800" i="1" baseline="-25000" smtClean="0">
                <a:latin typeface="Times New Roman" pitchFamily="18" charset="0"/>
              </a:rPr>
              <a:t>1</a:t>
            </a:r>
            <a:r>
              <a:rPr lang="en-US" altLang="ko-KR" sz="2800" smtClean="0">
                <a:latin typeface="Times New Roman" pitchFamily="18" charset="0"/>
              </a:rPr>
              <a:t> is in the gamut of monitor 1 but is not in the gamut of monitor 2?</a:t>
            </a:r>
          </a:p>
          <a:p>
            <a:pPr lvl="1" eaLnBrk="1" hangingPunct="1"/>
            <a:r>
              <a:rPr lang="en-US" altLang="ko-KR" sz="2400" i="1" smtClean="0">
                <a:latin typeface="Times New Roman" pitchFamily="18" charset="0"/>
              </a:rPr>
              <a:t>C</a:t>
            </a:r>
            <a:r>
              <a:rPr lang="en-US" altLang="ko-KR" sz="2400" i="1" baseline="-25000" smtClean="0">
                <a:latin typeface="Times New Roman" pitchFamily="18" charset="0"/>
              </a:rPr>
              <a:t>2</a:t>
            </a:r>
            <a:r>
              <a:rPr lang="en-US" altLang="ko-KR" sz="2400" i="1" smtClean="0">
                <a:latin typeface="Times New Roman" pitchFamily="18" charset="0"/>
              </a:rPr>
              <a:t> = M</a:t>
            </a:r>
            <a:r>
              <a:rPr lang="en-US" altLang="ko-KR" sz="2400" i="1" baseline="-25000" smtClean="0">
                <a:latin typeface="Times New Roman" pitchFamily="18" charset="0"/>
              </a:rPr>
              <a:t>2</a:t>
            </a:r>
            <a:r>
              <a:rPr lang="en-US" altLang="ko-KR" sz="2400" i="1" baseline="30000" smtClean="0">
                <a:latin typeface="Times New Roman" pitchFamily="18" charset="0"/>
              </a:rPr>
              <a:t>-1</a:t>
            </a:r>
            <a:r>
              <a:rPr lang="en-US" altLang="ko-KR" sz="2400" i="1" smtClean="0">
                <a:latin typeface="Times New Roman" pitchFamily="18" charset="0"/>
              </a:rPr>
              <a:t> M</a:t>
            </a:r>
            <a:r>
              <a:rPr lang="en-US" altLang="ko-KR" sz="2400" i="1" baseline="-25000" smtClean="0">
                <a:latin typeface="Times New Roman" pitchFamily="18" charset="0"/>
              </a:rPr>
              <a:t>1</a:t>
            </a:r>
            <a:r>
              <a:rPr lang="en-US" altLang="ko-KR" sz="2400" i="1" smtClean="0">
                <a:latin typeface="Times New Roman" pitchFamily="18" charset="0"/>
              </a:rPr>
              <a:t> C</a:t>
            </a:r>
            <a:r>
              <a:rPr lang="en-US" altLang="ko-KR" sz="2400" i="1" baseline="-25000" smtClean="0">
                <a:latin typeface="Times New Roman" pitchFamily="18" charset="0"/>
              </a:rPr>
              <a:t>1</a:t>
            </a:r>
            <a:r>
              <a:rPr lang="en-US" altLang="ko-KR" sz="2400" smtClean="0">
                <a:latin typeface="Times New Roman" pitchFamily="18" charset="0"/>
              </a:rPr>
              <a:t> will be outside the unit cube and hence will not be displayable.</a:t>
            </a:r>
          </a:p>
          <a:p>
            <a:pPr eaLnBrk="1" hangingPunct="1"/>
            <a:r>
              <a:rPr lang="en-US" altLang="ko-KR" sz="2800" smtClean="0">
                <a:latin typeface="Times New Roman" pitchFamily="18" charset="0"/>
              </a:rPr>
              <a:t>Solution 1</a:t>
            </a:r>
          </a:p>
          <a:p>
            <a:pPr lvl="1" eaLnBrk="1" hangingPunct="1"/>
            <a:r>
              <a:rPr lang="en-US" altLang="ko-KR" sz="2400" smtClean="0">
                <a:latin typeface="Times New Roman" pitchFamily="18" charset="0"/>
              </a:rPr>
              <a:t>Clamp the color values: To replace values of R, G, or B that are less than 0 with 0, and values that are greater than 1 with 1.</a:t>
            </a:r>
          </a:p>
          <a:p>
            <a:pPr lvl="1" eaLnBrk="1" hangingPunct="1"/>
            <a:r>
              <a:rPr lang="en-US" altLang="ko-KR" sz="2400" smtClean="0">
                <a:latin typeface="Times New Roman" pitchFamily="18" charset="0"/>
              </a:rPr>
              <a:t>simple, but distorts color relations</a:t>
            </a:r>
          </a:p>
          <a:p>
            <a:pPr lvl="1" eaLnBrk="1" hangingPunct="1"/>
            <a:endParaRPr lang="en-US" altLang="ko-KR" sz="2400" smtClean="0">
              <a:latin typeface="Times New Roman" pitchFamily="18" charset="0"/>
            </a:endParaRPr>
          </a:p>
          <a:p>
            <a:pPr lvl="2" eaLnBrk="1" hangingPunct="1"/>
            <a:endParaRPr lang="en-US" altLang="ko-KR" sz="28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5"/>
          <p:cNvSpPr>
            <a:spLocks noGrp="1"/>
          </p:cNvSpPr>
          <p:nvPr>
            <p:ph type="sldNum" sz="quarter" idx="11"/>
          </p:nvPr>
        </p:nvSpPr>
        <p:spPr>
          <a:noFill/>
          <a:ln>
            <a:miter lim="800000"/>
            <a:headEnd/>
            <a:tailEnd/>
          </a:ln>
        </p:spPr>
        <p:txBody>
          <a:bodyPr/>
          <a:lstStyle/>
          <a:p>
            <a:fld id="{8F2B3A4F-DE88-4B49-8272-29892AE61EC7}" type="slidenum">
              <a:rPr lang="en-US" altLang="ko-KR"/>
              <a:pPr/>
              <a:t>88</a:t>
            </a:fld>
            <a:endParaRPr lang="en-US" altLang="ko-KR"/>
          </a:p>
        </p:txBody>
      </p:sp>
      <p:sp>
        <p:nvSpPr>
          <p:cNvPr id="13315" name="Rectangle 2"/>
          <p:cNvSpPr>
            <a:spLocks noGrp="1" noChangeArrowheads="1"/>
          </p:cNvSpPr>
          <p:nvPr>
            <p:ph type="title"/>
          </p:nvPr>
        </p:nvSpPr>
        <p:spPr/>
        <p:txBody>
          <a:bodyPr/>
          <a:lstStyle/>
          <a:p>
            <a:pPr eaLnBrk="1" hangingPunct="1"/>
            <a:r>
              <a:rPr lang="en-US" altLang="ko-KR" sz="4000" smtClean="0">
                <a:latin typeface="Times New Roman" pitchFamily="18" charset="0"/>
              </a:rPr>
              <a:t>RGB Color Model</a:t>
            </a:r>
          </a:p>
        </p:txBody>
      </p:sp>
      <p:sp>
        <p:nvSpPr>
          <p:cNvPr id="13316" name="Rectangle 3"/>
          <p:cNvSpPr>
            <a:spLocks noGrp="1" noChangeArrowheads="1"/>
          </p:cNvSpPr>
          <p:nvPr>
            <p:ph type="body" sz="half" idx="1"/>
          </p:nvPr>
        </p:nvSpPr>
        <p:spPr>
          <a:xfrm>
            <a:off x="457200" y="1981200"/>
            <a:ext cx="8002588" cy="3886200"/>
          </a:xfrm>
        </p:spPr>
        <p:txBody>
          <a:bodyPr/>
          <a:lstStyle/>
          <a:p>
            <a:pPr eaLnBrk="1" hangingPunct="1"/>
            <a:r>
              <a:rPr lang="en-US" altLang="ko-KR" sz="2800" smtClean="0">
                <a:latin typeface="Times New Roman" pitchFamily="18" charset="0"/>
              </a:rPr>
              <a:t>Solution 2</a:t>
            </a:r>
          </a:p>
          <a:p>
            <a:pPr lvl="1" eaLnBrk="1" hangingPunct="1"/>
            <a:r>
              <a:rPr lang="en-US" altLang="ko-KR" sz="2400" smtClean="0">
                <a:latin typeface="Times New Roman" pitchFamily="18" charset="0"/>
              </a:rPr>
              <a:t>Compress gamut on monitor 1 by scaling all colors from monitor 1 toward center of gamut 1</a:t>
            </a:r>
          </a:p>
          <a:p>
            <a:pPr lvl="1" eaLnBrk="1" hangingPunct="1"/>
            <a:r>
              <a:rPr lang="en-US" altLang="ko-KR" sz="2400" smtClean="0">
                <a:latin typeface="Times New Roman" pitchFamily="18" charset="0"/>
              </a:rPr>
              <a:t>Ensure that all displayed colors on monitor 1 map onto monitor 2</a:t>
            </a:r>
            <a:endParaRPr lang="en-US" altLang="ko-KR" sz="320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5"/>
          <p:cNvSpPr>
            <a:spLocks noGrp="1"/>
          </p:cNvSpPr>
          <p:nvPr>
            <p:ph type="sldNum" sz="quarter" idx="11"/>
          </p:nvPr>
        </p:nvSpPr>
        <p:spPr>
          <a:noFill/>
          <a:ln>
            <a:miter lim="800000"/>
            <a:headEnd/>
            <a:tailEnd/>
          </a:ln>
        </p:spPr>
        <p:txBody>
          <a:bodyPr/>
          <a:lstStyle/>
          <a:p>
            <a:fld id="{8D503355-D631-45D7-A642-337AD80BA5B0}" type="slidenum">
              <a:rPr lang="en-US" altLang="ko-KR"/>
              <a:pPr/>
              <a:t>89</a:t>
            </a:fld>
            <a:endParaRPr lang="en-US" altLang="ko-KR"/>
          </a:p>
        </p:txBody>
      </p:sp>
      <p:sp>
        <p:nvSpPr>
          <p:cNvPr id="14339" name="Rectangle 2"/>
          <p:cNvSpPr>
            <a:spLocks noGrp="1" noChangeArrowheads="1"/>
          </p:cNvSpPr>
          <p:nvPr>
            <p:ph type="title"/>
          </p:nvPr>
        </p:nvSpPr>
        <p:spPr/>
        <p:txBody>
          <a:bodyPr/>
          <a:lstStyle/>
          <a:p>
            <a:pPr eaLnBrk="1" hangingPunct="1"/>
            <a:r>
              <a:rPr lang="en-US" altLang="ko-KR" sz="4000" smtClean="0">
                <a:latin typeface="Times New Roman" pitchFamily="18" charset="0"/>
              </a:rPr>
              <a:t>CMY Color Model</a:t>
            </a:r>
          </a:p>
        </p:txBody>
      </p:sp>
      <p:sp>
        <p:nvSpPr>
          <p:cNvPr id="14340" name="Rectangle 3"/>
          <p:cNvSpPr>
            <a:spLocks noGrp="1" noChangeArrowheads="1"/>
          </p:cNvSpPr>
          <p:nvPr>
            <p:ph type="body" sz="half" idx="1"/>
          </p:nvPr>
        </p:nvSpPr>
        <p:spPr>
          <a:xfrm>
            <a:off x="457200" y="1981200"/>
            <a:ext cx="8002588" cy="4400550"/>
          </a:xfrm>
        </p:spPr>
        <p:txBody>
          <a:bodyPr/>
          <a:lstStyle/>
          <a:p>
            <a:pPr eaLnBrk="1" hangingPunct="1"/>
            <a:r>
              <a:rPr lang="en-US" altLang="ko-KR" sz="2400" smtClean="0">
                <a:latin typeface="Times New Roman" pitchFamily="18" charset="0"/>
              </a:rPr>
              <a:t>CMY stands for Cyan, Magenta, and Yellow, which are the complements of red, green and blue, respectively.</a:t>
            </a:r>
          </a:p>
          <a:p>
            <a:pPr eaLnBrk="1" hangingPunct="1"/>
            <a:r>
              <a:rPr lang="en-US" altLang="ko-KR" sz="2400" smtClean="0">
                <a:latin typeface="Times New Roman" pitchFamily="18" charset="0"/>
              </a:rPr>
              <a:t>Subtractive primaries: Used as filters to subtract color from white light.</a:t>
            </a:r>
          </a:p>
          <a:p>
            <a:pPr eaLnBrk="1" hangingPunct="1"/>
            <a:r>
              <a:rPr lang="en-US" altLang="ko-KR" sz="2400" smtClean="0">
                <a:latin typeface="Times New Roman" pitchFamily="18" charset="0"/>
              </a:rPr>
              <a:t>The subset of the Cartesian coordinate system for the CMY model is the same as that for RGB except that white (full light) instead of black (no light) is at the origin.</a:t>
            </a:r>
          </a:p>
          <a:p>
            <a:pPr lvl="1" eaLnBrk="1" hangingPunct="1"/>
            <a:r>
              <a:rPr lang="en-US" altLang="ko-KR" sz="2000" smtClean="0">
                <a:latin typeface="Times New Roman" pitchFamily="18" charset="0"/>
              </a:rPr>
              <a:t>Colors are specified by what is removed or subtracted from white light, rather than by what is added to blackness.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cstate="print"/>
          <a:srcRect/>
          <a:stretch>
            <a:fillRect/>
          </a:stretch>
        </p:blipFill>
        <p:spPr bwMode="auto">
          <a:xfrm>
            <a:off x="661988" y="1347788"/>
            <a:ext cx="7820025" cy="4162425"/>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5"/>
          <p:cNvSpPr>
            <a:spLocks noGrp="1"/>
          </p:cNvSpPr>
          <p:nvPr>
            <p:ph type="sldNum" sz="quarter" idx="11"/>
          </p:nvPr>
        </p:nvSpPr>
        <p:spPr>
          <a:noFill/>
          <a:ln>
            <a:miter lim="800000"/>
            <a:headEnd/>
            <a:tailEnd/>
          </a:ln>
        </p:spPr>
        <p:txBody>
          <a:bodyPr/>
          <a:lstStyle/>
          <a:p>
            <a:fld id="{BB53A6D7-B86C-4D3B-8BFA-AEFAAAC2CF17}" type="slidenum">
              <a:rPr lang="en-US" altLang="ko-KR"/>
              <a:pPr/>
              <a:t>90</a:t>
            </a:fld>
            <a:endParaRPr lang="en-US" altLang="ko-KR"/>
          </a:p>
        </p:txBody>
      </p:sp>
      <p:sp>
        <p:nvSpPr>
          <p:cNvPr id="15363" name="Rectangle 2"/>
          <p:cNvSpPr>
            <a:spLocks noGrp="1" noChangeArrowheads="1"/>
          </p:cNvSpPr>
          <p:nvPr>
            <p:ph type="title"/>
          </p:nvPr>
        </p:nvSpPr>
        <p:spPr/>
        <p:txBody>
          <a:bodyPr/>
          <a:lstStyle/>
          <a:p>
            <a:pPr eaLnBrk="1" hangingPunct="1"/>
            <a:r>
              <a:rPr lang="en-US" altLang="ko-KR" sz="4000" smtClean="0">
                <a:latin typeface="Times New Roman" pitchFamily="18" charset="0"/>
              </a:rPr>
              <a:t>CMY Color Model</a:t>
            </a:r>
          </a:p>
        </p:txBody>
      </p:sp>
      <p:sp>
        <p:nvSpPr>
          <p:cNvPr id="15364"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Relations between RGB and CMY</a:t>
            </a:r>
          </a:p>
          <a:p>
            <a:pPr eaLnBrk="1" hangingPunct="1"/>
            <a:endParaRPr lang="en-US" altLang="ko-KR" sz="2800" smtClean="0">
              <a:latin typeface="Times New Roman" pitchFamily="18" charset="0"/>
            </a:endParaRPr>
          </a:p>
          <a:p>
            <a:pPr eaLnBrk="1" hangingPunct="1"/>
            <a:endParaRPr lang="en-US" altLang="ko-KR" sz="2800" smtClean="0">
              <a:latin typeface="Times New Roman" pitchFamily="18" charset="0"/>
            </a:endParaRPr>
          </a:p>
          <a:p>
            <a:pPr eaLnBrk="1" hangingPunct="1"/>
            <a:endParaRPr lang="en-US" altLang="ko-KR" sz="2800" smtClean="0">
              <a:latin typeface="Times New Roman" pitchFamily="18" charset="0"/>
            </a:endParaRPr>
          </a:p>
          <a:p>
            <a:pPr eaLnBrk="1" hangingPunct="1"/>
            <a:endParaRPr lang="en-US" altLang="ko-KR" sz="2800" smtClean="0">
              <a:latin typeface="Times New Roman" pitchFamily="18" charset="0"/>
            </a:endParaRPr>
          </a:p>
          <a:p>
            <a:pPr eaLnBrk="1" hangingPunct="1"/>
            <a:endParaRPr lang="en-US" altLang="ko-KR" sz="2800" smtClean="0">
              <a:latin typeface="Times New Roman" pitchFamily="18" charset="0"/>
            </a:endParaRPr>
          </a:p>
          <a:p>
            <a:pPr eaLnBrk="1" hangingPunct="1"/>
            <a:r>
              <a:rPr lang="en-US" altLang="ko-KR" sz="2800" smtClean="0">
                <a:latin typeface="Times New Roman" pitchFamily="18" charset="0"/>
              </a:rPr>
              <a:t>The unit column vector is the RGB representation for white and the CMY representation for black.</a:t>
            </a:r>
          </a:p>
        </p:txBody>
      </p:sp>
      <p:grpSp>
        <p:nvGrpSpPr>
          <p:cNvPr id="2" name="Group 4"/>
          <p:cNvGrpSpPr>
            <a:grpSpLocks/>
          </p:cNvGrpSpPr>
          <p:nvPr/>
        </p:nvGrpSpPr>
        <p:grpSpPr bwMode="auto">
          <a:xfrm>
            <a:off x="3132138" y="2781300"/>
            <a:ext cx="4895850" cy="2303463"/>
            <a:chOff x="912" y="3600"/>
            <a:chExt cx="2688" cy="1152"/>
          </a:xfrm>
        </p:grpSpPr>
        <p:sp>
          <p:nvSpPr>
            <p:cNvPr id="15409" name="Oval 5"/>
            <p:cNvSpPr>
              <a:spLocks noChangeArrowheads="1"/>
            </p:cNvSpPr>
            <p:nvPr/>
          </p:nvSpPr>
          <p:spPr bwMode="ltGray">
            <a:xfrm>
              <a:off x="2352" y="3600"/>
              <a:ext cx="288" cy="288"/>
            </a:xfrm>
            <a:prstGeom prst="ellipse">
              <a:avLst/>
            </a:prstGeom>
            <a:solidFill>
              <a:srgbClr val="FFFF00"/>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0" name="Oval 6"/>
            <p:cNvSpPr>
              <a:spLocks noChangeArrowheads="1"/>
            </p:cNvSpPr>
            <p:nvPr/>
          </p:nvSpPr>
          <p:spPr bwMode="ltGray">
            <a:xfrm>
              <a:off x="1824" y="3600"/>
              <a:ext cx="288" cy="288"/>
            </a:xfrm>
            <a:prstGeom prst="ellipse">
              <a:avLst/>
            </a:prstGeom>
            <a:solidFill>
              <a:srgbClr val="66FF66"/>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1" name="Oval 7"/>
            <p:cNvSpPr>
              <a:spLocks noChangeArrowheads="1"/>
            </p:cNvSpPr>
            <p:nvPr/>
          </p:nvSpPr>
          <p:spPr bwMode="ltGray">
            <a:xfrm>
              <a:off x="2112" y="4032"/>
              <a:ext cx="288" cy="288"/>
            </a:xfrm>
            <a:prstGeom prst="ellipse">
              <a:avLst/>
            </a:prstGeom>
            <a:solidFill>
              <a:schemeClr val="tx1"/>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2" name="Oval 8"/>
            <p:cNvSpPr>
              <a:spLocks noChangeArrowheads="1"/>
            </p:cNvSpPr>
            <p:nvPr/>
          </p:nvSpPr>
          <p:spPr bwMode="ltGray">
            <a:xfrm>
              <a:off x="2640" y="4032"/>
              <a:ext cx="288" cy="288"/>
            </a:xfrm>
            <a:prstGeom prst="ellipse">
              <a:avLst/>
            </a:prstGeom>
            <a:solidFill>
              <a:srgbClr val="FF0000"/>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3" name="Oval 9"/>
            <p:cNvSpPr>
              <a:spLocks noChangeArrowheads="1"/>
            </p:cNvSpPr>
            <p:nvPr/>
          </p:nvSpPr>
          <p:spPr bwMode="ltGray">
            <a:xfrm>
              <a:off x="1584" y="4032"/>
              <a:ext cx="288" cy="288"/>
            </a:xfrm>
            <a:prstGeom prst="ellipse">
              <a:avLst/>
            </a:prstGeom>
            <a:solidFill>
              <a:srgbClr val="00FFFF"/>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4" name="Oval 10"/>
            <p:cNvSpPr>
              <a:spLocks noChangeArrowheads="1"/>
            </p:cNvSpPr>
            <p:nvPr/>
          </p:nvSpPr>
          <p:spPr bwMode="ltGray">
            <a:xfrm>
              <a:off x="1872" y="4464"/>
              <a:ext cx="288" cy="288"/>
            </a:xfrm>
            <a:prstGeom prst="ellipse">
              <a:avLst/>
            </a:prstGeom>
            <a:solidFill>
              <a:srgbClr val="6600FF"/>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5" name="Oval 11"/>
            <p:cNvSpPr>
              <a:spLocks noChangeArrowheads="1"/>
            </p:cNvSpPr>
            <p:nvPr/>
          </p:nvSpPr>
          <p:spPr bwMode="ltGray">
            <a:xfrm>
              <a:off x="2400" y="4464"/>
              <a:ext cx="288" cy="288"/>
            </a:xfrm>
            <a:prstGeom prst="ellipse">
              <a:avLst/>
            </a:prstGeom>
            <a:solidFill>
              <a:srgbClr val="FF00FF"/>
            </a:solidFill>
            <a:ln w="9525">
              <a:noFill/>
              <a:round/>
              <a:headEnd/>
              <a:tailEnd/>
            </a:ln>
            <a:effectLst>
              <a:outerShdw dist="53882" dir="2700000" algn="ctr" rotWithShape="0">
                <a:schemeClr val="bg2"/>
              </a:outerShdw>
            </a:effectLst>
          </p:spPr>
          <p:txBody>
            <a:bodyPr wrap="none" anchor="ctr"/>
            <a:lstStyle/>
            <a:p>
              <a:pPr algn="ctr" latinLnBrk="0"/>
              <a:endParaRPr kumimoji="0" lang="ko-KR" altLang="ko-KR" sz="3000">
                <a:latin typeface="Times New Roman" pitchFamily="18" charset="0"/>
              </a:endParaRPr>
            </a:p>
          </p:txBody>
        </p:sp>
        <p:sp>
          <p:nvSpPr>
            <p:cNvPr id="15416" name="Line 12"/>
            <p:cNvSpPr>
              <a:spLocks noChangeShapeType="1"/>
            </p:cNvSpPr>
            <p:nvPr/>
          </p:nvSpPr>
          <p:spPr bwMode="auto">
            <a:xfrm flipH="1">
              <a:off x="2112" y="3744"/>
              <a:ext cx="240" cy="0"/>
            </a:xfrm>
            <a:prstGeom prst="line">
              <a:avLst/>
            </a:prstGeom>
            <a:noFill/>
            <a:ln w="9525">
              <a:solidFill>
                <a:schemeClr val="tx1"/>
              </a:solidFill>
              <a:round/>
              <a:headEnd/>
              <a:tailEnd type="triangle" w="med" len="med"/>
            </a:ln>
          </p:spPr>
          <p:txBody>
            <a:bodyPr/>
            <a:lstStyle/>
            <a:p>
              <a:endParaRPr lang="en-IN"/>
            </a:p>
          </p:txBody>
        </p:sp>
        <p:sp>
          <p:nvSpPr>
            <p:cNvPr id="15417" name="Line 13"/>
            <p:cNvSpPr>
              <a:spLocks noChangeShapeType="1"/>
            </p:cNvSpPr>
            <p:nvPr/>
          </p:nvSpPr>
          <p:spPr bwMode="auto">
            <a:xfrm flipH="1">
              <a:off x="2160" y="4608"/>
              <a:ext cx="240" cy="0"/>
            </a:xfrm>
            <a:prstGeom prst="line">
              <a:avLst/>
            </a:prstGeom>
            <a:noFill/>
            <a:ln w="9525">
              <a:solidFill>
                <a:schemeClr val="tx1"/>
              </a:solidFill>
              <a:round/>
              <a:headEnd/>
              <a:tailEnd type="triangle" w="med" len="med"/>
            </a:ln>
          </p:spPr>
          <p:txBody>
            <a:bodyPr/>
            <a:lstStyle/>
            <a:p>
              <a:endParaRPr lang="en-IN"/>
            </a:p>
          </p:txBody>
        </p:sp>
        <p:sp>
          <p:nvSpPr>
            <p:cNvPr id="15418" name="Line 14"/>
            <p:cNvSpPr>
              <a:spLocks noChangeShapeType="1"/>
            </p:cNvSpPr>
            <p:nvPr/>
          </p:nvSpPr>
          <p:spPr bwMode="auto">
            <a:xfrm>
              <a:off x="1788" y="4302"/>
              <a:ext cx="144" cy="192"/>
            </a:xfrm>
            <a:prstGeom prst="line">
              <a:avLst/>
            </a:prstGeom>
            <a:noFill/>
            <a:ln w="9525">
              <a:solidFill>
                <a:schemeClr val="tx1"/>
              </a:solidFill>
              <a:round/>
              <a:headEnd/>
              <a:tailEnd type="triangle" w="med" len="med"/>
            </a:ln>
          </p:spPr>
          <p:txBody>
            <a:bodyPr/>
            <a:lstStyle/>
            <a:p>
              <a:endParaRPr lang="en-IN"/>
            </a:p>
          </p:txBody>
        </p:sp>
        <p:sp>
          <p:nvSpPr>
            <p:cNvPr id="15419" name="Line 15"/>
            <p:cNvSpPr>
              <a:spLocks noChangeShapeType="1"/>
            </p:cNvSpPr>
            <p:nvPr/>
          </p:nvSpPr>
          <p:spPr bwMode="auto">
            <a:xfrm>
              <a:off x="2574" y="3864"/>
              <a:ext cx="144" cy="192"/>
            </a:xfrm>
            <a:prstGeom prst="line">
              <a:avLst/>
            </a:prstGeom>
            <a:noFill/>
            <a:ln w="9525">
              <a:solidFill>
                <a:schemeClr val="tx1"/>
              </a:solidFill>
              <a:round/>
              <a:headEnd/>
              <a:tailEnd type="triangle" w="med" len="med"/>
            </a:ln>
          </p:spPr>
          <p:txBody>
            <a:bodyPr/>
            <a:lstStyle/>
            <a:p>
              <a:endParaRPr lang="en-IN"/>
            </a:p>
          </p:txBody>
        </p:sp>
        <p:sp>
          <p:nvSpPr>
            <p:cNvPr id="15420" name="Line 16"/>
            <p:cNvSpPr>
              <a:spLocks noChangeShapeType="1"/>
            </p:cNvSpPr>
            <p:nvPr/>
          </p:nvSpPr>
          <p:spPr bwMode="auto">
            <a:xfrm>
              <a:off x="1872" y="4176"/>
              <a:ext cx="240" cy="0"/>
            </a:xfrm>
            <a:prstGeom prst="line">
              <a:avLst/>
            </a:prstGeom>
            <a:noFill/>
            <a:ln w="9525">
              <a:solidFill>
                <a:schemeClr val="tx1"/>
              </a:solidFill>
              <a:round/>
              <a:headEnd/>
              <a:tailEnd type="triangle" w="med" len="med"/>
            </a:ln>
          </p:spPr>
          <p:txBody>
            <a:bodyPr/>
            <a:lstStyle/>
            <a:p>
              <a:endParaRPr lang="en-IN"/>
            </a:p>
          </p:txBody>
        </p:sp>
        <p:sp>
          <p:nvSpPr>
            <p:cNvPr id="15421" name="Line 17"/>
            <p:cNvSpPr>
              <a:spLocks noChangeShapeType="1"/>
            </p:cNvSpPr>
            <p:nvPr/>
          </p:nvSpPr>
          <p:spPr bwMode="auto">
            <a:xfrm flipV="1">
              <a:off x="2610" y="4308"/>
              <a:ext cx="114" cy="174"/>
            </a:xfrm>
            <a:prstGeom prst="line">
              <a:avLst/>
            </a:prstGeom>
            <a:noFill/>
            <a:ln w="9525">
              <a:solidFill>
                <a:schemeClr val="tx1"/>
              </a:solidFill>
              <a:round/>
              <a:headEnd/>
              <a:tailEnd type="triangle" w="med" len="med"/>
            </a:ln>
          </p:spPr>
          <p:txBody>
            <a:bodyPr/>
            <a:lstStyle/>
            <a:p>
              <a:endParaRPr lang="en-IN"/>
            </a:p>
          </p:txBody>
        </p:sp>
        <p:sp>
          <p:nvSpPr>
            <p:cNvPr id="15422" name="Line 18"/>
            <p:cNvSpPr>
              <a:spLocks noChangeShapeType="1"/>
            </p:cNvSpPr>
            <p:nvPr/>
          </p:nvSpPr>
          <p:spPr bwMode="auto">
            <a:xfrm flipV="1">
              <a:off x="1776" y="3864"/>
              <a:ext cx="114" cy="174"/>
            </a:xfrm>
            <a:prstGeom prst="line">
              <a:avLst/>
            </a:prstGeom>
            <a:noFill/>
            <a:ln w="9525">
              <a:solidFill>
                <a:schemeClr val="tx1"/>
              </a:solidFill>
              <a:round/>
              <a:headEnd/>
              <a:tailEnd type="triangle" w="med" len="med"/>
            </a:ln>
          </p:spPr>
          <p:txBody>
            <a:bodyPr/>
            <a:lstStyle/>
            <a:p>
              <a:endParaRPr lang="en-IN"/>
            </a:p>
          </p:txBody>
        </p:sp>
        <p:sp>
          <p:nvSpPr>
            <p:cNvPr id="15423" name="Line 19"/>
            <p:cNvSpPr>
              <a:spLocks noChangeShapeType="1"/>
            </p:cNvSpPr>
            <p:nvPr/>
          </p:nvSpPr>
          <p:spPr bwMode="auto">
            <a:xfrm flipH="1" flipV="1">
              <a:off x="2328" y="4284"/>
              <a:ext cx="132" cy="192"/>
            </a:xfrm>
            <a:prstGeom prst="line">
              <a:avLst/>
            </a:prstGeom>
            <a:noFill/>
            <a:ln w="9525">
              <a:solidFill>
                <a:schemeClr val="tx1"/>
              </a:solidFill>
              <a:round/>
              <a:headEnd/>
              <a:tailEnd type="triangle" w="med" len="med"/>
            </a:ln>
          </p:spPr>
          <p:txBody>
            <a:bodyPr/>
            <a:lstStyle/>
            <a:p>
              <a:endParaRPr lang="en-IN"/>
            </a:p>
          </p:txBody>
        </p:sp>
        <p:sp>
          <p:nvSpPr>
            <p:cNvPr id="15424" name="Line 20"/>
            <p:cNvSpPr>
              <a:spLocks noChangeShapeType="1"/>
            </p:cNvSpPr>
            <p:nvPr/>
          </p:nvSpPr>
          <p:spPr bwMode="auto">
            <a:xfrm flipH="1">
              <a:off x="2316" y="3876"/>
              <a:ext cx="120" cy="174"/>
            </a:xfrm>
            <a:prstGeom prst="line">
              <a:avLst/>
            </a:prstGeom>
            <a:noFill/>
            <a:ln w="9525">
              <a:solidFill>
                <a:schemeClr val="tx1"/>
              </a:solidFill>
              <a:round/>
              <a:headEnd/>
              <a:tailEnd type="triangle" w="med" len="med"/>
            </a:ln>
          </p:spPr>
          <p:txBody>
            <a:bodyPr/>
            <a:lstStyle/>
            <a:p>
              <a:endParaRPr lang="en-IN"/>
            </a:p>
          </p:txBody>
        </p:sp>
        <p:sp>
          <p:nvSpPr>
            <p:cNvPr id="15425" name="Text Box 21"/>
            <p:cNvSpPr txBox="1">
              <a:spLocks noChangeArrowheads="1"/>
            </p:cNvSpPr>
            <p:nvPr/>
          </p:nvSpPr>
          <p:spPr bwMode="auto">
            <a:xfrm>
              <a:off x="2364" y="4548"/>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Magenta</a:t>
              </a:r>
            </a:p>
          </p:txBody>
        </p:sp>
        <p:sp>
          <p:nvSpPr>
            <p:cNvPr id="15426" name="Text Box 22"/>
            <p:cNvSpPr txBox="1">
              <a:spLocks noChangeArrowheads="1"/>
            </p:cNvSpPr>
            <p:nvPr/>
          </p:nvSpPr>
          <p:spPr bwMode="gray">
            <a:xfrm>
              <a:off x="2664" y="4116"/>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Red</a:t>
              </a:r>
            </a:p>
          </p:txBody>
        </p:sp>
        <p:sp>
          <p:nvSpPr>
            <p:cNvPr id="15427" name="Text Box 23"/>
            <p:cNvSpPr txBox="1">
              <a:spLocks noChangeArrowheads="1"/>
            </p:cNvSpPr>
            <p:nvPr/>
          </p:nvSpPr>
          <p:spPr bwMode="auto">
            <a:xfrm>
              <a:off x="2340" y="3684"/>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Yellow</a:t>
              </a:r>
            </a:p>
          </p:txBody>
        </p:sp>
        <p:sp>
          <p:nvSpPr>
            <p:cNvPr id="15428" name="Text Box 24"/>
            <p:cNvSpPr txBox="1">
              <a:spLocks noChangeArrowheads="1"/>
            </p:cNvSpPr>
            <p:nvPr/>
          </p:nvSpPr>
          <p:spPr bwMode="auto">
            <a:xfrm>
              <a:off x="1812" y="3672"/>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Green</a:t>
              </a:r>
            </a:p>
          </p:txBody>
        </p:sp>
        <p:sp>
          <p:nvSpPr>
            <p:cNvPr id="15429" name="Text Box 25"/>
            <p:cNvSpPr txBox="1">
              <a:spLocks noChangeArrowheads="1"/>
            </p:cNvSpPr>
            <p:nvPr/>
          </p:nvSpPr>
          <p:spPr bwMode="auto">
            <a:xfrm>
              <a:off x="1584" y="4110"/>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Cyan</a:t>
              </a:r>
            </a:p>
          </p:txBody>
        </p:sp>
        <p:sp>
          <p:nvSpPr>
            <p:cNvPr id="15430" name="Text Box 26"/>
            <p:cNvSpPr txBox="1">
              <a:spLocks noChangeArrowheads="1"/>
            </p:cNvSpPr>
            <p:nvPr/>
          </p:nvSpPr>
          <p:spPr bwMode="auto">
            <a:xfrm>
              <a:off x="1884" y="4542"/>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latin typeface="Arial" pitchFamily="34" charset="0"/>
                </a:rPr>
                <a:t>Blue</a:t>
              </a:r>
            </a:p>
          </p:txBody>
        </p:sp>
        <p:sp>
          <p:nvSpPr>
            <p:cNvPr id="15431" name="Text Box 27"/>
            <p:cNvSpPr txBox="1">
              <a:spLocks noChangeArrowheads="1"/>
            </p:cNvSpPr>
            <p:nvPr/>
          </p:nvSpPr>
          <p:spPr bwMode="gray">
            <a:xfrm>
              <a:off x="2130" y="4116"/>
              <a:ext cx="432" cy="107"/>
            </a:xfrm>
            <a:prstGeom prst="rect">
              <a:avLst/>
            </a:prstGeom>
            <a:noFill/>
            <a:ln w="9525">
              <a:noFill/>
              <a:miter lim="800000"/>
              <a:headEnd/>
              <a:tailEnd/>
            </a:ln>
          </p:spPr>
          <p:txBody>
            <a:bodyPr>
              <a:spAutoFit/>
            </a:bodyPr>
            <a:lstStyle/>
            <a:p>
              <a:pPr latinLnBrk="0">
                <a:spcBef>
                  <a:spcPct val="50000"/>
                </a:spcBef>
              </a:pPr>
              <a:r>
                <a:rPr kumimoji="0" lang="en-US" altLang="ko-KR" sz="800">
                  <a:solidFill>
                    <a:schemeClr val="bg1"/>
                  </a:solidFill>
                  <a:latin typeface="Arial" pitchFamily="34" charset="0"/>
                </a:rPr>
                <a:t>Black</a:t>
              </a:r>
            </a:p>
          </p:txBody>
        </p:sp>
        <p:sp>
          <p:nvSpPr>
            <p:cNvPr id="15432" name="Text Box 28"/>
            <p:cNvSpPr txBox="1">
              <a:spLocks noChangeArrowheads="1"/>
            </p:cNvSpPr>
            <p:nvPr/>
          </p:nvSpPr>
          <p:spPr bwMode="auto">
            <a:xfrm>
              <a:off x="2688" y="4560"/>
              <a:ext cx="912" cy="137"/>
            </a:xfrm>
            <a:prstGeom prst="rect">
              <a:avLst/>
            </a:prstGeom>
            <a:noFill/>
            <a:ln w="9525">
              <a:noFill/>
              <a:miter lim="800000"/>
              <a:headEnd/>
              <a:tailEnd/>
            </a:ln>
          </p:spPr>
          <p:txBody>
            <a:bodyPr>
              <a:spAutoFit/>
            </a:bodyPr>
            <a:lstStyle/>
            <a:p>
              <a:pPr latinLnBrk="0">
                <a:spcBef>
                  <a:spcPct val="50000"/>
                </a:spcBef>
              </a:pPr>
              <a:r>
                <a:rPr kumimoji="0" lang="en-US" altLang="ko-KR" sz="1200" b="1">
                  <a:latin typeface="Arial" pitchFamily="34" charset="0"/>
                </a:rPr>
                <a:t>(minus </a:t>
              </a:r>
              <a:r>
                <a:rPr kumimoji="0" lang="en-US" altLang="ko-KR" sz="1200" b="1" i="1">
                  <a:solidFill>
                    <a:srgbClr val="009900"/>
                  </a:solidFill>
                  <a:latin typeface="Arial" pitchFamily="34" charset="0"/>
                </a:rPr>
                <a:t>green</a:t>
              </a:r>
              <a:r>
                <a:rPr kumimoji="0" lang="en-US" altLang="ko-KR" sz="1200" b="1">
                  <a:latin typeface="Arial" pitchFamily="34" charset="0"/>
                </a:rPr>
                <a:t>)</a:t>
              </a:r>
            </a:p>
          </p:txBody>
        </p:sp>
        <p:sp>
          <p:nvSpPr>
            <p:cNvPr id="15433" name="Text Box 29"/>
            <p:cNvSpPr txBox="1">
              <a:spLocks noChangeArrowheads="1"/>
            </p:cNvSpPr>
            <p:nvPr/>
          </p:nvSpPr>
          <p:spPr bwMode="auto">
            <a:xfrm>
              <a:off x="2640" y="3696"/>
              <a:ext cx="720" cy="137"/>
            </a:xfrm>
            <a:prstGeom prst="rect">
              <a:avLst/>
            </a:prstGeom>
            <a:noFill/>
            <a:ln w="9525">
              <a:noFill/>
              <a:miter lim="800000"/>
              <a:headEnd/>
              <a:tailEnd/>
            </a:ln>
          </p:spPr>
          <p:txBody>
            <a:bodyPr>
              <a:spAutoFit/>
            </a:bodyPr>
            <a:lstStyle/>
            <a:p>
              <a:pPr latinLnBrk="0">
                <a:spcBef>
                  <a:spcPct val="50000"/>
                </a:spcBef>
              </a:pPr>
              <a:r>
                <a:rPr kumimoji="0" lang="en-US" altLang="ko-KR" sz="1200" b="1">
                  <a:latin typeface="Arial" pitchFamily="34" charset="0"/>
                </a:rPr>
                <a:t>(minus </a:t>
              </a:r>
              <a:r>
                <a:rPr kumimoji="0" lang="en-US" altLang="ko-KR" sz="1200" b="1" i="1">
                  <a:solidFill>
                    <a:schemeClr val="accent2"/>
                  </a:solidFill>
                  <a:latin typeface="Arial" pitchFamily="34" charset="0"/>
                </a:rPr>
                <a:t>blue</a:t>
              </a:r>
              <a:r>
                <a:rPr kumimoji="0" lang="en-US" altLang="ko-KR" sz="1200" b="1">
                  <a:latin typeface="Arial" pitchFamily="34" charset="0"/>
                </a:rPr>
                <a:t>)</a:t>
              </a:r>
            </a:p>
          </p:txBody>
        </p:sp>
        <p:sp>
          <p:nvSpPr>
            <p:cNvPr id="15434" name="Text Box 30"/>
            <p:cNvSpPr txBox="1">
              <a:spLocks noChangeArrowheads="1"/>
            </p:cNvSpPr>
            <p:nvPr/>
          </p:nvSpPr>
          <p:spPr bwMode="auto">
            <a:xfrm>
              <a:off x="912" y="4080"/>
              <a:ext cx="816" cy="138"/>
            </a:xfrm>
            <a:prstGeom prst="rect">
              <a:avLst/>
            </a:prstGeom>
            <a:noFill/>
            <a:ln w="9525">
              <a:noFill/>
              <a:miter lim="800000"/>
              <a:headEnd/>
              <a:tailEnd/>
            </a:ln>
          </p:spPr>
          <p:txBody>
            <a:bodyPr>
              <a:spAutoFit/>
            </a:bodyPr>
            <a:lstStyle/>
            <a:p>
              <a:pPr latinLnBrk="0">
                <a:spcBef>
                  <a:spcPct val="50000"/>
                </a:spcBef>
              </a:pPr>
              <a:r>
                <a:rPr kumimoji="0" lang="en-US" altLang="ko-KR" sz="1200" b="1">
                  <a:latin typeface="Arial" pitchFamily="34" charset="0"/>
                </a:rPr>
                <a:t>(minus </a:t>
              </a:r>
              <a:r>
                <a:rPr kumimoji="0" lang="en-US" altLang="ko-KR" sz="1200" b="1" i="1">
                  <a:solidFill>
                    <a:schemeClr val="hlink"/>
                  </a:solidFill>
                  <a:latin typeface="Arial" pitchFamily="34" charset="0"/>
                </a:rPr>
                <a:t>red</a:t>
              </a:r>
              <a:r>
                <a:rPr kumimoji="0" lang="en-US" altLang="ko-KR" sz="1200" b="1">
                  <a:latin typeface="Arial" pitchFamily="34" charset="0"/>
                </a:rPr>
                <a:t>)</a:t>
              </a:r>
            </a:p>
          </p:txBody>
        </p:sp>
      </p:grpSp>
      <p:grpSp>
        <p:nvGrpSpPr>
          <p:cNvPr id="3" name="Group 31"/>
          <p:cNvGrpSpPr>
            <a:grpSpLocks noChangeAspect="1"/>
          </p:cNvGrpSpPr>
          <p:nvPr/>
        </p:nvGrpSpPr>
        <p:grpSpPr bwMode="auto">
          <a:xfrm>
            <a:off x="1187450" y="3068638"/>
            <a:ext cx="1511300" cy="1031875"/>
            <a:chOff x="1824" y="2928"/>
            <a:chExt cx="864" cy="590"/>
          </a:xfrm>
        </p:grpSpPr>
        <p:sp>
          <p:nvSpPr>
            <p:cNvPr id="15367" name="AutoShape 32"/>
            <p:cNvSpPr>
              <a:spLocks noChangeAspect="1" noChangeArrowheads="1" noTextEdit="1"/>
            </p:cNvSpPr>
            <p:nvPr/>
          </p:nvSpPr>
          <p:spPr bwMode="auto">
            <a:xfrm>
              <a:off x="1824" y="2928"/>
              <a:ext cx="864" cy="590"/>
            </a:xfrm>
            <a:prstGeom prst="rect">
              <a:avLst/>
            </a:prstGeom>
            <a:noFill/>
            <a:ln w="9525">
              <a:noFill/>
              <a:miter lim="800000"/>
              <a:headEnd/>
              <a:tailEnd/>
            </a:ln>
          </p:spPr>
          <p:txBody>
            <a:bodyPr/>
            <a:lstStyle/>
            <a:p>
              <a:endParaRPr lang="en-IN"/>
            </a:p>
          </p:txBody>
        </p:sp>
        <p:sp>
          <p:nvSpPr>
            <p:cNvPr id="15368" name="Rectangle 33"/>
            <p:cNvSpPr>
              <a:spLocks noChangeArrowheads="1"/>
            </p:cNvSpPr>
            <p:nvPr/>
          </p:nvSpPr>
          <p:spPr bwMode="auto">
            <a:xfrm>
              <a:off x="2614" y="331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69" name="Rectangle 34"/>
            <p:cNvSpPr>
              <a:spLocks noChangeArrowheads="1"/>
            </p:cNvSpPr>
            <p:nvPr/>
          </p:nvSpPr>
          <p:spPr bwMode="auto">
            <a:xfrm>
              <a:off x="2614" y="3190"/>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70" name="Rectangle 35"/>
            <p:cNvSpPr>
              <a:spLocks noChangeArrowheads="1"/>
            </p:cNvSpPr>
            <p:nvPr/>
          </p:nvSpPr>
          <p:spPr bwMode="auto">
            <a:xfrm>
              <a:off x="2614" y="3068"/>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71" name="Rectangle 36"/>
            <p:cNvSpPr>
              <a:spLocks noChangeArrowheads="1"/>
            </p:cNvSpPr>
            <p:nvPr/>
          </p:nvSpPr>
          <p:spPr bwMode="auto">
            <a:xfrm>
              <a:off x="2614" y="335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û</a:t>
              </a:r>
              <a:endParaRPr kumimoji="0" lang="en-US" altLang="ko-KR" sz="3000">
                <a:latin typeface="Times New Roman" pitchFamily="18" charset="0"/>
              </a:endParaRPr>
            </a:p>
          </p:txBody>
        </p:sp>
        <p:sp>
          <p:nvSpPr>
            <p:cNvPr id="15372" name="Rectangle 37"/>
            <p:cNvSpPr>
              <a:spLocks noChangeArrowheads="1"/>
            </p:cNvSpPr>
            <p:nvPr/>
          </p:nvSpPr>
          <p:spPr bwMode="auto">
            <a:xfrm>
              <a:off x="2614" y="2947"/>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ù</a:t>
              </a:r>
              <a:endParaRPr kumimoji="0" lang="en-US" altLang="ko-KR" sz="3000">
                <a:latin typeface="Times New Roman" pitchFamily="18" charset="0"/>
              </a:endParaRPr>
            </a:p>
          </p:txBody>
        </p:sp>
        <p:sp>
          <p:nvSpPr>
            <p:cNvPr id="15373" name="Rectangle 38"/>
            <p:cNvSpPr>
              <a:spLocks noChangeArrowheads="1"/>
            </p:cNvSpPr>
            <p:nvPr/>
          </p:nvSpPr>
          <p:spPr bwMode="auto">
            <a:xfrm>
              <a:off x="2467" y="331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74" name="Rectangle 39"/>
            <p:cNvSpPr>
              <a:spLocks noChangeArrowheads="1"/>
            </p:cNvSpPr>
            <p:nvPr/>
          </p:nvSpPr>
          <p:spPr bwMode="auto">
            <a:xfrm>
              <a:off x="2467" y="3190"/>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75" name="Rectangle 40"/>
            <p:cNvSpPr>
              <a:spLocks noChangeArrowheads="1"/>
            </p:cNvSpPr>
            <p:nvPr/>
          </p:nvSpPr>
          <p:spPr bwMode="auto">
            <a:xfrm>
              <a:off x="2467" y="3068"/>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76" name="Rectangle 41"/>
            <p:cNvSpPr>
              <a:spLocks noChangeArrowheads="1"/>
            </p:cNvSpPr>
            <p:nvPr/>
          </p:nvSpPr>
          <p:spPr bwMode="auto">
            <a:xfrm>
              <a:off x="2467" y="335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ë</a:t>
              </a:r>
              <a:endParaRPr kumimoji="0" lang="en-US" altLang="ko-KR" sz="3000">
                <a:latin typeface="Times New Roman" pitchFamily="18" charset="0"/>
              </a:endParaRPr>
            </a:p>
          </p:txBody>
        </p:sp>
        <p:sp>
          <p:nvSpPr>
            <p:cNvPr id="15377" name="Rectangle 42"/>
            <p:cNvSpPr>
              <a:spLocks noChangeArrowheads="1"/>
            </p:cNvSpPr>
            <p:nvPr/>
          </p:nvSpPr>
          <p:spPr bwMode="auto">
            <a:xfrm>
              <a:off x="2467" y="2947"/>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é</a:t>
              </a:r>
              <a:endParaRPr kumimoji="0" lang="en-US" altLang="ko-KR" sz="3000">
                <a:latin typeface="Times New Roman" pitchFamily="18" charset="0"/>
              </a:endParaRPr>
            </a:p>
          </p:txBody>
        </p:sp>
        <p:sp>
          <p:nvSpPr>
            <p:cNvPr id="15378" name="Rectangle 43"/>
            <p:cNvSpPr>
              <a:spLocks noChangeArrowheads="1"/>
            </p:cNvSpPr>
            <p:nvPr/>
          </p:nvSpPr>
          <p:spPr bwMode="auto">
            <a:xfrm>
              <a:off x="2375" y="3128"/>
              <a:ext cx="63" cy="139"/>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a:t>
              </a:r>
              <a:endParaRPr kumimoji="0" lang="en-US" altLang="ko-KR" sz="3000">
                <a:latin typeface="Times New Roman" pitchFamily="18" charset="0"/>
              </a:endParaRPr>
            </a:p>
          </p:txBody>
        </p:sp>
        <p:sp>
          <p:nvSpPr>
            <p:cNvPr id="15379" name="Rectangle 44"/>
            <p:cNvSpPr>
              <a:spLocks noChangeArrowheads="1"/>
            </p:cNvSpPr>
            <p:nvPr/>
          </p:nvSpPr>
          <p:spPr bwMode="auto">
            <a:xfrm>
              <a:off x="2301" y="3311"/>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80" name="Rectangle 45"/>
            <p:cNvSpPr>
              <a:spLocks noChangeArrowheads="1"/>
            </p:cNvSpPr>
            <p:nvPr/>
          </p:nvSpPr>
          <p:spPr bwMode="auto">
            <a:xfrm>
              <a:off x="2301" y="3190"/>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81" name="Rectangle 46"/>
            <p:cNvSpPr>
              <a:spLocks noChangeArrowheads="1"/>
            </p:cNvSpPr>
            <p:nvPr/>
          </p:nvSpPr>
          <p:spPr bwMode="auto">
            <a:xfrm>
              <a:off x="2301" y="3068"/>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82" name="Rectangle 47"/>
            <p:cNvSpPr>
              <a:spLocks noChangeArrowheads="1"/>
            </p:cNvSpPr>
            <p:nvPr/>
          </p:nvSpPr>
          <p:spPr bwMode="auto">
            <a:xfrm>
              <a:off x="2301" y="3351"/>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û</a:t>
              </a:r>
              <a:endParaRPr kumimoji="0" lang="en-US" altLang="ko-KR" sz="3000">
                <a:latin typeface="Times New Roman" pitchFamily="18" charset="0"/>
              </a:endParaRPr>
            </a:p>
          </p:txBody>
        </p:sp>
        <p:sp>
          <p:nvSpPr>
            <p:cNvPr id="15383" name="Rectangle 48"/>
            <p:cNvSpPr>
              <a:spLocks noChangeArrowheads="1"/>
            </p:cNvSpPr>
            <p:nvPr/>
          </p:nvSpPr>
          <p:spPr bwMode="auto">
            <a:xfrm>
              <a:off x="2301" y="2947"/>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ù</a:t>
              </a:r>
              <a:endParaRPr kumimoji="0" lang="en-US" altLang="ko-KR" sz="3000">
                <a:latin typeface="Times New Roman" pitchFamily="18" charset="0"/>
              </a:endParaRPr>
            </a:p>
          </p:txBody>
        </p:sp>
        <p:sp>
          <p:nvSpPr>
            <p:cNvPr id="15384" name="Rectangle 49"/>
            <p:cNvSpPr>
              <a:spLocks noChangeArrowheads="1"/>
            </p:cNvSpPr>
            <p:nvPr/>
          </p:nvSpPr>
          <p:spPr bwMode="auto">
            <a:xfrm>
              <a:off x="2209" y="331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85" name="Rectangle 50"/>
            <p:cNvSpPr>
              <a:spLocks noChangeArrowheads="1"/>
            </p:cNvSpPr>
            <p:nvPr/>
          </p:nvSpPr>
          <p:spPr bwMode="auto">
            <a:xfrm>
              <a:off x="2209" y="3190"/>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86" name="Rectangle 51"/>
            <p:cNvSpPr>
              <a:spLocks noChangeArrowheads="1"/>
            </p:cNvSpPr>
            <p:nvPr/>
          </p:nvSpPr>
          <p:spPr bwMode="auto">
            <a:xfrm>
              <a:off x="2209" y="3068"/>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87" name="Rectangle 52"/>
            <p:cNvSpPr>
              <a:spLocks noChangeArrowheads="1"/>
            </p:cNvSpPr>
            <p:nvPr/>
          </p:nvSpPr>
          <p:spPr bwMode="auto">
            <a:xfrm>
              <a:off x="2209" y="335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ë</a:t>
              </a:r>
              <a:endParaRPr kumimoji="0" lang="en-US" altLang="ko-KR" sz="3000">
                <a:latin typeface="Times New Roman" pitchFamily="18" charset="0"/>
              </a:endParaRPr>
            </a:p>
          </p:txBody>
        </p:sp>
        <p:sp>
          <p:nvSpPr>
            <p:cNvPr id="15388" name="Rectangle 53"/>
            <p:cNvSpPr>
              <a:spLocks noChangeArrowheads="1"/>
            </p:cNvSpPr>
            <p:nvPr/>
          </p:nvSpPr>
          <p:spPr bwMode="auto">
            <a:xfrm>
              <a:off x="2209" y="2947"/>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é</a:t>
              </a:r>
              <a:endParaRPr kumimoji="0" lang="en-US" altLang="ko-KR" sz="3000">
                <a:latin typeface="Times New Roman" pitchFamily="18" charset="0"/>
              </a:endParaRPr>
            </a:p>
          </p:txBody>
        </p:sp>
        <p:sp>
          <p:nvSpPr>
            <p:cNvPr id="15389" name="Rectangle 54"/>
            <p:cNvSpPr>
              <a:spLocks noChangeArrowheads="1"/>
            </p:cNvSpPr>
            <p:nvPr/>
          </p:nvSpPr>
          <p:spPr bwMode="auto">
            <a:xfrm>
              <a:off x="2108" y="3128"/>
              <a:ext cx="64" cy="139"/>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a:t>
              </a:r>
              <a:endParaRPr kumimoji="0" lang="en-US" altLang="ko-KR" sz="3000">
                <a:latin typeface="Times New Roman" pitchFamily="18" charset="0"/>
              </a:endParaRPr>
            </a:p>
          </p:txBody>
        </p:sp>
        <p:sp>
          <p:nvSpPr>
            <p:cNvPr id="15390" name="Rectangle 55"/>
            <p:cNvSpPr>
              <a:spLocks noChangeArrowheads="1"/>
            </p:cNvSpPr>
            <p:nvPr/>
          </p:nvSpPr>
          <p:spPr bwMode="auto">
            <a:xfrm>
              <a:off x="2027" y="3311"/>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91" name="Rectangle 56"/>
            <p:cNvSpPr>
              <a:spLocks noChangeArrowheads="1"/>
            </p:cNvSpPr>
            <p:nvPr/>
          </p:nvSpPr>
          <p:spPr bwMode="auto">
            <a:xfrm>
              <a:off x="2027" y="3190"/>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92" name="Rectangle 57"/>
            <p:cNvSpPr>
              <a:spLocks noChangeArrowheads="1"/>
            </p:cNvSpPr>
            <p:nvPr/>
          </p:nvSpPr>
          <p:spPr bwMode="auto">
            <a:xfrm>
              <a:off x="2027" y="3068"/>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ú</a:t>
              </a:r>
              <a:endParaRPr kumimoji="0" lang="en-US" altLang="ko-KR" sz="3000">
                <a:latin typeface="Times New Roman" pitchFamily="18" charset="0"/>
              </a:endParaRPr>
            </a:p>
          </p:txBody>
        </p:sp>
        <p:sp>
          <p:nvSpPr>
            <p:cNvPr id="15393" name="Rectangle 58"/>
            <p:cNvSpPr>
              <a:spLocks noChangeArrowheads="1"/>
            </p:cNvSpPr>
            <p:nvPr/>
          </p:nvSpPr>
          <p:spPr bwMode="auto">
            <a:xfrm>
              <a:off x="2027" y="3351"/>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û</a:t>
              </a:r>
              <a:endParaRPr kumimoji="0" lang="en-US" altLang="ko-KR" sz="3000">
                <a:latin typeface="Times New Roman" pitchFamily="18" charset="0"/>
              </a:endParaRPr>
            </a:p>
          </p:txBody>
        </p:sp>
        <p:sp>
          <p:nvSpPr>
            <p:cNvPr id="15394" name="Rectangle 59"/>
            <p:cNvSpPr>
              <a:spLocks noChangeArrowheads="1"/>
            </p:cNvSpPr>
            <p:nvPr/>
          </p:nvSpPr>
          <p:spPr bwMode="auto">
            <a:xfrm>
              <a:off x="2027" y="2947"/>
              <a:ext cx="45"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ù</a:t>
              </a:r>
              <a:endParaRPr kumimoji="0" lang="en-US" altLang="ko-KR" sz="3000">
                <a:latin typeface="Times New Roman" pitchFamily="18" charset="0"/>
              </a:endParaRPr>
            </a:p>
          </p:txBody>
        </p:sp>
        <p:sp>
          <p:nvSpPr>
            <p:cNvPr id="15395" name="Rectangle 60"/>
            <p:cNvSpPr>
              <a:spLocks noChangeArrowheads="1"/>
            </p:cNvSpPr>
            <p:nvPr/>
          </p:nvSpPr>
          <p:spPr bwMode="auto">
            <a:xfrm>
              <a:off x="1845" y="331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96" name="Rectangle 61"/>
            <p:cNvSpPr>
              <a:spLocks noChangeArrowheads="1"/>
            </p:cNvSpPr>
            <p:nvPr/>
          </p:nvSpPr>
          <p:spPr bwMode="auto">
            <a:xfrm>
              <a:off x="1845" y="3190"/>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97" name="Rectangle 62"/>
            <p:cNvSpPr>
              <a:spLocks noChangeArrowheads="1"/>
            </p:cNvSpPr>
            <p:nvPr/>
          </p:nvSpPr>
          <p:spPr bwMode="auto">
            <a:xfrm>
              <a:off x="1845" y="3068"/>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ê</a:t>
              </a:r>
              <a:endParaRPr kumimoji="0" lang="en-US" altLang="ko-KR" sz="3000">
                <a:latin typeface="Times New Roman" pitchFamily="18" charset="0"/>
              </a:endParaRPr>
            </a:p>
          </p:txBody>
        </p:sp>
        <p:sp>
          <p:nvSpPr>
            <p:cNvPr id="15398" name="Rectangle 63"/>
            <p:cNvSpPr>
              <a:spLocks noChangeArrowheads="1"/>
            </p:cNvSpPr>
            <p:nvPr/>
          </p:nvSpPr>
          <p:spPr bwMode="auto">
            <a:xfrm>
              <a:off x="1845" y="3351"/>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ë</a:t>
              </a:r>
              <a:endParaRPr kumimoji="0" lang="en-US" altLang="ko-KR" sz="3000">
                <a:latin typeface="Times New Roman" pitchFamily="18" charset="0"/>
              </a:endParaRPr>
            </a:p>
          </p:txBody>
        </p:sp>
        <p:sp>
          <p:nvSpPr>
            <p:cNvPr id="15399" name="Rectangle 64"/>
            <p:cNvSpPr>
              <a:spLocks noChangeArrowheads="1"/>
            </p:cNvSpPr>
            <p:nvPr/>
          </p:nvSpPr>
          <p:spPr bwMode="auto">
            <a:xfrm>
              <a:off x="1845" y="2947"/>
              <a:ext cx="44"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Symbol" pitchFamily="18" charset="2"/>
                </a:rPr>
                <a:t>é</a:t>
              </a:r>
              <a:endParaRPr kumimoji="0" lang="en-US" altLang="ko-KR" sz="3000">
                <a:latin typeface="Times New Roman" pitchFamily="18" charset="0"/>
              </a:endParaRPr>
            </a:p>
          </p:txBody>
        </p:sp>
        <p:sp>
          <p:nvSpPr>
            <p:cNvPr id="15400" name="Rectangle 65"/>
            <p:cNvSpPr>
              <a:spLocks noChangeArrowheads="1"/>
            </p:cNvSpPr>
            <p:nvPr/>
          </p:nvSpPr>
          <p:spPr bwMode="auto">
            <a:xfrm>
              <a:off x="2527" y="3331"/>
              <a:ext cx="71" cy="140"/>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B</a:t>
              </a:r>
              <a:endParaRPr kumimoji="0" lang="en-US" altLang="ko-KR" sz="3000">
                <a:latin typeface="Times New Roman" pitchFamily="18" charset="0"/>
              </a:endParaRPr>
            </a:p>
          </p:txBody>
        </p:sp>
        <p:sp>
          <p:nvSpPr>
            <p:cNvPr id="15401" name="Rectangle 66"/>
            <p:cNvSpPr>
              <a:spLocks noChangeArrowheads="1"/>
            </p:cNvSpPr>
            <p:nvPr/>
          </p:nvSpPr>
          <p:spPr bwMode="auto">
            <a:xfrm>
              <a:off x="2515" y="3142"/>
              <a:ext cx="83" cy="140"/>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G</a:t>
              </a:r>
              <a:endParaRPr kumimoji="0" lang="en-US" altLang="ko-KR" sz="3000">
                <a:latin typeface="Times New Roman" pitchFamily="18" charset="0"/>
              </a:endParaRPr>
            </a:p>
          </p:txBody>
        </p:sp>
        <p:sp>
          <p:nvSpPr>
            <p:cNvPr id="15402" name="Rectangle 67"/>
            <p:cNvSpPr>
              <a:spLocks noChangeArrowheads="1"/>
            </p:cNvSpPr>
            <p:nvPr/>
          </p:nvSpPr>
          <p:spPr bwMode="auto">
            <a:xfrm>
              <a:off x="2527" y="2952"/>
              <a:ext cx="71" cy="139"/>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R</a:t>
              </a:r>
              <a:endParaRPr kumimoji="0" lang="en-US" altLang="ko-KR" sz="3000">
                <a:latin typeface="Times New Roman" pitchFamily="18" charset="0"/>
              </a:endParaRPr>
            </a:p>
          </p:txBody>
        </p:sp>
        <p:sp>
          <p:nvSpPr>
            <p:cNvPr id="15403" name="Rectangle 68"/>
            <p:cNvSpPr>
              <a:spLocks noChangeArrowheads="1"/>
            </p:cNvSpPr>
            <p:nvPr/>
          </p:nvSpPr>
          <p:spPr bwMode="auto">
            <a:xfrm>
              <a:off x="1913" y="3331"/>
              <a:ext cx="64" cy="140"/>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Y</a:t>
              </a:r>
              <a:endParaRPr kumimoji="0" lang="en-US" altLang="ko-KR" sz="3000">
                <a:latin typeface="Times New Roman" pitchFamily="18" charset="0"/>
              </a:endParaRPr>
            </a:p>
          </p:txBody>
        </p:sp>
        <p:sp>
          <p:nvSpPr>
            <p:cNvPr id="15404" name="Rectangle 69"/>
            <p:cNvSpPr>
              <a:spLocks noChangeArrowheads="1"/>
            </p:cNvSpPr>
            <p:nvPr/>
          </p:nvSpPr>
          <p:spPr bwMode="auto">
            <a:xfrm>
              <a:off x="1898" y="3142"/>
              <a:ext cx="98" cy="140"/>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M</a:t>
              </a:r>
              <a:endParaRPr kumimoji="0" lang="en-US" altLang="ko-KR" sz="3000">
                <a:latin typeface="Times New Roman" pitchFamily="18" charset="0"/>
              </a:endParaRPr>
            </a:p>
          </p:txBody>
        </p:sp>
        <p:sp>
          <p:nvSpPr>
            <p:cNvPr id="15405" name="Rectangle 70"/>
            <p:cNvSpPr>
              <a:spLocks noChangeArrowheads="1"/>
            </p:cNvSpPr>
            <p:nvPr/>
          </p:nvSpPr>
          <p:spPr bwMode="auto">
            <a:xfrm>
              <a:off x="1912" y="2952"/>
              <a:ext cx="77" cy="139"/>
            </a:xfrm>
            <a:prstGeom prst="rect">
              <a:avLst/>
            </a:prstGeom>
            <a:noFill/>
            <a:ln w="9525">
              <a:noFill/>
              <a:miter lim="800000"/>
              <a:headEnd/>
              <a:tailEnd/>
            </a:ln>
          </p:spPr>
          <p:txBody>
            <a:bodyPr wrap="none" lIns="0" tIns="0" rIns="0" bIns="0">
              <a:spAutoFit/>
            </a:bodyPr>
            <a:lstStyle/>
            <a:p>
              <a:pPr latinLnBrk="0"/>
              <a:r>
                <a:rPr kumimoji="0" lang="en-US" altLang="ko-KR" sz="1600" i="1">
                  <a:solidFill>
                    <a:srgbClr val="000000"/>
                  </a:solidFill>
                  <a:latin typeface="Times New Roman" pitchFamily="18" charset="0"/>
                </a:rPr>
                <a:t>C</a:t>
              </a:r>
              <a:endParaRPr kumimoji="0" lang="en-US" altLang="ko-KR" sz="3000">
                <a:latin typeface="Times New Roman" pitchFamily="18" charset="0"/>
              </a:endParaRPr>
            </a:p>
          </p:txBody>
        </p:sp>
        <p:sp>
          <p:nvSpPr>
            <p:cNvPr id="15406" name="Rectangle 71"/>
            <p:cNvSpPr>
              <a:spLocks noChangeArrowheads="1"/>
            </p:cNvSpPr>
            <p:nvPr/>
          </p:nvSpPr>
          <p:spPr bwMode="auto">
            <a:xfrm>
              <a:off x="2246" y="3331"/>
              <a:ext cx="58"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Times New Roman" pitchFamily="18" charset="0"/>
                </a:rPr>
                <a:t>1</a:t>
              </a:r>
              <a:endParaRPr kumimoji="0" lang="en-US" altLang="ko-KR" sz="3000">
                <a:latin typeface="Times New Roman" pitchFamily="18" charset="0"/>
              </a:endParaRPr>
            </a:p>
          </p:txBody>
        </p:sp>
        <p:sp>
          <p:nvSpPr>
            <p:cNvPr id="15407" name="Rectangle 72"/>
            <p:cNvSpPr>
              <a:spLocks noChangeArrowheads="1"/>
            </p:cNvSpPr>
            <p:nvPr/>
          </p:nvSpPr>
          <p:spPr bwMode="auto">
            <a:xfrm>
              <a:off x="2246" y="3142"/>
              <a:ext cx="58" cy="140"/>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Times New Roman" pitchFamily="18" charset="0"/>
                </a:rPr>
                <a:t>1</a:t>
              </a:r>
              <a:endParaRPr kumimoji="0" lang="en-US" altLang="ko-KR" sz="3000">
                <a:latin typeface="Times New Roman" pitchFamily="18" charset="0"/>
              </a:endParaRPr>
            </a:p>
          </p:txBody>
        </p:sp>
        <p:sp>
          <p:nvSpPr>
            <p:cNvPr id="15408" name="Rectangle 73"/>
            <p:cNvSpPr>
              <a:spLocks noChangeArrowheads="1"/>
            </p:cNvSpPr>
            <p:nvPr/>
          </p:nvSpPr>
          <p:spPr bwMode="auto">
            <a:xfrm>
              <a:off x="2246" y="2952"/>
              <a:ext cx="58" cy="139"/>
            </a:xfrm>
            <a:prstGeom prst="rect">
              <a:avLst/>
            </a:prstGeom>
            <a:noFill/>
            <a:ln w="9525">
              <a:noFill/>
              <a:miter lim="800000"/>
              <a:headEnd/>
              <a:tailEnd/>
            </a:ln>
          </p:spPr>
          <p:txBody>
            <a:bodyPr wrap="none" lIns="0" tIns="0" rIns="0" bIns="0">
              <a:spAutoFit/>
            </a:bodyPr>
            <a:lstStyle/>
            <a:p>
              <a:pPr latinLnBrk="0"/>
              <a:r>
                <a:rPr kumimoji="0" lang="en-US" altLang="ko-KR" sz="1600">
                  <a:solidFill>
                    <a:srgbClr val="000000"/>
                  </a:solidFill>
                  <a:latin typeface="Times New Roman" pitchFamily="18" charset="0"/>
                </a:rPr>
                <a:t>1</a:t>
              </a:r>
              <a:endParaRPr kumimoji="0" lang="en-US" altLang="ko-KR" sz="30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5"/>
          <p:cNvSpPr>
            <a:spLocks noGrp="1"/>
          </p:cNvSpPr>
          <p:nvPr>
            <p:ph type="sldNum" sz="quarter" idx="11"/>
          </p:nvPr>
        </p:nvSpPr>
        <p:spPr>
          <a:noFill/>
          <a:ln>
            <a:miter lim="800000"/>
            <a:headEnd/>
            <a:tailEnd/>
          </a:ln>
        </p:spPr>
        <p:txBody>
          <a:bodyPr/>
          <a:lstStyle/>
          <a:p>
            <a:fld id="{FE50D154-BE60-4F0C-8B78-BAFE56806E26}" type="slidenum">
              <a:rPr lang="en-US" altLang="ko-KR"/>
              <a:pPr/>
              <a:t>91</a:t>
            </a:fld>
            <a:endParaRPr lang="en-US" altLang="ko-KR"/>
          </a:p>
        </p:txBody>
      </p:sp>
      <p:sp>
        <p:nvSpPr>
          <p:cNvPr id="16387" name="Rectangle 2"/>
          <p:cNvSpPr>
            <a:spLocks noGrp="1" noChangeArrowheads="1"/>
          </p:cNvSpPr>
          <p:nvPr>
            <p:ph type="title"/>
          </p:nvPr>
        </p:nvSpPr>
        <p:spPr/>
        <p:txBody>
          <a:bodyPr/>
          <a:lstStyle/>
          <a:p>
            <a:pPr eaLnBrk="1" hangingPunct="1"/>
            <a:r>
              <a:rPr lang="en-US" altLang="ko-KR" sz="4000" smtClean="0">
                <a:latin typeface="Times New Roman" pitchFamily="18" charset="0"/>
              </a:rPr>
              <a:t>CMY Color Model</a:t>
            </a:r>
          </a:p>
        </p:txBody>
      </p:sp>
      <p:sp>
        <p:nvSpPr>
          <p:cNvPr id="16388"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Another color model, CMYK, uses black as a fourth color.</a:t>
            </a:r>
          </a:p>
          <a:p>
            <a:pPr eaLnBrk="1" hangingPunct="1"/>
            <a:r>
              <a:rPr lang="en-US" altLang="ko-KR" sz="2800" smtClean="0">
                <a:latin typeface="Times New Roman" pitchFamily="18" charset="0"/>
              </a:rPr>
              <a:t>Given a CMY specification, black is used in place of equal amounts of C, M, and Y, according to the relations:</a:t>
            </a:r>
          </a:p>
          <a:p>
            <a:pPr lvl="1" eaLnBrk="1" hangingPunct="1"/>
            <a:r>
              <a:rPr lang="en-US" altLang="ko-KR" sz="2400" smtClean="0">
                <a:latin typeface="Times New Roman" pitchFamily="18" charset="0"/>
              </a:rPr>
              <a:t>K:=min(C,M,Y)</a:t>
            </a:r>
          </a:p>
          <a:p>
            <a:pPr lvl="1" eaLnBrk="1" hangingPunct="1"/>
            <a:r>
              <a:rPr lang="en-US" altLang="ko-KR" sz="2400" smtClean="0">
                <a:latin typeface="Times New Roman" pitchFamily="18" charset="0"/>
              </a:rPr>
              <a:t>C:= C – K</a:t>
            </a:r>
          </a:p>
          <a:p>
            <a:pPr lvl="1" eaLnBrk="1" hangingPunct="1"/>
            <a:r>
              <a:rPr lang="en-US" altLang="ko-KR" sz="2400" smtClean="0">
                <a:latin typeface="Times New Roman" pitchFamily="18" charset="0"/>
              </a:rPr>
              <a:t>M:= M – K</a:t>
            </a:r>
          </a:p>
          <a:p>
            <a:pPr lvl="1" eaLnBrk="1" hangingPunct="1"/>
            <a:r>
              <a:rPr lang="en-US" altLang="ko-KR" sz="2400" smtClean="0">
                <a:latin typeface="Times New Roman" pitchFamily="18" charset="0"/>
              </a:rPr>
              <a:t>Y:= Y - K</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5"/>
          <p:cNvSpPr>
            <a:spLocks noGrp="1"/>
          </p:cNvSpPr>
          <p:nvPr>
            <p:ph type="sldNum" sz="quarter" idx="11"/>
          </p:nvPr>
        </p:nvSpPr>
        <p:spPr>
          <a:noFill/>
          <a:ln>
            <a:miter lim="800000"/>
            <a:headEnd/>
            <a:tailEnd/>
          </a:ln>
        </p:spPr>
        <p:txBody>
          <a:bodyPr/>
          <a:lstStyle/>
          <a:p>
            <a:fld id="{8B5B0649-E8EC-49FB-B5FB-D166136226E0}" type="slidenum">
              <a:rPr lang="en-US" altLang="ko-KR"/>
              <a:pPr/>
              <a:t>92</a:t>
            </a:fld>
            <a:endParaRPr lang="en-US" altLang="ko-KR"/>
          </a:p>
        </p:txBody>
      </p:sp>
      <p:sp>
        <p:nvSpPr>
          <p:cNvPr id="17411" name="Rectangle 2"/>
          <p:cNvSpPr>
            <a:spLocks noGrp="1" noChangeArrowheads="1"/>
          </p:cNvSpPr>
          <p:nvPr>
            <p:ph type="title"/>
          </p:nvPr>
        </p:nvSpPr>
        <p:spPr/>
        <p:txBody>
          <a:bodyPr/>
          <a:lstStyle/>
          <a:p>
            <a:pPr eaLnBrk="1" hangingPunct="1"/>
            <a:r>
              <a:rPr lang="en-US" altLang="ko-KR" sz="4000" smtClean="0">
                <a:latin typeface="Times New Roman" pitchFamily="18" charset="0"/>
              </a:rPr>
              <a:t>CMY Color Model</a:t>
            </a:r>
          </a:p>
        </p:txBody>
      </p:sp>
      <p:sp>
        <p:nvSpPr>
          <p:cNvPr id="17412"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A knowledge of CMY is important when dealing with hardcopy devices that deposit colored pigments onto paper: electrostatic and ink-jet plotters.</a:t>
            </a:r>
          </a:p>
          <a:p>
            <a:pPr lvl="1" eaLnBrk="1" hangingPunct="1"/>
            <a:r>
              <a:rPr lang="en-US" altLang="ko-KR" sz="2400" smtClean="0">
                <a:latin typeface="Times New Roman" pitchFamily="18" charset="0"/>
              </a:rPr>
              <a:t>When a surface  is coated with cyan ink, no red light is reflected from the surface.</a:t>
            </a:r>
          </a:p>
          <a:p>
            <a:pPr lvl="1" eaLnBrk="1" hangingPunct="1"/>
            <a:r>
              <a:rPr lang="en-US" altLang="ko-KR" sz="2400" smtClean="0">
                <a:latin typeface="Times New Roman" pitchFamily="18" charset="0"/>
              </a:rPr>
              <a:t>Cyan subtracts red from the reflected white light.</a:t>
            </a:r>
          </a:p>
          <a:p>
            <a:pPr lvl="1" eaLnBrk="1" hangingPunct="1"/>
            <a:r>
              <a:rPr lang="en-US" altLang="ko-KR" sz="2400" smtClean="0">
                <a:latin typeface="Times New Roman" pitchFamily="18" charset="0"/>
              </a:rPr>
              <a:t>Cyan is white minus red, that is blue plus green.</a:t>
            </a:r>
          </a:p>
          <a:p>
            <a:pPr lvl="1" eaLnBrk="1" hangingPunct="1"/>
            <a:r>
              <a:rPr lang="en-US" altLang="ko-KR" sz="2400" smtClean="0">
                <a:latin typeface="Times New Roman" pitchFamily="18" charset="0"/>
              </a:rPr>
              <a:t>Magenta absorbs green, so it is red plus blue.</a:t>
            </a:r>
          </a:p>
          <a:p>
            <a:pPr lvl="1" eaLnBrk="1" hangingPunct="1"/>
            <a:r>
              <a:rPr lang="en-US" altLang="ko-KR" sz="2400" smtClean="0">
                <a:latin typeface="Times New Roman" pitchFamily="18" charset="0"/>
              </a:rPr>
              <a:t>Etc.</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5"/>
          <p:cNvSpPr>
            <a:spLocks noGrp="1"/>
          </p:cNvSpPr>
          <p:nvPr>
            <p:ph type="sldNum" sz="quarter" idx="11"/>
          </p:nvPr>
        </p:nvSpPr>
        <p:spPr>
          <a:noFill/>
          <a:ln>
            <a:miter lim="800000"/>
            <a:headEnd/>
            <a:tailEnd/>
          </a:ln>
        </p:spPr>
        <p:txBody>
          <a:bodyPr/>
          <a:lstStyle/>
          <a:p>
            <a:fld id="{EDE6D317-121A-45D6-9CAF-9F9561902612}" type="slidenum">
              <a:rPr lang="en-US" altLang="ko-KR"/>
              <a:pPr/>
              <a:t>93</a:t>
            </a:fld>
            <a:endParaRPr lang="en-US" altLang="ko-KR"/>
          </a:p>
        </p:txBody>
      </p:sp>
      <p:sp>
        <p:nvSpPr>
          <p:cNvPr id="18435" name="Rectangle 2"/>
          <p:cNvSpPr>
            <a:spLocks noGrp="1" noChangeArrowheads="1"/>
          </p:cNvSpPr>
          <p:nvPr>
            <p:ph type="title"/>
          </p:nvPr>
        </p:nvSpPr>
        <p:spPr/>
        <p:txBody>
          <a:bodyPr/>
          <a:lstStyle/>
          <a:p>
            <a:pPr eaLnBrk="1" hangingPunct="1"/>
            <a:r>
              <a:rPr lang="en-US" altLang="ko-KR" sz="4000" smtClean="0">
                <a:latin typeface="Times New Roman" pitchFamily="18" charset="0"/>
              </a:rPr>
              <a:t>CMY Color Model</a:t>
            </a:r>
          </a:p>
        </p:txBody>
      </p:sp>
      <p:pic>
        <p:nvPicPr>
          <p:cNvPr id="18436" name="Picture 2"/>
          <p:cNvPicPr>
            <a:picLocks noChangeAspect="1" noChangeArrowheads="1"/>
          </p:cNvPicPr>
          <p:nvPr/>
        </p:nvPicPr>
        <p:blipFill>
          <a:blip r:embed="rId2" cstate="print"/>
          <a:srcRect/>
          <a:stretch>
            <a:fillRect/>
          </a:stretch>
        </p:blipFill>
        <p:spPr bwMode="auto">
          <a:xfrm>
            <a:off x="684213" y="1628775"/>
            <a:ext cx="5616575" cy="2620963"/>
          </a:xfrm>
          <a:prstGeom prst="rect">
            <a:avLst/>
          </a:prstGeom>
          <a:noFill/>
          <a:ln w="9525">
            <a:noFill/>
            <a:miter lim="800000"/>
            <a:headEnd/>
            <a:tailEnd/>
          </a:ln>
        </p:spPr>
      </p:pic>
      <p:pic>
        <p:nvPicPr>
          <p:cNvPr id="18437" name="Picture 3"/>
          <p:cNvPicPr>
            <a:picLocks noChangeAspect="1" noChangeArrowheads="1"/>
          </p:cNvPicPr>
          <p:nvPr/>
        </p:nvPicPr>
        <p:blipFill>
          <a:blip r:embed="rId3" cstate="print"/>
          <a:srcRect/>
          <a:stretch>
            <a:fillRect/>
          </a:stretch>
        </p:blipFill>
        <p:spPr bwMode="auto">
          <a:xfrm>
            <a:off x="5408613" y="3789363"/>
            <a:ext cx="3484562" cy="2616200"/>
          </a:xfrm>
          <a:prstGeom prst="rect">
            <a:avLst/>
          </a:prstGeom>
          <a:noFill/>
          <a:ln w="9525">
            <a:noFill/>
            <a:miter lim="800000"/>
            <a:headEnd/>
            <a:tailEnd/>
          </a:ln>
        </p:spPr>
      </p:pic>
      <p:sp>
        <p:nvSpPr>
          <p:cNvPr id="5" name="TextBox 4"/>
          <p:cNvSpPr txBox="1"/>
          <p:nvPr/>
        </p:nvSpPr>
        <p:spPr>
          <a:xfrm>
            <a:off x="684213" y="4652963"/>
            <a:ext cx="4248150" cy="2246312"/>
          </a:xfrm>
          <a:prstGeom prst="rect">
            <a:avLst/>
          </a:prstGeom>
          <a:noFill/>
        </p:spPr>
        <p:txBody>
          <a:bodyPr>
            <a:spAutoFit/>
          </a:bodyPr>
          <a:lstStyle/>
          <a:p>
            <a:r>
              <a:rPr lang="en-US" altLang="ko-KR" sz="2800">
                <a:latin typeface="Times New Roman" pitchFamily="18" charset="0"/>
                <a:cs typeface="Times New Roman" pitchFamily="18" charset="0"/>
              </a:rPr>
              <a:t>CMYK Separations</a:t>
            </a:r>
          </a:p>
          <a:p>
            <a:pPr>
              <a:buFont typeface="Arial" pitchFamily="34" charset="0"/>
              <a:buChar char="•"/>
            </a:pPr>
            <a:r>
              <a:rPr lang="en-US" altLang="ko-KR" sz="2800">
                <a:latin typeface="Times New Roman" pitchFamily="18" charset="0"/>
                <a:cs typeface="Times New Roman" pitchFamily="18" charset="0"/>
              </a:rPr>
              <a:t>Red = magenta + yellow</a:t>
            </a:r>
          </a:p>
          <a:p>
            <a:pPr>
              <a:buFont typeface="Arial" pitchFamily="34" charset="0"/>
              <a:buChar char="•"/>
            </a:pPr>
            <a:r>
              <a:rPr lang="en-US" altLang="ko-KR" sz="2800">
                <a:latin typeface="Times New Roman" pitchFamily="18" charset="0"/>
                <a:cs typeface="Times New Roman" pitchFamily="18" charset="0"/>
              </a:rPr>
              <a:t>Green = yellow + cyan</a:t>
            </a:r>
          </a:p>
          <a:p>
            <a:pPr>
              <a:buFont typeface="Arial" pitchFamily="34" charset="0"/>
              <a:buChar char="•"/>
            </a:pPr>
            <a:r>
              <a:rPr lang="en-US" altLang="ko-KR" sz="2800">
                <a:latin typeface="Times New Roman" pitchFamily="18" charset="0"/>
                <a:cs typeface="Times New Roman" pitchFamily="18" charset="0"/>
              </a:rPr>
              <a:t>Blue = cyan + magenta</a:t>
            </a:r>
          </a:p>
          <a:p>
            <a:pPr>
              <a:buFont typeface="Arial" pitchFamily="34" charset="0"/>
              <a:buChar char="•"/>
            </a:pPr>
            <a:r>
              <a:rPr lang="en-US" altLang="ko-KR" sz="2800">
                <a:latin typeface="Times New Roman" pitchFamily="18" charset="0"/>
                <a:cs typeface="Times New Roman" pitchFamily="18" charset="0"/>
              </a:rPr>
              <a:t>Black for contrast</a:t>
            </a:r>
            <a:endParaRPr lang="ko-KR" altLang="en-US" sz="2800">
              <a:latin typeface="Times New Roman" pitchFamily="18" charset="0"/>
              <a:cs typeface="Times New Roman" pitchFamily="18" charset="0"/>
            </a:endParaRPr>
          </a:p>
        </p:txBody>
      </p:sp>
      <p:sp>
        <p:nvSpPr>
          <p:cNvPr id="18439" name="TextBox 5"/>
          <p:cNvSpPr txBox="1">
            <a:spLocks noChangeArrowheads="1"/>
          </p:cNvSpPr>
          <p:nvPr/>
        </p:nvSpPr>
        <p:spPr bwMode="auto">
          <a:xfrm>
            <a:off x="4643438" y="6543675"/>
            <a:ext cx="3960812" cy="277813"/>
          </a:xfrm>
          <a:prstGeom prst="rect">
            <a:avLst/>
          </a:prstGeom>
          <a:noFill/>
          <a:ln w="9525">
            <a:noFill/>
            <a:miter lim="800000"/>
            <a:headEnd/>
            <a:tailEnd/>
          </a:ln>
        </p:spPr>
        <p:txBody>
          <a:bodyPr>
            <a:spAutoFit/>
          </a:bodyPr>
          <a:lstStyle/>
          <a:p>
            <a:r>
              <a:rPr lang="en-US" altLang="ko-KR" sz="1200"/>
              <a:t>Obtained from SIGGRAPH 2001 course note.</a:t>
            </a:r>
            <a:endParaRPr lang="ko-KR" altLang="en-US" sz="120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5"/>
          <p:cNvSpPr>
            <a:spLocks noGrp="1"/>
          </p:cNvSpPr>
          <p:nvPr>
            <p:ph type="sldNum" sz="quarter" idx="11"/>
          </p:nvPr>
        </p:nvSpPr>
        <p:spPr>
          <a:noFill/>
          <a:ln>
            <a:miter lim="800000"/>
            <a:headEnd/>
            <a:tailEnd/>
          </a:ln>
        </p:spPr>
        <p:txBody>
          <a:bodyPr/>
          <a:lstStyle/>
          <a:p>
            <a:fld id="{74EEC3B7-719B-4686-84D3-619E53AE1442}" type="slidenum">
              <a:rPr lang="en-US" altLang="ko-KR"/>
              <a:pPr/>
              <a:t>94</a:t>
            </a:fld>
            <a:endParaRPr lang="en-US" altLang="ko-KR"/>
          </a:p>
        </p:txBody>
      </p:sp>
      <p:sp>
        <p:nvSpPr>
          <p:cNvPr id="19459" name="Rectangle 2"/>
          <p:cNvSpPr>
            <a:spLocks noGrp="1" noChangeArrowheads="1"/>
          </p:cNvSpPr>
          <p:nvPr>
            <p:ph type="title"/>
          </p:nvPr>
        </p:nvSpPr>
        <p:spPr/>
        <p:txBody>
          <a:bodyPr/>
          <a:lstStyle/>
          <a:p>
            <a:pPr eaLnBrk="1" hangingPunct="1"/>
            <a:r>
              <a:rPr lang="en-US" altLang="ko-KR" sz="4000" smtClean="0">
                <a:latin typeface="Times New Roman" pitchFamily="18" charset="0"/>
              </a:rPr>
              <a:t>YIQ Color Model</a:t>
            </a:r>
          </a:p>
        </p:txBody>
      </p:sp>
      <p:sp>
        <p:nvSpPr>
          <p:cNvPr id="19460"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It is used in U.S. commercial color television broadcasting.</a:t>
            </a:r>
          </a:p>
          <a:p>
            <a:pPr eaLnBrk="1" hangingPunct="1"/>
            <a:r>
              <a:rPr lang="en-US" altLang="ko-KR" sz="2800" smtClean="0">
                <a:latin typeface="Times New Roman" pitchFamily="18" charset="0"/>
              </a:rPr>
              <a:t>It is closely related to color raster graphics.</a:t>
            </a:r>
          </a:p>
          <a:p>
            <a:pPr eaLnBrk="1" hangingPunct="1"/>
            <a:r>
              <a:rPr lang="en-US" altLang="ko-KR" sz="2800" smtClean="0">
                <a:latin typeface="Times New Roman" pitchFamily="18" charset="0"/>
              </a:rPr>
              <a:t>YIQ is a recording of RGB</a:t>
            </a:r>
          </a:p>
          <a:p>
            <a:pPr lvl="1" eaLnBrk="1" hangingPunct="1"/>
            <a:r>
              <a:rPr lang="en-US" altLang="ko-KR" sz="2400" smtClean="0">
                <a:latin typeface="Times New Roman" pitchFamily="18" charset="0"/>
              </a:rPr>
              <a:t>for transmission efficiency</a:t>
            </a:r>
          </a:p>
          <a:p>
            <a:pPr lvl="1" eaLnBrk="1" hangingPunct="1"/>
            <a:r>
              <a:rPr lang="en-US" altLang="ko-KR" sz="2400" smtClean="0">
                <a:latin typeface="Times New Roman" pitchFamily="18" charset="0"/>
              </a:rPr>
              <a:t>for downward compatibility with black-and-white television.</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5"/>
          <p:cNvSpPr>
            <a:spLocks noGrp="1"/>
          </p:cNvSpPr>
          <p:nvPr>
            <p:ph type="sldNum" sz="quarter" idx="11"/>
          </p:nvPr>
        </p:nvSpPr>
        <p:spPr>
          <a:noFill/>
          <a:ln>
            <a:miter lim="800000"/>
            <a:headEnd/>
            <a:tailEnd/>
          </a:ln>
        </p:spPr>
        <p:txBody>
          <a:bodyPr/>
          <a:lstStyle/>
          <a:p>
            <a:fld id="{8FDC3E06-B6B3-4B9D-9EA9-7620E333438A}" type="slidenum">
              <a:rPr lang="en-US" altLang="ko-KR"/>
              <a:pPr/>
              <a:t>95</a:t>
            </a:fld>
            <a:endParaRPr lang="en-US" altLang="ko-KR"/>
          </a:p>
        </p:txBody>
      </p:sp>
      <p:sp>
        <p:nvSpPr>
          <p:cNvPr id="20483" name="Rectangle 2"/>
          <p:cNvSpPr>
            <a:spLocks noGrp="1" noChangeArrowheads="1"/>
          </p:cNvSpPr>
          <p:nvPr>
            <p:ph type="title"/>
          </p:nvPr>
        </p:nvSpPr>
        <p:spPr/>
        <p:txBody>
          <a:bodyPr/>
          <a:lstStyle/>
          <a:p>
            <a:pPr eaLnBrk="1" hangingPunct="1"/>
            <a:r>
              <a:rPr lang="en-US" altLang="ko-KR" sz="4000" smtClean="0">
                <a:latin typeface="Times New Roman" pitchFamily="18" charset="0"/>
              </a:rPr>
              <a:t>YIQ Color Model</a:t>
            </a:r>
          </a:p>
        </p:txBody>
      </p:sp>
      <p:sp>
        <p:nvSpPr>
          <p:cNvPr id="20484"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Y component: luminance</a:t>
            </a:r>
          </a:p>
          <a:p>
            <a:pPr lvl="1" eaLnBrk="1" hangingPunct="1"/>
            <a:r>
              <a:rPr lang="en-US" altLang="ko-KR" sz="2400" smtClean="0">
                <a:latin typeface="Times New Roman" pitchFamily="18" charset="0"/>
              </a:rPr>
              <a:t>Defined to be the same as the CIE </a:t>
            </a:r>
            <a:r>
              <a:rPr lang="en-US" altLang="ko-KR" sz="2400" b="1" smtClean="0">
                <a:latin typeface="Times New Roman" pitchFamily="18" charset="0"/>
              </a:rPr>
              <a:t>Y</a:t>
            </a:r>
            <a:r>
              <a:rPr lang="en-US" altLang="ko-KR" sz="2400" smtClean="0">
                <a:latin typeface="Times New Roman" pitchFamily="18" charset="0"/>
              </a:rPr>
              <a:t> primary.</a:t>
            </a:r>
          </a:p>
          <a:p>
            <a:pPr lvl="1" eaLnBrk="1" hangingPunct="1"/>
            <a:r>
              <a:rPr lang="en-US" altLang="ko-KR" sz="2400" smtClean="0">
                <a:latin typeface="Times New Roman" pitchFamily="18" charset="0"/>
              </a:rPr>
              <a:t>Only the Y component of a color TV signal is shown on black-and-white televisions</a:t>
            </a:r>
          </a:p>
          <a:p>
            <a:pPr eaLnBrk="1" hangingPunct="1"/>
            <a:r>
              <a:rPr lang="en-US" altLang="ko-KR" sz="2800" smtClean="0">
                <a:latin typeface="Times New Roman" pitchFamily="18" charset="0"/>
              </a:rPr>
              <a:t>The chromaticity is encoded in I and Q.</a:t>
            </a:r>
          </a:p>
          <a:p>
            <a:pPr eaLnBrk="1" hangingPunct="1"/>
            <a:r>
              <a:rPr lang="en-US" altLang="ko-KR" sz="2800" smtClean="0">
                <a:latin typeface="Times New Roman" pitchFamily="18" charset="0"/>
              </a:rPr>
              <a:t>It uses a 3D Cartesian coordinate system</a:t>
            </a:r>
          </a:p>
          <a:p>
            <a:pPr lvl="1" eaLnBrk="1" hangingPunct="1"/>
            <a:r>
              <a:rPr lang="en-US" altLang="ko-KR" sz="2400" smtClean="0">
                <a:latin typeface="Times New Roman" pitchFamily="18" charset="0"/>
              </a:rPr>
              <a:t>The visible subset is a convex polyhedron that maps into the RGB cube.</a:t>
            </a:r>
          </a:p>
          <a:p>
            <a:pPr eaLnBrk="1" hangingPunct="1"/>
            <a:r>
              <a:rPr lang="en-US" altLang="ko-KR" sz="2800" smtClean="0">
                <a:latin typeface="Times New Roman" pitchFamily="18" charset="0"/>
              </a:rPr>
              <a:t>The RGB-to-YIQ mapping</a:t>
            </a:r>
          </a:p>
        </p:txBody>
      </p:sp>
      <p:grpSp>
        <p:nvGrpSpPr>
          <p:cNvPr id="2" name="Group 4"/>
          <p:cNvGrpSpPr>
            <a:grpSpLocks noChangeAspect="1"/>
          </p:cNvGrpSpPr>
          <p:nvPr/>
        </p:nvGrpSpPr>
        <p:grpSpPr bwMode="auto">
          <a:xfrm>
            <a:off x="5003800" y="5300663"/>
            <a:ext cx="3733800" cy="1236662"/>
            <a:chOff x="1008" y="2304"/>
            <a:chExt cx="2352" cy="779"/>
          </a:xfrm>
        </p:grpSpPr>
        <p:sp>
          <p:nvSpPr>
            <p:cNvPr id="20486" name="AutoShape 5"/>
            <p:cNvSpPr>
              <a:spLocks noChangeAspect="1" noChangeArrowheads="1" noTextEdit="1"/>
            </p:cNvSpPr>
            <p:nvPr/>
          </p:nvSpPr>
          <p:spPr bwMode="auto">
            <a:xfrm>
              <a:off x="1008" y="2304"/>
              <a:ext cx="2352" cy="779"/>
            </a:xfrm>
            <a:prstGeom prst="rect">
              <a:avLst/>
            </a:prstGeom>
            <a:noFill/>
            <a:ln w="9525">
              <a:noFill/>
              <a:miter lim="800000"/>
              <a:headEnd/>
              <a:tailEnd/>
            </a:ln>
          </p:spPr>
          <p:txBody>
            <a:bodyPr/>
            <a:lstStyle/>
            <a:p>
              <a:endParaRPr lang="en-IN"/>
            </a:p>
          </p:txBody>
        </p:sp>
        <p:sp>
          <p:nvSpPr>
            <p:cNvPr id="20487" name="Rectangle 6"/>
            <p:cNvSpPr>
              <a:spLocks noChangeArrowheads="1"/>
            </p:cNvSpPr>
            <p:nvPr/>
          </p:nvSpPr>
          <p:spPr bwMode="auto">
            <a:xfrm>
              <a:off x="3262"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488" name="Rectangle 7"/>
            <p:cNvSpPr>
              <a:spLocks noChangeArrowheads="1"/>
            </p:cNvSpPr>
            <p:nvPr/>
          </p:nvSpPr>
          <p:spPr bwMode="auto">
            <a:xfrm>
              <a:off x="3262"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489" name="Rectangle 8"/>
            <p:cNvSpPr>
              <a:spLocks noChangeArrowheads="1"/>
            </p:cNvSpPr>
            <p:nvPr/>
          </p:nvSpPr>
          <p:spPr bwMode="auto">
            <a:xfrm>
              <a:off x="3262"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490" name="Rectangle 9"/>
            <p:cNvSpPr>
              <a:spLocks noChangeArrowheads="1"/>
            </p:cNvSpPr>
            <p:nvPr/>
          </p:nvSpPr>
          <p:spPr bwMode="auto">
            <a:xfrm>
              <a:off x="3262"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û</a:t>
              </a:r>
              <a:endParaRPr kumimoji="0" lang="en-US" altLang="ko-KR" sz="3000">
                <a:latin typeface="Times New Roman" pitchFamily="18" charset="0"/>
              </a:endParaRPr>
            </a:p>
          </p:txBody>
        </p:sp>
        <p:sp>
          <p:nvSpPr>
            <p:cNvPr id="20491" name="Rectangle 10"/>
            <p:cNvSpPr>
              <a:spLocks noChangeArrowheads="1"/>
            </p:cNvSpPr>
            <p:nvPr/>
          </p:nvSpPr>
          <p:spPr bwMode="auto">
            <a:xfrm>
              <a:off x="3262"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ù</a:t>
              </a:r>
              <a:endParaRPr kumimoji="0" lang="en-US" altLang="ko-KR" sz="3000">
                <a:latin typeface="Times New Roman" pitchFamily="18" charset="0"/>
              </a:endParaRPr>
            </a:p>
          </p:txBody>
        </p:sp>
        <p:sp>
          <p:nvSpPr>
            <p:cNvPr id="20492" name="Rectangle 11"/>
            <p:cNvSpPr>
              <a:spLocks noChangeArrowheads="1"/>
            </p:cNvSpPr>
            <p:nvPr/>
          </p:nvSpPr>
          <p:spPr bwMode="auto">
            <a:xfrm>
              <a:off x="3069"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493" name="Rectangle 12"/>
            <p:cNvSpPr>
              <a:spLocks noChangeArrowheads="1"/>
            </p:cNvSpPr>
            <p:nvPr/>
          </p:nvSpPr>
          <p:spPr bwMode="auto">
            <a:xfrm>
              <a:off x="3069"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494" name="Rectangle 13"/>
            <p:cNvSpPr>
              <a:spLocks noChangeArrowheads="1"/>
            </p:cNvSpPr>
            <p:nvPr/>
          </p:nvSpPr>
          <p:spPr bwMode="auto">
            <a:xfrm>
              <a:off x="3069"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495" name="Rectangle 14"/>
            <p:cNvSpPr>
              <a:spLocks noChangeArrowheads="1"/>
            </p:cNvSpPr>
            <p:nvPr/>
          </p:nvSpPr>
          <p:spPr bwMode="auto">
            <a:xfrm>
              <a:off x="3069"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ë</a:t>
              </a:r>
              <a:endParaRPr kumimoji="0" lang="en-US" altLang="ko-KR" sz="3000">
                <a:latin typeface="Times New Roman" pitchFamily="18" charset="0"/>
              </a:endParaRPr>
            </a:p>
          </p:txBody>
        </p:sp>
        <p:sp>
          <p:nvSpPr>
            <p:cNvPr id="20496" name="Rectangle 15"/>
            <p:cNvSpPr>
              <a:spLocks noChangeArrowheads="1"/>
            </p:cNvSpPr>
            <p:nvPr/>
          </p:nvSpPr>
          <p:spPr bwMode="auto">
            <a:xfrm>
              <a:off x="3069"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é</a:t>
              </a:r>
              <a:endParaRPr kumimoji="0" lang="en-US" altLang="ko-KR" sz="3000">
                <a:latin typeface="Times New Roman" pitchFamily="18" charset="0"/>
              </a:endParaRPr>
            </a:p>
          </p:txBody>
        </p:sp>
        <p:sp>
          <p:nvSpPr>
            <p:cNvPr id="20497" name="Rectangle 16"/>
            <p:cNvSpPr>
              <a:spLocks noChangeArrowheads="1"/>
            </p:cNvSpPr>
            <p:nvPr/>
          </p:nvSpPr>
          <p:spPr bwMode="auto">
            <a:xfrm>
              <a:off x="2959"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498" name="Rectangle 17"/>
            <p:cNvSpPr>
              <a:spLocks noChangeArrowheads="1"/>
            </p:cNvSpPr>
            <p:nvPr/>
          </p:nvSpPr>
          <p:spPr bwMode="auto">
            <a:xfrm>
              <a:off x="2959"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499" name="Rectangle 18"/>
            <p:cNvSpPr>
              <a:spLocks noChangeArrowheads="1"/>
            </p:cNvSpPr>
            <p:nvPr/>
          </p:nvSpPr>
          <p:spPr bwMode="auto">
            <a:xfrm>
              <a:off x="2959"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500" name="Rectangle 19"/>
            <p:cNvSpPr>
              <a:spLocks noChangeArrowheads="1"/>
            </p:cNvSpPr>
            <p:nvPr/>
          </p:nvSpPr>
          <p:spPr bwMode="auto">
            <a:xfrm>
              <a:off x="2959"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û</a:t>
              </a:r>
              <a:endParaRPr kumimoji="0" lang="en-US" altLang="ko-KR" sz="3000">
                <a:latin typeface="Times New Roman" pitchFamily="18" charset="0"/>
              </a:endParaRPr>
            </a:p>
          </p:txBody>
        </p:sp>
        <p:sp>
          <p:nvSpPr>
            <p:cNvPr id="20501" name="Rectangle 20"/>
            <p:cNvSpPr>
              <a:spLocks noChangeArrowheads="1"/>
            </p:cNvSpPr>
            <p:nvPr/>
          </p:nvSpPr>
          <p:spPr bwMode="auto">
            <a:xfrm>
              <a:off x="2959"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ù</a:t>
              </a:r>
              <a:endParaRPr kumimoji="0" lang="en-US" altLang="ko-KR" sz="3000">
                <a:latin typeface="Times New Roman" pitchFamily="18" charset="0"/>
              </a:endParaRPr>
            </a:p>
          </p:txBody>
        </p:sp>
        <p:sp>
          <p:nvSpPr>
            <p:cNvPr id="20502" name="Rectangle 21"/>
            <p:cNvSpPr>
              <a:spLocks noChangeArrowheads="1"/>
            </p:cNvSpPr>
            <p:nvPr/>
          </p:nvSpPr>
          <p:spPr bwMode="auto">
            <a:xfrm>
              <a:off x="1466"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03" name="Rectangle 22"/>
            <p:cNvSpPr>
              <a:spLocks noChangeArrowheads="1"/>
            </p:cNvSpPr>
            <p:nvPr/>
          </p:nvSpPr>
          <p:spPr bwMode="auto">
            <a:xfrm>
              <a:off x="1466"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04" name="Rectangle 23"/>
            <p:cNvSpPr>
              <a:spLocks noChangeArrowheads="1"/>
            </p:cNvSpPr>
            <p:nvPr/>
          </p:nvSpPr>
          <p:spPr bwMode="auto">
            <a:xfrm>
              <a:off x="1466"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05" name="Rectangle 24"/>
            <p:cNvSpPr>
              <a:spLocks noChangeArrowheads="1"/>
            </p:cNvSpPr>
            <p:nvPr/>
          </p:nvSpPr>
          <p:spPr bwMode="auto">
            <a:xfrm>
              <a:off x="1466"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ë</a:t>
              </a:r>
              <a:endParaRPr kumimoji="0" lang="en-US" altLang="ko-KR" sz="3000">
                <a:latin typeface="Times New Roman" pitchFamily="18" charset="0"/>
              </a:endParaRPr>
            </a:p>
          </p:txBody>
        </p:sp>
        <p:sp>
          <p:nvSpPr>
            <p:cNvPr id="20506" name="Rectangle 25"/>
            <p:cNvSpPr>
              <a:spLocks noChangeArrowheads="1"/>
            </p:cNvSpPr>
            <p:nvPr/>
          </p:nvSpPr>
          <p:spPr bwMode="auto">
            <a:xfrm>
              <a:off x="1466"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é</a:t>
              </a:r>
              <a:endParaRPr kumimoji="0" lang="en-US" altLang="ko-KR" sz="3000">
                <a:latin typeface="Times New Roman" pitchFamily="18" charset="0"/>
              </a:endParaRPr>
            </a:p>
          </p:txBody>
        </p:sp>
        <p:sp>
          <p:nvSpPr>
            <p:cNvPr id="20507" name="Rectangle 26"/>
            <p:cNvSpPr>
              <a:spLocks noChangeArrowheads="1"/>
            </p:cNvSpPr>
            <p:nvPr/>
          </p:nvSpPr>
          <p:spPr bwMode="auto">
            <a:xfrm>
              <a:off x="1980" y="2818"/>
              <a:ext cx="9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a:t>
              </a:r>
              <a:endParaRPr kumimoji="0" lang="en-US" altLang="ko-KR" sz="3000">
                <a:latin typeface="Times New Roman" pitchFamily="18" charset="0"/>
              </a:endParaRPr>
            </a:p>
          </p:txBody>
        </p:sp>
        <p:sp>
          <p:nvSpPr>
            <p:cNvPr id="20508" name="Rectangle 27"/>
            <p:cNvSpPr>
              <a:spLocks noChangeArrowheads="1"/>
            </p:cNvSpPr>
            <p:nvPr/>
          </p:nvSpPr>
          <p:spPr bwMode="auto">
            <a:xfrm>
              <a:off x="2547" y="2567"/>
              <a:ext cx="9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a:t>
              </a:r>
              <a:endParaRPr kumimoji="0" lang="en-US" altLang="ko-KR" sz="3000">
                <a:latin typeface="Times New Roman" pitchFamily="18" charset="0"/>
              </a:endParaRPr>
            </a:p>
          </p:txBody>
        </p:sp>
        <p:sp>
          <p:nvSpPr>
            <p:cNvPr id="20509" name="Rectangle 28"/>
            <p:cNvSpPr>
              <a:spLocks noChangeArrowheads="1"/>
            </p:cNvSpPr>
            <p:nvPr/>
          </p:nvSpPr>
          <p:spPr bwMode="auto">
            <a:xfrm>
              <a:off x="1982" y="2567"/>
              <a:ext cx="9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a:t>
              </a:r>
              <a:endParaRPr kumimoji="0" lang="en-US" altLang="ko-KR" sz="3000">
                <a:latin typeface="Times New Roman" pitchFamily="18" charset="0"/>
              </a:endParaRPr>
            </a:p>
          </p:txBody>
        </p:sp>
        <p:sp>
          <p:nvSpPr>
            <p:cNvPr id="20510" name="Rectangle 29"/>
            <p:cNvSpPr>
              <a:spLocks noChangeArrowheads="1"/>
            </p:cNvSpPr>
            <p:nvPr/>
          </p:nvSpPr>
          <p:spPr bwMode="auto">
            <a:xfrm>
              <a:off x="1333" y="2567"/>
              <a:ext cx="9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a:t>
              </a:r>
              <a:endParaRPr kumimoji="0" lang="en-US" altLang="ko-KR" sz="3000">
                <a:latin typeface="Times New Roman" pitchFamily="18" charset="0"/>
              </a:endParaRPr>
            </a:p>
          </p:txBody>
        </p:sp>
        <p:sp>
          <p:nvSpPr>
            <p:cNvPr id="20511" name="Rectangle 30"/>
            <p:cNvSpPr>
              <a:spLocks noChangeArrowheads="1"/>
            </p:cNvSpPr>
            <p:nvPr/>
          </p:nvSpPr>
          <p:spPr bwMode="auto">
            <a:xfrm>
              <a:off x="1226"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512" name="Rectangle 31"/>
            <p:cNvSpPr>
              <a:spLocks noChangeArrowheads="1"/>
            </p:cNvSpPr>
            <p:nvPr/>
          </p:nvSpPr>
          <p:spPr bwMode="auto">
            <a:xfrm>
              <a:off x="1226"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513" name="Rectangle 32"/>
            <p:cNvSpPr>
              <a:spLocks noChangeArrowheads="1"/>
            </p:cNvSpPr>
            <p:nvPr/>
          </p:nvSpPr>
          <p:spPr bwMode="auto">
            <a:xfrm>
              <a:off x="1226"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ú</a:t>
              </a:r>
              <a:endParaRPr kumimoji="0" lang="en-US" altLang="ko-KR" sz="3000">
                <a:latin typeface="Times New Roman" pitchFamily="18" charset="0"/>
              </a:endParaRPr>
            </a:p>
          </p:txBody>
        </p:sp>
        <p:sp>
          <p:nvSpPr>
            <p:cNvPr id="20514" name="Rectangle 33"/>
            <p:cNvSpPr>
              <a:spLocks noChangeArrowheads="1"/>
            </p:cNvSpPr>
            <p:nvPr/>
          </p:nvSpPr>
          <p:spPr bwMode="auto">
            <a:xfrm>
              <a:off x="1226"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û</a:t>
              </a:r>
              <a:endParaRPr kumimoji="0" lang="en-US" altLang="ko-KR" sz="3000">
                <a:latin typeface="Times New Roman" pitchFamily="18" charset="0"/>
              </a:endParaRPr>
            </a:p>
          </p:txBody>
        </p:sp>
        <p:sp>
          <p:nvSpPr>
            <p:cNvPr id="20515" name="Rectangle 34"/>
            <p:cNvSpPr>
              <a:spLocks noChangeArrowheads="1"/>
            </p:cNvSpPr>
            <p:nvPr/>
          </p:nvSpPr>
          <p:spPr bwMode="auto">
            <a:xfrm>
              <a:off x="1226"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ù</a:t>
              </a:r>
              <a:endParaRPr kumimoji="0" lang="en-US" altLang="ko-KR" sz="3000">
                <a:latin typeface="Times New Roman" pitchFamily="18" charset="0"/>
              </a:endParaRPr>
            </a:p>
          </p:txBody>
        </p:sp>
        <p:sp>
          <p:nvSpPr>
            <p:cNvPr id="20516" name="Rectangle 35"/>
            <p:cNvSpPr>
              <a:spLocks noChangeArrowheads="1"/>
            </p:cNvSpPr>
            <p:nvPr/>
          </p:nvSpPr>
          <p:spPr bwMode="auto">
            <a:xfrm>
              <a:off x="1036" y="280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17" name="Rectangle 36"/>
            <p:cNvSpPr>
              <a:spLocks noChangeArrowheads="1"/>
            </p:cNvSpPr>
            <p:nvPr/>
          </p:nvSpPr>
          <p:spPr bwMode="auto">
            <a:xfrm>
              <a:off x="1036" y="264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18" name="Rectangle 37"/>
            <p:cNvSpPr>
              <a:spLocks noChangeArrowheads="1"/>
            </p:cNvSpPr>
            <p:nvPr/>
          </p:nvSpPr>
          <p:spPr bwMode="auto">
            <a:xfrm>
              <a:off x="1036" y="248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ê</a:t>
              </a:r>
              <a:endParaRPr kumimoji="0" lang="en-US" altLang="ko-KR" sz="3000">
                <a:latin typeface="Times New Roman" pitchFamily="18" charset="0"/>
              </a:endParaRPr>
            </a:p>
          </p:txBody>
        </p:sp>
        <p:sp>
          <p:nvSpPr>
            <p:cNvPr id="20519" name="Rectangle 38"/>
            <p:cNvSpPr>
              <a:spLocks noChangeArrowheads="1"/>
            </p:cNvSpPr>
            <p:nvPr/>
          </p:nvSpPr>
          <p:spPr bwMode="auto">
            <a:xfrm>
              <a:off x="1036" y="2863"/>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ë</a:t>
              </a:r>
              <a:endParaRPr kumimoji="0" lang="en-US" altLang="ko-KR" sz="3000">
                <a:latin typeface="Times New Roman" pitchFamily="18" charset="0"/>
              </a:endParaRPr>
            </a:p>
          </p:txBody>
        </p:sp>
        <p:sp>
          <p:nvSpPr>
            <p:cNvPr id="20520" name="Rectangle 39"/>
            <p:cNvSpPr>
              <a:spLocks noChangeArrowheads="1"/>
            </p:cNvSpPr>
            <p:nvPr/>
          </p:nvSpPr>
          <p:spPr bwMode="auto">
            <a:xfrm>
              <a:off x="1036" y="2329"/>
              <a:ext cx="6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Symbol" pitchFamily="18" charset="2"/>
                </a:rPr>
                <a:t>é</a:t>
              </a:r>
              <a:endParaRPr kumimoji="0" lang="en-US" altLang="ko-KR" sz="3000">
                <a:latin typeface="Times New Roman" pitchFamily="18" charset="0"/>
              </a:endParaRPr>
            </a:p>
          </p:txBody>
        </p:sp>
        <p:sp>
          <p:nvSpPr>
            <p:cNvPr id="20521" name="Rectangle 40"/>
            <p:cNvSpPr>
              <a:spLocks noChangeArrowheads="1"/>
            </p:cNvSpPr>
            <p:nvPr/>
          </p:nvSpPr>
          <p:spPr bwMode="auto">
            <a:xfrm>
              <a:off x="3147" y="2837"/>
              <a:ext cx="103"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B</a:t>
              </a:r>
              <a:endParaRPr kumimoji="0" lang="en-US" altLang="ko-KR" sz="3000">
                <a:latin typeface="Times New Roman" pitchFamily="18" charset="0"/>
              </a:endParaRPr>
            </a:p>
          </p:txBody>
        </p:sp>
        <p:sp>
          <p:nvSpPr>
            <p:cNvPr id="20522" name="Rectangle 41"/>
            <p:cNvSpPr>
              <a:spLocks noChangeArrowheads="1"/>
            </p:cNvSpPr>
            <p:nvPr/>
          </p:nvSpPr>
          <p:spPr bwMode="auto">
            <a:xfrm>
              <a:off x="3131" y="2586"/>
              <a:ext cx="121"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G</a:t>
              </a:r>
              <a:endParaRPr kumimoji="0" lang="en-US" altLang="ko-KR" sz="3000">
                <a:latin typeface="Times New Roman" pitchFamily="18" charset="0"/>
              </a:endParaRPr>
            </a:p>
          </p:txBody>
        </p:sp>
        <p:sp>
          <p:nvSpPr>
            <p:cNvPr id="20523" name="Rectangle 42"/>
            <p:cNvSpPr>
              <a:spLocks noChangeArrowheads="1"/>
            </p:cNvSpPr>
            <p:nvPr/>
          </p:nvSpPr>
          <p:spPr bwMode="auto">
            <a:xfrm>
              <a:off x="3147" y="2336"/>
              <a:ext cx="103"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R</a:t>
              </a:r>
              <a:endParaRPr kumimoji="0" lang="en-US" altLang="ko-KR" sz="3000">
                <a:latin typeface="Times New Roman" pitchFamily="18" charset="0"/>
              </a:endParaRPr>
            </a:p>
          </p:txBody>
        </p:sp>
        <p:sp>
          <p:nvSpPr>
            <p:cNvPr id="20524" name="Rectangle 43"/>
            <p:cNvSpPr>
              <a:spLocks noChangeArrowheads="1"/>
            </p:cNvSpPr>
            <p:nvPr/>
          </p:nvSpPr>
          <p:spPr bwMode="auto">
            <a:xfrm>
              <a:off x="1098" y="2837"/>
              <a:ext cx="121"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Q</a:t>
              </a:r>
              <a:endParaRPr kumimoji="0" lang="en-US" altLang="ko-KR" sz="3000">
                <a:latin typeface="Times New Roman" pitchFamily="18" charset="0"/>
              </a:endParaRPr>
            </a:p>
          </p:txBody>
        </p:sp>
        <p:sp>
          <p:nvSpPr>
            <p:cNvPr id="20525" name="Rectangle 44"/>
            <p:cNvSpPr>
              <a:spLocks noChangeArrowheads="1"/>
            </p:cNvSpPr>
            <p:nvPr/>
          </p:nvSpPr>
          <p:spPr bwMode="auto">
            <a:xfrm>
              <a:off x="1128" y="2586"/>
              <a:ext cx="56"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I</a:t>
              </a:r>
              <a:endParaRPr kumimoji="0" lang="en-US" altLang="ko-KR" sz="3000">
                <a:latin typeface="Times New Roman" pitchFamily="18" charset="0"/>
              </a:endParaRPr>
            </a:p>
          </p:txBody>
        </p:sp>
        <p:sp>
          <p:nvSpPr>
            <p:cNvPr id="20526" name="Rectangle 45"/>
            <p:cNvSpPr>
              <a:spLocks noChangeArrowheads="1"/>
            </p:cNvSpPr>
            <p:nvPr/>
          </p:nvSpPr>
          <p:spPr bwMode="auto">
            <a:xfrm>
              <a:off x="1101" y="2336"/>
              <a:ext cx="93" cy="202"/>
            </a:xfrm>
            <a:prstGeom prst="rect">
              <a:avLst/>
            </a:prstGeom>
            <a:noFill/>
            <a:ln w="9525">
              <a:noFill/>
              <a:miter lim="800000"/>
              <a:headEnd/>
              <a:tailEnd/>
            </a:ln>
          </p:spPr>
          <p:txBody>
            <a:bodyPr wrap="none" lIns="0" tIns="0" rIns="0" bIns="0">
              <a:spAutoFit/>
            </a:bodyPr>
            <a:lstStyle/>
            <a:p>
              <a:pPr latinLnBrk="0"/>
              <a:r>
                <a:rPr kumimoji="0" lang="en-US" altLang="ko-KR" sz="2100" i="1">
                  <a:solidFill>
                    <a:srgbClr val="000000"/>
                  </a:solidFill>
                  <a:latin typeface="Times New Roman" pitchFamily="18" charset="0"/>
                </a:rPr>
                <a:t>Y</a:t>
              </a:r>
              <a:endParaRPr kumimoji="0" lang="en-US" altLang="ko-KR" sz="3000">
                <a:latin typeface="Times New Roman" pitchFamily="18" charset="0"/>
              </a:endParaRPr>
            </a:p>
          </p:txBody>
        </p:sp>
        <p:sp>
          <p:nvSpPr>
            <p:cNvPr id="20527" name="Rectangle 46"/>
            <p:cNvSpPr>
              <a:spLocks noChangeArrowheads="1"/>
            </p:cNvSpPr>
            <p:nvPr/>
          </p:nvSpPr>
          <p:spPr bwMode="auto">
            <a:xfrm>
              <a:off x="2736" y="2837"/>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31</a:t>
              </a:r>
              <a:endParaRPr kumimoji="0" lang="en-US" altLang="ko-KR" sz="3000">
                <a:latin typeface="Times New Roman" pitchFamily="18" charset="0"/>
              </a:endParaRPr>
            </a:p>
          </p:txBody>
        </p:sp>
        <p:sp>
          <p:nvSpPr>
            <p:cNvPr id="20528" name="Rectangle 47"/>
            <p:cNvSpPr>
              <a:spLocks noChangeArrowheads="1"/>
            </p:cNvSpPr>
            <p:nvPr/>
          </p:nvSpPr>
          <p:spPr bwMode="auto">
            <a:xfrm>
              <a:off x="2694" y="2837"/>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29" name="Rectangle 48"/>
            <p:cNvSpPr>
              <a:spLocks noChangeArrowheads="1"/>
            </p:cNvSpPr>
            <p:nvPr/>
          </p:nvSpPr>
          <p:spPr bwMode="auto">
            <a:xfrm>
              <a:off x="2611" y="2837"/>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30" name="Rectangle 49"/>
            <p:cNvSpPr>
              <a:spLocks noChangeArrowheads="1"/>
            </p:cNvSpPr>
            <p:nvPr/>
          </p:nvSpPr>
          <p:spPr bwMode="auto">
            <a:xfrm>
              <a:off x="2223" y="2837"/>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52</a:t>
              </a:r>
              <a:endParaRPr kumimoji="0" lang="en-US" altLang="ko-KR" sz="3000">
                <a:latin typeface="Times New Roman" pitchFamily="18" charset="0"/>
              </a:endParaRPr>
            </a:p>
          </p:txBody>
        </p:sp>
        <p:sp>
          <p:nvSpPr>
            <p:cNvPr id="20531" name="Rectangle 50"/>
            <p:cNvSpPr>
              <a:spLocks noChangeArrowheads="1"/>
            </p:cNvSpPr>
            <p:nvPr/>
          </p:nvSpPr>
          <p:spPr bwMode="auto">
            <a:xfrm>
              <a:off x="2181" y="2837"/>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32" name="Rectangle 51"/>
            <p:cNvSpPr>
              <a:spLocks noChangeArrowheads="1"/>
            </p:cNvSpPr>
            <p:nvPr/>
          </p:nvSpPr>
          <p:spPr bwMode="auto">
            <a:xfrm>
              <a:off x="2098" y="2837"/>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33" name="Rectangle 52"/>
            <p:cNvSpPr>
              <a:spLocks noChangeArrowheads="1"/>
            </p:cNvSpPr>
            <p:nvPr/>
          </p:nvSpPr>
          <p:spPr bwMode="auto">
            <a:xfrm>
              <a:off x="1663" y="2837"/>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21</a:t>
              </a:r>
              <a:endParaRPr kumimoji="0" lang="en-US" altLang="ko-KR" sz="3000">
                <a:latin typeface="Times New Roman" pitchFamily="18" charset="0"/>
              </a:endParaRPr>
            </a:p>
          </p:txBody>
        </p:sp>
        <p:sp>
          <p:nvSpPr>
            <p:cNvPr id="20534" name="Rectangle 53"/>
            <p:cNvSpPr>
              <a:spLocks noChangeArrowheads="1"/>
            </p:cNvSpPr>
            <p:nvPr/>
          </p:nvSpPr>
          <p:spPr bwMode="auto">
            <a:xfrm>
              <a:off x="1622" y="2837"/>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35" name="Rectangle 54"/>
            <p:cNvSpPr>
              <a:spLocks noChangeArrowheads="1"/>
            </p:cNvSpPr>
            <p:nvPr/>
          </p:nvSpPr>
          <p:spPr bwMode="auto">
            <a:xfrm>
              <a:off x="1538" y="2837"/>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36" name="Rectangle 55"/>
            <p:cNvSpPr>
              <a:spLocks noChangeArrowheads="1"/>
            </p:cNvSpPr>
            <p:nvPr/>
          </p:nvSpPr>
          <p:spPr bwMode="auto">
            <a:xfrm>
              <a:off x="2789" y="258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32</a:t>
              </a:r>
              <a:endParaRPr kumimoji="0" lang="en-US" altLang="ko-KR" sz="3000">
                <a:latin typeface="Times New Roman" pitchFamily="18" charset="0"/>
              </a:endParaRPr>
            </a:p>
          </p:txBody>
        </p:sp>
        <p:sp>
          <p:nvSpPr>
            <p:cNvPr id="20537" name="Rectangle 56"/>
            <p:cNvSpPr>
              <a:spLocks noChangeArrowheads="1"/>
            </p:cNvSpPr>
            <p:nvPr/>
          </p:nvSpPr>
          <p:spPr bwMode="auto">
            <a:xfrm>
              <a:off x="2748" y="258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38" name="Rectangle 57"/>
            <p:cNvSpPr>
              <a:spLocks noChangeArrowheads="1"/>
            </p:cNvSpPr>
            <p:nvPr/>
          </p:nvSpPr>
          <p:spPr bwMode="auto">
            <a:xfrm>
              <a:off x="2664" y="258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39" name="Rectangle 58"/>
            <p:cNvSpPr>
              <a:spLocks noChangeArrowheads="1"/>
            </p:cNvSpPr>
            <p:nvPr/>
          </p:nvSpPr>
          <p:spPr bwMode="auto">
            <a:xfrm>
              <a:off x="2224" y="258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28</a:t>
              </a:r>
              <a:endParaRPr kumimoji="0" lang="en-US" altLang="ko-KR" sz="3000">
                <a:latin typeface="Times New Roman" pitchFamily="18" charset="0"/>
              </a:endParaRPr>
            </a:p>
          </p:txBody>
        </p:sp>
        <p:sp>
          <p:nvSpPr>
            <p:cNvPr id="20540" name="Rectangle 59"/>
            <p:cNvSpPr>
              <a:spLocks noChangeArrowheads="1"/>
            </p:cNvSpPr>
            <p:nvPr/>
          </p:nvSpPr>
          <p:spPr bwMode="auto">
            <a:xfrm>
              <a:off x="2183" y="258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41" name="Rectangle 60"/>
            <p:cNvSpPr>
              <a:spLocks noChangeArrowheads="1"/>
            </p:cNvSpPr>
            <p:nvPr/>
          </p:nvSpPr>
          <p:spPr bwMode="auto">
            <a:xfrm>
              <a:off x="2099" y="258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42" name="Rectangle 61"/>
            <p:cNvSpPr>
              <a:spLocks noChangeArrowheads="1"/>
            </p:cNvSpPr>
            <p:nvPr/>
          </p:nvSpPr>
          <p:spPr bwMode="auto">
            <a:xfrm>
              <a:off x="1657" y="258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60</a:t>
              </a:r>
              <a:endParaRPr kumimoji="0" lang="en-US" altLang="ko-KR" sz="3000">
                <a:latin typeface="Times New Roman" pitchFamily="18" charset="0"/>
              </a:endParaRPr>
            </a:p>
          </p:txBody>
        </p:sp>
        <p:sp>
          <p:nvSpPr>
            <p:cNvPr id="20543" name="Rectangle 62"/>
            <p:cNvSpPr>
              <a:spLocks noChangeArrowheads="1"/>
            </p:cNvSpPr>
            <p:nvPr/>
          </p:nvSpPr>
          <p:spPr bwMode="auto">
            <a:xfrm>
              <a:off x="1615" y="258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44" name="Rectangle 63"/>
            <p:cNvSpPr>
              <a:spLocks noChangeArrowheads="1"/>
            </p:cNvSpPr>
            <p:nvPr/>
          </p:nvSpPr>
          <p:spPr bwMode="auto">
            <a:xfrm>
              <a:off x="1532" y="258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45" name="Rectangle 64"/>
            <p:cNvSpPr>
              <a:spLocks noChangeArrowheads="1"/>
            </p:cNvSpPr>
            <p:nvPr/>
          </p:nvSpPr>
          <p:spPr bwMode="auto">
            <a:xfrm>
              <a:off x="2736" y="233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11</a:t>
              </a:r>
              <a:endParaRPr kumimoji="0" lang="en-US" altLang="ko-KR" sz="3000">
                <a:latin typeface="Times New Roman" pitchFamily="18" charset="0"/>
              </a:endParaRPr>
            </a:p>
          </p:txBody>
        </p:sp>
        <p:sp>
          <p:nvSpPr>
            <p:cNvPr id="20546" name="Rectangle 65"/>
            <p:cNvSpPr>
              <a:spLocks noChangeArrowheads="1"/>
            </p:cNvSpPr>
            <p:nvPr/>
          </p:nvSpPr>
          <p:spPr bwMode="auto">
            <a:xfrm>
              <a:off x="2694" y="233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47" name="Rectangle 66"/>
            <p:cNvSpPr>
              <a:spLocks noChangeArrowheads="1"/>
            </p:cNvSpPr>
            <p:nvPr/>
          </p:nvSpPr>
          <p:spPr bwMode="auto">
            <a:xfrm>
              <a:off x="2611" y="233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48" name="Rectangle 67"/>
            <p:cNvSpPr>
              <a:spLocks noChangeArrowheads="1"/>
            </p:cNvSpPr>
            <p:nvPr/>
          </p:nvSpPr>
          <p:spPr bwMode="auto">
            <a:xfrm>
              <a:off x="2163" y="233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59</a:t>
              </a:r>
              <a:endParaRPr kumimoji="0" lang="en-US" altLang="ko-KR" sz="3000">
                <a:latin typeface="Times New Roman" pitchFamily="18" charset="0"/>
              </a:endParaRPr>
            </a:p>
          </p:txBody>
        </p:sp>
        <p:sp>
          <p:nvSpPr>
            <p:cNvPr id="20549" name="Rectangle 68"/>
            <p:cNvSpPr>
              <a:spLocks noChangeArrowheads="1"/>
            </p:cNvSpPr>
            <p:nvPr/>
          </p:nvSpPr>
          <p:spPr bwMode="auto">
            <a:xfrm>
              <a:off x="2121" y="233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50" name="Rectangle 69"/>
            <p:cNvSpPr>
              <a:spLocks noChangeArrowheads="1"/>
            </p:cNvSpPr>
            <p:nvPr/>
          </p:nvSpPr>
          <p:spPr bwMode="auto">
            <a:xfrm>
              <a:off x="2038" y="233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sp>
          <p:nvSpPr>
            <p:cNvPr id="20551" name="Rectangle 70"/>
            <p:cNvSpPr>
              <a:spLocks noChangeArrowheads="1"/>
            </p:cNvSpPr>
            <p:nvPr/>
          </p:nvSpPr>
          <p:spPr bwMode="auto">
            <a:xfrm>
              <a:off x="1657" y="2336"/>
              <a:ext cx="168"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30</a:t>
              </a:r>
              <a:endParaRPr kumimoji="0" lang="en-US" altLang="ko-KR" sz="3000">
                <a:latin typeface="Times New Roman" pitchFamily="18" charset="0"/>
              </a:endParaRPr>
            </a:p>
          </p:txBody>
        </p:sp>
        <p:sp>
          <p:nvSpPr>
            <p:cNvPr id="20552" name="Rectangle 71"/>
            <p:cNvSpPr>
              <a:spLocks noChangeArrowheads="1"/>
            </p:cNvSpPr>
            <p:nvPr/>
          </p:nvSpPr>
          <p:spPr bwMode="auto">
            <a:xfrm>
              <a:off x="1615" y="2336"/>
              <a:ext cx="42"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a:t>
              </a:r>
              <a:endParaRPr kumimoji="0" lang="en-US" altLang="ko-KR" sz="3000">
                <a:latin typeface="Times New Roman" pitchFamily="18" charset="0"/>
              </a:endParaRPr>
            </a:p>
          </p:txBody>
        </p:sp>
        <p:sp>
          <p:nvSpPr>
            <p:cNvPr id="20553" name="Rectangle 72"/>
            <p:cNvSpPr>
              <a:spLocks noChangeArrowheads="1"/>
            </p:cNvSpPr>
            <p:nvPr/>
          </p:nvSpPr>
          <p:spPr bwMode="auto">
            <a:xfrm>
              <a:off x="1532" y="2336"/>
              <a:ext cx="84" cy="202"/>
            </a:xfrm>
            <a:prstGeom prst="rect">
              <a:avLst/>
            </a:prstGeom>
            <a:noFill/>
            <a:ln w="9525">
              <a:noFill/>
              <a:miter lim="800000"/>
              <a:headEnd/>
              <a:tailEnd/>
            </a:ln>
          </p:spPr>
          <p:txBody>
            <a:bodyPr wrap="none" lIns="0" tIns="0" rIns="0" bIns="0">
              <a:spAutoFit/>
            </a:bodyPr>
            <a:lstStyle/>
            <a:p>
              <a:pPr latinLnBrk="0"/>
              <a:r>
                <a:rPr kumimoji="0" lang="en-US" altLang="ko-KR" sz="2100">
                  <a:solidFill>
                    <a:srgbClr val="000000"/>
                  </a:solidFill>
                  <a:latin typeface="Times New Roman" pitchFamily="18" charset="0"/>
                </a:rPr>
                <a:t>0</a:t>
              </a:r>
              <a:endParaRPr kumimoji="0" lang="en-US" altLang="ko-KR" sz="3000">
                <a:latin typeface="Times New Roman" pitchFamily="18" charset="0"/>
              </a:endParaRPr>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5"/>
          <p:cNvSpPr>
            <a:spLocks noGrp="1"/>
          </p:cNvSpPr>
          <p:nvPr>
            <p:ph type="sldNum" sz="quarter" idx="11"/>
          </p:nvPr>
        </p:nvSpPr>
        <p:spPr>
          <a:noFill/>
          <a:ln>
            <a:miter lim="800000"/>
            <a:headEnd/>
            <a:tailEnd/>
          </a:ln>
        </p:spPr>
        <p:txBody>
          <a:bodyPr/>
          <a:lstStyle/>
          <a:p>
            <a:fld id="{B040CB5E-E13E-453E-9654-D8B9D2B06907}" type="slidenum">
              <a:rPr lang="en-US" altLang="ko-KR"/>
              <a:pPr/>
              <a:t>96</a:t>
            </a:fld>
            <a:endParaRPr lang="en-US" altLang="ko-KR"/>
          </a:p>
        </p:txBody>
      </p:sp>
      <p:sp>
        <p:nvSpPr>
          <p:cNvPr id="21507" name="Rectangle 2"/>
          <p:cNvSpPr>
            <a:spLocks noGrp="1" noChangeArrowheads="1"/>
          </p:cNvSpPr>
          <p:nvPr>
            <p:ph type="title"/>
          </p:nvPr>
        </p:nvSpPr>
        <p:spPr/>
        <p:txBody>
          <a:bodyPr/>
          <a:lstStyle/>
          <a:p>
            <a:pPr eaLnBrk="1" hangingPunct="1"/>
            <a:r>
              <a:rPr lang="en-US" altLang="ko-KR" sz="4000" smtClean="0">
                <a:latin typeface="Times New Roman" pitchFamily="18" charset="0"/>
              </a:rPr>
              <a:t>YIQ Color Model</a:t>
            </a:r>
          </a:p>
        </p:txBody>
      </p:sp>
      <p:sp>
        <p:nvSpPr>
          <p:cNvPr id="21508" name="Rectangle 3"/>
          <p:cNvSpPr>
            <a:spLocks noGrp="1" noChangeArrowheads="1"/>
          </p:cNvSpPr>
          <p:nvPr>
            <p:ph type="body" sz="half" idx="1"/>
          </p:nvPr>
        </p:nvSpPr>
        <p:spPr>
          <a:xfrm>
            <a:off x="457200" y="1981200"/>
            <a:ext cx="8002588" cy="4400550"/>
          </a:xfrm>
        </p:spPr>
        <p:txBody>
          <a:bodyPr/>
          <a:lstStyle/>
          <a:p>
            <a:pPr eaLnBrk="1" hangingPunct="1"/>
            <a:r>
              <a:rPr lang="en-US" altLang="ko-KR" sz="2800" smtClean="0">
                <a:latin typeface="Times New Roman" pitchFamily="18" charset="0"/>
              </a:rPr>
              <a:t>Only </a:t>
            </a:r>
            <a:r>
              <a:rPr lang="en-US" altLang="ko-KR" sz="2400" smtClean="0">
                <a:latin typeface="Times New Roman" pitchFamily="18" charset="0"/>
              </a:rPr>
              <a:t>Y = 0.299R + 0.587G + 0.114B</a:t>
            </a:r>
            <a:r>
              <a:rPr lang="en-US" altLang="ko-KR" sz="2800" smtClean="0">
                <a:latin typeface="Times New Roman" pitchFamily="18" charset="0"/>
              </a:rPr>
              <a:t> shown on B/W monitors</a:t>
            </a:r>
          </a:p>
          <a:p>
            <a:pPr eaLnBrk="1" hangingPunct="1"/>
            <a:r>
              <a:rPr lang="en-US" altLang="ko-KR" sz="2800" smtClean="0">
                <a:latin typeface="Times New Roman" pitchFamily="18" charset="0"/>
              </a:rPr>
              <a:t>Specifying colors with the YIQ model shoves a potential problem with material being prepared for broadcast television.</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5"/>
          <p:cNvSpPr>
            <a:spLocks noGrp="1"/>
          </p:cNvSpPr>
          <p:nvPr>
            <p:ph type="sldNum" sz="quarter" idx="11"/>
          </p:nvPr>
        </p:nvSpPr>
        <p:spPr>
          <a:noFill/>
          <a:ln>
            <a:miter lim="800000"/>
            <a:headEnd/>
            <a:tailEnd/>
          </a:ln>
        </p:spPr>
        <p:txBody>
          <a:bodyPr/>
          <a:lstStyle/>
          <a:p>
            <a:fld id="{BBE97C99-C9F4-4512-9431-0463CE088ABD}" type="slidenum">
              <a:rPr lang="en-US" altLang="ko-KR"/>
              <a:pPr/>
              <a:t>97</a:t>
            </a:fld>
            <a:endParaRPr lang="en-US" altLang="ko-KR"/>
          </a:p>
        </p:txBody>
      </p:sp>
      <p:sp>
        <p:nvSpPr>
          <p:cNvPr id="22531" name="Rectangle 2"/>
          <p:cNvSpPr>
            <a:spLocks noGrp="1" noChangeArrowheads="1"/>
          </p:cNvSpPr>
          <p:nvPr>
            <p:ph type="title"/>
          </p:nvPr>
        </p:nvSpPr>
        <p:spPr/>
        <p:txBody>
          <a:bodyPr/>
          <a:lstStyle/>
          <a:p>
            <a:pPr eaLnBrk="1" hangingPunct="1"/>
            <a:r>
              <a:rPr lang="en-US" altLang="ko-KR" sz="4000" smtClean="0">
                <a:latin typeface="Times New Roman" pitchFamily="18" charset="0"/>
              </a:rPr>
              <a:t>HSV Color Model</a:t>
            </a:r>
          </a:p>
        </p:txBody>
      </p:sp>
      <p:sp>
        <p:nvSpPr>
          <p:cNvPr id="22532" name="Rectangle 3"/>
          <p:cNvSpPr>
            <a:spLocks noGrp="1" noChangeArrowheads="1"/>
          </p:cNvSpPr>
          <p:nvPr>
            <p:ph type="body" sz="half" idx="1"/>
          </p:nvPr>
        </p:nvSpPr>
        <p:spPr>
          <a:xfrm>
            <a:off x="457200" y="1981200"/>
            <a:ext cx="5051425" cy="4687888"/>
          </a:xfrm>
        </p:spPr>
        <p:txBody>
          <a:bodyPr/>
          <a:lstStyle/>
          <a:p>
            <a:pPr eaLnBrk="1" hangingPunct="1"/>
            <a:r>
              <a:rPr lang="en-US" altLang="ko-KR" sz="2400" dirty="0" smtClean="0">
                <a:latin typeface="Times New Roman" pitchFamily="18" charset="0"/>
              </a:rPr>
              <a:t>HSV stands for Hue, Saturation and Value.</a:t>
            </a:r>
          </a:p>
          <a:p>
            <a:pPr lvl="1" eaLnBrk="1" hangingPunct="1"/>
            <a:r>
              <a:rPr lang="en-US" altLang="ko-KR" sz="2000" dirty="0" smtClean="0">
                <a:latin typeface="Times New Roman" pitchFamily="18" charset="0"/>
              </a:rPr>
              <a:t>Also called the HSB model, with B for brightness.</a:t>
            </a:r>
          </a:p>
          <a:p>
            <a:pPr eaLnBrk="1" hangingPunct="1"/>
            <a:r>
              <a:rPr lang="en-US" altLang="ko-KR" sz="2400" dirty="0" smtClean="0">
                <a:latin typeface="Times New Roman" pitchFamily="18" charset="0"/>
              </a:rPr>
              <a:t>It is based on the intuitive appeal of the artist’s tint, shade and tone.</a:t>
            </a:r>
          </a:p>
          <a:p>
            <a:pPr eaLnBrk="1" hangingPunct="1"/>
            <a:r>
              <a:rPr lang="en-US" altLang="ko-KR" sz="2400" dirty="0" smtClean="0">
                <a:latin typeface="Times New Roman" pitchFamily="18" charset="0"/>
              </a:rPr>
              <a:t>The coordinate system is cylindrical.</a:t>
            </a:r>
          </a:p>
          <a:p>
            <a:pPr eaLnBrk="1" hangingPunct="1"/>
            <a:r>
              <a:rPr lang="en-US" altLang="ko-KR" sz="2400" dirty="0" smtClean="0">
                <a:latin typeface="Times New Roman" pitchFamily="18" charset="0"/>
              </a:rPr>
              <a:t>The subset of the space within which the model is defined is a </a:t>
            </a:r>
            <a:r>
              <a:rPr lang="en-US" altLang="ko-KR" sz="2400" dirty="0" err="1" smtClean="0">
                <a:latin typeface="Times New Roman" pitchFamily="18" charset="0"/>
              </a:rPr>
              <a:t>hexcone</a:t>
            </a:r>
            <a:r>
              <a:rPr lang="en-US" altLang="ko-KR" sz="2400" dirty="0" smtClean="0">
                <a:latin typeface="Times New Roman" pitchFamily="18" charset="0"/>
              </a:rPr>
              <a:t>, or six-sided pyramid.</a:t>
            </a:r>
          </a:p>
        </p:txBody>
      </p:sp>
      <p:grpSp>
        <p:nvGrpSpPr>
          <p:cNvPr id="2" name="Group 4"/>
          <p:cNvGrpSpPr>
            <a:grpSpLocks/>
          </p:cNvGrpSpPr>
          <p:nvPr/>
        </p:nvGrpSpPr>
        <p:grpSpPr bwMode="auto">
          <a:xfrm>
            <a:off x="5580063" y="2060575"/>
            <a:ext cx="3276600" cy="2973388"/>
            <a:chOff x="1584" y="1536"/>
            <a:chExt cx="1392" cy="1263"/>
          </a:xfrm>
        </p:grpSpPr>
        <p:pic>
          <p:nvPicPr>
            <p:cNvPr id="22535" name="Picture 5" descr="fig59"/>
            <p:cNvPicPr>
              <a:picLocks noChangeAspect="1" noChangeArrowheads="1"/>
            </p:cNvPicPr>
            <p:nvPr/>
          </p:nvPicPr>
          <p:blipFill>
            <a:blip r:embed="rId2" cstate="print"/>
            <a:srcRect/>
            <a:stretch>
              <a:fillRect/>
            </a:stretch>
          </p:blipFill>
          <p:spPr bwMode="auto">
            <a:xfrm>
              <a:off x="1584" y="1536"/>
              <a:ext cx="1392" cy="1263"/>
            </a:xfrm>
            <a:prstGeom prst="rect">
              <a:avLst/>
            </a:prstGeom>
            <a:noFill/>
            <a:ln w="9525">
              <a:noFill/>
              <a:miter lim="800000"/>
              <a:headEnd/>
              <a:tailEnd/>
            </a:ln>
          </p:spPr>
        </p:pic>
        <p:sp>
          <p:nvSpPr>
            <p:cNvPr id="22536" name="Oval 6"/>
            <p:cNvSpPr>
              <a:spLocks noChangeArrowheads="1"/>
            </p:cNvSpPr>
            <p:nvPr/>
          </p:nvSpPr>
          <p:spPr bwMode="auto">
            <a:xfrm>
              <a:off x="1716" y="1878"/>
              <a:ext cx="48" cy="48"/>
            </a:xfrm>
            <a:prstGeom prst="ellipse">
              <a:avLst/>
            </a:prstGeom>
            <a:solidFill>
              <a:srgbClr val="00FFFF"/>
            </a:solidFill>
            <a:ln w="9525">
              <a:noFill/>
              <a:round/>
              <a:headEnd/>
              <a:tailEnd/>
            </a:ln>
          </p:spPr>
          <p:txBody>
            <a:bodyPr wrap="none" anchor="ctr"/>
            <a:lstStyle/>
            <a:p>
              <a:endParaRPr lang="ko-KR" altLang="en-US"/>
            </a:p>
          </p:txBody>
        </p:sp>
        <p:sp>
          <p:nvSpPr>
            <p:cNvPr id="22537" name="Oval 7"/>
            <p:cNvSpPr>
              <a:spLocks noChangeArrowheads="1"/>
            </p:cNvSpPr>
            <p:nvPr/>
          </p:nvSpPr>
          <p:spPr bwMode="auto">
            <a:xfrm>
              <a:off x="2064" y="1677"/>
              <a:ext cx="48" cy="48"/>
            </a:xfrm>
            <a:prstGeom prst="ellipse">
              <a:avLst/>
            </a:prstGeom>
            <a:solidFill>
              <a:srgbClr val="00FF00"/>
            </a:solidFill>
            <a:ln w="9525">
              <a:noFill/>
              <a:round/>
              <a:headEnd/>
              <a:tailEnd/>
            </a:ln>
          </p:spPr>
          <p:txBody>
            <a:bodyPr wrap="none" anchor="ctr"/>
            <a:lstStyle/>
            <a:p>
              <a:endParaRPr lang="ko-KR" altLang="en-US"/>
            </a:p>
          </p:txBody>
        </p:sp>
        <p:sp>
          <p:nvSpPr>
            <p:cNvPr id="22538" name="Oval 8"/>
            <p:cNvSpPr>
              <a:spLocks noChangeArrowheads="1"/>
            </p:cNvSpPr>
            <p:nvPr/>
          </p:nvSpPr>
          <p:spPr bwMode="auto">
            <a:xfrm>
              <a:off x="2442" y="1674"/>
              <a:ext cx="48" cy="48"/>
            </a:xfrm>
            <a:prstGeom prst="ellipse">
              <a:avLst/>
            </a:prstGeom>
            <a:solidFill>
              <a:srgbClr val="FFFF00"/>
            </a:solidFill>
            <a:ln w="9525">
              <a:noFill/>
              <a:round/>
              <a:headEnd/>
              <a:tailEnd/>
            </a:ln>
          </p:spPr>
          <p:txBody>
            <a:bodyPr wrap="none" anchor="ctr"/>
            <a:lstStyle/>
            <a:p>
              <a:endParaRPr lang="ko-KR" altLang="en-US"/>
            </a:p>
          </p:txBody>
        </p:sp>
        <p:sp>
          <p:nvSpPr>
            <p:cNvPr id="22539" name="Oval 9"/>
            <p:cNvSpPr>
              <a:spLocks noChangeArrowheads="1"/>
            </p:cNvSpPr>
            <p:nvPr/>
          </p:nvSpPr>
          <p:spPr bwMode="auto">
            <a:xfrm>
              <a:off x="2067" y="2073"/>
              <a:ext cx="48" cy="48"/>
            </a:xfrm>
            <a:prstGeom prst="ellipse">
              <a:avLst/>
            </a:prstGeom>
            <a:solidFill>
              <a:srgbClr val="0000FF"/>
            </a:solidFill>
            <a:ln w="9525">
              <a:noFill/>
              <a:round/>
              <a:headEnd/>
              <a:tailEnd/>
            </a:ln>
          </p:spPr>
          <p:txBody>
            <a:bodyPr wrap="none" anchor="ctr"/>
            <a:lstStyle/>
            <a:p>
              <a:endParaRPr lang="ko-KR" altLang="en-US"/>
            </a:p>
          </p:txBody>
        </p:sp>
        <p:sp>
          <p:nvSpPr>
            <p:cNvPr id="22540" name="Oval 10"/>
            <p:cNvSpPr>
              <a:spLocks noChangeArrowheads="1"/>
            </p:cNvSpPr>
            <p:nvPr/>
          </p:nvSpPr>
          <p:spPr bwMode="auto">
            <a:xfrm>
              <a:off x="2442" y="2079"/>
              <a:ext cx="48" cy="48"/>
            </a:xfrm>
            <a:prstGeom prst="ellipse">
              <a:avLst/>
            </a:prstGeom>
            <a:solidFill>
              <a:srgbClr val="FF00FF"/>
            </a:solidFill>
            <a:ln w="9525">
              <a:noFill/>
              <a:round/>
              <a:headEnd/>
              <a:tailEnd/>
            </a:ln>
          </p:spPr>
          <p:txBody>
            <a:bodyPr wrap="none" anchor="ctr"/>
            <a:lstStyle/>
            <a:p>
              <a:endParaRPr lang="ko-KR" altLang="en-US"/>
            </a:p>
          </p:txBody>
        </p:sp>
        <p:sp>
          <p:nvSpPr>
            <p:cNvPr id="22541" name="Oval 11"/>
            <p:cNvSpPr>
              <a:spLocks noChangeArrowheads="1"/>
            </p:cNvSpPr>
            <p:nvPr/>
          </p:nvSpPr>
          <p:spPr bwMode="auto">
            <a:xfrm>
              <a:off x="2829" y="1872"/>
              <a:ext cx="48" cy="48"/>
            </a:xfrm>
            <a:prstGeom prst="ellipse">
              <a:avLst/>
            </a:prstGeom>
            <a:solidFill>
              <a:schemeClr val="hlink"/>
            </a:solidFill>
            <a:ln w="9525">
              <a:noFill/>
              <a:round/>
              <a:headEnd/>
              <a:tailEnd/>
            </a:ln>
          </p:spPr>
          <p:txBody>
            <a:bodyPr wrap="none" anchor="ctr"/>
            <a:lstStyle/>
            <a:p>
              <a:endParaRPr lang="ko-KR" altLang="en-US"/>
            </a:p>
          </p:txBody>
        </p:sp>
        <p:sp>
          <p:nvSpPr>
            <p:cNvPr id="22542" name="Oval 12"/>
            <p:cNvSpPr>
              <a:spLocks noChangeArrowheads="1"/>
            </p:cNvSpPr>
            <p:nvPr/>
          </p:nvSpPr>
          <p:spPr bwMode="auto">
            <a:xfrm>
              <a:off x="2265" y="1875"/>
              <a:ext cx="48" cy="48"/>
            </a:xfrm>
            <a:prstGeom prst="ellipse">
              <a:avLst/>
            </a:prstGeom>
            <a:solidFill>
              <a:schemeClr val="bg1"/>
            </a:solidFill>
            <a:ln w="9525">
              <a:solidFill>
                <a:schemeClr val="tx1"/>
              </a:solidFill>
              <a:round/>
              <a:headEnd/>
              <a:tailEnd/>
            </a:ln>
          </p:spPr>
          <p:txBody>
            <a:bodyPr wrap="none" anchor="ctr"/>
            <a:lstStyle/>
            <a:p>
              <a:endParaRPr lang="ko-KR" altLang="en-US"/>
            </a:p>
          </p:txBody>
        </p:sp>
      </p:grpSp>
      <p:sp>
        <p:nvSpPr>
          <p:cNvPr id="22534" name="Text Box 13"/>
          <p:cNvSpPr txBox="1">
            <a:spLocks noChangeArrowheads="1"/>
          </p:cNvSpPr>
          <p:nvPr/>
        </p:nvSpPr>
        <p:spPr bwMode="auto">
          <a:xfrm>
            <a:off x="5724525" y="5229225"/>
            <a:ext cx="3168650" cy="1878013"/>
          </a:xfrm>
          <a:prstGeom prst="rect">
            <a:avLst/>
          </a:prstGeom>
          <a:noFill/>
          <a:ln w="9525">
            <a:noFill/>
            <a:miter lim="800000"/>
            <a:headEnd/>
            <a:tailEnd/>
          </a:ln>
        </p:spPr>
        <p:txBody>
          <a:bodyPr>
            <a:spAutoFit/>
          </a:bodyPr>
          <a:lstStyle/>
          <a:p>
            <a:pPr latinLnBrk="0">
              <a:spcBef>
                <a:spcPct val="20000"/>
              </a:spcBef>
            </a:pPr>
            <a:r>
              <a:rPr kumimoji="0" lang="en-US" altLang="ko-KR">
                <a:latin typeface="Times New Roman" pitchFamily="18" charset="0"/>
              </a:rPr>
              <a:t>Single hexcone HSV color model.  (The V = 1 plane contains the RGB model’s R = 1, G = 1, B = 1, in the regions shown)</a:t>
            </a:r>
          </a:p>
          <a:p>
            <a:pPr>
              <a:spcBef>
                <a:spcPct val="50000"/>
              </a:spcBef>
            </a:pPr>
            <a:endParaRPr lang="en-US" altLang="ko-KR">
              <a:latin typeface="Times New Roman" pitchFamily="18"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261056" y="304800"/>
            <a:ext cx="7392811" cy="1143000"/>
          </a:xfrm>
        </p:spPr>
        <p:txBody>
          <a:bodyPr/>
          <a:lstStyle/>
          <a:p>
            <a:r>
              <a:rPr lang="en-US"/>
              <a:t>HSV Color Model</a:t>
            </a:r>
          </a:p>
        </p:txBody>
      </p:sp>
      <p:sp>
        <p:nvSpPr>
          <p:cNvPr id="455683" name="Rectangle 3"/>
          <p:cNvSpPr>
            <a:spLocks noGrp="1" noChangeArrowheads="1"/>
          </p:cNvSpPr>
          <p:nvPr>
            <p:ph type="body" idx="1"/>
          </p:nvPr>
        </p:nvSpPr>
        <p:spPr/>
        <p:txBody>
          <a:bodyPr/>
          <a:lstStyle/>
          <a:p>
            <a:pPr marL="342900" indent="-342900"/>
            <a:endParaRPr lang="en-US"/>
          </a:p>
          <a:p>
            <a:pPr marL="342900" indent="-342900"/>
            <a:endParaRPr lang="en-US"/>
          </a:p>
        </p:txBody>
      </p:sp>
      <p:pic>
        <p:nvPicPr>
          <p:cNvPr id="455684" name="Picture 4" descr="hsv"/>
          <p:cNvPicPr>
            <a:picLocks noChangeAspect="1" noChangeArrowheads="1"/>
          </p:cNvPicPr>
          <p:nvPr/>
        </p:nvPicPr>
        <p:blipFill>
          <a:blip r:embed="rId2" cstate="print"/>
          <a:srcRect/>
          <a:stretch>
            <a:fillRect/>
          </a:stretch>
        </p:blipFill>
        <p:spPr bwMode="auto">
          <a:xfrm>
            <a:off x="304800" y="1600200"/>
            <a:ext cx="4216400" cy="4267200"/>
          </a:xfrm>
          <a:prstGeom prst="rect">
            <a:avLst/>
          </a:prstGeom>
          <a:noFill/>
        </p:spPr>
      </p:pic>
      <p:sp>
        <p:nvSpPr>
          <p:cNvPr id="455685" name="Rectangle 5"/>
          <p:cNvSpPr>
            <a:spLocks noChangeArrowheads="1"/>
          </p:cNvSpPr>
          <p:nvPr/>
        </p:nvSpPr>
        <p:spPr bwMode="auto">
          <a:xfrm>
            <a:off x="4775200" y="6172201"/>
            <a:ext cx="3066545" cy="369332"/>
          </a:xfrm>
          <a:prstGeom prst="rect">
            <a:avLst/>
          </a:prstGeom>
          <a:noFill/>
          <a:ln w="9525">
            <a:noFill/>
            <a:miter lim="800000"/>
            <a:headEnd/>
            <a:tailEnd/>
          </a:ln>
          <a:effectLst/>
        </p:spPr>
        <p:txBody>
          <a:bodyPr wrap="none">
            <a:spAutoFit/>
          </a:bodyPr>
          <a:lstStyle/>
          <a:p>
            <a:pPr algn="l"/>
            <a:r>
              <a:rPr lang="en-US" sz="1800">
                <a:solidFill>
                  <a:schemeClr val="accent1"/>
                </a:solidFill>
              </a:rPr>
              <a:t>Figure 15.16&amp;15.17 from H&amp;B </a:t>
            </a:r>
          </a:p>
        </p:txBody>
      </p:sp>
      <p:sp>
        <p:nvSpPr>
          <p:cNvPr id="455686" name="Text Box 6"/>
          <p:cNvSpPr txBox="1">
            <a:spLocks noChangeArrowheads="1"/>
          </p:cNvSpPr>
          <p:nvPr/>
        </p:nvSpPr>
        <p:spPr bwMode="auto">
          <a:xfrm>
            <a:off x="4714523" y="1577975"/>
            <a:ext cx="3530325" cy="2862322"/>
          </a:xfrm>
          <a:prstGeom prst="rect">
            <a:avLst/>
          </a:prstGeom>
          <a:noFill/>
          <a:ln w="28575">
            <a:solidFill>
              <a:schemeClr val="accent1"/>
            </a:solidFill>
            <a:miter lim="800000"/>
            <a:headEnd/>
            <a:tailEnd/>
          </a:ln>
          <a:effectLst/>
        </p:spPr>
        <p:txBody>
          <a:bodyPr wrap="none">
            <a:spAutoFit/>
          </a:bodyPr>
          <a:lstStyle/>
          <a:p>
            <a:pPr algn="l"/>
            <a:r>
              <a:rPr lang="en-US" b="1" u="sng"/>
              <a:t> H         S         V         Color    </a:t>
            </a:r>
            <a:endParaRPr lang="en-US" u="sng"/>
          </a:p>
          <a:p>
            <a:pPr algn="l"/>
            <a:r>
              <a:rPr lang="en-US"/>
              <a:t>    0	1.0	1.0	Red</a:t>
            </a:r>
          </a:p>
          <a:p>
            <a:pPr algn="l"/>
            <a:r>
              <a:rPr lang="en-US"/>
              <a:t>120	1.0	1.0	Green</a:t>
            </a:r>
          </a:p>
          <a:p>
            <a:pPr algn="l"/>
            <a:r>
              <a:rPr lang="en-US"/>
              <a:t>240	1.0	1.0	Blue</a:t>
            </a:r>
          </a:p>
          <a:p>
            <a:pPr algn="l"/>
            <a:r>
              <a:rPr lang="en-US"/>
              <a:t> *	0.0	1.0	White</a:t>
            </a:r>
          </a:p>
          <a:p>
            <a:pPr algn="l"/>
            <a:r>
              <a:rPr lang="en-US"/>
              <a:t> *	0.0	0.5	Gray</a:t>
            </a:r>
          </a:p>
          <a:p>
            <a:pPr algn="l"/>
            <a:r>
              <a:rPr lang="en-US"/>
              <a:t> *	 *	0.0	Black</a:t>
            </a:r>
          </a:p>
          <a:p>
            <a:pPr algn="l"/>
            <a:r>
              <a:rPr lang="en-US"/>
              <a:t>  60	1.0	1.0	?</a:t>
            </a:r>
          </a:p>
          <a:p>
            <a:pPr algn="l"/>
            <a:r>
              <a:rPr lang="en-US"/>
              <a:t>270	0.5	1.0	?</a:t>
            </a:r>
          </a:p>
          <a:p>
            <a:pPr algn="l"/>
            <a:r>
              <a:rPr lang="en-US"/>
              <a:t>270	0.0	0.7	?</a:t>
            </a:r>
          </a:p>
        </p:txBody>
      </p:sp>
      <p:sp>
        <p:nvSpPr>
          <p:cNvPr id="455687" name="Rectangle 7"/>
          <p:cNvSpPr>
            <a:spLocks noChangeArrowheads="1"/>
          </p:cNvSpPr>
          <p:nvPr/>
        </p:nvSpPr>
        <p:spPr bwMode="auto">
          <a:xfrm>
            <a:off x="7380312" y="3573016"/>
            <a:ext cx="762000" cy="304800"/>
          </a:xfrm>
          <a:prstGeom prst="rect">
            <a:avLst/>
          </a:prstGeom>
          <a:solidFill>
            <a:srgbClr val="F9FF0B"/>
          </a:solidFill>
          <a:ln w="9525">
            <a:solidFill>
              <a:schemeClr val="tx1"/>
            </a:solidFill>
            <a:miter lim="800000"/>
            <a:headEnd/>
            <a:tailEnd/>
          </a:ln>
          <a:effectLst/>
        </p:spPr>
        <p:txBody>
          <a:bodyPr wrap="none" anchor="ctr"/>
          <a:lstStyle/>
          <a:p>
            <a:endParaRPr lang="en-IN"/>
          </a:p>
        </p:txBody>
      </p:sp>
      <p:sp>
        <p:nvSpPr>
          <p:cNvPr id="455688" name="Rectangle 8"/>
          <p:cNvSpPr>
            <a:spLocks noChangeArrowheads="1"/>
          </p:cNvSpPr>
          <p:nvPr/>
        </p:nvSpPr>
        <p:spPr bwMode="auto">
          <a:xfrm>
            <a:off x="7380312" y="3861048"/>
            <a:ext cx="762000" cy="304800"/>
          </a:xfrm>
          <a:prstGeom prst="rect">
            <a:avLst/>
          </a:prstGeom>
          <a:solidFill>
            <a:srgbClr val="FF81ED"/>
          </a:solidFill>
          <a:ln w="9525">
            <a:solidFill>
              <a:schemeClr val="tx1"/>
            </a:solidFill>
            <a:miter lim="800000"/>
            <a:headEnd/>
            <a:tailEnd/>
          </a:ln>
          <a:effectLst/>
        </p:spPr>
        <p:txBody>
          <a:bodyPr wrap="none" anchor="ctr"/>
          <a:lstStyle/>
          <a:p>
            <a:endParaRPr lang="en-IN"/>
          </a:p>
        </p:txBody>
      </p:sp>
      <p:sp>
        <p:nvSpPr>
          <p:cNvPr id="455689" name="Rectangle 9"/>
          <p:cNvSpPr>
            <a:spLocks noChangeArrowheads="1"/>
          </p:cNvSpPr>
          <p:nvPr/>
        </p:nvSpPr>
        <p:spPr bwMode="auto">
          <a:xfrm>
            <a:off x="7380312" y="4149080"/>
            <a:ext cx="762000" cy="304800"/>
          </a:xfrm>
          <a:prstGeom prst="rect">
            <a:avLst/>
          </a:prstGeom>
          <a:solidFill>
            <a:srgbClr val="BABABA"/>
          </a:solid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56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56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5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7" grpId="0" animBg="1"/>
      <p:bldP spid="455688" grpId="0" animBg="1"/>
      <p:bldP spid="45568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261056" y="304800"/>
            <a:ext cx="7392811" cy="1143000"/>
          </a:xfrm>
        </p:spPr>
        <p:txBody>
          <a:bodyPr/>
          <a:lstStyle/>
          <a:p>
            <a:r>
              <a:rPr lang="en-US"/>
              <a:t>Intuitive Color Spaces</a:t>
            </a:r>
          </a:p>
        </p:txBody>
      </p:sp>
      <p:pic>
        <p:nvPicPr>
          <p:cNvPr id="456707" name="Picture 3"/>
          <p:cNvPicPr>
            <a:picLocks noGrp="1" noChangeArrowheads="1"/>
          </p:cNvPicPr>
          <p:nvPr>
            <p:ph type="body" idx="1"/>
          </p:nvPr>
        </p:nvPicPr>
        <p:blipFill>
          <a:blip r:embed="rId2" cstate="print">
            <a:clrChange>
              <a:clrFrom>
                <a:srgbClr val="808080"/>
              </a:clrFrom>
              <a:clrTo>
                <a:srgbClr val="808080">
                  <a:alpha val="0"/>
                </a:srgbClr>
              </a:clrTo>
            </a:clrChange>
          </a:blip>
          <a:srcRect/>
          <a:stretch>
            <a:fillRect/>
          </a:stretch>
        </p:blipFill>
        <p:spPr>
          <a:xfrm>
            <a:off x="4572000" y="2743201"/>
            <a:ext cx="4082345" cy="2913063"/>
          </a:xfrm>
          <a:noFill/>
          <a:ln/>
          <a:effectLst/>
        </p:spPr>
      </p:pic>
      <p:sp>
        <p:nvSpPr>
          <p:cNvPr id="456708" name="Rectangle 4"/>
          <p:cNvSpPr>
            <a:spLocks noChangeArrowheads="1"/>
          </p:cNvSpPr>
          <p:nvPr/>
        </p:nvSpPr>
        <p:spPr bwMode="auto">
          <a:xfrm>
            <a:off x="169333" y="1524000"/>
            <a:ext cx="8212667" cy="5029200"/>
          </a:xfrm>
          <a:prstGeom prst="rect">
            <a:avLst/>
          </a:prstGeom>
          <a:noFill/>
          <a:ln w="9525">
            <a:noFill/>
            <a:miter lim="800000"/>
            <a:headEnd/>
            <a:tailEnd/>
          </a:ln>
          <a:effectLst/>
        </p:spPr>
        <p:txBody>
          <a:bodyPr/>
          <a:lstStyle/>
          <a:p>
            <a:pPr marL="342900" indent="-342900" algn="l">
              <a:lnSpc>
                <a:spcPct val="110000"/>
              </a:lnSpc>
              <a:spcBef>
                <a:spcPct val="30000"/>
              </a:spcBef>
              <a:spcAft>
                <a:spcPts val="600"/>
              </a:spcAft>
            </a:pPr>
            <a:r>
              <a:rPr lang="en-US" b="1" i="1">
                <a:solidFill>
                  <a:srgbClr val="FEC524"/>
                </a:solidFill>
                <a:effectLst>
                  <a:outerShdw blurRad="38100" dist="38100" dir="2700000" algn="tl">
                    <a:srgbClr val="000000"/>
                  </a:outerShdw>
                </a:effectLst>
                <a:latin typeface="Arial" pitchFamily="34" charset="0"/>
              </a:rPr>
              <a:t>A top-down view of hexcone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4989</Words>
  <Application>Microsoft Office PowerPoint</Application>
  <PresentationFormat>On-screen Show (4:3)</PresentationFormat>
  <Paragraphs>963</Paragraphs>
  <Slides>120</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2" baseType="lpstr">
      <vt:lpstr>Office Theme</vt:lpstr>
      <vt:lpstr>Equation</vt:lpstr>
      <vt:lpstr>3D Transformations and 3d- Viewing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Topics</vt:lpstr>
      <vt:lpstr>Synthetic Camera</vt:lpstr>
      <vt:lpstr>Steps in 3D Viewing</vt:lpstr>
      <vt:lpstr>Steps in 3D Viewing</vt:lpstr>
      <vt:lpstr>Projections</vt:lpstr>
      <vt:lpstr>Projections</vt:lpstr>
      <vt:lpstr>Projections</vt:lpstr>
      <vt:lpstr>Projections</vt:lpstr>
      <vt:lpstr>Perspective Projections</vt:lpstr>
      <vt:lpstr>Perspective Projections</vt:lpstr>
      <vt:lpstr>Number of Axis Vanishing Points</vt:lpstr>
      <vt:lpstr>Perspective Projections</vt:lpstr>
      <vt:lpstr>Number of Axis Vanishing Points</vt:lpstr>
      <vt:lpstr>Parallel Projections</vt:lpstr>
      <vt:lpstr>Orthographic Parallel Projections</vt:lpstr>
      <vt:lpstr>Orthographic Parallel Projections</vt:lpstr>
      <vt:lpstr>Orthographic Parallel Projections</vt:lpstr>
      <vt:lpstr>Obliuqe Parallel Projections</vt:lpstr>
      <vt:lpstr>Obliuqe Parallel Projections</vt:lpstr>
      <vt:lpstr>Parallel Projections</vt:lpstr>
      <vt:lpstr>Parallel Projections</vt:lpstr>
      <vt:lpstr>Oblique Parallel Projections</vt:lpstr>
      <vt:lpstr>Oblique Parallel Projections</vt:lpstr>
      <vt:lpstr>Classification of Planar Geometric Projections</vt:lpstr>
      <vt:lpstr>Coordinate Systems</vt:lpstr>
      <vt:lpstr>Slide 46</vt:lpstr>
      <vt:lpstr>Slide 47</vt:lpstr>
      <vt:lpstr>Slide 48</vt:lpstr>
      <vt:lpstr>Slide 49</vt:lpstr>
      <vt:lpstr>Slide 50</vt:lpstr>
      <vt:lpstr>Slide 51</vt:lpstr>
      <vt:lpstr>Specifying an Arbitrary View</vt:lpstr>
      <vt:lpstr>Specifying and Arbitrary View</vt:lpstr>
      <vt:lpstr>Specifying the Window</vt:lpstr>
      <vt:lpstr>Specifying the Window</vt:lpstr>
      <vt:lpstr>Specifying the Window</vt:lpstr>
      <vt:lpstr>Computing the VRC system</vt:lpstr>
      <vt:lpstr>Specifying the Window</vt:lpstr>
      <vt:lpstr>Specifying an Arbitrary View</vt:lpstr>
      <vt:lpstr>Specifying an Arbitrary View</vt:lpstr>
      <vt:lpstr>Specifying an Arbitrary View</vt:lpstr>
      <vt:lpstr>Specifying an Arbitrary View</vt:lpstr>
      <vt:lpstr>Specifying an Arbitrary View</vt:lpstr>
      <vt:lpstr>Specifying an Arbitrary View Summary</vt:lpstr>
      <vt:lpstr>Specifying an Arbitrary View Summary</vt:lpstr>
      <vt:lpstr>Arbitrary View</vt:lpstr>
      <vt:lpstr>Perspective Viewing with OpenGL</vt:lpstr>
      <vt:lpstr>Transformation Matrix for LookAt</vt:lpstr>
      <vt:lpstr>Slide 69</vt:lpstr>
      <vt:lpstr>Color Model</vt:lpstr>
      <vt:lpstr>Slide 71</vt:lpstr>
      <vt:lpstr>Color Model</vt:lpstr>
      <vt:lpstr>Slide 73</vt:lpstr>
      <vt:lpstr>Slide 74</vt:lpstr>
      <vt:lpstr>Slide 75</vt:lpstr>
      <vt:lpstr>Slide 76</vt:lpstr>
      <vt:lpstr>Slide 77</vt:lpstr>
      <vt:lpstr>Slide 78</vt:lpstr>
      <vt:lpstr>Slide 79</vt:lpstr>
      <vt:lpstr>Slide 80</vt:lpstr>
      <vt:lpstr>Slide 81</vt:lpstr>
      <vt:lpstr>How Do Artists Do It?</vt:lpstr>
      <vt:lpstr>Color Models for Raster Graphics</vt:lpstr>
      <vt:lpstr>RGB Color Model</vt:lpstr>
      <vt:lpstr>RGB Color Model</vt:lpstr>
      <vt:lpstr>RGB Color Model</vt:lpstr>
      <vt:lpstr>RGB Color Model</vt:lpstr>
      <vt:lpstr>RGB Color Model</vt:lpstr>
      <vt:lpstr>CMY Color Model</vt:lpstr>
      <vt:lpstr>CMY Color Model</vt:lpstr>
      <vt:lpstr>CMY Color Model</vt:lpstr>
      <vt:lpstr>CMY Color Model</vt:lpstr>
      <vt:lpstr>CMY Color Model</vt:lpstr>
      <vt:lpstr>YIQ Color Model</vt:lpstr>
      <vt:lpstr>YIQ Color Model</vt:lpstr>
      <vt:lpstr>YIQ Color Model</vt:lpstr>
      <vt:lpstr>HSV Color Model</vt:lpstr>
      <vt:lpstr>HSV Color Model</vt:lpstr>
      <vt:lpstr>Intuitive Color Spaces</vt:lpstr>
      <vt:lpstr>HSV Color Space</vt:lpstr>
      <vt:lpstr>HSV Color Model</vt:lpstr>
      <vt:lpstr>HSV Color Model</vt:lpstr>
      <vt:lpstr>HSV Color Model</vt:lpstr>
      <vt:lpstr>HSV Color Model</vt:lpstr>
      <vt:lpstr>HSV Color Model</vt:lpstr>
      <vt:lpstr>HLS Color Model</vt:lpstr>
      <vt:lpstr>HLS Color Model</vt:lpstr>
      <vt:lpstr>HLS Color Model</vt:lpstr>
      <vt:lpstr>Interactive Specification of Color</vt:lpstr>
      <vt:lpstr>Interactive Specification of Color</vt:lpstr>
      <vt:lpstr>Interactive Specification of Color</vt:lpstr>
      <vt:lpstr>Interactive Specification of Color</vt:lpstr>
      <vt:lpstr>Interpolating in Color Space</vt:lpstr>
      <vt:lpstr>Interpolating in Color Space</vt:lpstr>
      <vt:lpstr>Interpolating in Color Space</vt:lpstr>
      <vt:lpstr>Interpolating in Color Space</vt:lpstr>
      <vt:lpstr>Using Color in Computer Graphics</vt:lpstr>
      <vt:lpstr>Using Color in Computer Graphics</vt:lpstr>
      <vt:lpstr>Using Color in Computer Graphics</vt:lpstr>
      <vt:lpstr>Slide 120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NEELIMA2014</dc:creator>
  <cp:lastModifiedBy>NEELIMA2014</cp:lastModifiedBy>
  <cp:revision>13</cp:revision>
  <dcterms:created xsi:type="dcterms:W3CDTF">2015-02-03T03:30:38Z</dcterms:created>
  <dcterms:modified xsi:type="dcterms:W3CDTF">2015-02-09T06:50:12Z</dcterms:modified>
</cp:coreProperties>
</file>