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309" r:id="rId22"/>
    <p:sldId id="310" r:id="rId23"/>
    <p:sldId id="311" r:id="rId24"/>
    <p:sldId id="313" r:id="rId25"/>
    <p:sldId id="316" r:id="rId26"/>
    <p:sldId id="317" r:id="rId27"/>
    <p:sldId id="319" r:id="rId28"/>
    <p:sldId id="320" r:id="rId29"/>
    <p:sldId id="321" r:id="rId30"/>
    <p:sldId id="328" r:id="rId31"/>
    <p:sldId id="329" r:id="rId32"/>
    <p:sldId id="357" r:id="rId33"/>
    <p:sldId id="358" r:id="rId34"/>
    <p:sldId id="359" r:id="rId35"/>
    <p:sldId id="360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31" r:id="rId61"/>
    <p:sldId id="332" r:id="rId62"/>
    <p:sldId id="279" r:id="rId63"/>
    <p:sldId id="280" r:id="rId64"/>
    <p:sldId id="281" r:id="rId65"/>
    <p:sldId id="282" r:id="rId66"/>
    <p:sldId id="283" r:id="rId67"/>
    <p:sldId id="284" r:id="rId68"/>
    <p:sldId id="285" r:id="rId69"/>
    <p:sldId id="286" r:id="rId70"/>
    <p:sldId id="287" r:id="rId71"/>
    <p:sldId id="288" r:id="rId72"/>
    <p:sldId id="289" r:id="rId73"/>
    <p:sldId id="290" r:id="rId74"/>
    <p:sldId id="291" r:id="rId75"/>
    <p:sldId id="292" r:id="rId76"/>
    <p:sldId id="293" r:id="rId77"/>
    <p:sldId id="294" r:id="rId78"/>
    <p:sldId id="295" r:id="rId79"/>
    <p:sldId id="296" r:id="rId80"/>
    <p:sldId id="297" r:id="rId81"/>
    <p:sldId id="298" r:id="rId82"/>
    <p:sldId id="299" r:id="rId83"/>
    <p:sldId id="300" r:id="rId84"/>
    <p:sldId id="301" r:id="rId85"/>
    <p:sldId id="302" r:id="rId86"/>
    <p:sldId id="376" r:id="rId87"/>
    <p:sldId id="377" r:id="rId88"/>
    <p:sldId id="378" r:id="rId89"/>
    <p:sldId id="379" r:id="rId90"/>
    <p:sldId id="380" r:id="rId91"/>
    <p:sldId id="381" r:id="rId92"/>
    <p:sldId id="303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04" r:id="rId109"/>
    <p:sldId id="305" r:id="rId110"/>
    <p:sldId id="306" r:id="rId111"/>
    <p:sldId id="307" r:id="rId112"/>
    <p:sldId id="308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00F2-3E49-4063-A216-18D2CFFCDDD2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22794-1E1A-4E6F-A6FC-CB18DDD0CB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901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B2F8CB-007D-421A-AE19-40942886D19A}" type="slidenum">
              <a:rPr lang="zh-TW" altLang="en-US" sz="1200"/>
              <a:pPr/>
              <a:t>93</a:t>
            </a:fld>
            <a:endParaRPr lang="en-US" altLang="zh-TW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34E6FF-35C2-41F5-9B21-BFF37B1487A2}" type="slidenum">
              <a:rPr lang="zh-TW" altLang="en-US" sz="1200"/>
              <a:pPr/>
              <a:t>102</a:t>
            </a:fld>
            <a:endParaRPr lang="en-US" altLang="zh-TW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26959E-ECD3-4406-80A0-53D86B788E6D}" type="slidenum">
              <a:rPr lang="zh-TW" altLang="en-US" sz="1200"/>
              <a:pPr/>
              <a:t>103</a:t>
            </a:fld>
            <a:endParaRPr lang="en-US" altLang="zh-TW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DB1367-2B67-4EF7-A2FA-83874AD81F91}" type="slidenum">
              <a:rPr lang="zh-TW" altLang="en-US" sz="1200"/>
              <a:pPr/>
              <a:t>104</a:t>
            </a:fld>
            <a:endParaRPr lang="en-US" altLang="zh-TW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BB1C23-12CB-43AA-AC67-9E4696067D8A}" type="slidenum">
              <a:rPr lang="zh-TW" altLang="en-US" sz="1200"/>
              <a:pPr/>
              <a:t>105</a:t>
            </a:fld>
            <a:endParaRPr lang="en-US" altLang="zh-TW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112D81-4CCD-44AA-942D-72F3441FAD72}" type="slidenum">
              <a:rPr lang="zh-TW" altLang="en-US" sz="1200"/>
              <a:pPr/>
              <a:t>106</a:t>
            </a:fld>
            <a:endParaRPr lang="en-US" altLang="zh-TW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8E8708-B46C-4C9B-A357-3ECC2B2CC9AB}" type="slidenum">
              <a:rPr lang="zh-TW" altLang="en-US" sz="1200"/>
              <a:pPr/>
              <a:t>94</a:t>
            </a:fld>
            <a:endParaRPr lang="en-US" altLang="zh-TW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3EF0C0-7C81-4D89-9BD9-BA05A63716E3}" type="slidenum">
              <a:rPr lang="zh-TW" altLang="en-US" sz="1200"/>
              <a:pPr/>
              <a:t>95</a:t>
            </a:fld>
            <a:endParaRPr lang="en-US" altLang="zh-TW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BD0C05-DD1A-4280-88D4-EA608785A7B8}" type="slidenum">
              <a:rPr lang="zh-TW" altLang="en-US" sz="1200"/>
              <a:pPr/>
              <a:t>96</a:t>
            </a:fld>
            <a:endParaRPr lang="en-US" altLang="zh-TW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2FF19A-F45B-4ABD-A4D6-0EB9C9787795}" type="slidenum">
              <a:rPr lang="zh-TW" altLang="en-US" sz="1200"/>
              <a:pPr/>
              <a:t>97</a:t>
            </a:fld>
            <a:endParaRPr lang="en-US" altLang="zh-TW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A9F86B-E504-4BCA-9043-12AC755E5B3D}" type="slidenum">
              <a:rPr lang="zh-TW" altLang="en-US" sz="1200"/>
              <a:pPr/>
              <a:t>98</a:t>
            </a:fld>
            <a:endParaRPr lang="en-US" altLang="zh-TW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FBACCF-17C3-4C2A-8836-70E5FBF14F81}" type="slidenum">
              <a:rPr lang="zh-TW" altLang="en-US" sz="1200"/>
              <a:pPr/>
              <a:t>99</a:t>
            </a:fld>
            <a:endParaRPr lang="en-US" altLang="zh-TW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86C4B8-F76B-4906-A514-EFFF9BE9E570}" type="slidenum">
              <a:rPr lang="zh-TW" altLang="en-US" sz="1200"/>
              <a:pPr/>
              <a:t>100</a:t>
            </a:fld>
            <a:endParaRPr lang="en-US" altLang="zh-TW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5D233-FE6F-4395-A6F1-5830962D07BC}" type="slidenum">
              <a:rPr lang="zh-TW" altLang="en-US" sz="1200"/>
              <a:pPr/>
              <a:t>101</a:t>
            </a:fld>
            <a:endParaRPr lang="en-US" altLang="zh-TW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547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827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639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45" y="304800"/>
            <a:ext cx="739422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1" y="1612901"/>
            <a:ext cx="4214989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256" y="1612901"/>
            <a:ext cx="4216400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438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45" y="304800"/>
            <a:ext cx="739422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1" y="1612901"/>
            <a:ext cx="4214989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5256" y="1612900"/>
            <a:ext cx="4216400" cy="2173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5256" y="3938589"/>
            <a:ext cx="4216400" cy="2174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30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966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5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879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597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598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332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831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8206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3DF2-979D-4A34-AD76-0B38889C1261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78F6-EDCA-4092-9BDD-AFC944B2B4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100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0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4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65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69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8.v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79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80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 NEELIMA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91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700" i="0">
                <a:solidFill>
                  <a:srgbClr val="CC3300"/>
                </a:solidFill>
              </a:rPr>
              <a:t>Non-uniform scaling</a:t>
            </a:r>
            <a:r>
              <a:rPr lang="en-US" sz="2700"/>
              <a:t>: different scalars per component:</a:t>
            </a:r>
          </a:p>
          <a:p>
            <a:pPr marL="342900" indent="-342900">
              <a:lnSpc>
                <a:spcPct val="90000"/>
              </a:lnSpc>
            </a:pPr>
            <a:endParaRPr lang="en-US" sz="2700"/>
          </a:p>
          <a:p>
            <a:pPr marL="342900" indent="-342900">
              <a:lnSpc>
                <a:spcPct val="90000"/>
              </a:lnSpc>
            </a:pPr>
            <a:endParaRPr lang="en-US" sz="2700"/>
          </a:p>
          <a:p>
            <a:pPr marL="342900" indent="-342900">
              <a:lnSpc>
                <a:spcPct val="90000"/>
              </a:lnSpc>
            </a:pPr>
            <a:endParaRPr lang="en-US" sz="2700"/>
          </a:p>
          <a:p>
            <a:pPr marL="342900" indent="-342900">
              <a:lnSpc>
                <a:spcPct val="90000"/>
              </a:lnSpc>
            </a:pPr>
            <a:endParaRPr lang="en-US" sz="2700"/>
          </a:p>
          <a:p>
            <a:pPr marL="342900" indent="-342900">
              <a:lnSpc>
                <a:spcPct val="90000"/>
              </a:lnSpc>
            </a:pPr>
            <a:endParaRPr lang="en-US" sz="2700"/>
          </a:p>
          <a:p>
            <a:pPr marL="342900" indent="-342900">
              <a:lnSpc>
                <a:spcPct val="90000"/>
              </a:lnSpc>
            </a:pPr>
            <a:endParaRPr lang="en-US" sz="2700"/>
          </a:p>
          <a:p>
            <a:pPr marL="342900" indent="-342900">
              <a:lnSpc>
                <a:spcPct val="90000"/>
              </a:lnSpc>
            </a:pPr>
            <a:r>
              <a:rPr lang="en-US" sz="2700" i="0">
                <a:solidFill>
                  <a:srgbClr val="FFFF00"/>
                </a:solidFill>
              </a:rPr>
              <a:t>How can we represent this in matrix form?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Scaling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609600" y="2514600"/>
            <a:ext cx="8001000" cy="2743200"/>
            <a:chOff x="384" y="1584"/>
            <a:chExt cx="5040" cy="1728"/>
          </a:xfrm>
        </p:grpSpPr>
        <p:grpSp>
          <p:nvGrpSpPr>
            <p:cNvPr id="303109" name="Group 5"/>
            <p:cNvGrpSpPr>
              <a:grpSpLocks/>
            </p:cNvGrpSpPr>
            <p:nvPr/>
          </p:nvGrpSpPr>
          <p:grpSpPr bwMode="auto">
            <a:xfrm>
              <a:off x="384" y="1584"/>
              <a:ext cx="1920" cy="1728"/>
              <a:chOff x="816" y="2208"/>
              <a:chExt cx="1920" cy="1728"/>
            </a:xfrm>
          </p:grpSpPr>
          <p:sp>
            <p:nvSpPr>
              <p:cNvPr id="303110" name="Line 6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11" name="Line 7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12" name="Line 8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13" name="Line 9"/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14" name="Line 10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15" name="Line 11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16" name="Line 12"/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17" name="Line 13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18" name="Line 14"/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19" name="Line 15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20" name="Line 16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21" name="Line 17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22" name="Line 18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23" name="Line 19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24" name="Line 20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25" name="Line 21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26" name="Line 22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27" name="Line 23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03128" name="Group 24"/>
            <p:cNvGrpSpPr>
              <a:grpSpLocks/>
            </p:cNvGrpSpPr>
            <p:nvPr/>
          </p:nvGrpSpPr>
          <p:grpSpPr bwMode="auto">
            <a:xfrm>
              <a:off x="1008" y="2256"/>
              <a:ext cx="576" cy="672"/>
              <a:chOff x="1440" y="2928"/>
              <a:chExt cx="576" cy="672"/>
            </a:xfrm>
          </p:grpSpPr>
          <p:sp>
            <p:nvSpPr>
              <p:cNvPr id="303129" name="Freeform 25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>
                  <a:gd name="T0" fmla="*/ 0 w 96"/>
                  <a:gd name="T1" fmla="*/ 144 h 144"/>
                  <a:gd name="T2" fmla="*/ 0 w 96"/>
                  <a:gd name="T3" fmla="*/ 0 h 144"/>
                  <a:gd name="T4" fmla="*/ 96 w 96"/>
                  <a:gd name="T5" fmla="*/ 0 h 144"/>
                  <a:gd name="T6" fmla="*/ 96 w 96"/>
                  <a:gd name="T7" fmla="*/ 96 h 144"/>
                  <a:gd name="T8" fmla="*/ 0 w 9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30" name="Rectangle 26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31" name="Freeform 27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240 w 576"/>
                  <a:gd name="T3" fmla="*/ 0 h 192"/>
                  <a:gd name="T4" fmla="*/ 336 w 576"/>
                  <a:gd name="T5" fmla="*/ 0 h 192"/>
                  <a:gd name="T6" fmla="*/ 576 w 576"/>
                  <a:gd name="T7" fmla="*/ 192 h 192"/>
                  <a:gd name="T8" fmla="*/ 0 w 576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03132" name="Group 28"/>
            <p:cNvGrpSpPr>
              <a:grpSpLocks/>
            </p:cNvGrpSpPr>
            <p:nvPr/>
          </p:nvGrpSpPr>
          <p:grpSpPr bwMode="auto">
            <a:xfrm>
              <a:off x="3264" y="1584"/>
              <a:ext cx="1920" cy="1728"/>
              <a:chOff x="816" y="2208"/>
              <a:chExt cx="1920" cy="1728"/>
            </a:xfrm>
          </p:grpSpPr>
          <p:sp>
            <p:nvSpPr>
              <p:cNvPr id="303133" name="Line 29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34" name="Line 30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35" name="Line 31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36" name="Line 32"/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37" name="Line 33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38" name="Line 34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39" name="Line 35"/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0" name="Line 36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1" name="Line 37"/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2" name="Line 38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3" name="Line 39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4" name="Line 40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5" name="Line 41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6" name="Line 42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7" name="Line 43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8" name="Line 44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49" name="Line 45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50" name="Line 46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03151" name="Group 47"/>
            <p:cNvGrpSpPr>
              <a:grpSpLocks/>
            </p:cNvGrpSpPr>
            <p:nvPr/>
          </p:nvGrpSpPr>
          <p:grpSpPr bwMode="auto">
            <a:xfrm>
              <a:off x="4272" y="2690"/>
              <a:ext cx="1152" cy="334"/>
              <a:chOff x="1440" y="2928"/>
              <a:chExt cx="576" cy="672"/>
            </a:xfrm>
          </p:grpSpPr>
          <p:sp>
            <p:nvSpPr>
              <p:cNvPr id="303152" name="Freeform 48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>
                  <a:gd name="T0" fmla="*/ 0 w 96"/>
                  <a:gd name="T1" fmla="*/ 144 h 144"/>
                  <a:gd name="T2" fmla="*/ 0 w 96"/>
                  <a:gd name="T3" fmla="*/ 0 h 144"/>
                  <a:gd name="T4" fmla="*/ 96 w 96"/>
                  <a:gd name="T5" fmla="*/ 0 h 144"/>
                  <a:gd name="T6" fmla="*/ 96 w 96"/>
                  <a:gd name="T7" fmla="*/ 96 h 144"/>
                  <a:gd name="T8" fmla="*/ 0 w 9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53" name="Rectangle 49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3154" name="Freeform 50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240 w 576"/>
                  <a:gd name="T3" fmla="*/ 0 h 192"/>
                  <a:gd name="T4" fmla="*/ 336 w 576"/>
                  <a:gd name="T5" fmla="*/ 0 h 192"/>
                  <a:gd name="T6" fmla="*/ 576 w 576"/>
                  <a:gd name="T7" fmla="*/ 192 h 192"/>
                  <a:gd name="T8" fmla="*/ 0 w 576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03155" name="AutoShape 51"/>
            <p:cNvSpPr>
              <a:spLocks noChangeArrowheads="1"/>
            </p:cNvSpPr>
            <p:nvPr/>
          </p:nvSpPr>
          <p:spPr bwMode="auto">
            <a:xfrm>
              <a:off x="2496" y="2352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>
                <a:solidFill>
                  <a:srgbClr val="FFFF00"/>
                </a:solidFill>
                <a:latin typeface="Arial" pitchFamily="34" charset="0"/>
              </a:endParaRPr>
            </a:p>
          </p:txBody>
        </p:sp>
        <p:sp>
          <p:nvSpPr>
            <p:cNvPr id="303156" name="Text Box 52"/>
            <p:cNvSpPr txBox="1">
              <a:spLocks noChangeArrowheads="1"/>
            </p:cNvSpPr>
            <p:nvPr/>
          </p:nvSpPr>
          <p:spPr bwMode="auto">
            <a:xfrm>
              <a:off x="2436" y="2647"/>
              <a:ext cx="5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ym typeface="Symbol" pitchFamily="18" charset="2"/>
                </a:rPr>
                <a:t>X  </a:t>
              </a:r>
              <a:r>
                <a:rPr lang="en-US"/>
                <a:t>2,</a:t>
              </a:r>
              <a:br>
                <a:rPr lang="en-US"/>
              </a:br>
              <a:r>
                <a:rPr lang="en-US"/>
                <a:t>Y </a:t>
              </a:r>
              <a:r>
                <a:rPr lang="en-US">
                  <a:sym typeface="Symbol" pitchFamily="18" charset="2"/>
                </a:rPr>
                <a:t></a:t>
              </a:r>
              <a:r>
                <a:rPr lang="en-US"/>
                <a:t> 0.5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5689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54D47187-8C0A-46C0-9B84-EFAD4AF7C83D}" type="slidenum">
              <a:rPr lang="es-ES" altLang="zh-TW" sz="1000">
                <a:latin typeface="Arial" pitchFamily="34" charset="0"/>
              </a:rPr>
              <a:pPr lvl="1"/>
              <a:t>100</a:t>
            </a:fld>
            <a:endParaRPr lang="es-ES" altLang="zh-TW" sz="1000">
              <a:latin typeface="Arial" pitchFamily="34" charset="0"/>
            </a:endParaRPr>
          </a:p>
        </p:txBody>
      </p:sp>
      <p:sp>
        <p:nvSpPr>
          <p:cNvPr id="12292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/>
              <a:t>Angel: Interactive Computer Graphics 3E © Addison-Wesley 2002</a:t>
            </a:r>
            <a:endParaRPr lang="en-US" altLang="zh-TW" sz="1400"/>
          </a:p>
        </p:txBody>
      </p:sp>
      <p:sp>
        <p:nvSpPr>
          <p:cNvPr id="1229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Scaling</a:t>
            </a:r>
          </a:p>
        </p:txBody>
      </p:sp>
      <p:pic>
        <p:nvPicPr>
          <p:cNvPr id="12294" name="Picture 1029" descr="AN04F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203575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0" name="Object 1030"/>
          <p:cNvGraphicFramePr>
            <a:graphicFrameLocks noChangeAspect="1"/>
          </p:cNvGraphicFramePr>
          <p:nvPr/>
        </p:nvGraphicFramePr>
        <p:xfrm>
          <a:off x="3352800" y="4038600"/>
          <a:ext cx="2438400" cy="2116138"/>
        </p:xfrm>
        <a:graphic>
          <a:graphicData uri="http://schemas.openxmlformats.org/presentationml/2006/ole">
            <p:oleObj spid="_x0000_s141314" name="Equation" r:id="rId5" imgW="1054100" imgH="914400" progId="Equation.3">
              <p:embed/>
            </p:oleObj>
          </a:graphicData>
        </a:graphic>
      </p:graphicFrame>
      <p:sp>
        <p:nvSpPr>
          <p:cNvPr id="12295" name="Text Box 1032"/>
          <p:cNvSpPr>
            <a:spLocks noGrp="1" noChangeArrowheads="1"/>
          </p:cNvSpPr>
          <p:nvPr>
            <p:ph type="body" idx="1"/>
          </p:nvPr>
        </p:nvSpPr>
        <p:spPr>
          <a:xfrm>
            <a:off x="1447800" y="4876800"/>
            <a:ext cx="2209800" cy="6096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 smtClean="0">
                <a:latin typeface="Times New Roman" pitchFamily="18" charset="0"/>
                <a:ea typeface="PMingLiU" pitchFamily="18" charset="-120"/>
              </a:rPr>
              <a:t>S </a:t>
            </a:r>
            <a:r>
              <a:rPr lang="en-US" altLang="zh-TW" sz="2000" smtClean="0">
                <a:latin typeface="Times New Roman" pitchFamily="18" charset="0"/>
                <a:ea typeface="PMingLiU" pitchFamily="18" charset="-120"/>
              </a:rPr>
              <a:t>= </a:t>
            </a:r>
            <a:r>
              <a:rPr lang="en-US" altLang="zh-TW" sz="2000" b="1" smtClean="0">
                <a:latin typeface="Times New Roman" pitchFamily="18" charset="0"/>
                <a:ea typeface="PMingLiU" pitchFamily="18" charset="-120"/>
              </a:rPr>
              <a:t>S</a:t>
            </a:r>
            <a:r>
              <a:rPr lang="en-US" altLang="zh-TW" sz="2000" smtClean="0">
                <a:latin typeface="Times New Roman" pitchFamily="18" charset="0"/>
                <a:ea typeface="PMingLiU" pitchFamily="18" charset="-120"/>
              </a:rPr>
              <a:t>(s</a:t>
            </a:r>
            <a:r>
              <a:rPr lang="en-US" altLang="zh-TW" sz="2000" baseline="-25000" smtClean="0">
                <a:latin typeface="Times New Roman" pitchFamily="18" charset="0"/>
                <a:ea typeface="PMingLiU" pitchFamily="18" charset="-120"/>
              </a:rPr>
              <a:t>x</a:t>
            </a:r>
            <a:r>
              <a:rPr lang="en-US" altLang="zh-TW" sz="2000" smtClean="0">
                <a:latin typeface="Times New Roman" pitchFamily="18" charset="0"/>
                <a:ea typeface="PMingLiU" pitchFamily="18" charset="-120"/>
              </a:rPr>
              <a:t>, s</a:t>
            </a:r>
            <a:r>
              <a:rPr lang="en-US" altLang="zh-TW" sz="2000" baseline="-25000" smtClean="0">
                <a:latin typeface="Times New Roman" pitchFamily="18" charset="0"/>
                <a:ea typeface="PMingLiU" pitchFamily="18" charset="-120"/>
              </a:rPr>
              <a:t>y</a:t>
            </a:r>
            <a:r>
              <a:rPr lang="en-US" altLang="zh-TW" sz="2000" smtClean="0">
                <a:latin typeface="Times New Roman" pitchFamily="18" charset="0"/>
                <a:ea typeface="PMingLiU" pitchFamily="18" charset="-120"/>
              </a:rPr>
              <a:t>, s</a:t>
            </a:r>
            <a:r>
              <a:rPr lang="en-US" altLang="zh-TW" sz="2000" baseline="-25000" smtClean="0">
                <a:latin typeface="Times New Roman" pitchFamily="18" charset="0"/>
                <a:ea typeface="PMingLiU" pitchFamily="18" charset="-120"/>
              </a:rPr>
              <a:t>z</a:t>
            </a:r>
            <a:r>
              <a:rPr lang="en-US" altLang="zh-TW" sz="2000" smtClean="0">
                <a:latin typeface="Times New Roman" pitchFamily="18" charset="0"/>
                <a:ea typeface="PMingLiU" pitchFamily="18" charset="-120"/>
              </a:rPr>
              <a:t>) =</a:t>
            </a:r>
          </a:p>
        </p:txBody>
      </p:sp>
      <p:sp>
        <p:nvSpPr>
          <p:cNvPr id="12296" name="Text Box 1033"/>
          <p:cNvSpPr txBox="1">
            <a:spLocks noChangeArrowheads="1"/>
          </p:cNvSpPr>
          <p:nvPr/>
        </p:nvSpPr>
        <p:spPr bwMode="auto">
          <a:xfrm>
            <a:off x="2286000" y="2133600"/>
            <a:ext cx="9826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ea typeface="PMingLiU" pitchFamily="18" charset="-120"/>
              </a:rPr>
              <a:t>x’=s</a:t>
            </a:r>
            <a:r>
              <a:rPr lang="en-US" altLang="zh-TW" baseline="-25000">
                <a:ea typeface="PMingLiU" pitchFamily="18" charset="-120"/>
              </a:rPr>
              <a:t>x</a:t>
            </a:r>
            <a:r>
              <a:rPr lang="en-US" altLang="zh-TW">
                <a:ea typeface="PMingLiU" pitchFamily="18" charset="-120"/>
              </a:rPr>
              <a:t>x</a:t>
            </a:r>
          </a:p>
          <a:p>
            <a:r>
              <a:rPr lang="en-US" altLang="zh-TW">
                <a:ea typeface="PMingLiU" pitchFamily="18" charset="-120"/>
              </a:rPr>
              <a:t>y’=s</a:t>
            </a:r>
            <a:r>
              <a:rPr lang="en-US" altLang="zh-TW" baseline="-25000">
                <a:ea typeface="PMingLiU" pitchFamily="18" charset="-120"/>
              </a:rPr>
              <a:t>y</a:t>
            </a:r>
            <a:r>
              <a:rPr lang="en-US" altLang="zh-TW">
                <a:ea typeface="PMingLiU" pitchFamily="18" charset="-120"/>
              </a:rPr>
              <a:t>y</a:t>
            </a:r>
          </a:p>
          <a:p>
            <a:r>
              <a:rPr lang="en-US" altLang="zh-TW">
                <a:ea typeface="PMingLiU" pitchFamily="18" charset="-120"/>
              </a:rPr>
              <a:t>z’=s</a:t>
            </a:r>
            <a:r>
              <a:rPr lang="en-US" altLang="zh-TW" baseline="-25000">
                <a:ea typeface="PMingLiU" pitchFamily="18" charset="-120"/>
              </a:rPr>
              <a:t>z</a:t>
            </a:r>
            <a:r>
              <a:rPr lang="en-US" altLang="zh-TW">
                <a:ea typeface="PMingLiU" pitchFamily="18" charset="-120"/>
              </a:rPr>
              <a:t>z</a:t>
            </a:r>
          </a:p>
        </p:txBody>
      </p:sp>
      <p:sp>
        <p:nvSpPr>
          <p:cNvPr id="12297" name="Text Box 1034"/>
          <p:cNvSpPr txBox="1">
            <a:spLocks noChangeArrowheads="1"/>
          </p:cNvSpPr>
          <p:nvPr/>
        </p:nvSpPr>
        <p:spPr bwMode="auto">
          <a:xfrm>
            <a:off x="2286000" y="3429000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b="1">
                <a:ea typeface="PMingLiU" pitchFamily="18" charset="-120"/>
              </a:rPr>
              <a:t>p</a:t>
            </a:r>
            <a:r>
              <a:rPr lang="en-US" altLang="zh-TW">
                <a:ea typeface="PMingLiU" pitchFamily="18" charset="-120"/>
              </a:rPr>
              <a:t>’=</a:t>
            </a:r>
            <a:r>
              <a:rPr lang="en-US" altLang="zh-TW" b="1">
                <a:ea typeface="PMingLiU" pitchFamily="18" charset="-120"/>
              </a:rPr>
              <a:t>Sp</a:t>
            </a:r>
          </a:p>
        </p:txBody>
      </p:sp>
      <p:sp>
        <p:nvSpPr>
          <p:cNvPr id="12298" name="Text Box 1035"/>
          <p:cNvSpPr txBox="1">
            <a:spLocks noChangeArrowheads="1"/>
          </p:cNvSpPr>
          <p:nvPr/>
        </p:nvSpPr>
        <p:spPr bwMode="auto">
          <a:xfrm>
            <a:off x="155575" y="1522413"/>
            <a:ext cx="779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latin typeface="Arial" pitchFamily="34" charset="0"/>
                <a:ea typeface="PMingLiU" pitchFamily="18" charset="-120"/>
              </a:rPr>
              <a:t>Expand or contract along each axis (fixed point of origin)</a:t>
            </a:r>
          </a:p>
        </p:txBody>
      </p:sp>
    </p:spTree>
    <p:extLst>
      <p:ext uri="{BB962C8B-B14F-4D97-AF65-F5344CB8AC3E}">
        <p14:creationId xmlns="" xmlns:p14="http://schemas.microsoft.com/office/powerpoint/2010/main" val="17916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DA561FB3-400D-465A-98FB-E518ABAC391C}" type="slidenum">
              <a:rPr lang="es-ES" altLang="zh-TW" sz="1000">
                <a:latin typeface="Arial" pitchFamily="34" charset="0"/>
              </a:rPr>
              <a:pPr lvl="1"/>
              <a:t>101</a:t>
            </a:fld>
            <a:endParaRPr lang="es-ES" altLang="zh-TW" sz="1000">
              <a:latin typeface="Arial" pitchFamily="34" charset="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/>
              <a:t>Angel: Interactive Computer Graphics 3E © Addison-Wesley 2002</a:t>
            </a:r>
            <a:endParaRPr lang="en-US" altLang="zh-TW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Reflection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>
                <a:ea typeface="PMingLiU" pitchFamily="18" charset="-120"/>
              </a:rPr>
              <a:t>corresponds to negative scale factors</a:t>
            </a:r>
          </a:p>
        </p:txBody>
      </p:sp>
      <p:pic>
        <p:nvPicPr>
          <p:cNvPr id="53254" name="Picture 5" descr="AN04F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377825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553200" y="28194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ea typeface="PMingLiU" pitchFamily="18" charset="-120"/>
              </a:rPr>
              <a:t>original</a:t>
            </a: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874713" y="2784475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ea typeface="PMingLiU" pitchFamily="18" charset="-120"/>
              </a:rPr>
              <a:t>s</a:t>
            </a:r>
            <a:r>
              <a:rPr lang="en-US" altLang="zh-TW" baseline="-25000">
                <a:ea typeface="PMingLiU" pitchFamily="18" charset="-120"/>
              </a:rPr>
              <a:t>x</a:t>
            </a:r>
            <a:r>
              <a:rPr lang="en-US" altLang="zh-TW">
                <a:ea typeface="PMingLiU" pitchFamily="18" charset="-120"/>
              </a:rPr>
              <a:t> = -1 s</a:t>
            </a:r>
            <a:r>
              <a:rPr lang="en-US" altLang="zh-TW" baseline="-25000">
                <a:ea typeface="PMingLiU" pitchFamily="18" charset="-120"/>
              </a:rPr>
              <a:t>y</a:t>
            </a:r>
            <a:r>
              <a:rPr lang="en-US" altLang="zh-TW">
                <a:ea typeface="PMingLiU" pitchFamily="18" charset="-120"/>
              </a:rPr>
              <a:t> = 1</a:t>
            </a: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787400" y="4876800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ea typeface="PMingLiU" pitchFamily="18" charset="-120"/>
              </a:rPr>
              <a:t>s</a:t>
            </a:r>
            <a:r>
              <a:rPr lang="en-US" altLang="zh-TW" baseline="-25000">
                <a:ea typeface="PMingLiU" pitchFamily="18" charset="-120"/>
              </a:rPr>
              <a:t>x</a:t>
            </a:r>
            <a:r>
              <a:rPr lang="en-US" altLang="zh-TW">
                <a:ea typeface="PMingLiU" pitchFamily="18" charset="-120"/>
              </a:rPr>
              <a:t> = -1 s</a:t>
            </a:r>
            <a:r>
              <a:rPr lang="en-US" altLang="zh-TW" baseline="-25000">
                <a:ea typeface="PMingLiU" pitchFamily="18" charset="-120"/>
              </a:rPr>
              <a:t>y</a:t>
            </a:r>
            <a:r>
              <a:rPr lang="en-US" altLang="zh-TW">
                <a:ea typeface="PMingLiU" pitchFamily="18" charset="-120"/>
              </a:rPr>
              <a:t> = -1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6248400" y="4876800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ea typeface="PMingLiU" pitchFamily="18" charset="-120"/>
              </a:rPr>
              <a:t>s</a:t>
            </a:r>
            <a:r>
              <a:rPr lang="en-US" altLang="zh-TW" baseline="-25000">
                <a:ea typeface="PMingLiU" pitchFamily="18" charset="-120"/>
              </a:rPr>
              <a:t>x</a:t>
            </a:r>
            <a:r>
              <a:rPr lang="en-US" altLang="zh-TW">
                <a:ea typeface="PMingLiU" pitchFamily="18" charset="-120"/>
              </a:rPr>
              <a:t> = 1 s</a:t>
            </a:r>
            <a:r>
              <a:rPr lang="en-US" altLang="zh-TW" baseline="-25000">
                <a:ea typeface="PMingLiU" pitchFamily="18" charset="-120"/>
              </a:rPr>
              <a:t>y</a:t>
            </a:r>
            <a:r>
              <a:rPr lang="en-US" altLang="zh-TW">
                <a:ea typeface="PMingLiU" pitchFamily="18" charset="-120"/>
              </a:rPr>
              <a:t> = -1</a:t>
            </a:r>
          </a:p>
        </p:txBody>
      </p:sp>
    </p:spTree>
    <p:extLst>
      <p:ext uri="{BB962C8B-B14F-4D97-AF65-F5344CB8AC3E}">
        <p14:creationId xmlns="" xmlns:p14="http://schemas.microsoft.com/office/powerpoint/2010/main" val="19920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5C80A281-7D5B-4703-8CC6-69C1D5225517}" type="slidenum">
              <a:rPr lang="es-ES" altLang="zh-TW" sz="1000">
                <a:solidFill>
                  <a:schemeClr val="bg1"/>
                </a:solidFill>
                <a:latin typeface="Arial" pitchFamily="34" charset="0"/>
              </a:rPr>
              <a:pPr lvl="1"/>
              <a:t>102</a:t>
            </a:fld>
            <a:endParaRPr lang="es-ES" altLang="zh-TW" sz="1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>
                <a:solidFill>
                  <a:schemeClr val="bg1"/>
                </a:solidFill>
              </a:rPr>
              <a:t>Angel: Interactive Computer Graphics 3E © Addison-Wesley 2002</a:t>
            </a:r>
            <a:endParaRPr lang="en-US" altLang="zh-TW" sz="1400">
              <a:solidFill>
                <a:schemeClr val="bg1"/>
              </a:solidFill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Inverses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smtClean="0"/>
              <a:t>Although we could compute inverse matrices by general formulas, we can use simple geometric observations</a:t>
            </a:r>
          </a:p>
          <a:p>
            <a:pPr lvl="1" eaLnBrk="1" hangingPunct="1"/>
            <a:r>
              <a:rPr lang="en-US" altLang="zh-TW" smtClean="0"/>
              <a:t>Translation: </a:t>
            </a:r>
            <a:r>
              <a:rPr lang="en-US" altLang="zh-TW" sz="2400" b="1" smtClean="0">
                <a:latin typeface="Times New Roman" pitchFamily="18" charset="0"/>
              </a:rPr>
              <a:t>T</a:t>
            </a:r>
            <a:r>
              <a:rPr lang="en-US" altLang="zh-TW" sz="3200" baseline="30000" smtClean="0">
                <a:latin typeface="Times New Roman" pitchFamily="18" charset="0"/>
              </a:rPr>
              <a:t>-1</a:t>
            </a:r>
            <a:r>
              <a:rPr lang="en-US" altLang="zh-TW" sz="2400" smtClean="0"/>
              <a:t>(d</a:t>
            </a:r>
            <a:r>
              <a:rPr lang="en-US" altLang="zh-TW" sz="2400" baseline="-25000" smtClean="0"/>
              <a:t>x</a:t>
            </a:r>
            <a:r>
              <a:rPr lang="en-US" altLang="zh-TW" sz="2400" smtClean="0"/>
              <a:t>, d</a:t>
            </a:r>
            <a:r>
              <a:rPr lang="en-US" altLang="zh-TW" sz="2400" baseline="-25000" smtClean="0"/>
              <a:t>y</a:t>
            </a:r>
            <a:r>
              <a:rPr lang="en-US" altLang="zh-TW" sz="2400" smtClean="0"/>
              <a:t>, d</a:t>
            </a:r>
            <a:r>
              <a:rPr lang="en-US" altLang="zh-TW" sz="2400" baseline="-25000" smtClean="0"/>
              <a:t>z</a:t>
            </a:r>
            <a:r>
              <a:rPr lang="en-US" altLang="zh-TW" sz="2400" smtClean="0"/>
              <a:t>)</a:t>
            </a:r>
            <a:r>
              <a:rPr lang="en-US" altLang="zh-TW" sz="2000" smtClean="0"/>
              <a:t> = </a:t>
            </a:r>
            <a:r>
              <a:rPr lang="en-US" altLang="zh-TW" sz="2000" b="1" smtClean="0">
                <a:latin typeface="Times New Roman" pitchFamily="18" charset="0"/>
              </a:rPr>
              <a:t>T</a:t>
            </a:r>
            <a:r>
              <a:rPr lang="en-US" altLang="zh-TW" sz="2000" smtClean="0"/>
              <a:t>(-d</a:t>
            </a:r>
            <a:r>
              <a:rPr lang="en-US" altLang="zh-TW" sz="2000" baseline="-25000" smtClean="0"/>
              <a:t>x</a:t>
            </a:r>
            <a:r>
              <a:rPr lang="en-US" altLang="zh-TW" sz="2000" smtClean="0"/>
              <a:t>, -d</a:t>
            </a:r>
            <a:r>
              <a:rPr lang="en-US" altLang="zh-TW" sz="2000" baseline="-25000" smtClean="0"/>
              <a:t>y</a:t>
            </a:r>
            <a:r>
              <a:rPr lang="en-US" altLang="zh-TW" sz="2000" smtClean="0"/>
              <a:t>, -d</a:t>
            </a:r>
            <a:r>
              <a:rPr lang="en-US" altLang="zh-TW" sz="2000" baseline="-25000" smtClean="0"/>
              <a:t>z</a:t>
            </a:r>
            <a:r>
              <a:rPr lang="en-US" altLang="zh-TW" sz="2000" smtClean="0"/>
              <a:t>) </a:t>
            </a:r>
          </a:p>
          <a:p>
            <a:pPr lvl="1" eaLnBrk="1" hangingPunct="1"/>
            <a:r>
              <a:rPr lang="en-US" altLang="zh-TW" smtClean="0"/>
              <a:t>Rotation: </a:t>
            </a:r>
            <a:r>
              <a:rPr lang="en-US" altLang="zh-TW" b="1" smtClean="0">
                <a:latin typeface="Times New Roman" pitchFamily="18" charset="0"/>
              </a:rPr>
              <a:t>R</a:t>
            </a:r>
            <a:r>
              <a:rPr lang="en-US" altLang="zh-TW" smtClean="0">
                <a:latin typeface="Times New Roman" pitchFamily="18" charset="0"/>
              </a:rPr>
              <a:t> </a:t>
            </a:r>
            <a:r>
              <a:rPr lang="en-US" altLang="zh-TW" sz="3200" baseline="30000" smtClean="0">
                <a:latin typeface="Times New Roman" pitchFamily="18" charset="0"/>
              </a:rPr>
              <a:t>-1</a:t>
            </a:r>
            <a:r>
              <a:rPr lang="en-US" altLang="zh-TW" smtClean="0">
                <a:latin typeface="Times New Roman" pitchFamily="18" charset="0"/>
              </a:rPr>
              <a:t>(</a:t>
            </a:r>
            <a:r>
              <a:rPr lang="en-US" altLang="zh-TW" smtClean="0">
                <a:latin typeface="Symbol" pitchFamily="18" charset="2"/>
              </a:rPr>
              <a:t>q</a:t>
            </a:r>
            <a:r>
              <a:rPr lang="en-US" altLang="zh-TW" smtClean="0">
                <a:latin typeface="Times New Roman" pitchFamily="18" charset="0"/>
              </a:rPr>
              <a:t>) = </a:t>
            </a:r>
            <a:r>
              <a:rPr lang="en-US" altLang="zh-TW" b="1" smtClean="0">
                <a:latin typeface="Times New Roman" pitchFamily="18" charset="0"/>
              </a:rPr>
              <a:t>R</a:t>
            </a:r>
            <a:r>
              <a:rPr lang="en-US" altLang="zh-TW" smtClean="0">
                <a:latin typeface="Times New Roman" pitchFamily="18" charset="0"/>
              </a:rPr>
              <a:t>(-</a:t>
            </a:r>
            <a:r>
              <a:rPr lang="en-US" altLang="zh-TW" smtClean="0">
                <a:latin typeface="Symbol" pitchFamily="18" charset="2"/>
              </a:rPr>
              <a:t>q</a:t>
            </a:r>
            <a:r>
              <a:rPr lang="en-US" altLang="zh-TW" smtClean="0">
                <a:latin typeface="Times New Roman" pitchFamily="18" charset="0"/>
              </a:rPr>
              <a:t>)</a:t>
            </a:r>
          </a:p>
          <a:p>
            <a:pPr lvl="2" eaLnBrk="1" hangingPunct="1"/>
            <a:r>
              <a:rPr lang="en-US" altLang="zh-TW" sz="2500" smtClean="0">
                <a:latin typeface="Times New Roman" pitchFamily="18" charset="0"/>
              </a:rPr>
              <a:t>Holds for any rotation matrix</a:t>
            </a:r>
          </a:p>
          <a:p>
            <a:pPr lvl="2" eaLnBrk="1" hangingPunct="1"/>
            <a:r>
              <a:rPr lang="en-US" altLang="zh-TW" sz="2500" smtClean="0">
                <a:latin typeface="Times New Roman" pitchFamily="18" charset="0"/>
              </a:rPr>
              <a:t>Note that since cos(-</a:t>
            </a:r>
            <a:r>
              <a:rPr lang="en-US" altLang="zh-TW" sz="2500" smtClean="0">
                <a:latin typeface="Symbol" pitchFamily="18" charset="2"/>
              </a:rPr>
              <a:t>q</a:t>
            </a:r>
            <a:r>
              <a:rPr lang="en-US" altLang="zh-TW" sz="2500" smtClean="0">
                <a:latin typeface="Times New Roman" pitchFamily="18" charset="0"/>
              </a:rPr>
              <a:t>) = cos(</a:t>
            </a:r>
            <a:r>
              <a:rPr lang="en-US" altLang="zh-TW" sz="2500" smtClean="0">
                <a:latin typeface="Symbol" pitchFamily="18" charset="2"/>
              </a:rPr>
              <a:t>q</a:t>
            </a:r>
            <a:r>
              <a:rPr lang="en-US" altLang="zh-TW" sz="2500" smtClean="0">
                <a:latin typeface="Times New Roman" pitchFamily="18" charset="0"/>
              </a:rPr>
              <a:t>) and sin(-</a:t>
            </a:r>
            <a:r>
              <a:rPr lang="en-US" altLang="zh-TW" sz="2500" smtClean="0">
                <a:latin typeface="Symbol" pitchFamily="18" charset="2"/>
              </a:rPr>
              <a:t>q</a:t>
            </a:r>
            <a:r>
              <a:rPr lang="en-US" altLang="zh-TW" sz="2500" smtClean="0">
                <a:latin typeface="Times New Roman" pitchFamily="18" charset="0"/>
              </a:rPr>
              <a:t>)=-sin(</a:t>
            </a:r>
            <a:r>
              <a:rPr lang="en-US" altLang="zh-TW" sz="2500" smtClean="0">
                <a:latin typeface="Symbol" pitchFamily="18" charset="2"/>
              </a:rPr>
              <a:t>q</a:t>
            </a:r>
            <a:r>
              <a:rPr lang="en-US" altLang="zh-TW" sz="2500" smtClean="0">
                <a:latin typeface="Times New Roman" pitchFamily="18" charset="0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R</a:t>
            </a:r>
            <a:r>
              <a:rPr lang="en-US" altLang="zh-TW" sz="2400" smtClean="0">
                <a:latin typeface="Times New Roman" pitchFamily="18" charset="0"/>
              </a:rPr>
              <a:t> </a:t>
            </a:r>
            <a:r>
              <a:rPr lang="en-US" altLang="zh-TW" sz="3000" baseline="30000" smtClean="0">
                <a:latin typeface="Times New Roman" pitchFamily="18" charset="0"/>
              </a:rPr>
              <a:t>-1</a:t>
            </a:r>
            <a:r>
              <a:rPr lang="en-US" altLang="zh-TW" sz="2400" smtClean="0">
                <a:latin typeface="Times New Roman" pitchFamily="18" charset="0"/>
              </a:rPr>
              <a:t>(</a:t>
            </a:r>
            <a:r>
              <a:rPr lang="en-US" altLang="zh-TW" sz="2400" smtClean="0">
                <a:latin typeface="Symbol" pitchFamily="18" charset="2"/>
              </a:rPr>
              <a:t>q</a:t>
            </a:r>
            <a:r>
              <a:rPr lang="en-US" altLang="zh-TW" sz="2400" smtClean="0">
                <a:latin typeface="Times New Roman" pitchFamily="18" charset="0"/>
              </a:rPr>
              <a:t>) = </a:t>
            </a:r>
            <a:r>
              <a:rPr lang="en-US" altLang="zh-TW" sz="2400" b="1" smtClean="0">
                <a:latin typeface="Times New Roman" pitchFamily="18" charset="0"/>
              </a:rPr>
              <a:t>R </a:t>
            </a:r>
            <a:r>
              <a:rPr lang="en-US" altLang="zh-TW" sz="3000" baseline="30000" smtClean="0">
                <a:latin typeface="Times New Roman" pitchFamily="18" charset="0"/>
              </a:rPr>
              <a:t>T</a:t>
            </a:r>
            <a:r>
              <a:rPr lang="en-US" altLang="zh-TW" sz="2400" smtClean="0">
                <a:latin typeface="Times New Roman" pitchFamily="18" charset="0"/>
              </a:rPr>
              <a:t>(</a:t>
            </a:r>
            <a:r>
              <a:rPr lang="en-US" altLang="zh-TW" sz="2400" smtClean="0">
                <a:latin typeface="Symbol" pitchFamily="18" charset="2"/>
              </a:rPr>
              <a:t>q</a:t>
            </a:r>
            <a:r>
              <a:rPr lang="en-US" altLang="zh-TW" sz="2400" smtClean="0">
                <a:latin typeface="Times New Roman" pitchFamily="18" charset="0"/>
              </a:rPr>
              <a:t>)</a:t>
            </a:r>
          </a:p>
          <a:p>
            <a:pPr lvl="1" eaLnBrk="1" hangingPunct="1"/>
            <a:r>
              <a:rPr lang="en-US" altLang="zh-TW" sz="3000" smtClean="0">
                <a:latin typeface="Times New Roman" pitchFamily="18" charset="0"/>
              </a:rPr>
              <a:t>Scaling: </a:t>
            </a:r>
            <a:r>
              <a:rPr lang="en-US" altLang="zh-TW" sz="2800" b="1" smtClean="0">
                <a:latin typeface="Times New Roman" pitchFamily="18" charset="0"/>
              </a:rPr>
              <a:t>S</a:t>
            </a:r>
            <a:r>
              <a:rPr lang="en-US" altLang="zh-TW" sz="2800" baseline="30000" smtClean="0">
                <a:latin typeface="Times New Roman" pitchFamily="18" charset="0"/>
              </a:rPr>
              <a:t>-1</a:t>
            </a:r>
            <a:r>
              <a:rPr lang="en-US" altLang="zh-TW" sz="2800" smtClean="0">
                <a:latin typeface="Times New Roman" pitchFamily="18" charset="0"/>
              </a:rPr>
              <a:t>(s</a:t>
            </a:r>
            <a:r>
              <a:rPr lang="en-US" altLang="zh-TW" sz="2800" baseline="-25000" smtClean="0">
                <a:latin typeface="Times New Roman" pitchFamily="18" charset="0"/>
              </a:rPr>
              <a:t>x</a:t>
            </a:r>
            <a:r>
              <a:rPr lang="en-US" altLang="zh-TW" sz="2800" smtClean="0">
                <a:latin typeface="Times New Roman" pitchFamily="18" charset="0"/>
              </a:rPr>
              <a:t>, s</a:t>
            </a:r>
            <a:r>
              <a:rPr lang="en-US" altLang="zh-TW" sz="2800" baseline="-25000" smtClean="0">
                <a:latin typeface="Times New Roman" pitchFamily="18" charset="0"/>
              </a:rPr>
              <a:t>y</a:t>
            </a:r>
            <a:r>
              <a:rPr lang="en-US" altLang="zh-TW" sz="2800" smtClean="0">
                <a:latin typeface="Times New Roman" pitchFamily="18" charset="0"/>
              </a:rPr>
              <a:t>, s</a:t>
            </a:r>
            <a:r>
              <a:rPr lang="en-US" altLang="zh-TW" sz="2800" baseline="-25000" smtClean="0">
                <a:latin typeface="Times New Roman" pitchFamily="18" charset="0"/>
              </a:rPr>
              <a:t>z</a:t>
            </a:r>
            <a:r>
              <a:rPr lang="en-US" altLang="zh-TW" sz="2800" smtClean="0">
                <a:latin typeface="Times New Roman" pitchFamily="18" charset="0"/>
              </a:rPr>
              <a:t>)</a:t>
            </a:r>
            <a:r>
              <a:rPr lang="en-US" altLang="zh-TW" sz="2000" smtClean="0">
                <a:latin typeface="Times New Roman" pitchFamily="18" charset="0"/>
              </a:rPr>
              <a:t> = </a:t>
            </a:r>
            <a:r>
              <a:rPr lang="en-US" altLang="zh-TW" sz="2800" b="1" smtClean="0">
                <a:latin typeface="Times New Roman" pitchFamily="18" charset="0"/>
              </a:rPr>
              <a:t>S</a:t>
            </a:r>
            <a:r>
              <a:rPr lang="en-US" altLang="zh-TW" sz="2800" smtClean="0">
                <a:latin typeface="Times New Roman" pitchFamily="18" charset="0"/>
              </a:rPr>
              <a:t>(1/s</a:t>
            </a:r>
            <a:r>
              <a:rPr lang="en-US" altLang="zh-TW" sz="2800" baseline="-25000" smtClean="0">
                <a:latin typeface="Times New Roman" pitchFamily="18" charset="0"/>
              </a:rPr>
              <a:t>x</a:t>
            </a:r>
            <a:r>
              <a:rPr lang="en-US" altLang="zh-TW" sz="2800" smtClean="0">
                <a:latin typeface="Times New Roman" pitchFamily="18" charset="0"/>
              </a:rPr>
              <a:t>, 1/s</a:t>
            </a:r>
            <a:r>
              <a:rPr lang="en-US" altLang="zh-TW" sz="2800" baseline="-25000" smtClean="0">
                <a:latin typeface="Times New Roman" pitchFamily="18" charset="0"/>
              </a:rPr>
              <a:t>y</a:t>
            </a:r>
            <a:r>
              <a:rPr lang="en-US" altLang="zh-TW" sz="2800" smtClean="0">
                <a:latin typeface="Times New Roman" pitchFamily="18" charset="0"/>
              </a:rPr>
              <a:t>, 1/s</a:t>
            </a:r>
            <a:r>
              <a:rPr lang="en-US" altLang="zh-TW" sz="2800" baseline="-25000" smtClean="0">
                <a:latin typeface="Times New Roman" pitchFamily="18" charset="0"/>
              </a:rPr>
              <a:t>z</a:t>
            </a:r>
            <a:r>
              <a:rPr lang="en-US" altLang="zh-TW" sz="2800" smtClean="0">
                <a:latin typeface="Times New Roman" pitchFamily="18" charset="0"/>
              </a:rPr>
              <a:t>)</a:t>
            </a:r>
            <a:r>
              <a:rPr lang="en-US" altLang="zh-TW" sz="2000" smtClean="0">
                <a:latin typeface="Times New Roman" pitchFamily="18" charset="0"/>
              </a:rPr>
              <a:t> </a:t>
            </a:r>
            <a:endParaRPr lang="en-US" altLang="zh-TW" sz="3000" smtClean="0">
              <a:latin typeface="Times New Roman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zh-TW" sz="2400" smtClean="0">
                <a:latin typeface="Times New Roman" pitchFamily="18" charset="0"/>
              </a:rPr>
              <a:t>			</a:t>
            </a:r>
            <a:endParaRPr lang="en-US" altLang="zh-TW" sz="2500" smtClean="0">
              <a:latin typeface="Times New Roman" pitchFamily="18" charset="0"/>
            </a:endParaRPr>
          </a:p>
          <a:p>
            <a:pPr lvl="1" eaLnBrk="1" hangingPunct="1"/>
            <a:endParaRPr lang="en-US" altLang="zh-TW" sz="3200" smtClean="0"/>
          </a:p>
        </p:txBody>
      </p:sp>
    </p:spTree>
    <p:extLst>
      <p:ext uri="{BB962C8B-B14F-4D97-AF65-F5344CB8AC3E}">
        <p14:creationId xmlns="" xmlns:p14="http://schemas.microsoft.com/office/powerpoint/2010/main" val="29637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9A8E38FA-057B-4796-8FEA-324BD8504A86}" type="slidenum">
              <a:rPr lang="es-ES" altLang="zh-TW" sz="1000">
                <a:solidFill>
                  <a:schemeClr val="bg1"/>
                </a:solidFill>
                <a:latin typeface="Arial" pitchFamily="34" charset="0"/>
              </a:rPr>
              <a:pPr lvl="1"/>
              <a:t>103</a:t>
            </a:fld>
            <a:endParaRPr lang="es-ES" altLang="zh-TW" sz="1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>
                <a:solidFill>
                  <a:schemeClr val="bg1"/>
                </a:solidFill>
              </a:rPr>
              <a:t>Angel: Interactive Computer Graphics 3E © Addison-Wesley 2002</a:t>
            </a:r>
            <a:endParaRPr lang="en-US" altLang="zh-TW" sz="1400">
              <a:solidFill>
                <a:schemeClr val="bg1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Concatenation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smtClean="0"/>
              <a:t>We can form arbitrary affine transformation matrices by multiplying together rotation, translation, and scaling matrices</a:t>
            </a:r>
          </a:p>
          <a:p>
            <a:pPr eaLnBrk="1" hangingPunct="1"/>
            <a:r>
              <a:rPr lang="en-US" altLang="zh-TW" sz="2800" smtClean="0"/>
              <a:t>Because the same transformation is applied to many vertices, the cost of forming a matrix </a:t>
            </a:r>
            <a:r>
              <a:rPr lang="en-US" altLang="zh-TW" sz="2800" b="1" smtClean="0">
                <a:latin typeface="Times New Roman" pitchFamily="18" charset="0"/>
              </a:rPr>
              <a:t>M</a:t>
            </a:r>
            <a:r>
              <a:rPr lang="en-US" altLang="zh-TW" sz="2800" smtClean="0">
                <a:latin typeface="Times New Roman" pitchFamily="18" charset="0"/>
              </a:rPr>
              <a:t>=</a:t>
            </a:r>
            <a:r>
              <a:rPr lang="en-US" altLang="zh-TW" sz="2800" b="1" smtClean="0">
                <a:latin typeface="Times New Roman" pitchFamily="18" charset="0"/>
              </a:rPr>
              <a:t>ABCD</a:t>
            </a:r>
            <a:r>
              <a:rPr lang="en-US" altLang="zh-TW" sz="2800" smtClean="0"/>
              <a:t> is not significant compared to the cost of computing </a:t>
            </a:r>
            <a:r>
              <a:rPr lang="en-US" altLang="zh-TW" sz="2800" b="1" smtClean="0">
                <a:latin typeface="Times New Roman" pitchFamily="18" charset="0"/>
              </a:rPr>
              <a:t>Mp</a:t>
            </a:r>
            <a:r>
              <a:rPr lang="en-US" altLang="zh-TW" sz="2800" smtClean="0"/>
              <a:t> for many vertices </a:t>
            </a:r>
            <a:r>
              <a:rPr lang="en-US" altLang="zh-TW" sz="2800" b="1" smtClean="0">
                <a:latin typeface="Times New Roman" pitchFamily="18" charset="0"/>
              </a:rPr>
              <a:t>p</a:t>
            </a:r>
          </a:p>
          <a:p>
            <a:pPr eaLnBrk="1" hangingPunct="1"/>
            <a:r>
              <a:rPr lang="en-US" altLang="zh-TW" sz="2800" smtClean="0"/>
              <a:t>The difficult part is how to form a desired transformation from the specifications in the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5189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13A684AB-0C96-483B-A1F6-99D9C799C9AC}" type="slidenum">
              <a:rPr lang="es-ES" altLang="zh-TW" sz="1000">
                <a:solidFill>
                  <a:schemeClr val="bg1"/>
                </a:solidFill>
                <a:latin typeface="Arial" pitchFamily="34" charset="0"/>
              </a:rPr>
              <a:pPr lvl="1"/>
              <a:t>104</a:t>
            </a:fld>
            <a:endParaRPr lang="es-ES" altLang="zh-TW" sz="1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>
                <a:solidFill>
                  <a:schemeClr val="bg1"/>
                </a:solidFill>
              </a:rPr>
              <a:t>Angel: Interactive Computer Graphics 3E © Addison-Wesley 2002</a:t>
            </a:r>
            <a:endParaRPr lang="en-US" altLang="zh-TW" sz="1400">
              <a:solidFill>
                <a:schemeClr val="bg1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Order of Transformations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Note that matrix on the right is the first applied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Mathematically, the following are equivalent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smtClean="0">
                <a:latin typeface="Times New Roman" pitchFamily="18" charset="0"/>
              </a:rPr>
              <a:t>        p</a:t>
            </a:r>
            <a:r>
              <a:rPr lang="en-US" altLang="zh-TW" smtClean="0">
                <a:latin typeface="Times New Roman" pitchFamily="18" charset="0"/>
              </a:rPr>
              <a:t>’ = </a:t>
            </a:r>
            <a:r>
              <a:rPr lang="en-US" altLang="zh-TW" b="1" smtClean="0">
                <a:latin typeface="Times New Roman" pitchFamily="18" charset="0"/>
              </a:rPr>
              <a:t>ABCp</a:t>
            </a:r>
            <a:r>
              <a:rPr lang="en-US" altLang="zh-TW" smtClean="0">
                <a:latin typeface="Times New Roman" pitchFamily="18" charset="0"/>
              </a:rPr>
              <a:t> = </a:t>
            </a:r>
            <a:r>
              <a:rPr lang="en-US" altLang="zh-TW" b="1" smtClean="0">
                <a:latin typeface="Times New Roman" pitchFamily="18" charset="0"/>
              </a:rPr>
              <a:t>A</a:t>
            </a:r>
            <a:r>
              <a:rPr lang="en-US" altLang="zh-TW" smtClean="0">
                <a:latin typeface="Times New Roman" pitchFamily="18" charset="0"/>
              </a:rPr>
              <a:t>(</a:t>
            </a:r>
            <a:r>
              <a:rPr lang="en-US" altLang="zh-TW" b="1" smtClean="0">
                <a:latin typeface="Times New Roman" pitchFamily="18" charset="0"/>
              </a:rPr>
              <a:t>B</a:t>
            </a:r>
            <a:r>
              <a:rPr lang="en-US" altLang="zh-TW" smtClean="0">
                <a:latin typeface="Times New Roman" pitchFamily="18" charset="0"/>
              </a:rPr>
              <a:t>(</a:t>
            </a:r>
            <a:r>
              <a:rPr lang="en-US" altLang="zh-TW" b="1" smtClean="0">
                <a:latin typeface="Times New Roman" pitchFamily="18" charset="0"/>
              </a:rPr>
              <a:t>Cp</a:t>
            </a:r>
            <a:r>
              <a:rPr lang="en-US" altLang="zh-TW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Note many references use column matrices to present points. In terms of column matrices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smtClean="0">
                <a:latin typeface="Times New Roman" pitchFamily="18" charset="0"/>
              </a:rPr>
              <a:t>         p</a:t>
            </a:r>
            <a:r>
              <a:rPr lang="en-US" altLang="zh-TW" baseline="30000" smtClean="0">
                <a:latin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</a:rPr>
              <a:t>’ = </a:t>
            </a:r>
            <a:r>
              <a:rPr lang="en-US" altLang="zh-TW" b="1" smtClean="0">
                <a:latin typeface="Times New Roman" pitchFamily="18" charset="0"/>
              </a:rPr>
              <a:t>p</a:t>
            </a:r>
            <a:r>
              <a:rPr lang="en-US" altLang="zh-TW" baseline="30000" smtClean="0">
                <a:latin typeface="Times New Roman" pitchFamily="18" charset="0"/>
              </a:rPr>
              <a:t>T</a:t>
            </a:r>
            <a:r>
              <a:rPr lang="en-US" altLang="zh-TW" b="1" smtClean="0">
                <a:latin typeface="Times New Roman" pitchFamily="18" charset="0"/>
              </a:rPr>
              <a:t>C</a:t>
            </a:r>
            <a:r>
              <a:rPr lang="en-US" altLang="zh-TW" baseline="30000" smtClean="0">
                <a:latin typeface="Times New Roman" pitchFamily="18" charset="0"/>
              </a:rPr>
              <a:t>T</a:t>
            </a:r>
            <a:r>
              <a:rPr lang="en-US" altLang="zh-TW" b="1" smtClean="0">
                <a:latin typeface="Times New Roman" pitchFamily="18" charset="0"/>
              </a:rPr>
              <a:t>B</a:t>
            </a:r>
            <a:r>
              <a:rPr lang="en-US" altLang="zh-TW" baseline="30000" smtClean="0">
                <a:latin typeface="Times New Roman" pitchFamily="18" charset="0"/>
              </a:rPr>
              <a:t>T</a:t>
            </a:r>
            <a:r>
              <a:rPr lang="en-US" altLang="zh-TW" b="1" smtClean="0">
                <a:latin typeface="Times New Roman" pitchFamily="18" charset="0"/>
              </a:rPr>
              <a:t>A</a:t>
            </a:r>
            <a:r>
              <a:rPr lang="en-US" altLang="zh-TW" baseline="30000" smtClean="0">
                <a:latin typeface="Times New Roman" pitchFamily="18" charset="0"/>
              </a:rPr>
              <a:t>T</a:t>
            </a:r>
            <a:endParaRPr lang="en-US" altLang="zh-TW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750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09B7B0D8-EDE9-4EA0-BA76-DF32DCA49B61}" type="slidenum">
              <a:rPr lang="es-ES" altLang="zh-TW" sz="1000">
                <a:latin typeface="Arial" pitchFamily="34" charset="0"/>
              </a:rPr>
              <a:pPr lvl="1"/>
              <a:t>105</a:t>
            </a:fld>
            <a:endParaRPr lang="es-ES" altLang="zh-TW" sz="1000">
              <a:latin typeface="Arial" pitchFamily="34" charset="0"/>
            </a:endParaRPr>
          </a:p>
        </p:txBody>
      </p:sp>
      <p:sp>
        <p:nvSpPr>
          <p:cNvPr id="5734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/>
              <a:t>Angel: Interactive Computer Graphics 3E © Addison-Wesley 2002</a:t>
            </a:r>
            <a:endParaRPr lang="en-US" altLang="zh-TW" sz="14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General Rotation About the Origin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600" y="4343400"/>
            <a:ext cx="304800" cy="38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Symbol" pitchFamily="18" charset="2"/>
                <a:ea typeface="PMingLiU" pitchFamily="18" charset="-120"/>
              </a:rPr>
              <a:t>q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638800" y="4267200"/>
            <a:ext cx="2286000" cy="1905000"/>
            <a:chOff x="1344" y="1392"/>
            <a:chExt cx="1824" cy="1680"/>
          </a:xfrm>
        </p:grpSpPr>
        <p:sp>
          <p:nvSpPr>
            <p:cNvPr id="57359" name="Line 4"/>
            <p:cNvSpPr>
              <a:spLocks noChangeShapeType="1"/>
            </p:cNvSpPr>
            <p:nvPr/>
          </p:nvSpPr>
          <p:spPr bwMode="auto">
            <a:xfrm flipV="1">
              <a:off x="1824" y="1680"/>
              <a:ext cx="124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57360" name="AutoShape 5"/>
            <p:cNvSpPr>
              <a:spLocks noChangeArrowheads="1"/>
            </p:cNvSpPr>
            <p:nvPr/>
          </p:nvSpPr>
          <p:spPr bwMode="auto">
            <a:xfrm flipH="1">
              <a:off x="2400" y="1776"/>
              <a:ext cx="2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965" y="5399"/>
                    <a:pt x="5613" y="7591"/>
                    <a:pt x="5413" y="10419"/>
                  </a:cubicBezTo>
                  <a:lnTo>
                    <a:pt x="26" y="10038"/>
                  </a:lnTo>
                  <a:cubicBezTo>
                    <a:pt x="426" y="4383"/>
                    <a:pt x="5130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57361" name="Line 6"/>
            <p:cNvSpPr>
              <a:spLocks noChangeShapeType="1"/>
            </p:cNvSpPr>
            <p:nvPr/>
          </p:nvSpPr>
          <p:spPr bwMode="auto">
            <a:xfrm>
              <a:off x="1824" y="249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57362" name="Line 7"/>
            <p:cNvSpPr>
              <a:spLocks noChangeShapeType="1"/>
            </p:cNvSpPr>
            <p:nvPr/>
          </p:nvSpPr>
          <p:spPr bwMode="auto">
            <a:xfrm flipV="1">
              <a:off x="1824" y="139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57363" name="Line 8"/>
            <p:cNvSpPr>
              <a:spLocks noChangeShapeType="1"/>
            </p:cNvSpPr>
            <p:nvPr/>
          </p:nvSpPr>
          <p:spPr bwMode="auto">
            <a:xfrm flipH="1">
              <a:off x="1344" y="249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</p:grpSp>
      <p:sp>
        <p:nvSpPr>
          <p:cNvPr id="57351" name="Text Box 11"/>
          <p:cNvSpPr txBox="1">
            <a:spLocks noChangeArrowheads="1"/>
          </p:cNvSpPr>
          <p:nvPr/>
        </p:nvSpPr>
        <p:spPr bwMode="auto">
          <a:xfrm>
            <a:off x="7924800" y="5181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i="1">
                <a:ea typeface="PMingLiU" pitchFamily="18" charset="-120"/>
              </a:rPr>
              <a:t>x</a:t>
            </a:r>
          </a:p>
        </p:txBody>
      </p:sp>
      <p:sp>
        <p:nvSpPr>
          <p:cNvPr id="57352" name="Text Box 12"/>
          <p:cNvSpPr txBox="1">
            <a:spLocks noChangeArrowheads="1"/>
          </p:cNvSpPr>
          <p:nvPr/>
        </p:nvSpPr>
        <p:spPr bwMode="auto">
          <a:xfrm>
            <a:off x="5257800" y="59436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i="1">
                <a:ea typeface="PMingLiU" pitchFamily="18" charset="-120"/>
              </a:rPr>
              <a:t>z</a:t>
            </a:r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6096000" y="3810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i="1">
                <a:ea typeface="PMingLiU" pitchFamily="18" charset="-120"/>
              </a:rPr>
              <a:t>y</a:t>
            </a:r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8001000" y="4191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i="1">
                <a:ea typeface="PMingLiU" pitchFamily="18" charset="-120"/>
              </a:rPr>
              <a:t>v</a:t>
            </a:r>
          </a:p>
        </p:txBody>
      </p:sp>
      <p:sp>
        <p:nvSpPr>
          <p:cNvPr id="57355" name="Text Box 15"/>
          <p:cNvSpPr txBox="1">
            <a:spLocks noChangeArrowheads="1"/>
          </p:cNvSpPr>
          <p:nvPr/>
        </p:nvSpPr>
        <p:spPr bwMode="auto">
          <a:xfrm>
            <a:off x="1023938" y="1747838"/>
            <a:ext cx="6000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latin typeface="Arial" pitchFamily="34" charset="0"/>
                <a:ea typeface="PMingLiU" pitchFamily="18" charset="-120"/>
              </a:rPr>
              <a:t>A rotation by 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>
                <a:latin typeface="Arial" pitchFamily="34" charset="0"/>
                <a:ea typeface="PMingLiU" pitchFamily="18" charset="-120"/>
              </a:rPr>
              <a:t> about an arbitrary axis</a:t>
            </a:r>
          </a:p>
          <a:p>
            <a:r>
              <a:rPr lang="en-US" altLang="zh-TW">
                <a:latin typeface="Arial" pitchFamily="34" charset="0"/>
                <a:ea typeface="PMingLiU" pitchFamily="18" charset="-120"/>
              </a:rPr>
              <a:t>can be decomposed into the concatenation</a:t>
            </a:r>
          </a:p>
          <a:p>
            <a:r>
              <a:rPr lang="en-US" altLang="zh-TW">
                <a:latin typeface="Arial" pitchFamily="34" charset="0"/>
                <a:ea typeface="PMingLiU" pitchFamily="18" charset="-120"/>
              </a:rPr>
              <a:t>of rotations about the </a:t>
            </a:r>
            <a:r>
              <a:rPr lang="en-US" altLang="zh-TW" i="1">
                <a:latin typeface="Arial" pitchFamily="34" charset="0"/>
                <a:ea typeface="PMingLiU" pitchFamily="18" charset="-120"/>
              </a:rPr>
              <a:t>x</a:t>
            </a:r>
            <a:r>
              <a:rPr lang="en-US" altLang="zh-TW">
                <a:latin typeface="Arial" pitchFamily="34" charset="0"/>
                <a:ea typeface="PMingLiU" pitchFamily="18" charset="-120"/>
              </a:rPr>
              <a:t>, </a:t>
            </a:r>
            <a:r>
              <a:rPr lang="en-US" altLang="zh-TW" i="1">
                <a:latin typeface="Arial" pitchFamily="34" charset="0"/>
                <a:ea typeface="PMingLiU" pitchFamily="18" charset="-120"/>
              </a:rPr>
              <a:t>y</a:t>
            </a:r>
            <a:r>
              <a:rPr lang="en-US" altLang="zh-TW">
                <a:latin typeface="Arial" pitchFamily="34" charset="0"/>
                <a:ea typeface="PMingLiU" pitchFamily="18" charset="-120"/>
              </a:rPr>
              <a:t>, and </a:t>
            </a:r>
            <a:r>
              <a:rPr lang="en-US" altLang="zh-TW" i="1">
                <a:latin typeface="Arial" pitchFamily="34" charset="0"/>
                <a:ea typeface="PMingLiU" pitchFamily="18" charset="-120"/>
              </a:rPr>
              <a:t>z</a:t>
            </a:r>
            <a:r>
              <a:rPr lang="en-US" altLang="zh-TW">
                <a:latin typeface="Arial" pitchFamily="34" charset="0"/>
                <a:ea typeface="PMingLiU" pitchFamily="18" charset="-120"/>
              </a:rPr>
              <a:t> axes</a:t>
            </a:r>
          </a:p>
        </p:txBody>
      </p:sp>
      <p:sp>
        <p:nvSpPr>
          <p:cNvPr id="57356" name="Text Box 16"/>
          <p:cNvSpPr txBox="1">
            <a:spLocks noChangeArrowheads="1"/>
          </p:cNvSpPr>
          <p:nvPr/>
        </p:nvSpPr>
        <p:spPr bwMode="auto">
          <a:xfrm>
            <a:off x="1371600" y="3276600"/>
            <a:ext cx="46799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3100" b="1">
                <a:ea typeface="PMingLiU" pitchFamily="18" charset="-120"/>
              </a:rPr>
              <a:t>R</a:t>
            </a:r>
            <a:r>
              <a:rPr lang="en-US" altLang="zh-TW" sz="3100">
                <a:ea typeface="PMingLiU" pitchFamily="18" charset="-120"/>
              </a:rPr>
              <a:t>(</a:t>
            </a:r>
            <a:r>
              <a:rPr lang="en-US" altLang="zh-TW" sz="3100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 sz="3100">
                <a:ea typeface="PMingLiU" pitchFamily="18" charset="-120"/>
              </a:rPr>
              <a:t>) = </a:t>
            </a:r>
            <a:r>
              <a:rPr lang="en-US" altLang="zh-TW" sz="3100" b="1">
                <a:ea typeface="PMingLiU" pitchFamily="18" charset="-120"/>
              </a:rPr>
              <a:t>R</a:t>
            </a:r>
            <a:r>
              <a:rPr lang="en-US" altLang="zh-TW" sz="3100" baseline="-25000">
                <a:ea typeface="PMingLiU" pitchFamily="18" charset="-120"/>
              </a:rPr>
              <a:t>z</a:t>
            </a:r>
            <a:r>
              <a:rPr lang="en-US" altLang="zh-TW" sz="3100">
                <a:ea typeface="PMingLiU" pitchFamily="18" charset="-120"/>
              </a:rPr>
              <a:t>(</a:t>
            </a:r>
            <a:r>
              <a:rPr lang="en-US" altLang="zh-TW" sz="3100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 sz="3100" baseline="-25000">
                <a:ea typeface="PMingLiU" pitchFamily="18" charset="-120"/>
              </a:rPr>
              <a:t>z</a:t>
            </a:r>
            <a:r>
              <a:rPr lang="en-US" altLang="zh-TW" sz="3100">
                <a:ea typeface="PMingLiU" pitchFamily="18" charset="-120"/>
              </a:rPr>
              <a:t>) </a:t>
            </a:r>
            <a:r>
              <a:rPr lang="en-US" altLang="zh-TW" sz="3100" b="1">
                <a:ea typeface="PMingLiU" pitchFamily="18" charset="-120"/>
              </a:rPr>
              <a:t>R</a:t>
            </a:r>
            <a:r>
              <a:rPr lang="en-US" altLang="zh-TW" sz="3100" baseline="-25000">
                <a:ea typeface="PMingLiU" pitchFamily="18" charset="-120"/>
              </a:rPr>
              <a:t>y</a:t>
            </a:r>
            <a:r>
              <a:rPr lang="en-US" altLang="zh-TW" sz="3100">
                <a:ea typeface="PMingLiU" pitchFamily="18" charset="-120"/>
              </a:rPr>
              <a:t>(</a:t>
            </a:r>
            <a:r>
              <a:rPr lang="en-US" altLang="zh-TW" sz="3100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 sz="3100" baseline="-25000">
                <a:ea typeface="PMingLiU" pitchFamily="18" charset="-120"/>
              </a:rPr>
              <a:t>y</a:t>
            </a:r>
            <a:r>
              <a:rPr lang="en-US" altLang="zh-TW" sz="3100">
                <a:ea typeface="PMingLiU" pitchFamily="18" charset="-120"/>
              </a:rPr>
              <a:t>) </a:t>
            </a:r>
            <a:r>
              <a:rPr lang="en-US" altLang="zh-TW" sz="3100" b="1">
                <a:ea typeface="PMingLiU" pitchFamily="18" charset="-120"/>
              </a:rPr>
              <a:t>R</a:t>
            </a:r>
            <a:r>
              <a:rPr lang="en-US" altLang="zh-TW" sz="3100" baseline="-25000">
                <a:ea typeface="PMingLiU" pitchFamily="18" charset="-120"/>
              </a:rPr>
              <a:t>x</a:t>
            </a:r>
            <a:r>
              <a:rPr lang="en-US" altLang="zh-TW" sz="3100">
                <a:ea typeface="PMingLiU" pitchFamily="18" charset="-120"/>
              </a:rPr>
              <a:t>(</a:t>
            </a:r>
            <a:r>
              <a:rPr lang="en-US" altLang="zh-TW" sz="3100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 sz="3100" baseline="-25000">
                <a:ea typeface="PMingLiU" pitchFamily="18" charset="-120"/>
              </a:rPr>
              <a:t>x</a:t>
            </a:r>
            <a:r>
              <a:rPr lang="en-US" altLang="zh-TW" sz="3100">
                <a:ea typeface="PMingLiU" pitchFamily="18" charset="-120"/>
              </a:rPr>
              <a:t>) </a:t>
            </a:r>
          </a:p>
        </p:txBody>
      </p:sp>
      <p:sp>
        <p:nvSpPr>
          <p:cNvPr id="57357" name="Text Box 18"/>
          <p:cNvSpPr txBox="1">
            <a:spLocks noChangeArrowheads="1"/>
          </p:cNvSpPr>
          <p:nvPr/>
        </p:nvSpPr>
        <p:spPr bwMode="auto">
          <a:xfrm>
            <a:off x="838200" y="4419600"/>
            <a:ext cx="48434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700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 sz="2700" baseline="-25000">
                <a:ea typeface="PMingLiU" pitchFamily="18" charset="-120"/>
              </a:rPr>
              <a:t>x </a:t>
            </a:r>
            <a:r>
              <a:rPr lang="en-US" altLang="zh-TW" sz="2700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 sz="2700" baseline="-25000">
                <a:ea typeface="PMingLiU" pitchFamily="18" charset="-120"/>
              </a:rPr>
              <a:t>y </a:t>
            </a:r>
            <a:r>
              <a:rPr lang="en-US" altLang="zh-TW" sz="2700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 sz="2700" baseline="-25000">
                <a:ea typeface="PMingLiU" pitchFamily="18" charset="-120"/>
              </a:rPr>
              <a:t>z </a:t>
            </a:r>
            <a:r>
              <a:rPr lang="en-US" altLang="zh-TW" sz="2700">
                <a:ea typeface="PMingLiU" pitchFamily="18" charset="-120"/>
              </a:rPr>
              <a:t>are called the Euler angles</a:t>
            </a:r>
          </a:p>
        </p:txBody>
      </p:sp>
      <p:sp>
        <p:nvSpPr>
          <p:cNvPr id="57358" name="Text Box 19"/>
          <p:cNvSpPr txBox="1">
            <a:spLocks noChangeArrowheads="1"/>
          </p:cNvSpPr>
          <p:nvPr/>
        </p:nvSpPr>
        <p:spPr bwMode="auto">
          <a:xfrm>
            <a:off x="228600" y="5029200"/>
            <a:ext cx="52149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ea typeface="PMingLiU" pitchFamily="18" charset="-120"/>
              </a:rPr>
              <a:t>Note that rotations do not commute</a:t>
            </a:r>
          </a:p>
          <a:p>
            <a:r>
              <a:rPr lang="en-US" altLang="zh-TW">
                <a:ea typeface="PMingLiU" pitchFamily="18" charset="-120"/>
              </a:rPr>
              <a:t>We can use rotations in another order but</a:t>
            </a:r>
          </a:p>
          <a:p>
            <a:r>
              <a:rPr lang="en-US" altLang="zh-TW">
                <a:ea typeface="PMingLiU" pitchFamily="18" charset="-120"/>
              </a:rPr>
              <a:t>with different angles</a:t>
            </a:r>
          </a:p>
        </p:txBody>
      </p:sp>
    </p:spTree>
    <p:extLst>
      <p:ext uri="{BB962C8B-B14F-4D97-AF65-F5344CB8AC3E}">
        <p14:creationId xmlns="" xmlns:p14="http://schemas.microsoft.com/office/powerpoint/2010/main" val="14627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97BF985E-60A9-48FF-A11E-96A1FC656F14}" type="slidenum">
              <a:rPr lang="es-ES" altLang="zh-TW" sz="1000">
                <a:solidFill>
                  <a:schemeClr val="bg1"/>
                </a:solidFill>
                <a:latin typeface="Arial" pitchFamily="34" charset="0"/>
              </a:rPr>
              <a:pPr lvl="1"/>
              <a:t>106</a:t>
            </a:fld>
            <a:endParaRPr lang="es-ES" altLang="zh-TW" sz="1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>
                <a:solidFill>
                  <a:schemeClr val="bg1"/>
                </a:solidFill>
              </a:rPr>
              <a:t>Angel: Interactive Computer Graphics 3E © Addison-Wesley 2002</a:t>
            </a:r>
            <a:endParaRPr lang="en-US" altLang="zh-TW" sz="1400">
              <a:solidFill>
                <a:schemeClr val="bg1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Rotation About a Fixed Point other than the Origin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700" smtClean="0"/>
              <a:t>Move fixed point to origin</a:t>
            </a:r>
          </a:p>
          <a:p>
            <a:pPr eaLnBrk="1" hangingPunct="1">
              <a:buFontTx/>
              <a:buNone/>
            </a:pPr>
            <a:r>
              <a:rPr lang="en-US" altLang="zh-TW" sz="2700" smtClean="0"/>
              <a:t>Rotate</a:t>
            </a:r>
          </a:p>
          <a:p>
            <a:pPr eaLnBrk="1" hangingPunct="1">
              <a:buFontTx/>
              <a:buNone/>
            </a:pPr>
            <a:r>
              <a:rPr lang="en-US" altLang="zh-TW" sz="2700" smtClean="0"/>
              <a:t>Move fixed point back</a:t>
            </a:r>
          </a:p>
          <a:p>
            <a:pPr eaLnBrk="1" hangingPunct="1">
              <a:buFontTx/>
              <a:buNone/>
            </a:pPr>
            <a:r>
              <a:rPr lang="en-US" altLang="zh-TW" sz="2700" b="1" smtClean="0">
                <a:latin typeface="Times New Roman" pitchFamily="18" charset="0"/>
              </a:rPr>
              <a:t>M</a:t>
            </a:r>
            <a:r>
              <a:rPr lang="en-US" altLang="zh-TW" sz="2700" smtClean="0">
                <a:latin typeface="Times New Roman" pitchFamily="18" charset="0"/>
              </a:rPr>
              <a:t> = </a:t>
            </a:r>
            <a:r>
              <a:rPr lang="en-US" altLang="zh-TW" sz="2700" b="1" smtClean="0">
                <a:latin typeface="Times New Roman" pitchFamily="18" charset="0"/>
              </a:rPr>
              <a:t>T</a:t>
            </a:r>
            <a:r>
              <a:rPr lang="en-US" altLang="zh-TW" sz="2700" smtClean="0">
                <a:latin typeface="Times New Roman" pitchFamily="18" charset="0"/>
              </a:rPr>
              <a:t>(p</a:t>
            </a:r>
            <a:r>
              <a:rPr lang="en-US" altLang="zh-TW" sz="2700" baseline="-25000" smtClean="0">
                <a:latin typeface="Times New Roman" pitchFamily="18" charset="0"/>
              </a:rPr>
              <a:t>f</a:t>
            </a:r>
            <a:r>
              <a:rPr lang="en-US" altLang="zh-TW" sz="2700" smtClean="0">
                <a:latin typeface="Times New Roman" pitchFamily="18" charset="0"/>
              </a:rPr>
              <a:t>) </a:t>
            </a:r>
            <a:r>
              <a:rPr lang="en-US" altLang="zh-TW" sz="2700" b="1" smtClean="0">
                <a:latin typeface="Times New Roman" pitchFamily="18" charset="0"/>
              </a:rPr>
              <a:t>R</a:t>
            </a:r>
            <a:r>
              <a:rPr lang="en-US" altLang="zh-TW" sz="2700" smtClean="0">
                <a:latin typeface="Times New Roman" pitchFamily="18" charset="0"/>
              </a:rPr>
              <a:t>(</a:t>
            </a:r>
            <a:r>
              <a:rPr lang="en-US" altLang="zh-TW" sz="2700" smtClean="0">
                <a:latin typeface="Symbol" pitchFamily="18" charset="2"/>
              </a:rPr>
              <a:t>q</a:t>
            </a:r>
            <a:r>
              <a:rPr lang="en-US" altLang="zh-TW" sz="2700" smtClean="0">
                <a:latin typeface="Times New Roman" pitchFamily="18" charset="0"/>
              </a:rPr>
              <a:t>) </a:t>
            </a:r>
            <a:r>
              <a:rPr lang="en-US" altLang="zh-TW" sz="2700" b="1" smtClean="0">
                <a:latin typeface="Times New Roman" pitchFamily="18" charset="0"/>
              </a:rPr>
              <a:t>T</a:t>
            </a:r>
            <a:r>
              <a:rPr lang="en-US" altLang="zh-TW" sz="2700" smtClean="0">
                <a:latin typeface="Times New Roman" pitchFamily="18" charset="0"/>
              </a:rPr>
              <a:t>(-p</a:t>
            </a:r>
            <a:r>
              <a:rPr lang="en-US" altLang="zh-TW" sz="2700" baseline="-25000" smtClean="0">
                <a:latin typeface="Times New Roman" pitchFamily="18" charset="0"/>
              </a:rPr>
              <a:t>f</a:t>
            </a:r>
            <a:r>
              <a:rPr lang="en-US" altLang="zh-TW" sz="2700" smtClean="0">
                <a:latin typeface="Times New Roman" pitchFamily="18" charset="0"/>
              </a:rPr>
              <a:t>)</a:t>
            </a:r>
          </a:p>
        </p:txBody>
      </p:sp>
      <p:pic>
        <p:nvPicPr>
          <p:cNvPr id="58374" name="Picture 5" descr="AN04F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745413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080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2x2 -&gt; 3x3 Matrices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combine transformations by expanding from 2x2 to 3x3 matrices.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5278065"/>
              </p:ext>
            </p:extLst>
          </p:nvPr>
        </p:nvGraphicFramePr>
        <p:xfrm>
          <a:off x="1092200" y="3124200"/>
          <a:ext cx="4546600" cy="3459163"/>
        </p:xfrm>
        <a:graphic>
          <a:graphicData uri="http://schemas.openxmlformats.org/presentationml/2006/ole">
            <p:oleObj spid="_x0000_s142338" name="Equation" r:id="rId3" imgW="3734640" imgH="28328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742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3D Transformations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Same idea as 2D transformations</a:t>
            </a:r>
          </a:p>
          <a:p>
            <a:pPr marL="742950" lvl="1" indent="-285750"/>
            <a:r>
              <a:rPr lang="en-US"/>
              <a:t>Homogeneous coordinates: (x,y,z,w) </a:t>
            </a:r>
          </a:p>
          <a:p>
            <a:pPr marL="742950" lvl="1" indent="-285750"/>
            <a:r>
              <a:rPr lang="en-US"/>
              <a:t>4x4 transformation matrices</a:t>
            </a:r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23475452"/>
              </p:ext>
            </p:extLst>
          </p:nvPr>
        </p:nvGraphicFramePr>
        <p:xfrm>
          <a:off x="2336800" y="3657601"/>
          <a:ext cx="3379612" cy="1497013"/>
        </p:xfrm>
        <a:graphic>
          <a:graphicData uri="http://schemas.openxmlformats.org/presentationml/2006/ole">
            <p:oleObj spid="_x0000_s19464" name="Equation" r:id="rId3" imgW="1663700" imgH="736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090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3D Transformations</a:t>
            </a:r>
          </a:p>
        </p:txBody>
      </p:sp>
      <p:graphicFrame>
        <p:nvGraphicFramePr>
          <p:cNvPr id="292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70508621"/>
              </p:ext>
            </p:extLst>
          </p:nvPr>
        </p:nvGraphicFramePr>
        <p:xfrm>
          <a:off x="996219" y="1556792"/>
          <a:ext cx="2898422" cy="1341438"/>
        </p:xfrm>
        <a:graphic>
          <a:graphicData uri="http://schemas.openxmlformats.org/presentationml/2006/ole">
            <p:oleObj spid="_x0000_s20506" name="Equation" r:id="rId3" imgW="1536700" imgH="711200" progId="Equation.3">
              <p:embed/>
            </p:oleObj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25062187"/>
              </p:ext>
            </p:extLst>
          </p:nvPr>
        </p:nvGraphicFramePr>
        <p:xfrm>
          <a:off x="1119011" y="4105276"/>
          <a:ext cx="3019778" cy="1725613"/>
        </p:xfrm>
        <a:graphic>
          <a:graphicData uri="http://schemas.openxmlformats.org/presentationml/2006/ole">
            <p:oleObj spid="_x0000_s20507" name="Equation" r:id="rId4" imgW="1600200" imgH="914400" progId="Equation.3">
              <p:embed/>
            </p:oleObj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61730364"/>
              </p:ext>
            </p:extLst>
          </p:nvPr>
        </p:nvGraphicFramePr>
        <p:xfrm>
          <a:off x="4962879" y="1560513"/>
          <a:ext cx="3258255" cy="1725612"/>
        </p:xfrm>
        <a:graphic>
          <a:graphicData uri="http://schemas.openxmlformats.org/presentationml/2006/ole">
            <p:oleObj spid="_x0000_s20508" name="Equation" r:id="rId5" imgW="1727200" imgH="914400" progId="Equation.3">
              <p:embed/>
            </p:oleObj>
          </a:graphicData>
        </a:graphic>
      </p:graphicFrame>
      <p:graphicFrame>
        <p:nvGraphicFramePr>
          <p:cNvPr id="292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25768055"/>
              </p:ext>
            </p:extLst>
          </p:nvPr>
        </p:nvGraphicFramePr>
        <p:xfrm>
          <a:off x="5070123" y="4297364"/>
          <a:ext cx="3043766" cy="1341437"/>
        </p:xfrm>
        <a:graphic>
          <a:graphicData uri="http://schemas.openxmlformats.org/presentationml/2006/ole">
            <p:oleObj spid="_x0000_s20509" name="Equation" r:id="rId6" imgW="1612900" imgH="711200" progId="Equation.3">
              <p:embed/>
            </p:oleObj>
          </a:graphicData>
        </a:graphic>
      </p:graphicFrame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1981201" y="3124200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Identity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6248400" y="3124200"/>
            <a:ext cx="761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Scale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1905000" y="5715000"/>
            <a:ext cx="1317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Translation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181600" y="5715000"/>
            <a:ext cx="2475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Mirror about Y/Z plane</a:t>
            </a:r>
          </a:p>
        </p:txBody>
      </p:sp>
    </p:spTree>
    <p:extLst>
      <p:ext uri="{BB962C8B-B14F-4D97-AF65-F5344CB8AC3E}">
        <p14:creationId xmlns="" xmlns:p14="http://schemas.microsoft.com/office/powerpoint/2010/main" val="22109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2-D Rotation</a:t>
            </a:r>
          </a:p>
        </p:txBody>
      </p:sp>
      <p:grpSp>
        <p:nvGrpSpPr>
          <p:cNvPr id="305155" name="Group 3"/>
          <p:cNvGrpSpPr>
            <a:grpSpLocks/>
          </p:cNvGrpSpPr>
          <p:nvPr/>
        </p:nvGrpSpPr>
        <p:grpSpPr bwMode="auto">
          <a:xfrm>
            <a:off x="180623" y="1524000"/>
            <a:ext cx="5839178" cy="4495800"/>
            <a:chOff x="128" y="960"/>
            <a:chExt cx="4138" cy="2832"/>
          </a:xfrm>
        </p:grpSpPr>
        <p:sp>
          <p:nvSpPr>
            <p:cNvPr id="305156" name="Oval 4"/>
            <p:cNvSpPr>
              <a:spLocks noChangeArrowheads="1"/>
            </p:cNvSpPr>
            <p:nvPr/>
          </p:nvSpPr>
          <p:spPr bwMode="auto">
            <a:xfrm>
              <a:off x="1512" y="1248"/>
              <a:ext cx="108" cy="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5157" name="Line 5"/>
            <p:cNvSpPr>
              <a:spLocks noChangeShapeType="1"/>
            </p:cNvSpPr>
            <p:nvPr/>
          </p:nvSpPr>
          <p:spPr bwMode="auto">
            <a:xfrm>
              <a:off x="810" y="1008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5158" name="Line 6"/>
            <p:cNvSpPr>
              <a:spLocks noChangeShapeType="1"/>
            </p:cNvSpPr>
            <p:nvPr/>
          </p:nvSpPr>
          <p:spPr bwMode="auto">
            <a:xfrm>
              <a:off x="810" y="3792"/>
              <a:ext cx="3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5159" name="Oval 7"/>
            <p:cNvSpPr>
              <a:spLocks noChangeArrowheads="1"/>
            </p:cNvSpPr>
            <p:nvPr/>
          </p:nvSpPr>
          <p:spPr bwMode="auto"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 flipV="1">
              <a:off x="810" y="235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 rot="19268048" flipV="1">
              <a:off x="128" y="183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992" y="3004"/>
              <a:ext cx="35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4800">
                  <a:sym typeface="Symbol" pitchFamily="18" charset="2"/>
                </a:rPr>
                <a:t></a:t>
              </a:r>
              <a:endParaRPr lang="en-US" sz="4800"/>
            </a:p>
          </p:txBody>
        </p:sp>
        <p:sp>
          <p:nvSpPr>
            <p:cNvPr id="305163" name="Text Box 11"/>
            <p:cNvSpPr txBox="1">
              <a:spLocks noChangeArrowheads="1"/>
            </p:cNvSpPr>
            <p:nvPr/>
          </p:nvSpPr>
          <p:spPr bwMode="auto">
            <a:xfrm>
              <a:off x="2916" y="1870"/>
              <a:ext cx="84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4000"/>
                <a:t>(x, y)</a:t>
              </a:r>
            </a:p>
          </p:txBody>
        </p:sp>
        <p:sp>
          <p:nvSpPr>
            <p:cNvPr id="305164" name="Text Box 12"/>
            <p:cNvSpPr txBox="1">
              <a:spLocks noChangeArrowheads="1"/>
            </p:cNvSpPr>
            <p:nvPr/>
          </p:nvSpPr>
          <p:spPr bwMode="auto">
            <a:xfrm>
              <a:off x="1656" y="960"/>
              <a:ext cx="10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4000"/>
                <a:t>(x’, y’)</a:t>
              </a:r>
            </a:p>
          </p:txBody>
        </p:sp>
      </p:grpSp>
      <p:sp>
        <p:nvSpPr>
          <p:cNvPr id="305165" name="Text Box 13"/>
          <p:cNvSpPr txBox="1">
            <a:spLocks noChangeArrowheads="1"/>
          </p:cNvSpPr>
          <p:nvPr/>
        </p:nvSpPr>
        <p:spPr bwMode="auto">
          <a:xfrm>
            <a:off x="4487333" y="4338549"/>
            <a:ext cx="4224746" cy="1200329"/>
          </a:xfrm>
          <a:prstGeom prst="rect">
            <a:avLst/>
          </a:prstGeom>
          <a:solidFill>
            <a:srgbClr val="9999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3600"/>
              <a:t>x’ = x </a:t>
            </a:r>
            <a:r>
              <a:rPr lang="en-US" sz="3600" b="1"/>
              <a:t>cos</a:t>
            </a:r>
            <a:r>
              <a:rPr lang="en-US" sz="3600"/>
              <a:t>(</a:t>
            </a:r>
            <a:r>
              <a:rPr lang="en-US" sz="3600">
                <a:sym typeface="Symbol" pitchFamily="18" charset="2"/>
              </a:rPr>
              <a:t>) - y </a:t>
            </a:r>
            <a:r>
              <a:rPr lang="en-US" sz="3600" b="1">
                <a:sym typeface="Symbol" pitchFamily="18" charset="2"/>
              </a:rPr>
              <a:t>sin</a:t>
            </a:r>
            <a:r>
              <a:rPr lang="en-US" sz="3600">
                <a:sym typeface="Symbol" pitchFamily="18" charset="2"/>
              </a:rPr>
              <a:t>()</a:t>
            </a:r>
          </a:p>
          <a:p>
            <a:r>
              <a:rPr lang="en-US" sz="3600">
                <a:sym typeface="Symbol" pitchFamily="18" charset="2"/>
              </a:rPr>
              <a:t>y’ = x </a:t>
            </a:r>
            <a:r>
              <a:rPr lang="en-US" sz="3600" b="1">
                <a:sym typeface="Symbol" pitchFamily="18" charset="2"/>
              </a:rPr>
              <a:t>sin</a:t>
            </a:r>
            <a:r>
              <a:rPr lang="en-US" sz="3600">
                <a:sym typeface="Symbol" pitchFamily="18" charset="2"/>
              </a:rPr>
              <a:t>() + y </a:t>
            </a:r>
            <a:r>
              <a:rPr lang="en-US" sz="3600" b="1">
                <a:sym typeface="Symbol" pitchFamily="18" charset="2"/>
              </a:rPr>
              <a:t>cos</a:t>
            </a:r>
            <a:r>
              <a:rPr lang="en-US" sz="3600">
                <a:sym typeface="Symbol" pitchFamily="18" charset="2"/>
              </a:rPr>
              <a:t>()</a:t>
            </a:r>
          </a:p>
        </p:txBody>
      </p:sp>
    </p:spTree>
    <p:extLst>
      <p:ext uri="{BB962C8B-B14F-4D97-AF65-F5344CB8AC3E}">
        <p14:creationId xmlns="" xmlns:p14="http://schemas.microsoft.com/office/powerpoint/2010/main" val="11910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5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3D Transformations</a:t>
            </a:r>
          </a:p>
        </p:txBody>
      </p:sp>
      <p:graphicFrame>
        <p:nvGraphicFramePr>
          <p:cNvPr id="293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76092089"/>
              </p:ext>
            </p:extLst>
          </p:nvPr>
        </p:nvGraphicFramePr>
        <p:xfrm>
          <a:off x="3877733" y="1566863"/>
          <a:ext cx="3810000" cy="1262062"/>
        </p:xfrm>
        <a:graphic>
          <a:graphicData uri="http://schemas.openxmlformats.org/presentationml/2006/ole">
            <p:oleObj spid="_x0000_s21524" name="Equation" r:id="rId3" imgW="2146300" imgH="711200" progId="Equation.3">
              <p:embed/>
            </p:oleObj>
          </a:graphicData>
        </a:graphic>
      </p:graphicFrame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989189" y="1905000"/>
            <a:ext cx="2390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Rotate around Z axis:</a:t>
            </a:r>
          </a:p>
        </p:txBody>
      </p:sp>
      <p:graphicFrame>
        <p:nvGraphicFramePr>
          <p:cNvPr id="293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8283563"/>
              </p:ext>
            </p:extLst>
          </p:nvPr>
        </p:nvGraphicFramePr>
        <p:xfrm>
          <a:off x="3866444" y="3249614"/>
          <a:ext cx="3832578" cy="1622425"/>
        </p:xfrm>
        <a:graphic>
          <a:graphicData uri="http://schemas.openxmlformats.org/presentationml/2006/ole">
            <p:oleObj spid="_x0000_s21525" name="Equation" r:id="rId4" imgW="2159000" imgH="914400" progId="Equation.3">
              <p:embed/>
            </p:oleObj>
          </a:graphicData>
        </a:graphic>
      </p:graphicFrame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989189" y="3733800"/>
            <a:ext cx="23948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Rotate around Y axis:</a:t>
            </a:r>
          </a:p>
        </p:txBody>
      </p:sp>
      <p:graphicFrame>
        <p:nvGraphicFramePr>
          <p:cNvPr id="293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82743729"/>
              </p:ext>
            </p:extLst>
          </p:nvPr>
        </p:nvGraphicFramePr>
        <p:xfrm>
          <a:off x="3877733" y="5291138"/>
          <a:ext cx="3810000" cy="1262062"/>
        </p:xfrm>
        <a:graphic>
          <a:graphicData uri="http://schemas.openxmlformats.org/presentationml/2006/ole">
            <p:oleObj spid="_x0000_s21526" name="Equation" r:id="rId5" imgW="2146300" imgH="711200" progId="Equation.3">
              <p:embed/>
            </p:oleObj>
          </a:graphicData>
        </a:graphic>
      </p:graphicFrame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989189" y="5595938"/>
            <a:ext cx="24032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Rotate around X axis:</a:t>
            </a:r>
          </a:p>
        </p:txBody>
      </p:sp>
    </p:spTree>
    <p:extLst>
      <p:ext uri="{BB962C8B-B14F-4D97-AF65-F5344CB8AC3E}">
        <p14:creationId xmlns="" xmlns:p14="http://schemas.microsoft.com/office/powerpoint/2010/main" val="32861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Rotations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700"/>
              <a:t>Q: How do you undo a rotation of </a:t>
            </a:r>
            <a:r>
              <a:rPr lang="en-US" sz="2700">
                <a:latin typeface="Symbol" pitchFamily="18" charset="2"/>
              </a:rPr>
              <a:t>q, </a:t>
            </a:r>
            <a:r>
              <a:rPr lang="en-US" sz="2700"/>
              <a:t>R(</a:t>
            </a:r>
            <a:r>
              <a:rPr lang="en-US" sz="2700">
                <a:latin typeface="Symbol" pitchFamily="18" charset="2"/>
              </a:rPr>
              <a:t>q</a:t>
            </a:r>
            <a:r>
              <a:rPr lang="en-US" sz="2700"/>
              <a:t>)?</a:t>
            </a:r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chemeClr val="tx2"/>
                </a:solidFill>
              </a:rPr>
              <a:t>A: Apply the inverse of the rotation…    R</a:t>
            </a:r>
            <a:r>
              <a:rPr lang="en-US" sz="2700" baseline="30000">
                <a:solidFill>
                  <a:schemeClr val="tx2"/>
                </a:solidFill>
              </a:rPr>
              <a:t>-1</a:t>
            </a:r>
            <a:r>
              <a:rPr lang="en-US" sz="2700">
                <a:solidFill>
                  <a:schemeClr val="tx2"/>
                </a:solidFill>
              </a:rPr>
              <a:t>(</a:t>
            </a:r>
            <a:r>
              <a:rPr lang="en-US" sz="270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2700">
                <a:solidFill>
                  <a:schemeClr val="tx2"/>
                </a:solidFill>
              </a:rPr>
              <a:t>) = R(-</a:t>
            </a:r>
            <a:r>
              <a:rPr lang="en-US" sz="270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2700">
                <a:solidFill>
                  <a:schemeClr val="tx2"/>
                </a:solidFill>
              </a:rPr>
              <a:t>) </a:t>
            </a:r>
          </a:p>
          <a:p>
            <a:pPr>
              <a:lnSpc>
                <a:spcPct val="100000"/>
              </a:lnSpc>
            </a:pPr>
            <a:endParaRPr lang="en-US" sz="27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chemeClr val="hlink"/>
                </a:solidFill>
              </a:rPr>
              <a:t>How to construct R-1(</a:t>
            </a:r>
            <a:r>
              <a:rPr lang="en-US" sz="2700">
                <a:solidFill>
                  <a:schemeClr val="hlink"/>
                </a:solidFill>
                <a:latin typeface="Symbol" pitchFamily="18" charset="2"/>
              </a:rPr>
              <a:t>q</a:t>
            </a:r>
            <a:r>
              <a:rPr lang="en-US" sz="2700">
                <a:solidFill>
                  <a:schemeClr val="hlink"/>
                </a:solidFill>
              </a:rPr>
              <a:t>) = R(-</a:t>
            </a:r>
            <a:r>
              <a:rPr lang="en-US" sz="2700">
                <a:solidFill>
                  <a:schemeClr val="hlink"/>
                </a:solidFill>
                <a:latin typeface="Symbol" pitchFamily="18" charset="2"/>
              </a:rPr>
              <a:t>q</a:t>
            </a:r>
            <a:r>
              <a:rPr lang="en-US" sz="2700">
                <a:solidFill>
                  <a:schemeClr val="hlink"/>
                </a:solidFill>
              </a:rPr>
              <a:t>)</a:t>
            </a:r>
            <a:r>
              <a:rPr lang="en-US" sz="2700">
                <a:solidFill>
                  <a:schemeClr val="tx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200"/>
              <a:t>Inside the rotation matrix: cos(</a:t>
            </a:r>
            <a:r>
              <a:rPr lang="en-US" sz="2200">
                <a:latin typeface="Symbol" pitchFamily="18" charset="2"/>
              </a:rPr>
              <a:t>q</a:t>
            </a:r>
            <a:r>
              <a:rPr lang="en-US" sz="2200"/>
              <a:t>) = cos(-</a:t>
            </a:r>
            <a:r>
              <a:rPr lang="en-US" sz="2200">
                <a:latin typeface="Symbol" pitchFamily="18" charset="2"/>
              </a:rPr>
              <a:t>q</a:t>
            </a:r>
            <a:r>
              <a:rPr lang="en-US" sz="220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200"/>
              <a:t>The cosine elements of the inverse rotation matrix are unchanged</a:t>
            </a:r>
          </a:p>
          <a:p>
            <a:pPr lvl="1">
              <a:lnSpc>
                <a:spcPct val="100000"/>
              </a:lnSpc>
            </a:pPr>
            <a:r>
              <a:rPr lang="en-US" sz="2200"/>
              <a:t>The sign of the sine elements will flip</a:t>
            </a:r>
          </a:p>
          <a:p>
            <a:pPr>
              <a:lnSpc>
                <a:spcPct val="100000"/>
              </a:lnSpc>
            </a:pPr>
            <a:r>
              <a:rPr lang="en-US" sz="2700"/>
              <a:t>Therefore…  R</a:t>
            </a:r>
            <a:r>
              <a:rPr lang="en-US" sz="2700" baseline="30000"/>
              <a:t>-1</a:t>
            </a:r>
            <a:r>
              <a:rPr lang="en-US" sz="2700"/>
              <a:t>(</a:t>
            </a:r>
            <a:r>
              <a:rPr lang="en-US" sz="2700">
                <a:latin typeface="Symbol" pitchFamily="18" charset="2"/>
              </a:rPr>
              <a:t>q</a:t>
            </a:r>
            <a:r>
              <a:rPr lang="en-US" sz="2700"/>
              <a:t>) = R(-</a:t>
            </a:r>
            <a:r>
              <a:rPr lang="en-US" sz="2700">
                <a:latin typeface="Symbol" pitchFamily="18" charset="2"/>
              </a:rPr>
              <a:t>q</a:t>
            </a:r>
            <a:r>
              <a:rPr lang="en-US" sz="2700"/>
              <a:t>) = R</a:t>
            </a:r>
            <a:r>
              <a:rPr lang="en-US" sz="2700" baseline="30000"/>
              <a:t>T</a:t>
            </a:r>
            <a:r>
              <a:rPr lang="en-US" sz="2700"/>
              <a:t>(</a:t>
            </a:r>
            <a:r>
              <a:rPr lang="en-US" sz="2700">
                <a:latin typeface="Symbol" pitchFamily="18" charset="2"/>
              </a:rPr>
              <a:t>q</a:t>
            </a:r>
            <a:r>
              <a:rPr lang="en-US" sz="2700"/>
              <a:t>)</a:t>
            </a:r>
            <a:endParaRPr lang="en-US" sz="2700">
              <a:latin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0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/>
              <a:t>Coordinate systems</a:t>
            </a:r>
          </a:p>
          <a:p>
            <a:pPr lvl="1"/>
            <a:r>
              <a:rPr lang="en-US" sz="2200"/>
              <a:t>World vs. modeling coordinates</a:t>
            </a:r>
          </a:p>
          <a:p>
            <a:r>
              <a:rPr lang="en-US" sz="2700"/>
              <a:t>2-D and 3-D transformations</a:t>
            </a:r>
          </a:p>
          <a:p>
            <a:pPr lvl="1"/>
            <a:r>
              <a:rPr lang="en-US" sz="2200"/>
              <a:t>Trigonometry and geometry</a:t>
            </a:r>
          </a:p>
          <a:p>
            <a:pPr lvl="1"/>
            <a:r>
              <a:rPr lang="en-US" sz="2200"/>
              <a:t>Matrix representations</a:t>
            </a:r>
          </a:p>
          <a:p>
            <a:pPr lvl="1"/>
            <a:r>
              <a:rPr lang="en-US" sz="2200"/>
              <a:t>Linear vs. affine transformations</a:t>
            </a:r>
          </a:p>
          <a:p>
            <a:r>
              <a:rPr lang="en-US" sz="2700"/>
              <a:t>Matrix operations</a:t>
            </a:r>
          </a:p>
          <a:p>
            <a:pPr lvl="1"/>
            <a:r>
              <a:rPr lang="en-US" sz="2200"/>
              <a:t>Matrix composition</a:t>
            </a:r>
          </a:p>
        </p:txBody>
      </p:sp>
    </p:spTree>
    <p:extLst>
      <p:ext uri="{BB962C8B-B14F-4D97-AF65-F5344CB8AC3E}">
        <p14:creationId xmlns="" xmlns:p14="http://schemas.microsoft.com/office/powerpoint/2010/main" val="8297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2-D Rotation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4504266" y="2052628"/>
            <a:ext cx="33569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x = r cos (</a:t>
            </a:r>
            <a:r>
              <a:rPr lang="en-US">
                <a:latin typeface="Symbol" pitchFamily="18" charset="2"/>
                <a:sym typeface="Symbol" pitchFamily="18" charset="2"/>
              </a:rPr>
              <a:t>f</a:t>
            </a:r>
            <a:r>
              <a:rPr lang="en-US"/>
              <a:t>)</a:t>
            </a:r>
          </a:p>
          <a:p>
            <a:pPr algn="l"/>
            <a:r>
              <a:rPr lang="en-US"/>
              <a:t>y = r sin (</a:t>
            </a:r>
            <a:r>
              <a:rPr lang="en-US">
                <a:latin typeface="Symbol" pitchFamily="18" charset="2"/>
                <a:sym typeface="Symbol" pitchFamily="18" charset="2"/>
              </a:rPr>
              <a:t>f</a:t>
            </a:r>
            <a:r>
              <a:rPr lang="en-US"/>
              <a:t>)</a:t>
            </a:r>
          </a:p>
          <a:p>
            <a:pPr algn="l"/>
            <a:r>
              <a:rPr lang="en-US"/>
              <a:t>x’ = r cos (</a:t>
            </a:r>
            <a:r>
              <a:rPr lang="en-US">
                <a:latin typeface="Symbol" pitchFamily="18" charset="2"/>
                <a:sym typeface="Symbol" pitchFamily="18" charset="2"/>
              </a:rPr>
              <a:t>f</a:t>
            </a:r>
            <a:r>
              <a:rPr lang="en-US"/>
              <a:t> + 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)</a:t>
            </a:r>
          </a:p>
          <a:p>
            <a:pPr algn="l"/>
            <a:r>
              <a:rPr lang="en-US"/>
              <a:t>y’ = r sin (</a:t>
            </a:r>
            <a:r>
              <a:rPr lang="en-US">
                <a:latin typeface="Symbol" pitchFamily="18" charset="2"/>
                <a:sym typeface="Symbol" pitchFamily="18" charset="2"/>
              </a:rPr>
              <a:t>f</a:t>
            </a:r>
            <a:r>
              <a:rPr lang="en-US"/>
              <a:t> + 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)</a:t>
            </a:r>
          </a:p>
          <a:p>
            <a:pPr algn="l"/>
            <a:endParaRPr lang="en-US"/>
          </a:p>
          <a:p>
            <a:pPr algn="l"/>
            <a:r>
              <a:rPr lang="en-US">
                <a:solidFill>
                  <a:srgbClr val="CC3300"/>
                </a:solidFill>
              </a:rPr>
              <a:t>Trig Identity…</a:t>
            </a:r>
          </a:p>
          <a:p>
            <a:pPr algn="l"/>
            <a:r>
              <a:rPr lang="en-US"/>
              <a:t>x’ = r cos(</a:t>
            </a:r>
            <a:r>
              <a:rPr lang="en-US">
                <a:latin typeface="Symbol" pitchFamily="18" charset="2"/>
                <a:sym typeface="Symbol" pitchFamily="18" charset="2"/>
              </a:rPr>
              <a:t>f</a:t>
            </a:r>
            <a:r>
              <a:rPr lang="en-US"/>
              <a:t>) cos(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) – r sin(</a:t>
            </a:r>
            <a:r>
              <a:rPr lang="en-US">
                <a:latin typeface="Symbol" pitchFamily="18" charset="2"/>
                <a:sym typeface="Symbol" pitchFamily="18" charset="2"/>
              </a:rPr>
              <a:t>f</a:t>
            </a:r>
            <a:r>
              <a:rPr lang="en-US"/>
              <a:t>) sin(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)</a:t>
            </a:r>
          </a:p>
          <a:p>
            <a:pPr algn="l"/>
            <a:r>
              <a:rPr lang="en-US"/>
              <a:t>y’ = r sin(</a:t>
            </a:r>
            <a:r>
              <a:rPr lang="en-US">
                <a:latin typeface="Symbol" pitchFamily="18" charset="2"/>
                <a:sym typeface="Symbol" pitchFamily="18" charset="2"/>
              </a:rPr>
              <a:t>f</a:t>
            </a:r>
            <a:r>
              <a:rPr lang="en-US"/>
              <a:t>) sin(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) + r cos(</a:t>
            </a:r>
            <a:r>
              <a:rPr lang="en-US">
                <a:latin typeface="Symbol" pitchFamily="18" charset="2"/>
                <a:sym typeface="Symbol" pitchFamily="18" charset="2"/>
              </a:rPr>
              <a:t>f</a:t>
            </a:r>
            <a:r>
              <a:rPr lang="en-US"/>
              <a:t>) cos(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)</a:t>
            </a:r>
          </a:p>
          <a:p>
            <a:pPr algn="l"/>
            <a:endParaRPr lang="en-US"/>
          </a:p>
          <a:p>
            <a:pPr algn="l"/>
            <a:r>
              <a:rPr lang="en-US">
                <a:solidFill>
                  <a:srgbClr val="CC3300"/>
                </a:solidFill>
              </a:rPr>
              <a:t>Substitute…</a:t>
            </a:r>
          </a:p>
          <a:p>
            <a:pPr algn="l"/>
            <a:r>
              <a:rPr lang="en-US"/>
              <a:t>x’ = x </a:t>
            </a:r>
            <a:r>
              <a:rPr lang="en-US" b="1"/>
              <a:t>cos</a:t>
            </a:r>
            <a:r>
              <a:rPr lang="en-US"/>
              <a:t>(</a:t>
            </a:r>
            <a:r>
              <a:rPr lang="en-US">
                <a:sym typeface="Symbol" pitchFamily="18" charset="2"/>
              </a:rPr>
              <a:t>) - y </a:t>
            </a:r>
            <a:r>
              <a:rPr lang="en-US" b="1">
                <a:sym typeface="Symbol" pitchFamily="18" charset="2"/>
              </a:rPr>
              <a:t>sin</a:t>
            </a:r>
            <a:r>
              <a:rPr lang="en-US">
                <a:sym typeface="Symbol" pitchFamily="18" charset="2"/>
              </a:rPr>
              <a:t>()</a:t>
            </a:r>
          </a:p>
          <a:p>
            <a:pPr algn="l"/>
            <a:r>
              <a:rPr lang="en-US">
                <a:sym typeface="Symbol" pitchFamily="18" charset="2"/>
              </a:rPr>
              <a:t>y’ = x </a:t>
            </a:r>
            <a:r>
              <a:rPr lang="en-US" b="1">
                <a:sym typeface="Symbol" pitchFamily="18" charset="2"/>
              </a:rPr>
              <a:t>sin</a:t>
            </a:r>
            <a:r>
              <a:rPr lang="en-US">
                <a:sym typeface="Symbol" pitchFamily="18" charset="2"/>
              </a:rPr>
              <a:t>() + y </a:t>
            </a:r>
            <a:r>
              <a:rPr lang="en-US" b="1">
                <a:sym typeface="Symbol" pitchFamily="18" charset="2"/>
              </a:rPr>
              <a:t>cos</a:t>
            </a:r>
            <a:r>
              <a:rPr lang="en-US">
                <a:sym typeface="Symbol" pitchFamily="18" charset="2"/>
              </a:rPr>
              <a:t>()</a:t>
            </a:r>
          </a:p>
        </p:txBody>
      </p:sp>
      <p:grpSp>
        <p:nvGrpSpPr>
          <p:cNvPr id="306180" name="Group 4"/>
          <p:cNvGrpSpPr>
            <a:grpSpLocks/>
          </p:cNvGrpSpPr>
          <p:nvPr/>
        </p:nvGrpSpPr>
        <p:grpSpPr bwMode="auto">
          <a:xfrm>
            <a:off x="0" y="2743201"/>
            <a:ext cx="3714044" cy="2949575"/>
            <a:chOff x="128" y="829"/>
            <a:chExt cx="4138" cy="2963"/>
          </a:xfrm>
        </p:grpSpPr>
        <p:sp>
          <p:nvSpPr>
            <p:cNvPr id="306181" name="Oval 5"/>
            <p:cNvSpPr>
              <a:spLocks noChangeArrowheads="1"/>
            </p:cNvSpPr>
            <p:nvPr/>
          </p:nvSpPr>
          <p:spPr bwMode="auto">
            <a:xfrm>
              <a:off x="1512" y="1248"/>
              <a:ext cx="108" cy="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>
              <a:off x="810" y="1008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183" name="Line 7"/>
            <p:cNvSpPr>
              <a:spLocks noChangeShapeType="1"/>
            </p:cNvSpPr>
            <p:nvPr/>
          </p:nvSpPr>
          <p:spPr bwMode="auto">
            <a:xfrm>
              <a:off x="810" y="3792"/>
              <a:ext cx="3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184" name="Oval 8"/>
            <p:cNvSpPr>
              <a:spLocks noChangeArrowheads="1"/>
            </p:cNvSpPr>
            <p:nvPr/>
          </p:nvSpPr>
          <p:spPr bwMode="auto"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185" name="Line 9"/>
            <p:cNvSpPr>
              <a:spLocks noChangeShapeType="1"/>
            </p:cNvSpPr>
            <p:nvPr/>
          </p:nvSpPr>
          <p:spPr bwMode="auto">
            <a:xfrm flipV="1">
              <a:off x="810" y="235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186" name="Line 10"/>
            <p:cNvSpPr>
              <a:spLocks noChangeShapeType="1"/>
            </p:cNvSpPr>
            <p:nvPr/>
          </p:nvSpPr>
          <p:spPr bwMode="auto">
            <a:xfrm rot="19268048" flipV="1">
              <a:off x="128" y="1832"/>
              <a:ext cx="2106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187" name="Text Box 11"/>
            <p:cNvSpPr txBox="1">
              <a:spLocks noChangeArrowheads="1"/>
            </p:cNvSpPr>
            <p:nvPr/>
          </p:nvSpPr>
          <p:spPr bwMode="auto">
            <a:xfrm>
              <a:off x="903" y="2849"/>
              <a:ext cx="563" cy="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4800">
                  <a:sym typeface="Symbol" pitchFamily="18" charset="2"/>
                </a:rPr>
                <a:t></a:t>
              </a:r>
              <a:endParaRPr lang="en-US" sz="4800"/>
            </a:p>
          </p:txBody>
        </p:sp>
        <p:sp>
          <p:nvSpPr>
            <p:cNvPr id="306188" name="Text Box 12"/>
            <p:cNvSpPr txBox="1">
              <a:spLocks noChangeArrowheads="1"/>
            </p:cNvSpPr>
            <p:nvPr/>
          </p:nvSpPr>
          <p:spPr bwMode="auto">
            <a:xfrm>
              <a:off x="2915" y="1738"/>
              <a:ext cx="1331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4000"/>
                <a:t>(x, y)</a:t>
              </a:r>
            </a:p>
          </p:txBody>
        </p:sp>
        <p:sp>
          <p:nvSpPr>
            <p:cNvPr id="306189" name="Text Box 13"/>
            <p:cNvSpPr txBox="1">
              <a:spLocks noChangeArrowheads="1"/>
            </p:cNvSpPr>
            <p:nvPr/>
          </p:nvSpPr>
          <p:spPr bwMode="auto">
            <a:xfrm>
              <a:off x="1656" y="829"/>
              <a:ext cx="1610" cy="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4000"/>
                <a:t>(x’, y’)</a:t>
              </a:r>
            </a:p>
          </p:txBody>
        </p:sp>
      </p:grp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1117600" y="5029200"/>
            <a:ext cx="60536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>
                <a:latin typeface="Symbol" pitchFamily="18" charset="2"/>
                <a:sym typeface="Symbol" pitchFamily="18" charset="2"/>
              </a:rPr>
              <a:t>f</a:t>
            </a:r>
          </a:p>
        </p:txBody>
      </p:sp>
      <p:sp>
        <p:nvSpPr>
          <p:cNvPr id="306191" name="Freeform 15"/>
          <p:cNvSpPr>
            <a:spLocks/>
          </p:cNvSpPr>
          <p:nvPr/>
        </p:nvSpPr>
        <p:spPr bwMode="auto">
          <a:xfrm>
            <a:off x="6468533" y="2514600"/>
            <a:ext cx="508000" cy="1219200"/>
          </a:xfrm>
          <a:custGeom>
            <a:avLst/>
            <a:gdLst>
              <a:gd name="T0" fmla="*/ 0 w 360"/>
              <a:gd name="T1" fmla="*/ 0 h 768"/>
              <a:gd name="T2" fmla="*/ 336 w 360"/>
              <a:gd name="T3" fmla="*/ 336 h 768"/>
              <a:gd name="T4" fmla="*/ 144 w 360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768">
                <a:moveTo>
                  <a:pt x="0" y="0"/>
                </a:moveTo>
                <a:cubicBezTo>
                  <a:pt x="156" y="104"/>
                  <a:pt x="312" y="208"/>
                  <a:pt x="336" y="336"/>
                </a:cubicBezTo>
                <a:cubicBezTo>
                  <a:pt x="360" y="464"/>
                  <a:pt x="176" y="696"/>
                  <a:pt x="144" y="76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192" name="Freeform 16"/>
          <p:cNvSpPr>
            <a:spLocks/>
          </p:cNvSpPr>
          <p:nvPr/>
        </p:nvSpPr>
        <p:spPr bwMode="auto">
          <a:xfrm>
            <a:off x="4007555" y="1828800"/>
            <a:ext cx="1038578" cy="3429000"/>
          </a:xfrm>
          <a:custGeom>
            <a:avLst/>
            <a:gdLst>
              <a:gd name="T0" fmla="*/ 352 w 736"/>
              <a:gd name="T1" fmla="*/ 0 h 2160"/>
              <a:gd name="T2" fmla="*/ 64 w 736"/>
              <a:gd name="T3" fmla="*/ 1680 h 2160"/>
              <a:gd name="T4" fmla="*/ 736 w 736"/>
              <a:gd name="T5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6" h="2160">
                <a:moveTo>
                  <a:pt x="352" y="0"/>
                </a:moveTo>
                <a:cubicBezTo>
                  <a:pt x="176" y="660"/>
                  <a:pt x="0" y="1320"/>
                  <a:pt x="64" y="1680"/>
                </a:cubicBezTo>
                <a:cubicBezTo>
                  <a:pt x="128" y="2040"/>
                  <a:pt x="624" y="2080"/>
                  <a:pt x="736" y="216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85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2-D Rotation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7117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b="0" i="0"/>
              <a:t>This is easy to capture in matrix form:</a:t>
            </a:r>
          </a:p>
          <a:p>
            <a:pPr marL="342900" indent="-342900">
              <a:lnSpc>
                <a:spcPct val="100000"/>
              </a:lnSpc>
            </a:pPr>
            <a:endParaRPr lang="en-US" b="0" i="0"/>
          </a:p>
          <a:p>
            <a:pPr marL="342900" indent="-342900">
              <a:lnSpc>
                <a:spcPct val="100000"/>
              </a:lnSpc>
            </a:pPr>
            <a:endParaRPr lang="en-US"/>
          </a:p>
          <a:p>
            <a:pPr marL="342900" indent="-342900">
              <a:lnSpc>
                <a:spcPct val="100000"/>
              </a:lnSpc>
            </a:pPr>
            <a:endParaRPr lang="en-US"/>
          </a:p>
          <a:p>
            <a:pPr marL="342900" indent="-342900">
              <a:lnSpc>
                <a:spcPct val="100000"/>
              </a:lnSpc>
            </a:pPr>
            <a:r>
              <a:rPr lang="en-US" b="0" i="0"/>
              <a:t>Even though sin(</a:t>
            </a:r>
            <a:r>
              <a:rPr lang="en-US" b="0" i="0">
                <a:latin typeface="Symbol" pitchFamily="18" charset="2"/>
              </a:rPr>
              <a:t>q</a:t>
            </a:r>
            <a:r>
              <a:rPr lang="en-US" b="0" i="0"/>
              <a:t>) and cos(</a:t>
            </a:r>
            <a:r>
              <a:rPr lang="en-US" b="0" i="0">
                <a:latin typeface="Symbol" pitchFamily="18" charset="2"/>
              </a:rPr>
              <a:t>q</a:t>
            </a:r>
            <a:r>
              <a:rPr lang="en-US" b="0" i="0"/>
              <a:t>) are nonlinear functions of </a:t>
            </a:r>
            <a:r>
              <a:rPr lang="en-US" b="0" i="0">
                <a:latin typeface="Symbol" pitchFamily="18" charset="2"/>
              </a:rPr>
              <a:t>q</a:t>
            </a:r>
            <a:r>
              <a:rPr lang="en-US" b="0" i="0"/>
              <a:t>,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b="1" i="1"/>
              <a:t>x’ is a linear combination of x and y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b="1" i="1"/>
              <a:t>y’ is a linear combination of x and y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47262860"/>
              </p:ext>
            </p:extLst>
          </p:nvPr>
        </p:nvGraphicFramePr>
        <p:xfrm>
          <a:off x="2326923" y="2741614"/>
          <a:ext cx="4487333" cy="1144587"/>
        </p:xfrm>
        <a:graphic>
          <a:graphicData uri="http://schemas.openxmlformats.org/presentationml/2006/ole">
            <p:oleObj spid="_x0000_s2056" name="Equation" r:id="rId3" imgW="17907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877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2D Transformations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9403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2200"/>
              <a:t>Translation: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+ t</a:t>
            </a:r>
            <a:r>
              <a:rPr lang="en-US" sz="2000" baseline="-25000"/>
              <a:t>x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+ t</a:t>
            </a:r>
            <a:r>
              <a:rPr lang="en-US" sz="2000" baseline="-25000"/>
              <a:t>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Scale: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* s</a:t>
            </a:r>
            <a:r>
              <a:rPr lang="en-US" sz="2000" baseline="-25000"/>
              <a:t>x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* s</a:t>
            </a:r>
            <a:r>
              <a:rPr lang="en-US" sz="2000" baseline="-25000"/>
              <a:t>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Shear: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+ h</a:t>
            </a:r>
            <a:r>
              <a:rPr lang="en-US" sz="2000" baseline="-25000"/>
              <a:t>x</a:t>
            </a:r>
            <a:r>
              <a:rPr lang="en-US" sz="2000"/>
              <a:t>*y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+ h</a:t>
            </a:r>
            <a:r>
              <a:rPr lang="en-US" sz="2000" baseline="-25000"/>
              <a:t>y</a:t>
            </a:r>
            <a:r>
              <a:rPr lang="en-US" sz="2000"/>
              <a:t>*x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Rotation: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x*cos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- y*sin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x*sin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+ y*cos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</a:t>
            </a:r>
          </a:p>
        </p:txBody>
      </p:sp>
      <p:pic>
        <p:nvPicPr>
          <p:cNvPr id="263172" name="Picture 4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581400" y="1600200"/>
            <a:ext cx="4724400" cy="2362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4343400" y="4260851"/>
            <a:ext cx="3474156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chemeClr val="hlink"/>
                </a:solidFill>
                <a:latin typeface="Arial" pitchFamily="34" charset="0"/>
              </a:rPr>
              <a:t>Transformations 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chemeClr val="hlink"/>
                </a:solidFill>
                <a:latin typeface="Arial" pitchFamily="34" charset="0"/>
              </a:rPr>
              <a:t>can be combined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chemeClr val="hlink"/>
                </a:solidFill>
                <a:latin typeface="Arial" pitchFamily="34" charset="0"/>
              </a:rPr>
              <a:t>(with simple algebra)</a:t>
            </a:r>
          </a:p>
        </p:txBody>
      </p:sp>
    </p:spTree>
    <p:extLst>
      <p:ext uri="{BB962C8B-B14F-4D97-AF65-F5344CB8AC3E}">
        <p14:creationId xmlns="" xmlns:p14="http://schemas.microsoft.com/office/powerpoint/2010/main" val="39581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2D Transformations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9403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2200"/>
              <a:t>Translation: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+ t</a:t>
            </a:r>
            <a:r>
              <a:rPr lang="en-US" sz="2000" baseline="-25000"/>
              <a:t>x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+ t</a:t>
            </a:r>
            <a:r>
              <a:rPr lang="en-US" sz="2000" baseline="-25000"/>
              <a:t>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Scale: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* s</a:t>
            </a:r>
            <a:r>
              <a:rPr lang="en-US" sz="2000" baseline="-25000"/>
              <a:t>x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* s</a:t>
            </a:r>
            <a:r>
              <a:rPr lang="en-US" sz="2000" baseline="-25000"/>
              <a:t>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Shear: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+ h</a:t>
            </a:r>
            <a:r>
              <a:rPr lang="en-US" sz="2000" baseline="-25000"/>
              <a:t>x</a:t>
            </a:r>
            <a:r>
              <a:rPr lang="en-US" sz="2000"/>
              <a:t>*y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+ h</a:t>
            </a:r>
            <a:r>
              <a:rPr lang="en-US" sz="2000" baseline="-25000"/>
              <a:t>y</a:t>
            </a:r>
            <a:r>
              <a:rPr lang="en-US" sz="2000"/>
              <a:t>*x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Rotation: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x*cos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- y*sin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x*sin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+ y*cos</a:t>
            </a:r>
            <a:r>
              <a:rPr lang="en-US" sz="2000">
                <a:latin typeface="Symbol" pitchFamily="18" charset="2"/>
              </a:rPr>
              <a:t>Q</a:t>
            </a:r>
          </a:p>
        </p:txBody>
      </p:sp>
      <p:pic>
        <p:nvPicPr>
          <p:cNvPr id="264196" name="Picture 4" descr="cs1"/>
          <p:cNvPicPr>
            <a:picLocks noChangeAspect="1" noChangeArrowheads="1"/>
          </p:cNvPicPr>
          <p:nvPr/>
        </p:nvPicPr>
        <p:blipFill>
          <a:blip r:embed="rId2" cstate="print">
            <a:lum bright="7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563056" y="1581150"/>
            <a:ext cx="4724400" cy="2362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197" name="Picture 5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3577168" y="3287714"/>
            <a:ext cx="1357489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198" name="Line 6"/>
          <p:cNvSpPr>
            <a:spLocks noChangeShapeType="1"/>
          </p:cNvSpPr>
          <p:nvPr/>
        </p:nvSpPr>
        <p:spPr bwMode="auto">
          <a:xfrm flipV="1">
            <a:off x="3550356" y="2982913"/>
            <a:ext cx="0" cy="976312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>
            <a:off x="3550356" y="3959225"/>
            <a:ext cx="1682044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15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 descr="cs1"/>
          <p:cNvPicPr>
            <a:picLocks noChangeAspect="1" noChangeArrowheads="1"/>
          </p:cNvPicPr>
          <p:nvPr/>
        </p:nvPicPr>
        <p:blipFill>
          <a:blip r:embed="rId2" cstate="print">
            <a:lum bright="7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563056" y="1581150"/>
            <a:ext cx="4724400" cy="2362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219" name="Picture 3" descr="cs1"/>
          <p:cNvPicPr>
            <a:picLocks noChangeAspect="1" noChangeArrowheads="1"/>
          </p:cNvPicPr>
          <p:nvPr/>
        </p:nvPicPr>
        <p:blipFill>
          <a:blip r:embed="rId2" cstate="print">
            <a:lum bright="6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3577168" y="3287714"/>
            <a:ext cx="1357489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2D Transformations</a:t>
            </a: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9403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2200"/>
              <a:t>Translation: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+ t</a:t>
            </a:r>
            <a:r>
              <a:rPr lang="en-US" sz="2000" baseline="-25000"/>
              <a:t>x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+ t</a:t>
            </a:r>
            <a:r>
              <a:rPr lang="en-US" sz="2000" baseline="-25000"/>
              <a:t>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>
                <a:solidFill>
                  <a:schemeClr val="hlink"/>
                </a:solidFill>
              </a:rPr>
              <a:t>Scale:</a:t>
            </a:r>
            <a:endParaRPr lang="en-US" sz="2200"/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</a:t>
            </a:r>
            <a:r>
              <a:rPr lang="en-US" sz="2000">
                <a:solidFill>
                  <a:schemeClr val="hlink"/>
                </a:solidFill>
              </a:rPr>
              <a:t>* s</a:t>
            </a:r>
            <a:r>
              <a:rPr lang="en-US" sz="2000" baseline="-25000">
                <a:solidFill>
                  <a:schemeClr val="hlink"/>
                </a:solidFill>
              </a:rPr>
              <a:t>x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</a:t>
            </a:r>
            <a:r>
              <a:rPr lang="en-US" sz="2000">
                <a:solidFill>
                  <a:schemeClr val="hlink"/>
                </a:solidFill>
              </a:rPr>
              <a:t>* s</a:t>
            </a:r>
            <a:r>
              <a:rPr lang="en-US" sz="2000" baseline="-25000">
                <a:solidFill>
                  <a:schemeClr val="hlink"/>
                </a:solidFill>
              </a:rPr>
              <a:t>y</a:t>
            </a:r>
            <a:endParaRPr lang="en-US" sz="2000" baseline="-25000"/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Shear: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+ h</a:t>
            </a:r>
            <a:r>
              <a:rPr lang="en-US" sz="2000" baseline="-25000"/>
              <a:t>x</a:t>
            </a:r>
            <a:r>
              <a:rPr lang="en-US" sz="2000"/>
              <a:t>*y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+ h</a:t>
            </a:r>
            <a:r>
              <a:rPr lang="en-US" sz="2000" baseline="-25000"/>
              <a:t>y</a:t>
            </a:r>
            <a:r>
              <a:rPr lang="en-US" sz="2000"/>
              <a:t>*x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Rotation: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x*cos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- y*sin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x*sin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+ y*cos</a:t>
            </a:r>
            <a:r>
              <a:rPr lang="en-US" sz="2000">
                <a:latin typeface="Symbol" pitchFamily="18" charset="2"/>
              </a:rPr>
              <a:t>Q</a:t>
            </a:r>
          </a:p>
        </p:txBody>
      </p:sp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3550356" y="3649663"/>
            <a:ext cx="546100" cy="341312"/>
            <a:chOff x="2236" y="1879"/>
            <a:chExt cx="1060" cy="665"/>
          </a:xfrm>
        </p:grpSpPr>
        <p:pic>
          <p:nvPicPr>
            <p:cNvPr id="265223" name="Picture 7" descr="cs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4590" t="71631" r="63235" b="16496"/>
            <a:stretch>
              <a:fillRect/>
            </a:stretch>
          </p:blipFill>
          <p:spPr bwMode="auto">
            <a:xfrm>
              <a:off x="2253" y="2071"/>
              <a:ext cx="855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224" name="Line 8"/>
            <p:cNvSpPr>
              <a:spLocks noChangeShapeType="1"/>
            </p:cNvSpPr>
            <p:nvPr/>
          </p:nvSpPr>
          <p:spPr bwMode="auto">
            <a:xfrm flipV="1">
              <a:off x="2236" y="1879"/>
              <a:ext cx="0" cy="615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225" name="Line 9"/>
            <p:cNvSpPr>
              <a:spLocks noChangeShapeType="1"/>
            </p:cNvSpPr>
            <p:nvPr/>
          </p:nvSpPr>
          <p:spPr bwMode="auto">
            <a:xfrm>
              <a:off x="2236" y="2494"/>
              <a:ext cx="1060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5226" name="Line 10"/>
          <p:cNvSpPr>
            <a:spLocks noChangeShapeType="1"/>
          </p:cNvSpPr>
          <p:nvPr/>
        </p:nvSpPr>
        <p:spPr bwMode="auto">
          <a:xfrm flipH="1">
            <a:off x="4090812" y="3321051"/>
            <a:ext cx="821267" cy="4048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3537657" y="4498975"/>
            <a:ext cx="1003223" cy="646331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x’ = x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*s</a:t>
            </a:r>
            <a:r>
              <a:rPr lang="en-US" baseline="-25000">
                <a:solidFill>
                  <a:schemeClr val="hlink"/>
                </a:solidFill>
                <a:latin typeface="Arial" pitchFamily="34" charset="0"/>
              </a:rPr>
              <a:t>x</a:t>
            </a:r>
            <a:endParaRPr lang="en-US" baseline="-25000">
              <a:latin typeface="Arial" pitchFamily="34" charset="0"/>
            </a:endParaRPr>
          </a:p>
          <a:p>
            <a:pPr algn="l"/>
            <a:r>
              <a:rPr lang="en-US">
                <a:latin typeface="Arial" pitchFamily="34" charset="0"/>
              </a:rPr>
              <a:t>y’ = y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*s</a:t>
            </a:r>
            <a:r>
              <a:rPr lang="en-US" baseline="-25000">
                <a:solidFill>
                  <a:schemeClr val="hlink"/>
                </a:solidFill>
                <a:latin typeface="Arial" pitchFamily="34" charset="0"/>
              </a:rPr>
              <a:t>y</a:t>
            </a:r>
            <a:endParaRPr lang="en-US" baseline="-25000">
              <a:latin typeface="Arial" pitchFamily="34" charset="0"/>
            </a:endParaRPr>
          </a:p>
        </p:txBody>
      </p:sp>
      <p:sp>
        <p:nvSpPr>
          <p:cNvPr id="265228" name="Oval 12"/>
          <p:cNvSpPr>
            <a:spLocks noChangeArrowheads="1"/>
          </p:cNvSpPr>
          <p:nvPr/>
        </p:nvSpPr>
        <p:spPr bwMode="auto">
          <a:xfrm>
            <a:off x="4876800" y="3228975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4953000" y="2895601"/>
            <a:ext cx="67592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" pitchFamily="34" charset="0"/>
              </a:rPr>
              <a:t>(x,y)</a:t>
            </a:r>
          </a:p>
        </p:txBody>
      </p:sp>
      <p:sp>
        <p:nvSpPr>
          <p:cNvPr id="265230" name="Oval 14"/>
          <p:cNvSpPr>
            <a:spLocks noChangeArrowheads="1"/>
          </p:cNvSpPr>
          <p:nvPr/>
        </p:nvSpPr>
        <p:spPr bwMode="auto">
          <a:xfrm>
            <a:off x="3914422" y="3686175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3581401" y="3276601"/>
            <a:ext cx="797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  <a:latin typeface="Arial" pitchFamily="34" charset="0"/>
              </a:rPr>
              <a:t>(x’,y’)</a:t>
            </a:r>
          </a:p>
        </p:txBody>
      </p:sp>
    </p:spTree>
    <p:extLst>
      <p:ext uri="{BB962C8B-B14F-4D97-AF65-F5344CB8AC3E}">
        <p14:creationId xmlns="" xmlns:p14="http://schemas.microsoft.com/office/powerpoint/2010/main" val="41710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2D Transformations</a:t>
            </a:r>
          </a:p>
        </p:txBody>
      </p:sp>
      <p:pic>
        <p:nvPicPr>
          <p:cNvPr id="266244" name="Picture 4" descr="cs1"/>
          <p:cNvPicPr>
            <a:picLocks noChangeAspect="1" noChangeArrowheads="1"/>
          </p:cNvPicPr>
          <p:nvPr/>
        </p:nvPicPr>
        <p:blipFill>
          <a:blip r:embed="rId2" cstate="print">
            <a:lum bright="7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563056" y="1581150"/>
            <a:ext cx="4724400" cy="2362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45" name="Picture 5" descr="cs1"/>
          <p:cNvPicPr>
            <a:picLocks noChangeAspect="1" noChangeArrowheads="1"/>
          </p:cNvPicPr>
          <p:nvPr/>
        </p:nvPicPr>
        <p:blipFill>
          <a:blip r:embed="rId2" cstate="print">
            <a:lum bright="4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3578578" y="3748089"/>
            <a:ext cx="438856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46" name="Group 6"/>
          <p:cNvGrpSpPr>
            <a:grpSpLocks/>
          </p:cNvGrpSpPr>
          <p:nvPr/>
        </p:nvGrpSpPr>
        <p:grpSpPr bwMode="auto">
          <a:xfrm>
            <a:off x="3543301" y="3962400"/>
            <a:ext cx="344311" cy="546100"/>
            <a:chOff x="2784" y="3216"/>
            <a:chExt cx="217" cy="344"/>
          </a:xfrm>
        </p:grpSpPr>
        <p:pic>
          <p:nvPicPr>
            <p:cNvPr id="266247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216"/>
              <a:ext cx="174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6248" name="Group 8"/>
            <p:cNvGrpSpPr>
              <a:grpSpLocks/>
            </p:cNvGrpSpPr>
            <p:nvPr/>
          </p:nvGrpSpPr>
          <p:grpSpPr bwMode="auto">
            <a:xfrm rot="5400000">
              <a:off x="2730" y="3288"/>
              <a:ext cx="344" cy="199"/>
              <a:chOff x="2248" y="2299"/>
              <a:chExt cx="344" cy="199"/>
            </a:xfrm>
          </p:grpSpPr>
          <p:sp>
            <p:nvSpPr>
              <p:cNvPr id="266249" name="Line 9"/>
              <p:cNvSpPr>
                <a:spLocks noChangeShapeType="1"/>
              </p:cNvSpPr>
              <p:nvPr/>
            </p:nvSpPr>
            <p:spPr bwMode="auto">
              <a:xfrm flipV="1">
                <a:off x="2248" y="2299"/>
                <a:ext cx="0" cy="199"/>
              </a:xfrm>
              <a:prstGeom prst="line">
                <a:avLst/>
              </a:prstGeom>
              <a:noFill/>
              <a:ln w="2857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250" name="Line 10"/>
              <p:cNvSpPr>
                <a:spLocks noChangeShapeType="1"/>
              </p:cNvSpPr>
              <p:nvPr/>
            </p:nvSpPr>
            <p:spPr bwMode="auto">
              <a:xfrm>
                <a:off x="2248" y="2498"/>
                <a:ext cx="344" cy="0"/>
              </a:xfrm>
              <a:prstGeom prst="line">
                <a:avLst/>
              </a:prstGeom>
              <a:noFill/>
              <a:ln w="2857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66251" name="Arc 11"/>
          <p:cNvSpPr>
            <a:spLocks/>
          </p:cNvSpPr>
          <p:nvPr/>
        </p:nvSpPr>
        <p:spPr bwMode="auto">
          <a:xfrm flipV="1">
            <a:off x="3581400" y="3876676"/>
            <a:ext cx="457200" cy="449263"/>
          </a:xfrm>
          <a:custGeom>
            <a:avLst/>
            <a:gdLst>
              <a:gd name="G0" fmla="+- 0 0 0"/>
              <a:gd name="G1" fmla="+- 17194 0 0"/>
              <a:gd name="G2" fmla="+- 21600 0 0"/>
              <a:gd name="T0" fmla="*/ 13074 w 21600"/>
              <a:gd name="T1" fmla="*/ 0 h 21244"/>
              <a:gd name="T2" fmla="*/ 21217 w 21600"/>
              <a:gd name="T3" fmla="*/ 21244 h 21244"/>
              <a:gd name="T4" fmla="*/ 0 w 21600"/>
              <a:gd name="T5" fmla="*/ 17194 h 2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44" fill="none" extrusionOk="0">
                <a:moveTo>
                  <a:pt x="13073" y="0"/>
                </a:moveTo>
                <a:cubicBezTo>
                  <a:pt x="18445" y="4084"/>
                  <a:pt x="21600" y="10445"/>
                  <a:pt x="21600" y="17194"/>
                </a:cubicBezTo>
                <a:cubicBezTo>
                  <a:pt x="21600" y="18553"/>
                  <a:pt x="21471" y="19909"/>
                  <a:pt x="21216" y="21243"/>
                </a:cubicBezTo>
              </a:path>
              <a:path w="21600" h="21244" stroke="0" extrusionOk="0">
                <a:moveTo>
                  <a:pt x="13073" y="0"/>
                </a:moveTo>
                <a:cubicBezTo>
                  <a:pt x="18445" y="4084"/>
                  <a:pt x="21600" y="10445"/>
                  <a:pt x="21600" y="17194"/>
                </a:cubicBezTo>
                <a:cubicBezTo>
                  <a:pt x="21600" y="18553"/>
                  <a:pt x="21471" y="19909"/>
                  <a:pt x="21216" y="21243"/>
                </a:cubicBezTo>
                <a:lnTo>
                  <a:pt x="0" y="17194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3537656" y="4495800"/>
            <a:ext cx="4463344" cy="646331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x’ = (x*s</a:t>
            </a:r>
            <a:r>
              <a:rPr lang="en-US" baseline="-25000">
                <a:latin typeface="Arial" pitchFamily="34" charset="0"/>
              </a:rPr>
              <a:t>x</a:t>
            </a:r>
            <a:r>
              <a:rPr lang="en-US">
                <a:latin typeface="Arial" pitchFamily="34" charset="0"/>
              </a:rPr>
              <a:t>)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*cos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 -</a:t>
            </a:r>
            <a:r>
              <a:rPr lang="en-US">
                <a:latin typeface="Arial" pitchFamily="34" charset="0"/>
              </a:rPr>
              <a:t> (y*s</a:t>
            </a:r>
            <a:r>
              <a:rPr lang="en-US" baseline="-25000">
                <a:latin typeface="Arial" pitchFamily="34" charset="0"/>
              </a:rPr>
              <a:t>y</a:t>
            </a:r>
            <a:r>
              <a:rPr lang="en-US">
                <a:latin typeface="Arial" pitchFamily="34" charset="0"/>
              </a:rPr>
              <a:t>)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*sin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Q</a:t>
            </a:r>
            <a:endParaRPr lang="en-US">
              <a:latin typeface="Symbol" pitchFamily="18" charset="2"/>
            </a:endParaRPr>
          </a:p>
          <a:p>
            <a:pPr algn="l"/>
            <a:r>
              <a:rPr lang="en-US">
                <a:latin typeface="Arial" pitchFamily="34" charset="0"/>
              </a:rPr>
              <a:t>y’ = (x*s</a:t>
            </a:r>
            <a:r>
              <a:rPr lang="en-US" baseline="-25000">
                <a:latin typeface="Arial" pitchFamily="34" charset="0"/>
              </a:rPr>
              <a:t>x</a:t>
            </a:r>
            <a:r>
              <a:rPr lang="en-US">
                <a:latin typeface="Arial" pitchFamily="34" charset="0"/>
              </a:rPr>
              <a:t>)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*sin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  +</a:t>
            </a:r>
            <a:r>
              <a:rPr lang="en-US">
                <a:latin typeface="Arial" pitchFamily="34" charset="0"/>
              </a:rPr>
              <a:t> (y*s</a:t>
            </a:r>
            <a:r>
              <a:rPr lang="en-US" baseline="-25000">
                <a:latin typeface="Arial" pitchFamily="34" charset="0"/>
              </a:rPr>
              <a:t>y</a:t>
            </a:r>
            <a:r>
              <a:rPr lang="en-US">
                <a:latin typeface="Arial" pitchFamily="34" charset="0"/>
              </a:rPr>
              <a:t>)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*cos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Q</a:t>
            </a:r>
            <a:endParaRPr lang="en-US">
              <a:latin typeface="Symbol" pitchFamily="18" charset="2"/>
            </a:endParaRPr>
          </a:p>
        </p:txBody>
      </p:sp>
      <p:sp>
        <p:nvSpPr>
          <p:cNvPr id="266253" name="Oval 13"/>
          <p:cNvSpPr>
            <a:spLocks noChangeArrowheads="1"/>
          </p:cNvSpPr>
          <p:nvPr/>
        </p:nvSpPr>
        <p:spPr bwMode="auto">
          <a:xfrm>
            <a:off x="3962400" y="368617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266254" name="Oval 14"/>
          <p:cNvSpPr>
            <a:spLocks noChangeArrowheads="1"/>
          </p:cNvSpPr>
          <p:nvPr/>
        </p:nvSpPr>
        <p:spPr bwMode="auto">
          <a:xfrm>
            <a:off x="3715456" y="432435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3987801" y="4113214"/>
            <a:ext cx="797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  <a:latin typeface="Arial" pitchFamily="34" charset="0"/>
              </a:rPr>
              <a:t>(x’,y’)</a:t>
            </a:r>
          </a:p>
        </p:txBody>
      </p:sp>
      <p:sp>
        <p:nvSpPr>
          <p:cNvPr id="26626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940300"/>
          </a:xfrm>
          <a:noFill/>
          <a:ln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/>
              <a:t>Translation: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x’ = x + t</a:t>
            </a:r>
            <a:r>
              <a:rPr lang="en-US" sz="1700" baseline="-25000"/>
              <a:t>x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y’ = y + t</a:t>
            </a:r>
            <a:r>
              <a:rPr lang="en-US" sz="1700" baseline="-25000"/>
              <a:t>y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/>
              <a:t>Scale: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x’ = x * s</a:t>
            </a:r>
            <a:r>
              <a:rPr lang="en-US" sz="1700" baseline="-25000"/>
              <a:t>x</a:t>
            </a:r>
            <a:r>
              <a:rPr lang="en-US" sz="170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y’ = y * s</a:t>
            </a:r>
            <a:r>
              <a:rPr lang="en-US" sz="1700" baseline="-25000"/>
              <a:t>y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/>
              <a:t>Shear: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x’ = x + h</a:t>
            </a:r>
            <a:r>
              <a:rPr lang="en-US" sz="1700" baseline="-25000"/>
              <a:t>x</a:t>
            </a:r>
            <a:r>
              <a:rPr lang="en-US" sz="1700"/>
              <a:t>*y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y’ = y + h</a:t>
            </a:r>
            <a:r>
              <a:rPr lang="en-US" sz="1700" baseline="-25000"/>
              <a:t>y</a:t>
            </a:r>
            <a:r>
              <a:rPr lang="en-US" sz="1700"/>
              <a:t>*x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/>
              <a:t>Rotation: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x’ = x*</a:t>
            </a:r>
            <a:r>
              <a:rPr lang="en-US" sz="1700">
                <a:solidFill>
                  <a:schemeClr val="hlink"/>
                </a:solidFill>
              </a:rPr>
              <a:t>cos</a:t>
            </a:r>
            <a:r>
              <a:rPr lang="en-US" sz="1700">
                <a:solidFill>
                  <a:schemeClr val="hlink"/>
                </a:solidFill>
                <a:latin typeface="Symbol" pitchFamily="18" charset="2"/>
              </a:rPr>
              <a:t>Q</a:t>
            </a:r>
            <a:r>
              <a:rPr lang="en-US" sz="1700"/>
              <a:t> - y*</a:t>
            </a:r>
            <a:r>
              <a:rPr lang="en-US" sz="1700">
                <a:solidFill>
                  <a:schemeClr val="hlink"/>
                </a:solidFill>
              </a:rPr>
              <a:t>sin</a:t>
            </a:r>
            <a:r>
              <a:rPr lang="en-US" sz="1700">
                <a:solidFill>
                  <a:schemeClr val="hlink"/>
                </a:solidFill>
                <a:latin typeface="Symbol" pitchFamily="18" charset="2"/>
              </a:rPr>
              <a:t>Q</a:t>
            </a:r>
            <a:r>
              <a:rPr lang="en-US" sz="170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y’ = x*</a:t>
            </a:r>
            <a:r>
              <a:rPr lang="en-US" sz="1700">
                <a:solidFill>
                  <a:schemeClr val="hlink"/>
                </a:solidFill>
              </a:rPr>
              <a:t>sin</a:t>
            </a:r>
            <a:r>
              <a:rPr lang="en-US" sz="1700">
                <a:solidFill>
                  <a:schemeClr val="hlink"/>
                </a:solidFill>
                <a:latin typeface="Symbol" pitchFamily="18" charset="2"/>
              </a:rPr>
              <a:t>Q</a:t>
            </a:r>
            <a:r>
              <a:rPr lang="en-US" sz="1700"/>
              <a:t> + y*</a:t>
            </a:r>
            <a:r>
              <a:rPr lang="en-US" sz="1700">
                <a:solidFill>
                  <a:schemeClr val="hlink"/>
                </a:solidFill>
              </a:rPr>
              <a:t>cos</a:t>
            </a:r>
            <a:r>
              <a:rPr lang="en-US" sz="1700">
                <a:solidFill>
                  <a:schemeClr val="hlink"/>
                </a:solidFill>
                <a:latin typeface="Symbol" pitchFamily="18" charset="2"/>
              </a:rPr>
              <a:t>Q</a:t>
            </a:r>
          </a:p>
        </p:txBody>
      </p:sp>
    </p:spTree>
    <p:extLst>
      <p:ext uri="{BB962C8B-B14F-4D97-AF65-F5344CB8AC3E}">
        <p14:creationId xmlns="" xmlns:p14="http://schemas.microsoft.com/office/powerpoint/2010/main" val="33376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2D Transformations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9403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2200">
                <a:solidFill>
                  <a:schemeClr val="hlink"/>
                </a:solidFill>
              </a:rPr>
              <a:t>Translation:</a:t>
            </a:r>
            <a:endParaRPr lang="en-US" sz="2200"/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</a:t>
            </a:r>
            <a:r>
              <a:rPr lang="en-US" sz="2000">
                <a:solidFill>
                  <a:schemeClr val="hlink"/>
                </a:solidFill>
              </a:rPr>
              <a:t>+ t</a:t>
            </a:r>
            <a:r>
              <a:rPr lang="en-US" sz="2000" baseline="-25000">
                <a:solidFill>
                  <a:schemeClr val="hlink"/>
                </a:solidFill>
              </a:rPr>
              <a:t>x</a:t>
            </a:r>
            <a:endParaRPr lang="en-US" sz="2000" baseline="-25000"/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</a:t>
            </a:r>
            <a:r>
              <a:rPr lang="en-US" sz="2000">
                <a:solidFill>
                  <a:schemeClr val="hlink"/>
                </a:solidFill>
              </a:rPr>
              <a:t>+ t</a:t>
            </a:r>
            <a:r>
              <a:rPr lang="en-US" sz="2000" baseline="-25000">
                <a:solidFill>
                  <a:schemeClr val="hlink"/>
                </a:solidFill>
              </a:rPr>
              <a:t>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Scale: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* s</a:t>
            </a:r>
            <a:r>
              <a:rPr lang="en-US" sz="2000" baseline="-25000"/>
              <a:t>x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* s</a:t>
            </a:r>
            <a:r>
              <a:rPr lang="en-US" sz="2000" baseline="-25000"/>
              <a:t>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Shear: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+ h</a:t>
            </a:r>
            <a:r>
              <a:rPr lang="en-US" sz="2000" baseline="-25000"/>
              <a:t>x</a:t>
            </a:r>
            <a:r>
              <a:rPr lang="en-US" sz="2000"/>
              <a:t>*y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+ h</a:t>
            </a:r>
            <a:r>
              <a:rPr lang="en-US" sz="2000" baseline="-25000"/>
              <a:t>y</a:t>
            </a:r>
            <a:r>
              <a:rPr lang="en-US" sz="2000"/>
              <a:t>*x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Rotation: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x*cos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- y*sin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x*sin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+ y*cos</a:t>
            </a:r>
            <a:r>
              <a:rPr lang="en-US" sz="2000">
                <a:latin typeface="Symbol" pitchFamily="18" charset="2"/>
              </a:rPr>
              <a:t>Q</a:t>
            </a:r>
          </a:p>
        </p:txBody>
      </p:sp>
      <p:pic>
        <p:nvPicPr>
          <p:cNvPr id="267268" name="Picture 4" descr="cs1"/>
          <p:cNvPicPr>
            <a:picLocks noChangeAspect="1" noChangeArrowheads="1"/>
          </p:cNvPicPr>
          <p:nvPr/>
        </p:nvPicPr>
        <p:blipFill>
          <a:blip r:embed="rId2" cstate="print">
            <a:lum bright="7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563056" y="1581150"/>
            <a:ext cx="4724400" cy="2362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3705578" y="2800350"/>
            <a:ext cx="344311" cy="546100"/>
            <a:chOff x="2784" y="3216"/>
            <a:chExt cx="217" cy="344"/>
          </a:xfrm>
        </p:grpSpPr>
        <p:pic>
          <p:nvPicPr>
            <p:cNvPr id="26727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216"/>
              <a:ext cx="174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7271" name="Group 7"/>
            <p:cNvGrpSpPr>
              <a:grpSpLocks/>
            </p:cNvGrpSpPr>
            <p:nvPr/>
          </p:nvGrpSpPr>
          <p:grpSpPr bwMode="auto">
            <a:xfrm rot="5400000">
              <a:off x="2730" y="3288"/>
              <a:ext cx="344" cy="199"/>
              <a:chOff x="2248" y="2299"/>
              <a:chExt cx="344" cy="199"/>
            </a:xfrm>
          </p:grpSpPr>
          <p:sp>
            <p:nvSpPr>
              <p:cNvPr id="267272" name="Line 8"/>
              <p:cNvSpPr>
                <a:spLocks noChangeShapeType="1"/>
              </p:cNvSpPr>
              <p:nvPr/>
            </p:nvSpPr>
            <p:spPr bwMode="auto">
              <a:xfrm flipV="1">
                <a:off x="2248" y="2299"/>
                <a:ext cx="0" cy="199"/>
              </a:xfrm>
              <a:prstGeom prst="line">
                <a:avLst/>
              </a:prstGeom>
              <a:noFill/>
              <a:ln w="2857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7273" name="Line 9"/>
              <p:cNvSpPr>
                <a:spLocks noChangeShapeType="1"/>
              </p:cNvSpPr>
              <p:nvPr/>
            </p:nvSpPr>
            <p:spPr bwMode="auto">
              <a:xfrm>
                <a:off x="2248" y="2498"/>
                <a:ext cx="344" cy="0"/>
              </a:xfrm>
              <a:prstGeom prst="line">
                <a:avLst/>
              </a:prstGeom>
              <a:noFill/>
              <a:ln w="2857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pic>
        <p:nvPicPr>
          <p:cNvPr id="267274" name="Picture 10"/>
          <p:cNvPicPr>
            <a:picLocks noChangeAspect="1" noChangeArrowheads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971926"/>
            <a:ext cx="27657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7275" name="Line 11"/>
          <p:cNvSpPr>
            <a:spLocks noChangeShapeType="1"/>
          </p:cNvSpPr>
          <p:nvPr/>
        </p:nvSpPr>
        <p:spPr bwMode="auto">
          <a:xfrm flipV="1">
            <a:off x="3810000" y="3338514"/>
            <a:ext cx="131234" cy="9286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3537656" y="4495800"/>
            <a:ext cx="5301544" cy="646331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x’ = ((x*s</a:t>
            </a:r>
            <a:r>
              <a:rPr lang="en-US" baseline="-25000">
                <a:latin typeface="Arial" pitchFamily="34" charset="0"/>
              </a:rPr>
              <a:t>x</a:t>
            </a:r>
            <a:r>
              <a:rPr lang="en-US">
                <a:latin typeface="Arial" pitchFamily="34" charset="0"/>
              </a:rPr>
              <a:t>)*cos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pitchFamily="34" charset="0"/>
              </a:rPr>
              <a:t> - (y*s</a:t>
            </a:r>
            <a:r>
              <a:rPr lang="en-US" baseline="-25000">
                <a:latin typeface="Arial" pitchFamily="34" charset="0"/>
              </a:rPr>
              <a:t>y</a:t>
            </a:r>
            <a:r>
              <a:rPr lang="en-US">
                <a:latin typeface="Arial" pitchFamily="34" charset="0"/>
              </a:rPr>
              <a:t>)*sin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pitchFamily="34" charset="0"/>
              </a:rPr>
              <a:t>) 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+ t</a:t>
            </a:r>
            <a:r>
              <a:rPr lang="en-US" baseline="-25000">
                <a:solidFill>
                  <a:schemeClr val="hlink"/>
                </a:solidFill>
                <a:latin typeface="Arial" pitchFamily="34" charset="0"/>
              </a:rPr>
              <a:t>x</a:t>
            </a:r>
          </a:p>
          <a:p>
            <a:pPr algn="l"/>
            <a:r>
              <a:rPr lang="en-US">
                <a:latin typeface="Arial" pitchFamily="34" charset="0"/>
              </a:rPr>
              <a:t>y’ = ((x*s</a:t>
            </a:r>
            <a:r>
              <a:rPr lang="en-US" baseline="-25000">
                <a:latin typeface="Arial" pitchFamily="34" charset="0"/>
              </a:rPr>
              <a:t>x</a:t>
            </a:r>
            <a:r>
              <a:rPr lang="en-US">
                <a:latin typeface="Arial" pitchFamily="34" charset="0"/>
              </a:rPr>
              <a:t>)*sin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pitchFamily="34" charset="0"/>
              </a:rPr>
              <a:t>  + (y*s</a:t>
            </a:r>
            <a:r>
              <a:rPr lang="en-US" baseline="-25000">
                <a:latin typeface="Arial" pitchFamily="34" charset="0"/>
              </a:rPr>
              <a:t>y</a:t>
            </a:r>
            <a:r>
              <a:rPr lang="en-US">
                <a:latin typeface="Arial" pitchFamily="34" charset="0"/>
              </a:rPr>
              <a:t>)*cos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pitchFamily="34" charset="0"/>
              </a:rPr>
              <a:t>) 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+ t</a:t>
            </a:r>
            <a:r>
              <a:rPr lang="en-US" baseline="-25000">
                <a:solidFill>
                  <a:schemeClr val="hlink"/>
                </a:solidFill>
                <a:latin typeface="Arial" pitchFamily="34" charset="0"/>
              </a:rPr>
              <a:t>y</a:t>
            </a:r>
            <a:endParaRPr lang="en-US" baseline="-25000">
              <a:latin typeface="Arial" pitchFamily="34" charset="0"/>
            </a:endParaRPr>
          </a:p>
        </p:txBody>
      </p:sp>
      <p:sp>
        <p:nvSpPr>
          <p:cNvPr id="267277" name="Oval 13"/>
          <p:cNvSpPr>
            <a:spLocks noChangeArrowheads="1"/>
          </p:cNvSpPr>
          <p:nvPr/>
        </p:nvSpPr>
        <p:spPr bwMode="auto">
          <a:xfrm>
            <a:off x="3715456" y="432435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67278" name="Oval 14"/>
          <p:cNvSpPr>
            <a:spLocks noChangeArrowheads="1"/>
          </p:cNvSpPr>
          <p:nvPr/>
        </p:nvSpPr>
        <p:spPr bwMode="auto">
          <a:xfrm>
            <a:off x="3876323" y="3152775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67279" name="Text Box 15"/>
          <p:cNvSpPr txBox="1">
            <a:spLocks noChangeArrowheads="1"/>
          </p:cNvSpPr>
          <p:nvPr/>
        </p:nvSpPr>
        <p:spPr bwMode="auto">
          <a:xfrm>
            <a:off x="3987801" y="3046414"/>
            <a:ext cx="797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  <a:latin typeface="Arial" pitchFamily="34" charset="0"/>
              </a:rPr>
              <a:t>(x’,y’)</a:t>
            </a:r>
          </a:p>
        </p:txBody>
      </p:sp>
    </p:spTree>
    <p:extLst>
      <p:ext uri="{BB962C8B-B14F-4D97-AF65-F5344CB8AC3E}">
        <p14:creationId xmlns="" xmlns:p14="http://schemas.microsoft.com/office/powerpoint/2010/main" val="10544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2D Transformations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9403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2200"/>
              <a:t>Translation: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+ t</a:t>
            </a:r>
            <a:r>
              <a:rPr lang="en-US" sz="2000" baseline="-25000"/>
              <a:t>x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+ t</a:t>
            </a:r>
            <a:r>
              <a:rPr lang="en-US" sz="2000" baseline="-25000"/>
              <a:t>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Scale: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* s</a:t>
            </a:r>
            <a:r>
              <a:rPr lang="en-US" sz="2000" baseline="-25000"/>
              <a:t>x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* s</a:t>
            </a:r>
            <a:r>
              <a:rPr lang="en-US" sz="2000" baseline="-25000"/>
              <a:t>y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Shear: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 + h</a:t>
            </a:r>
            <a:r>
              <a:rPr lang="en-US" sz="2000" baseline="-25000"/>
              <a:t>x</a:t>
            </a:r>
            <a:r>
              <a:rPr lang="en-US" sz="2000"/>
              <a:t>*y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y + h</a:t>
            </a:r>
            <a:r>
              <a:rPr lang="en-US" sz="2000" baseline="-25000"/>
              <a:t>y</a:t>
            </a:r>
            <a:r>
              <a:rPr lang="en-US" sz="2000"/>
              <a:t>*x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/>
              <a:t>Rotation: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x’ = x*cos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- y*sin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y’ = x*sin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/>
              <a:t> + y*cos</a:t>
            </a:r>
            <a:r>
              <a:rPr lang="en-US" sz="2000">
                <a:latin typeface="Symbol" pitchFamily="18" charset="2"/>
              </a:rPr>
              <a:t>Q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3563056" y="1581150"/>
            <a:ext cx="4724400" cy="2362200"/>
            <a:chOff x="2244" y="996"/>
            <a:chExt cx="2976" cy="1488"/>
          </a:xfrm>
        </p:grpSpPr>
        <p:pic>
          <p:nvPicPr>
            <p:cNvPr id="268293" name="Picture 5" descr="cs1"/>
            <p:cNvPicPr>
              <a:picLocks noChangeAspect="1" noChangeArrowheads="1"/>
            </p:cNvPicPr>
            <p:nvPr/>
          </p:nvPicPr>
          <p:blipFill>
            <a:blip r:embed="rId2" cstate="print">
              <a:lum bright="7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2181"/>
            <a:stretch>
              <a:fillRect/>
            </a:stretch>
          </p:blipFill>
          <p:spPr bwMode="auto">
            <a:xfrm>
              <a:off x="2244" y="996"/>
              <a:ext cx="2976" cy="1488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29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1764"/>
              <a:ext cx="174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3537656" y="4495800"/>
            <a:ext cx="5301544" cy="646331"/>
          </a:xfrm>
          <a:prstGeom prst="rect">
            <a:avLst/>
          </a:prstGeom>
          <a:solidFill>
            <a:srgbClr val="063FF6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x’ = ((x*s</a:t>
            </a:r>
            <a:r>
              <a:rPr lang="en-US" baseline="-25000">
                <a:latin typeface="Arial" pitchFamily="34" charset="0"/>
              </a:rPr>
              <a:t>x</a:t>
            </a:r>
            <a:r>
              <a:rPr lang="en-US">
                <a:latin typeface="Arial" pitchFamily="34" charset="0"/>
              </a:rPr>
              <a:t>)*cos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pitchFamily="34" charset="0"/>
              </a:rPr>
              <a:t> - (y*s</a:t>
            </a:r>
            <a:r>
              <a:rPr lang="en-US" baseline="-25000">
                <a:latin typeface="Arial" pitchFamily="34" charset="0"/>
              </a:rPr>
              <a:t>y</a:t>
            </a:r>
            <a:r>
              <a:rPr lang="en-US">
                <a:latin typeface="Arial" pitchFamily="34" charset="0"/>
              </a:rPr>
              <a:t>)*sin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pitchFamily="34" charset="0"/>
              </a:rPr>
              <a:t>) + t</a:t>
            </a:r>
            <a:r>
              <a:rPr lang="en-US" baseline="-25000">
                <a:latin typeface="Arial" pitchFamily="34" charset="0"/>
              </a:rPr>
              <a:t>x</a:t>
            </a:r>
          </a:p>
          <a:p>
            <a:pPr algn="l"/>
            <a:r>
              <a:rPr lang="en-US">
                <a:latin typeface="Arial" pitchFamily="34" charset="0"/>
              </a:rPr>
              <a:t>y’ = ((x*s</a:t>
            </a:r>
            <a:r>
              <a:rPr lang="en-US" baseline="-25000">
                <a:latin typeface="Arial" pitchFamily="34" charset="0"/>
              </a:rPr>
              <a:t>x</a:t>
            </a:r>
            <a:r>
              <a:rPr lang="en-US">
                <a:latin typeface="Arial" pitchFamily="34" charset="0"/>
              </a:rPr>
              <a:t>)*sin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pitchFamily="34" charset="0"/>
              </a:rPr>
              <a:t>  + (y*s</a:t>
            </a:r>
            <a:r>
              <a:rPr lang="en-US" baseline="-25000">
                <a:latin typeface="Arial" pitchFamily="34" charset="0"/>
              </a:rPr>
              <a:t>y</a:t>
            </a:r>
            <a:r>
              <a:rPr lang="en-US">
                <a:latin typeface="Arial" pitchFamily="34" charset="0"/>
              </a:rPr>
              <a:t>)*cos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pitchFamily="34" charset="0"/>
              </a:rPr>
              <a:t>) + t</a:t>
            </a:r>
            <a:r>
              <a:rPr lang="en-US" baseline="-25000">
                <a:latin typeface="Arial" pitchFamily="34" charset="0"/>
              </a:rPr>
              <a:t>y</a:t>
            </a:r>
          </a:p>
        </p:txBody>
      </p:sp>
    </p:spTree>
    <p:extLst>
      <p:ext uri="{BB962C8B-B14F-4D97-AF65-F5344CB8AC3E}">
        <p14:creationId xmlns="" xmlns:p14="http://schemas.microsoft.com/office/powerpoint/2010/main" val="842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/>
            <a:r>
              <a:rPr lang="en-US" dirty="0"/>
              <a:t>2D Transformations</a:t>
            </a:r>
          </a:p>
          <a:p>
            <a:pPr marL="742950" lvl="1" indent="-285750"/>
            <a:r>
              <a:rPr lang="en-US" dirty="0"/>
              <a:t>Basic 2D transformations</a:t>
            </a:r>
          </a:p>
          <a:p>
            <a:pPr marL="742950" lvl="1" indent="-285750"/>
            <a:r>
              <a:rPr lang="en-US" dirty="0"/>
              <a:t>Matrix representation</a:t>
            </a:r>
          </a:p>
          <a:p>
            <a:pPr marL="742950" lvl="1" indent="-285750"/>
            <a:r>
              <a:rPr lang="en-US" dirty="0"/>
              <a:t>Matrix composition</a:t>
            </a:r>
          </a:p>
          <a:p>
            <a:pPr marL="342900" indent="-342900"/>
            <a:r>
              <a:rPr lang="en-US" dirty="0" smtClean="0"/>
              <a:t>Window to view port transformation</a:t>
            </a:r>
          </a:p>
          <a:p>
            <a:pPr marL="342900" indent="-342900"/>
            <a:r>
              <a:rPr lang="en-US" dirty="0" smtClean="0"/>
              <a:t>3D Transformations</a:t>
            </a:r>
          </a:p>
          <a:p>
            <a:pPr lvl="1"/>
            <a:r>
              <a:rPr lang="en-US" dirty="0" smtClean="0"/>
              <a:t>Basic 3D transformations</a:t>
            </a:r>
          </a:p>
          <a:p>
            <a:pPr lvl="1"/>
            <a:r>
              <a:rPr lang="en-US" dirty="0" smtClean="0"/>
              <a:t>Same as 2D</a:t>
            </a:r>
          </a:p>
          <a:p>
            <a:pPr lvl="1"/>
            <a:r>
              <a:rPr lang="en-US" dirty="0" smtClean="0"/>
              <a:t>Transformation as change in coordinate systems</a:t>
            </a:r>
          </a:p>
          <a:p>
            <a:pPr marL="342900" indent="-342900"/>
            <a:r>
              <a:rPr lang="en-US" dirty="0" smtClean="0"/>
              <a:t>Viewing in 3D</a:t>
            </a:r>
          </a:p>
          <a:p>
            <a:pPr lvl="1" indent="-342900"/>
            <a:r>
              <a:rPr lang="en-US" dirty="0" smtClean="0"/>
              <a:t>3D viewing process</a:t>
            </a:r>
          </a:p>
          <a:p>
            <a:pPr lvl="1" indent="-342900"/>
            <a:r>
              <a:rPr lang="en-US" dirty="0" smtClean="0"/>
              <a:t>Specification of an arbitrary 3D view</a:t>
            </a:r>
          </a:p>
          <a:p>
            <a:pPr lvl="1" indent="-342900"/>
            <a:r>
              <a:rPr lang="en-US" dirty="0" smtClean="0"/>
              <a:t>Types of projections</a:t>
            </a:r>
          </a:p>
          <a:p>
            <a:pPr lvl="1" indent="-342900"/>
            <a:r>
              <a:rPr lang="en-US" dirty="0" smtClean="0"/>
              <a:t>Color models for raster graphics</a:t>
            </a:r>
          </a:p>
          <a:p>
            <a:pPr marL="342900" indent="-342900"/>
            <a:endParaRPr lang="en-US" dirty="0"/>
          </a:p>
          <a:p>
            <a:pPr marL="742950" lvl="1" indent="-285750"/>
            <a:endParaRPr lang="en-US" dirty="0" smtClean="0"/>
          </a:p>
          <a:p>
            <a:pPr marL="742950" lvl="1" indent="-28575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2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2D Transformations</a:t>
            </a:r>
          </a:p>
          <a:p>
            <a:pPr marL="742950" lvl="1" indent="-285750"/>
            <a:r>
              <a:rPr lang="en-US">
                <a:solidFill>
                  <a:srgbClr val="808080"/>
                </a:solidFill>
              </a:rPr>
              <a:t>Basic 2D transformations</a:t>
            </a:r>
          </a:p>
          <a:p>
            <a:pPr marL="742950" lvl="1" indent="-285750"/>
            <a:r>
              <a:rPr lang="en-US"/>
              <a:t>Matrix representation</a:t>
            </a:r>
          </a:p>
          <a:p>
            <a:pPr marL="742950" lvl="1" indent="-285750"/>
            <a:r>
              <a:rPr lang="en-US"/>
              <a:t>Matrix composition</a:t>
            </a:r>
          </a:p>
          <a:p>
            <a:pPr marL="342900" indent="-342900"/>
            <a:r>
              <a:rPr lang="en-US"/>
              <a:t>3D Transformations</a:t>
            </a:r>
          </a:p>
          <a:p>
            <a:pPr marL="742950" lvl="1" indent="-285750"/>
            <a:r>
              <a:rPr lang="en-US"/>
              <a:t>Basic 3D transformations</a:t>
            </a:r>
          </a:p>
          <a:p>
            <a:pPr marL="742950" lvl="1" indent="-285750"/>
            <a:r>
              <a:rPr lang="en-US"/>
              <a:t>Same as 2D</a:t>
            </a:r>
          </a:p>
        </p:txBody>
      </p:sp>
    </p:spTree>
    <p:extLst>
      <p:ext uri="{BB962C8B-B14F-4D97-AF65-F5344CB8AC3E}">
        <p14:creationId xmlns="" xmlns:p14="http://schemas.microsoft.com/office/powerpoint/2010/main" val="15679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Translation - repositioning an object along a straight-line path (the </a:t>
            </a:r>
            <a:r>
              <a:rPr lang="en-US" b="1"/>
              <a:t>translation distances</a:t>
            </a:r>
            <a:r>
              <a:rPr lang="en-US"/>
              <a:t>) from one coordinate location to another.</a:t>
            </a: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5486400" y="3505200"/>
            <a:ext cx="0" cy="2895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3886200" y="4953000"/>
            <a:ext cx="3429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4010025" y="5907088"/>
            <a:ext cx="228600" cy="2286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>
                <a:solidFill>
                  <a:srgbClr val="993366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6589713" y="4454525"/>
            <a:ext cx="228600" cy="2286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>
                <a:solidFill>
                  <a:srgbClr val="993366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V="1">
            <a:off x="4114800" y="4572000"/>
            <a:ext cx="2590800" cy="1447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048000" y="5638800"/>
            <a:ext cx="838200" cy="533400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</a:t>
            </a:r>
            <a:r>
              <a:rPr lang="en-US"/>
              <a:t>)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6781800" y="3733800"/>
            <a:ext cx="1066800" cy="533400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x’</a:t>
            </a:r>
            <a:r>
              <a:rPr lang="en-US"/>
              <a:t>,</a:t>
            </a:r>
            <a:r>
              <a:rPr lang="en-US" i="1"/>
              <a:t>y’</a:t>
            </a:r>
            <a:r>
              <a:rPr lang="en-US"/>
              <a:t>)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4343400" y="4572000"/>
            <a:ext cx="1066800" cy="533400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</a:t>
            </a:r>
            <a:r>
              <a:rPr lang="en-US" baseline="-25000"/>
              <a:t>x</a:t>
            </a:r>
            <a:r>
              <a:rPr lang="en-US"/>
              <a:t>,t</a:t>
            </a:r>
            <a:r>
              <a:rPr lang="en-US" baseline="-25000"/>
              <a:t>y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9319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animBg="1"/>
      <p:bldP spid="66569" grpId="0" animBg="1"/>
      <p:bldP spid="66571" grpId="0" animBg="1" autoUpdateAnimBg="0"/>
      <p:bldP spid="6657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229600" cy="4525963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want: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form: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34698085"/>
              </p:ext>
            </p:extLst>
          </p:nvPr>
        </p:nvGraphicFramePr>
        <p:xfrm>
          <a:off x="3414713" y="1946275"/>
          <a:ext cx="2224087" cy="4454525"/>
        </p:xfrm>
        <a:graphic>
          <a:graphicData uri="http://schemas.openxmlformats.org/presentationml/2006/ole">
            <p:oleObj spid="_x0000_s22536" name="Equation" r:id="rId3" imgW="1371960" imgH="2769120" progId="Equation.3">
              <p:embed/>
            </p:oleObj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84161038"/>
              </p:ext>
            </p:extLst>
          </p:nvPr>
        </p:nvGraphicFramePr>
        <p:xfrm>
          <a:off x="5783263" y="1730375"/>
          <a:ext cx="2820987" cy="4887913"/>
        </p:xfrm>
        <a:graphic>
          <a:graphicData uri="http://schemas.openxmlformats.org/presentationml/2006/ole">
            <p:oleObj spid="_x0000_s22537" name="Equation" r:id="rId4" imgW="1752840" imgH="3035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091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Examples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P=(2,4), T=(-1,14), P’=(?,?)</a:t>
            </a:r>
          </a:p>
          <a:p>
            <a:r>
              <a:rPr lang="en-US"/>
              <a:t>P=(8.6,-1), T=(0.4,-0.2), P’=(?,?)</a:t>
            </a:r>
          </a:p>
          <a:p>
            <a:r>
              <a:rPr lang="en-US"/>
              <a:t>P=(0,0), T=(1,0), P’=(?,?)</a:t>
            </a:r>
          </a:p>
        </p:txBody>
      </p:sp>
    </p:spTree>
    <p:extLst>
      <p:ext uri="{BB962C8B-B14F-4D97-AF65-F5344CB8AC3E}">
        <p14:creationId xmlns="" xmlns:p14="http://schemas.microsoft.com/office/powerpoint/2010/main" val="398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point is a position specified with coordinate values in some reference frame.</a:t>
            </a:r>
          </a:p>
          <a:p>
            <a:r>
              <a:rPr lang="en-US"/>
              <a:t>We usually label a point in this reference point as the </a:t>
            </a:r>
            <a:r>
              <a:rPr lang="en-US" i="1"/>
              <a:t>origin</a:t>
            </a:r>
            <a:r>
              <a:rPr lang="en-US"/>
              <a:t>.</a:t>
            </a:r>
          </a:p>
          <a:p>
            <a:r>
              <a:rPr lang="en-US"/>
              <a:t>All points in the reference frame are given with respect to the </a:t>
            </a:r>
            <a:r>
              <a:rPr lang="en-US" i="1"/>
              <a:t>origin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6107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Scale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Scale - Alters the size of an object.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Scales about a </a:t>
            </a:r>
            <a:r>
              <a:rPr lang="en-US" sz="3200" b="1"/>
              <a:t>fixed point</a:t>
            </a:r>
            <a:endParaRPr lang="en-US" sz="3200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4572000" y="3352800"/>
            <a:ext cx="0" cy="28194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914400" y="5257800"/>
            <a:ext cx="7467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429000" y="4191000"/>
            <a:ext cx="838200" cy="533400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</a:t>
            </a:r>
            <a:r>
              <a:rPr lang="en-US"/>
              <a:t>)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7239000" y="3200400"/>
            <a:ext cx="1066800" cy="533400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x’</a:t>
            </a:r>
            <a:r>
              <a:rPr lang="en-US"/>
              <a:t>,</a:t>
            </a:r>
            <a:r>
              <a:rPr lang="en-US" i="1"/>
              <a:t>y’</a:t>
            </a:r>
            <a:r>
              <a:rPr lang="en-US"/>
              <a:t>)</a:t>
            </a: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4724400" y="4679950"/>
            <a:ext cx="228600" cy="2286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>
                <a:solidFill>
                  <a:srgbClr val="993366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5549900" y="4932363"/>
            <a:ext cx="228600" cy="2286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>
                <a:solidFill>
                  <a:srgbClr val="993366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4" name="Oval 14"/>
          <p:cNvSpPr>
            <a:spLocks noChangeArrowheads="1"/>
          </p:cNvSpPr>
          <p:nvPr/>
        </p:nvSpPr>
        <p:spPr bwMode="auto">
          <a:xfrm>
            <a:off x="5549900" y="4379913"/>
            <a:ext cx="228600" cy="2286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>
                <a:solidFill>
                  <a:srgbClr val="993366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V="1">
            <a:off x="4816475" y="4495800"/>
            <a:ext cx="838200" cy="30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4816475" y="4800600"/>
            <a:ext cx="8382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5654675" y="4495800"/>
            <a:ext cx="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71716" name="Group 36"/>
          <p:cNvGrpSpPr>
            <a:grpSpLocks/>
          </p:cNvGrpSpPr>
          <p:nvPr/>
        </p:nvGrpSpPr>
        <p:grpSpPr bwMode="auto">
          <a:xfrm>
            <a:off x="4953000" y="3657600"/>
            <a:ext cx="1897063" cy="1266825"/>
            <a:chOff x="3312" y="1536"/>
            <a:chExt cx="1195" cy="798"/>
          </a:xfrm>
        </p:grpSpPr>
        <p:sp>
          <p:nvSpPr>
            <p:cNvPr id="71710" name="Oval 30"/>
            <p:cNvSpPr>
              <a:spLocks noChangeArrowheads="1"/>
            </p:cNvSpPr>
            <p:nvPr/>
          </p:nvSpPr>
          <p:spPr bwMode="auto">
            <a:xfrm>
              <a:off x="4363" y="1536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>
                  <a:solidFill>
                    <a:srgbClr val="993366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71709" name="Oval 29"/>
            <p:cNvSpPr>
              <a:spLocks noChangeArrowheads="1"/>
            </p:cNvSpPr>
            <p:nvPr/>
          </p:nvSpPr>
          <p:spPr bwMode="auto">
            <a:xfrm>
              <a:off x="4360" y="2190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>
                  <a:solidFill>
                    <a:srgbClr val="993366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71708" name="Oval 28"/>
            <p:cNvSpPr>
              <a:spLocks noChangeArrowheads="1"/>
            </p:cNvSpPr>
            <p:nvPr/>
          </p:nvSpPr>
          <p:spPr bwMode="auto">
            <a:xfrm>
              <a:off x="3312" y="1917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>
                  <a:solidFill>
                    <a:srgbClr val="993366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 flipV="1">
              <a:off x="3380" y="1605"/>
              <a:ext cx="1052" cy="38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>
              <a:off x="3380" y="1987"/>
              <a:ext cx="1052" cy="28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 flipV="1">
              <a:off x="4432" y="1605"/>
              <a:ext cx="0" cy="66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71712" name="Line 32"/>
          <p:cNvSpPr>
            <a:spLocks noChangeShapeType="1"/>
          </p:cNvSpPr>
          <p:nvPr/>
        </p:nvSpPr>
        <p:spPr bwMode="auto">
          <a:xfrm flipV="1">
            <a:off x="4572000" y="4800600"/>
            <a:ext cx="228600" cy="4572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 flipV="1">
            <a:off x="4572000" y="4495800"/>
            <a:ext cx="1066800" cy="7620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15" name="Line 35"/>
          <p:cNvSpPr>
            <a:spLocks noChangeShapeType="1"/>
          </p:cNvSpPr>
          <p:nvPr/>
        </p:nvSpPr>
        <p:spPr bwMode="auto">
          <a:xfrm flipV="1">
            <a:off x="4572000" y="4343400"/>
            <a:ext cx="457200" cy="914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 flipV="1">
            <a:off x="4572000" y="3810000"/>
            <a:ext cx="2133600" cy="1447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 flipV="1">
            <a:off x="4572000" y="5029200"/>
            <a:ext cx="1066800" cy="2286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 flipV="1">
            <a:off x="4572000" y="4800600"/>
            <a:ext cx="2133600" cy="4572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2" grpId="0" animBg="1"/>
      <p:bldP spid="71713" grpId="0" animBg="1"/>
      <p:bldP spid="71715" grpId="0" animBg="1"/>
      <p:bldP spid="71717" grpId="0" animBg="1"/>
      <p:bldP spid="71718" grpId="0" animBg="1"/>
      <p:bldP spid="717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Scale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Given: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We want: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Matrix form: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1325961"/>
              </p:ext>
            </p:extLst>
          </p:nvPr>
        </p:nvGraphicFramePr>
        <p:xfrm>
          <a:off x="3252788" y="1919288"/>
          <a:ext cx="2549525" cy="4508500"/>
        </p:xfrm>
        <a:graphic>
          <a:graphicData uri="http://schemas.openxmlformats.org/presentationml/2006/ole">
            <p:oleObj spid="_x0000_s23560" name="Equation" r:id="rId3" imgW="1575000" imgH="2794680" progId="Equation.3">
              <p:embed/>
            </p:oleObj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66583208"/>
              </p:ext>
            </p:extLst>
          </p:nvPr>
        </p:nvGraphicFramePr>
        <p:xfrm>
          <a:off x="5909985" y="1981200"/>
          <a:ext cx="2549525" cy="4400550"/>
        </p:xfrm>
        <a:graphic>
          <a:graphicData uri="http://schemas.openxmlformats.org/presentationml/2006/ole">
            <p:oleObj spid="_x0000_s23561" name="Equation" r:id="rId4" imgW="1575000" imgH="27313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51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Rotation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Rotation - repositions an object along a circular path.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Rotation requires an </a:t>
            </a:r>
            <a:r>
              <a:rPr lang="en-US" sz="3200">
                <a:sym typeface="Symbol" pitchFamily="18" charset="2"/>
              </a:rPr>
              <a:t> and a pivot point</a:t>
            </a:r>
            <a:endParaRPr lang="en-US" sz="3200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V="1">
            <a:off x="4572000" y="3657600"/>
            <a:ext cx="0" cy="2971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914400" y="5562600"/>
            <a:ext cx="7467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pSp>
        <p:nvGrpSpPr>
          <p:cNvPr id="79908" name="Group 36"/>
          <p:cNvGrpSpPr>
            <a:grpSpLocks/>
          </p:cNvGrpSpPr>
          <p:nvPr/>
        </p:nvGrpSpPr>
        <p:grpSpPr bwMode="auto">
          <a:xfrm>
            <a:off x="2819400" y="4267200"/>
            <a:ext cx="2997200" cy="1173163"/>
            <a:chOff x="3062" y="1955"/>
            <a:chExt cx="1888" cy="739"/>
          </a:xfrm>
        </p:grpSpPr>
        <p:sp>
          <p:nvSpPr>
            <p:cNvPr id="79901" name="Oval 29"/>
            <p:cNvSpPr>
              <a:spLocks noChangeArrowheads="1"/>
            </p:cNvSpPr>
            <p:nvPr/>
          </p:nvSpPr>
          <p:spPr bwMode="auto">
            <a:xfrm>
              <a:off x="3062" y="2468"/>
              <a:ext cx="150" cy="1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>
                  <a:solidFill>
                    <a:srgbClr val="00FF00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9902" name="Oval 30"/>
            <p:cNvSpPr>
              <a:spLocks noChangeArrowheads="1"/>
            </p:cNvSpPr>
            <p:nvPr/>
          </p:nvSpPr>
          <p:spPr bwMode="auto">
            <a:xfrm>
              <a:off x="4800" y="2544"/>
              <a:ext cx="150" cy="1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>
                  <a:solidFill>
                    <a:srgbClr val="00FF00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9903" name="Oval 31"/>
            <p:cNvSpPr>
              <a:spLocks noChangeArrowheads="1"/>
            </p:cNvSpPr>
            <p:nvPr/>
          </p:nvSpPr>
          <p:spPr bwMode="auto">
            <a:xfrm>
              <a:off x="3994" y="1955"/>
              <a:ext cx="150" cy="1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>
                  <a:solidFill>
                    <a:srgbClr val="00FF00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9900" name="Freeform 28"/>
            <p:cNvSpPr>
              <a:spLocks/>
            </p:cNvSpPr>
            <p:nvPr/>
          </p:nvSpPr>
          <p:spPr bwMode="auto">
            <a:xfrm>
              <a:off x="3120" y="2016"/>
              <a:ext cx="1776" cy="624"/>
            </a:xfrm>
            <a:custGeom>
              <a:avLst/>
              <a:gdLst>
                <a:gd name="T0" fmla="*/ 384 w 720"/>
                <a:gd name="T1" fmla="*/ 0 h 672"/>
                <a:gd name="T2" fmla="*/ 0 w 720"/>
                <a:gd name="T3" fmla="*/ 576 h 672"/>
                <a:gd name="T4" fmla="*/ 720 w 720"/>
                <a:gd name="T5" fmla="*/ 672 h 672"/>
                <a:gd name="T6" fmla="*/ 384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384" y="0"/>
                  </a:moveTo>
                  <a:lnTo>
                    <a:pt x="0" y="576"/>
                  </a:lnTo>
                  <a:lnTo>
                    <a:pt x="720" y="67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ap="flat" cmpd="sng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79914" name="Group 42"/>
          <p:cNvGrpSpPr>
            <a:grpSpLocks/>
          </p:cNvGrpSpPr>
          <p:nvPr/>
        </p:nvGrpSpPr>
        <p:grpSpPr bwMode="auto">
          <a:xfrm rot="2700000">
            <a:off x="3659982" y="4493418"/>
            <a:ext cx="2997200" cy="1173163"/>
            <a:chOff x="3062" y="1955"/>
            <a:chExt cx="1888" cy="739"/>
          </a:xfrm>
        </p:grpSpPr>
        <p:sp>
          <p:nvSpPr>
            <p:cNvPr id="79915" name="Oval 43"/>
            <p:cNvSpPr>
              <a:spLocks noChangeArrowheads="1"/>
            </p:cNvSpPr>
            <p:nvPr/>
          </p:nvSpPr>
          <p:spPr bwMode="auto">
            <a:xfrm>
              <a:off x="3062" y="2468"/>
              <a:ext cx="150" cy="1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>
                  <a:solidFill>
                    <a:srgbClr val="00FF00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9916" name="Oval 44"/>
            <p:cNvSpPr>
              <a:spLocks noChangeArrowheads="1"/>
            </p:cNvSpPr>
            <p:nvPr/>
          </p:nvSpPr>
          <p:spPr bwMode="auto">
            <a:xfrm>
              <a:off x="4800" y="2544"/>
              <a:ext cx="150" cy="1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>
                  <a:solidFill>
                    <a:srgbClr val="00FF00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9917" name="Oval 45"/>
            <p:cNvSpPr>
              <a:spLocks noChangeArrowheads="1"/>
            </p:cNvSpPr>
            <p:nvPr/>
          </p:nvSpPr>
          <p:spPr bwMode="auto">
            <a:xfrm>
              <a:off x="3994" y="1955"/>
              <a:ext cx="150" cy="1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>
                  <a:solidFill>
                    <a:srgbClr val="00FF00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9918" name="Freeform 46"/>
            <p:cNvSpPr>
              <a:spLocks/>
            </p:cNvSpPr>
            <p:nvPr/>
          </p:nvSpPr>
          <p:spPr bwMode="auto">
            <a:xfrm>
              <a:off x="3120" y="2016"/>
              <a:ext cx="1776" cy="624"/>
            </a:xfrm>
            <a:custGeom>
              <a:avLst/>
              <a:gdLst>
                <a:gd name="T0" fmla="*/ 384 w 720"/>
                <a:gd name="T1" fmla="*/ 0 h 672"/>
                <a:gd name="T2" fmla="*/ 0 w 720"/>
                <a:gd name="T3" fmla="*/ 576 h 672"/>
                <a:gd name="T4" fmla="*/ 720 w 720"/>
                <a:gd name="T5" fmla="*/ 672 h 672"/>
                <a:gd name="T6" fmla="*/ 384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384" y="0"/>
                  </a:moveTo>
                  <a:lnTo>
                    <a:pt x="0" y="576"/>
                  </a:lnTo>
                  <a:lnTo>
                    <a:pt x="720" y="67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ap="flat" cmpd="sng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79919" name="AutoShape 47"/>
          <p:cNvSpPr>
            <a:spLocks noChangeArrowheads="1"/>
          </p:cNvSpPr>
          <p:nvPr/>
        </p:nvSpPr>
        <p:spPr bwMode="auto">
          <a:xfrm>
            <a:off x="3124200" y="4191000"/>
            <a:ext cx="685800" cy="838200"/>
          </a:xfrm>
          <a:custGeom>
            <a:avLst/>
            <a:gdLst>
              <a:gd name="G0" fmla="+- -7196128 0 0"/>
              <a:gd name="G1" fmla="+- 9943560 0 0"/>
              <a:gd name="G2" fmla="+- -7196128 0 9943560"/>
              <a:gd name="G3" fmla="+- 10800 0 0"/>
              <a:gd name="G4" fmla="+- 0 0 -719612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4870 0 0"/>
              <a:gd name="G9" fmla="+- 0 0 9943560"/>
              <a:gd name="G10" fmla="+- 4870 0 2700"/>
              <a:gd name="G11" fmla="cos G10 -7196128"/>
              <a:gd name="G12" fmla="sin G10 -7196128"/>
              <a:gd name="G13" fmla="cos 13500 -7196128"/>
              <a:gd name="G14" fmla="sin 13500 -7196128"/>
              <a:gd name="G15" fmla="+- G11 10800 0"/>
              <a:gd name="G16" fmla="+- G12 10800 0"/>
              <a:gd name="G17" fmla="+- G13 10800 0"/>
              <a:gd name="G18" fmla="+- G14 10800 0"/>
              <a:gd name="G19" fmla="*/ 4870 1 2"/>
              <a:gd name="G20" fmla="+- G19 5400 0"/>
              <a:gd name="G21" fmla="cos G20 -7196128"/>
              <a:gd name="G22" fmla="sin G20 -7196128"/>
              <a:gd name="G23" fmla="+- G21 10800 0"/>
              <a:gd name="G24" fmla="+- G12 G23 G22"/>
              <a:gd name="G25" fmla="+- G22 G23 G11"/>
              <a:gd name="G26" fmla="cos 10800 -7196128"/>
              <a:gd name="G27" fmla="sin 10800 -7196128"/>
              <a:gd name="G28" fmla="cos 4870 -7196128"/>
              <a:gd name="G29" fmla="sin 4870 -719612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43560"/>
              <a:gd name="G36" fmla="sin G34 9943560"/>
              <a:gd name="G37" fmla="+/ 9943560 -719612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4870 G39"/>
              <a:gd name="G43" fmla="sin 487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714 w 21600"/>
              <a:gd name="T5" fmla="*/ 6936 h 21600"/>
              <a:gd name="T6" fmla="*/ 3899 w 21600"/>
              <a:gd name="T7" fmla="*/ 14511 h 21600"/>
              <a:gd name="T8" fmla="*/ 6252 w 21600"/>
              <a:gd name="T9" fmla="*/ 9057 h 21600"/>
              <a:gd name="T10" fmla="*/ 6226 w 21600"/>
              <a:gd name="T11" fmla="*/ -1902 h 21600"/>
              <a:gd name="T12" fmla="*/ 13475 w 21600"/>
              <a:gd name="T13" fmla="*/ 1509 h 21600"/>
              <a:gd name="T14" fmla="*/ 10064 w 21600"/>
              <a:gd name="T15" fmla="*/ 875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150" y="6218"/>
                </a:moveTo>
                <a:cubicBezTo>
                  <a:pt x="7218" y="6913"/>
                  <a:pt x="5930" y="8746"/>
                  <a:pt x="5930" y="10799"/>
                </a:cubicBezTo>
                <a:cubicBezTo>
                  <a:pt x="5929" y="11605"/>
                  <a:pt x="6129" y="12397"/>
                  <a:pt x="6511" y="13106"/>
                </a:cubicBezTo>
                <a:lnTo>
                  <a:pt x="1288" y="15915"/>
                </a:lnTo>
                <a:cubicBezTo>
                  <a:pt x="442" y="14343"/>
                  <a:pt x="0" y="12585"/>
                  <a:pt x="0" y="10800"/>
                </a:cubicBezTo>
                <a:cubicBezTo>
                  <a:pt x="-1" y="6246"/>
                  <a:pt x="2856" y="2181"/>
                  <a:pt x="7140" y="638"/>
                </a:cubicBezTo>
                <a:lnTo>
                  <a:pt x="6226" y="-1902"/>
                </a:lnTo>
                <a:lnTo>
                  <a:pt x="13475" y="1509"/>
                </a:lnTo>
                <a:lnTo>
                  <a:pt x="10064" y="8758"/>
                </a:lnTo>
                <a:lnTo>
                  <a:pt x="9150" y="62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>
                <a:solidFill>
                  <a:srgbClr val="00FF00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920" name="Line 48"/>
          <p:cNvSpPr>
            <a:spLocks noChangeShapeType="1"/>
          </p:cNvSpPr>
          <p:nvPr/>
        </p:nvSpPr>
        <p:spPr bwMode="auto">
          <a:xfrm flipH="1" flipV="1">
            <a:off x="2895600" y="5181600"/>
            <a:ext cx="1676400" cy="381000"/>
          </a:xfrm>
          <a:prstGeom prst="line">
            <a:avLst/>
          </a:prstGeom>
          <a:noFill/>
          <a:ln w="76200">
            <a:solidFill>
              <a:srgbClr val="FFFFA1"/>
            </a:solidFill>
            <a:round/>
            <a:headEnd type="oval" w="med" len="med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9921" name="Line 49"/>
          <p:cNvSpPr>
            <a:spLocks noChangeShapeType="1"/>
          </p:cNvSpPr>
          <p:nvPr/>
        </p:nvSpPr>
        <p:spPr bwMode="auto">
          <a:xfrm flipH="1" flipV="1">
            <a:off x="3962400" y="4343400"/>
            <a:ext cx="609600" cy="1219200"/>
          </a:xfrm>
          <a:prstGeom prst="line">
            <a:avLst/>
          </a:prstGeom>
          <a:noFill/>
          <a:ln w="76200">
            <a:solidFill>
              <a:srgbClr val="FFFFA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02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Rotation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8630179"/>
              </p:ext>
            </p:extLst>
          </p:nvPr>
        </p:nvGraphicFramePr>
        <p:xfrm>
          <a:off x="1066800" y="2303463"/>
          <a:ext cx="2197100" cy="2878137"/>
        </p:xfrm>
        <a:graphic>
          <a:graphicData uri="http://schemas.openxmlformats.org/presentationml/2006/ole">
            <p:oleObj spid="_x0000_s24586" name="Equation" r:id="rId3" imgW="1359360" imgH="1778400" progId="Equation.3">
              <p:embed/>
            </p:oleObj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91022324"/>
              </p:ext>
            </p:extLst>
          </p:nvPr>
        </p:nvGraphicFramePr>
        <p:xfrm>
          <a:off x="4192588" y="2286000"/>
          <a:ext cx="3905250" cy="3367088"/>
        </p:xfrm>
        <a:graphic>
          <a:graphicData uri="http://schemas.openxmlformats.org/presentationml/2006/ole">
            <p:oleObj spid="_x0000_s24587" name="Equation" r:id="rId4" imgW="2426400" imgH="20833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167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P=(4,4)</a:t>
            </a:r>
          </a:p>
          <a:p>
            <a:r>
              <a:rPr lang="en-US">
                <a:sym typeface="Symbol" pitchFamily="18" charset="2"/>
              </a:rPr>
              <a:t>=45 degrees</a:t>
            </a:r>
            <a:endParaRPr 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4495800" y="3276600"/>
            <a:ext cx="0" cy="2971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2286000" y="4876800"/>
            <a:ext cx="4648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5514975" y="3625850"/>
            <a:ext cx="238125" cy="2381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>
                <a:solidFill>
                  <a:srgbClr val="00FF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V="1">
            <a:off x="4495800" y="3733800"/>
            <a:ext cx="1143000" cy="11430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98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2D Modeling Transformations</a:t>
            </a:r>
          </a:p>
        </p:txBody>
      </p:sp>
      <p:pic>
        <p:nvPicPr>
          <p:cNvPr id="257027" name="Picture 3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048000" y="2971800"/>
            <a:ext cx="5791200" cy="2895600"/>
          </a:xfrm>
          <a:prstGeom prst="rect">
            <a:avLst/>
          </a:prstGeom>
          <a:noFill/>
          <a:ln w="2857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762000" y="4372823"/>
            <a:ext cx="113787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pitchFamily="34" charset="0"/>
              </a:rPr>
              <a:t>Scale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pitchFamily="34" charset="0"/>
              </a:rPr>
              <a:t>Rotate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pitchFamily="34" charset="0"/>
              </a:rPr>
              <a:t>Translate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3505200" y="1899173"/>
            <a:ext cx="113787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pitchFamily="34" charset="0"/>
              </a:rPr>
              <a:t>Scale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pitchFamily="34" charset="0"/>
              </a:rPr>
              <a:t>Translate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656167" y="1982788"/>
            <a:ext cx="2061633" cy="1301750"/>
          </a:xfrm>
          <a:prstGeom prst="rect">
            <a:avLst/>
          </a:prstGeom>
          <a:solidFill>
            <a:srgbClr val="F8F8F8"/>
          </a:solidFill>
          <a:ln w="28575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pic>
        <p:nvPicPr>
          <p:cNvPr id="257031" name="Picture 7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1035756" y="2254250"/>
            <a:ext cx="135607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032" name="Line 8"/>
          <p:cNvSpPr>
            <a:spLocks noChangeShapeType="1"/>
          </p:cNvSpPr>
          <p:nvPr/>
        </p:nvSpPr>
        <p:spPr bwMode="auto">
          <a:xfrm flipV="1">
            <a:off x="927100" y="2036763"/>
            <a:ext cx="0" cy="976312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33" name="Line 9"/>
          <p:cNvSpPr>
            <a:spLocks noChangeShapeType="1"/>
          </p:cNvSpPr>
          <p:nvPr/>
        </p:nvSpPr>
        <p:spPr bwMode="auto">
          <a:xfrm>
            <a:off x="927101" y="3013075"/>
            <a:ext cx="168345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2236612" y="2939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609600" y="207117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257036" name="Freeform 12"/>
          <p:cNvSpPr>
            <a:spLocks/>
          </p:cNvSpPr>
          <p:nvPr/>
        </p:nvSpPr>
        <p:spPr bwMode="auto">
          <a:xfrm>
            <a:off x="1981200" y="3276600"/>
            <a:ext cx="1214967" cy="1474788"/>
          </a:xfrm>
          <a:custGeom>
            <a:avLst/>
            <a:gdLst>
              <a:gd name="T0" fmla="*/ 0 w 765"/>
              <a:gd name="T1" fmla="*/ 0 h 929"/>
              <a:gd name="T2" fmla="*/ 4 w 765"/>
              <a:gd name="T3" fmla="*/ 703 h 929"/>
              <a:gd name="T4" fmla="*/ 765 w 765"/>
              <a:gd name="T5" fmla="*/ 929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5" h="929">
                <a:moveTo>
                  <a:pt x="0" y="0"/>
                </a:moveTo>
                <a:lnTo>
                  <a:pt x="4" y="703"/>
                </a:lnTo>
                <a:lnTo>
                  <a:pt x="765" y="929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37" name="Rectangle 13"/>
          <p:cNvSpPr>
            <a:spLocks noChangeArrowheads="1"/>
          </p:cNvSpPr>
          <p:nvPr/>
        </p:nvSpPr>
        <p:spPr bwMode="auto">
          <a:xfrm>
            <a:off x="4799189" y="5987534"/>
            <a:ext cx="2091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pitchFamily="34" charset="0"/>
              </a:rPr>
              <a:t>World Coordinates</a:t>
            </a:r>
          </a:p>
        </p:txBody>
      </p:sp>
      <p:sp>
        <p:nvSpPr>
          <p:cNvPr id="257038" name="Rectangle 14"/>
          <p:cNvSpPr>
            <a:spLocks noChangeArrowheads="1"/>
          </p:cNvSpPr>
          <p:nvPr/>
        </p:nvSpPr>
        <p:spPr bwMode="auto">
          <a:xfrm>
            <a:off x="785990" y="1308786"/>
            <a:ext cx="14285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pitchFamily="34" charset="0"/>
              </a:rPr>
              <a:t>Modeling</a:t>
            </a:r>
          </a:p>
          <a:p>
            <a:r>
              <a:rPr lang="en-US">
                <a:latin typeface="Arial" pitchFamily="34" charset="0"/>
              </a:rPr>
              <a:t>Coordinates</a:t>
            </a:r>
          </a:p>
        </p:txBody>
      </p:sp>
      <p:sp>
        <p:nvSpPr>
          <p:cNvPr id="257039" name="Freeform 15"/>
          <p:cNvSpPr>
            <a:spLocks/>
          </p:cNvSpPr>
          <p:nvPr/>
        </p:nvSpPr>
        <p:spPr bwMode="auto">
          <a:xfrm>
            <a:off x="2743201" y="2578101"/>
            <a:ext cx="1968500" cy="2727325"/>
          </a:xfrm>
          <a:custGeom>
            <a:avLst/>
            <a:gdLst>
              <a:gd name="T0" fmla="*/ 0 w 1240"/>
              <a:gd name="T1" fmla="*/ 8 h 1718"/>
              <a:gd name="T2" fmla="*/ 837 w 1240"/>
              <a:gd name="T3" fmla="*/ 0 h 1718"/>
              <a:gd name="T4" fmla="*/ 1240 w 1240"/>
              <a:gd name="T5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0" h="1718">
                <a:moveTo>
                  <a:pt x="0" y="8"/>
                </a:moveTo>
                <a:lnTo>
                  <a:pt x="837" y="0"/>
                </a:lnTo>
                <a:lnTo>
                  <a:pt x="1240" y="1718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286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look at the equations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0031411"/>
              </p:ext>
            </p:extLst>
          </p:nvPr>
        </p:nvGraphicFramePr>
        <p:xfrm>
          <a:off x="585788" y="1947863"/>
          <a:ext cx="2794000" cy="4452937"/>
        </p:xfrm>
        <a:graphic>
          <a:graphicData uri="http://schemas.openxmlformats.org/presentationml/2006/ole">
            <p:oleObj spid="_x0000_s25612" name="Equation" r:id="rId3" imgW="1307880" imgH="2082600" progId="Equation.3">
              <p:embed/>
            </p:oleObj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4464658"/>
              </p:ext>
            </p:extLst>
          </p:nvPr>
        </p:nvGraphicFramePr>
        <p:xfrm>
          <a:off x="3923928" y="1772816"/>
          <a:ext cx="4124325" cy="4013200"/>
        </p:xfrm>
        <a:graphic>
          <a:graphicData uri="http://schemas.openxmlformats.org/presentationml/2006/ole">
            <p:oleObj spid="_x0000_s25613" name="Equation" r:id="rId4" imgW="2566080" imgH="24897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303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them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must do each step in turn.  First we rotate the points, then we translate, etc.</a:t>
            </a:r>
          </a:p>
          <a:p>
            <a:r>
              <a:rPr lang="en-US"/>
              <a:t>Since we can represent the transformations by matrices, why don’t we just combine them?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21108114"/>
              </p:ext>
            </p:extLst>
          </p:nvPr>
        </p:nvGraphicFramePr>
        <p:xfrm>
          <a:off x="1043608" y="4725144"/>
          <a:ext cx="1382713" cy="1354137"/>
        </p:xfrm>
        <a:graphic>
          <a:graphicData uri="http://schemas.openxmlformats.org/presentationml/2006/ole">
            <p:oleObj spid="_x0000_s26630" name="Equation" r:id="rId3" imgW="851040" imgH="8384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499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7240588" y="6399213"/>
            <a:ext cx="1906587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E9BE55-1FA9-47B1-A619-676C154F4D73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27013"/>
            <a:ext cx="8442325" cy="838200"/>
          </a:xfrm>
        </p:spPr>
        <p:txBody>
          <a:bodyPr/>
          <a:lstStyle/>
          <a:p>
            <a:r>
              <a:rPr lang="en-US" altLang="zh-TW" smtClean="0"/>
              <a:t>2D Transformation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47800"/>
            <a:ext cx="8442325" cy="4876800"/>
          </a:xfrm>
        </p:spPr>
        <p:txBody>
          <a:bodyPr/>
          <a:lstStyle/>
          <a:p>
            <a:r>
              <a:rPr lang="en-US" altLang="zh-TW" smtClean="0"/>
              <a:t>Translation</a:t>
            </a:r>
          </a:p>
        </p:txBody>
      </p:sp>
      <p:graphicFrame>
        <p:nvGraphicFramePr>
          <p:cNvPr id="602116" name="Object 4"/>
          <p:cNvGraphicFramePr>
            <a:graphicFrameLocks noChangeAspect="1"/>
          </p:cNvGraphicFramePr>
          <p:nvPr/>
        </p:nvGraphicFramePr>
        <p:xfrm>
          <a:off x="844550" y="2209800"/>
          <a:ext cx="3049588" cy="427038"/>
        </p:xfrm>
        <a:graphic>
          <a:graphicData uri="http://schemas.openxmlformats.org/presentationml/2006/ole">
            <p:oleObj spid="_x0000_s29707" name="Equation" r:id="rId3" imgW="1981800" imgH="152280" progId="Equation.3">
              <p:embed/>
            </p:oleObj>
          </a:graphicData>
        </a:graphic>
      </p:graphicFrame>
      <p:graphicFrame>
        <p:nvGraphicFramePr>
          <p:cNvPr id="602117" name="Object 5"/>
          <p:cNvGraphicFramePr>
            <a:graphicFrameLocks noChangeAspect="1"/>
          </p:cNvGraphicFramePr>
          <p:nvPr/>
        </p:nvGraphicFramePr>
        <p:xfrm>
          <a:off x="844550" y="2743200"/>
          <a:ext cx="1277938" cy="958850"/>
        </p:xfrm>
        <a:graphic>
          <a:graphicData uri="http://schemas.openxmlformats.org/presentationml/2006/ole">
            <p:oleObj spid="_x0000_s29708" name="Equation" r:id="rId4" imgW="762120" imgH="495360" progId="Equation.3">
              <p:embed/>
            </p:oleObj>
          </a:graphicData>
        </a:graphic>
      </p:graphicFrame>
      <p:graphicFrame>
        <p:nvGraphicFramePr>
          <p:cNvPr id="602118" name="Object 6"/>
          <p:cNvGraphicFramePr>
            <a:graphicFrameLocks noChangeAspect="1"/>
          </p:cNvGraphicFramePr>
          <p:nvPr/>
        </p:nvGraphicFramePr>
        <p:xfrm>
          <a:off x="844550" y="3757613"/>
          <a:ext cx="3416300" cy="1544637"/>
        </p:xfrm>
        <a:graphic>
          <a:graphicData uri="http://schemas.openxmlformats.org/presentationml/2006/ole">
            <p:oleObj spid="_x0000_s29709" name="Equation" r:id="rId5" imgW="2235600" imgH="863640" progId="Equation.3">
              <p:embed/>
            </p:oleObj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908675" y="3276600"/>
            <a:ext cx="2039938" cy="1600200"/>
            <a:chOff x="4032" y="2064"/>
            <a:chExt cx="1392" cy="1008"/>
          </a:xfrm>
        </p:grpSpPr>
        <p:sp>
          <p:nvSpPr>
            <p:cNvPr id="5151" name="Freeform 11"/>
            <p:cNvSpPr>
              <a:spLocks/>
            </p:cNvSpPr>
            <p:nvPr/>
          </p:nvSpPr>
          <p:spPr bwMode="auto">
            <a:xfrm>
              <a:off x="4800" y="2064"/>
              <a:ext cx="624" cy="624"/>
            </a:xfrm>
            <a:custGeom>
              <a:avLst/>
              <a:gdLst>
                <a:gd name="T0" fmla="*/ 288 w 624"/>
                <a:gd name="T1" fmla="*/ 0 h 624"/>
                <a:gd name="T2" fmla="*/ 0 w 624"/>
                <a:gd name="T3" fmla="*/ 288 h 624"/>
                <a:gd name="T4" fmla="*/ 0 w 624"/>
                <a:gd name="T5" fmla="*/ 624 h 624"/>
                <a:gd name="T6" fmla="*/ 624 w 624"/>
                <a:gd name="T7" fmla="*/ 624 h 624"/>
                <a:gd name="T8" fmla="*/ 624 w 624"/>
                <a:gd name="T9" fmla="*/ 288 h 624"/>
                <a:gd name="T10" fmla="*/ 288 w 624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624"/>
                <a:gd name="T20" fmla="*/ 624 w 624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624">
                  <a:moveTo>
                    <a:pt x="288" y="0"/>
                  </a:moveTo>
                  <a:lnTo>
                    <a:pt x="0" y="288"/>
                  </a:lnTo>
                  <a:lnTo>
                    <a:pt x="0" y="624"/>
                  </a:lnTo>
                  <a:lnTo>
                    <a:pt x="624" y="624"/>
                  </a:lnTo>
                  <a:lnTo>
                    <a:pt x="624" y="2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152" name="Line 12"/>
            <p:cNvSpPr>
              <a:spLocks noChangeShapeType="1"/>
            </p:cNvSpPr>
            <p:nvPr/>
          </p:nvSpPr>
          <p:spPr bwMode="auto">
            <a:xfrm flipV="1">
              <a:off x="4032" y="2064"/>
              <a:ext cx="1056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53" name="Line 14"/>
            <p:cNvSpPr>
              <a:spLocks noChangeShapeType="1"/>
            </p:cNvSpPr>
            <p:nvPr/>
          </p:nvSpPr>
          <p:spPr bwMode="auto">
            <a:xfrm flipV="1">
              <a:off x="4368" y="2688"/>
              <a:ext cx="1056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02129" name="Text Box 17"/>
          <p:cNvSpPr txBox="1">
            <a:spLocks noChangeArrowheads="1"/>
          </p:cNvSpPr>
          <p:nvPr/>
        </p:nvSpPr>
        <p:spPr bwMode="auto">
          <a:xfrm>
            <a:off x="5556250" y="3505200"/>
            <a:ext cx="733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i="1">
                <a:solidFill>
                  <a:schemeClr val="accent2"/>
                </a:solidFill>
              </a:rPr>
              <a:t>P</a:t>
            </a:r>
            <a:r>
              <a:rPr lang="en-US" altLang="zh-TW" sz="1600">
                <a:solidFill>
                  <a:schemeClr val="accent2"/>
                </a:solidFill>
              </a:rPr>
              <a:t>(</a:t>
            </a:r>
            <a:r>
              <a:rPr lang="en-US" altLang="zh-TW" sz="1600" i="1">
                <a:solidFill>
                  <a:schemeClr val="accent2"/>
                </a:solidFill>
              </a:rPr>
              <a:t>x, y</a:t>
            </a:r>
            <a:r>
              <a:rPr lang="en-US" altLang="zh-TW" sz="16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602130" name="Text Box 18"/>
          <p:cNvSpPr txBox="1">
            <a:spLocks noChangeArrowheads="1"/>
          </p:cNvSpPr>
          <p:nvPr/>
        </p:nvSpPr>
        <p:spPr bwMode="auto">
          <a:xfrm>
            <a:off x="7011988" y="2895600"/>
            <a:ext cx="93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i="1">
                <a:solidFill>
                  <a:schemeClr val="accent2"/>
                </a:solidFill>
              </a:rPr>
              <a:t>P’</a:t>
            </a:r>
            <a:r>
              <a:rPr lang="en-US" altLang="zh-TW" sz="1600">
                <a:solidFill>
                  <a:schemeClr val="accent2"/>
                </a:solidFill>
              </a:rPr>
              <a:t>(</a:t>
            </a:r>
            <a:r>
              <a:rPr lang="en-US" altLang="zh-TW" sz="1600" i="1">
                <a:solidFill>
                  <a:schemeClr val="accent2"/>
                </a:solidFill>
              </a:rPr>
              <a:t>x’, y’</a:t>
            </a:r>
            <a:r>
              <a:rPr lang="en-US" altLang="zh-TW" sz="160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829175" y="1960563"/>
            <a:ext cx="4052888" cy="3509962"/>
            <a:chOff x="3296" y="1235"/>
            <a:chExt cx="2765" cy="2211"/>
          </a:xfrm>
        </p:grpSpPr>
        <p:sp>
          <p:nvSpPr>
            <p:cNvPr id="5146" name="Line 7"/>
            <p:cNvSpPr>
              <a:spLocks noChangeShapeType="1"/>
            </p:cNvSpPr>
            <p:nvPr/>
          </p:nvSpPr>
          <p:spPr bwMode="auto">
            <a:xfrm>
              <a:off x="3408" y="3360"/>
              <a:ext cx="24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7" name="Line 8"/>
            <p:cNvSpPr>
              <a:spLocks noChangeShapeType="1"/>
            </p:cNvSpPr>
            <p:nvPr/>
          </p:nvSpPr>
          <p:spPr bwMode="auto">
            <a:xfrm flipV="1">
              <a:off x="3408" y="1536"/>
              <a:ext cx="0" cy="18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8" name="Freeform 10"/>
            <p:cNvSpPr>
              <a:spLocks/>
            </p:cNvSpPr>
            <p:nvPr/>
          </p:nvSpPr>
          <p:spPr bwMode="auto">
            <a:xfrm>
              <a:off x="3744" y="2448"/>
              <a:ext cx="624" cy="624"/>
            </a:xfrm>
            <a:custGeom>
              <a:avLst/>
              <a:gdLst>
                <a:gd name="T0" fmla="*/ 288 w 624"/>
                <a:gd name="T1" fmla="*/ 0 h 624"/>
                <a:gd name="T2" fmla="*/ 0 w 624"/>
                <a:gd name="T3" fmla="*/ 288 h 624"/>
                <a:gd name="T4" fmla="*/ 0 w 624"/>
                <a:gd name="T5" fmla="*/ 624 h 624"/>
                <a:gd name="T6" fmla="*/ 624 w 624"/>
                <a:gd name="T7" fmla="*/ 624 h 624"/>
                <a:gd name="T8" fmla="*/ 624 w 624"/>
                <a:gd name="T9" fmla="*/ 288 h 624"/>
                <a:gd name="T10" fmla="*/ 288 w 624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624"/>
                <a:gd name="T20" fmla="*/ 624 w 624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624">
                  <a:moveTo>
                    <a:pt x="288" y="0"/>
                  </a:moveTo>
                  <a:lnTo>
                    <a:pt x="0" y="288"/>
                  </a:lnTo>
                  <a:lnTo>
                    <a:pt x="0" y="624"/>
                  </a:lnTo>
                  <a:lnTo>
                    <a:pt x="624" y="624"/>
                  </a:lnTo>
                  <a:lnTo>
                    <a:pt x="624" y="2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149" name="Text Box 19"/>
            <p:cNvSpPr txBox="1">
              <a:spLocks noChangeArrowheads="1"/>
            </p:cNvSpPr>
            <p:nvPr/>
          </p:nvSpPr>
          <p:spPr bwMode="auto">
            <a:xfrm>
              <a:off x="5842" y="3155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i="1">
                  <a:solidFill>
                    <a:schemeClr val="accent2"/>
                  </a:solidFill>
                </a:rPr>
                <a:t>x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  <p:sp>
          <p:nvSpPr>
            <p:cNvPr id="5150" name="Text Box 20"/>
            <p:cNvSpPr txBox="1">
              <a:spLocks noChangeArrowheads="1"/>
            </p:cNvSpPr>
            <p:nvPr/>
          </p:nvSpPr>
          <p:spPr bwMode="auto">
            <a:xfrm>
              <a:off x="3296" y="1235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i="1">
                  <a:solidFill>
                    <a:schemeClr val="accent2"/>
                  </a:solidFill>
                </a:rPr>
                <a:t>y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908675" y="3276600"/>
            <a:ext cx="1547813" cy="2443163"/>
            <a:chOff x="4032" y="2064"/>
            <a:chExt cx="1056" cy="1539"/>
          </a:xfrm>
        </p:grpSpPr>
        <p:sp>
          <p:nvSpPr>
            <p:cNvPr id="5139" name="Line 21"/>
            <p:cNvSpPr>
              <a:spLocks noChangeShapeType="1"/>
            </p:cNvSpPr>
            <p:nvPr/>
          </p:nvSpPr>
          <p:spPr bwMode="auto">
            <a:xfrm>
              <a:off x="4032" y="2448"/>
              <a:ext cx="0" cy="912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" name="Line 22"/>
            <p:cNvSpPr>
              <a:spLocks noChangeShapeType="1"/>
            </p:cNvSpPr>
            <p:nvPr/>
          </p:nvSpPr>
          <p:spPr bwMode="auto">
            <a:xfrm>
              <a:off x="5088" y="2064"/>
              <a:ext cx="0" cy="12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1" name="Line 23"/>
            <p:cNvSpPr>
              <a:spLocks noChangeShapeType="1"/>
            </p:cNvSpPr>
            <p:nvPr/>
          </p:nvSpPr>
          <p:spPr bwMode="auto">
            <a:xfrm>
              <a:off x="4032" y="3360"/>
              <a:ext cx="0" cy="144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2" name="Line 24"/>
            <p:cNvSpPr>
              <a:spLocks noChangeShapeType="1"/>
            </p:cNvSpPr>
            <p:nvPr/>
          </p:nvSpPr>
          <p:spPr bwMode="auto">
            <a:xfrm>
              <a:off x="5088" y="3360"/>
              <a:ext cx="0" cy="144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3" name="Line 25"/>
            <p:cNvSpPr>
              <a:spLocks noChangeShapeType="1"/>
            </p:cNvSpPr>
            <p:nvPr/>
          </p:nvSpPr>
          <p:spPr bwMode="auto">
            <a:xfrm>
              <a:off x="4848" y="3456"/>
              <a:ext cx="240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4" name="Line 26"/>
            <p:cNvSpPr>
              <a:spLocks noChangeShapeType="1"/>
            </p:cNvSpPr>
            <p:nvPr/>
          </p:nvSpPr>
          <p:spPr bwMode="auto">
            <a:xfrm flipH="1">
              <a:off x="4032" y="3456"/>
              <a:ext cx="288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5" name="Text Box 27"/>
            <p:cNvSpPr txBox="1">
              <a:spLocks noChangeArrowheads="1"/>
            </p:cNvSpPr>
            <p:nvPr/>
          </p:nvSpPr>
          <p:spPr bwMode="auto">
            <a:xfrm>
              <a:off x="4416" y="3312"/>
              <a:ext cx="2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i="1">
                  <a:solidFill>
                    <a:schemeClr val="accent2"/>
                  </a:solidFill>
                </a:rPr>
                <a:t>d</a:t>
              </a:r>
              <a:r>
                <a:rPr lang="en-US" altLang="zh-TW" i="1" baseline="-25000">
                  <a:solidFill>
                    <a:schemeClr val="accent2"/>
                  </a:solidFill>
                </a:rPr>
                <a:t>x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572000" y="3276600"/>
            <a:ext cx="2884488" cy="609600"/>
            <a:chOff x="3120" y="2064"/>
            <a:chExt cx="1968" cy="384"/>
          </a:xfrm>
        </p:grpSpPr>
        <p:sp>
          <p:nvSpPr>
            <p:cNvPr id="5134" name="Line 28"/>
            <p:cNvSpPr>
              <a:spLocks noChangeShapeType="1"/>
            </p:cNvSpPr>
            <p:nvPr/>
          </p:nvSpPr>
          <p:spPr bwMode="auto">
            <a:xfrm flipH="1">
              <a:off x="3408" y="2448"/>
              <a:ext cx="624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35" name="Line 29"/>
            <p:cNvSpPr>
              <a:spLocks noChangeShapeType="1"/>
            </p:cNvSpPr>
            <p:nvPr/>
          </p:nvSpPr>
          <p:spPr bwMode="auto">
            <a:xfrm flipH="1">
              <a:off x="3408" y="2064"/>
              <a:ext cx="1680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36" name="Line 30"/>
            <p:cNvSpPr>
              <a:spLocks noChangeShapeType="1"/>
            </p:cNvSpPr>
            <p:nvPr/>
          </p:nvSpPr>
          <p:spPr bwMode="auto">
            <a:xfrm>
              <a:off x="3264" y="2064"/>
              <a:ext cx="144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37" name="Line 31"/>
            <p:cNvSpPr>
              <a:spLocks noChangeShapeType="1"/>
            </p:cNvSpPr>
            <p:nvPr/>
          </p:nvSpPr>
          <p:spPr bwMode="auto">
            <a:xfrm>
              <a:off x="3264" y="2448"/>
              <a:ext cx="144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38" name="Text Box 32"/>
            <p:cNvSpPr txBox="1">
              <a:spLocks noChangeArrowheads="1"/>
            </p:cNvSpPr>
            <p:nvPr/>
          </p:nvSpPr>
          <p:spPr bwMode="auto">
            <a:xfrm>
              <a:off x="3120" y="2112"/>
              <a:ext cx="2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i="1">
                  <a:solidFill>
                    <a:schemeClr val="accent2"/>
                  </a:solidFill>
                </a:rPr>
                <a:t>d</a:t>
              </a:r>
              <a:r>
                <a:rPr lang="en-US" altLang="zh-TW" i="1" baseline="-25000">
                  <a:solidFill>
                    <a:schemeClr val="accent2"/>
                  </a:solidFill>
                </a:rPr>
                <a:t>y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729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build="p" bldLvl="2" autoUpdateAnimBg="0"/>
      <p:bldP spid="602129" grpId="0" autoUpdateAnimBg="0"/>
      <p:bldP spid="60213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7240588" y="6399213"/>
            <a:ext cx="1906587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F23EEA-EB01-4750-B001-153EFF09AAFA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27013"/>
            <a:ext cx="8442325" cy="838200"/>
          </a:xfrm>
        </p:spPr>
        <p:txBody>
          <a:bodyPr/>
          <a:lstStyle/>
          <a:p>
            <a:r>
              <a:rPr lang="en-US" altLang="zh-TW" smtClean="0"/>
              <a:t>2D Transformation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47800"/>
            <a:ext cx="8442325" cy="4876800"/>
          </a:xfrm>
        </p:spPr>
        <p:txBody>
          <a:bodyPr/>
          <a:lstStyle/>
          <a:p>
            <a:r>
              <a:rPr lang="en-US" altLang="zh-TW" smtClean="0"/>
              <a:t>Scaling</a:t>
            </a:r>
          </a:p>
        </p:txBody>
      </p:sp>
      <p:graphicFrame>
        <p:nvGraphicFramePr>
          <p:cNvPr id="603140" name="Object 4"/>
          <p:cNvGraphicFramePr>
            <a:graphicFrameLocks noChangeAspect="1"/>
          </p:cNvGraphicFramePr>
          <p:nvPr/>
        </p:nvGraphicFramePr>
        <p:xfrm>
          <a:off x="844550" y="2133600"/>
          <a:ext cx="3244850" cy="960438"/>
        </p:xfrm>
        <a:graphic>
          <a:graphicData uri="http://schemas.openxmlformats.org/presentationml/2006/ole">
            <p:oleObj spid="_x0000_s30731" name="Equation" r:id="rId3" imgW="2121480" imgH="495360" progId="Equation.3">
              <p:embed/>
            </p:oleObj>
          </a:graphicData>
        </a:graphic>
      </p:graphicFrame>
      <p:graphicFrame>
        <p:nvGraphicFramePr>
          <p:cNvPr id="603141" name="Object 5"/>
          <p:cNvGraphicFramePr>
            <a:graphicFrameLocks noChangeAspect="1"/>
          </p:cNvGraphicFramePr>
          <p:nvPr/>
        </p:nvGraphicFramePr>
        <p:xfrm>
          <a:off x="904875" y="3124200"/>
          <a:ext cx="1155700" cy="958850"/>
        </p:xfrm>
        <a:graphic>
          <a:graphicData uri="http://schemas.openxmlformats.org/presentationml/2006/ole">
            <p:oleObj spid="_x0000_s30732" name="Equation" r:id="rId4" imgW="685800" imgH="495360" progId="Equation.3">
              <p:embed/>
            </p:oleObj>
          </a:graphicData>
        </a:graphic>
      </p:graphicFrame>
      <p:graphicFrame>
        <p:nvGraphicFramePr>
          <p:cNvPr id="603142" name="Object 6"/>
          <p:cNvGraphicFramePr>
            <a:graphicFrameLocks noChangeAspect="1"/>
          </p:cNvGraphicFramePr>
          <p:nvPr/>
        </p:nvGraphicFramePr>
        <p:xfrm>
          <a:off x="841375" y="4138613"/>
          <a:ext cx="2457450" cy="1546225"/>
        </p:xfrm>
        <a:graphic>
          <a:graphicData uri="http://schemas.openxmlformats.org/presentationml/2006/ole">
            <p:oleObj spid="_x0000_s30733" name="Equation" r:id="rId5" imgW="1575000" imgH="863640" progId="Equation.3">
              <p:embed/>
            </p:oleObj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5978525" y="3276600"/>
            <a:ext cx="1970088" cy="1600200"/>
            <a:chOff x="4080" y="2064"/>
            <a:chExt cx="1344" cy="1008"/>
          </a:xfrm>
        </p:grpSpPr>
        <p:sp>
          <p:nvSpPr>
            <p:cNvPr id="6214" name="Line 9"/>
            <p:cNvSpPr>
              <a:spLocks noChangeShapeType="1"/>
            </p:cNvSpPr>
            <p:nvPr/>
          </p:nvSpPr>
          <p:spPr bwMode="auto">
            <a:xfrm flipV="1">
              <a:off x="4224" y="2064"/>
              <a:ext cx="864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215" name="Line 10"/>
            <p:cNvSpPr>
              <a:spLocks noChangeShapeType="1"/>
            </p:cNvSpPr>
            <p:nvPr/>
          </p:nvSpPr>
          <p:spPr bwMode="auto">
            <a:xfrm flipV="1">
              <a:off x="4416" y="2688"/>
              <a:ext cx="1008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216" name="Freeform 16"/>
            <p:cNvSpPr>
              <a:spLocks/>
            </p:cNvSpPr>
            <p:nvPr/>
          </p:nvSpPr>
          <p:spPr bwMode="auto">
            <a:xfrm>
              <a:off x="4080" y="2736"/>
              <a:ext cx="336" cy="336"/>
            </a:xfrm>
            <a:custGeom>
              <a:avLst/>
              <a:gdLst>
                <a:gd name="T0" fmla="*/ 1 w 624"/>
                <a:gd name="T1" fmla="*/ 0 h 624"/>
                <a:gd name="T2" fmla="*/ 0 w 624"/>
                <a:gd name="T3" fmla="*/ 1 h 624"/>
                <a:gd name="T4" fmla="*/ 0 w 624"/>
                <a:gd name="T5" fmla="*/ 1 h 624"/>
                <a:gd name="T6" fmla="*/ 1 w 624"/>
                <a:gd name="T7" fmla="*/ 1 h 624"/>
                <a:gd name="T8" fmla="*/ 1 w 624"/>
                <a:gd name="T9" fmla="*/ 1 h 624"/>
                <a:gd name="T10" fmla="*/ 1 w 624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624"/>
                <a:gd name="T20" fmla="*/ 624 w 624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624">
                  <a:moveTo>
                    <a:pt x="288" y="0"/>
                  </a:moveTo>
                  <a:lnTo>
                    <a:pt x="0" y="288"/>
                  </a:lnTo>
                  <a:lnTo>
                    <a:pt x="0" y="624"/>
                  </a:lnTo>
                  <a:lnTo>
                    <a:pt x="624" y="624"/>
                  </a:lnTo>
                  <a:lnTo>
                    <a:pt x="624" y="2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4829175" y="1960563"/>
            <a:ext cx="4052888" cy="3509962"/>
            <a:chOff x="3296" y="1235"/>
            <a:chExt cx="2765" cy="2211"/>
          </a:xfrm>
        </p:grpSpPr>
        <p:sp>
          <p:nvSpPr>
            <p:cNvPr id="6209" name="Freeform 8"/>
            <p:cNvSpPr>
              <a:spLocks/>
            </p:cNvSpPr>
            <p:nvPr/>
          </p:nvSpPr>
          <p:spPr bwMode="auto">
            <a:xfrm>
              <a:off x="4800" y="2064"/>
              <a:ext cx="624" cy="624"/>
            </a:xfrm>
            <a:custGeom>
              <a:avLst/>
              <a:gdLst>
                <a:gd name="T0" fmla="*/ 288 w 624"/>
                <a:gd name="T1" fmla="*/ 0 h 624"/>
                <a:gd name="T2" fmla="*/ 0 w 624"/>
                <a:gd name="T3" fmla="*/ 288 h 624"/>
                <a:gd name="T4" fmla="*/ 0 w 624"/>
                <a:gd name="T5" fmla="*/ 624 h 624"/>
                <a:gd name="T6" fmla="*/ 624 w 624"/>
                <a:gd name="T7" fmla="*/ 624 h 624"/>
                <a:gd name="T8" fmla="*/ 624 w 624"/>
                <a:gd name="T9" fmla="*/ 288 h 624"/>
                <a:gd name="T10" fmla="*/ 288 w 624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624"/>
                <a:gd name="T20" fmla="*/ 624 w 624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624">
                  <a:moveTo>
                    <a:pt x="288" y="0"/>
                  </a:moveTo>
                  <a:lnTo>
                    <a:pt x="0" y="288"/>
                  </a:lnTo>
                  <a:lnTo>
                    <a:pt x="0" y="624"/>
                  </a:lnTo>
                  <a:lnTo>
                    <a:pt x="624" y="624"/>
                  </a:lnTo>
                  <a:lnTo>
                    <a:pt x="624" y="2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10" name="Line 14"/>
            <p:cNvSpPr>
              <a:spLocks noChangeShapeType="1"/>
            </p:cNvSpPr>
            <p:nvPr/>
          </p:nvSpPr>
          <p:spPr bwMode="auto">
            <a:xfrm>
              <a:off x="3408" y="3360"/>
              <a:ext cx="24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211" name="Line 15"/>
            <p:cNvSpPr>
              <a:spLocks noChangeShapeType="1"/>
            </p:cNvSpPr>
            <p:nvPr/>
          </p:nvSpPr>
          <p:spPr bwMode="auto">
            <a:xfrm flipV="1">
              <a:off x="3408" y="1536"/>
              <a:ext cx="0" cy="18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212" name="Text Box 17"/>
            <p:cNvSpPr txBox="1">
              <a:spLocks noChangeArrowheads="1"/>
            </p:cNvSpPr>
            <p:nvPr/>
          </p:nvSpPr>
          <p:spPr bwMode="auto">
            <a:xfrm>
              <a:off x="5842" y="3155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i="1">
                  <a:solidFill>
                    <a:schemeClr val="accent2"/>
                  </a:solidFill>
                </a:rPr>
                <a:t>x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  <p:sp>
          <p:nvSpPr>
            <p:cNvPr id="6213" name="Text Box 18"/>
            <p:cNvSpPr txBox="1">
              <a:spLocks noChangeArrowheads="1"/>
            </p:cNvSpPr>
            <p:nvPr/>
          </p:nvSpPr>
          <p:spPr bwMode="auto">
            <a:xfrm>
              <a:off x="3296" y="1235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i="1">
                  <a:solidFill>
                    <a:schemeClr val="accent2"/>
                  </a:solidFill>
                </a:rPr>
                <a:t>y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034213" y="2895600"/>
            <a:ext cx="1757362" cy="1709738"/>
            <a:chOff x="4800" y="1824"/>
            <a:chExt cx="1199" cy="1077"/>
          </a:xfrm>
        </p:grpSpPr>
        <p:sp>
          <p:nvSpPr>
            <p:cNvPr id="6207" name="Text Box 11"/>
            <p:cNvSpPr txBox="1">
              <a:spLocks noChangeArrowheads="1"/>
            </p:cNvSpPr>
            <p:nvPr/>
          </p:nvSpPr>
          <p:spPr bwMode="auto">
            <a:xfrm>
              <a:off x="5358" y="2688"/>
              <a:ext cx="6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accent2"/>
                  </a:solidFill>
                </a:rPr>
                <a:t>P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0</a:t>
              </a:r>
              <a:r>
                <a:rPr lang="en-US" altLang="zh-TW" sz="1600">
                  <a:solidFill>
                    <a:schemeClr val="accent2"/>
                  </a:solidFill>
                </a:rPr>
                <a:t>(</a:t>
              </a:r>
              <a:r>
                <a:rPr lang="en-US" altLang="zh-TW" sz="1600" i="1">
                  <a:solidFill>
                    <a:schemeClr val="accent2"/>
                  </a:solidFill>
                </a:rPr>
                <a:t>x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0</a:t>
              </a:r>
              <a:r>
                <a:rPr lang="en-US" altLang="zh-TW" sz="1600" i="1">
                  <a:solidFill>
                    <a:schemeClr val="accent2"/>
                  </a:solidFill>
                </a:rPr>
                <a:t>, y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0</a:t>
              </a:r>
              <a:r>
                <a:rPr lang="en-US" altLang="zh-TW" sz="160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6208" name="Text Box 41"/>
            <p:cNvSpPr txBox="1">
              <a:spLocks noChangeArrowheads="1"/>
            </p:cNvSpPr>
            <p:nvPr/>
          </p:nvSpPr>
          <p:spPr bwMode="auto">
            <a:xfrm>
              <a:off x="4800" y="1824"/>
              <a:ext cx="6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accent2"/>
                  </a:solidFill>
                </a:rPr>
                <a:t>P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1</a:t>
              </a:r>
              <a:r>
                <a:rPr lang="en-US" altLang="zh-TW" sz="1600">
                  <a:solidFill>
                    <a:schemeClr val="accent2"/>
                  </a:solidFill>
                </a:rPr>
                <a:t>(</a:t>
              </a:r>
              <a:r>
                <a:rPr lang="en-US" altLang="zh-TW" sz="1600" i="1">
                  <a:solidFill>
                    <a:schemeClr val="accent2"/>
                  </a:solidFill>
                </a:rPr>
                <a:t>x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1</a:t>
              </a:r>
              <a:r>
                <a:rPr lang="en-US" altLang="zh-TW" sz="1600" i="1">
                  <a:solidFill>
                    <a:schemeClr val="accent2"/>
                  </a:solidFill>
                </a:rPr>
                <a:t>, y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1</a:t>
              </a:r>
              <a:r>
                <a:rPr lang="en-US" altLang="zh-TW" sz="1600">
                  <a:solidFill>
                    <a:schemeClr val="accent2"/>
                  </a:solidFill>
                </a:rPr>
                <a:t>)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4430713" y="4343400"/>
            <a:ext cx="1758950" cy="566738"/>
            <a:chOff x="3024" y="2736"/>
            <a:chExt cx="1200" cy="357"/>
          </a:xfrm>
        </p:grpSpPr>
        <p:sp>
          <p:nvSpPr>
            <p:cNvPr id="6199" name="Line 38"/>
            <p:cNvSpPr>
              <a:spLocks noChangeShapeType="1"/>
            </p:cNvSpPr>
            <p:nvPr/>
          </p:nvSpPr>
          <p:spPr bwMode="auto">
            <a:xfrm>
              <a:off x="3408" y="2736"/>
              <a:ext cx="816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200" name="Group 56"/>
            <p:cNvGrpSpPr>
              <a:grpSpLocks/>
            </p:cNvGrpSpPr>
            <p:nvPr/>
          </p:nvGrpSpPr>
          <p:grpSpPr bwMode="auto">
            <a:xfrm>
              <a:off x="3024" y="2736"/>
              <a:ext cx="335" cy="357"/>
              <a:chOff x="4220" y="3360"/>
              <a:chExt cx="335" cy="357"/>
            </a:xfrm>
          </p:grpSpPr>
          <p:sp>
            <p:nvSpPr>
              <p:cNvPr id="6202" name="Text Box 57"/>
              <p:cNvSpPr txBox="1">
                <a:spLocks noChangeArrowheads="1"/>
              </p:cNvSpPr>
              <p:nvPr/>
            </p:nvSpPr>
            <p:spPr bwMode="auto">
              <a:xfrm>
                <a:off x="4320" y="3408"/>
                <a:ext cx="2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 i="1">
                    <a:solidFill>
                      <a:schemeClr val="accent2"/>
                    </a:solidFill>
                  </a:rPr>
                  <a:t>y</a:t>
                </a:r>
                <a:r>
                  <a:rPr lang="en-US" altLang="zh-TW" sz="1600" baseline="-25000">
                    <a:solidFill>
                      <a:schemeClr val="accent2"/>
                    </a:solidFill>
                  </a:rPr>
                  <a:t>1</a:t>
                </a:r>
                <a:endParaRPr lang="en-US" altLang="zh-TW" sz="160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6203" name="Group 58"/>
              <p:cNvGrpSpPr>
                <a:grpSpLocks/>
              </p:cNvGrpSpPr>
              <p:nvPr/>
            </p:nvGrpSpPr>
            <p:grpSpPr bwMode="auto">
              <a:xfrm>
                <a:off x="4220" y="3360"/>
                <a:ext cx="196" cy="357"/>
                <a:chOff x="3644" y="3600"/>
                <a:chExt cx="196" cy="357"/>
              </a:xfrm>
            </p:grpSpPr>
            <p:sp>
              <p:nvSpPr>
                <p:cNvPr id="620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644" y="3600"/>
                  <a:ext cx="196" cy="21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  <p:sp>
              <p:nvSpPr>
                <p:cNvPr id="620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644" y="3744"/>
                  <a:ext cx="196" cy="21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6206" name="Line 61"/>
                <p:cNvSpPr>
                  <a:spLocks noChangeShapeType="1"/>
                </p:cNvSpPr>
                <p:nvPr/>
              </p:nvSpPr>
              <p:spPr bwMode="auto">
                <a:xfrm>
                  <a:off x="3688" y="3787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sp>
          <p:nvSpPr>
            <p:cNvPr id="6201" name="Line 70"/>
            <p:cNvSpPr>
              <a:spLocks noChangeShapeType="1"/>
            </p:cNvSpPr>
            <p:nvPr/>
          </p:nvSpPr>
          <p:spPr bwMode="auto">
            <a:xfrm flipH="1">
              <a:off x="3264" y="2736"/>
              <a:ext cx="144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4430713" y="4038600"/>
            <a:ext cx="2603500" cy="338138"/>
            <a:chOff x="3024" y="2544"/>
            <a:chExt cx="1776" cy="213"/>
          </a:xfrm>
        </p:grpSpPr>
        <p:sp>
          <p:nvSpPr>
            <p:cNvPr id="6196" name="Line 39"/>
            <p:cNvSpPr>
              <a:spLocks noChangeShapeType="1"/>
            </p:cNvSpPr>
            <p:nvPr/>
          </p:nvSpPr>
          <p:spPr bwMode="auto">
            <a:xfrm flipH="1">
              <a:off x="3408" y="2688"/>
              <a:ext cx="139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197" name="Text Box 68"/>
            <p:cNvSpPr txBox="1">
              <a:spLocks noChangeArrowheads="1"/>
            </p:cNvSpPr>
            <p:nvPr/>
          </p:nvSpPr>
          <p:spPr bwMode="auto">
            <a:xfrm>
              <a:off x="3024" y="2544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accent2"/>
                  </a:solidFill>
                </a:rPr>
                <a:t>y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0</a:t>
              </a:r>
              <a:endParaRPr lang="en-US" altLang="zh-TW" sz="1600">
                <a:solidFill>
                  <a:schemeClr val="accent2"/>
                </a:solidFill>
              </a:endParaRPr>
            </a:p>
          </p:txBody>
        </p:sp>
        <p:sp>
          <p:nvSpPr>
            <p:cNvPr id="6198" name="Line 71"/>
            <p:cNvSpPr>
              <a:spLocks noChangeShapeType="1"/>
            </p:cNvSpPr>
            <p:nvPr/>
          </p:nvSpPr>
          <p:spPr bwMode="auto">
            <a:xfrm flipH="1">
              <a:off x="3264" y="2688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4430713" y="3048000"/>
            <a:ext cx="3025775" cy="338138"/>
            <a:chOff x="3024" y="1920"/>
            <a:chExt cx="2064" cy="213"/>
          </a:xfrm>
        </p:grpSpPr>
        <p:sp>
          <p:nvSpPr>
            <p:cNvPr id="6193" name="Line 37"/>
            <p:cNvSpPr>
              <a:spLocks noChangeShapeType="1"/>
            </p:cNvSpPr>
            <p:nvPr/>
          </p:nvSpPr>
          <p:spPr bwMode="auto">
            <a:xfrm>
              <a:off x="3408" y="2064"/>
              <a:ext cx="1680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194" name="Text Box 69"/>
            <p:cNvSpPr txBox="1">
              <a:spLocks noChangeArrowheads="1"/>
            </p:cNvSpPr>
            <p:nvPr/>
          </p:nvSpPr>
          <p:spPr bwMode="auto">
            <a:xfrm>
              <a:off x="3024" y="1920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accent2"/>
                  </a:solidFill>
                </a:rPr>
                <a:t>y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1</a:t>
              </a:r>
              <a:endParaRPr lang="en-US" altLang="zh-TW" sz="1600">
                <a:solidFill>
                  <a:schemeClr val="accent2"/>
                </a:solidFill>
              </a:endParaRPr>
            </a:p>
          </p:txBody>
        </p:sp>
        <p:sp>
          <p:nvSpPr>
            <p:cNvPr id="6195" name="Line 72"/>
            <p:cNvSpPr>
              <a:spLocks noChangeShapeType="1"/>
            </p:cNvSpPr>
            <p:nvPr/>
          </p:nvSpPr>
          <p:spPr bwMode="auto">
            <a:xfrm flipH="1">
              <a:off x="3264" y="2064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4430713" y="4876800"/>
            <a:ext cx="1547812" cy="566738"/>
            <a:chOff x="3024" y="3072"/>
            <a:chExt cx="1056" cy="357"/>
          </a:xfrm>
        </p:grpSpPr>
        <p:sp>
          <p:nvSpPr>
            <p:cNvPr id="6185" name="Line 40"/>
            <p:cNvSpPr>
              <a:spLocks noChangeShapeType="1"/>
            </p:cNvSpPr>
            <p:nvPr/>
          </p:nvSpPr>
          <p:spPr bwMode="auto">
            <a:xfrm flipH="1">
              <a:off x="3408" y="3072"/>
              <a:ext cx="672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186" name="Group 62"/>
            <p:cNvGrpSpPr>
              <a:grpSpLocks/>
            </p:cNvGrpSpPr>
            <p:nvPr/>
          </p:nvGrpSpPr>
          <p:grpSpPr bwMode="auto">
            <a:xfrm>
              <a:off x="3024" y="3072"/>
              <a:ext cx="335" cy="357"/>
              <a:chOff x="4220" y="3360"/>
              <a:chExt cx="335" cy="357"/>
            </a:xfrm>
          </p:grpSpPr>
          <p:sp>
            <p:nvSpPr>
              <p:cNvPr id="6188" name="Text Box 63"/>
              <p:cNvSpPr txBox="1">
                <a:spLocks noChangeArrowheads="1"/>
              </p:cNvSpPr>
              <p:nvPr/>
            </p:nvSpPr>
            <p:spPr bwMode="auto">
              <a:xfrm>
                <a:off x="4320" y="3408"/>
                <a:ext cx="2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 i="1">
                    <a:solidFill>
                      <a:schemeClr val="accent2"/>
                    </a:solidFill>
                  </a:rPr>
                  <a:t>y</a:t>
                </a:r>
                <a:r>
                  <a:rPr lang="en-US" altLang="zh-TW" sz="1600" baseline="-25000">
                    <a:solidFill>
                      <a:schemeClr val="accent2"/>
                    </a:solidFill>
                  </a:rPr>
                  <a:t>0</a:t>
                </a:r>
                <a:endParaRPr lang="en-US" altLang="zh-TW" sz="160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6189" name="Group 64"/>
              <p:cNvGrpSpPr>
                <a:grpSpLocks/>
              </p:cNvGrpSpPr>
              <p:nvPr/>
            </p:nvGrpSpPr>
            <p:grpSpPr bwMode="auto">
              <a:xfrm>
                <a:off x="4220" y="3360"/>
                <a:ext cx="196" cy="357"/>
                <a:chOff x="3644" y="3600"/>
                <a:chExt cx="196" cy="357"/>
              </a:xfrm>
            </p:grpSpPr>
            <p:sp>
              <p:nvSpPr>
                <p:cNvPr id="619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644" y="3600"/>
                  <a:ext cx="196" cy="21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  <p:sp>
              <p:nvSpPr>
                <p:cNvPr id="6191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644" y="3744"/>
                  <a:ext cx="196" cy="21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6192" name="Line 67"/>
                <p:cNvSpPr>
                  <a:spLocks noChangeShapeType="1"/>
                </p:cNvSpPr>
                <p:nvPr/>
              </p:nvSpPr>
              <p:spPr bwMode="auto">
                <a:xfrm>
                  <a:off x="3688" y="3787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sp>
          <p:nvSpPr>
            <p:cNvPr id="6187" name="Line 73"/>
            <p:cNvSpPr>
              <a:spLocks noChangeShapeType="1"/>
            </p:cNvSpPr>
            <p:nvPr/>
          </p:nvSpPr>
          <p:spPr bwMode="auto">
            <a:xfrm flipH="1">
              <a:off x="3264" y="3072"/>
              <a:ext cx="144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5767388" y="4343400"/>
            <a:ext cx="490537" cy="1709738"/>
            <a:chOff x="3936" y="2736"/>
            <a:chExt cx="335" cy="1077"/>
          </a:xfrm>
        </p:grpSpPr>
        <p:sp>
          <p:nvSpPr>
            <p:cNvPr id="6177" name="Line 36"/>
            <p:cNvSpPr>
              <a:spLocks noChangeShapeType="1"/>
            </p:cNvSpPr>
            <p:nvPr/>
          </p:nvSpPr>
          <p:spPr bwMode="auto">
            <a:xfrm>
              <a:off x="4224" y="2736"/>
              <a:ext cx="0" cy="624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178" name="Group 50"/>
            <p:cNvGrpSpPr>
              <a:grpSpLocks/>
            </p:cNvGrpSpPr>
            <p:nvPr/>
          </p:nvGrpSpPr>
          <p:grpSpPr bwMode="auto">
            <a:xfrm>
              <a:off x="3936" y="3456"/>
              <a:ext cx="335" cy="357"/>
              <a:chOff x="4220" y="3360"/>
              <a:chExt cx="335" cy="357"/>
            </a:xfrm>
          </p:grpSpPr>
          <p:sp>
            <p:nvSpPr>
              <p:cNvPr id="6180" name="Text Box 51"/>
              <p:cNvSpPr txBox="1">
                <a:spLocks noChangeArrowheads="1"/>
              </p:cNvSpPr>
              <p:nvPr/>
            </p:nvSpPr>
            <p:spPr bwMode="auto">
              <a:xfrm>
                <a:off x="4320" y="3408"/>
                <a:ext cx="2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 i="1">
                    <a:solidFill>
                      <a:schemeClr val="accent2"/>
                    </a:solidFill>
                  </a:rPr>
                  <a:t>x</a:t>
                </a:r>
                <a:r>
                  <a:rPr lang="en-US" altLang="zh-TW" sz="1600" baseline="-25000">
                    <a:solidFill>
                      <a:schemeClr val="accent2"/>
                    </a:solidFill>
                  </a:rPr>
                  <a:t>1</a:t>
                </a:r>
                <a:endParaRPr lang="en-US" altLang="zh-TW" sz="160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6181" name="Group 52"/>
              <p:cNvGrpSpPr>
                <a:grpSpLocks/>
              </p:cNvGrpSpPr>
              <p:nvPr/>
            </p:nvGrpSpPr>
            <p:grpSpPr bwMode="auto">
              <a:xfrm>
                <a:off x="4220" y="3360"/>
                <a:ext cx="196" cy="357"/>
                <a:chOff x="3644" y="3600"/>
                <a:chExt cx="196" cy="357"/>
              </a:xfrm>
            </p:grpSpPr>
            <p:sp>
              <p:nvSpPr>
                <p:cNvPr id="618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644" y="3600"/>
                  <a:ext cx="196" cy="21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  <p:sp>
              <p:nvSpPr>
                <p:cNvPr id="618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644" y="3744"/>
                  <a:ext cx="196" cy="21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6184" name="Line 55"/>
                <p:cNvSpPr>
                  <a:spLocks noChangeShapeType="1"/>
                </p:cNvSpPr>
                <p:nvPr/>
              </p:nvSpPr>
              <p:spPr bwMode="auto">
                <a:xfrm>
                  <a:off x="3688" y="3787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sp>
          <p:nvSpPr>
            <p:cNvPr id="6179" name="Line 74"/>
            <p:cNvSpPr>
              <a:spLocks noChangeShapeType="1"/>
            </p:cNvSpPr>
            <p:nvPr/>
          </p:nvSpPr>
          <p:spPr bwMode="auto">
            <a:xfrm flipH="1">
              <a:off x="4176" y="3360"/>
              <a:ext cx="48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6" name="Group 82"/>
          <p:cNvGrpSpPr>
            <a:grpSpLocks/>
          </p:cNvGrpSpPr>
          <p:nvPr/>
        </p:nvGrpSpPr>
        <p:grpSpPr bwMode="auto">
          <a:xfrm>
            <a:off x="6259513" y="4876800"/>
            <a:ext cx="492125" cy="1176338"/>
            <a:chOff x="4272" y="3072"/>
            <a:chExt cx="335" cy="741"/>
          </a:xfrm>
        </p:grpSpPr>
        <p:sp>
          <p:nvSpPr>
            <p:cNvPr id="6169" name="Line 34"/>
            <p:cNvSpPr>
              <a:spLocks noChangeShapeType="1"/>
            </p:cNvSpPr>
            <p:nvPr/>
          </p:nvSpPr>
          <p:spPr bwMode="auto">
            <a:xfrm>
              <a:off x="4416" y="3072"/>
              <a:ext cx="0" cy="288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170" name="Group 49"/>
            <p:cNvGrpSpPr>
              <a:grpSpLocks/>
            </p:cNvGrpSpPr>
            <p:nvPr/>
          </p:nvGrpSpPr>
          <p:grpSpPr bwMode="auto">
            <a:xfrm>
              <a:off x="4272" y="3456"/>
              <a:ext cx="335" cy="357"/>
              <a:chOff x="4220" y="3360"/>
              <a:chExt cx="335" cy="357"/>
            </a:xfrm>
          </p:grpSpPr>
          <p:sp>
            <p:nvSpPr>
              <p:cNvPr id="6172" name="Text Box 44"/>
              <p:cNvSpPr txBox="1">
                <a:spLocks noChangeArrowheads="1"/>
              </p:cNvSpPr>
              <p:nvPr/>
            </p:nvSpPr>
            <p:spPr bwMode="auto">
              <a:xfrm>
                <a:off x="4320" y="3408"/>
                <a:ext cx="2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 i="1">
                    <a:solidFill>
                      <a:schemeClr val="accent2"/>
                    </a:solidFill>
                  </a:rPr>
                  <a:t>x</a:t>
                </a:r>
                <a:r>
                  <a:rPr lang="en-US" altLang="zh-TW" sz="1600" baseline="-25000">
                    <a:solidFill>
                      <a:schemeClr val="accent2"/>
                    </a:solidFill>
                  </a:rPr>
                  <a:t>0</a:t>
                </a:r>
                <a:endParaRPr lang="en-US" altLang="zh-TW" sz="160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6173" name="Group 48"/>
              <p:cNvGrpSpPr>
                <a:grpSpLocks/>
              </p:cNvGrpSpPr>
              <p:nvPr/>
            </p:nvGrpSpPr>
            <p:grpSpPr bwMode="auto">
              <a:xfrm>
                <a:off x="4220" y="3360"/>
                <a:ext cx="196" cy="357"/>
                <a:chOff x="3644" y="3600"/>
                <a:chExt cx="196" cy="357"/>
              </a:xfrm>
            </p:grpSpPr>
            <p:sp>
              <p:nvSpPr>
                <p:cNvPr id="617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644" y="3600"/>
                  <a:ext cx="196" cy="21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  <p:sp>
              <p:nvSpPr>
                <p:cNvPr id="617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644" y="3744"/>
                  <a:ext cx="196" cy="21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6176" name="Line 47"/>
                <p:cNvSpPr>
                  <a:spLocks noChangeShapeType="1"/>
                </p:cNvSpPr>
                <p:nvPr/>
              </p:nvSpPr>
              <p:spPr bwMode="auto">
                <a:xfrm>
                  <a:off x="3688" y="3787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sp>
          <p:nvSpPr>
            <p:cNvPr id="6171" name="Line 75"/>
            <p:cNvSpPr>
              <a:spLocks noChangeShapeType="1"/>
            </p:cNvSpPr>
            <p:nvPr/>
          </p:nvSpPr>
          <p:spPr bwMode="auto">
            <a:xfrm>
              <a:off x="4416" y="3360"/>
              <a:ext cx="0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9" name="Group 83"/>
          <p:cNvGrpSpPr>
            <a:grpSpLocks/>
          </p:cNvGrpSpPr>
          <p:nvPr/>
        </p:nvGrpSpPr>
        <p:grpSpPr bwMode="auto">
          <a:xfrm>
            <a:off x="7324725" y="3276600"/>
            <a:ext cx="342900" cy="2624138"/>
            <a:chOff x="4998" y="2064"/>
            <a:chExt cx="235" cy="1653"/>
          </a:xfrm>
        </p:grpSpPr>
        <p:sp>
          <p:nvSpPr>
            <p:cNvPr id="6166" name="Line 35"/>
            <p:cNvSpPr>
              <a:spLocks noChangeShapeType="1"/>
            </p:cNvSpPr>
            <p:nvPr/>
          </p:nvSpPr>
          <p:spPr bwMode="auto">
            <a:xfrm>
              <a:off x="5088" y="2064"/>
              <a:ext cx="0" cy="129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167" name="Text Box 43"/>
            <p:cNvSpPr txBox="1">
              <a:spLocks noChangeArrowheads="1"/>
            </p:cNvSpPr>
            <p:nvPr/>
          </p:nvSpPr>
          <p:spPr bwMode="auto">
            <a:xfrm>
              <a:off x="4998" y="3504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accent2"/>
                  </a:solidFill>
                </a:rPr>
                <a:t>x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1</a:t>
              </a:r>
              <a:endParaRPr lang="en-US" altLang="zh-TW" sz="1600">
                <a:solidFill>
                  <a:schemeClr val="accent2"/>
                </a:solidFill>
              </a:endParaRPr>
            </a:p>
          </p:txBody>
        </p:sp>
        <p:sp>
          <p:nvSpPr>
            <p:cNvPr id="6168" name="Line 76"/>
            <p:cNvSpPr>
              <a:spLocks noChangeShapeType="1"/>
            </p:cNvSpPr>
            <p:nvPr/>
          </p:nvSpPr>
          <p:spPr bwMode="auto">
            <a:xfrm>
              <a:off x="5088" y="3360"/>
              <a:ext cx="0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0" name="Group 81"/>
          <p:cNvGrpSpPr>
            <a:grpSpLocks/>
          </p:cNvGrpSpPr>
          <p:nvPr/>
        </p:nvGrpSpPr>
        <p:grpSpPr bwMode="auto">
          <a:xfrm>
            <a:off x="7807325" y="4267200"/>
            <a:ext cx="344488" cy="1633538"/>
            <a:chOff x="5328" y="2688"/>
            <a:chExt cx="235" cy="1029"/>
          </a:xfrm>
        </p:grpSpPr>
        <p:sp>
          <p:nvSpPr>
            <p:cNvPr id="6163" name="Line 33"/>
            <p:cNvSpPr>
              <a:spLocks noChangeShapeType="1"/>
            </p:cNvSpPr>
            <p:nvPr/>
          </p:nvSpPr>
          <p:spPr bwMode="auto">
            <a:xfrm>
              <a:off x="5424" y="2688"/>
              <a:ext cx="0" cy="672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164" name="Text Box 42"/>
            <p:cNvSpPr txBox="1">
              <a:spLocks noChangeArrowheads="1"/>
            </p:cNvSpPr>
            <p:nvPr/>
          </p:nvSpPr>
          <p:spPr bwMode="auto">
            <a:xfrm>
              <a:off x="5328" y="3504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accent2"/>
                  </a:solidFill>
                </a:rPr>
                <a:t>x</a:t>
              </a:r>
              <a:r>
                <a:rPr lang="en-US" altLang="zh-TW" sz="1600" baseline="-25000">
                  <a:solidFill>
                    <a:schemeClr val="accent2"/>
                  </a:solidFill>
                </a:rPr>
                <a:t>0</a:t>
              </a:r>
              <a:endParaRPr lang="en-US" altLang="zh-TW" sz="1600">
                <a:solidFill>
                  <a:schemeClr val="accent2"/>
                </a:solidFill>
              </a:endParaRPr>
            </a:p>
          </p:txBody>
        </p:sp>
        <p:sp>
          <p:nvSpPr>
            <p:cNvPr id="6165" name="Line 77"/>
            <p:cNvSpPr>
              <a:spLocks noChangeShapeType="1"/>
            </p:cNvSpPr>
            <p:nvPr/>
          </p:nvSpPr>
          <p:spPr bwMode="auto">
            <a:xfrm>
              <a:off x="5424" y="3360"/>
              <a:ext cx="0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290414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7240588" y="6399213"/>
            <a:ext cx="1906587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88D042-FB08-4686-A480-AB2C393920D9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71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2425" y="227013"/>
            <a:ext cx="8442325" cy="838200"/>
          </a:xfrm>
        </p:spPr>
        <p:txBody>
          <a:bodyPr/>
          <a:lstStyle/>
          <a:p>
            <a:r>
              <a:rPr lang="en-US" altLang="zh-TW" smtClean="0"/>
              <a:t>2D Transformation</a:t>
            </a:r>
          </a:p>
        </p:txBody>
      </p:sp>
      <p:sp>
        <p:nvSpPr>
          <p:cNvPr id="6041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2425" y="1447800"/>
            <a:ext cx="8442325" cy="4876800"/>
          </a:xfrm>
        </p:spPr>
        <p:txBody>
          <a:bodyPr/>
          <a:lstStyle/>
          <a:p>
            <a:r>
              <a:rPr lang="en-US" altLang="zh-TW" smtClean="0"/>
              <a:t>Rotation</a:t>
            </a:r>
          </a:p>
        </p:txBody>
      </p:sp>
      <p:graphicFrame>
        <p:nvGraphicFramePr>
          <p:cNvPr id="604164" name="Object 1028"/>
          <p:cNvGraphicFramePr>
            <a:graphicFrameLocks noChangeAspect="1"/>
          </p:cNvGraphicFramePr>
          <p:nvPr/>
        </p:nvGraphicFramePr>
        <p:xfrm>
          <a:off x="844550" y="2133600"/>
          <a:ext cx="5014913" cy="427038"/>
        </p:xfrm>
        <a:graphic>
          <a:graphicData uri="http://schemas.openxmlformats.org/presentationml/2006/ole">
            <p:oleObj spid="_x0000_s31755" name="Equation" r:id="rId3" imgW="3340800" imgH="152280" progId="Equation.3">
              <p:embed/>
            </p:oleObj>
          </a:graphicData>
        </a:graphic>
      </p:graphicFrame>
      <p:graphicFrame>
        <p:nvGraphicFramePr>
          <p:cNvPr id="604165" name="Object 1029"/>
          <p:cNvGraphicFramePr>
            <a:graphicFrameLocks noChangeAspect="1"/>
          </p:cNvGraphicFramePr>
          <p:nvPr/>
        </p:nvGraphicFramePr>
        <p:xfrm>
          <a:off x="844550" y="2667000"/>
          <a:ext cx="2603500" cy="904875"/>
        </p:xfrm>
        <a:graphic>
          <a:graphicData uri="http://schemas.openxmlformats.org/presentationml/2006/ole">
            <p:oleObj spid="_x0000_s31756" name="Equation" r:id="rId4" imgW="1676880" imgH="457200" progId="Equation.3">
              <p:embed/>
            </p:oleObj>
          </a:graphicData>
        </a:graphic>
      </p:graphicFrame>
      <p:graphicFrame>
        <p:nvGraphicFramePr>
          <p:cNvPr id="604166" name="Object 1030"/>
          <p:cNvGraphicFramePr>
            <a:graphicFrameLocks noChangeAspect="1"/>
          </p:cNvGraphicFramePr>
          <p:nvPr/>
        </p:nvGraphicFramePr>
        <p:xfrm>
          <a:off x="844550" y="3706813"/>
          <a:ext cx="3317875" cy="1439862"/>
        </p:xfrm>
        <a:graphic>
          <a:graphicData uri="http://schemas.openxmlformats.org/presentationml/2006/ole">
            <p:oleObj spid="_x0000_s31757" name="Equation" r:id="rId5" imgW="2172240" imgH="800280" progId="Equation.3">
              <p:embed/>
            </p:oleObj>
          </a:graphicData>
        </a:graphic>
      </p:graphicFrame>
      <p:sp>
        <p:nvSpPr>
          <p:cNvPr id="604235" name="Line 1099"/>
          <p:cNvSpPr>
            <a:spLocks noChangeShapeType="1"/>
          </p:cNvSpPr>
          <p:nvPr/>
        </p:nvSpPr>
        <p:spPr bwMode="auto">
          <a:xfrm flipV="1">
            <a:off x="4924425" y="4648200"/>
            <a:ext cx="2249488" cy="1447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36" name="Text Box 1100"/>
          <p:cNvSpPr txBox="1">
            <a:spLocks noChangeArrowheads="1"/>
          </p:cNvSpPr>
          <p:nvPr/>
        </p:nvSpPr>
        <p:spPr bwMode="auto">
          <a:xfrm>
            <a:off x="7173913" y="4343400"/>
            <a:ext cx="733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i="1">
                <a:solidFill>
                  <a:schemeClr val="accent2"/>
                </a:solidFill>
              </a:rPr>
              <a:t>P</a:t>
            </a:r>
            <a:r>
              <a:rPr lang="en-US" altLang="zh-TW" sz="1600">
                <a:solidFill>
                  <a:schemeClr val="accent2"/>
                </a:solidFill>
              </a:rPr>
              <a:t>(</a:t>
            </a:r>
            <a:r>
              <a:rPr lang="en-US" altLang="zh-TW" sz="1600" i="1">
                <a:solidFill>
                  <a:schemeClr val="accent2"/>
                </a:solidFill>
              </a:rPr>
              <a:t>x, y</a:t>
            </a:r>
            <a:r>
              <a:rPr lang="en-US" altLang="zh-TW" sz="16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604237" name="Text Box 1101"/>
          <p:cNvSpPr txBox="1">
            <a:spLocks noChangeArrowheads="1"/>
          </p:cNvSpPr>
          <p:nvPr/>
        </p:nvSpPr>
        <p:spPr bwMode="auto">
          <a:xfrm>
            <a:off x="5627688" y="3124200"/>
            <a:ext cx="93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 i="1">
                <a:solidFill>
                  <a:schemeClr val="accent2"/>
                </a:solidFill>
              </a:rPr>
              <a:t>P’</a:t>
            </a:r>
            <a:r>
              <a:rPr lang="en-US" altLang="zh-TW" sz="1600">
                <a:solidFill>
                  <a:schemeClr val="accent2"/>
                </a:solidFill>
              </a:rPr>
              <a:t>(</a:t>
            </a:r>
            <a:r>
              <a:rPr lang="en-US" altLang="zh-TW" sz="1600" i="1">
                <a:solidFill>
                  <a:schemeClr val="accent2"/>
                </a:solidFill>
              </a:rPr>
              <a:t>x’, y’</a:t>
            </a:r>
            <a:r>
              <a:rPr lang="en-US" altLang="zh-TW" sz="160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2" name="Group 1130"/>
          <p:cNvGrpSpPr>
            <a:grpSpLocks/>
          </p:cNvGrpSpPr>
          <p:nvPr/>
        </p:nvGrpSpPr>
        <p:grpSpPr bwMode="auto">
          <a:xfrm>
            <a:off x="4783138" y="2743200"/>
            <a:ext cx="4051300" cy="3509963"/>
            <a:chOff x="3264" y="1728"/>
            <a:chExt cx="2765" cy="2211"/>
          </a:xfrm>
        </p:grpSpPr>
        <p:sp>
          <p:nvSpPr>
            <p:cNvPr id="7186" name="Freeform 1105"/>
            <p:cNvSpPr>
              <a:spLocks/>
            </p:cNvSpPr>
            <p:nvPr/>
          </p:nvSpPr>
          <p:spPr bwMode="auto">
            <a:xfrm>
              <a:off x="4608" y="2928"/>
              <a:ext cx="624" cy="624"/>
            </a:xfrm>
            <a:custGeom>
              <a:avLst/>
              <a:gdLst>
                <a:gd name="T0" fmla="*/ 288 w 624"/>
                <a:gd name="T1" fmla="*/ 0 h 624"/>
                <a:gd name="T2" fmla="*/ 0 w 624"/>
                <a:gd name="T3" fmla="*/ 288 h 624"/>
                <a:gd name="T4" fmla="*/ 0 w 624"/>
                <a:gd name="T5" fmla="*/ 624 h 624"/>
                <a:gd name="T6" fmla="*/ 624 w 624"/>
                <a:gd name="T7" fmla="*/ 624 h 624"/>
                <a:gd name="T8" fmla="*/ 624 w 624"/>
                <a:gd name="T9" fmla="*/ 288 h 624"/>
                <a:gd name="T10" fmla="*/ 288 w 624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624"/>
                <a:gd name="T20" fmla="*/ 624 w 624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624">
                  <a:moveTo>
                    <a:pt x="288" y="0"/>
                  </a:moveTo>
                  <a:lnTo>
                    <a:pt x="0" y="288"/>
                  </a:lnTo>
                  <a:lnTo>
                    <a:pt x="0" y="624"/>
                  </a:lnTo>
                  <a:lnTo>
                    <a:pt x="624" y="624"/>
                  </a:lnTo>
                  <a:lnTo>
                    <a:pt x="624" y="2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7" name="Line 1103"/>
            <p:cNvSpPr>
              <a:spLocks noChangeShapeType="1"/>
            </p:cNvSpPr>
            <p:nvPr/>
          </p:nvSpPr>
          <p:spPr bwMode="auto">
            <a:xfrm>
              <a:off x="3376" y="3853"/>
              <a:ext cx="24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8" name="Line 1104"/>
            <p:cNvSpPr>
              <a:spLocks noChangeShapeType="1"/>
            </p:cNvSpPr>
            <p:nvPr/>
          </p:nvSpPr>
          <p:spPr bwMode="auto">
            <a:xfrm flipV="1">
              <a:off x="3376" y="2029"/>
              <a:ext cx="0" cy="18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" name="Text Box 1106"/>
            <p:cNvSpPr txBox="1">
              <a:spLocks noChangeArrowheads="1"/>
            </p:cNvSpPr>
            <p:nvPr/>
          </p:nvSpPr>
          <p:spPr bwMode="auto">
            <a:xfrm>
              <a:off x="5810" y="3648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i="1">
                  <a:solidFill>
                    <a:schemeClr val="accent2"/>
                  </a:solidFill>
                </a:rPr>
                <a:t>x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  <p:sp>
          <p:nvSpPr>
            <p:cNvPr id="7190" name="Text Box 1107"/>
            <p:cNvSpPr txBox="1">
              <a:spLocks noChangeArrowheads="1"/>
            </p:cNvSpPr>
            <p:nvPr/>
          </p:nvSpPr>
          <p:spPr bwMode="auto">
            <a:xfrm>
              <a:off x="3264" y="1728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i="1">
                  <a:solidFill>
                    <a:schemeClr val="accent2"/>
                  </a:solidFill>
                </a:rPr>
                <a:t>y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1131"/>
          <p:cNvGrpSpPr>
            <a:grpSpLocks/>
          </p:cNvGrpSpPr>
          <p:nvPr/>
        </p:nvGrpSpPr>
        <p:grpSpPr bwMode="auto">
          <a:xfrm>
            <a:off x="4924425" y="3352800"/>
            <a:ext cx="2249488" cy="2743200"/>
            <a:chOff x="3360" y="2112"/>
            <a:chExt cx="1536" cy="1728"/>
          </a:xfrm>
        </p:grpSpPr>
        <p:sp>
          <p:nvSpPr>
            <p:cNvPr id="7181" name="Freeform 1097"/>
            <p:cNvSpPr>
              <a:spLocks/>
            </p:cNvSpPr>
            <p:nvPr/>
          </p:nvSpPr>
          <p:spPr bwMode="auto">
            <a:xfrm rot="-2145055">
              <a:off x="3984" y="2112"/>
              <a:ext cx="624" cy="624"/>
            </a:xfrm>
            <a:custGeom>
              <a:avLst/>
              <a:gdLst>
                <a:gd name="T0" fmla="*/ 288 w 624"/>
                <a:gd name="T1" fmla="*/ 0 h 624"/>
                <a:gd name="T2" fmla="*/ 0 w 624"/>
                <a:gd name="T3" fmla="*/ 288 h 624"/>
                <a:gd name="T4" fmla="*/ 0 w 624"/>
                <a:gd name="T5" fmla="*/ 624 h 624"/>
                <a:gd name="T6" fmla="*/ 624 w 624"/>
                <a:gd name="T7" fmla="*/ 624 h 624"/>
                <a:gd name="T8" fmla="*/ 624 w 624"/>
                <a:gd name="T9" fmla="*/ 288 h 624"/>
                <a:gd name="T10" fmla="*/ 288 w 624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624"/>
                <a:gd name="T20" fmla="*/ 624 w 624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624">
                  <a:moveTo>
                    <a:pt x="288" y="0"/>
                  </a:moveTo>
                  <a:lnTo>
                    <a:pt x="0" y="288"/>
                  </a:lnTo>
                  <a:lnTo>
                    <a:pt x="0" y="624"/>
                  </a:lnTo>
                  <a:lnTo>
                    <a:pt x="624" y="624"/>
                  </a:lnTo>
                  <a:lnTo>
                    <a:pt x="624" y="2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2" name="Line 1098"/>
            <p:cNvSpPr>
              <a:spLocks noChangeShapeType="1"/>
            </p:cNvSpPr>
            <p:nvPr/>
          </p:nvSpPr>
          <p:spPr bwMode="auto">
            <a:xfrm flipV="1">
              <a:off x="3360" y="2208"/>
              <a:ext cx="720" cy="16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3" name="Arc 1123"/>
            <p:cNvSpPr>
              <a:spLocks/>
            </p:cNvSpPr>
            <p:nvPr/>
          </p:nvSpPr>
          <p:spPr bwMode="auto">
            <a:xfrm>
              <a:off x="3552" y="3456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4" name="Text Box 1124"/>
            <p:cNvSpPr txBox="1">
              <a:spLocks noChangeArrowheads="1"/>
            </p:cNvSpPr>
            <p:nvPr/>
          </p:nvSpPr>
          <p:spPr bwMode="auto">
            <a:xfrm>
              <a:off x="3696" y="321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i="1">
                  <a:solidFill>
                    <a:schemeClr val="accent2"/>
                  </a:solidFill>
                  <a:sym typeface="Symbol" pitchFamily="18" charset="2"/>
                </a:rPr>
                <a:t>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  <p:sp>
          <p:nvSpPr>
            <p:cNvPr id="7185" name="Arc 1129"/>
            <p:cNvSpPr>
              <a:spLocks/>
            </p:cNvSpPr>
            <p:nvPr/>
          </p:nvSpPr>
          <p:spPr bwMode="auto">
            <a:xfrm>
              <a:off x="4080" y="2208"/>
              <a:ext cx="816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30061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 bldLvl="2" autoUpdateAnimBg="0"/>
      <p:bldP spid="604235" grpId="0" animBg="1"/>
      <p:bldP spid="604236" grpId="0" autoUpdateAnimBg="0"/>
      <p:bldP spid="60423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7240588" y="6399213"/>
            <a:ext cx="1906587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7FA759-549A-475D-AB9A-392A72ACF8C5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>
          <a:xfrm>
            <a:off x="352425" y="227013"/>
            <a:ext cx="8442325" cy="838200"/>
          </a:xfrm>
        </p:spPr>
        <p:txBody>
          <a:bodyPr/>
          <a:lstStyle/>
          <a:p>
            <a:r>
              <a:rPr lang="en-US" altLang="zh-TW" smtClean="0"/>
              <a:t>2D Transformation</a:t>
            </a:r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2425" y="1447800"/>
            <a:ext cx="8442325" cy="4876800"/>
          </a:xfrm>
        </p:spPr>
        <p:txBody>
          <a:bodyPr/>
          <a:lstStyle/>
          <a:p>
            <a:r>
              <a:rPr lang="en-US" altLang="zh-TW" smtClean="0"/>
              <a:t>Derivation of the rotation equation</a:t>
            </a:r>
          </a:p>
        </p:txBody>
      </p:sp>
      <p:graphicFrame>
        <p:nvGraphicFramePr>
          <p:cNvPr id="605190" name="Object 6"/>
          <p:cNvGraphicFramePr>
            <a:graphicFrameLocks noChangeAspect="1"/>
          </p:cNvGraphicFramePr>
          <p:nvPr/>
        </p:nvGraphicFramePr>
        <p:xfrm>
          <a:off x="762000" y="3200400"/>
          <a:ext cx="3932238" cy="1863725"/>
        </p:xfrm>
        <a:graphic>
          <a:graphicData uri="http://schemas.openxmlformats.org/presentationml/2006/ole">
            <p:oleObj spid="_x0000_s32779" name="Equation" r:id="rId3" imgW="2591280" imgH="1067040" progId="Equation.3">
              <p:embed/>
            </p:oleObj>
          </a:graphicData>
        </a:graphic>
      </p:graphicFrame>
      <p:graphicFrame>
        <p:nvGraphicFramePr>
          <p:cNvPr id="605191" name="Object 7"/>
          <p:cNvGraphicFramePr>
            <a:graphicFrameLocks noChangeAspect="1"/>
          </p:cNvGraphicFramePr>
          <p:nvPr/>
        </p:nvGraphicFramePr>
        <p:xfrm>
          <a:off x="773113" y="5257800"/>
          <a:ext cx="2606675" cy="906463"/>
        </p:xfrm>
        <a:graphic>
          <a:graphicData uri="http://schemas.openxmlformats.org/presentationml/2006/ole">
            <p:oleObj spid="_x0000_s32780" name="Equation" r:id="rId4" imgW="1676880" imgH="457200" progId="Equation.3">
              <p:embed/>
            </p:oleObj>
          </a:graphicData>
        </a:graphic>
      </p:graphicFrame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275263" y="2743200"/>
            <a:ext cx="3697287" cy="3509963"/>
            <a:chOff x="3600" y="1728"/>
            <a:chExt cx="2523" cy="2211"/>
          </a:xfrm>
        </p:grpSpPr>
        <p:grpSp>
          <p:nvGrpSpPr>
            <p:cNvPr id="8211" name="Group 52"/>
            <p:cNvGrpSpPr>
              <a:grpSpLocks/>
            </p:cNvGrpSpPr>
            <p:nvPr/>
          </p:nvGrpSpPr>
          <p:grpSpPr bwMode="auto">
            <a:xfrm>
              <a:off x="3600" y="1728"/>
              <a:ext cx="2523" cy="2211"/>
              <a:chOff x="3600" y="1728"/>
              <a:chExt cx="2523" cy="2211"/>
            </a:xfrm>
          </p:grpSpPr>
          <p:sp>
            <p:nvSpPr>
              <p:cNvPr id="8213" name="Text Box 25"/>
              <p:cNvSpPr txBox="1">
                <a:spLocks noChangeArrowheads="1"/>
              </p:cNvSpPr>
              <p:nvPr/>
            </p:nvSpPr>
            <p:spPr bwMode="auto">
              <a:xfrm>
                <a:off x="5232" y="2736"/>
                <a:ext cx="50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 i="1">
                    <a:solidFill>
                      <a:schemeClr val="accent2"/>
                    </a:solidFill>
                  </a:rPr>
                  <a:t>P</a:t>
                </a:r>
                <a:r>
                  <a:rPr lang="en-US" altLang="zh-TW" sz="1600">
                    <a:solidFill>
                      <a:schemeClr val="accent2"/>
                    </a:solidFill>
                  </a:rPr>
                  <a:t>(</a:t>
                </a:r>
                <a:r>
                  <a:rPr lang="en-US" altLang="zh-TW" sz="1600" i="1">
                    <a:solidFill>
                      <a:schemeClr val="accent2"/>
                    </a:solidFill>
                  </a:rPr>
                  <a:t>x, y</a:t>
                </a:r>
                <a:r>
                  <a:rPr lang="en-US" altLang="zh-TW" sz="1600">
                    <a:solidFill>
                      <a:schemeClr val="accent2"/>
                    </a:solidFill>
                  </a:rPr>
                  <a:t>)</a:t>
                </a:r>
              </a:p>
            </p:txBody>
          </p:sp>
          <p:sp>
            <p:nvSpPr>
              <p:cNvPr id="8214" name="Text Box 26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64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 i="1">
                    <a:solidFill>
                      <a:schemeClr val="accent2"/>
                    </a:solidFill>
                  </a:rPr>
                  <a:t>P’</a:t>
                </a:r>
                <a:r>
                  <a:rPr lang="en-US" altLang="zh-TW" sz="1600">
                    <a:solidFill>
                      <a:schemeClr val="accent2"/>
                    </a:solidFill>
                  </a:rPr>
                  <a:t>(</a:t>
                </a:r>
                <a:r>
                  <a:rPr lang="en-US" altLang="zh-TW" sz="1600" i="1">
                    <a:solidFill>
                      <a:schemeClr val="accent2"/>
                    </a:solidFill>
                  </a:rPr>
                  <a:t>x’, y’</a:t>
                </a:r>
                <a:r>
                  <a:rPr lang="en-US" altLang="zh-TW" sz="1600">
                    <a:solidFill>
                      <a:schemeClr val="accent2"/>
                    </a:solidFill>
                  </a:rPr>
                  <a:t>)</a:t>
                </a:r>
              </a:p>
            </p:txBody>
          </p:sp>
          <p:sp>
            <p:nvSpPr>
              <p:cNvPr id="8215" name="Freeform 28"/>
              <p:cNvSpPr>
                <a:spLocks/>
              </p:cNvSpPr>
              <p:nvPr/>
            </p:nvSpPr>
            <p:spPr bwMode="auto">
              <a:xfrm>
                <a:off x="4944" y="2928"/>
                <a:ext cx="624" cy="624"/>
              </a:xfrm>
              <a:custGeom>
                <a:avLst/>
                <a:gdLst>
                  <a:gd name="T0" fmla="*/ 288 w 624"/>
                  <a:gd name="T1" fmla="*/ 0 h 624"/>
                  <a:gd name="T2" fmla="*/ 0 w 624"/>
                  <a:gd name="T3" fmla="*/ 288 h 624"/>
                  <a:gd name="T4" fmla="*/ 0 w 624"/>
                  <a:gd name="T5" fmla="*/ 624 h 624"/>
                  <a:gd name="T6" fmla="*/ 624 w 624"/>
                  <a:gd name="T7" fmla="*/ 624 h 624"/>
                  <a:gd name="T8" fmla="*/ 624 w 624"/>
                  <a:gd name="T9" fmla="*/ 288 h 624"/>
                  <a:gd name="T10" fmla="*/ 288 w 624"/>
                  <a:gd name="T11" fmla="*/ 0 h 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624"/>
                  <a:gd name="T20" fmla="*/ 624 w 624"/>
                  <a:gd name="T21" fmla="*/ 624 h 6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624">
                    <a:moveTo>
                      <a:pt x="288" y="0"/>
                    </a:moveTo>
                    <a:lnTo>
                      <a:pt x="0" y="288"/>
                    </a:lnTo>
                    <a:lnTo>
                      <a:pt x="0" y="624"/>
                    </a:lnTo>
                    <a:lnTo>
                      <a:pt x="624" y="624"/>
                    </a:lnTo>
                    <a:lnTo>
                      <a:pt x="624" y="28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8216" name="Line 29"/>
              <p:cNvSpPr>
                <a:spLocks noChangeShapeType="1"/>
              </p:cNvSpPr>
              <p:nvPr/>
            </p:nvSpPr>
            <p:spPr bwMode="auto">
              <a:xfrm flipV="1">
                <a:off x="3712" y="3840"/>
                <a:ext cx="2144" cy="13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8217" name="Line 30"/>
              <p:cNvSpPr>
                <a:spLocks noChangeShapeType="1"/>
              </p:cNvSpPr>
              <p:nvPr/>
            </p:nvSpPr>
            <p:spPr bwMode="auto">
              <a:xfrm flipV="1">
                <a:off x="3712" y="2029"/>
                <a:ext cx="0" cy="182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8218" name="Text Box 31"/>
              <p:cNvSpPr txBox="1">
                <a:spLocks noChangeArrowheads="1"/>
              </p:cNvSpPr>
              <p:nvPr/>
            </p:nvSpPr>
            <p:spPr bwMode="auto">
              <a:xfrm>
                <a:off x="5904" y="3648"/>
                <a:ext cx="21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i="1">
                    <a:solidFill>
                      <a:schemeClr val="accent2"/>
                    </a:solidFill>
                  </a:rPr>
                  <a:t>x</a:t>
                </a:r>
                <a:endParaRPr lang="en-US" altLang="zh-TW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219" name="Text Box 32"/>
              <p:cNvSpPr txBox="1">
                <a:spLocks noChangeArrowheads="1"/>
              </p:cNvSpPr>
              <p:nvPr/>
            </p:nvSpPr>
            <p:spPr bwMode="auto">
              <a:xfrm>
                <a:off x="3600" y="1728"/>
                <a:ext cx="21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i="1">
                    <a:solidFill>
                      <a:schemeClr val="accent2"/>
                    </a:solidFill>
                  </a:rPr>
                  <a:t>y</a:t>
                </a:r>
                <a:endParaRPr lang="en-US" altLang="zh-TW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220" name="Freeform 34"/>
              <p:cNvSpPr>
                <a:spLocks/>
              </p:cNvSpPr>
              <p:nvPr/>
            </p:nvSpPr>
            <p:spPr bwMode="auto">
              <a:xfrm rot="-2145055">
                <a:off x="4320" y="2112"/>
                <a:ext cx="624" cy="624"/>
              </a:xfrm>
              <a:custGeom>
                <a:avLst/>
                <a:gdLst>
                  <a:gd name="T0" fmla="*/ 288 w 624"/>
                  <a:gd name="T1" fmla="*/ 0 h 624"/>
                  <a:gd name="T2" fmla="*/ 0 w 624"/>
                  <a:gd name="T3" fmla="*/ 288 h 624"/>
                  <a:gd name="T4" fmla="*/ 0 w 624"/>
                  <a:gd name="T5" fmla="*/ 624 h 624"/>
                  <a:gd name="T6" fmla="*/ 624 w 624"/>
                  <a:gd name="T7" fmla="*/ 624 h 624"/>
                  <a:gd name="T8" fmla="*/ 624 w 624"/>
                  <a:gd name="T9" fmla="*/ 288 h 624"/>
                  <a:gd name="T10" fmla="*/ 288 w 624"/>
                  <a:gd name="T11" fmla="*/ 0 h 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624"/>
                  <a:gd name="T20" fmla="*/ 624 w 624"/>
                  <a:gd name="T21" fmla="*/ 624 h 6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624">
                    <a:moveTo>
                      <a:pt x="288" y="0"/>
                    </a:moveTo>
                    <a:lnTo>
                      <a:pt x="0" y="288"/>
                    </a:lnTo>
                    <a:lnTo>
                      <a:pt x="0" y="624"/>
                    </a:lnTo>
                    <a:lnTo>
                      <a:pt x="624" y="624"/>
                    </a:lnTo>
                    <a:lnTo>
                      <a:pt x="624" y="28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8221" name="Line 35"/>
              <p:cNvSpPr>
                <a:spLocks noChangeShapeType="1"/>
              </p:cNvSpPr>
              <p:nvPr/>
            </p:nvSpPr>
            <p:spPr bwMode="auto">
              <a:xfrm flipV="1">
                <a:off x="3696" y="2208"/>
                <a:ext cx="720" cy="16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8222" name="Arc 36"/>
              <p:cNvSpPr>
                <a:spLocks/>
              </p:cNvSpPr>
              <p:nvPr/>
            </p:nvSpPr>
            <p:spPr bwMode="auto">
              <a:xfrm>
                <a:off x="3888" y="3456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prstDash val="sysDot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23" name="Text Box 37"/>
              <p:cNvSpPr txBox="1">
                <a:spLocks noChangeArrowheads="1"/>
              </p:cNvSpPr>
              <p:nvPr/>
            </p:nvSpPr>
            <p:spPr bwMode="auto">
              <a:xfrm>
                <a:off x="3936" y="3216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i="1">
                    <a:solidFill>
                      <a:schemeClr val="accent2"/>
                    </a:solidFill>
                    <a:sym typeface="Symbol" pitchFamily="18" charset="2"/>
                  </a:rPr>
                  <a:t></a:t>
                </a:r>
                <a:endParaRPr lang="en-US" altLang="zh-TW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224" name="Arc 38"/>
              <p:cNvSpPr>
                <a:spLocks/>
              </p:cNvSpPr>
              <p:nvPr/>
            </p:nvSpPr>
            <p:spPr bwMode="auto">
              <a:xfrm>
                <a:off x="4416" y="2208"/>
                <a:ext cx="816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25" name="Arc 42"/>
              <p:cNvSpPr>
                <a:spLocks/>
              </p:cNvSpPr>
              <p:nvPr/>
            </p:nvSpPr>
            <p:spPr bwMode="auto">
              <a:xfrm>
                <a:off x="4080" y="3600"/>
                <a:ext cx="96" cy="241"/>
              </a:xfrm>
              <a:custGeom>
                <a:avLst/>
                <a:gdLst>
                  <a:gd name="T0" fmla="*/ 0 w 21600"/>
                  <a:gd name="T1" fmla="*/ 0 h 21322"/>
                  <a:gd name="T2" fmla="*/ 0 w 21600"/>
                  <a:gd name="T3" fmla="*/ 0 h 21322"/>
                  <a:gd name="T4" fmla="*/ 0 w 21600"/>
                  <a:gd name="T5" fmla="*/ 0 h 2132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22"/>
                  <a:gd name="T11" fmla="*/ 21600 w 21600"/>
                  <a:gd name="T12" fmla="*/ 21322 h 213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22" fill="none" extrusionOk="0">
                    <a:moveTo>
                      <a:pt x="3455" y="0"/>
                    </a:moveTo>
                    <a:cubicBezTo>
                      <a:pt x="13914" y="1695"/>
                      <a:pt x="21600" y="10726"/>
                      <a:pt x="21600" y="21322"/>
                    </a:cubicBezTo>
                  </a:path>
                  <a:path w="21600" h="21322" stroke="0" extrusionOk="0">
                    <a:moveTo>
                      <a:pt x="3455" y="0"/>
                    </a:moveTo>
                    <a:cubicBezTo>
                      <a:pt x="13914" y="1695"/>
                      <a:pt x="21600" y="10726"/>
                      <a:pt x="21600" y="21322"/>
                    </a:cubicBezTo>
                    <a:lnTo>
                      <a:pt x="0" y="21322"/>
                    </a:lnTo>
                    <a:lnTo>
                      <a:pt x="3455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prstDash val="sysDot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26" name="Text Box 43"/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i="1">
                    <a:solidFill>
                      <a:schemeClr val="accent2"/>
                    </a:solidFill>
                    <a:sym typeface="Symbol" pitchFamily="18" charset="2"/>
                  </a:rPr>
                  <a:t></a:t>
                </a:r>
                <a:endParaRPr lang="en-US" altLang="zh-TW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227" name="Text Box 45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20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i="1">
                    <a:solidFill>
                      <a:schemeClr val="accent2"/>
                    </a:solidFill>
                  </a:rPr>
                  <a:t>r</a:t>
                </a:r>
                <a:endParaRPr lang="en-US" altLang="zh-TW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212" name="Line 24"/>
            <p:cNvSpPr>
              <a:spLocks noChangeShapeType="1"/>
            </p:cNvSpPr>
            <p:nvPr/>
          </p:nvSpPr>
          <p:spPr bwMode="auto">
            <a:xfrm flipV="1">
              <a:off x="3696" y="2928"/>
              <a:ext cx="1536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aphicFrame>
        <p:nvGraphicFramePr>
          <p:cNvPr id="605228" name="Object 44"/>
          <p:cNvGraphicFramePr>
            <a:graphicFrameLocks noChangeAspect="1"/>
          </p:cNvGraphicFramePr>
          <p:nvPr/>
        </p:nvGraphicFramePr>
        <p:xfrm>
          <a:off x="773113" y="2133600"/>
          <a:ext cx="1401762" cy="904875"/>
        </p:xfrm>
        <a:graphic>
          <a:graphicData uri="http://schemas.openxmlformats.org/presentationml/2006/ole">
            <p:oleObj spid="_x0000_s32781" name="Equation" r:id="rId5" imgW="851040" imgH="457200" progId="Equation.3">
              <p:embed/>
            </p:oleObj>
          </a:graphicData>
        </a:graphic>
      </p:graphicFrame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867275" y="4495800"/>
            <a:ext cx="3163888" cy="1938338"/>
            <a:chOff x="3322" y="2832"/>
            <a:chExt cx="2159" cy="1221"/>
          </a:xfrm>
        </p:grpSpPr>
        <p:sp>
          <p:nvSpPr>
            <p:cNvPr id="8207" name="Line 46"/>
            <p:cNvSpPr>
              <a:spLocks noChangeShapeType="1"/>
            </p:cNvSpPr>
            <p:nvPr/>
          </p:nvSpPr>
          <p:spPr bwMode="auto">
            <a:xfrm flipH="1">
              <a:off x="3696" y="2928"/>
              <a:ext cx="15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208" name="Line 40"/>
            <p:cNvSpPr>
              <a:spLocks noChangeShapeType="1"/>
            </p:cNvSpPr>
            <p:nvPr/>
          </p:nvSpPr>
          <p:spPr bwMode="auto">
            <a:xfrm>
              <a:off x="5232" y="2928"/>
              <a:ext cx="0" cy="9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209" name="Text Box 48"/>
            <p:cNvSpPr txBox="1">
              <a:spLocks noChangeArrowheads="1"/>
            </p:cNvSpPr>
            <p:nvPr/>
          </p:nvSpPr>
          <p:spPr bwMode="auto">
            <a:xfrm>
              <a:off x="5040" y="3840"/>
              <a:ext cx="4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bg1"/>
                  </a:solidFill>
                </a:rPr>
                <a:t>r</a:t>
              </a:r>
              <a:r>
                <a:rPr lang="en-US" altLang="zh-TW" sz="1600">
                  <a:solidFill>
                    <a:schemeClr val="bg1"/>
                  </a:solidFill>
                </a:rPr>
                <a:t>cos</a:t>
              </a:r>
              <a:r>
                <a:rPr lang="en-US" altLang="zh-TW" sz="1600" i="1">
                  <a:solidFill>
                    <a:schemeClr val="bg1"/>
                  </a:solidFill>
                  <a:sym typeface="Symbol" pitchFamily="18" charset="2"/>
                </a:rPr>
                <a:t>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  <p:sp>
          <p:nvSpPr>
            <p:cNvPr id="8210" name="Text Box 49"/>
            <p:cNvSpPr txBox="1">
              <a:spLocks noChangeArrowheads="1"/>
            </p:cNvSpPr>
            <p:nvPr/>
          </p:nvSpPr>
          <p:spPr bwMode="auto">
            <a:xfrm>
              <a:off x="3322" y="2832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bg1"/>
                  </a:solidFill>
                </a:rPr>
                <a:t>r</a:t>
              </a:r>
              <a:r>
                <a:rPr lang="en-US" altLang="zh-TW" sz="1600">
                  <a:solidFill>
                    <a:schemeClr val="bg1"/>
                  </a:solidFill>
                </a:rPr>
                <a:t>sin</a:t>
              </a:r>
              <a:r>
                <a:rPr lang="en-US" altLang="zh-TW" sz="1600" i="1">
                  <a:solidFill>
                    <a:schemeClr val="bg1"/>
                  </a:solidFill>
                  <a:sym typeface="Symbol" pitchFamily="18" charset="2"/>
                </a:rPr>
                <a:t>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4516438" y="3352800"/>
            <a:ext cx="2530475" cy="3081338"/>
            <a:chOff x="3082" y="2112"/>
            <a:chExt cx="1727" cy="1941"/>
          </a:xfrm>
        </p:grpSpPr>
        <p:sp>
          <p:nvSpPr>
            <p:cNvPr id="8203" name="Line 41"/>
            <p:cNvSpPr>
              <a:spLocks noChangeShapeType="1"/>
            </p:cNvSpPr>
            <p:nvPr/>
          </p:nvSpPr>
          <p:spPr bwMode="auto">
            <a:xfrm>
              <a:off x="4416" y="2208"/>
              <a:ext cx="0" cy="16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204" name="Line 47"/>
            <p:cNvSpPr>
              <a:spLocks noChangeShapeType="1"/>
            </p:cNvSpPr>
            <p:nvPr/>
          </p:nvSpPr>
          <p:spPr bwMode="auto">
            <a:xfrm flipH="1">
              <a:off x="3696" y="2208"/>
              <a:ext cx="7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205" name="Text Box 50"/>
            <p:cNvSpPr txBox="1">
              <a:spLocks noChangeArrowheads="1"/>
            </p:cNvSpPr>
            <p:nvPr/>
          </p:nvSpPr>
          <p:spPr bwMode="auto">
            <a:xfrm>
              <a:off x="4106" y="3840"/>
              <a:ext cx="7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bg1"/>
                  </a:solidFill>
                </a:rPr>
                <a:t>r</a:t>
              </a:r>
              <a:r>
                <a:rPr lang="en-US" altLang="zh-TW" sz="1600">
                  <a:solidFill>
                    <a:schemeClr val="bg1"/>
                  </a:solidFill>
                </a:rPr>
                <a:t>cos(</a:t>
              </a:r>
              <a:r>
                <a:rPr lang="en-US" altLang="zh-TW" sz="1600" i="1">
                  <a:solidFill>
                    <a:schemeClr val="bg1"/>
                  </a:solidFill>
                  <a:sym typeface="Symbol" pitchFamily="18" charset="2"/>
                </a:rPr>
                <a:t>+</a:t>
              </a:r>
              <a:r>
                <a:rPr lang="en-US" altLang="zh-TW" sz="1600">
                  <a:solidFill>
                    <a:schemeClr val="bg1"/>
                  </a:solidFill>
                  <a:sym typeface="Symbol" pitchFamily="18" charset="2"/>
                </a:rPr>
                <a:t>)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  <p:sp>
          <p:nvSpPr>
            <p:cNvPr id="8206" name="Text Box 51"/>
            <p:cNvSpPr txBox="1">
              <a:spLocks noChangeArrowheads="1"/>
            </p:cNvSpPr>
            <p:nvPr/>
          </p:nvSpPr>
          <p:spPr bwMode="auto">
            <a:xfrm>
              <a:off x="3082" y="2112"/>
              <a:ext cx="6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 i="1">
                  <a:solidFill>
                    <a:schemeClr val="bg1"/>
                  </a:solidFill>
                </a:rPr>
                <a:t>r</a:t>
              </a:r>
              <a:r>
                <a:rPr lang="en-US" altLang="zh-TW" sz="1600">
                  <a:solidFill>
                    <a:schemeClr val="bg1"/>
                  </a:solidFill>
                </a:rPr>
                <a:t>sin(</a:t>
              </a:r>
              <a:r>
                <a:rPr lang="en-US" altLang="zh-TW" sz="1600" i="1">
                  <a:solidFill>
                    <a:schemeClr val="bg1"/>
                  </a:solidFill>
                  <a:sym typeface="Symbol" pitchFamily="18" charset="2"/>
                </a:rPr>
                <a:t>+</a:t>
              </a:r>
              <a:r>
                <a:rPr lang="en-US" altLang="zh-TW" sz="1600">
                  <a:solidFill>
                    <a:schemeClr val="bg1"/>
                  </a:solidFill>
                  <a:sym typeface="Symbol" pitchFamily="18" charset="2"/>
                </a:rPr>
                <a:t>)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2818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Homogenous Coordinates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need to do something to the vertices</a:t>
            </a:r>
          </a:p>
          <a:p>
            <a:r>
              <a:rPr lang="en-US"/>
              <a:t>By increasing the dimensionality of the problem we can transform the addition component of Translation into multiplication.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13467371"/>
              </p:ext>
            </p:extLst>
          </p:nvPr>
        </p:nvGraphicFramePr>
        <p:xfrm>
          <a:off x="892175" y="4702175"/>
          <a:ext cx="6727825" cy="1851025"/>
        </p:xfrm>
        <a:graphic>
          <a:graphicData uri="http://schemas.openxmlformats.org/presentationml/2006/ole">
            <p:oleObj spid="_x0000_s37893" name="Equation" r:id="rId3" imgW="5525640" imgH="15116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857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Homogenous Coordinates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Homogenous Coordinates - term used in mathematics to refer to the effect of this representation on Cartesian equations.  Converting a pt(x,y) and f(x,y)=0 -&gt; (x</a:t>
            </a:r>
            <a:r>
              <a:rPr lang="en-US" sz="2800" baseline="-25000"/>
              <a:t>h</a:t>
            </a:r>
            <a:r>
              <a:rPr lang="en-US" sz="2800"/>
              <a:t>,y</a:t>
            </a:r>
            <a:r>
              <a:rPr lang="en-US" sz="2800" baseline="-25000"/>
              <a:t>h</a:t>
            </a:r>
            <a:r>
              <a:rPr lang="en-US" sz="2800"/>
              <a:t>,h) then in homogenous equations mean (v*x</a:t>
            </a:r>
            <a:r>
              <a:rPr lang="en-US" sz="2800" baseline="-25000"/>
              <a:t>h</a:t>
            </a:r>
            <a:r>
              <a:rPr lang="en-US" sz="2800"/>
              <a:t>,v*y</a:t>
            </a:r>
            <a:r>
              <a:rPr lang="en-US" sz="2800" baseline="-25000"/>
              <a:t>h</a:t>
            </a:r>
            <a:r>
              <a:rPr lang="en-US" sz="2800"/>
              <a:t>,v*h) can be factored out.</a:t>
            </a:r>
          </a:p>
          <a:p>
            <a:r>
              <a:rPr lang="en-US" sz="2800"/>
              <a:t>What you should get: By expressing the transformations with homogenous equations and coordinates, all transformations can be expressed as matrix multiplications.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33755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Final Transformations - </a:t>
            </a:r>
            <a:br>
              <a:rPr lang="en-US"/>
            </a:br>
            <a:r>
              <a:rPr lang="en-US"/>
              <a:t>Compare Equations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18181388"/>
              </p:ext>
            </p:extLst>
          </p:nvPr>
        </p:nvGraphicFramePr>
        <p:xfrm>
          <a:off x="1371600" y="1900238"/>
          <a:ext cx="6643688" cy="4652962"/>
        </p:xfrm>
        <a:graphic>
          <a:graphicData uri="http://schemas.openxmlformats.org/presentationml/2006/ole">
            <p:oleObj spid="_x0000_s38917" name="Equation" r:id="rId3" imgW="5462280" imgH="38109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750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Transformations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89526892"/>
              </p:ext>
            </p:extLst>
          </p:nvPr>
        </p:nvGraphicFramePr>
        <p:xfrm>
          <a:off x="228600" y="1990725"/>
          <a:ext cx="4173538" cy="4181475"/>
        </p:xfrm>
        <a:graphic>
          <a:graphicData uri="http://schemas.openxmlformats.org/presentationml/2006/ole">
            <p:oleObj spid="_x0000_s39944" name="Equation" r:id="rId3" imgW="3429720" imgH="3429720" progId="Equation.3">
              <p:embed/>
            </p:oleObj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75620338"/>
              </p:ext>
            </p:extLst>
          </p:nvPr>
        </p:nvGraphicFramePr>
        <p:xfrm>
          <a:off x="4499992" y="2204864"/>
          <a:ext cx="4524375" cy="3833813"/>
        </p:xfrm>
        <a:graphic>
          <a:graphicData uri="http://schemas.openxmlformats.org/presentationml/2006/ole">
            <p:oleObj spid="_x0000_s39945" name="Equation" r:id="rId4" imgW="3709080" imgH="31377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042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2D Modeling Transformations</a:t>
            </a:r>
          </a:p>
        </p:txBody>
      </p:sp>
      <p:pic>
        <p:nvPicPr>
          <p:cNvPr id="258051" name="Picture 3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048000" y="2971800"/>
            <a:ext cx="5791200" cy="2895600"/>
          </a:xfrm>
          <a:prstGeom prst="rect">
            <a:avLst/>
          </a:prstGeom>
          <a:noFill/>
          <a:ln w="2857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656167" y="1982788"/>
            <a:ext cx="2061633" cy="1301750"/>
          </a:xfrm>
          <a:prstGeom prst="rect">
            <a:avLst/>
          </a:prstGeom>
          <a:solidFill>
            <a:srgbClr val="F8F8F8"/>
          </a:solidFill>
          <a:ln w="28575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pic>
        <p:nvPicPr>
          <p:cNvPr id="258053" name="Picture 5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1035756" y="2254250"/>
            <a:ext cx="135607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054" name="Line 6"/>
          <p:cNvSpPr>
            <a:spLocks noChangeShapeType="1"/>
          </p:cNvSpPr>
          <p:nvPr/>
        </p:nvSpPr>
        <p:spPr bwMode="auto">
          <a:xfrm flipV="1">
            <a:off x="927100" y="2036763"/>
            <a:ext cx="0" cy="976312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8055" name="Line 7"/>
          <p:cNvSpPr>
            <a:spLocks noChangeShapeType="1"/>
          </p:cNvSpPr>
          <p:nvPr/>
        </p:nvSpPr>
        <p:spPr bwMode="auto">
          <a:xfrm>
            <a:off x="927101" y="3013075"/>
            <a:ext cx="168345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2236612" y="2939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609600" y="207117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4799189" y="5987534"/>
            <a:ext cx="2091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pitchFamily="34" charset="0"/>
              </a:rPr>
              <a:t>World Coordinates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785990" y="1308786"/>
            <a:ext cx="14285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pitchFamily="34" charset="0"/>
              </a:rPr>
              <a:t>Modeling</a:t>
            </a:r>
          </a:p>
          <a:p>
            <a:r>
              <a:rPr lang="en-US">
                <a:latin typeface="Arial" pitchFamily="34" charset="0"/>
              </a:rPr>
              <a:t>Coordinates</a:t>
            </a:r>
          </a:p>
        </p:txBody>
      </p:sp>
      <p:sp>
        <p:nvSpPr>
          <p:cNvPr id="258060" name="Freeform 12"/>
          <p:cNvSpPr>
            <a:spLocks/>
          </p:cNvSpPr>
          <p:nvPr/>
        </p:nvSpPr>
        <p:spPr bwMode="auto">
          <a:xfrm>
            <a:off x="1981200" y="3276600"/>
            <a:ext cx="1214967" cy="1474788"/>
          </a:xfrm>
          <a:custGeom>
            <a:avLst/>
            <a:gdLst>
              <a:gd name="T0" fmla="*/ 0 w 765"/>
              <a:gd name="T1" fmla="*/ 0 h 929"/>
              <a:gd name="T2" fmla="*/ 4 w 765"/>
              <a:gd name="T3" fmla="*/ 703 h 929"/>
              <a:gd name="T4" fmla="*/ 765 w 765"/>
              <a:gd name="T5" fmla="*/ 929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5" h="929">
                <a:moveTo>
                  <a:pt x="0" y="0"/>
                </a:moveTo>
                <a:lnTo>
                  <a:pt x="4" y="703"/>
                </a:lnTo>
                <a:lnTo>
                  <a:pt x="765" y="929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1143000" y="4572000"/>
            <a:ext cx="1155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Arial" pitchFamily="34" charset="0"/>
              </a:rPr>
              <a:t>Let’s look</a:t>
            </a:r>
            <a:br>
              <a:rPr lang="en-US">
                <a:solidFill>
                  <a:schemeClr val="hlink"/>
                </a:solidFill>
                <a:latin typeface="Arial" pitchFamily="34" charset="0"/>
              </a:rPr>
            </a:br>
            <a:r>
              <a:rPr lang="en-US">
                <a:solidFill>
                  <a:schemeClr val="hlink"/>
                </a:solidFill>
                <a:latin typeface="Arial" pitchFamily="34" charset="0"/>
              </a:rPr>
              <a:t>at this in</a:t>
            </a:r>
            <a:br>
              <a:rPr lang="en-US">
                <a:solidFill>
                  <a:schemeClr val="hlink"/>
                </a:solidFill>
                <a:latin typeface="Arial" pitchFamily="34" charset="0"/>
              </a:rPr>
            </a:br>
            <a:r>
              <a:rPr lang="en-US">
                <a:solidFill>
                  <a:schemeClr val="hlink"/>
                </a:solidFill>
                <a:latin typeface="Arial" pitchFamily="34" charset="0"/>
              </a:rPr>
              <a:t>detail…</a:t>
            </a:r>
          </a:p>
        </p:txBody>
      </p:sp>
    </p:spTree>
    <p:extLst>
      <p:ext uri="{BB962C8B-B14F-4D97-AF65-F5344CB8AC3E}">
        <p14:creationId xmlns="" xmlns:p14="http://schemas.microsoft.com/office/powerpoint/2010/main" val="1006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Homogeneous coordinates 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Uniform representation of translation, rotation, scaling</a:t>
            </a:r>
          </a:p>
          <a:p>
            <a:pPr eaLnBrk="1" hangingPunct="1"/>
            <a:r>
              <a:rPr lang="en-GB" smtClean="0"/>
              <a:t>Uniforme representation of points and vectors</a:t>
            </a:r>
          </a:p>
          <a:p>
            <a:pPr eaLnBrk="1" hangingPunct="1"/>
            <a:r>
              <a:rPr lang="en-GB" smtClean="0"/>
              <a:t>Compact representation of sequence of transformations</a:t>
            </a:r>
          </a:p>
        </p:txBody>
      </p:sp>
      <p:sp>
        <p:nvSpPr>
          <p:cNvPr id="40964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7-2:225-228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789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Homogeneous coordinaten 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Add extra coordinate:</a:t>
            </a:r>
          </a:p>
          <a:p>
            <a:pPr eaLnBrk="1" hangingPunct="1">
              <a:buFontTx/>
              <a:buNone/>
            </a:pPr>
            <a:r>
              <a:rPr lang="en-GB" b="1" smtClean="0"/>
              <a:t>    P </a:t>
            </a:r>
            <a:r>
              <a:rPr lang="en-GB" smtClean="0"/>
              <a:t>= (</a:t>
            </a:r>
            <a:r>
              <a:rPr lang="en-GB" i="1" smtClean="0"/>
              <a:t>p</a:t>
            </a:r>
            <a:r>
              <a:rPr lang="en-GB" baseline="-25000" smtClean="0"/>
              <a:t>x </a:t>
            </a:r>
            <a:r>
              <a:rPr lang="en-GB" smtClean="0"/>
              <a:t>, </a:t>
            </a:r>
            <a:r>
              <a:rPr lang="en-GB" i="1" smtClean="0"/>
              <a:t>p</a:t>
            </a:r>
            <a:r>
              <a:rPr lang="en-GB" baseline="-25000" smtClean="0"/>
              <a:t>y </a:t>
            </a:r>
            <a:r>
              <a:rPr lang="en-GB" smtClean="0"/>
              <a:t>, </a:t>
            </a:r>
            <a:r>
              <a:rPr lang="en-GB" i="1" smtClean="0"/>
              <a:t>p</a:t>
            </a:r>
            <a:r>
              <a:rPr lang="en-GB" baseline="-25000" smtClean="0"/>
              <a:t>h</a:t>
            </a:r>
            <a:r>
              <a:rPr lang="en-GB" smtClean="0"/>
              <a:t>)   or</a:t>
            </a:r>
          </a:p>
          <a:p>
            <a:pPr eaLnBrk="1" hangingPunct="1">
              <a:buFontTx/>
              <a:buNone/>
            </a:pPr>
            <a:r>
              <a:rPr lang="en-GB" smtClean="0"/>
              <a:t>    </a:t>
            </a:r>
            <a:r>
              <a:rPr lang="en-GB" b="1" smtClean="0"/>
              <a:t>x</a:t>
            </a:r>
            <a:r>
              <a:rPr lang="en-GB" smtClean="0"/>
              <a:t> = (</a:t>
            </a:r>
            <a:r>
              <a:rPr lang="en-GB" i="1" smtClean="0"/>
              <a:t>x, y, h</a:t>
            </a:r>
            <a:r>
              <a:rPr lang="en-GB" smtClean="0"/>
              <a:t>)</a:t>
            </a:r>
          </a:p>
          <a:p>
            <a:pPr eaLnBrk="1" hangingPunct="1"/>
            <a:r>
              <a:rPr lang="en-GB" smtClean="0"/>
              <a:t>Cartesian coordinates: divide by </a:t>
            </a:r>
            <a:r>
              <a:rPr lang="en-US" i="1" smtClean="0"/>
              <a:t>h</a:t>
            </a:r>
            <a:endParaRPr lang="en-GB" i="1" smtClean="0"/>
          </a:p>
          <a:p>
            <a:pPr eaLnBrk="1" hangingPunct="1">
              <a:buFontTx/>
              <a:buNone/>
            </a:pPr>
            <a:r>
              <a:rPr lang="en-GB" smtClean="0"/>
              <a:t>    </a:t>
            </a:r>
            <a:r>
              <a:rPr lang="en-GB" b="1" smtClean="0"/>
              <a:t>x </a:t>
            </a:r>
            <a:r>
              <a:rPr lang="en-GB" smtClean="0"/>
              <a:t>= (</a:t>
            </a:r>
            <a:r>
              <a:rPr lang="en-GB" i="1" smtClean="0"/>
              <a:t>x/h</a:t>
            </a:r>
            <a:r>
              <a:rPr lang="en-GB" smtClean="0"/>
              <a:t>, </a:t>
            </a:r>
            <a:r>
              <a:rPr lang="en-GB" i="1" smtClean="0"/>
              <a:t>y/h</a:t>
            </a:r>
            <a:r>
              <a:rPr lang="en-GB" smtClean="0"/>
              <a:t>)</a:t>
            </a:r>
          </a:p>
          <a:p>
            <a:pPr eaLnBrk="1" hangingPunct="1"/>
            <a:r>
              <a:rPr lang="en-GB" smtClean="0"/>
              <a:t>Points: </a:t>
            </a:r>
            <a:r>
              <a:rPr lang="en-GB" i="1" smtClean="0"/>
              <a:t>h </a:t>
            </a:r>
            <a:r>
              <a:rPr lang="en-GB" smtClean="0"/>
              <a:t>= 1 (for the time being…), </a:t>
            </a:r>
          </a:p>
          <a:p>
            <a:pPr eaLnBrk="1" hangingPunct="1">
              <a:buFontTx/>
              <a:buNone/>
            </a:pPr>
            <a:r>
              <a:rPr lang="en-GB" smtClean="0"/>
              <a:t>    vectors: </a:t>
            </a:r>
            <a:r>
              <a:rPr lang="en-GB" i="1" smtClean="0"/>
              <a:t>h </a:t>
            </a:r>
            <a:r>
              <a:rPr lang="en-GB" smtClean="0"/>
              <a:t>= 0 </a:t>
            </a:r>
          </a:p>
          <a:p>
            <a:pPr eaLnBrk="1" hangingPunct="1"/>
            <a:endParaRPr lang="en-GB" smtClean="0"/>
          </a:p>
        </p:txBody>
      </p:sp>
      <p:sp>
        <p:nvSpPr>
          <p:cNvPr id="41988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7-2:225-228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685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9"/>
          <p:cNvGraphicFramePr>
            <a:graphicFrameLocks noChangeAspect="1"/>
          </p:cNvGraphicFramePr>
          <p:nvPr/>
        </p:nvGraphicFramePr>
        <p:xfrm>
          <a:off x="971550" y="1773238"/>
          <a:ext cx="3494088" cy="3600450"/>
        </p:xfrm>
        <a:graphic>
          <a:graphicData uri="http://schemas.openxmlformats.org/presentationml/2006/ole">
            <p:oleObj spid="_x0000_s40965" name="Equation" r:id="rId3" imgW="1257300" imgH="1295400" progId="Equation.3">
              <p:embed/>
            </p:oleObj>
          </a:graphicData>
        </a:graphic>
      </p:graphicFrame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Translation matrix</a:t>
            </a:r>
          </a:p>
        </p:txBody>
      </p:sp>
      <p:sp>
        <p:nvSpPr>
          <p:cNvPr id="5124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7-2:225-228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445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7"/>
          <p:cNvGraphicFramePr>
            <a:graphicFrameLocks noChangeAspect="1"/>
          </p:cNvGraphicFramePr>
          <p:nvPr/>
        </p:nvGraphicFramePr>
        <p:xfrm>
          <a:off x="1069975" y="1773238"/>
          <a:ext cx="4797425" cy="3527425"/>
        </p:xfrm>
        <a:graphic>
          <a:graphicData uri="http://schemas.openxmlformats.org/presentationml/2006/ole">
            <p:oleObj spid="_x0000_s41989" name="Equation" r:id="rId3" imgW="1727200" imgH="1270000" progId="Equation.3">
              <p:embed/>
            </p:oleObj>
          </a:graphicData>
        </a:graphic>
      </p:graphicFrame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Rotation matrix</a:t>
            </a:r>
          </a:p>
        </p:txBody>
      </p:sp>
      <p:sp>
        <p:nvSpPr>
          <p:cNvPr id="6148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7-2:225-228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966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Scaling matrix</a:t>
            </a:r>
          </a:p>
        </p:txBody>
      </p:sp>
      <p:sp>
        <p:nvSpPr>
          <p:cNvPr id="7172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7-2:225-228</a:t>
            </a:r>
            <a:endParaRPr lang="en-GB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900113" y="1773238"/>
          <a:ext cx="3743325" cy="4203700"/>
        </p:xfrm>
        <a:graphic>
          <a:graphicData uri="http://schemas.openxmlformats.org/presentationml/2006/ole">
            <p:oleObj spid="_x0000_s43013" name="Equation" r:id="rId3" imgW="1346200" imgH="15113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44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Inverse transformations</a:t>
            </a:r>
            <a:endParaRPr lang="en-GB" smtClean="0"/>
          </a:p>
        </p:txBody>
      </p:sp>
      <p:sp>
        <p:nvSpPr>
          <p:cNvPr id="8196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7-3:228</a:t>
            </a:r>
            <a:endParaRPr lang="en-GB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900113" y="1844675"/>
          <a:ext cx="4248150" cy="4283075"/>
        </p:xfrm>
        <a:graphic>
          <a:graphicData uri="http://schemas.openxmlformats.org/presentationml/2006/ole">
            <p:oleObj spid="_x0000_s44037" name="Equation" r:id="rId3" imgW="1536700" imgH="1549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937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900113" y="2060575"/>
          <a:ext cx="6192837" cy="3702050"/>
        </p:xfrm>
        <a:graphic>
          <a:graphicData uri="http://schemas.openxmlformats.org/presentationml/2006/ole">
            <p:oleObj spid="_x0000_s45061" name="Equation" r:id="rId3" imgW="2273300" imgH="1358900" progId="Equation.3">
              <p:embed/>
            </p:oleObj>
          </a:graphicData>
        </a:graphic>
      </p:graphicFrame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transformations 1</a:t>
            </a:r>
            <a:endParaRPr lang="en-GB" smtClean="0"/>
          </a:p>
        </p:txBody>
      </p:sp>
      <p:sp>
        <p:nvSpPr>
          <p:cNvPr id="9220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7-4:228-229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688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7"/>
          <p:cNvGraphicFramePr>
            <a:graphicFrameLocks noChangeAspect="1"/>
          </p:cNvGraphicFramePr>
          <p:nvPr/>
        </p:nvGraphicFramePr>
        <p:xfrm>
          <a:off x="971550" y="1773238"/>
          <a:ext cx="6929438" cy="4319587"/>
        </p:xfrm>
        <a:graphic>
          <a:graphicData uri="http://schemas.openxmlformats.org/presentationml/2006/ole">
            <p:oleObj spid="_x0000_s46085" name="Equation" r:id="rId3" imgW="3035300" imgH="1892300" progId="Equation.3">
              <p:embed/>
            </p:oleObj>
          </a:graphicData>
        </a:graphic>
      </p:graphicFrame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transformations 2</a:t>
            </a:r>
            <a:endParaRPr lang="en-GB" smtClean="0"/>
          </a:p>
        </p:txBody>
      </p:sp>
      <p:sp>
        <p:nvSpPr>
          <p:cNvPr id="10244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7-4:229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75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7"/>
          <p:cNvGraphicFramePr>
            <a:graphicFrameLocks noChangeAspect="1"/>
          </p:cNvGraphicFramePr>
          <p:nvPr/>
        </p:nvGraphicFramePr>
        <p:xfrm>
          <a:off x="1046163" y="2060575"/>
          <a:ext cx="6956425" cy="3600450"/>
        </p:xfrm>
        <a:graphic>
          <a:graphicData uri="http://schemas.openxmlformats.org/presentationml/2006/ole">
            <p:oleObj spid="_x0000_s47109" name="Equation" r:id="rId3" imgW="2514600" imgH="1295400" progId="Equation.3">
              <p:embed/>
            </p:oleObj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transformations 3</a:t>
            </a:r>
            <a:endParaRPr lang="en-GB" smtClean="0"/>
          </a:p>
        </p:txBody>
      </p:sp>
      <p:sp>
        <p:nvSpPr>
          <p:cNvPr id="11268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7-4:229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235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7"/>
          <p:cNvGraphicFramePr>
            <a:graphicFrameLocks noChangeAspect="1"/>
          </p:cNvGraphicFramePr>
          <p:nvPr/>
        </p:nvGraphicFramePr>
        <p:xfrm>
          <a:off x="684213" y="1679575"/>
          <a:ext cx="7200900" cy="2282825"/>
        </p:xfrm>
        <a:graphic>
          <a:graphicData uri="http://schemas.openxmlformats.org/presentationml/2006/ole">
            <p:oleObj spid="_x0000_s48133" name="Equation" r:id="rId3" imgW="2616200" imgH="825500" progId="Equation.3">
              <p:embed/>
            </p:oleObj>
          </a:graphicData>
        </a:graphic>
      </p:graphicFrame>
      <p:sp>
        <p:nvSpPr>
          <p:cNvPr id="12291" name="AutoShape 11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2292" name="Oval 12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Rotation around a point 1</a:t>
            </a:r>
            <a:endParaRPr lang="en-GB" smtClean="0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296" name="AutoShape 7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301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305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307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311" name="Text Box 25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/>
              <a:t>R</a:t>
            </a:r>
            <a:endParaRPr lang="en-GB" b="1"/>
          </a:p>
        </p:txBody>
      </p:sp>
      <p:sp>
        <p:nvSpPr>
          <p:cNvPr id="12312" name="Text Box 27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2313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7-4:229-230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126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2D Modeling Transformations</a:t>
            </a:r>
          </a:p>
        </p:txBody>
      </p:sp>
      <p:pic>
        <p:nvPicPr>
          <p:cNvPr id="259075" name="Picture 3" descr="cs1"/>
          <p:cNvPicPr>
            <a:picLocks noChangeAspect="1" noChangeArrowheads="1"/>
          </p:cNvPicPr>
          <p:nvPr/>
        </p:nvPicPr>
        <p:blipFill>
          <a:blip r:embed="rId2" cstate="print">
            <a:lum brigh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048000" y="2971800"/>
            <a:ext cx="5791200" cy="2895600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656167" y="1982788"/>
            <a:ext cx="2061633" cy="1301750"/>
          </a:xfrm>
          <a:prstGeom prst="rect">
            <a:avLst/>
          </a:prstGeom>
          <a:solidFill>
            <a:srgbClr val="F8F8F8"/>
          </a:solidFill>
          <a:ln w="28575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pic>
        <p:nvPicPr>
          <p:cNvPr id="259077" name="Picture 5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1035756" y="2254250"/>
            <a:ext cx="135607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8" name="Line 6"/>
          <p:cNvSpPr>
            <a:spLocks noChangeShapeType="1"/>
          </p:cNvSpPr>
          <p:nvPr/>
        </p:nvSpPr>
        <p:spPr bwMode="auto">
          <a:xfrm flipV="1">
            <a:off x="927100" y="2036763"/>
            <a:ext cx="0" cy="976312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>
            <a:off x="927101" y="3013075"/>
            <a:ext cx="168345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2236612" y="2939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609600" y="207117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259082" name="Rectangle 10"/>
          <p:cNvSpPr>
            <a:spLocks noChangeArrowheads="1"/>
          </p:cNvSpPr>
          <p:nvPr/>
        </p:nvSpPr>
        <p:spPr bwMode="auto">
          <a:xfrm>
            <a:off x="785990" y="1308786"/>
            <a:ext cx="14285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pitchFamily="34" charset="0"/>
              </a:rPr>
              <a:t>Modeling</a:t>
            </a:r>
          </a:p>
          <a:p>
            <a:r>
              <a:rPr lang="en-US">
                <a:latin typeface="Arial" pitchFamily="34" charset="0"/>
              </a:rPr>
              <a:t>Coordinates</a:t>
            </a:r>
          </a:p>
        </p:txBody>
      </p:sp>
      <p:pic>
        <p:nvPicPr>
          <p:cNvPr id="259083" name="Picture 11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3067756" y="5210175"/>
            <a:ext cx="1356078" cy="750888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084" name="Line 12"/>
          <p:cNvSpPr>
            <a:spLocks noChangeShapeType="1"/>
          </p:cNvSpPr>
          <p:nvPr/>
        </p:nvSpPr>
        <p:spPr bwMode="auto">
          <a:xfrm flipV="1">
            <a:off x="3031067" y="4984751"/>
            <a:ext cx="0" cy="976313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>
            <a:off x="3031067" y="5975350"/>
            <a:ext cx="1682044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9086" name="Text Box 14"/>
          <p:cNvSpPr txBox="1">
            <a:spLocks noChangeArrowheads="1"/>
          </p:cNvSpPr>
          <p:nvPr/>
        </p:nvSpPr>
        <p:spPr bwMode="auto">
          <a:xfrm>
            <a:off x="914400" y="4267201"/>
            <a:ext cx="15824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Arial" pitchFamily="34" charset="0"/>
              </a:rPr>
              <a:t>Initial location</a:t>
            </a:r>
            <a:br>
              <a:rPr lang="en-US">
                <a:solidFill>
                  <a:schemeClr val="hlink"/>
                </a:solidFill>
                <a:latin typeface="Arial" pitchFamily="34" charset="0"/>
              </a:rPr>
            </a:br>
            <a:r>
              <a:rPr lang="en-US">
                <a:solidFill>
                  <a:schemeClr val="hlink"/>
                </a:solidFill>
                <a:latin typeface="Arial" pitchFamily="34" charset="0"/>
              </a:rPr>
              <a:t>at (0, 0) with</a:t>
            </a:r>
            <a:br>
              <a:rPr lang="en-US">
                <a:solidFill>
                  <a:schemeClr val="hlink"/>
                </a:solidFill>
                <a:latin typeface="Arial" pitchFamily="34" charset="0"/>
              </a:rPr>
            </a:br>
            <a:r>
              <a:rPr lang="en-US">
                <a:solidFill>
                  <a:schemeClr val="hlink"/>
                </a:solidFill>
                <a:latin typeface="Arial" pitchFamily="34" charset="0"/>
              </a:rPr>
              <a:t>x- and y-axes</a:t>
            </a:r>
            <a:br>
              <a:rPr lang="en-US">
                <a:solidFill>
                  <a:schemeClr val="hlink"/>
                </a:solidFill>
                <a:latin typeface="Arial" pitchFamily="34" charset="0"/>
              </a:rPr>
            </a:br>
            <a:r>
              <a:rPr lang="en-US">
                <a:solidFill>
                  <a:schemeClr val="hlink"/>
                </a:solidFill>
                <a:latin typeface="Arial" pitchFamily="34" charset="0"/>
              </a:rPr>
              <a:t>aligned</a:t>
            </a:r>
          </a:p>
        </p:txBody>
      </p:sp>
    </p:spTree>
    <p:extLst>
      <p:ext uri="{BB962C8B-B14F-4D97-AF65-F5344CB8AC3E}">
        <p14:creationId xmlns="" xmlns:p14="http://schemas.microsoft.com/office/powerpoint/2010/main" val="25632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7"/>
          <p:cNvGraphicFramePr>
            <a:graphicFrameLocks noChangeAspect="1"/>
          </p:cNvGraphicFramePr>
          <p:nvPr/>
        </p:nvGraphicFramePr>
        <p:xfrm>
          <a:off x="728663" y="1601788"/>
          <a:ext cx="5588000" cy="2701925"/>
        </p:xfrm>
        <a:graphic>
          <a:graphicData uri="http://schemas.openxmlformats.org/presentationml/2006/ole">
            <p:oleObj spid="_x0000_s49157" name="Equation" r:id="rId3" imgW="2032000" imgH="977900" progId="Equation.3">
              <p:embed/>
            </p:oleObj>
          </a:graphicData>
        </a:graphic>
      </p:graphicFrame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Rotation around a point 2</a:t>
            </a:r>
            <a:endParaRPr lang="en-GB" smtClean="0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20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25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29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31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3332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/>
              <a:t>R</a:t>
            </a:r>
            <a:endParaRPr lang="en-GB" b="1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3337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7-4:229-230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619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7"/>
          <p:cNvGraphicFramePr>
            <a:graphicFrameLocks noChangeAspect="1"/>
          </p:cNvGraphicFramePr>
          <p:nvPr/>
        </p:nvGraphicFramePr>
        <p:xfrm>
          <a:off x="827088" y="1557338"/>
          <a:ext cx="4392612" cy="2617787"/>
        </p:xfrm>
        <a:graphic>
          <a:graphicData uri="http://schemas.openxmlformats.org/presentationml/2006/ole">
            <p:oleObj spid="_x0000_s50181" name="Equation" r:id="rId3" imgW="2184400" imgH="1295400" progId="Equation.3">
              <p:embed/>
            </p:oleObj>
          </a:graphicData>
        </a:graphic>
      </p:graphicFrame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Rotation around point 3</a:t>
            </a:r>
            <a:endParaRPr lang="en-GB" smtClean="0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349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4350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353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355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4356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/>
              <a:t>R</a:t>
            </a:r>
            <a:endParaRPr lang="en-GB" b="1"/>
          </a:p>
        </p:txBody>
      </p:sp>
      <p:sp>
        <p:nvSpPr>
          <p:cNvPr id="14360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4361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7-4:229-230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292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7"/>
          <p:cNvGraphicFramePr>
            <a:graphicFrameLocks noChangeAspect="1"/>
          </p:cNvGraphicFramePr>
          <p:nvPr/>
        </p:nvGraphicFramePr>
        <p:xfrm>
          <a:off x="755650" y="1700213"/>
          <a:ext cx="6121400" cy="2476500"/>
        </p:xfrm>
        <a:graphic>
          <a:graphicData uri="http://schemas.openxmlformats.org/presentationml/2006/ole">
            <p:oleObj spid="_x0000_s51205" name="Equation" r:id="rId3" imgW="2806700" imgH="1130300" progId="Equation.3">
              <p:embed/>
            </p:oleObj>
          </a:graphicData>
        </a:graphic>
      </p:graphicFrame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Rotation around point 4</a:t>
            </a:r>
            <a:endParaRPr lang="en-GB" smtClean="0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5369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3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5374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7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9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5380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/>
              <a:t>R</a:t>
            </a:r>
            <a:endParaRPr lang="en-GB" b="1"/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5385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7-4:229-230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663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7"/>
          <p:cNvGraphicFramePr>
            <a:graphicFrameLocks noChangeAspect="1"/>
          </p:cNvGraphicFramePr>
          <p:nvPr/>
        </p:nvGraphicFramePr>
        <p:xfrm>
          <a:off x="827088" y="1773238"/>
          <a:ext cx="6553200" cy="2117725"/>
        </p:xfrm>
        <a:graphic>
          <a:graphicData uri="http://schemas.openxmlformats.org/presentationml/2006/ole">
            <p:oleObj spid="_x0000_s52229" name="Equation" r:id="rId3" imgW="2603500" imgH="838200" progId="Equation.3">
              <p:embed/>
            </p:oleObj>
          </a:graphicData>
        </a:graphic>
      </p:graphicFrame>
      <p:sp>
        <p:nvSpPr>
          <p:cNvPr id="16387" name="AutoShape 31"/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388" name="AutoShape 30"/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389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390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63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Scaling w.r.t. point 1</a:t>
            </a:r>
            <a:endParaRPr lang="en-GB" smtClean="0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394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03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/>
              <a:t>F</a:t>
            </a:r>
            <a:endParaRPr lang="en-GB" b="1"/>
          </a:p>
        </p:txBody>
      </p:sp>
      <p:sp>
        <p:nvSpPr>
          <p:cNvPr id="16407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6408" name="Rectangle 27"/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409" name="Rectangle 28"/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410" name="Line 29"/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11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7-4:230-231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658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7"/>
          <p:cNvGraphicFramePr>
            <a:graphicFrameLocks noChangeAspect="1"/>
          </p:cNvGraphicFramePr>
          <p:nvPr/>
        </p:nvGraphicFramePr>
        <p:xfrm>
          <a:off x="827088" y="1770063"/>
          <a:ext cx="3097212" cy="2379662"/>
        </p:xfrm>
        <a:graphic>
          <a:graphicData uri="http://schemas.openxmlformats.org/presentationml/2006/ole">
            <p:oleObj spid="_x0000_s53253" name="Equation" r:id="rId3" imgW="1295400" imgH="990600" progId="Equation.3">
              <p:embed/>
            </p:oleObj>
          </a:graphicData>
        </a:graphic>
      </p:graphicFrame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Scaling w.r.t.point 2</a:t>
            </a:r>
            <a:endParaRPr lang="en-GB" smtClean="0"/>
          </a:p>
        </p:txBody>
      </p:sp>
      <p:sp>
        <p:nvSpPr>
          <p:cNvPr id="17412" name="AutoShape 26"/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13" name="AutoShape 27"/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14" name="AutoShape 28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15" name="Oval 29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7416" name="Line 30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7417" name="Line 31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18" name="AutoShape 32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19" name="Oval 33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7420" name="Line 34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7421" name="Line 35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2" name="Line 36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3" name="Oval 37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7424" name="Line 38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7425" name="Line 39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6" name="Line 40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7" name="Oval 4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7428" name="Line 4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7429" name="Line 4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30" name="Text Box 44"/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/>
              <a:t>F</a:t>
            </a:r>
            <a:endParaRPr lang="en-GB" b="1"/>
          </a:p>
        </p:txBody>
      </p:sp>
      <p:sp>
        <p:nvSpPr>
          <p:cNvPr id="17431" name="Text Box 4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7432" name="Rectangle 46"/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33" name="Rectangle 47"/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34" name="Line 48"/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35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7-4:230-231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33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7"/>
          <p:cNvGraphicFramePr>
            <a:graphicFrameLocks noChangeAspect="1"/>
          </p:cNvGraphicFramePr>
          <p:nvPr/>
        </p:nvGraphicFramePr>
        <p:xfrm>
          <a:off x="827088" y="1844675"/>
          <a:ext cx="5257800" cy="2425700"/>
        </p:xfrm>
        <a:graphic>
          <a:graphicData uri="http://schemas.openxmlformats.org/presentationml/2006/ole">
            <p:oleObj spid="_x0000_s54277" name="Equation" r:id="rId3" imgW="2463800" imgH="1130300" progId="Equation.3">
              <p:embed/>
            </p:oleObj>
          </a:graphicData>
        </a:graphic>
      </p:graphicFrame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Scaling w.r.t.point 3</a:t>
            </a:r>
            <a:endParaRPr lang="en-GB" smtClean="0"/>
          </a:p>
        </p:txBody>
      </p:sp>
      <p:sp>
        <p:nvSpPr>
          <p:cNvPr id="18436" name="AutoShape 26"/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37" name="AutoShape 27"/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38" name="AutoShape 28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39" name="Oval 29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8440" name="Line 30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8441" name="Line 31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42" name="AutoShape 32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43" name="Oval 33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8444" name="Line 34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8445" name="Line 35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46" name="Line 36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47" name="Oval 37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8448" name="Line 38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8449" name="Line 39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0" name="Line 40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1" name="Oval 4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8452" name="Line 4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8453" name="Line 4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4" name="Text Box 44"/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/>
              <a:t>F</a:t>
            </a:r>
            <a:endParaRPr lang="en-GB" b="1"/>
          </a:p>
        </p:txBody>
      </p:sp>
      <p:sp>
        <p:nvSpPr>
          <p:cNvPr id="18455" name="Text Box 4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8456" name="Rectangle 46"/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57" name="Rectangle 47"/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58" name="Line 48"/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9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7-4:230-231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387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7"/>
          <p:cNvGraphicFramePr>
            <a:graphicFrameLocks noChangeAspect="1"/>
          </p:cNvGraphicFramePr>
          <p:nvPr/>
        </p:nvGraphicFramePr>
        <p:xfrm>
          <a:off x="755650" y="1773238"/>
          <a:ext cx="8137525" cy="1990725"/>
        </p:xfrm>
        <a:graphic>
          <a:graphicData uri="http://schemas.openxmlformats.org/presentationml/2006/ole">
            <p:oleObj spid="_x0000_s55301" name="Equation" r:id="rId3" imgW="3390900" imgH="825500" progId="Equation.3">
              <p:embed/>
            </p:oleObj>
          </a:graphicData>
        </a:graphic>
      </p:graphicFrame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Scale in other directions 1</a:t>
            </a:r>
            <a:endParaRPr lang="en-GB" smtClean="0"/>
          </a:p>
        </p:txBody>
      </p:sp>
      <p:sp>
        <p:nvSpPr>
          <p:cNvPr id="19460" name="Oval 8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9461" name="Line 9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9462" name="Line 10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63" name="Line 13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9464" name="Line 14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65" name="Text Box 24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grpSp>
        <p:nvGrpSpPr>
          <p:cNvPr id="19466" name="Group 33"/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19486" name="Rectangle 25"/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19487" name="Rectangle 26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19488" name="Line 27"/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19467" name="Arc 32"/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pSp>
        <p:nvGrpSpPr>
          <p:cNvPr id="19468" name="Group 36"/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19484" name="Line 34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19485" name="Line 35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19469" name="Group 37"/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19482" name="Line 38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19483" name="Line 39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19470" name="Line 40"/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9471" name="Line 41"/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72" name="Arc 42"/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3" name="Line 46"/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9474" name="Line 47"/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19475" name="Group 52"/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19480" name="Line 53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19481" name="Line 54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19476" name="Group 55"/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19478" name="Line 56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19479" name="Line 57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7-4:230-231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480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7"/>
          <p:cNvGraphicFramePr>
            <a:graphicFrameLocks noChangeAspect="1"/>
          </p:cNvGraphicFramePr>
          <p:nvPr/>
        </p:nvGraphicFramePr>
        <p:xfrm>
          <a:off x="755650" y="1773238"/>
          <a:ext cx="3181350" cy="2160587"/>
        </p:xfrm>
        <a:graphic>
          <a:graphicData uri="http://schemas.openxmlformats.org/presentationml/2006/ole">
            <p:oleObj spid="_x0000_s56325" name="Equation" r:id="rId3" imgW="1371600" imgH="927100" progId="Equation.3">
              <p:embed/>
            </p:oleObj>
          </a:graphicData>
        </a:graphic>
      </p:graphicFrame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Scale in other directions 2</a:t>
            </a:r>
            <a:endParaRPr lang="en-GB" smtClean="0"/>
          </a:p>
        </p:txBody>
      </p:sp>
      <p:sp>
        <p:nvSpPr>
          <p:cNvPr id="20484" name="Oval 28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20485" name="Line 29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0486" name="Line 30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0487" name="Line 3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0488" name="Line 3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0489" name="Text Box 33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grpSp>
        <p:nvGrpSpPr>
          <p:cNvPr id="20490" name="Group 34"/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20510" name="Rectangle 35"/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0511" name="Rectangle 36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0512" name="Line 37"/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20491" name="Arc 38"/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pSp>
        <p:nvGrpSpPr>
          <p:cNvPr id="20492" name="Group 39"/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20508" name="Line 40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0509" name="Line 41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20493" name="Group 42"/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20506" name="Line 43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0507" name="Line 44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20494" name="Line 45"/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0495" name="Line 46"/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0496" name="Arc 47"/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7" name="Line 48"/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0498" name="Line 49"/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20499" name="Group 50"/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20504" name="Line 51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0505" name="Line 52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20500" name="Group 53"/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20502" name="Line 54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0503" name="Line 55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7-4:230-231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248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7"/>
          <p:cNvGraphicFramePr>
            <a:graphicFrameLocks noChangeAspect="1"/>
          </p:cNvGraphicFramePr>
          <p:nvPr/>
        </p:nvGraphicFramePr>
        <p:xfrm>
          <a:off x="908050" y="1773238"/>
          <a:ext cx="6472238" cy="2471737"/>
        </p:xfrm>
        <a:graphic>
          <a:graphicData uri="http://schemas.openxmlformats.org/presentationml/2006/ole">
            <p:oleObj spid="_x0000_s57349" name="Equation" r:id="rId3" imgW="3073400" imgH="1168400" progId="Equation.3">
              <p:embed/>
            </p:oleObj>
          </a:graphicData>
        </a:graphic>
      </p:graphicFrame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Scale in other directions 3</a:t>
            </a:r>
            <a:endParaRPr lang="en-GB" smtClean="0"/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1)                      2)                      3)</a:t>
            </a:r>
            <a:endParaRPr lang="en-GB"/>
          </a:p>
        </p:txBody>
      </p:sp>
      <p:grpSp>
        <p:nvGrpSpPr>
          <p:cNvPr id="21514" name="Group 11"/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21534" name="Rectangle 12"/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1535" name="Rectangle 13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1536" name="Line 14"/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21515" name="Arc 15"/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pSp>
        <p:nvGrpSpPr>
          <p:cNvPr id="21516" name="Group 16"/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21532" name="Line 17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1533" name="Line 18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21517" name="Group 19"/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21530" name="Line 20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1531" name="Line 21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21518" name="Line 22"/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1519" name="Line 23"/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1520" name="Arc 24"/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1" name="Line 25"/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21523" name="Group 27"/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21528" name="Line 28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1529" name="Line 29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21524" name="Group 30"/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21526" name="Line 31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1527" name="Line 32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7-4:230-231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33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Order of transformations 1</a:t>
            </a:r>
          </a:p>
        </p:txBody>
      </p:sp>
      <p:grpSp>
        <p:nvGrpSpPr>
          <p:cNvPr id="22533" name="Group 3"/>
          <p:cNvGrpSpPr>
            <a:grpSpLocks/>
          </p:cNvGrpSpPr>
          <p:nvPr/>
        </p:nvGrpSpPr>
        <p:grpSpPr bwMode="auto">
          <a:xfrm>
            <a:off x="1204913" y="3241675"/>
            <a:ext cx="2009775" cy="1819275"/>
            <a:chOff x="1152" y="1888"/>
            <a:chExt cx="1266" cy="1146"/>
          </a:xfrm>
        </p:grpSpPr>
        <p:grpSp>
          <p:nvGrpSpPr>
            <p:cNvPr id="22567" name="Group 4"/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22570" name="Freeform 5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6 w 1073"/>
                  <a:gd name="T3" fmla="*/ 2733 h 964"/>
                  <a:gd name="T4" fmla="*/ 3040 w 1073"/>
                  <a:gd name="T5" fmla="*/ 273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71" name="Rectangle 6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68" name="Text Box 7"/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22569" name="Text Box 8"/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</p:grp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749300" y="2957513"/>
            <a:ext cx="2516188" cy="1400175"/>
            <a:chOff x="865" y="1709"/>
            <a:chExt cx="1585" cy="882"/>
          </a:xfrm>
        </p:grpSpPr>
        <p:grpSp>
          <p:nvGrpSpPr>
            <p:cNvPr id="22562" name="Group 10"/>
            <p:cNvGrpSpPr>
              <a:grpSpLocks/>
            </p:cNvGrpSpPr>
            <p:nvPr/>
          </p:nvGrpSpPr>
          <p:grpSpPr bwMode="auto">
            <a:xfrm rot="-1559225">
              <a:off x="1162" y="1709"/>
              <a:ext cx="956" cy="858"/>
              <a:chOff x="1440" y="2161"/>
              <a:chExt cx="1392" cy="1251"/>
            </a:xfrm>
          </p:grpSpPr>
          <p:sp>
            <p:nvSpPr>
              <p:cNvPr id="22565" name="Freeform 11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6 w 1073"/>
                  <a:gd name="T3" fmla="*/ 2733 h 964"/>
                  <a:gd name="T4" fmla="*/ 3040 w 1073"/>
                  <a:gd name="T5" fmla="*/ 273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66" name="Rectangle 12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63" name="Text Box 13"/>
            <p:cNvSpPr txBox="1">
              <a:spLocks noChangeArrowheads="1"/>
            </p:cNvSpPr>
            <p:nvPr/>
          </p:nvSpPr>
          <p:spPr bwMode="auto">
            <a:xfrm rot="-1559225">
              <a:off x="2174" y="230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22564" name="Text Box 14"/>
            <p:cNvSpPr txBox="1">
              <a:spLocks noChangeArrowheads="1"/>
            </p:cNvSpPr>
            <p:nvPr/>
          </p:nvSpPr>
          <p:spPr bwMode="auto">
            <a:xfrm rot="-1559225">
              <a:off x="865" y="202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chemeClr val="tx2"/>
                  </a:solidFill>
                </a:rPr>
                <a:t>y’</a:t>
              </a:r>
            </a:p>
          </p:txBody>
        </p:sp>
      </p:grpSp>
      <p:grpSp>
        <p:nvGrpSpPr>
          <p:cNvPr id="22535" name="Group 15"/>
          <p:cNvGrpSpPr>
            <a:grpSpLocks/>
          </p:cNvGrpSpPr>
          <p:nvPr/>
        </p:nvGrpSpPr>
        <p:grpSpPr bwMode="auto">
          <a:xfrm>
            <a:off x="1368425" y="2127250"/>
            <a:ext cx="2617788" cy="1377950"/>
            <a:chOff x="1255" y="1186"/>
            <a:chExt cx="1649" cy="868"/>
          </a:xfrm>
        </p:grpSpPr>
        <p:grpSp>
          <p:nvGrpSpPr>
            <p:cNvPr id="22557" name="Group 16"/>
            <p:cNvGrpSpPr>
              <a:grpSpLocks/>
            </p:cNvGrpSpPr>
            <p:nvPr/>
          </p:nvGrpSpPr>
          <p:grpSpPr bwMode="auto">
            <a:xfrm rot="-1559225">
              <a:off x="1555" y="1186"/>
              <a:ext cx="956" cy="858"/>
              <a:chOff x="1440" y="2161"/>
              <a:chExt cx="1392" cy="1251"/>
            </a:xfrm>
          </p:grpSpPr>
          <p:sp>
            <p:nvSpPr>
              <p:cNvPr id="22560" name="Freeform 17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6 w 1073"/>
                  <a:gd name="T3" fmla="*/ 2733 h 964"/>
                  <a:gd name="T4" fmla="*/ 3040 w 1073"/>
                  <a:gd name="T5" fmla="*/ 273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61" name="Rectangle 18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58" name="Text Box 19"/>
            <p:cNvSpPr txBox="1">
              <a:spLocks noChangeArrowheads="1"/>
            </p:cNvSpPr>
            <p:nvPr/>
          </p:nvSpPr>
          <p:spPr bwMode="auto">
            <a:xfrm rot="-1559225">
              <a:off x="2564" y="176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22559" name="Text Box 20"/>
            <p:cNvSpPr txBox="1">
              <a:spLocks noChangeArrowheads="1"/>
            </p:cNvSpPr>
            <p:nvPr/>
          </p:nvSpPr>
          <p:spPr bwMode="auto">
            <a:xfrm rot="-1559225">
              <a:off x="1255" y="148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pSp>
        <p:nvGrpSpPr>
          <p:cNvPr id="22536" name="Group 21"/>
          <p:cNvGrpSpPr>
            <a:grpSpLocks/>
          </p:cNvGrpSpPr>
          <p:nvPr/>
        </p:nvGrpSpPr>
        <p:grpSpPr bwMode="auto">
          <a:xfrm>
            <a:off x="5746750" y="3282950"/>
            <a:ext cx="2009775" cy="1819275"/>
            <a:chOff x="1152" y="1888"/>
            <a:chExt cx="1266" cy="1146"/>
          </a:xfrm>
        </p:grpSpPr>
        <p:grpSp>
          <p:nvGrpSpPr>
            <p:cNvPr id="22552" name="Group 22"/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22555" name="Freeform 23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6 w 1073"/>
                  <a:gd name="T3" fmla="*/ 2733 h 964"/>
                  <a:gd name="T4" fmla="*/ 3040 w 1073"/>
                  <a:gd name="T5" fmla="*/ 273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56" name="Rectangle 24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</p:grpSp>
      <p:grpSp>
        <p:nvGrpSpPr>
          <p:cNvPr id="22537" name="Group 27"/>
          <p:cNvGrpSpPr>
            <a:grpSpLocks/>
          </p:cNvGrpSpPr>
          <p:nvPr/>
        </p:nvGrpSpPr>
        <p:grpSpPr bwMode="auto">
          <a:xfrm>
            <a:off x="6405563" y="2371725"/>
            <a:ext cx="2111375" cy="1819275"/>
            <a:chOff x="3469" y="1494"/>
            <a:chExt cx="1330" cy="1146"/>
          </a:xfrm>
        </p:grpSpPr>
        <p:grpSp>
          <p:nvGrpSpPr>
            <p:cNvPr id="22547" name="Group 28"/>
            <p:cNvGrpSpPr>
              <a:grpSpLocks/>
            </p:cNvGrpSpPr>
            <p:nvPr/>
          </p:nvGrpSpPr>
          <p:grpSpPr bwMode="auto">
            <a:xfrm>
              <a:off x="3713" y="1494"/>
              <a:ext cx="956" cy="858"/>
              <a:chOff x="1440" y="2161"/>
              <a:chExt cx="1392" cy="1251"/>
            </a:xfrm>
          </p:grpSpPr>
          <p:sp>
            <p:nvSpPr>
              <p:cNvPr id="22550" name="Freeform 29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6 w 1073"/>
                  <a:gd name="T3" fmla="*/ 2733 h 964"/>
                  <a:gd name="T4" fmla="*/ 3040 w 1073"/>
                  <a:gd name="T5" fmla="*/ 273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51" name="Rectangle 30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48" name="Text Box 31"/>
            <p:cNvSpPr txBox="1">
              <a:spLocks noChangeArrowheads="1"/>
            </p:cNvSpPr>
            <p:nvPr/>
          </p:nvSpPr>
          <p:spPr bwMode="auto">
            <a:xfrm>
              <a:off x="4523" y="235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22549" name="Text Box 32"/>
            <p:cNvSpPr txBox="1">
              <a:spLocks noChangeArrowheads="1"/>
            </p:cNvSpPr>
            <p:nvPr/>
          </p:nvSpPr>
          <p:spPr bwMode="auto">
            <a:xfrm>
              <a:off x="3469" y="152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chemeClr val="tx2"/>
                  </a:solidFill>
                </a:rPr>
                <a:t>y’</a:t>
              </a:r>
            </a:p>
          </p:txBody>
        </p:sp>
      </p:grpSp>
      <p:grpSp>
        <p:nvGrpSpPr>
          <p:cNvPr id="22538" name="Group 33"/>
          <p:cNvGrpSpPr>
            <a:grpSpLocks/>
          </p:cNvGrpSpPr>
          <p:nvPr/>
        </p:nvGrpSpPr>
        <p:grpSpPr bwMode="auto">
          <a:xfrm>
            <a:off x="4687888" y="2087563"/>
            <a:ext cx="2616200" cy="1362075"/>
            <a:chOff x="2387" y="1315"/>
            <a:chExt cx="1648" cy="858"/>
          </a:xfrm>
        </p:grpSpPr>
        <p:grpSp>
          <p:nvGrpSpPr>
            <p:cNvPr id="22542" name="Group 34"/>
            <p:cNvGrpSpPr>
              <a:grpSpLocks/>
            </p:cNvGrpSpPr>
            <p:nvPr/>
          </p:nvGrpSpPr>
          <p:grpSpPr bwMode="auto">
            <a:xfrm rot="-1634355">
              <a:off x="2679" y="1315"/>
              <a:ext cx="956" cy="858"/>
              <a:chOff x="1440" y="2161"/>
              <a:chExt cx="1392" cy="1251"/>
            </a:xfrm>
          </p:grpSpPr>
          <p:sp>
            <p:nvSpPr>
              <p:cNvPr id="22545" name="Freeform 35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6 w 1073"/>
                  <a:gd name="T3" fmla="*/ 2733 h 964"/>
                  <a:gd name="T4" fmla="*/ 3040 w 1073"/>
                  <a:gd name="T5" fmla="*/ 273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46" name="Rectangle 36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43" name="Text Box 37"/>
            <p:cNvSpPr txBox="1">
              <a:spLocks noChangeArrowheads="1"/>
            </p:cNvSpPr>
            <p:nvPr/>
          </p:nvSpPr>
          <p:spPr bwMode="auto">
            <a:xfrm rot="-1634355">
              <a:off x="3695" y="188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22544" name="Text Box 38"/>
            <p:cNvSpPr txBox="1">
              <a:spLocks noChangeArrowheads="1"/>
            </p:cNvSpPr>
            <p:nvPr/>
          </p:nvSpPr>
          <p:spPr bwMode="auto">
            <a:xfrm rot="-1634355">
              <a:off x="2387" y="163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aphicFrame>
        <p:nvGraphicFramePr>
          <p:cNvPr id="22530" name="Object 39"/>
          <p:cNvGraphicFramePr>
            <a:graphicFrameLocks noChangeAspect="1"/>
          </p:cNvGraphicFramePr>
          <p:nvPr/>
        </p:nvGraphicFramePr>
        <p:xfrm>
          <a:off x="749300" y="5126038"/>
          <a:ext cx="2760663" cy="481012"/>
        </p:xfrm>
        <a:graphic>
          <a:graphicData uri="http://schemas.openxmlformats.org/presentationml/2006/ole">
            <p:oleObj spid="_x0000_s58376" name="Equation" r:id="rId3" imgW="1524240" imgH="254160" progId="Equation.3">
              <p:embed/>
            </p:oleObj>
          </a:graphicData>
        </a:graphic>
      </p:graphicFrame>
      <p:graphicFrame>
        <p:nvGraphicFramePr>
          <p:cNvPr id="22531" name="Object 40"/>
          <p:cNvGraphicFramePr>
            <a:graphicFrameLocks noChangeAspect="1"/>
          </p:cNvGraphicFramePr>
          <p:nvPr/>
        </p:nvGraphicFramePr>
        <p:xfrm>
          <a:off x="5059363" y="5102225"/>
          <a:ext cx="2760662" cy="481013"/>
        </p:xfrm>
        <a:graphic>
          <a:graphicData uri="http://schemas.openxmlformats.org/presentationml/2006/ole">
            <p:oleObj spid="_x0000_s58377" name="Equation" r:id="rId4" imgW="1524240" imgH="254160" progId="Equation.3">
              <p:embed/>
            </p:oleObj>
          </a:graphicData>
        </a:graphic>
      </p:graphicFrame>
      <p:sp>
        <p:nvSpPr>
          <p:cNvPr id="22539" name="Text Box 41"/>
          <p:cNvSpPr txBox="1">
            <a:spLocks noChangeArrowheads="1"/>
          </p:cNvSpPr>
          <p:nvPr/>
        </p:nvSpPr>
        <p:spPr bwMode="auto">
          <a:xfrm>
            <a:off x="609600" y="4876800"/>
            <a:ext cx="7772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2800"/>
              <a:t>Matrix multiplication does </a:t>
            </a:r>
            <a:r>
              <a:rPr lang="en-GB" sz="2800" b="1"/>
              <a:t>not </a:t>
            </a:r>
            <a:r>
              <a:rPr lang="en-GB" sz="2800"/>
              <a:t>commute. </a:t>
            </a:r>
          </a:p>
          <a:p>
            <a:pPr algn="l">
              <a:spcBef>
                <a:spcPct val="50000"/>
              </a:spcBef>
            </a:pPr>
            <a:r>
              <a:rPr lang="en-GB" sz="2800"/>
              <a:t>The order of transformations makes a difference!</a:t>
            </a:r>
          </a:p>
        </p:txBody>
      </p:sp>
      <p:sp>
        <p:nvSpPr>
          <p:cNvPr id="22540" name="Text Box 44"/>
          <p:cNvSpPr txBox="1">
            <a:spLocks noChangeArrowheads="1"/>
          </p:cNvSpPr>
          <p:nvPr/>
        </p:nvSpPr>
        <p:spPr bwMode="auto">
          <a:xfrm>
            <a:off x="990600" y="1752600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i="1"/>
              <a:t>Rotation, translation…       Translation, rotation…</a:t>
            </a:r>
          </a:p>
        </p:txBody>
      </p:sp>
      <p:sp>
        <p:nvSpPr>
          <p:cNvPr id="22541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H&amp;B 7-4:232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046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cs1"/>
          <p:cNvPicPr>
            <a:picLocks noChangeAspect="1" noChangeArrowheads="1"/>
          </p:cNvPicPr>
          <p:nvPr/>
        </p:nvPicPr>
        <p:blipFill>
          <a:blip r:embed="rId2" cstate="print">
            <a:lum brigh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048000" y="2971800"/>
            <a:ext cx="5791200" cy="2895600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2D Modeling Transformations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656167" y="1982788"/>
            <a:ext cx="2061633" cy="1301750"/>
          </a:xfrm>
          <a:prstGeom prst="rect">
            <a:avLst/>
          </a:prstGeom>
          <a:solidFill>
            <a:srgbClr val="F8F8F8"/>
          </a:solidFill>
          <a:ln w="28575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pic>
        <p:nvPicPr>
          <p:cNvPr id="260101" name="Picture 5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1035756" y="2254250"/>
            <a:ext cx="135607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102" name="Line 6"/>
          <p:cNvSpPr>
            <a:spLocks noChangeShapeType="1"/>
          </p:cNvSpPr>
          <p:nvPr/>
        </p:nvSpPr>
        <p:spPr bwMode="auto">
          <a:xfrm flipV="1">
            <a:off x="927100" y="2036763"/>
            <a:ext cx="0" cy="976312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927101" y="3013075"/>
            <a:ext cx="168345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2236612" y="2939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609600" y="207117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785990" y="1308786"/>
            <a:ext cx="14285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pitchFamily="34" charset="0"/>
              </a:rPr>
              <a:t>Modeling</a:t>
            </a:r>
          </a:p>
          <a:p>
            <a:r>
              <a:rPr lang="en-US">
                <a:latin typeface="Arial" pitchFamily="34" charset="0"/>
              </a:rPr>
              <a:t>Coordinates</a:t>
            </a:r>
          </a:p>
        </p:txBody>
      </p:sp>
      <p:pic>
        <p:nvPicPr>
          <p:cNvPr id="260107" name="Picture 11" descr="cs1"/>
          <p:cNvPicPr>
            <a:picLocks noChangeAspect="1" noChangeArrowheads="1"/>
          </p:cNvPicPr>
          <p:nvPr/>
        </p:nvPicPr>
        <p:blipFill>
          <a:blip r:embed="rId2" cstate="print">
            <a:lum bright="4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3046590" y="5162550"/>
            <a:ext cx="1357489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0108" name="Group 12"/>
          <p:cNvGrpSpPr>
            <a:grpSpLocks/>
          </p:cNvGrpSpPr>
          <p:nvPr/>
        </p:nvGrpSpPr>
        <p:grpSpPr bwMode="auto">
          <a:xfrm>
            <a:off x="3019778" y="5419725"/>
            <a:ext cx="714022" cy="446088"/>
            <a:chOff x="2236" y="1879"/>
            <a:chExt cx="1060" cy="665"/>
          </a:xfrm>
        </p:grpSpPr>
        <p:pic>
          <p:nvPicPr>
            <p:cNvPr id="260109" name="Picture 13" descr="cs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4590" t="71631" r="63235" b="16496"/>
            <a:stretch>
              <a:fillRect/>
            </a:stretch>
          </p:blipFill>
          <p:spPr bwMode="auto">
            <a:xfrm>
              <a:off x="2253" y="2071"/>
              <a:ext cx="855" cy="473"/>
            </a:xfrm>
            <a:prstGeom prst="rect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0110" name="Line 14"/>
            <p:cNvSpPr>
              <a:spLocks noChangeShapeType="1"/>
            </p:cNvSpPr>
            <p:nvPr/>
          </p:nvSpPr>
          <p:spPr bwMode="auto">
            <a:xfrm flipV="1">
              <a:off x="2236" y="1879"/>
              <a:ext cx="0" cy="615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111" name="Line 15"/>
            <p:cNvSpPr>
              <a:spLocks noChangeShapeType="1"/>
            </p:cNvSpPr>
            <p:nvPr/>
          </p:nvSpPr>
          <p:spPr bwMode="auto">
            <a:xfrm>
              <a:off x="2236" y="2494"/>
              <a:ext cx="106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0112" name="Line 16"/>
          <p:cNvSpPr>
            <a:spLocks noChangeShapeType="1"/>
          </p:cNvSpPr>
          <p:nvPr/>
        </p:nvSpPr>
        <p:spPr bwMode="auto">
          <a:xfrm flipH="1">
            <a:off x="3692878" y="5195889"/>
            <a:ext cx="688622" cy="3206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587023" y="4547448"/>
            <a:ext cx="158671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pitchFamily="34" charset="0"/>
              </a:rPr>
              <a:t>Scale .3, .3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  <a:latin typeface="Arial" pitchFamily="34" charset="0"/>
              </a:rPr>
              <a:t>Rotate -90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  <a:latin typeface="Arial" pitchFamily="34" charset="0"/>
              </a:rPr>
              <a:t>Translate 5, 3</a:t>
            </a:r>
          </a:p>
        </p:txBody>
      </p:sp>
    </p:spTree>
    <p:extLst>
      <p:ext uri="{BB962C8B-B14F-4D97-AF65-F5344CB8AC3E}">
        <p14:creationId xmlns="" xmlns:p14="http://schemas.microsoft.com/office/powerpoint/2010/main" val="2018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Homogenous Coordinates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Homogenous Coordinates - term used in mathematics to refer to the effect of this representation on Cartesian equations.  Converting a pt(x,y) and f(x,y)=0 -&gt; (x</a:t>
            </a:r>
            <a:r>
              <a:rPr lang="en-US" sz="2800" baseline="-25000"/>
              <a:t>h</a:t>
            </a:r>
            <a:r>
              <a:rPr lang="en-US" sz="2800"/>
              <a:t>,y</a:t>
            </a:r>
            <a:r>
              <a:rPr lang="en-US" sz="2800" baseline="-25000"/>
              <a:t>h</a:t>
            </a:r>
            <a:r>
              <a:rPr lang="en-US" sz="2800"/>
              <a:t>,h) then in homogenous equations mean (v*x</a:t>
            </a:r>
            <a:r>
              <a:rPr lang="en-US" sz="2800" baseline="-25000"/>
              <a:t>h</a:t>
            </a:r>
            <a:r>
              <a:rPr lang="en-US" sz="2800"/>
              <a:t>,v*y</a:t>
            </a:r>
            <a:r>
              <a:rPr lang="en-US" sz="2800" baseline="-25000"/>
              <a:t>h</a:t>
            </a:r>
            <a:r>
              <a:rPr lang="en-US" sz="2800"/>
              <a:t>,v*h) can be factored out.</a:t>
            </a:r>
          </a:p>
          <a:p>
            <a:r>
              <a:rPr lang="en-US" sz="2800"/>
              <a:t>What you should get: By expressing the transformations with homogenous equations and coordinates, all transformations can be expressed as matrix multiplications.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18072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Final Transformations - </a:t>
            </a:r>
            <a:br>
              <a:rPr lang="en-US"/>
            </a:br>
            <a:r>
              <a:rPr lang="en-US"/>
              <a:t>Compare Equations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1649505"/>
              </p:ext>
            </p:extLst>
          </p:nvPr>
        </p:nvGraphicFramePr>
        <p:xfrm>
          <a:off x="1371600" y="1900238"/>
          <a:ext cx="6643688" cy="4652962"/>
        </p:xfrm>
        <a:graphic>
          <a:graphicData uri="http://schemas.openxmlformats.org/presentationml/2006/ole">
            <p:oleObj spid="_x0000_s28678" name="Equation" r:id="rId3" imgW="5462280" imgH="38109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580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Matrix Representation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Represent 2D transformation by a matrix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Multiply matrix by column vector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 </a:t>
            </a:r>
            <a:r>
              <a:rPr lang="en-US" dirty="0"/>
              <a:t>apply transformation to point</a:t>
            </a:r>
          </a:p>
          <a:p>
            <a:pPr marL="742950" lvl="1" indent="-285750"/>
            <a:endParaRPr lang="en-US" dirty="0"/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6759562"/>
              </p:ext>
            </p:extLst>
          </p:nvPr>
        </p:nvGraphicFramePr>
        <p:xfrm>
          <a:off x="914400" y="5334000"/>
          <a:ext cx="2819400" cy="960438"/>
        </p:xfrm>
        <a:graphic>
          <a:graphicData uri="http://schemas.openxmlformats.org/presentationml/2006/ole">
            <p:oleObj spid="_x0000_s3089" name="Equation" r:id="rId3" imgW="1117600" imgH="381000" progId="Equation.3">
              <p:embed/>
            </p:oleObj>
          </a:graphicData>
        </a:graphic>
      </p:graphicFrame>
      <p:graphicFrame>
        <p:nvGraphicFramePr>
          <p:cNvPr id="270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26368447"/>
              </p:ext>
            </p:extLst>
          </p:nvPr>
        </p:nvGraphicFramePr>
        <p:xfrm>
          <a:off x="3081867" y="2514600"/>
          <a:ext cx="1295400" cy="998538"/>
        </p:xfrm>
        <a:graphic>
          <a:graphicData uri="http://schemas.openxmlformats.org/presentationml/2006/ole">
            <p:oleObj spid="_x0000_s3090" name="Equation" r:id="rId4" imgW="495085" imgH="380835" progId="Equation.3">
              <p:embed/>
            </p:oleObj>
          </a:graphicData>
        </a:graphic>
      </p:graphicFrame>
      <p:graphicFrame>
        <p:nvGraphicFramePr>
          <p:cNvPr id="270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94739220"/>
              </p:ext>
            </p:extLst>
          </p:nvPr>
        </p:nvGraphicFramePr>
        <p:xfrm>
          <a:off x="4436533" y="5334000"/>
          <a:ext cx="1676400" cy="998538"/>
        </p:xfrm>
        <a:graphic>
          <a:graphicData uri="http://schemas.openxmlformats.org/presentationml/2006/ole">
            <p:oleObj spid="_x0000_s3091" name="Equation" r:id="rId5" imgW="723586" imgH="431613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827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Matrix Representation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Transformations combined by multiplication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99093218"/>
              </p:ext>
            </p:extLst>
          </p:nvPr>
        </p:nvGraphicFramePr>
        <p:xfrm>
          <a:off x="1981200" y="2667001"/>
          <a:ext cx="5126567" cy="1020763"/>
        </p:xfrm>
        <a:graphic>
          <a:graphicData uri="http://schemas.openxmlformats.org/presentationml/2006/ole">
            <p:oleObj spid="_x0000_s4103" name="Equation" r:id="rId3" imgW="2032000" imgH="406400" progId="Equation.3">
              <p:embed/>
            </p:oleObj>
          </a:graphicData>
        </a:graphic>
      </p:graphicFrame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646289" y="4383088"/>
            <a:ext cx="8040511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Matrices are a convenient and efficient way </a:t>
            </a:r>
          </a:p>
          <a:p>
            <a:pPr lvl="1"/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to represent a sequence of transformations!</a:t>
            </a:r>
          </a:p>
        </p:txBody>
      </p:sp>
    </p:spTree>
    <p:extLst>
      <p:ext uri="{BB962C8B-B14F-4D97-AF65-F5344CB8AC3E}">
        <p14:creationId xmlns="" xmlns:p14="http://schemas.microsoft.com/office/powerpoint/2010/main" val="5075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2x2 Matrices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What types of transformations can be </a:t>
            </a:r>
            <a:br>
              <a:rPr lang="en-US"/>
            </a:br>
            <a:r>
              <a:rPr lang="en-US"/>
              <a:t>represented with a 2x2 matrix?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846667" y="2667001"/>
            <a:ext cx="21034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2D Identity?</a:t>
            </a:r>
          </a:p>
        </p:txBody>
      </p:sp>
      <p:graphicFrame>
        <p:nvGraphicFramePr>
          <p:cNvPr id="272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1905956"/>
              </p:ext>
            </p:extLst>
          </p:nvPr>
        </p:nvGraphicFramePr>
        <p:xfrm>
          <a:off x="1253067" y="3276601"/>
          <a:ext cx="960967" cy="893763"/>
        </p:xfrm>
        <a:graphic>
          <a:graphicData uri="http://schemas.openxmlformats.org/presentationml/2006/ole">
            <p:oleObj spid="_x0000_s5142" name="Equation" r:id="rId3" imgW="380835" imgH="355446" progId="Equation.3">
              <p:embed/>
            </p:oleObj>
          </a:graphicData>
        </a:graphic>
      </p:graphicFrame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69363288"/>
              </p:ext>
            </p:extLst>
          </p:nvPr>
        </p:nvGraphicFramePr>
        <p:xfrm>
          <a:off x="3898901" y="3200401"/>
          <a:ext cx="2722033" cy="962025"/>
        </p:xfrm>
        <a:graphic>
          <a:graphicData uri="http://schemas.openxmlformats.org/presentationml/2006/ole">
            <p:oleObj spid="_x0000_s5143" name="Equation" r:id="rId4" imgW="1079032" imgH="380835" progId="Equation.3">
              <p:embed/>
            </p:oleObj>
          </a:graphicData>
        </a:graphic>
      </p:graphicFrame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846667" y="4419601"/>
            <a:ext cx="3905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2D Scale around (0,0)?</a:t>
            </a:r>
          </a:p>
        </p:txBody>
      </p:sp>
      <p:graphicFrame>
        <p:nvGraphicFramePr>
          <p:cNvPr id="272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2366592"/>
              </p:ext>
            </p:extLst>
          </p:nvPr>
        </p:nvGraphicFramePr>
        <p:xfrm>
          <a:off x="1220612" y="4870450"/>
          <a:ext cx="1632655" cy="1212850"/>
        </p:xfrm>
        <a:graphic>
          <a:graphicData uri="http://schemas.openxmlformats.org/presentationml/2006/ole">
            <p:oleObj spid="_x0000_s5144" name="Equation" r:id="rId5" imgW="647419" imgH="482391" progId="Equation.3">
              <p:embed/>
            </p:oleObj>
          </a:graphicData>
        </a:graphic>
      </p:graphicFrame>
      <p:graphicFrame>
        <p:nvGraphicFramePr>
          <p:cNvPr id="272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75561754"/>
              </p:ext>
            </p:extLst>
          </p:nvPr>
        </p:nvGraphicFramePr>
        <p:xfrm>
          <a:off x="3923928" y="4935003"/>
          <a:ext cx="3108678" cy="1217613"/>
        </p:xfrm>
        <a:graphic>
          <a:graphicData uri="http://schemas.openxmlformats.org/presentationml/2006/ole">
            <p:oleObj spid="_x0000_s5145" name="Equation" r:id="rId6" imgW="1231366" imgH="482391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215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2x2 Matrices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What types of transformations can be </a:t>
            </a:r>
            <a:br>
              <a:rPr lang="en-US"/>
            </a:br>
            <a:r>
              <a:rPr lang="en-US"/>
              <a:t>represented with a 2x2 matrix?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838200" y="2681288"/>
            <a:ext cx="4065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2D Rotate around (0,0)?</a:t>
            </a:r>
          </a:p>
        </p:txBody>
      </p:sp>
      <p:graphicFrame>
        <p:nvGraphicFramePr>
          <p:cNvPr id="273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3177923"/>
              </p:ext>
            </p:extLst>
          </p:nvPr>
        </p:nvGraphicFramePr>
        <p:xfrm>
          <a:off x="1143000" y="3382964"/>
          <a:ext cx="3224389" cy="782637"/>
        </p:xfrm>
        <a:graphic>
          <a:graphicData uri="http://schemas.openxmlformats.org/presentationml/2006/ole">
            <p:oleObj spid="_x0000_s6166" name="Equation" r:id="rId3" imgW="1459866" imgH="355446" progId="Equation.3">
              <p:embed/>
            </p:oleObj>
          </a:graphicData>
        </a:graphic>
      </p:graphicFrame>
      <p:graphicFrame>
        <p:nvGraphicFramePr>
          <p:cNvPr id="273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01012051"/>
              </p:ext>
            </p:extLst>
          </p:nvPr>
        </p:nvGraphicFramePr>
        <p:xfrm>
          <a:off x="5016500" y="3327401"/>
          <a:ext cx="3454400" cy="930275"/>
        </p:xfrm>
        <a:graphic>
          <a:graphicData uri="http://schemas.openxmlformats.org/presentationml/2006/ole">
            <p:oleObj spid="_x0000_s6167" name="Equation" r:id="rId4" imgW="1701800" imgH="457200" progId="Equation.3">
              <p:embed/>
            </p:oleObj>
          </a:graphicData>
        </a:graphic>
      </p:graphicFrame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838200" y="4586288"/>
            <a:ext cx="1904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2D Shear?</a:t>
            </a:r>
          </a:p>
        </p:txBody>
      </p:sp>
      <p:graphicFrame>
        <p:nvGraphicFramePr>
          <p:cNvPr id="273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7976052"/>
              </p:ext>
            </p:extLst>
          </p:nvPr>
        </p:nvGraphicFramePr>
        <p:xfrm>
          <a:off x="1102079" y="5176839"/>
          <a:ext cx="2101144" cy="1006475"/>
        </p:xfrm>
        <a:graphic>
          <a:graphicData uri="http://schemas.openxmlformats.org/presentationml/2006/ole">
            <p:oleObj spid="_x0000_s6168" name="Equation" r:id="rId5" imgW="952500" imgH="457200" progId="Equation.3">
              <p:embed/>
            </p:oleObj>
          </a:graphicData>
        </a:graphic>
      </p:graphicFrame>
      <p:graphicFrame>
        <p:nvGraphicFramePr>
          <p:cNvPr id="273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2987780"/>
              </p:ext>
            </p:extLst>
          </p:nvPr>
        </p:nvGraphicFramePr>
        <p:xfrm>
          <a:off x="4930733" y="5109508"/>
          <a:ext cx="3489678" cy="1217612"/>
        </p:xfrm>
        <a:graphic>
          <a:graphicData uri="http://schemas.openxmlformats.org/presentationml/2006/ole">
            <p:oleObj spid="_x0000_s6169" name="Equation" r:id="rId6" imgW="1384300" imgH="482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53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2x2 Matrices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What types of transformations can be </a:t>
            </a:r>
            <a:br>
              <a:rPr lang="en-US"/>
            </a:br>
            <a:r>
              <a:rPr lang="en-US"/>
              <a:t>represented with a 2x2 matrix?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838200" y="2681288"/>
            <a:ext cx="39499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2D Mirror about Y axis?</a:t>
            </a:r>
          </a:p>
        </p:txBody>
      </p:sp>
      <p:graphicFrame>
        <p:nvGraphicFramePr>
          <p:cNvPr id="274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88958211"/>
              </p:ext>
            </p:extLst>
          </p:nvPr>
        </p:nvGraphicFramePr>
        <p:xfrm>
          <a:off x="1219200" y="3332164"/>
          <a:ext cx="1010356" cy="782637"/>
        </p:xfrm>
        <a:graphic>
          <a:graphicData uri="http://schemas.openxmlformats.org/presentationml/2006/ole">
            <p:oleObj spid="_x0000_s7190" name="Equation" r:id="rId3" imgW="457002" imgH="355446" progId="Equation.3">
              <p:embed/>
            </p:oleObj>
          </a:graphicData>
        </a:graphic>
      </p:graphicFrame>
      <p:graphicFrame>
        <p:nvGraphicFramePr>
          <p:cNvPr id="274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55683452"/>
              </p:ext>
            </p:extLst>
          </p:nvPr>
        </p:nvGraphicFramePr>
        <p:xfrm>
          <a:off x="4644008" y="3204508"/>
          <a:ext cx="2971800" cy="968375"/>
        </p:xfrm>
        <a:graphic>
          <a:graphicData uri="http://schemas.openxmlformats.org/presentationml/2006/ole">
            <p:oleObj spid="_x0000_s7191" name="Equation" r:id="rId4" imgW="1168400" imgH="381000" progId="Equation.3">
              <p:embed/>
            </p:oleObj>
          </a:graphicData>
        </a:graphic>
      </p:graphicFrame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838200" y="4586288"/>
            <a:ext cx="3525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2D Mirror over (0,0)?</a:t>
            </a:r>
          </a:p>
        </p:txBody>
      </p:sp>
      <p:graphicFrame>
        <p:nvGraphicFramePr>
          <p:cNvPr id="274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5819719"/>
              </p:ext>
            </p:extLst>
          </p:nvPr>
        </p:nvGraphicFramePr>
        <p:xfrm>
          <a:off x="1295401" y="5313364"/>
          <a:ext cx="1037167" cy="782637"/>
        </p:xfrm>
        <a:graphic>
          <a:graphicData uri="http://schemas.openxmlformats.org/presentationml/2006/ole">
            <p:oleObj spid="_x0000_s7192" name="Equation" r:id="rId5" imgW="469696" imgH="355446" progId="Equation.3">
              <p:embed/>
            </p:oleObj>
          </a:graphicData>
        </a:graphic>
      </p:graphicFrame>
      <p:graphicFrame>
        <p:nvGraphicFramePr>
          <p:cNvPr id="274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56902847"/>
              </p:ext>
            </p:extLst>
          </p:nvPr>
        </p:nvGraphicFramePr>
        <p:xfrm>
          <a:off x="4574823" y="5203826"/>
          <a:ext cx="3197578" cy="968375"/>
        </p:xfrm>
        <a:graphic>
          <a:graphicData uri="http://schemas.openxmlformats.org/presentationml/2006/ole">
            <p:oleObj spid="_x0000_s7193" name="Equation" r:id="rId6" imgW="1257300" imgH="381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88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2x2 Matrices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What types of transformations can be </a:t>
            </a:r>
            <a:br>
              <a:rPr lang="en-US"/>
            </a:br>
            <a:r>
              <a:rPr lang="en-US"/>
              <a:t>represented with a 2x2 matrix?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838200" y="2757488"/>
            <a:ext cx="2705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2D Translation?</a:t>
            </a:r>
          </a:p>
        </p:txBody>
      </p:sp>
      <p:graphicFrame>
        <p:nvGraphicFramePr>
          <p:cNvPr id="275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15876020"/>
              </p:ext>
            </p:extLst>
          </p:nvPr>
        </p:nvGraphicFramePr>
        <p:xfrm>
          <a:off x="1374423" y="3297239"/>
          <a:ext cx="1426634" cy="1006475"/>
        </p:xfrm>
        <a:graphic>
          <a:graphicData uri="http://schemas.openxmlformats.org/presentationml/2006/ole">
            <p:oleObj spid="_x0000_s8199" name="Equation" r:id="rId3" imgW="647700" imgH="457200" progId="Equation.3">
              <p:embed/>
            </p:oleObj>
          </a:graphicData>
        </a:graphic>
      </p:graphicFrame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1793523" y="4568826"/>
            <a:ext cx="6083717" cy="95410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Only linear 2D transformations </a:t>
            </a:r>
          </a:p>
          <a:p>
            <a:r>
              <a:rPr lang="en-US" sz="2800">
                <a:solidFill>
                  <a:schemeClr val="tx2"/>
                </a:solidFill>
                <a:latin typeface="Arial" pitchFamily="34" charset="0"/>
              </a:rPr>
              <a:t>can be represented with a 2x2 matrix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3217333" y="3505200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NO!</a:t>
            </a:r>
          </a:p>
        </p:txBody>
      </p:sp>
    </p:spTree>
    <p:extLst>
      <p:ext uri="{BB962C8B-B14F-4D97-AF65-F5344CB8AC3E}">
        <p14:creationId xmlns="" xmlns:p14="http://schemas.microsoft.com/office/powerpoint/2010/main" val="42578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7879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/>
              <a:t>Linear transformations are combinations of …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Scale,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Rotation,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Shear, and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Mirror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/>
              <a:t>Properties of linear transformations: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Satisfies: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Origin maps to origin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Lines map to lines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Parallel lines remain parallel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Ratios are preserved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1700"/>
              <a:t>Closed under composition</a:t>
            </a:r>
          </a:p>
        </p:txBody>
      </p:sp>
      <p:graphicFrame>
        <p:nvGraphicFramePr>
          <p:cNvPr id="276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90946701"/>
              </p:ext>
            </p:extLst>
          </p:nvPr>
        </p:nvGraphicFramePr>
        <p:xfrm>
          <a:off x="3563888" y="3645024"/>
          <a:ext cx="4686300" cy="482600"/>
        </p:xfrm>
        <a:graphic>
          <a:graphicData uri="http://schemas.openxmlformats.org/presentationml/2006/ole">
            <p:oleObj spid="_x0000_s9228" name="Equation" r:id="rId3" imgW="2082800" imgH="215900" progId="Equation.3">
              <p:embed/>
            </p:oleObj>
          </a:graphicData>
        </a:graphic>
      </p:graphicFrame>
      <p:graphicFrame>
        <p:nvGraphicFramePr>
          <p:cNvPr id="276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0279788"/>
              </p:ext>
            </p:extLst>
          </p:nvPr>
        </p:nvGraphicFramePr>
        <p:xfrm>
          <a:off x="3081867" y="2209800"/>
          <a:ext cx="2270478" cy="927100"/>
        </p:xfrm>
        <a:graphic>
          <a:graphicData uri="http://schemas.openxmlformats.org/presentationml/2006/ole">
            <p:oleObj spid="_x0000_s9229" name="Equation" r:id="rId4" imgW="11176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503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b="0" dirty="0"/>
              <a:t>Q: How can we represent translation as a 3x3 matrix?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graphicFrame>
        <p:nvGraphicFramePr>
          <p:cNvPr id="319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61676080"/>
              </p:ext>
            </p:extLst>
          </p:nvPr>
        </p:nvGraphicFramePr>
        <p:xfrm>
          <a:off x="3995936" y="3284984"/>
          <a:ext cx="1425222" cy="1006475"/>
        </p:xfrm>
        <a:graphic>
          <a:graphicData uri="http://schemas.openxmlformats.org/presentationml/2006/ole">
            <p:oleObj spid="_x0000_s10247" name="Equation" r:id="rId3" imgW="6477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524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 descr="cs1"/>
          <p:cNvPicPr>
            <a:picLocks noChangeAspect="1" noChangeArrowheads="1"/>
          </p:cNvPicPr>
          <p:nvPr/>
        </p:nvPicPr>
        <p:blipFill>
          <a:blip r:embed="rId2" cstate="print">
            <a:lum brigh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048000" y="2971800"/>
            <a:ext cx="5791200" cy="2895600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2D Modeling Transformations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656167" y="1982788"/>
            <a:ext cx="2061633" cy="1301750"/>
          </a:xfrm>
          <a:prstGeom prst="rect">
            <a:avLst/>
          </a:prstGeom>
          <a:solidFill>
            <a:srgbClr val="F8F8F8"/>
          </a:solidFill>
          <a:ln w="28575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pic>
        <p:nvPicPr>
          <p:cNvPr id="261125" name="Picture 5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1035756" y="2254250"/>
            <a:ext cx="135607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26" name="Line 6"/>
          <p:cNvSpPr>
            <a:spLocks noChangeShapeType="1"/>
          </p:cNvSpPr>
          <p:nvPr/>
        </p:nvSpPr>
        <p:spPr bwMode="auto">
          <a:xfrm flipV="1">
            <a:off x="927100" y="2036763"/>
            <a:ext cx="0" cy="976312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927101" y="3013075"/>
            <a:ext cx="168345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2236612" y="2939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609600" y="207117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261130" name="Rectangle 10"/>
          <p:cNvSpPr>
            <a:spLocks noChangeArrowheads="1"/>
          </p:cNvSpPr>
          <p:nvPr/>
        </p:nvSpPr>
        <p:spPr bwMode="auto">
          <a:xfrm>
            <a:off x="785990" y="1308786"/>
            <a:ext cx="14285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pitchFamily="34" charset="0"/>
              </a:rPr>
              <a:t>Modeling</a:t>
            </a:r>
          </a:p>
          <a:p>
            <a:r>
              <a:rPr lang="en-US">
                <a:latin typeface="Arial" pitchFamily="34" charset="0"/>
              </a:rPr>
              <a:t>Coordinates</a:t>
            </a:r>
          </a:p>
        </p:txBody>
      </p:sp>
      <p:pic>
        <p:nvPicPr>
          <p:cNvPr id="261131" name="Picture 11" descr="cs1"/>
          <p:cNvPicPr>
            <a:picLocks noChangeAspect="1" noChangeArrowheads="1"/>
          </p:cNvPicPr>
          <p:nvPr/>
        </p:nvPicPr>
        <p:blipFill>
          <a:blip r:embed="rId2" cstate="print">
            <a:lum bright="4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3021190" y="5562601"/>
            <a:ext cx="61806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1132" name="Group 12"/>
          <p:cNvGrpSpPr>
            <a:grpSpLocks/>
          </p:cNvGrpSpPr>
          <p:nvPr/>
        </p:nvGrpSpPr>
        <p:grpSpPr bwMode="auto">
          <a:xfrm>
            <a:off x="2971800" y="5862638"/>
            <a:ext cx="484012" cy="766762"/>
            <a:chOff x="2784" y="3216"/>
            <a:chExt cx="217" cy="344"/>
          </a:xfrm>
        </p:grpSpPr>
        <p:pic>
          <p:nvPicPr>
            <p:cNvPr id="261133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216"/>
              <a:ext cx="174" cy="294"/>
            </a:xfrm>
            <a:prstGeom prst="rect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1134" name="Group 14"/>
            <p:cNvGrpSpPr>
              <a:grpSpLocks/>
            </p:cNvGrpSpPr>
            <p:nvPr/>
          </p:nvGrpSpPr>
          <p:grpSpPr bwMode="auto">
            <a:xfrm rot="5400000">
              <a:off x="2730" y="3288"/>
              <a:ext cx="344" cy="199"/>
              <a:chOff x="2248" y="2299"/>
              <a:chExt cx="344" cy="199"/>
            </a:xfrm>
          </p:grpSpPr>
          <p:sp>
            <p:nvSpPr>
              <p:cNvPr id="261135" name="Line 15"/>
              <p:cNvSpPr>
                <a:spLocks noChangeShapeType="1"/>
              </p:cNvSpPr>
              <p:nvPr/>
            </p:nvSpPr>
            <p:spPr bwMode="auto">
              <a:xfrm flipV="1">
                <a:off x="2248" y="2299"/>
                <a:ext cx="0" cy="199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1136" name="Line 16"/>
              <p:cNvSpPr>
                <a:spLocks noChangeShapeType="1"/>
              </p:cNvSpPr>
              <p:nvPr/>
            </p:nvSpPr>
            <p:spPr bwMode="auto">
              <a:xfrm>
                <a:off x="2248" y="2498"/>
                <a:ext cx="344" cy="0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61137" name="Arc 17"/>
          <p:cNvSpPr>
            <a:spLocks/>
          </p:cNvSpPr>
          <p:nvPr/>
        </p:nvSpPr>
        <p:spPr bwMode="auto">
          <a:xfrm flipV="1">
            <a:off x="3025423" y="5861050"/>
            <a:ext cx="630767" cy="630238"/>
          </a:xfrm>
          <a:custGeom>
            <a:avLst/>
            <a:gdLst>
              <a:gd name="G0" fmla="+- 0 0 0"/>
              <a:gd name="G1" fmla="+- 21257 0 0"/>
              <a:gd name="G2" fmla="+- 21600 0 0"/>
              <a:gd name="T0" fmla="*/ 3832 w 21200"/>
              <a:gd name="T1" fmla="*/ 0 h 21257"/>
              <a:gd name="T2" fmla="*/ 21200 w 21200"/>
              <a:gd name="T3" fmla="*/ 17120 h 21257"/>
              <a:gd name="T4" fmla="*/ 0 w 21200"/>
              <a:gd name="T5" fmla="*/ 21257 h 2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0" h="21257" fill="none" extrusionOk="0">
                <a:moveTo>
                  <a:pt x="3832" y="-1"/>
                </a:moveTo>
                <a:cubicBezTo>
                  <a:pt x="12597" y="1579"/>
                  <a:pt x="19494" y="8378"/>
                  <a:pt x="21200" y="17119"/>
                </a:cubicBezTo>
              </a:path>
              <a:path w="21200" h="21257" stroke="0" extrusionOk="0">
                <a:moveTo>
                  <a:pt x="3832" y="-1"/>
                </a:moveTo>
                <a:cubicBezTo>
                  <a:pt x="12597" y="1579"/>
                  <a:pt x="19494" y="8378"/>
                  <a:pt x="21200" y="17119"/>
                </a:cubicBezTo>
                <a:lnTo>
                  <a:pt x="0" y="21257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472723" y="4547448"/>
            <a:ext cx="158671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2"/>
                </a:solidFill>
                <a:latin typeface="Arial" pitchFamily="34" charset="0"/>
              </a:rPr>
              <a:t>Scale .3, .3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pitchFamily="34" charset="0"/>
              </a:rPr>
              <a:t>Rotate -90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  <a:latin typeface="Arial" pitchFamily="34" charset="0"/>
              </a:rPr>
              <a:t>Translate 5, 3</a:t>
            </a:r>
          </a:p>
        </p:txBody>
      </p:sp>
    </p:spTree>
    <p:extLst>
      <p:ext uri="{BB962C8B-B14F-4D97-AF65-F5344CB8AC3E}">
        <p14:creationId xmlns="" xmlns:p14="http://schemas.microsoft.com/office/powerpoint/2010/main" val="37606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1" y="1612900"/>
            <a:ext cx="4214989" cy="2425700"/>
          </a:xfrm>
        </p:spPr>
        <p:txBody>
          <a:bodyPr/>
          <a:lstStyle/>
          <a:p>
            <a:r>
              <a:rPr lang="en-US" sz="2800" b="0" i="0"/>
              <a:t>Homogeneous coordinates</a:t>
            </a:r>
          </a:p>
          <a:p>
            <a:pPr lvl="1"/>
            <a:r>
              <a:rPr lang="en-US" sz="2400"/>
              <a:t>represent coordinates in 2 dimensions with a 3-vector</a:t>
            </a:r>
          </a:p>
          <a:p>
            <a:endParaRPr lang="en-US" sz="2700"/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860446335"/>
              </p:ext>
            </p:extLst>
          </p:nvPr>
        </p:nvGraphicFramePr>
        <p:xfrm>
          <a:off x="4436533" y="1828801"/>
          <a:ext cx="4251678" cy="2176463"/>
        </p:xfrm>
        <a:graphic>
          <a:graphicData uri="http://schemas.openxmlformats.org/presentationml/2006/ole">
            <p:oleObj spid="_x0000_s11271" name="Equation" r:id="rId3" imgW="1562100" imgH="711200" progId="Equation.3">
              <p:embed/>
            </p:oleObj>
          </a:graphicData>
        </a:graphic>
      </p:graphicFrame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169334" y="4419600"/>
            <a:ext cx="8566856" cy="1752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100">
                <a:solidFill>
                  <a:srgbClr val="FEC52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Homogeneous coordinates seem unintuitive, but they make graphics operations </a:t>
            </a:r>
            <a:r>
              <a:rPr lang="en-US" sz="31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much</a:t>
            </a:r>
            <a:r>
              <a:rPr lang="en-US" sz="3100">
                <a:solidFill>
                  <a:srgbClr val="FEC52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easier</a:t>
            </a:r>
          </a:p>
        </p:txBody>
      </p:sp>
    </p:spTree>
    <p:extLst>
      <p:ext uri="{BB962C8B-B14F-4D97-AF65-F5344CB8AC3E}">
        <p14:creationId xmlns="" xmlns:p14="http://schemas.microsoft.com/office/powerpoint/2010/main" val="18310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b="0" dirty="0"/>
              <a:t>Q: How can we represent translation as a 3x3 matrix?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A: Using the rightmost column:</a:t>
            </a: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02730295"/>
              </p:ext>
            </p:extLst>
          </p:nvPr>
        </p:nvGraphicFramePr>
        <p:xfrm>
          <a:off x="2771800" y="4509120"/>
          <a:ext cx="4103511" cy="1843087"/>
        </p:xfrm>
        <a:graphic>
          <a:graphicData uri="http://schemas.openxmlformats.org/presentationml/2006/ole">
            <p:oleObj spid="_x0000_s12300" name="Equation" r:id="rId3" imgW="1638300" imgH="736600" progId="Equation.3">
              <p:embed/>
            </p:oleObj>
          </a:graphicData>
        </a:graphic>
      </p:graphicFrame>
      <p:graphicFrame>
        <p:nvGraphicFramePr>
          <p:cNvPr id="309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55609695"/>
              </p:ext>
            </p:extLst>
          </p:nvPr>
        </p:nvGraphicFramePr>
        <p:xfrm>
          <a:off x="1591734" y="2362201"/>
          <a:ext cx="1425222" cy="1006475"/>
        </p:xfrm>
        <a:graphic>
          <a:graphicData uri="http://schemas.openxmlformats.org/presentationml/2006/ole">
            <p:oleObj spid="_x0000_s12301" name="Equation" r:id="rId4" imgW="6477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474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700"/>
              <a:t>Example of translation</a:t>
            </a:r>
          </a:p>
          <a:p>
            <a:r>
              <a:rPr lang="en-US" sz="2700">
                <a:latin typeface="Symbol" pitchFamily="18" charset="2"/>
                <a:sym typeface="Symbol" pitchFamily="18" charset="2"/>
              </a:rPr>
              <a:t>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703741634"/>
              </p:ext>
            </p:extLst>
          </p:nvPr>
        </p:nvGraphicFramePr>
        <p:xfrm>
          <a:off x="4905234" y="2593136"/>
          <a:ext cx="3306234" cy="1365250"/>
        </p:xfrm>
        <a:graphic>
          <a:graphicData uri="http://schemas.openxmlformats.org/presentationml/2006/ole">
            <p:oleObj spid="_x0000_s13319" name="Equation" r:id="rId3" imgW="2006600" imgH="736600" progId="Equation.3">
              <p:embed/>
            </p:oleObj>
          </a:graphicData>
        </a:graphic>
      </p:graphicFrame>
      <p:grpSp>
        <p:nvGrpSpPr>
          <p:cNvPr id="310277" name="Group 5"/>
          <p:cNvGrpSpPr>
            <a:grpSpLocks/>
          </p:cNvGrpSpPr>
          <p:nvPr/>
        </p:nvGrpSpPr>
        <p:grpSpPr bwMode="auto">
          <a:xfrm>
            <a:off x="711200" y="3962400"/>
            <a:ext cx="2541412" cy="2287588"/>
            <a:chOff x="816" y="2208"/>
            <a:chExt cx="1920" cy="1728"/>
          </a:xfrm>
        </p:grpSpPr>
        <p:sp>
          <p:nvSpPr>
            <p:cNvPr id="310278" name="Line 6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79" name="Line 7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0" name="Line 8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1" name="Line 9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2" name="Line 10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3" name="Line 11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4" name="Line 12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5" name="Line 13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6" name="Line 14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7" name="Line 15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8" name="Line 16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9" name="Line 17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90" name="Line 18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91" name="Line 19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92" name="Line 20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93" name="Line 21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94" name="Line 22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95" name="Line 23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0296" name="Group 24"/>
          <p:cNvGrpSpPr>
            <a:grpSpLocks/>
          </p:cNvGrpSpPr>
          <p:nvPr/>
        </p:nvGrpSpPr>
        <p:grpSpPr bwMode="auto">
          <a:xfrm>
            <a:off x="1536701" y="4851400"/>
            <a:ext cx="763411" cy="890588"/>
            <a:chOff x="1440" y="2928"/>
            <a:chExt cx="576" cy="672"/>
          </a:xfrm>
        </p:grpSpPr>
        <p:sp>
          <p:nvSpPr>
            <p:cNvPr id="310297" name="Freeform 25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98" name="Rectangle 26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99" name="Freeform 27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0300" name="Group 28"/>
          <p:cNvGrpSpPr>
            <a:grpSpLocks/>
          </p:cNvGrpSpPr>
          <p:nvPr/>
        </p:nvGrpSpPr>
        <p:grpSpPr bwMode="auto">
          <a:xfrm>
            <a:off x="4524022" y="3962400"/>
            <a:ext cx="2541412" cy="2287588"/>
            <a:chOff x="816" y="2208"/>
            <a:chExt cx="1920" cy="1728"/>
          </a:xfrm>
        </p:grpSpPr>
        <p:sp>
          <p:nvSpPr>
            <p:cNvPr id="310301" name="Line 29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02" name="Line 30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03" name="Line 31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04" name="Line 32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05" name="Line 33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06" name="Line 34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07" name="Line 35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08" name="Line 36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09" name="Line 37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10" name="Line 38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11" name="Line 39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12" name="Line 40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13" name="Line 41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14" name="Line 42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15" name="Line 43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16" name="Line 44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17" name="Line 45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18" name="Line 46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0319" name="AutoShape 47"/>
          <p:cNvSpPr>
            <a:spLocks noChangeArrowheads="1"/>
          </p:cNvSpPr>
          <p:nvPr/>
        </p:nvSpPr>
        <p:spPr bwMode="auto">
          <a:xfrm>
            <a:off x="3506611" y="4978400"/>
            <a:ext cx="636411" cy="319088"/>
          </a:xfrm>
          <a:prstGeom prst="rightArrow">
            <a:avLst>
              <a:gd name="adj1" fmla="val 50000"/>
              <a:gd name="adj2" fmla="val 56094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1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10320" name="Text Box 48"/>
          <p:cNvSpPr txBox="1">
            <a:spLocks noChangeArrowheads="1"/>
          </p:cNvSpPr>
          <p:nvPr/>
        </p:nvSpPr>
        <p:spPr bwMode="auto">
          <a:xfrm>
            <a:off x="3460044" y="5317223"/>
            <a:ext cx="6687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= 2</a:t>
            </a:r>
            <a:r>
              <a:rPr lang="en-US"/>
              <a:t/>
            </a:r>
            <a:br>
              <a:rPr lang="en-US"/>
            </a:br>
            <a:r>
              <a:rPr lang="en-US"/>
              <a:t>t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1</a:t>
            </a:r>
            <a:endParaRPr lang="en-US"/>
          </a:p>
        </p:txBody>
      </p:sp>
      <p:grpSp>
        <p:nvGrpSpPr>
          <p:cNvPr id="310321" name="Group 49"/>
          <p:cNvGrpSpPr>
            <a:grpSpLocks/>
          </p:cNvGrpSpPr>
          <p:nvPr/>
        </p:nvGrpSpPr>
        <p:grpSpPr bwMode="auto">
          <a:xfrm>
            <a:off x="5858933" y="4648200"/>
            <a:ext cx="763412" cy="890588"/>
            <a:chOff x="1440" y="2928"/>
            <a:chExt cx="576" cy="672"/>
          </a:xfrm>
        </p:grpSpPr>
        <p:sp>
          <p:nvSpPr>
            <p:cNvPr id="310322" name="Freeform 50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23" name="Rectangle 51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324" name="Freeform 52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0325" name="AutoShape 53"/>
          <p:cNvSpPr>
            <a:spLocks noChangeArrowheads="1"/>
          </p:cNvSpPr>
          <p:nvPr/>
        </p:nvSpPr>
        <p:spPr bwMode="auto">
          <a:xfrm>
            <a:off x="7416800" y="1876426"/>
            <a:ext cx="381000" cy="333375"/>
          </a:xfrm>
          <a:prstGeom prst="downArrow">
            <a:avLst>
              <a:gd name="adj1" fmla="val 46870"/>
              <a:gd name="adj2" fmla="val 4702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310326" name="AutoShape 54"/>
          <p:cNvSpPr>
            <a:spLocks noChangeArrowheads="1"/>
          </p:cNvSpPr>
          <p:nvPr/>
        </p:nvSpPr>
        <p:spPr bwMode="auto">
          <a:xfrm>
            <a:off x="6536267" y="1876426"/>
            <a:ext cx="381000" cy="333375"/>
          </a:xfrm>
          <a:prstGeom prst="downArrow">
            <a:avLst>
              <a:gd name="adj1" fmla="val 46870"/>
              <a:gd name="adj2" fmla="val 4702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310327" name="AutoShape 55"/>
          <p:cNvSpPr>
            <a:spLocks noChangeArrowheads="1"/>
          </p:cNvSpPr>
          <p:nvPr/>
        </p:nvSpPr>
        <p:spPr bwMode="auto">
          <a:xfrm>
            <a:off x="4800600" y="1876426"/>
            <a:ext cx="381000" cy="333375"/>
          </a:xfrm>
          <a:prstGeom prst="downArrow">
            <a:avLst>
              <a:gd name="adj1" fmla="val 46870"/>
              <a:gd name="adj2" fmla="val 4702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310328" name="Rectangle 56"/>
          <p:cNvSpPr>
            <a:spLocks noChangeArrowheads="1"/>
          </p:cNvSpPr>
          <p:nvPr/>
        </p:nvSpPr>
        <p:spPr bwMode="auto">
          <a:xfrm>
            <a:off x="4261556" y="1414463"/>
            <a:ext cx="4214989" cy="596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Homogeneous Coordinates</a:t>
            </a:r>
          </a:p>
        </p:txBody>
      </p:sp>
    </p:spTree>
    <p:extLst>
      <p:ext uri="{BB962C8B-B14F-4D97-AF65-F5344CB8AC3E}">
        <p14:creationId xmlns="" xmlns:p14="http://schemas.microsoft.com/office/powerpoint/2010/main" val="2066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19685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2700"/>
              <a:t>Add a 3rd coordinate to every 2D point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200"/>
              <a:t>(x, y, w) represents a point at location (x/w, y/w)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200"/>
              <a:t>(x, y, 0) represents a point at infinity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200"/>
              <a:t>(0, 0, 0) is not allowed</a:t>
            </a: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304800" y="4724401"/>
            <a:ext cx="30522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Arial" pitchFamily="34" charset="0"/>
              </a:rPr>
              <a:t>Convenient coordinate system to </a:t>
            </a:r>
            <a:br>
              <a:rPr lang="en-US">
                <a:solidFill>
                  <a:schemeClr val="hlink"/>
                </a:solidFill>
                <a:latin typeface="Arial" pitchFamily="34" charset="0"/>
              </a:rPr>
            </a:br>
            <a:r>
              <a:rPr lang="en-US">
                <a:solidFill>
                  <a:schemeClr val="hlink"/>
                </a:solidFill>
                <a:latin typeface="Arial" pitchFamily="34" charset="0"/>
              </a:rPr>
              <a:t>represent many useful transformations</a:t>
            </a:r>
          </a:p>
        </p:txBody>
      </p:sp>
      <p:grpSp>
        <p:nvGrpSpPr>
          <p:cNvPr id="278549" name="Group 21"/>
          <p:cNvGrpSpPr>
            <a:grpSpLocks/>
          </p:cNvGrpSpPr>
          <p:nvPr/>
        </p:nvGrpSpPr>
        <p:grpSpPr bwMode="auto">
          <a:xfrm>
            <a:off x="3341511" y="3200400"/>
            <a:ext cx="5490634" cy="2668588"/>
            <a:chOff x="1836" y="1871"/>
            <a:chExt cx="3891" cy="1681"/>
          </a:xfrm>
        </p:grpSpPr>
        <p:sp>
          <p:nvSpPr>
            <p:cNvPr id="278532" name="Line 4"/>
            <p:cNvSpPr>
              <a:spLocks noChangeShapeType="1"/>
            </p:cNvSpPr>
            <p:nvPr/>
          </p:nvSpPr>
          <p:spPr bwMode="auto">
            <a:xfrm>
              <a:off x="2646" y="2064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533" name="Line 5"/>
            <p:cNvSpPr>
              <a:spLocks noChangeShapeType="1"/>
            </p:cNvSpPr>
            <p:nvPr/>
          </p:nvSpPr>
          <p:spPr bwMode="auto">
            <a:xfrm>
              <a:off x="1836" y="2928"/>
              <a:ext cx="189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534" name="Oval 6"/>
            <p:cNvSpPr>
              <a:spLocks noChangeArrowheads="1"/>
            </p:cNvSpPr>
            <p:nvPr/>
          </p:nvSpPr>
          <p:spPr bwMode="auto">
            <a:xfrm>
              <a:off x="3254" y="2586"/>
              <a:ext cx="81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278535" name="Line 7"/>
            <p:cNvSpPr>
              <a:spLocks noChangeShapeType="1"/>
            </p:cNvSpPr>
            <p:nvPr/>
          </p:nvSpPr>
          <p:spPr bwMode="auto">
            <a:xfrm>
              <a:off x="2970" y="2880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536" name="Line 8"/>
            <p:cNvSpPr>
              <a:spLocks noChangeShapeType="1"/>
            </p:cNvSpPr>
            <p:nvPr/>
          </p:nvSpPr>
          <p:spPr bwMode="auto">
            <a:xfrm>
              <a:off x="3294" y="2880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537" name="Line 9"/>
            <p:cNvSpPr>
              <a:spLocks noChangeShapeType="1"/>
            </p:cNvSpPr>
            <p:nvPr/>
          </p:nvSpPr>
          <p:spPr bwMode="auto">
            <a:xfrm>
              <a:off x="2592" y="2640"/>
              <a:ext cx="1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>
              <a:off x="2592" y="2352"/>
              <a:ext cx="1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539" name="Text Box 11"/>
            <p:cNvSpPr txBox="1">
              <a:spLocks noChangeArrowheads="1"/>
            </p:cNvSpPr>
            <p:nvPr/>
          </p:nvSpPr>
          <p:spPr bwMode="auto">
            <a:xfrm>
              <a:off x="2878" y="2929"/>
              <a:ext cx="2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Arial" pitchFamily="34" charset="0"/>
                </a:rPr>
                <a:t>1</a:t>
              </a:r>
            </a:p>
          </p:txBody>
        </p:sp>
        <p:sp>
          <p:nvSpPr>
            <p:cNvPr id="278540" name="Text Box 12"/>
            <p:cNvSpPr txBox="1">
              <a:spLocks noChangeArrowheads="1"/>
            </p:cNvSpPr>
            <p:nvPr/>
          </p:nvSpPr>
          <p:spPr bwMode="auto">
            <a:xfrm>
              <a:off x="3186" y="2926"/>
              <a:ext cx="2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Arial" pitchFamily="34" charset="0"/>
                </a:rPr>
                <a:t>2</a:t>
              </a:r>
            </a:p>
          </p:txBody>
        </p:sp>
        <p:sp>
          <p:nvSpPr>
            <p:cNvPr id="278541" name="Text Box 13"/>
            <p:cNvSpPr txBox="1">
              <a:spLocks noChangeArrowheads="1"/>
            </p:cNvSpPr>
            <p:nvPr/>
          </p:nvSpPr>
          <p:spPr bwMode="auto">
            <a:xfrm>
              <a:off x="2432" y="2506"/>
              <a:ext cx="2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Arial" pitchFamily="34" charset="0"/>
                </a:rPr>
                <a:t>1</a:t>
              </a:r>
            </a:p>
          </p:txBody>
        </p:sp>
        <p:sp>
          <p:nvSpPr>
            <p:cNvPr id="278542" name="Text Box 14"/>
            <p:cNvSpPr txBox="1">
              <a:spLocks noChangeArrowheads="1"/>
            </p:cNvSpPr>
            <p:nvPr/>
          </p:nvSpPr>
          <p:spPr bwMode="auto">
            <a:xfrm>
              <a:off x="2430" y="2206"/>
              <a:ext cx="2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Arial" pitchFamily="34" charset="0"/>
                </a:rPr>
                <a:t>2</a:t>
              </a:r>
            </a:p>
          </p:txBody>
        </p:sp>
        <p:sp>
          <p:nvSpPr>
            <p:cNvPr id="278543" name="Text Box 15"/>
            <p:cNvSpPr txBox="1">
              <a:spLocks noChangeArrowheads="1"/>
            </p:cNvSpPr>
            <p:nvPr/>
          </p:nvSpPr>
          <p:spPr bwMode="auto">
            <a:xfrm>
              <a:off x="3283" y="2303"/>
              <a:ext cx="6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Arial" pitchFamily="34" charset="0"/>
                </a:rPr>
                <a:t>(2,1,1)</a:t>
              </a:r>
            </a:p>
          </p:txBody>
        </p:sp>
        <p:sp>
          <p:nvSpPr>
            <p:cNvPr id="278544" name="Text Box 16"/>
            <p:cNvSpPr txBox="1">
              <a:spLocks noChangeArrowheads="1"/>
            </p:cNvSpPr>
            <p:nvPr/>
          </p:nvSpPr>
          <p:spPr bwMode="auto">
            <a:xfrm>
              <a:off x="3996" y="2304"/>
              <a:ext cx="7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Arial" pitchFamily="34" charset="0"/>
                </a:rPr>
                <a:t>or (4,2,2)</a:t>
              </a:r>
            </a:p>
          </p:txBody>
        </p:sp>
        <p:sp>
          <p:nvSpPr>
            <p:cNvPr id="278545" name="Text Box 17"/>
            <p:cNvSpPr txBox="1">
              <a:spLocks noChangeArrowheads="1"/>
            </p:cNvSpPr>
            <p:nvPr/>
          </p:nvSpPr>
          <p:spPr bwMode="auto">
            <a:xfrm>
              <a:off x="4933" y="2304"/>
              <a:ext cx="7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Arial" pitchFamily="34" charset="0"/>
                </a:rPr>
                <a:t>or (6,3,3)</a:t>
              </a:r>
            </a:p>
          </p:txBody>
        </p:sp>
        <p:sp>
          <p:nvSpPr>
            <p:cNvPr id="278547" name="Text Box 19"/>
            <p:cNvSpPr txBox="1">
              <a:spLocks noChangeArrowheads="1"/>
            </p:cNvSpPr>
            <p:nvPr/>
          </p:nvSpPr>
          <p:spPr bwMode="auto">
            <a:xfrm>
              <a:off x="3618" y="284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 i="1">
                  <a:latin typeface="Arial" pitchFamily="34" charset="0"/>
                </a:rPr>
                <a:t>x</a:t>
              </a:r>
            </a:p>
          </p:txBody>
        </p:sp>
        <p:sp>
          <p:nvSpPr>
            <p:cNvPr id="278548" name="Text Box 20"/>
            <p:cNvSpPr txBox="1">
              <a:spLocks noChangeArrowheads="1"/>
            </p:cNvSpPr>
            <p:nvPr/>
          </p:nvSpPr>
          <p:spPr bwMode="auto">
            <a:xfrm>
              <a:off x="2474" y="1871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 i="1">
                  <a:latin typeface="Arial" pitchFamily="34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0502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Basic 2D Transformations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Basic 2D transformations as 3x3 matrices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0012216"/>
              </p:ext>
            </p:extLst>
          </p:nvPr>
        </p:nvGraphicFramePr>
        <p:xfrm>
          <a:off x="1143000" y="4746625"/>
          <a:ext cx="3183467" cy="1100138"/>
        </p:xfrm>
        <a:graphic>
          <a:graphicData uri="http://schemas.openxmlformats.org/presentationml/2006/ole">
            <p:oleObj spid="_x0000_s14362" name="Equation" r:id="rId3" imgW="2057400" imgH="711200" progId="Equation.3">
              <p:embed/>
            </p:oleObj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1316108"/>
              </p:ext>
            </p:extLst>
          </p:nvPr>
        </p:nvGraphicFramePr>
        <p:xfrm>
          <a:off x="1498600" y="2536825"/>
          <a:ext cx="2101850" cy="1120775"/>
        </p:xfrm>
        <a:graphic>
          <a:graphicData uri="http://schemas.openxmlformats.org/presentationml/2006/ole">
            <p:oleObj spid="_x0000_s14363" name="Equation" r:id="rId4" imgW="1333440" imgH="711000" progId="Equation.3">
              <p:embed/>
            </p:oleObj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75705338"/>
              </p:ext>
            </p:extLst>
          </p:nvPr>
        </p:nvGraphicFramePr>
        <p:xfrm>
          <a:off x="5510389" y="4746626"/>
          <a:ext cx="2521655" cy="1120775"/>
        </p:xfrm>
        <a:graphic>
          <a:graphicData uri="http://schemas.openxmlformats.org/presentationml/2006/ole">
            <p:oleObj spid="_x0000_s14364" name="Equation" r:id="rId5" imgW="1600200" imgH="711200" progId="Equation.3">
              <p:embed/>
            </p:oleObj>
          </a:graphicData>
        </a:graphic>
      </p:graphicFrame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981200" y="3657600"/>
            <a:ext cx="1137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Translate</a:t>
            </a: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2057400" y="58674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Rotate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6248400" y="5867400"/>
            <a:ext cx="800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Shear</a:t>
            </a:r>
          </a:p>
        </p:txBody>
      </p:sp>
      <p:graphicFrame>
        <p:nvGraphicFramePr>
          <p:cNvPr id="279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30892602"/>
              </p:ext>
            </p:extLst>
          </p:nvPr>
        </p:nvGraphicFramePr>
        <p:xfrm>
          <a:off x="5510390" y="2209801"/>
          <a:ext cx="2283178" cy="1120775"/>
        </p:xfrm>
        <a:graphic>
          <a:graphicData uri="http://schemas.openxmlformats.org/presentationml/2006/ole">
            <p:oleObj spid="_x0000_s14365" name="Equation" r:id="rId6" imgW="1447800" imgH="711200" progId="Equation.3">
              <p:embed/>
            </p:oleObj>
          </a:graphicData>
        </a:graphic>
      </p:graphicFrame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6248400" y="3679825"/>
            <a:ext cx="761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Scale</a:t>
            </a:r>
          </a:p>
        </p:txBody>
      </p:sp>
    </p:spTree>
    <p:extLst>
      <p:ext uri="{BB962C8B-B14F-4D97-AF65-F5344CB8AC3E}">
        <p14:creationId xmlns="" xmlns:p14="http://schemas.microsoft.com/office/powerpoint/2010/main" val="4681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Affine Transformations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940300"/>
          </a:xfrm>
        </p:spPr>
        <p:txBody>
          <a:bodyPr/>
          <a:lstStyle/>
          <a:p>
            <a:pPr marL="342900" indent="-342900"/>
            <a:r>
              <a:rPr lang="en-US" sz="2700"/>
              <a:t>Affine transformations are combinations of …</a:t>
            </a:r>
          </a:p>
          <a:p>
            <a:pPr marL="742950" lvl="1" indent="-285750"/>
            <a:r>
              <a:rPr lang="en-US" sz="2200"/>
              <a:t>Linear transformations, and</a:t>
            </a:r>
          </a:p>
          <a:p>
            <a:pPr marL="742950" lvl="1" indent="-285750"/>
            <a:r>
              <a:rPr lang="en-US" sz="2200"/>
              <a:t>Translations</a:t>
            </a:r>
          </a:p>
          <a:p>
            <a:pPr marL="342900" indent="-342900"/>
            <a:r>
              <a:rPr lang="en-US" sz="2700"/>
              <a:t>Properties of affine transformations:</a:t>
            </a:r>
          </a:p>
          <a:p>
            <a:pPr marL="742950" lvl="1" indent="-285750"/>
            <a:r>
              <a:rPr lang="en-US" sz="2200">
                <a:solidFill>
                  <a:schemeClr val="hlink"/>
                </a:solidFill>
              </a:rPr>
              <a:t>Origin does not necessarily map to origin</a:t>
            </a:r>
          </a:p>
          <a:p>
            <a:pPr marL="742950" lvl="1" indent="-285750"/>
            <a:r>
              <a:rPr lang="en-US" sz="2200"/>
              <a:t>Lines map to lines</a:t>
            </a:r>
          </a:p>
          <a:p>
            <a:pPr marL="742950" lvl="1" indent="-285750"/>
            <a:r>
              <a:rPr lang="en-US" sz="2200"/>
              <a:t>Parallel lines remain parallel</a:t>
            </a:r>
          </a:p>
          <a:p>
            <a:pPr marL="742950" lvl="1" indent="-285750"/>
            <a:r>
              <a:rPr lang="en-US" sz="2200"/>
              <a:t>Ratios are preserved</a:t>
            </a:r>
          </a:p>
          <a:p>
            <a:pPr marL="742950" lvl="1" indent="-285750"/>
            <a:r>
              <a:rPr lang="en-US" sz="2200"/>
              <a:t>Closed under composition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6783417"/>
              </p:ext>
            </p:extLst>
          </p:nvPr>
        </p:nvGraphicFramePr>
        <p:xfrm>
          <a:off x="5249333" y="2133601"/>
          <a:ext cx="2784123" cy="1184275"/>
        </p:xfrm>
        <a:graphic>
          <a:graphicData uri="http://schemas.openxmlformats.org/presentationml/2006/ole">
            <p:oleObj spid="_x0000_s15368" name="Equation" r:id="rId3" imgW="1371600" imgH="584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360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Projective Transformations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4940300"/>
          </a:xfrm>
        </p:spPr>
        <p:txBody>
          <a:bodyPr/>
          <a:lstStyle/>
          <a:p>
            <a:pPr marL="342900" indent="-342900"/>
            <a:r>
              <a:rPr lang="en-US" sz="2700"/>
              <a:t>Projective transformations …</a:t>
            </a:r>
          </a:p>
          <a:p>
            <a:pPr marL="742950" lvl="1" indent="-285750"/>
            <a:r>
              <a:rPr lang="en-US" sz="2200"/>
              <a:t>Affine transformations, and</a:t>
            </a:r>
          </a:p>
          <a:p>
            <a:pPr marL="742950" lvl="1" indent="-285750"/>
            <a:r>
              <a:rPr lang="en-US" sz="2200"/>
              <a:t>Projective warps</a:t>
            </a:r>
          </a:p>
          <a:p>
            <a:pPr marL="342900" indent="-342900"/>
            <a:r>
              <a:rPr lang="en-US" sz="2700"/>
              <a:t>Properties of projective transformations:</a:t>
            </a:r>
          </a:p>
          <a:p>
            <a:pPr marL="742950" lvl="1" indent="-285750"/>
            <a:r>
              <a:rPr lang="en-US" sz="2200">
                <a:solidFill>
                  <a:schemeClr val="hlink"/>
                </a:solidFill>
              </a:rPr>
              <a:t>Origin does not necessarily map to origin</a:t>
            </a:r>
          </a:p>
          <a:p>
            <a:pPr marL="742950" lvl="1" indent="-285750"/>
            <a:r>
              <a:rPr lang="en-US" sz="2200"/>
              <a:t>Lines map to lines</a:t>
            </a:r>
          </a:p>
          <a:p>
            <a:pPr marL="742950" lvl="1" indent="-285750"/>
            <a:r>
              <a:rPr lang="en-US" sz="2200">
                <a:solidFill>
                  <a:schemeClr val="hlink"/>
                </a:solidFill>
              </a:rPr>
              <a:t>Parallel lines do not necessarily remain parallel</a:t>
            </a:r>
          </a:p>
          <a:p>
            <a:pPr marL="742950" lvl="1" indent="-285750"/>
            <a:r>
              <a:rPr lang="en-US" sz="2200">
                <a:solidFill>
                  <a:schemeClr val="hlink"/>
                </a:solidFill>
              </a:rPr>
              <a:t>Ratios are not preserved</a:t>
            </a:r>
          </a:p>
          <a:p>
            <a:pPr marL="742950" lvl="1" indent="-285750"/>
            <a:r>
              <a:rPr lang="en-US" sz="2200"/>
              <a:t>Closed under composition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80537838"/>
              </p:ext>
            </p:extLst>
          </p:nvPr>
        </p:nvGraphicFramePr>
        <p:xfrm>
          <a:off x="4978400" y="1981201"/>
          <a:ext cx="2810933" cy="1184275"/>
        </p:xfrm>
        <a:graphic>
          <a:graphicData uri="http://schemas.openxmlformats.org/presentationml/2006/ole">
            <p:oleObj spid="_x0000_s16392" name="Equation" r:id="rId3" imgW="1384300" imgH="5842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95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2D Transformations</a:t>
            </a:r>
          </a:p>
          <a:p>
            <a:pPr marL="742950" lvl="1" indent="-285750"/>
            <a:r>
              <a:rPr lang="en-US" dirty="0">
                <a:solidFill>
                  <a:srgbClr val="808080"/>
                </a:solidFill>
              </a:rPr>
              <a:t>Basic 2D transformations</a:t>
            </a:r>
          </a:p>
          <a:p>
            <a:pPr marL="742950" lvl="1" indent="-285750"/>
            <a:r>
              <a:rPr lang="en-US" dirty="0">
                <a:solidFill>
                  <a:srgbClr val="808080"/>
                </a:solidFill>
              </a:rPr>
              <a:t>Matrix representation</a:t>
            </a:r>
          </a:p>
          <a:p>
            <a:pPr marL="742950" lvl="1" indent="-285750"/>
            <a:r>
              <a:rPr lang="en-US" dirty="0"/>
              <a:t>Matrix composition</a:t>
            </a:r>
          </a:p>
          <a:p>
            <a:pPr marL="342900" indent="-342900"/>
            <a:r>
              <a:rPr lang="en-US" dirty="0"/>
              <a:t>3D Transformations</a:t>
            </a:r>
          </a:p>
          <a:p>
            <a:pPr marL="742950" lvl="1" indent="-285750"/>
            <a:r>
              <a:rPr lang="en-US" dirty="0"/>
              <a:t>Basic 3D transformations</a:t>
            </a:r>
          </a:p>
          <a:p>
            <a:pPr marL="742950" lvl="1" indent="-285750"/>
            <a:r>
              <a:rPr lang="en-US" dirty="0"/>
              <a:t>Same as 2D</a:t>
            </a:r>
          </a:p>
        </p:txBody>
      </p:sp>
    </p:spTree>
    <p:extLst>
      <p:ext uri="{BB962C8B-B14F-4D97-AF65-F5344CB8AC3E}">
        <p14:creationId xmlns="" xmlns:p14="http://schemas.microsoft.com/office/powerpoint/2010/main" val="5618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Matrix Composition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Transformations can be combined by </a:t>
            </a:r>
            <a:br>
              <a:rPr lang="en-US"/>
            </a:br>
            <a:r>
              <a:rPr lang="en-US"/>
              <a:t>matrix multiplication</a:t>
            </a: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36026726"/>
              </p:ext>
            </p:extLst>
          </p:nvPr>
        </p:nvGraphicFramePr>
        <p:xfrm>
          <a:off x="838200" y="2857500"/>
          <a:ext cx="7700434" cy="1333500"/>
        </p:xfrm>
        <a:graphic>
          <a:graphicData uri="http://schemas.openxmlformats.org/presentationml/2006/ole">
            <p:oleObj spid="_x0000_s17416" name="Equation" r:id="rId3" imgW="3517900" imgH="609600" progId="Equation.3">
              <p:embed/>
            </p:oleObj>
          </a:graphicData>
        </a:graphic>
      </p:graphicFrame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056923" y="4267200"/>
            <a:ext cx="61847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pitchFamily="34" charset="0"/>
              </a:rPr>
              <a:t>p</a:t>
            </a:r>
            <a:r>
              <a:rPr lang="en-US">
                <a:latin typeface="Arial" pitchFamily="34" charset="0"/>
              </a:rPr>
              <a:t>’   =      T(t</a:t>
            </a:r>
            <a:r>
              <a:rPr lang="en-US" baseline="-25000">
                <a:latin typeface="Arial" pitchFamily="34" charset="0"/>
              </a:rPr>
              <a:t>x</a:t>
            </a:r>
            <a:r>
              <a:rPr lang="en-US">
                <a:latin typeface="Arial" pitchFamily="34" charset="0"/>
              </a:rPr>
              <a:t>,t</a:t>
            </a:r>
            <a:r>
              <a:rPr lang="en-US" baseline="-25000">
                <a:latin typeface="Arial" pitchFamily="34" charset="0"/>
              </a:rPr>
              <a:t>y</a:t>
            </a:r>
            <a:r>
              <a:rPr lang="en-US">
                <a:latin typeface="Arial" pitchFamily="34" charset="0"/>
              </a:rPr>
              <a:t>)                 R(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pitchFamily="34" charset="0"/>
              </a:rPr>
              <a:t>)                     S(s</a:t>
            </a:r>
            <a:r>
              <a:rPr lang="en-US" baseline="-25000">
                <a:latin typeface="Arial" pitchFamily="34" charset="0"/>
              </a:rPr>
              <a:t>x</a:t>
            </a:r>
            <a:r>
              <a:rPr lang="en-US">
                <a:latin typeface="Arial" pitchFamily="34" charset="0"/>
              </a:rPr>
              <a:t>,s</a:t>
            </a:r>
            <a:r>
              <a:rPr lang="en-US" baseline="-25000">
                <a:latin typeface="Arial" pitchFamily="34" charset="0"/>
              </a:rPr>
              <a:t>y</a:t>
            </a:r>
            <a:r>
              <a:rPr lang="en-US">
                <a:latin typeface="Arial" pitchFamily="34" charset="0"/>
              </a:rPr>
              <a:t>)          </a:t>
            </a:r>
            <a:r>
              <a:rPr lang="en-US" b="1">
                <a:latin typeface="Arial" pitchFamily="34" charset="0"/>
              </a:rPr>
              <a:t>p</a:t>
            </a: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0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Matrix Composition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3949700"/>
          </a:xfrm>
        </p:spPr>
        <p:txBody>
          <a:bodyPr/>
          <a:lstStyle/>
          <a:p>
            <a:pPr marL="342900" indent="-342900"/>
            <a:r>
              <a:rPr lang="en-US"/>
              <a:t>Matrices are a convenient and efficient way to represent a sequence of transformations</a:t>
            </a:r>
            <a:r>
              <a:rPr lang="en-US" sz="3500"/>
              <a:t>	</a:t>
            </a:r>
          </a:p>
          <a:p>
            <a:pPr marL="742950" lvl="1" indent="-285750"/>
            <a:r>
              <a:rPr lang="en-US"/>
              <a:t>General purpose representation</a:t>
            </a:r>
          </a:p>
          <a:p>
            <a:pPr marL="742950" lvl="1" indent="-285750"/>
            <a:r>
              <a:rPr lang="en-US"/>
              <a:t>Hardware matrix multiply</a:t>
            </a:r>
          </a:p>
          <a:p>
            <a:pPr marL="742950" lvl="1" indent="-285750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711200" y="4495800"/>
            <a:ext cx="42512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1">
                <a:latin typeface="Arial" pitchFamily="34" charset="0"/>
              </a:rPr>
              <a:t>p</a:t>
            </a:r>
            <a:r>
              <a:rPr lang="en-US" sz="3200">
                <a:latin typeface="Arial" pitchFamily="34" charset="0"/>
              </a:rPr>
              <a:t>’ = (T * (R * (S*</a:t>
            </a:r>
            <a:r>
              <a:rPr lang="en-US" sz="3200" b="1">
                <a:latin typeface="Arial" pitchFamily="34" charset="0"/>
              </a:rPr>
              <a:t>p</a:t>
            </a:r>
            <a:r>
              <a:rPr lang="en-US" sz="3200">
                <a:latin typeface="Arial" pitchFamily="34" charset="0"/>
              </a:rPr>
              <a:t>)  )  )</a:t>
            </a:r>
          </a:p>
          <a:p>
            <a:pPr algn="l"/>
            <a:r>
              <a:rPr lang="en-US" sz="3200" b="1">
                <a:latin typeface="Arial" pitchFamily="34" charset="0"/>
              </a:rPr>
              <a:t>p</a:t>
            </a:r>
            <a:r>
              <a:rPr lang="en-US" sz="3200">
                <a:latin typeface="Arial" pitchFamily="34" charset="0"/>
              </a:rPr>
              <a:t>’ = (T*R*S) * </a:t>
            </a:r>
            <a:r>
              <a:rPr lang="en-US" sz="3200" b="1">
                <a:latin typeface="Arial" pitchFamily="34" charset="0"/>
              </a:rPr>
              <a:t>p</a:t>
            </a:r>
            <a:endParaRPr lang="en-US" sz="3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20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 descr="cs1"/>
          <p:cNvPicPr>
            <a:picLocks noChangeAspect="1" noChangeArrowheads="1"/>
          </p:cNvPicPr>
          <p:nvPr/>
        </p:nvPicPr>
        <p:blipFill>
          <a:blip r:embed="rId2" cstate="print">
            <a:lum brigh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 bwMode="auto">
          <a:xfrm>
            <a:off x="3048000" y="2971800"/>
            <a:ext cx="5791200" cy="2895600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2D Modeling Transformations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656167" y="1982788"/>
            <a:ext cx="2061633" cy="1301750"/>
          </a:xfrm>
          <a:prstGeom prst="rect">
            <a:avLst/>
          </a:prstGeom>
          <a:solidFill>
            <a:srgbClr val="F8F8F8"/>
          </a:solidFill>
          <a:ln w="28575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pic>
        <p:nvPicPr>
          <p:cNvPr id="262149" name="Picture 5" descr="c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1035756" y="2254250"/>
            <a:ext cx="135607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150" name="Line 6"/>
          <p:cNvSpPr>
            <a:spLocks noChangeShapeType="1"/>
          </p:cNvSpPr>
          <p:nvPr/>
        </p:nvSpPr>
        <p:spPr bwMode="auto">
          <a:xfrm flipV="1">
            <a:off x="927100" y="2036763"/>
            <a:ext cx="0" cy="976312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927101" y="3013075"/>
            <a:ext cx="168345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2236612" y="2939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09600" y="207117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785990" y="1308786"/>
            <a:ext cx="14285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pitchFamily="34" charset="0"/>
              </a:rPr>
              <a:t>Modeling</a:t>
            </a:r>
          </a:p>
          <a:p>
            <a:r>
              <a:rPr lang="en-US">
                <a:latin typeface="Arial" pitchFamily="34" charset="0"/>
              </a:rPr>
              <a:t>Coordinates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472723" y="4547448"/>
            <a:ext cx="158671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2"/>
                </a:solidFill>
                <a:latin typeface="Arial" pitchFamily="34" charset="0"/>
              </a:rPr>
              <a:t>Scale .3, .3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bg2"/>
                </a:solidFill>
                <a:latin typeface="Arial" pitchFamily="34" charset="0"/>
              </a:rPr>
              <a:t>Rotate -90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pitchFamily="34" charset="0"/>
              </a:rPr>
              <a:t>Translate 5, 3</a:t>
            </a:r>
          </a:p>
        </p:txBody>
      </p:sp>
      <p:pic>
        <p:nvPicPr>
          <p:cNvPr id="262156" name="Picture 12" descr="cs1"/>
          <p:cNvPicPr>
            <a:picLocks noChangeAspect="1" noChangeArrowheads="1"/>
          </p:cNvPicPr>
          <p:nvPr/>
        </p:nvPicPr>
        <p:blipFill>
          <a:blip r:embed="rId2" cstate="print">
            <a:lum bright="4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90" t="71631" r="63235" b="16496"/>
          <a:stretch>
            <a:fillRect/>
          </a:stretch>
        </p:blipFill>
        <p:spPr bwMode="auto">
          <a:xfrm>
            <a:off x="3021190" y="5562601"/>
            <a:ext cx="61806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157" name="Picture 13"/>
          <p:cNvPicPr>
            <a:picLocks noChangeAspect="1" noChangeArrowheads="1"/>
          </p:cNvPicPr>
          <p:nvPr/>
        </p:nvPicPr>
        <p:blipFill>
          <a:blip r:embed="rId3" cstate="print">
            <a:lum bright="1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862639"/>
            <a:ext cx="38946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2158" name="Group 14"/>
          <p:cNvGrpSpPr>
            <a:grpSpLocks/>
          </p:cNvGrpSpPr>
          <p:nvPr/>
        </p:nvGrpSpPr>
        <p:grpSpPr bwMode="auto">
          <a:xfrm>
            <a:off x="3105856" y="4410076"/>
            <a:ext cx="484011" cy="766763"/>
            <a:chOff x="2784" y="3216"/>
            <a:chExt cx="217" cy="344"/>
          </a:xfrm>
        </p:grpSpPr>
        <p:pic>
          <p:nvPicPr>
            <p:cNvPr id="262159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216"/>
              <a:ext cx="174" cy="294"/>
            </a:xfrm>
            <a:prstGeom prst="rect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2160" name="Group 16"/>
            <p:cNvGrpSpPr>
              <a:grpSpLocks/>
            </p:cNvGrpSpPr>
            <p:nvPr/>
          </p:nvGrpSpPr>
          <p:grpSpPr bwMode="auto">
            <a:xfrm rot="5400000">
              <a:off x="2730" y="3288"/>
              <a:ext cx="344" cy="199"/>
              <a:chOff x="2248" y="2299"/>
              <a:chExt cx="344" cy="199"/>
            </a:xfrm>
          </p:grpSpPr>
          <p:sp>
            <p:nvSpPr>
              <p:cNvPr id="262161" name="Line 17"/>
              <p:cNvSpPr>
                <a:spLocks noChangeShapeType="1"/>
              </p:cNvSpPr>
              <p:nvPr/>
            </p:nvSpPr>
            <p:spPr bwMode="auto">
              <a:xfrm flipV="1">
                <a:off x="2248" y="2299"/>
                <a:ext cx="0" cy="199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2162" name="Line 18"/>
              <p:cNvSpPr>
                <a:spLocks noChangeShapeType="1"/>
              </p:cNvSpPr>
              <p:nvPr/>
            </p:nvSpPr>
            <p:spPr bwMode="auto">
              <a:xfrm>
                <a:off x="2248" y="2498"/>
                <a:ext cx="344" cy="0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62163" name="Freeform 19"/>
          <p:cNvSpPr>
            <a:spLocks/>
          </p:cNvSpPr>
          <p:nvPr/>
        </p:nvSpPr>
        <p:spPr bwMode="auto">
          <a:xfrm>
            <a:off x="2645834" y="4419600"/>
            <a:ext cx="478366" cy="1447800"/>
          </a:xfrm>
          <a:custGeom>
            <a:avLst/>
            <a:gdLst>
              <a:gd name="T0" fmla="*/ 253 w 301"/>
              <a:gd name="T1" fmla="*/ 912 h 912"/>
              <a:gd name="T2" fmla="*/ 61 w 301"/>
              <a:gd name="T3" fmla="*/ 720 h 912"/>
              <a:gd name="T4" fmla="*/ 13 w 301"/>
              <a:gd name="T5" fmla="*/ 384 h 912"/>
              <a:gd name="T6" fmla="*/ 139 w 301"/>
              <a:gd name="T7" fmla="*/ 132 h 912"/>
              <a:gd name="T8" fmla="*/ 301 w 301"/>
              <a:gd name="T9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912">
                <a:moveTo>
                  <a:pt x="253" y="912"/>
                </a:moveTo>
                <a:cubicBezTo>
                  <a:pt x="177" y="860"/>
                  <a:pt x="101" y="808"/>
                  <a:pt x="61" y="720"/>
                </a:cubicBezTo>
                <a:cubicBezTo>
                  <a:pt x="21" y="632"/>
                  <a:pt x="0" y="482"/>
                  <a:pt x="13" y="384"/>
                </a:cubicBezTo>
                <a:cubicBezTo>
                  <a:pt x="26" y="286"/>
                  <a:pt x="91" y="196"/>
                  <a:pt x="139" y="132"/>
                </a:cubicBezTo>
                <a:cubicBezTo>
                  <a:pt x="187" y="68"/>
                  <a:pt x="267" y="27"/>
                  <a:pt x="301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4799189" y="5987534"/>
            <a:ext cx="2091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pitchFamily="34" charset="0"/>
              </a:rPr>
              <a:t>World Coordinates</a:t>
            </a:r>
          </a:p>
        </p:txBody>
      </p:sp>
    </p:spTree>
    <p:extLst>
      <p:ext uri="{BB962C8B-B14F-4D97-AF65-F5344CB8AC3E}">
        <p14:creationId xmlns="" xmlns:p14="http://schemas.microsoft.com/office/powerpoint/2010/main" val="388077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4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Matrix Composition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Be aware: order of transformations matters</a:t>
            </a:r>
          </a:p>
          <a:p>
            <a:pPr marL="1085850" lvl="2" indent="-228600"/>
            <a:r>
              <a:rPr lang="en-US"/>
              <a:t>Matrix multiplication is not commutative</a:t>
            </a:r>
          </a:p>
          <a:p>
            <a:pPr marL="742950" lvl="1" indent="-285750"/>
            <a:endParaRPr lang="en-US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998134" y="3505200"/>
            <a:ext cx="3198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1">
                <a:latin typeface="Arial" pitchFamily="34" charset="0"/>
              </a:rPr>
              <a:t>p</a:t>
            </a:r>
            <a:r>
              <a:rPr lang="en-US" sz="3200">
                <a:latin typeface="Arial" pitchFamily="34" charset="0"/>
              </a:rPr>
              <a:t>’ = T * R * S * </a:t>
            </a:r>
            <a:r>
              <a:rPr lang="en-US" sz="3200" b="1">
                <a:latin typeface="Arial" pitchFamily="34" charset="0"/>
              </a:rPr>
              <a:t>p</a:t>
            </a:r>
            <a:endParaRPr lang="en-US" sz="3200">
              <a:latin typeface="Arial" pitchFamily="34" charset="0"/>
            </a:endParaRPr>
          </a:p>
        </p:txBody>
      </p:sp>
      <p:sp>
        <p:nvSpPr>
          <p:cNvPr id="285704" name="Line 8"/>
          <p:cNvSpPr>
            <a:spLocks noChangeShapeType="1"/>
          </p:cNvSpPr>
          <p:nvPr/>
        </p:nvSpPr>
        <p:spPr bwMode="auto">
          <a:xfrm flipH="1">
            <a:off x="2438400" y="4343400"/>
            <a:ext cx="2133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1905000" y="4495800"/>
            <a:ext cx="1005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“Global”</a:t>
            </a:r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3810000" y="449580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Arial" pitchFamily="34" charset="0"/>
              </a:rPr>
              <a:t>“Local”</a:t>
            </a:r>
          </a:p>
        </p:txBody>
      </p:sp>
    </p:spTree>
    <p:extLst>
      <p:ext uri="{BB962C8B-B14F-4D97-AF65-F5344CB8AC3E}">
        <p14:creationId xmlns="" xmlns:p14="http://schemas.microsoft.com/office/powerpoint/2010/main" val="18895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Composition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/>
              <a:t>What if we want to rotate </a:t>
            </a:r>
            <a:r>
              <a:rPr lang="en-US" b="0">
                <a:solidFill>
                  <a:schemeClr val="tx1"/>
                </a:solidFill>
              </a:rPr>
              <a:t>and</a:t>
            </a:r>
            <a:r>
              <a:rPr lang="en-US" b="0" i="0"/>
              <a:t> translate?</a:t>
            </a:r>
            <a:endParaRPr lang="en-US"/>
          </a:p>
          <a:p>
            <a:pPr lvl="1"/>
            <a:r>
              <a:rPr lang="en-US"/>
              <a:t>Ex: </a:t>
            </a:r>
            <a:r>
              <a:rPr lang="en-US" sz="2700"/>
              <a:t>Rotate line segment by 45 degrees about endpoint </a:t>
            </a:r>
            <a:r>
              <a:rPr lang="en-US" sz="2700" i="1"/>
              <a:t>a</a:t>
            </a:r>
            <a:br>
              <a:rPr lang="en-US" sz="2700" i="1"/>
            </a:br>
            <a:r>
              <a:rPr lang="en-US" sz="2700" i="1"/>
              <a:t>      and lengthen</a:t>
            </a:r>
            <a:endParaRPr lang="en-US" i="1"/>
          </a:p>
        </p:txBody>
      </p:sp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1540933" y="4114800"/>
            <a:ext cx="1676400" cy="1143000"/>
            <a:chOff x="1008" y="1680"/>
            <a:chExt cx="1056" cy="720"/>
          </a:xfrm>
        </p:grpSpPr>
        <p:sp>
          <p:nvSpPr>
            <p:cNvPr id="311301" name="Line 5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302" name="Line 6"/>
            <p:cNvSpPr>
              <a:spLocks noChangeShapeType="1"/>
            </p:cNvSpPr>
            <p:nvPr/>
          </p:nvSpPr>
          <p:spPr bwMode="auto">
            <a:xfrm>
              <a:off x="100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1303" name="Line 7"/>
          <p:cNvSpPr>
            <a:spLocks noChangeShapeType="1"/>
          </p:cNvSpPr>
          <p:nvPr/>
        </p:nvSpPr>
        <p:spPr bwMode="auto">
          <a:xfrm>
            <a:off x="2150534" y="5257800"/>
            <a:ext cx="838200" cy="0"/>
          </a:xfrm>
          <a:prstGeom prst="line">
            <a:avLst/>
          </a:prstGeom>
          <a:noFill/>
          <a:ln w="50800">
            <a:solidFill>
              <a:srgbClr val="F4FF1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1304" name="Group 8"/>
          <p:cNvGrpSpPr>
            <a:grpSpLocks/>
          </p:cNvGrpSpPr>
          <p:nvPr/>
        </p:nvGrpSpPr>
        <p:grpSpPr bwMode="auto">
          <a:xfrm>
            <a:off x="4165600" y="4114800"/>
            <a:ext cx="1676400" cy="1143000"/>
            <a:chOff x="1008" y="1680"/>
            <a:chExt cx="1056" cy="720"/>
          </a:xfrm>
        </p:grpSpPr>
        <p:sp>
          <p:nvSpPr>
            <p:cNvPr id="311305" name="Line 9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306" name="Line 10"/>
            <p:cNvSpPr>
              <a:spLocks noChangeShapeType="1"/>
            </p:cNvSpPr>
            <p:nvPr/>
          </p:nvSpPr>
          <p:spPr bwMode="auto">
            <a:xfrm>
              <a:off x="100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1307" name="Line 11"/>
          <p:cNvSpPr>
            <a:spLocks noChangeShapeType="1"/>
          </p:cNvSpPr>
          <p:nvPr/>
        </p:nvSpPr>
        <p:spPr bwMode="auto">
          <a:xfrm flipV="1">
            <a:off x="4622800" y="4800600"/>
            <a:ext cx="626533" cy="457200"/>
          </a:xfrm>
          <a:prstGeom prst="line">
            <a:avLst/>
          </a:prstGeom>
          <a:noFill/>
          <a:ln w="50800">
            <a:solidFill>
              <a:srgbClr val="F4FF1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1998134" y="4800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</a:rPr>
              <a:t>a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4368801" y="4800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87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>
            <a:normAutofit fontScale="90000"/>
          </a:bodyPr>
          <a:lstStyle/>
          <a:p>
            <a:r>
              <a:rPr lang="en-US"/>
              <a:t>Multiplication Order – Wrong Way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700"/>
              <a:t>Our line is defined by two endpoints</a:t>
            </a:r>
          </a:p>
          <a:p>
            <a:pPr marL="742950" lvl="1" indent="-285750"/>
            <a:r>
              <a:rPr lang="en-US" sz="2200"/>
              <a:t>Applying a rotation of 45 degrees, R(45), affects both points</a:t>
            </a:r>
          </a:p>
          <a:p>
            <a:pPr marL="742950" lvl="1" indent="-285750"/>
            <a:r>
              <a:rPr lang="en-US" sz="2200"/>
              <a:t>We could try to translate both endpoints to return endpoint </a:t>
            </a:r>
            <a:r>
              <a:rPr lang="en-US" sz="2200" i="1"/>
              <a:t>a</a:t>
            </a:r>
            <a:r>
              <a:rPr lang="en-US" sz="2200"/>
              <a:t> to its original position, but by how much?</a:t>
            </a:r>
            <a:endParaRPr lang="en-US" sz="2200" i="1"/>
          </a:p>
        </p:txBody>
      </p:sp>
      <p:grpSp>
        <p:nvGrpSpPr>
          <p:cNvPr id="312325" name="Group 5"/>
          <p:cNvGrpSpPr>
            <a:grpSpLocks/>
          </p:cNvGrpSpPr>
          <p:nvPr/>
        </p:nvGrpSpPr>
        <p:grpSpPr bwMode="auto">
          <a:xfrm>
            <a:off x="1049867" y="4267200"/>
            <a:ext cx="1676400" cy="1143000"/>
            <a:chOff x="1008" y="1680"/>
            <a:chExt cx="1056" cy="720"/>
          </a:xfrm>
        </p:grpSpPr>
        <p:sp>
          <p:nvSpPr>
            <p:cNvPr id="312326" name="Line 6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100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1659467" y="5410200"/>
            <a:ext cx="838200" cy="0"/>
          </a:xfrm>
          <a:prstGeom prst="line">
            <a:avLst/>
          </a:prstGeom>
          <a:noFill/>
          <a:ln w="50800">
            <a:solidFill>
              <a:srgbClr val="F4FF1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329" name="Group 9"/>
          <p:cNvGrpSpPr>
            <a:grpSpLocks/>
          </p:cNvGrpSpPr>
          <p:nvPr/>
        </p:nvGrpSpPr>
        <p:grpSpPr bwMode="auto">
          <a:xfrm>
            <a:off x="3716867" y="4267200"/>
            <a:ext cx="1676400" cy="1143000"/>
            <a:chOff x="1008" y="1680"/>
            <a:chExt cx="1056" cy="720"/>
          </a:xfrm>
        </p:grpSpPr>
        <p:sp>
          <p:nvSpPr>
            <p:cNvPr id="312330" name="Line 10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331" name="Line 11"/>
            <p:cNvSpPr>
              <a:spLocks noChangeShapeType="1"/>
            </p:cNvSpPr>
            <p:nvPr/>
          </p:nvSpPr>
          <p:spPr bwMode="auto">
            <a:xfrm>
              <a:off x="100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2332" name="Line 12"/>
          <p:cNvSpPr>
            <a:spLocks noChangeShapeType="1"/>
          </p:cNvSpPr>
          <p:nvPr/>
        </p:nvSpPr>
        <p:spPr bwMode="auto">
          <a:xfrm flipV="1">
            <a:off x="4097867" y="4648200"/>
            <a:ext cx="609600" cy="457200"/>
          </a:xfrm>
          <a:prstGeom prst="line">
            <a:avLst/>
          </a:prstGeom>
          <a:noFill/>
          <a:ln w="50800">
            <a:solidFill>
              <a:srgbClr val="F4FF1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333" name="Group 13"/>
          <p:cNvGrpSpPr>
            <a:grpSpLocks/>
          </p:cNvGrpSpPr>
          <p:nvPr/>
        </p:nvGrpSpPr>
        <p:grpSpPr bwMode="auto">
          <a:xfrm>
            <a:off x="6155267" y="4267200"/>
            <a:ext cx="1676400" cy="1143000"/>
            <a:chOff x="1008" y="1680"/>
            <a:chExt cx="1056" cy="720"/>
          </a:xfrm>
        </p:grpSpPr>
        <p:sp>
          <p:nvSpPr>
            <p:cNvPr id="312334" name="Line 14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335" name="Line 15"/>
            <p:cNvSpPr>
              <a:spLocks noChangeShapeType="1"/>
            </p:cNvSpPr>
            <p:nvPr/>
          </p:nvSpPr>
          <p:spPr bwMode="auto">
            <a:xfrm>
              <a:off x="100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006145" y="5410200"/>
            <a:ext cx="8122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0B0B"/>
                </a:solidFill>
              </a:rPr>
              <a:t>Wrong</a:t>
            </a:r>
          </a:p>
        </p:txBody>
      </p:sp>
      <p:sp>
        <p:nvSpPr>
          <p:cNvPr id="312338" name="Text Box 18"/>
          <p:cNvSpPr txBox="1">
            <a:spLocks noChangeArrowheads="1"/>
          </p:cNvSpPr>
          <p:nvPr/>
        </p:nvSpPr>
        <p:spPr bwMode="auto">
          <a:xfrm>
            <a:off x="6062134" y="5410201"/>
            <a:ext cx="16017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</a:rPr>
              <a:t>Correct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T(-3) R(45) T(3)</a:t>
            </a:r>
          </a:p>
        </p:txBody>
      </p:sp>
      <p:sp>
        <p:nvSpPr>
          <p:cNvPr id="312339" name="Text Box 19"/>
          <p:cNvSpPr txBox="1">
            <a:spLocks noChangeArrowheads="1"/>
          </p:cNvSpPr>
          <p:nvPr/>
        </p:nvSpPr>
        <p:spPr bwMode="auto">
          <a:xfrm>
            <a:off x="4117622" y="5756275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FF0B0B"/>
                </a:solidFill>
              </a:rPr>
              <a:t>R(45)</a:t>
            </a:r>
          </a:p>
        </p:txBody>
      </p:sp>
      <p:sp>
        <p:nvSpPr>
          <p:cNvPr id="312340" name="Text Box 20"/>
          <p:cNvSpPr txBox="1">
            <a:spLocks noChangeArrowheads="1"/>
          </p:cNvSpPr>
          <p:nvPr/>
        </p:nvSpPr>
        <p:spPr bwMode="auto">
          <a:xfrm>
            <a:off x="1524001" y="4876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</a:rPr>
              <a:t>a</a:t>
            </a:r>
          </a:p>
        </p:txBody>
      </p:sp>
      <p:sp>
        <p:nvSpPr>
          <p:cNvPr id="312341" name="Text Box 21"/>
          <p:cNvSpPr txBox="1">
            <a:spLocks noChangeArrowheads="1"/>
          </p:cNvSpPr>
          <p:nvPr/>
        </p:nvSpPr>
        <p:spPr bwMode="auto">
          <a:xfrm>
            <a:off x="3894667" y="4648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</a:rPr>
              <a:t>a</a:t>
            </a:r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 flipV="1">
            <a:off x="6671733" y="4953000"/>
            <a:ext cx="609600" cy="457200"/>
          </a:xfrm>
          <a:prstGeom prst="line">
            <a:avLst/>
          </a:prstGeom>
          <a:noFill/>
          <a:ln w="50800">
            <a:solidFill>
              <a:srgbClr val="F4FF1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6468534" y="49530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2992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Multiplication Order - Correct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/>
              <a:t>Isolate endpoint </a:t>
            </a:r>
            <a:r>
              <a:rPr lang="en-US" b="0"/>
              <a:t>a</a:t>
            </a:r>
            <a:r>
              <a:rPr lang="en-US" b="0" i="0"/>
              <a:t> from rotation effects</a:t>
            </a:r>
          </a:p>
          <a:p>
            <a:pPr lvl="1"/>
            <a:endParaRPr lang="en-US"/>
          </a:p>
          <a:p>
            <a:pPr lvl="1"/>
            <a:r>
              <a:rPr lang="en-US"/>
              <a:t>First translate line so </a:t>
            </a:r>
            <a:r>
              <a:rPr lang="en-US" i="1"/>
              <a:t>a</a:t>
            </a:r>
            <a:r>
              <a:rPr lang="en-US"/>
              <a:t> is at origin: T (-3)</a:t>
            </a:r>
          </a:p>
          <a:p>
            <a:pPr lvl="1"/>
            <a:endParaRPr lang="en-US"/>
          </a:p>
          <a:p>
            <a:pPr lvl="1"/>
            <a:r>
              <a:rPr lang="en-US"/>
              <a:t>Then rotate line 45 degrees: R(45)</a:t>
            </a:r>
          </a:p>
          <a:p>
            <a:pPr lvl="1"/>
            <a:endParaRPr lang="en-US"/>
          </a:p>
          <a:p>
            <a:pPr lvl="1"/>
            <a:r>
              <a:rPr lang="en-US"/>
              <a:t>Then translate back so </a:t>
            </a:r>
            <a:r>
              <a:rPr lang="en-US" i="1"/>
              <a:t>a</a:t>
            </a:r>
            <a:r>
              <a:rPr lang="en-US"/>
              <a:t> is where it was: T(3)</a:t>
            </a:r>
          </a:p>
        </p:txBody>
      </p:sp>
      <p:grpSp>
        <p:nvGrpSpPr>
          <p:cNvPr id="313348" name="Group 4"/>
          <p:cNvGrpSpPr>
            <a:grpSpLocks/>
          </p:cNvGrpSpPr>
          <p:nvPr/>
        </p:nvGrpSpPr>
        <p:grpSpPr bwMode="auto">
          <a:xfrm>
            <a:off x="7078133" y="1295400"/>
            <a:ext cx="1676400" cy="1143000"/>
            <a:chOff x="1008" y="1680"/>
            <a:chExt cx="1056" cy="720"/>
          </a:xfrm>
        </p:grpSpPr>
        <p:sp>
          <p:nvSpPr>
            <p:cNvPr id="313349" name="Line 5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3350" name="Line 6"/>
            <p:cNvSpPr>
              <a:spLocks noChangeShapeType="1"/>
            </p:cNvSpPr>
            <p:nvPr/>
          </p:nvSpPr>
          <p:spPr bwMode="auto">
            <a:xfrm>
              <a:off x="100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3351" name="Line 7"/>
          <p:cNvSpPr>
            <a:spLocks noChangeShapeType="1"/>
          </p:cNvSpPr>
          <p:nvPr/>
        </p:nvSpPr>
        <p:spPr bwMode="auto">
          <a:xfrm>
            <a:off x="7687734" y="2438400"/>
            <a:ext cx="838200" cy="1588"/>
          </a:xfrm>
          <a:prstGeom prst="line">
            <a:avLst/>
          </a:prstGeom>
          <a:noFill/>
          <a:ln w="50800">
            <a:solidFill>
              <a:srgbClr val="F4FF1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7552267" y="19050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</a:rPr>
              <a:t>a</a:t>
            </a:r>
          </a:p>
        </p:txBody>
      </p:sp>
      <p:grpSp>
        <p:nvGrpSpPr>
          <p:cNvPr id="313353" name="Group 9"/>
          <p:cNvGrpSpPr>
            <a:grpSpLocks/>
          </p:cNvGrpSpPr>
          <p:nvPr/>
        </p:nvGrpSpPr>
        <p:grpSpPr bwMode="auto">
          <a:xfrm>
            <a:off x="7078133" y="2590800"/>
            <a:ext cx="1676400" cy="1143000"/>
            <a:chOff x="1008" y="1680"/>
            <a:chExt cx="1056" cy="720"/>
          </a:xfrm>
        </p:grpSpPr>
        <p:sp>
          <p:nvSpPr>
            <p:cNvPr id="313354" name="Line 10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3355" name="Line 11"/>
            <p:cNvSpPr>
              <a:spLocks noChangeShapeType="1"/>
            </p:cNvSpPr>
            <p:nvPr/>
          </p:nvSpPr>
          <p:spPr bwMode="auto">
            <a:xfrm>
              <a:off x="100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3356" name="Line 12"/>
          <p:cNvSpPr>
            <a:spLocks noChangeShapeType="1"/>
          </p:cNvSpPr>
          <p:nvPr/>
        </p:nvSpPr>
        <p:spPr bwMode="auto">
          <a:xfrm>
            <a:off x="7082368" y="3733800"/>
            <a:ext cx="838200" cy="1588"/>
          </a:xfrm>
          <a:prstGeom prst="line">
            <a:avLst/>
          </a:prstGeom>
          <a:noFill/>
          <a:ln w="50800">
            <a:solidFill>
              <a:srgbClr val="F4FF1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3357" name="Text Box 13"/>
          <p:cNvSpPr txBox="1">
            <a:spLocks noChangeArrowheads="1"/>
          </p:cNvSpPr>
          <p:nvPr/>
        </p:nvSpPr>
        <p:spPr bwMode="auto">
          <a:xfrm>
            <a:off x="7010401" y="3276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</a:rPr>
              <a:t>a</a:t>
            </a:r>
          </a:p>
        </p:txBody>
      </p:sp>
      <p:grpSp>
        <p:nvGrpSpPr>
          <p:cNvPr id="313358" name="Group 14"/>
          <p:cNvGrpSpPr>
            <a:grpSpLocks/>
          </p:cNvGrpSpPr>
          <p:nvPr/>
        </p:nvGrpSpPr>
        <p:grpSpPr bwMode="auto">
          <a:xfrm>
            <a:off x="7095067" y="3962400"/>
            <a:ext cx="1676400" cy="1143000"/>
            <a:chOff x="1008" y="1680"/>
            <a:chExt cx="1056" cy="720"/>
          </a:xfrm>
        </p:grpSpPr>
        <p:sp>
          <p:nvSpPr>
            <p:cNvPr id="313359" name="Line 15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3360" name="Line 16"/>
            <p:cNvSpPr>
              <a:spLocks noChangeShapeType="1"/>
            </p:cNvSpPr>
            <p:nvPr/>
          </p:nvSpPr>
          <p:spPr bwMode="auto">
            <a:xfrm>
              <a:off x="100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3361" name="Line 17"/>
          <p:cNvSpPr>
            <a:spLocks noChangeShapeType="1"/>
          </p:cNvSpPr>
          <p:nvPr/>
        </p:nvSpPr>
        <p:spPr bwMode="auto">
          <a:xfrm flipV="1">
            <a:off x="7078133" y="4648200"/>
            <a:ext cx="609600" cy="457200"/>
          </a:xfrm>
          <a:prstGeom prst="line">
            <a:avLst/>
          </a:prstGeom>
          <a:noFill/>
          <a:ln w="50800">
            <a:solidFill>
              <a:srgbClr val="F4FF1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3362" name="Text Box 18"/>
          <p:cNvSpPr txBox="1">
            <a:spLocks noChangeArrowheads="1"/>
          </p:cNvSpPr>
          <p:nvPr/>
        </p:nvSpPr>
        <p:spPr bwMode="auto">
          <a:xfrm>
            <a:off x="7145867" y="4419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</a:rPr>
              <a:t>a</a:t>
            </a:r>
          </a:p>
        </p:txBody>
      </p:sp>
      <p:grpSp>
        <p:nvGrpSpPr>
          <p:cNvPr id="313363" name="Group 19"/>
          <p:cNvGrpSpPr>
            <a:grpSpLocks/>
          </p:cNvGrpSpPr>
          <p:nvPr/>
        </p:nvGrpSpPr>
        <p:grpSpPr bwMode="auto">
          <a:xfrm>
            <a:off x="7095067" y="5257800"/>
            <a:ext cx="1676400" cy="1143000"/>
            <a:chOff x="1008" y="1680"/>
            <a:chExt cx="1056" cy="720"/>
          </a:xfrm>
        </p:grpSpPr>
        <p:sp>
          <p:nvSpPr>
            <p:cNvPr id="313364" name="Line 20"/>
            <p:cNvSpPr>
              <a:spLocks noChangeShapeType="1"/>
            </p:cNvSpPr>
            <p:nvPr/>
          </p:nvSpPr>
          <p:spPr bwMode="auto">
            <a:xfrm flipV="1"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3365" name="Line 21"/>
            <p:cNvSpPr>
              <a:spLocks noChangeShapeType="1"/>
            </p:cNvSpPr>
            <p:nvPr/>
          </p:nvSpPr>
          <p:spPr bwMode="auto">
            <a:xfrm>
              <a:off x="100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3366" name="Line 22"/>
          <p:cNvSpPr>
            <a:spLocks noChangeShapeType="1"/>
          </p:cNvSpPr>
          <p:nvPr/>
        </p:nvSpPr>
        <p:spPr bwMode="auto">
          <a:xfrm flipV="1">
            <a:off x="7687733" y="5943600"/>
            <a:ext cx="609600" cy="457200"/>
          </a:xfrm>
          <a:prstGeom prst="line">
            <a:avLst/>
          </a:prstGeom>
          <a:noFill/>
          <a:ln w="50800">
            <a:solidFill>
              <a:srgbClr val="F4FF1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3367" name="Text Box 23"/>
          <p:cNvSpPr txBox="1">
            <a:spLocks noChangeArrowheads="1"/>
          </p:cNvSpPr>
          <p:nvPr/>
        </p:nvSpPr>
        <p:spPr bwMode="auto">
          <a:xfrm>
            <a:off x="7755467" y="57150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23109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440267" y="1752600"/>
            <a:ext cx="8195733" cy="31242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i="1">
                <a:solidFill>
                  <a:srgbClr val="FEC52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Will this sequence of operations work?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b="1" i="1">
              <a:solidFill>
                <a:srgbClr val="FEC52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b="1" i="1">
              <a:solidFill>
                <a:srgbClr val="FEC52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Composition</a:t>
            </a: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1028144713"/>
              </p:ext>
            </p:extLst>
          </p:nvPr>
        </p:nvGraphicFramePr>
        <p:xfrm>
          <a:off x="1865489" y="2606676"/>
          <a:ext cx="5072945" cy="1109663"/>
        </p:xfrm>
        <a:graphic>
          <a:graphicData uri="http://schemas.openxmlformats.org/presentationml/2006/ole">
            <p:oleObj spid="_x0000_s18440" name="Equation" r:id="rId3" imgW="3657600" imgH="71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253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Composition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After correctly ordering the matrices</a:t>
            </a:r>
          </a:p>
          <a:p>
            <a:r>
              <a:rPr lang="en-US">
                <a:solidFill>
                  <a:schemeClr val="tx1"/>
                </a:solidFill>
              </a:rPr>
              <a:t>Multiply matrices together</a:t>
            </a:r>
          </a:p>
          <a:p>
            <a:r>
              <a:rPr lang="en-US">
                <a:solidFill>
                  <a:schemeClr val="tx1"/>
                </a:solidFill>
              </a:rPr>
              <a:t>What results is one matrix – </a:t>
            </a:r>
            <a:r>
              <a:rPr lang="en-US">
                <a:solidFill>
                  <a:schemeClr val="tx2"/>
                </a:solidFill>
              </a:rPr>
              <a:t>store it (on stack)!</a:t>
            </a:r>
          </a:p>
          <a:p>
            <a:r>
              <a:rPr lang="en-US">
                <a:solidFill>
                  <a:schemeClr val="tx1"/>
                </a:solidFill>
              </a:rPr>
              <a:t>Multiply this matrix by the vector of each vertex</a:t>
            </a:r>
          </a:p>
          <a:p>
            <a:r>
              <a:rPr lang="en-US">
                <a:solidFill>
                  <a:schemeClr val="tx1"/>
                </a:solidFill>
              </a:rPr>
              <a:t>All vertices easily transformed with one matrix 	multiply</a:t>
            </a:r>
          </a:p>
        </p:txBody>
      </p:sp>
    </p:spTree>
    <p:extLst>
      <p:ext uri="{BB962C8B-B14F-4D97-AF65-F5344CB8AC3E}">
        <p14:creationId xmlns="" xmlns:p14="http://schemas.microsoft.com/office/powerpoint/2010/main" val="37718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 to View </a:t>
            </a:r>
            <a:r>
              <a:rPr lang="en-US" dirty="0"/>
              <a:t>P</a:t>
            </a:r>
            <a:r>
              <a:rPr lang="en-US" dirty="0" smtClean="0"/>
              <a:t>ort Coordinate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A world-coordinate area selected for display is called a window.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area on a display device to which a window is mapped is called a viewport.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window defines </a:t>
            </a:r>
            <a:r>
              <a:rPr lang="en-IN" b="1" i="1" dirty="0"/>
              <a:t>what </a:t>
            </a:r>
            <a:r>
              <a:rPr lang="en-IN" dirty="0"/>
              <a:t>is to be viewed; the viewport defines </a:t>
            </a:r>
            <a:r>
              <a:rPr lang="en-IN" b="1" i="1" dirty="0"/>
              <a:t>where </a:t>
            </a:r>
            <a:r>
              <a:rPr lang="en-IN" dirty="0"/>
              <a:t>it is to be displayed. </a:t>
            </a:r>
          </a:p>
        </p:txBody>
      </p:sp>
    </p:spTree>
    <p:extLst>
      <p:ext uri="{BB962C8B-B14F-4D97-AF65-F5344CB8AC3E}">
        <p14:creationId xmlns:p14="http://schemas.microsoft.com/office/powerpoint/2010/main" xmlns="" val="10052598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09675"/>
            <a:ext cx="73533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06925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209675"/>
            <a:ext cx="71056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54371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A </a:t>
            </a:r>
            <a:r>
              <a:rPr lang="en-IN" dirty="0"/>
              <a:t>point at position </a:t>
            </a:r>
            <a:r>
              <a:rPr lang="en-IN" b="1" i="1" dirty="0"/>
              <a:t>(</a:t>
            </a:r>
            <a:r>
              <a:rPr lang="en-IN" b="1" i="1" dirty="0" err="1"/>
              <a:t>xw,yw</a:t>
            </a:r>
            <a:r>
              <a:rPr lang="en-IN" b="1" i="1" dirty="0"/>
              <a:t>) </a:t>
            </a:r>
            <a:r>
              <a:rPr lang="en-IN" dirty="0"/>
              <a:t>in the window is mapped into position </a:t>
            </a:r>
            <a:r>
              <a:rPr lang="en-IN" b="1" i="1" dirty="0"/>
              <a:t>(xv, </a:t>
            </a:r>
            <a:r>
              <a:rPr lang="en-IN" dirty="0" err="1"/>
              <a:t>yv</a:t>
            </a:r>
            <a:r>
              <a:rPr lang="en-IN" dirty="0"/>
              <a:t>) in the associated viewport. To maintain the same relative placement in the viewport as in the window, we require that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499" y="4665019"/>
            <a:ext cx="42005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3" y="4365104"/>
            <a:ext cx="40671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681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Scaling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856" cy="2052638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700" i="0">
                <a:solidFill>
                  <a:srgbClr val="CC3300"/>
                </a:solidFill>
              </a:rPr>
              <a:t>Scaling</a:t>
            </a:r>
            <a:r>
              <a:rPr lang="en-US" sz="2700"/>
              <a:t> a coordinate means multiplying each of its components by a scalar</a:t>
            </a:r>
          </a:p>
          <a:p>
            <a:pPr marL="342900" indent="-342900">
              <a:lnSpc>
                <a:spcPct val="90000"/>
              </a:lnSpc>
            </a:pPr>
            <a:r>
              <a:rPr lang="en-US" sz="2700" i="0">
                <a:solidFill>
                  <a:srgbClr val="CC3300"/>
                </a:solidFill>
              </a:rPr>
              <a:t>Uniform scaling</a:t>
            </a:r>
            <a:r>
              <a:rPr lang="en-US" sz="2700"/>
              <a:t> means this scalar is the same for all components:</a:t>
            </a:r>
          </a:p>
        </p:txBody>
      </p:sp>
      <p:grpSp>
        <p:nvGrpSpPr>
          <p:cNvPr id="302084" name="Group 4"/>
          <p:cNvGrpSpPr>
            <a:grpSpLocks/>
          </p:cNvGrpSpPr>
          <p:nvPr/>
        </p:nvGrpSpPr>
        <p:grpSpPr bwMode="auto">
          <a:xfrm>
            <a:off x="609600" y="3505200"/>
            <a:ext cx="3048000" cy="2743200"/>
            <a:chOff x="816" y="2208"/>
            <a:chExt cx="1920" cy="1728"/>
          </a:xfrm>
        </p:grpSpPr>
        <p:sp>
          <p:nvSpPr>
            <p:cNvPr id="302085" name="Line 5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87" name="Line 7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88" name="Line 8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0" name="Line 10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3" name="Line 13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4" name="Line 14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5" name="Line 15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7" name="Line 17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8" name="Line 18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02" name="Line 22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2103" name="Group 23"/>
          <p:cNvGrpSpPr>
            <a:grpSpLocks/>
          </p:cNvGrpSpPr>
          <p:nvPr/>
        </p:nvGrpSpPr>
        <p:grpSpPr bwMode="auto">
          <a:xfrm>
            <a:off x="1600200" y="4572000"/>
            <a:ext cx="914400" cy="1066800"/>
            <a:chOff x="1440" y="2928"/>
            <a:chExt cx="576" cy="672"/>
          </a:xfrm>
        </p:grpSpPr>
        <p:sp>
          <p:nvSpPr>
            <p:cNvPr id="302104" name="Freeform 24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05" name="Rectangle 25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06" name="Freeform 26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2107" name="Group 27"/>
          <p:cNvGrpSpPr>
            <a:grpSpLocks/>
          </p:cNvGrpSpPr>
          <p:nvPr/>
        </p:nvGrpSpPr>
        <p:grpSpPr bwMode="auto">
          <a:xfrm>
            <a:off x="5181600" y="3505200"/>
            <a:ext cx="3048000" cy="2743200"/>
            <a:chOff x="816" y="2208"/>
            <a:chExt cx="1920" cy="1728"/>
          </a:xfrm>
        </p:grpSpPr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09" name="Line 29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0" name="Line 30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1" name="Line 31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2" name="Line 32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3" name="Line 33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4" name="Line 34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5" name="Line 35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6" name="Line 36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8" name="Line 38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19" name="Line 39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20" name="Line 40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21" name="Line 41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22" name="Line 42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23" name="Line 43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24" name="Line 44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25" name="Line 45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2126" name="Group 46"/>
          <p:cNvGrpSpPr>
            <a:grpSpLocks noChangeAspect="1"/>
          </p:cNvGrpSpPr>
          <p:nvPr/>
        </p:nvGrpSpPr>
        <p:grpSpPr bwMode="auto">
          <a:xfrm>
            <a:off x="6781800" y="3200400"/>
            <a:ext cx="1828800" cy="2133600"/>
            <a:chOff x="1440" y="2928"/>
            <a:chExt cx="576" cy="672"/>
          </a:xfrm>
        </p:grpSpPr>
        <p:sp>
          <p:nvSpPr>
            <p:cNvPr id="302127" name="Freeform 47" descr="Horizontal brick"/>
            <p:cNvSpPr>
              <a:spLocks noChangeAspect="1"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0 w 96"/>
                <a:gd name="T3" fmla="*/ 0 h 144"/>
                <a:gd name="T4" fmla="*/ 96 w 96"/>
                <a:gd name="T5" fmla="*/ 0 h 144"/>
                <a:gd name="T6" fmla="*/ 96 w 96"/>
                <a:gd name="T7" fmla="*/ 96 h 144"/>
                <a:gd name="T8" fmla="*/ 0 w 9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11965"/>
              </a:fgClr>
              <a:bgClr>
                <a:srgbClr val="FFFFFF"/>
              </a:bgClr>
            </a:pattFill>
            <a:ln w="38100" cap="flat" cmpd="sng">
              <a:solidFill>
                <a:srgbClr val="01196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28" name="Rectangle 48"/>
            <p:cNvSpPr>
              <a:spLocks noChangeAspect="1"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129" name="Freeform 49"/>
            <p:cNvSpPr>
              <a:spLocks noChangeAspect="1"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240 w 576"/>
                <a:gd name="T3" fmla="*/ 0 h 192"/>
                <a:gd name="T4" fmla="*/ 336 w 576"/>
                <a:gd name="T5" fmla="*/ 0 h 192"/>
                <a:gd name="T6" fmla="*/ 576 w 576"/>
                <a:gd name="T7" fmla="*/ 192 h 192"/>
                <a:gd name="T8" fmla="*/ 0 w 576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2130" name="AutoShape 50"/>
          <p:cNvSpPr>
            <a:spLocks noChangeArrowheads="1"/>
          </p:cNvSpPr>
          <p:nvPr/>
        </p:nvSpPr>
        <p:spPr bwMode="auto">
          <a:xfrm>
            <a:off x="3962400" y="4724400"/>
            <a:ext cx="762000" cy="3810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2131" name="Text Box 51"/>
          <p:cNvSpPr txBox="1">
            <a:spLocks noChangeArrowheads="1"/>
          </p:cNvSpPr>
          <p:nvPr/>
        </p:nvSpPr>
        <p:spPr bwMode="auto">
          <a:xfrm>
            <a:off x="4097867" y="5149334"/>
            <a:ext cx="4812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ym typeface="Symbol" pitchFamily="18" charset="2"/>
              </a:rPr>
              <a:t> </a:t>
            </a:r>
            <a:r>
              <a:rPr lang="en-US"/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35041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Solving these expressions for the viewport position </a:t>
            </a:r>
            <a:r>
              <a:rPr lang="en-IN" b="1" i="1" dirty="0"/>
              <a:t>(xv, </a:t>
            </a:r>
            <a:r>
              <a:rPr lang="en-IN" b="1" i="1" dirty="0" err="1"/>
              <a:t>yv</a:t>
            </a:r>
            <a:r>
              <a:rPr lang="en-IN" b="1" i="1" dirty="0"/>
              <a:t>), </a:t>
            </a:r>
            <a:r>
              <a:rPr lang="en-IN" dirty="0"/>
              <a:t>we have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772816"/>
            <a:ext cx="5688632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4458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above equation can </a:t>
            </a:r>
            <a:r>
              <a:rPr lang="en-IN" dirty="0"/>
              <a:t>also be derived with a set of transformations that converts the window area into the viewport area. This conversion is performed with the following sequence of transformations: </a:t>
            </a:r>
          </a:p>
          <a:p>
            <a:pPr lvl="1"/>
            <a:r>
              <a:rPr lang="en-IN" dirty="0" smtClean="0"/>
              <a:t>Perform </a:t>
            </a:r>
            <a:r>
              <a:rPr lang="en-IN" dirty="0"/>
              <a:t>a scaling transformation using a fixed-point position of </a:t>
            </a:r>
            <a:r>
              <a:rPr lang="en-IN" b="1" i="1" dirty="0"/>
              <a:t>(</a:t>
            </a:r>
            <a:r>
              <a:rPr lang="en-IN" b="1" i="1" dirty="0" err="1"/>
              <a:t>xwmin</a:t>
            </a:r>
            <a:r>
              <a:rPr lang="en-IN" b="1" i="1" dirty="0"/>
              <a:t>, </a:t>
            </a:r>
            <a:r>
              <a:rPr lang="en-IN" b="1" i="1" dirty="0" err="1"/>
              <a:t>ywmin</a:t>
            </a:r>
            <a:r>
              <a:rPr lang="en-IN" b="1" i="1" dirty="0"/>
              <a:t>) </a:t>
            </a:r>
            <a:r>
              <a:rPr lang="en-IN" dirty="0"/>
              <a:t>that scales the window area to the size of the </a:t>
            </a:r>
            <a:r>
              <a:rPr lang="en-IN" b="1" dirty="0"/>
              <a:t>viewport. </a:t>
            </a:r>
            <a:endParaRPr lang="en-IN" dirty="0"/>
          </a:p>
          <a:p>
            <a:pPr lvl="1"/>
            <a:r>
              <a:rPr lang="en-IN" dirty="0" smtClean="0"/>
              <a:t>Translate </a:t>
            </a:r>
            <a:r>
              <a:rPr lang="en-IN" dirty="0"/>
              <a:t>the scaled window area to the position of the viewport. </a:t>
            </a:r>
          </a:p>
          <a:p>
            <a:r>
              <a:rPr lang="en-IN" dirty="0"/>
              <a:t>Relative proportions of objects are maintained if the scaling factors are the same </a:t>
            </a:r>
            <a:r>
              <a:rPr lang="en-IN" b="1" i="1" dirty="0"/>
              <a:t>(</a:t>
            </a:r>
            <a:r>
              <a:rPr lang="en-IN" b="1" i="1" dirty="0" err="1"/>
              <a:t>sx</a:t>
            </a:r>
            <a:r>
              <a:rPr lang="en-IN" b="1" i="1" dirty="0"/>
              <a:t> </a:t>
            </a:r>
            <a:r>
              <a:rPr lang="en-IN" dirty="0"/>
              <a:t>= </a:t>
            </a:r>
            <a:r>
              <a:rPr lang="en-IN" b="1" i="1" dirty="0" err="1"/>
              <a:t>sy</a:t>
            </a:r>
            <a:r>
              <a:rPr lang="en-IN" b="1" i="1" dirty="0"/>
              <a:t>). </a:t>
            </a:r>
            <a:r>
              <a:rPr lang="en-IN" dirty="0"/>
              <a:t>Otherwise, world objects will be stretched or contracted in either the </a:t>
            </a:r>
            <a:r>
              <a:rPr lang="en-IN" b="1" i="1" dirty="0"/>
              <a:t>x </a:t>
            </a:r>
            <a:r>
              <a:rPr lang="en-IN" dirty="0"/>
              <a:t>or </a:t>
            </a:r>
            <a:r>
              <a:rPr lang="en-IN" b="1" i="1" dirty="0"/>
              <a:t>y </a:t>
            </a:r>
            <a:r>
              <a:rPr lang="en-IN" dirty="0"/>
              <a:t>direction when displayed on the output device. </a:t>
            </a:r>
          </a:p>
        </p:txBody>
      </p:sp>
    </p:spTree>
    <p:extLst>
      <p:ext uri="{BB962C8B-B14F-4D97-AF65-F5344CB8AC3E}">
        <p14:creationId xmlns:p14="http://schemas.microsoft.com/office/powerpoint/2010/main" xmlns="" val="35278677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>
                <a:solidFill>
                  <a:srgbClr val="808080"/>
                </a:solidFill>
              </a:rPr>
              <a:t>2D Transformations</a:t>
            </a:r>
          </a:p>
          <a:p>
            <a:pPr marL="742950" lvl="1" indent="-285750"/>
            <a:r>
              <a:rPr lang="en-US">
                <a:solidFill>
                  <a:srgbClr val="808080"/>
                </a:solidFill>
              </a:rPr>
              <a:t>Basic 2D transformations</a:t>
            </a:r>
          </a:p>
          <a:p>
            <a:pPr marL="742950" lvl="1" indent="-285750"/>
            <a:r>
              <a:rPr lang="en-US">
                <a:solidFill>
                  <a:srgbClr val="808080"/>
                </a:solidFill>
              </a:rPr>
              <a:t>Matrix representation</a:t>
            </a:r>
          </a:p>
          <a:p>
            <a:pPr marL="742950" lvl="1" indent="-285750"/>
            <a:r>
              <a:rPr lang="en-US">
                <a:solidFill>
                  <a:srgbClr val="808080"/>
                </a:solidFill>
              </a:rPr>
              <a:t>Matrix composition</a:t>
            </a:r>
          </a:p>
          <a:p>
            <a:pPr marL="342900" indent="-342900"/>
            <a:r>
              <a:rPr lang="en-US"/>
              <a:t>3D Transformations</a:t>
            </a:r>
          </a:p>
          <a:p>
            <a:pPr marL="742950" lvl="1" indent="-285750"/>
            <a:r>
              <a:rPr lang="en-US"/>
              <a:t>Basic 3D transformations</a:t>
            </a:r>
          </a:p>
          <a:p>
            <a:pPr marL="742950" lvl="1" indent="-285750"/>
            <a:r>
              <a:rPr lang="en-US"/>
              <a:t>Same as 2D</a:t>
            </a:r>
          </a:p>
        </p:txBody>
      </p:sp>
    </p:spTree>
    <p:extLst>
      <p:ext uri="{BB962C8B-B14F-4D97-AF65-F5344CB8AC3E}">
        <p14:creationId xmlns="" xmlns:p14="http://schemas.microsoft.com/office/powerpoint/2010/main" val="33377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77C55C62-84FD-4F1B-B8F9-FB064A168150}" type="slidenum">
              <a:rPr lang="es-ES" altLang="zh-TW" sz="1000">
                <a:solidFill>
                  <a:schemeClr val="bg1"/>
                </a:solidFill>
                <a:latin typeface="Arial" pitchFamily="34" charset="0"/>
              </a:rPr>
              <a:pPr lvl="1"/>
              <a:t>93</a:t>
            </a:fld>
            <a:endParaRPr lang="es-ES" altLang="zh-TW" sz="1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</a:rPr>
              <a:t>Angel: Interactive Computer Graphics 3E © Addison-Wesley 2002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300" smtClean="0"/>
              <a:t>Translation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Move (translate, displace) a point to a new location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Displacement determined by a vector </a:t>
            </a:r>
            <a:r>
              <a:rPr lang="en-US" altLang="zh-TW" smtClean="0">
                <a:latin typeface="Times New Roman" pitchFamily="18" charset="0"/>
              </a:rPr>
              <a:t>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Three degrees of freedom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P’=P+d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2692400" y="3733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4927600" y="22098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solidFill>
                  <a:schemeClr val="bg1"/>
                </a:solidFill>
              </a:rPr>
              <a:t>P’</a:t>
            </a:r>
          </a:p>
        </p:txBody>
      </p:sp>
      <p:sp>
        <p:nvSpPr>
          <p:cNvPr id="49160" name="Oval 6"/>
          <p:cNvSpPr>
            <a:spLocks noChangeArrowheads="1"/>
          </p:cNvSpPr>
          <p:nvPr/>
        </p:nvSpPr>
        <p:spPr bwMode="auto">
          <a:xfrm>
            <a:off x="3021013" y="40735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1" name="Oval 7"/>
          <p:cNvSpPr>
            <a:spLocks noChangeArrowheads="1"/>
          </p:cNvSpPr>
          <p:nvPr/>
        </p:nvSpPr>
        <p:spPr bwMode="auto">
          <a:xfrm>
            <a:off x="4849813" y="25495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2" name="Line 8"/>
          <p:cNvSpPr>
            <a:spLocks noChangeShapeType="1"/>
          </p:cNvSpPr>
          <p:nvPr/>
        </p:nvSpPr>
        <p:spPr bwMode="auto">
          <a:xfrm flipV="1">
            <a:off x="3173413" y="2701925"/>
            <a:ext cx="1676400" cy="1371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49163" name="Text Box 9"/>
          <p:cNvSpPr txBox="1">
            <a:spLocks noChangeArrowheads="1"/>
          </p:cNvSpPr>
          <p:nvPr/>
        </p:nvSpPr>
        <p:spPr bwMode="auto">
          <a:xfrm>
            <a:off x="4148138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="" xmlns:p14="http://schemas.microsoft.com/office/powerpoint/2010/main" val="38730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701B6938-6CA6-4B68-9256-E0FC71E4E59E}" type="slidenum">
              <a:rPr lang="es-ES" altLang="zh-TW" sz="1000">
                <a:solidFill>
                  <a:schemeClr val="bg1"/>
                </a:solidFill>
                <a:latin typeface="Arial" pitchFamily="34" charset="0"/>
              </a:rPr>
              <a:pPr lvl="1"/>
              <a:t>94</a:t>
            </a:fld>
            <a:endParaRPr lang="es-ES" altLang="zh-TW" sz="1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017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>
                <a:solidFill>
                  <a:schemeClr val="bg1"/>
                </a:solidFill>
              </a:rPr>
              <a:t>Angel: Interactive Computer Graphics 3E © Addison-Wesley 2002</a:t>
            </a:r>
            <a:endParaRPr lang="en-US" altLang="zh-TW" sz="1400">
              <a:solidFill>
                <a:schemeClr val="bg1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Translation Using Representations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Using the homogeneous coordinate representation in some frame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smtClean="0">
                <a:latin typeface="Times New Roman" pitchFamily="18" charset="0"/>
              </a:rPr>
              <a:t>     p</a:t>
            </a:r>
            <a:r>
              <a:rPr lang="en-US" altLang="zh-TW" smtClean="0">
                <a:latin typeface="Times New Roman" pitchFamily="18" charset="0"/>
              </a:rPr>
              <a:t>=[ x y z 1]</a:t>
            </a:r>
            <a:r>
              <a:rPr lang="en-US" altLang="zh-TW" baseline="30000" smtClean="0">
                <a:latin typeface="Times New Roman" pitchFamily="18" charset="0"/>
              </a:rPr>
              <a:t>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smtClean="0">
                <a:latin typeface="Times New Roman" pitchFamily="18" charset="0"/>
              </a:rPr>
              <a:t>     p</a:t>
            </a:r>
            <a:r>
              <a:rPr lang="en-US" altLang="zh-TW" smtClean="0">
                <a:latin typeface="Times New Roman" pitchFamily="18" charset="0"/>
              </a:rPr>
              <a:t>’=[x’ y’ z’ 1]</a:t>
            </a:r>
            <a:r>
              <a:rPr lang="en-US" altLang="zh-TW" baseline="30000" smtClean="0">
                <a:latin typeface="Times New Roman" pitchFamily="18" charset="0"/>
              </a:rPr>
              <a:t>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smtClean="0">
                <a:latin typeface="Times New Roman" pitchFamily="18" charset="0"/>
              </a:rPr>
              <a:t>     d</a:t>
            </a:r>
            <a:r>
              <a:rPr lang="en-US" altLang="zh-TW" smtClean="0">
                <a:latin typeface="Times New Roman" pitchFamily="18" charset="0"/>
              </a:rPr>
              <a:t>=[dx dy dz 0]</a:t>
            </a:r>
            <a:r>
              <a:rPr lang="en-US" altLang="zh-TW" baseline="30000" smtClean="0">
                <a:latin typeface="Times New Roman" pitchFamily="18" charset="0"/>
              </a:rPr>
              <a:t>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Hence</a:t>
            </a:r>
            <a:r>
              <a:rPr lang="en-US" altLang="zh-TW" b="1" smtClean="0">
                <a:latin typeface="Times New Roman" pitchFamily="18" charset="0"/>
              </a:rPr>
              <a:t> p</a:t>
            </a:r>
            <a:r>
              <a:rPr lang="en-US" altLang="zh-TW" smtClean="0">
                <a:latin typeface="Times New Roman" pitchFamily="18" charset="0"/>
              </a:rPr>
              <a:t>’ = </a:t>
            </a:r>
            <a:r>
              <a:rPr lang="en-US" altLang="zh-TW" b="1" smtClean="0">
                <a:latin typeface="Times New Roman" pitchFamily="18" charset="0"/>
              </a:rPr>
              <a:t>p</a:t>
            </a:r>
            <a:r>
              <a:rPr lang="en-US" altLang="zh-TW" smtClean="0">
                <a:latin typeface="Times New Roman" pitchFamily="18" charset="0"/>
              </a:rPr>
              <a:t> + </a:t>
            </a:r>
            <a:r>
              <a:rPr lang="en-US" altLang="zh-TW" b="1" smtClean="0">
                <a:latin typeface="Times New Roman" pitchFamily="18" charset="0"/>
              </a:rPr>
              <a:t>d </a:t>
            </a:r>
            <a:r>
              <a:rPr lang="en-US" altLang="zh-TW" smtClean="0"/>
              <a:t>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     x’=x+d</a:t>
            </a:r>
            <a:r>
              <a:rPr lang="en-US" altLang="zh-TW" sz="4300" baseline="-25000" smtClean="0">
                <a:latin typeface="Times New Roman" pitchFamily="18" charset="0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     y’=y+d</a:t>
            </a:r>
            <a:r>
              <a:rPr lang="en-US" altLang="zh-TW" sz="4300" baseline="-25000" smtClean="0">
                <a:latin typeface="Times New Roman" pitchFamily="18" charset="0"/>
              </a:rPr>
              <a:t>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     z’=z+d</a:t>
            </a:r>
            <a:r>
              <a:rPr lang="en-US" altLang="zh-TW" sz="4300" baseline="-25000" smtClean="0">
                <a:latin typeface="Times New Roman" pitchFamily="18" charset="0"/>
              </a:rPr>
              <a:t>z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 flipV="1">
            <a:off x="3581400" y="4495800"/>
            <a:ext cx="990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65650" y="4572000"/>
            <a:ext cx="3929063" cy="12001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solidFill>
                  <a:schemeClr val="bg1"/>
                </a:solidFill>
              </a:rPr>
              <a:t>note that this expression is in </a:t>
            </a:r>
          </a:p>
          <a:p>
            <a:r>
              <a:rPr lang="en-US" altLang="zh-TW">
                <a:solidFill>
                  <a:schemeClr val="bg1"/>
                </a:solidFill>
              </a:rPr>
              <a:t>four dimensions and expresses</a:t>
            </a:r>
          </a:p>
          <a:p>
            <a:r>
              <a:rPr lang="en-US" altLang="zh-TW">
                <a:solidFill>
                  <a:schemeClr val="bg1"/>
                </a:solidFill>
              </a:rPr>
              <a:t>that point = vector +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21445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C2A1E226-05B2-4FC8-B086-D375B538E1CB}" type="slidenum">
              <a:rPr lang="es-ES" altLang="zh-TW" sz="1000">
                <a:latin typeface="Arial" pitchFamily="34" charset="0"/>
              </a:rPr>
              <a:pPr lvl="1"/>
              <a:t>95</a:t>
            </a:fld>
            <a:endParaRPr lang="es-ES" altLang="zh-TW" sz="1000">
              <a:latin typeface="Arial" pitchFamily="34" charset="0"/>
            </a:endParaRPr>
          </a:p>
        </p:txBody>
      </p:sp>
      <p:sp>
        <p:nvSpPr>
          <p:cNvPr id="9220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/>
              <a:t>Angel: Interactive Computer Graphics 3E © Addison-Wesley 2002</a:t>
            </a:r>
            <a:endParaRPr lang="en-US" altLang="zh-TW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Translation Matrix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smtClean="0">
                <a:ea typeface="PMingLiU" pitchFamily="18" charset="-120"/>
              </a:rPr>
              <a:t>We can also express translation using 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smtClean="0">
                <a:ea typeface="PMingLiU" pitchFamily="18" charset="-120"/>
              </a:rPr>
              <a:t>4 x 4 matrix </a:t>
            </a:r>
            <a:r>
              <a:rPr lang="en-US" altLang="zh-TW" sz="2400" b="1" smtClean="0">
                <a:latin typeface="Times New Roman" pitchFamily="18" charset="0"/>
                <a:ea typeface="PMingLiU" pitchFamily="18" charset="-120"/>
              </a:rPr>
              <a:t>T</a:t>
            </a:r>
            <a:r>
              <a:rPr lang="en-US" altLang="zh-TW" sz="2400" smtClean="0">
                <a:ea typeface="PMingLiU" pitchFamily="18" charset="-120"/>
              </a:rPr>
              <a:t> in homogeneous coordinates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latin typeface="Times New Roman" pitchFamily="18" charset="0"/>
                <a:ea typeface="PMingLiU" pitchFamily="18" charset="-120"/>
              </a:rPr>
              <a:t>p</a:t>
            </a:r>
            <a:r>
              <a:rPr lang="en-US" altLang="zh-TW" sz="2400" smtClean="0">
                <a:ea typeface="PMingLiU" pitchFamily="18" charset="-120"/>
              </a:rPr>
              <a:t>’=</a:t>
            </a:r>
            <a:r>
              <a:rPr lang="en-US" altLang="zh-TW" sz="2400" b="1" smtClean="0">
                <a:latin typeface="Times New Roman" pitchFamily="18" charset="0"/>
                <a:ea typeface="PMingLiU" pitchFamily="18" charset="-120"/>
              </a:rPr>
              <a:t>Tp</a:t>
            </a:r>
            <a:r>
              <a:rPr lang="en-US" altLang="zh-TW" sz="2400" smtClean="0">
                <a:ea typeface="PMingLiU" pitchFamily="18" charset="-120"/>
              </a:rPr>
              <a:t> where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smtClean="0">
              <a:ea typeface="PMingLiU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b="1" smtClean="0">
              <a:latin typeface="Times New Roman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latin typeface="Times New Roman" pitchFamily="18" charset="0"/>
                <a:ea typeface="PMingLiU" pitchFamily="18" charset="-120"/>
              </a:rPr>
              <a:t>T </a:t>
            </a:r>
            <a:r>
              <a:rPr lang="en-US" altLang="zh-TW" sz="2400" smtClean="0">
                <a:ea typeface="PMingLiU" pitchFamily="18" charset="-120"/>
              </a:rPr>
              <a:t>= </a:t>
            </a:r>
            <a:r>
              <a:rPr lang="en-US" altLang="zh-TW" sz="2400" b="1" smtClean="0">
                <a:latin typeface="Times New Roman" pitchFamily="18" charset="0"/>
                <a:ea typeface="PMingLiU" pitchFamily="18" charset="-120"/>
              </a:rPr>
              <a:t>T</a:t>
            </a:r>
            <a:r>
              <a:rPr lang="en-US" altLang="zh-TW" sz="2400" smtClean="0">
                <a:ea typeface="PMingLiU" pitchFamily="18" charset="-120"/>
              </a:rPr>
              <a:t>(d</a:t>
            </a:r>
            <a:r>
              <a:rPr lang="en-US" altLang="zh-TW" sz="2400" baseline="-25000" smtClean="0">
                <a:ea typeface="PMingLiU" pitchFamily="18" charset="-120"/>
              </a:rPr>
              <a:t>x</a:t>
            </a:r>
            <a:r>
              <a:rPr lang="en-US" altLang="zh-TW" sz="2400" smtClean="0">
                <a:ea typeface="PMingLiU" pitchFamily="18" charset="-120"/>
              </a:rPr>
              <a:t>, d</a:t>
            </a:r>
            <a:r>
              <a:rPr lang="en-US" altLang="zh-TW" sz="2400" baseline="-25000" smtClean="0">
                <a:ea typeface="PMingLiU" pitchFamily="18" charset="-120"/>
              </a:rPr>
              <a:t>y</a:t>
            </a:r>
            <a:r>
              <a:rPr lang="en-US" altLang="zh-TW" sz="2400" smtClean="0">
                <a:ea typeface="PMingLiU" pitchFamily="18" charset="-120"/>
              </a:rPr>
              <a:t>, d</a:t>
            </a:r>
            <a:r>
              <a:rPr lang="en-US" altLang="zh-TW" sz="2400" baseline="-25000" smtClean="0">
                <a:ea typeface="PMingLiU" pitchFamily="18" charset="-120"/>
              </a:rPr>
              <a:t>z</a:t>
            </a:r>
            <a:r>
              <a:rPr lang="en-US" altLang="zh-TW" sz="2400" smtClean="0">
                <a:ea typeface="PMingLiU" pitchFamily="18" charset="-120"/>
              </a:rPr>
              <a:t>) =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smtClean="0">
              <a:ea typeface="PMingLiU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smtClean="0">
              <a:ea typeface="PMingLiU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smtClean="0">
                <a:ea typeface="PMingLiU" pitchFamily="18" charset="-120"/>
              </a:rPr>
              <a:t>This form is better for implementation because all affine transformations can be expressed this way and multiple transformations can be concatenated together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367088" y="2743200"/>
          <a:ext cx="2105025" cy="1995488"/>
        </p:xfrm>
        <a:graphic>
          <a:graphicData uri="http://schemas.openxmlformats.org/presentationml/2006/ole">
            <p:oleObj spid="_x0000_s138242" name="Equation" r:id="rId4" imgW="965200" imgH="914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994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30355145-82C4-496A-AB4A-EEEFFDB53C7C}" type="slidenum">
              <a:rPr lang="es-ES" altLang="zh-TW" sz="1000">
                <a:latin typeface="Arial" pitchFamily="34" charset="0"/>
              </a:rPr>
              <a:pPr lvl="1"/>
              <a:t>96</a:t>
            </a:fld>
            <a:endParaRPr lang="es-ES" altLang="zh-TW" sz="1000">
              <a:latin typeface="Arial" pitchFamily="34" charset="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/>
              <a:t>Angel: Interactive Computer Graphics 3E © Addison-Wesley 2002</a:t>
            </a:r>
            <a:endParaRPr lang="en-US" altLang="zh-TW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Rotation (2D)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 smtClean="0">
                <a:ea typeface="PMingLiU" pitchFamily="18" charset="-120"/>
              </a:rPr>
              <a:t>Consider rotation about the origin by </a:t>
            </a:r>
            <a:r>
              <a:rPr lang="en-US" altLang="zh-TW" sz="2700" smtClean="0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 sz="2700" smtClean="0">
                <a:ea typeface="PMingLiU" pitchFamily="18" charset="-120"/>
              </a:rPr>
              <a:t> degrees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radius stays the same, angle increases by </a:t>
            </a:r>
            <a:r>
              <a:rPr lang="en-US" altLang="zh-TW" i="1" smtClean="0">
                <a:latin typeface="Symbol" pitchFamily="18" charset="2"/>
                <a:ea typeface="PMingLiU" pitchFamily="18" charset="-120"/>
              </a:rPr>
              <a:t>q</a:t>
            </a:r>
          </a:p>
        </p:txBody>
      </p:sp>
      <p:pic>
        <p:nvPicPr>
          <p:cNvPr id="51206" name="Picture 7" descr="AN04F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25304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278765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ea typeface="PMingLiU" pitchFamily="18" charset="-120"/>
              </a:rPr>
              <a:t>x’=x cos 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>
                <a:ea typeface="PMingLiU" pitchFamily="18" charset="-120"/>
              </a:rPr>
              <a:t> –y sin 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q</a:t>
            </a:r>
          </a:p>
          <a:p>
            <a:r>
              <a:rPr lang="en-US" altLang="zh-TW">
                <a:ea typeface="PMingLiU" pitchFamily="18" charset="-120"/>
              </a:rPr>
              <a:t>y’ = x sin 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>
                <a:ea typeface="PMingLiU" pitchFamily="18" charset="-120"/>
              </a:rPr>
              <a:t> + y cos 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q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4953000" y="5105400"/>
            <a:ext cx="1479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ea typeface="PMingLiU" pitchFamily="18" charset="-120"/>
              </a:rPr>
              <a:t>x = r cos 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f</a:t>
            </a:r>
          </a:p>
          <a:p>
            <a:r>
              <a:rPr lang="en-US" altLang="zh-TW">
                <a:ea typeface="PMingLiU" pitchFamily="18" charset="-120"/>
              </a:rPr>
              <a:t>y = r sin 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f</a:t>
            </a:r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 flipH="1" flipV="1">
            <a:off x="3886200" y="4953000"/>
            <a:ext cx="8382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3581400" y="2590800"/>
            <a:ext cx="2160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ea typeface="PMingLiU" pitchFamily="18" charset="-120"/>
              </a:rPr>
              <a:t>x = r cos (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f + q)</a:t>
            </a:r>
          </a:p>
          <a:p>
            <a:r>
              <a:rPr lang="en-US" altLang="zh-TW">
                <a:ea typeface="PMingLiU" pitchFamily="18" charset="-120"/>
              </a:rPr>
              <a:t>y = r sin (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f + q)</a:t>
            </a:r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 flipH="1">
            <a:off x="3124200" y="3048000"/>
            <a:ext cx="381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19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C883293F-C585-4D27-94CD-567F8C086EF3}" type="slidenum">
              <a:rPr lang="es-ES" altLang="zh-TW" sz="1000">
                <a:solidFill>
                  <a:schemeClr val="bg1"/>
                </a:solidFill>
                <a:latin typeface="Arial" pitchFamily="34" charset="0"/>
              </a:rPr>
              <a:pPr lvl="1"/>
              <a:t>97</a:t>
            </a:fld>
            <a:endParaRPr lang="es-ES" altLang="zh-TW" sz="1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>
                <a:solidFill>
                  <a:schemeClr val="bg1"/>
                </a:solidFill>
              </a:rPr>
              <a:t>Angel: Interactive Computer Graphics 3E © Addison-Wesley 2002</a:t>
            </a:r>
            <a:endParaRPr lang="en-US" altLang="zh-TW" sz="1400">
              <a:solidFill>
                <a:schemeClr val="bg1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Rotation about the </a:t>
            </a:r>
            <a:r>
              <a:rPr lang="en-US" altLang="zh-TW" smtClean="0">
                <a:latin typeface="Times New Roman" pitchFamily="18" charset="0"/>
              </a:rPr>
              <a:t>z</a:t>
            </a:r>
            <a:r>
              <a:rPr lang="en-US" altLang="zh-TW" smtClean="0"/>
              <a:t> axis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700" smtClean="0"/>
              <a:t>Rotation about </a:t>
            </a:r>
            <a:r>
              <a:rPr lang="en-US" altLang="zh-TW" sz="2700" smtClean="0">
                <a:latin typeface="Times New Roman" pitchFamily="18" charset="0"/>
              </a:rPr>
              <a:t>z</a:t>
            </a:r>
            <a:r>
              <a:rPr lang="en-US" altLang="zh-TW" sz="2700" smtClean="0"/>
              <a:t> axis in three dimensions leaves all points with the same </a:t>
            </a:r>
            <a:r>
              <a:rPr lang="en-US" altLang="zh-TW" sz="2700" smtClean="0">
                <a:latin typeface="Times New Roman" pitchFamily="18" charset="0"/>
              </a:rPr>
              <a:t>z</a:t>
            </a:r>
          </a:p>
          <a:p>
            <a:pPr lvl="1" eaLnBrk="1" hangingPunct="1"/>
            <a:r>
              <a:rPr lang="en-US" altLang="zh-TW" smtClean="0"/>
              <a:t>Equivalent to rotation in two dimensions in planes of constant </a:t>
            </a:r>
            <a:r>
              <a:rPr lang="en-US" altLang="zh-TW" smtClean="0">
                <a:latin typeface="Times New Roman" pitchFamily="18" charset="0"/>
              </a:rPr>
              <a:t>z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or in homogeneous coordinates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latin typeface="Times New Roman" pitchFamily="18" charset="0"/>
              </a:rPr>
              <a:t>        p</a:t>
            </a:r>
            <a:r>
              <a:rPr lang="en-US" altLang="zh-TW" smtClean="0"/>
              <a:t>’=</a:t>
            </a:r>
            <a:r>
              <a:rPr lang="en-US" altLang="zh-TW" b="1" smtClean="0">
                <a:latin typeface="Times New Roman" pitchFamily="18" charset="0"/>
              </a:rPr>
              <a:t>R</a:t>
            </a:r>
            <a:r>
              <a:rPr lang="en-US" altLang="zh-TW" sz="4200" b="1" baseline="-25000" smtClean="0">
                <a:latin typeface="Times New Roman" pitchFamily="18" charset="0"/>
              </a:rPr>
              <a:t>z</a:t>
            </a:r>
            <a:r>
              <a:rPr lang="en-US" altLang="zh-TW" smtClean="0">
                <a:latin typeface="Times New Roman" pitchFamily="18" charset="0"/>
              </a:rPr>
              <a:t>(</a:t>
            </a:r>
            <a:r>
              <a:rPr lang="en-US" altLang="zh-TW" smtClean="0">
                <a:latin typeface="Symbol" pitchFamily="18" charset="2"/>
              </a:rPr>
              <a:t>q</a:t>
            </a:r>
            <a:r>
              <a:rPr lang="en-US" altLang="zh-TW" smtClean="0">
                <a:latin typeface="Times New Roman" pitchFamily="18" charset="0"/>
              </a:rPr>
              <a:t>)</a:t>
            </a:r>
            <a:r>
              <a:rPr lang="en-US" altLang="zh-TW" b="1" smtClean="0">
                <a:latin typeface="Times New Roman" pitchFamily="18" charset="0"/>
              </a:rPr>
              <a:t>p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2057400" y="3352800"/>
            <a:ext cx="2774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>
                <a:solidFill>
                  <a:schemeClr val="bg1"/>
                </a:solidFill>
              </a:rPr>
              <a:t>x’=x cos </a:t>
            </a:r>
            <a:r>
              <a:rPr lang="en-US" altLang="zh-TW">
                <a:solidFill>
                  <a:schemeClr val="bg1"/>
                </a:solidFill>
                <a:latin typeface="Symbol" pitchFamily="18" charset="2"/>
              </a:rPr>
              <a:t>q</a:t>
            </a:r>
            <a:r>
              <a:rPr lang="en-US" altLang="zh-TW">
                <a:solidFill>
                  <a:schemeClr val="bg1"/>
                </a:solidFill>
              </a:rPr>
              <a:t> –y sin </a:t>
            </a:r>
            <a:r>
              <a:rPr lang="en-US" altLang="zh-TW">
                <a:solidFill>
                  <a:schemeClr val="bg1"/>
                </a:solidFill>
                <a:latin typeface="Symbol" pitchFamily="18" charset="2"/>
              </a:rPr>
              <a:t>q</a:t>
            </a:r>
          </a:p>
          <a:p>
            <a:r>
              <a:rPr lang="en-US" altLang="zh-TW">
                <a:solidFill>
                  <a:schemeClr val="bg1"/>
                </a:solidFill>
              </a:rPr>
              <a:t>y’ = x sin </a:t>
            </a:r>
            <a:r>
              <a:rPr lang="en-US" altLang="zh-TW">
                <a:solidFill>
                  <a:schemeClr val="bg1"/>
                </a:solidFill>
                <a:latin typeface="Symbol" pitchFamily="18" charset="2"/>
              </a:rPr>
              <a:t>q</a:t>
            </a:r>
            <a:r>
              <a:rPr lang="en-US" altLang="zh-TW">
                <a:solidFill>
                  <a:schemeClr val="bg1"/>
                </a:solidFill>
              </a:rPr>
              <a:t> + y cos </a:t>
            </a:r>
            <a:r>
              <a:rPr lang="en-US" altLang="zh-TW">
                <a:solidFill>
                  <a:schemeClr val="bg1"/>
                </a:solidFill>
                <a:latin typeface="Symbol" pitchFamily="18" charset="2"/>
              </a:rPr>
              <a:t>q</a:t>
            </a:r>
          </a:p>
          <a:p>
            <a:r>
              <a:rPr lang="en-US" altLang="zh-TW">
                <a:solidFill>
                  <a:schemeClr val="bg1"/>
                </a:solidFill>
              </a:rPr>
              <a:t>z’ =z</a:t>
            </a:r>
          </a:p>
        </p:txBody>
      </p:sp>
    </p:spTree>
    <p:extLst>
      <p:ext uri="{BB962C8B-B14F-4D97-AF65-F5344CB8AC3E}">
        <p14:creationId xmlns="" xmlns:p14="http://schemas.microsoft.com/office/powerpoint/2010/main" val="42122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8A00E42B-EF7B-4E04-A93D-EDE1A3877ABB}" type="slidenum">
              <a:rPr lang="es-ES" altLang="zh-TW" sz="1000">
                <a:latin typeface="Arial" pitchFamily="34" charset="0"/>
              </a:rPr>
              <a:pPr lvl="1"/>
              <a:t>98</a:t>
            </a:fld>
            <a:endParaRPr lang="es-ES" altLang="zh-TW" sz="1000">
              <a:latin typeface="Arial" pitchFamily="34" charset="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/>
              <a:t>Angel: Interactive Computer Graphics 3E © Addison-Wesley 2002</a:t>
            </a:r>
            <a:endParaRPr lang="en-US" altLang="zh-TW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Rotation Matrix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228975" y="2590800"/>
          <a:ext cx="3448050" cy="2159000"/>
        </p:xfrm>
        <a:graphic>
          <a:graphicData uri="http://schemas.openxmlformats.org/presentationml/2006/ole">
            <p:oleObj spid="_x0000_s139266" name="Equation" r:id="rId4" imgW="1460500" imgH="914400" progId="Equation.3">
              <p:embed/>
            </p:oleObj>
          </a:graphicData>
        </a:graphic>
      </p:graphicFrame>
      <p:sp>
        <p:nvSpPr>
          <p:cNvPr id="1024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1524000" y="3200400"/>
            <a:ext cx="1752600" cy="6858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  <a:ea typeface="PMingLiU" pitchFamily="18" charset="-120"/>
              </a:rPr>
              <a:t>R</a:t>
            </a:r>
            <a:r>
              <a:rPr lang="en-US" altLang="zh-TW" sz="2400" smtClean="0">
                <a:latin typeface="Times New Roman" pitchFamily="18" charset="0"/>
                <a:ea typeface="PMingLiU" pitchFamily="18" charset="-120"/>
              </a:rPr>
              <a:t> = </a:t>
            </a:r>
            <a:r>
              <a:rPr lang="en-US" altLang="zh-TW" sz="2400" b="1" smtClean="0">
                <a:latin typeface="Times New Roman" pitchFamily="18" charset="0"/>
                <a:ea typeface="PMingLiU" pitchFamily="18" charset="-120"/>
              </a:rPr>
              <a:t>R</a:t>
            </a:r>
            <a:r>
              <a:rPr lang="en-US" altLang="zh-TW" sz="3300" baseline="-25000" smtClean="0">
                <a:latin typeface="Times New Roman" pitchFamily="18" charset="0"/>
                <a:ea typeface="PMingLiU" pitchFamily="18" charset="-120"/>
              </a:rPr>
              <a:t>z</a:t>
            </a:r>
            <a:r>
              <a:rPr lang="en-US" altLang="zh-TW" sz="2400" smtClean="0">
                <a:latin typeface="Times New Roman" pitchFamily="18" charset="0"/>
                <a:ea typeface="PMingLiU" pitchFamily="18" charset="-120"/>
              </a:rPr>
              <a:t>(</a:t>
            </a:r>
            <a:r>
              <a:rPr lang="en-US" altLang="zh-TW" sz="2400" smtClean="0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 sz="2400" smtClean="0">
                <a:latin typeface="Times New Roman" pitchFamily="18" charset="0"/>
                <a:ea typeface="PMingLiU" pitchFamily="18" charset="-120"/>
              </a:rPr>
              <a:t>) =</a:t>
            </a:r>
          </a:p>
        </p:txBody>
      </p:sp>
    </p:spTree>
    <p:extLst>
      <p:ext uri="{BB962C8B-B14F-4D97-AF65-F5344CB8AC3E}">
        <p14:creationId xmlns="" xmlns:p14="http://schemas.microsoft.com/office/powerpoint/2010/main" val="9390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91D030BC-3B61-4BE7-8311-F8EF55793F93}" type="slidenum">
              <a:rPr lang="es-ES" altLang="zh-TW" sz="1000">
                <a:latin typeface="Arial" pitchFamily="34" charset="0"/>
              </a:rPr>
              <a:pPr lvl="1"/>
              <a:t>99</a:t>
            </a:fld>
            <a:endParaRPr lang="es-ES" altLang="zh-TW" sz="1000">
              <a:latin typeface="Arial" pitchFamily="34" charset="0"/>
            </a:endParaRP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1400"/>
              <a:t>Angel: Interactive Computer Graphics 3E © Addison-Wesley 2002</a:t>
            </a:r>
            <a:endParaRPr lang="en-US" altLang="zh-TW" sz="1400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Rotation about 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x</a:t>
            </a:r>
            <a:r>
              <a:rPr lang="en-US" altLang="zh-TW" smtClean="0">
                <a:ea typeface="PMingLiU" pitchFamily="18" charset="-120"/>
              </a:rPr>
              <a:t> and 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y</a:t>
            </a:r>
            <a:r>
              <a:rPr lang="en-US" altLang="zh-TW" smtClean="0">
                <a:ea typeface="PMingLiU" pitchFamily="18" charset="-120"/>
              </a:rPr>
              <a:t> axes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 smtClean="0">
                <a:ea typeface="PMingLiU" pitchFamily="18" charset="-120"/>
              </a:rPr>
              <a:t>Same argument as for rotation about </a:t>
            </a:r>
            <a:r>
              <a:rPr lang="en-US" altLang="zh-TW" sz="2700" i="1" smtClean="0">
                <a:ea typeface="PMingLiU" pitchFamily="18" charset="-120"/>
              </a:rPr>
              <a:t>z</a:t>
            </a:r>
            <a:r>
              <a:rPr lang="en-US" altLang="zh-TW" sz="2700" smtClean="0">
                <a:ea typeface="PMingLiU" pitchFamily="18" charset="-120"/>
              </a:rPr>
              <a:t> axis</a:t>
            </a:r>
          </a:p>
          <a:p>
            <a:pPr lvl="1"/>
            <a:r>
              <a:rPr lang="en-US" altLang="zh-TW" sz="2200" smtClean="0">
                <a:ea typeface="PMingLiU" pitchFamily="18" charset="-120"/>
              </a:rPr>
              <a:t>For rotation about </a:t>
            </a:r>
            <a:r>
              <a:rPr lang="en-US" altLang="zh-TW" sz="2200" i="1" smtClean="0">
                <a:latin typeface="Times New Roman" pitchFamily="18" charset="0"/>
                <a:ea typeface="PMingLiU" pitchFamily="18" charset="-120"/>
              </a:rPr>
              <a:t>x</a:t>
            </a:r>
            <a:r>
              <a:rPr lang="en-US" altLang="zh-TW" sz="2200" smtClean="0">
                <a:ea typeface="PMingLiU" pitchFamily="18" charset="-120"/>
              </a:rPr>
              <a:t> axis, </a:t>
            </a:r>
            <a:r>
              <a:rPr lang="en-US" altLang="zh-TW" sz="2200" i="1" smtClean="0">
                <a:latin typeface="Times New Roman" pitchFamily="18" charset="0"/>
                <a:ea typeface="PMingLiU" pitchFamily="18" charset="-120"/>
              </a:rPr>
              <a:t>x</a:t>
            </a:r>
            <a:r>
              <a:rPr lang="en-US" altLang="zh-TW" sz="2200" smtClean="0">
                <a:ea typeface="PMingLiU" pitchFamily="18" charset="-120"/>
              </a:rPr>
              <a:t> is unchanged</a:t>
            </a:r>
          </a:p>
          <a:p>
            <a:pPr lvl="1"/>
            <a:r>
              <a:rPr lang="en-US" altLang="zh-TW" sz="2200" smtClean="0">
                <a:ea typeface="PMingLiU" pitchFamily="18" charset="-120"/>
              </a:rPr>
              <a:t>For rotation about </a:t>
            </a:r>
            <a:r>
              <a:rPr lang="en-US" altLang="zh-TW" sz="2200" i="1" smtClean="0">
                <a:latin typeface="Times New Roman" pitchFamily="18" charset="0"/>
                <a:ea typeface="PMingLiU" pitchFamily="18" charset="-120"/>
              </a:rPr>
              <a:t>y</a:t>
            </a:r>
            <a:r>
              <a:rPr lang="en-US" altLang="zh-TW" sz="2200" smtClean="0">
                <a:ea typeface="PMingLiU" pitchFamily="18" charset="-120"/>
              </a:rPr>
              <a:t> axis, </a:t>
            </a:r>
            <a:r>
              <a:rPr lang="en-US" altLang="zh-TW" sz="2200" i="1" smtClean="0">
                <a:latin typeface="Times New Roman" pitchFamily="18" charset="0"/>
                <a:ea typeface="PMingLiU" pitchFamily="18" charset="-120"/>
              </a:rPr>
              <a:t>y</a:t>
            </a:r>
            <a:r>
              <a:rPr lang="en-US" altLang="zh-TW" sz="2200" smtClean="0">
                <a:ea typeface="PMingLiU" pitchFamily="18" charset="-120"/>
              </a:rPr>
              <a:t> is unchanged</a:t>
            </a:r>
          </a:p>
        </p:txBody>
      </p:sp>
      <p:sp>
        <p:nvSpPr>
          <p:cNvPr id="11272" name="Text Box 4"/>
          <p:cNvSpPr txBox="1">
            <a:spLocks noChangeArrowheads="1"/>
          </p:cNvSpPr>
          <p:nvPr/>
        </p:nvSpPr>
        <p:spPr bwMode="auto">
          <a:xfrm>
            <a:off x="1524000" y="35052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b="1">
                <a:ea typeface="PMingLiU" pitchFamily="18" charset="-120"/>
              </a:rPr>
              <a:t>R</a:t>
            </a:r>
            <a:r>
              <a:rPr lang="en-US" altLang="zh-TW">
                <a:ea typeface="PMingLiU" pitchFamily="18" charset="-120"/>
              </a:rPr>
              <a:t> = </a:t>
            </a:r>
            <a:r>
              <a:rPr lang="en-US" altLang="zh-TW" b="1">
                <a:ea typeface="PMingLiU" pitchFamily="18" charset="-120"/>
              </a:rPr>
              <a:t>R</a:t>
            </a:r>
            <a:r>
              <a:rPr lang="en-US" altLang="zh-TW" sz="3200" baseline="-25000">
                <a:ea typeface="PMingLiU" pitchFamily="18" charset="-120"/>
              </a:rPr>
              <a:t>x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>
                <a:ea typeface="PMingLiU" pitchFamily="18" charset="-120"/>
              </a:rPr>
              <a:t>) =</a:t>
            </a:r>
          </a:p>
        </p:txBody>
      </p:sp>
      <p:sp>
        <p:nvSpPr>
          <p:cNvPr id="11273" name="Text Box 5"/>
          <p:cNvSpPr txBox="1">
            <a:spLocks noChangeArrowheads="1"/>
          </p:cNvSpPr>
          <p:nvPr/>
        </p:nvSpPr>
        <p:spPr bwMode="auto">
          <a:xfrm>
            <a:off x="1600200" y="51816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b="1">
                <a:ea typeface="PMingLiU" pitchFamily="18" charset="-120"/>
              </a:rPr>
              <a:t>R</a:t>
            </a:r>
            <a:r>
              <a:rPr lang="en-US" altLang="zh-TW">
                <a:ea typeface="PMingLiU" pitchFamily="18" charset="-120"/>
              </a:rPr>
              <a:t> = </a:t>
            </a:r>
            <a:r>
              <a:rPr lang="en-US" altLang="zh-TW" b="1">
                <a:ea typeface="PMingLiU" pitchFamily="18" charset="-120"/>
              </a:rPr>
              <a:t>R</a:t>
            </a:r>
            <a:r>
              <a:rPr lang="en-US" altLang="zh-TW" sz="3200" baseline="-25000">
                <a:ea typeface="PMingLiU" pitchFamily="18" charset="-120"/>
              </a:rPr>
              <a:t>y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q</a:t>
            </a:r>
            <a:r>
              <a:rPr lang="en-US" altLang="zh-TW">
                <a:ea typeface="PMingLiU" pitchFamily="18" charset="-120"/>
              </a:rPr>
              <a:t>) =</a:t>
            </a: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3248025" y="2819400"/>
          <a:ext cx="2619375" cy="1700213"/>
        </p:xfrm>
        <a:graphic>
          <a:graphicData uri="http://schemas.openxmlformats.org/presentationml/2006/ole">
            <p:oleObj spid="_x0000_s140290" name="Equation" r:id="rId4" imgW="1409700" imgH="914400" progId="Equation.3">
              <p:embed/>
            </p:oleObj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3322638" y="4724400"/>
          <a:ext cx="2620962" cy="1700213"/>
        </p:xfrm>
        <a:graphic>
          <a:graphicData uri="http://schemas.openxmlformats.org/presentationml/2006/ole">
            <p:oleObj spid="_x0000_s140291" name="Equation" r:id="rId5" imgW="1409700" imgH="914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489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262</TotalTime>
  <Words>3609</Words>
  <Application>Microsoft Office PowerPoint</Application>
  <PresentationFormat>On-screen Show (4:3)</PresentationFormat>
  <Paragraphs>769</Paragraphs>
  <Slides>112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4" baseType="lpstr">
      <vt:lpstr>Office Theme</vt:lpstr>
      <vt:lpstr>Equation</vt:lpstr>
      <vt:lpstr>UNIT-II</vt:lpstr>
      <vt:lpstr>Overview</vt:lpstr>
      <vt:lpstr>2D Modeling Transformations</vt:lpstr>
      <vt:lpstr>2D Modeling Transformations</vt:lpstr>
      <vt:lpstr>2D Modeling Transformations</vt:lpstr>
      <vt:lpstr>2D Modeling Transformations</vt:lpstr>
      <vt:lpstr>2D Modeling Transformations</vt:lpstr>
      <vt:lpstr>2D Modeling Transformations</vt:lpstr>
      <vt:lpstr>Scaling</vt:lpstr>
      <vt:lpstr>Scaling</vt:lpstr>
      <vt:lpstr>2-D Rotation</vt:lpstr>
      <vt:lpstr>2-D Rotation</vt:lpstr>
      <vt:lpstr>2-D Rotation</vt:lpstr>
      <vt:lpstr>Basic 2D Transformations</vt:lpstr>
      <vt:lpstr>Basic 2D Transformations</vt:lpstr>
      <vt:lpstr>Basic 2D Transformations</vt:lpstr>
      <vt:lpstr>Basic 2D Transformations</vt:lpstr>
      <vt:lpstr>Basic 2D Transformations</vt:lpstr>
      <vt:lpstr>Basic 2D Transformations</vt:lpstr>
      <vt:lpstr>Overview</vt:lpstr>
      <vt:lpstr>Translation</vt:lpstr>
      <vt:lpstr>Translation</vt:lpstr>
      <vt:lpstr>Translation Examples</vt:lpstr>
      <vt:lpstr>Recall</vt:lpstr>
      <vt:lpstr>Scale</vt:lpstr>
      <vt:lpstr>Slide 26</vt:lpstr>
      <vt:lpstr>Slide 27</vt:lpstr>
      <vt:lpstr>Slide 28</vt:lpstr>
      <vt:lpstr>Example</vt:lpstr>
      <vt:lpstr>Let’s look at the equations</vt:lpstr>
      <vt:lpstr>Combining them</vt:lpstr>
      <vt:lpstr>2D Transformation</vt:lpstr>
      <vt:lpstr>2D Transformation</vt:lpstr>
      <vt:lpstr>2D Transformation</vt:lpstr>
      <vt:lpstr>2D Transformation</vt:lpstr>
      <vt:lpstr>Homogenous Coordinates</vt:lpstr>
      <vt:lpstr>Homogenous Coordinates</vt:lpstr>
      <vt:lpstr>Final Transformations -  Compare Equations</vt:lpstr>
      <vt:lpstr>Combining Transformations</vt:lpstr>
      <vt:lpstr>Homogeneous coordinates 1</vt:lpstr>
      <vt:lpstr>Homogeneous coordinaten 2</vt:lpstr>
      <vt:lpstr>Translation matrix</vt:lpstr>
      <vt:lpstr>Rotation matrix</vt:lpstr>
      <vt:lpstr>Scaling matrix</vt:lpstr>
      <vt:lpstr>Inverse transformations</vt:lpstr>
      <vt:lpstr>Combining transformations 1</vt:lpstr>
      <vt:lpstr>Combining transformations 2</vt:lpstr>
      <vt:lpstr>Combining transformations 3</vt:lpstr>
      <vt:lpstr>Rotation around a point 1</vt:lpstr>
      <vt:lpstr>Rotation around a point 2</vt:lpstr>
      <vt:lpstr>Rotation around point 3</vt:lpstr>
      <vt:lpstr>Rotation around point 4</vt:lpstr>
      <vt:lpstr>Scaling w.r.t. point 1</vt:lpstr>
      <vt:lpstr>Scaling w.r.t.point 2</vt:lpstr>
      <vt:lpstr>Scaling w.r.t.point 3</vt:lpstr>
      <vt:lpstr>Scale in other directions 1</vt:lpstr>
      <vt:lpstr>Scale in other directions 2</vt:lpstr>
      <vt:lpstr>Scale in other directions 3</vt:lpstr>
      <vt:lpstr>Order of transformations 1</vt:lpstr>
      <vt:lpstr>Homogenous Coordinates</vt:lpstr>
      <vt:lpstr>Final Transformations -  Compare Equations</vt:lpstr>
      <vt:lpstr>Matrix Representation</vt:lpstr>
      <vt:lpstr>Matrix Representation</vt:lpstr>
      <vt:lpstr>2x2 Matrices</vt:lpstr>
      <vt:lpstr>2x2 Matrices</vt:lpstr>
      <vt:lpstr>2x2 Matrices</vt:lpstr>
      <vt:lpstr>2x2 Matrices</vt:lpstr>
      <vt:lpstr>Linear Transformations</vt:lpstr>
      <vt:lpstr>Homogeneous Coordinates</vt:lpstr>
      <vt:lpstr>Homogeneous Coordinates</vt:lpstr>
      <vt:lpstr>Homogeneous Coordinates</vt:lpstr>
      <vt:lpstr>Translation</vt:lpstr>
      <vt:lpstr>Homogeneous Coordinates</vt:lpstr>
      <vt:lpstr>Basic 2D Transformations</vt:lpstr>
      <vt:lpstr>Affine Transformations</vt:lpstr>
      <vt:lpstr>Projective Transformations</vt:lpstr>
      <vt:lpstr>Overview</vt:lpstr>
      <vt:lpstr>Matrix Composition</vt:lpstr>
      <vt:lpstr>Matrix Composition</vt:lpstr>
      <vt:lpstr>Matrix Composition</vt:lpstr>
      <vt:lpstr>Matrix Composition</vt:lpstr>
      <vt:lpstr>Multiplication Order – Wrong Way</vt:lpstr>
      <vt:lpstr>Multiplication Order - Correct</vt:lpstr>
      <vt:lpstr>Matrix Composition</vt:lpstr>
      <vt:lpstr>Matrix Composition</vt:lpstr>
      <vt:lpstr>Window to View Port Coordinate Transformation</vt:lpstr>
      <vt:lpstr>Slide 87</vt:lpstr>
      <vt:lpstr>Slide 88</vt:lpstr>
      <vt:lpstr>Slide 89</vt:lpstr>
      <vt:lpstr>Solving these expressions for the viewport position (xv, yv), we have </vt:lpstr>
      <vt:lpstr>Slide 91</vt:lpstr>
      <vt:lpstr>Overview</vt:lpstr>
      <vt:lpstr>Translation</vt:lpstr>
      <vt:lpstr>Translation Using Representations</vt:lpstr>
      <vt:lpstr>Translation Matrix</vt:lpstr>
      <vt:lpstr>Rotation (2D)</vt:lpstr>
      <vt:lpstr>Rotation about the z axis</vt:lpstr>
      <vt:lpstr>Rotation Matrix</vt:lpstr>
      <vt:lpstr>Rotation about x and y axes</vt:lpstr>
      <vt:lpstr>Scaling</vt:lpstr>
      <vt:lpstr>Reflection</vt:lpstr>
      <vt:lpstr>Inverses</vt:lpstr>
      <vt:lpstr>Concatenation</vt:lpstr>
      <vt:lpstr>Order of Transformations</vt:lpstr>
      <vt:lpstr>General Rotation About the Origin</vt:lpstr>
      <vt:lpstr>Rotation About a Fixed Point other than the Origin</vt:lpstr>
      <vt:lpstr>2x2 -&gt; 3x3 Matrices</vt:lpstr>
      <vt:lpstr>3D Transformations</vt:lpstr>
      <vt:lpstr>Basic 3D Transformations</vt:lpstr>
      <vt:lpstr>Basic 3D Transformations</vt:lpstr>
      <vt:lpstr>Reverse Rotations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</dc:title>
  <dc:creator>DELL</dc:creator>
  <cp:lastModifiedBy>NEELIMA2014</cp:lastModifiedBy>
  <cp:revision>12</cp:revision>
  <dcterms:created xsi:type="dcterms:W3CDTF">2015-01-15T06:44:29Z</dcterms:created>
  <dcterms:modified xsi:type="dcterms:W3CDTF">2015-01-23T06:14:09Z</dcterms:modified>
</cp:coreProperties>
</file>