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78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7" r:id="rId41"/>
    <p:sldId id="299" r:id="rId42"/>
    <p:sldId id="298" r:id="rId43"/>
    <p:sldId id="296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09FF-37A8-420F-B64D-E3333929C8B2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DF0A-2B45-404D-AD61-BFF072B8AC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8DF0A-2B45-404D-AD61-BFF072B8AC6B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7201-11B8-498A-8485-C8CB58D6446F}" type="datetimeFigureOut">
              <a:rPr lang="en-US" smtClean="0"/>
              <a:pPr/>
              <a:t>4/26/2011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EC0D-45EA-497A-8258-E9BEE838330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Transport Layer</a:t>
            </a:r>
            <a:endParaRPr lang="en-IN" sz="8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928934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   Suppose a process running in one host wants to initiate a connection with another</a:t>
            </a:r>
            <a:r>
              <a:rPr lang="en-IN" sz="2400" dirty="0" smtClean="0">
                <a:latin typeface="+mj-lt"/>
              </a:rPr>
              <a:t>  </a:t>
            </a:r>
            <a:r>
              <a:rPr lang="en-IN" sz="2400" baseline="0" dirty="0" smtClean="0">
                <a:latin typeface="+mj-lt"/>
              </a:rPr>
              <a:t>process in another host.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en-IN" sz="2400" dirty="0"/>
              <a:t>The host that is initiating the connection is called the </a:t>
            </a:r>
            <a:r>
              <a:rPr lang="en-IN" sz="2400" b="1" dirty="0"/>
              <a:t>client </a:t>
            </a:r>
            <a:r>
              <a:rPr lang="en-IN" sz="2400" b="1" dirty="0" smtClean="0"/>
              <a:t>host. 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IN" sz="2400" dirty="0"/>
              <a:t>the other host is called the </a:t>
            </a:r>
            <a:r>
              <a:rPr lang="en-IN" sz="2400" b="1" dirty="0"/>
              <a:t>server </a:t>
            </a:r>
            <a:r>
              <a:rPr lang="en-IN" sz="2400" b="1" dirty="0" smtClean="0"/>
              <a:t>host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429132"/>
            <a:ext cx="4286280" cy="14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   </a:t>
            </a:r>
            <a:endParaRPr lang="en-IN" sz="2400" b="1" dirty="0" smtClean="0"/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IN" sz="2400" b="1" dirty="0" smtClean="0"/>
              <a:t>The client  application process first informs the client TCP that it wants to establish a connection to a process in the server.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/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IN" sz="2400" b="1" dirty="0" smtClean="0"/>
              <a:t>The TCP in the client then proceeds to establish a TCP connection with the TCP in the server in the following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28670"/>
            <a:ext cx="8429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r>
              <a:rPr lang="en-IN" sz="3200" b="1" dirty="0" smtClean="0"/>
              <a:t>Step 1 : </a:t>
            </a:r>
            <a:r>
              <a:rPr lang="en-IN" sz="2400" dirty="0" smtClean="0"/>
              <a:t>The client-side TCP first sends a </a:t>
            </a:r>
            <a:r>
              <a:rPr lang="en-IN" sz="2400" b="1" dirty="0" smtClean="0"/>
              <a:t>special TCP segment </a:t>
            </a:r>
            <a:r>
              <a:rPr lang="en-IN" sz="2400" dirty="0" smtClean="0"/>
              <a:t>to  the server-side TCP.</a:t>
            </a:r>
            <a:r>
              <a:rPr lang="en-US" sz="2400" dirty="0" smtClean="0"/>
              <a:t> 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Client sets SYN bit </a:t>
            </a:r>
            <a:r>
              <a:rPr lang="en-IN" sz="2400" i="1" dirty="0"/>
              <a:t>to </a:t>
            </a:r>
            <a:r>
              <a:rPr lang="en-IN" sz="2400" i="1" dirty="0" smtClean="0"/>
              <a:t>1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Client chooses an </a:t>
            </a:r>
            <a:r>
              <a:rPr lang="en-IN" sz="2400" b="1" i="1" dirty="0" smtClean="0"/>
              <a:t>initial sequence number (client_isn) </a:t>
            </a:r>
            <a:r>
              <a:rPr lang="en-IN" sz="2400" i="1" dirty="0" smtClean="0"/>
              <a:t>and puts this number in  </a:t>
            </a:r>
            <a:r>
              <a:rPr lang="en-IN" sz="2400" b="1" i="1" dirty="0" smtClean="0"/>
              <a:t>the sequence number field </a:t>
            </a:r>
            <a:r>
              <a:rPr lang="en-US" sz="2400" b="1" i="1" dirty="0" smtClean="0"/>
              <a:t> </a:t>
            </a:r>
          </a:p>
          <a:p>
            <a:pPr marL="1428750" lvl="2" indent="-514350" algn="just">
              <a:lnSpc>
                <a:spcPct val="150000"/>
              </a:lnSpc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(see the TCP segment header)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i="1" dirty="0"/>
              <a:t> </a:t>
            </a:r>
            <a:r>
              <a:rPr lang="en-US" sz="2400" b="1" i="1" dirty="0" smtClean="0"/>
              <a:t> </a:t>
            </a:r>
            <a:r>
              <a:rPr lang="en-IN" sz="2400" b="1" i="1" dirty="0" smtClean="0">
                <a:solidFill>
                  <a:srgbClr val="C00000"/>
                </a:solidFill>
              </a:rPr>
              <a:t>This segment is encapsulated within an IP datagram and sent into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643050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r>
              <a:rPr lang="en-IN" sz="3200" b="1" dirty="0" smtClean="0"/>
              <a:t>Step 2 : </a:t>
            </a:r>
            <a:r>
              <a:rPr lang="en-IN" sz="2400" dirty="0" smtClean="0"/>
              <a:t>when the IP datagram containing the TCP  segment arrives at the server host</a:t>
            </a:r>
            <a:endParaRPr lang="en-US" sz="2400" dirty="0" smtClean="0"/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/>
              <a:t>T</a:t>
            </a:r>
            <a:r>
              <a:rPr lang="en-IN" sz="2400" i="1" dirty="0" smtClean="0"/>
              <a:t>he server extracts the TCP segment from the datagram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/>
              <a:t> </a:t>
            </a:r>
            <a:r>
              <a:rPr lang="en-IN" sz="2400" i="1" dirty="0" smtClean="0"/>
              <a:t>Allocates the TCP buffers and variables to the connection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dirty="0"/>
              <a:t> </a:t>
            </a:r>
            <a:r>
              <a:rPr lang="en-IN" sz="2400" i="1" dirty="0" smtClean="0"/>
              <a:t>sends a </a:t>
            </a:r>
            <a:r>
              <a:rPr lang="en-IN" sz="2400" b="1" i="1" dirty="0" smtClean="0"/>
              <a:t>connection-granted segment </a:t>
            </a:r>
            <a:r>
              <a:rPr lang="en-IN" sz="2400" i="1" dirty="0" smtClean="0"/>
              <a:t>to client  TCP</a:t>
            </a:r>
            <a:r>
              <a:rPr lang="en-IN" sz="2400" b="1" i="1" dirty="0" smtClean="0"/>
              <a:t>.</a:t>
            </a:r>
            <a:endParaRPr lang="en-US" sz="4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071546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r>
              <a:rPr lang="en-IN" sz="3200" b="1" dirty="0" smtClean="0"/>
              <a:t>Step 2 : 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IN" sz="3200" b="1" dirty="0"/>
              <a:t> </a:t>
            </a:r>
            <a:r>
              <a:rPr lang="en-IN" sz="3200" b="1" dirty="0" smtClean="0"/>
              <a:t>     </a:t>
            </a:r>
            <a:r>
              <a:rPr lang="en-IN" sz="2400" b="1" dirty="0" smtClean="0"/>
              <a:t>In </a:t>
            </a:r>
            <a:r>
              <a:rPr lang="en-IN" sz="2400" b="1" dirty="0"/>
              <a:t>connection-granted </a:t>
            </a:r>
            <a:r>
              <a:rPr lang="en-IN" sz="2400" b="1" dirty="0" smtClean="0"/>
              <a:t> TCP  segment</a:t>
            </a:r>
            <a:endParaRPr lang="en-US" sz="2400" b="1" dirty="0" smtClean="0"/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the SYN bit is set to 1.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/>
              <a:t> </a:t>
            </a:r>
            <a:r>
              <a:rPr lang="en-IN" sz="2400" i="1" dirty="0" smtClean="0"/>
              <a:t>the </a:t>
            </a:r>
            <a:r>
              <a:rPr lang="en-IN" sz="2400" b="1" i="1" dirty="0" smtClean="0"/>
              <a:t>acknowledgment field </a:t>
            </a:r>
            <a:r>
              <a:rPr lang="en-IN" sz="2400" i="1" dirty="0" smtClean="0"/>
              <a:t>of the TCP segment header is set </a:t>
            </a:r>
            <a:r>
              <a:rPr lang="en-IN" sz="2400" b="1" i="1" dirty="0" smtClean="0"/>
              <a:t>to  isn+1.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dirty="0"/>
              <a:t> </a:t>
            </a:r>
            <a:r>
              <a:rPr lang="en-IN" sz="2400" i="1" dirty="0" smtClean="0"/>
              <a:t>Finally, the  server chooses its own initial sequence number </a:t>
            </a:r>
            <a:r>
              <a:rPr lang="en-IN" sz="2400" b="1" i="1" dirty="0" smtClean="0"/>
              <a:t>(server_isn) </a:t>
            </a:r>
            <a:r>
              <a:rPr lang="en-IN" sz="2400" i="1" dirty="0" smtClean="0"/>
              <a:t>and puts this value in the </a:t>
            </a:r>
            <a:r>
              <a:rPr lang="en-IN" sz="2400" b="1" i="1" dirty="0" smtClean="0"/>
              <a:t>sequence number field of the TCP segment header</a:t>
            </a:r>
            <a:r>
              <a:rPr lang="en-IN" sz="2400" i="1" dirty="0" smtClean="0"/>
              <a:t>.</a:t>
            </a:r>
            <a:endParaRPr lang="en-US" sz="8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42984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r>
              <a:rPr lang="en-IN" sz="3200" b="1" dirty="0"/>
              <a:t>Step 3.</a:t>
            </a:r>
            <a:r>
              <a:rPr lang="en-IN" sz="3200" b="1" dirty="0" smtClean="0"/>
              <a:t>: </a:t>
            </a:r>
            <a:r>
              <a:rPr lang="en-IN" sz="2400" b="1" dirty="0" smtClean="0"/>
              <a:t>Upon receiving the connection-granted segment</a:t>
            </a:r>
            <a:endParaRPr lang="en-IN" sz="3200" b="1" dirty="0" smtClean="0"/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the client also allocates buffers and variables to the connection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The client host then sends the server yet another segment to </a:t>
            </a:r>
            <a:r>
              <a:rPr lang="en-IN" sz="2400" b="1" i="1" dirty="0" smtClean="0"/>
              <a:t>acknowledge the server's connection-granted segment</a:t>
            </a:r>
            <a:r>
              <a:rPr lang="en-IN" sz="2400" i="1" dirty="0" smtClean="0"/>
              <a:t>. (by putting </a:t>
            </a:r>
            <a:r>
              <a:rPr lang="en-IN" sz="2400" b="1" i="1" dirty="0" smtClean="0"/>
              <a:t>server_isn+1</a:t>
            </a:r>
            <a:r>
              <a:rPr lang="en-IN" sz="2400" i="1" dirty="0" smtClean="0"/>
              <a:t>  in the acknowledgment field of the TCP segment header)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en-IN" sz="2400" i="1" dirty="0" smtClean="0"/>
              <a:t>The SYN bit is set to 0, since the connection is established</a:t>
            </a:r>
            <a:endParaRPr lang="en-US" sz="9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612769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TCP Connection Management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42984"/>
            <a:ext cx="842968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endParaRPr lang="en-US" sz="9600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7846604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2071702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Multiplexing and Demultiplexing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42984"/>
            <a:ext cx="842968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IN" sz="2400" baseline="0" dirty="0" smtClean="0">
                <a:latin typeface="+mj-lt"/>
              </a:rPr>
              <a:t>  </a:t>
            </a:r>
            <a:endParaRPr lang="en-US" sz="9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7772400" cy="50006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Multiplexing and Demultiplexing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286124"/>
            <a:ext cx="84296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Multiplexing  :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sz="2800" dirty="0" smtClean="0"/>
              <a:t>G</a:t>
            </a:r>
            <a:r>
              <a:rPr lang="en-IN" sz="2800" dirty="0" smtClean="0"/>
              <a:t>athering data at   the source host from different application processes, enveloping the data with header information to create segments, and passing the segments to the network layer is </a:t>
            </a:r>
            <a:r>
              <a:rPr lang="en-IN" sz="2800" b="1" dirty="0" smtClean="0"/>
              <a:t>called   multiplexing.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5725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Each transport-layer segment has a field that contains information that is used to determine the process to </a:t>
            </a:r>
            <a:r>
              <a:rPr lang="en-IN" sz="2400" dirty="0" smtClean="0"/>
              <a:t>which the </a:t>
            </a:r>
            <a:r>
              <a:rPr lang="en-IN" sz="2400" dirty="0"/>
              <a:t>segment's data is to be delivered.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The TCP Segment Header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7772400" cy="50006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Multiplexing and Demultiplexing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071546"/>
            <a:ext cx="84296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Demultiplexing  :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sz="2800" dirty="0" smtClean="0"/>
              <a:t>delivering the data in a  transport-layer segment to the correct application process is called demultiplexing</a:t>
            </a:r>
            <a:endParaRPr lang="en-IN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86124"/>
            <a:ext cx="6215106" cy="314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4643446"/>
            <a:ext cx="242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Transport Layer  </a:t>
            </a:r>
            <a:r>
              <a:rPr lang="en-US" sz="2000" b="1" dirty="0" smtClean="0">
                <a:sym typeface="Wingdings" pitchFamily="2" charset="2"/>
              </a:rPr>
              <a:t>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429264"/>
            <a:ext cx="242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Network Layer  </a:t>
            </a:r>
            <a:r>
              <a:rPr lang="en-US" sz="2000" b="1" dirty="0" smtClean="0">
                <a:sym typeface="Wingdings" pitchFamily="2" charset="2"/>
              </a:rPr>
              <a:t>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7772400" cy="50006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Multiplexing and Demultiplexing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071546"/>
            <a:ext cx="84296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UDP and TCP perform the demultiplexing and multiplexing jobs by using  the following  fields in the segment headers: 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b="1" dirty="0" smtClean="0"/>
              <a:t>the source port number field 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smtClean="0"/>
              <a:t> destination port number field.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/>
              <a:t>T</a:t>
            </a:r>
            <a:r>
              <a:rPr lang="en-IN" sz="2000" b="1" dirty="0" smtClean="0"/>
              <a:t>he fields uniquely identify an application process running on the destination  host</a:t>
            </a:r>
            <a:endParaRPr lang="en-IN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429132"/>
            <a:ext cx="76121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7772400" cy="50006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Multiplexing and Demultiplexing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1857364"/>
            <a:ext cx="371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/>
              <a:t>2 types  of multiplexing 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4286256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IN" sz="2800" dirty="0" smtClean="0"/>
              <a:t>Upward multiplexing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52" y="4357694"/>
            <a:ext cx="3649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Downward multiplexing</a:t>
            </a:r>
            <a:endParaRPr lang="en-IN" sz="2800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rot="5400000">
            <a:off x="4119795" y="2905357"/>
            <a:ext cx="6186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9124" y="3214686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928926" y="321468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500298" y="364331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715008" y="371475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Upward multiplexing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1357298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+mj-lt"/>
              </a:rPr>
              <a:t>It occurs when multiple  higher-level connections are multiplexed on, or share, a single lower-level connection.</a:t>
            </a:r>
            <a:endParaRPr lang="en-IN" sz="28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786058"/>
            <a:ext cx="3857652" cy="358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57158" y="3357562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For example, if only one network address is available on a host, all transport connections on that machine have to use it.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Upward multiplexing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2000240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makes more efficient use of the lower-level service to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provides several higher-level connections in an environment where only a single lower-level connection exists.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Downward multiplexing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1357298"/>
            <a:ext cx="857256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+mj-lt"/>
              </a:rPr>
              <a:t>Downward  multiplexing is the splitting of a single higher level connection among multiple lower-level  connections.</a:t>
            </a:r>
            <a:endParaRPr lang="en-IN" sz="28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786058"/>
            <a:ext cx="4714908" cy="383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Downward multiplexing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1928802"/>
            <a:ext cx="857256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the traffic on the higher connection is divided among the various lower connections.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This technique may be used to provide reliability, performance, or efficiency.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57224" y="357166"/>
            <a:ext cx="77724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Downward multiplexing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1428736"/>
            <a:ext cx="857256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the traffic on the higher connection is divided among the various lower connections.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This technique may be used to provide reliability, performance, or efficiency.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928670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Crash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When the server upon which a transport entity is running fails and subsequently restarts, the state information of all active connections is lost.</a:t>
            </a:r>
          </a:p>
          <a:p>
            <a:pPr marL="342900" indent="-342900" algn="just">
              <a:lnSpc>
                <a:spcPct val="150000"/>
              </a:lnSpc>
            </a:pPr>
            <a:endParaRPr lang="en-IN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dirty="0" smtClean="0"/>
              <a:t>The server might send a broadcast TPDU to all clients, requesting  them  to inform it of the status of all open connections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3" name="Picture 5" descr="6-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18425" cy="478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Now each client can be in one of two states: 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one TPDU outstanding. This state is S1, 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No TPDUs outstanding, This state is S0. 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dirty="0" smtClean="0"/>
              <a:t>Based on only this state information, the client must decide whether to retransmit the most recent TPDU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Now consider the following  two cases: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800" b="1" dirty="0" smtClean="0"/>
              <a:t>Case 1: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server  first </a:t>
            </a:r>
            <a:r>
              <a:rPr lang="en-IN" sz="2400" dirty="0" smtClean="0"/>
              <a:t>sends an acknowledgement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Crashes before it writes TPDU  to the application process</a:t>
            </a:r>
          </a:p>
          <a:p>
            <a:pPr marL="1428750" lvl="2" indent="-514350" algn="just">
              <a:lnSpc>
                <a:spcPct val="150000"/>
              </a:lnSpc>
            </a:pPr>
            <a:endParaRPr lang="en-IN" sz="2400" dirty="0" smtClean="0"/>
          </a:p>
          <a:p>
            <a:pPr marL="514350" indent="-514350" algn="just">
              <a:lnSpc>
                <a:spcPct val="150000"/>
              </a:lnSpc>
            </a:pPr>
            <a:r>
              <a:rPr lang="en-IN" sz="2400" dirty="0" smtClean="0"/>
              <a:t>        In this case the client will receive the acknowledgement and so it will not retransmit the TPDU.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82868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</a:pPr>
            <a:r>
              <a:rPr lang="en-US" sz="2800" b="1" dirty="0" smtClean="0"/>
              <a:t>Case 2: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server first</a:t>
            </a:r>
            <a:r>
              <a:rPr lang="en-IN" sz="2400" dirty="0" smtClean="0"/>
              <a:t> writes TPDU  to the application process</a:t>
            </a:r>
            <a:endParaRPr lang="en-US" sz="2400" dirty="0" smtClean="0"/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Crashes before  </a:t>
            </a:r>
            <a:r>
              <a:rPr lang="en-US" sz="2400" dirty="0" smtClean="0"/>
              <a:t>it  </a:t>
            </a:r>
            <a:r>
              <a:rPr lang="en-IN" sz="2400" dirty="0" smtClean="0"/>
              <a:t>sends an acknowledgement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endParaRPr lang="en-IN" sz="2400" dirty="0" smtClean="0"/>
          </a:p>
          <a:p>
            <a:pPr marL="1428750" lvl="2" indent="-514350" algn="just">
              <a:lnSpc>
                <a:spcPct val="150000"/>
              </a:lnSpc>
            </a:pPr>
            <a:endParaRPr lang="en-IN" sz="2400" dirty="0" smtClean="0"/>
          </a:p>
          <a:p>
            <a:pPr marL="514350" indent="-514350" algn="just">
              <a:lnSpc>
                <a:spcPct val="150000"/>
              </a:lnSpc>
            </a:pPr>
            <a:r>
              <a:rPr lang="en-IN" sz="2400" dirty="0" smtClean="0"/>
              <a:t>        In this case the client will not  receive the acknowledgement and so it will  retransmit the TPDU.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82868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b="1" dirty="0" smtClean="0"/>
              <a:t>We notice the following in the cases:</a:t>
            </a:r>
          </a:p>
          <a:p>
            <a:pPr marL="800100" lvl="1" indent="-342900" algn="just">
              <a:lnSpc>
                <a:spcPct val="150000"/>
              </a:lnSpc>
            </a:pPr>
            <a:endParaRPr lang="en-US" sz="2800" b="1" dirty="0" smtClean="0"/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In the first case  the client thinks that TPDU is  has been delivered, but it is actually lost.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In the second  case  the client thinks that TPDU is  has not  been delivered, it resends. So duplicate TPDU will arrive at the server.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071546"/>
            <a:ext cx="8286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800" b="1" dirty="0" smtClean="0"/>
              <a:t>So  three events are possible at the server: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sending an acknowledgement (A),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writing to the output process (W),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crashing (C). </a:t>
            </a:r>
          </a:p>
          <a:p>
            <a:pPr marL="514350" indent="-514350">
              <a:lnSpc>
                <a:spcPct val="150000"/>
              </a:lnSpc>
            </a:pPr>
            <a:r>
              <a:rPr lang="en-IN" sz="2400" dirty="0" smtClean="0"/>
              <a:t>   Three events can occur in six different orderings: </a:t>
            </a:r>
          </a:p>
          <a:p>
            <a:pPr marL="514350" indent="-514350">
              <a:lnSpc>
                <a:spcPct val="150000"/>
              </a:lnSpc>
            </a:pPr>
            <a:r>
              <a:rPr lang="en-IN" sz="2400" dirty="0" smtClean="0"/>
              <a:t>                    AC(W), AWC, C(AW), C(WA), WAC, and WC(A)</a:t>
            </a:r>
          </a:p>
          <a:p>
            <a:pPr marL="514350" indent="-514350">
              <a:lnSpc>
                <a:spcPct val="150000"/>
              </a:lnSpc>
            </a:pPr>
            <a:r>
              <a:rPr lang="en-US" sz="2400" dirty="0" smtClean="0"/>
              <a:t>        </a:t>
            </a:r>
            <a:r>
              <a:rPr lang="en-IN" sz="2400" dirty="0" smtClean="0"/>
              <a:t>where the parentheses are used to indicate that neither A nor W can follow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2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800" b="1" dirty="0" smtClean="0"/>
              <a:t>    </a:t>
            </a:r>
            <a:r>
              <a:rPr lang="en-IN" sz="2800" dirty="0" smtClean="0"/>
              <a:t>The client can be programmed in one of four ways: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Always retransmit the last TPDU,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never retransmit the last TPDU, 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retransmit only in state S0,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 retransmit only in state S1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286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IN" sz="2800" b="1" dirty="0" smtClean="0"/>
              <a:t>    </a:t>
            </a:r>
            <a:r>
              <a:rPr lang="en-IN" sz="2400" dirty="0" smtClean="0"/>
              <a:t>Figure shows all eight combinations of client and server strategy and the valid event sequences for each one. </a:t>
            </a:r>
            <a:r>
              <a:rPr lang="en-IN" sz="2400" i="1" dirty="0" smtClean="0"/>
              <a:t>Notice that for each strategy there is some sequence of events that causes the protocol to fail</a:t>
            </a:r>
          </a:p>
        </p:txBody>
      </p:sp>
      <p:pic>
        <p:nvPicPr>
          <p:cNvPr id="4" name="Picture 7" descr="6-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71744"/>
            <a:ext cx="783023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772400" cy="92867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Crash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071678"/>
            <a:ext cx="8286808" cy="2610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IN" sz="2800" b="1" dirty="0" smtClean="0"/>
              <a:t>The conclusion is inescapable: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800" dirty="0" smtClean="0"/>
              <a:t>     “under our ground rules of no simultaneous events, host crash and recovery cannot be made transparent to higher layers.”</a:t>
            </a:r>
            <a:endParaRPr lang="en-IN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8072494" cy="2071702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The Real-Time Transport Protocol</a:t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(RTP)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RTP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solidFill>
                  <a:srgbClr val="0070C0"/>
                </a:solidFill>
              </a:rPr>
              <a:t>RTP  is the protocol designed to handle real-time traffic on the Internet</a:t>
            </a:r>
            <a:endParaRPr lang="en-IN" sz="2400" b="1" dirty="0" smtClean="0">
              <a:solidFill>
                <a:srgbClr val="0070C0"/>
              </a:solidFill>
              <a:latin typeface="+mj-lt"/>
            </a:endParaRPr>
          </a:p>
          <a:p>
            <a:pPr marL="45720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Can transport common formats such as WAV or GSM for sound and MPEG1 and MPEG2 for video.</a:t>
            </a:r>
          </a:p>
          <a:p>
            <a:pPr marL="45720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 It can also be used for transporting proprietary sound and video formats.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64" y="1571612"/>
            <a:ext cx="8429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 smtClean="0">
                <a:solidFill>
                  <a:srgbClr val="002060"/>
                </a:solidFill>
              </a:rPr>
              <a:t>source and destination port numbers</a:t>
            </a:r>
            <a:r>
              <a:rPr lang="en-IN" sz="2400" dirty="0" smtClean="0"/>
              <a:t>, that are used for  multiplexing/</a:t>
            </a:r>
            <a:r>
              <a:rPr lang="en-IN" sz="2400" dirty="0" err="1" smtClean="0"/>
              <a:t>demultiplexing</a:t>
            </a:r>
            <a:r>
              <a:rPr lang="en-IN" sz="2400" dirty="0" smtClean="0"/>
              <a:t> data from/to upper layer applications.</a:t>
            </a:r>
          </a:p>
          <a:p>
            <a:pPr marL="457200" indent="-457200" algn="just">
              <a:lnSpc>
                <a:spcPct val="150000"/>
              </a:lnSpc>
            </a:pPr>
            <a:endParaRPr lang="en-IN" sz="24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sz="2400" b="1" dirty="0" smtClean="0">
                <a:solidFill>
                  <a:srgbClr val="002060"/>
                </a:solidFill>
              </a:rPr>
              <a:t>sequence number field, and acknowledgment number </a:t>
            </a:r>
            <a:r>
              <a:rPr lang="en-IN" sz="2400" dirty="0" smtClean="0"/>
              <a:t>field are used by the TCP sender and receiver in implementing a reliable data transfer service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RTP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2800" b="1" i="1" dirty="0" smtClean="0">
                <a:solidFill>
                  <a:srgbClr val="002060"/>
                </a:solidFill>
              </a:rPr>
              <a:t>RTP stands between UDP and the application program . </a:t>
            </a:r>
            <a:endParaRPr lang="en-IN" sz="28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628" y="2928934"/>
            <a:ext cx="371474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/>
              <a:t>RTP can be viewed as a sublayer of the transport layer</a:t>
            </a:r>
          </a:p>
          <a:p>
            <a:endParaRPr lang="en-IN" sz="2400" dirty="0" smtClean="0"/>
          </a:p>
          <a:p>
            <a:r>
              <a:rPr lang="en-IN" sz="2000" dirty="0" smtClean="0"/>
              <a:t>( </a:t>
            </a:r>
            <a:r>
              <a:rPr lang="en-IN" sz="2000" dirty="0" smtClean="0">
                <a:latin typeface="+mj-lt"/>
              </a:rPr>
              <a:t>Because RTP provides services to the multimedia applications)</a:t>
            </a:r>
            <a:endParaRPr lang="en-IN" sz="20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/>
          <a:stretch>
            <a:fillRect/>
          </a:stretch>
        </p:blipFill>
        <p:spPr bwMode="auto">
          <a:xfrm>
            <a:off x="428596" y="2714620"/>
            <a:ext cx="4572033" cy="355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RTP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solidFill>
                  <a:srgbClr val="002060"/>
                </a:solidFill>
              </a:rPr>
              <a:t>From the application developer's perspective, however, RTP is part of the application layer.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400" b="1" i="1" dirty="0" smtClean="0">
                <a:solidFill>
                  <a:srgbClr val="002060"/>
                </a:solidFill>
                <a:latin typeface="+mj-lt"/>
              </a:rPr>
              <a:t>This is because  the developer must integrate RTP into the application.</a:t>
            </a:r>
            <a:endParaRPr lang="en-IN" sz="2400" dirty="0" smtClean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143248"/>
            <a:ext cx="4000528" cy="326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428628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RTP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50112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002060"/>
                </a:solidFill>
              </a:rPr>
              <a:t>RTP works as follows (</a:t>
            </a:r>
            <a:r>
              <a:rPr lang="en-US" sz="2400" b="1" i="1" dirty="0" smtClean="0">
                <a:solidFill>
                  <a:srgbClr val="002060"/>
                </a:solidFill>
              </a:rPr>
              <a:t>refer the previous  slide figure):</a:t>
            </a:r>
            <a:endParaRPr lang="en-IN" sz="28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571612"/>
            <a:ext cx="8143932" cy="4572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2400" dirty="0" smtClean="0">
                <a:latin typeface="+mj-lt"/>
              </a:rPr>
              <a:t>S</a:t>
            </a:r>
            <a:r>
              <a:rPr lang="en-IN" sz="2400" dirty="0" smtClean="0">
                <a:latin typeface="+mj-lt"/>
              </a:rPr>
              <a:t>ending  multimedia application,  creates   RTP packets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           </a:t>
            </a:r>
            <a:r>
              <a:rPr lang="en-US" sz="2400" i="1" dirty="0" smtClean="0">
                <a:latin typeface="+mj-lt"/>
              </a:rPr>
              <a:t> (RTP packet contains  </a:t>
            </a:r>
            <a:r>
              <a:rPr lang="en-US" sz="2400" b="1" i="1" dirty="0" smtClean="0">
                <a:latin typeface="+mj-lt"/>
              </a:rPr>
              <a:t>RTP header + multimedia data</a:t>
            </a:r>
            <a:r>
              <a:rPr lang="en-US" sz="2400" i="1" dirty="0" smtClean="0">
                <a:latin typeface="+mj-lt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smtClean="0">
                <a:latin typeface="+mj-lt"/>
              </a:rPr>
              <a:t> </a:t>
            </a:r>
            <a:r>
              <a:rPr lang="en-IN" sz="2400" dirty="0" smtClean="0"/>
              <a:t>the application then sends the RTP packets into a UDP socket interface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smtClean="0">
                <a:latin typeface="+mj-lt"/>
              </a:rPr>
              <a:t>At </a:t>
            </a:r>
            <a:r>
              <a:rPr lang="en-IN" sz="2400" dirty="0" smtClean="0"/>
              <a:t>receiver side</a:t>
            </a:r>
            <a:r>
              <a:rPr lang="en-US" sz="2400" dirty="0" smtClean="0">
                <a:latin typeface="+mj-lt"/>
              </a:rPr>
              <a:t> </a:t>
            </a:r>
            <a:r>
              <a:rPr lang="en-IN" sz="2400" dirty="0" smtClean="0"/>
              <a:t>the RTP packets enter the application through a UDP socket interface.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smtClean="0">
                <a:latin typeface="+mj-lt"/>
              </a:rPr>
              <a:t> Receiver </a:t>
            </a:r>
            <a:r>
              <a:rPr lang="en-IN" sz="2400" dirty="0" smtClean="0"/>
              <a:t>application extracts the media chunks from the RTP packets.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rgbClr val="002060"/>
                </a:solidFill>
              </a:rPr>
              <a:t>RTP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857232"/>
            <a:ext cx="850112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i="1" dirty="0" smtClean="0"/>
              <a:t>Specifically, audio or video chunks of data, generated by the sending side of a multimedia application, are  encapsulated in RTP packets, and each RTP packet is in turn encapsulated in a UDP segment</a:t>
            </a:r>
            <a:endParaRPr lang="en-IN" sz="2000" dirty="0" smtClean="0"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14620"/>
            <a:ext cx="6429420" cy="328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RTP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142984"/>
            <a:ext cx="8643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The basic function of RTP is to multiplex several real-time data streams onto a single stream of UDP packets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RTP has no flow control, no error control, no acknowledgements, and no mechanism to request retransmissions.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/>
              <a:t> provides  for interoperability </a:t>
            </a:r>
            <a:endParaRPr lang="en-IN" sz="2400" i="1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>
                <a:latin typeface="+mj-lt"/>
              </a:rPr>
              <a:t>Allows e</a:t>
            </a:r>
            <a:r>
              <a:rPr lang="en-IN" sz="2400" i="1" dirty="0" smtClean="0"/>
              <a:t>ach RTP payload  to  contain multiple samples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400" i="1" dirty="0" smtClean="0">
                <a:latin typeface="+mj-lt"/>
              </a:rPr>
              <a:t>       </a:t>
            </a:r>
            <a:r>
              <a:rPr lang="en-IN" sz="2000" i="1" dirty="0" smtClean="0"/>
              <a:t>For example, a single audio stream may be encoded as 8-bit PCM samples at 8 kHz, delta encoding, predictive encoding, GSM encoding, MP3, and so on</a:t>
            </a:r>
            <a:endParaRPr lang="en-IN" sz="2000" i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RTP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785926"/>
            <a:ext cx="864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Each RTP has sequence number to indicate packet loss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i="1" dirty="0" smtClean="0">
                <a:latin typeface="+mj-lt"/>
              </a:rPr>
              <a:t>       </a:t>
            </a:r>
            <a:r>
              <a:rPr lang="en-US" sz="2000" i="1" dirty="0" smtClean="0">
                <a:latin typeface="+mj-lt"/>
              </a:rPr>
              <a:t>( This will enable the </a:t>
            </a:r>
            <a:r>
              <a:rPr lang="en-IN" sz="2000" i="1" dirty="0" smtClean="0">
                <a:latin typeface="+mj-lt"/>
              </a:rPr>
              <a:t>destination to  approximate the missing values)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 smtClean="0">
                <a:latin typeface="+mj-lt"/>
              </a:rPr>
              <a:t> synchronization of multiple media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800" i="1" dirty="0" smtClean="0">
                <a:latin typeface="+mj-lt"/>
              </a:rPr>
              <a:t>           [e.g.  </a:t>
            </a:r>
            <a:r>
              <a:rPr lang="en-IN" sz="2400" i="1" dirty="0" smtClean="0">
                <a:latin typeface="+mj-lt"/>
              </a:rPr>
              <a:t>synchronizing  an audio and video stream that are originating from the same sender.]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8072494" cy="857256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RTP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64399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i="1" dirty="0" smtClean="0"/>
              <a:t>An important feature of  RTP is </a:t>
            </a:r>
            <a:r>
              <a:rPr lang="en-IN" sz="2800" b="1" i="1" dirty="0" smtClean="0"/>
              <a:t>timestamping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The timestamp value in the packet is a number representing the time at which the first sample in the </a:t>
            </a:r>
            <a:r>
              <a:rPr lang="en-IN" sz="2400" i="1" smtClean="0"/>
              <a:t>packet was </a:t>
            </a:r>
            <a:r>
              <a:rPr lang="en-IN" sz="2400" i="1" dirty="0" smtClean="0"/>
              <a:t>generated</a:t>
            </a:r>
            <a:r>
              <a:rPr lang="en-US" sz="2400" i="1" dirty="0" smtClean="0"/>
              <a:t> </a:t>
            </a:r>
          </a:p>
          <a:p>
            <a:pPr marL="1428750" lvl="2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i="1" dirty="0" smtClean="0"/>
              <a:t>timestamping enables the receiver to buffer samples and play them  back at the appropriate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72494" cy="85725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RTP </a:t>
            </a:r>
            <a:r>
              <a:rPr lang="en-IN" sz="4800" b="1" dirty="0" smtClean="0">
                <a:solidFill>
                  <a:srgbClr val="002060"/>
                </a:solidFill>
              </a:rPr>
              <a:t>Packet Format</a:t>
            </a:r>
            <a:endParaRPr lang="en-IN" sz="4800" b="1" dirty="0" smtClean="0">
              <a:solidFill>
                <a:srgbClr val="002060"/>
              </a:solidFill>
            </a:endParaRPr>
          </a:p>
        </p:txBody>
      </p:sp>
      <p:pic>
        <p:nvPicPr>
          <p:cNvPr id="9" name="Picture 7" descr="6-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64"/>
            <a:ext cx="8381069" cy="364333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286256"/>
            <a:ext cx="2228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72494" cy="85725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RTP </a:t>
            </a:r>
            <a:r>
              <a:rPr lang="en-IN" sz="4800" b="1" dirty="0" smtClean="0">
                <a:solidFill>
                  <a:srgbClr val="002060"/>
                </a:solidFill>
              </a:rPr>
              <a:t>Packet Format</a:t>
            </a:r>
            <a:endParaRPr lang="en-IN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8572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 </a:t>
            </a:r>
            <a:r>
              <a:rPr lang="en-IN" sz="2400" b="1" dirty="0" smtClean="0"/>
              <a:t>The P bit indicates </a:t>
            </a:r>
            <a:r>
              <a:rPr lang="en-IN" sz="2400" dirty="0" smtClean="0"/>
              <a:t>that the packet has been padded to a multiple of 4 bytes. The last padding byte tells how many bytes were </a:t>
            </a:r>
            <a:r>
              <a:rPr lang="en-IN" sz="2400" dirty="0" smtClean="0"/>
              <a:t>added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dirty="0" smtClean="0"/>
              <a:t>The X bit indicates that an extension header is present</a:t>
            </a:r>
            <a:r>
              <a:rPr lang="en-IN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dirty="0" smtClean="0"/>
              <a:t>The </a:t>
            </a:r>
            <a:r>
              <a:rPr lang="en-IN" sz="2400" dirty="0" smtClean="0"/>
              <a:t>CC (</a:t>
            </a:r>
            <a:r>
              <a:rPr lang="en-IN" sz="2400" dirty="0" smtClean="0"/>
              <a:t>Contributor </a:t>
            </a:r>
            <a:r>
              <a:rPr lang="en-IN" sz="2400" dirty="0" smtClean="0"/>
              <a:t>count) </a:t>
            </a:r>
            <a:r>
              <a:rPr lang="en-IN" sz="2400" dirty="0" smtClean="0"/>
              <a:t>field tells how many contributing sources are present, from 0 to </a:t>
            </a:r>
            <a:r>
              <a:rPr lang="en-IN" sz="2400" dirty="0" smtClean="0"/>
              <a:t>15.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The M bit is an application-specific marker bit . It can be used to mark the start of a video frame, the start of a word in an audio </a:t>
            </a:r>
            <a:r>
              <a:rPr lang="en-IN" sz="2400" dirty="0" smtClean="0"/>
              <a:t>channel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72494" cy="85725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RTP </a:t>
            </a:r>
            <a:r>
              <a:rPr lang="en-IN" sz="4800" b="1" dirty="0" smtClean="0">
                <a:solidFill>
                  <a:srgbClr val="002060"/>
                </a:solidFill>
              </a:rPr>
              <a:t>Packet Format</a:t>
            </a:r>
            <a:endParaRPr lang="en-IN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857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IN" sz="2400" b="1" dirty="0" smtClean="0"/>
              <a:t>The Payload type field </a:t>
            </a:r>
            <a:r>
              <a:rPr lang="en-IN" sz="2400" dirty="0" smtClean="0"/>
              <a:t>tells which encoding algorithm has been used (e.g., uncompressed 8-bit audio, MP3, etc</a:t>
            </a:r>
            <a:r>
              <a:rPr lang="en-IN" sz="2400" dirty="0" smtClean="0"/>
              <a:t>.).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IN" sz="2400" b="1" dirty="0" smtClean="0"/>
              <a:t>The Sequence number </a:t>
            </a:r>
            <a:r>
              <a:rPr lang="en-IN" sz="2400" dirty="0" smtClean="0"/>
              <a:t>is just a counter that is incremented on each RTP packet sent. It is used to detect lost packets</a:t>
            </a:r>
            <a:r>
              <a:rPr lang="en-IN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</a:pPr>
            <a:endParaRPr lang="en-IN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b="1" dirty="0" smtClean="0"/>
              <a:t>The timestamp </a:t>
            </a:r>
            <a:r>
              <a:rPr lang="en-IN" sz="2400" dirty="0" smtClean="0"/>
              <a:t>is produced by the stream's source to note when the first sample in the packet was made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429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IN" sz="2400" b="1" dirty="0" smtClean="0">
                <a:solidFill>
                  <a:srgbClr val="002060"/>
                </a:solidFill>
              </a:rPr>
              <a:t>The 4-bit length field </a:t>
            </a:r>
            <a:r>
              <a:rPr lang="en-IN" sz="2400" dirty="0" smtClean="0"/>
              <a:t>specifies the length of the TCP header in 32-bit words (typically </a:t>
            </a:r>
            <a:r>
              <a:rPr lang="en-IN" sz="2400" dirty="0"/>
              <a:t>20 bytes</a:t>
            </a:r>
            <a:r>
              <a:rPr lang="en-IN" sz="2400" dirty="0" smtClean="0"/>
              <a:t>.)</a:t>
            </a:r>
          </a:p>
          <a:p>
            <a:pPr marL="457200" indent="-457200" algn="just">
              <a:lnSpc>
                <a:spcPct val="150000"/>
              </a:lnSpc>
            </a:pPr>
            <a:endParaRPr lang="en-IN" sz="24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The 16-bit window size field </a:t>
            </a:r>
            <a:r>
              <a:rPr lang="en-IN" sz="2400" dirty="0" smtClean="0"/>
              <a:t>is used for the purposes of flow control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 Checksum </a:t>
            </a:r>
            <a:r>
              <a:rPr lang="en-IN" sz="2400" dirty="0" smtClean="0"/>
              <a:t>is also provided for extra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72494" cy="85725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RTP </a:t>
            </a:r>
            <a:r>
              <a:rPr lang="en-IN" sz="4800" b="1" dirty="0" smtClean="0">
                <a:solidFill>
                  <a:srgbClr val="002060"/>
                </a:solidFill>
              </a:rPr>
              <a:t>Packet Format</a:t>
            </a:r>
            <a:endParaRPr lang="en-IN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85725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IN" sz="2400" b="1" dirty="0" smtClean="0"/>
              <a:t>The Payload type field </a:t>
            </a:r>
            <a:r>
              <a:rPr lang="en-IN" sz="2400" dirty="0" smtClean="0"/>
              <a:t>tells which encoding algorithm has been used (e.g., uncompressed 8-bit audio, MP3, etc</a:t>
            </a:r>
            <a:r>
              <a:rPr lang="en-IN" sz="2400" dirty="0" smtClean="0"/>
              <a:t>.).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IN" sz="2400" b="1" dirty="0" smtClean="0"/>
              <a:t>The Sequence number </a:t>
            </a:r>
            <a:r>
              <a:rPr lang="en-IN" sz="2400" dirty="0" smtClean="0"/>
              <a:t>is just a counter that is incremented on each RTP packet sent. It is used to detect lost packets</a:t>
            </a:r>
            <a:r>
              <a:rPr lang="en-IN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</a:pPr>
            <a:endParaRPr lang="en-IN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400" b="1" dirty="0" smtClean="0"/>
              <a:t>The timestamp </a:t>
            </a:r>
            <a:r>
              <a:rPr lang="en-IN" sz="2400" dirty="0" smtClean="0"/>
              <a:t>is produced by the stream's source to note when the first sample in the packet was </a:t>
            </a:r>
            <a:r>
              <a:rPr lang="en-IN" sz="2400" dirty="0" smtClean="0"/>
              <a:t>made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 smtClean="0"/>
              <a:t>      [</a:t>
            </a:r>
            <a:r>
              <a:rPr lang="en-IN" sz="2000" dirty="0" smtClean="0"/>
              <a:t>receiver can use the timestamps in order to remove packet jitter introduced in the network and to provide synchronous playout at the receiver</a:t>
            </a:r>
            <a:r>
              <a:rPr lang="en-IN" sz="2000" dirty="0" smtClean="0"/>
              <a:t>.]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72494" cy="85725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RTP </a:t>
            </a:r>
            <a:r>
              <a:rPr lang="en-IN" sz="4800" b="1" dirty="0" smtClean="0">
                <a:solidFill>
                  <a:srgbClr val="002060"/>
                </a:solidFill>
              </a:rPr>
              <a:t>Packet Format</a:t>
            </a:r>
            <a:endParaRPr lang="en-IN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857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IN" sz="2400" b="1" dirty="0" smtClean="0"/>
              <a:t>The Synchronization source identifier tells which stream the packet belongs to</a:t>
            </a:r>
            <a:r>
              <a:rPr lang="en-IN" sz="2400" b="1" dirty="0" smtClean="0"/>
              <a:t>.</a:t>
            </a:r>
          </a:p>
          <a:p>
            <a:pPr marL="342900" indent="-342900" algn="just">
              <a:lnSpc>
                <a:spcPct val="150000"/>
              </a:lnSpc>
            </a:pPr>
            <a:endParaRPr lang="en-IN" sz="2400" b="1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IN" sz="2400" dirty="0" smtClean="0">
                <a:latin typeface="+mj-lt"/>
              </a:rPr>
              <a:t>The contributing source (CSRC) is used only when a number of RTP streams </a:t>
            </a:r>
            <a:r>
              <a:rPr lang="en-IN" sz="2400" dirty="0" smtClean="0">
                <a:latin typeface="+mj-lt"/>
              </a:rPr>
              <a:t>pass  through </a:t>
            </a:r>
            <a:r>
              <a:rPr lang="en-IN" sz="2400" dirty="0" smtClean="0">
                <a:latin typeface="+mj-lt"/>
              </a:rPr>
              <a:t>a “mixer.” </a:t>
            </a:r>
            <a:endParaRPr lang="en-IN" sz="2400" dirty="0" smtClean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A </a:t>
            </a:r>
            <a:r>
              <a:rPr lang="en-IN" sz="2400" dirty="0" smtClean="0">
                <a:latin typeface="+mj-lt"/>
              </a:rPr>
              <a:t>mixer can be used to reduce the bandwidth requirements for </a:t>
            </a:r>
            <a:r>
              <a:rPr lang="en-IN" sz="2400" dirty="0" smtClean="0">
                <a:latin typeface="+mj-lt"/>
              </a:rPr>
              <a:t>a conference by receiving </a:t>
            </a:r>
            <a:r>
              <a:rPr lang="en-IN" sz="2400" dirty="0" smtClean="0">
                <a:latin typeface="+mj-lt"/>
              </a:rPr>
              <a:t>data from many sources and sending it as a single </a:t>
            </a:r>
            <a:r>
              <a:rPr lang="en-IN" sz="2400" dirty="0" smtClean="0">
                <a:latin typeface="+mj-lt"/>
              </a:rPr>
              <a:t>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857232"/>
            <a:ext cx="86440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sz="2800" b="1" dirty="0" smtClean="0">
                <a:solidFill>
                  <a:srgbClr val="002060"/>
                </a:solidFill>
              </a:rPr>
              <a:t>The </a:t>
            </a:r>
            <a:r>
              <a:rPr lang="en-IN" sz="2800" b="1" dirty="0">
                <a:solidFill>
                  <a:srgbClr val="002060"/>
                </a:solidFill>
              </a:rPr>
              <a:t>flag field contains 6 bits. </a:t>
            </a:r>
            <a:endParaRPr lang="en-IN" sz="2800" b="1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endParaRPr lang="en-IN" sz="2400" b="1" dirty="0">
              <a:solidFill>
                <a:srgbClr val="002060"/>
              </a:solidFill>
            </a:endParaRP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IN" sz="2400" b="1" dirty="0" smtClean="0"/>
              <a:t>ACK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b="1" dirty="0" smtClean="0"/>
              <a:t> </a:t>
            </a:r>
            <a:r>
              <a:rPr lang="en-IN" sz="2400" dirty="0" smtClean="0"/>
              <a:t>indicates </a:t>
            </a:r>
            <a:r>
              <a:rPr lang="en-IN" sz="2400" dirty="0"/>
              <a:t>that the value carried in </a:t>
            </a:r>
            <a:r>
              <a:rPr lang="en-IN" sz="2400" dirty="0" smtClean="0"/>
              <a:t>the acknowledgment </a:t>
            </a:r>
            <a:r>
              <a:rPr lang="en-IN" sz="2400" dirty="0"/>
              <a:t>field is valid</a:t>
            </a:r>
            <a:r>
              <a:rPr lang="en-IN" sz="2400" b="1" dirty="0"/>
              <a:t>. </a:t>
            </a:r>
            <a:endParaRPr lang="en-IN" sz="2400" b="1" dirty="0" smtClean="0"/>
          </a:p>
          <a:p>
            <a:pPr marL="914400" lvl="1" indent="-457200" algn="just"/>
            <a:endParaRPr lang="en-IN" sz="2400" b="1" dirty="0" smtClean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IN" sz="2400" b="1" dirty="0" smtClean="0"/>
              <a:t>RST(reset)</a:t>
            </a:r>
            <a:r>
              <a:rPr lang="en-IN" sz="2400" dirty="0" smtClean="0"/>
              <a:t>  </a:t>
            </a:r>
            <a:r>
              <a:rPr lang="en-IN" sz="2400" b="1" dirty="0" smtClean="0"/>
              <a:t>, SYN (Synchronize) </a:t>
            </a:r>
            <a:r>
              <a:rPr lang="en-IN" sz="2400" b="1" dirty="0">
                <a:sym typeface="Wingdings" pitchFamily="2" charset="2"/>
              </a:rPr>
              <a:t>,</a:t>
            </a:r>
            <a:r>
              <a:rPr lang="en-IN" sz="2400" b="1" dirty="0" smtClean="0"/>
              <a:t>FIN (Finish)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IN" sz="2400" dirty="0" smtClean="0"/>
              <a:t>bits </a:t>
            </a:r>
            <a:r>
              <a:rPr lang="en-IN" sz="2400" dirty="0"/>
              <a:t>are used for connection setup and </a:t>
            </a:r>
            <a:r>
              <a:rPr lang="en-IN" sz="2400" dirty="0" smtClean="0"/>
              <a:t>termination, </a:t>
            </a:r>
          </a:p>
          <a:p>
            <a:pPr marL="1371600" lvl="2" indent="-457200" algn="just"/>
            <a:endParaRPr lang="en-IN" sz="2400" dirty="0" smtClean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IN" sz="2400" b="1" dirty="0" smtClean="0"/>
              <a:t>PSH(</a:t>
            </a:r>
            <a:r>
              <a:rPr lang="en-IN" sz="2400" dirty="0" smtClean="0"/>
              <a:t>push)</a:t>
            </a:r>
            <a:r>
              <a:rPr lang="en-IN" sz="2400" b="1" dirty="0" smtClean="0"/>
              <a:t> 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IN" sz="2400" b="1" dirty="0" smtClean="0">
                <a:sym typeface="Wingdings" pitchFamily="2" charset="2"/>
              </a:rPr>
              <a:t> </a:t>
            </a:r>
            <a:r>
              <a:rPr lang="en-IN" sz="2400" dirty="0" smtClean="0"/>
              <a:t>indication </a:t>
            </a:r>
            <a:r>
              <a:rPr lang="en-IN" sz="2400" dirty="0"/>
              <a:t>that the receiver should pass the data to the upper layer immediately. </a:t>
            </a:r>
            <a:endParaRPr lang="en-IN" sz="2400" dirty="0" smtClean="0"/>
          </a:p>
          <a:p>
            <a:pPr marL="1371600" lvl="2" indent="-457200" algn="just"/>
            <a:endParaRPr lang="en-IN" sz="2400" dirty="0" smtClean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IN" sz="2400" b="1" dirty="0" smtClean="0"/>
              <a:t>URG(</a:t>
            </a:r>
            <a:r>
              <a:rPr lang="en-IN" sz="2400" dirty="0" smtClean="0"/>
              <a:t>urgent)</a:t>
            </a:r>
            <a:r>
              <a:rPr lang="en-IN" sz="2400" b="1" dirty="0" smtClean="0"/>
              <a:t>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b="1" dirty="0" smtClean="0"/>
              <a:t> </a:t>
            </a:r>
            <a:r>
              <a:rPr lang="en-IN" sz="2400" dirty="0" smtClean="0"/>
              <a:t>indicates </a:t>
            </a:r>
            <a:r>
              <a:rPr lang="en-IN" sz="2400" dirty="0"/>
              <a:t>there is data in </a:t>
            </a:r>
            <a:r>
              <a:rPr lang="en-IN" sz="2400" dirty="0" smtClean="0"/>
              <a:t>this segment </a:t>
            </a:r>
            <a:r>
              <a:rPr lang="en-IN" sz="2400" dirty="0"/>
              <a:t>that the sending-side upper layer entity has marked as ``urgent.''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142984"/>
            <a:ext cx="84297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IN" sz="2800" b="1" dirty="0" smtClean="0">
                <a:solidFill>
                  <a:srgbClr val="002060"/>
                </a:solidFill>
              </a:rPr>
              <a:t>urgent data pointer</a:t>
            </a:r>
          </a:p>
          <a:p>
            <a:pPr marL="514350" indent="-514350" algn="just">
              <a:lnSpc>
                <a:spcPct val="150000"/>
              </a:lnSpc>
            </a:pPr>
            <a:endParaRPr lang="en-IN" sz="2800" b="1" dirty="0" smtClean="0">
              <a:solidFill>
                <a:srgbClr val="00206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location of the last byte of </a:t>
            </a:r>
            <a:r>
              <a:rPr lang="en-IN" sz="2400" b="1" i="1" dirty="0" smtClean="0"/>
              <a:t>urgent data</a:t>
            </a:r>
            <a:r>
              <a:rPr lang="en-IN" sz="2400" dirty="0" smtClean="0"/>
              <a:t> is indicated by the 16- bit urgent data pointer. </a:t>
            </a:r>
          </a:p>
          <a:p>
            <a:pPr marL="914400" lvl="1" indent="-457200" algn="just">
              <a:lnSpc>
                <a:spcPct val="150000"/>
              </a:lnSpc>
            </a:pPr>
            <a:endParaRPr lang="en-IN" sz="2400" dirty="0" smtClean="0"/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TCP must inform the receiving-side upper layer entity when urgent data exists and pass it a pointer to the end of the urgent data</a:t>
            </a:r>
            <a:r>
              <a:rPr lang="en-IN" sz="2400" b="1" dirty="0" smtClean="0">
                <a:solidFill>
                  <a:srgbClr val="002060"/>
                </a:solidFill>
              </a:rPr>
              <a:t>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6127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The TCP Segment Header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142984"/>
            <a:ext cx="84297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800" b="1" dirty="0" smtClean="0">
                <a:solidFill>
                  <a:srgbClr val="002060"/>
                </a:solidFill>
              </a:rPr>
              <a:t>options field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The optional and variable length options field is used when a sender and receiver negotiate the maximum segment </a:t>
            </a:r>
            <a:r>
              <a:rPr lang="en-IN" sz="2400" dirty="0" smtClean="0"/>
              <a:t>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612769"/>
          </a:xfrm>
        </p:spPr>
        <p:txBody>
          <a:bodyPr>
            <a:noAutofit/>
          </a:bodyPr>
          <a:lstStyle/>
          <a:p>
            <a:pPr algn="l"/>
            <a:r>
              <a:rPr lang="en-IN" sz="4800" b="1" dirty="0" smtClean="0">
                <a:solidFill>
                  <a:srgbClr val="002060"/>
                </a:solidFill>
              </a:rPr>
              <a:t>UDP Segment Structure</a:t>
            </a:r>
            <a:endParaRPr lang="en-IN" sz="4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71538" y="1214422"/>
            <a:ext cx="6286544" cy="46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6072206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All fields are similar to  TCP segment header fields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2112</Words>
  <Application>Microsoft Office PowerPoint</Application>
  <PresentationFormat>On-screen Show (4:3)</PresentationFormat>
  <Paragraphs>244</Paragraphs>
  <Slides>51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Transport Layer</vt:lpstr>
      <vt:lpstr>The TCP Segment Header</vt:lpstr>
      <vt:lpstr>The TCP Segment Header</vt:lpstr>
      <vt:lpstr>The TCP Segment Header</vt:lpstr>
      <vt:lpstr>The TCP Segment Header</vt:lpstr>
      <vt:lpstr>The TCP Segment Header</vt:lpstr>
      <vt:lpstr>The TCP Segment Header</vt:lpstr>
      <vt:lpstr>The TCP Segment Header</vt:lpstr>
      <vt:lpstr>UDP Segment Structure</vt:lpstr>
      <vt:lpstr>TCP Connection Management</vt:lpstr>
      <vt:lpstr>TCP Connection Management</vt:lpstr>
      <vt:lpstr>TCP Connection Management</vt:lpstr>
      <vt:lpstr>TCP Connection Management</vt:lpstr>
      <vt:lpstr>TCP Connection Management</vt:lpstr>
      <vt:lpstr>TCP Connection Management</vt:lpstr>
      <vt:lpstr>TCP Connection Management</vt:lpstr>
      <vt:lpstr>TCP Connection Management</vt:lpstr>
      <vt:lpstr>Multiplexing and Demultiplexing</vt:lpstr>
      <vt:lpstr>Multiplexing and Demultiplexing</vt:lpstr>
      <vt:lpstr>Multiplexing and Demultiplexing</vt:lpstr>
      <vt:lpstr>Multiplexing and Demultiplexing</vt:lpstr>
      <vt:lpstr>Multiplexing and Demultiplexing</vt:lpstr>
      <vt:lpstr>Upward multiplexing</vt:lpstr>
      <vt:lpstr>Upward multiplexing</vt:lpstr>
      <vt:lpstr>Downward multiplexing</vt:lpstr>
      <vt:lpstr>Downward multiplexing</vt:lpstr>
      <vt:lpstr>Downward multiplexing</vt:lpstr>
      <vt:lpstr>Crash Recovery</vt:lpstr>
      <vt:lpstr>Crash Recovery</vt:lpstr>
      <vt:lpstr>Crash Recovery</vt:lpstr>
      <vt:lpstr>Crash Recovery</vt:lpstr>
      <vt:lpstr>Crash Recovery</vt:lpstr>
      <vt:lpstr>Crash Recovery</vt:lpstr>
      <vt:lpstr>Crash Recovery</vt:lpstr>
      <vt:lpstr>Crash Recovery</vt:lpstr>
      <vt:lpstr>Crash Recovery</vt:lpstr>
      <vt:lpstr>Crash Recovery</vt:lpstr>
      <vt:lpstr>The Real-Time Transport Protocol (RTP)</vt:lpstr>
      <vt:lpstr>RTP</vt:lpstr>
      <vt:lpstr>RTP</vt:lpstr>
      <vt:lpstr>RTP</vt:lpstr>
      <vt:lpstr>RTP</vt:lpstr>
      <vt:lpstr>RTP</vt:lpstr>
      <vt:lpstr>RTP features</vt:lpstr>
      <vt:lpstr>RTP features</vt:lpstr>
      <vt:lpstr>RTP features</vt:lpstr>
      <vt:lpstr>RTP Packet Format</vt:lpstr>
      <vt:lpstr>RTP Packet Format</vt:lpstr>
      <vt:lpstr>RTP Packet Format</vt:lpstr>
      <vt:lpstr>RTP Packet Format</vt:lpstr>
      <vt:lpstr>RTP Packet Format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Ravi</dc:creator>
  <cp:lastModifiedBy>Ravi</cp:lastModifiedBy>
  <cp:revision>14</cp:revision>
  <dcterms:created xsi:type="dcterms:W3CDTF">2011-04-24T05:04:04Z</dcterms:created>
  <dcterms:modified xsi:type="dcterms:W3CDTF">2011-04-26T05:07:40Z</dcterms:modified>
</cp:coreProperties>
</file>